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879" r:id="rId2"/>
    <p:sldMasterId id="2147483891" r:id="rId3"/>
    <p:sldMasterId id="2147483904" r:id="rId4"/>
    <p:sldMasterId id="2147483916" r:id="rId5"/>
  </p:sldMasterIdLst>
  <p:notesMasterIdLst>
    <p:notesMasterId r:id="rId255"/>
  </p:notesMasterIdLst>
  <p:sldIdLst>
    <p:sldId id="373" r:id="rId6"/>
    <p:sldId id="256" r:id="rId7"/>
    <p:sldId id="572" r:id="rId8"/>
    <p:sldId id="258" r:id="rId9"/>
    <p:sldId id="257" r:id="rId10"/>
    <p:sldId id="259" r:id="rId11"/>
    <p:sldId id="260" r:id="rId12"/>
    <p:sldId id="261" r:id="rId13"/>
    <p:sldId id="262" r:id="rId14"/>
    <p:sldId id="345"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83" r:id="rId31"/>
    <p:sldId id="278" r:id="rId32"/>
    <p:sldId id="279" r:id="rId33"/>
    <p:sldId id="282" r:id="rId34"/>
    <p:sldId id="284" r:id="rId35"/>
    <p:sldId id="285" r:id="rId36"/>
    <p:sldId id="286" r:id="rId37"/>
    <p:sldId id="287" r:id="rId38"/>
    <p:sldId id="288" r:id="rId39"/>
    <p:sldId id="289" r:id="rId40"/>
    <p:sldId id="290" r:id="rId41"/>
    <p:sldId id="291" r:id="rId42"/>
    <p:sldId id="292" r:id="rId43"/>
    <p:sldId id="293" r:id="rId44"/>
    <p:sldId id="374" r:id="rId45"/>
    <p:sldId id="375" r:id="rId46"/>
    <p:sldId id="377" r:id="rId47"/>
    <p:sldId id="378" r:id="rId48"/>
    <p:sldId id="379" r:id="rId49"/>
    <p:sldId id="380" r:id="rId50"/>
    <p:sldId id="381" r:id="rId51"/>
    <p:sldId id="382" r:id="rId52"/>
    <p:sldId id="383" r:id="rId53"/>
    <p:sldId id="384" r:id="rId54"/>
    <p:sldId id="385" r:id="rId55"/>
    <p:sldId id="386" r:id="rId56"/>
    <p:sldId id="387" r:id="rId57"/>
    <p:sldId id="388" r:id="rId58"/>
    <p:sldId id="389" r:id="rId59"/>
    <p:sldId id="390" r:id="rId60"/>
    <p:sldId id="391" r:id="rId61"/>
    <p:sldId id="392" r:id="rId62"/>
    <p:sldId id="393" r:id="rId63"/>
    <p:sldId id="394" r:id="rId64"/>
    <p:sldId id="395" r:id="rId65"/>
    <p:sldId id="396" r:id="rId66"/>
    <p:sldId id="397" r:id="rId67"/>
    <p:sldId id="398" r:id="rId68"/>
    <p:sldId id="399" r:id="rId69"/>
    <p:sldId id="400" r:id="rId70"/>
    <p:sldId id="401" r:id="rId71"/>
    <p:sldId id="402" r:id="rId72"/>
    <p:sldId id="403" r:id="rId73"/>
    <p:sldId id="404" r:id="rId74"/>
    <p:sldId id="405" r:id="rId75"/>
    <p:sldId id="406" r:id="rId76"/>
    <p:sldId id="407" r:id="rId77"/>
    <p:sldId id="408" r:id="rId78"/>
    <p:sldId id="409" r:id="rId79"/>
    <p:sldId id="410" r:id="rId80"/>
    <p:sldId id="411" r:id="rId81"/>
    <p:sldId id="412" r:id="rId82"/>
    <p:sldId id="413" r:id="rId83"/>
    <p:sldId id="414" r:id="rId84"/>
    <p:sldId id="415" r:id="rId85"/>
    <p:sldId id="416" r:id="rId86"/>
    <p:sldId id="417" r:id="rId87"/>
    <p:sldId id="418" r:id="rId88"/>
    <p:sldId id="419" r:id="rId89"/>
    <p:sldId id="420" r:id="rId90"/>
    <p:sldId id="421" r:id="rId91"/>
    <p:sldId id="422" r:id="rId92"/>
    <p:sldId id="423" r:id="rId93"/>
    <p:sldId id="424" r:id="rId94"/>
    <p:sldId id="425" r:id="rId95"/>
    <p:sldId id="426" r:id="rId96"/>
    <p:sldId id="427" r:id="rId97"/>
    <p:sldId id="428" r:id="rId98"/>
    <p:sldId id="429" r:id="rId99"/>
    <p:sldId id="594" r:id="rId100"/>
    <p:sldId id="430" r:id="rId101"/>
    <p:sldId id="595" r:id="rId102"/>
    <p:sldId id="597" r:id="rId103"/>
    <p:sldId id="431" r:id="rId104"/>
    <p:sldId id="432" r:id="rId105"/>
    <p:sldId id="433" r:id="rId106"/>
    <p:sldId id="434" r:id="rId107"/>
    <p:sldId id="435" r:id="rId108"/>
    <p:sldId id="436" r:id="rId109"/>
    <p:sldId id="437" r:id="rId110"/>
    <p:sldId id="438" r:id="rId111"/>
    <p:sldId id="439" r:id="rId112"/>
    <p:sldId id="440" r:id="rId113"/>
    <p:sldId id="441" r:id="rId114"/>
    <p:sldId id="442" r:id="rId115"/>
    <p:sldId id="443" r:id="rId116"/>
    <p:sldId id="444" r:id="rId117"/>
    <p:sldId id="445" r:id="rId118"/>
    <p:sldId id="446" r:id="rId119"/>
    <p:sldId id="447" r:id="rId120"/>
    <p:sldId id="448" r:id="rId121"/>
    <p:sldId id="449" r:id="rId122"/>
    <p:sldId id="450" r:id="rId123"/>
    <p:sldId id="451" r:id="rId124"/>
    <p:sldId id="452" r:id="rId125"/>
    <p:sldId id="539" r:id="rId126"/>
    <p:sldId id="540" r:id="rId127"/>
    <p:sldId id="541" r:id="rId128"/>
    <p:sldId id="542" r:id="rId129"/>
    <p:sldId id="543" r:id="rId130"/>
    <p:sldId id="544" r:id="rId131"/>
    <p:sldId id="545" r:id="rId132"/>
    <p:sldId id="546" r:id="rId133"/>
    <p:sldId id="547" r:id="rId134"/>
    <p:sldId id="548" r:id="rId135"/>
    <p:sldId id="549" r:id="rId136"/>
    <p:sldId id="550" r:id="rId137"/>
    <p:sldId id="453" r:id="rId138"/>
    <p:sldId id="454" r:id="rId139"/>
    <p:sldId id="455" r:id="rId140"/>
    <p:sldId id="551" r:id="rId141"/>
    <p:sldId id="552" r:id="rId142"/>
    <p:sldId id="553" r:id="rId143"/>
    <p:sldId id="554" r:id="rId144"/>
    <p:sldId id="596" r:id="rId145"/>
    <p:sldId id="598" r:id="rId146"/>
    <p:sldId id="456" r:id="rId147"/>
    <p:sldId id="457" r:id="rId148"/>
    <p:sldId id="458" r:id="rId149"/>
    <p:sldId id="459" r:id="rId150"/>
    <p:sldId id="460" r:id="rId151"/>
    <p:sldId id="461" r:id="rId152"/>
    <p:sldId id="462" r:id="rId153"/>
    <p:sldId id="463" r:id="rId154"/>
    <p:sldId id="464" r:id="rId155"/>
    <p:sldId id="465" r:id="rId156"/>
    <p:sldId id="466" r:id="rId157"/>
    <p:sldId id="467" r:id="rId158"/>
    <p:sldId id="468" r:id="rId159"/>
    <p:sldId id="469" r:id="rId160"/>
    <p:sldId id="470" r:id="rId161"/>
    <p:sldId id="471" r:id="rId162"/>
    <p:sldId id="472" r:id="rId163"/>
    <p:sldId id="473" r:id="rId164"/>
    <p:sldId id="474" r:id="rId165"/>
    <p:sldId id="475" r:id="rId166"/>
    <p:sldId id="476" r:id="rId167"/>
    <p:sldId id="477" r:id="rId168"/>
    <p:sldId id="478" r:id="rId169"/>
    <p:sldId id="479" r:id="rId170"/>
    <p:sldId id="480" r:id="rId171"/>
    <p:sldId id="481" r:id="rId172"/>
    <p:sldId id="482" r:id="rId173"/>
    <p:sldId id="483" r:id="rId174"/>
    <p:sldId id="484" r:id="rId175"/>
    <p:sldId id="485" r:id="rId176"/>
    <p:sldId id="486" r:id="rId177"/>
    <p:sldId id="487" r:id="rId178"/>
    <p:sldId id="488" r:id="rId179"/>
    <p:sldId id="489" r:id="rId180"/>
    <p:sldId id="490" r:id="rId181"/>
    <p:sldId id="491" r:id="rId182"/>
    <p:sldId id="492" r:id="rId183"/>
    <p:sldId id="493" r:id="rId184"/>
    <p:sldId id="494" r:id="rId185"/>
    <p:sldId id="495" r:id="rId186"/>
    <p:sldId id="496" r:id="rId187"/>
    <p:sldId id="497" r:id="rId188"/>
    <p:sldId id="498" r:id="rId189"/>
    <p:sldId id="499" r:id="rId190"/>
    <p:sldId id="500" r:id="rId191"/>
    <p:sldId id="501" r:id="rId192"/>
    <p:sldId id="502" r:id="rId193"/>
    <p:sldId id="503" r:id="rId194"/>
    <p:sldId id="504" r:id="rId195"/>
    <p:sldId id="505" r:id="rId196"/>
    <p:sldId id="506" r:id="rId197"/>
    <p:sldId id="519" r:id="rId198"/>
    <p:sldId id="520" r:id="rId199"/>
    <p:sldId id="521" r:id="rId200"/>
    <p:sldId id="522" r:id="rId201"/>
    <p:sldId id="523" r:id="rId202"/>
    <p:sldId id="524" r:id="rId203"/>
    <p:sldId id="525" r:id="rId204"/>
    <p:sldId id="526" r:id="rId205"/>
    <p:sldId id="527" r:id="rId206"/>
    <p:sldId id="528" r:id="rId207"/>
    <p:sldId id="529" r:id="rId208"/>
    <p:sldId id="530" r:id="rId209"/>
    <p:sldId id="531" r:id="rId210"/>
    <p:sldId id="532" r:id="rId211"/>
    <p:sldId id="533" r:id="rId212"/>
    <p:sldId id="534" r:id="rId213"/>
    <p:sldId id="535" r:id="rId214"/>
    <p:sldId id="536" r:id="rId215"/>
    <p:sldId id="537" r:id="rId216"/>
    <p:sldId id="555" r:id="rId217"/>
    <p:sldId id="556" r:id="rId218"/>
    <p:sldId id="583" r:id="rId219"/>
    <p:sldId id="584" r:id="rId220"/>
    <p:sldId id="557" r:id="rId221"/>
    <p:sldId id="558" r:id="rId222"/>
    <p:sldId id="559" r:id="rId223"/>
    <p:sldId id="560" r:id="rId224"/>
    <p:sldId id="587" r:id="rId225"/>
    <p:sldId id="561" r:id="rId226"/>
    <p:sldId id="586" r:id="rId227"/>
    <p:sldId id="589" r:id="rId228"/>
    <p:sldId id="574" r:id="rId229"/>
    <p:sldId id="575" r:id="rId230"/>
    <p:sldId id="562" r:id="rId231"/>
    <p:sldId id="588" r:id="rId232"/>
    <p:sldId id="590" r:id="rId233"/>
    <p:sldId id="563" r:id="rId234"/>
    <p:sldId id="564" r:id="rId235"/>
    <p:sldId id="565" r:id="rId236"/>
    <p:sldId id="566" r:id="rId237"/>
    <p:sldId id="573" r:id="rId238"/>
    <p:sldId id="576" r:id="rId239"/>
    <p:sldId id="578" r:id="rId240"/>
    <p:sldId id="577" r:id="rId241"/>
    <p:sldId id="579" r:id="rId242"/>
    <p:sldId id="582" r:id="rId243"/>
    <p:sldId id="580" r:id="rId244"/>
    <p:sldId id="581" r:id="rId245"/>
    <p:sldId id="567" r:id="rId246"/>
    <p:sldId id="568" r:id="rId247"/>
    <p:sldId id="591" r:id="rId248"/>
    <p:sldId id="592" r:id="rId249"/>
    <p:sldId id="593" r:id="rId250"/>
    <p:sldId id="569" r:id="rId251"/>
    <p:sldId id="570" r:id="rId252"/>
    <p:sldId id="571" r:id="rId253"/>
    <p:sldId id="538" r:id="rId2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89965" autoAdjust="0"/>
  </p:normalViewPr>
  <p:slideViewPr>
    <p:cSldViewPr>
      <p:cViewPr>
        <p:scale>
          <a:sx n="70" d="100"/>
          <a:sy n="70" d="100"/>
        </p:scale>
        <p:origin x="-1248" y="3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1" Type="http://schemas.openxmlformats.org/officeDocument/2006/relationships/slideMaster" Target="slideMasters/slideMaster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slide" Target="slides/slide233.xml"/><Relationship Id="rId254" Type="http://schemas.openxmlformats.org/officeDocument/2006/relationships/slide" Target="slides/slide249.xml"/><Relationship Id="rId259" Type="http://schemas.openxmlformats.org/officeDocument/2006/relationships/tableStyles" Target="tableStyles.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slideMaster" Target="slideMasters/slideMaster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notesMaster" Target="notesMasters/notesMaster1.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presProps" Target="presProp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viewProps" Target="viewProps.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6C2DCF-B3D6-4207-8F71-2F40DE5D1E4F}" type="datetimeFigureOut">
              <a:rPr lang="en-US" smtClean="0"/>
              <a:pPr/>
              <a:t>8/16/2013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E86028-9B72-47A7-9EDF-20EF4F4CF527}" type="slidenum">
              <a:rPr lang="en-US" smtClean="0"/>
              <a:pPr/>
              <a:t>‹#›</a:t>
            </a:fld>
            <a:endParaRPr lang="en-US"/>
          </a:p>
        </p:txBody>
      </p:sp>
    </p:spTree>
    <p:extLst>
      <p:ext uri="{BB962C8B-B14F-4D97-AF65-F5344CB8AC3E}">
        <p14:creationId xmlns:p14="http://schemas.microsoft.com/office/powerpoint/2010/main" xmlns="" val="170991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isnaeni2011.wordpress.com/2011/07/09/crosstalk-dan-impulse-noise/"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desainer</a:t>
            </a:r>
            <a:r>
              <a:rPr lang="en-US" dirty="0" smtClean="0"/>
              <a:t> </a:t>
            </a:r>
            <a:r>
              <a:rPr lang="en-US" dirty="0" err="1" smtClean="0"/>
              <a:t>Rusia</a:t>
            </a:r>
            <a:r>
              <a:rPr lang="en-US" dirty="0" smtClean="0"/>
              <a:t> Marat </a:t>
            </a:r>
            <a:r>
              <a:rPr lang="en-US" dirty="0" err="1" smtClean="0"/>
              <a:t>Kudryavstev</a:t>
            </a:r>
            <a:r>
              <a:rPr lang="en-US" dirty="0" smtClean="0"/>
              <a:t> </a:t>
            </a:r>
            <a:r>
              <a:rPr lang="en-US" dirty="0" err="1" smtClean="0"/>
              <a:t>memiliki</a:t>
            </a:r>
            <a:r>
              <a:rPr lang="en-US" dirty="0" smtClean="0"/>
              <a:t> </a:t>
            </a:r>
            <a:r>
              <a:rPr lang="en-US" dirty="0" err="1" smtClean="0"/>
              <a:t>ide</a:t>
            </a:r>
            <a:r>
              <a:rPr lang="en-US" dirty="0" smtClean="0"/>
              <a:t> yang </a:t>
            </a:r>
            <a:r>
              <a:rPr lang="en-US" dirty="0" err="1" smtClean="0"/>
              <a:t>berbeda</a:t>
            </a:r>
            <a:r>
              <a:rPr lang="en-US" dirty="0" smtClean="0"/>
              <a:t> </a:t>
            </a:r>
            <a:r>
              <a:rPr lang="en-US" dirty="0" err="1" smtClean="0"/>
              <a:t>yaitu</a:t>
            </a:r>
            <a:r>
              <a:rPr lang="en-US" dirty="0" smtClean="0"/>
              <a:t> </a:t>
            </a:r>
            <a:r>
              <a:rPr lang="en-US" dirty="0" err="1" smtClean="0"/>
              <a:t>konsep</a:t>
            </a:r>
            <a:r>
              <a:rPr lang="en-US" dirty="0" smtClean="0"/>
              <a:t> Gadget </a:t>
            </a:r>
            <a:r>
              <a:rPr lang="en-US" dirty="0" err="1" smtClean="0"/>
              <a:t>Komunikasi</a:t>
            </a:r>
            <a:r>
              <a:rPr lang="en-US" dirty="0" smtClean="0"/>
              <a:t> </a:t>
            </a:r>
            <a:r>
              <a:rPr lang="en-US" dirty="0" err="1" smtClean="0"/>
              <a:t>terbaru</a:t>
            </a:r>
            <a:r>
              <a:rPr lang="en-US" dirty="0" smtClean="0"/>
              <a:t> Keyboard </a:t>
            </a:r>
            <a:r>
              <a:rPr lang="en-US" dirty="0" err="1" smtClean="0"/>
              <a:t>masa</a:t>
            </a:r>
            <a:r>
              <a:rPr lang="en-US" dirty="0" smtClean="0"/>
              <a:t> </a:t>
            </a:r>
            <a:r>
              <a:rPr lang="en-US" dirty="0" err="1" smtClean="0"/>
              <a:t>depan</a:t>
            </a:r>
            <a:r>
              <a:rPr lang="en-US" dirty="0" smtClean="0"/>
              <a:t>.</a:t>
            </a:r>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5BA27F-47AA-4013-90DE-61A28E8E4A3A}" type="slidenum">
              <a:rPr lang="en-US">
                <a:solidFill>
                  <a:prstClr val="black"/>
                </a:solidFill>
              </a:rPr>
              <a:pPr/>
              <a:t>47</a:t>
            </a:fld>
            <a:endParaRPr lang="en-US">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79D7D2-9965-4B1D-9041-051D8283C9DD}" type="slidenum">
              <a:rPr lang="en-US">
                <a:solidFill>
                  <a:prstClr val="black"/>
                </a:solidFill>
              </a:rPr>
              <a:pPr/>
              <a:t>48</a:t>
            </a:fld>
            <a:endParaRPr lang="en-US">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02F03-9AF7-4F1E-A0DB-97B4950864A3}" type="slidenum">
              <a:rPr lang="en-US">
                <a:solidFill>
                  <a:prstClr val="black"/>
                </a:solidFill>
              </a:rPr>
              <a:pPr/>
              <a:t>49</a:t>
            </a:fld>
            <a:endParaRPr lang="en-US">
              <a:solidFill>
                <a:prstClr val="black"/>
              </a:solidFill>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52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d-ID" smtClean="0"/>
          </a:p>
        </p:txBody>
      </p:sp>
      <p:sp>
        <p:nvSpPr>
          <p:cNvPr id="3952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B6723E16-CCD3-44DB-B763-1E8A65AC9387}" type="slidenum">
              <a:rPr lang="id-ID">
                <a:solidFill>
                  <a:prstClr val="black"/>
                </a:solidFill>
                <a:latin typeface="Calibri" pitchFamily="34" charset="0"/>
              </a:rPr>
              <a:pPr/>
              <a:t>53</a:t>
            </a:fld>
            <a:endParaRPr lang="id-ID">
              <a:solidFill>
                <a:prstClr val="black"/>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54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62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d-ID" smtClean="0"/>
          </a:p>
        </p:txBody>
      </p:sp>
      <p:sp>
        <p:nvSpPr>
          <p:cNvPr id="3962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5DA5D8D0-C4E1-4E58-8350-60B5AF1C1B8D}" type="slidenum">
              <a:rPr lang="id-ID">
                <a:solidFill>
                  <a:prstClr val="black"/>
                </a:solidFill>
                <a:latin typeface="Calibri" pitchFamily="34" charset="0"/>
              </a:rPr>
              <a:pPr/>
              <a:t>58</a:t>
            </a:fld>
            <a:endParaRPr lang="id-ID">
              <a:solidFill>
                <a:prstClr val="black"/>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91357-7A9C-4547-B173-BFEFBE5BFABE}" type="slidenum">
              <a:rPr lang="en-US">
                <a:solidFill>
                  <a:prstClr val="black"/>
                </a:solidFill>
              </a:rPr>
              <a:pPr/>
              <a:t>61</a:t>
            </a:fld>
            <a:endParaRPr lang="en-US">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FADA7-03D3-444F-BE78-D4DD9EAF8ED4}" type="slidenum">
              <a:rPr lang="en-US">
                <a:solidFill>
                  <a:prstClr val="black"/>
                </a:solidFill>
              </a:rPr>
              <a:pPr/>
              <a:t>62</a:t>
            </a:fld>
            <a:endParaRPr lang="en-US">
              <a:solidFill>
                <a:prstClr val="black"/>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7B8557-C59F-49F6-8B3C-F6FC45E55AB0}" type="slidenum">
              <a:rPr lang="en-US">
                <a:solidFill>
                  <a:prstClr val="black"/>
                </a:solidFill>
              </a:rPr>
              <a:pPr/>
              <a:t>64</a:t>
            </a:fld>
            <a:endParaRPr lang="en-US">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7BBFC-54FD-46EA-8D5F-477ECC51671E}" type="slidenum">
              <a:rPr lang="en-US">
                <a:solidFill>
                  <a:prstClr val="black"/>
                </a:solidFill>
              </a:rPr>
              <a:pPr/>
              <a:t>65</a:t>
            </a:fld>
            <a:endParaRPr lang="en-US">
              <a:solidFill>
                <a:prstClr val="black"/>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OCR : optical </a:t>
            </a:r>
            <a:r>
              <a:rPr lang="en-US" smtClean="0"/>
              <a:t>character recognition</a:t>
            </a:r>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9</a:t>
            </a:fld>
            <a:endParaRPr lang="en-US"/>
          </a:p>
        </p:txBody>
      </p:sp>
    </p:spTree>
    <p:extLst>
      <p:ext uri="{BB962C8B-B14F-4D97-AF65-F5344CB8AC3E}">
        <p14:creationId xmlns:p14="http://schemas.microsoft.com/office/powerpoint/2010/main" xmlns="" val="2691411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D3B0F8-90DD-4BC5-BEEA-E49DDB82F0F2}" type="slidenum">
              <a:rPr lang="en-US">
                <a:solidFill>
                  <a:prstClr val="black"/>
                </a:solidFill>
              </a:rPr>
              <a:pPr/>
              <a:t>66</a:t>
            </a:fld>
            <a:endParaRPr lang="en-US">
              <a:solidFill>
                <a:prstClr val="black"/>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BD21F1-AE80-41C1-ACC0-6B03BD12C4AB}" type="slidenum">
              <a:rPr lang="en-US">
                <a:solidFill>
                  <a:prstClr val="black"/>
                </a:solidFill>
              </a:rPr>
              <a:pPr/>
              <a:t>68</a:t>
            </a:fld>
            <a:endParaRPr lang="en-US">
              <a:solidFill>
                <a:prstClr val="black"/>
              </a:solidFill>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4E6C85-5353-4ADB-A8DD-502700AF9844}" type="slidenum">
              <a:rPr lang="en-US">
                <a:solidFill>
                  <a:prstClr val="black"/>
                </a:solidFill>
              </a:rPr>
              <a:pPr/>
              <a:t>71</a:t>
            </a:fld>
            <a:endParaRPr lang="en-US">
              <a:solidFill>
                <a:prstClr val="black"/>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EB8C26-7DC6-48BE-91C2-1804635D2A6D}" type="slidenum">
              <a:rPr lang="en-US">
                <a:solidFill>
                  <a:prstClr val="black"/>
                </a:solidFill>
              </a:rPr>
              <a:pPr/>
              <a:t>72</a:t>
            </a:fld>
            <a:endParaRPr lang="en-US">
              <a:solidFill>
                <a:prstClr val="black"/>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511AE1-B171-4C7F-AA21-5FA0D6313921}" type="slidenum">
              <a:rPr lang="en-US">
                <a:solidFill>
                  <a:prstClr val="black"/>
                </a:solidFill>
              </a:rPr>
              <a:pPr/>
              <a:t>73</a:t>
            </a:fld>
            <a:endParaRPr lang="en-US">
              <a:solidFill>
                <a:prstClr val="black"/>
              </a:solidFill>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7E86028-9B72-47A7-9EDF-20EF4F4CF527}"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xmlns="" val="346835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7E86028-9B72-47A7-9EDF-20EF4F4CF527}"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xmlns="" val="970515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092200" y="933450"/>
            <a:ext cx="4486275" cy="33655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5362" name="Rectangle 2"/>
          <p:cNvSpPr txBox="1">
            <a:spLocks noGrp="1" noChangeArrowheads="1"/>
          </p:cNvSpPr>
          <p:nvPr>
            <p:ph type="body" idx="1"/>
          </p:nvPr>
        </p:nvSpPr>
        <p:spPr bwMode="auto">
          <a:xfrm>
            <a:off x="1031875" y="4624148"/>
            <a:ext cx="4611688" cy="373503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effectLst/>
              </a:rPr>
              <a:t>Presentation layer berfungsi untuk mentranslasikan data yang hendak ditransmisikan oleh aplikasi kedalam format yang dapat ditransmisikan melalui jaringan. Protokol yang berada dalam level ini adalah perangkat lunak redirector (redirector software), seperti layanan Workstation (dalam windows NT) dan juga Network shell (semacam Virtual network komputing (VNC) atau Remote Desktop Protocol (RDP).</a:t>
            </a:r>
          </a:p>
          <a:p>
            <a:r>
              <a:rPr lang="id-ID" dirty="0" smtClean="0"/>
              <a:t>Merupakan layer yang mendefinisikan format data seperti ASCII, HTML, JPG dan lainnya yang dikirimkan ke jaringan yang dapat dimanipulasi sehingga bisa dimengerti oleh penerima. Contohnya anda menerima email tapi tidak bisa tertampil secara sempurna karena ada format yang tidak dikenali. Hal ini merupakan kegagalan dari layer presentasi.</a:t>
            </a:r>
          </a:p>
          <a:p>
            <a:r>
              <a:rPr lang="id-ID" dirty="0" smtClean="0"/>
              <a:t>Lapisan ini menyediakan ‘independence’ dari perbedaan dalam representasi data (misalnya enkripsi) dengan menerjemahkan dari aplikasi ke format jaringan, dan sebaliknya. Layer ini membentuk dan mengenkripsi data yang akan dikirim melalui jaringan, memberikan kebebasan dari masalah kompatibilitas. Kadang-kadang ini disebut lapisan sintaks.</a:t>
            </a:r>
          </a:p>
          <a:p>
            <a:r>
              <a:rPr lang="id-ID" dirty="0" smtClean="0"/>
              <a:t>Layer presentation dari model OSI melakukan hanya suatu fungsi tunggal: translasi dari berbagai tipe pada syntax sistem. Sebagai contoh, suatu koneksi antara PC dan mainframe membutuhkan konversi dari EBCDIC character-encoding format ke ASCII dan banyak faktor yang perlu dipertimbangkan. Presentation layer bertanggung jawab bagaimana data dikonversi dan diformat untuk transfer data. Contoh konversi format text ASCII untuk dokumen, .gif dan JPG untuk gambar. Layer ini membentuk kode konversi, translasi data, enkripsi dan konversi.</a:t>
            </a:r>
          </a:p>
          <a:p>
            <a:endParaRPr lang="id-ID" dirty="0"/>
          </a:p>
        </p:txBody>
      </p:sp>
      <p:sp>
        <p:nvSpPr>
          <p:cNvPr id="4" name="Slide Number Placeholder 3"/>
          <p:cNvSpPr>
            <a:spLocks noGrp="1"/>
          </p:cNvSpPr>
          <p:nvPr>
            <p:ph type="sldNum" sz="quarter" idx="10"/>
          </p:nvPr>
        </p:nvSpPr>
        <p:spPr/>
        <p:txBody>
          <a:bodyPr/>
          <a:lstStyle/>
          <a:p>
            <a:fld id="{9213A3F9-2059-4733-8D2C-8064E5C5F059}" type="slidenum">
              <a:rPr lang="id-ID" smtClean="0">
                <a:solidFill>
                  <a:prstClr val="black"/>
                </a:solidFill>
              </a:rPr>
              <a:pPr/>
              <a:t>101</a:t>
            </a:fld>
            <a:endParaRPr lang="id-ID">
              <a:solidFill>
                <a:prstClr val="black"/>
              </a:solidFill>
            </a:endParaRPr>
          </a:p>
        </p:txBody>
      </p:sp>
    </p:spTree>
    <p:extLst>
      <p:ext uri="{BB962C8B-B14F-4D97-AF65-F5344CB8AC3E}">
        <p14:creationId xmlns:p14="http://schemas.microsoft.com/office/powerpoint/2010/main" xmlns="" val="3972856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29042-F6C5-49C6-8649-F8AC158B7150}" type="slidenum">
              <a:rPr lang="en-US">
                <a:solidFill>
                  <a:prstClr val="black"/>
                </a:solidFill>
              </a:rPr>
              <a:pPr/>
              <a:t>149</a:t>
            </a:fld>
            <a:endParaRPr lang="en-US">
              <a:solidFill>
                <a:prstClr val="black"/>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CRT (Cathode Rays Tube)</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LCD (Liquid Crystal Display)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12</a:t>
            </a:fld>
            <a:endParaRPr lang="en-US"/>
          </a:p>
        </p:txBody>
      </p:sp>
    </p:spTree>
    <p:extLst>
      <p:ext uri="{BB962C8B-B14F-4D97-AF65-F5344CB8AC3E}">
        <p14:creationId xmlns:p14="http://schemas.microsoft.com/office/powerpoint/2010/main" xmlns="" val="709048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D3599-9426-41AA-9B2A-58EAF13B1E20}" type="slidenum">
              <a:rPr lang="en-US">
                <a:solidFill>
                  <a:prstClr val="black"/>
                </a:solidFill>
              </a:rPr>
              <a:pPr/>
              <a:t>152</a:t>
            </a:fld>
            <a:endParaRPr lang="en-US">
              <a:solidFill>
                <a:prstClr val="black"/>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A365DF-8613-49E3-B2C8-63F9117A2EE0}" type="slidenum">
              <a:rPr lang="en-US">
                <a:solidFill>
                  <a:prstClr val="black"/>
                </a:solidFill>
              </a:rPr>
              <a:pPr/>
              <a:t>153</a:t>
            </a:fld>
            <a:endParaRPr lang="en-US">
              <a:solidFill>
                <a:prstClr val="black"/>
              </a:solidFill>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D3D19-125F-4F88-A4BC-C494134F28BA}" type="slidenum">
              <a:rPr lang="en-US">
                <a:solidFill>
                  <a:prstClr val="black"/>
                </a:solidFill>
              </a:rPr>
              <a:pPr/>
              <a:t>156</a:t>
            </a:fld>
            <a:endParaRPr lang="en-US">
              <a:solidFill>
                <a:prstClr val="black"/>
              </a:solidFill>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id-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3667ABD2-14B4-4EA0-92AF-5EA83B70CAFF}" type="slidenum">
              <a:rPr lang="en-US">
                <a:solidFill>
                  <a:srgbClr val="000000"/>
                </a:solidFill>
                <a:latin typeface="Calibri" pitchFamily="34" charset="0"/>
              </a:rPr>
              <a:pPr/>
              <a:t>158</a:t>
            </a:fld>
            <a:endParaRPr lang="en-US">
              <a:solidFill>
                <a:srgbClr val="000000"/>
              </a:solidFill>
              <a:latin typeface="Calibri" pitchFamily="34" charset="0"/>
            </a:endParaRPr>
          </a:p>
        </p:txBody>
      </p:sp>
      <p:sp>
        <p:nvSpPr>
          <p:cNvPr id="399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Rectangle 3"/>
          <p:cNvSpPr>
            <a:spLocks noGrp="1" noChangeArrowheads="1"/>
          </p:cNvSpPr>
          <p:nvPr>
            <p:ph type="body" idx="1"/>
          </p:nvPr>
        </p:nvSpPr>
        <p:spPr/>
        <p:txBody>
          <a:bodyPr/>
          <a:lstStyle/>
          <a:p>
            <a:pPr fontAlgn="auto">
              <a:spcBef>
                <a:spcPts val="0"/>
              </a:spcBef>
              <a:spcAft>
                <a:spcPts val="0"/>
              </a:spcAft>
              <a:defRPr/>
            </a:pPr>
            <a:r>
              <a:rPr lang="en-US" b="1">
                <a:solidFill>
                  <a:srgbClr val="006600"/>
                </a:solidFill>
              </a:rPr>
              <a:t>bekerja dengan metode broadcast, sehingga semua port yang ada akan dikirim sinyalnya</a:t>
            </a:r>
          </a:p>
          <a:p>
            <a:pPr fontAlgn="auto">
              <a:spcBef>
                <a:spcPts val="0"/>
              </a:spcBef>
              <a:spcAft>
                <a:spcPts val="0"/>
              </a:spcAft>
              <a:defRPr/>
            </a:pPr>
            <a:r>
              <a:rPr lang="en-US" b="1">
                <a:solidFill>
                  <a:srgbClr val="006600"/>
                </a:solidFill>
                <a:effectLst>
                  <a:outerShdw blurRad="38100" dist="38100" dir="2700000" algn="tl">
                    <a:srgbClr val="C0C0C0"/>
                  </a:outerShdw>
                </a:effectLst>
              </a:rPr>
              <a:t>Dengan metode broadcast, sering terjadi tabrakan (domain collision) yang akhirnya akan memperlambat akses jaringan</a:t>
            </a:r>
          </a:p>
          <a:p>
            <a:pPr fontAlgn="auto">
              <a:spcBef>
                <a:spcPts val="0"/>
              </a:spcBef>
              <a:spcAft>
                <a:spcPts val="0"/>
              </a:spcAft>
              <a:defRPr/>
            </a:pPr>
            <a:r>
              <a:rPr lang="en-US" b="1">
                <a:solidFill>
                  <a:srgbClr val="006600"/>
                </a:solidFill>
                <a:effectLst>
                  <a:outerShdw blurRad="38100" dist="38100" dir="2700000" algn="tl">
                    <a:srgbClr val="C0C0C0"/>
                  </a:outerShdw>
                </a:effectLst>
              </a:rPr>
              <a:t>Selain lambat karena terjadinya domain collision, HUB juga akan membagi bandwidth keseluruhan dalam jumlah port</a:t>
            </a:r>
          </a:p>
          <a:p>
            <a:pPr fontAlgn="auto">
              <a:spcBef>
                <a:spcPts val="0"/>
              </a:spcBef>
              <a:spcAft>
                <a:spcPts val="0"/>
              </a:spcAft>
              <a:defRPr/>
            </a:pPr>
            <a:r>
              <a:rPr lang="en-US"/>
              <a:t>Radio atau Wireless LAN kebanyakan menggunakan metode HUB, jadi kecepatannya akan berkurang kalau penggunanya bertambah, dan juga kalau satu terminal hang akan menyebabkan yang lain juga bisa hang</a:t>
            </a:r>
          </a:p>
          <a:p>
            <a:pPr fontAlgn="auto">
              <a:spcBef>
                <a:spcPts val="0"/>
              </a:spcBef>
              <a:spcAft>
                <a:spcPts val="0"/>
              </a:spcAft>
              <a:defRPr/>
            </a:pPr>
            <a:endParaRPr lang="en-US" b="1">
              <a:solidFill>
                <a:srgbClr val="006600"/>
              </a:solidFill>
              <a:effectLst>
                <a:outerShdw blurRad="38100" dist="38100" dir="2700000" algn="tl">
                  <a:srgbClr val="C0C0C0"/>
                </a:outerShdw>
              </a:effectLst>
            </a:endParaRPr>
          </a:p>
          <a:p>
            <a:pPr fontAlgn="auto">
              <a:spcBef>
                <a:spcPts val="0"/>
              </a:spcBef>
              <a:spcAft>
                <a:spcPts val="0"/>
              </a:spcAft>
              <a:defRPr/>
            </a:pPr>
            <a:endParaRPr lang="en-US" b="1">
              <a:solidFill>
                <a:srgbClr val="0066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C7F82-862D-4F66-B3AB-3A440EE1273F}" type="slidenum">
              <a:rPr lang="en-US">
                <a:solidFill>
                  <a:prstClr val="black"/>
                </a:solidFill>
              </a:rPr>
              <a:pPr/>
              <a:t>159</a:t>
            </a:fld>
            <a:endParaRPr lang="en-US">
              <a:solidFill>
                <a:prstClr val="black"/>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7EBD1E25-E9EA-4F1D-8527-B38BE0E47AD1}" type="slidenum">
              <a:rPr lang="en-US">
                <a:solidFill>
                  <a:srgbClr val="000000"/>
                </a:solidFill>
                <a:latin typeface="Calibri" pitchFamily="34" charset="0"/>
              </a:rPr>
              <a:pPr/>
              <a:t>160</a:t>
            </a:fld>
            <a:endParaRPr lang="en-US">
              <a:solidFill>
                <a:srgbClr val="000000"/>
              </a:solidFill>
              <a:latin typeface="Calibri" pitchFamily="34" charset="0"/>
            </a:endParaRPr>
          </a:p>
        </p:txBody>
      </p:sp>
      <p:sp>
        <p:nvSpPr>
          <p:cNvPr id="400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038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Untuk mengatasi domain collision dan penurunan kecepatan kerja dalam satu jaringan komputer, maka kita harus menggunakan SWITCH </a:t>
            </a:r>
          </a:p>
          <a:p>
            <a:pPr>
              <a:spcBef>
                <a:spcPct val="0"/>
              </a:spcBef>
            </a:pPr>
            <a:r>
              <a:rPr lang="en-US" smtClean="0"/>
              <a:t>SWITCH bekerja dengan metode mengakses tabel MAC Address, jadi kalau sinyal berasal dari port satu ke port lainnya, tidak akan di broadcast ke port yang tidak dituju</a:t>
            </a:r>
          </a:p>
          <a:p>
            <a:pPr>
              <a:spcBef>
                <a:spcPct val="0"/>
              </a:spcBef>
            </a:pPr>
            <a:r>
              <a:rPr lang="en-US" smtClean="0"/>
              <a:t>Selain itu SWITCH juga mempertahankan semua port dengan kecepatan yang sama</a:t>
            </a:r>
          </a:p>
          <a:p>
            <a:pPr>
              <a:spcBef>
                <a:spcPct val="0"/>
              </a:spcBef>
            </a:pPr>
            <a:r>
              <a:rPr lang="en-US" smtClean="0"/>
              <a:t>SWITCH yang terbaru juga dilengkapi dengan feature VLAN (Virtual LAN) dan PowerButtons, pengaturan melalui tombol di depan modul-nya</a:t>
            </a:r>
          </a:p>
          <a:p>
            <a:pPr>
              <a:spcBef>
                <a:spcPct val="0"/>
              </a:spcBef>
            </a:pPr>
            <a:r>
              <a:rPr lang="en-US" smtClean="0"/>
              <a:t>VLAN memungkinkan kita mengatur port berdasarkan pemakaiannya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85B36FE8-87C8-4179-BFBD-EC5C6D58097E}" type="slidenum">
              <a:rPr lang="en-US">
                <a:solidFill>
                  <a:srgbClr val="000000"/>
                </a:solidFill>
                <a:latin typeface="Calibri" pitchFamily="34" charset="0"/>
              </a:rPr>
              <a:pPr/>
              <a:t>161</a:t>
            </a:fld>
            <a:endParaRPr lang="en-US">
              <a:solidFill>
                <a:srgbClr val="000000"/>
              </a:solidFill>
              <a:latin typeface="Calibri" pitchFamily="34" charset="0"/>
            </a:endParaRPr>
          </a:p>
        </p:txBody>
      </p:sp>
      <p:sp>
        <p:nvSpPr>
          <p:cNvPr id="401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141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Untuk mengurangi terjadinya domain collision, maka digunakan BRIDGE agar jumlah komputernya menjadi berkurang</a:t>
            </a:r>
          </a:p>
          <a:p>
            <a:pPr>
              <a:spcBef>
                <a:spcPct val="0"/>
              </a:spcBef>
            </a:pPr>
            <a:r>
              <a:rPr lang="en-US" smtClean="0"/>
              <a:t>Penggunaan BRIDGE masih menyebabkan terjadinya domain collision di masing-masing grup, dan juga akan terjadi broadcast collision karena akan terjadi penukaran data dari satu grup ke grup lainnya</a:t>
            </a:r>
          </a:p>
          <a:p>
            <a:pPr>
              <a:spcBef>
                <a:spcPct val="0"/>
              </a:spcBef>
            </a:pPr>
            <a:r>
              <a:rPr lang="en-US" smtClean="0"/>
              <a:t>Selain itu BRIDGE akan meneruskan semua protokol yang ada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86F4D0-5012-41DA-9B0E-43181C806B07}" type="slidenum">
              <a:rPr lang="en-US">
                <a:solidFill>
                  <a:prstClr val="black"/>
                </a:solidFill>
              </a:rPr>
              <a:pPr/>
              <a:t>162</a:t>
            </a:fld>
            <a:endParaRPr lang="en-US">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DC0296C7-3671-44C3-B9A5-BC80F846AB65}" type="slidenum">
              <a:rPr lang="en-US">
                <a:solidFill>
                  <a:srgbClr val="000000"/>
                </a:solidFill>
                <a:latin typeface="Calibri" pitchFamily="34" charset="0"/>
              </a:rPr>
              <a:pPr/>
              <a:t>163</a:t>
            </a:fld>
            <a:endParaRPr lang="en-US">
              <a:solidFill>
                <a:srgbClr val="000000"/>
              </a:solidFill>
              <a:latin typeface="Calibri" pitchFamily="34" charset="0"/>
            </a:endParaRPr>
          </a:p>
        </p:txBody>
      </p:sp>
      <p:sp>
        <p:nvSpPr>
          <p:cNvPr id="402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243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Untuk menghindari terjadinya broadcast collision dan saling meneruskan protokol, maka kita harus menggunakan ROUTER</a:t>
            </a:r>
          </a:p>
          <a:p>
            <a:pPr>
              <a:spcBef>
                <a:spcPct val="0"/>
              </a:spcBef>
            </a:pPr>
            <a:r>
              <a:rPr lang="en-US" smtClean="0"/>
              <a:t>Dengan ROUTER protokol yang dilewatkan hanya TCP/IP saja</a:t>
            </a:r>
          </a:p>
          <a:p>
            <a:pPr>
              <a:spcBef>
                <a:spcPct val="0"/>
              </a:spcBef>
            </a:pPr>
            <a:r>
              <a:rPr lang="en-US" smtClean="0"/>
              <a:t>Dalam TCP/IP kita mengenal juga Gateway, yaitu perangkat yang menjadi gerbang untuk mengakses Internet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7F01B4-83EC-47FF-BBF5-59928E7B9BCF}" type="slidenum">
              <a:rPr lang="en-US">
                <a:solidFill>
                  <a:prstClr val="black"/>
                </a:solidFill>
              </a:rPr>
              <a:pPr/>
              <a:t>164</a:t>
            </a:fld>
            <a:endParaRPr lang="en-US">
              <a:solidFill>
                <a:prstClr val="black"/>
              </a:solidFill>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Impact Printer : </a:t>
            </a:r>
            <a:r>
              <a:rPr lang="en-US" sz="1200" kern="1200" dirty="0" smtClean="0">
                <a:solidFill>
                  <a:schemeClr val="tx1"/>
                </a:solidFill>
                <a:latin typeface="+mn-lt"/>
                <a:ea typeface="+mn-ea"/>
                <a:cs typeface="+mn-cs"/>
              </a:rPr>
              <a:t>Dot matrix printer, Daisy wheel printer, Drum printer, chain printer</a:t>
            </a:r>
          </a:p>
          <a:p>
            <a:r>
              <a:rPr lang="en-US" sz="1200" kern="1200" dirty="0" smtClean="0">
                <a:solidFill>
                  <a:schemeClr val="tx1"/>
                </a:solidFill>
                <a:latin typeface="+mn-lt"/>
                <a:ea typeface="+mn-ea"/>
                <a:cs typeface="+mn-cs"/>
              </a:rPr>
              <a:t>Non impact printer : Inkjet printer and the laser printer,</a:t>
            </a:r>
            <a:r>
              <a:rPr lang="en-US" sz="1200" kern="1200" baseline="0" dirty="0" smtClean="0">
                <a:solidFill>
                  <a:schemeClr val="tx1"/>
                </a:solidFill>
                <a:latin typeface="+mn-lt"/>
                <a:ea typeface="+mn-ea"/>
                <a:cs typeface="+mn-cs"/>
              </a:rPr>
              <a:t> </a:t>
            </a:r>
            <a:r>
              <a:rPr lang="en-US" sz="1200" kern="1200" baseline="0" smtClean="0">
                <a:solidFill>
                  <a:schemeClr val="tx1"/>
                </a:solidFill>
                <a:latin typeface="+mn-lt"/>
                <a:ea typeface="+mn-ea"/>
                <a:cs typeface="+mn-cs"/>
              </a:rPr>
              <a:t>thermal printer</a:t>
            </a:r>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16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12D09A52-218B-4A31-8915-8D3AF05F0A9B}" type="slidenum">
              <a:rPr lang="en-US">
                <a:solidFill>
                  <a:srgbClr val="000000"/>
                </a:solidFill>
                <a:latin typeface="Calibri" pitchFamily="34" charset="0"/>
              </a:rPr>
              <a:pPr/>
              <a:t>165</a:t>
            </a:fld>
            <a:endParaRPr lang="en-US">
              <a:solidFill>
                <a:srgbClr val="000000"/>
              </a:solidFill>
              <a:latin typeface="Calibri" pitchFamily="34" charset="0"/>
            </a:endParaRPr>
          </a:p>
        </p:txBody>
      </p:sp>
      <p:sp>
        <p:nvSpPr>
          <p:cNvPr id="403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346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Ada beberapa jenis radio atau W-LAN yang menambahkan fungsi ROUTER di dalamnya, sehingga harganya menjadi lebih mahal, tetapi keamanan lebih terjamin, karena tidak menggunakan metode BRIDGE yang meneruskan semua protokol yang ada</a:t>
            </a:r>
          </a:p>
          <a:p>
            <a:pPr>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D0C488DA-7258-44D7-B2DC-65D064BC042F}" type="slidenum">
              <a:rPr lang="en-US">
                <a:solidFill>
                  <a:srgbClr val="000000"/>
                </a:solidFill>
                <a:latin typeface="Calibri" pitchFamily="34" charset="0"/>
              </a:rPr>
              <a:pPr/>
              <a:t>166</a:t>
            </a:fld>
            <a:endParaRPr lang="en-US">
              <a:solidFill>
                <a:srgbClr val="000000"/>
              </a:solidFill>
              <a:latin typeface="Calibri" pitchFamily="34" charset="0"/>
            </a:endParaRPr>
          </a:p>
        </p:txBody>
      </p:sp>
      <p:sp>
        <p:nvSpPr>
          <p:cNvPr id="404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448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Untuk menghindari terjadinya broadcast collision dan saling meneruskan protokol, maka kita harus menggunakan ROUTER</a:t>
            </a:r>
          </a:p>
          <a:p>
            <a:pPr>
              <a:spcBef>
                <a:spcPct val="0"/>
              </a:spcBef>
            </a:pPr>
            <a:r>
              <a:rPr lang="en-US" smtClean="0"/>
              <a:t>Dengan ROUTER protokol yang dilewatkan hanya TCP/IP saja</a:t>
            </a:r>
          </a:p>
          <a:p>
            <a:pPr>
              <a:spcBef>
                <a:spcPct val="0"/>
              </a:spcBef>
            </a:pPr>
            <a:r>
              <a:rPr lang="en-US" smtClean="0"/>
              <a:t>Dalam TCP/IP kita mengenal juga Gateway, yaitu perangkat yang menjadi gerbang untuk mengakses Internet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D03BBC55-6161-4678-91FB-6FBAF73B88C3}" type="slidenum">
              <a:rPr lang="en-US">
                <a:solidFill>
                  <a:srgbClr val="000000"/>
                </a:solidFill>
                <a:latin typeface="Calibri" pitchFamily="34" charset="0"/>
              </a:rPr>
              <a:pPr/>
              <a:t>168</a:t>
            </a:fld>
            <a:endParaRPr lang="en-US">
              <a:solidFill>
                <a:srgbClr val="000000"/>
              </a:solidFill>
              <a:latin typeface="Calibri" pitchFamily="34" charset="0"/>
            </a:endParaRPr>
          </a:p>
        </p:txBody>
      </p:sp>
      <p:sp>
        <p:nvSpPr>
          <p:cNvPr id="405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550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Faktor kabel dan konektor dalam jaringan komputer juga sangat penting</a:t>
            </a:r>
          </a:p>
          <a:p>
            <a:pPr>
              <a:spcBef>
                <a:spcPct val="0"/>
              </a:spcBef>
            </a:pPr>
            <a:r>
              <a:rPr lang="en-US" smtClean="0"/>
              <a:t>Dalam melakukan sambungan di jaringan komputer, kita menggunakan kabel jenis UTP (Unshielded Twisted Pair), yaitu satu kabel dengan isi delapan, masing-masing pasang di pelintir untuk mengurangi induksi</a:t>
            </a:r>
          </a:p>
          <a:p>
            <a:pPr>
              <a:spcBef>
                <a:spcPct val="0"/>
              </a:spcBef>
            </a:pPr>
            <a:r>
              <a:rPr lang="en-US" smtClean="0"/>
              <a:t>Kabel UTP hanya bisa bekerja pada jarak maksimum 100 meter (328 feet)</a:t>
            </a:r>
          </a:p>
          <a:p>
            <a:pPr>
              <a:spcBef>
                <a:spcPct val="0"/>
              </a:spcBef>
            </a:pPr>
            <a:r>
              <a:rPr lang="en-US" smtClean="0"/>
              <a:t>Menggunakan konektor RJ-45</a:t>
            </a:r>
          </a:p>
          <a:p>
            <a:pPr>
              <a:spcBef>
                <a:spcPct val="0"/>
              </a:spcBef>
            </a:pPr>
            <a:r>
              <a:rPr lang="en-US" smtClean="0"/>
              <a:t>Menggunakan standar CAT 5, yaitu kabel dengan kemampuan transfer sampai 100Mbps</a:t>
            </a:r>
          </a:p>
          <a:p>
            <a:pPr>
              <a:spcBef>
                <a:spcPct val="0"/>
              </a:spcBef>
            </a:pPr>
            <a:r>
              <a:rPr lang="en-US" smtClean="0"/>
              <a:t>Jenis lain dari UTP adalah STP, kabel UTP yang di shielded atau dilindungi ground, terutama dipakai di outdoor</a:t>
            </a:r>
          </a:p>
          <a:p>
            <a:pPr>
              <a:spcBef>
                <a:spcPct val="0"/>
              </a:spcBef>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9BF92-AC60-4761-B50E-A1AC76B193AE}" type="slidenum">
              <a:rPr lang="en-US">
                <a:solidFill>
                  <a:prstClr val="black"/>
                </a:solidFill>
              </a:rPr>
              <a:pPr/>
              <a:t>172</a:t>
            </a:fld>
            <a:endParaRPr lang="en-US">
              <a:solidFill>
                <a:prstClr val="black"/>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id-ID" dirty="0" smtClean="0">
                <a:effectLst/>
              </a:rPr>
              <a:t>Standar EIA/TIA ( Electronics Industries Association/ Telecommunication Industries Association)</a:t>
            </a:r>
            <a:r>
              <a:rPr lang="id-ID" baseline="0" dirty="0" smtClean="0">
                <a:effectLst/>
              </a:rPr>
              <a:t> </a:t>
            </a:r>
            <a:r>
              <a:rPr lang="id-ID" dirty="0" smtClean="0">
                <a:effectLst/>
              </a:rPr>
              <a:t>pertama dipublikasikan pada tahun 1991 dan terus berkembang. Standar EIA/TIA-568 mendefinisikan Standarisasi perkabelan telekomunilasi dalam bangunan komersial. Skope dari standar ini adalah :</a:t>
            </a:r>
          </a:p>
          <a:p>
            <a:r>
              <a:rPr lang="id-ID" dirty="0" smtClean="0">
                <a:effectLst/>
              </a:rPr>
              <a:t>•Kebutuhan minimum untuk kabel telekomunikasi dalam perkantoran</a:t>
            </a:r>
          </a:p>
          <a:p>
            <a:r>
              <a:rPr lang="id-ID" dirty="0" smtClean="0">
                <a:effectLst/>
              </a:rPr>
              <a:t>•Rekomendasi topologi dan jarak </a:t>
            </a:r>
          </a:p>
          <a:p>
            <a:r>
              <a:rPr lang="id-ID" dirty="0" smtClean="0">
                <a:effectLst/>
              </a:rPr>
              <a:t>•Parameter media yang mana menentukan performansi</a:t>
            </a:r>
          </a:p>
          <a:p>
            <a:r>
              <a:rPr lang="id-ID" dirty="0" smtClean="0">
                <a:effectLst/>
              </a:rPr>
              <a:t>•Konektor dan tata letak pin untuk menjamin interkoneksi</a:t>
            </a:r>
          </a:p>
          <a:p>
            <a:r>
              <a:rPr lang="id-ID" dirty="0" smtClean="0">
                <a:effectLst/>
              </a:rPr>
              <a:t>Yang popular dalam standar ini adalah kategory 5, Kabel UTP dengan kualitas tinggi. Di tes pada100 MHZ dan bekerja pada 100 Mbps fast Ethernet dan FDDI. Kabel CAT5 juga menggunakan kawat 22 atau 24 AWG</a:t>
            </a:r>
            <a:r>
              <a:rPr lang="id-ID" baseline="0" dirty="0" smtClean="0">
                <a:effectLst/>
              </a:rPr>
              <a:t> </a:t>
            </a:r>
            <a:r>
              <a:rPr lang="id-ID" dirty="0" smtClean="0">
                <a:effectLst/>
              </a:rPr>
              <a:t>unshielded twisted pair dengan impedansi 100 ohm.Pada standar EIA/TIA tersebut juga mengatur urutan yang harus dipenuhi dalam instalasi (misal pada konektor RJ-45) agar memberikan hasil sesuai spesifikasi yang ditetapkan. Koneksi yang dibuat haruslah :</a:t>
            </a:r>
          </a:p>
          <a:p>
            <a:r>
              <a:rPr lang="id-ID" dirty="0" smtClean="0">
                <a:effectLst/>
              </a:rPr>
              <a:t>•Pin 1 dan 2 dikoneksikan pada pair terpilin yang sama</a:t>
            </a:r>
          </a:p>
          <a:p>
            <a:r>
              <a:rPr lang="id-ID" dirty="0" smtClean="0">
                <a:effectLst/>
              </a:rPr>
              <a:t>•Pin 3 dan 6 dikoneksikan pada pair terpilin yang sama</a:t>
            </a:r>
          </a:p>
          <a:p>
            <a:r>
              <a:rPr lang="id-ID" dirty="0" smtClean="0">
                <a:effectLst/>
              </a:rPr>
              <a:t>•Pin 4 dan 5 dikoneksikan pada pair terpilin yang sama</a:t>
            </a:r>
          </a:p>
          <a:p>
            <a:r>
              <a:rPr lang="id-ID" dirty="0" smtClean="0">
                <a:effectLst/>
              </a:rPr>
              <a:t>•Pin 7 dan 8 dikoneksikanpada pair terpilin yang sama</a:t>
            </a:r>
          </a:p>
          <a:p>
            <a:endParaRPr lang="id-ID" dirty="0"/>
          </a:p>
        </p:txBody>
      </p:sp>
      <p:sp>
        <p:nvSpPr>
          <p:cNvPr id="4" name="Slide Number Placeholder 3"/>
          <p:cNvSpPr>
            <a:spLocks noGrp="1"/>
          </p:cNvSpPr>
          <p:nvPr>
            <p:ph type="sldNum" sz="quarter" idx="10"/>
          </p:nvPr>
        </p:nvSpPr>
        <p:spPr/>
        <p:txBody>
          <a:bodyPr/>
          <a:lstStyle/>
          <a:p>
            <a:fld id="{728B09D5-E454-4D6E-AC71-A2900C060C2E}"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xmlns="" val="1924745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id-ID" b="1" dirty="0" smtClean="0"/>
              <a:t>Pengertian Crosstalk dan Macam-macam crosstalk </a:t>
            </a:r>
          </a:p>
          <a:p>
            <a:r>
              <a:rPr lang="id-ID" dirty="0" smtClean="0"/>
              <a:t>Crosstalk</a:t>
            </a:r>
            <a:br>
              <a:rPr lang="id-ID" dirty="0" smtClean="0"/>
            </a:br>
            <a:r>
              <a:rPr lang="id-ID" dirty="0" smtClean="0"/>
              <a:t>crosstalk dapat diartikan sebagaipembicaraan silang. Crosstalk atau pembicaraan silang adalah suatusambungan (coupling) yang tidak diinginkan yang terjadi pada saluran transmisi.</a:t>
            </a:r>
            <a:br>
              <a:rPr lang="id-ID" dirty="0" smtClean="0"/>
            </a:br>
            <a:r>
              <a:rPr lang="id-ID" dirty="0" smtClean="0"/>
              <a:t>Crosstalk yang terjadi dalam rangkaian komunikasi yang bergerak ke arah yang sama dan dianggap sebagai sinyal dalam rangkaian tersebut. Ada 2 (tiga) hal penting yang menyebabkan timbulnya crosstalk. Hal tersebut adalah :</a:t>
            </a:r>
            <a:br>
              <a:rPr lang="id-ID" dirty="0" smtClean="0"/>
            </a:br>
            <a:r>
              <a:rPr lang="id-ID" dirty="0" smtClean="0"/>
              <a:t>1. Electrical coupling diantara media transmisi, misalnya antara pasangan-pasangan</a:t>
            </a:r>
            <a:br>
              <a:rPr lang="id-ID" dirty="0" smtClean="0"/>
            </a:br>
            <a:r>
              <a:rPr lang="id-ID" dirty="0" smtClean="0"/>
              <a:t>kawat pada sistem komunikasi yang menggunakan kabel sebagai media transmisinya.</a:t>
            </a:r>
            <a:br>
              <a:rPr lang="id-ID" dirty="0" smtClean="0"/>
            </a:br>
            <a:r>
              <a:rPr lang="id-ID" dirty="0" smtClean="0"/>
              <a:t>2. Pengendalian yang kurang baik dari frekuensi respons misalnya desain filter yang</a:t>
            </a:r>
            <a:br>
              <a:rPr lang="id-ID" dirty="0" smtClean="0"/>
            </a:br>
            <a:r>
              <a:rPr lang="id-ID" dirty="0" smtClean="0"/>
              <a:t>kurang baik.</a:t>
            </a:r>
            <a:br>
              <a:rPr lang="id-ID" dirty="0" smtClean="0"/>
            </a:br>
            <a:r>
              <a:rPr lang="id-ID" dirty="0" smtClean="0"/>
              <a:t>Dalam elektronika, istilah crosstalk mempunyai maksud atau pengertian sebagai berikut:</a:t>
            </a:r>
            <a:br>
              <a:rPr lang="id-ID" dirty="0" smtClean="0"/>
            </a:br>
            <a:r>
              <a:rPr lang="id-ID" dirty="0" smtClean="0"/>
              <a:t>• Adalah suatu kapasitansi, induktansi, atau kopling konduktif yang tidak diinginkan</a:t>
            </a:r>
            <a:r>
              <a:rPr lang="id-ID" baseline="0" dirty="0" smtClean="0"/>
              <a:t> </a:t>
            </a:r>
            <a:r>
              <a:rPr lang="id-ID" dirty="0" smtClean="0"/>
              <a:t>dalam satu saluran.</a:t>
            </a:r>
            <a:br>
              <a:rPr lang="id-ID" dirty="0" smtClean="0"/>
            </a:br>
            <a:r>
              <a:rPr lang="id-ID" dirty="0" smtClean="0"/>
              <a:t>• Peristiwa atau fenomena bahwa suatu sinyal transmisi pada sebuah saluran dalam suatu</a:t>
            </a:r>
            <a:r>
              <a:rPr lang="id-ID" baseline="0" dirty="0" smtClean="0"/>
              <a:t> </a:t>
            </a:r>
            <a:r>
              <a:rPr lang="id-ID" dirty="0" smtClean="0"/>
              <a:t>system transmisi menimbulkan efek yang tidak</a:t>
            </a:r>
            <a:r>
              <a:rPr lang="id-ID" baseline="0" dirty="0" smtClean="0"/>
              <a:t> </a:t>
            </a:r>
            <a:r>
              <a:rPr lang="id-ID" dirty="0" smtClean="0"/>
              <a:t>diinginkan dengan saluran yang lain.</a:t>
            </a:r>
            <a:br>
              <a:rPr lang="id-ID" dirty="0" smtClean="0"/>
            </a:br>
            <a:r>
              <a:rPr lang="id-ID" dirty="0" smtClean="0"/>
              <a:t>• Di dalam suatu proses perekaman, istilah crosstalk dapat mengacu pada kebocoran</a:t>
            </a:r>
            <a:r>
              <a:rPr lang="id-ID" baseline="0" dirty="0" smtClean="0"/>
              <a:t> </a:t>
            </a:r>
            <a:r>
              <a:rPr lang="id-ID" dirty="0" smtClean="0"/>
              <a:t>bunyi atau suara dari satu instrument ke dalam suatu mikropon yang ditempatkan di depan penyanyi atau alat musik lain.</a:t>
            </a:r>
            <a:br>
              <a:rPr lang="id-ID" dirty="0" smtClean="0"/>
            </a:br>
            <a:r>
              <a:rPr lang="id-ID" dirty="0" smtClean="0"/>
              <a:t/>
            </a:r>
            <a:br>
              <a:rPr lang="id-ID" dirty="0" smtClean="0"/>
            </a:br>
            <a:r>
              <a:rPr lang="id-ID" dirty="0" smtClean="0"/>
              <a:t>NEAR END CROSSTALK (NEXT)</a:t>
            </a:r>
            <a:br>
              <a:rPr lang="id-ID" dirty="0" smtClean="0"/>
            </a:br>
            <a:r>
              <a:rPr lang="id-ID" dirty="0" smtClean="0"/>
              <a:t>Sinyal crosstalk diantara sepasang media transmisi yang sejajar pada umumnya didominasi oleh terjadinya noise terutama banyak terjadi di sisi transmiter (near end), dimana sinyal yang dikirimkan mempunyai amplitude dan frekuensi yang maksimal. Sinyal yang dikirimkan kemudian akan kehilangan komponen amplitude dan frekuensi tinggi yang merambat sepanjang saluran transmisi. Near-End Crosstalk (NEXT) disebabkan adanya semacam kopling magnetik yang terjadi diantara 2 ujung media transmisi yang berdekatan pada ujung transmitter (Tx). NEXT dapat digambarkan sebagai suatu signal kopling yang tidak diinginkan dari sepasang saluran transmuisi yang sejajar. Jenis crosstalk ini didominasi oleh coupling capasitive, yang mengirimkan frekuensi tinggi secara langsung ke sisi dekat pada receiver (Rx). NEXT dapat dilihat dalam gambar</a:t>
            </a:r>
            <a:br>
              <a:rPr lang="id-ID" dirty="0" smtClean="0"/>
            </a:br>
            <a:r>
              <a:rPr lang="id-ID" dirty="0" smtClean="0"/>
              <a:t/>
            </a:r>
            <a:br>
              <a:rPr lang="id-ID" dirty="0" smtClean="0"/>
            </a:br>
            <a:r>
              <a:rPr lang="id-ID" dirty="0" smtClean="0"/>
              <a:t>FAR END CROSSTALK (FEXT)</a:t>
            </a:r>
            <a:br>
              <a:rPr lang="id-ID" dirty="0" smtClean="0"/>
            </a:br>
            <a:r>
              <a:rPr lang="id-ID" dirty="0" smtClean="0"/>
              <a:t/>
            </a:r>
            <a:br>
              <a:rPr lang="id-ID" dirty="0" smtClean="0"/>
            </a:br>
            <a:r>
              <a:rPr lang="id-ID" dirty="0" smtClean="0"/>
              <a:t>Far-End Crostalk (FEXT) merupakan kopling magnetik yang terjadi di ujung sebelah receiver (Rx). FEXT dapat digambarkan sebagai signal yang tidak diinginkan dari sepasang saluran transmisi yang sejajar dan berdekatan di akhir atau yang berada di sisi jauh saluran transmisi tersebut. Gambar 2.3 bawah ini merupakan gambaran dari FEXT.</a:t>
            </a:r>
            <a:br>
              <a:rPr lang="id-ID" dirty="0" smtClean="0"/>
            </a:br>
            <a:r>
              <a:rPr lang="id-ID" dirty="0" smtClean="0"/>
              <a:t/>
            </a:r>
            <a:br>
              <a:rPr lang="id-ID" dirty="0" smtClean="0"/>
            </a:br>
            <a:r>
              <a:rPr lang="id-ID" dirty="0" smtClean="0"/>
              <a:t>Secara umum nilai dari FEXT tidak sebesar nilai dari NEXT (seperti pada gambar 2.3 di atas), namun bagaimanapun juga FEXT harus tetap diperhatikan. FEXT didominasi oleh adanya coupling inductive yang mentransfer frequensi sinyal yang lebih rendah ke sisi ujung sebelah receiver (Rx). Perhitungan nilai FEXT dilakukan dengan membandingkan sinyal level tegangan di titik akhir (Rx) pengiriman pada media transmisi dengan Rx pada media transmisi yang lainnya. Hasil dari penelitian di atas menunjukkan akan adanya pengaruh crosstalk berupa FEXT dan NEXT pada sepasang kabel saluran transmisi yang sejajar </a:t>
            </a:r>
          </a:p>
          <a:p>
            <a:endParaRPr lang="id-ID" dirty="0" smtClean="0"/>
          </a:p>
          <a:p>
            <a:r>
              <a:rPr lang="id-ID" b="1" dirty="0" smtClean="0"/>
              <a:t>Crosstalk dan Impulse Noise</a:t>
            </a:r>
          </a:p>
          <a:p>
            <a:r>
              <a:rPr lang="id-ID" dirty="0" smtClean="0"/>
              <a:t>Posted on </a:t>
            </a:r>
            <a:r>
              <a:rPr lang="id-ID" dirty="0" smtClean="0">
                <a:hlinkClick r:id="rId3" tooltip="4:15 am"/>
              </a:rPr>
              <a:t>Juli 9, 2011</a:t>
            </a:r>
            <a:r>
              <a:rPr lang="id-ID" dirty="0" smtClean="0"/>
              <a:t> </a:t>
            </a:r>
          </a:p>
          <a:p>
            <a:r>
              <a:rPr lang="id-ID" b="1" dirty="0" smtClean="0"/>
              <a:t>PENDAHULUAN</a:t>
            </a:r>
            <a:endParaRPr lang="id-ID" dirty="0" smtClean="0"/>
          </a:p>
          <a:p>
            <a:r>
              <a:rPr lang="id-ID" b="1" dirty="0" smtClean="0"/>
              <a:t> </a:t>
            </a:r>
            <a:endParaRPr lang="id-ID" dirty="0" smtClean="0"/>
          </a:p>
          <a:p>
            <a:r>
              <a:rPr lang="id-ID" dirty="0" smtClean="0"/>
              <a:t>Pada saat transmisi, maka sinyal yang diterima oleh receiver selalu berisi sinyal yang dikirim oleh transmitter , perubahan akibat rugi-rugi dan distorsi pada saluran transmisi, plus sinyal liar (noise ) yang masuk pada rangkaian elektronik antara transmitter dan receiver, noise dapat dibedakan dalam 4 katagori :</a:t>
            </a:r>
          </a:p>
          <a:p>
            <a:r>
              <a:rPr lang="id-ID" dirty="0" smtClean="0"/>
              <a:t>Thermal-noise</a:t>
            </a:r>
          </a:p>
          <a:p>
            <a:r>
              <a:rPr lang="id-ID" dirty="0" smtClean="0"/>
              <a:t> Intermodulation-noise</a:t>
            </a:r>
          </a:p>
          <a:p>
            <a:r>
              <a:rPr lang="id-ID" dirty="0" smtClean="0"/>
              <a:t> Crosstalk</a:t>
            </a:r>
          </a:p>
          <a:p>
            <a:r>
              <a:rPr lang="id-ID" dirty="0" smtClean="0"/>
              <a:t>Impulse-noise</a:t>
            </a:r>
          </a:p>
          <a:p>
            <a:r>
              <a:rPr lang="id-ID" b="1" dirty="0" smtClean="0"/>
              <a:t>Thermal-noise</a:t>
            </a:r>
            <a:endParaRPr lang="id-ID" dirty="0" smtClean="0"/>
          </a:p>
          <a:p>
            <a:r>
              <a:rPr lang="id-ID" dirty="0" smtClean="0"/>
              <a:t>Thermal-noise terjadi karena pengaruh pergerakan elektron dalam rangkaian, noise ini selalu muncul pada setiap peralatan elektronik dan saluran transmisi yang dapat diformulasikan sebagai :</a:t>
            </a:r>
            <a:br>
              <a:rPr lang="id-ID" dirty="0" smtClean="0"/>
            </a:br>
            <a:r>
              <a:rPr lang="id-ID" dirty="0" smtClean="0"/>
              <a:t>Dimana : N = Kerapatan daya noise (Watt/Hz) k = Konstanta Boltzman’s (1,3803.10-23 J/Ko) T = Temperatur (derajat Kelvin) W = Bandwidth (Hz)</a:t>
            </a:r>
            <a:br>
              <a:rPr lang="id-ID" dirty="0" smtClean="0"/>
            </a:br>
            <a:r>
              <a:rPr lang="id-ID" dirty="0" smtClean="0"/>
              <a:t>Dalam decibel-watts menjadi :</a:t>
            </a:r>
          </a:p>
          <a:p>
            <a:r>
              <a:rPr lang="id-ID" b="1" dirty="0" smtClean="0"/>
              <a:t>Intermodulation-noise</a:t>
            </a:r>
            <a:endParaRPr lang="id-ID" dirty="0" smtClean="0"/>
          </a:p>
          <a:p>
            <a:r>
              <a:rPr lang="id-ID" dirty="0" smtClean="0"/>
              <a:t>Intermodulation-noise timbul karena antara sistem pada transmitter dan receiver yang tidak linear, misalnya akibat perbedaan konstanata waktu, kekuatan sinyal yang cukup ekstrim, kerusakan komponen, dll. Keadaan ini menyebabkan sinyal akan saling mengurangi atau menjumlah.</a:t>
            </a:r>
          </a:p>
          <a:p>
            <a:r>
              <a:rPr lang="id-ID" b="1" dirty="0" smtClean="0"/>
              <a:t>Crostalk</a:t>
            </a:r>
            <a:endParaRPr lang="id-ID" dirty="0" smtClean="0"/>
          </a:p>
          <a:p>
            <a:r>
              <a:rPr lang="id-ID" dirty="0" smtClean="0"/>
              <a:t>Crostalk diakibatkan oleh saluran yang saling berdekatan menyebabkan gelombang elektromagnetik yang saling berhubungan dan tercampur. Biasanya terjadi pada kabel UTP, kabel coaxial yang melewatkan banyak sinyal, atau pada antena sistem transmisi microwave.</a:t>
            </a:r>
          </a:p>
          <a:p>
            <a:r>
              <a:rPr lang="id-ID" b="1" dirty="0" smtClean="0"/>
              <a:t>Noise</a:t>
            </a:r>
            <a:endParaRPr lang="id-ID" dirty="0" smtClean="0"/>
          </a:p>
          <a:p>
            <a:r>
              <a:rPr lang="id-ID" dirty="0" smtClean="0"/>
              <a:t>Noise ini biasanya memiliki magnitudo yang sama dengan thermal-noise. Impulse-noise dapat diakibatkan oleh berbagai sebab tetapi umunya karena adanya gangguan peralatan elektromagnetik eksternal seperti pensaklaran, mesin listrik, lampu pijar, dll.</a:t>
            </a:r>
          </a:p>
          <a:p>
            <a:r>
              <a:rPr lang="id-ID" b="1" dirty="0" smtClean="0"/>
              <a:t>Impulse-noise</a:t>
            </a:r>
            <a:endParaRPr lang="id-ID" dirty="0" smtClean="0"/>
          </a:p>
          <a:p>
            <a:r>
              <a:rPr lang="id-ID" dirty="0" smtClean="0"/>
              <a:t>Impulse-noise umumnya tidak mengganggu pada sinyal analog, misalnya transmisi suara yang terganggu adanya bunyi liar tetapi masih dapat didengar. Noise ini dapat menyebabkan error pada transmisi digital, contohnya bila ada noise impulse sebesar 0.01 detik yang mengganggu transmisi data 4800 bps, maka akan menyapu data sebanyak 50 bit.</a:t>
            </a:r>
          </a:p>
          <a:p>
            <a:r>
              <a:rPr lang="id-ID" b="1" dirty="0" smtClean="0"/>
              <a:t>CROSSTALK AND IMPULSE NOSIE</a:t>
            </a:r>
            <a:endParaRPr lang="id-ID" dirty="0" smtClean="0"/>
          </a:p>
          <a:p>
            <a:r>
              <a:rPr lang="id-ID" b="1" dirty="0" smtClean="0"/>
              <a:t>CROSSTALK </a:t>
            </a:r>
            <a:endParaRPr lang="id-ID" dirty="0" smtClean="0"/>
          </a:p>
          <a:p>
            <a:r>
              <a:rPr lang="id-ID" b="1" dirty="0" smtClean="0"/>
              <a:t> </a:t>
            </a:r>
            <a:endParaRPr lang="id-ID" dirty="0" smtClean="0"/>
          </a:p>
          <a:p>
            <a:r>
              <a:rPr lang="id-ID" b="1" dirty="0" smtClean="0"/>
              <a:t>Pengertian Crosstalk dan Macam-macam crosstalk</a:t>
            </a:r>
            <a:endParaRPr lang="id-ID" dirty="0" smtClean="0"/>
          </a:p>
          <a:p>
            <a:r>
              <a:rPr lang="id-ID" dirty="0" smtClean="0"/>
              <a:t>Crosstalk dapat diartikan sebagai pembicaraan silang. Crosstalk atau pembicaraan silang adalah suatu sambungan (coupling) yang tidak diinginkan yang terjadi pada saluran transmisi.</a:t>
            </a:r>
            <a:br>
              <a:rPr lang="id-ID" dirty="0" smtClean="0"/>
            </a:br>
            <a:r>
              <a:rPr lang="id-ID" dirty="0" smtClean="0"/>
              <a:t>Crosstalk yang terjadi dalam rangkaian komunikasi yang bergerak ke arah yang sama dan dianggap sebagai sinyal dalam rangkaian tersebut. Ada 3 (tiga) hal penting yang menyebabkan timbulnya crosstalk. Hal tersebut adalah :</a:t>
            </a:r>
          </a:p>
          <a:p>
            <a:r>
              <a:rPr lang="id-ID" dirty="0" smtClean="0"/>
              <a:t>1.   Electrical coupling diantara media transmisi, misalnya antara pasangan-pasangan</a:t>
            </a:r>
            <a:br>
              <a:rPr lang="id-ID" dirty="0" smtClean="0"/>
            </a:br>
            <a:r>
              <a:rPr lang="id-ID" dirty="0" smtClean="0"/>
              <a:t>kawat pada sistem komunikasi yang menggunakan kabel sebagai media transmisinya.</a:t>
            </a:r>
          </a:p>
          <a:p>
            <a:r>
              <a:rPr lang="id-ID" dirty="0" smtClean="0"/>
              <a:t>2.   Pengendalian yang kurang baik dari frekuensi respons misalnya desain filter yang</a:t>
            </a:r>
            <a:br>
              <a:rPr lang="id-ID" dirty="0" smtClean="0"/>
            </a:br>
            <a:r>
              <a:rPr lang="id-ID" dirty="0" smtClean="0"/>
              <a:t>kurang baik.</a:t>
            </a:r>
          </a:p>
          <a:p>
            <a:r>
              <a:rPr lang="id-ID" dirty="0" smtClean="0"/>
              <a:t>Unintelligible crosstalk Setiap bentuk gangguan akibat crosstalk lainnya. Penyebab crosstalk antara lain:</a:t>
            </a:r>
          </a:p>
          <a:p>
            <a:r>
              <a:rPr lang="id-ID" dirty="0" smtClean="0"/>
              <a:t> Gandengan elektris antar media</a:t>
            </a:r>
          </a:p>
          <a:p>
            <a:r>
              <a:rPr lang="id-ID" dirty="0" smtClean="0"/>
              <a:t>Pengendalian respon frekuensi yang buruk</a:t>
            </a:r>
          </a:p>
          <a:p>
            <a:r>
              <a:rPr lang="id-ID" dirty="0" smtClean="0"/>
              <a:t>Ketidaklinieran mux analog</a:t>
            </a:r>
          </a:p>
          <a:p>
            <a:r>
              <a:rPr lang="id-ID" dirty="0" smtClean="0"/>
              <a:t>Dalam elektronika, istilah crosstalk mempunyai maksud atau pengertian sebagai berikut:</a:t>
            </a:r>
          </a:p>
          <a:p>
            <a:r>
              <a:rPr lang="id-ID" dirty="0" smtClean="0"/>
              <a:t>•     Adalah suatu kapasitansi, induktansi, atau kopling konduktif yang tidak diinginkan</a:t>
            </a:r>
            <a:br>
              <a:rPr lang="id-ID" dirty="0" smtClean="0"/>
            </a:br>
            <a:r>
              <a:rPr lang="id-ID" dirty="0" smtClean="0"/>
              <a:t>dalam satu saluran.</a:t>
            </a:r>
          </a:p>
          <a:p>
            <a:r>
              <a:rPr lang="id-ID" dirty="0" smtClean="0"/>
              <a:t>•     Peristiwa atau fenomena bahwa suatu sinyal transmisi pada sebuah saluran dalam suatusystem transmisi menimbulkan efek yang tidak diinginkan dengan saluran yang lain.</a:t>
            </a:r>
          </a:p>
          <a:p>
            <a:r>
              <a:rPr lang="id-ID" dirty="0" smtClean="0"/>
              <a:t>•     Di dalam suatu proses perekaman, istilah crosstalk dapat mengacu pada kebocoran</a:t>
            </a:r>
            <a:br>
              <a:rPr lang="id-ID" dirty="0" smtClean="0"/>
            </a:br>
            <a:r>
              <a:rPr lang="id-ID" dirty="0" smtClean="0"/>
              <a:t>bunyi atau suara dari satu instrument ke dalam suatu mikropon yang ditempatkan di depan penyanyi atau alat musik lain.</a:t>
            </a:r>
          </a:p>
          <a:p>
            <a:r>
              <a:rPr lang="id-ID" dirty="0" smtClean="0"/>
              <a:t>NEAR END CROSSTALK (NEXT)</a:t>
            </a:r>
          </a:p>
          <a:p>
            <a:r>
              <a:rPr lang="id-ID" dirty="0" smtClean="0"/>
              <a:t>Sinyal crosstalk diantara sepasang media transmisi yang sejajar pada umumnya didominasi oleh terjadinya noise terutama banyak terjadi di sisi transmiter (near end), dimana sinyal yang dikirimkan mempunyai amplitude dan frekuensi yang maksimal. Sinyal yang dikirimkan kemudian akan kehilangan komponen amplitude dan frekuensi tinggi yang merambat sepanjang saluran transmisi. Near-End Crosstalk (NEXT) disebabkan adanya semacam kopling magnetik yang terjadi diantara 2 ujung media transmisi yang berdekatan pada ujung transmitter (Tx). NEXT dapat digambarkan sebagai suatu signal kopling yang tidak diinginkan dari sepasang saluran transmuisi yang sejajar. Jenis crosstalk ini didominasi oleh coupling capasitive, yang mengirimkan frekuensi tinggi secara langsung ke sisi dekat pada receiver (Rx).</a:t>
            </a:r>
          </a:p>
          <a:p>
            <a:r>
              <a:rPr lang="id-ID" dirty="0" smtClean="0"/>
              <a:t>FAR END CROSSTALK (FEXT)</a:t>
            </a:r>
          </a:p>
          <a:p>
            <a:r>
              <a:rPr lang="id-ID" dirty="0" smtClean="0"/>
              <a:t>Far-End Crostalk (FEXT) merupakan kopling magnetik yang terjadi di ujung sebelah receiver (Rx). FEXT dapat digambarkan sebagai signal yang tidak diinginkan dari sepasang saluran transmisi yang sejajar dan berdekatan di akhir atau yang berada di sisi jauh saluran transmisi tersebut.</a:t>
            </a:r>
          </a:p>
          <a:p>
            <a:r>
              <a:rPr lang="id-ID" dirty="0" smtClean="0"/>
              <a:t>Secara umum nilai dari FEXT tidak sebesar nilai dari NEXT namun bagaimanapun juga FEXT harus tetap diperhatikan. FEXT didominasi oleh adanya coupling inductive yang mentransfer frequensi sinyal yang lebih rendah ke sisi ujung sebelah receiver (Rx). Perhitungan nilai FEXT dilakukan dengan membandingkan sinyal level tegangan di titik akhir (Rx) pengiriman pada media transmisi dengan Rx pada media transmisi yang lainnya. Hasil dari penelitian di atas menunjukkan akan adanya pengaruh crosstalk berupa FEXT dan NEXT pada sepasang kabel saluran transmisi</a:t>
            </a:r>
          </a:p>
          <a:p>
            <a:endParaRPr lang="id-ID" dirty="0"/>
          </a:p>
        </p:txBody>
      </p:sp>
      <p:sp>
        <p:nvSpPr>
          <p:cNvPr id="4" name="Slide Number Placeholder 3"/>
          <p:cNvSpPr>
            <a:spLocks noGrp="1"/>
          </p:cNvSpPr>
          <p:nvPr>
            <p:ph type="sldNum" sz="quarter" idx="10"/>
          </p:nvPr>
        </p:nvSpPr>
        <p:spPr/>
        <p:txBody>
          <a:bodyPr/>
          <a:lstStyle/>
          <a:p>
            <a:fld id="{728B09D5-E454-4D6E-AC71-A2900C060C2E}"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xmlns="" val="714314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smtClean="0"/>
              <a:t>Boots Cap Plug for RJ45 Cat5 Cat6</a:t>
            </a:r>
          </a:p>
        </p:txBody>
      </p:sp>
      <p:sp>
        <p:nvSpPr>
          <p:cNvPr id="4" name="Slide Number Placeholder 3"/>
          <p:cNvSpPr>
            <a:spLocks noGrp="1"/>
          </p:cNvSpPr>
          <p:nvPr>
            <p:ph type="sldNum" sz="quarter" idx="10"/>
          </p:nvPr>
        </p:nvSpPr>
        <p:spPr/>
        <p:txBody>
          <a:bodyPr/>
          <a:lstStyle/>
          <a:p>
            <a:fld id="{728B09D5-E454-4D6E-AC71-A2900C060C2E}"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xmlns="" val="1652347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ADF30-184D-43C3-B694-C5673DE835FD}" type="slidenum">
              <a:rPr lang="en-US">
                <a:solidFill>
                  <a:prstClr val="black"/>
                </a:solidFill>
              </a:rPr>
              <a:pPr/>
              <a:t>201</a:t>
            </a:fld>
            <a:endParaRPr lang="en-US">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fld id="{EF5898D5-9A4E-410A-9B51-15E5D8699D4A}" type="slidenum">
              <a:rPr lang="en-US">
                <a:solidFill>
                  <a:srgbClr val="000000"/>
                </a:solidFill>
                <a:latin typeface="Calibri" pitchFamily="34" charset="0"/>
              </a:rPr>
              <a:pPr/>
              <a:t>203</a:t>
            </a:fld>
            <a:endParaRPr lang="en-US">
              <a:solidFill>
                <a:srgbClr val="000000"/>
              </a:solidFill>
              <a:latin typeface="Calibri" pitchFamily="34" charset="0"/>
            </a:endParaRPr>
          </a:p>
        </p:txBody>
      </p:sp>
      <p:sp>
        <p:nvSpPr>
          <p:cNvPr id="409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Teknologi kabel sudah bisa menembus angka 10Gbps, dengan menggunakan kabel CAT 6 sampai maksimum 40 KM</a:t>
            </a:r>
          </a:p>
          <a:p>
            <a:pPr>
              <a:spcBef>
                <a:spcPct val="0"/>
              </a:spcBef>
            </a:pPr>
            <a:r>
              <a:rPr lang="en-US" smtClean="0"/>
              <a:t>Standar Ethernet 10Gbps adalah IEEE 802.3ae</a:t>
            </a:r>
          </a:p>
          <a:p>
            <a:pPr>
              <a:spcBef>
                <a:spcPct val="0"/>
              </a:spcBef>
            </a:pPr>
            <a:r>
              <a:rPr lang="en-US" smtClean="0"/>
              <a:t>Gabungan perusahaan pemakai 10Gbps disebut : </a:t>
            </a:r>
            <a:r>
              <a:rPr lang="en-US" smtClean="0">
                <a:cs typeface="Times New Roman" pitchFamily="18" charset="0"/>
              </a:rPr>
              <a:t>10 Gigabit Ethernet Alliance (10GEA), web-nya http://www.10gea.org</a:t>
            </a:r>
          </a:p>
          <a:p>
            <a:pPr>
              <a:spcBef>
                <a:spcPct val="0"/>
              </a:spcBef>
            </a:pPr>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15A4E-AC57-429B-A0F1-BFC7DC18339F}" type="slidenum">
              <a:rPr lang="en-US">
                <a:solidFill>
                  <a:prstClr val="black"/>
                </a:solidFill>
              </a:rPr>
              <a:pPr/>
              <a:t>204</a:t>
            </a:fld>
            <a:endParaRPr lang="en-US">
              <a:solidFill>
                <a:prstClr val="black"/>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21</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DD4B5F-8A5B-43CD-BE35-8942775FF245}" type="slidenum">
              <a:rPr lang="en-US">
                <a:solidFill>
                  <a:prstClr val="black"/>
                </a:solidFill>
              </a:rPr>
              <a:pPr/>
              <a:t>205</a:t>
            </a:fld>
            <a:endParaRPr lang="en-US">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id-ID" sz="1200" kern="1200" dirty="0" smtClean="0">
                <a:solidFill>
                  <a:schemeClr val="tx1"/>
                </a:solidFill>
                <a:latin typeface="+mn-lt"/>
                <a:ea typeface="+mn-ea"/>
                <a:cs typeface="+mn-cs"/>
              </a:rPr>
              <a:t>network address </a:t>
            </a:r>
            <a:r>
              <a:rPr lang="id-ID" sz="1200" b="1" kern="1200" dirty="0" smtClean="0">
                <a:solidFill>
                  <a:schemeClr val="tx1"/>
                </a:solidFill>
                <a:latin typeface="+mn-lt"/>
                <a:ea typeface="+mn-ea"/>
                <a:cs typeface="+mn-cs"/>
              </a:rPr>
              <a:t>172.16.0.0/18</a:t>
            </a:r>
            <a:r>
              <a:rPr lang="id-ID" sz="1200" kern="1200" dirty="0" smtClean="0">
                <a:solidFill>
                  <a:schemeClr val="tx1"/>
                </a:solidFill>
                <a:latin typeface="+mn-lt"/>
                <a:ea typeface="+mn-ea"/>
                <a:cs typeface="+mn-cs"/>
              </a:rPr>
              <a:t>.</a:t>
            </a:r>
            <a:endParaRPr lang="id-ID" dirty="0" smtClean="0"/>
          </a:p>
          <a:p>
            <a:r>
              <a:rPr lang="id-ID" sz="1200" b="1" kern="1200" dirty="0" smtClean="0">
                <a:solidFill>
                  <a:schemeClr val="tx1"/>
                </a:solidFill>
                <a:latin typeface="+mn-lt"/>
                <a:ea typeface="+mn-ea"/>
                <a:cs typeface="+mn-cs"/>
              </a:rPr>
              <a:t>Analisa</a:t>
            </a:r>
            <a:r>
              <a:rPr lang="id-ID" sz="1200" kern="1200" dirty="0" smtClean="0">
                <a:solidFill>
                  <a:schemeClr val="tx1"/>
                </a:solidFill>
                <a:latin typeface="+mn-lt"/>
                <a:ea typeface="+mn-ea"/>
                <a:cs typeface="+mn-cs"/>
              </a:rPr>
              <a:t>: 172.16.0.0 berarti kelas B, dengan Subnet Mask /18 berarti 11111111.11111111.11000000.00000000 (255.255.192.0).</a:t>
            </a:r>
            <a:endParaRPr lang="id-ID" dirty="0" smtClean="0"/>
          </a:p>
          <a:p>
            <a:r>
              <a:rPr lang="id-ID" sz="1200" b="1" kern="1200" dirty="0" smtClean="0">
                <a:solidFill>
                  <a:schemeClr val="tx1"/>
                </a:solidFill>
                <a:latin typeface="+mn-lt"/>
                <a:ea typeface="+mn-ea"/>
                <a:cs typeface="+mn-cs"/>
              </a:rPr>
              <a:t>Penghitungan</a:t>
            </a:r>
            <a:r>
              <a:rPr lang="id-ID" sz="1200" kern="1200" dirty="0" smtClean="0">
                <a:solidFill>
                  <a:schemeClr val="tx1"/>
                </a:solidFill>
                <a:latin typeface="+mn-lt"/>
                <a:ea typeface="+mn-ea"/>
                <a:cs typeface="+mn-cs"/>
              </a:rPr>
              <a:t>:</a:t>
            </a:r>
            <a:endParaRPr lang="id-ID" dirty="0" smtClean="0"/>
          </a:p>
          <a:p>
            <a:r>
              <a:rPr lang="id-ID" sz="1200" b="1" kern="1200" dirty="0" smtClean="0">
                <a:solidFill>
                  <a:schemeClr val="tx1"/>
                </a:solidFill>
                <a:latin typeface="+mn-lt"/>
                <a:ea typeface="+mn-ea"/>
                <a:cs typeface="+mn-cs"/>
              </a:rPr>
              <a:t>Jumlah Subnet</a:t>
            </a:r>
            <a:r>
              <a:rPr lang="id-ID" sz="1200" kern="1200" dirty="0" smtClean="0">
                <a:solidFill>
                  <a:schemeClr val="tx1"/>
                </a:solidFill>
                <a:latin typeface="+mn-lt"/>
                <a:ea typeface="+mn-ea"/>
                <a:cs typeface="+mn-cs"/>
              </a:rPr>
              <a:t> = 2</a:t>
            </a:r>
            <a:r>
              <a:rPr lang="id-ID" sz="1200" kern="1200" baseline="30000" dirty="0" smtClean="0">
                <a:solidFill>
                  <a:schemeClr val="tx1"/>
                </a:solidFill>
                <a:latin typeface="+mn-lt"/>
                <a:ea typeface="+mn-ea"/>
                <a:cs typeface="+mn-cs"/>
              </a:rPr>
              <a:t>x</a:t>
            </a:r>
            <a:r>
              <a:rPr lang="id-ID" sz="1200" kern="1200" dirty="0" smtClean="0">
                <a:solidFill>
                  <a:schemeClr val="tx1"/>
                </a:solidFill>
                <a:latin typeface="+mn-lt"/>
                <a:ea typeface="+mn-ea"/>
                <a:cs typeface="+mn-cs"/>
              </a:rPr>
              <a:t>, dimana x adalah banyaknya binari 1 pada 2 oktet terakhir. Jadi Jumlah Subnet adalah 2</a:t>
            </a:r>
            <a:r>
              <a:rPr lang="id-ID" sz="1200" kern="1200" baseline="30000" dirty="0" smtClean="0">
                <a:solidFill>
                  <a:schemeClr val="tx1"/>
                </a:solidFill>
                <a:latin typeface="+mn-lt"/>
                <a:ea typeface="+mn-ea"/>
                <a:cs typeface="+mn-cs"/>
              </a:rPr>
              <a:t>2</a:t>
            </a:r>
            <a:r>
              <a:rPr lang="id-ID" sz="1200" kern="1200" dirty="0" smtClean="0">
                <a:solidFill>
                  <a:schemeClr val="tx1"/>
                </a:solidFill>
                <a:latin typeface="+mn-lt"/>
                <a:ea typeface="+mn-ea"/>
                <a:cs typeface="+mn-cs"/>
              </a:rPr>
              <a:t> = 4 subnet</a:t>
            </a:r>
            <a:endParaRPr lang="id-ID" dirty="0" smtClean="0"/>
          </a:p>
          <a:p>
            <a:r>
              <a:rPr lang="id-ID" sz="1200" b="1" kern="1200" dirty="0" smtClean="0">
                <a:solidFill>
                  <a:schemeClr val="tx1"/>
                </a:solidFill>
                <a:latin typeface="+mn-lt"/>
                <a:ea typeface="+mn-ea"/>
                <a:cs typeface="+mn-cs"/>
              </a:rPr>
              <a:t>Jumlah Host per Subnet</a:t>
            </a:r>
            <a:r>
              <a:rPr lang="id-ID" sz="1200" kern="1200" dirty="0" smtClean="0">
                <a:solidFill>
                  <a:schemeClr val="tx1"/>
                </a:solidFill>
                <a:latin typeface="+mn-lt"/>
                <a:ea typeface="+mn-ea"/>
                <a:cs typeface="+mn-cs"/>
              </a:rPr>
              <a:t> = 2</a:t>
            </a:r>
            <a:r>
              <a:rPr lang="id-ID" sz="1200" kern="1200" baseline="30000" dirty="0" smtClean="0">
                <a:solidFill>
                  <a:schemeClr val="tx1"/>
                </a:solidFill>
                <a:latin typeface="+mn-lt"/>
                <a:ea typeface="+mn-ea"/>
                <a:cs typeface="+mn-cs"/>
              </a:rPr>
              <a:t>y</a:t>
            </a:r>
            <a:r>
              <a:rPr lang="id-ID" sz="1200" kern="1200" dirty="0" smtClean="0">
                <a:solidFill>
                  <a:schemeClr val="tx1"/>
                </a:solidFill>
                <a:latin typeface="+mn-lt"/>
                <a:ea typeface="+mn-ea"/>
                <a:cs typeface="+mn-cs"/>
              </a:rPr>
              <a:t> - 2, dimana y adalah adalah kebalikan dari x yaitu banyaknya binari 0 pada 2 oktet terakhir. Jadi jumlah host per subnet adalah 2</a:t>
            </a:r>
            <a:r>
              <a:rPr lang="id-ID" sz="1200" kern="1200" baseline="30000" dirty="0" smtClean="0">
                <a:solidFill>
                  <a:schemeClr val="tx1"/>
                </a:solidFill>
                <a:latin typeface="+mn-lt"/>
                <a:ea typeface="+mn-ea"/>
                <a:cs typeface="+mn-cs"/>
              </a:rPr>
              <a:t>14</a:t>
            </a:r>
            <a:r>
              <a:rPr lang="id-ID" sz="1200" kern="1200" dirty="0" smtClean="0">
                <a:solidFill>
                  <a:schemeClr val="tx1"/>
                </a:solidFill>
                <a:latin typeface="+mn-lt"/>
                <a:ea typeface="+mn-ea"/>
                <a:cs typeface="+mn-cs"/>
              </a:rPr>
              <a:t> - 2 = 16.382 host</a:t>
            </a:r>
            <a:endParaRPr lang="id-ID" dirty="0" smtClean="0"/>
          </a:p>
          <a:p>
            <a:r>
              <a:rPr lang="id-ID" sz="1200" b="1" kern="1200" dirty="0" smtClean="0">
                <a:solidFill>
                  <a:schemeClr val="tx1"/>
                </a:solidFill>
                <a:latin typeface="+mn-lt"/>
                <a:ea typeface="+mn-ea"/>
                <a:cs typeface="+mn-cs"/>
              </a:rPr>
              <a:t>Blok Subnet</a:t>
            </a:r>
            <a:r>
              <a:rPr lang="id-ID" sz="1200" kern="1200" dirty="0" smtClean="0">
                <a:solidFill>
                  <a:schemeClr val="tx1"/>
                </a:solidFill>
                <a:latin typeface="+mn-lt"/>
                <a:ea typeface="+mn-ea"/>
                <a:cs typeface="+mn-cs"/>
              </a:rPr>
              <a:t> = 256 - 192 = 64. Subnet berikutnya adalah 64 + 64 = 128, dan 128+64=192. Jadi total subnetnya adalah 0, 64, 128, 192.</a:t>
            </a:r>
            <a:endParaRPr lang="id-ID" dirty="0" smtClean="0"/>
          </a:p>
          <a:p>
            <a:r>
              <a:rPr lang="id-ID" sz="1200" b="1" kern="1200" dirty="0" smtClean="0">
                <a:solidFill>
                  <a:schemeClr val="tx1"/>
                </a:solidFill>
                <a:latin typeface="+mn-lt"/>
                <a:ea typeface="+mn-ea"/>
                <a:cs typeface="+mn-cs"/>
              </a:rPr>
              <a:t>Alamat host dan broadcast yang valid?</a:t>
            </a:r>
            <a:endParaRPr lang="id-ID" dirty="0" smtClean="0"/>
          </a:p>
          <a:p>
            <a:r>
              <a:rPr lang="id-ID" sz="1200" kern="1200" dirty="0" smtClean="0">
                <a:solidFill>
                  <a:schemeClr val="tx1"/>
                </a:solidFill>
                <a:latin typeface="+mn-lt"/>
                <a:ea typeface="+mn-ea"/>
                <a:cs typeface="+mn-cs"/>
              </a:rPr>
              <a:t>network address </a:t>
            </a:r>
            <a:r>
              <a:rPr lang="id-ID" sz="1200" b="1" kern="1200" dirty="0" smtClean="0">
                <a:solidFill>
                  <a:schemeClr val="tx1"/>
                </a:solidFill>
                <a:latin typeface="+mn-lt"/>
                <a:ea typeface="+mn-ea"/>
                <a:cs typeface="+mn-cs"/>
              </a:rPr>
              <a:t>172.16.0.0/25</a:t>
            </a:r>
            <a:r>
              <a:rPr lang="id-ID" sz="1200" kern="1200" dirty="0" smtClean="0">
                <a:solidFill>
                  <a:schemeClr val="tx1"/>
                </a:solidFill>
                <a:latin typeface="+mn-lt"/>
                <a:ea typeface="+mn-ea"/>
                <a:cs typeface="+mn-cs"/>
              </a:rPr>
              <a:t>.</a:t>
            </a:r>
            <a:endParaRPr lang="id-ID" dirty="0" smtClean="0"/>
          </a:p>
          <a:p>
            <a:r>
              <a:rPr lang="id-ID" sz="1200" b="1" kern="1200" dirty="0" smtClean="0">
                <a:solidFill>
                  <a:schemeClr val="tx1"/>
                </a:solidFill>
                <a:latin typeface="+mn-lt"/>
                <a:ea typeface="+mn-ea"/>
                <a:cs typeface="+mn-cs"/>
              </a:rPr>
              <a:t>Analisa</a:t>
            </a:r>
            <a:r>
              <a:rPr lang="id-ID" sz="1200" kern="1200" dirty="0" smtClean="0">
                <a:solidFill>
                  <a:schemeClr val="tx1"/>
                </a:solidFill>
                <a:latin typeface="+mn-lt"/>
                <a:ea typeface="+mn-ea"/>
                <a:cs typeface="+mn-cs"/>
              </a:rPr>
              <a:t>: 172.16.0.0 berarti kelas B, dengan Subnet Mask /25 berarti 11111111.11111111.11111111.10000000 (255.255.255.128).</a:t>
            </a:r>
            <a:endParaRPr lang="id-ID" dirty="0" smtClean="0"/>
          </a:p>
          <a:p>
            <a:r>
              <a:rPr lang="id-ID" sz="1200" b="1" kern="1200" dirty="0" smtClean="0">
                <a:solidFill>
                  <a:schemeClr val="tx1"/>
                </a:solidFill>
                <a:latin typeface="+mn-lt"/>
                <a:ea typeface="+mn-ea"/>
                <a:cs typeface="+mn-cs"/>
              </a:rPr>
              <a:t>Penghitungan</a:t>
            </a:r>
            <a:r>
              <a:rPr lang="id-ID" sz="1200" kern="1200" dirty="0" smtClean="0">
                <a:solidFill>
                  <a:schemeClr val="tx1"/>
                </a:solidFill>
                <a:latin typeface="+mn-lt"/>
                <a:ea typeface="+mn-ea"/>
                <a:cs typeface="+mn-cs"/>
              </a:rPr>
              <a:t>:</a:t>
            </a:r>
            <a:endParaRPr lang="id-ID" dirty="0" smtClean="0"/>
          </a:p>
          <a:p>
            <a:r>
              <a:rPr lang="id-ID" sz="1200" b="1" kern="1200" dirty="0" smtClean="0">
                <a:solidFill>
                  <a:schemeClr val="tx1"/>
                </a:solidFill>
                <a:latin typeface="+mn-lt"/>
                <a:ea typeface="+mn-ea"/>
                <a:cs typeface="+mn-cs"/>
              </a:rPr>
              <a:t>Jumlah Subnet</a:t>
            </a:r>
            <a:r>
              <a:rPr lang="id-ID" sz="1200" kern="1200" dirty="0" smtClean="0">
                <a:solidFill>
                  <a:schemeClr val="tx1"/>
                </a:solidFill>
                <a:latin typeface="+mn-lt"/>
                <a:ea typeface="+mn-ea"/>
                <a:cs typeface="+mn-cs"/>
              </a:rPr>
              <a:t> = 2</a:t>
            </a:r>
            <a:r>
              <a:rPr lang="id-ID" sz="1200" kern="1200" baseline="30000" dirty="0" smtClean="0">
                <a:solidFill>
                  <a:schemeClr val="tx1"/>
                </a:solidFill>
                <a:latin typeface="+mn-lt"/>
                <a:ea typeface="+mn-ea"/>
                <a:cs typeface="+mn-cs"/>
              </a:rPr>
              <a:t>9</a:t>
            </a:r>
            <a:r>
              <a:rPr lang="id-ID" sz="1200" kern="1200" dirty="0" smtClean="0">
                <a:solidFill>
                  <a:schemeClr val="tx1"/>
                </a:solidFill>
                <a:latin typeface="+mn-lt"/>
                <a:ea typeface="+mn-ea"/>
                <a:cs typeface="+mn-cs"/>
              </a:rPr>
              <a:t> = 512 subnet</a:t>
            </a:r>
            <a:endParaRPr lang="id-ID" dirty="0" smtClean="0"/>
          </a:p>
          <a:p>
            <a:r>
              <a:rPr lang="id-ID" sz="1200" b="1" kern="1200" dirty="0" smtClean="0">
                <a:solidFill>
                  <a:schemeClr val="tx1"/>
                </a:solidFill>
                <a:latin typeface="+mn-lt"/>
                <a:ea typeface="+mn-ea"/>
                <a:cs typeface="+mn-cs"/>
              </a:rPr>
              <a:t>Jumlah Host per Subnet</a:t>
            </a:r>
            <a:r>
              <a:rPr lang="id-ID" sz="1200" kern="1200" dirty="0" smtClean="0">
                <a:solidFill>
                  <a:schemeClr val="tx1"/>
                </a:solidFill>
                <a:latin typeface="+mn-lt"/>
                <a:ea typeface="+mn-ea"/>
                <a:cs typeface="+mn-cs"/>
              </a:rPr>
              <a:t> = 2</a:t>
            </a:r>
            <a:r>
              <a:rPr lang="id-ID" sz="1200" kern="1200" baseline="30000" dirty="0" smtClean="0">
                <a:solidFill>
                  <a:schemeClr val="tx1"/>
                </a:solidFill>
                <a:latin typeface="+mn-lt"/>
                <a:ea typeface="+mn-ea"/>
                <a:cs typeface="+mn-cs"/>
              </a:rPr>
              <a:t>7</a:t>
            </a:r>
            <a:r>
              <a:rPr lang="id-ID" sz="1200" kern="1200" dirty="0" smtClean="0">
                <a:solidFill>
                  <a:schemeClr val="tx1"/>
                </a:solidFill>
                <a:latin typeface="+mn-lt"/>
                <a:ea typeface="+mn-ea"/>
                <a:cs typeface="+mn-cs"/>
              </a:rPr>
              <a:t> - 2 = 126 host</a:t>
            </a:r>
            <a:endParaRPr lang="id-ID" dirty="0" smtClean="0"/>
          </a:p>
          <a:p>
            <a:r>
              <a:rPr lang="id-ID" sz="1200" b="1" kern="1200" dirty="0" smtClean="0">
                <a:solidFill>
                  <a:schemeClr val="tx1"/>
                </a:solidFill>
                <a:latin typeface="+mn-lt"/>
                <a:ea typeface="+mn-ea"/>
                <a:cs typeface="+mn-cs"/>
              </a:rPr>
              <a:t>Blok Subnet</a:t>
            </a:r>
            <a:r>
              <a:rPr lang="id-ID" sz="1200" kern="1200" dirty="0" smtClean="0">
                <a:solidFill>
                  <a:schemeClr val="tx1"/>
                </a:solidFill>
                <a:latin typeface="+mn-lt"/>
                <a:ea typeface="+mn-ea"/>
                <a:cs typeface="+mn-cs"/>
              </a:rPr>
              <a:t> = 256 - 128 = 128.</a:t>
            </a:r>
            <a:endParaRPr lang="id-ID" dirty="0" smtClean="0"/>
          </a:p>
          <a:p>
            <a:r>
              <a:rPr lang="id-ID" sz="1200" b="1" kern="1200" dirty="0" smtClean="0">
                <a:solidFill>
                  <a:schemeClr val="tx1"/>
                </a:solidFill>
                <a:latin typeface="+mn-lt"/>
                <a:ea typeface="+mn-ea"/>
                <a:cs typeface="+mn-cs"/>
              </a:rPr>
              <a:t>Alamat host dan broadcast yang valid</a:t>
            </a:r>
            <a:r>
              <a:rPr lang="id-ID" sz="1200" kern="1200" dirty="0" smtClean="0">
                <a:solidFill>
                  <a:schemeClr val="tx1"/>
                </a:solidFill>
                <a:latin typeface="+mn-lt"/>
                <a:ea typeface="+mn-ea"/>
                <a:cs typeface="+mn-cs"/>
              </a:rPr>
              <a:t>?</a:t>
            </a:r>
            <a:endParaRPr lang="id-ID" dirty="0" smtClean="0"/>
          </a:p>
          <a:p>
            <a:r>
              <a:rPr lang="id-ID" sz="1200" kern="1200" dirty="0" smtClean="0">
                <a:solidFill>
                  <a:schemeClr val="tx1"/>
                </a:solidFill>
                <a:latin typeface="+mn-lt"/>
                <a:ea typeface="+mn-ea"/>
                <a:cs typeface="+mn-cs"/>
              </a:rPr>
              <a:t>network address </a:t>
            </a:r>
            <a:r>
              <a:rPr lang="id-ID" sz="1200" b="1" kern="1200" dirty="0" smtClean="0">
                <a:solidFill>
                  <a:schemeClr val="tx1"/>
                </a:solidFill>
                <a:latin typeface="+mn-lt"/>
                <a:ea typeface="+mn-ea"/>
                <a:cs typeface="+mn-cs"/>
              </a:rPr>
              <a:t>10.0.0.0/16</a:t>
            </a:r>
            <a:r>
              <a:rPr lang="id-ID" sz="1200" kern="1200" dirty="0" smtClean="0">
                <a:solidFill>
                  <a:schemeClr val="tx1"/>
                </a:solidFill>
                <a:latin typeface="+mn-lt"/>
                <a:ea typeface="+mn-ea"/>
                <a:cs typeface="+mn-cs"/>
              </a:rPr>
              <a:t>.</a:t>
            </a:r>
            <a:endParaRPr lang="id-ID" dirty="0" smtClean="0"/>
          </a:p>
          <a:p>
            <a:r>
              <a:rPr lang="id-ID" sz="1200" b="1" kern="1200" dirty="0" smtClean="0">
                <a:solidFill>
                  <a:schemeClr val="tx1"/>
                </a:solidFill>
                <a:latin typeface="+mn-lt"/>
                <a:ea typeface="+mn-ea"/>
                <a:cs typeface="+mn-cs"/>
              </a:rPr>
              <a:t>Analisa</a:t>
            </a:r>
            <a:r>
              <a:rPr lang="id-ID" sz="1200" kern="1200" dirty="0" smtClean="0">
                <a:solidFill>
                  <a:schemeClr val="tx1"/>
                </a:solidFill>
                <a:latin typeface="+mn-lt"/>
                <a:ea typeface="+mn-ea"/>
                <a:cs typeface="+mn-cs"/>
              </a:rPr>
              <a:t>: 10.0.0.0 berarti kelas A, dengan Subnet Mask /16 berarti 11111111.11111111.00000000.00000000 (255.255.0.0).</a:t>
            </a:r>
            <a:endParaRPr lang="id-ID" dirty="0" smtClean="0"/>
          </a:p>
          <a:p>
            <a:r>
              <a:rPr lang="id-ID" sz="1200" b="1" kern="1200" dirty="0" smtClean="0">
                <a:solidFill>
                  <a:schemeClr val="tx1"/>
                </a:solidFill>
                <a:latin typeface="+mn-lt"/>
                <a:ea typeface="+mn-ea"/>
                <a:cs typeface="+mn-cs"/>
              </a:rPr>
              <a:t>Penghitungan</a:t>
            </a:r>
            <a:r>
              <a:rPr lang="id-ID" sz="1200" kern="1200" dirty="0" smtClean="0">
                <a:solidFill>
                  <a:schemeClr val="tx1"/>
                </a:solidFill>
                <a:latin typeface="+mn-lt"/>
                <a:ea typeface="+mn-ea"/>
                <a:cs typeface="+mn-cs"/>
              </a:rPr>
              <a:t>:</a:t>
            </a:r>
            <a:endParaRPr lang="id-ID" dirty="0" smtClean="0"/>
          </a:p>
          <a:p>
            <a:r>
              <a:rPr lang="id-ID" sz="1200" b="1" kern="1200" dirty="0" smtClean="0">
                <a:solidFill>
                  <a:schemeClr val="tx1"/>
                </a:solidFill>
                <a:latin typeface="+mn-lt"/>
                <a:ea typeface="+mn-ea"/>
                <a:cs typeface="+mn-cs"/>
              </a:rPr>
              <a:t>Jumlah Subnet</a:t>
            </a:r>
            <a:r>
              <a:rPr lang="id-ID" sz="1200" kern="1200" dirty="0" smtClean="0">
                <a:solidFill>
                  <a:schemeClr val="tx1"/>
                </a:solidFill>
                <a:latin typeface="+mn-lt"/>
                <a:ea typeface="+mn-ea"/>
                <a:cs typeface="+mn-cs"/>
              </a:rPr>
              <a:t> = 2</a:t>
            </a:r>
            <a:r>
              <a:rPr lang="id-ID" sz="1200" kern="1200" baseline="30000" dirty="0" smtClean="0">
                <a:solidFill>
                  <a:schemeClr val="tx1"/>
                </a:solidFill>
                <a:latin typeface="+mn-lt"/>
                <a:ea typeface="+mn-ea"/>
                <a:cs typeface="+mn-cs"/>
              </a:rPr>
              <a:t>8</a:t>
            </a:r>
            <a:r>
              <a:rPr lang="id-ID" sz="1200" kern="1200" dirty="0" smtClean="0">
                <a:solidFill>
                  <a:schemeClr val="tx1"/>
                </a:solidFill>
                <a:latin typeface="+mn-lt"/>
                <a:ea typeface="+mn-ea"/>
                <a:cs typeface="+mn-cs"/>
              </a:rPr>
              <a:t> = 256 subnet</a:t>
            </a:r>
            <a:endParaRPr lang="id-ID" dirty="0" smtClean="0"/>
          </a:p>
          <a:p>
            <a:r>
              <a:rPr lang="id-ID" sz="1200" b="1" kern="1200" dirty="0" smtClean="0">
                <a:solidFill>
                  <a:schemeClr val="tx1"/>
                </a:solidFill>
                <a:latin typeface="+mn-lt"/>
                <a:ea typeface="+mn-ea"/>
                <a:cs typeface="+mn-cs"/>
              </a:rPr>
              <a:t>Jumlah Host per Subnet</a:t>
            </a:r>
            <a:r>
              <a:rPr lang="id-ID" sz="1200" kern="1200" dirty="0" smtClean="0">
                <a:solidFill>
                  <a:schemeClr val="tx1"/>
                </a:solidFill>
                <a:latin typeface="+mn-lt"/>
                <a:ea typeface="+mn-ea"/>
                <a:cs typeface="+mn-cs"/>
              </a:rPr>
              <a:t> = 2</a:t>
            </a:r>
            <a:r>
              <a:rPr lang="id-ID" sz="1200" kern="1200" baseline="30000" dirty="0" smtClean="0">
                <a:solidFill>
                  <a:schemeClr val="tx1"/>
                </a:solidFill>
                <a:latin typeface="+mn-lt"/>
                <a:ea typeface="+mn-ea"/>
                <a:cs typeface="+mn-cs"/>
              </a:rPr>
              <a:t>16</a:t>
            </a:r>
            <a:r>
              <a:rPr lang="id-ID" sz="1200" kern="1200" dirty="0" smtClean="0">
                <a:solidFill>
                  <a:schemeClr val="tx1"/>
                </a:solidFill>
                <a:latin typeface="+mn-lt"/>
                <a:ea typeface="+mn-ea"/>
                <a:cs typeface="+mn-cs"/>
              </a:rPr>
              <a:t> - 2 = 65534 host</a:t>
            </a:r>
            <a:endParaRPr lang="id-ID" dirty="0" smtClean="0"/>
          </a:p>
          <a:p>
            <a:r>
              <a:rPr lang="id-ID" sz="1200" b="1" kern="1200" dirty="0" smtClean="0">
                <a:solidFill>
                  <a:schemeClr val="tx1"/>
                </a:solidFill>
                <a:latin typeface="+mn-lt"/>
                <a:ea typeface="+mn-ea"/>
                <a:cs typeface="+mn-cs"/>
              </a:rPr>
              <a:t>Blok Subnet</a:t>
            </a:r>
            <a:r>
              <a:rPr lang="id-ID" sz="1200" kern="1200" dirty="0" smtClean="0">
                <a:solidFill>
                  <a:schemeClr val="tx1"/>
                </a:solidFill>
                <a:latin typeface="+mn-lt"/>
                <a:ea typeface="+mn-ea"/>
                <a:cs typeface="+mn-cs"/>
              </a:rPr>
              <a:t> = 256 - 255 = 1. Jadi subnet lengkapnya: 0,1,2,3,4, etc.</a:t>
            </a:r>
            <a:endParaRPr lang="id-ID" dirty="0" smtClean="0"/>
          </a:p>
          <a:p>
            <a:r>
              <a:rPr lang="id-ID" sz="1200" b="1" kern="1200" dirty="0" smtClean="0">
                <a:solidFill>
                  <a:schemeClr val="tx1"/>
                </a:solidFill>
                <a:latin typeface="+mn-lt"/>
                <a:ea typeface="+mn-ea"/>
                <a:cs typeface="+mn-cs"/>
              </a:rPr>
              <a:t>Alamat host dan broadcast yang valid</a:t>
            </a:r>
            <a:r>
              <a:rPr lang="id-ID" sz="1200" kern="1200" dirty="0" smtClean="0">
                <a:solidFill>
                  <a:schemeClr val="tx1"/>
                </a:solidFill>
                <a:latin typeface="+mn-lt"/>
                <a:ea typeface="+mn-ea"/>
                <a:cs typeface="+mn-cs"/>
              </a:rPr>
              <a:t>?</a:t>
            </a:r>
            <a:endParaRPr lang="id-ID" dirty="0" smtClean="0"/>
          </a:p>
          <a:p>
            <a:endParaRPr lang="id-ID"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237</a:t>
            </a:fld>
            <a:endParaRPr lang="en-US"/>
          </a:p>
        </p:txBody>
      </p:sp>
    </p:spTree>
    <p:extLst>
      <p:ext uri="{BB962C8B-B14F-4D97-AF65-F5344CB8AC3E}">
        <p14:creationId xmlns:p14="http://schemas.microsoft.com/office/powerpoint/2010/main" xmlns="" val="4294852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239</a:t>
            </a:fld>
            <a:endParaRPr lang="en-US"/>
          </a:p>
        </p:txBody>
      </p:sp>
    </p:spTree>
    <p:extLst>
      <p:ext uri="{BB962C8B-B14F-4D97-AF65-F5344CB8AC3E}">
        <p14:creationId xmlns:p14="http://schemas.microsoft.com/office/powerpoint/2010/main" xmlns="" val="3677920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241</a:t>
            </a:fld>
            <a:endParaRPr lang="en-US"/>
          </a:p>
        </p:txBody>
      </p:sp>
    </p:spTree>
    <p:extLst>
      <p:ext uri="{BB962C8B-B14F-4D97-AF65-F5344CB8AC3E}">
        <p14:creationId xmlns:p14="http://schemas.microsoft.com/office/powerpoint/2010/main" xmlns="" val="4044698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244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ISA (</a:t>
            </a:r>
            <a:r>
              <a:rPr lang="en-US" sz="1200" kern="1200" dirty="0" err="1" smtClean="0">
                <a:solidFill>
                  <a:schemeClr val="tx1"/>
                </a:solidFill>
                <a:effectLst/>
                <a:latin typeface="+mn-lt"/>
                <a:ea typeface="+mn-ea"/>
                <a:cs typeface="+mn-cs"/>
              </a:rPr>
              <a:t>Industri</a:t>
            </a:r>
            <a:r>
              <a:rPr lang="en-US" sz="1200" kern="1200" dirty="0" smtClean="0">
                <a:solidFill>
                  <a:schemeClr val="tx1"/>
                </a:solidFill>
                <a:effectLst/>
                <a:latin typeface="+mn-lt"/>
                <a:ea typeface="+mn-ea"/>
                <a:cs typeface="+mn-cs"/>
              </a:rPr>
              <a:t> Standard Architecture) 8 bit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16 bit</a:t>
            </a:r>
          </a:p>
          <a:p>
            <a:pPr lvl="0"/>
            <a:r>
              <a:rPr lang="en-US" sz="1200" kern="1200" dirty="0" smtClean="0">
                <a:solidFill>
                  <a:schemeClr val="tx1"/>
                </a:solidFill>
                <a:effectLst/>
                <a:latin typeface="+mn-lt"/>
                <a:ea typeface="+mn-ea"/>
                <a:cs typeface="+mn-cs"/>
              </a:rPr>
              <a:t>EISA (Extended ISA) 32 Bit</a:t>
            </a:r>
          </a:p>
          <a:p>
            <a:pPr lvl="0"/>
            <a:r>
              <a:rPr lang="en-US" sz="1200" kern="1200" dirty="0" smtClean="0">
                <a:solidFill>
                  <a:schemeClr val="tx1"/>
                </a:solidFill>
                <a:effectLst/>
                <a:latin typeface="+mn-lt"/>
                <a:ea typeface="+mn-ea"/>
                <a:cs typeface="+mn-cs"/>
              </a:rPr>
              <a:t>MCA (Micro Channel Architecture) 32 Bit</a:t>
            </a:r>
          </a:p>
          <a:p>
            <a:pPr lvl="0"/>
            <a:r>
              <a:rPr lang="en-US" sz="1200" kern="1200" dirty="0" smtClean="0">
                <a:solidFill>
                  <a:schemeClr val="tx1"/>
                </a:solidFill>
                <a:effectLst/>
                <a:latin typeface="+mn-lt"/>
                <a:ea typeface="+mn-ea"/>
                <a:cs typeface="+mn-cs"/>
              </a:rPr>
              <a:t>VL-Bus (VESA Local Bus) 32 Bit</a:t>
            </a:r>
          </a:p>
          <a:p>
            <a:pPr lvl="0"/>
            <a:r>
              <a:rPr lang="en-US" sz="1200" kern="1200" dirty="0" smtClean="0">
                <a:solidFill>
                  <a:schemeClr val="tx1"/>
                </a:solidFill>
                <a:effectLst/>
                <a:latin typeface="+mn-lt"/>
                <a:ea typeface="+mn-ea"/>
                <a:cs typeface="+mn-cs"/>
              </a:rPr>
              <a:t>PCI (Peripheral Component Interconnect) 32 Bit</a:t>
            </a:r>
          </a:p>
          <a:p>
            <a:pPr lvl="0"/>
            <a:r>
              <a:rPr lang="en-US" sz="1200" kern="1200" dirty="0" smtClean="0">
                <a:solidFill>
                  <a:schemeClr val="tx1"/>
                </a:solidFill>
                <a:effectLst/>
                <a:latin typeface="+mn-lt"/>
                <a:ea typeface="+mn-ea"/>
                <a:cs typeface="+mn-cs"/>
              </a:rPr>
              <a:t>AGP (Accelerated Graphic Port) 64 Bit</a:t>
            </a:r>
          </a:p>
          <a:p>
            <a:pPr lvl="0"/>
            <a:r>
              <a:rPr lang="en-US" sz="1200" kern="1200" dirty="0" smtClean="0">
                <a:solidFill>
                  <a:schemeClr val="tx1"/>
                </a:solidFill>
                <a:effectLst/>
                <a:latin typeface="+mn-lt"/>
                <a:ea typeface="+mn-ea"/>
                <a:cs typeface="+mn-cs"/>
              </a:rPr>
              <a:t>CNR (Communication and Network Riser)</a:t>
            </a:r>
          </a:p>
          <a:p>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26</a:t>
            </a:fld>
            <a:endParaRPr lang="en-US"/>
          </a:p>
        </p:txBody>
      </p:sp>
    </p:spTree>
    <p:extLst>
      <p:ext uri="{BB962C8B-B14F-4D97-AF65-F5344CB8AC3E}">
        <p14:creationId xmlns:p14="http://schemas.microsoft.com/office/powerpoint/2010/main" xmlns="" val="79814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30 pins</a:t>
            </a:r>
          </a:p>
          <a:p>
            <a:pPr lvl="0"/>
            <a:r>
              <a:rPr lang="en-US" sz="1200" kern="1200" dirty="0" err="1" smtClean="0">
                <a:solidFill>
                  <a:schemeClr val="tx1"/>
                </a:solidFill>
                <a:effectLst/>
                <a:latin typeface="+mn-lt"/>
                <a:ea typeface="+mn-ea"/>
                <a:cs typeface="+mn-cs"/>
              </a:rPr>
              <a:t>Pertama</a:t>
            </a:r>
            <a:r>
              <a:rPr lang="en-US" sz="1200" kern="1200" dirty="0" smtClean="0">
                <a:solidFill>
                  <a:schemeClr val="tx1"/>
                </a:solidFill>
                <a:effectLst/>
                <a:latin typeface="+mn-lt"/>
                <a:ea typeface="+mn-ea"/>
                <a:cs typeface="+mn-cs"/>
              </a:rPr>
              <a:t> kali </a:t>
            </a:r>
            <a:r>
              <a:rPr lang="en-US" sz="1200" kern="1200" dirty="0" err="1" smtClean="0">
                <a:solidFill>
                  <a:schemeClr val="tx1"/>
                </a:solidFill>
                <a:effectLst/>
                <a:latin typeface="+mn-lt"/>
                <a:ea typeface="+mn-ea"/>
                <a:cs typeface="+mn-cs"/>
              </a:rPr>
              <a:t>dibuat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modul</a:t>
            </a:r>
            <a:r>
              <a:rPr lang="en-US" sz="1200" kern="1200" dirty="0" smtClean="0">
                <a:solidFill>
                  <a:schemeClr val="tx1"/>
                </a:solidFill>
                <a:effectLst/>
                <a:latin typeface="+mn-lt"/>
                <a:ea typeface="+mn-ea"/>
                <a:cs typeface="+mn-cs"/>
              </a:rPr>
              <a:t> 8 FPM (Fast Page Mode), yang </a:t>
            </a:r>
            <a:r>
              <a:rPr lang="en-US" sz="1200" kern="1200" dirty="0" err="1" smtClean="0">
                <a:solidFill>
                  <a:schemeClr val="tx1"/>
                </a:solidFill>
                <a:effectLst/>
                <a:latin typeface="+mn-lt"/>
                <a:ea typeface="+mn-ea"/>
                <a:cs typeface="+mn-cs"/>
              </a:rPr>
              <a:t>memiliki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kecepatan</a:t>
            </a:r>
            <a:r>
              <a:rPr lang="en-US" sz="1200" kern="1200" dirty="0" smtClean="0">
                <a:solidFill>
                  <a:schemeClr val="tx1"/>
                </a:solidFill>
                <a:effectLst/>
                <a:latin typeface="+mn-lt"/>
                <a:ea typeface="+mn-ea"/>
                <a:cs typeface="+mn-cs"/>
              </a:rPr>
              <a:t> 80 ns</a:t>
            </a:r>
          </a:p>
          <a:p>
            <a:pPr lvl="0"/>
            <a:r>
              <a:rPr lang="en-US" sz="1200" kern="1200" dirty="0" err="1" smtClean="0">
                <a:solidFill>
                  <a:schemeClr val="tx1"/>
                </a:solidFill>
                <a:effectLst/>
                <a:latin typeface="+mn-lt"/>
                <a:ea typeface="+mn-ea"/>
                <a:cs typeface="+mn-cs"/>
              </a:rPr>
              <a:t>Maksimal</a:t>
            </a:r>
            <a:r>
              <a:rPr lang="en-US" sz="1200" kern="1200" dirty="0" smtClean="0">
                <a:solidFill>
                  <a:schemeClr val="tx1"/>
                </a:solidFill>
                <a:effectLst/>
                <a:latin typeface="+mn-lt"/>
                <a:ea typeface="+mn-ea"/>
                <a:cs typeface="+mn-cs"/>
              </a:rPr>
              <a:t> bandwidth (</a:t>
            </a:r>
            <a:r>
              <a:rPr lang="en-US" sz="1200" kern="1200" dirty="0" err="1" smtClean="0">
                <a:solidFill>
                  <a:schemeClr val="tx1"/>
                </a:solidFill>
                <a:effectLst/>
                <a:latin typeface="+mn-lt"/>
                <a:ea typeface="+mn-ea"/>
                <a:cs typeface="+mn-cs"/>
              </a:rPr>
              <a:t>lebar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jalur</a:t>
            </a:r>
            <a:r>
              <a:rPr lang="en-US" sz="1200" kern="1200" dirty="0" smtClean="0">
                <a:solidFill>
                  <a:schemeClr val="tx1"/>
                </a:solidFill>
                <a:effectLst/>
                <a:latin typeface="+mn-lt"/>
                <a:ea typeface="+mn-ea"/>
                <a:cs typeface="+mn-cs"/>
              </a:rPr>
              <a:t> data) : 176 Mb/sec</a:t>
            </a:r>
          </a:p>
          <a:p>
            <a:pPr lvl="0"/>
            <a:r>
              <a:rPr lang="en-US" sz="1200" kern="1200" dirty="0" smtClean="0">
                <a:solidFill>
                  <a:schemeClr val="tx1"/>
                </a:solidFill>
                <a:effectLst/>
                <a:latin typeface="+mn-lt"/>
                <a:ea typeface="+mn-ea"/>
                <a:cs typeface="+mn-cs"/>
              </a:rPr>
              <a:t>72 pins</a:t>
            </a:r>
          </a:p>
          <a:p>
            <a:pPr lvl="0"/>
            <a:r>
              <a:rPr lang="en-US" sz="1200" kern="1200" dirty="0" smtClean="0">
                <a:solidFill>
                  <a:schemeClr val="tx1"/>
                </a:solidFill>
                <a:effectLst/>
                <a:latin typeface="+mn-lt"/>
                <a:ea typeface="+mn-ea"/>
                <a:cs typeface="+mn-cs"/>
              </a:rPr>
              <a:t>FPM yang </a:t>
            </a:r>
            <a:r>
              <a:rPr lang="en-US" sz="1200" kern="1200" dirty="0" err="1" smtClean="0">
                <a:solidFill>
                  <a:schemeClr val="tx1"/>
                </a:solidFill>
                <a:effectLst/>
                <a:latin typeface="+mn-lt"/>
                <a:ea typeface="+mn-ea"/>
                <a:cs typeface="+mn-cs"/>
              </a:rPr>
              <a:t>berkecepatan</a:t>
            </a:r>
            <a:r>
              <a:rPr lang="en-US" sz="1200" kern="1200" dirty="0" smtClean="0">
                <a:solidFill>
                  <a:schemeClr val="tx1"/>
                </a:solidFill>
                <a:effectLst/>
                <a:latin typeface="+mn-lt"/>
                <a:ea typeface="+mn-ea"/>
                <a:cs typeface="+mn-cs"/>
              </a:rPr>
              <a:t> 70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EDO (Extended Data Output) yang </a:t>
            </a:r>
            <a:r>
              <a:rPr lang="en-US" sz="1200" kern="1200" dirty="0" err="1" smtClean="0">
                <a:solidFill>
                  <a:schemeClr val="tx1"/>
                </a:solidFill>
                <a:effectLst/>
                <a:latin typeface="+mn-lt"/>
                <a:ea typeface="+mn-ea"/>
                <a:cs typeface="+mn-cs"/>
              </a:rPr>
              <a:t>berkecepatan</a:t>
            </a:r>
            <a:r>
              <a:rPr lang="en-US" sz="1200" kern="1200" dirty="0" smtClean="0">
                <a:solidFill>
                  <a:schemeClr val="tx1"/>
                </a:solidFill>
                <a:effectLst/>
                <a:latin typeface="+mn-lt"/>
                <a:ea typeface="+mn-ea"/>
                <a:cs typeface="+mn-cs"/>
              </a:rPr>
              <a:t> 60 ns, </a:t>
            </a:r>
            <a:r>
              <a:rPr lang="en-US" sz="1200" kern="1200" dirty="0" err="1" smtClean="0">
                <a:solidFill>
                  <a:schemeClr val="tx1"/>
                </a:solidFill>
                <a:effectLst/>
                <a:latin typeface="+mn-lt"/>
                <a:ea typeface="+mn-ea"/>
                <a:cs typeface="+mn-cs"/>
              </a:rPr>
              <a:t>maksimal</a:t>
            </a:r>
            <a:r>
              <a:rPr lang="en-US" sz="1200" kern="1200" dirty="0" smtClean="0">
                <a:solidFill>
                  <a:schemeClr val="tx1"/>
                </a:solidFill>
                <a:effectLst/>
                <a:latin typeface="+mn-lt"/>
                <a:ea typeface="+mn-ea"/>
                <a:cs typeface="+mn-cs"/>
              </a:rPr>
              <a:t> bandwidth 264 Mb/sec</a:t>
            </a:r>
          </a:p>
          <a:p>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31</a:t>
            </a:fld>
            <a:endParaRPr lang="en-US"/>
          </a:p>
        </p:txBody>
      </p:sp>
    </p:spTree>
    <p:extLst>
      <p:ext uri="{BB962C8B-B14F-4D97-AF65-F5344CB8AC3E}">
        <p14:creationId xmlns:p14="http://schemas.microsoft.com/office/powerpoint/2010/main" xmlns="" val="176002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Synchronous DRAM (SDRAM)</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kecepatan</a:t>
            </a:r>
            <a:r>
              <a:rPr lang="en-US" sz="1200" kern="1200" dirty="0" smtClean="0">
                <a:solidFill>
                  <a:schemeClr val="tx1"/>
                </a:solidFill>
                <a:effectLst/>
                <a:latin typeface="+mn-lt"/>
                <a:ea typeface="+mn-ea"/>
                <a:cs typeface="+mn-cs"/>
              </a:rPr>
              <a:t> 100 MHz </a:t>
            </a:r>
          </a:p>
          <a:p>
            <a:pPr lvl="0"/>
            <a:r>
              <a:rPr lang="en-US" sz="1200" kern="1200" dirty="0" smtClean="0">
                <a:solidFill>
                  <a:schemeClr val="tx1"/>
                </a:solidFill>
                <a:effectLst/>
                <a:latin typeface="+mn-lt"/>
                <a:ea typeface="+mn-ea"/>
                <a:cs typeface="+mn-cs"/>
              </a:rPr>
              <a:t>PC 100 RAM, </a:t>
            </a:r>
            <a:r>
              <a:rPr lang="en-US" sz="1200" kern="1200" dirty="0" err="1" smtClean="0">
                <a:solidFill>
                  <a:schemeClr val="tx1"/>
                </a:solidFill>
                <a:effectLst/>
                <a:latin typeface="+mn-lt"/>
                <a:ea typeface="+mn-ea"/>
                <a:cs typeface="+mn-cs"/>
              </a:rPr>
              <a:t>yaitu</a:t>
            </a:r>
            <a:r>
              <a:rPr lang="en-US" sz="1200" kern="1200" dirty="0" smtClean="0">
                <a:solidFill>
                  <a:schemeClr val="tx1"/>
                </a:solidFill>
                <a:effectLst/>
                <a:latin typeface="+mn-lt"/>
                <a:ea typeface="+mn-ea"/>
                <a:cs typeface="+mn-cs"/>
              </a:rPr>
              <a:t> SDRAM yang </a:t>
            </a:r>
            <a:r>
              <a:rPr lang="en-US" sz="1200" kern="1200" dirty="0" err="1" smtClean="0">
                <a:solidFill>
                  <a:schemeClr val="tx1"/>
                </a:solidFill>
                <a:effectLst/>
                <a:latin typeface="+mn-lt"/>
                <a:ea typeface="+mn-ea"/>
                <a:cs typeface="+mn-cs"/>
              </a:rPr>
              <a:t>dikembangkan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sistem</a:t>
            </a:r>
            <a:r>
              <a:rPr lang="en-US" sz="1200" kern="1200" dirty="0" smtClean="0">
                <a:solidFill>
                  <a:schemeClr val="tx1"/>
                </a:solidFill>
                <a:effectLst/>
                <a:latin typeface="+mn-lt"/>
                <a:ea typeface="+mn-ea"/>
                <a:cs typeface="+mn-cs"/>
              </a:rPr>
              <a:t> bus 100 MHz</a:t>
            </a:r>
          </a:p>
          <a:p>
            <a:pPr lvl="0"/>
            <a:r>
              <a:rPr lang="en-US" sz="1200" kern="1200" dirty="0" smtClean="0">
                <a:solidFill>
                  <a:schemeClr val="tx1"/>
                </a:solidFill>
                <a:effectLst/>
                <a:latin typeface="+mn-lt"/>
                <a:ea typeface="+mn-ea"/>
                <a:cs typeface="+mn-cs"/>
              </a:rPr>
              <a:t>PC 133 RAM, yang </a:t>
            </a:r>
            <a:r>
              <a:rPr lang="en-US" sz="1200" kern="1200" dirty="0" err="1" smtClean="0">
                <a:solidFill>
                  <a:schemeClr val="tx1"/>
                </a:solidFill>
                <a:effectLst/>
                <a:latin typeface="+mn-lt"/>
                <a:ea typeface="+mn-ea"/>
                <a:cs typeface="+mn-cs"/>
              </a:rPr>
              <a:t>merupakan</a:t>
            </a:r>
            <a:r>
              <a:rPr lang="en-US" sz="1200" kern="1200" dirty="0" smtClean="0">
                <a:solidFill>
                  <a:schemeClr val="tx1"/>
                </a:solidFill>
                <a:effectLst/>
                <a:latin typeface="+mn-lt"/>
                <a:ea typeface="+mn-ea"/>
                <a:cs typeface="+mn-cs"/>
              </a:rPr>
              <a:t> SDRAM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sistem</a:t>
            </a:r>
            <a:r>
              <a:rPr lang="en-US" sz="1200" kern="1200" dirty="0" smtClean="0">
                <a:solidFill>
                  <a:schemeClr val="tx1"/>
                </a:solidFill>
                <a:effectLst/>
                <a:latin typeface="+mn-lt"/>
                <a:ea typeface="+mn-ea"/>
                <a:cs typeface="+mn-cs"/>
              </a:rPr>
              <a:t> bus 133 MHz</a:t>
            </a:r>
          </a:p>
          <a:p>
            <a:r>
              <a:rPr lang="en-US" sz="1200" kern="1200" dirty="0" smtClean="0">
                <a:solidFill>
                  <a:schemeClr val="tx1"/>
                </a:solidFill>
                <a:effectLst/>
                <a:latin typeface="+mn-lt"/>
                <a:ea typeface="+mn-ea"/>
                <a:cs typeface="+mn-cs"/>
              </a:rPr>
              <a:t>ECC RAM (Error Checking and Correction RAM), yang </a:t>
            </a:r>
            <a:r>
              <a:rPr lang="en-US" sz="1200" kern="1200" dirty="0" err="1" smtClean="0">
                <a:solidFill>
                  <a:schemeClr val="tx1"/>
                </a:solidFill>
                <a:effectLst/>
                <a:latin typeface="+mn-lt"/>
                <a:ea typeface="+mn-ea"/>
                <a:cs typeface="+mn-cs"/>
              </a:rPr>
              <a:t>merupakan</a:t>
            </a:r>
            <a:r>
              <a:rPr lang="en-US" sz="1200" kern="1200" dirty="0" smtClean="0">
                <a:solidFill>
                  <a:schemeClr val="tx1"/>
                </a:solidFill>
                <a:effectLst/>
                <a:latin typeface="+mn-lt"/>
                <a:ea typeface="+mn-ea"/>
                <a:cs typeface="+mn-cs"/>
              </a:rPr>
              <a:t> SDRAM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kebutuhan</a:t>
            </a:r>
            <a:r>
              <a:rPr lang="en-US" sz="1200" kern="1200" dirty="0" smtClean="0">
                <a:solidFill>
                  <a:schemeClr val="tx1"/>
                </a:solidFill>
                <a:effectLst/>
                <a:latin typeface="+mn-lt"/>
                <a:ea typeface="+mn-ea"/>
                <a:cs typeface="+mn-cs"/>
              </a:rPr>
              <a:t> server yang </a:t>
            </a:r>
            <a:r>
              <a:rPr lang="en-US" sz="1200" kern="1200" dirty="0" err="1" smtClean="0">
                <a:solidFill>
                  <a:schemeClr val="tx1"/>
                </a:solidFill>
                <a:effectLst/>
                <a:latin typeface="+mn-lt"/>
                <a:ea typeface="+mn-ea"/>
                <a:cs typeface="+mn-cs"/>
              </a:rPr>
              <a:t>memiliki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kinerja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berat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Burst EDO RAM (BEDO RAM) </a:t>
            </a:r>
            <a:r>
              <a:rPr lang="en-US" sz="1200" kern="1200" dirty="0" err="1" smtClean="0">
                <a:solidFill>
                  <a:schemeClr val="tx1"/>
                </a:solidFill>
                <a:effectLst/>
                <a:latin typeface="+mn-lt"/>
                <a:ea typeface="+mn-ea"/>
                <a:cs typeface="+mn-cs"/>
              </a:rPr>
              <a:t>prosesnya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asinkron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terbatas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66 MHz</a:t>
            </a:r>
          </a:p>
          <a:p>
            <a:r>
              <a:rPr lang="en-US" sz="1200" kern="1200" dirty="0" smtClean="0">
                <a:solidFill>
                  <a:schemeClr val="tx1"/>
                </a:solidFill>
                <a:effectLst/>
                <a:latin typeface="+mn-lt"/>
                <a:ea typeface="+mn-ea"/>
                <a:cs typeface="+mn-cs"/>
              </a:rPr>
              <a:t>Rambus DRAM (RDRAM) </a:t>
            </a:r>
          </a:p>
          <a:p>
            <a:r>
              <a:rPr lang="en-US" sz="1200" kern="1200" dirty="0" err="1" smtClean="0">
                <a:solidFill>
                  <a:schemeClr val="tx1"/>
                </a:solidFill>
                <a:effectLst/>
                <a:latin typeface="+mn-lt"/>
                <a:ea typeface="+mn-ea"/>
                <a:cs typeface="+mn-cs"/>
              </a:rPr>
              <a:t>SyncLink</a:t>
            </a:r>
            <a:r>
              <a:rPr lang="en-US" sz="1200" kern="1200" dirty="0" smtClean="0">
                <a:solidFill>
                  <a:schemeClr val="tx1"/>
                </a:solidFill>
                <a:effectLst/>
                <a:latin typeface="+mn-lt"/>
                <a:ea typeface="+mn-ea"/>
                <a:cs typeface="+mn-cs"/>
              </a:rPr>
              <a:t> DRAM (SLDRAM) </a:t>
            </a:r>
            <a:r>
              <a:rPr lang="en-US" sz="1200" kern="1200" dirty="0" err="1" smtClean="0">
                <a:solidFill>
                  <a:schemeClr val="tx1"/>
                </a:solidFill>
                <a:effectLst/>
                <a:latin typeface="+mn-lt"/>
                <a:ea typeface="+mn-ea"/>
                <a:cs typeface="+mn-cs"/>
              </a:rPr>
              <a:t>kecepatan</a:t>
            </a:r>
            <a:r>
              <a:rPr lang="en-US" sz="1200" kern="1200" dirty="0" smtClean="0">
                <a:solidFill>
                  <a:schemeClr val="tx1"/>
                </a:solidFill>
                <a:effectLst/>
                <a:latin typeface="+mn-lt"/>
                <a:ea typeface="+mn-ea"/>
                <a:cs typeface="+mn-cs"/>
              </a:rPr>
              <a:t> 200 MHz,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bandwidth </a:t>
            </a:r>
            <a:r>
              <a:rPr lang="en-US" sz="1200" kern="1200" dirty="0" err="1" smtClean="0">
                <a:solidFill>
                  <a:schemeClr val="tx1"/>
                </a:solidFill>
                <a:effectLst/>
                <a:latin typeface="+mn-lt"/>
                <a:ea typeface="+mn-ea"/>
                <a:cs typeface="+mn-cs"/>
              </a:rPr>
              <a:t>maksimum</a:t>
            </a:r>
            <a:r>
              <a:rPr lang="en-US" sz="1200" kern="1200" dirty="0" smtClean="0">
                <a:solidFill>
                  <a:schemeClr val="tx1"/>
                </a:solidFill>
                <a:effectLst/>
                <a:latin typeface="+mn-lt"/>
                <a:ea typeface="+mn-ea"/>
                <a:cs typeface="+mn-cs"/>
              </a:rPr>
              <a:t> 1600 Mb/sec</a:t>
            </a:r>
          </a:p>
          <a:p>
            <a:r>
              <a:rPr lang="en-US" sz="1200" kern="1200" dirty="0" smtClean="0">
                <a:solidFill>
                  <a:schemeClr val="tx1"/>
                </a:solidFill>
                <a:effectLst/>
                <a:latin typeface="+mn-lt"/>
                <a:ea typeface="+mn-ea"/>
                <a:cs typeface="+mn-cs"/>
              </a:rPr>
              <a:t>Double Data Rate RAM (DDRAM) 1, 2,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3</a:t>
            </a:r>
            <a:endParaRPr lang="en-US" dirty="0"/>
          </a:p>
        </p:txBody>
      </p:sp>
      <p:sp>
        <p:nvSpPr>
          <p:cNvPr id="4" name="Slide Number Placeholder 3"/>
          <p:cNvSpPr>
            <a:spLocks noGrp="1"/>
          </p:cNvSpPr>
          <p:nvPr>
            <p:ph type="sldNum" sz="quarter" idx="10"/>
          </p:nvPr>
        </p:nvSpPr>
        <p:spPr/>
        <p:txBody>
          <a:bodyPr/>
          <a:lstStyle/>
          <a:p>
            <a:fld id="{57E86028-9B72-47A7-9EDF-20EF4F4CF527}" type="slidenum">
              <a:rPr lang="en-US" smtClean="0"/>
              <a:pPr/>
              <a:t>32</a:t>
            </a:fld>
            <a:endParaRPr lang="en-US"/>
          </a:p>
        </p:txBody>
      </p:sp>
    </p:spTree>
    <p:extLst>
      <p:ext uri="{BB962C8B-B14F-4D97-AF65-F5344CB8AC3E}">
        <p14:creationId xmlns:p14="http://schemas.microsoft.com/office/powerpoint/2010/main" xmlns="" val="770826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F0DBE-45C9-4A8F-9CAD-45BF3DD4D6C3}" type="slidenum">
              <a:rPr lang="en-US">
                <a:solidFill>
                  <a:prstClr val="black"/>
                </a:solidFill>
              </a:rPr>
              <a:pPr/>
              <a:t>46</a:t>
            </a:fld>
            <a:endParaRPr lang="en-US">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xfrm>
            <a:off x="685800" y="4343400"/>
            <a:ext cx="5486400" cy="4114800"/>
          </a:xfrm>
        </p:spPr>
        <p:txBody>
          <a:bodyPr/>
          <a:lstStyle/>
          <a:p>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5.jpeg"/><Relationship Id="rId18" Type="http://schemas.openxmlformats.org/officeDocument/2006/relationships/image" Target="../media/image30.gif"/><Relationship Id="rId3" Type="http://schemas.openxmlformats.org/officeDocument/2006/relationships/image" Target="../media/image17.png"/><Relationship Id="rId21" Type="http://schemas.openxmlformats.org/officeDocument/2006/relationships/image" Target="../media/image33.jpeg"/><Relationship Id="rId7" Type="http://schemas.openxmlformats.org/officeDocument/2006/relationships/image" Target="../media/image21.pn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image" Target="../media/image16.jpeg"/><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3.jpeg"/><Relationship Id="rId5" Type="http://schemas.openxmlformats.org/officeDocument/2006/relationships/image" Target="../media/image19.pn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8.png"/><Relationship Id="rId9" Type="http://schemas.openxmlformats.org/officeDocument/2006/relationships/image" Target="../media/image14.png"/><Relationship Id="rId14" Type="http://schemas.openxmlformats.org/officeDocument/2006/relationships/image" Target="../media/image26.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14.png"/><Relationship Id="rId5" Type="http://schemas.openxmlformats.org/officeDocument/2006/relationships/image" Target="../media/image19.png"/><Relationship Id="rId10"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20" name="Footer Placeholder 19"/>
          <p:cNvSpPr>
            <a:spLocks noGrp="1"/>
          </p:cNvSpPr>
          <p:nvPr>
            <p:ph type="ftr" sz="quarter" idx="11"/>
          </p:nvPr>
        </p:nvSpPr>
        <p:spPr>
          <a:xfrm>
            <a:off x="5943600" y="6305550"/>
            <a:ext cx="2895600" cy="476250"/>
          </a:xfrm>
        </p:spPr>
        <p:txBody>
          <a:bodyPr/>
          <a:lstStyle>
            <a:extLst/>
          </a:lstStyle>
          <a:p>
            <a:endParaRPr lang="en-US" dirty="0"/>
          </a:p>
        </p:txBody>
      </p:sp>
      <p:sp>
        <p:nvSpPr>
          <p:cNvPr id="10" name="Slide Number Placeholder 9"/>
          <p:cNvSpPr>
            <a:spLocks noGrp="1"/>
          </p:cNvSpPr>
          <p:nvPr>
            <p:ph type="sldNum" sz="quarter" idx="12"/>
          </p:nvPr>
        </p:nvSpPr>
        <p:spPr/>
        <p:txBody>
          <a:bodyPr/>
          <a:lstStyle>
            <a:extLst/>
          </a:lstStyle>
          <a:p>
            <a:fld id="{B969834C-A460-4403-A3D9-99B4ACC25C77}" type="slidenum">
              <a:rPr lang="en-US" smtClean="0"/>
              <a:pPr/>
              <a:t>‹#›</a:t>
            </a:fld>
            <a:endParaRPr lang="en-US" dirty="0"/>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69834C-A460-4403-A3D9-99B4ACC25C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69834C-A460-4403-A3D9-99B4ACC25C7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BBAE94-F690-4AC1-AFC0-9DA7B97CEB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470979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0ED9536-2CA9-4272-9035-DB069D4AD45E}" type="slidenum">
              <a:rPr lang="en-US">
                <a:solidFill>
                  <a:srgbClr val="000000"/>
                </a:solidFill>
              </a:rPr>
              <a:pPr/>
              <a:t>‹#›</a:t>
            </a:fld>
            <a:endParaRPr lang="en-US">
              <a:solidFill>
                <a:srgbClr val="000000"/>
              </a:solidFill>
            </a:endParaRPr>
          </a:p>
        </p:txBody>
      </p:sp>
      <p:sp>
        <p:nvSpPr>
          <p:cNvPr id="7" name="TextBox 6"/>
          <p:cNvSpPr txBox="1"/>
          <p:nvPr userDrawn="1"/>
        </p:nvSpPr>
        <p:spPr>
          <a:xfrm>
            <a:off x="5410200" y="6324600"/>
            <a:ext cx="2362200" cy="369332"/>
          </a:xfrm>
          <a:prstGeom prst="rect">
            <a:avLst/>
          </a:prstGeom>
          <a:noFill/>
        </p:spPr>
        <p:txBody>
          <a:bodyPr wrap="square" rtlCol="0">
            <a:spAutoFit/>
          </a:bodyPr>
          <a:lstStyle/>
          <a:p>
            <a:r>
              <a:rPr lang="en-US" dirty="0" err="1" smtClean="0"/>
              <a:t>Totok</a:t>
            </a:r>
            <a:r>
              <a:rPr lang="en-US" dirty="0" smtClean="0"/>
              <a:t> </a:t>
            </a:r>
            <a:r>
              <a:rPr lang="en-US" dirty="0" err="1" smtClean="0"/>
              <a:t>Sukardiyono</a:t>
            </a:r>
            <a:endParaRPr lang="en-US" dirty="0"/>
          </a:p>
        </p:txBody>
      </p:sp>
    </p:spTree>
    <p:extLst>
      <p:ext uri="{BB962C8B-B14F-4D97-AF65-F5344CB8AC3E}">
        <p14:creationId xmlns:p14="http://schemas.microsoft.com/office/powerpoint/2010/main" xmlns="" val="3558807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BF4959-01F1-4589-B962-25FEFACCF8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736802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06563" y="1989138"/>
            <a:ext cx="3516312" cy="416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75275" y="1989138"/>
            <a:ext cx="3517900" cy="416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270B67-B2F0-4BC2-9F87-7B91E7499C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747618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7E3BB40-8242-45AC-B8B8-500C5FC00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78442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4255F8F-F775-45C1-B6C5-FBC258C77E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022381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B3E0B0-3F34-4522-8C89-3E845DB1F1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406655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E48AEE-72C9-46FC-A354-F18FD54DFE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70748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969834C-A460-4403-A3D9-99B4ACC25C7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0618716-694E-415A-8145-6DFAF7FABA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926633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A87FBE-13B7-4CF2-B82B-B1AFDBBBF6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047121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2950" y="1125538"/>
            <a:ext cx="1800225"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2275" y="1125538"/>
            <a:ext cx="5248275"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29211A-9DFD-445A-A63D-7DDFEC6436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654623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36512" y="-27384"/>
            <a:ext cx="9144000" cy="1828800"/>
          </a:xfrm>
          <a:prstGeom prst="rect">
            <a:avLst/>
          </a:prstGeom>
          <a:gradFill rotWithShape="1">
            <a:gsLst>
              <a:gs pos="0">
                <a:schemeClr val="accent1"/>
              </a:gs>
              <a:gs pos="100000">
                <a:schemeClr val="accent1">
                  <a:gamma/>
                  <a:tint val="0"/>
                  <a:invGamma/>
                  <a:alpha val="0"/>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d-ID">
              <a:solidFill>
                <a:srgbClr val="080808"/>
              </a:solidFill>
            </a:endParaRPr>
          </a:p>
        </p:txBody>
      </p:sp>
      <p:grpSp>
        <p:nvGrpSpPr>
          <p:cNvPr id="4111" name="Group 15"/>
          <p:cNvGrpSpPr>
            <a:grpSpLocks/>
          </p:cNvGrpSpPr>
          <p:nvPr/>
        </p:nvGrpSpPr>
        <p:grpSpPr bwMode="auto">
          <a:xfrm>
            <a:off x="152400" y="1935708"/>
            <a:ext cx="6838950" cy="3365500"/>
            <a:chOff x="664" y="1951"/>
            <a:chExt cx="4308" cy="2120"/>
          </a:xfrm>
        </p:grpSpPr>
        <p:sp>
          <p:nvSpPr>
            <p:cNvPr id="4112" name="Freeform 16"/>
            <p:cNvSpPr>
              <a:spLocks/>
            </p:cNvSpPr>
            <p:nvPr/>
          </p:nvSpPr>
          <p:spPr bwMode="invGray">
            <a:xfrm>
              <a:off x="743" y="2045"/>
              <a:ext cx="1267" cy="1938"/>
            </a:xfrm>
            <a:custGeom>
              <a:avLst/>
              <a:gdLst>
                <a:gd name="T0" fmla="*/ 116 w 1692"/>
                <a:gd name="T1" fmla="*/ 258 h 2586"/>
                <a:gd name="T2" fmla="*/ 320 w 1692"/>
                <a:gd name="T3" fmla="*/ 210 h 2586"/>
                <a:gd name="T4" fmla="*/ 434 w 1692"/>
                <a:gd name="T5" fmla="*/ 240 h 2586"/>
                <a:gd name="T6" fmla="*/ 416 w 1692"/>
                <a:gd name="T7" fmla="*/ 444 h 2586"/>
                <a:gd name="T8" fmla="*/ 272 w 1692"/>
                <a:gd name="T9" fmla="*/ 582 h 2586"/>
                <a:gd name="T10" fmla="*/ 218 w 1692"/>
                <a:gd name="T11" fmla="*/ 714 h 2586"/>
                <a:gd name="T12" fmla="*/ 284 w 1692"/>
                <a:gd name="T13" fmla="*/ 964 h 2586"/>
                <a:gd name="T14" fmla="*/ 316 w 1692"/>
                <a:gd name="T15" fmla="*/ 960 h 2586"/>
                <a:gd name="T16" fmla="*/ 328 w 1692"/>
                <a:gd name="T17" fmla="*/ 906 h 2586"/>
                <a:gd name="T18" fmla="*/ 478 w 1692"/>
                <a:gd name="T19" fmla="*/ 1154 h 2586"/>
                <a:gd name="T20" fmla="*/ 650 w 1692"/>
                <a:gd name="T21" fmla="*/ 1200 h 2586"/>
                <a:gd name="T22" fmla="*/ 794 w 1692"/>
                <a:gd name="T23" fmla="*/ 1350 h 2586"/>
                <a:gd name="T24" fmla="*/ 854 w 1692"/>
                <a:gd name="T25" fmla="*/ 1422 h 2586"/>
                <a:gd name="T26" fmla="*/ 770 w 1692"/>
                <a:gd name="T27" fmla="*/ 1608 h 2586"/>
                <a:gd name="T28" fmla="*/ 916 w 1692"/>
                <a:gd name="T29" fmla="*/ 1782 h 2586"/>
                <a:gd name="T30" fmla="*/ 1034 w 1692"/>
                <a:gd name="T31" fmla="*/ 2022 h 2586"/>
                <a:gd name="T32" fmla="*/ 1094 w 1692"/>
                <a:gd name="T33" fmla="*/ 2310 h 2586"/>
                <a:gd name="T34" fmla="*/ 1194 w 1692"/>
                <a:gd name="T35" fmla="*/ 2540 h 2586"/>
                <a:gd name="T36" fmla="*/ 1280 w 1692"/>
                <a:gd name="T37" fmla="*/ 2520 h 2586"/>
                <a:gd name="T38" fmla="*/ 1244 w 1692"/>
                <a:gd name="T39" fmla="*/ 2394 h 2586"/>
                <a:gd name="T40" fmla="*/ 1288 w 1692"/>
                <a:gd name="T41" fmla="*/ 2306 h 2586"/>
                <a:gd name="T42" fmla="*/ 1368 w 1692"/>
                <a:gd name="T43" fmla="*/ 2228 h 2586"/>
                <a:gd name="T44" fmla="*/ 1448 w 1692"/>
                <a:gd name="T45" fmla="*/ 2076 h 2586"/>
                <a:gd name="T46" fmla="*/ 1568 w 1692"/>
                <a:gd name="T47" fmla="*/ 1950 h 2586"/>
                <a:gd name="T48" fmla="*/ 1622 w 1692"/>
                <a:gd name="T49" fmla="*/ 1746 h 2586"/>
                <a:gd name="T50" fmla="*/ 1552 w 1692"/>
                <a:gd name="T51" fmla="*/ 1538 h 2586"/>
                <a:gd name="T52" fmla="*/ 1376 w 1692"/>
                <a:gd name="T53" fmla="*/ 1410 h 2586"/>
                <a:gd name="T54" fmla="*/ 1104 w 1692"/>
                <a:gd name="T55" fmla="*/ 1280 h 2586"/>
                <a:gd name="T56" fmla="*/ 974 w 1692"/>
                <a:gd name="T57" fmla="*/ 1260 h 2586"/>
                <a:gd name="T58" fmla="*/ 904 w 1692"/>
                <a:gd name="T59" fmla="*/ 1268 h 2586"/>
                <a:gd name="T60" fmla="*/ 794 w 1692"/>
                <a:gd name="T61" fmla="*/ 1308 h 2586"/>
                <a:gd name="T62" fmla="*/ 758 w 1692"/>
                <a:gd name="T63" fmla="*/ 1174 h 2586"/>
                <a:gd name="T64" fmla="*/ 736 w 1692"/>
                <a:gd name="T65" fmla="*/ 1062 h 2586"/>
                <a:gd name="T66" fmla="*/ 632 w 1692"/>
                <a:gd name="T67" fmla="*/ 1104 h 2586"/>
                <a:gd name="T68" fmla="*/ 568 w 1692"/>
                <a:gd name="T69" fmla="*/ 950 h 2586"/>
                <a:gd name="T70" fmla="*/ 740 w 1692"/>
                <a:gd name="T71" fmla="*/ 912 h 2586"/>
                <a:gd name="T72" fmla="*/ 842 w 1692"/>
                <a:gd name="T73" fmla="*/ 906 h 2586"/>
                <a:gd name="T74" fmla="*/ 896 w 1692"/>
                <a:gd name="T75" fmla="*/ 900 h 2586"/>
                <a:gd name="T76" fmla="*/ 1058 w 1692"/>
                <a:gd name="T77" fmla="*/ 750 h 2586"/>
                <a:gd name="T78" fmla="*/ 1184 w 1692"/>
                <a:gd name="T79" fmla="*/ 678 h 2586"/>
                <a:gd name="T80" fmla="*/ 1278 w 1692"/>
                <a:gd name="T81" fmla="*/ 636 h 2586"/>
                <a:gd name="T82" fmla="*/ 1340 w 1692"/>
                <a:gd name="T83" fmla="*/ 538 h 2586"/>
                <a:gd name="T84" fmla="*/ 1288 w 1692"/>
                <a:gd name="T85" fmla="*/ 512 h 2586"/>
                <a:gd name="T86" fmla="*/ 1526 w 1692"/>
                <a:gd name="T87" fmla="*/ 456 h 2586"/>
                <a:gd name="T88" fmla="*/ 1406 w 1692"/>
                <a:gd name="T89" fmla="*/ 342 h 2586"/>
                <a:gd name="T90" fmla="*/ 1328 w 1692"/>
                <a:gd name="T91" fmla="*/ 264 h 2586"/>
                <a:gd name="T92" fmla="*/ 1222 w 1692"/>
                <a:gd name="T93" fmla="*/ 364 h 2586"/>
                <a:gd name="T94" fmla="*/ 1110 w 1692"/>
                <a:gd name="T95" fmla="*/ 444 h 2586"/>
                <a:gd name="T96" fmla="*/ 1022 w 1692"/>
                <a:gd name="T97" fmla="*/ 304 h 2586"/>
                <a:gd name="T98" fmla="*/ 1212 w 1692"/>
                <a:gd name="T99" fmla="*/ 240 h 2586"/>
                <a:gd name="T100" fmla="*/ 1266 w 1692"/>
                <a:gd name="T101" fmla="*/ 198 h 2586"/>
                <a:gd name="T102" fmla="*/ 1328 w 1692"/>
                <a:gd name="T103" fmla="*/ 172 h 2586"/>
                <a:gd name="T104" fmla="*/ 1286 w 1692"/>
                <a:gd name="T105" fmla="*/ 144 h 2586"/>
                <a:gd name="T106" fmla="*/ 1262 w 1692"/>
                <a:gd name="T107" fmla="*/ 120 h 2586"/>
                <a:gd name="T108" fmla="*/ 1202 w 1692"/>
                <a:gd name="T109" fmla="*/ 102 h 2586"/>
                <a:gd name="T110" fmla="*/ 1106 w 1692"/>
                <a:gd name="T111" fmla="*/ 136 h 2586"/>
                <a:gd name="T112" fmla="*/ 950 w 1692"/>
                <a:gd name="T113" fmla="*/ 120 h 2586"/>
                <a:gd name="T114" fmla="*/ 550 w 1692"/>
                <a:gd name="T115" fmla="*/ 0 h 2586"/>
                <a:gd name="T116" fmla="*/ 344 w 1692"/>
                <a:gd name="T117" fmla="*/ 32 h 2586"/>
                <a:gd name="T118" fmla="*/ 290 w 1692"/>
                <a:gd name="T119" fmla="*/ 102 h 2586"/>
                <a:gd name="T120" fmla="*/ 128 w 1692"/>
                <a:gd name="T121" fmla="*/ 174 h 2586"/>
                <a:gd name="T122" fmla="*/ 128 w 1692"/>
                <a:gd name="T123" fmla="*/ 216 h 2586"/>
                <a:gd name="T124" fmla="*/ 2 w 1692"/>
                <a:gd name="T125" fmla="*/ 252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3" name="Freeform 17"/>
            <p:cNvSpPr>
              <a:spLocks/>
            </p:cNvSpPr>
            <p:nvPr/>
          </p:nvSpPr>
          <p:spPr bwMode="invGray">
            <a:xfrm>
              <a:off x="703" y="2230"/>
              <a:ext cx="34" cy="28"/>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4" name="Freeform 18"/>
            <p:cNvSpPr>
              <a:spLocks/>
            </p:cNvSpPr>
            <p:nvPr/>
          </p:nvSpPr>
          <p:spPr bwMode="invGray">
            <a:xfrm>
              <a:off x="1010" y="2353"/>
              <a:ext cx="39" cy="32"/>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5" name="Freeform 19"/>
            <p:cNvSpPr>
              <a:spLocks/>
            </p:cNvSpPr>
            <p:nvPr/>
          </p:nvSpPr>
          <p:spPr bwMode="invGray">
            <a:xfrm>
              <a:off x="1792" y="2409"/>
              <a:ext cx="98" cy="74"/>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6" name="Freeform 20"/>
            <p:cNvSpPr>
              <a:spLocks/>
            </p:cNvSpPr>
            <p:nvPr/>
          </p:nvSpPr>
          <p:spPr bwMode="invGray">
            <a:xfrm>
              <a:off x="1318" y="2793"/>
              <a:ext cx="158" cy="84"/>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7" name="Freeform 21"/>
            <p:cNvSpPr>
              <a:spLocks/>
            </p:cNvSpPr>
            <p:nvPr/>
          </p:nvSpPr>
          <p:spPr bwMode="invGray">
            <a:xfrm>
              <a:off x="1448" y="2857"/>
              <a:ext cx="99" cy="41"/>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8" name="Freeform 22"/>
            <p:cNvSpPr>
              <a:spLocks/>
            </p:cNvSpPr>
            <p:nvPr/>
          </p:nvSpPr>
          <p:spPr bwMode="invGray">
            <a:xfrm>
              <a:off x="1553" y="2883"/>
              <a:ext cx="38"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9" name="Freeform 23"/>
            <p:cNvSpPr>
              <a:spLocks/>
            </p:cNvSpPr>
            <p:nvPr/>
          </p:nvSpPr>
          <p:spPr bwMode="invGray">
            <a:xfrm>
              <a:off x="1609" y="2886"/>
              <a:ext cx="12" cy="25"/>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0" name="Freeform 24"/>
            <p:cNvSpPr>
              <a:spLocks/>
            </p:cNvSpPr>
            <p:nvPr/>
          </p:nvSpPr>
          <p:spPr bwMode="invGray">
            <a:xfrm>
              <a:off x="1426" y="2040"/>
              <a:ext cx="180" cy="88"/>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1" name="Freeform 25"/>
            <p:cNvSpPr>
              <a:spLocks/>
            </p:cNvSpPr>
            <p:nvPr/>
          </p:nvSpPr>
          <p:spPr bwMode="invGray">
            <a:xfrm>
              <a:off x="1506" y="1999"/>
              <a:ext cx="146" cy="60"/>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2" name="Freeform 26"/>
            <p:cNvSpPr>
              <a:spLocks/>
            </p:cNvSpPr>
            <p:nvPr/>
          </p:nvSpPr>
          <p:spPr bwMode="invGray">
            <a:xfrm>
              <a:off x="1711" y="2069"/>
              <a:ext cx="233" cy="190"/>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3" name="Freeform 27"/>
            <p:cNvSpPr>
              <a:spLocks/>
            </p:cNvSpPr>
            <p:nvPr/>
          </p:nvSpPr>
          <p:spPr bwMode="invGray">
            <a:xfrm>
              <a:off x="1709" y="1987"/>
              <a:ext cx="44" cy="37"/>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4" name="Freeform 28"/>
            <p:cNvSpPr>
              <a:spLocks/>
            </p:cNvSpPr>
            <p:nvPr/>
          </p:nvSpPr>
          <p:spPr bwMode="invGray">
            <a:xfrm>
              <a:off x="1625" y="2057"/>
              <a:ext cx="65" cy="42"/>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5" name="Freeform 29"/>
            <p:cNvSpPr>
              <a:spLocks/>
            </p:cNvSpPr>
            <p:nvPr/>
          </p:nvSpPr>
          <p:spPr bwMode="invGray">
            <a:xfrm>
              <a:off x="1693" y="2065"/>
              <a:ext cx="54" cy="25"/>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6" name="Freeform 30"/>
            <p:cNvSpPr>
              <a:spLocks/>
            </p:cNvSpPr>
            <p:nvPr/>
          </p:nvSpPr>
          <p:spPr bwMode="invGray">
            <a:xfrm>
              <a:off x="1664" y="2029"/>
              <a:ext cx="64" cy="34"/>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7" name="Freeform 31"/>
            <p:cNvSpPr>
              <a:spLocks/>
            </p:cNvSpPr>
            <p:nvPr/>
          </p:nvSpPr>
          <p:spPr bwMode="invGray">
            <a:xfrm>
              <a:off x="1637" y="1997"/>
              <a:ext cx="44" cy="24"/>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8" name="Freeform 32"/>
            <p:cNvSpPr>
              <a:spLocks/>
            </p:cNvSpPr>
            <p:nvPr/>
          </p:nvSpPr>
          <p:spPr bwMode="invGray">
            <a:xfrm>
              <a:off x="1751" y="2000"/>
              <a:ext cx="114" cy="77"/>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9" name="Freeform 33"/>
            <p:cNvSpPr>
              <a:spLocks/>
            </p:cNvSpPr>
            <p:nvPr/>
          </p:nvSpPr>
          <p:spPr bwMode="invGray">
            <a:xfrm>
              <a:off x="664" y="2245"/>
              <a:ext cx="25" cy="15"/>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0" name="Freeform 34"/>
            <p:cNvSpPr>
              <a:spLocks/>
            </p:cNvSpPr>
            <p:nvPr/>
          </p:nvSpPr>
          <p:spPr bwMode="invGray">
            <a:xfrm>
              <a:off x="1421" y="2756"/>
              <a:ext cx="16"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1" name="Freeform 35"/>
            <p:cNvSpPr>
              <a:spLocks/>
            </p:cNvSpPr>
            <p:nvPr/>
          </p:nvSpPr>
          <p:spPr bwMode="invGray">
            <a:xfrm>
              <a:off x="1424" y="2781"/>
              <a:ext cx="16"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2" name="Freeform 36"/>
            <p:cNvSpPr>
              <a:spLocks/>
            </p:cNvSpPr>
            <p:nvPr/>
          </p:nvSpPr>
          <p:spPr bwMode="invGray">
            <a:xfrm>
              <a:off x="1628" y="2913"/>
              <a:ext cx="15"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3" name="Freeform 37"/>
            <p:cNvSpPr>
              <a:spLocks/>
            </p:cNvSpPr>
            <p:nvPr/>
          </p:nvSpPr>
          <p:spPr bwMode="invGray">
            <a:xfrm>
              <a:off x="1752" y="2429"/>
              <a:ext cx="38"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4" name="Freeform 38"/>
            <p:cNvSpPr>
              <a:spLocks/>
            </p:cNvSpPr>
            <p:nvPr/>
          </p:nvSpPr>
          <p:spPr bwMode="invGray">
            <a:xfrm>
              <a:off x="1652" y="2224"/>
              <a:ext cx="38"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5" name="Freeform 39"/>
            <p:cNvSpPr>
              <a:spLocks/>
            </p:cNvSpPr>
            <p:nvPr/>
          </p:nvSpPr>
          <p:spPr bwMode="invGray">
            <a:xfrm>
              <a:off x="1717" y="2045"/>
              <a:ext cx="39"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6" name="Freeform 40"/>
            <p:cNvSpPr>
              <a:spLocks/>
            </p:cNvSpPr>
            <p:nvPr/>
          </p:nvSpPr>
          <p:spPr bwMode="invGray">
            <a:xfrm>
              <a:off x="1780" y="2153"/>
              <a:ext cx="38"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7" name="Freeform 41"/>
            <p:cNvSpPr>
              <a:spLocks/>
            </p:cNvSpPr>
            <p:nvPr/>
          </p:nvSpPr>
          <p:spPr bwMode="invGray">
            <a:xfrm>
              <a:off x="1796" y="1951"/>
              <a:ext cx="696" cy="346"/>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8" name="Freeform 42"/>
            <p:cNvSpPr>
              <a:spLocks/>
            </p:cNvSpPr>
            <p:nvPr/>
          </p:nvSpPr>
          <p:spPr bwMode="invGray">
            <a:xfrm>
              <a:off x="2009" y="2135"/>
              <a:ext cx="39" cy="24"/>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9" name="Freeform 43"/>
            <p:cNvSpPr>
              <a:spLocks/>
            </p:cNvSpPr>
            <p:nvPr/>
          </p:nvSpPr>
          <p:spPr bwMode="invGray">
            <a:xfrm>
              <a:off x="2292" y="2201"/>
              <a:ext cx="128" cy="54"/>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0" name="Freeform 44"/>
            <p:cNvSpPr>
              <a:spLocks/>
            </p:cNvSpPr>
            <p:nvPr/>
          </p:nvSpPr>
          <p:spPr bwMode="invGray">
            <a:xfrm>
              <a:off x="2393" y="2038"/>
              <a:ext cx="39" cy="24"/>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1" name="Freeform 45"/>
            <p:cNvSpPr>
              <a:spLocks/>
            </p:cNvSpPr>
            <p:nvPr/>
          </p:nvSpPr>
          <p:spPr bwMode="invGray">
            <a:xfrm>
              <a:off x="2662" y="2006"/>
              <a:ext cx="155" cy="63"/>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2" name="Freeform 46"/>
            <p:cNvSpPr>
              <a:spLocks/>
            </p:cNvSpPr>
            <p:nvPr/>
          </p:nvSpPr>
          <p:spPr bwMode="invGray">
            <a:xfrm>
              <a:off x="2759" y="2039"/>
              <a:ext cx="48" cy="21"/>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3" name="Freeform 47"/>
            <p:cNvSpPr>
              <a:spLocks/>
            </p:cNvSpPr>
            <p:nvPr/>
          </p:nvSpPr>
          <p:spPr bwMode="invGray">
            <a:xfrm>
              <a:off x="2467" y="2311"/>
              <a:ext cx="109" cy="132"/>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4" name="Freeform 48"/>
            <p:cNvSpPr>
              <a:spLocks/>
            </p:cNvSpPr>
            <p:nvPr/>
          </p:nvSpPr>
          <p:spPr bwMode="invGray">
            <a:xfrm>
              <a:off x="2413" y="2359"/>
              <a:ext cx="69" cy="68"/>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5" name="Freeform 49"/>
            <p:cNvSpPr>
              <a:spLocks/>
            </p:cNvSpPr>
            <p:nvPr/>
          </p:nvSpPr>
          <p:spPr bwMode="invGray">
            <a:xfrm>
              <a:off x="4099" y="3502"/>
              <a:ext cx="474" cy="495"/>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6" name="Freeform 50"/>
            <p:cNvSpPr>
              <a:spLocks/>
            </p:cNvSpPr>
            <p:nvPr/>
          </p:nvSpPr>
          <p:spPr bwMode="invGray">
            <a:xfrm>
              <a:off x="4246" y="3241"/>
              <a:ext cx="319" cy="210"/>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algn="ctr" rotWithShape="0">
                      <a:srgbClr val="FEFEFE">
                        <a:gamma/>
                        <a:shade val="60000"/>
                        <a:invGamma/>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7" name="Freeform 51"/>
            <p:cNvSpPr>
              <a:spLocks/>
            </p:cNvSpPr>
            <p:nvPr/>
          </p:nvSpPr>
          <p:spPr bwMode="invGray">
            <a:xfrm>
              <a:off x="4255" y="3243"/>
              <a:ext cx="311" cy="211"/>
            </a:xfrm>
            <a:custGeom>
              <a:avLst/>
              <a:gdLst>
                <a:gd name="T0" fmla="*/ 0 w 416"/>
                <a:gd name="T1" fmla="*/ 1 h 282"/>
                <a:gd name="T2" fmla="*/ 20 w 416"/>
                <a:gd name="T3" fmla="*/ 37 h 282"/>
                <a:gd name="T4" fmla="*/ 28 w 416"/>
                <a:gd name="T5" fmla="*/ 49 h 282"/>
                <a:gd name="T6" fmla="*/ 84 w 416"/>
                <a:gd name="T7" fmla="*/ 89 h 282"/>
                <a:gd name="T8" fmla="*/ 120 w 416"/>
                <a:gd name="T9" fmla="*/ 113 h 282"/>
                <a:gd name="T10" fmla="*/ 132 w 416"/>
                <a:gd name="T11" fmla="*/ 121 h 282"/>
                <a:gd name="T12" fmla="*/ 136 w 416"/>
                <a:gd name="T13" fmla="*/ 169 h 282"/>
                <a:gd name="T14" fmla="*/ 116 w 416"/>
                <a:gd name="T15" fmla="*/ 201 h 282"/>
                <a:gd name="T16" fmla="*/ 136 w 416"/>
                <a:gd name="T17" fmla="*/ 197 h 282"/>
                <a:gd name="T18" fmla="*/ 148 w 416"/>
                <a:gd name="T19" fmla="*/ 189 h 282"/>
                <a:gd name="T20" fmla="*/ 160 w 416"/>
                <a:gd name="T21" fmla="*/ 201 h 282"/>
                <a:gd name="T22" fmla="*/ 184 w 416"/>
                <a:gd name="T23" fmla="*/ 217 h 282"/>
                <a:gd name="T24" fmla="*/ 208 w 416"/>
                <a:gd name="T25" fmla="*/ 233 h 282"/>
                <a:gd name="T26" fmla="*/ 240 w 416"/>
                <a:gd name="T27" fmla="*/ 221 h 282"/>
                <a:gd name="T28" fmla="*/ 248 w 416"/>
                <a:gd name="T29" fmla="*/ 197 h 282"/>
                <a:gd name="T30" fmla="*/ 268 w 416"/>
                <a:gd name="T31" fmla="*/ 201 h 282"/>
                <a:gd name="T32" fmla="*/ 292 w 416"/>
                <a:gd name="T33" fmla="*/ 209 h 282"/>
                <a:gd name="T34" fmla="*/ 340 w 416"/>
                <a:gd name="T35" fmla="*/ 281 h 282"/>
                <a:gd name="T36" fmla="*/ 356 w 416"/>
                <a:gd name="T37" fmla="*/ 277 h 282"/>
                <a:gd name="T38" fmla="*/ 352 w 416"/>
                <a:gd name="T39" fmla="*/ 253 h 282"/>
                <a:gd name="T40" fmla="*/ 316 w 416"/>
                <a:gd name="T41" fmla="*/ 197 h 282"/>
                <a:gd name="T42" fmla="*/ 360 w 416"/>
                <a:gd name="T43" fmla="*/ 173 h 282"/>
                <a:gd name="T44" fmla="*/ 408 w 416"/>
                <a:gd name="T45" fmla="*/ 145 h 282"/>
                <a:gd name="T46" fmla="*/ 409 w 416"/>
                <a:gd name="T47" fmla="*/ 120 h 282"/>
                <a:gd name="T48" fmla="*/ 367 w 416"/>
                <a:gd name="T49" fmla="*/ 138 h 282"/>
                <a:gd name="T50" fmla="*/ 308 w 416"/>
                <a:gd name="T51" fmla="*/ 137 h 282"/>
                <a:gd name="T52" fmla="*/ 264 w 416"/>
                <a:gd name="T53" fmla="*/ 97 h 282"/>
                <a:gd name="T54" fmla="*/ 180 w 416"/>
                <a:gd name="T55" fmla="*/ 61 h 282"/>
                <a:gd name="T56" fmla="*/ 132 w 416"/>
                <a:gd name="T57" fmla="*/ 33 h 282"/>
                <a:gd name="T58" fmla="*/ 92 w 416"/>
                <a:gd name="T59" fmla="*/ 41 h 282"/>
                <a:gd name="T60" fmla="*/ 76 w 416"/>
                <a:gd name="T61" fmla="*/ 57 h 282"/>
                <a:gd name="T62" fmla="*/ 56 w 416"/>
                <a:gd name="T63" fmla="*/ 17 h 282"/>
                <a:gd name="T64" fmla="*/ 0 w 416"/>
                <a:gd name="T65" fmla="*/ 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8" name="Freeform 52"/>
            <p:cNvSpPr>
              <a:spLocks/>
            </p:cNvSpPr>
            <p:nvPr/>
          </p:nvSpPr>
          <p:spPr bwMode="invGray">
            <a:xfrm>
              <a:off x="4485" y="4013"/>
              <a:ext cx="45" cy="58"/>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9" name="Freeform 53"/>
            <p:cNvSpPr>
              <a:spLocks/>
            </p:cNvSpPr>
            <p:nvPr/>
          </p:nvSpPr>
          <p:spPr bwMode="invGray">
            <a:xfrm>
              <a:off x="4621" y="3923"/>
              <a:ext cx="164" cy="85"/>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0" name="Freeform 54"/>
            <p:cNvSpPr>
              <a:spLocks/>
            </p:cNvSpPr>
            <p:nvPr/>
          </p:nvSpPr>
          <p:spPr bwMode="invGray">
            <a:xfrm>
              <a:off x="4791" y="3873"/>
              <a:ext cx="104" cy="92"/>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1" name="Freeform 55"/>
            <p:cNvSpPr>
              <a:spLocks/>
            </p:cNvSpPr>
            <p:nvPr/>
          </p:nvSpPr>
          <p:spPr bwMode="invGray">
            <a:xfrm>
              <a:off x="4846" y="3832"/>
              <a:ext cx="37" cy="26"/>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2" name="Freeform 56"/>
            <p:cNvSpPr>
              <a:spLocks/>
            </p:cNvSpPr>
            <p:nvPr/>
          </p:nvSpPr>
          <p:spPr bwMode="invGray">
            <a:xfrm>
              <a:off x="3123" y="3346"/>
              <a:ext cx="123" cy="201"/>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3" name="Freeform 57"/>
            <p:cNvSpPr>
              <a:spLocks/>
            </p:cNvSpPr>
            <p:nvPr/>
          </p:nvSpPr>
          <p:spPr bwMode="invGray">
            <a:xfrm>
              <a:off x="3655" y="3034"/>
              <a:ext cx="49" cy="61"/>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4" name="Freeform 58"/>
            <p:cNvSpPr>
              <a:spLocks/>
            </p:cNvSpPr>
            <p:nvPr/>
          </p:nvSpPr>
          <p:spPr bwMode="invGray">
            <a:xfrm>
              <a:off x="3988" y="3100"/>
              <a:ext cx="111" cy="183"/>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5" name="Freeform 59"/>
            <p:cNvSpPr>
              <a:spLocks/>
            </p:cNvSpPr>
            <p:nvPr/>
          </p:nvSpPr>
          <p:spPr bwMode="invGray">
            <a:xfrm>
              <a:off x="3894" y="3043"/>
              <a:ext cx="72" cy="137"/>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6" name="Freeform 60"/>
            <p:cNvSpPr>
              <a:spLocks/>
            </p:cNvSpPr>
            <p:nvPr/>
          </p:nvSpPr>
          <p:spPr bwMode="invGray">
            <a:xfrm>
              <a:off x="3943" y="3153"/>
              <a:ext cx="40" cy="131"/>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7" name="Freeform 61"/>
            <p:cNvSpPr>
              <a:spLocks/>
            </p:cNvSpPr>
            <p:nvPr/>
          </p:nvSpPr>
          <p:spPr bwMode="invGray">
            <a:xfrm>
              <a:off x="3988" y="3290"/>
              <a:ext cx="65" cy="54"/>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8" name="Freeform 62"/>
            <p:cNvSpPr>
              <a:spLocks/>
            </p:cNvSpPr>
            <p:nvPr/>
          </p:nvSpPr>
          <p:spPr bwMode="invGray">
            <a:xfrm>
              <a:off x="4092" y="3195"/>
              <a:ext cx="83" cy="117"/>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9" name="Freeform 63"/>
            <p:cNvSpPr>
              <a:spLocks/>
            </p:cNvSpPr>
            <p:nvPr/>
          </p:nvSpPr>
          <p:spPr bwMode="invGray">
            <a:xfrm>
              <a:off x="4064" y="2777"/>
              <a:ext cx="22" cy="71"/>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0" name="Freeform 64"/>
            <p:cNvSpPr>
              <a:spLocks/>
            </p:cNvSpPr>
            <p:nvPr/>
          </p:nvSpPr>
          <p:spPr bwMode="invGray">
            <a:xfrm>
              <a:off x="4078" y="2896"/>
              <a:ext cx="61" cy="118"/>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1" name="Freeform 65"/>
            <p:cNvSpPr>
              <a:spLocks/>
            </p:cNvSpPr>
            <p:nvPr/>
          </p:nvSpPr>
          <p:spPr bwMode="invGray">
            <a:xfrm>
              <a:off x="4121" y="3052"/>
              <a:ext cx="64" cy="79"/>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2" name="Freeform 66"/>
            <p:cNvSpPr>
              <a:spLocks/>
            </p:cNvSpPr>
            <p:nvPr/>
          </p:nvSpPr>
          <p:spPr bwMode="invGray">
            <a:xfrm>
              <a:off x="4197" y="3193"/>
              <a:ext cx="29" cy="49"/>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3" name="Freeform 67"/>
            <p:cNvSpPr>
              <a:spLocks/>
            </p:cNvSpPr>
            <p:nvPr/>
          </p:nvSpPr>
          <p:spPr bwMode="invGray">
            <a:xfrm>
              <a:off x="4181" y="3275"/>
              <a:ext cx="18" cy="17"/>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4" name="Freeform 68"/>
            <p:cNvSpPr>
              <a:spLocks/>
            </p:cNvSpPr>
            <p:nvPr/>
          </p:nvSpPr>
          <p:spPr bwMode="invGray">
            <a:xfrm>
              <a:off x="4208" y="3265"/>
              <a:ext cx="45" cy="37"/>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5" name="Freeform 69"/>
            <p:cNvSpPr>
              <a:spLocks/>
            </p:cNvSpPr>
            <p:nvPr/>
          </p:nvSpPr>
          <p:spPr bwMode="invGray">
            <a:xfrm>
              <a:off x="4277" y="3335"/>
              <a:ext cx="24" cy="33"/>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6" name="Freeform 70"/>
            <p:cNvSpPr>
              <a:spLocks/>
            </p:cNvSpPr>
            <p:nvPr/>
          </p:nvSpPr>
          <p:spPr bwMode="invGray">
            <a:xfrm>
              <a:off x="4544" y="3293"/>
              <a:ext cx="46" cy="47"/>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7" name="Freeform 71"/>
            <p:cNvSpPr>
              <a:spLocks/>
            </p:cNvSpPr>
            <p:nvPr/>
          </p:nvSpPr>
          <p:spPr bwMode="invGray">
            <a:xfrm>
              <a:off x="4147" y="3352"/>
              <a:ext cx="46" cy="50"/>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8" name="Freeform 72"/>
            <p:cNvSpPr>
              <a:spLocks/>
            </p:cNvSpPr>
            <p:nvPr/>
          </p:nvSpPr>
          <p:spPr bwMode="invGray">
            <a:xfrm>
              <a:off x="4098" y="3371"/>
              <a:ext cx="32" cy="27"/>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9" name="Freeform 73"/>
            <p:cNvSpPr>
              <a:spLocks/>
            </p:cNvSpPr>
            <p:nvPr/>
          </p:nvSpPr>
          <p:spPr bwMode="invGray">
            <a:xfrm>
              <a:off x="4077" y="3342"/>
              <a:ext cx="24" cy="31"/>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0" name="Freeform 74"/>
            <p:cNvSpPr>
              <a:spLocks/>
            </p:cNvSpPr>
            <p:nvPr/>
          </p:nvSpPr>
          <p:spPr bwMode="invGray">
            <a:xfrm>
              <a:off x="4111" y="3353"/>
              <a:ext cx="34" cy="24"/>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1" name="Freeform 75"/>
            <p:cNvSpPr>
              <a:spLocks/>
            </p:cNvSpPr>
            <p:nvPr/>
          </p:nvSpPr>
          <p:spPr bwMode="invGray">
            <a:xfrm>
              <a:off x="4062" y="3021"/>
              <a:ext cx="27" cy="55"/>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2" name="Freeform 76"/>
            <p:cNvSpPr>
              <a:spLocks/>
            </p:cNvSpPr>
            <p:nvPr/>
          </p:nvSpPr>
          <p:spPr bwMode="invGray">
            <a:xfrm>
              <a:off x="4113" y="3012"/>
              <a:ext cx="19" cy="55"/>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3" name="Freeform 77"/>
            <p:cNvSpPr>
              <a:spLocks/>
            </p:cNvSpPr>
            <p:nvPr/>
          </p:nvSpPr>
          <p:spPr bwMode="invGray">
            <a:xfrm>
              <a:off x="4135" y="2995"/>
              <a:ext cx="10" cy="25"/>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4" name="Freeform 78"/>
            <p:cNvSpPr>
              <a:spLocks/>
            </p:cNvSpPr>
            <p:nvPr/>
          </p:nvSpPr>
          <p:spPr bwMode="invGray">
            <a:xfrm>
              <a:off x="4145" y="3007"/>
              <a:ext cx="21" cy="48"/>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5" name="Freeform 79"/>
            <p:cNvSpPr>
              <a:spLocks/>
            </p:cNvSpPr>
            <p:nvPr/>
          </p:nvSpPr>
          <p:spPr bwMode="invGray">
            <a:xfrm>
              <a:off x="3876" y="3076"/>
              <a:ext cx="12" cy="27"/>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6" name="Freeform 80"/>
            <p:cNvSpPr>
              <a:spLocks/>
            </p:cNvSpPr>
            <p:nvPr/>
          </p:nvSpPr>
          <p:spPr bwMode="invGray">
            <a:xfrm>
              <a:off x="3866" y="3053"/>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7" name="Freeform 81"/>
            <p:cNvSpPr>
              <a:spLocks/>
            </p:cNvSpPr>
            <p:nvPr/>
          </p:nvSpPr>
          <p:spPr bwMode="invGray">
            <a:xfrm>
              <a:off x="3862" y="3035"/>
              <a:ext cx="12"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8" name="Freeform 82"/>
            <p:cNvSpPr>
              <a:spLocks/>
            </p:cNvSpPr>
            <p:nvPr/>
          </p:nvSpPr>
          <p:spPr bwMode="invGray">
            <a:xfrm>
              <a:off x="3850" y="2995"/>
              <a:ext cx="11" cy="19"/>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9" name="Freeform 83"/>
            <p:cNvSpPr>
              <a:spLocks/>
            </p:cNvSpPr>
            <p:nvPr/>
          </p:nvSpPr>
          <p:spPr bwMode="invGray">
            <a:xfrm>
              <a:off x="3852" y="3020"/>
              <a:ext cx="16"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0" name="Freeform 84"/>
            <p:cNvSpPr>
              <a:spLocks/>
            </p:cNvSpPr>
            <p:nvPr/>
          </p:nvSpPr>
          <p:spPr bwMode="invGray">
            <a:xfrm>
              <a:off x="4688" y="3643"/>
              <a:ext cx="45" cy="60"/>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1" name="Freeform 85"/>
            <p:cNvSpPr>
              <a:spLocks/>
            </p:cNvSpPr>
            <p:nvPr/>
          </p:nvSpPr>
          <p:spPr bwMode="invGray">
            <a:xfrm>
              <a:off x="4919" y="3594"/>
              <a:ext cx="53" cy="46"/>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2" name="Freeform 86"/>
            <p:cNvSpPr>
              <a:spLocks/>
            </p:cNvSpPr>
            <p:nvPr/>
          </p:nvSpPr>
          <p:spPr bwMode="invGray">
            <a:xfrm>
              <a:off x="4759" y="3569"/>
              <a:ext cx="17" cy="23"/>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3" name="Freeform 87"/>
            <p:cNvSpPr>
              <a:spLocks/>
            </p:cNvSpPr>
            <p:nvPr/>
          </p:nvSpPr>
          <p:spPr bwMode="invGray">
            <a:xfrm>
              <a:off x="4751" y="3547"/>
              <a:ext cx="20" cy="17"/>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4" name="Freeform 88"/>
            <p:cNvSpPr>
              <a:spLocks/>
            </p:cNvSpPr>
            <p:nvPr/>
          </p:nvSpPr>
          <p:spPr bwMode="invGray">
            <a:xfrm>
              <a:off x="4598" y="3353"/>
              <a:ext cx="24" cy="33"/>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5" name="Freeform 89"/>
            <p:cNvSpPr>
              <a:spLocks/>
            </p:cNvSpPr>
            <p:nvPr/>
          </p:nvSpPr>
          <p:spPr bwMode="invGray">
            <a:xfrm>
              <a:off x="4632" y="3396"/>
              <a:ext cx="26" cy="33"/>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6" name="Freeform 90"/>
            <p:cNvSpPr>
              <a:spLocks/>
            </p:cNvSpPr>
            <p:nvPr/>
          </p:nvSpPr>
          <p:spPr bwMode="invGray">
            <a:xfrm>
              <a:off x="4659" y="3459"/>
              <a:ext cx="28" cy="28"/>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7" name="Freeform 91"/>
            <p:cNvSpPr>
              <a:spLocks/>
            </p:cNvSpPr>
            <p:nvPr/>
          </p:nvSpPr>
          <p:spPr bwMode="invGray">
            <a:xfrm>
              <a:off x="4693" y="3449"/>
              <a:ext cx="28" cy="26"/>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8" name="Freeform 92"/>
            <p:cNvSpPr>
              <a:spLocks/>
            </p:cNvSpPr>
            <p:nvPr/>
          </p:nvSpPr>
          <p:spPr bwMode="invGray">
            <a:xfrm>
              <a:off x="4683" y="3413"/>
              <a:ext cx="26" cy="20"/>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9" name="Freeform 93"/>
            <p:cNvSpPr>
              <a:spLocks/>
            </p:cNvSpPr>
            <p:nvPr/>
          </p:nvSpPr>
          <p:spPr bwMode="invGray">
            <a:xfrm>
              <a:off x="4657" y="3388"/>
              <a:ext cx="26" cy="35"/>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0" name="Freeform 94"/>
            <p:cNvSpPr>
              <a:spLocks/>
            </p:cNvSpPr>
            <p:nvPr/>
          </p:nvSpPr>
          <p:spPr bwMode="invGray">
            <a:xfrm>
              <a:off x="4625" y="3372"/>
              <a:ext cx="24" cy="26"/>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1" name="Freeform 95"/>
            <p:cNvSpPr>
              <a:spLocks/>
            </p:cNvSpPr>
            <p:nvPr/>
          </p:nvSpPr>
          <p:spPr bwMode="invGray">
            <a:xfrm>
              <a:off x="4665" y="3425"/>
              <a:ext cx="24" cy="26"/>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2" name="Freeform 96"/>
            <p:cNvSpPr>
              <a:spLocks/>
            </p:cNvSpPr>
            <p:nvPr/>
          </p:nvSpPr>
          <p:spPr bwMode="invGray">
            <a:xfrm>
              <a:off x="3055" y="2051"/>
              <a:ext cx="141" cy="108"/>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3" name="Freeform 97"/>
            <p:cNvSpPr>
              <a:spLocks/>
            </p:cNvSpPr>
            <p:nvPr/>
          </p:nvSpPr>
          <p:spPr bwMode="invGray">
            <a:xfrm>
              <a:off x="3139" y="2155"/>
              <a:ext cx="40" cy="12"/>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4" name="Freeform 98"/>
            <p:cNvSpPr>
              <a:spLocks/>
            </p:cNvSpPr>
            <p:nvPr/>
          </p:nvSpPr>
          <p:spPr bwMode="invGray">
            <a:xfrm>
              <a:off x="3344" y="1999"/>
              <a:ext cx="42" cy="28"/>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5" name="Freeform 99"/>
            <p:cNvSpPr>
              <a:spLocks/>
            </p:cNvSpPr>
            <p:nvPr/>
          </p:nvSpPr>
          <p:spPr bwMode="invGray">
            <a:xfrm>
              <a:off x="3374" y="2012"/>
              <a:ext cx="50" cy="20"/>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6" name="Freeform 100"/>
            <p:cNvSpPr>
              <a:spLocks/>
            </p:cNvSpPr>
            <p:nvPr/>
          </p:nvSpPr>
          <p:spPr bwMode="invGray">
            <a:xfrm>
              <a:off x="3428" y="2015"/>
              <a:ext cx="50" cy="32"/>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7" name="Freeform 101"/>
            <p:cNvSpPr>
              <a:spLocks/>
            </p:cNvSpPr>
            <p:nvPr/>
          </p:nvSpPr>
          <p:spPr bwMode="invGray">
            <a:xfrm>
              <a:off x="3777" y="2042"/>
              <a:ext cx="88" cy="31"/>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8" name="Freeform 102"/>
            <p:cNvSpPr>
              <a:spLocks/>
            </p:cNvSpPr>
            <p:nvPr/>
          </p:nvSpPr>
          <p:spPr bwMode="invGray">
            <a:xfrm>
              <a:off x="3867" y="2041"/>
              <a:ext cx="46" cy="24"/>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9" name="Freeform 103"/>
            <p:cNvSpPr>
              <a:spLocks/>
            </p:cNvSpPr>
            <p:nvPr/>
          </p:nvSpPr>
          <p:spPr bwMode="invGray">
            <a:xfrm>
              <a:off x="3846" y="2070"/>
              <a:ext cx="37" cy="17"/>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0" name="Freeform 104"/>
            <p:cNvSpPr>
              <a:spLocks/>
            </p:cNvSpPr>
            <p:nvPr/>
          </p:nvSpPr>
          <p:spPr bwMode="invGray">
            <a:xfrm>
              <a:off x="4098" y="2294"/>
              <a:ext cx="76" cy="114"/>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1" name="Freeform 105"/>
            <p:cNvSpPr>
              <a:spLocks/>
            </p:cNvSpPr>
            <p:nvPr/>
          </p:nvSpPr>
          <p:spPr bwMode="invGray">
            <a:xfrm>
              <a:off x="4159" y="2412"/>
              <a:ext cx="55" cy="78"/>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2" name="Freeform 106"/>
            <p:cNvSpPr>
              <a:spLocks/>
            </p:cNvSpPr>
            <p:nvPr/>
          </p:nvSpPr>
          <p:spPr bwMode="invGray">
            <a:xfrm>
              <a:off x="4123" y="2492"/>
              <a:ext cx="109" cy="189"/>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3" name="Freeform 107"/>
            <p:cNvSpPr>
              <a:spLocks/>
            </p:cNvSpPr>
            <p:nvPr/>
          </p:nvSpPr>
          <p:spPr bwMode="invGray">
            <a:xfrm>
              <a:off x="3062" y="1988"/>
              <a:ext cx="52" cy="30"/>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4" name="Freeform 108"/>
            <p:cNvSpPr>
              <a:spLocks/>
            </p:cNvSpPr>
            <p:nvPr/>
          </p:nvSpPr>
          <p:spPr bwMode="invGray">
            <a:xfrm>
              <a:off x="2955" y="1997"/>
              <a:ext cx="19" cy="22"/>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5" name="Freeform 109"/>
            <p:cNvSpPr>
              <a:spLocks/>
            </p:cNvSpPr>
            <p:nvPr/>
          </p:nvSpPr>
          <p:spPr bwMode="invGray">
            <a:xfrm>
              <a:off x="2979" y="1996"/>
              <a:ext cx="37" cy="27"/>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6" name="Freeform 110"/>
            <p:cNvSpPr>
              <a:spLocks/>
            </p:cNvSpPr>
            <p:nvPr/>
          </p:nvSpPr>
          <p:spPr bwMode="invGray">
            <a:xfrm>
              <a:off x="3040" y="1987"/>
              <a:ext cx="20" cy="16"/>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7" name="Freeform 111"/>
            <p:cNvSpPr>
              <a:spLocks/>
            </p:cNvSpPr>
            <p:nvPr/>
          </p:nvSpPr>
          <p:spPr bwMode="invGray">
            <a:xfrm>
              <a:off x="3022" y="2005"/>
              <a:ext cx="15"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8" name="Freeform 112"/>
            <p:cNvSpPr>
              <a:spLocks/>
            </p:cNvSpPr>
            <p:nvPr/>
          </p:nvSpPr>
          <p:spPr bwMode="invGray">
            <a:xfrm>
              <a:off x="4162" y="2021"/>
              <a:ext cx="18" cy="33"/>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9" name="Freeform 113"/>
            <p:cNvSpPr>
              <a:spLocks/>
            </p:cNvSpPr>
            <p:nvPr/>
          </p:nvSpPr>
          <p:spPr bwMode="invGray">
            <a:xfrm>
              <a:off x="3278" y="3473"/>
              <a:ext cx="31" cy="18"/>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0" name="Freeform 114"/>
            <p:cNvSpPr>
              <a:spLocks/>
            </p:cNvSpPr>
            <p:nvPr/>
          </p:nvSpPr>
          <p:spPr bwMode="invGray">
            <a:xfrm>
              <a:off x="3318" y="3466"/>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1" name="Freeform 115"/>
            <p:cNvSpPr>
              <a:spLocks/>
            </p:cNvSpPr>
            <p:nvPr/>
          </p:nvSpPr>
          <p:spPr bwMode="invGray">
            <a:xfrm>
              <a:off x="3251" y="3312"/>
              <a:ext cx="9"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2" name="Freeform 116"/>
            <p:cNvSpPr>
              <a:spLocks/>
            </p:cNvSpPr>
            <p:nvPr/>
          </p:nvSpPr>
          <p:spPr bwMode="invGray">
            <a:xfrm>
              <a:off x="3311" y="3239"/>
              <a:ext cx="11" cy="19"/>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3" name="Freeform 117"/>
            <p:cNvSpPr>
              <a:spLocks/>
            </p:cNvSpPr>
            <p:nvPr/>
          </p:nvSpPr>
          <p:spPr bwMode="invGray">
            <a:xfrm>
              <a:off x="3287" y="3238"/>
              <a:ext cx="11" cy="19"/>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4" name="Freeform 118"/>
            <p:cNvSpPr>
              <a:spLocks/>
            </p:cNvSpPr>
            <p:nvPr/>
          </p:nvSpPr>
          <p:spPr bwMode="invGray">
            <a:xfrm>
              <a:off x="3276" y="3260"/>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5" name="Freeform 119"/>
            <p:cNvSpPr>
              <a:spLocks/>
            </p:cNvSpPr>
            <p:nvPr/>
          </p:nvSpPr>
          <p:spPr bwMode="invGray">
            <a:xfrm>
              <a:off x="3251" y="3294"/>
              <a:ext cx="9"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6" name="Freeform 120"/>
            <p:cNvSpPr>
              <a:spLocks/>
            </p:cNvSpPr>
            <p:nvPr/>
          </p:nvSpPr>
          <p:spPr bwMode="invGray">
            <a:xfrm>
              <a:off x="3270" y="3281"/>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7" name="Freeform 121"/>
            <p:cNvSpPr>
              <a:spLocks/>
            </p:cNvSpPr>
            <p:nvPr/>
          </p:nvSpPr>
          <p:spPr bwMode="invGray">
            <a:xfrm>
              <a:off x="2537" y="2293"/>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8" name="Freeform 122"/>
            <p:cNvSpPr>
              <a:spLocks/>
            </p:cNvSpPr>
            <p:nvPr/>
          </p:nvSpPr>
          <p:spPr bwMode="invGray">
            <a:xfrm>
              <a:off x="2476" y="2259"/>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9" name="Freeform 123"/>
            <p:cNvSpPr>
              <a:spLocks/>
            </p:cNvSpPr>
            <p:nvPr/>
          </p:nvSpPr>
          <p:spPr bwMode="invGray">
            <a:xfrm>
              <a:off x="2238" y="2042"/>
              <a:ext cx="2060" cy="1644"/>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FF5425"/>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grpSp>
      <p:sp>
        <p:nvSpPr>
          <p:cNvPr id="4101" name="Rectangle 5"/>
          <p:cNvSpPr>
            <a:spLocks noGrp="1" noChangeArrowheads="1"/>
          </p:cNvSpPr>
          <p:nvPr>
            <p:ph type="ftr" sz="quarter" idx="3"/>
          </p:nvPr>
        </p:nvSpPr>
        <p:spPr>
          <a:xfrm>
            <a:off x="6705600" y="6477000"/>
            <a:ext cx="2286000" cy="168275"/>
          </a:xfrm>
        </p:spPr>
        <p:txBody>
          <a:bodyPr/>
          <a:lstStyle>
            <a:lvl1pPr algn="r">
              <a:defRPr/>
            </a:lvl1pPr>
          </a:lstStyle>
          <a:p>
            <a:r>
              <a:rPr lang="en-US">
                <a:solidFill>
                  <a:srgbClr val="FFFFFF"/>
                </a:solidFill>
              </a:rPr>
              <a:t>www.themegallery.com</a:t>
            </a:r>
          </a:p>
        </p:txBody>
      </p:sp>
      <p:sp>
        <p:nvSpPr>
          <p:cNvPr id="4102" name="Rectangle 6"/>
          <p:cNvSpPr>
            <a:spLocks noGrp="1" noChangeArrowheads="1"/>
          </p:cNvSpPr>
          <p:nvPr>
            <p:ph type="sldNum" sz="quarter" idx="4"/>
          </p:nvPr>
        </p:nvSpPr>
        <p:spPr>
          <a:xfrm>
            <a:off x="3657600" y="6477000"/>
            <a:ext cx="2133600" cy="168275"/>
          </a:xfrm>
        </p:spPr>
        <p:txBody>
          <a:bodyPr/>
          <a:lstStyle>
            <a:lvl1pPr algn="ctr">
              <a:defRPr/>
            </a:lvl1pPr>
          </a:lstStyle>
          <a:p>
            <a:fld id="{94745AE0-347F-4508-A485-9D7322EF1712}" type="slidenum">
              <a:rPr lang="en-US">
                <a:solidFill>
                  <a:srgbClr val="FFFFFF"/>
                </a:solidFill>
              </a:rPr>
              <a:pPr/>
              <a:t>‹#›</a:t>
            </a:fld>
            <a:endParaRPr lang="en-US">
              <a:solidFill>
                <a:srgbClr val="FFFFFF"/>
              </a:solidFill>
            </a:endParaRPr>
          </a:p>
        </p:txBody>
      </p:sp>
      <p:pic>
        <p:nvPicPr>
          <p:cNvPr id="4103" name="Picture 7" descr="artplus_nature_naturalcity42_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0450" y="3167063"/>
            <a:ext cx="4425950" cy="2989262"/>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artplus_nature_naturalcity42_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56425" y="3352800"/>
            <a:ext cx="1654175" cy="877888"/>
          </a:xfrm>
          <a:prstGeom prst="rect">
            <a:avLst/>
          </a:prstGeom>
          <a:noFill/>
          <a:extLst>
            <a:ext uri="{909E8E84-426E-40DD-AFC4-6F175D3DCCD1}">
              <a14:hiddenFill xmlns:a14="http://schemas.microsoft.com/office/drawing/2010/main" xmlns="">
                <a:solidFill>
                  <a:srgbClr val="FFFFFF"/>
                </a:solidFill>
              </a14:hiddenFill>
            </a:ext>
          </a:extLst>
        </p:spPr>
      </p:pic>
      <p:pic>
        <p:nvPicPr>
          <p:cNvPr id="4106" name="Picture 10" descr="artplus_nature_naturalcity42_c"/>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296400" y="2895600"/>
            <a:ext cx="1112838" cy="866775"/>
          </a:xfrm>
          <a:prstGeom prst="rect">
            <a:avLst/>
          </a:prstGeom>
          <a:noFill/>
          <a:extLst>
            <a:ext uri="{909E8E84-426E-40DD-AFC4-6F175D3DCCD1}">
              <a14:hiddenFill xmlns:a14="http://schemas.microsoft.com/office/drawing/2010/main" xmlns="">
                <a:solidFill>
                  <a:srgbClr val="FFFFFF"/>
                </a:solidFill>
              </a14:hiddenFill>
            </a:ext>
          </a:extLst>
        </p:spPr>
      </p:pic>
      <p:pic>
        <p:nvPicPr>
          <p:cNvPr id="4109" name="Picture 13" descr="artplus_nature_naturalcity42_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94275" y="4594225"/>
            <a:ext cx="4911725" cy="1882775"/>
          </a:xfrm>
          <a:prstGeom prst="rect">
            <a:avLst/>
          </a:prstGeom>
          <a:noFill/>
          <a:extLst>
            <a:ext uri="{909E8E84-426E-40DD-AFC4-6F175D3DCCD1}">
              <a14:hiddenFill xmlns:a14="http://schemas.microsoft.com/office/drawing/2010/main" xmlns="">
                <a:solidFill>
                  <a:srgbClr val="FFFFFF"/>
                </a:solidFill>
              </a14:hiddenFill>
            </a:ext>
          </a:extLst>
        </p:spPr>
      </p:pic>
      <p:sp>
        <p:nvSpPr>
          <p:cNvPr id="4098" name="Rectangle 2"/>
          <p:cNvSpPr>
            <a:spLocks noGrp="1" noChangeArrowheads="1"/>
          </p:cNvSpPr>
          <p:nvPr>
            <p:ph type="ctrTitle"/>
          </p:nvPr>
        </p:nvSpPr>
        <p:spPr>
          <a:xfrm>
            <a:off x="304800" y="4419600"/>
            <a:ext cx="6400800" cy="1143000"/>
          </a:xfrm>
        </p:spPr>
        <p:txBody>
          <a:bodyPr/>
          <a:lstStyle>
            <a:lvl1pPr algn="l">
              <a:defRPr sz="4300">
                <a:solidFill>
                  <a:schemeClr val="bg1"/>
                </a:solidFill>
              </a:defRPr>
            </a:lvl1pPr>
          </a:lstStyle>
          <a:p>
            <a:pPr lvl="0"/>
            <a:r>
              <a:rPr lang="en-US" noProof="0" smtClean="0"/>
              <a:t>Click to edit Master title style</a:t>
            </a:r>
          </a:p>
        </p:txBody>
      </p:sp>
      <p:pic>
        <p:nvPicPr>
          <p:cNvPr id="4105" name="Picture 9" descr="artplus_nature_naturalcity42_b"/>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638800" y="3238500"/>
            <a:ext cx="2971800" cy="571500"/>
          </a:xfrm>
          <a:prstGeom prst="rect">
            <a:avLst/>
          </a:prstGeom>
          <a:noFill/>
          <a:extLst>
            <a:ext uri="{909E8E84-426E-40DD-AFC4-6F175D3DCCD1}">
              <a14:hiddenFill xmlns:a14="http://schemas.microsoft.com/office/drawing/2010/main" xmlns="">
                <a:solidFill>
                  <a:srgbClr val="FFFFFF"/>
                </a:solidFill>
              </a14:hiddenFill>
            </a:ext>
          </a:extLst>
        </p:spPr>
      </p:pic>
      <p:pic>
        <p:nvPicPr>
          <p:cNvPr id="4224" name="Picture 128" descr="a1"/>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9359900" y="95250"/>
            <a:ext cx="1803400" cy="2070100"/>
          </a:xfrm>
          <a:prstGeom prst="rect">
            <a:avLst/>
          </a:prstGeom>
          <a:noFill/>
          <a:extLst>
            <a:ext uri="{909E8E84-426E-40DD-AFC4-6F175D3DCCD1}">
              <a14:hiddenFill xmlns:a14="http://schemas.microsoft.com/office/drawing/2010/main" xmlns="">
                <a:solidFill>
                  <a:srgbClr val="FFFFFF"/>
                </a:solidFill>
              </a14:hiddenFill>
            </a:ext>
          </a:extLst>
        </p:spPr>
      </p:pic>
      <p:pic>
        <p:nvPicPr>
          <p:cNvPr id="4225" name="Picture 129" descr="b_1"/>
          <p:cNvPicPr>
            <a:picLocks noChangeAspect="1" noChangeArrowheads="1"/>
          </p:cNvPicPr>
          <p:nvPr userDrawn="1"/>
        </p:nvPicPr>
        <p:blipFill>
          <a:blip r:embed="rId9" cstate="print">
            <a:extLst>
              <a:ext uri="{28A0092B-C50C-407E-A947-70E740481C1C}">
                <a14:useLocalDpi xmlns:a14="http://schemas.microsoft.com/office/drawing/2010/main" xmlns="" val="0"/>
              </a:ext>
            </a:extLst>
          </a:blip>
          <a:srcRect/>
          <a:stretch>
            <a:fillRect/>
          </a:stretch>
        </p:blipFill>
        <p:spPr bwMode="auto">
          <a:xfrm>
            <a:off x="10204450" y="1968500"/>
            <a:ext cx="1079500" cy="4699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userDrawn="1"/>
        </p:nvGrpSpPr>
        <p:grpSpPr>
          <a:xfrm>
            <a:off x="-36512" y="-89054"/>
            <a:ext cx="9170988" cy="1501830"/>
            <a:chOff x="-36512" y="-89054"/>
            <a:chExt cx="9170988" cy="1501830"/>
          </a:xfrm>
        </p:grpSpPr>
        <p:sp>
          <p:nvSpPr>
            <p:cNvPr id="127" name="Freeform 27" descr="1"/>
            <p:cNvSpPr>
              <a:spLocks/>
            </p:cNvSpPr>
            <p:nvPr userDrawn="1"/>
          </p:nvSpPr>
          <p:spPr bwMode="gray">
            <a:xfrm>
              <a:off x="-36512" y="-27384"/>
              <a:ext cx="9170988" cy="1362075"/>
            </a:xfrm>
            <a:custGeom>
              <a:avLst/>
              <a:gdLst>
                <a:gd name="T0" fmla="*/ 0 w 5777"/>
                <a:gd name="T1" fmla="*/ 858 h 858"/>
                <a:gd name="T2" fmla="*/ 1926 w 5777"/>
                <a:gd name="T3" fmla="*/ 857 h 858"/>
                <a:gd name="T4" fmla="*/ 2157 w 5777"/>
                <a:gd name="T5" fmla="*/ 793 h 858"/>
                <a:gd name="T6" fmla="*/ 2509 w 5777"/>
                <a:gd name="T7" fmla="*/ 473 h 858"/>
                <a:gd name="T8" fmla="*/ 2970 w 5777"/>
                <a:gd name="T9" fmla="*/ 390 h 858"/>
                <a:gd name="T10" fmla="*/ 5773 w 5777"/>
                <a:gd name="T11" fmla="*/ 388 h 858"/>
                <a:gd name="T12" fmla="*/ 5777 w 5777"/>
                <a:gd name="T13" fmla="*/ 0 h 858"/>
                <a:gd name="T14" fmla="*/ 0 w 5777"/>
                <a:gd name="T15" fmla="*/ 2 h 858"/>
                <a:gd name="T16" fmla="*/ 0 w 5777"/>
                <a:gd name="T17" fmla="*/ 85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77" h="858">
                  <a:moveTo>
                    <a:pt x="0" y="858"/>
                  </a:moveTo>
                  <a:lnTo>
                    <a:pt x="1926" y="857"/>
                  </a:lnTo>
                  <a:cubicBezTo>
                    <a:pt x="2067" y="857"/>
                    <a:pt x="2068" y="850"/>
                    <a:pt x="2157" y="793"/>
                  </a:cubicBezTo>
                  <a:lnTo>
                    <a:pt x="2509" y="473"/>
                  </a:lnTo>
                  <a:cubicBezTo>
                    <a:pt x="2644" y="406"/>
                    <a:pt x="2477" y="396"/>
                    <a:pt x="2970" y="390"/>
                  </a:cubicBezTo>
                  <a:lnTo>
                    <a:pt x="5773" y="388"/>
                  </a:lnTo>
                  <a:lnTo>
                    <a:pt x="5777" y="0"/>
                  </a:lnTo>
                  <a:lnTo>
                    <a:pt x="0" y="2"/>
                  </a:lnTo>
                  <a:lnTo>
                    <a:pt x="0" y="858"/>
                  </a:lnTo>
                  <a:close/>
                </a:path>
              </a:pathLst>
            </a:custGeom>
            <a:blipFill dpi="0" rotWithShape="1">
              <a:blip r:embed="rId10" cstate="print"/>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id-ID" kern="0" smtClean="0">
                <a:solidFill>
                  <a:sysClr val="windowText" lastClr="000000"/>
                </a:solidFill>
              </a:endParaRPr>
            </a:p>
          </p:txBody>
        </p:sp>
        <p:pic>
          <p:nvPicPr>
            <p:cNvPr id="2" name="Picture 1"/>
            <p:cNvPicPr>
              <a:picLocks noChangeAspect="1"/>
            </p:cNvPicPr>
            <p:nvPr userDrawn="1"/>
          </p:nvPicPr>
          <p:blipFill rotWithShape="1">
            <a:blip r:embed="rId11" cstate="print">
              <a:extLst>
                <a:ext uri="{28A0092B-C50C-407E-A947-70E740481C1C}">
                  <a14:useLocalDpi xmlns:a14="http://schemas.microsoft.com/office/drawing/2010/main" xmlns="" val="0"/>
                </a:ext>
              </a:extLst>
            </a:blip>
            <a:srcRect l="64154" t="46878" r="28099" b="43231"/>
            <a:stretch/>
          </p:blipFill>
          <p:spPr>
            <a:xfrm>
              <a:off x="755576" y="447421"/>
              <a:ext cx="1008112" cy="965355"/>
            </a:xfrm>
            <a:prstGeom prst="rect">
              <a:avLst/>
            </a:prstGeom>
            <a:ln>
              <a:noFill/>
            </a:ln>
            <a:effectLst>
              <a:softEdge rad="112500"/>
            </a:effectLst>
          </p:spPr>
        </p:pic>
        <p:pic>
          <p:nvPicPr>
            <p:cNvPr id="3" name="Picture 2"/>
            <p:cNvPicPr>
              <a:picLocks noChangeAspect="1"/>
            </p:cNvPicPr>
            <p:nvPr userDrawn="1"/>
          </p:nvPicPr>
          <p:blipFill rotWithShape="1">
            <a:blip r:embed="rId12" cstate="print">
              <a:extLst>
                <a:ext uri="{28A0092B-C50C-407E-A947-70E740481C1C}">
                  <a14:useLocalDpi xmlns:a14="http://schemas.microsoft.com/office/drawing/2010/main" xmlns="" val="0"/>
                </a:ext>
              </a:extLst>
            </a:blip>
            <a:srcRect l="34136" t="33718" r="35000" b="16898"/>
            <a:stretch/>
          </p:blipFill>
          <p:spPr>
            <a:xfrm>
              <a:off x="64514" y="-7020"/>
              <a:ext cx="1123110" cy="1347788"/>
            </a:xfrm>
            <a:prstGeom prst="rect">
              <a:avLst/>
            </a:prstGeom>
            <a:ln>
              <a:noFill/>
            </a:ln>
            <a:effectLst>
              <a:softEdge rad="112500"/>
            </a:effectLst>
          </p:spPr>
        </p:pic>
        <p:pic>
          <p:nvPicPr>
            <p:cNvPr id="4" name="Picture 3"/>
            <p:cNvPicPr>
              <a:picLocks noChangeAspect="1"/>
            </p:cNvPicPr>
            <p:nvPr userDrawn="1"/>
          </p:nvPicPr>
          <p:blipFill rotWithShape="1">
            <a:blip r:embed="rId13" cstate="print">
              <a:extLst>
                <a:ext uri="{28A0092B-C50C-407E-A947-70E740481C1C}">
                  <a14:useLocalDpi xmlns:a14="http://schemas.microsoft.com/office/drawing/2010/main" xmlns="" val="0"/>
                </a:ext>
              </a:extLst>
            </a:blip>
            <a:srcRect l="40535" t="21715" r="32977" b="39824"/>
            <a:stretch/>
          </p:blipFill>
          <p:spPr>
            <a:xfrm>
              <a:off x="7812360" y="-89054"/>
              <a:ext cx="704221" cy="766897"/>
            </a:xfrm>
            <a:prstGeom prst="rect">
              <a:avLst/>
            </a:prstGeom>
            <a:ln>
              <a:noFill/>
            </a:ln>
            <a:effectLst>
              <a:softEdge rad="112500"/>
            </a:effectLst>
          </p:spPr>
        </p:pic>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xmlns="" val="0"/>
                </a:ext>
              </a:extLst>
            </a:blip>
            <a:srcRect l="36500" t="6242" r="51246" b="73627"/>
            <a:stretch/>
          </p:blipFill>
          <p:spPr>
            <a:xfrm>
              <a:off x="2598535" y="548680"/>
              <a:ext cx="605313" cy="745810"/>
            </a:xfrm>
            <a:prstGeom prst="rect">
              <a:avLst/>
            </a:prstGeom>
            <a:ln>
              <a:noFill/>
            </a:ln>
            <a:effectLst>
              <a:softEdge rad="112500"/>
            </a:effectLst>
          </p:spPr>
        </p:pic>
        <p:pic>
          <p:nvPicPr>
            <p:cNvPr id="8" name="Picture 7"/>
            <p:cNvPicPr>
              <a:picLocks noChangeAspect="1"/>
            </p:cNvPicPr>
            <p:nvPr userDrawn="1"/>
          </p:nvPicPr>
          <p:blipFill rotWithShape="1">
            <a:blip r:embed="rId15" cstate="print">
              <a:extLst>
                <a:ext uri="{28A0092B-C50C-407E-A947-70E740481C1C}">
                  <a14:useLocalDpi xmlns:a14="http://schemas.microsoft.com/office/drawing/2010/main" xmlns="" val="0"/>
                </a:ext>
              </a:extLst>
            </a:blip>
            <a:srcRect l="47510" t="59452" r="47917" b="32478"/>
            <a:stretch/>
          </p:blipFill>
          <p:spPr>
            <a:xfrm>
              <a:off x="3037914" y="404664"/>
              <a:ext cx="669990" cy="886657"/>
            </a:xfrm>
            <a:prstGeom prst="rect">
              <a:avLst/>
            </a:prstGeom>
            <a:ln>
              <a:noFill/>
            </a:ln>
            <a:effectLst>
              <a:softEdge rad="112500"/>
            </a:effectLst>
          </p:spPr>
        </p:pic>
        <p:pic>
          <p:nvPicPr>
            <p:cNvPr id="9" name="Picture 8"/>
            <p:cNvPicPr>
              <a:picLocks noChangeAspect="1"/>
            </p:cNvPicPr>
            <p:nvPr userDrawn="1"/>
          </p:nvPicPr>
          <p:blipFill rotWithShape="1">
            <a:blip r:embed="rId16" cstate="print">
              <a:extLst>
                <a:ext uri="{28A0092B-C50C-407E-A947-70E740481C1C}">
                  <a14:useLocalDpi xmlns:a14="http://schemas.microsoft.com/office/drawing/2010/main" xmlns="" val="0"/>
                </a:ext>
              </a:extLst>
            </a:blip>
            <a:srcRect l="61231" t="34806" r="30849" b="54658"/>
            <a:stretch/>
          </p:blipFill>
          <p:spPr>
            <a:xfrm>
              <a:off x="2017107" y="574410"/>
              <a:ext cx="754693" cy="753045"/>
            </a:xfrm>
            <a:prstGeom prst="rect">
              <a:avLst/>
            </a:prstGeom>
            <a:ln>
              <a:noFill/>
            </a:ln>
            <a:effectLst>
              <a:softEdge rad="112500"/>
            </a:effectLst>
          </p:spPr>
        </p:pic>
        <p:pic>
          <p:nvPicPr>
            <p:cNvPr id="10" name="Picture 9"/>
            <p:cNvPicPr>
              <a:picLocks noChangeAspect="1"/>
            </p:cNvPicPr>
            <p:nvPr userDrawn="1"/>
          </p:nvPicPr>
          <p:blipFill rotWithShape="1">
            <a:blip r:embed="rId17" cstate="print">
              <a:extLst>
                <a:ext uri="{28A0092B-C50C-407E-A947-70E740481C1C}">
                  <a14:useLocalDpi xmlns:a14="http://schemas.microsoft.com/office/drawing/2010/main" xmlns="" val="0"/>
                </a:ext>
              </a:extLst>
            </a:blip>
            <a:srcRect l="54202" t="7576" r="27581" b="71489"/>
            <a:stretch/>
          </p:blipFill>
          <p:spPr>
            <a:xfrm>
              <a:off x="1350825" y="426368"/>
              <a:ext cx="1060935" cy="914400"/>
            </a:xfrm>
            <a:prstGeom prst="rect">
              <a:avLst/>
            </a:prstGeom>
            <a:ln>
              <a:noFill/>
            </a:ln>
            <a:effectLst>
              <a:softEdge rad="112500"/>
            </a:effectLst>
          </p:spPr>
        </p:pic>
      </p:grpSp>
      <p:pic>
        <p:nvPicPr>
          <p:cNvPr id="138" name="Picture 36" descr="Copy of gir_tiga"/>
          <p:cNvPicPr>
            <a:picLocks noChangeAspect="1" noChangeArrowheads="1" noCrop="1"/>
          </p:cNvPicPr>
          <p:nvPr userDrawn="1"/>
        </p:nvPicPr>
        <p:blipFill>
          <a:blip r:embed="rId18" cstate="print">
            <a:extLst>
              <a:ext uri="{28A0092B-C50C-407E-A947-70E740481C1C}">
                <a14:useLocalDpi xmlns:a14="http://schemas.microsoft.com/office/drawing/2010/main" xmlns="" val="0"/>
              </a:ext>
            </a:extLst>
          </a:blip>
          <a:srcRect/>
          <a:stretch>
            <a:fillRect/>
          </a:stretch>
        </p:blipFill>
        <p:spPr bwMode="auto">
          <a:xfrm>
            <a:off x="28625" y="5965651"/>
            <a:ext cx="942975" cy="847725"/>
          </a:xfrm>
          <a:prstGeom prst="rect">
            <a:avLst/>
          </a:prstGeom>
          <a:noFill/>
          <a:extLst>
            <a:ext uri="{909E8E84-426E-40DD-AFC4-6F175D3DCCD1}">
              <a14:hiddenFill xmlns:a14="http://schemas.microsoft.com/office/drawing/2010/main" xmlns="">
                <a:solidFill>
                  <a:srgbClr val="FFFFFF"/>
                </a:solidFill>
              </a14:hiddenFill>
            </a:ext>
          </a:extLst>
        </p:spPr>
      </p:pic>
      <p:sp>
        <p:nvSpPr>
          <p:cNvPr id="4100" name="Rectangle 4"/>
          <p:cNvSpPr>
            <a:spLocks noGrp="1" noChangeArrowheads="1"/>
          </p:cNvSpPr>
          <p:nvPr>
            <p:ph type="dt" sz="half" idx="2"/>
          </p:nvPr>
        </p:nvSpPr>
        <p:spPr>
          <a:xfrm>
            <a:off x="304800" y="6477000"/>
            <a:ext cx="2133600" cy="168275"/>
          </a:xfrm>
        </p:spPr>
        <p:txBody>
          <a:bodyPr/>
          <a:lstStyle>
            <a:lvl1pPr>
              <a:defRPr/>
            </a:lvl1pPr>
          </a:lstStyle>
          <a:p>
            <a:endParaRPr lang="en-US">
              <a:solidFill>
                <a:srgbClr val="FFFFFF"/>
              </a:solidFill>
            </a:endParaRPr>
          </a:p>
        </p:txBody>
      </p:sp>
      <p:sp>
        <p:nvSpPr>
          <p:cNvPr id="4099" name="Rectangle 3"/>
          <p:cNvSpPr>
            <a:spLocks noGrp="1" noChangeArrowheads="1"/>
          </p:cNvSpPr>
          <p:nvPr>
            <p:ph type="subTitle" idx="1"/>
          </p:nvPr>
        </p:nvSpPr>
        <p:spPr>
          <a:xfrm>
            <a:off x="304800" y="5715000"/>
            <a:ext cx="6400800" cy="381000"/>
          </a:xfrm>
        </p:spPr>
        <p:txBody>
          <a:bodyPr/>
          <a:lstStyle>
            <a:lvl1pPr marL="0" indent="0">
              <a:buFont typeface="Wingdings" pitchFamily="2" charset="2"/>
              <a:buNone/>
              <a:defRPr sz="1800" b="1" i="1">
                <a:solidFill>
                  <a:schemeClr val="bg1"/>
                </a:solidFill>
              </a:defRPr>
            </a:lvl1pPr>
          </a:lstStyle>
          <a:p>
            <a:pPr lvl="0"/>
            <a:r>
              <a:rPr lang="en-US" noProof="0" smtClean="0"/>
              <a:t>Click to edit Master subtitle style</a:t>
            </a:r>
          </a:p>
        </p:txBody>
      </p:sp>
      <p:pic>
        <p:nvPicPr>
          <p:cNvPr id="139" name="Picture 4" descr="http://t0.gstatic.com/images?q=tbn:ANd9GcTww_yGDKY4WJJs9tnWLWFCM3ljjyr4xPsdhC9B7YBM9-e8yH6O"/>
          <p:cNvPicPr>
            <a:picLocks noChangeAspect="1" noChangeArrowheads="1"/>
          </p:cNvPicPr>
          <p:nvPr userDrawn="1"/>
        </p:nvPicPr>
        <p:blipFill>
          <a:blip r:embed="rId19" cstate="print">
            <a:extLst>
              <a:ext uri="{28A0092B-C50C-407E-A947-70E740481C1C}">
                <a14:useLocalDpi xmlns:a14="http://schemas.microsoft.com/office/drawing/2010/main" xmlns="" val="0"/>
              </a:ext>
            </a:extLst>
          </a:blip>
          <a:srcRect/>
          <a:stretch>
            <a:fillRect/>
          </a:stretch>
        </p:blipFill>
        <p:spPr bwMode="auto">
          <a:xfrm>
            <a:off x="6248400" y="2672258"/>
            <a:ext cx="1784190" cy="90914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107" name="Picture 11" descr="artplus_nature_naturalcity42_d"/>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5867400" y="3048000"/>
            <a:ext cx="623888" cy="579437"/>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http://t3.gstatic.com/images?q=tbn:ANd9GcTPM8gV3ufoFq-t37meyZ39GvTn8L5GSXAO8c1v4-BZmi9U54Pl"/>
          <p:cNvPicPr>
            <a:picLocks noChangeAspect="1" noChangeArrowheads="1"/>
          </p:cNvPicPr>
          <p:nvPr userDrawn="1"/>
        </p:nvPicPr>
        <p:blipFill rotWithShape="1">
          <a:blip r:embed="rId21" cstate="print">
            <a:extLst>
              <a:ext uri="{28A0092B-C50C-407E-A947-70E740481C1C}">
                <a14:useLocalDpi xmlns:a14="http://schemas.microsoft.com/office/drawing/2010/main" xmlns="" val="0"/>
              </a:ext>
            </a:extLst>
          </a:blip>
          <a:srcRect l="42894" t="33146" r="27683" b="57522"/>
          <a:stretch/>
        </p:blipFill>
        <p:spPr bwMode="auto">
          <a:xfrm>
            <a:off x="5715000" y="609600"/>
            <a:ext cx="2320393" cy="110584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3838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par>
                                <p:cTn id="8" presetID="10" presetClass="entr" presetSubtype="0"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animEffect transition="in" filter="fade">
                                      <p:cBhvr>
                                        <p:cTn id="10" dur="2000"/>
                                        <p:tgtEl>
                                          <p:spTgt spid="4103"/>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4105"/>
                                        </p:tgtEl>
                                        <p:attrNameLst>
                                          <p:attrName>style.visibility</p:attrName>
                                        </p:attrNameLst>
                                      </p:cBhvr>
                                      <p:to>
                                        <p:strVal val="visible"/>
                                      </p:to>
                                    </p:set>
                                    <p:animEffect transition="in" filter="fade">
                                      <p:cBhvr>
                                        <p:cTn id="14" dur="1000"/>
                                        <p:tgtEl>
                                          <p:spTgt spid="4105"/>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wipe(down)">
                                      <p:cBhvr>
                                        <p:cTn id="18" dur="500"/>
                                        <p:tgtEl>
                                          <p:spTgt spid="139"/>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4107"/>
                                        </p:tgtEl>
                                        <p:attrNameLst>
                                          <p:attrName>style.visibility</p:attrName>
                                        </p:attrNameLst>
                                      </p:cBhvr>
                                      <p:to>
                                        <p:strVal val="visible"/>
                                      </p:to>
                                    </p:set>
                                    <p:animEffect transition="in" filter="wipe(down)">
                                      <p:cBhvr>
                                        <p:cTn id="22" dur="500"/>
                                        <p:tgtEl>
                                          <p:spTgt spid="4107"/>
                                        </p:tgtEl>
                                      </p:cBhvr>
                                    </p:animEffect>
                                  </p:childTnLst>
                                </p:cTn>
                              </p:par>
                            </p:childTnLst>
                          </p:cTn>
                        </p:par>
                        <p:par>
                          <p:cTn id="23" fill="hold" nodeType="afterGroup">
                            <p:stCondLst>
                              <p:cond delay="4000"/>
                            </p:stCondLst>
                            <p:childTnLst>
                              <p:par>
                                <p:cTn id="24" presetID="35" presetClass="path" presetSubtype="0" accel="50000" decel="50000" fill="hold" nodeType="afterEffect">
                                  <p:stCondLst>
                                    <p:cond delay="0"/>
                                  </p:stCondLst>
                                  <p:childTnLst>
                                    <p:animMotion origin="layout" path="M -5.55556E-7 2.37743E-6 L -0.21076 0.04787 " pathEditMode="relative" rAng="0" ptsTypes="AA">
                                      <p:cBhvr>
                                        <p:cTn id="25" dur="2000" fill="hold"/>
                                        <p:tgtEl>
                                          <p:spTgt spid="4106"/>
                                        </p:tgtEl>
                                        <p:attrNameLst>
                                          <p:attrName>ppt_x</p:attrName>
                                          <p:attrName>ppt_y</p:attrName>
                                        </p:attrNameLst>
                                      </p:cBhvr>
                                      <p:rCtr x="-10538" y="2382"/>
                                    </p:animMotion>
                                  </p:childTnLst>
                                </p:cTn>
                              </p:par>
                              <p:par>
                                <p:cTn id="26" presetID="10" presetClass="entr" presetSubtype="0" fill="hold" nodeType="withEffect">
                                  <p:stCondLst>
                                    <p:cond delay="0"/>
                                  </p:stCondLst>
                                  <p:childTnLst>
                                    <p:set>
                                      <p:cBhvr>
                                        <p:cTn id="27" dur="1" fill="hold">
                                          <p:stCondLst>
                                            <p:cond delay="0"/>
                                          </p:stCondLst>
                                        </p:cTn>
                                        <p:tgtEl>
                                          <p:spTgt spid="4106"/>
                                        </p:tgtEl>
                                        <p:attrNameLst>
                                          <p:attrName>style.visibility</p:attrName>
                                        </p:attrNameLst>
                                      </p:cBhvr>
                                      <p:to>
                                        <p:strVal val="visible"/>
                                      </p:to>
                                    </p:set>
                                    <p:animEffect transition="in" filter="fade">
                                      <p:cBhvr>
                                        <p:cTn id="28" dur="1000"/>
                                        <p:tgtEl>
                                          <p:spTgt spid="4106"/>
                                        </p:tgtEl>
                                      </p:cBhvr>
                                    </p:animEffect>
                                  </p:childTnLst>
                                </p:cTn>
                              </p:par>
                            </p:childTnLst>
                          </p:cTn>
                        </p:par>
                        <p:par>
                          <p:cTn id="29" fill="hold" nodeType="afterGroup">
                            <p:stCondLst>
                              <p:cond delay="6000"/>
                            </p:stCondLst>
                            <p:childTnLst>
                              <p:par>
                                <p:cTn id="30" presetID="22" presetClass="entr" presetSubtype="4" fill="hold" nodeType="afterEffect">
                                  <p:stCondLst>
                                    <p:cond delay="0"/>
                                  </p:stCondLst>
                                  <p:childTnLst>
                                    <p:set>
                                      <p:cBhvr>
                                        <p:cTn id="31" dur="1" fill="hold">
                                          <p:stCondLst>
                                            <p:cond delay="0"/>
                                          </p:stCondLst>
                                        </p:cTn>
                                        <p:tgtEl>
                                          <p:spTgt spid="4108"/>
                                        </p:tgtEl>
                                        <p:attrNameLst>
                                          <p:attrName>style.visibility</p:attrName>
                                        </p:attrNameLst>
                                      </p:cBhvr>
                                      <p:to>
                                        <p:strVal val="visible"/>
                                      </p:to>
                                    </p:set>
                                    <p:animEffect transition="in" filter="wipe(down)">
                                      <p:cBhvr>
                                        <p:cTn id="32" dur="500"/>
                                        <p:tgtEl>
                                          <p:spTgt spid="4108"/>
                                        </p:tgtEl>
                                      </p:cBhvr>
                                    </p:animEffect>
                                  </p:childTnLst>
                                </p:cTn>
                              </p:par>
                            </p:childTnLst>
                          </p:cTn>
                        </p:par>
                        <p:par>
                          <p:cTn id="33" fill="hold" nodeType="afterGroup">
                            <p:stCondLst>
                              <p:cond delay="6500"/>
                            </p:stCondLst>
                            <p:childTnLst>
                              <p:par>
                                <p:cTn id="34" presetID="22" presetClass="entr" presetSubtype="4" fill="hold" nodeType="afterEffect">
                                  <p:stCondLst>
                                    <p:cond delay="0"/>
                                  </p:stCondLst>
                                  <p:childTnLst>
                                    <p:set>
                                      <p:cBhvr>
                                        <p:cTn id="35" dur="1" fill="hold">
                                          <p:stCondLst>
                                            <p:cond delay="0"/>
                                          </p:stCondLst>
                                        </p:cTn>
                                        <p:tgtEl>
                                          <p:spTgt spid="4109"/>
                                        </p:tgtEl>
                                        <p:attrNameLst>
                                          <p:attrName>style.visibility</p:attrName>
                                        </p:attrNameLst>
                                      </p:cBhvr>
                                      <p:to>
                                        <p:strVal val="visible"/>
                                      </p:to>
                                    </p:set>
                                    <p:animEffect transition="in" filter="wipe(down)">
                                      <p:cBhvr>
                                        <p:cTn id="36" dur="1000"/>
                                        <p:tgtEl>
                                          <p:spTgt spid="4109"/>
                                        </p:tgtEl>
                                      </p:cBhvr>
                                    </p:animEffect>
                                  </p:childTnLst>
                                </p:cTn>
                              </p:par>
                              <p:par>
                                <p:cTn id="37" presetID="10" presetClass="entr" presetSubtype="0" fill="hold" nodeType="withEffect">
                                  <p:stCondLst>
                                    <p:cond delay="800"/>
                                  </p:stCondLst>
                                  <p:childTnLst>
                                    <p:set>
                                      <p:cBhvr>
                                        <p:cTn id="38" dur="1" fill="hold">
                                          <p:stCondLst>
                                            <p:cond delay="0"/>
                                          </p:stCondLst>
                                        </p:cTn>
                                        <p:tgtEl>
                                          <p:spTgt spid="4111"/>
                                        </p:tgtEl>
                                        <p:attrNameLst>
                                          <p:attrName>style.visibility</p:attrName>
                                        </p:attrNameLst>
                                      </p:cBhvr>
                                      <p:to>
                                        <p:strVal val="visible"/>
                                      </p:to>
                                    </p:set>
                                    <p:animEffect transition="in" filter="fade">
                                      <p:cBhvr>
                                        <p:cTn id="39" dur="2000"/>
                                        <p:tgtEl>
                                          <p:spTgt spid="4111"/>
                                        </p:tgtEl>
                                      </p:cBhvr>
                                    </p:animEffect>
                                  </p:childTnLst>
                                </p:cTn>
                              </p:par>
                            </p:childTnLst>
                          </p:cTn>
                        </p:par>
                        <p:par>
                          <p:cTn id="40" fill="hold" nodeType="afterGroup">
                            <p:stCondLst>
                              <p:cond delay="9300"/>
                            </p:stCondLst>
                            <p:childTnLst>
                              <p:par>
                                <p:cTn id="41"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42" dur="2000" fill="hold"/>
                                        <p:tgtEl>
                                          <p:spTgt spid="4224"/>
                                        </p:tgtEl>
                                        <p:attrNameLst>
                                          <p:attrName>ppt_x</p:attrName>
                                          <p:attrName>ppt_y</p:attrName>
                                        </p:attrNameLst>
                                      </p:cBhvr>
                                      <p:rCtr x="-47465" y="20185"/>
                                    </p:animMotion>
                                  </p:childTnLst>
                                </p:cTn>
                              </p:par>
                              <p:par>
                                <p:cTn id="43"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44" dur="2000" fill="hold"/>
                                        <p:tgtEl>
                                          <p:spTgt spid="4225"/>
                                        </p:tgtEl>
                                        <p:attrNameLst>
                                          <p:attrName>ppt_x</p:attrName>
                                          <p:attrName>ppt_y</p:attrName>
                                        </p:attrNameLst>
                                      </p:cBhvr>
                                      <p:rCtr x="-43333" y="7037"/>
                                    </p:animMotion>
                                  </p:childTnLst>
                                </p:cTn>
                              </p:par>
                            </p:childTnLst>
                          </p:cTn>
                        </p:par>
                        <p:par>
                          <p:cTn id="45" fill="hold" nodeType="afterGroup">
                            <p:stCondLst>
                              <p:cond delay="11800"/>
                            </p:stCondLst>
                            <p:childTnLst>
                              <p:par>
                                <p:cTn id="46" presetID="22" presetClass="entr" presetSubtype="8" fill="hold" grpId="0" nodeType="afterEffect">
                                  <p:stCondLst>
                                    <p:cond delay="0"/>
                                  </p:stCondLst>
                                  <p:childTnLst>
                                    <p:set>
                                      <p:cBhvr>
                                        <p:cTn id="47" dur="1" fill="hold">
                                          <p:stCondLst>
                                            <p:cond delay="0"/>
                                          </p:stCondLst>
                                        </p:cTn>
                                        <p:tgtEl>
                                          <p:spTgt spid="4098"/>
                                        </p:tgtEl>
                                        <p:attrNameLst>
                                          <p:attrName>style.visibility</p:attrName>
                                        </p:attrNameLst>
                                      </p:cBhvr>
                                      <p:to>
                                        <p:strVal val="visible"/>
                                      </p:to>
                                    </p:set>
                                    <p:animEffect transition="in" filter="wipe(left)">
                                      <p:cBhvr>
                                        <p:cTn id="48" dur="1000"/>
                                        <p:tgtEl>
                                          <p:spTgt spid="4098"/>
                                        </p:tgtEl>
                                      </p:cBhvr>
                                    </p:animEffect>
                                  </p:childTnLst>
                                </p:cTn>
                              </p:par>
                            </p:childTnLst>
                          </p:cTn>
                        </p:par>
                        <p:par>
                          <p:cTn id="49" fill="hold" nodeType="afterGroup">
                            <p:stCondLst>
                              <p:cond delay="12800"/>
                            </p:stCondLst>
                            <p:childTnLst>
                              <p:par>
                                <p:cTn id="50" presetID="22" presetClass="entr" presetSubtype="8" fill="hold" grpId="0" nodeType="afterEffect">
                                  <p:stCondLst>
                                    <p:cond delay="0"/>
                                  </p:stCondLst>
                                  <p:childTnLst>
                                    <p:set>
                                      <p:cBhvr>
                                        <p:cTn id="51" dur="1" fill="hold">
                                          <p:stCondLst>
                                            <p:cond delay="0"/>
                                          </p:stCondLst>
                                        </p:cTn>
                                        <p:tgtEl>
                                          <p:spTgt spid="4099">
                                            <p:txEl>
                                              <p:pRg st="0" end="0"/>
                                            </p:txEl>
                                          </p:spTgt>
                                        </p:tgtEl>
                                        <p:attrNameLst>
                                          <p:attrName>style.visibility</p:attrName>
                                        </p:attrNameLst>
                                      </p:cBhvr>
                                      <p:to>
                                        <p:strVal val="visible"/>
                                      </p:to>
                                    </p:set>
                                    <p:animEffect transition="in" filter="wipe(left)">
                                      <p:cBhvr>
                                        <p:cTn id="52" dur="1000"/>
                                        <p:tgtEl>
                                          <p:spTgt spid="4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P spid="4098" grpId="0"/>
      <p:bldP spid="4099" grpId="0" build="p">
        <p:tmplLst>
          <p:tmpl lvl="1">
            <p:tnLst>
              <p:par>
                <p:cTn presetID="22" presetClass="entr" presetSubtype="8" fill="hold" nodeType="after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wipe(left)">
                      <p:cBhvr>
                        <p:cTn dur="1000"/>
                        <p:tgtEl>
                          <p:spTgt spid="4099"/>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0"/>
            </a:lvl1pPr>
          </a:lstStyle>
          <a:p>
            <a:r>
              <a:rPr lang="en-US" dirty="0" smtClean="0"/>
              <a:t>Click to edit Master title style</a:t>
            </a:r>
            <a:endParaRPr lang="id-ID"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D88E692-E701-4B17-8D65-96FC883B59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6682128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A82A1FA-BD5C-4709-B2F5-58BF81CB1C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02663977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72DC4FA-4DD9-42E5-95C8-B21EAD16A1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4184952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856BA89-77E2-486E-AAEB-5C05CCE70D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65989058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C1D1BE4-9E68-4F5D-BBF0-08E896C8078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9119623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A8DFD30C-8B99-4549-8A3C-62412A22B9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90215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69834C-A460-4403-A3D9-99B4ACC25C77}"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412DE93-A587-4010-AA5D-872F4A4AA86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618938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F26971D-69B6-4BAC-83EE-256C79CC9C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527623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EE7E671-B0CF-4984-A01A-078FCB6E2E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951154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6096000"/>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D1A371E-83FC-4673-8765-56B6AFEC8E1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79577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3"/>
          </a:xfrm>
        </p:spPr>
        <p:txBody>
          <a:bodyPr/>
          <a:lstStyle/>
          <a:p>
            <a:r>
              <a:rPr lang="en-US" smtClean="0"/>
              <a:t>Click to edit Master title style</a:t>
            </a:r>
            <a:endParaRPr lang="id-ID"/>
          </a:p>
        </p:txBody>
      </p:sp>
      <p:sp>
        <p:nvSpPr>
          <p:cNvPr id="3" name="Table Placeholder 2"/>
          <p:cNvSpPr>
            <a:spLocks noGrp="1"/>
          </p:cNvSpPr>
          <p:nvPr>
            <p:ph type="tbl" idx="1"/>
          </p:nvPr>
        </p:nvSpPr>
        <p:spPr>
          <a:xfrm>
            <a:off x="457200" y="1295400"/>
            <a:ext cx="8229600" cy="5029200"/>
          </a:xfrm>
        </p:spPr>
        <p:txBody>
          <a:bodyPr/>
          <a:lstStyle/>
          <a:p>
            <a:r>
              <a:rPr lang="en-US" smtClean="0"/>
              <a:t>Click icon to add table</a:t>
            </a:r>
            <a:endParaRPr lang="id-ID"/>
          </a:p>
        </p:txBody>
      </p:sp>
      <p:sp>
        <p:nvSpPr>
          <p:cNvPr id="4" name="Date Placeholder 3"/>
          <p:cNvSpPr>
            <a:spLocks noGrp="1"/>
          </p:cNvSpPr>
          <p:nvPr>
            <p:ph type="dt" sz="half" idx="10"/>
          </p:nvPr>
        </p:nvSpPr>
        <p:spPr>
          <a:xfrm>
            <a:off x="457200" y="6537325"/>
            <a:ext cx="2133600" cy="2444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537325"/>
            <a:ext cx="2895600" cy="2444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537325"/>
            <a:ext cx="2133600" cy="244475"/>
          </a:xfrm>
        </p:spPr>
        <p:txBody>
          <a:bodyPr/>
          <a:lstStyle>
            <a:lvl1pPr>
              <a:defRPr/>
            </a:lvl1pPr>
          </a:lstStyle>
          <a:p>
            <a:fld id="{91ED7A67-C4D5-4219-97B5-068DDCF4A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308238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5" name="Footer Placeholder 4"/>
          <p:cNvSpPr>
            <a:spLocks noGrp="1"/>
          </p:cNvSpPr>
          <p:nvPr>
            <p:ph type="ftr" sz="quarter" idx="11"/>
          </p:nvPr>
        </p:nvSpPr>
        <p:spPr/>
        <p:txBody>
          <a:bodyPr/>
          <a:lstStyle/>
          <a:p>
            <a:endParaRPr lang="id-ID">
              <a:solidFill>
                <a:prstClr val="white">
                  <a:tint val="75000"/>
                </a:prstClr>
              </a:solidFill>
            </a:endParaRPr>
          </a:p>
        </p:txBody>
      </p:sp>
      <p:sp>
        <p:nvSpPr>
          <p:cNvPr id="6" name="Slide Number Placeholder 5"/>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3523009983"/>
      </p:ext>
    </p:extLst>
  </p:cSld>
  <p:clrMapOvr>
    <a:masterClrMapping/>
  </p:clrMapOvr>
  <p:transition advClick="0" advTm="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5" name="Footer Placeholder 4"/>
          <p:cNvSpPr>
            <a:spLocks noGrp="1"/>
          </p:cNvSpPr>
          <p:nvPr>
            <p:ph type="ftr" sz="quarter" idx="11"/>
          </p:nvPr>
        </p:nvSpPr>
        <p:spPr/>
        <p:txBody>
          <a:bodyPr/>
          <a:lstStyle/>
          <a:p>
            <a:endParaRPr lang="id-ID">
              <a:solidFill>
                <a:prstClr val="white">
                  <a:tint val="75000"/>
                </a:prstClr>
              </a:solidFill>
            </a:endParaRPr>
          </a:p>
        </p:txBody>
      </p:sp>
      <p:sp>
        <p:nvSpPr>
          <p:cNvPr id="6" name="Slide Number Placeholder 5"/>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2133527395"/>
      </p:ext>
    </p:extLst>
  </p:cSld>
  <p:clrMapOvr>
    <a:masterClrMapping/>
  </p:clrMapOvr>
  <p:transition advClick="0" advTm="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5" name="Footer Placeholder 4"/>
          <p:cNvSpPr>
            <a:spLocks noGrp="1"/>
          </p:cNvSpPr>
          <p:nvPr>
            <p:ph type="ftr" sz="quarter" idx="11"/>
          </p:nvPr>
        </p:nvSpPr>
        <p:spPr/>
        <p:txBody>
          <a:bodyPr/>
          <a:lstStyle/>
          <a:p>
            <a:endParaRPr lang="id-ID">
              <a:solidFill>
                <a:prstClr val="white">
                  <a:tint val="75000"/>
                </a:prstClr>
              </a:solidFill>
            </a:endParaRPr>
          </a:p>
        </p:txBody>
      </p:sp>
      <p:sp>
        <p:nvSpPr>
          <p:cNvPr id="6" name="Slide Number Placeholder 5"/>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2335280678"/>
      </p:ext>
    </p:extLst>
  </p:cSld>
  <p:clrMapOvr>
    <a:masterClrMapping/>
  </p:clrMapOvr>
  <p:transition advClick="0" advTm="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6" name="Footer Placeholder 5"/>
          <p:cNvSpPr>
            <a:spLocks noGrp="1"/>
          </p:cNvSpPr>
          <p:nvPr>
            <p:ph type="ftr" sz="quarter" idx="11"/>
          </p:nvPr>
        </p:nvSpPr>
        <p:spPr/>
        <p:txBody>
          <a:bodyPr/>
          <a:lstStyle/>
          <a:p>
            <a:endParaRPr lang="id-ID">
              <a:solidFill>
                <a:prstClr val="white">
                  <a:tint val="75000"/>
                </a:prstClr>
              </a:solidFill>
            </a:endParaRPr>
          </a:p>
        </p:txBody>
      </p:sp>
      <p:sp>
        <p:nvSpPr>
          <p:cNvPr id="7" name="Slide Number Placeholder 6"/>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168392377"/>
      </p:ext>
    </p:extLst>
  </p:cSld>
  <p:clrMapOvr>
    <a:masterClrMapping/>
  </p:clrMapOvr>
  <p:transition advClick="0" advTm="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8" name="Footer Placeholder 7"/>
          <p:cNvSpPr>
            <a:spLocks noGrp="1"/>
          </p:cNvSpPr>
          <p:nvPr>
            <p:ph type="ftr" sz="quarter" idx="11"/>
          </p:nvPr>
        </p:nvSpPr>
        <p:spPr/>
        <p:txBody>
          <a:bodyPr/>
          <a:lstStyle/>
          <a:p>
            <a:endParaRPr lang="id-ID">
              <a:solidFill>
                <a:prstClr val="white">
                  <a:tint val="75000"/>
                </a:prstClr>
              </a:solidFill>
            </a:endParaRPr>
          </a:p>
        </p:txBody>
      </p:sp>
      <p:sp>
        <p:nvSpPr>
          <p:cNvPr id="9" name="Slide Number Placeholder 8"/>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372117549"/>
      </p:ext>
    </p:extLst>
  </p:cSld>
  <p:clrMapOvr>
    <a:masterClrMapping/>
  </p:clrMapOvr>
  <p:transition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969834C-A460-4403-A3D9-99B4ACC25C7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4" name="Footer Placeholder 3"/>
          <p:cNvSpPr>
            <a:spLocks noGrp="1"/>
          </p:cNvSpPr>
          <p:nvPr>
            <p:ph type="ftr" sz="quarter" idx="11"/>
          </p:nvPr>
        </p:nvSpPr>
        <p:spPr/>
        <p:txBody>
          <a:bodyPr/>
          <a:lstStyle/>
          <a:p>
            <a:endParaRPr lang="id-ID">
              <a:solidFill>
                <a:prstClr val="white">
                  <a:tint val="75000"/>
                </a:prstClr>
              </a:solidFill>
            </a:endParaRPr>
          </a:p>
        </p:txBody>
      </p:sp>
      <p:sp>
        <p:nvSpPr>
          <p:cNvPr id="5" name="Slide Number Placeholder 4"/>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2543252077"/>
      </p:ext>
    </p:extLst>
  </p:cSld>
  <p:clrMapOvr>
    <a:masterClrMapping/>
  </p:clrMapOvr>
  <p:transition advClick="0" advTm="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3" name="Footer Placeholder 2"/>
          <p:cNvSpPr>
            <a:spLocks noGrp="1"/>
          </p:cNvSpPr>
          <p:nvPr>
            <p:ph type="ftr" sz="quarter" idx="11"/>
          </p:nvPr>
        </p:nvSpPr>
        <p:spPr/>
        <p:txBody>
          <a:bodyPr/>
          <a:lstStyle/>
          <a:p>
            <a:endParaRPr lang="id-ID">
              <a:solidFill>
                <a:prstClr val="white">
                  <a:tint val="75000"/>
                </a:prstClr>
              </a:solidFill>
            </a:endParaRPr>
          </a:p>
        </p:txBody>
      </p:sp>
      <p:sp>
        <p:nvSpPr>
          <p:cNvPr id="4" name="Slide Number Placeholder 3"/>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4201934642"/>
      </p:ext>
    </p:extLst>
  </p:cSld>
  <p:clrMapOvr>
    <a:masterClrMapping/>
  </p:clrMapOvr>
  <p:transition advClick="0" advTm="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6" name="Footer Placeholder 5"/>
          <p:cNvSpPr>
            <a:spLocks noGrp="1"/>
          </p:cNvSpPr>
          <p:nvPr>
            <p:ph type="ftr" sz="quarter" idx="11"/>
          </p:nvPr>
        </p:nvSpPr>
        <p:spPr/>
        <p:txBody>
          <a:bodyPr/>
          <a:lstStyle/>
          <a:p>
            <a:endParaRPr lang="id-ID">
              <a:solidFill>
                <a:prstClr val="white">
                  <a:tint val="75000"/>
                </a:prstClr>
              </a:solidFill>
            </a:endParaRPr>
          </a:p>
        </p:txBody>
      </p:sp>
      <p:sp>
        <p:nvSpPr>
          <p:cNvPr id="7" name="Slide Number Placeholder 6"/>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1069593563"/>
      </p:ext>
    </p:extLst>
  </p:cSld>
  <p:clrMapOvr>
    <a:masterClrMapping/>
  </p:clrMapOvr>
  <p:transition advClick="0" advTm="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6" name="Footer Placeholder 5"/>
          <p:cNvSpPr>
            <a:spLocks noGrp="1"/>
          </p:cNvSpPr>
          <p:nvPr>
            <p:ph type="ftr" sz="quarter" idx="11"/>
          </p:nvPr>
        </p:nvSpPr>
        <p:spPr/>
        <p:txBody>
          <a:bodyPr/>
          <a:lstStyle/>
          <a:p>
            <a:endParaRPr lang="id-ID">
              <a:solidFill>
                <a:prstClr val="white">
                  <a:tint val="75000"/>
                </a:prstClr>
              </a:solidFill>
            </a:endParaRPr>
          </a:p>
        </p:txBody>
      </p:sp>
      <p:sp>
        <p:nvSpPr>
          <p:cNvPr id="7" name="Slide Number Placeholder 6"/>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4117932638"/>
      </p:ext>
    </p:extLst>
  </p:cSld>
  <p:clrMapOvr>
    <a:masterClrMapping/>
  </p:clrMapOvr>
  <p:transition advClick="0" advTm="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5" name="Footer Placeholder 4"/>
          <p:cNvSpPr>
            <a:spLocks noGrp="1"/>
          </p:cNvSpPr>
          <p:nvPr>
            <p:ph type="ftr" sz="quarter" idx="11"/>
          </p:nvPr>
        </p:nvSpPr>
        <p:spPr/>
        <p:txBody>
          <a:bodyPr/>
          <a:lstStyle/>
          <a:p>
            <a:endParaRPr lang="id-ID">
              <a:solidFill>
                <a:prstClr val="white">
                  <a:tint val="75000"/>
                </a:prstClr>
              </a:solidFill>
            </a:endParaRPr>
          </a:p>
        </p:txBody>
      </p:sp>
      <p:sp>
        <p:nvSpPr>
          <p:cNvPr id="6" name="Slide Number Placeholder 5"/>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3202688285"/>
      </p:ext>
    </p:extLst>
  </p:cSld>
  <p:clrMapOvr>
    <a:masterClrMapping/>
  </p:clrMapOvr>
  <p:transition advClick="0" advTm="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5" name="Footer Placeholder 4"/>
          <p:cNvSpPr>
            <a:spLocks noGrp="1"/>
          </p:cNvSpPr>
          <p:nvPr>
            <p:ph type="ftr" sz="quarter" idx="11"/>
          </p:nvPr>
        </p:nvSpPr>
        <p:spPr/>
        <p:txBody>
          <a:bodyPr/>
          <a:lstStyle/>
          <a:p>
            <a:endParaRPr lang="id-ID">
              <a:solidFill>
                <a:prstClr val="white">
                  <a:tint val="75000"/>
                </a:prstClr>
              </a:solidFill>
            </a:endParaRPr>
          </a:p>
        </p:txBody>
      </p:sp>
      <p:sp>
        <p:nvSpPr>
          <p:cNvPr id="6" name="Slide Number Placeholder 5"/>
          <p:cNvSpPr>
            <a:spLocks noGrp="1"/>
          </p:cNvSpPr>
          <p:nvPr>
            <p:ph type="sldNum" sz="quarter" idx="12"/>
          </p:nvPr>
        </p:nvSpPr>
        <p:spPr/>
        <p:txBody>
          <a:body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383048396"/>
      </p:ext>
    </p:extLst>
  </p:cSld>
  <p:clrMapOvr>
    <a:masterClrMapping/>
  </p:clrMapOvr>
  <p:transition advClick="0" advTm="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36512" y="-27384"/>
            <a:ext cx="9144000" cy="1828800"/>
          </a:xfrm>
          <a:prstGeom prst="rect">
            <a:avLst/>
          </a:prstGeom>
          <a:gradFill rotWithShape="1">
            <a:gsLst>
              <a:gs pos="0">
                <a:schemeClr val="accent1"/>
              </a:gs>
              <a:gs pos="100000">
                <a:schemeClr val="accent1">
                  <a:gamma/>
                  <a:tint val="0"/>
                  <a:invGamma/>
                  <a:alpha val="0"/>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d-ID">
              <a:solidFill>
                <a:srgbClr val="080808"/>
              </a:solidFill>
            </a:endParaRPr>
          </a:p>
        </p:txBody>
      </p:sp>
      <p:grpSp>
        <p:nvGrpSpPr>
          <p:cNvPr id="4111" name="Group 15"/>
          <p:cNvGrpSpPr>
            <a:grpSpLocks/>
          </p:cNvGrpSpPr>
          <p:nvPr/>
        </p:nvGrpSpPr>
        <p:grpSpPr bwMode="auto">
          <a:xfrm>
            <a:off x="152400" y="381000"/>
            <a:ext cx="6838950" cy="3365500"/>
            <a:chOff x="664" y="1951"/>
            <a:chExt cx="4308" cy="2120"/>
          </a:xfrm>
        </p:grpSpPr>
        <p:sp>
          <p:nvSpPr>
            <p:cNvPr id="4112" name="Freeform 16"/>
            <p:cNvSpPr>
              <a:spLocks/>
            </p:cNvSpPr>
            <p:nvPr/>
          </p:nvSpPr>
          <p:spPr bwMode="invGray">
            <a:xfrm>
              <a:off x="743" y="2045"/>
              <a:ext cx="1267" cy="1938"/>
            </a:xfrm>
            <a:custGeom>
              <a:avLst/>
              <a:gdLst>
                <a:gd name="T0" fmla="*/ 116 w 1692"/>
                <a:gd name="T1" fmla="*/ 258 h 2586"/>
                <a:gd name="T2" fmla="*/ 320 w 1692"/>
                <a:gd name="T3" fmla="*/ 210 h 2586"/>
                <a:gd name="T4" fmla="*/ 434 w 1692"/>
                <a:gd name="T5" fmla="*/ 240 h 2586"/>
                <a:gd name="T6" fmla="*/ 416 w 1692"/>
                <a:gd name="T7" fmla="*/ 444 h 2586"/>
                <a:gd name="T8" fmla="*/ 272 w 1692"/>
                <a:gd name="T9" fmla="*/ 582 h 2586"/>
                <a:gd name="T10" fmla="*/ 218 w 1692"/>
                <a:gd name="T11" fmla="*/ 714 h 2586"/>
                <a:gd name="T12" fmla="*/ 284 w 1692"/>
                <a:gd name="T13" fmla="*/ 964 h 2586"/>
                <a:gd name="T14" fmla="*/ 316 w 1692"/>
                <a:gd name="T15" fmla="*/ 960 h 2586"/>
                <a:gd name="T16" fmla="*/ 328 w 1692"/>
                <a:gd name="T17" fmla="*/ 906 h 2586"/>
                <a:gd name="T18" fmla="*/ 478 w 1692"/>
                <a:gd name="T19" fmla="*/ 1154 h 2586"/>
                <a:gd name="T20" fmla="*/ 650 w 1692"/>
                <a:gd name="T21" fmla="*/ 1200 h 2586"/>
                <a:gd name="T22" fmla="*/ 794 w 1692"/>
                <a:gd name="T23" fmla="*/ 1350 h 2586"/>
                <a:gd name="T24" fmla="*/ 854 w 1692"/>
                <a:gd name="T25" fmla="*/ 1422 h 2586"/>
                <a:gd name="T26" fmla="*/ 770 w 1692"/>
                <a:gd name="T27" fmla="*/ 1608 h 2586"/>
                <a:gd name="T28" fmla="*/ 916 w 1692"/>
                <a:gd name="T29" fmla="*/ 1782 h 2586"/>
                <a:gd name="T30" fmla="*/ 1034 w 1692"/>
                <a:gd name="T31" fmla="*/ 2022 h 2586"/>
                <a:gd name="T32" fmla="*/ 1094 w 1692"/>
                <a:gd name="T33" fmla="*/ 2310 h 2586"/>
                <a:gd name="T34" fmla="*/ 1194 w 1692"/>
                <a:gd name="T35" fmla="*/ 2540 h 2586"/>
                <a:gd name="T36" fmla="*/ 1280 w 1692"/>
                <a:gd name="T37" fmla="*/ 2520 h 2586"/>
                <a:gd name="T38" fmla="*/ 1244 w 1692"/>
                <a:gd name="T39" fmla="*/ 2394 h 2586"/>
                <a:gd name="T40" fmla="*/ 1288 w 1692"/>
                <a:gd name="T41" fmla="*/ 2306 h 2586"/>
                <a:gd name="T42" fmla="*/ 1368 w 1692"/>
                <a:gd name="T43" fmla="*/ 2228 h 2586"/>
                <a:gd name="T44" fmla="*/ 1448 w 1692"/>
                <a:gd name="T45" fmla="*/ 2076 h 2586"/>
                <a:gd name="T46" fmla="*/ 1568 w 1692"/>
                <a:gd name="T47" fmla="*/ 1950 h 2586"/>
                <a:gd name="T48" fmla="*/ 1622 w 1692"/>
                <a:gd name="T49" fmla="*/ 1746 h 2586"/>
                <a:gd name="T50" fmla="*/ 1552 w 1692"/>
                <a:gd name="T51" fmla="*/ 1538 h 2586"/>
                <a:gd name="T52" fmla="*/ 1376 w 1692"/>
                <a:gd name="T53" fmla="*/ 1410 h 2586"/>
                <a:gd name="T54" fmla="*/ 1104 w 1692"/>
                <a:gd name="T55" fmla="*/ 1280 h 2586"/>
                <a:gd name="T56" fmla="*/ 974 w 1692"/>
                <a:gd name="T57" fmla="*/ 1260 h 2586"/>
                <a:gd name="T58" fmla="*/ 904 w 1692"/>
                <a:gd name="T59" fmla="*/ 1268 h 2586"/>
                <a:gd name="T60" fmla="*/ 794 w 1692"/>
                <a:gd name="T61" fmla="*/ 1308 h 2586"/>
                <a:gd name="T62" fmla="*/ 758 w 1692"/>
                <a:gd name="T63" fmla="*/ 1174 h 2586"/>
                <a:gd name="T64" fmla="*/ 736 w 1692"/>
                <a:gd name="T65" fmla="*/ 1062 h 2586"/>
                <a:gd name="T66" fmla="*/ 632 w 1692"/>
                <a:gd name="T67" fmla="*/ 1104 h 2586"/>
                <a:gd name="T68" fmla="*/ 568 w 1692"/>
                <a:gd name="T69" fmla="*/ 950 h 2586"/>
                <a:gd name="T70" fmla="*/ 740 w 1692"/>
                <a:gd name="T71" fmla="*/ 912 h 2586"/>
                <a:gd name="T72" fmla="*/ 842 w 1692"/>
                <a:gd name="T73" fmla="*/ 906 h 2586"/>
                <a:gd name="T74" fmla="*/ 896 w 1692"/>
                <a:gd name="T75" fmla="*/ 900 h 2586"/>
                <a:gd name="T76" fmla="*/ 1058 w 1692"/>
                <a:gd name="T77" fmla="*/ 750 h 2586"/>
                <a:gd name="T78" fmla="*/ 1184 w 1692"/>
                <a:gd name="T79" fmla="*/ 678 h 2586"/>
                <a:gd name="T80" fmla="*/ 1278 w 1692"/>
                <a:gd name="T81" fmla="*/ 636 h 2586"/>
                <a:gd name="T82" fmla="*/ 1340 w 1692"/>
                <a:gd name="T83" fmla="*/ 538 h 2586"/>
                <a:gd name="T84" fmla="*/ 1288 w 1692"/>
                <a:gd name="T85" fmla="*/ 512 h 2586"/>
                <a:gd name="T86" fmla="*/ 1526 w 1692"/>
                <a:gd name="T87" fmla="*/ 456 h 2586"/>
                <a:gd name="T88" fmla="*/ 1406 w 1692"/>
                <a:gd name="T89" fmla="*/ 342 h 2586"/>
                <a:gd name="T90" fmla="*/ 1328 w 1692"/>
                <a:gd name="T91" fmla="*/ 264 h 2586"/>
                <a:gd name="T92" fmla="*/ 1222 w 1692"/>
                <a:gd name="T93" fmla="*/ 364 h 2586"/>
                <a:gd name="T94" fmla="*/ 1110 w 1692"/>
                <a:gd name="T95" fmla="*/ 444 h 2586"/>
                <a:gd name="T96" fmla="*/ 1022 w 1692"/>
                <a:gd name="T97" fmla="*/ 304 h 2586"/>
                <a:gd name="T98" fmla="*/ 1212 w 1692"/>
                <a:gd name="T99" fmla="*/ 240 h 2586"/>
                <a:gd name="T100" fmla="*/ 1266 w 1692"/>
                <a:gd name="T101" fmla="*/ 198 h 2586"/>
                <a:gd name="T102" fmla="*/ 1328 w 1692"/>
                <a:gd name="T103" fmla="*/ 172 h 2586"/>
                <a:gd name="T104" fmla="*/ 1286 w 1692"/>
                <a:gd name="T105" fmla="*/ 144 h 2586"/>
                <a:gd name="T106" fmla="*/ 1262 w 1692"/>
                <a:gd name="T107" fmla="*/ 120 h 2586"/>
                <a:gd name="T108" fmla="*/ 1202 w 1692"/>
                <a:gd name="T109" fmla="*/ 102 h 2586"/>
                <a:gd name="T110" fmla="*/ 1106 w 1692"/>
                <a:gd name="T111" fmla="*/ 136 h 2586"/>
                <a:gd name="T112" fmla="*/ 950 w 1692"/>
                <a:gd name="T113" fmla="*/ 120 h 2586"/>
                <a:gd name="T114" fmla="*/ 550 w 1692"/>
                <a:gd name="T115" fmla="*/ 0 h 2586"/>
                <a:gd name="T116" fmla="*/ 344 w 1692"/>
                <a:gd name="T117" fmla="*/ 32 h 2586"/>
                <a:gd name="T118" fmla="*/ 290 w 1692"/>
                <a:gd name="T119" fmla="*/ 102 h 2586"/>
                <a:gd name="T120" fmla="*/ 128 w 1692"/>
                <a:gd name="T121" fmla="*/ 174 h 2586"/>
                <a:gd name="T122" fmla="*/ 128 w 1692"/>
                <a:gd name="T123" fmla="*/ 216 h 2586"/>
                <a:gd name="T124" fmla="*/ 2 w 1692"/>
                <a:gd name="T125" fmla="*/ 252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3" name="Freeform 17"/>
            <p:cNvSpPr>
              <a:spLocks/>
            </p:cNvSpPr>
            <p:nvPr/>
          </p:nvSpPr>
          <p:spPr bwMode="invGray">
            <a:xfrm>
              <a:off x="703" y="2230"/>
              <a:ext cx="34" cy="28"/>
            </a:xfrm>
            <a:custGeom>
              <a:avLst/>
              <a:gdLst>
                <a:gd name="T0" fmla="*/ 16 w 46"/>
                <a:gd name="T1" fmla="*/ 4 h 38"/>
                <a:gd name="T2" fmla="*/ 0 w 46"/>
                <a:gd name="T3" fmla="*/ 22 h 38"/>
                <a:gd name="T4" fmla="*/ 22 w 46"/>
                <a:gd name="T5" fmla="*/ 38 h 38"/>
                <a:gd name="T6" fmla="*/ 46 w 46"/>
                <a:gd name="T7" fmla="*/ 26 h 38"/>
                <a:gd name="T8" fmla="*/ 30 w 46"/>
                <a:gd name="T9" fmla="*/ 0 h 38"/>
                <a:gd name="T10" fmla="*/ 16 w 46"/>
                <a:gd name="T11" fmla="*/ 4 h 38"/>
              </a:gdLst>
              <a:ahLst/>
              <a:cxnLst>
                <a:cxn ang="0">
                  <a:pos x="T0" y="T1"/>
                </a:cxn>
                <a:cxn ang="0">
                  <a:pos x="T2" y="T3"/>
                </a:cxn>
                <a:cxn ang="0">
                  <a:pos x="T4" y="T5"/>
                </a:cxn>
                <a:cxn ang="0">
                  <a:pos x="T6" y="T7"/>
                </a:cxn>
                <a:cxn ang="0">
                  <a:pos x="T8" y="T9"/>
                </a:cxn>
                <a:cxn ang="0">
                  <a:pos x="T10" y="T11"/>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4" name="Freeform 18"/>
            <p:cNvSpPr>
              <a:spLocks/>
            </p:cNvSpPr>
            <p:nvPr/>
          </p:nvSpPr>
          <p:spPr bwMode="invGray">
            <a:xfrm>
              <a:off x="1010" y="2353"/>
              <a:ext cx="39" cy="32"/>
            </a:xfrm>
            <a:custGeom>
              <a:avLst/>
              <a:gdLst>
                <a:gd name="T0" fmla="*/ 12 w 52"/>
                <a:gd name="T1" fmla="*/ 0 h 44"/>
                <a:gd name="T2" fmla="*/ 26 w 52"/>
                <a:gd name="T3" fmla="*/ 44 h 44"/>
                <a:gd name="T4" fmla="*/ 42 w 52"/>
                <a:gd name="T5" fmla="*/ 42 h 44"/>
                <a:gd name="T6" fmla="*/ 38 w 52"/>
                <a:gd name="T7" fmla="*/ 16 h 44"/>
                <a:gd name="T8" fmla="*/ 26 w 52"/>
                <a:gd name="T9" fmla="*/ 2 h 44"/>
                <a:gd name="T10" fmla="*/ 12 w 52"/>
                <a:gd name="T11" fmla="*/ 0 h 44"/>
              </a:gdLst>
              <a:ahLst/>
              <a:cxnLst>
                <a:cxn ang="0">
                  <a:pos x="T0" y="T1"/>
                </a:cxn>
                <a:cxn ang="0">
                  <a:pos x="T2" y="T3"/>
                </a:cxn>
                <a:cxn ang="0">
                  <a:pos x="T4" y="T5"/>
                </a:cxn>
                <a:cxn ang="0">
                  <a:pos x="T6" y="T7"/>
                </a:cxn>
                <a:cxn ang="0">
                  <a:pos x="T8" y="T9"/>
                </a:cxn>
                <a:cxn ang="0">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5" name="Freeform 19"/>
            <p:cNvSpPr>
              <a:spLocks/>
            </p:cNvSpPr>
            <p:nvPr/>
          </p:nvSpPr>
          <p:spPr bwMode="invGray">
            <a:xfrm>
              <a:off x="1792" y="2409"/>
              <a:ext cx="98" cy="74"/>
            </a:xfrm>
            <a:custGeom>
              <a:avLst/>
              <a:gdLst>
                <a:gd name="T0" fmla="*/ 97 w 131"/>
                <a:gd name="T1" fmla="*/ 0 h 98"/>
                <a:gd name="T2" fmla="*/ 79 w 131"/>
                <a:gd name="T3" fmla="*/ 8 h 98"/>
                <a:gd name="T4" fmla="*/ 53 w 131"/>
                <a:gd name="T5" fmla="*/ 24 h 98"/>
                <a:gd name="T6" fmla="*/ 39 w 131"/>
                <a:gd name="T7" fmla="*/ 40 h 98"/>
                <a:gd name="T8" fmla="*/ 21 w 131"/>
                <a:gd name="T9" fmla="*/ 52 h 98"/>
                <a:gd name="T10" fmla="*/ 63 w 131"/>
                <a:gd name="T11" fmla="*/ 82 h 98"/>
                <a:gd name="T12" fmla="*/ 79 w 131"/>
                <a:gd name="T13" fmla="*/ 94 h 98"/>
                <a:gd name="T14" fmla="*/ 85 w 131"/>
                <a:gd name="T15" fmla="*/ 92 h 98"/>
                <a:gd name="T16" fmla="*/ 89 w 131"/>
                <a:gd name="T17" fmla="*/ 86 h 98"/>
                <a:gd name="T18" fmla="*/ 97 w 131"/>
                <a:gd name="T19" fmla="*/ 98 h 98"/>
                <a:gd name="T20" fmla="*/ 123 w 131"/>
                <a:gd name="T21" fmla="*/ 86 h 98"/>
                <a:gd name="T22" fmla="*/ 129 w 131"/>
                <a:gd name="T23" fmla="*/ 74 h 98"/>
                <a:gd name="T24" fmla="*/ 101 w 131"/>
                <a:gd name="T25" fmla="*/ 40 h 98"/>
                <a:gd name="T26" fmla="*/ 115 w 131"/>
                <a:gd name="T27" fmla="*/ 24 h 98"/>
                <a:gd name="T28" fmla="*/ 111 w 131"/>
                <a:gd name="T29" fmla="*/ 4 h 98"/>
                <a:gd name="T30" fmla="*/ 97 w 131"/>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6" name="Freeform 20"/>
            <p:cNvSpPr>
              <a:spLocks/>
            </p:cNvSpPr>
            <p:nvPr/>
          </p:nvSpPr>
          <p:spPr bwMode="invGray">
            <a:xfrm>
              <a:off x="1318" y="2793"/>
              <a:ext cx="158" cy="84"/>
            </a:xfrm>
            <a:custGeom>
              <a:avLst/>
              <a:gdLst>
                <a:gd name="T0" fmla="*/ 47 w 212"/>
                <a:gd name="T1" fmla="*/ 12 h 112"/>
                <a:gd name="T2" fmla="*/ 17 w 212"/>
                <a:gd name="T3" fmla="*/ 12 h 112"/>
                <a:gd name="T4" fmla="*/ 5 w 212"/>
                <a:gd name="T5" fmla="*/ 16 h 112"/>
                <a:gd name="T6" fmla="*/ 25 w 212"/>
                <a:gd name="T7" fmla="*/ 52 h 112"/>
                <a:gd name="T8" fmla="*/ 51 w 212"/>
                <a:gd name="T9" fmla="*/ 44 h 112"/>
                <a:gd name="T10" fmla="*/ 93 w 212"/>
                <a:gd name="T11" fmla="*/ 54 h 112"/>
                <a:gd name="T12" fmla="*/ 111 w 212"/>
                <a:gd name="T13" fmla="*/ 60 h 112"/>
                <a:gd name="T14" fmla="*/ 133 w 212"/>
                <a:gd name="T15" fmla="*/ 88 h 112"/>
                <a:gd name="T16" fmla="*/ 141 w 212"/>
                <a:gd name="T17" fmla="*/ 112 h 112"/>
                <a:gd name="T18" fmla="*/ 157 w 212"/>
                <a:gd name="T19" fmla="*/ 100 h 112"/>
                <a:gd name="T20" fmla="*/ 169 w 212"/>
                <a:gd name="T21" fmla="*/ 96 h 112"/>
                <a:gd name="T22" fmla="*/ 187 w 212"/>
                <a:gd name="T23" fmla="*/ 102 h 112"/>
                <a:gd name="T24" fmla="*/ 195 w 212"/>
                <a:gd name="T25" fmla="*/ 80 h 112"/>
                <a:gd name="T26" fmla="*/ 153 w 212"/>
                <a:gd name="T27" fmla="*/ 54 h 112"/>
                <a:gd name="T28" fmla="*/ 105 w 212"/>
                <a:gd name="T29" fmla="*/ 20 h 112"/>
                <a:gd name="T30" fmla="*/ 53 w 212"/>
                <a:gd name="T31" fmla="*/ 26 h 112"/>
                <a:gd name="T32" fmla="*/ 47 w 212"/>
                <a:gd name="T33"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7" name="Freeform 21"/>
            <p:cNvSpPr>
              <a:spLocks/>
            </p:cNvSpPr>
            <p:nvPr/>
          </p:nvSpPr>
          <p:spPr bwMode="invGray">
            <a:xfrm>
              <a:off x="1448" y="2857"/>
              <a:ext cx="99" cy="41"/>
            </a:xfrm>
            <a:custGeom>
              <a:avLst/>
              <a:gdLst>
                <a:gd name="T0" fmla="*/ 57 w 133"/>
                <a:gd name="T1" fmla="*/ 0 h 54"/>
                <a:gd name="T2" fmla="*/ 43 w 133"/>
                <a:gd name="T3" fmla="*/ 6 h 54"/>
                <a:gd name="T4" fmla="*/ 31 w 133"/>
                <a:gd name="T5" fmla="*/ 30 h 54"/>
                <a:gd name="T6" fmla="*/ 15 w 133"/>
                <a:gd name="T7" fmla="*/ 34 h 54"/>
                <a:gd name="T8" fmla="*/ 3 w 133"/>
                <a:gd name="T9" fmla="*/ 42 h 54"/>
                <a:gd name="T10" fmla="*/ 13 w 133"/>
                <a:gd name="T11" fmla="*/ 54 h 54"/>
                <a:gd name="T12" fmla="*/ 133 w 133"/>
                <a:gd name="T13" fmla="*/ 34 h 54"/>
                <a:gd name="T14" fmla="*/ 123 w 133"/>
                <a:gd name="T15" fmla="*/ 16 h 54"/>
                <a:gd name="T16" fmla="*/ 105 w 133"/>
                <a:gd name="T17" fmla="*/ 8 h 54"/>
                <a:gd name="T18" fmla="*/ 101 w 133"/>
                <a:gd name="T19" fmla="*/ 24 h 54"/>
                <a:gd name="T20" fmla="*/ 89 w 133"/>
                <a:gd name="T21" fmla="*/ 18 h 54"/>
                <a:gd name="T22" fmla="*/ 67 w 133"/>
                <a:gd name="T23" fmla="*/ 14 h 54"/>
                <a:gd name="T24" fmla="*/ 57 w 133"/>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8" name="Freeform 22"/>
            <p:cNvSpPr>
              <a:spLocks/>
            </p:cNvSpPr>
            <p:nvPr/>
          </p:nvSpPr>
          <p:spPr bwMode="invGray">
            <a:xfrm>
              <a:off x="1553" y="2883"/>
              <a:ext cx="38"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19" name="Freeform 23"/>
            <p:cNvSpPr>
              <a:spLocks/>
            </p:cNvSpPr>
            <p:nvPr/>
          </p:nvSpPr>
          <p:spPr bwMode="invGray">
            <a:xfrm>
              <a:off x="1609" y="2886"/>
              <a:ext cx="12" cy="25"/>
            </a:xfrm>
            <a:custGeom>
              <a:avLst/>
              <a:gdLst>
                <a:gd name="T0" fmla="*/ 14 w 16"/>
                <a:gd name="T1" fmla="*/ 0 h 34"/>
                <a:gd name="T2" fmla="*/ 0 w 16"/>
                <a:gd name="T3" fmla="*/ 14 h 34"/>
                <a:gd name="T4" fmla="*/ 16 w 16"/>
                <a:gd name="T5" fmla="*/ 34 h 34"/>
                <a:gd name="T6" fmla="*/ 12 w 16"/>
                <a:gd name="T7" fmla="*/ 18 h 34"/>
                <a:gd name="T8" fmla="*/ 16 w 16"/>
                <a:gd name="T9" fmla="*/ 6 h 34"/>
                <a:gd name="T10" fmla="*/ 14 w 16"/>
                <a:gd name="T11" fmla="*/ 0 h 34"/>
              </a:gdLst>
              <a:ahLst/>
              <a:cxnLst>
                <a:cxn ang="0">
                  <a:pos x="T0" y="T1"/>
                </a:cxn>
                <a:cxn ang="0">
                  <a:pos x="T2" y="T3"/>
                </a:cxn>
                <a:cxn ang="0">
                  <a:pos x="T4" y="T5"/>
                </a:cxn>
                <a:cxn ang="0">
                  <a:pos x="T6" y="T7"/>
                </a:cxn>
                <a:cxn ang="0">
                  <a:pos x="T8" y="T9"/>
                </a:cxn>
                <a:cxn ang="0">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0" name="Freeform 24"/>
            <p:cNvSpPr>
              <a:spLocks/>
            </p:cNvSpPr>
            <p:nvPr/>
          </p:nvSpPr>
          <p:spPr bwMode="invGray">
            <a:xfrm>
              <a:off x="1426" y="2040"/>
              <a:ext cx="180" cy="88"/>
            </a:xfrm>
            <a:custGeom>
              <a:avLst/>
              <a:gdLst>
                <a:gd name="T0" fmla="*/ 64 w 240"/>
                <a:gd name="T1" fmla="*/ 1 h 117"/>
                <a:gd name="T2" fmla="*/ 24 w 240"/>
                <a:gd name="T3" fmla="*/ 31 h 117"/>
                <a:gd name="T4" fmla="*/ 6 w 240"/>
                <a:gd name="T5" fmla="*/ 37 h 117"/>
                <a:gd name="T6" fmla="*/ 0 w 240"/>
                <a:gd name="T7" fmla="*/ 39 h 117"/>
                <a:gd name="T8" fmla="*/ 26 w 240"/>
                <a:gd name="T9" fmla="*/ 59 h 117"/>
                <a:gd name="T10" fmla="*/ 38 w 240"/>
                <a:gd name="T11" fmla="*/ 63 h 117"/>
                <a:gd name="T12" fmla="*/ 68 w 240"/>
                <a:gd name="T13" fmla="*/ 47 h 117"/>
                <a:gd name="T14" fmla="*/ 80 w 240"/>
                <a:gd name="T15" fmla="*/ 43 h 117"/>
                <a:gd name="T16" fmla="*/ 82 w 240"/>
                <a:gd name="T17" fmla="*/ 55 h 117"/>
                <a:gd name="T18" fmla="*/ 64 w 240"/>
                <a:gd name="T19" fmla="*/ 61 h 117"/>
                <a:gd name="T20" fmla="*/ 72 w 240"/>
                <a:gd name="T21" fmla="*/ 73 h 117"/>
                <a:gd name="T22" fmla="*/ 40 w 240"/>
                <a:gd name="T23" fmla="*/ 87 h 117"/>
                <a:gd name="T24" fmla="*/ 70 w 240"/>
                <a:gd name="T25" fmla="*/ 109 h 117"/>
                <a:gd name="T26" fmla="*/ 82 w 240"/>
                <a:gd name="T27" fmla="*/ 113 h 117"/>
                <a:gd name="T28" fmla="*/ 118 w 240"/>
                <a:gd name="T29" fmla="*/ 103 h 117"/>
                <a:gd name="T30" fmla="*/ 150 w 240"/>
                <a:gd name="T31" fmla="*/ 105 h 117"/>
                <a:gd name="T32" fmla="*/ 168 w 240"/>
                <a:gd name="T33" fmla="*/ 117 h 117"/>
                <a:gd name="T34" fmla="*/ 204 w 240"/>
                <a:gd name="T35" fmla="*/ 109 h 117"/>
                <a:gd name="T36" fmla="*/ 224 w 240"/>
                <a:gd name="T37" fmla="*/ 103 h 117"/>
                <a:gd name="T38" fmla="*/ 222 w 240"/>
                <a:gd name="T39" fmla="*/ 77 h 117"/>
                <a:gd name="T40" fmla="*/ 234 w 240"/>
                <a:gd name="T41" fmla="*/ 69 h 117"/>
                <a:gd name="T42" fmla="*/ 238 w 240"/>
                <a:gd name="T43" fmla="*/ 47 h 117"/>
                <a:gd name="T44" fmla="*/ 210 w 240"/>
                <a:gd name="T45" fmla="*/ 57 h 117"/>
                <a:gd name="T46" fmla="*/ 200 w 240"/>
                <a:gd name="T47" fmla="*/ 43 h 117"/>
                <a:gd name="T48" fmla="*/ 172 w 240"/>
                <a:gd name="T49" fmla="*/ 45 h 117"/>
                <a:gd name="T50" fmla="*/ 134 w 240"/>
                <a:gd name="T51" fmla="*/ 9 h 117"/>
                <a:gd name="T52" fmla="*/ 94 w 240"/>
                <a:gd name="T53" fmla="*/ 11 h 117"/>
                <a:gd name="T54" fmla="*/ 82 w 240"/>
                <a:gd name="T55" fmla="*/ 1 h 117"/>
                <a:gd name="T56" fmla="*/ 64 w 240"/>
                <a:gd name="T57" fmla="*/ 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1" name="Freeform 25"/>
            <p:cNvSpPr>
              <a:spLocks/>
            </p:cNvSpPr>
            <p:nvPr/>
          </p:nvSpPr>
          <p:spPr bwMode="invGray">
            <a:xfrm>
              <a:off x="1506" y="1999"/>
              <a:ext cx="146" cy="60"/>
            </a:xfrm>
            <a:custGeom>
              <a:avLst/>
              <a:gdLst>
                <a:gd name="T0" fmla="*/ 97 w 194"/>
                <a:gd name="T1" fmla="*/ 10 h 80"/>
                <a:gd name="T2" fmla="*/ 13 w 194"/>
                <a:gd name="T3" fmla="*/ 24 h 80"/>
                <a:gd name="T4" fmla="*/ 9 w 194"/>
                <a:gd name="T5" fmla="*/ 34 h 80"/>
                <a:gd name="T6" fmla="*/ 57 w 194"/>
                <a:gd name="T7" fmla="*/ 52 h 80"/>
                <a:gd name="T8" fmla="*/ 135 w 194"/>
                <a:gd name="T9" fmla="*/ 74 h 80"/>
                <a:gd name="T10" fmla="*/ 175 w 194"/>
                <a:gd name="T11" fmla="*/ 68 h 80"/>
                <a:gd name="T12" fmla="*/ 187 w 194"/>
                <a:gd name="T13" fmla="*/ 64 h 80"/>
                <a:gd name="T14" fmla="*/ 175 w 194"/>
                <a:gd name="T15" fmla="*/ 44 h 80"/>
                <a:gd name="T16" fmla="*/ 163 w 194"/>
                <a:gd name="T17" fmla="*/ 36 h 80"/>
                <a:gd name="T18" fmla="*/ 129 w 194"/>
                <a:gd name="T19" fmla="*/ 26 h 80"/>
                <a:gd name="T20" fmla="*/ 97 w 194"/>
                <a:gd name="T21"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2" name="Freeform 26"/>
            <p:cNvSpPr>
              <a:spLocks/>
            </p:cNvSpPr>
            <p:nvPr/>
          </p:nvSpPr>
          <p:spPr bwMode="invGray">
            <a:xfrm>
              <a:off x="1711" y="2069"/>
              <a:ext cx="233" cy="190"/>
            </a:xfrm>
            <a:custGeom>
              <a:avLst/>
              <a:gdLst>
                <a:gd name="T0" fmla="*/ 67 w 310"/>
                <a:gd name="T1" fmla="*/ 9 h 254"/>
                <a:gd name="T2" fmla="*/ 51 w 310"/>
                <a:gd name="T3" fmla="*/ 23 h 254"/>
                <a:gd name="T4" fmla="*/ 21 w 310"/>
                <a:gd name="T5" fmla="*/ 39 h 254"/>
                <a:gd name="T6" fmla="*/ 53 w 310"/>
                <a:gd name="T7" fmla="*/ 77 h 254"/>
                <a:gd name="T8" fmla="*/ 79 w 310"/>
                <a:gd name="T9" fmla="*/ 85 h 254"/>
                <a:gd name="T10" fmla="*/ 103 w 310"/>
                <a:gd name="T11" fmla="*/ 99 h 254"/>
                <a:gd name="T12" fmla="*/ 127 w 310"/>
                <a:gd name="T13" fmla="*/ 85 h 254"/>
                <a:gd name="T14" fmla="*/ 143 w 310"/>
                <a:gd name="T15" fmla="*/ 101 h 254"/>
                <a:gd name="T16" fmla="*/ 149 w 310"/>
                <a:gd name="T17" fmla="*/ 127 h 254"/>
                <a:gd name="T18" fmla="*/ 115 w 310"/>
                <a:gd name="T19" fmla="*/ 151 h 254"/>
                <a:gd name="T20" fmla="*/ 89 w 310"/>
                <a:gd name="T21" fmla="*/ 173 h 254"/>
                <a:gd name="T22" fmla="*/ 69 w 310"/>
                <a:gd name="T23" fmla="*/ 169 h 254"/>
                <a:gd name="T24" fmla="*/ 57 w 310"/>
                <a:gd name="T25" fmla="*/ 165 h 254"/>
                <a:gd name="T26" fmla="*/ 43 w 310"/>
                <a:gd name="T27" fmla="*/ 187 h 254"/>
                <a:gd name="T28" fmla="*/ 39 w 310"/>
                <a:gd name="T29" fmla="*/ 199 h 254"/>
                <a:gd name="T30" fmla="*/ 73 w 310"/>
                <a:gd name="T31" fmla="*/ 205 h 254"/>
                <a:gd name="T32" fmla="*/ 95 w 310"/>
                <a:gd name="T33" fmla="*/ 203 h 254"/>
                <a:gd name="T34" fmla="*/ 115 w 310"/>
                <a:gd name="T35" fmla="*/ 231 h 254"/>
                <a:gd name="T36" fmla="*/ 127 w 310"/>
                <a:gd name="T37" fmla="*/ 235 h 254"/>
                <a:gd name="T38" fmla="*/ 139 w 310"/>
                <a:gd name="T39" fmla="*/ 239 h 254"/>
                <a:gd name="T40" fmla="*/ 155 w 310"/>
                <a:gd name="T41" fmla="*/ 251 h 254"/>
                <a:gd name="T42" fmla="*/ 181 w 310"/>
                <a:gd name="T43" fmla="*/ 237 h 254"/>
                <a:gd name="T44" fmla="*/ 203 w 310"/>
                <a:gd name="T45" fmla="*/ 235 h 254"/>
                <a:gd name="T46" fmla="*/ 229 w 310"/>
                <a:gd name="T47" fmla="*/ 213 h 254"/>
                <a:gd name="T48" fmla="*/ 225 w 310"/>
                <a:gd name="T49" fmla="*/ 185 h 254"/>
                <a:gd name="T50" fmla="*/ 217 w 310"/>
                <a:gd name="T51" fmla="*/ 173 h 254"/>
                <a:gd name="T52" fmla="*/ 233 w 310"/>
                <a:gd name="T53" fmla="*/ 167 h 254"/>
                <a:gd name="T54" fmla="*/ 245 w 310"/>
                <a:gd name="T55" fmla="*/ 183 h 254"/>
                <a:gd name="T56" fmla="*/ 247 w 310"/>
                <a:gd name="T57" fmla="*/ 197 h 254"/>
                <a:gd name="T58" fmla="*/ 261 w 310"/>
                <a:gd name="T59" fmla="*/ 193 h 254"/>
                <a:gd name="T60" fmla="*/ 303 w 310"/>
                <a:gd name="T61" fmla="*/ 169 h 254"/>
                <a:gd name="T62" fmla="*/ 293 w 310"/>
                <a:gd name="T63" fmla="*/ 147 h 254"/>
                <a:gd name="T64" fmla="*/ 259 w 310"/>
                <a:gd name="T65" fmla="*/ 123 h 254"/>
                <a:gd name="T66" fmla="*/ 265 w 310"/>
                <a:gd name="T67" fmla="*/ 107 h 254"/>
                <a:gd name="T68" fmla="*/ 277 w 310"/>
                <a:gd name="T69" fmla="*/ 103 h 254"/>
                <a:gd name="T70" fmla="*/ 253 w 310"/>
                <a:gd name="T71" fmla="*/ 63 h 254"/>
                <a:gd name="T72" fmla="*/ 233 w 310"/>
                <a:gd name="T73" fmla="*/ 59 h 254"/>
                <a:gd name="T74" fmla="*/ 221 w 310"/>
                <a:gd name="T75" fmla="*/ 55 h 254"/>
                <a:gd name="T76" fmla="*/ 201 w 310"/>
                <a:gd name="T77" fmla="*/ 33 h 254"/>
                <a:gd name="T78" fmla="*/ 155 w 310"/>
                <a:gd name="T79" fmla="*/ 45 h 254"/>
                <a:gd name="T80" fmla="*/ 167 w 310"/>
                <a:gd name="T81" fmla="*/ 25 h 254"/>
                <a:gd name="T82" fmla="*/ 139 w 310"/>
                <a:gd name="T83" fmla="*/ 17 h 254"/>
                <a:gd name="T84" fmla="*/ 119 w 310"/>
                <a:gd name="T85" fmla="*/ 19 h 254"/>
                <a:gd name="T86" fmla="*/ 67 w 310"/>
                <a:gd name="T87" fmla="*/ 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3" name="Freeform 27"/>
            <p:cNvSpPr>
              <a:spLocks/>
            </p:cNvSpPr>
            <p:nvPr/>
          </p:nvSpPr>
          <p:spPr bwMode="invGray">
            <a:xfrm>
              <a:off x="1709" y="1987"/>
              <a:ext cx="44" cy="37"/>
            </a:xfrm>
            <a:custGeom>
              <a:avLst/>
              <a:gdLst>
                <a:gd name="T0" fmla="*/ 26 w 59"/>
                <a:gd name="T1" fmla="*/ 0 h 50"/>
                <a:gd name="T2" fmla="*/ 0 w 59"/>
                <a:gd name="T3" fmla="*/ 10 h 50"/>
                <a:gd name="T4" fmla="*/ 30 w 59"/>
                <a:gd name="T5" fmla="*/ 40 h 50"/>
                <a:gd name="T6" fmla="*/ 48 w 59"/>
                <a:gd name="T7" fmla="*/ 50 h 50"/>
                <a:gd name="T8" fmla="*/ 58 w 59"/>
                <a:gd name="T9" fmla="*/ 28 h 50"/>
                <a:gd name="T10" fmla="*/ 44 w 59"/>
                <a:gd name="T11" fmla="*/ 8 h 50"/>
                <a:gd name="T12" fmla="*/ 26 w 5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4" name="Freeform 28"/>
            <p:cNvSpPr>
              <a:spLocks/>
            </p:cNvSpPr>
            <p:nvPr/>
          </p:nvSpPr>
          <p:spPr bwMode="invGray">
            <a:xfrm>
              <a:off x="1625" y="2057"/>
              <a:ext cx="65" cy="42"/>
            </a:xfrm>
            <a:custGeom>
              <a:avLst/>
              <a:gdLst>
                <a:gd name="T0" fmla="*/ 44 w 86"/>
                <a:gd name="T1" fmla="*/ 7 h 57"/>
                <a:gd name="T2" fmla="*/ 24 w 86"/>
                <a:gd name="T3" fmla="*/ 25 h 57"/>
                <a:gd name="T4" fmla="*/ 4 w 86"/>
                <a:gd name="T5" fmla="*/ 27 h 57"/>
                <a:gd name="T6" fmla="*/ 16 w 86"/>
                <a:gd name="T7" fmla="*/ 57 h 57"/>
                <a:gd name="T8" fmla="*/ 74 w 86"/>
                <a:gd name="T9" fmla="*/ 35 h 57"/>
                <a:gd name="T10" fmla="*/ 86 w 86"/>
                <a:gd name="T11" fmla="*/ 17 h 57"/>
                <a:gd name="T12" fmla="*/ 56 w 86"/>
                <a:gd name="T13" fmla="*/ 7 h 57"/>
                <a:gd name="T14" fmla="*/ 44 w 86"/>
                <a:gd name="T15" fmla="*/ 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5" name="Freeform 29"/>
            <p:cNvSpPr>
              <a:spLocks/>
            </p:cNvSpPr>
            <p:nvPr/>
          </p:nvSpPr>
          <p:spPr bwMode="invGray">
            <a:xfrm>
              <a:off x="1693" y="2065"/>
              <a:ext cx="54" cy="25"/>
            </a:xfrm>
            <a:custGeom>
              <a:avLst/>
              <a:gdLst>
                <a:gd name="T0" fmla="*/ 40 w 73"/>
                <a:gd name="T1" fmla="*/ 0 h 34"/>
                <a:gd name="T2" fmla="*/ 10 w 73"/>
                <a:gd name="T3" fmla="*/ 16 h 34"/>
                <a:gd name="T4" fmla="*/ 24 w 73"/>
                <a:gd name="T5" fmla="*/ 34 h 34"/>
                <a:gd name="T6" fmla="*/ 52 w 73"/>
                <a:gd name="T7" fmla="*/ 28 h 34"/>
                <a:gd name="T8" fmla="*/ 64 w 73"/>
                <a:gd name="T9" fmla="*/ 20 h 34"/>
                <a:gd name="T10" fmla="*/ 40 w 73"/>
                <a:gd name="T11" fmla="*/ 0 h 34"/>
              </a:gdLst>
              <a:ahLst/>
              <a:cxnLst>
                <a:cxn ang="0">
                  <a:pos x="T0" y="T1"/>
                </a:cxn>
                <a:cxn ang="0">
                  <a:pos x="T2" y="T3"/>
                </a:cxn>
                <a:cxn ang="0">
                  <a:pos x="T4" y="T5"/>
                </a:cxn>
                <a:cxn ang="0">
                  <a:pos x="T6" y="T7"/>
                </a:cxn>
                <a:cxn ang="0">
                  <a:pos x="T8" y="T9"/>
                </a:cxn>
                <a:cxn ang="0">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6" name="Freeform 30"/>
            <p:cNvSpPr>
              <a:spLocks/>
            </p:cNvSpPr>
            <p:nvPr/>
          </p:nvSpPr>
          <p:spPr bwMode="invGray">
            <a:xfrm>
              <a:off x="1664" y="2029"/>
              <a:ext cx="64" cy="34"/>
            </a:xfrm>
            <a:custGeom>
              <a:avLst/>
              <a:gdLst>
                <a:gd name="T0" fmla="*/ 58 w 85"/>
                <a:gd name="T1" fmla="*/ 10 h 45"/>
                <a:gd name="T2" fmla="*/ 28 w 85"/>
                <a:gd name="T3" fmla="*/ 4 h 45"/>
                <a:gd name="T4" fmla="*/ 0 w 85"/>
                <a:gd name="T5" fmla="*/ 18 h 45"/>
                <a:gd name="T6" fmla="*/ 40 w 85"/>
                <a:gd name="T7" fmla="*/ 32 h 45"/>
                <a:gd name="T8" fmla="*/ 64 w 85"/>
                <a:gd name="T9" fmla="*/ 40 h 45"/>
                <a:gd name="T10" fmla="*/ 84 w 85"/>
                <a:gd name="T11" fmla="*/ 18 h 45"/>
                <a:gd name="T12" fmla="*/ 82 w 85"/>
                <a:gd name="T13" fmla="*/ 6 h 45"/>
                <a:gd name="T14" fmla="*/ 64 w 85"/>
                <a:gd name="T15" fmla="*/ 0 h 45"/>
                <a:gd name="T16" fmla="*/ 58 w 85"/>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7" name="Freeform 31"/>
            <p:cNvSpPr>
              <a:spLocks/>
            </p:cNvSpPr>
            <p:nvPr/>
          </p:nvSpPr>
          <p:spPr bwMode="invGray">
            <a:xfrm>
              <a:off x="1637" y="1997"/>
              <a:ext cx="44" cy="24"/>
            </a:xfrm>
            <a:custGeom>
              <a:avLst/>
              <a:gdLst>
                <a:gd name="T0" fmla="*/ 16 w 58"/>
                <a:gd name="T1" fmla="*/ 4 h 31"/>
                <a:gd name="T2" fmla="*/ 0 w 58"/>
                <a:gd name="T3" fmla="*/ 18 h 31"/>
                <a:gd name="T4" fmla="*/ 20 w 58"/>
                <a:gd name="T5" fmla="*/ 28 h 31"/>
                <a:gd name="T6" fmla="*/ 28 w 58"/>
                <a:gd name="T7" fmla="*/ 20 h 31"/>
                <a:gd name="T8" fmla="*/ 52 w 58"/>
                <a:gd name="T9" fmla="*/ 12 h 31"/>
                <a:gd name="T10" fmla="*/ 44 w 58"/>
                <a:gd name="T11" fmla="*/ 0 h 31"/>
                <a:gd name="T12" fmla="*/ 16 w 5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8" name="Freeform 32"/>
            <p:cNvSpPr>
              <a:spLocks/>
            </p:cNvSpPr>
            <p:nvPr/>
          </p:nvSpPr>
          <p:spPr bwMode="invGray">
            <a:xfrm>
              <a:off x="1751" y="2000"/>
              <a:ext cx="114" cy="77"/>
            </a:xfrm>
            <a:custGeom>
              <a:avLst/>
              <a:gdLst>
                <a:gd name="T0" fmla="*/ 38 w 152"/>
                <a:gd name="T1" fmla="*/ 0 h 102"/>
                <a:gd name="T2" fmla="*/ 14 w 152"/>
                <a:gd name="T3" fmla="*/ 6 h 102"/>
                <a:gd name="T4" fmla="*/ 4 w 152"/>
                <a:gd name="T5" fmla="*/ 38 h 102"/>
                <a:gd name="T6" fmla="*/ 12 w 152"/>
                <a:gd name="T7" fmla="*/ 56 h 102"/>
                <a:gd name="T8" fmla="*/ 0 w 152"/>
                <a:gd name="T9" fmla="*/ 72 h 102"/>
                <a:gd name="T10" fmla="*/ 56 w 152"/>
                <a:gd name="T11" fmla="*/ 86 h 102"/>
                <a:gd name="T12" fmla="*/ 82 w 152"/>
                <a:gd name="T13" fmla="*/ 92 h 102"/>
                <a:gd name="T14" fmla="*/ 152 w 152"/>
                <a:gd name="T15" fmla="*/ 86 h 102"/>
                <a:gd name="T16" fmla="*/ 76 w 152"/>
                <a:gd name="T17" fmla="*/ 70 h 102"/>
                <a:gd name="T18" fmla="*/ 54 w 152"/>
                <a:gd name="T19" fmla="*/ 62 h 102"/>
                <a:gd name="T20" fmla="*/ 44 w 152"/>
                <a:gd name="T21" fmla="*/ 52 h 102"/>
                <a:gd name="T22" fmla="*/ 50 w 152"/>
                <a:gd name="T23" fmla="*/ 34 h 102"/>
                <a:gd name="T24" fmla="*/ 38 w 152"/>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29" name="Freeform 33"/>
            <p:cNvSpPr>
              <a:spLocks/>
            </p:cNvSpPr>
            <p:nvPr/>
          </p:nvSpPr>
          <p:spPr bwMode="invGray">
            <a:xfrm>
              <a:off x="664" y="2245"/>
              <a:ext cx="25" cy="15"/>
            </a:xfrm>
            <a:custGeom>
              <a:avLst/>
              <a:gdLst>
                <a:gd name="T0" fmla="*/ 34 w 34"/>
                <a:gd name="T1" fmla="*/ 0 h 20"/>
                <a:gd name="T2" fmla="*/ 24 w 34"/>
                <a:gd name="T3" fmla="*/ 20 h 20"/>
                <a:gd name="T4" fmla="*/ 4 w 34"/>
                <a:gd name="T5" fmla="*/ 18 h 20"/>
                <a:gd name="T6" fmla="*/ 4 w 34"/>
                <a:gd name="T7" fmla="*/ 6 h 20"/>
                <a:gd name="T8" fmla="*/ 34 w 34"/>
                <a:gd name="T9" fmla="*/ 0 h 20"/>
              </a:gdLst>
              <a:ahLst/>
              <a:cxnLst>
                <a:cxn ang="0">
                  <a:pos x="T0" y="T1"/>
                </a:cxn>
                <a:cxn ang="0">
                  <a:pos x="T2" y="T3"/>
                </a:cxn>
                <a:cxn ang="0">
                  <a:pos x="T4" y="T5"/>
                </a:cxn>
                <a:cxn ang="0">
                  <a:pos x="T6" y="T7"/>
                </a:cxn>
                <a:cxn ang="0">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0" name="Freeform 34"/>
            <p:cNvSpPr>
              <a:spLocks/>
            </p:cNvSpPr>
            <p:nvPr/>
          </p:nvSpPr>
          <p:spPr bwMode="invGray">
            <a:xfrm>
              <a:off x="1421" y="2756"/>
              <a:ext cx="16"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1" name="Freeform 35"/>
            <p:cNvSpPr>
              <a:spLocks/>
            </p:cNvSpPr>
            <p:nvPr/>
          </p:nvSpPr>
          <p:spPr bwMode="invGray">
            <a:xfrm>
              <a:off x="1424" y="2781"/>
              <a:ext cx="16"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2" name="Freeform 36"/>
            <p:cNvSpPr>
              <a:spLocks/>
            </p:cNvSpPr>
            <p:nvPr/>
          </p:nvSpPr>
          <p:spPr bwMode="invGray">
            <a:xfrm>
              <a:off x="1628" y="2913"/>
              <a:ext cx="15" cy="12"/>
            </a:xfrm>
            <a:custGeom>
              <a:avLst/>
              <a:gdLst>
                <a:gd name="T0" fmla="*/ 3 w 21"/>
                <a:gd name="T1" fmla="*/ 0 h 16"/>
                <a:gd name="T2" fmla="*/ 13 w 21"/>
                <a:gd name="T3" fmla="*/ 16 h 16"/>
                <a:gd name="T4" fmla="*/ 3 w 21"/>
                <a:gd name="T5" fmla="*/ 0 h 16"/>
              </a:gdLst>
              <a:ahLst/>
              <a:cxnLst>
                <a:cxn ang="0">
                  <a:pos x="T0" y="T1"/>
                </a:cxn>
                <a:cxn ang="0">
                  <a:pos x="T2" y="T3"/>
                </a:cxn>
                <a:cxn ang="0">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3" name="Freeform 37"/>
            <p:cNvSpPr>
              <a:spLocks/>
            </p:cNvSpPr>
            <p:nvPr/>
          </p:nvSpPr>
          <p:spPr bwMode="invGray">
            <a:xfrm>
              <a:off x="1752" y="2429"/>
              <a:ext cx="38"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4" name="Freeform 38"/>
            <p:cNvSpPr>
              <a:spLocks/>
            </p:cNvSpPr>
            <p:nvPr/>
          </p:nvSpPr>
          <p:spPr bwMode="invGray">
            <a:xfrm>
              <a:off x="1652" y="2224"/>
              <a:ext cx="38"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5" name="Freeform 39"/>
            <p:cNvSpPr>
              <a:spLocks/>
            </p:cNvSpPr>
            <p:nvPr/>
          </p:nvSpPr>
          <p:spPr bwMode="invGray">
            <a:xfrm>
              <a:off x="1717" y="2045"/>
              <a:ext cx="39"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6" name="Freeform 40"/>
            <p:cNvSpPr>
              <a:spLocks/>
            </p:cNvSpPr>
            <p:nvPr/>
          </p:nvSpPr>
          <p:spPr bwMode="invGray">
            <a:xfrm>
              <a:off x="1780" y="2153"/>
              <a:ext cx="38" cy="18"/>
            </a:xfrm>
            <a:custGeom>
              <a:avLst/>
              <a:gdLst>
                <a:gd name="T0" fmla="*/ 13 w 51"/>
                <a:gd name="T1" fmla="*/ 0 h 24"/>
                <a:gd name="T2" fmla="*/ 7 w 51"/>
                <a:gd name="T3" fmla="*/ 18 h 24"/>
                <a:gd name="T4" fmla="*/ 27 w 51"/>
                <a:gd name="T5" fmla="*/ 24 h 24"/>
                <a:gd name="T6" fmla="*/ 33 w 51"/>
                <a:gd name="T7" fmla="*/ 4 h 24"/>
                <a:gd name="T8" fmla="*/ 13 w 51"/>
                <a:gd name="T9" fmla="*/ 0 h 24"/>
              </a:gdLst>
              <a:ahLst/>
              <a:cxnLst>
                <a:cxn ang="0">
                  <a:pos x="T0" y="T1"/>
                </a:cxn>
                <a:cxn ang="0">
                  <a:pos x="T2" y="T3"/>
                </a:cxn>
                <a:cxn ang="0">
                  <a:pos x="T4" y="T5"/>
                </a:cxn>
                <a:cxn ang="0">
                  <a:pos x="T6" y="T7"/>
                </a:cxn>
                <a:cxn ang="0">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7" name="Freeform 41"/>
            <p:cNvSpPr>
              <a:spLocks/>
            </p:cNvSpPr>
            <p:nvPr/>
          </p:nvSpPr>
          <p:spPr bwMode="invGray">
            <a:xfrm>
              <a:off x="1796" y="1951"/>
              <a:ext cx="696" cy="346"/>
            </a:xfrm>
            <a:custGeom>
              <a:avLst/>
              <a:gdLst>
                <a:gd name="T0" fmla="*/ 28 w 929"/>
                <a:gd name="T1" fmla="*/ 56 h 462"/>
                <a:gd name="T2" fmla="*/ 6 w 929"/>
                <a:gd name="T3" fmla="*/ 92 h 462"/>
                <a:gd name="T4" fmla="*/ 36 w 929"/>
                <a:gd name="T5" fmla="*/ 100 h 462"/>
                <a:gd name="T6" fmla="*/ 16 w 929"/>
                <a:gd name="T7" fmla="*/ 116 h 462"/>
                <a:gd name="T8" fmla="*/ 104 w 929"/>
                <a:gd name="T9" fmla="*/ 136 h 462"/>
                <a:gd name="T10" fmla="*/ 142 w 929"/>
                <a:gd name="T11" fmla="*/ 130 h 462"/>
                <a:gd name="T12" fmla="*/ 250 w 929"/>
                <a:gd name="T13" fmla="*/ 78 h 462"/>
                <a:gd name="T14" fmla="*/ 300 w 929"/>
                <a:gd name="T15" fmla="*/ 66 h 462"/>
                <a:gd name="T16" fmla="*/ 324 w 929"/>
                <a:gd name="T17" fmla="*/ 80 h 462"/>
                <a:gd name="T18" fmla="*/ 272 w 929"/>
                <a:gd name="T19" fmla="*/ 88 h 462"/>
                <a:gd name="T20" fmla="*/ 242 w 929"/>
                <a:gd name="T21" fmla="*/ 112 h 462"/>
                <a:gd name="T22" fmla="*/ 254 w 929"/>
                <a:gd name="T23" fmla="*/ 120 h 462"/>
                <a:gd name="T24" fmla="*/ 260 w 929"/>
                <a:gd name="T25" fmla="*/ 158 h 462"/>
                <a:gd name="T26" fmla="*/ 350 w 929"/>
                <a:gd name="T27" fmla="*/ 192 h 462"/>
                <a:gd name="T28" fmla="*/ 336 w 929"/>
                <a:gd name="T29" fmla="*/ 210 h 462"/>
                <a:gd name="T30" fmla="*/ 368 w 929"/>
                <a:gd name="T31" fmla="*/ 246 h 462"/>
                <a:gd name="T32" fmla="*/ 348 w 929"/>
                <a:gd name="T33" fmla="*/ 266 h 462"/>
                <a:gd name="T34" fmla="*/ 324 w 929"/>
                <a:gd name="T35" fmla="*/ 294 h 462"/>
                <a:gd name="T36" fmla="*/ 294 w 929"/>
                <a:gd name="T37" fmla="*/ 324 h 462"/>
                <a:gd name="T38" fmla="*/ 292 w 929"/>
                <a:gd name="T39" fmla="*/ 420 h 462"/>
                <a:gd name="T40" fmla="*/ 332 w 929"/>
                <a:gd name="T41" fmla="*/ 446 h 462"/>
                <a:gd name="T42" fmla="*/ 388 w 929"/>
                <a:gd name="T43" fmla="*/ 448 h 462"/>
                <a:gd name="T44" fmla="*/ 412 w 929"/>
                <a:gd name="T45" fmla="*/ 422 h 462"/>
                <a:gd name="T46" fmla="*/ 506 w 929"/>
                <a:gd name="T47" fmla="*/ 356 h 462"/>
                <a:gd name="T48" fmla="*/ 572 w 929"/>
                <a:gd name="T49" fmla="*/ 334 h 462"/>
                <a:gd name="T50" fmla="*/ 646 w 929"/>
                <a:gd name="T51" fmla="*/ 308 h 462"/>
                <a:gd name="T52" fmla="*/ 720 w 929"/>
                <a:gd name="T53" fmla="*/ 290 h 462"/>
                <a:gd name="T54" fmla="*/ 762 w 929"/>
                <a:gd name="T55" fmla="*/ 260 h 462"/>
                <a:gd name="T56" fmla="*/ 800 w 929"/>
                <a:gd name="T57" fmla="*/ 200 h 462"/>
                <a:gd name="T58" fmla="*/ 802 w 929"/>
                <a:gd name="T59" fmla="*/ 154 h 462"/>
                <a:gd name="T60" fmla="*/ 802 w 929"/>
                <a:gd name="T61" fmla="*/ 124 h 462"/>
                <a:gd name="T62" fmla="*/ 832 w 929"/>
                <a:gd name="T63" fmla="*/ 90 h 462"/>
                <a:gd name="T64" fmla="*/ 876 w 929"/>
                <a:gd name="T65" fmla="*/ 94 h 462"/>
                <a:gd name="T66" fmla="*/ 922 w 929"/>
                <a:gd name="T67" fmla="*/ 52 h 462"/>
                <a:gd name="T68" fmla="*/ 888 w 929"/>
                <a:gd name="T69" fmla="*/ 56 h 462"/>
                <a:gd name="T70" fmla="*/ 848 w 929"/>
                <a:gd name="T71" fmla="*/ 46 h 462"/>
                <a:gd name="T72" fmla="*/ 794 w 929"/>
                <a:gd name="T73" fmla="*/ 22 h 462"/>
                <a:gd name="T74" fmla="*/ 642 w 929"/>
                <a:gd name="T75" fmla="*/ 26 h 462"/>
                <a:gd name="T76" fmla="*/ 584 w 929"/>
                <a:gd name="T77" fmla="*/ 38 h 462"/>
                <a:gd name="T78" fmla="*/ 556 w 929"/>
                <a:gd name="T79" fmla="*/ 38 h 462"/>
                <a:gd name="T80" fmla="*/ 516 w 929"/>
                <a:gd name="T81" fmla="*/ 54 h 462"/>
                <a:gd name="T82" fmla="*/ 478 w 929"/>
                <a:gd name="T83" fmla="*/ 30 h 462"/>
                <a:gd name="T84" fmla="*/ 432 w 929"/>
                <a:gd name="T85" fmla="*/ 40 h 462"/>
                <a:gd name="T86" fmla="*/ 366 w 929"/>
                <a:gd name="T87" fmla="*/ 52 h 462"/>
                <a:gd name="T88" fmla="*/ 410 w 929"/>
                <a:gd name="T89" fmla="*/ 38 h 462"/>
                <a:gd name="T90" fmla="*/ 352 w 929"/>
                <a:gd name="T91" fmla="*/ 8 h 462"/>
                <a:gd name="T92" fmla="*/ 334 w 929"/>
                <a:gd name="T93" fmla="*/ 2 h 462"/>
                <a:gd name="T94" fmla="*/ 314 w 929"/>
                <a:gd name="T95" fmla="*/ 8 h 462"/>
                <a:gd name="T96" fmla="*/ 240 w 929"/>
                <a:gd name="T97" fmla="*/ 16 h 462"/>
                <a:gd name="T98" fmla="*/ 160 w 929"/>
                <a:gd name="T99" fmla="*/ 28 h 462"/>
                <a:gd name="T100" fmla="*/ 108 w 929"/>
                <a:gd name="T101" fmla="*/ 26 h 462"/>
                <a:gd name="T102" fmla="*/ 114 w 929"/>
                <a:gd name="T103" fmla="*/ 68 h 462"/>
                <a:gd name="T104" fmla="*/ 104 w 929"/>
                <a:gd name="T105" fmla="*/ 52 h 462"/>
                <a:gd name="T106" fmla="*/ 60 w 929"/>
                <a:gd name="T107" fmla="*/ 4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8" name="Freeform 42"/>
            <p:cNvSpPr>
              <a:spLocks/>
            </p:cNvSpPr>
            <p:nvPr/>
          </p:nvSpPr>
          <p:spPr bwMode="invGray">
            <a:xfrm>
              <a:off x="2009" y="2135"/>
              <a:ext cx="39" cy="24"/>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39" name="Freeform 43"/>
            <p:cNvSpPr>
              <a:spLocks/>
            </p:cNvSpPr>
            <p:nvPr/>
          </p:nvSpPr>
          <p:spPr bwMode="invGray">
            <a:xfrm>
              <a:off x="2292" y="2201"/>
              <a:ext cx="128" cy="54"/>
            </a:xfrm>
            <a:custGeom>
              <a:avLst/>
              <a:gdLst>
                <a:gd name="T0" fmla="*/ 102 w 172"/>
                <a:gd name="T1" fmla="*/ 8 h 72"/>
                <a:gd name="T2" fmla="*/ 66 w 172"/>
                <a:gd name="T3" fmla="*/ 4 h 72"/>
                <a:gd name="T4" fmla="*/ 54 w 172"/>
                <a:gd name="T5" fmla="*/ 0 h 72"/>
                <a:gd name="T6" fmla="*/ 0 w 172"/>
                <a:gd name="T7" fmla="*/ 28 h 72"/>
                <a:gd name="T8" fmla="*/ 28 w 172"/>
                <a:gd name="T9" fmla="*/ 40 h 72"/>
                <a:gd name="T10" fmla="*/ 42 w 172"/>
                <a:gd name="T11" fmla="*/ 60 h 72"/>
                <a:gd name="T12" fmla="*/ 66 w 172"/>
                <a:gd name="T13" fmla="*/ 68 h 72"/>
                <a:gd name="T14" fmla="*/ 78 w 172"/>
                <a:gd name="T15" fmla="*/ 72 h 72"/>
                <a:gd name="T16" fmla="*/ 130 w 172"/>
                <a:gd name="T17" fmla="*/ 60 h 72"/>
                <a:gd name="T18" fmla="*/ 172 w 172"/>
                <a:gd name="T19" fmla="*/ 44 h 72"/>
                <a:gd name="T20" fmla="*/ 148 w 172"/>
                <a:gd name="T21" fmla="*/ 18 h 72"/>
                <a:gd name="T22" fmla="*/ 136 w 172"/>
                <a:gd name="T23" fmla="*/ 4 h 72"/>
                <a:gd name="T24" fmla="*/ 102 w 172"/>
                <a:gd name="T2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0" name="Freeform 44"/>
            <p:cNvSpPr>
              <a:spLocks/>
            </p:cNvSpPr>
            <p:nvPr/>
          </p:nvSpPr>
          <p:spPr bwMode="invGray">
            <a:xfrm>
              <a:off x="2393" y="2038"/>
              <a:ext cx="39" cy="24"/>
            </a:xfrm>
            <a:custGeom>
              <a:avLst/>
              <a:gdLst>
                <a:gd name="T0" fmla="*/ 34 w 52"/>
                <a:gd name="T1" fmla="*/ 0 h 32"/>
                <a:gd name="T2" fmla="*/ 8 w 52"/>
                <a:gd name="T3" fmla="*/ 20 h 32"/>
                <a:gd name="T4" fmla="*/ 24 w 52"/>
                <a:gd name="T5" fmla="*/ 32 h 32"/>
                <a:gd name="T6" fmla="*/ 42 w 52"/>
                <a:gd name="T7" fmla="*/ 30 h 32"/>
                <a:gd name="T8" fmla="*/ 34 w 52"/>
                <a:gd name="T9" fmla="*/ 0 h 32"/>
              </a:gdLst>
              <a:ahLst/>
              <a:cxnLst>
                <a:cxn ang="0">
                  <a:pos x="T0" y="T1"/>
                </a:cxn>
                <a:cxn ang="0">
                  <a:pos x="T2" y="T3"/>
                </a:cxn>
                <a:cxn ang="0">
                  <a:pos x="T4" y="T5"/>
                </a:cxn>
                <a:cxn ang="0">
                  <a:pos x="T6" y="T7"/>
                </a:cxn>
                <a:cxn ang="0">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1" name="Freeform 45"/>
            <p:cNvSpPr>
              <a:spLocks/>
            </p:cNvSpPr>
            <p:nvPr/>
          </p:nvSpPr>
          <p:spPr bwMode="invGray">
            <a:xfrm>
              <a:off x="2662" y="2006"/>
              <a:ext cx="155" cy="63"/>
            </a:xfrm>
            <a:custGeom>
              <a:avLst/>
              <a:gdLst>
                <a:gd name="T0" fmla="*/ 191 w 206"/>
                <a:gd name="T1" fmla="*/ 7 h 85"/>
                <a:gd name="T2" fmla="*/ 103 w 206"/>
                <a:gd name="T3" fmla="*/ 9 h 85"/>
                <a:gd name="T4" fmla="*/ 109 w 206"/>
                <a:gd name="T5" fmla="*/ 25 h 85"/>
                <a:gd name="T6" fmla="*/ 107 w 206"/>
                <a:gd name="T7" fmla="*/ 33 h 85"/>
                <a:gd name="T8" fmla="*/ 89 w 206"/>
                <a:gd name="T9" fmla="*/ 27 h 85"/>
                <a:gd name="T10" fmla="*/ 77 w 206"/>
                <a:gd name="T11" fmla="*/ 19 h 85"/>
                <a:gd name="T12" fmla="*/ 23 w 206"/>
                <a:gd name="T13" fmla="*/ 27 h 85"/>
                <a:gd name="T14" fmla="*/ 31 w 206"/>
                <a:gd name="T15" fmla="*/ 49 h 85"/>
                <a:gd name="T16" fmla="*/ 55 w 206"/>
                <a:gd name="T17" fmla="*/ 53 h 85"/>
                <a:gd name="T18" fmla="*/ 75 w 206"/>
                <a:gd name="T19" fmla="*/ 73 h 85"/>
                <a:gd name="T20" fmla="*/ 89 w 206"/>
                <a:gd name="T21" fmla="*/ 85 h 85"/>
                <a:gd name="T22" fmla="*/ 109 w 206"/>
                <a:gd name="T23" fmla="*/ 67 h 85"/>
                <a:gd name="T24" fmla="*/ 121 w 206"/>
                <a:gd name="T25" fmla="*/ 59 h 85"/>
                <a:gd name="T26" fmla="*/ 127 w 206"/>
                <a:gd name="T27" fmla="*/ 47 h 85"/>
                <a:gd name="T28" fmla="*/ 167 w 206"/>
                <a:gd name="T29" fmla="*/ 35 h 85"/>
                <a:gd name="T30" fmla="*/ 187 w 206"/>
                <a:gd name="T31" fmla="*/ 31 h 85"/>
                <a:gd name="T32" fmla="*/ 199 w 206"/>
                <a:gd name="T33" fmla="*/ 27 h 85"/>
                <a:gd name="T34" fmla="*/ 191 w 206"/>
                <a:gd name="T35"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2" name="Freeform 46"/>
            <p:cNvSpPr>
              <a:spLocks/>
            </p:cNvSpPr>
            <p:nvPr/>
          </p:nvSpPr>
          <p:spPr bwMode="invGray">
            <a:xfrm>
              <a:off x="2759" y="2039"/>
              <a:ext cx="48" cy="21"/>
            </a:xfrm>
            <a:custGeom>
              <a:avLst/>
              <a:gdLst>
                <a:gd name="T0" fmla="*/ 36 w 64"/>
                <a:gd name="T1" fmla="*/ 6 h 28"/>
                <a:gd name="T2" fmla="*/ 8 w 64"/>
                <a:gd name="T3" fmla="*/ 4 h 28"/>
                <a:gd name="T4" fmla="*/ 24 w 64"/>
                <a:gd name="T5" fmla="*/ 28 h 28"/>
                <a:gd name="T6" fmla="*/ 54 w 64"/>
                <a:gd name="T7" fmla="*/ 14 h 28"/>
                <a:gd name="T8" fmla="*/ 36 w 64"/>
                <a:gd name="T9" fmla="*/ 6 h 28"/>
              </a:gdLst>
              <a:ahLst/>
              <a:cxnLst>
                <a:cxn ang="0">
                  <a:pos x="T0" y="T1"/>
                </a:cxn>
                <a:cxn ang="0">
                  <a:pos x="T2" y="T3"/>
                </a:cxn>
                <a:cxn ang="0">
                  <a:pos x="T4" y="T5"/>
                </a:cxn>
                <a:cxn ang="0">
                  <a:pos x="T6" y="T7"/>
                </a:cxn>
                <a:cxn ang="0">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3" name="Freeform 47"/>
            <p:cNvSpPr>
              <a:spLocks/>
            </p:cNvSpPr>
            <p:nvPr/>
          </p:nvSpPr>
          <p:spPr bwMode="invGray">
            <a:xfrm>
              <a:off x="2467" y="2311"/>
              <a:ext cx="109" cy="132"/>
            </a:xfrm>
            <a:custGeom>
              <a:avLst/>
              <a:gdLst>
                <a:gd name="T0" fmla="*/ 24 w 146"/>
                <a:gd name="T1" fmla="*/ 19 h 176"/>
                <a:gd name="T2" fmla="*/ 0 w 146"/>
                <a:gd name="T3" fmla="*/ 25 h 176"/>
                <a:gd name="T4" fmla="*/ 14 w 146"/>
                <a:gd name="T5" fmla="*/ 43 h 176"/>
                <a:gd name="T6" fmla="*/ 34 w 146"/>
                <a:gd name="T7" fmla="*/ 87 h 176"/>
                <a:gd name="T8" fmla="*/ 52 w 146"/>
                <a:gd name="T9" fmla="*/ 91 h 176"/>
                <a:gd name="T10" fmla="*/ 50 w 146"/>
                <a:gd name="T11" fmla="*/ 107 h 176"/>
                <a:gd name="T12" fmla="*/ 28 w 146"/>
                <a:gd name="T13" fmla="*/ 113 h 176"/>
                <a:gd name="T14" fmla="*/ 16 w 146"/>
                <a:gd name="T15" fmla="*/ 131 h 176"/>
                <a:gd name="T16" fmla="*/ 18 w 146"/>
                <a:gd name="T17" fmla="*/ 137 h 176"/>
                <a:gd name="T18" fmla="*/ 30 w 146"/>
                <a:gd name="T19" fmla="*/ 141 h 176"/>
                <a:gd name="T20" fmla="*/ 18 w 146"/>
                <a:gd name="T21" fmla="*/ 169 h 176"/>
                <a:gd name="T22" fmla="*/ 20 w 146"/>
                <a:gd name="T23" fmla="*/ 175 h 176"/>
                <a:gd name="T24" fmla="*/ 34 w 146"/>
                <a:gd name="T25" fmla="*/ 171 h 176"/>
                <a:gd name="T26" fmla="*/ 58 w 146"/>
                <a:gd name="T27" fmla="*/ 169 h 176"/>
                <a:gd name="T28" fmla="*/ 92 w 146"/>
                <a:gd name="T29" fmla="*/ 171 h 176"/>
                <a:gd name="T30" fmla="*/ 110 w 146"/>
                <a:gd name="T31" fmla="*/ 169 h 176"/>
                <a:gd name="T32" fmla="*/ 122 w 146"/>
                <a:gd name="T33" fmla="*/ 165 h 176"/>
                <a:gd name="T34" fmla="*/ 128 w 146"/>
                <a:gd name="T35" fmla="*/ 141 h 176"/>
                <a:gd name="T36" fmla="*/ 146 w 146"/>
                <a:gd name="T37" fmla="*/ 133 h 176"/>
                <a:gd name="T38" fmla="*/ 110 w 146"/>
                <a:gd name="T39" fmla="*/ 109 h 176"/>
                <a:gd name="T40" fmla="*/ 88 w 146"/>
                <a:gd name="T41" fmla="*/ 83 h 176"/>
                <a:gd name="T42" fmla="*/ 82 w 146"/>
                <a:gd name="T43" fmla="*/ 69 h 176"/>
                <a:gd name="T44" fmla="*/ 64 w 146"/>
                <a:gd name="T45" fmla="*/ 61 h 176"/>
                <a:gd name="T46" fmla="*/ 86 w 146"/>
                <a:gd name="T47" fmla="*/ 45 h 176"/>
                <a:gd name="T48" fmla="*/ 64 w 146"/>
                <a:gd name="T49" fmla="*/ 31 h 176"/>
                <a:gd name="T50" fmla="*/ 70 w 146"/>
                <a:gd name="T51" fmla="*/ 13 h 176"/>
                <a:gd name="T52" fmla="*/ 46 w 146"/>
                <a:gd name="T53" fmla="*/ 1 h 176"/>
                <a:gd name="T54" fmla="*/ 30 w 146"/>
                <a:gd name="T55" fmla="*/ 9 h 176"/>
                <a:gd name="T56" fmla="*/ 24 w 146"/>
                <a:gd name="T57" fmla="*/ 1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4" name="Freeform 48"/>
            <p:cNvSpPr>
              <a:spLocks/>
            </p:cNvSpPr>
            <p:nvPr/>
          </p:nvSpPr>
          <p:spPr bwMode="invGray">
            <a:xfrm>
              <a:off x="2413" y="2359"/>
              <a:ext cx="69" cy="68"/>
            </a:xfrm>
            <a:custGeom>
              <a:avLst/>
              <a:gdLst>
                <a:gd name="T0" fmla="*/ 58 w 92"/>
                <a:gd name="T1" fmla="*/ 6 h 92"/>
                <a:gd name="T2" fmla="*/ 82 w 92"/>
                <a:gd name="T3" fmla="*/ 8 h 92"/>
                <a:gd name="T4" fmla="*/ 92 w 92"/>
                <a:gd name="T5" fmla="*/ 26 h 92"/>
                <a:gd name="T6" fmla="*/ 78 w 92"/>
                <a:gd name="T7" fmla="*/ 48 h 92"/>
                <a:gd name="T8" fmla="*/ 46 w 92"/>
                <a:gd name="T9" fmla="*/ 76 h 92"/>
                <a:gd name="T10" fmla="*/ 18 w 92"/>
                <a:gd name="T11" fmla="*/ 92 h 92"/>
                <a:gd name="T12" fmla="*/ 8 w 92"/>
                <a:gd name="T13" fmla="*/ 72 h 92"/>
                <a:gd name="T14" fmla="*/ 20 w 92"/>
                <a:gd name="T15" fmla="*/ 64 h 92"/>
                <a:gd name="T16" fmla="*/ 14 w 92"/>
                <a:gd name="T17" fmla="*/ 46 h 92"/>
                <a:gd name="T18" fmla="*/ 40 w 92"/>
                <a:gd name="T19" fmla="*/ 28 h 92"/>
                <a:gd name="T20" fmla="*/ 58 w 92"/>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5" name="Freeform 49"/>
            <p:cNvSpPr>
              <a:spLocks/>
            </p:cNvSpPr>
            <p:nvPr/>
          </p:nvSpPr>
          <p:spPr bwMode="invGray">
            <a:xfrm>
              <a:off x="4099" y="3502"/>
              <a:ext cx="474" cy="495"/>
            </a:xfrm>
            <a:custGeom>
              <a:avLst/>
              <a:gdLst>
                <a:gd name="T0" fmla="*/ 212 w 633"/>
                <a:gd name="T1" fmla="*/ 11 h 660"/>
                <a:gd name="T2" fmla="*/ 176 w 633"/>
                <a:gd name="T3" fmla="*/ 19 h 660"/>
                <a:gd name="T4" fmla="*/ 144 w 633"/>
                <a:gd name="T5" fmla="*/ 51 h 660"/>
                <a:gd name="T6" fmla="*/ 104 w 633"/>
                <a:gd name="T7" fmla="*/ 59 h 660"/>
                <a:gd name="T8" fmla="*/ 84 w 633"/>
                <a:gd name="T9" fmla="*/ 75 h 660"/>
                <a:gd name="T10" fmla="*/ 68 w 633"/>
                <a:gd name="T11" fmla="*/ 115 h 660"/>
                <a:gd name="T12" fmla="*/ 36 w 633"/>
                <a:gd name="T13" fmla="*/ 167 h 660"/>
                <a:gd name="T14" fmla="*/ 0 w 633"/>
                <a:gd name="T15" fmla="*/ 179 h 660"/>
                <a:gd name="T16" fmla="*/ 72 w 633"/>
                <a:gd name="T17" fmla="*/ 323 h 660"/>
                <a:gd name="T18" fmla="*/ 120 w 633"/>
                <a:gd name="T19" fmla="*/ 427 h 660"/>
                <a:gd name="T20" fmla="*/ 144 w 633"/>
                <a:gd name="T21" fmla="*/ 443 h 660"/>
                <a:gd name="T22" fmla="*/ 168 w 633"/>
                <a:gd name="T23" fmla="*/ 451 h 660"/>
                <a:gd name="T24" fmla="*/ 228 w 633"/>
                <a:gd name="T25" fmla="*/ 431 h 660"/>
                <a:gd name="T26" fmla="*/ 252 w 633"/>
                <a:gd name="T27" fmla="*/ 423 h 660"/>
                <a:gd name="T28" fmla="*/ 300 w 633"/>
                <a:gd name="T29" fmla="*/ 451 h 660"/>
                <a:gd name="T30" fmla="*/ 324 w 633"/>
                <a:gd name="T31" fmla="*/ 527 h 660"/>
                <a:gd name="T32" fmla="*/ 336 w 633"/>
                <a:gd name="T33" fmla="*/ 523 h 660"/>
                <a:gd name="T34" fmla="*/ 344 w 633"/>
                <a:gd name="T35" fmla="*/ 511 h 660"/>
                <a:gd name="T36" fmla="*/ 368 w 633"/>
                <a:gd name="T37" fmla="*/ 547 h 660"/>
                <a:gd name="T38" fmla="*/ 404 w 633"/>
                <a:gd name="T39" fmla="*/ 571 h 660"/>
                <a:gd name="T40" fmla="*/ 436 w 633"/>
                <a:gd name="T41" fmla="*/ 603 h 660"/>
                <a:gd name="T42" fmla="*/ 444 w 633"/>
                <a:gd name="T43" fmla="*/ 615 h 660"/>
                <a:gd name="T44" fmla="*/ 456 w 633"/>
                <a:gd name="T45" fmla="*/ 623 h 660"/>
                <a:gd name="T46" fmla="*/ 484 w 633"/>
                <a:gd name="T47" fmla="*/ 655 h 660"/>
                <a:gd name="T48" fmla="*/ 492 w 633"/>
                <a:gd name="T49" fmla="*/ 631 h 660"/>
                <a:gd name="T50" fmla="*/ 540 w 633"/>
                <a:gd name="T51" fmla="*/ 659 h 660"/>
                <a:gd name="T52" fmla="*/ 588 w 633"/>
                <a:gd name="T53" fmla="*/ 655 h 660"/>
                <a:gd name="T54" fmla="*/ 616 w 633"/>
                <a:gd name="T55" fmla="*/ 531 h 660"/>
                <a:gd name="T56" fmla="*/ 632 w 633"/>
                <a:gd name="T57" fmla="*/ 463 h 660"/>
                <a:gd name="T58" fmla="*/ 620 w 633"/>
                <a:gd name="T59" fmla="*/ 367 h 660"/>
                <a:gd name="T60" fmla="*/ 536 w 633"/>
                <a:gd name="T61" fmla="*/ 271 h 660"/>
                <a:gd name="T62" fmla="*/ 528 w 633"/>
                <a:gd name="T63" fmla="*/ 235 h 660"/>
                <a:gd name="T64" fmla="*/ 460 w 633"/>
                <a:gd name="T65" fmla="*/ 179 h 660"/>
                <a:gd name="T66" fmla="*/ 472 w 633"/>
                <a:gd name="T67" fmla="*/ 155 h 660"/>
                <a:gd name="T68" fmla="*/ 456 w 633"/>
                <a:gd name="T69" fmla="*/ 131 h 660"/>
                <a:gd name="T70" fmla="*/ 416 w 633"/>
                <a:gd name="T71" fmla="*/ 79 h 660"/>
                <a:gd name="T72" fmla="*/ 392 w 633"/>
                <a:gd name="T73" fmla="*/ 31 h 660"/>
                <a:gd name="T74" fmla="*/ 388 w 633"/>
                <a:gd name="T75" fmla="*/ 19 h 660"/>
                <a:gd name="T76" fmla="*/ 364 w 633"/>
                <a:gd name="T77" fmla="*/ 151 h 660"/>
                <a:gd name="T78" fmla="*/ 324 w 633"/>
                <a:gd name="T79" fmla="*/ 115 h 660"/>
                <a:gd name="T80" fmla="*/ 292 w 633"/>
                <a:gd name="T81" fmla="*/ 111 h 660"/>
                <a:gd name="T82" fmla="*/ 272 w 633"/>
                <a:gd name="T83" fmla="*/ 87 h 660"/>
                <a:gd name="T84" fmla="*/ 264 w 633"/>
                <a:gd name="T85" fmla="*/ 63 h 660"/>
                <a:gd name="T86" fmla="*/ 276 w 633"/>
                <a:gd name="T87" fmla="*/ 55 h 660"/>
                <a:gd name="T88" fmla="*/ 240 w 633"/>
                <a:gd name="T89" fmla="*/ 19 h 660"/>
                <a:gd name="T90" fmla="*/ 216 w 633"/>
                <a:gd name="T91" fmla="*/ 11 h 660"/>
                <a:gd name="T92" fmla="*/ 204 w 633"/>
                <a:gd name="T93" fmla="*/ 7 h 660"/>
                <a:gd name="T94" fmla="*/ 212 w 633"/>
                <a:gd name="T95" fmla="*/ 1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6" name="Freeform 50"/>
            <p:cNvSpPr>
              <a:spLocks/>
            </p:cNvSpPr>
            <p:nvPr/>
          </p:nvSpPr>
          <p:spPr bwMode="invGray">
            <a:xfrm>
              <a:off x="4246" y="3241"/>
              <a:ext cx="319" cy="210"/>
            </a:xfrm>
            <a:custGeom>
              <a:avLst/>
              <a:gdLst>
                <a:gd name="T0" fmla="*/ 84 w 426"/>
                <a:gd name="T1" fmla="*/ 60 h 280"/>
                <a:gd name="T2" fmla="*/ 68 w 426"/>
                <a:gd name="T3" fmla="*/ 36 h 280"/>
                <a:gd name="T4" fmla="*/ 64 w 426"/>
                <a:gd name="T5" fmla="*/ 16 h 280"/>
                <a:gd name="T6" fmla="*/ 52 w 426"/>
                <a:gd name="T7" fmla="*/ 12 h 280"/>
                <a:gd name="T8" fmla="*/ 16 w 426"/>
                <a:gd name="T9" fmla="*/ 16 h 280"/>
                <a:gd name="T10" fmla="*/ 44 w 426"/>
                <a:gd name="T11" fmla="*/ 40 h 280"/>
                <a:gd name="T12" fmla="*/ 48 w 426"/>
                <a:gd name="T13" fmla="*/ 52 h 280"/>
                <a:gd name="T14" fmla="*/ 24 w 426"/>
                <a:gd name="T15" fmla="*/ 68 h 280"/>
                <a:gd name="T16" fmla="*/ 88 w 426"/>
                <a:gd name="T17" fmla="*/ 92 h 280"/>
                <a:gd name="T18" fmla="*/ 124 w 426"/>
                <a:gd name="T19" fmla="*/ 112 h 280"/>
                <a:gd name="T20" fmla="*/ 128 w 426"/>
                <a:gd name="T21" fmla="*/ 124 h 280"/>
                <a:gd name="T22" fmla="*/ 140 w 426"/>
                <a:gd name="T23" fmla="*/ 132 h 280"/>
                <a:gd name="T24" fmla="*/ 148 w 426"/>
                <a:gd name="T25" fmla="*/ 156 h 280"/>
                <a:gd name="T26" fmla="*/ 132 w 426"/>
                <a:gd name="T27" fmla="*/ 196 h 280"/>
                <a:gd name="T28" fmla="*/ 180 w 426"/>
                <a:gd name="T29" fmla="*/ 188 h 280"/>
                <a:gd name="T30" fmla="*/ 192 w 426"/>
                <a:gd name="T31" fmla="*/ 216 h 280"/>
                <a:gd name="T32" fmla="*/ 216 w 426"/>
                <a:gd name="T33" fmla="*/ 224 h 280"/>
                <a:gd name="T34" fmla="*/ 228 w 426"/>
                <a:gd name="T35" fmla="*/ 228 h 280"/>
                <a:gd name="T36" fmla="*/ 252 w 426"/>
                <a:gd name="T37" fmla="*/ 224 h 280"/>
                <a:gd name="T38" fmla="*/ 276 w 426"/>
                <a:gd name="T39" fmla="*/ 196 h 280"/>
                <a:gd name="T40" fmla="*/ 336 w 426"/>
                <a:gd name="T41" fmla="*/ 252 h 280"/>
                <a:gd name="T42" fmla="*/ 364 w 426"/>
                <a:gd name="T43" fmla="*/ 280 h 280"/>
                <a:gd name="T44" fmla="*/ 360 w 426"/>
                <a:gd name="T45" fmla="*/ 224 h 280"/>
                <a:gd name="T46" fmla="*/ 336 w 426"/>
                <a:gd name="T47" fmla="*/ 200 h 280"/>
                <a:gd name="T48" fmla="*/ 372 w 426"/>
                <a:gd name="T49" fmla="*/ 168 h 280"/>
                <a:gd name="T50" fmla="*/ 408 w 426"/>
                <a:gd name="T51" fmla="*/ 156 h 280"/>
                <a:gd name="T52" fmla="*/ 420 w 426"/>
                <a:gd name="T53" fmla="*/ 152 h 280"/>
                <a:gd name="T54" fmla="*/ 424 w 426"/>
                <a:gd name="T55" fmla="*/ 140 h 280"/>
                <a:gd name="T56" fmla="*/ 356 w 426"/>
                <a:gd name="T57" fmla="*/ 148 h 280"/>
                <a:gd name="T58" fmla="*/ 304 w 426"/>
                <a:gd name="T59" fmla="*/ 140 h 280"/>
                <a:gd name="T60" fmla="*/ 300 w 426"/>
                <a:gd name="T61" fmla="*/ 128 h 280"/>
                <a:gd name="T62" fmla="*/ 292 w 426"/>
                <a:gd name="T63" fmla="*/ 116 h 280"/>
                <a:gd name="T64" fmla="*/ 220 w 426"/>
                <a:gd name="T65" fmla="*/ 80 h 280"/>
                <a:gd name="T66" fmla="*/ 160 w 426"/>
                <a:gd name="T67" fmla="*/ 60 h 280"/>
                <a:gd name="T68" fmla="*/ 136 w 426"/>
                <a:gd name="T69" fmla="*/ 52 h 280"/>
                <a:gd name="T70" fmla="*/ 80 w 426"/>
                <a:gd name="T71" fmla="*/ 52 h 280"/>
                <a:gd name="T72" fmla="*/ 68 w 426"/>
                <a:gd name="T73" fmla="*/ 32 h 280"/>
                <a:gd name="T74" fmla="*/ 68 w 426"/>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algn="ctr" rotWithShape="0">
                      <a:srgbClr val="FEFEFE">
                        <a:gamma/>
                        <a:shade val="60000"/>
                        <a:invGamma/>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7" name="Freeform 51"/>
            <p:cNvSpPr>
              <a:spLocks/>
            </p:cNvSpPr>
            <p:nvPr/>
          </p:nvSpPr>
          <p:spPr bwMode="invGray">
            <a:xfrm>
              <a:off x="4255" y="3243"/>
              <a:ext cx="311" cy="211"/>
            </a:xfrm>
            <a:custGeom>
              <a:avLst/>
              <a:gdLst>
                <a:gd name="T0" fmla="*/ 0 w 416"/>
                <a:gd name="T1" fmla="*/ 1 h 282"/>
                <a:gd name="T2" fmla="*/ 20 w 416"/>
                <a:gd name="T3" fmla="*/ 37 h 282"/>
                <a:gd name="T4" fmla="*/ 28 w 416"/>
                <a:gd name="T5" fmla="*/ 49 h 282"/>
                <a:gd name="T6" fmla="*/ 84 w 416"/>
                <a:gd name="T7" fmla="*/ 89 h 282"/>
                <a:gd name="T8" fmla="*/ 120 w 416"/>
                <a:gd name="T9" fmla="*/ 113 h 282"/>
                <a:gd name="T10" fmla="*/ 132 w 416"/>
                <a:gd name="T11" fmla="*/ 121 h 282"/>
                <a:gd name="T12" fmla="*/ 136 w 416"/>
                <a:gd name="T13" fmla="*/ 169 h 282"/>
                <a:gd name="T14" fmla="*/ 116 w 416"/>
                <a:gd name="T15" fmla="*/ 201 h 282"/>
                <a:gd name="T16" fmla="*/ 136 w 416"/>
                <a:gd name="T17" fmla="*/ 197 h 282"/>
                <a:gd name="T18" fmla="*/ 148 w 416"/>
                <a:gd name="T19" fmla="*/ 189 h 282"/>
                <a:gd name="T20" fmla="*/ 160 w 416"/>
                <a:gd name="T21" fmla="*/ 201 h 282"/>
                <a:gd name="T22" fmla="*/ 184 w 416"/>
                <a:gd name="T23" fmla="*/ 217 h 282"/>
                <a:gd name="T24" fmla="*/ 208 w 416"/>
                <a:gd name="T25" fmla="*/ 233 h 282"/>
                <a:gd name="T26" fmla="*/ 240 w 416"/>
                <a:gd name="T27" fmla="*/ 221 h 282"/>
                <a:gd name="T28" fmla="*/ 248 w 416"/>
                <a:gd name="T29" fmla="*/ 197 h 282"/>
                <a:gd name="T30" fmla="*/ 268 w 416"/>
                <a:gd name="T31" fmla="*/ 201 h 282"/>
                <a:gd name="T32" fmla="*/ 292 w 416"/>
                <a:gd name="T33" fmla="*/ 209 h 282"/>
                <a:gd name="T34" fmla="*/ 340 w 416"/>
                <a:gd name="T35" fmla="*/ 281 h 282"/>
                <a:gd name="T36" fmla="*/ 356 w 416"/>
                <a:gd name="T37" fmla="*/ 277 h 282"/>
                <a:gd name="T38" fmla="*/ 352 w 416"/>
                <a:gd name="T39" fmla="*/ 253 h 282"/>
                <a:gd name="T40" fmla="*/ 316 w 416"/>
                <a:gd name="T41" fmla="*/ 197 h 282"/>
                <a:gd name="T42" fmla="*/ 360 w 416"/>
                <a:gd name="T43" fmla="*/ 173 h 282"/>
                <a:gd name="T44" fmla="*/ 408 w 416"/>
                <a:gd name="T45" fmla="*/ 145 h 282"/>
                <a:gd name="T46" fmla="*/ 409 w 416"/>
                <a:gd name="T47" fmla="*/ 120 h 282"/>
                <a:gd name="T48" fmla="*/ 367 w 416"/>
                <a:gd name="T49" fmla="*/ 138 h 282"/>
                <a:gd name="T50" fmla="*/ 308 w 416"/>
                <a:gd name="T51" fmla="*/ 137 h 282"/>
                <a:gd name="T52" fmla="*/ 264 w 416"/>
                <a:gd name="T53" fmla="*/ 97 h 282"/>
                <a:gd name="T54" fmla="*/ 180 w 416"/>
                <a:gd name="T55" fmla="*/ 61 h 282"/>
                <a:gd name="T56" fmla="*/ 132 w 416"/>
                <a:gd name="T57" fmla="*/ 33 h 282"/>
                <a:gd name="T58" fmla="*/ 92 w 416"/>
                <a:gd name="T59" fmla="*/ 41 h 282"/>
                <a:gd name="T60" fmla="*/ 76 w 416"/>
                <a:gd name="T61" fmla="*/ 57 h 282"/>
                <a:gd name="T62" fmla="*/ 56 w 416"/>
                <a:gd name="T63" fmla="*/ 17 h 282"/>
                <a:gd name="T64" fmla="*/ 0 w 416"/>
                <a:gd name="T65" fmla="*/ 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8" name="Freeform 52"/>
            <p:cNvSpPr>
              <a:spLocks/>
            </p:cNvSpPr>
            <p:nvPr/>
          </p:nvSpPr>
          <p:spPr bwMode="invGray">
            <a:xfrm>
              <a:off x="4485" y="4013"/>
              <a:ext cx="45" cy="58"/>
            </a:xfrm>
            <a:custGeom>
              <a:avLst/>
              <a:gdLst>
                <a:gd name="T0" fmla="*/ 32 w 60"/>
                <a:gd name="T1" fmla="*/ 18 h 78"/>
                <a:gd name="T2" fmla="*/ 0 w 60"/>
                <a:gd name="T3" fmla="*/ 18 h 78"/>
                <a:gd name="T4" fmla="*/ 20 w 60"/>
                <a:gd name="T5" fmla="*/ 42 h 78"/>
                <a:gd name="T6" fmla="*/ 28 w 60"/>
                <a:gd name="T7" fmla="*/ 66 h 78"/>
                <a:gd name="T8" fmla="*/ 32 w 60"/>
                <a:gd name="T9" fmla="*/ 78 h 78"/>
                <a:gd name="T10" fmla="*/ 60 w 60"/>
                <a:gd name="T11" fmla="*/ 50 h 78"/>
                <a:gd name="T12" fmla="*/ 32 w 60"/>
                <a:gd name="T13" fmla="*/ 18 h 78"/>
              </a:gdLst>
              <a:ahLst/>
              <a:cxnLst>
                <a:cxn ang="0">
                  <a:pos x="T0" y="T1"/>
                </a:cxn>
                <a:cxn ang="0">
                  <a:pos x="T2" y="T3"/>
                </a:cxn>
                <a:cxn ang="0">
                  <a:pos x="T4" y="T5"/>
                </a:cxn>
                <a:cxn ang="0">
                  <a:pos x="T6" y="T7"/>
                </a:cxn>
                <a:cxn ang="0">
                  <a:pos x="T8" y="T9"/>
                </a:cxn>
                <a:cxn ang="0">
                  <a:pos x="T10" y="T11"/>
                </a:cxn>
                <a:cxn ang="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49" name="Freeform 53"/>
            <p:cNvSpPr>
              <a:spLocks/>
            </p:cNvSpPr>
            <p:nvPr/>
          </p:nvSpPr>
          <p:spPr bwMode="invGray">
            <a:xfrm>
              <a:off x="4621" y="3923"/>
              <a:ext cx="164" cy="85"/>
            </a:xfrm>
            <a:custGeom>
              <a:avLst/>
              <a:gdLst>
                <a:gd name="T0" fmla="*/ 47 w 219"/>
                <a:gd name="T1" fmla="*/ 73 h 113"/>
                <a:gd name="T2" fmla="*/ 39 w 219"/>
                <a:gd name="T3" fmla="*/ 61 h 113"/>
                <a:gd name="T4" fmla="*/ 15 w 219"/>
                <a:gd name="T5" fmla="*/ 69 h 113"/>
                <a:gd name="T6" fmla="*/ 39 w 219"/>
                <a:gd name="T7" fmla="*/ 113 h 113"/>
                <a:gd name="T8" fmla="*/ 123 w 219"/>
                <a:gd name="T9" fmla="*/ 89 h 113"/>
                <a:gd name="T10" fmla="*/ 147 w 219"/>
                <a:gd name="T11" fmla="*/ 73 h 113"/>
                <a:gd name="T12" fmla="*/ 171 w 219"/>
                <a:gd name="T13" fmla="*/ 65 h 113"/>
                <a:gd name="T14" fmla="*/ 219 w 219"/>
                <a:gd name="T15" fmla="*/ 19 h 113"/>
                <a:gd name="T16" fmla="*/ 210 w 219"/>
                <a:gd name="T17" fmla="*/ 0 h 113"/>
                <a:gd name="T18" fmla="*/ 179 w 219"/>
                <a:gd name="T19" fmla="*/ 17 h 113"/>
                <a:gd name="T20" fmla="*/ 107 w 219"/>
                <a:gd name="T21" fmla="*/ 41 h 113"/>
                <a:gd name="T22" fmla="*/ 83 w 219"/>
                <a:gd name="T23" fmla="*/ 45 h 113"/>
                <a:gd name="T24" fmla="*/ 59 w 219"/>
                <a:gd name="T25" fmla="*/ 53 h 113"/>
                <a:gd name="T26" fmla="*/ 47 w 219"/>
                <a:gd name="T27" fmla="*/ 7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0" name="Freeform 54"/>
            <p:cNvSpPr>
              <a:spLocks/>
            </p:cNvSpPr>
            <p:nvPr/>
          </p:nvSpPr>
          <p:spPr bwMode="invGray">
            <a:xfrm>
              <a:off x="4791" y="3873"/>
              <a:ext cx="104" cy="92"/>
            </a:xfrm>
            <a:custGeom>
              <a:avLst/>
              <a:gdLst>
                <a:gd name="T0" fmla="*/ 12 w 139"/>
                <a:gd name="T1" fmla="*/ 60 h 122"/>
                <a:gd name="T2" fmla="*/ 8 w 139"/>
                <a:gd name="T3" fmla="*/ 84 h 122"/>
                <a:gd name="T4" fmla="*/ 0 w 139"/>
                <a:gd name="T5" fmla="*/ 108 h 122"/>
                <a:gd name="T6" fmla="*/ 36 w 139"/>
                <a:gd name="T7" fmla="*/ 116 h 122"/>
                <a:gd name="T8" fmla="*/ 52 w 139"/>
                <a:gd name="T9" fmla="*/ 96 h 122"/>
                <a:gd name="T10" fmla="*/ 124 w 139"/>
                <a:gd name="T11" fmla="*/ 68 h 122"/>
                <a:gd name="T12" fmla="*/ 136 w 139"/>
                <a:gd name="T13" fmla="*/ 44 h 122"/>
                <a:gd name="T14" fmla="*/ 112 w 139"/>
                <a:gd name="T15" fmla="*/ 28 h 122"/>
                <a:gd name="T16" fmla="*/ 100 w 139"/>
                <a:gd name="T17" fmla="*/ 20 h 122"/>
                <a:gd name="T18" fmla="*/ 64 w 139"/>
                <a:gd name="T19" fmla="*/ 12 h 122"/>
                <a:gd name="T20" fmla="*/ 52 w 139"/>
                <a:gd name="T21" fmla="*/ 36 h 122"/>
                <a:gd name="T22" fmla="*/ 12 w 139"/>
                <a:gd name="T23"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1" name="Freeform 55"/>
            <p:cNvSpPr>
              <a:spLocks/>
            </p:cNvSpPr>
            <p:nvPr/>
          </p:nvSpPr>
          <p:spPr bwMode="invGray">
            <a:xfrm>
              <a:off x="4846" y="3832"/>
              <a:ext cx="37" cy="26"/>
            </a:xfrm>
            <a:custGeom>
              <a:avLst/>
              <a:gdLst>
                <a:gd name="T0" fmla="*/ 29 w 49"/>
                <a:gd name="T1" fmla="*/ 0 h 35"/>
                <a:gd name="T2" fmla="*/ 8 w 49"/>
                <a:gd name="T3" fmla="*/ 11 h 35"/>
                <a:gd name="T4" fmla="*/ 24 w 49"/>
                <a:gd name="T5" fmla="*/ 35 h 35"/>
                <a:gd name="T6" fmla="*/ 39 w 49"/>
                <a:gd name="T7" fmla="*/ 26 h 35"/>
                <a:gd name="T8" fmla="*/ 29 w 49"/>
                <a:gd name="T9" fmla="*/ 0 h 35"/>
              </a:gdLst>
              <a:ahLst/>
              <a:cxnLst>
                <a:cxn ang="0">
                  <a:pos x="T0" y="T1"/>
                </a:cxn>
                <a:cxn ang="0">
                  <a:pos x="T2" y="T3"/>
                </a:cxn>
                <a:cxn ang="0">
                  <a:pos x="T4" y="T5"/>
                </a:cxn>
                <a:cxn ang="0">
                  <a:pos x="T6" y="T7"/>
                </a:cxn>
                <a:cxn ang="0">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2" name="Freeform 56"/>
            <p:cNvSpPr>
              <a:spLocks/>
            </p:cNvSpPr>
            <p:nvPr/>
          </p:nvSpPr>
          <p:spPr bwMode="invGray">
            <a:xfrm>
              <a:off x="3123" y="3346"/>
              <a:ext cx="123" cy="201"/>
            </a:xfrm>
            <a:custGeom>
              <a:avLst/>
              <a:gdLst>
                <a:gd name="T0" fmla="*/ 128 w 164"/>
                <a:gd name="T1" fmla="*/ 0 h 268"/>
                <a:gd name="T2" fmla="*/ 104 w 164"/>
                <a:gd name="T3" fmla="*/ 28 h 268"/>
                <a:gd name="T4" fmla="*/ 88 w 164"/>
                <a:gd name="T5" fmla="*/ 64 h 268"/>
                <a:gd name="T6" fmla="*/ 36 w 164"/>
                <a:gd name="T7" fmla="*/ 84 h 268"/>
                <a:gd name="T8" fmla="*/ 28 w 164"/>
                <a:gd name="T9" fmla="*/ 96 h 268"/>
                <a:gd name="T10" fmla="*/ 16 w 164"/>
                <a:gd name="T11" fmla="*/ 100 h 268"/>
                <a:gd name="T12" fmla="*/ 20 w 164"/>
                <a:gd name="T13" fmla="*/ 132 h 268"/>
                <a:gd name="T14" fmla="*/ 28 w 164"/>
                <a:gd name="T15" fmla="*/ 156 h 268"/>
                <a:gd name="T16" fmla="*/ 0 w 164"/>
                <a:gd name="T17" fmla="*/ 200 h 268"/>
                <a:gd name="T18" fmla="*/ 28 w 164"/>
                <a:gd name="T19" fmla="*/ 260 h 268"/>
                <a:gd name="T20" fmla="*/ 52 w 164"/>
                <a:gd name="T21" fmla="*/ 268 h 268"/>
                <a:gd name="T22" fmla="*/ 88 w 164"/>
                <a:gd name="T23" fmla="*/ 216 h 268"/>
                <a:gd name="T24" fmla="*/ 104 w 164"/>
                <a:gd name="T25" fmla="*/ 192 h 268"/>
                <a:gd name="T26" fmla="*/ 128 w 164"/>
                <a:gd name="T27" fmla="*/ 116 h 268"/>
                <a:gd name="T28" fmla="*/ 140 w 164"/>
                <a:gd name="T29" fmla="*/ 76 h 268"/>
                <a:gd name="T30" fmla="*/ 164 w 164"/>
                <a:gd name="T31" fmla="*/ 72 h 268"/>
                <a:gd name="T32" fmla="*/ 128 w 164"/>
                <a:gd name="T3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3" name="Freeform 57"/>
            <p:cNvSpPr>
              <a:spLocks/>
            </p:cNvSpPr>
            <p:nvPr/>
          </p:nvSpPr>
          <p:spPr bwMode="invGray">
            <a:xfrm>
              <a:off x="3655" y="3034"/>
              <a:ext cx="49" cy="61"/>
            </a:xfrm>
            <a:custGeom>
              <a:avLst/>
              <a:gdLst>
                <a:gd name="T0" fmla="*/ 29 w 66"/>
                <a:gd name="T1" fmla="*/ 0 h 81"/>
                <a:gd name="T2" fmla="*/ 25 w 66"/>
                <a:gd name="T3" fmla="*/ 60 h 81"/>
                <a:gd name="T4" fmla="*/ 29 w 66"/>
                <a:gd name="T5" fmla="*/ 76 h 81"/>
                <a:gd name="T6" fmla="*/ 41 w 66"/>
                <a:gd name="T7" fmla="*/ 80 h 81"/>
                <a:gd name="T8" fmla="*/ 57 w 66"/>
                <a:gd name="T9" fmla="*/ 76 h 81"/>
                <a:gd name="T10" fmla="*/ 29 w 66"/>
                <a:gd name="T11" fmla="*/ 0 h 81"/>
              </a:gdLst>
              <a:ahLst/>
              <a:cxnLst>
                <a:cxn ang="0">
                  <a:pos x="T0" y="T1"/>
                </a:cxn>
                <a:cxn ang="0">
                  <a:pos x="T2" y="T3"/>
                </a:cxn>
                <a:cxn ang="0">
                  <a:pos x="T4" y="T5"/>
                </a:cxn>
                <a:cxn ang="0">
                  <a:pos x="T6" y="T7"/>
                </a:cxn>
                <a:cxn ang="0">
                  <a:pos x="T8" y="T9"/>
                </a:cxn>
                <a:cxn ang="0">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4" name="Freeform 58"/>
            <p:cNvSpPr>
              <a:spLocks/>
            </p:cNvSpPr>
            <p:nvPr/>
          </p:nvSpPr>
          <p:spPr bwMode="invGray">
            <a:xfrm>
              <a:off x="3988" y="3100"/>
              <a:ext cx="111" cy="183"/>
            </a:xfrm>
            <a:custGeom>
              <a:avLst/>
              <a:gdLst>
                <a:gd name="T0" fmla="*/ 96 w 148"/>
                <a:gd name="T1" fmla="*/ 0 h 244"/>
                <a:gd name="T2" fmla="*/ 60 w 148"/>
                <a:gd name="T3" fmla="*/ 84 h 244"/>
                <a:gd name="T4" fmla="*/ 36 w 148"/>
                <a:gd name="T5" fmla="*/ 92 h 244"/>
                <a:gd name="T6" fmla="*/ 12 w 148"/>
                <a:gd name="T7" fmla="*/ 108 h 244"/>
                <a:gd name="T8" fmla="*/ 40 w 148"/>
                <a:gd name="T9" fmla="*/ 188 h 244"/>
                <a:gd name="T10" fmla="*/ 52 w 148"/>
                <a:gd name="T11" fmla="*/ 224 h 244"/>
                <a:gd name="T12" fmla="*/ 60 w 148"/>
                <a:gd name="T13" fmla="*/ 236 h 244"/>
                <a:gd name="T14" fmla="*/ 84 w 148"/>
                <a:gd name="T15" fmla="*/ 244 h 244"/>
                <a:gd name="T16" fmla="*/ 96 w 148"/>
                <a:gd name="T17" fmla="*/ 196 h 244"/>
                <a:gd name="T18" fmla="*/ 124 w 148"/>
                <a:gd name="T19" fmla="*/ 168 h 244"/>
                <a:gd name="T20" fmla="*/ 112 w 148"/>
                <a:gd name="T21" fmla="*/ 68 h 244"/>
                <a:gd name="T22" fmla="*/ 140 w 148"/>
                <a:gd name="T23" fmla="*/ 48 h 244"/>
                <a:gd name="T24" fmla="*/ 112 w 148"/>
                <a:gd name="T25" fmla="*/ 20 h 244"/>
                <a:gd name="T26" fmla="*/ 96 w 14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5" name="Freeform 59"/>
            <p:cNvSpPr>
              <a:spLocks/>
            </p:cNvSpPr>
            <p:nvPr/>
          </p:nvSpPr>
          <p:spPr bwMode="invGray">
            <a:xfrm>
              <a:off x="3894" y="3043"/>
              <a:ext cx="72" cy="137"/>
            </a:xfrm>
            <a:custGeom>
              <a:avLst/>
              <a:gdLst>
                <a:gd name="T0" fmla="*/ 48 w 96"/>
                <a:gd name="T1" fmla="*/ 2 h 183"/>
                <a:gd name="T2" fmla="*/ 51 w 96"/>
                <a:gd name="T3" fmla="*/ 35 h 183"/>
                <a:gd name="T4" fmla="*/ 60 w 96"/>
                <a:gd name="T5" fmla="*/ 62 h 183"/>
                <a:gd name="T6" fmla="*/ 62 w 96"/>
                <a:gd name="T7" fmla="*/ 92 h 183"/>
                <a:gd name="T8" fmla="*/ 68 w 96"/>
                <a:gd name="T9" fmla="*/ 105 h 183"/>
                <a:gd name="T10" fmla="*/ 71 w 96"/>
                <a:gd name="T11" fmla="*/ 126 h 183"/>
                <a:gd name="T12" fmla="*/ 57 w 96"/>
                <a:gd name="T13" fmla="*/ 93 h 183"/>
                <a:gd name="T14" fmla="*/ 35 w 96"/>
                <a:gd name="T15" fmla="*/ 78 h 183"/>
                <a:gd name="T16" fmla="*/ 5 w 96"/>
                <a:gd name="T17" fmla="*/ 83 h 183"/>
                <a:gd name="T18" fmla="*/ 8 w 96"/>
                <a:gd name="T19" fmla="*/ 102 h 183"/>
                <a:gd name="T20" fmla="*/ 41 w 96"/>
                <a:gd name="T21" fmla="*/ 114 h 183"/>
                <a:gd name="T22" fmla="*/ 57 w 96"/>
                <a:gd name="T23" fmla="*/ 135 h 183"/>
                <a:gd name="T24" fmla="*/ 71 w 96"/>
                <a:gd name="T25" fmla="*/ 135 h 183"/>
                <a:gd name="T26" fmla="*/ 78 w 96"/>
                <a:gd name="T27" fmla="*/ 150 h 183"/>
                <a:gd name="T28" fmla="*/ 96 w 96"/>
                <a:gd name="T29" fmla="*/ 179 h 183"/>
                <a:gd name="T30" fmla="*/ 81 w 96"/>
                <a:gd name="T31" fmla="*/ 126 h 183"/>
                <a:gd name="T32" fmla="*/ 80 w 96"/>
                <a:gd name="T33" fmla="*/ 93 h 183"/>
                <a:gd name="T34" fmla="*/ 71 w 96"/>
                <a:gd name="T35" fmla="*/ 63 h 183"/>
                <a:gd name="T36" fmla="*/ 63 w 96"/>
                <a:gd name="T37" fmla="*/ 41 h 183"/>
                <a:gd name="T38" fmla="*/ 57 w 96"/>
                <a:gd name="T39" fmla="*/ 20 h 183"/>
                <a:gd name="T40" fmla="*/ 48 w 96"/>
                <a:gd name="T4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6" name="Freeform 60"/>
            <p:cNvSpPr>
              <a:spLocks/>
            </p:cNvSpPr>
            <p:nvPr/>
          </p:nvSpPr>
          <p:spPr bwMode="invGray">
            <a:xfrm>
              <a:off x="3943" y="3153"/>
              <a:ext cx="40" cy="131"/>
            </a:xfrm>
            <a:custGeom>
              <a:avLst/>
              <a:gdLst>
                <a:gd name="T0" fmla="*/ 6 w 54"/>
                <a:gd name="T1" fmla="*/ 0 h 175"/>
                <a:gd name="T2" fmla="*/ 0 w 54"/>
                <a:gd name="T3" fmla="*/ 25 h 175"/>
                <a:gd name="T4" fmla="*/ 9 w 54"/>
                <a:gd name="T5" fmla="*/ 54 h 175"/>
                <a:gd name="T6" fmla="*/ 18 w 54"/>
                <a:gd name="T7" fmla="*/ 94 h 175"/>
                <a:gd name="T8" fmla="*/ 34 w 54"/>
                <a:gd name="T9" fmla="*/ 129 h 175"/>
                <a:gd name="T10" fmla="*/ 54 w 54"/>
                <a:gd name="T11" fmla="*/ 175 h 175"/>
                <a:gd name="T12" fmla="*/ 40 w 54"/>
                <a:gd name="T13" fmla="*/ 115 h 175"/>
                <a:gd name="T14" fmla="*/ 34 w 54"/>
                <a:gd name="T15" fmla="*/ 93 h 175"/>
                <a:gd name="T16" fmla="*/ 28 w 54"/>
                <a:gd name="T17" fmla="*/ 61 h 175"/>
                <a:gd name="T18" fmla="*/ 25 w 54"/>
                <a:gd name="T19" fmla="*/ 46 h 175"/>
                <a:gd name="T20" fmla="*/ 16 w 54"/>
                <a:gd name="T21" fmla="*/ 37 h 175"/>
                <a:gd name="T22" fmla="*/ 6 w 54"/>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7" name="Freeform 61"/>
            <p:cNvSpPr>
              <a:spLocks/>
            </p:cNvSpPr>
            <p:nvPr/>
          </p:nvSpPr>
          <p:spPr bwMode="invGray">
            <a:xfrm>
              <a:off x="3988" y="3290"/>
              <a:ext cx="65" cy="54"/>
            </a:xfrm>
            <a:custGeom>
              <a:avLst/>
              <a:gdLst>
                <a:gd name="T0" fmla="*/ 2 w 86"/>
                <a:gd name="T1" fmla="*/ 0 h 73"/>
                <a:gd name="T2" fmla="*/ 8 w 86"/>
                <a:gd name="T3" fmla="*/ 34 h 73"/>
                <a:gd name="T4" fmla="*/ 23 w 86"/>
                <a:gd name="T5" fmla="*/ 43 h 73"/>
                <a:gd name="T6" fmla="*/ 48 w 86"/>
                <a:gd name="T7" fmla="*/ 49 h 73"/>
                <a:gd name="T8" fmla="*/ 62 w 86"/>
                <a:gd name="T9" fmla="*/ 57 h 73"/>
                <a:gd name="T10" fmla="*/ 74 w 86"/>
                <a:gd name="T11" fmla="*/ 66 h 73"/>
                <a:gd name="T12" fmla="*/ 86 w 86"/>
                <a:gd name="T13" fmla="*/ 69 h 73"/>
                <a:gd name="T14" fmla="*/ 72 w 86"/>
                <a:gd name="T15" fmla="*/ 39 h 73"/>
                <a:gd name="T16" fmla="*/ 63 w 86"/>
                <a:gd name="T17" fmla="*/ 22 h 73"/>
                <a:gd name="T18" fmla="*/ 36 w 86"/>
                <a:gd name="T19" fmla="*/ 24 h 73"/>
                <a:gd name="T20" fmla="*/ 24 w 86"/>
                <a:gd name="T21" fmla="*/ 19 h 73"/>
                <a:gd name="T22" fmla="*/ 6 w 86"/>
                <a:gd name="T23" fmla="*/ 0 h 73"/>
                <a:gd name="T24" fmla="*/ 2 w 86"/>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8" name="Freeform 62"/>
            <p:cNvSpPr>
              <a:spLocks/>
            </p:cNvSpPr>
            <p:nvPr/>
          </p:nvSpPr>
          <p:spPr bwMode="invGray">
            <a:xfrm>
              <a:off x="4092" y="3195"/>
              <a:ext cx="83" cy="117"/>
            </a:xfrm>
            <a:custGeom>
              <a:avLst/>
              <a:gdLst>
                <a:gd name="T0" fmla="*/ 98 w 111"/>
                <a:gd name="T1" fmla="*/ 0 h 156"/>
                <a:gd name="T2" fmla="*/ 75 w 111"/>
                <a:gd name="T3" fmla="*/ 10 h 156"/>
                <a:gd name="T4" fmla="*/ 23 w 111"/>
                <a:gd name="T5" fmla="*/ 15 h 156"/>
                <a:gd name="T6" fmla="*/ 14 w 111"/>
                <a:gd name="T7" fmla="*/ 33 h 156"/>
                <a:gd name="T8" fmla="*/ 11 w 111"/>
                <a:gd name="T9" fmla="*/ 61 h 156"/>
                <a:gd name="T10" fmla="*/ 14 w 111"/>
                <a:gd name="T11" fmla="*/ 75 h 156"/>
                <a:gd name="T12" fmla="*/ 3 w 111"/>
                <a:gd name="T13" fmla="*/ 88 h 156"/>
                <a:gd name="T14" fmla="*/ 14 w 111"/>
                <a:gd name="T15" fmla="*/ 109 h 156"/>
                <a:gd name="T16" fmla="*/ 23 w 111"/>
                <a:gd name="T17" fmla="*/ 124 h 156"/>
                <a:gd name="T18" fmla="*/ 15 w 111"/>
                <a:gd name="T19" fmla="*/ 144 h 156"/>
                <a:gd name="T20" fmla="*/ 24 w 111"/>
                <a:gd name="T21" fmla="*/ 156 h 156"/>
                <a:gd name="T22" fmla="*/ 42 w 111"/>
                <a:gd name="T23" fmla="*/ 144 h 156"/>
                <a:gd name="T24" fmla="*/ 50 w 111"/>
                <a:gd name="T25" fmla="*/ 93 h 156"/>
                <a:gd name="T26" fmla="*/ 56 w 111"/>
                <a:gd name="T27" fmla="*/ 126 h 156"/>
                <a:gd name="T28" fmla="*/ 65 w 111"/>
                <a:gd name="T29" fmla="*/ 145 h 156"/>
                <a:gd name="T30" fmla="*/ 62 w 111"/>
                <a:gd name="T31" fmla="*/ 112 h 156"/>
                <a:gd name="T32" fmla="*/ 72 w 111"/>
                <a:gd name="T33" fmla="*/ 73 h 156"/>
                <a:gd name="T34" fmla="*/ 69 w 111"/>
                <a:gd name="T35" fmla="*/ 51 h 156"/>
                <a:gd name="T36" fmla="*/ 54 w 111"/>
                <a:gd name="T37" fmla="*/ 60 h 156"/>
                <a:gd name="T38" fmla="*/ 35 w 111"/>
                <a:gd name="T39" fmla="*/ 54 h 156"/>
                <a:gd name="T40" fmla="*/ 41 w 111"/>
                <a:gd name="T41" fmla="*/ 36 h 156"/>
                <a:gd name="T42" fmla="*/ 62 w 111"/>
                <a:gd name="T43" fmla="*/ 34 h 156"/>
                <a:gd name="T44" fmla="*/ 78 w 111"/>
                <a:gd name="T45" fmla="*/ 39 h 156"/>
                <a:gd name="T46" fmla="*/ 98 w 111"/>
                <a:gd name="T47" fmla="*/ 30 h 156"/>
                <a:gd name="T48" fmla="*/ 111 w 111"/>
                <a:gd name="T49" fmla="*/ 13 h 156"/>
                <a:gd name="T50" fmla="*/ 98 w 111"/>
                <a:gd name="T5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59" name="Freeform 63"/>
            <p:cNvSpPr>
              <a:spLocks/>
            </p:cNvSpPr>
            <p:nvPr/>
          </p:nvSpPr>
          <p:spPr bwMode="invGray">
            <a:xfrm>
              <a:off x="4064" y="2777"/>
              <a:ext cx="22" cy="71"/>
            </a:xfrm>
            <a:custGeom>
              <a:avLst/>
              <a:gdLst>
                <a:gd name="T0" fmla="*/ 12 w 30"/>
                <a:gd name="T1" fmla="*/ 0 h 94"/>
                <a:gd name="T2" fmla="*/ 0 w 30"/>
                <a:gd name="T3" fmla="*/ 16 h 94"/>
                <a:gd name="T4" fmla="*/ 6 w 30"/>
                <a:gd name="T5" fmla="*/ 37 h 94"/>
                <a:gd name="T6" fmla="*/ 1 w 30"/>
                <a:gd name="T7" fmla="*/ 61 h 94"/>
                <a:gd name="T8" fmla="*/ 16 w 30"/>
                <a:gd name="T9" fmla="*/ 94 h 94"/>
                <a:gd name="T10" fmla="*/ 30 w 30"/>
                <a:gd name="T11" fmla="*/ 82 h 94"/>
                <a:gd name="T12" fmla="*/ 22 w 30"/>
                <a:gd name="T13" fmla="*/ 61 h 94"/>
                <a:gd name="T14" fmla="*/ 12 w 30"/>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0" name="Freeform 64"/>
            <p:cNvSpPr>
              <a:spLocks/>
            </p:cNvSpPr>
            <p:nvPr/>
          </p:nvSpPr>
          <p:spPr bwMode="invGray">
            <a:xfrm>
              <a:off x="4078" y="2896"/>
              <a:ext cx="61" cy="118"/>
            </a:xfrm>
            <a:custGeom>
              <a:avLst/>
              <a:gdLst>
                <a:gd name="T0" fmla="*/ 12 w 81"/>
                <a:gd name="T1" fmla="*/ 2 h 158"/>
                <a:gd name="T2" fmla="*/ 0 w 81"/>
                <a:gd name="T3" fmla="*/ 20 h 158"/>
                <a:gd name="T4" fmla="*/ 8 w 81"/>
                <a:gd name="T5" fmla="*/ 49 h 158"/>
                <a:gd name="T6" fmla="*/ 6 w 81"/>
                <a:gd name="T7" fmla="*/ 107 h 158"/>
                <a:gd name="T8" fmla="*/ 17 w 81"/>
                <a:gd name="T9" fmla="*/ 103 h 158"/>
                <a:gd name="T10" fmla="*/ 20 w 81"/>
                <a:gd name="T11" fmla="*/ 115 h 158"/>
                <a:gd name="T12" fmla="*/ 29 w 81"/>
                <a:gd name="T13" fmla="*/ 122 h 158"/>
                <a:gd name="T14" fmla="*/ 38 w 81"/>
                <a:gd name="T15" fmla="*/ 140 h 158"/>
                <a:gd name="T16" fmla="*/ 48 w 81"/>
                <a:gd name="T17" fmla="*/ 128 h 158"/>
                <a:gd name="T18" fmla="*/ 65 w 81"/>
                <a:gd name="T19" fmla="*/ 134 h 158"/>
                <a:gd name="T20" fmla="*/ 63 w 81"/>
                <a:gd name="T21" fmla="*/ 109 h 158"/>
                <a:gd name="T22" fmla="*/ 48 w 81"/>
                <a:gd name="T23" fmla="*/ 104 h 158"/>
                <a:gd name="T24" fmla="*/ 39 w 81"/>
                <a:gd name="T25" fmla="*/ 91 h 158"/>
                <a:gd name="T26" fmla="*/ 33 w 81"/>
                <a:gd name="T27" fmla="*/ 73 h 158"/>
                <a:gd name="T28" fmla="*/ 41 w 81"/>
                <a:gd name="T29" fmla="*/ 53 h 158"/>
                <a:gd name="T30" fmla="*/ 35 w 81"/>
                <a:gd name="T31" fmla="*/ 35 h 158"/>
                <a:gd name="T32" fmla="*/ 42 w 81"/>
                <a:gd name="T33" fmla="*/ 20 h 158"/>
                <a:gd name="T34" fmla="*/ 29 w 81"/>
                <a:gd name="T35" fmla="*/ 4 h 158"/>
                <a:gd name="T36" fmla="*/ 18 w 81"/>
                <a:gd name="T37" fmla="*/ 7 h 158"/>
                <a:gd name="T38" fmla="*/ 12 w 81"/>
                <a:gd name="T39"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1" name="Freeform 65"/>
            <p:cNvSpPr>
              <a:spLocks/>
            </p:cNvSpPr>
            <p:nvPr/>
          </p:nvSpPr>
          <p:spPr bwMode="invGray">
            <a:xfrm>
              <a:off x="4121" y="3052"/>
              <a:ext cx="64" cy="79"/>
            </a:xfrm>
            <a:custGeom>
              <a:avLst/>
              <a:gdLst>
                <a:gd name="T0" fmla="*/ 52 w 85"/>
                <a:gd name="T1" fmla="*/ 0 h 105"/>
                <a:gd name="T2" fmla="*/ 44 w 85"/>
                <a:gd name="T3" fmla="*/ 18 h 105"/>
                <a:gd name="T4" fmla="*/ 32 w 85"/>
                <a:gd name="T5" fmla="*/ 30 h 105"/>
                <a:gd name="T6" fmla="*/ 16 w 85"/>
                <a:gd name="T7" fmla="*/ 35 h 105"/>
                <a:gd name="T8" fmla="*/ 8 w 85"/>
                <a:gd name="T9" fmla="*/ 48 h 105"/>
                <a:gd name="T10" fmla="*/ 4 w 85"/>
                <a:gd name="T11" fmla="*/ 74 h 105"/>
                <a:gd name="T12" fmla="*/ 13 w 85"/>
                <a:gd name="T13" fmla="*/ 71 h 105"/>
                <a:gd name="T14" fmla="*/ 25 w 85"/>
                <a:gd name="T15" fmla="*/ 62 h 105"/>
                <a:gd name="T16" fmla="*/ 34 w 85"/>
                <a:gd name="T17" fmla="*/ 69 h 105"/>
                <a:gd name="T18" fmla="*/ 58 w 85"/>
                <a:gd name="T19" fmla="*/ 99 h 105"/>
                <a:gd name="T20" fmla="*/ 71 w 85"/>
                <a:gd name="T21" fmla="*/ 72 h 105"/>
                <a:gd name="T22" fmla="*/ 85 w 85"/>
                <a:gd name="T23" fmla="*/ 68 h 105"/>
                <a:gd name="T24" fmla="*/ 74 w 85"/>
                <a:gd name="T25" fmla="*/ 39 h 105"/>
                <a:gd name="T26" fmla="*/ 52 w 85"/>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2" name="Freeform 66"/>
            <p:cNvSpPr>
              <a:spLocks/>
            </p:cNvSpPr>
            <p:nvPr/>
          </p:nvSpPr>
          <p:spPr bwMode="invGray">
            <a:xfrm>
              <a:off x="4197" y="3193"/>
              <a:ext cx="29" cy="49"/>
            </a:xfrm>
            <a:custGeom>
              <a:avLst/>
              <a:gdLst>
                <a:gd name="T0" fmla="*/ 6 w 38"/>
                <a:gd name="T1" fmla="*/ 27 h 66"/>
                <a:gd name="T2" fmla="*/ 26 w 38"/>
                <a:gd name="T3" fmla="*/ 66 h 66"/>
                <a:gd name="T4" fmla="*/ 30 w 38"/>
                <a:gd name="T5" fmla="*/ 52 h 66"/>
                <a:gd name="T6" fmla="*/ 38 w 38"/>
                <a:gd name="T7" fmla="*/ 40 h 66"/>
                <a:gd name="T8" fmla="*/ 30 w 38"/>
                <a:gd name="T9" fmla="*/ 25 h 66"/>
                <a:gd name="T10" fmla="*/ 20 w 38"/>
                <a:gd name="T11" fmla="*/ 13 h 66"/>
                <a:gd name="T12" fmla="*/ 11 w 38"/>
                <a:gd name="T13" fmla="*/ 1 h 66"/>
                <a:gd name="T14" fmla="*/ 2 w 38"/>
                <a:gd name="T15" fmla="*/ 12 h 66"/>
                <a:gd name="T16" fmla="*/ 6 w 38"/>
                <a:gd name="T1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3" name="Freeform 67"/>
            <p:cNvSpPr>
              <a:spLocks/>
            </p:cNvSpPr>
            <p:nvPr/>
          </p:nvSpPr>
          <p:spPr bwMode="invGray">
            <a:xfrm>
              <a:off x="4181" y="3275"/>
              <a:ext cx="18" cy="17"/>
            </a:xfrm>
            <a:custGeom>
              <a:avLst/>
              <a:gdLst>
                <a:gd name="T0" fmla="*/ 0 w 24"/>
                <a:gd name="T1" fmla="*/ 0 h 23"/>
                <a:gd name="T2" fmla="*/ 6 w 24"/>
                <a:gd name="T3" fmla="*/ 23 h 23"/>
                <a:gd name="T4" fmla="*/ 24 w 24"/>
                <a:gd name="T5" fmla="*/ 11 h 23"/>
                <a:gd name="T6" fmla="*/ 0 w 24"/>
                <a:gd name="T7" fmla="*/ 0 h 23"/>
              </a:gdLst>
              <a:ahLst/>
              <a:cxnLst>
                <a:cxn ang="0">
                  <a:pos x="T0" y="T1"/>
                </a:cxn>
                <a:cxn ang="0">
                  <a:pos x="T2" y="T3"/>
                </a:cxn>
                <a:cxn ang="0">
                  <a:pos x="T4" y="T5"/>
                </a:cxn>
                <a:cxn ang="0">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4" name="Freeform 68"/>
            <p:cNvSpPr>
              <a:spLocks/>
            </p:cNvSpPr>
            <p:nvPr/>
          </p:nvSpPr>
          <p:spPr bwMode="invGray">
            <a:xfrm>
              <a:off x="4208" y="3265"/>
              <a:ext cx="45" cy="37"/>
            </a:xfrm>
            <a:custGeom>
              <a:avLst/>
              <a:gdLst>
                <a:gd name="T0" fmla="*/ 9 w 60"/>
                <a:gd name="T1" fmla="*/ 0 h 49"/>
                <a:gd name="T2" fmla="*/ 0 w 60"/>
                <a:gd name="T3" fmla="*/ 18 h 49"/>
                <a:gd name="T4" fmla="*/ 28 w 60"/>
                <a:gd name="T5" fmla="*/ 33 h 49"/>
                <a:gd name="T6" fmla="*/ 42 w 60"/>
                <a:gd name="T7" fmla="*/ 46 h 49"/>
                <a:gd name="T8" fmla="*/ 60 w 60"/>
                <a:gd name="T9" fmla="*/ 42 h 49"/>
                <a:gd name="T10" fmla="*/ 49 w 60"/>
                <a:gd name="T11" fmla="*/ 24 h 49"/>
                <a:gd name="T12" fmla="*/ 28 w 60"/>
                <a:gd name="T13" fmla="*/ 3 h 49"/>
                <a:gd name="T14" fmla="*/ 19 w 60"/>
                <a:gd name="T15" fmla="*/ 16 h 49"/>
                <a:gd name="T16" fmla="*/ 9 w 6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5" name="Freeform 69"/>
            <p:cNvSpPr>
              <a:spLocks/>
            </p:cNvSpPr>
            <p:nvPr/>
          </p:nvSpPr>
          <p:spPr bwMode="invGray">
            <a:xfrm>
              <a:off x="4277" y="3335"/>
              <a:ext cx="24" cy="33"/>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6" name="Freeform 70"/>
            <p:cNvSpPr>
              <a:spLocks/>
            </p:cNvSpPr>
            <p:nvPr/>
          </p:nvSpPr>
          <p:spPr bwMode="invGray">
            <a:xfrm>
              <a:off x="4544" y="3293"/>
              <a:ext cx="46" cy="47"/>
            </a:xfrm>
            <a:custGeom>
              <a:avLst/>
              <a:gdLst>
                <a:gd name="T0" fmla="*/ 7 w 61"/>
                <a:gd name="T1" fmla="*/ 0 h 63"/>
                <a:gd name="T2" fmla="*/ 0 w 61"/>
                <a:gd name="T3" fmla="*/ 14 h 63"/>
                <a:gd name="T4" fmla="*/ 24 w 61"/>
                <a:gd name="T5" fmla="*/ 35 h 63"/>
                <a:gd name="T6" fmla="*/ 36 w 61"/>
                <a:gd name="T7" fmla="*/ 54 h 63"/>
                <a:gd name="T8" fmla="*/ 46 w 61"/>
                <a:gd name="T9" fmla="*/ 63 h 63"/>
                <a:gd name="T10" fmla="*/ 61 w 61"/>
                <a:gd name="T11" fmla="*/ 56 h 63"/>
                <a:gd name="T12" fmla="*/ 33 w 61"/>
                <a:gd name="T13" fmla="*/ 17 h 63"/>
                <a:gd name="T14" fmla="*/ 7 w 6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7" name="Freeform 71"/>
            <p:cNvSpPr>
              <a:spLocks/>
            </p:cNvSpPr>
            <p:nvPr/>
          </p:nvSpPr>
          <p:spPr bwMode="invGray">
            <a:xfrm>
              <a:off x="4147" y="3352"/>
              <a:ext cx="46" cy="50"/>
            </a:xfrm>
            <a:custGeom>
              <a:avLst/>
              <a:gdLst>
                <a:gd name="T0" fmla="*/ 28 w 61"/>
                <a:gd name="T1" fmla="*/ 7 h 67"/>
                <a:gd name="T2" fmla="*/ 30 w 61"/>
                <a:gd name="T3" fmla="*/ 34 h 67"/>
                <a:gd name="T4" fmla="*/ 16 w 61"/>
                <a:gd name="T5" fmla="*/ 43 h 67"/>
                <a:gd name="T6" fmla="*/ 22 w 61"/>
                <a:gd name="T7" fmla="*/ 67 h 67"/>
                <a:gd name="T8" fmla="*/ 48 w 61"/>
                <a:gd name="T9" fmla="*/ 58 h 67"/>
                <a:gd name="T10" fmla="*/ 60 w 61"/>
                <a:gd name="T11" fmla="*/ 47 h 67"/>
                <a:gd name="T12" fmla="*/ 51 w 61"/>
                <a:gd name="T13" fmla="*/ 28 h 67"/>
                <a:gd name="T14" fmla="*/ 57 w 61"/>
                <a:gd name="T15" fmla="*/ 14 h 67"/>
                <a:gd name="T16" fmla="*/ 55 w 61"/>
                <a:gd name="T17" fmla="*/ 2 h 67"/>
                <a:gd name="T18" fmla="*/ 46 w 61"/>
                <a:gd name="T19" fmla="*/ 4 h 67"/>
                <a:gd name="T20" fmla="*/ 51 w 61"/>
                <a:gd name="T21" fmla="*/ 5 h 67"/>
                <a:gd name="T22" fmla="*/ 49 w 61"/>
                <a:gd name="T23" fmla="*/ 16 h 67"/>
                <a:gd name="T24" fmla="*/ 43 w 61"/>
                <a:gd name="T25" fmla="*/ 23 h 67"/>
                <a:gd name="T26" fmla="*/ 28 w 61"/>
                <a:gd name="T27"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8" name="Freeform 72"/>
            <p:cNvSpPr>
              <a:spLocks/>
            </p:cNvSpPr>
            <p:nvPr/>
          </p:nvSpPr>
          <p:spPr bwMode="invGray">
            <a:xfrm>
              <a:off x="4098" y="3371"/>
              <a:ext cx="32" cy="27"/>
            </a:xfrm>
            <a:custGeom>
              <a:avLst/>
              <a:gdLst>
                <a:gd name="T0" fmla="*/ 21 w 43"/>
                <a:gd name="T1" fmla="*/ 3 h 36"/>
                <a:gd name="T2" fmla="*/ 6 w 43"/>
                <a:gd name="T3" fmla="*/ 6 h 36"/>
                <a:gd name="T4" fmla="*/ 33 w 43"/>
                <a:gd name="T5" fmla="*/ 36 h 36"/>
                <a:gd name="T6" fmla="*/ 42 w 43"/>
                <a:gd name="T7" fmla="*/ 30 h 36"/>
                <a:gd name="T8" fmla="*/ 21 w 43"/>
                <a:gd name="T9" fmla="*/ 3 h 36"/>
              </a:gdLst>
              <a:ahLst/>
              <a:cxnLst>
                <a:cxn ang="0">
                  <a:pos x="T0" y="T1"/>
                </a:cxn>
                <a:cxn ang="0">
                  <a:pos x="T2" y="T3"/>
                </a:cxn>
                <a:cxn ang="0">
                  <a:pos x="T4" y="T5"/>
                </a:cxn>
                <a:cxn ang="0">
                  <a:pos x="T6" y="T7"/>
                </a:cxn>
                <a:cxn ang="0">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69" name="Freeform 73"/>
            <p:cNvSpPr>
              <a:spLocks/>
            </p:cNvSpPr>
            <p:nvPr/>
          </p:nvSpPr>
          <p:spPr bwMode="invGray">
            <a:xfrm>
              <a:off x="4077" y="3342"/>
              <a:ext cx="24" cy="31"/>
            </a:xfrm>
            <a:custGeom>
              <a:avLst/>
              <a:gdLst>
                <a:gd name="T0" fmla="*/ 21 w 32"/>
                <a:gd name="T1" fmla="*/ 0 h 41"/>
                <a:gd name="T2" fmla="*/ 0 w 32"/>
                <a:gd name="T3" fmla="*/ 26 h 41"/>
                <a:gd name="T4" fmla="*/ 16 w 32"/>
                <a:gd name="T5" fmla="*/ 24 h 41"/>
                <a:gd name="T6" fmla="*/ 19 w 32"/>
                <a:gd name="T7" fmla="*/ 29 h 41"/>
                <a:gd name="T8" fmla="*/ 16 w 32"/>
                <a:gd name="T9" fmla="*/ 35 h 41"/>
                <a:gd name="T10" fmla="*/ 30 w 32"/>
                <a:gd name="T11" fmla="*/ 21 h 41"/>
                <a:gd name="T12" fmla="*/ 24 w 32"/>
                <a:gd name="T13" fmla="*/ 9 h 41"/>
                <a:gd name="T14" fmla="*/ 21 w 3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0" name="Freeform 74"/>
            <p:cNvSpPr>
              <a:spLocks/>
            </p:cNvSpPr>
            <p:nvPr/>
          </p:nvSpPr>
          <p:spPr bwMode="invGray">
            <a:xfrm>
              <a:off x="4111" y="3353"/>
              <a:ext cx="34" cy="24"/>
            </a:xfrm>
            <a:custGeom>
              <a:avLst/>
              <a:gdLst>
                <a:gd name="T0" fmla="*/ 21 w 45"/>
                <a:gd name="T1" fmla="*/ 0 h 32"/>
                <a:gd name="T2" fmla="*/ 0 w 45"/>
                <a:gd name="T3" fmla="*/ 7 h 32"/>
                <a:gd name="T4" fmla="*/ 27 w 45"/>
                <a:gd name="T5" fmla="*/ 31 h 32"/>
                <a:gd name="T6" fmla="*/ 45 w 45"/>
                <a:gd name="T7" fmla="*/ 24 h 32"/>
                <a:gd name="T8" fmla="*/ 22 w 45"/>
                <a:gd name="T9" fmla="*/ 10 h 32"/>
                <a:gd name="T10" fmla="*/ 21 w 45"/>
                <a:gd name="T11" fmla="*/ 0 h 32"/>
              </a:gdLst>
              <a:ahLst/>
              <a:cxnLst>
                <a:cxn ang="0">
                  <a:pos x="T0" y="T1"/>
                </a:cxn>
                <a:cxn ang="0">
                  <a:pos x="T2" y="T3"/>
                </a:cxn>
                <a:cxn ang="0">
                  <a:pos x="T4" y="T5"/>
                </a:cxn>
                <a:cxn ang="0">
                  <a:pos x="T6" y="T7"/>
                </a:cxn>
                <a:cxn ang="0">
                  <a:pos x="T8" y="T9"/>
                </a:cxn>
                <a:cxn ang="0">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1" name="Freeform 75"/>
            <p:cNvSpPr>
              <a:spLocks/>
            </p:cNvSpPr>
            <p:nvPr/>
          </p:nvSpPr>
          <p:spPr bwMode="invGray">
            <a:xfrm>
              <a:off x="4062" y="3021"/>
              <a:ext cx="27" cy="55"/>
            </a:xfrm>
            <a:custGeom>
              <a:avLst/>
              <a:gdLst>
                <a:gd name="T0" fmla="*/ 30 w 35"/>
                <a:gd name="T1" fmla="*/ 0 h 74"/>
                <a:gd name="T2" fmla="*/ 21 w 35"/>
                <a:gd name="T3" fmla="*/ 15 h 74"/>
                <a:gd name="T4" fmla="*/ 9 w 35"/>
                <a:gd name="T5" fmla="*/ 36 h 74"/>
                <a:gd name="T6" fmla="*/ 0 w 35"/>
                <a:gd name="T7" fmla="*/ 59 h 74"/>
                <a:gd name="T8" fmla="*/ 8 w 35"/>
                <a:gd name="T9" fmla="*/ 74 h 74"/>
                <a:gd name="T10" fmla="*/ 20 w 35"/>
                <a:gd name="T11" fmla="*/ 59 h 74"/>
                <a:gd name="T12" fmla="*/ 35 w 35"/>
                <a:gd name="T13" fmla="*/ 32 h 74"/>
                <a:gd name="T14" fmla="*/ 30 w 3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2" name="Freeform 76"/>
            <p:cNvSpPr>
              <a:spLocks/>
            </p:cNvSpPr>
            <p:nvPr/>
          </p:nvSpPr>
          <p:spPr bwMode="invGray">
            <a:xfrm>
              <a:off x="4113" y="3012"/>
              <a:ext cx="19" cy="55"/>
            </a:xfrm>
            <a:custGeom>
              <a:avLst/>
              <a:gdLst>
                <a:gd name="T0" fmla="*/ 13 w 25"/>
                <a:gd name="T1" fmla="*/ 7 h 73"/>
                <a:gd name="T2" fmla="*/ 4 w 25"/>
                <a:gd name="T3" fmla="*/ 8 h 73"/>
                <a:gd name="T4" fmla="*/ 0 w 25"/>
                <a:gd name="T5" fmla="*/ 22 h 73"/>
                <a:gd name="T6" fmla="*/ 15 w 25"/>
                <a:gd name="T7" fmla="*/ 41 h 73"/>
                <a:gd name="T8" fmla="*/ 25 w 25"/>
                <a:gd name="T9" fmla="*/ 56 h 73"/>
                <a:gd name="T10" fmla="*/ 16 w 25"/>
                <a:gd name="T11" fmla="*/ 20 h 73"/>
                <a:gd name="T12" fmla="*/ 13 w 25"/>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3" name="Freeform 77"/>
            <p:cNvSpPr>
              <a:spLocks/>
            </p:cNvSpPr>
            <p:nvPr/>
          </p:nvSpPr>
          <p:spPr bwMode="invGray">
            <a:xfrm>
              <a:off x="4135" y="2995"/>
              <a:ext cx="10" cy="25"/>
            </a:xfrm>
            <a:custGeom>
              <a:avLst/>
              <a:gdLst>
                <a:gd name="T0" fmla="*/ 11 w 14"/>
                <a:gd name="T1" fmla="*/ 0 h 33"/>
                <a:gd name="T2" fmla="*/ 1 w 14"/>
                <a:gd name="T3" fmla="*/ 10 h 33"/>
                <a:gd name="T4" fmla="*/ 11 w 14"/>
                <a:gd name="T5" fmla="*/ 25 h 33"/>
                <a:gd name="T6" fmla="*/ 11 w 14"/>
                <a:gd name="T7" fmla="*/ 0 h 33"/>
              </a:gdLst>
              <a:ahLst/>
              <a:cxnLst>
                <a:cxn ang="0">
                  <a:pos x="T0" y="T1"/>
                </a:cxn>
                <a:cxn ang="0">
                  <a:pos x="T2" y="T3"/>
                </a:cxn>
                <a:cxn ang="0">
                  <a:pos x="T4" y="T5"/>
                </a:cxn>
                <a:cxn ang="0">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4" name="Freeform 78"/>
            <p:cNvSpPr>
              <a:spLocks/>
            </p:cNvSpPr>
            <p:nvPr/>
          </p:nvSpPr>
          <p:spPr bwMode="invGray">
            <a:xfrm>
              <a:off x="4145" y="3007"/>
              <a:ext cx="21" cy="48"/>
            </a:xfrm>
            <a:custGeom>
              <a:avLst/>
              <a:gdLst>
                <a:gd name="T0" fmla="*/ 5 w 28"/>
                <a:gd name="T1" fmla="*/ 0 h 64"/>
                <a:gd name="T2" fmla="*/ 11 w 28"/>
                <a:gd name="T3" fmla="*/ 14 h 64"/>
                <a:gd name="T4" fmla="*/ 20 w 28"/>
                <a:gd name="T5" fmla="*/ 21 h 64"/>
                <a:gd name="T6" fmla="*/ 8 w 28"/>
                <a:gd name="T7" fmla="*/ 39 h 64"/>
                <a:gd name="T8" fmla="*/ 0 w 28"/>
                <a:gd name="T9" fmla="*/ 56 h 64"/>
                <a:gd name="T10" fmla="*/ 11 w 28"/>
                <a:gd name="T11" fmla="*/ 57 h 64"/>
                <a:gd name="T12" fmla="*/ 26 w 28"/>
                <a:gd name="T13" fmla="*/ 26 h 64"/>
                <a:gd name="T14" fmla="*/ 5 w 28"/>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5" name="Freeform 79"/>
            <p:cNvSpPr>
              <a:spLocks/>
            </p:cNvSpPr>
            <p:nvPr/>
          </p:nvSpPr>
          <p:spPr bwMode="invGray">
            <a:xfrm>
              <a:off x="3876" y="3076"/>
              <a:ext cx="12" cy="27"/>
            </a:xfrm>
            <a:custGeom>
              <a:avLst/>
              <a:gdLst>
                <a:gd name="T0" fmla="*/ 14 w 16"/>
                <a:gd name="T1" fmla="*/ 3 h 36"/>
                <a:gd name="T2" fmla="*/ 0 w 16"/>
                <a:gd name="T3" fmla="*/ 7 h 36"/>
                <a:gd name="T4" fmla="*/ 8 w 16"/>
                <a:gd name="T5" fmla="*/ 22 h 36"/>
                <a:gd name="T6" fmla="*/ 14 w 16"/>
                <a:gd name="T7" fmla="*/ 3 h 36"/>
              </a:gdLst>
              <a:ahLst/>
              <a:cxnLst>
                <a:cxn ang="0">
                  <a:pos x="T0" y="T1"/>
                </a:cxn>
                <a:cxn ang="0">
                  <a:pos x="T2" y="T3"/>
                </a:cxn>
                <a:cxn ang="0">
                  <a:pos x="T4" y="T5"/>
                </a:cxn>
                <a:cxn ang="0">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6" name="Freeform 80"/>
            <p:cNvSpPr>
              <a:spLocks/>
            </p:cNvSpPr>
            <p:nvPr/>
          </p:nvSpPr>
          <p:spPr bwMode="invGray">
            <a:xfrm>
              <a:off x="3866" y="3053"/>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7" name="Freeform 81"/>
            <p:cNvSpPr>
              <a:spLocks/>
            </p:cNvSpPr>
            <p:nvPr/>
          </p:nvSpPr>
          <p:spPr bwMode="invGray">
            <a:xfrm>
              <a:off x="3862" y="3035"/>
              <a:ext cx="12" cy="14"/>
            </a:xfrm>
            <a:custGeom>
              <a:avLst/>
              <a:gdLst>
                <a:gd name="T0" fmla="*/ 10 w 16"/>
                <a:gd name="T1" fmla="*/ 5 h 19"/>
                <a:gd name="T2" fmla="*/ 0 w 16"/>
                <a:gd name="T3" fmla="*/ 10 h 19"/>
                <a:gd name="T4" fmla="*/ 12 w 16"/>
                <a:gd name="T5" fmla="*/ 19 h 19"/>
                <a:gd name="T6" fmla="*/ 10 w 16"/>
                <a:gd name="T7" fmla="*/ 5 h 19"/>
              </a:gdLst>
              <a:ahLst/>
              <a:cxnLst>
                <a:cxn ang="0">
                  <a:pos x="T0" y="T1"/>
                </a:cxn>
                <a:cxn ang="0">
                  <a:pos x="T2" y="T3"/>
                </a:cxn>
                <a:cxn ang="0">
                  <a:pos x="T4" y="T5"/>
                </a:cxn>
                <a:cxn ang="0">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8" name="Freeform 82"/>
            <p:cNvSpPr>
              <a:spLocks/>
            </p:cNvSpPr>
            <p:nvPr/>
          </p:nvSpPr>
          <p:spPr bwMode="invGray">
            <a:xfrm>
              <a:off x="3850" y="2995"/>
              <a:ext cx="11" cy="19"/>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79" name="Freeform 83"/>
            <p:cNvSpPr>
              <a:spLocks/>
            </p:cNvSpPr>
            <p:nvPr/>
          </p:nvSpPr>
          <p:spPr bwMode="invGray">
            <a:xfrm>
              <a:off x="3852" y="3020"/>
              <a:ext cx="16" cy="13"/>
            </a:xfrm>
            <a:custGeom>
              <a:avLst/>
              <a:gdLst>
                <a:gd name="T0" fmla="*/ 13 w 22"/>
                <a:gd name="T1" fmla="*/ 0 h 18"/>
                <a:gd name="T2" fmla="*/ 19 w 22"/>
                <a:gd name="T3" fmla="*/ 18 h 18"/>
                <a:gd name="T4" fmla="*/ 14 w 22"/>
                <a:gd name="T5" fmla="*/ 6 h 18"/>
                <a:gd name="T6" fmla="*/ 13 w 22"/>
                <a:gd name="T7" fmla="*/ 0 h 18"/>
              </a:gdLst>
              <a:ahLst/>
              <a:cxnLst>
                <a:cxn ang="0">
                  <a:pos x="T0" y="T1"/>
                </a:cxn>
                <a:cxn ang="0">
                  <a:pos x="T2" y="T3"/>
                </a:cxn>
                <a:cxn ang="0">
                  <a:pos x="T4" y="T5"/>
                </a:cxn>
                <a:cxn ang="0">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0" name="Freeform 84"/>
            <p:cNvSpPr>
              <a:spLocks/>
            </p:cNvSpPr>
            <p:nvPr/>
          </p:nvSpPr>
          <p:spPr bwMode="invGray">
            <a:xfrm>
              <a:off x="4688" y="3643"/>
              <a:ext cx="45" cy="60"/>
            </a:xfrm>
            <a:custGeom>
              <a:avLst/>
              <a:gdLst>
                <a:gd name="T0" fmla="*/ 10 w 60"/>
                <a:gd name="T1" fmla="*/ 7 h 81"/>
                <a:gd name="T2" fmla="*/ 3 w 60"/>
                <a:gd name="T3" fmla="*/ 18 h 81"/>
                <a:gd name="T4" fmla="*/ 15 w 60"/>
                <a:gd name="T5" fmla="*/ 39 h 81"/>
                <a:gd name="T6" fmla="*/ 27 w 60"/>
                <a:gd name="T7" fmla="*/ 54 h 81"/>
                <a:gd name="T8" fmla="*/ 40 w 60"/>
                <a:gd name="T9" fmla="*/ 63 h 81"/>
                <a:gd name="T10" fmla="*/ 51 w 60"/>
                <a:gd name="T11" fmla="*/ 81 h 81"/>
                <a:gd name="T12" fmla="*/ 52 w 60"/>
                <a:gd name="T13" fmla="*/ 57 h 81"/>
                <a:gd name="T14" fmla="*/ 43 w 60"/>
                <a:gd name="T15" fmla="*/ 37 h 81"/>
                <a:gd name="T16" fmla="*/ 25 w 60"/>
                <a:gd name="T17" fmla="*/ 18 h 81"/>
                <a:gd name="T18" fmla="*/ 10 w 60"/>
                <a:gd name="T1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1" name="Freeform 85"/>
            <p:cNvSpPr>
              <a:spLocks/>
            </p:cNvSpPr>
            <p:nvPr/>
          </p:nvSpPr>
          <p:spPr bwMode="invGray">
            <a:xfrm>
              <a:off x="4919" y="3594"/>
              <a:ext cx="53" cy="46"/>
            </a:xfrm>
            <a:custGeom>
              <a:avLst/>
              <a:gdLst>
                <a:gd name="T0" fmla="*/ 28 w 71"/>
                <a:gd name="T1" fmla="*/ 23 h 61"/>
                <a:gd name="T2" fmla="*/ 13 w 71"/>
                <a:gd name="T3" fmla="*/ 32 h 61"/>
                <a:gd name="T4" fmla="*/ 1 w 71"/>
                <a:gd name="T5" fmla="*/ 44 h 61"/>
                <a:gd name="T6" fmla="*/ 13 w 71"/>
                <a:gd name="T7" fmla="*/ 59 h 61"/>
                <a:gd name="T8" fmla="*/ 28 w 71"/>
                <a:gd name="T9" fmla="*/ 44 h 61"/>
                <a:gd name="T10" fmla="*/ 40 w 71"/>
                <a:gd name="T11" fmla="*/ 23 h 61"/>
                <a:gd name="T12" fmla="*/ 55 w 71"/>
                <a:gd name="T13" fmla="*/ 0 h 61"/>
                <a:gd name="T14" fmla="*/ 71 w 71"/>
                <a:gd name="T15" fmla="*/ 11 h 61"/>
                <a:gd name="T16" fmla="*/ 35 w 71"/>
                <a:gd name="T17" fmla="*/ 23 h 61"/>
                <a:gd name="T18" fmla="*/ 28 w 71"/>
                <a:gd name="T19"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2" name="Freeform 86"/>
            <p:cNvSpPr>
              <a:spLocks/>
            </p:cNvSpPr>
            <p:nvPr/>
          </p:nvSpPr>
          <p:spPr bwMode="invGray">
            <a:xfrm>
              <a:off x="4759" y="3569"/>
              <a:ext cx="17" cy="23"/>
            </a:xfrm>
            <a:custGeom>
              <a:avLst/>
              <a:gdLst>
                <a:gd name="T0" fmla="*/ 9 w 23"/>
                <a:gd name="T1" fmla="*/ 0 h 30"/>
                <a:gd name="T2" fmla="*/ 0 w 23"/>
                <a:gd name="T3" fmla="*/ 14 h 30"/>
                <a:gd name="T4" fmla="*/ 12 w 23"/>
                <a:gd name="T5" fmla="*/ 30 h 30"/>
                <a:gd name="T6" fmla="*/ 9 w 23"/>
                <a:gd name="T7" fmla="*/ 0 h 30"/>
              </a:gdLst>
              <a:ahLst/>
              <a:cxnLst>
                <a:cxn ang="0">
                  <a:pos x="T0" y="T1"/>
                </a:cxn>
                <a:cxn ang="0">
                  <a:pos x="T2" y="T3"/>
                </a:cxn>
                <a:cxn ang="0">
                  <a:pos x="T4" y="T5"/>
                </a:cxn>
                <a:cxn ang="0">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3" name="Freeform 87"/>
            <p:cNvSpPr>
              <a:spLocks/>
            </p:cNvSpPr>
            <p:nvPr/>
          </p:nvSpPr>
          <p:spPr bwMode="invGray">
            <a:xfrm>
              <a:off x="4751" y="3547"/>
              <a:ext cx="20" cy="17"/>
            </a:xfrm>
            <a:custGeom>
              <a:avLst/>
              <a:gdLst>
                <a:gd name="T0" fmla="*/ 19 w 26"/>
                <a:gd name="T1" fmla="*/ 0 h 23"/>
                <a:gd name="T2" fmla="*/ 0 w 26"/>
                <a:gd name="T3" fmla="*/ 14 h 23"/>
                <a:gd name="T4" fmla="*/ 21 w 26"/>
                <a:gd name="T5" fmla="*/ 20 h 23"/>
                <a:gd name="T6" fmla="*/ 19 w 26"/>
                <a:gd name="T7" fmla="*/ 0 h 23"/>
              </a:gdLst>
              <a:ahLst/>
              <a:cxnLst>
                <a:cxn ang="0">
                  <a:pos x="T0" y="T1"/>
                </a:cxn>
                <a:cxn ang="0">
                  <a:pos x="T2" y="T3"/>
                </a:cxn>
                <a:cxn ang="0">
                  <a:pos x="T4" y="T5"/>
                </a:cxn>
                <a:cxn ang="0">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4" name="Freeform 88"/>
            <p:cNvSpPr>
              <a:spLocks/>
            </p:cNvSpPr>
            <p:nvPr/>
          </p:nvSpPr>
          <p:spPr bwMode="invGray">
            <a:xfrm>
              <a:off x="4598" y="3353"/>
              <a:ext cx="24" cy="33"/>
            </a:xfrm>
            <a:custGeom>
              <a:avLst/>
              <a:gdLst>
                <a:gd name="T0" fmla="*/ 28 w 32"/>
                <a:gd name="T1" fmla="*/ 0 h 44"/>
                <a:gd name="T2" fmla="*/ 10 w 32"/>
                <a:gd name="T3" fmla="*/ 11 h 44"/>
                <a:gd name="T4" fmla="*/ 12 w 32"/>
                <a:gd name="T5" fmla="*/ 32 h 44"/>
                <a:gd name="T6" fmla="*/ 24 w 32"/>
                <a:gd name="T7" fmla="*/ 36 h 44"/>
                <a:gd name="T8" fmla="*/ 28 w 32"/>
                <a:gd name="T9" fmla="*/ 0 h 44"/>
              </a:gdLst>
              <a:ahLst/>
              <a:cxnLst>
                <a:cxn ang="0">
                  <a:pos x="T0" y="T1"/>
                </a:cxn>
                <a:cxn ang="0">
                  <a:pos x="T2" y="T3"/>
                </a:cxn>
                <a:cxn ang="0">
                  <a:pos x="T4" y="T5"/>
                </a:cxn>
                <a:cxn ang="0">
                  <a:pos x="T6" y="T7"/>
                </a:cxn>
                <a:cxn ang="0">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5" name="Freeform 89"/>
            <p:cNvSpPr>
              <a:spLocks/>
            </p:cNvSpPr>
            <p:nvPr/>
          </p:nvSpPr>
          <p:spPr bwMode="invGray">
            <a:xfrm>
              <a:off x="4632" y="3396"/>
              <a:ext cx="26" cy="33"/>
            </a:xfrm>
            <a:custGeom>
              <a:avLst/>
              <a:gdLst>
                <a:gd name="T0" fmla="*/ 30 w 34"/>
                <a:gd name="T1" fmla="*/ 0 h 44"/>
                <a:gd name="T2" fmla="*/ 10 w 34"/>
                <a:gd name="T3" fmla="*/ 9 h 44"/>
                <a:gd name="T4" fmla="*/ 14 w 34"/>
                <a:gd name="T5" fmla="*/ 32 h 44"/>
                <a:gd name="T6" fmla="*/ 26 w 34"/>
                <a:gd name="T7" fmla="*/ 36 h 44"/>
                <a:gd name="T8" fmla="*/ 30 w 34"/>
                <a:gd name="T9" fmla="*/ 0 h 44"/>
              </a:gdLst>
              <a:ahLst/>
              <a:cxnLst>
                <a:cxn ang="0">
                  <a:pos x="T0" y="T1"/>
                </a:cxn>
                <a:cxn ang="0">
                  <a:pos x="T2" y="T3"/>
                </a:cxn>
                <a:cxn ang="0">
                  <a:pos x="T4" y="T5"/>
                </a:cxn>
                <a:cxn ang="0">
                  <a:pos x="T6" y="T7"/>
                </a:cxn>
                <a:cxn ang="0">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6" name="Freeform 90"/>
            <p:cNvSpPr>
              <a:spLocks/>
            </p:cNvSpPr>
            <p:nvPr/>
          </p:nvSpPr>
          <p:spPr bwMode="invGray">
            <a:xfrm>
              <a:off x="4659" y="3459"/>
              <a:ext cx="28" cy="28"/>
            </a:xfrm>
            <a:custGeom>
              <a:avLst/>
              <a:gdLst>
                <a:gd name="T0" fmla="*/ 34 w 38"/>
                <a:gd name="T1" fmla="*/ 2 h 37"/>
                <a:gd name="T2" fmla="*/ 10 w 38"/>
                <a:gd name="T3" fmla="*/ 2 h 37"/>
                <a:gd name="T4" fmla="*/ 14 w 38"/>
                <a:gd name="T5" fmla="*/ 25 h 37"/>
                <a:gd name="T6" fmla="*/ 26 w 38"/>
                <a:gd name="T7" fmla="*/ 29 h 37"/>
                <a:gd name="T8" fmla="*/ 34 w 38"/>
                <a:gd name="T9" fmla="*/ 2 h 37"/>
              </a:gdLst>
              <a:ahLst/>
              <a:cxnLst>
                <a:cxn ang="0">
                  <a:pos x="T0" y="T1"/>
                </a:cxn>
                <a:cxn ang="0">
                  <a:pos x="T2" y="T3"/>
                </a:cxn>
                <a:cxn ang="0">
                  <a:pos x="T4" y="T5"/>
                </a:cxn>
                <a:cxn ang="0">
                  <a:pos x="T6" y="T7"/>
                </a:cxn>
                <a:cxn ang="0">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7" name="Freeform 91"/>
            <p:cNvSpPr>
              <a:spLocks/>
            </p:cNvSpPr>
            <p:nvPr/>
          </p:nvSpPr>
          <p:spPr bwMode="invGray">
            <a:xfrm>
              <a:off x="4693" y="3449"/>
              <a:ext cx="28" cy="26"/>
            </a:xfrm>
            <a:custGeom>
              <a:avLst/>
              <a:gdLst>
                <a:gd name="T0" fmla="*/ 34 w 38"/>
                <a:gd name="T1" fmla="*/ 2 h 34"/>
                <a:gd name="T2" fmla="*/ 10 w 38"/>
                <a:gd name="T3" fmla="*/ 2 h 34"/>
                <a:gd name="T4" fmla="*/ 16 w 38"/>
                <a:gd name="T5" fmla="*/ 22 h 34"/>
                <a:gd name="T6" fmla="*/ 27 w 38"/>
                <a:gd name="T7" fmla="*/ 22 h 34"/>
                <a:gd name="T8" fmla="*/ 34 w 38"/>
                <a:gd name="T9" fmla="*/ 2 h 34"/>
              </a:gdLst>
              <a:ahLst/>
              <a:cxnLst>
                <a:cxn ang="0">
                  <a:pos x="T0" y="T1"/>
                </a:cxn>
                <a:cxn ang="0">
                  <a:pos x="T2" y="T3"/>
                </a:cxn>
                <a:cxn ang="0">
                  <a:pos x="T4" y="T5"/>
                </a:cxn>
                <a:cxn ang="0">
                  <a:pos x="T6" y="T7"/>
                </a:cxn>
                <a:cxn ang="0">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8" name="Freeform 92"/>
            <p:cNvSpPr>
              <a:spLocks/>
            </p:cNvSpPr>
            <p:nvPr/>
          </p:nvSpPr>
          <p:spPr bwMode="invGray">
            <a:xfrm>
              <a:off x="4683" y="3413"/>
              <a:ext cx="26" cy="20"/>
            </a:xfrm>
            <a:custGeom>
              <a:avLst/>
              <a:gdLst>
                <a:gd name="T0" fmla="*/ 31 w 35"/>
                <a:gd name="T1" fmla="*/ 1 h 27"/>
                <a:gd name="T2" fmla="*/ 10 w 35"/>
                <a:gd name="T3" fmla="*/ 2 h 27"/>
                <a:gd name="T4" fmla="*/ 13 w 35"/>
                <a:gd name="T5" fmla="*/ 15 h 27"/>
                <a:gd name="T6" fmla="*/ 25 w 35"/>
                <a:gd name="T7" fmla="*/ 19 h 27"/>
                <a:gd name="T8" fmla="*/ 31 w 35"/>
                <a:gd name="T9" fmla="*/ 1 h 27"/>
              </a:gdLst>
              <a:ahLst/>
              <a:cxnLst>
                <a:cxn ang="0">
                  <a:pos x="T0" y="T1"/>
                </a:cxn>
                <a:cxn ang="0">
                  <a:pos x="T2" y="T3"/>
                </a:cxn>
                <a:cxn ang="0">
                  <a:pos x="T4" y="T5"/>
                </a:cxn>
                <a:cxn ang="0">
                  <a:pos x="T6" y="T7"/>
                </a:cxn>
                <a:cxn ang="0">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89" name="Freeform 93"/>
            <p:cNvSpPr>
              <a:spLocks/>
            </p:cNvSpPr>
            <p:nvPr/>
          </p:nvSpPr>
          <p:spPr bwMode="invGray">
            <a:xfrm>
              <a:off x="4657" y="3388"/>
              <a:ext cx="26" cy="35"/>
            </a:xfrm>
            <a:custGeom>
              <a:avLst/>
              <a:gdLst>
                <a:gd name="T0" fmla="*/ 28 w 35"/>
                <a:gd name="T1" fmla="*/ 16 h 47"/>
                <a:gd name="T2" fmla="*/ 19 w 35"/>
                <a:gd name="T3" fmla="*/ 2 h 47"/>
                <a:gd name="T4" fmla="*/ 10 w 35"/>
                <a:gd name="T5" fmla="*/ 25 h 47"/>
                <a:gd name="T6" fmla="*/ 19 w 35"/>
                <a:gd name="T7" fmla="*/ 35 h 47"/>
                <a:gd name="T8" fmla="*/ 27 w 35"/>
                <a:gd name="T9" fmla="*/ 29 h 47"/>
                <a:gd name="T10" fmla="*/ 28 w 35"/>
                <a:gd name="T11" fmla="*/ 16 h 47"/>
              </a:gdLst>
              <a:ahLst/>
              <a:cxnLst>
                <a:cxn ang="0">
                  <a:pos x="T0" y="T1"/>
                </a:cxn>
                <a:cxn ang="0">
                  <a:pos x="T2" y="T3"/>
                </a:cxn>
                <a:cxn ang="0">
                  <a:pos x="T4" y="T5"/>
                </a:cxn>
                <a:cxn ang="0">
                  <a:pos x="T6" y="T7"/>
                </a:cxn>
                <a:cxn ang="0">
                  <a:pos x="T8" y="T9"/>
                </a:cxn>
                <a:cxn ang="0">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0" name="Freeform 94"/>
            <p:cNvSpPr>
              <a:spLocks/>
            </p:cNvSpPr>
            <p:nvPr/>
          </p:nvSpPr>
          <p:spPr bwMode="invGray">
            <a:xfrm>
              <a:off x="4625" y="3372"/>
              <a:ext cx="24" cy="26"/>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1" name="Freeform 95"/>
            <p:cNvSpPr>
              <a:spLocks/>
            </p:cNvSpPr>
            <p:nvPr/>
          </p:nvSpPr>
          <p:spPr bwMode="invGray">
            <a:xfrm>
              <a:off x="4665" y="3425"/>
              <a:ext cx="24" cy="26"/>
            </a:xfrm>
            <a:custGeom>
              <a:avLst/>
              <a:gdLst>
                <a:gd name="T0" fmla="*/ 22 w 32"/>
                <a:gd name="T1" fmla="*/ 10 h 35"/>
                <a:gd name="T2" fmla="*/ 10 w 32"/>
                <a:gd name="T3" fmla="*/ 2 h 35"/>
                <a:gd name="T4" fmla="*/ 12 w 32"/>
                <a:gd name="T5" fmla="*/ 23 h 35"/>
                <a:gd name="T6" fmla="*/ 24 w 32"/>
                <a:gd name="T7" fmla="*/ 27 h 35"/>
                <a:gd name="T8" fmla="*/ 22 w 32"/>
                <a:gd name="T9" fmla="*/ 10 h 35"/>
              </a:gdLst>
              <a:ahLst/>
              <a:cxnLst>
                <a:cxn ang="0">
                  <a:pos x="T0" y="T1"/>
                </a:cxn>
                <a:cxn ang="0">
                  <a:pos x="T2" y="T3"/>
                </a:cxn>
                <a:cxn ang="0">
                  <a:pos x="T4" y="T5"/>
                </a:cxn>
                <a:cxn ang="0">
                  <a:pos x="T6" y="T7"/>
                </a:cxn>
                <a:cxn ang="0">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2" name="Freeform 96"/>
            <p:cNvSpPr>
              <a:spLocks/>
            </p:cNvSpPr>
            <p:nvPr/>
          </p:nvSpPr>
          <p:spPr bwMode="invGray">
            <a:xfrm>
              <a:off x="3055" y="2051"/>
              <a:ext cx="141" cy="108"/>
            </a:xfrm>
            <a:custGeom>
              <a:avLst/>
              <a:gdLst>
                <a:gd name="T0" fmla="*/ 171 w 189"/>
                <a:gd name="T1" fmla="*/ 4 h 144"/>
                <a:gd name="T2" fmla="*/ 185 w 189"/>
                <a:gd name="T3" fmla="*/ 4 h 144"/>
                <a:gd name="T4" fmla="*/ 189 w 189"/>
                <a:gd name="T5" fmla="*/ 16 h 144"/>
                <a:gd name="T6" fmla="*/ 187 w 189"/>
                <a:gd name="T7" fmla="*/ 24 h 144"/>
                <a:gd name="T8" fmla="*/ 131 w 189"/>
                <a:gd name="T9" fmla="*/ 44 h 144"/>
                <a:gd name="T10" fmla="*/ 109 w 189"/>
                <a:gd name="T11" fmla="*/ 58 h 144"/>
                <a:gd name="T12" fmla="*/ 97 w 189"/>
                <a:gd name="T13" fmla="*/ 62 h 144"/>
                <a:gd name="T14" fmla="*/ 71 w 189"/>
                <a:gd name="T15" fmla="*/ 82 h 144"/>
                <a:gd name="T16" fmla="*/ 75 w 189"/>
                <a:gd name="T17" fmla="*/ 92 h 144"/>
                <a:gd name="T18" fmla="*/ 83 w 189"/>
                <a:gd name="T19" fmla="*/ 116 h 144"/>
                <a:gd name="T20" fmla="*/ 107 w 189"/>
                <a:gd name="T21" fmla="*/ 126 h 144"/>
                <a:gd name="T22" fmla="*/ 93 w 189"/>
                <a:gd name="T23" fmla="*/ 140 h 144"/>
                <a:gd name="T24" fmla="*/ 83 w 189"/>
                <a:gd name="T25" fmla="*/ 130 h 144"/>
                <a:gd name="T26" fmla="*/ 71 w 189"/>
                <a:gd name="T27" fmla="*/ 134 h 144"/>
                <a:gd name="T28" fmla="*/ 21 w 189"/>
                <a:gd name="T29" fmla="*/ 122 h 144"/>
                <a:gd name="T30" fmla="*/ 19 w 189"/>
                <a:gd name="T31" fmla="*/ 106 h 144"/>
                <a:gd name="T32" fmla="*/ 47 w 189"/>
                <a:gd name="T33" fmla="*/ 90 h 144"/>
                <a:gd name="T34" fmla="*/ 51 w 189"/>
                <a:gd name="T35" fmla="*/ 76 h 144"/>
                <a:gd name="T36" fmla="*/ 47 w 189"/>
                <a:gd name="T37" fmla="*/ 64 h 144"/>
                <a:gd name="T38" fmla="*/ 73 w 189"/>
                <a:gd name="T39" fmla="*/ 46 h 144"/>
                <a:gd name="T40" fmla="*/ 97 w 189"/>
                <a:gd name="T41" fmla="*/ 36 h 144"/>
                <a:gd name="T42" fmla="*/ 113 w 189"/>
                <a:gd name="T43" fmla="*/ 24 h 144"/>
                <a:gd name="T44" fmla="*/ 171 w 189"/>
                <a:gd name="T45" fmla="*/ 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3" name="Freeform 97"/>
            <p:cNvSpPr>
              <a:spLocks/>
            </p:cNvSpPr>
            <p:nvPr/>
          </p:nvSpPr>
          <p:spPr bwMode="invGray">
            <a:xfrm>
              <a:off x="3139" y="2155"/>
              <a:ext cx="40" cy="12"/>
            </a:xfrm>
            <a:custGeom>
              <a:avLst/>
              <a:gdLst>
                <a:gd name="T0" fmla="*/ 24 w 53"/>
                <a:gd name="T1" fmla="*/ 0 h 17"/>
                <a:gd name="T2" fmla="*/ 12 w 53"/>
                <a:gd name="T3" fmla="*/ 2 h 17"/>
                <a:gd name="T4" fmla="*/ 32 w 53"/>
                <a:gd name="T5" fmla="*/ 16 h 17"/>
                <a:gd name="T6" fmla="*/ 44 w 53"/>
                <a:gd name="T7" fmla="*/ 14 h 17"/>
                <a:gd name="T8" fmla="*/ 24 w 53"/>
                <a:gd name="T9" fmla="*/ 0 h 17"/>
              </a:gdLst>
              <a:ahLst/>
              <a:cxnLst>
                <a:cxn ang="0">
                  <a:pos x="T0" y="T1"/>
                </a:cxn>
                <a:cxn ang="0">
                  <a:pos x="T2" y="T3"/>
                </a:cxn>
                <a:cxn ang="0">
                  <a:pos x="T4" y="T5"/>
                </a:cxn>
                <a:cxn ang="0">
                  <a:pos x="T6" y="T7"/>
                </a:cxn>
                <a:cxn ang="0">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4" name="Freeform 98"/>
            <p:cNvSpPr>
              <a:spLocks/>
            </p:cNvSpPr>
            <p:nvPr/>
          </p:nvSpPr>
          <p:spPr bwMode="invGray">
            <a:xfrm>
              <a:off x="3344" y="1999"/>
              <a:ext cx="42" cy="28"/>
            </a:xfrm>
            <a:custGeom>
              <a:avLst/>
              <a:gdLst>
                <a:gd name="T0" fmla="*/ 57 w 57"/>
                <a:gd name="T1" fmla="*/ 4 h 37"/>
                <a:gd name="T2" fmla="*/ 25 w 57"/>
                <a:gd name="T3" fmla="*/ 24 h 37"/>
                <a:gd name="T4" fmla="*/ 11 w 57"/>
                <a:gd name="T5" fmla="*/ 34 h 37"/>
                <a:gd name="T6" fmla="*/ 9 w 57"/>
                <a:gd name="T7" fmla="*/ 4 h 37"/>
                <a:gd name="T8" fmla="*/ 21 w 57"/>
                <a:gd name="T9" fmla="*/ 0 h 37"/>
                <a:gd name="T10" fmla="*/ 57 w 57"/>
                <a:gd name="T11" fmla="*/ 4 h 37"/>
              </a:gdLst>
              <a:ahLst/>
              <a:cxnLst>
                <a:cxn ang="0">
                  <a:pos x="T0" y="T1"/>
                </a:cxn>
                <a:cxn ang="0">
                  <a:pos x="T2" y="T3"/>
                </a:cxn>
                <a:cxn ang="0">
                  <a:pos x="T4" y="T5"/>
                </a:cxn>
                <a:cxn ang="0">
                  <a:pos x="T6" y="T7"/>
                </a:cxn>
                <a:cxn ang="0">
                  <a:pos x="T8" y="T9"/>
                </a:cxn>
                <a:cxn ang="0">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5" name="Freeform 99"/>
            <p:cNvSpPr>
              <a:spLocks/>
            </p:cNvSpPr>
            <p:nvPr/>
          </p:nvSpPr>
          <p:spPr bwMode="invGray">
            <a:xfrm>
              <a:off x="3374" y="2012"/>
              <a:ext cx="50" cy="20"/>
            </a:xfrm>
            <a:custGeom>
              <a:avLst/>
              <a:gdLst>
                <a:gd name="T0" fmla="*/ 29 w 68"/>
                <a:gd name="T1" fmla="*/ 0 h 26"/>
                <a:gd name="T2" fmla="*/ 11 w 68"/>
                <a:gd name="T3" fmla="*/ 6 h 26"/>
                <a:gd name="T4" fmla="*/ 57 w 68"/>
                <a:gd name="T5" fmla="*/ 26 h 26"/>
                <a:gd name="T6" fmla="*/ 63 w 68"/>
                <a:gd name="T7" fmla="*/ 24 h 26"/>
                <a:gd name="T8" fmla="*/ 29 w 68"/>
                <a:gd name="T9" fmla="*/ 0 h 26"/>
              </a:gdLst>
              <a:ahLst/>
              <a:cxnLst>
                <a:cxn ang="0">
                  <a:pos x="T0" y="T1"/>
                </a:cxn>
                <a:cxn ang="0">
                  <a:pos x="T2" y="T3"/>
                </a:cxn>
                <a:cxn ang="0">
                  <a:pos x="T4" y="T5"/>
                </a:cxn>
                <a:cxn ang="0">
                  <a:pos x="T6" y="T7"/>
                </a:cxn>
                <a:cxn ang="0">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6" name="Freeform 100"/>
            <p:cNvSpPr>
              <a:spLocks/>
            </p:cNvSpPr>
            <p:nvPr/>
          </p:nvSpPr>
          <p:spPr bwMode="invGray">
            <a:xfrm>
              <a:off x="3428" y="2015"/>
              <a:ext cx="50" cy="32"/>
            </a:xfrm>
            <a:custGeom>
              <a:avLst/>
              <a:gdLst>
                <a:gd name="T0" fmla="*/ 50 w 66"/>
                <a:gd name="T1" fmla="*/ 9 h 43"/>
                <a:gd name="T2" fmla="*/ 26 w 66"/>
                <a:gd name="T3" fmla="*/ 9 h 43"/>
                <a:gd name="T4" fmla="*/ 10 w 66"/>
                <a:gd name="T5" fmla="*/ 9 h 43"/>
                <a:gd name="T6" fmla="*/ 8 w 66"/>
                <a:gd name="T7" fmla="*/ 35 h 43"/>
                <a:gd name="T8" fmla="*/ 32 w 66"/>
                <a:gd name="T9" fmla="*/ 43 h 43"/>
                <a:gd name="T10" fmla="*/ 62 w 66"/>
                <a:gd name="T11" fmla="*/ 27 h 43"/>
                <a:gd name="T12" fmla="*/ 50 w 66"/>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7" name="Freeform 101"/>
            <p:cNvSpPr>
              <a:spLocks/>
            </p:cNvSpPr>
            <p:nvPr/>
          </p:nvSpPr>
          <p:spPr bwMode="invGray">
            <a:xfrm>
              <a:off x="3777" y="2042"/>
              <a:ext cx="88" cy="31"/>
            </a:xfrm>
            <a:custGeom>
              <a:avLst/>
              <a:gdLst>
                <a:gd name="T0" fmla="*/ 14 w 117"/>
                <a:gd name="T1" fmla="*/ 0 h 41"/>
                <a:gd name="T2" fmla="*/ 8 w 117"/>
                <a:gd name="T3" fmla="*/ 16 h 41"/>
                <a:gd name="T4" fmla="*/ 50 w 117"/>
                <a:gd name="T5" fmla="*/ 30 h 41"/>
                <a:gd name="T6" fmla="*/ 76 w 117"/>
                <a:gd name="T7" fmla="*/ 36 h 41"/>
                <a:gd name="T8" fmla="*/ 112 w 117"/>
                <a:gd name="T9" fmla="*/ 22 h 41"/>
                <a:gd name="T10" fmla="*/ 78 w 117"/>
                <a:gd name="T11" fmla="*/ 4 h 41"/>
                <a:gd name="T12" fmla="*/ 14 w 11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8" name="Freeform 102"/>
            <p:cNvSpPr>
              <a:spLocks/>
            </p:cNvSpPr>
            <p:nvPr/>
          </p:nvSpPr>
          <p:spPr bwMode="invGray">
            <a:xfrm>
              <a:off x="3867" y="2041"/>
              <a:ext cx="46" cy="24"/>
            </a:xfrm>
            <a:custGeom>
              <a:avLst/>
              <a:gdLst>
                <a:gd name="T0" fmla="*/ 32 w 62"/>
                <a:gd name="T1" fmla="*/ 4 h 32"/>
                <a:gd name="T2" fmla="*/ 62 w 62"/>
                <a:gd name="T3" fmla="*/ 10 h 32"/>
                <a:gd name="T4" fmla="*/ 30 w 62"/>
                <a:gd name="T5" fmla="*/ 32 h 32"/>
                <a:gd name="T6" fmla="*/ 6 w 62"/>
                <a:gd name="T7" fmla="*/ 22 h 32"/>
                <a:gd name="T8" fmla="*/ 32 w 62"/>
                <a:gd name="T9" fmla="*/ 4 h 32"/>
              </a:gdLst>
              <a:ahLst/>
              <a:cxnLst>
                <a:cxn ang="0">
                  <a:pos x="T0" y="T1"/>
                </a:cxn>
                <a:cxn ang="0">
                  <a:pos x="T2" y="T3"/>
                </a:cxn>
                <a:cxn ang="0">
                  <a:pos x="T4" y="T5"/>
                </a:cxn>
                <a:cxn ang="0">
                  <a:pos x="T6" y="T7"/>
                </a:cxn>
                <a:cxn ang="0">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199" name="Freeform 103"/>
            <p:cNvSpPr>
              <a:spLocks/>
            </p:cNvSpPr>
            <p:nvPr/>
          </p:nvSpPr>
          <p:spPr bwMode="invGray">
            <a:xfrm>
              <a:off x="3846" y="2070"/>
              <a:ext cx="37" cy="17"/>
            </a:xfrm>
            <a:custGeom>
              <a:avLst/>
              <a:gdLst>
                <a:gd name="T0" fmla="*/ 20 w 49"/>
                <a:gd name="T1" fmla="*/ 1 h 23"/>
                <a:gd name="T2" fmla="*/ 6 w 49"/>
                <a:gd name="T3" fmla="*/ 5 h 23"/>
                <a:gd name="T4" fmla="*/ 38 w 49"/>
                <a:gd name="T5" fmla="*/ 23 h 23"/>
                <a:gd name="T6" fmla="*/ 20 w 49"/>
                <a:gd name="T7" fmla="*/ 1 h 23"/>
              </a:gdLst>
              <a:ahLst/>
              <a:cxnLst>
                <a:cxn ang="0">
                  <a:pos x="T0" y="T1"/>
                </a:cxn>
                <a:cxn ang="0">
                  <a:pos x="T2" y="T3"/>
                </a:cxn>
                <a:cxn ang="0">
                  <a:pos x="T4" y="T5"/>
                </a:cxn>
                <a:cxn ang="0">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0" name="Freeform 104"/>
            <p:cNvSpPr>
              <a:spLocks/>
            </p:cNvSpPr>
            <p:nvPr/>
          </p:nvSpPr>
          <p:spPr bwMode="invGray">
            <a:xfrm>
              <a:off x="4098" y="2294"/>
              <a:ext cx="76" cy="114"/>
            </a:xfrm>
            <a:custGeom>
              <a:avLst/>
              <a:gdLst>
                <a:gd name="T0" fmla="*/ 6 w 102"/>
                <a:gd name="T1" fmla="*/ 0 h 152"/>
                <a:gd name="T2" fmla="*/ 0 w 102"/>
                <a:gd name="T3" fmla="*/ 18 h 152"/>
                <a:gd name="T4" fmla="*/ 14 w 102"/>
                <a:gd name="T5" fmla="*/ 42 h 152"/>
                <a:gd name="T6" fmla="*/ 32 w 102"/>
                <a:gd name="T7" fmla="*/ 72 h 152"/>
                <a:gd name="T8" fmla="*/ 36 w 102"/>
                <a:gd name="T9" fmla="*/ 104 h 152"/>
                <a:gd name="T10" fmla="*/ 80 w 102"/>
                <a:gd name="T11" fmla="*/ 152 h 152"/>
                <a:gd name="T12" fmla="*/ 86 w 102"/>
                <a:gd name="T13" fmla="*/ 124 h 152"/>
                <a:gd name="T14" fmla="*/ 74 w 102"/>
                <a:gd name="T15" fmla="*/ 102 h 152"/>
                <a:gd name="T16" fmla="*/ 62 w 102"/>
                <a:gd name="T17" fmla="*/ 92 h 152"/>
                <a:gd name="T18" fmla="*/ 52 w 102"/>
                <a:gd name="T19" fmla="*/ 74 h 152"/>
                <a:gd name="T20" fmla="*/ 42 w 102"/>
                <a:gd name="T21" fmla="*/ 44 h 152"/>
                <a:gd name="T22" fmla="*/ 4 w 102"/>
                <a:gd name="T23" fmla="*/ 12 h 152"/>
                <a:gd name="T24" fmla="*/ 6 w 102"/>
                <a:gd name="T2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1" name="Freeform 105"/>
            <p:cNvSpPr>
              <a:spLocks/>
            </p:cNvSpPr>
            <p:nvPr/>
          </p:nvSpPr>
          <p:spPr bwMode="invGray">
            <a:xfrm>
              <a:off x="4159" y="2412"/>
              <a:ext cx="55" cy="78"/>
            </a:xfrm>
            <a:custGeom>
              <a:avLst/>
              <a:gdLst>
                <a:gd name="T0" fmla="*/ 64 w 74"/>
                <a:gd name="T1" fmla="*/ 22 h 103"/>
                <a:gd name="T2" fmla="*/ 74 w 74"/>
                <a:gd name="T3" fmla="*/ 40 h 103"/>
                <a:gd name="T4" fmla="*/ 30 w 74"/>
                <a:gd name="T5" fmla="*/ 84 h 103"/>
                <a:gd name="T6" fmla="*/ 32 w 74"/>
                <a:gd name="T7" fmla="*/ 100 h 103"/>
                <a:gd name="T8" fmla="*/ 20 w 74"/>
                <a:gd name="T9" fmla="*/ 94 h 103"/>
                <a:gd name="T10" fmla="*/ 6 w 74"/>
                <a:gd name="T11" fmla="*/ 84 h 103"/>
                <a:gd name="T12" fmla="*/ 0 w 74"/>
                <a:gd name="T13" fmla="*/ 82 h 103"/>
                <a:gd name="T14" fmla="*/ 10 w 74"/>
                <a:gd name="T15" fmla="*/ 58 h 103"/>
                <a:gd name="T16" fmla="*/ 12 w 74"/>
                <a:gd name="T17" fmla="*/ 52 h 103"/>
                <a:gd name="T18" fmla="*/ 2 w 74"/>
                <a:gd name="T19" fmla="*/ 24 h 103"/>
                <a:gd name="T20" fmla="*/ 4 w 74"/>
                <a:gd name="T21" fmla="*/ 14 h 103"/>
                <a:gd name="T22" fmla="*/ 26 w 74"/>
                <a:gd name="T23" fmla="*/ 22 h 103"/>
                <a:gd name="T24" fmla="*/ 36 w 74"/>
                <a:gd name="T25" fmla="*/ 36 h 103"/>
                <a:gd name="T26" fmla="*/ 64 w 74"/>
                <a:gd name="T2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2" name="Freeform 106"/>
            <p:cNvSpPr>
              <a:spLocks/>
            </p:cNvSpPr>
            <p:nvPr/>
          </p:nvSpPr>
          <p:spPr bwMode="invGray">
            <a:xfrm>
              <a:off x="4123" y="2492"/>
              <a:ext cx="109" cy="189"/>
            </a:xfrm>
            <a:custGeom>
              <a:avLst/>
              <a:gdLst>
                <a:gd name="T0" fmla="*/ 82 w 146"/>
                <a:gd name="T1" fmla="*/ 100 h 252"/>
                <a:gd name="T2" fmla="*/ 66 w 146"/>
                <a:gd name="T3" fmla="*/ 106 h 252"/>
                <a:gd name="T4" fmla="*/ 64 w 146"/>
                <a:gd name="T5" fmla="*/ 132 h 252"/>
                <a:gd name="T6" fmla="*/ 22 w 146"/>
                <a:gd name="T7" fmla="*/ 146 h 252"/>
                <a:gd name="T8" fmla="*/ 8 w 146"/>
                <a:gd name="T9" fmla="*/ 168 h 252"/>
                <a:gd name="T10" fmla="*/ 20 w 146"/>
                <a:gd name="T11" fmla="*/ 182 h 252"/>
                <a:gd name="T12" fmla="*/ 8 w 146"/>
                <a:gd name="T13" fmla="*/ 198 h 252"/>
                <a:gd name="T14" fmla="*/ 24 w 146"/>
                <a:gd name="T15" fmla="*/ 252 h 252"/>
                <a:gd name="T16" fmla="*/ 28 w 146"/>
                <a:gd name="T17" fmla="*/ 214 h 252"/>
                <a:gd name="T18" fmla="*/ 22 w 146"/>
                <a:gd name="T19" fmla="*/ 192 h 252"/>
                <a:gd name="T20" fmla="*/ 42 w 146"/>
                <a:gd name="T21" fmla="*/ 176 h 252"/>
                <a:gd name="T22" fmla="*/ 52 w 146"/>
                <a:gd name="T23" fmla="*/ 158 h 252"/>
                <a:gd name="T24" fmla="*/ 66 w 146"/>
                <a:gd name="T25" fmla="*/ 174 h 252"/>
                <a:gd name="T26" fmla="*/ 44 w 146"/>
                <a:gd name="T27" fmla="*/ 190 h 252"/>
                <a:gd name="T28" fmla="*/ 56 w 146"/>
                <a:gd name="T29" fmla="*/ 200 h 252"/>
                <a:gd name="T30" fmla="*/ 68 w 146"/>
                <a:gd name="T31" fmla="*/ 178 h 252"/>
                <a:gd name="T32" fmla="*/ 84 w 146"/>
                <a:gd name="T33" fmla="*/ 184 h 252"/>
                <a:gd name="T34" fmla="*/ 104 w 146"/>
                <a:gd name="T35" fmla="*/ 148 h 252"/>
                <a:gd name="T36" fmla="*/ 114 w 146"/>
                <a:gd name="T37" fmla="*/ 156 h 252"/>
                <a:gd name="T38" fmla="*/ 136 w 146"/>
                <a:gd name="T39" fmla="*/ 148 h 252"/>
                <a:gd name="T40" fmla="*/ 146 w 146"/>
                <a:gd name="T41" fmla="*/ 130 h 252"/>
                <a:gd name="T42" fmla="*/ 142 w 146"/>
                <a:gd name="T43" fmla="*/ 110 h 252"/>
                <a:gd name="T44" fmla="*/ 134 w 146"/>
                <a:gd name="T45" fmla="*/ 98 h 252"/>
                <a:gd name="T46" fmla="*/ 122 w 146"/>
                <a:gd name="T47" fmla="*/ 40 h 252"/>
                <a:gd name="T48" fmla="*/ 94 w 146"/>
                <a:gd name="T49" fmla="*/ 0 h 252"/>
                <a:gd name="T50" fmla="*/ 78 w 146"/>
                <a:gd name="T51" fmla="*/ 12 h 252"/>
                <a:gd name="T52" fmla="*/ 96 w 146"/>
                <a:gd name="T53" fmla="*/ 34 h 252"/>
                <a:gd name="T54" fmla="*/ 96 w 146"/>
                <a:gd name="T55" fmla="*/ 64 h 252"/>
                <a:gd name="T56" fmla="*/ 82 w 146"/>
                <a:gd name="T57"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3" name="Freeform 107"/>
            <p:cNvSpPr>
              <a:spLocks/>
            </p:cNvSpPr>
            <p:nvPr/>
          </p:nvSpPr>
          <p:spPr bwMode="invGray">
            <a:xfrm>
              <a:off x="3062" y="1988"/>
              <a:ext cx="52" cy="30"/>
            </a:xfrm>
            <a:custGeom>
              <a:avLst/>
              <a:gdLst>
                <a:gd name="T0" fmla="*/ 59 w 70"/>
                <a:gd name="T1" fmla="*/ 0 h 40"/>
                <a:gd name="T2" fmla="*/ 65 w 70"/>
                <a:gd name="T3" fmla="*/ 20 h 40"/>
                <a:gd name="T4" fmla="*/ 41 w 70"/>
                <a:gd name="T5" fmla="*/ 24 h 40"/>
                <a:gd name="T6" fmla="*/ 31 w 70"/>
                <a:gd name="T7" fmla="*/ 40 h 40"/>
                <a:gd name="T8" fmla="*/ 7 w 70"/>
                <a:gd name="T9" fmla="*/ 38 h 40"/>
                <a:gd name="T10" fmla="*/ 1 w 70"/>
                <a:gd name="T11" fmla="*/ 36 h 40"/>
                <a:gd name="T12" fmla="*/ 33 w 70"/>
                <a:gd name="T13" fmla="*/ 20 h 40"/>
                <a:gd name="T14" fmla="*/ 59 w 7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4" name="Freeform 108"/>
            <p:cNvSpPr>
              <a:spLocks/>
            </p:cNvSpPr>
            <p:nvPr/>
          </p:nvSpPr>
          <p:spPr bwMode="invGray">
            <a:xfrm>
              <a:off x="2955" y="1997"/>
              <a:ext cx="19" cy="22"/>
            </a:xfrm>
            <a:custGeom>
              <a:avLst/>
              <a:gdLst>
                <a:gd name="T0" fmla="*/ 18 w 26"/>
                <a:gd name="T1" fmla="*/ 0 h 29"/>
                <a:gd name="T2" fmla="*/ 0 w 26"/>
                <a:gd name="T3" fmla="*/ 18 h 29"/>
                <a:gd name="T4" fmla="*/ 18 w 26"/>
                <a:gd name="T5" fmla="*/ 26 h 29"/>
                <a:gd name="T6" fmla="*/ 18 w 26"/>
                <a:gd name="T7" fmla="*/ 0 h 29"/>
              </a:gdLst>
              <a:ahLst/>
              <a:cxnLst>
                <a:cxn ang="0">
                  <a:pos x="T0" y="T1"/>
                </a:cxn>
                <a:cxn ang="0">
                  <a:pos x="T2" y="T3"/>
                </a:cxn>
                <a:cxn ang="0">
                  <a:pos x="T4" y="T5"/>
                </a:cxn>
                <a:cxn ang="0">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5" name="Freeform 109"/>
            <p:cNvSpPr>
              <a:spLocks/>
            </p:cNvSpPr>
            <p:nvPr/>
          </p:nvSpPr>
          <p:spPr bwMode="invGray">
            <a:xfrm>
              <a:off x="2979" y="1996"/>
              <a:ext cx="37" cy="27"/>
            </a:xfrm>
            <a:custGeom>
              <a:avLst/>
              <a:gdLst>
                <a:gd name="T0" fmla="*/ 14 w 49"/>
                <a:gd name="T1" fmla="*/ 6 h 36"/>
                <a:gd name="T2" fmla="*/ 0 w 49"/>
                <a:gd name="T3" fmla="*/ 18 h 36"/>
                <a:gd name="T4" fmla="*/ 6 w 49"/>
                <a:gd name="T5" fmla="*/ 32 h 36"/>
                <a:gd name="T6" fmla="*/ 18 w 49"/>
                <a:gd name="T7" fmla="*/ 36 h 36"/>
                <a:gd name="T8" fmla="*/ 40 w 49"/>
                <a:gd name="T9" fmla="*/ 26 h 36"/>
                <a:gd name="T10" fmla="*/ 14 w 49"/>
                <a:gd name="T11" fmla="*/ 6 h 36"/>
              </a:gdLst>
              <a:ahLst/>
              <a:cxnLst>
                <a:cxn ang="0">
                  <a:pos x="T0" y="T1"/>
                </a:cxn>
                <a:cxn ang="0">
                  <a:pos x="T2" y="T3"/>
                </a:cxn>
                <a:cxn ang="0">
                  <a:pos x="T4" y="T5"/>
                </a:cxn>
                <a:cxn ang="0">
                  <a:pos x="T6" y="T7"/>
                </a:cxn>
                <a:cxn ang="0">
                  <a:pos x="T8" y="T9"/>
                </a:cxn>
                <a:cxn ang="0">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6" name="Freeform 110"/>
            <p:cNvSpPr>
              <a:spLocks/>
            </p:cNvSpPr>
            <p:nvPr/>
          </p:nvSpPr>
          <p:spPr bwMode="invGray">
            <a:xfrm>
              <a:off x="3040" y="1987"/>
              <a:ext cx="20" cy="16"/>
            </a:xfrm>
            <a:custGeom>
              <a:avLst/>
              <a:gdLst>
                <a:gd name="T0" fmla="*/ 11 w 27"/>
                <a:gd name="T1" fmla="*/ 0 h 22"/>
                <a:gd name="T2" fmla="*/ 3 w 27"/>
                <a:gd name="T3" fmla="*/ 12 h 22"/>
                <a:gd name="T4" fmla="*/ 19 w 27"/>
                <a:gd name="T5" fmla="*/ 22 h 22"/>
                <a:gd name="T6" fmla="*/ 11 w 27"/>
                <a:gd name="T7" fmla="*/ 0 h 22"/>
              </a:gdLst>
              <a:ahLst/>
              <a:cxnLst>
                <a:cxn ang="0">
                  <a:pos x="T0" y="T1"/>
                </a:cxn>
                <a:cxn ang="0">
                  <a:pos x="T2" y="T3"/>
                </a:cxn>
                <a:cxn ang="0">
                  <a:pos x="T4" y="T5"/>
                </a:cxn>
                <a:cxn ang="0">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7" name="Freeform 111"/>
            <p:cNvSpPr>
              <a:spLocks/>
            </p:cNvSpPr>
            <p:nvPr/>
          </p:nvSpPr>
          <p:spPr bwMode="invGray">
            <a:xfrm>
              <a:off x="3022" y="2005"/>
              <a:ext cx="15" cy="13"/>
            </a:xfrm>
            <a:custGeom>
              <a:avLst/>
              <a:gdLst>
                <a:gd name="T0" fmla="*/ 11 w 20"/>
                <a:gd name="T1" fmla="*/ 0 h 18"/>
                <a:gd name="T2" fmla="*/ 9 w 20"/>
                <a:gd name="T3" fmla="*/ 18 h 18"/>
                <a:gd name="T4" fmla="*/ 11 w 20"/>
                <a:gd name="T5" fmla="*/ 0 h 18"/>
              </a:gdLst>
              <a:ahLst/>
              <a:cxnLst>
                <a:cxn ang="0">
                  <a:pos x="T0" y="T1"/>
                </a:cxn>
                <a:cxn ang="0">
                  <a:pos x="T2" y="T3"/>
                </a:cxn>
                <a:cxn ang="0">
                  <a:pos x="T4" y="T5"/>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8" name="Freeform 112"/>
            <p:cNvSpPr>
              <a:spLocks/>
            </p:cNvSpPr>
            <p:nvPr/>
          </p:nvSpPr>
          <p:spPr bwMode="invGray">
            <a:xfrm>
              <a:off x="4162" y="2021"/>
              <a:ext cx="18" cy="33"/>
            </a:xfrm>
            <a:custGeom>
              <a:avLst/>
              <a:gdLst>
                <a:gd name="T0" fmla="*/ 24 w 24"/>
                <a:gd name="T1" fmla="*/ 0 h 44"/>
                <a:gd name="T2" fmla="*/ 8 w 24"/>
                <a:gd name="T3" fmla="*/ 16 h 44"/>
                <a:gd name="T4" fmla="*/ 0 w 24"/>
                <a:gd name="T5" fmla="*/ 34 h 44"/>
                <a:gd name="T6" fmla="*/ 16 w 24"/>
                <a:gd name="T7" fmla="*/ 40 h 44"/>
                <a:gd name="T8" fmla="*/ 24 w 24"/>
                <a:gd name="T9" fmla="*/ 0 h 44"/>
              </a:gdLst>
              <a:ahLst/>
              <a:cxnLst>
                <a:cxn ang="0">
                  <a:pos x="T0" y="T1"/>
                </a:cxn>
                <a:cxn ang="0">
                  <a:pos x="T2" y="T3"/>
                </a:cxn>
                <a:cxn ang="0">
                  <a:pos x="T4" y="T5"/>
                </a:cxn>
                <a:cxn ang="0">
                  <a:pos x="T6" y="T7"/>
                </a:cxn>
                <a:cxn ang="0">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09" name="Freeform 113"/>
            <p:cNvSpPr>
              <a:spLocks/>
            </p:cNvSpPr>
            <p:nvPr/>
          </p:nvSpPr>
          <p:spPr bwMode="invGray">
            <a:xfrm>
              <a:off x="3278" y="3473"/>
              <a:ext cx="31" cy="18"/>
            </a:xfrm>
            <a:custGeom>
              <a:avLst/>
              <a:gdLst>
                <a:gd name="T0" fmla="*/ 30 w 41"/>
                <a:gd name="T1" fmla="*/ 0 h 24"/>
                <a:gd name="T2" fmla="*/ 26 w 41"/>
                <a:gd name="T3" fmla="*/ 24 h 24"/>
                <a:gd name="T4" fmla="*/ 30 w 41"/>
                <a:gd name="T5" fmla="*/ 0 h 24"/>
              </a:gdLst>
              <a:ahLst/>
              <a:cxnLst>
                <a:cxn ang="0">
                  <a:pos x="T0" y="T1"/>
                </a:cxn>
                <a:cxn ang="0">
                  <a:pos x="T2" y="T3"/>
                </a:cxn>
                <a:cxn ang="0">
                  <a:pos x="T4" y="T5"/>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0" name="Freeform 114"/>
            <p:cNvSpPr>
              <a:spLocks/>
            </p:cNvSpPr>
            <p:nvPr/>
          </p:nvSpPr>
          <p:spPr bwMode="invGray">
            <a:xfrm>
              <a:off x="3318" y="3466"/>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1" name="Freeform 115"/>
            <p:cNvSpPr>
              <a:spLocks/>
            </p:cNvSpPr>
            <p:nvPr/>
          </p:nvSpPr>
          <p:spPr bwMode="invGray">
            <a:xfrm>
              <a:off x="3251" y="3312"/>
              <a:ext cx="9"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2" name="Freeform 116"/>
            <p:cNvSpPr>
              <a:spLocks/>
            </p:cNvSpPr>
            <p:nvPr/>
          </p:nvSpPr>
          <p:spPr bwMode="invGray">
            <a:xfrm>
              <a:off x="3311" y="3239"/>
              <a:ext cx="11" cy="19"/>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3" name="Freeform 117"/>
            <p:cNvSpPr>
              <a:spLocks/>
            </p:cNvSpPr>
            <p:nvPr/>
          </p:nvSpPr>
          <p:spPr bwMode="invGray">
            <a:xfrm>
              <a:off x="3287" y="3238"/>
              <a:ext cx="11" cy="19"/>
            </a:xfrm>
            <a:custGeom>
              <a:avLst/>
              <a:gdLst>
                <a:gd name="T0" fmla="*/ 6 w 14"/>
                <a:gd name="T1" fmla="*/ 0 h 25"/>
                <a:gd name="T2" fmla="*/ 0 w 14"/>
                <a:gd name="T3" fmla="*/ 13 h 25"/>
                <a:gd name="T4" fmla="*/ 12 w 14"/>
                <a:gd name="T5" fmla="*/ 24 h 25"/>
                <a:gd name="T6" fmla="*/ 6 w 14"/>
                <a:gd name="T7" fmla="*/ 0 h 25"/>
              </a:gdLst>
              <a:ahLst/>
              <a:cxnLst>
                <a:cxn ang="0">
                  <a:pos x="T0" y="T1"/>
                </a:cxn>
                <a:cxn ang="0">
                  <a:pos x="T2" y="T3"/>
                </a:cxn>
                <a:cxn ang="0">
                  <a:pos x="T4" y="T5"/>
                </a:cxn>
                <a:cxn ang="0">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4" name="Freeform 118"/>
            <p:cNvSpPr>
              <a:spLocks/>
            </p:cNvSpPr>
            <p:nvPr/>
          </p:nvSpPr>
          <p:spPr bwMode="invGray">
            <a:xfrm>
              <a:off x="3276" y="3260"/>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5" name="Freeform 119"/>
            <p:cNvSpPr>
              <a:spLocks/>
            </p:cNvSpPr>
            <p:nvPr/>
          </p:nvSpPr>
          <p:spPr bwMode="invGray">
            <a:xfrm>
              <a:off x="3251" y="3294"/>
              <a:ext cx="9"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6" name="Freeform 120"/>
            <p:cNvSpPr>
              <a:spLocks/>
            </p:cNvSpPr>
            <p:nvPr/>
          </p:nvSpPr>
          <p:spPr bwMode="invGray">
            <a:xfrm>
              <a:off x="3270" y="3281"/>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7" name="Freeform 121"/>
            <p:cNvSpPr>
              <a:spLocks/>
            </p:cNvSpPr>
            <p:nvPr/>
          </p:nvSpPr>
          <p:spPr bwMode="invGray">
            <a:xfrm>
              <a:off x="2537" y="2293"/>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8" name="Freeform 122"/>
            <p:cNvSpPr>
              <a:spLocks/>
            </p:cNvSpPr>
            <p:nvPr/>
          </p:nvSpPr>
          <p:spPr bwMode="invGray">
            <a:xfrm>
              <a:off x="2476" y="2259"/>
              <a:ext cx="10" cy="15"/>
            </a:xfrm>
            <a:custGeom>
              <a:avLst/>
              <a:gdLst>
                <a:gd name="T0" fmla="*/ 10 w 13"/>
                <a:gd name="T1" fmla="*/ 5 h 20"/>
                <a:gd name="T2" fmla="*/ 1 w 13"/>
                <a:gd name="T3" fmla="*/ 11 h 20"/>
                <a:gd name="T4" fmla="*/ 9 w 13"/>
                <a:gd name="T5" fmla="*/ 20 h 20"/>
                <a:gd name="T6" fmla="*/ 10 w 13"/>
                <a:gd name="T7" fmla="*/ 5 h 20"/>
              </a:gdLst>
              <a:ahLst/>
              <a:cxnLst>
                <a:cxn ang="0">
                  <a:pos x="T0" y="T1"/>
                </a:cxn>
                <a:cxn ang="0">
                  <a:pos x="T2" y="T3"/>
                </a:cxn>
                <a:cxn ang="0">
                  <a:pos x="T4" y="T5"/>
                </a:cxn>
                <a:cxn ang="0">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sp>
          <p:nvSpPr>
            <p:cNvPr id="4219" name="Freeform 123"/>
            <p:cNvSpPr>
              <a:spLocks/>
            </p:cNvSpPr>
            <p:nvPr/>
          </p:nvSpPr>
          <p:spPr bwMode="invGray">
            <a:xfrm>
              <a:off x="2238" y="2042"/>
              <a:ext cx="2060" cy="1644"/>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a:noFill/>
            </a:ln>
            <a:effectLst/>
            <a:extLst>
              <a:ext uri="{91240B29-F687-4F45-9708-019B960494DF}">
                <a14:hiddenLine xmlns:a14="http://schemas.microsoft.com/office/drawing/2010/main" xmlns="" w="12700" cap="flat" cmpd="sng">
                  <a:solidFill>
                    <a:srgbClr val="FF5425"/>
                  </a:solidFill>
                  <a:prstDash val="dash"/>
                  <a:round/>
                  <a:headEnd type="none" w="med" len="med"/>
                  <a:tailEnd type="none" w="med" len="med"/>
                </a14:hiddenLine>
              </a:ext>
              <a:ext uri="{AF507438-7753-43E0-B8FC-AC1667EBCBE1}">
                <a14:hiddenEffects xmlns:a14="http://schemas.microsoft.com/office/drawing/2010/main" xmlns="">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id-ID">
                <a:solidFill>
                  <a:srgbClr val="080808"/>
                </a:solidFill>
              </a:endParaRPr>
            </a:p>
          </p:txBody>
        </p:sp>
      </p:grpSp>
      <p:sp>
        <p:nvSpPr>
          <p:cNvPr id="4100" name="Rectangle 4"/>
          <p:cNvSpPr>
            <a:spLocks noGrp="1" noChangeArrowheads="1"/>
          </p:cNvSpPr>
          <p:nvPr>
            <p:ph type="dt" sz="half" idx="2"/>
          </p:nvPr>
        </p:nvSpPr>
        <p:spPr>
          <a:xfrm>
            <a:off x="304800" y="6477000"/>
            <a:ext cx="2133600" cy="168275"/>
          </a:xfrm>
        </p:spPr>
        <p:txBody>
          <a:bodyPr/>
          <a:lstStyle>
            <a:lvl1pPr>
              <a:defRPr/>
            </a:lvl1pPr>
          </a:lstStyle>
          <a:p>
            <a:endParaRPr lang="en-US">
              <a:solidFill>
                <a:srgbClr val="FFFFFF"/>
              </a:solidFill>
            </a:endParaRPr>
          </a:p>
        </p:txBody>
      </p:sp>
      <p:sp>
        <p:nvSpPr>
          <p:cNvPr id="4101" name="Rectangle 5"/>
          <p:cNvSpPr>
            <a:spLocks noGrp="1" noChangeArrowheads="1"/>
          </p:cNvSpPr>
          <p:nvPr>
            <p:ph type="ftr" sz="quarter" idx="3"/>
          </p:nvPr>
        </p:nvSpPr>
        <p:spPr>
          <a:xfrm>
            <a:off x="6705600" y="6477000"/>
            <a:ext cx="2286000" cy="168275"/>
          </a:xfrm>
        </p:spPr>
        <p:txBody>
          <a:bodyPr/>
          <a:lstStyle>
            <a:lvl1pPr algn="r">
              <a:defRPr/>
            </a:lvl1pPr>
          </a:lstStyle>
          <a:p>
            <a:r>
              <a:rPr lang="en-US">
                <a:solidFill>
                  <a:srgbClr val="FFFFFF"/>
                </a:solidFill>
              </a:rPr>
              <a:t>www.themegallery.com</a:t>
            </a:r>
          </a:p>
        </p:txBody>
      </p:sp>
      <p:sp>
        <p:nvSpPr>
          <p:cNvPr id="4102" name="Rectangle 6"/>
          <p:cNvSpPr>
            <a:spLocks noGrp="1" noChangeArrowheads="1"/>
          </p:cNvSpPr>
          <p:nvPr>
            <p:ph type="sldNum" sz="quarter" idx="4"/>
          </p:nvPr>
        </p:nvSpPr>
        <p:spPr>
          <a:xfrm>
            <a:off x="3657600" y="6477000"/>
            <a:ext cx="2133600" cy="168275"/>
          </a:xfrm>
        </p:spPr>
        <p:txBody>
          <a:bodyPr/>
          <a:lstStyle>
            <a:lvl1pPr algn="ctr">
              <a:defRPr/>
            </a:lvl1pPr>
          </a:lstStyle>
          <a:p>
            <a:fld id="{94745AE0-347F-4508-A485-9D7322EF1712}" type="slidenum">
              <a:rPr lang="en-US">
                <a:solidFill>
                  <a:srgbClr val="FFFFFF"/>
                </a:solidFill>
              </a:rPr>
              <a:pPr/>
              <a:t>‹#›</a:t>
            </a:fld>
            <a:endParaRPr lang="en-US">
              <a:solidFill>
                <a:srgbClr val="FFFFFF"/>
              </a:solidFill>
            </a:endParaRPr>
          </a:p>
        </p:txBody>
      </p:sp>
      <p:pic>
        <p:nvPicPr>
          <p:cNvPr id="4103" name="Picture 7" descr="artplus_nature_naturalcity42_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0450" y="3167063"/>
            <a:ext cx="4425950" cy="2989262"/>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artplus_nature_naturalcity42_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56425" y="3352800"/>
            <a:ext cx="1654175" cy="877888"/>
          </a:xfrm>
          <a:prstGeom prst="rect">
            <a:avLst/>
          </a:prstGeom>
          <a:noFill/>
          <a:extLst>
            <a:ext uri="{909E8E84-426E-40DD-AFC4-6F175D3DCCD1}">
              <a14:hiddenFill xmlns:a14="http://schemas.microsoft.com/office/drawing/2010/main" xmlns="">
                <a:solidFill>
                  <a:srgbClr val="FFFFFF"/>
                </a:solidFill>
              </a14:hiddenFill>
            </a:ext>
          </a:extLst>
        </p:spPr>
      </p:pic>
      <p:pic>
        <p:nvPicPr>
          <p:cNvPr id="4106" name="Picture 10" descr="artplus_nature_naturalcity42_c"/>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296400" y="2895600"/>
            <a:ext cx="1112838" cy="866775"/>
          </a:xfrm>
          <a:prstGeom prst="rect">
            <a:avLst/>
          </a:prstGeom>
          <a:noFill/>
          <a:extLst>
            <a:ext uri="{909E8E84-426E-40DD-AFC4-6F175D3DCCD1}">
              <a14:hiddenFill xmlns:a14="http://schemas.microsoft.com/office/drawing/2010/main" xmlns="">
                <a:solidFill>
                  <a:srgbClr val="FFFFFF"/>
                </a:solidFill>
              </a14:hiddenFill>
            </a:ext>
          </a:extLst>
        </p:spPr>
      </p:pic>
      <p:pic>
        <p:nvPicPr>
          <p:cNvPr id="4109" name="Picture 13" descr="artplus_nature_naturalcity42_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94275" y="4594225"/>
            <a:ext cx="4911725" cy="1882775"/>
          </a:xfrm>
          <a:prstGeom prst="rect">
            <a:avLst/>
          </a:prstGeom>
          <a:noFill/>
          <a:extLst>
            <a:ext uri="{909E8E84-426E-40DD-AFC4-6F175D3DCCD1}">
              <a14:hiddenFill xmlns:a14="http://schemas.microsoft.com/office/drawing/2010/main" xmlns="">
                <a:solidFill>
                  <a:srgbClr val="FFFFFF"/>
                </a:solidFill>
              </a14:hiddenFill>
            </a:ext>
          </a:extLst>
        </p:spPr>
      </p:pic>
      <p:sp>
        <p:nvSpPr>
          <p:cNvPr id="4098" name="Rectangle 2"/>
          <p:cNvSpPr>
            <a:spLocks noGrp="1" noChangeArrowheads="1"/>
          </p:cNvSpPr>
          <p:nvPr>
            <p:ph type="ctrTitle"/>
          </p:nvPr>
        </p:nvSpPr>
        <p:spPr>
          <a:xfrm>
            <a:off x="304800" y="4419600"/>
            <a:ext cx="6400800" cy="1143000"/>
          </a:xfrm>
        </p:spPr>
        <p:txBody>
          <a:bodyPr/>
          <a:lstStyle>
            <a:lvl1pPr algn="l">
              <a:defRPr sz="4300">
                <a:solidFill>
                  <a:schemeClr val="bg1"/>
                </a:solidFill>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304800" y="5715000"/>
            <a:ext cx="6400800" cy="381000"/>
          </a:xfrm>
        </p:spPr>
        <p:txBody>
          <a:bodyPr/>
          <a:lstStyle>
            <a:lvl1pPr marL="0" indent="0">
              <a:buFont typeface="Wingdings" pitchFamily="2" charset="2"/>
              <a:buNone/>
              <a:defRPr sz="1800" b="1" i="1">
                <a:solidFill>
                  <a:schemeClr val="bg1"/>
                </a:solidFill>
              </a:defRPr>
            </a:lvl1pPr>
          </a:lstStyle>
          <a:p>
            <a:pPr lvl="0"/>
            <a:r>
              <a:rPr lang="en-US" noProof="0" smtClean="0"/>
              <a:t>Click to edit Master subtitle style</a:t>
            </a:r>
          </a:p>
        </p:txBody>
      </p:sp>
      <p:pic>
        <p:nvPicPr>
          <p:cNvPr id="4105" name="Picture 9" descr="artplus_nature_naturalcity42_b"/>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195888" y="3097213"/>
            <a:ext cx="2971800" cy="5715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artplus_nature_naturalcity42_e"/>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943600" y="1993900"/>
            <a:ext cx="1546225" cy="16637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7" name="Picture 11" descr="artplus_nature_naturalcity42_d"/>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626100" y="2862263"/>
            <a:ext cx="623888" cy="579437"/>
          </a:xfrm>
          <a:prstGeom prst="rect">
            <a:avLst/>
          </a:prstGeom>
          <a:noFill/>
          <a:extLst>
            <a:ext uri="{909E8E84-426E-40DD-AFC4-6F175D3DCCD1}">
              <a14:hiddenFill xmlns:a14="http://schemas.microsoft.com/office/drawing/2010/main" xmlns="">
                <a:solidFill>
                  <a:srgbClr val="FFFFFF"/>
                </a:solidFill>
              </a14:hiddenFill>
            </a:ext>
          </a:extLst>
        </p:spPr>
      </p:pic>
      <p:pic>
        <p:nvPicPr>
          <p:cNvPr id="4224" name="Picture 128" descr="a1"/>
          <p:cNvPicPr>
            <a:picLocks noChangeAspect="1" noChangeArrowheads="1"/>
          </p:cNvPicPr>
          <p:nvPr userDrawn="1"/>
        </p:nvPicPr>
        <p:blipFill>
          <a:blip r:embed="rId10" cstate="print">
            <a:extLst>
              <a:ext uri="{28A0092B-C50C-407E-A947-70E740481C1C}">
                <a14:useLocalDpi xmlns:a14="http://schemas.microsoft.com/office/drawing/2010/main" xmlns="" val="0"/>
              </a:ext>
            </a:extLst>
          </a:blip>
          <a:srcRect/>
          <a:stretch>
            <a:fillRect/>
          </a:stretch>
        </p:blipFill>
        <p:spPr bwMode="auto">
          <a:xfrm>
            <a:off x="9359900" y="95250"/>
            <a:ext cx="1803400" cy="2070100"/>
          </a:xfrm>
          <a:prstGeom prst="rect">
            <a:avLst/>
          </a:prstGeom>
          <a:noFill/>
          <a:extLst>
            <a:ext uri="{909E8E84-426E-40DD-AFC4-6F175D3DCCD1}">
              <a14:hiddenFill xmlns:a14="http://schemas.microsoft.com/office/drawing/2010/main" xmlns="">
                <a:solidFill>
                  <a:srgbClr val="FFFFFF"/>
                </a:solidFill>
              </a14:hiddenFill>
            </a:ext>
          </a:extLst>
        </p:spPr>
      </p:pic>
      <p:pic>
        <p:nvPicPr>
          <p:cNvPr id="4225" name="Picture 129" descr="b_1"/>
          <p:cNvPicPr>
            <a:picLocks noChangeAspect="1" noChangeArrowheads="1"/>
          </p:cNvPicPr>
          <p:nvPr userDrawn="1"/>
        </p:nvPicPr>
        <p:blipFill>
          <a:blip r:embed="rId11" cstate="print">
            <a:extLst>
              <a:ext uri="{28A0092B-C50C-407E-A947-70E740481C1C}">
                <a14:useLocalDpi xmlns:a14="http://schemas.microsoft.com/office/drawing/2010/main" xmlns="" val="0"/>
              </a:ext>
            </a:extLst>
          </a:blip>
          <a:srcRect/>
          <a:stretch>
            <a:fillRect/>
          </a:stretch>
        </p:blipFill>
        <p:spPr bwMode="auto">
          <a:xfrm>
            <a:off x="10204450" y="1968500"/>
            <a:ext cx="1079500" cy="469900"/>
          </a:xfrm>
          <a:prstGeom prst="rect">
            <a:avLst/>
          </a:prstGeom>
          <a:noFill/>
          <a:extLst>
            <a:ext uri="{909E8E84-426E-40DD-AFC4-6F175D3DCCD1}">
              <a14:hiddenFill xmlns:a14="http://schemas.microsoft.com/office/drawing/2010/main" xmlns="">
                <a:solidFill>
                  <a:srgbClr val="FFFFFF"/>
                </a:solidFill>
              </a14:hiddenFill>
            </a:ext>
          </a:extLst>
        </p:spPr>
      </p:pic>
      <p:sp>
        <p:nvSpPr>
          <p:cNvPr id="127" name="Freeform 27" descr="1"/>
          <p:cNvSpPr>
            <a:spLocks/>
          </p:cNvSpPr>
          <p:nvPr userDrawn="1"/>
        </p:nvSpPr>
        <p:spPr bwMode="gray">
          <a:xfrm>
            <a:off x="-36512" y="-27384"/>
            <a:ext cx="9170988" cy="1362075"/>
          </a:xfrm>
          <a:custGeom>
            <a:avLst/>
            <a:gdLst>
              <a:gd name="T0" fmla="*/ 0 w 5777"/>
              <a:gd name="T1" fmla="*/ 858 h 858"/>
              <a:gd name="T2" fmla="*/ 1926 w 5777"/>
              <a:gd name="T3" fmla="*/ 857 h 858"/>
              <a:gd name="T4" fmla="*/ 2157 w 5777"/>
              <a:gd name="T5" fmla="*/ 793 h 858"/>
              <a:gd name="T6" fmla="*/ 2509 w 5777"/>
              <a:gd name="T7" fmla="*/ 473 h 858"/>
              <a:gd name="T8" fmla="*/ 2970 w 5777"/>
              <a:gd name="T9" fmla="*/ 390 h 858"/>
              <a:gd name="T10" fmla="*/ 5773 w 5777"/>
              <a:gd name="T11" fmla="*/ 388 h 858"/>
              <a:gd name="T12" fmla="*/ 5777 w 5777"/>
              <a:gd name="T13" fmla="*/ 0 h 858"/>
              <a:gd name="T14" fmla="*/ 0 w 5777"/>
              <a:gd name="T15" fmla="*/ 2 h 858"/>
              <a:gd name="T16" fmla="*/ 0 w 5777"/>
              <a:gd name="T17" fmla="*/ 85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77" h="858">
                <a:moveTo>
                  <a:pt x="0" y="858"/>
                </a:moveTo>
                <a:lnTo>
                  <a:pt x="1926" y="857"/>
                </a:lnTo>
                <a:cubicBezTo>
                  <a:pt x="2067" y="857"/>
                  <a:pt x="2068" y="850"/>
                  <a:pt x="2157" y="793"/>
                </a:cubicBezTo>
                <a:lnTo>
                  <a:pt x="2509" y="473"/>
                </a:lnTo>
                <a:cubicBezTo>
                  <a:pt x="2644" y="406"/>
                  <a:pt x="2477" y="396"/>
                  <a:pt x="2970" y="390"/>
                </a:cubicBezTo>
                <a:lnTo>
                  <a:pt x="5773" y="388"/>
                </a:lnTo>
                <a:lnTo>
                  <a:pt x="5777" y="0"/>
                </a:lnTo>
                <a:lnTo>
                  <a:pt x="0" y="2"/>
                </a:lnTo>
                <a:lnTo>
                  <a:pt x="0" y="858"/>
                </a:lnTo>
                <a:close/>
              </a:path>
            </a:pathLst>
          </a:custGeom>
          <a:blipFill dpi="0" rotWithShape="1">
            <a:blip r:embed="rId12" cstate="print"/>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id-ID" kern="0" smtClean="0">
              <a:solidFill>
                <a:sysClr val="windowText" lastClr="000000"/>
              </a:solidFill>
            </a:endParaRPr>
          </a:p>
        </p:txBody>
      </p:sp>
    </p:spTree>
    <p:extLst>
      <p:ext uri="{BB962C8B-B14F-4D97-AF65-F5344CB8AC3E}">
        <p14:creationId xmlns:p14="http://schemas.microsoft.com/office/powerpoint/2010/main" xmlns="" val="164923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par>
                                <p:cTn id="8" presetID="10" presetClass="entr" presetSubtype="0"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animEffect transition="in" filter="fade">
                                      <p:cBhvr>
                                        <p:cTn id="10" dur="2000"/>
                                        <p:tgtEl>
                                          <p:spTgt spid="4103"/>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4105"/>
                                        </p:tgtEl>
                                        <p:attrNameLst>
                                          <p:attrName>style.visibility</p:attrName>
                                        </p:attrNameLst>
                                      </p:cBhvr>
                                      <p:to>
                                        <p:strVal val="visible"/>
                                      </p:to>
                                    </p:set>
                                    <p:animEffect transition="in" filter="fade">
                                      <p:cBhvr>
                                        <p:cTn id="14" dur="1000"/>
                                        <p:tgtEl>
                                          <p:spTgt spid="4105"/>
                                        </p:tgtEl>
                                      </p:cBhvr>
                                    </p:animEffect>
                                  </p:childTnLst>
                                </p:cTn>
                              </p:par>
                            </p:childTnLst>
                          </p:cTn>
                        </p:par>
                        <p:par>
                          <p:cTn id="15" fill="hold" nodeType="afterGroup">
                            <p:stCondLst>
                              <p:cond delay="3000"/>
                            </p:stCondLst>
                            <p:childTnLst>
                              <p:par>
                                <p:cTn id="16" presetID="22" presetClass="entr" presetSubtype="4" fill="hold" nodeType="afterEffect">
                                  <p:stCondLst>
                                    <p:cond delay="0"/>
                                  </p:stCondLst>
                                  <p:childTnLst>
                                    <p:set>
                                      <p:cBhvr>
                                        <p:cTn id="17" dur="1" fill="hold">
                                          <p:stCondLst>
                                            <p:cond delay="0"/>
                                          </p:stCondLst>
                                        </p:cTn>
                                        <p:tgtEl>
                                          <p:spTgt spid="4107"/>
                                        </p:tgtEl>
                                        <p:attrNameLst>
                                          <p:attrName>style.visibility</p:attrName>
                                        </p:attrNameLst>
                                      </p:cBhvr>
                                      <p:to>
                                        <p:strVal val="visible"/>
                                      </p:to>
                                    </p:set>
                                    <p:animEffect transition="in" filter="wipe(down)">
                                      <p:cBhvr>
                                        <p:cTn id="18" dur="500"/>
                                        <p:tgtEl>
                                          <p:spTgt spid="4107"/>
                                        </p:tgtEl>
                                      </p:cBhvr>
                                    </p:animEffect>
                                  </p:childTnLst>
                                </p:cTn>
                              </p:par>
                            </p:childTnLst>
                          </p:cTn>
                        </p:par>
                        <p:par>
                          <p:cTn id="19" fill="hold" nodeType="afterGroup">
                            <p:stCondLst>
                              <p:cond delay="3500"/>
                            </p:stCondLst>
                            <p:childTnLst>
                              <p:par>
                                <p:cTn id="20" presetID="22" presetClass="entr" presetSubtype="4" fill="hold" nodeType="after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wipe(down)">
                                      <p:cBhvr>
                                        <p:cTn id="22" dur="500"/>
                                        <p:tgtEl>
                                          <p:spTgt spid="4104"/>
                                        </p:tgtEl>
                                      </p:cBhvr>
                                    </p:animEffect>
                                  </p:childTnLst>
                                </p:cTn>
                              </p:par>
                            </p:childTnLst>
                          </p:cTn>
                        </p:par>
                        <p:par>
                          <p:cTn id="23" fill="hold" nodeType="afterGroup">
                            <p:stCondLst>
                              <p:cond delay="4000"/>
                            </p:stCondLst>
                            <p:childTnLst>
                              <p:par>
                                <p:cTn id="24" presetID="35" presetClass="path" presetSubtype="0" accel="50000" decel="50000" fill="hold" nodeType="afterEffect">
                                  <p:stCondLst>
                                    <p:cond delay="0"/>
                                  </p:stCondLst>
                                  <p:childTnLst>
                                    <p:animMotion origin="layout" path="M -5.55556E-7 2.37743E-6 L -0.21076 0.04787 " pathEditMode="relative" rAng="0" ptsTypes="AA">
                                      <p:cBhvr>
                                        <p:cTn id="25" dur="2000" fill="hold"/>
                                        <p:tgtEl>
                                          <p:spTgt spid="4106"/>
                                        </p:tgtEl>
                                        <p:attrNameLst>
                                          <p:attrName>ppt_x</p:attrName>
                                          <p:attrName>ppt_y</p:attrName>
                                        </p:attrNameLst>
                                      </p:cBhvr>
                                      <p:rCtr x="-10538" y="2382"/>
                                    </p:animMotion>
                                  </p:childTnLst>
                                </p:cTn>
                              </p:par>
                              <p:par>
                                <p:cTn id="26" presetID="10" presetClass="entr" presetSubtype="0" fill="hold" nodeType="withEffect">
                                  <p:stCondLst>
                                    <p:cond delay="0"/>
                                  </p:stCondLst>
                                  <p:childTnLst>
                                    <p:set>
                                      <p:cBhvr>
                                        <p:cTn id="27" dur="1" fill="hold">
                                          <p:stCondLst>
                                            <p:cond delay="0"/>
                                          </p:stCondLst>
                                        </p:cTn>
                                        <p:tgtEl>
                                          <p:spTgt spid="4106"/>
                                        </p:tgtEl>
                                        <p:attrNameLst>
                                          <p:attrName>style.visibility</p:attrName>
                                        </p:attrNameLst>
                                      </p:cBhvr>
                                      <p:to>
                                        <p:strVal val="visible"/>
                                      </p:to>
                                    </p:set>
                                    <p:animEffect transition="in" filter="fade">
                                      <p:cBhvr>
                                        <p:cTn id="28" dur="1000"/>
                                        <p:tgtEl>
                                          <p:spTgt spid="4106"/>
                                        </p:tgtEl>
                                      </p:cBhvr>
                                    </p:animEffect>
                                  </p:childTnLst>
                                </p:cTn>
                              </p:par>
                            </p:childTnLst>
                          </p:cTn>
                        </p:par>
                        <p:par>
                          <p:cTn id="29" fill="hold" nodeType="afterGroup">
                            <p:stCondLst>
                              <p:cond delay="6000"/>
                            </p:stCondLst>
                            <p:childTnLst>
                              <p:par>
                                <p:cTn id="30" presetID="22" presetClass="entr" presetSubtype="4" fill="hold" nodeType="afterEffect">
                                  <p:stCondLst>
                                    <p:cond delay="0"/>
                                  </p:stCondLst>
                                  <p:childTnLst>
                                    <p:set>
                                      <p:cBhvr>
                                        <p:cTn id="31" dur="1" fill="hold">
                                          <p:stCondLst>
                                            <p:cond delay="0"/>
                                          </p:stCondLst>
                                        </p:cTn>
                                        <p:tgtEl>
                                          <p:spTgt spid="4108"/>
                                        </p:tgtEl>
                                        <p:attrNameLst>
                                          <p:attrName>style.visibility</p:attrName>
                                        </p:attrNameLst>
                                      </p:cBhvr>
                                      <p:to>
                                        <p:strVal val="visible"/>
                                      </p:to>
                                    </p:set>
                                    <p:animEffect transition="in" filter="wipe(down)">
                                      <p:cBhvr>
                                        <p:cTn id="32" dur="500"/>
                                        <p:tgtEl>
                                          <p:spTgt spid="4108"/>
                                        </p:tgtEl>
                                      </p:cBhvr>
                                    </p:animEffect>
                                  </p:childTnLst>
                                </p:cTn>
                              </p:par>
                            </p:childTnLst>
                          </p:cTn>
                        </p:par>
                        <p:par>
                          <p:cTn id="33" fill="hold" nodeType="afterGroup">
                            <p:stCondLst>
                              <p:cond delay="6500"/>
                            </p:stCondLst>
                            <p:childTnLst>
                              <p:par>
                                <p:cTn id="34" presetID="22" presetClass="entr" presetSubtype="4" fill="hold" nodeType="afterEffect">
                                  <p:stCondLst>
                                    <p:cond delay="0"/>
                                  </p:stCondLst>
                                  <p:childTnLst>
                                    <p:set>
                                      <p:cBhvr>
                                        <p:cTn id="35" dur="1" fill="hold">
                                          <p:stCondLst>
                                            <p:cond delay="0"/>
                                          </p:stCondLst>
                                        </p:cTn>
                                        <p:tgtEl>
                                          <p:spTgt spid="4109"/>
                                        </p:tgtEl>
                                        <p:attrNameLst>
                                          <p:attrName>style.visibility</p:attrName>
                                        </p:attrNameLst>
                                      </p:cBhvr>
                                      <p:to>
                                        <p:strVal val="visible"/>
                                      </p:to>
                                    </p:set>
                                    <p:animEffect transition="in" filter="wipe(down)">
                                      <p:cBhvr>
                                        <p:cTn id="36" dur="1000"/>
                                        <p:tgtEl>
                                          <p:spTgt spid="4109"/>
                                        </p:tgtEl>
                                      </p:cBhvr>
                                    </p:animEffect>
                                  </p:childTnLst>
                                </p:cTn>
                              </p:par>
                              <p:par>
                                <p:cTn id="37" presetID="10" presetClass="entr" presetSubtype="0" fill="hold" nodeType="withEffect">
                                  <p:stCondLst>
                                    <p:cond delay="800"/>
                                  </p:stCondLst>
                                  <p:childTnLst>
                                    <p:set>
                                      <p:cBhvr>
                                        <p:cTn id="38" dur="1" fill="hold">
                                          <p:stCondLst>
                                            <p:cond delay="0"/>
                                          </p:stCondLst>
                                        </p:cTn>
                                        <p:tgtEl>
                                          <p:spTgt spid="4111"/>
                                        </p:tgtEl>
                                        <p:attrNameLst>
                                          <p:attrName>style.visibility</p:attrName>
                                        </p:attrNameLst>
                                      </p:cBhvr>
                                      <p:to>
                                        <p:strVal val="visible"/>
                                      </p:to>
                                    </p:set>
                                    <p:animEffect transition="in" filter="fade">
                                      <p:cBhvr>
                                        <p:cTn id="39" dur="2000"/>
                                        <p:tgtEl>
                                          <p:spTgt spid="4111"/>
                                        </p:tgtEl>
                                      </p:cBhvr>
                                    </p:animEffect>
                                  </p:childTnLst>
                                </p:cTn>
                              </p:par>
                            </p:childTnLst>
                          </p:cTn>
                        </p:par>
                        <p:par>
                          <p:cTn id="40" fill="hold" nodeType="afterGroup">
                            <p:stCondLst>
                              <p:cond delay="9300"/>
                            </p:stCondLst>
                            <p:childTnLst>
                              <p:par>
                                <p:cTn id="41"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42" dur="2000" fill="hold"/>
                                        <p:tgtEl>
                                          <p:spTgt spid="4224"/>
                                        </p:tgtEl>
                                        <p:attrNameLst>
                                          <p:attrName>ppt_x</p:attrName>
                                          <p:attrName>ppt_y</p:attrName>
                                        </p:attrNameLst>
                                      </p:cBhvr>
                                      <p:rCtr x="-47465" y="20185"/>
                                    </p:animMotion>
                                  </p:childTnLst>
                                </p:cTn>
                              </p:par>
                              <p:par>
                                <p:cTn id="43"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44" dur="2000" fill="hold"/>
                                        <p:tgtEl>
                                          <p:spTgt spid="4225"/>
                                        </p:tgtEl>
                                        <p:attrNameLst>
                                          <p:attrName>ppt_x</p:attrName>
                                          <p:attrName>ppt_y</p:attrName>
                                        </p:attrNameLst>
                                      </p:cBhvr>
                                      <p:rCtr x="-43333" y="7037"/>
                                    </p:animMotion>
                                  </p:childTnLst>
                                </p:cTn>
                              </p:par>
                            </p:childTnLst>
                          </p:cTn>
                        </p:par>
                        <p:par>
                          <p:cTn id="45" fill="hold" nodeType="afterGroup">
                            <p:stCondLst>
                              <p:cond delay="11800"/>
                            </p:stCondLst>
                            <p:childTnLst>
                              <p:par>
                                <p:cTn id="46" presetID="22" presetClass="entr" presetSubtype="8" fill="hold" grpId="0" nodeType="afterEffect">
                                  <p:stCondLst>
                                    <p:cond delay="0"/>
                                  </p:stCondLst>
                                  <p:childTnLst>
                                    <p:set>
                                      <p:cBhvr>
                                        <p:cTn id="47" dur="1" fill="hold">
                                          <p:stCondLst>
                                            <p:cond delay="0"/>
                                          </p:stCondLst>
                                        </p:cTn>
                                        <p:tgtEl>
                                          <p:spTgt spid="4098"/>
                                        </p:tgtEl>
                                        <p:attrNameLst>
                                          <p:attrName>style.visibility</p:attrName>
                                        </p:attrNameLst>
                                      </p:cBhvr>
                                      <p:to>
                                        <p:strVal val="visible"/>
                                      </p:to>
                                    </p:set>
                                    <p:animEffect transition="in" filter="wipe(left)">
                                      <p:cBhvr>
                                        <p:cTn id="48" dur="1000"/>
                                        <p:tgtEl>
                                          <p:spTgt spid="4098"/>
                                        </p:tgtEl>
                                      </p:cBhvr>
                                    </p:animEffect>
                                  </p:childTnLst>
                                </p:cTn>
                              </p:par>
                            </p:childTnLst>
                          </p:cTn>
                        </p:par>
                        <p:par>
                          <p:cTn id="49" fill="hold" nodeType="afterGroup">
                            <p:stCondLst>
                              <p:cond delay="12800"/>
                            </p:stCondLst>
                            <p:childTnLst>
                              <p:par>
                                <p:cTn id="50" presetID="22" presetClass="entr" presetSubtype="8" fill="hold" grpId="0" nodeType="afterEffect">
                                  <p:stCondLst>
                                    <p:cond delay="0"/>
                                  </p:stCondLst>
                                  <p:childTnLst>
                                    <p:set>
                                      <p:cBhvr>
                                        <p:cTn id="51" dur="1" fill="hold">
                                          <p:stCondLst>
                                            <p:cond delay="0"/>
                                          </p:stCondLst>
                                        </p:cTn>
                                        <p:tgtEl>
                                          <p:spTgt spid="4099">
                                            <p:txEl>
                                              <p:pRg st="0" end="0"/>
                                            </p:txEl>
                                          </p:spTgt>
                                        </p:tgtEl>
                                        <p:attrNameLst>
                                          <p:attrName>style.visibility</p:attrName>
                                        </p:attrNameLst>
                                      </p:cBhvr>
                                      <p:to>
                                        <p:strVal val="visible"/>
                                      </p:to>
                                    </p:set>
                                    <p:animEffect transition="in" filter="wipe(left)">
                                      <p:cBhvr>
                                        <p:cTn id="52" dur="1000"/>
                                        <p:tgtEl>
                                          <p:spTgt spid="4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P spid="4098" grpId="0"/>
      <p:bldP spid="4099" grpId="0" build="p">
        <p:tmplLst>
          <p:tmpl lvl="1">
            <p:tnLst>
              <p:par>
                <p:cTn presetID="22" presetClass="entr" presetSubtype="8" fill="hold" nodeType="after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wipe(left)">
                      <p:cBhvr>
                        <p:cTn dur="1000"/>
                        <p:tgtEl>
                          <p:spTgt spid="4099"/>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D88E692-E701-4B17-8D65-96FC883B59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50996456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A82A1FA-BD5C-4709-B2F5-58BF81CB1C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458084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72DC4FA-4DD9-42E5-95C8-B21EAD16A1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447368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969834C-A460-4403-A3D9-99B4ACC25C7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856BA89-77E2-486E-AAEB-5C05CCE70D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4290562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C1D1BE4-9E68-4F5D-BBF0-08E896C8078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63215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A8DFD30C-8B99-4549-8A3C-62412A22B9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0044741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412DE93-A587-4010-AA5D-872F4A4AA86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4156010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F26971D-69B6-4BAC-83EE-256C79CC9C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156926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EE7E671-B0CF-4984-A01A-078FCB6E2E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734504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6096000"/>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D1A371E-83FC-4673-8765-56B6AFEC8E1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129285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3"/>
          </a:xfrm>
        </p:spPr>
        <p:txBody>
          <a:bodyPr/>
          <a:lstStyle/>
          <a:p>
            <a:r>
              <a:rPr lang="en-US" smtClean="0"/>
              <a:t>Click to edit Master title style</a:t>
            </a:r>
            <a:endParaRPr lang="id-ID"/>
          </a:p>
        </p:txBody>
      </p:sp>
      <p:sp>
        <p:nvSpPr>
          <p:cNvPr id="3" name="Table Placeholder 2"/>
          <p:cNvSpPr>
            <a:spLocks noGrp="1"/>
          </p:cNvSpPr>
          <p:nvPr>
            <p:ph type="tbl" idx="1"/>
          </p:nvPr>
        </p:nvSpPr>
        <p:spPr>
          <a:xfrm>
            <a:off x="457200" y="1295400"/>
            <a:ext cx="8229600" cy="5029200"/>
          </a:xfrm>
        </p:spPr>
        <p:txBody>
          <a:bodyPr/>
          <a:lstStyle/>
          <a:p>
            <a:r>
              <a:rPr lang="en-US" smtClean="0"/>
              <a:t>Click icon to add table</a:t>
            </a:r>
            <a:endParaRPr lang="id-ID"/>
          </a:p>
        </p:txBody>
      </p:sp>
      <p:sp>
        <p:nvSpPr>
          <p:cNvPr id="4" name="Date Placeholder 3"/>
          <p:cNvSpPr>
            <a:spLocks noGrp="1"/>
          </p:cNvSpPr>
          <p:nvPr>
            <p:ph type="dt" sz="half" idx="10"/>
          </p:nvPr>
        </p:nvSpPr>
        <p:spPr>
          <a:xfrm>
            <a:off x="457200" y="6537325"/>
            <a:ext cx="2133600" cy="2444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537325"/>
            <a:ext cx="2895600" cy="2444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537325"/>
            <a:ext cx="2133600" cy="244475"/>
          </a:xfrm>
        </p:spPr>
        <p:txBody>
          <a:bodyPr/>
          <a:lstStyle>
            <a:lvl1pPr>
              <a:defRPr/>
            </a:lvl1pPr>
          </a:lstStyle>
          <a:p>
            <a:fld id="{91ED7A67-C4D5-4219-97B5-068DDCF4A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764312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id-ID"/>
          </a:p>
        </p:txBody>
      </p:sp>
      <p:sp>
        <p:nvSpPr>
          <p:cNvPr id="3" name="ClipArt Placeholder 2"/>
          <p:cNvSpPr>
            <a:spLocks noGrp="1"/>
          </p:cNvSpPr>
          <p:nvPr>
            <p:ph type="clipArt" sz="half" idx="1"/>
          </p:nvPr>
        </p:nvSpPr>
        <p:spPr>
          <a:xfrm>
            <a:off x="566738" y="1752600"/>
            <a:ext cx="3924300" cy="4267200"/>
          </a:xfrm>
        </p:spPr>
        <p:txBody>
          <a:bodyPr/>
          <a:lstStyle/>
          <a:p>
            <a:endParaRPr lang="id-ID"/>
          </a:p>
        </p:txBody>
      </p:sp>
      <p:sp>
        <p:nvSpPr>
          <p:cNvPr id="4" name="Text Placeholder 3"/>
          <p:cNvSpPr>
            <a:spLocks noGrp="1"/>
          </p:cNvSpPr>
          <p:nvPr>
            <p:ph type="body"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a:xfrm>
            <a:off x="609600" y="6245225"/>
            <a:ext cx="19812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1981200" cy="476250"/>
          </a:xfrm>
        </p:spPr>
        <p:txBody>
          <a:bodyPr/>
          <a:lstStyle>
            <a:lvl1pPr>
              <a:defRPr/>
            </a:lvl1pPr>
          </a:lstStyle>
          <a:p>
            <a:fld id="{14923F1B-CD65-41C9-A02C-B9F9C7625D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022422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id-ID"/>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quarter" idx="2"/>
          </p:nvPr>
        </p:nvSpPr>
        <p:spPr>
          <a:xfrm>
            <a:off x="4643438" y="17526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Content Placeholder 4"/>
          <p:cNvSpPr>
            <a:spLocks noGrp="1"/>
          </p:cNvSpPr>
          <p:nvPr>
            <p:ph sz="quarter" idx="3"/>
          </p:nvPr>
        </p:nvSpPr>
        <p:spPr>
          <a:xfrm>
            <a:off x="4643438" y="39624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Tree>
    <p:extLst>
      <p:ext uri="{BB962C8B-B14F-4D97-AF65-F5344CB8AC3E}">
        <p14:creationId xmlns:p14="http://schemas.microsoft.com/office/powerpoint/2010/main" xmlns="" val="38596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969834C-A460-4403-A3D9-99B4ACC25C7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152400"/>
            <a:ext cx="8229600" cy="590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eaLnBrk="1" fontAlgn="auto" hangingPunct="1">
              <a:spcAft>
                <a:spcPts val="0"/>
              </a:spcAft>
              <a:defRPr/>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eaLnBrk="1" fontAlgn="auto" hangingPunct="1">
              <a:spcAft>
                <a:spcPts val="0"/>
              </a:spcAft>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lvl1pPr eaLnBrk="1" fontAlgn="auto" hangingPunct="1">
              <a:spcAft>
                <a:spcPts val="0"/>
              </a:spcAft>
              <a:defRPr/>
            </a:lvl1pPr>
          </a:lstStyle>
          <a:p>
            <a:pPr>
              <a:defRPr/>
            </a:pPr>
            <a:fld id="{8DAC877A-4F3B-427F-AF7D-2487F72253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911553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id-ID"/>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solidFill>
                <a:srgbClr val="E7DEC9">
                  <a:shade val="50000"/>
                  <a:satMod val="200000"/>
                </a:srgb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B5F78D80-90A4-44E4-8BD2-EF451579F0DD}"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xmlns="" val="1015285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969834C-A460-4403-A3D9-99B4ACC25C77}"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969834C-A460-4403-A3D9-99B4ACC25C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0A6B330D-D4D8-4D44-AF2D-63344EB561CA}" type="datetimeFigureOut">
              <a:rPr lang="en-US" smtClean="0"/>
              <a:pPr/>
              <a:t>8/16/2013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969834C-A460-4403-A3D9-99B4ACC25C77}"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8.png"/><Relationship Id="rId3" Type="http://schemas.openxmlformats.org/officeDocument/2006/relationships/slideLayout" Target="../slideLayouts/slideLayout25.xml"/><Relationship Id="rId21" Type="http://schemas.openxmlformats.org/officeDocument/2006/relationships/image" Target="../media/image11.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7.png"/><Relationship Id="rId25" Type="http://schemas.openxmlformats.org/officeDocument/2006/relationships/image" Target="../media/image15.jpeg"/><Relationship Id="rId2" Type="http://schemas.openxmlformats.org/officeDocument/2006/relationships/slideLayout" Target="../slideLayouts/slideLayout24.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4.png"/><Relationship Id="rId5" Type="http://schemas.openxmlformats.org/officeDocument/2006/relationships/slideLayout" Target="../slideLayouts/slideLayout27.xml"/><Relationship Id="rId15" Type="http://schemas.openxmlformats.org/officeDocument/2006/relationships/image" Target="../media/image5.png"/><Relationship Id="rId23" Type="http://schemas.openxmlformats.org/officeDocument/2006/relationships/image" Target="../media/image13.png"/><Relationship Id="rId10" Type="http://schemas.openxmlformats.org/officeDocument/2006/relationships/slideLayout" Target="../slideLayouts/slideLayout32.xml"/><Relationship Id="rId19" Type="http://schemas.openxmlformats.org/officeDocument/2006/relationships/image" Target="../media/image9.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 Id="rId22" Type="http://schemas.openxmlformats.org/officeDocument/2006/relationships/image" Target="../media/image1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4.jpeg"/><Relationship Id="rId26" Type="http://schemas.openxmlformats.org/officeDocument/2006/relationships/image" Target="../media/image12.jpeg"/><Relationship Id="rId3" Type="http://schemas.openxmlformats.org/officeDocument/2006/relationships/slideLayout" Target="../slideLayouts/slideLayout48.xml"/><Relationship Id="rId21" Type="http://schemas.openxmlformats.org/officeDocument/2006/relationships/image" Target="../media/image7.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5" Type="http://schemas.openxmlformats.org/officeDocument/2006/relationships/image" Target="../media/image11.pn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6.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10.pn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image" Target="../media/image34.png"/><Relationship Id="rId28" Type="http://schemas.openxmlformats.org/officeDocument/2006/relationships/image" Target="../media/image14.png"/><Relationship Id="rId10" Type="http://schemas.openxmlformats.org/officeDocument/2006/relationships/slideLayout" Target="../slideLayouts/slideLayout55.xml"/><Relationship Id="rId19" Type="http://schemas.openxmlformats.org/officeDocument/2006/relationships/image" Target="../media/image5.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8.png"/><Relationship Id="rId27"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A6B330D-D4D8-4D44-AF2D-63344EB561CA}" type="datetimeFigureOut">
              <a:rPr lang="en-US" smtClean="0"/>
              <a:pPr/>
              <a:t>8/16/2013</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969834C-A460-4403-A3D9-99B4ACC25C77}"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extBox 1"/>
          <p:cNvSpPr txBox="1"/>
          <p:nvPr userDrawn="1"/>
        </p:nvSpPr>
        <p:spPr>
          <a:xfrm>
            <a:off x="1066799" y="6324600"/>
            <a:ext cx="1981201" cy="369332"/>
          </a:xfrm>
          <a:prstGeom prst="rect">
            <a:avLst/>
          </a:prstGeom>
          <a:noFill/>
        </p:spPr>
        <p:txBody>
          <a:bodyPr wrap="square" rtlCol="0">
            <a:spAutoFit/>
          </a:bodyPr>
          <a:lstStyle/>
          <a:p>
            <a:pPr algn="ctr"/>
            <a:r>
              <a:rPr lang="en-US" dirty="0" err="1" smtClean="0"/>
              <a:t>Totok</a:t>
            </a:r>
            <a:r>
              <a:rPr lang="en-US" dirty="0" smtClean="0"/>
              <a:t> </a:t>
            </a:r>
            <a:r>
              <a:rPr lang="en-US" dirty="0" err="1" smtClean="0"/>
              <a:t>Sukardiyono</a:t>
            </a:r>
            <a:endParaRPr lang="en-US" dirty="0"/>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id="1" dur="indefinite" restart="never" nodeType="tmRoot"/>
      </p:par>
    </p:tnLst>
  </p:timing>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1125538"/>
            <a:ext cx="7200900" cy="581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tyle</a:t>
            </a:r>
          </a:p>
        </p:txBody>
      </p:sp>
      <p:sp>
        <p:nvSpPr>
          <p:cNvPr id="1027" name="Rectangle 3"/>
          <p:cNvSpPr>
            <a:spLocks noGrp="1" noChangeArrowheads="1"/>
          </p:cNvSpPr>
          <p:nvPr>
            <p:ph type="body" idx="1"/>
          </p:nvPr>
        </p:nvSpPr>
        <p:spPr bwMode="auto">
          <a:xfrm>
            <a:off x="1706563" y="1989138"/>
            <a:ext cx="7186612" cy="416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EB6E147B-AB41-40CE-8278-210E1C9D602B}" type="slidenum">
              <a:rPr lang="en-US">
                <a:solidFill>
                  <a:srgbClr val="000000"/>
                </a:solidFill>
              </a:rPr>
              <a:pPr eaLnBrk="0" fontAlgn="base" hangingPunct="0">
                <a:spcBef>
                  <a:spcPct val="0"/>
                </a:spcBef>
                <a:spcAft>
                  <a:spcPct val="0"/>
                </a:spcAft>
              </a:pPr>
              <a:t>‹#›</a:t>
            </a:fld>
            <a:endParaRPr lang="en-US">
              <a:solidFill>
                <a:srgbClr val="000000"/>
              </a:solidFill>
            </a:endParaRPr>
          </a:p>
        </p:txBody>
      </p:sp>
      <p:pic>
        <p:nvPicPr>
          <p:cNvPr id="1031" name="Picture 7" descr="logo-uny"/>
          <p:cNvPicPr>
            <a:picLocks noChangeAspect="1" noChangeArrowheads="1"/>
          </p:cNvPicPr>
          <p:nvPr/>
        </p:nvPicPr>
        <p:blipFill>
          <a:blip r:embed="rId14" cstate="print">
            <a:clrChange>
              <a:clrFrom>
                <a:srgbClr val="000000"/>
              </a:clrFrom>
              <a:clrTo>
                <a:srgbClr val="000000">
                  <a:alpha val="0"/>
                </a:srgbClr>
              </a:clrTo>
            </a:clrChange>
            <a:lum bright="-6000"/>
          </a:blip>
          <a:srcRect/>
          <a:stretch>
            <a:fillRect/>
          </a:stretch>
        </p:blipFill>
        <p:spPr bwMode="auto">
          <a:xfrm rot="-21600000">
            <a:off x="928688" y="217488"/>
            <a:ext cx="1027112" cy="1008062"/>
          </a:xfrm>
          <a:prstGeom prst="rect">
            <a:avLst/>
          </a:prstGeom>
          <a:noFill/>
          <a:ln w="9525">
            <a:noFill/>
            <a:miter lim="800000"/>
            <a:headEnd/>
            <a:tailEnd/>
          </a:ln>
          <a:effectLst/>
        </p:spPr>
      </p:pic>
    </p:spTree>
    <p:extLst>
      <p:ext uri="{BB962C8B-B14F-4D97-AF65-F5344CB8AC3E}">
        <p14:creationId xmlns:p14="http://schemas.microsoft.com/office/powerpoint/2010/main" xmlns="" val="357281692"/>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14" cstate="print">
            <a:extLst>
              <a:ext uri="{28A0092B-C50C-407E-A947-70E740481C1C}">
                <a14:useLocalDpi xmlns:a14="http://schemas.microsoft.com/office/drawing/2010/main" xmlns="" val="0"/>
              </a:ext>
            </a:extLst>
          </a:blip>
          <a:srcRect b="38461"/>
          <a:stretch>
            <a:fillRect/>
          </a:stretch>
        </p:blipFill>
        <p:spPr bwMode="auto">
          <a:xfrm>
            <a:off x="0" y="6324600"/>
            <a:ext cx="9144000" cy="542925"/>
          </a:xfrm>
          <a:prstGeom prst="rect">
            <a:avLst/>
          </a:prstGeom>
          <a:noFill/>
          <a:extLst>
            <a:ext uri="{909E8E84-426E-40DD-AFC4-6F175D3DCCD1}">
              <a14:hiddenFill xmlns:a14="http://schemas.microsoft.com/office/drawing/2010/main" xmlns="">
                <a:solidFill>
                  <a:srgbClr val="FFFFFF"/>
                </a:solidFill>
              </a14:hiddenFill>
            </a:ext>
          </a:extLst>
        </p:spPr>
      </p:pic>
      <p:sp>
        <p:nvSpPr>
          <p:cNvPr id="1041" name="Rectangle 17"/>
          <p:cNvSpPr>
            <a:spLocks noChangeArrowheads="1"/>
          </p:cNvSpPr>
          <p:nvPr/>
        </p:nvSpPr>
        <p:spPr bwMode="gray">
          <a:xfrm>
            <a:off x="0" y="0"/>
            <a:ext cx="9144000" cy="1219200"/>
          </a:xfrm>
          <a:prstGeom prst="rect">
            <a:avLst/>
          </a:prstGeom>
          <a:gradFill rotWithShape="1">
            <a:gsLst>
              <a:gs pos="0">
                <a:schemeClr val="accent1"/>
              </a:gs>
              <a:gs pos="100000">
                <a:schemeClr val="accent1">
                  <a:gamma/>
                  <a:tint val="0"/>
                  <a:invGamma/>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d-ID">
              <a:solidFill>
                <a:srgbClr val="080808"/>
              </a:solidFill>
            </a:endParaRPr>
          </a:p>
        </p:txBody>
      </p:sp>
      <p:sp>
        <p:nvSpPr>
          <p:cNvPr id="1029" name="Rectangle 5"/>
          <p:cNvSpPr>
            <a:spLocks noGrp="1" noChangeArrowheads="1"/>
          </p:cNvSpPr>
          <p:nvPr>
            <p:ph type="ftr" sz="quarter" idx="3"/>
          </p:nvPr>
        </p:nvSpPr>
        <p:spPr bwMode="auto">
          <a:xfrm>
            <a:off x="3124200" y="6537325"/>
            <a:ext cx="28956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chemeClr val="bg1"/>
                </a:solidFill>
              </a:defRPr>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537325"/>
            <a:ext cx="21336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fontAlgn="base">
              <a:spcBef>
                <a:spcPct val="0"/>
              </a:spcBef>
              <a:spcAft>
                <a:spcPct val="0"/>
              </a:spcAft>
            </a:pPr>
            <a:fld id="{0DB2C8F0-256A-4005-A96D-F61405A67013}" type="slidenum">
              <a:rPr lang="en-US">
                <a:solidFill>
                  <a:srgbClr val="FFFFFF"/>
                </a:solidFill>
              </a:rPr>
              <a:pPr fontAlgn="base">
                <a:spcBef>
                  <a:spcPct val="0"/>
                </a:spcBef>
                <a:spcAft>
                  <a:spcPct val="0"/>
                </a:spcAft>
              </a:pPr>
              <a:t>‹#›</a:t>
            </a:fld>
            <a:endParaRPr lang="en-US">
              <a:solidFill>
                <a:srgbClr val="FFFFFF"/>
              </a:solidFill>
            </a:endParaRPr>
          </a:p>
        </p:txBody>
      </p:sp>
      <p:pic>
        <p:nvPicPr>
          <p:cNvPr id="1033" name="Picture 9" descr="artplus_nature_naturalcity42_a"/>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891463" y="5935663"/>
            <a:ext cx="1235075" cy="83343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artplus_nature_naturalcity42_b"/>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981950" y="5916613"/>
            <a:ext cx="828675" cy="15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11" descr="artplus_nature_naturalcity42_e"/>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8161338" y="5608638"/>
            <a:ext cx="430212" cy="4635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artplus_nature_naturalcity42_d"/>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8102600" y="5849938"/>
            <a:ext cx="173038"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7" name="Picture 13" descr="artplus_nature_naturalcity42_i"/>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8469313" y="5969000"/>
            <a:ext cx="461962" cy="244475"/>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artplus_nature_naturalcity42_c"/>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8562975" y="5943600"/>
            <a:ext cx="309563" cy="2413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9" name="Picture 15" descr="artplus_nature_naturalcity42_f"/>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7926388" y="6334125"/>
            <a:ext cx="1370012" cy="523875"/>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Freeform 47"/>
          <p:cNvSpPr>
            <a:spLocks/>
          </p:cNvSpPr>
          <p:nvPr userDrawn="1"/>
        </p:nvSpPr>
        <p:spPr bwMode="gray">
          <a:xfrm>
            <a:off x="0" y="-27384"/>
            <a:ext cx="9174163" cy="704850"/>
          </a:xfrm>
          <a:custGeom>
            <a:avLst/>
            <a:gdLst>
              <a:gd name="T0" fmla="*/ 0 w 5779"/>
              <a:gd name="T1" fmla="*/ 472 h 480"/>
              <a:gd name="T2" fmla="*/ 3261 w 5779"/>
              <a:gd name="T3" fmla="*/ 473 h 480"/>
              <a:gd name="T4" fmla="*/ 3437 w 5779"/>
              <a:gd name="T5" fmla="*/ 465 h 480"/>
              <a:gd name="T6" fmla="*/ 3763 w 5779"/>
              <a:gd name="T7" fmla="*/ 314 h 480"/>
              <a:gd name="T8" fmla="*/ 5779 w 5779"/>
              <a:gd name="T9" fmla="*/ 314 h 480"/>
              <a:gd name="T10" fmla="*/ 5777 w 5779"/>
              <a:gd name="T11" fmla="*/ 0 h 480"/>
              <a:gd name="T12" fmla="*/ 0 w 5779"/>
              <a:gd name="T13" fmla="*/ 1 h 480"/>
              <a:gd name="T14" fmla="*/ 0 w 5779"/>
              <a:gd name="T15" fmla="*/ 472 h 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9" h="480">
                <a:moveTo>
                  <a:pt x="0" y="472"/>
                </a:moveTo>
                <a:lnTo>
                  <a:pt x="3261" y="473"/>
                </a:lnTo>
                <a:cubicBezTo>
                  <a:pt x="3402" y="473"/>
                  <a:pt x="3356" y="480"/>
                  <a:pt x="3437" y="465"/>
                </a:cubicBezTo>
                <a:lnTo>
                  <a:pt x="3763" y="314"/>
                </a:lnTo>
                <a:lnTo>
                  <a:pt x="5779" y="314"/>
                </a:lnTo>
                <a:lnTo>
                  <a:pt x="5777" y="0"/>
                </a:lnTo>
                <a:lnTo>
                  <a:pt x="0" y="1"/>
                </a:lnTo>
                <a:lnTo>
                  <a:pt x="0" y="472"/>
                </a:lnTo>
                <a:close/>
              </a:path>
            </a:pathLst>
          </a:custGeom>
          <a:blipFill dpi="0" rotWithShape="1">
            <a:blip r:embed="rId22" cstate="print"/>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id-ID" kern="0" smtClean="0">
              <a:solidFill>
                <a:sysClr val="windowText" lastClr="000000"/>
              </a:solidFill>
            </a:endParaRPr>
          </a:p>
        </p:txBody>
      </p:sp>
      <p:pic>
        <p:nvPicPr>
          <p:cNvPr id="1044" name="Picture 20" descr="a1"/>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9625013" y="692696"/>
            <a:ext cx="942975" cy="1082675"/>
          </a:xfrm>
          <a:prstGeom prst="rect">
            <a:avLst/>
          </a:prstGeom>
          <a:noFill/>
          <a:extLst>
            <a:ext uri="{909E8E84-426E-40DD-AFC4-6F175D3DCCD1}">
              <a14:hiddenFill xmlns:a14="http://schemas.microsoft.com/office/drawing/2010/main" xmlns="">
                <a:solidFill>
                  <a:srgbClr val="FFFFFF"/>
                </a:solidFill>
              </a14:hiddenFill>
            </a:ext>
          </a:extLst>
        </p:spPr>
      </p:pic>
      <p:pic>
        <p:nvPicPr>
          <p:cNvPr id="1045" name="Picture 21" descr="b_1"/>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990600" y="1556792"/>
            <a:ext cx="825500" cy="35877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userDrawn="1"/>
        </p:nvPicPr>
        <p:blipFill rotWithShape="1">
          <a:blip r:embed="rId25" cstate="print">
            <a:extLst>
              <a:ext uri="{28A0092B-C50C-407E-A947-70E740481C1C}">
                <a14:useLocalDpi xmlns:a14="http://schemas.microsoft.com/office/drawing/2010/main" xmlns="" val="0"/>
              </a:ext>
            </a:extLst>
          </a:blip>
          <a:srcRect l="34831" t="29288" r="57380" b="56491"/>
          <a:stretch/>
        </p:blipFill>
        <p:spPr>
          <a:xfrm>
            <a:off x="-36512" y="-99392"/>
            <a:ext cx="712139" cy="975291"/>
          </a:xfrm>
          <a:prstGeom prst="rect">
            <a:avLst/>
          </a:prstGeom>
          <a:ln>
            <a:noFill/>
          </a:ln>
          <a:effectLst>
            <a:softEdge rad="112500"/>
          </a:effectLst>
        </p:spPr>
      </p:pic>
      <p:sp>
        <p:nvSpPr>
          <p:cNvPr id="1028" name="Rectangle 4"/>
          <p:cNvSpPr>
            <a:spLocks noGrp="1" noChangeArrowheads="1"/>
          </p:cNvSpPr>
          <p:nvPr>
            <p:ph type="dt" sz="half" idx="2"/>
          </p:nvPr>
        </p:nvSpPr>
        <p:spPr bwMode="auto">
          <a:xfrm>
            <a:off x="457200" y="6537325"/>
            <a:ext cx="21336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bg1"/>
                </a:solidFill>
              </a:defRPr>
            </a:lvl1pPr>
          </a:lstStyle>
          <a:p>
            <a:pPr fontAlgn="base">
              <a:spcBef>
                <a:spcPct val="0"/>
              </a:spcBef>
              <a:spcAft>
                <a:spcPct val="0"/>
              </a:spcAft>
            </a:pPr>
            <a:endParaRPr lang="en-US" dirty="0">
              <a:solidFill>
                <a:srgbClr val="FFFFFF"/>
              </a:solidFill>
            </a:endParaRPr>
          </a:p>
        </p:txBody>
      </p:sp>
      <p:sp>
        <p:nvSpPr>
          <p:cNvPr id="1027" name="Rectangle 3"/>
          <p:cNvSpPr>
            <a:spLocks noGrp="1" noChangeArrowheads="1"/>
          </p:cNvSpPr>
          <p:nvPr>
            <p:ph type="body" idx="1"/>
          </p:nvPr>
        </p:nvSpPr>
        <p:spPr bwMode="auto">
          <a:xfrm>
            <a:off x="457200" y="1550988"/>
            <a:ext cx="8229600" cy="4773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Rectangle 2"/>
          <p:cNvSpPr>
            <a:spLocks noGrp="1" noChangeArrowheads="1"/>
          </p:cNvSpPr>
          <p:nvPr>
            <p:ph type="title"/>
          </p:nvPr>
        </p:nvSpPr>
        <p:spPr bwMode="auto">
          <a:xfrm>
            <a:off x="457200" y="688429"/>
            <a:ext cx="8229600" cy="7228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xmlns="" val="91049368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39"/>
                                        </p:tgtEl>
                                        <p:attrNameLst>
                                          <p:attrName>style.visibility</p:attrName>
                                        </p:attrNameLst>
                                      </p:cBhvr>
                                      <p:to>
                                        <p:strVal val="visible"/>
                                      </p:to>
                                    </p:set>
                                    <p:animEffect transition="in" filter="wipe(down)">
                                      <p:cBhvr>
                                        <p:cTn id="10" dur="1000"/>
                                        <p:tgtEl>
                                          <p:spTgt spid="1039"/>
                                        </p:tgtEl>
                                      </p:cBhvr>
                                    </p:animEffect>
                                  </p:childTnLst>
                                </p:cTn>
                              </p:par>
                            </p:childTnLst>
                          </p:cTn>
                        </p:par>
                        <p:par>
                          <p:cTn id="11" fill="hold" nodeType="afterGroup">
                            <p:stCondLst>
                              <p:cond delay="1000"/>
                            </p:stCondLst>
                            <p:childTnLst>
                              <p:par>
                                <p:cTn id="12" presetID="0" presetClass="path" presetSubtype="0" accel="50000" decel="50000" fill="hold" nodeType="afterEffect">
                                  <p:stCondLst>
                                    <p:cond delay="0"/>
                                  </p:stCondLst>
                                  <p:childTnLst>
                                    <p:animMotion origin="layout" path="M 3.33333E-6 -1.85185E-6 C -0.09045 -0.01597 -0.36945 -0.08727 -0.54306 -0.09537 C -0.71667 -0.10347 -0.93785 -0.05879 -1.04167 -0.04907 " pathEditMode="relative" rAng="0" ptsTypes="aaa">
                                      <p:cBhvr>
                                        <p:cTn id="13" dur="2000" fill="hold"/>
                                        <p:tgtEl>
                                          <p:spTgt spid="1044"/>
                                        </p:tgtEl>
                                        <p:attrNameLst>
                                          <p:attrName>ppt_x</p:attrName>
                                          <p:attrName>ppt_y</p:attrName>
                                        </p:attrNameLst>
                                      </p:cBhvr>
                                      <p:rCtr x="-52083" y="-5185"/>
                                    </p:animMotion>
                                  </p:childTnLst>
                                </p:cTn>
                              </p:par>
                            </p:childTnLst>
                          </p:cTn>
                        </p:par>
                        <p:par>
                          <p:cTn id="14" fill="hold" nodeType="afterGroup">
                            <p:stCondLst>
                              <p:cond delay="3000"/>
                            </p:stCondLst>
                            <p:childTnLst>
                              <p:par>
                                <p:cTn id="15" presetID="0" presetClass="path" presetSubtype="0" accel="50000" decel="50000" fill="hold" nodeType="afterEffect">
                                  <p:stCondLst>
                                    <p:cond delay="0"/>
                                  </p:stCondLst>
                                  <p:childTnLst>
                                    <p:animMotion origin="layout" path="M -0.00348 0.05949 C 0.00625 0.0581 0.04097 0.0574 0.05399 0.05324 C 0.06701 0.04907 0.06632 0.04907 0.07638 0.03379 C 0.08628 0.01898 0.10538 -0.02269 0.11319 -0.03727 " pathEditMode="relative" rAng="0" ptsTypes="aaaa">
                                      <p:cBhvr>
                                        <p:cTn id="16" dur="2000" fill="hold"/>
                                        <p:tgtEl>
                                          <p:spTgt spid="1045"/>
                                        </p:tgtEl>
                                        <p:attrNameLst>
                                          <p:attrName>ppt_x</p:attrName>
                                          <p:attrName>ppt_y</p:attrName>
                                        </p:attrNameLst>
                                      </p:cBhvr>
                                      <p:rCtr x="5833"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ctr" rtl="0" eaLnBrk="1" fontAlgn="base" hangingPunct="1">
        <a:spcBef>
          <a:spcPct val="0"/>
        </a:spcBef>
        <a:spcAft>
          <a:spcPct val="0"/>
        </a:spcAft>
        <a:defRPr sz="4200" b="1" i="0">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200" algn="ctr" rtl="0" eaLnBrk="1" fontAlgn="base" hangingPunct="1">
        <a:spcBef>
          <a:spcPct val="0"/>
        </a:spcBef>
        <a:spcAft>
          <a:spcPct val="0"/>
        </a:spcAft>
        <a:defRPr sz="4200" b="1" i="1">
          <a:solidFill>
            <a:schemeClr val="tx1"/>
          </a:solidFill>
          <a:latin typeface="Arial" charset="0"/>
        </a:defRPr>
      </a:lvl6pPr>
      <a:lvl7pPr marL="914400" algn="ctr" rtl="0" eaLnBrk="1" fontAlgn="base" hangingPunct="1">
        <a:spcBef>
          <a:spcPct val="0"/>
        </a:spcBef>
        <a:spcAft>
          <a:spcPct val="0"/>
        </a:spcAft>
        <a:defRPr sz="4200" b="1" i="1">
          <a:solidFill>
            <a:schemeClr val="tx1"/>
          </a:solidFill>
          <a:latin typeface="Arial" charset="0"/>
        </a:defRPr>
      </a:lvl7pPr>
      <a:lvl8pPr marL="1371600" algn="ctr" rtl="0" eaLnBrk="1" fontAlgn="base" hangingPunct="1">
        <a:spcBef>
          <a:spcPct val="0"/>
        </a:spcBef>
        <a:spcAft>
          <a:spcPct val="0"/>
        </a:spcAft>
        <a:defRPr sz="4200" b="1" i="1">
          <a:solidFill>
            <a:schemeClr val="tx1"/>
          </a:solidFill>
          <a:latin typeface="Arial" charset="0"/>
        </a:defRPr>
      </a:lvl8pPr>
      <a:lvl9pPr marL="1828800" algn="ctr" rtl="0" eaLnBrk="1" fontAlgn="base" hangingPunct="1">
        <a:spcBef>
          <a:spcPct val="0"/>
        </a:spcBef>
        <a:spcAft>
          <a:spcPct val="0"/>
        </a:spcAft>
        <a:defRPr sz="4200" b="1" i="1">
          <a:solidFill>
            <a:schemeClr val="tx1"/>
          </a:solidFill>
          <a:latin typeface="Arial" charset="0"/>
        </a:defRPr>
      </a:lvl9pPr>
    </p:titleStyle>
    <p:body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E0DBB2-5A1A-43A2-90BF-9B38E9C980E5}" type="datetimeFigureOut">
              <a:rPr lang="id-ID" smtClean="0">
                <a:solidFill>
                  <a:prstClr val="white">
                    <a:tint val="75000"/>
                  </a:prstClr>
                </a:solidFill>
              </a:rPr>
              <a:pPr/>
              <a:t>16/08/2013</a:t>
            </a:fld>
            <a:endParaRPr lang="id-ID">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FB9D7-69F7-4F72-9AB2-36EA79A73ADE}" type="slidenum">
              <a:rPr lang="id-ID" smtClean="0">
                <a:solidFill>
                  <a:prstClr val="white">
                    <a:tint val="75000"/>
                  </a:prstClr>
                </a:solidFill>
              </a:rPr>
              <a:pPr/>
              <a:t>‹#›</a:t>
            </a:fld>
            <a:endParaRPr lang="id-ID">
              <a:solidFill>
                <a:prstClr val="white">
                  <a:tint val="75000"/>
                </a:prstClr>
              </a:solidFill>
            </a:endParaRPr>
          </a:p>
        </p:txBody>
      </p:sp>
    </p:spTree>
    <p:extLst>
      <p:ext uri="{BB962C8B-B14F-4D97-AF65-F5344CB8AC3E}">
        <p14:creationId xmlns:p14="http://schemas.microsoft.com/office/powerpoint/2010/main" xmlns="" val="1789043587"/>
      </p:ext>
    </p:extLst>
  </p:cSld>
  <p:clrMap bg1="dk1" tx1="lt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ransition advClick="0" advTm="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18" cstate="print">
            <a:extLst>
              <a:ext uri="{28A0092B-C50C-407E-A947-70E740481C1C}">
                <a14:useLocalDpi xmlns:a14="http://schemas.microsoft.com/office/drawing/2010/main" xmlns="" val="0"/>
              </a:ext>
            </a:extLst>
          </a:blip>
          <a:srcRect b="38461"/>
          <a:stretch>
            <a:fillRect/>
          </a:stretch>
        </p:blipFill>
        <p:spPr bwMode="auto">
          <a:xfrm>
            <a:off x="0" y="6324600"/>
            <a:ext cx="9144000" cy="542925"/>
          </a:xfrm>
          <a:prstGeom prst="rect">
            <a:avLst/>
          </a:prstGeom>
          <a:noFill/>
          <a:extLst>
            <a:ext uri="{909E8E84-426E-40DD-AFC4-6F175D3DCCD1}">
              <a14:hiddenFill xmlns:a14="http://schemas.microsoft.com/office/drawing/2010/main" xmlns="">
                <a:solidFill>
                  <a:srgbClr val="FFFFFF"/>
                </a:solidFill>
              </a14:hiddenFill>
            </a:ext>
          </a:extLst>
        </p:spPr>
      </p:pic>
      <p:sp>
        <p:nvSpPr>
          <p:cNvPr id="1041" name="Rectangle 17"/>
          <p:cNvSpPr>
            <a:spLocks noChangeArrowheads="1"/>
          </p:cNvSpPr>
          <p:nvPr/>
        </p:nvSpPr>
        <p:spPr bwMode="gray">
          <a:xfrm>
            <a:off x="0" y="0"/>
            <a:ext cx="9144000" cy="1219200"/>
          </a:xfrm>
          <a:prstGeom prst="rect">
            <a:avLst/>
          </a:prstGeom>
          <a:gradFill rotWithShape="1">
            <a:gsLst>
              <a:gs pos="0">
                <a:schemeClr val="accent1"/>
              </a:gs>
              <a:gs pos="100000">
                <a:schemeClr val="accent1">
                  <a:gamma/>
                  <a:tint val="0"/>
                  <a:invGamma/>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d-ID">
              <a:solidFill>
                <a:srgbClr val="080808"/>
              </a:solidFill>
            </a:endParaRPr>
          </a:p>
        </p:txBody>
      </p:sp>
      <p:sp>
        <p:nvSpPr>
          <p:cNvPr id="1027" name="Rectangle 3"/>
          <p:cNvSpPr>
            <a:spLocks noGrp="1" noChangeArrowheads="1"/>
          </p:cNvSpPr>
          <p:nvPr>
            <p:ph type="body" idx="1"/>
          </p:nvPr>
        </p:nvSpPr>
        <p:spPr bwMode="auto">
          <a:xfrm>
            <a:off x="457200" y="1550988"/>
            <a:ext cx="8229600" cy="4773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537325"/>
            <a:ext cx="21336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bg1"/>
                </a:solidFill>
              </a:defRPr>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537325"/>
            <a:ext cx="28956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chemeClr val="bg1"/>
                </a:solidFill>
              </a:defRPr>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537325"/>
            <a:ext cx="21336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fontAlgn="base">
              <a:spcBef>
                <a:spcPct val="0"/>
              </a:spcBef>
              <a:spcAft>
                <a:spcPct val="0"/>
              </a:spcAft>
            </a:pPr>
            <a:fld id="{0DB2C8F0-256A-4005-A96D-F61405A67013}" type="slidenum">
              <a:rPr lang="en-US">
                <a:solidFill>
                  <a:srgbClr val="FFFFFF"/>
                </a:solidFill>
              </a:rPr>
              <a:pPr fontAlgn="base">
                <a:spcBef>
                  <a:spcPct val="0"/>
                </a:spcBef>
                <a:spcAft>
                  <a:spcPct val="0"/>
                </a:spcAft>
              </a:pPr>
              <a:t>‹#›</a:t>
            </a:fld>
            <a:endParaRPr lang="en-US">
              <a:solidFill>
                <a:srgbClr val="FFFFFF"/>
              </a:solidFill>
            </a:endParaRPr>
          </a:p>
        </p:txBody>
      </p:sp>
      <p:pic>
        <p:nvPicPr>
          <p:cNvPr id="1033" name="Picture 9" descr="artplus_nature_naturalcity42_a"/>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7891463" y="5935663"/>
            <a:ext cx="1235075" cy="83343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artplus_nature_naturalcity42_b"/>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7981950" y="5916613"/>
            <a:ext cx="828675" cy="15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11" descr="artplus_nature_naturalcity42_e"/>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8161338" y="5608638"/>
            <a:ext cx="430212" cy="4635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artplus_nature_naturalcity42_d"/>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8102600" y="5849938"/>
            <a:ext cx="173038"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7" name="Picture 13" descr="artplus_nature_naturalcity42_i"/>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8469313" y="5969000"/>
            <a:ext cx="461962" cy="244475"/>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artplus_nature_naturalcity42_c"/>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8562975" y="5943600"/>
            <a:ext cx="309563" cy="2413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9" name="Picture 15" descr="artplus_nature_naturalcity42_f"/>
          <p:cNvPicPr>
            <a:picLocks noChangeAspect="1" noChangeArrowheads="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7926388" y="6334125"/>
            <a:ext cx="1370012" cy="523875"/>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Freeform 47"/>
          <p:cNvSpPr>
            <a:spLocks/>
          </p:cNvSpPr>
          <p:nvPr userDrawn="1"/>
        </p:nvSpPr>
        <p:spPr bwMode="gray">
          <a:xfrm>
            <a:off x="0" y="-27384"/>
            <a:ext cx="9174163" cy="704850"/>
          </a:xfrm>
          <a:custGeom>
            <a:avLst/>
            <a:gdLst>
              <a:gd name="T0" fmla="*/ 0 w 5779"/>
              <a:gd name="T1" fmla="*/ 472 h 480"/>
              <a:gd name="T2" fmla="*/ 3261 w 5779"/>
              <a:gd name="T3" fmla="*/ 473 h 480"/>
              <a:gd name="T4" fmla="*/ 3437 w 5779"/>
              <a:gd name="T5" fmla="*/ 465 h 480"/>
              <a:gd name="T6" fmla="*/ 3763 w 5779"/>
              <a:gd name="T7" fmla="*/ 314 h 480"/>
              <a:gd name="T8" fmla="*/ 5779 w 5779"/>
              <a:gd name="T9" fmla="*/ 314 h 480"/>
              <a:gd name="T10" fmla="*/ 5777 w 5779"/>
              <a:gd name="T11" fmla="*/ 0 h 480"/>
              <a:gd name="T12" fmla="*/ 0 w 5779"/>
              <a:gd name="T13" fmla="*/ 1 h 480"/>
              <a:gd name="T14" fmla="*/ 0 w 5779"/>
              <a:gd name="T15" fmla="*/ 472 h 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9" h="480">
                <a:moveTo>
                  <a:pt x="0" y="472"/>
                </a:moveTo>
                <a:lnTo>
                  <a:pt x="3261" y="473"/>
                </a:lnTo>
                <a:cubicBezTo>
                  <a:pt x="3402" y="473"/>
                  <a:pt x="3356" y="480"/>
                  <a:pt x="3437" y="465"/>
                </a:cubicBezTo>
                <a:lnTo>
                  <a:pt x="3763" y="314"/>
                </a:lnTo>
                <a:lnTo>
                  <a:pt x="5779" y="314"/>
                </a:lnTo>
                <a:lnTo>
                  <a:pt x="5777" y="0"/>
                </a:lnTo>
                <a:lnTo>
                  <a:pt x="0" y="1"/>
                </a:lnTo>
                <a:lnTo>
                  <a:pt x="0" y="472"/>
                </a:lnTo>
                <a:close/>
              </a:path>
            </a:pathLst>
          </a:custGeom>
          <a:blipFill dpi="0" rotWithShape="1">
            <a:blip r:embed="rId26" cstate="print"/>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id-ID" kern="0" smtClean="0">
              <a:solidFill>
                <a:sysClr val="windowText" lastClr="000000"/>
              </a:solidFill>
            </a:endParaRPr>
          </a:p>
        </p:txBody>
      </p:sp>
      <p:sp>
        <p:nvSpPr>
          <p:cNvPr id="1026" name="Rectangle 2"/>
          <p:cNvSpPr>
            <a:spLocks noGrp="1" noChangeArrowheads="1"/>
          </p:cNvSpPr>
          <p:nvPr>
            <p:ph type="title"/>
          </p:nvPr>
        </p:nvSpPr>
        <p:spPr bwMode="auto">
          <a:xfrm>
            <a:off x="457200" y="688429"/>
            <a:ext cx="8229600" cy="7228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1044" name="Picture 20" descr="a1"/>
          <p:cNvPicPr>
            <a:picLocks noChangeAspect="1" noChangeArrowheads="1"/>
          </p:cNvPicPr>
          <p:nvPr/>
        </p:nvPicPr>
        <p:blipFill>
          <a:blip r:embed="rId27" cstate="print">
            <a:extLst>
              <a:ext uri="{28A0092B-C50C-407E-A947-70E740481C1C}">
                <a14:useLocalDpi xmlns:a14="http://schemas.microsoft.com/office/drawing/2010/main" xmlns="" val="0"/>
              </a:ext>
            </a:extLst>
          </a:blip>
          <a:srcRect/>
          <a:stretch>
            <a:fillRect/>
          </a:stretch>
        </p:blipFill>
        <p:spPr bwMode="auto">
          <a:xfrm>
            <a:off x="9625013" y="692696"/>
            <a:ext cx="942975" cy="1082675"/>
          </a:xfrm>
          <a:prstGeom prst="rect">
            <a:avLst/>
          </a:prstGeom>
          <a:noFill/>
          <a:extLst>
            <a:ext uri="{909E8E84-426E-40DD-AFC4-6F175D3DCCD1}">
              <a14:hiddenFill xmlns:a14="http://schemas.microsoft.com/office/drawing/2010/main" xmlns="">
                <a:solidFill>
                  <a:srgbClr val="FFFFFF"/>
                </a:solidFill>
              </a14:hiddenFill>
            </a:ext>
          </a:extLst>
        </p:spPr>
      </p:pic>
      <p:pic>
        <p:nvPicPr>
          <p:cNvPr id="1045" name="Picture 21" descr="b_1"/>
          <p:cNvPicPr>
            <a:picLocks noChangeAspect="1" noChangeArrowheads="1"/>
          </p:cNvPicPr>
          <p:nvPr/>
        </p:nvPicPr>
        <p:blipFill>
          <a:blip r:embed="rId28" cstate="print">
            <a:extLst>
              <a:ext uri="{28A0092B-C50C-407E-A947-70E740481C1C}">
                <a14:useLocalDpi xmlns:a14="http://schemas.microsoft.com/office/drawing/2010/main" xmlns="" val="0"/>
              </a:ext>
            </a:extLst>
          </a:blip>
          <a:srcRect/>
          <a:stretch>
            <a:fillRect/>
          </a:stretch>
        </p:blipFill>
        <p:spPr bwMode="auto">
          <a:xfrm>
            <a:off x="-990600" y="1556792"/>
            <a:ext cx="825500" cy="358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512020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39"/>
                                        </p:tgtEl>
                                        <p:attrNameLst>
                                          <p:attrName>style.visibility</p:attrName>
                                        </p:attrNameLst>
                                      </p:cBhvr>
                                      <p:to>
                                        <p:strVal val="visible"/>
                                      </p:to>
                                    </p:set>
                                    <p:animEffect transition="in" filter="wipe(down)">
                                      <p:cBhvr>
                                        <p:cTn id="10" dur="1000"/>
                                        <p:tgtEl>
                                          <p:spTgt spid="1039"/>
                                        </p:tgtEl>
                                      </p:cBhvr>
                                    </p:animEffect>
                                  </p:childTnLst>
                                </p:cTn>
                              </p:par>
                            </p:childTnLst>
                          </p:cTn>
                        </p:par>
                        <p:par>
                          <p:cTn id="11" fill="hold" nodeType="afterGroup">
                            <p:stCondLst>
                              <p:cond delay="1000"/>
                            </p:stCondLst>
                            <p:childTnLst>
                              <p:par>
                                <p:cTn id="12" presetID="0" presetClass="path" presetSubtype="0" accel="50000" decel="50000" fill="hold" nodeType="afterEffect">
                                  <p:stCondLst>
                                    <p:cond delay="0"/>
                                  </p:stCondLst>
                                  <p:childTnLst>
                                    <p:animMotion origin="layout" path="M 3.33333E-6 -1.85185E-6 C -0.09045 -0.01597 -0.36945 -0.08727 -0.54306 -0.09537 C -0.71667 -0.10347 -0.93785 -0.05879 -1.04167 -0.04907 " pathEditMode="relative" rAng="0" ptsTypes="aaa">
                                      <p:cBhvr>
                                        <p:cTn id="13" dur="2000" fill="hold"/>
                                        <p:tgtEl>
                                          <p:spTgt spid="1044"/>
                                        </p:tgtEl>
                                        <p:attrNameLst>
                                          <p:attrName>ppt_x</p:attrName>
                                          <p:attrName>ppt_y</p:attrName>
                                        </p:attrNameLst>
                                      </p:cBhvr>
                                      <p:rCtr x="-52083" y="-5185"/>
                                    </p:animMotion>
                                  </p:childTnLst>
                                </p:cTn>
                              </p:par>
                            </p:childTnLst>
                          </p:cTn>
                        </p:par>
                        <p:par>
                          <p:cTn id="14" fill="hold" nodeType="afterGroup">
                            <p:stCondLst>
                              <p:cond delay="3000"/>
                            </p:stCondLst>
                            <p:childTnLst>
                              <p:par>
                                <p:cTn id="15" presetID="0" presetClass="path" presetSubtype="0" accel="50000" decel="50000" fill="hold" nodeType="afterEffect">
                                  <p:stCondLst>
                                    <p:cond delay="0"/>
                                  </p:stCondLst>
                                  <p:childTnLst>
                                    <p:animMotion origin="layout" path="M -0.00348 0.05949 C 0.00625 0.0581 0.04097 0.0574 0.05399 0.05324 C 0.06701 0.04907 0.06632 0.04907 0.07638 0.03379 C 0.08628 0.01898 0.10538 -0.02269 0.11319 -0.03727 " pathEditMode="relative" rAng="0" ptsTypes="aaaa">
                                      <p:cBhvr>
                                        <p:cTn id="16" dur="2000" fill="hold"/>
                                        <p:tgtEl>
                                          <p:spTgt spid="1045"/>
                                        </p:tgtEl>
                                        <p:attrNameLst>
                                          <p:attrName>ppt_x</p:attrName>
                                          <p:attrName>ppt_y</p:attrName>
                                        </p:attrNameLst>
                                      </p:cBhvr>
                                      <p:rCtr x="5833"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200" algn="ctr" rtl="0" eaLnBrk="1" fontAlgn="base" hangingPunct="1">
        <a:spcBef>
          <a:spcPct val="0"/>
        </a:spcBef>
        <a:spcAft>
          <a:spcPct val="0"/>
        </a:spcAft>
        <a:defRPr sz="4200" b="1" i="1">
          <a:solidFill>
            <a:schemeClr val="tx1"/>
          </a:solidFill>
          <a:latin typeface="Arial" charset="0"/>
        </a:defRPr>
      </a:lvl6pPr>
      <a:lvl7pPr marL="914400" algn="ctr" rtl="0" eaLnBrk="1" fontAlgn="base" hangingPunct="1">
        <a:spcBef>
          <a:spcPct val="0"/>
        </a:spcBef>
        <a:spcAft>
          <a:spcPct val="0"/>
        </a:spcAft>
        <a:defRPr sz="4200" b="1" i="1">
          <a:solidFill>
            <a:schemeClr val="tx1"/>
          </a:solidFill>
          <a:latin typeface="Arial" charset="0"/>
        </a:defRPr>
      </a:lvl7pPr>
      <a:lvl8pPr marL="1371600" algn="ctr" rtl="0" eaLnBrk="1" fontAlgn="base" hangingPunct="1">
        <a:spcBef>
          <a:spcPct val="0"/>
        </a:spcBef>
        <a:spcAft>
          <a:spcPct val="0"/>
        </a:spcAft>
        <a:defRPr sz="4200" b="1" i="1">
          <a:solidFill>
            <a:schemeClr val="tx1"/>
          </a:solidFill>
          <a:latin typeface="Arial" charset="0"/>
        </a:defRPr>
      </a:lvl8pPr>
      <a:lvl9pPr marL="1828800" algn="ctr" rtl="0" eaLnBrk="1" fontAlgn="base" hangingPunct="1">
        <a:spcBef>
          <a:spcPct val="0"/>
        </a:spcBef>
        <a:spcAft>
          <a:spcPct val="0"/>
        </a:spcAft>
        <a:defRPr sz="4200" b="1" i="1">
          <a:solidFill>
            <a:schemeClr val="tx1"/>
          </a:solidFill>
          <a:latin typeface="Arial" charset="0"/>
        </a:defRPr>
      </a:lvl9pPr>
    </p:titleStyle>
    <p:body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7.xml"/></Relationships>
</file>

<file path=ppt/slides/_rels/slide12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7.xml"/></Relationships>
</file>

<file path=ppt/slides/_rels/slide1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52.xml"/><Relationship Id="rId4" Type="http://schemas.openxmlformats.org/officeDocument/2006/relationships/image" Target="../media/image183.png"/></Relationships>
</file>

<file path=ppt/slides/_rels/slide12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7.xml"/></Relationships>
</file>

<file path=ppt/slides/_rels/slide12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7.xml"/></Relationships>
</file>

<file path=ppt/slides/_rels/slide12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7.xml"/></Relationships>
</file>

<file path=ppt/slides/_rels/slide1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7.xml"/></Relationships>
</file>

<file path=ppt/slides/_rels/slide12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7.xml"/></Relationships>
</file>

<file path=ppt/slides/_rels/slide13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6.xml.rels><?xml version="1.0" encoding="UTF-8" standalone="yes"?>
<Relationships xmlns="http://schemas.openxmlformats.org/package/2006/relationships"><Relationship Id="rId2" Type="http://schemas.openxmlformats.org/officeDocument/2006/relationships/image" Target="../media/image193.wmf"/><Relationship Id="rId1" Type="http://schemas.openxmlformats.org/officeDocument/2006/relationships/slideLayout" Target="../slideLayouts/slideLayout52.xml"/></Relationships>
</file>

<file path=ppt/slides/_rels/slide13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2.xml"/></Relationships>
</file>

<file path=ppt/slides/_rels/slide138.x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slideLayout" Target="../slideLayouts/slideLayout52.xml"/></Relationships>
</file>

<file path=ppt/slides/_rels/slide13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4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52.xml"/></Relationships>
</file>

<file path=ppt/slides/_rels/slide14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5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7.xml"/></Relationships>
</file>

<file path=ppt/slides/_rels/slide14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5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7.xml"/><Relationship Id="rId5" Type="http://schemas.openxmlformats.org/officeDocument/2006/relationships/image" Target="../media/image205.jpeg"/><Relationship Id="rId4" Type="http://schemas.openxmlformats.org/officeDocument/2006/relationships/image" Target="../media/image204.png"/></Relationships>
</file>

<file path=ppt/slides/_rels/slide15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47.xml"/></Relationships>
</file>

<file path=ppt/slides/_rels/slide15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0.xml"/><Relationship Id="rId1" Type="http://schemas.openxmlformats.org/officeDocument/2006/relationships/slideLayout" Target="../slideLayouts/slideLayout58.xml"/><Relationship Id="rId4" Type="http://schemas.openxmlformats.org/officeDocument/2006/relationships/image" Target="../media/image209.png"/></Relationships>
</file>

<file path=ppt/slides/_rels/slide15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1.xml"/><Relationship Id="rId1" Type="http://schemas.openxmlformats.org/officeDocument/2006/relationships/slideLayout" Target="../slideLayouts/slideLayout58.xml"/><Relationship Id="rId4" Type="http://schemas.openxmlformats.org/officeDocument/2006/relationships/image" Target="../media/image211.png"/></Relationships>
</file>

<file path=ppt/slides/_rels/slide15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47.xml"/><Relationship Id="rId4" Type="http://schemas.openxmlformats.org/officeDocument/2006/relationships/image" Target="../media/image214.jpeg"/></Relationships>
</file>

<file path=ppt/slides/_rels/slide15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59.xml"/><Relationship Id="rId6" Type="http://schemas.openxmlformats.org/officeDocument/2006/relationships/image" Target="../media/image219.png"/><Relationship Id="rId5" Type="http://schemas.openxmlformats.org/officeDocument/2006/relationships/image" Target="../media/image218.jpeg"/><Relationship Id="rId4" Type="http://schemas.openxmlformats.org/officeDocument/2006/relationships/image" Target="../media/image217.jpeg"/></Relationships>
</file>

<file path=ppt/slides/_rels/slide156.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 Id="rId9" Type="http://schemas.openxmlformats.org/officeDocument/2006/relationships/image" Target="../media/image226.png"/></Relationships>
</file>

<file path=ppt/slides/_rels/slide157.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47.xml"/></Relationships>
</file>

<file path=ppt/slides/_rels/slide158.xml.rels><?xml version="1.0" encoding="UTF-8" standalone="yes"?>
<Relationships xmlns="http://schemas.openxmlformats.org/package/2006/relationships"><Relationship Id="rId3" Type="http://schemas.openxmlformats.org/officeDocument/2006/relationships/image" Target="../media/image228.gif"/><Relationship Id="rId2" Type="http://schemas.openxmlformats.org/officeDocument/2006/relationships/notesSlide" Target="../notesSlides/notesSlide33.xml"/><Relationship Id="rId1" Type="http://schemas.openxmlformats.org/officeDocument/2006/relationships/slideLayout" Target="../slideLayouts/slideLayout47.xml"/><Relationship Id="rId5" Type="http://schemas.openxmlformats.org/officeDocument/2006/relationships/image" Target="../media/image230.gif"/><Relationship Id="rId4" Type="http://schemas.openxmlformats.org/officeDocument/2006/relationships/image" Target="../media/image229.jpeg"/></Relationships>
</file>

<file path=ppt/slides/_rels/slide15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4.xml"/><Relationship Id="rId1" Type="http://schemas.openxmlformats.org/officeDocument/2006/relationships/slideLayout" Target="../slideLayouts/slideLayout58.xml"/><Relationship Id="rId4" Type="http://schemas.openxmlformats.org/officeDocument/2006/relationships/image" Target="../media/image232.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5.png"/><Relationship Id="rId7"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16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35.xml"/><Relationship Id="rId1" Type="http://schemas.openxmlformats.org/officeDocument/2006/relationships/slideLayout" Target="../slideLayouts/slideLayout47.xml"/><Relationship Id="rId5" Type="http://schemas.openxmlformats.org/officeDocument/2006/relationships/image" Target="../media/image235.jpeg"/><Relationship Id="rId4" Type="http://schemas.openxmlformats.org/officeDocument/2006/relationships/image" Target="../media/image234.gi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38.jpeg"/><Relationship Id="rId4" Type="http://schemas.openxmlformats.org/officeDocument/2006/relationships/image" Target="../media/image237.gif"/></Relationships>
</file>

<file path=ppt/slides/_rels/slide16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7.xml"/><Relationship Id="rId1" Type="http://schemas.openxmlformats.org/officeDocument/2006/relationships/slideLayout" Target="../slideLayouts/slideLayout58.xml"/><Relationship Id="rId4" Type="http://schemas.openxmlformats.org/officeDocument/2006/relationships/image" Target="../media/image240.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0.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241.jpeg"/></Relationships>
</file>

<file path=ppt/slides/_rels/slide16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165.xml.rels><?xml version="1.0" encoding="UTF-8" standalone="yes"?>
<Relationships xmlns="http://schemas.openxmlformats.org/package/2006/relationships"><Relationship Id="rId3" Type="http://schemas.openxmlformats.org/officeDocument/2006/relationships/image" Target="../media/image243.gif"/><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16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16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59.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jpeg"/></Relationships>
</file>

<file path=ppt/slides/_rels/slide168.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42.xml"/><Relationship Id="rId1" Type="http://schemas.openxmlformats.org/officeDocument/2006/relationships/slideLayout" Target="../slideLayouts/slideLayout47.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jpeg"/></Relationships>
</file>

<file path=ppt/slides/_rels/slide169.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7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png"/><Relationship Id="rId1" Type="http://schemas.openxmlformats.org/officeDocument/2006/relationships/slideLayout" Target="../slideLayouts/slideLayout47.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60.jpeg"/><Relationship Id="rId1" Type="http://schemas.openxmlformats.org/officeDocument/2006/relationships/slideLayout" Target="../slideLayouts/slideLayout59.xml"/></Relationships>
</file>

<file path=ppt/slides/_rels/slide17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43.xml"/><Relationship Id="rId1" Type="http://schemas.openxmlformats.org/officeDocument/2006/relationships/slideLayout" Target="../slideLayouts/slideLayout58.xml"/><Relationship Id="rId4" Type="http://schemas.openxmlformats.org/officeDocument/2006/relationships/image" Target="../media/image26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9.xml.rels><?xml version="1.0" encoding="UTF-8" standalone="yes"?>
<Relationships xmlns="http://schemas.openxmlformats.org/package/2006/relationships"><Relationship Id="rId3" Type="http://schemas.openxmlformats.org/officeDocument/2006/relationships/image" Target="../media/image264.gif"/><Relationship Id="rId2" Type="http://schemas.openxmlformats.org/officeDocument/2006/relationships/image" Target="../media/image263.jpeg"/><Relationship Id="rId1" Type="http://schemas.openxmlformats.org/officeDocument/2006/relationships/slideLayout" Target="../slideLayouts/slideLayout52.xml"/><Relationship Id="rId5" Type="http://schemas.openxmlformats.org/officeDocument/2006/relationships/image" Target="../media/image266.jpeg"/><Relationship Id="rId4" Type="http://schemas.openxmlformats.org/officeDocument/2006/relationships/image" Target="../media/image265.jpeg"/></Relationships>
</file>

<file path=ppt/slides/_rels/slide1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4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47.xml"/></Relationships>
</file>

<file path=ppt/slides/_rels/slide18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47.xml"/></Relationships>
</file>

<file path=ppt/slides/_rels/slide18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47.xml"/></Relationships>
</file>

<file path=ppt/slides/_rels/slide186.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51.xml"/></Relationships>
</file>

<file path=ppt/slides/_rels/slide18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51.xml"/></Relationships>
</file>

<file path=ppt/slides/_rels/slide18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47.xml"/><Relationship Id="rId5" Type="http://schemas.openxmlformats.org/officeDocument/2006/relationships/image" Target="../media/image280.png"/><Relationship Id="rId4" Type="http://schemas.openxmlformats.org/officeDocument/2006/relationships/image" Target="../media/image279.png"/></Relationships>
</file>

<file path=ppt/slides/_rels/slide18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46.xml"/><Relationship Id="rId1" Type="http://schemas.openxmlformats.org/officeDocument/2006/relationships/slideLayout" Target="../slideLayouts/slideLayout51.xml"/><Relationship Id="rId5" Type="http://schemas.openxmlformats.org/officeDocument/2006/relationships/image" Target="../media/image283.png"/><Relationship Id="rId4" Type="http://schemas.openxmlformats.org/officeDocument/2006/relationships/image" Target="../media/image282.png"/></Relationships>
</file>

<file path=ppt/slides/_rels/slide1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85.png"/><Relationship Id="rId7" Type="http://schemas.openxmlformats.org/officeDocument/2006/relationships/image" Target="../media/image289.png"/><Relationship Id="rId2" Type="http://schemas.openxmlformats.org/officeDocument/2006/relationships/image" Target="../media/image284.png"/><Relationship Id="rId1" Type="http://schemas.openxmlformats.org/officeDocument/2006/relationships/slideLayout" Target="../slideLayouts/slideLayout51.xml"/><Relationship Id="rId6" Type="http://schemas.openxmlformats.org/officeDocument/2006/relationships/image" Target="../media/image288.png"/><Relationship Id="rId5" Type="http://schemas.openxmlformats.org/officeDocument/2006/relationships/image" Target="../media/image287.png"/><Relationship Id="rId10" Type="http://schemas.openxmlformats.org/officeDocument/2006/relationships/image" Target="../media/image292.png"/><Relationship Id="rId4" Type="http://schemas.openxmlformats.org/officeDocument/2006/relationships/image" Target="../media/image286.png"/><Relationship Id="rId9" Type="http://schemas.openxmlformats.org/officeDocument/2006/relationships/image" Target="../media/image291.png"/></Relationships>
</file>

<file path=ppt/slides/_rels/slide191.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52.xml"/></Relationships>
</file>

<file path=ppt/slides/_rels/slide192.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51.xml"/></Relationships>
</file>

<file path=ppt/slides/_rels/slide193.xml.rels><?xml version="1.0" encoding="UTF-8" standalone="yes"?>
<Relationships xmlns="http://schemas.openxmlformats.org/package/2006/relationships"><Relationship Id="rId8" Type="http://schemas.openxmlformats.org/officeDocument/2006/relationships/image" Target="../media/image299.png"/><Relationship Id="rId13" Type="http://schemas.openxmlformats.org/officeDocument/2006/relationships/image" Target="../media/image304.jpeg"/><Relationship Id="rId18" Type="http://schemas.openxmlformats.org/officeDocument/2006/relationships/image" Target="../media/image309.gif"/><Relationship Id="rId26" Type="http://schemas.openxmlformats.org/officeDocument/2006/relationships/image" Target="../media/image317.png"/><Relationship Id="rId3" Type="http://schemas.openxmlformats.org/officeDocument/2006/relationships/image" Target="../media/image296.jpeg"/><Relationship Id="rId21" Type="http://schemas.openxmlformats.org/officeDocument/2006/relationships/image" Target="../media/image312.png"/><Relationship Id="rId7" Type="http://schemas.openxmlformats.org/officeDocument/2006/relationships/image" Target="../media/image266.jpeg"/><Relationship Id="rId12" Type="http://schemas.openxmlformats.org/officeDocument/2006/relationships/image" Target="../media/image303.png"/><Relationship Id="rId17" Type="http://schemas.openxmlformats.org/officeDocument/2006/relationships/image" Target="../media/image308.gif"/><Relationship Id="rId25" Type="http://schemas.openxmlformats.org/officeDocument/2006/relationships/image" Target="../media/image316.png"/><Relationship Id="rId2" Type="http://schemas.openxmlformats.org/officeDocument/2006/relationships/image" Target="../media/image295.jpeg"/><Relationship Id="rId16" Type="http://schemas.openxmlformats.org/officeDocument/2006/relationships/image" Target="../media/image307.png"/><Relationship Id="rId20" Type="http://schemas.openxmlformats.org/officeDocument/2006/relationships/image" Target="../media/image311.jpeg"/><Relationship Id="rId1" Type="http://schemas.openxmlformats.org/officeDocument/2006/relationships/slideLayout" Target="../slideLayouts/slideLayout52.xml"/><Relationship Id="rId6" Type="http://schemas.openxmlformats.org/officeDocument/2006/relationships/image" Target="../media/image265.jpeg"/><Relationship Id="rId11" Type="http://schemas.openxmlformats.org/officeDocument/2006/relationships/image" Target="../media/image302.jpeg"/><Relationship Id="rId24" Type="http://schemas.openxmlformats.org/officeDocument/2006/relationships/image" Target="../media/image315.png"/><Relationship Id="rId5" Type="http://schemas.openxmlformats.org/officeDocument/2006/relationships/image" Target="../media/image298.jpeg"/><Relationship Id="rId15" Type="http://schemas.openxmlformats.org/officeDocument/2006/relationships/image" Target="../media/image306.png"/><Relationship Id="rId23" Type="http://schemas.openxmlformats.org/officeDocument/2006/relationships/image" Target="../media/image314.png"/><Relationship Id="rId28" Type="http://schemas.openxmlformats.org/officeDocument/2006/relationships/image" Target="../media/image319.jpeg"/><Relationship Id="rId10" Type="http://schemas.openxmlformats.org/officeDocument/2006/relationships/image" Target="../media/image301.png"/><Relationship Id="rId19" Type="http://schemas.openxmlformats.org/officeDocument/2006/relationships/image" Target="../media/image310.png"/><Relationship Id="rId4" Type="http://schemas.openxmlformats.org/officeDocument/2006/relationships/image" Target="../media/image297.jpeg"/><Relationship Id="rId9" Type="http://schemas.openxmlformats.org/officeDocument/2006/relationships/image" Target="../media/image300.png"/><Relationship Id="rId14" Type="http://schemas.openxmlformats.org/officeDocument/2006/relationships/image" Target="../media/image305.png"/><Relationship Id="rId22" Type="http://schemas.openxmlformats.org/officeDocument/2006/relationships/image" Target="../media/image313.png"/><Relationship Id="rId27" Type="http://schemas.openxmlformats.org/officeDocument/2006/relationships/image" Target="../media/image318.png"/></Relationships>
</file>

<file path=ppt/slides/_rels/slide194.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51.xml"/></Relationships>
</file>

<file path=ppt/slides/_rels/slide195.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4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9.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8" Type="http://schemas.openxmlformats.org/officeDocument/2006/relationships/slide" Target="slide107.xml"/><Relationship Id="rId3" Type="http://schemas.openxmlformats.org/officeDocument/2006/relationships/slide" Target="slide39.xml"/><Relationship Id="rId7" Type="http://schemas.openxmlformats.org/officeDocument/2006/relationships/slide" Target="slide100.xml"/><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80.xml"/><Relationship Id="rId5" Type="http://schemas.openxmlformats.org/officeDocument/2006/relationships/slide" Target="slide79.xml"/><Relationship Id="rId4" Type="http://schemas.openxmlformats.org/officeDocument/2006/relationships/slide" Target="slide61.xml"/></Relationships>
</file>

<file path=ppt/slides/_rels/slide2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200.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47.xml"/></Relationships>
</file>

<file path=ppt/slides/_rels/slide20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47.xml"/><Relationship Id="rId1" Type="http://schemas.openxmlformats.org/officeDocument/2006/relationships/slideLayout" Target="../slideLayouts/slideLayout58.xml"/><Relationship Id="rId4" Type="http://schemas.openxmlformats.org/officeDocument/2006/relationships/image" Target="../media/image325.png"/></Relationships>
</file>

<file path=ppt/slides/_rels/slide202.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png"/><Relationship Id="rId1" Type="http://schemas.openxmlformats.org/officeDocument/2006/relationships/slideLayout" Target="../slideLayouts/slideLayout47.xml"/><Relationship Id="rId5" Type="http://schemas.openxmlformats.org/officeDocument/2006/relationships/image" Target="../media/image329.jpeg"/><Relationship Id="rId4" Type="http://schemas.openxmlformats.org/officeDocument/2006/relationships/image" Target="../media/image328.jpeg"/></Relationships>
</file>

<file path=ppt/slides/_rels/slide203.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20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49.xml"/><Relationship Id="rId1" Type="http://schemas.openxmlformats.org/officeDocument/2006/relationships/slideLayout" Target="../slideLayouts/slideLayout58.xml"/><Relationship Id="rId4" Type="http://schemas.openxmlformats.org/officeDocument/2006/relationships/image" Target="../media/image332.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2.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slide" Target="slide101.xml"/><Relationship Id="rId1" Type="http://schemas.openxmlformats.org/officeDocument/2006/relationships/slideLayout" Target="../slideLayouts/slideLayout47.xml"/><Relationship Id="rId6" Type="http://schemas.openxmlformats.org/officeDocument/2006/relationships/slide" Target="slide106.xml"/><Relationship Id="rId5" Type="http://schemas.openxmlformats.org/officeDocument/2006/relationships/slide" Target="slide105.xml"/><Relationship Id="rId4" Type="http://schemas.openxmlformats.org/officeDocument/2006/relationships/slide" Target="slide103.xml"/></Relationships>
</file>

<file path=ppt/slides/_rels/slide213.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47.xml"/></Relationships>
</file>

<file path=ppt/slides/_rels/slide214.xml.rels><?xml version="1.0" encoding="UTF-8" standalone="yes"?>
<Relationships xmlns="http://schemas.openxmlformats.org/package/2006/relationships"><Relationship Id="rId8" Type="http://schemas.openxmlformats.org/officeDocument/2006/relationships/hyperlink" Target="http://id.wikipedia.org/wiki/Alamat_IP_versi_4" TargetMode="External"/><Relationship Id="rId3" Type="http://schemas.openxmlformats.org/officeDocument/2006/relationships/hyperlink" Target="http://id.wikipedia.org/wiki/32-bit" TargetMode="External"/><Relationship Id="rId7" Type="http://schemas.openxmlformats.org/officeDocument/2006/relationships/hyperlink" Target="http://id.wikipedia.org/wiki/TCP/IP" TargetMode="External"/><Relationship Id="rId2" Type="http://schemas.openxmlformats.org/officeDocument/2006/relationships/hyperlink" Target="http://id.wikipedia.org/wiki/Internet" TargetMode="External"/><Relationship Id="rId1" Type="http://schemas.openxmlformats.org/officeDocument/2006/relationships/slideLayout" Target="../slideLayouts/slideLayout52.xml"/><Relationship Id="rId6" Type="http://schemas.openxmlformats.org/officeDocument/2006/relationships/hyperlink" Target="http://id.wikipedia.org/wiki/Komputer" TargetMode="External"/><Relationship Id="rId5" Type="http://schemas.openxmlformats.org/officeDocument/2006/relationships/hyperlink" Target="http://id.wikipedia.org/wiki/IPv6" TargetMode="External"/><Relationship Id="rId4" Type="http://schemas.openxmlformats.org/officeDocument/2006/relationships/hyperlink" Target="http://id.wikipedia.org/wiki/IPv4" TargetMode="External"/><Relationship Id="rId9" Type="http://schemas.openxmlformats.org/officeDocument/2006/relationships/hyperlink" Target="http://id.wikipedia.org/wiki/Alamat_IP_versi_6" TargetMode="External"/></Relationships>
</file>

<file path=ppt/slides/_rels/slide215.xml.rels><?xml version="1.0" encoding="UTF-8" standalone="yes"?>
<Relationships xmlns="http://schemas.openxmlformats.org/package/2006/relationships"><Relationship Id="rId8" Type="http://schemas.openxmlformats.org/officeDocument/2006/relationships/hyperlink" Target="#Alamat_Broadcast"/><Relationship Id="rId13" Type="http://schemas.openxmlformats.org/officeDocument/2006/relationships/hyperlink" Target="#Alamat_Privat"/><Relationship Id="rId3" Type="http://schemas.openxmlformats.org/officeDocument/2006/relationships/hyperlink" Target="#Kelas_B"/><Relationship Id="rId7" Type="http://schemas.openxmlformats.org/officeDocument/2006/relationships/hyperlink" Target="#Kelas_A"/><Relationship Id="rId12" Type="http://schemas.openxmlformats.org/officeDocument/2006/relationships/hyperlink" Target="#Alamat_publik"/><Relationship Id="rId2" Type="http://schemas.openxmlformats.org/officeDocument/2006/relationships/hyperlink" Target="#Kelas_A"/><Relationship Id="rId1" Type="http://schemas.openxmlformats.org/officeDocument/2006/relationships/slideLayout" Target="../slideLayouts/slideLayout51.xml"/><Relationship Id="rId6" Type="http://schemas.openxmlformats.org/officeDocument/2006/relationships/hyperlink" Target="#Kelas_E"/><Relationship Id="rId11" Type="http://schemas.openxmlformats.org/officeDocument/2006/relationships/hyperlink" Target="#Alamat_publik"/><Relationship Id="rId5" Type="http://schemas.openxmlformats.org/officeDocument/2006/relationships/hyperlink" Target="#Kelas_D"/><Relationship Id="rId10" Type="http://schemas.openxmlformats.org/officeDocument/2006/relationships/hyperlink" Target="#Alamat_publik"/><Relationship Id="rId4" Type="http://schemas.openxmlformats.org/officeDocument/2006/relationships/hyperlink" Target="#Kelas_C"/><Relationship Id="rId9" Type="http://schemas.openxmlformats.org/officeDocument/2006/relationships/hyperlink" Target="#Alamat_publik"/></Relationships>
</file>

<file path=ppt/slides/_rels/slide216.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47.xml"/></Relationships>
</file>

<file path=ppt/slides/_rels/slide217.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47.xml"/></Relationships>
</file>

<file path=ppt/slides/_rels/slide218.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47.xml"/></Relationships>
</file>

<file path=ppt/slides/_rels/slide219.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1.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4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6.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slide" Target="slide108.xml"/><Relationship Id="rId1" Type="http://schemas.openxmlformats.org/officeDocument/2006/relationships/slideLayout" Target="../slideLayouts/slideLayout47.xml"/><Relationship Id="rId5" Type="http://schemas.openxmlformats.org/officeDocument/2006/relationships/slide" Target="slide113.xml"/><Relationship Id="rId4" Type="http://schemas.openxmlformats.org/officeDocument/2006/relationships/slide" Target="slide11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9.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47.xml"/></Relationships>
</file>

<file path=ppt/slides/_rels/slide231.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47.xml"/></Relationships>
</file>

<file path=ppt/slides/_rels/slide232.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47.xml"/></Relationships>
</file>

<file path=ppt/slides/_rels/slide233.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343.jpeg"/><Relationship Id="rId1" Type="http://schemas.openxmlformats.org/officeDocument/2006/relationships/slideLayout" Target="../slideLayouts/slideLayout52.xml"/><Relationship Id="rId5" Type="http://schemas.openxmlformats.org/officeDocument/2006/relationships/image" Target="../media/image346.jpeg"/><Relationship Id="rId4" Type="http://schemas.openxmlformats.org/officeDocument/2006/relationships/image" Target="../media/image345.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1.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242.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4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2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slide" Target="slide21.xml"/><Relationship Id="rId4" Type="http://schemas.openxmlformats.org/officeDocument/2006/relationships/slide" Target="slide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6" Type="http://schemas.openxmlformats.org/officeDocument/2006/relationships/image" Target="../media/image136.png"/><Relationship Id="rId5" Type="http://schemas.openxmlformats.org/officeDocument/2006/relationships/image" Target="../media/image135.emf"/><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png"/></Relationships>
</file>

<file path=ppt/slides/_rels/slide7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5.xml"/><Relationship Id="rId1" Type="http://schemas.openxmlformats.org/officeDocument/2006/relationships/slideLayout" Target="../slideLayouts/slideLayout59.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7.xml"/><Relationship Id="rId4" Type="http://schemas.openxmlformats.org/officeDocument/2006/relationships/image" Target="../media/image168.png"/></Relationships>
</file>

<file path=ppt/slides/_rels/slide7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187450" y="5334000"/>
            <a:ext cx="7082632" cy="923330"/>
          </a:xfrm>
          <a:prstGeom prst="rect">
            <a:avLst/>
          </a:prstGeom>
          <a:noFill/>
        </p:spPr>
        <p:txBody>
          <a:bodyPr wrap="square" rtlCol="0">
            <a:spAutoFit/>
          </a:bodyPr>
          <a:lstStyle/>
          <a:p>
            <a:pPr algn="ctr"/>
            <a:r>
              <a:rPr lang="en-US" b="1" dirty="0" err="1" smtClean="0">
                <a:solidFill>
                  <a:srgbClr val="002060"/>
                </a:solidFill>
              </a:rPr>
              <a:t>Totok</a:t>
            </a:r>
            <a:r>
              <a:rPr lang="en-US" b="1" dirty="0" smtClean="0">
                <a:solidFill>
                  <a:srgbClr val="002060"/>
                </a:solidFill>
              </a:rPr>
              <a:t> </a:t>
            </a:r>
            <a:r>
              <a:rPr lang="en-US" b="1" dirty="0" err="1" smtClean="0">
                <a:solidFill>
                  <a:srgbClr val="002060"/>
                </a:solidFill>
              </a:rPr>
              <a:t>Sukardiyono</a:t>
            </a:r>
            <a:endParaRPr lang="en-US" b="1" dirty="0" smtClean="0">
              <a:solidFill>
                <a:srgbClr val="002060"/>
              </a:solidFill>
            </a:endParaRPr>
          </a:p>
          <a:p>
            <a:pPr algn="ctr"/>
            <a:r>
              <a:rPr lang="en-US" b="1" dirty="0" err="1" smtClean="0">
                <a:solidFill>
                  <a:srgbClr val="002060"/>
                </a:solidFill>
              </a:rPr>
              <a:t>Mlati</a:t>
            </a:r>
            <a:r>
              <a:rPr lang="en-US" b="1" dirty="0" smtClean="0">
                <a:solidFill>
                  <a:srgbClr val="002060"/>
                </a:solidFill>
              </a:rPr>
              <a:t> </a:t>
            </a:r>
            <a:r>
              <a:rPr lang="en-US" b="1" dirty="0" err="1" smtClean="0">
                <a:solidFill>
                  <a:srgbClr val="002060"/>
                </a:solidFill>
              </a:rPr>
              <a:t>Dukuh</a:t>
            </a:r>
            <a:r>
              <a:rPr lang="en-US" b="1" dirty="0">
                <a:solidFill>
                  <a:srgbClr val="002060"/>
                </a:solidFill>
              </a:rPr>
              <a:t> </a:t>
            </a:r>
            <a:r>
              <a:rPr lang="en-US" b="1" dirty="0" smtClean="0">
                <a:solidFill>
                  <a:srgbClr val="002060"/>
                </a:solidFill>
              </a:rPr>
              <a:t>RT11/RW05 No.46, </a:t>
            </a:r>
            <a:r>
              <a:rPr lang="en-US" b="1" dirty="0" err="1" smtClean="0">
                <a:solidFill>
                  <a:srgbClr val="002060"/>
                </a:solidFill>
              </a:rPr>
              <a:t>Sendangadi</a:t>
            </a:r>
            <a:r>
              <a:rPr lang="en-US" b="1" dirty="0" smtClean="0">
                <a:solidFill>
                  <a:srgbClr val="002060"/>
                </a:solidFill>
              </a:rPr>
              <a:t>, </a:t>
            </a:r>
            <a:r>
              <a:rPr lang="en-US" b="1" dirty="0" err="1" smtClean="0">
                <a:solidFill>
                  <a:srgbClr val="002060"/>
                </a:solidFill>
              </a:rPr>
              <a:t>Mlati</a:t>
            </a:r>
            <a:r>
              <a:rPr lang="en-US" b="1" dirty="0" smtClean="0">
                <a:solidFill>
                  <a:srgbClr val="002060"/>
                </a:solidFill>
              </a:rPr>
              <a:t>, </a:t>
            </a:r>
            <a:r>
              <a:rPr lang="en-US" b="1" dirty="0" err="1" smtClean="0">
                <a:solidFill>
                  <a:srgbClr val="002060"/>
                </a:solidFill>
              </a:rPr>
              <a:t>Sleman</a:t>
            </a:r>
            <a:r>
              <a:rPr lang="en-US" b="1" dirty="0" smtClean="0">
                <a:solidFill>
                  <a:srgbClr val="002060"/>
                </a:solidFill>
              </a:rPr>
              <a:t>, </a:t>
            </a:r>
            <a:r>
              <a:rPr lang="en-US" b="1" dirty="0" err="1" smtClean="0">
                <a:solidFill>
                  <a:srgbClr val="002060"/>
                </a:solidFill>
              </a:rPr>
              <a:t>Yk</a:t>
            </a:r>
            <a:r>
              <a:rPr lang="en-US" b="1" dirty="0" smtClean="0">
                <a:solidFill>
                  <a:srgbClr val="002060"/>
                </a:solidFill>
              </a:rPr>
              <a:t>.</a:t>
            </a:r>
          </a:p>
          <a:p>
            <a:pPr algn="ctr"/>
            <a:r>
              <a:rPr lang="en-US" b="1" dirty="0" err="1" smtClean="0">
                <a:solidFill>
                  <a:srgbClr val="002060"/>
                </a:solidFill>
              </a:rPr>
              <a:t>Telp</a:t>
            </a:r>
            <a:r>
              <a:rPr lang="en-US" b="1" dirty="0" smtClean="0">
                <a:solidFill>
                  <a:srgbClr val="002060"/>
                </a:solidFill>
              </a:rPr>
              <a:t>. 02747447560, </a:t>
            </a:r>
            <a:r>
              <a:rPr lang="id-ID" b="1" dirty="0" smtClean="0">
                <a:solidFill>
                  <a:srgbClr val="002060"/>
                </a:solidFill>
              </a:rPr>
              <a:t>085771356040</a:t>
            </a:r>
            <a:r>
              <a:rPr lang="id-ID" dirty="0" smtClean="0">
                <a:solidFill>
                  <a:srgbClr val="002060"/>
                </a:solidFill>
              </a:rPr>
              <a:t> </a:t>
            </a:r>
            <a:r>
              <a:rPr lang="en-US" b="1" dirty="0" smtClean="0">
                <a:solidFill>
                  <a:srgbClr val="002060"/>
                </a:solidFill>
              </a:rPr>
              <a:t>e-mail : totoks@uny.ac.id</a:t>
            </a:r>
            <a:endParaRPr lang="en-US" b="1" dirty="0">
              <a:solidFill>
                <a:srgbClr val="00206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14265" t="28627" r="16618" b="13839"/>
          <a:stretch/>
        </p:blipFill>
        <p:spPr>
          <a:xfrm>
            <a:off x="1447800" y="1447800"/>
            <a:ext cx="6320117" cy="3945703"/>
          </a:xfrm>
          <a:prstGeom prst="rect">
            <a:avLst/>
          </a:prstGeom>
        </p:spPr>
      </p:pic>
      <p:sp>
        <p:nvSpPr>
          <p:cNvPr id="46109" name="Rectangle 29"/>
          <p:cNvSpPr>
            <a:spLocks noChangeArrowheads="1"/>
          </p:cNvSpPr>
          <p:nvPr/>
        </p:nvSpPr>
        <p:spPr bwMode="auto">
          <a:xfrm>
            <a:off x="1401763" y="-5029200"/>
            <a:ext cx="7056437" cy="6173788"/>
          </a:xfrm>
          <a:prstGeom prst="rect">
            <a:avLst/>
          </a:prstGeom>
          <a:gradFill rotWithShape="1">
            <a:gsLst>
              <a:gs pos="0">
                <a:srgbClr val="99CCFF">
                  <a:gamma/>
                  <a:tint val="0"/>
                  <a:invGamma/>
                </a:srgbClr>
              </a:gs>
              <a:gs pos="100000">
                <a:srgbClr val="99CCFF"/>
              </a:gs>
            </a:gsLst>
            <a:lin ang="5400000" scaled="1"/>
          </a:gradFill>
          <a:ln w="9525">
            <a:noFill/>
            <a:miter lim="800000"/>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40" name="Text Box 60"/>
          <p:cNvSpPr txBox="1">
            <a:spLocks noChangeArrowheads="1"/>
          </p:cNvSpPr>
          <p:nvPr/>
        </p:nvSpPr>
        <p:spPr bwMode="auto">
          <a:xfrm>
            <a:off x="609600" y="1446213"/>
            <a:ext cx="8077200" cy="446276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3200" b="1" dirty="0" err="1" smtClean="0">
                <a:solidFill>
                  <a:srgbClr val="009999"/>
                </a:solidFill>
              </a:rPr>
              <a:t>Teknik</a:t>
            </a:r>
            <a:r>
              <a:rPr lang="en-US" sz="3200" b="1" dirty="0" smtClean="0">
                <a:solidFill>
                  <a:srgbClr val="009999"/>
                </a:solidFill>
              </a:rPr>
              <a:t> </a:t>
            </a:r>
            <a:r>
              <a:rPr lang="en-US" sz="3200" b="1" dirty="0" err="1" smtClean="0">
                <a:solidFill>
                  <a:srgbClr val="009999"/>
                </a:solidFill>
              </a:rPr>
              <a:t>Komputer</a:t>
            </a:r>
            <a:r>
              <a:rPr lang="en-US" sz="3200" b="1" dirty="0" smtClean="0">
                <a:solidFill>
                  <a:srgbClr val="009999"/>
                </a:solidFill>
              </a:rPr>
              <a:t> </a:t>
            </a:r>
            <a:r>
              <a:rPr lang="en-US" sz="3200" b="1" dirty="0" err="1" smtClean="0">
                <a:solidFill>
                  <a:srgbClr val="009999"/>
                </a:solidFill>
              </a:rPr>
              <a:t>dan</a:t>
            </a:r>
            <a:r>
              <a:rPr lang="en-US" sz="3200" b="1" dirty="0" smtClean="0">
                <a:solidFill>
                  <a:srgbClr val="009999"/>
                </a:solidFill>
              </a:rPr>
              <a:t> </a:t>
            </a:r>
            <a:r>
              <a:rPr lang="en-US" sz="3200" b="1" dirty="0" err="1" smtClean="0">
                <a:solidFill>
                  <a:srgbClr val="009999"/>
                </a:solidFill>
              </a:rPr>
              <a:t>Jaringan</a:t>
            </a:r>
            <a:endParaRPr lang="en-US" sz="3200" b="1" dirty="0" smtClean="0">
              <a:solidFill>
                <a:srgbClr val="009999"/>
              </a:solidFill>
            </a:endParaRPr>
          </a:p>
          <a:p>
            <a:pPr algn="ctr" fontAlgn="base">
              <a:spcBef>
                <a:spcPct val="50000"/>
              </a:spcBef>
              <a:spcAft>
                <a:spcPct val="0"/>
              </a:spcAft>
            </a:pPr>
            <a:r>
              <a:rPr lang="en-US" sz="2400" b="1" dirty="0" err="1" smtClean="0">
                <a:solidFill>
                  <a:srgbClr val="009999"/>
                </a:solidFill>
              </a:rPr>
              <a:t>Oleh</a:t>
            </a:r>
            <a:endParaRPr lang="en-US" sz="2400" b="1" dirty="0" smtClean="0">
              <a:solidFill>
                <a:srgbClr val="009999"/>
              </a:solidFill>
            </a:endParaRPr>
          </a:p>
          <a:p>
            <a:pPr algn="ctr" fontAlgn="base">
              <a:spcBef>
                <a:spcPct val="50000"/>
              </a:spcBef>
              <a:spcAft>
                <a:spcPct val="0"/>
              </a:spcAft>
            </a:pPr>
            <a:r>
              <a:rPr lang="en-US" sz="2800" b="1" dirty="0" err="1" smtClean="0">
                <a:solidFill>
                  <a:srgbClr val="009999"/>
                </a:solidFill>
              </a:rPr>
              <a:t>Totok</a:t>
            </a:r>
            <a:r>
              <a:rPr lang="en-US" sz="2800" b="1" dirty="0" smtClean="0">
                <a:solidFill>
                  <a:srgbClr val="009999"/>
                </a:solidFill>
              </a:rPr>
              <a:t> </a:t>
            </a:r>
            <a:r>
              <a:rPr lang="en-US" sz="2800" b="1" dirty="0" err="1" smtClean="0">
                <a:solidFill>
                  <a:srgbClr val="009999"/>
                </a:solidFill>
              </a:rPr>
              <a:t>Sukardiyono</a:t>
            </a:r>
            <a:endParaRPr lang="en-US" sz="2800" b="1" dirty="0">
              <a:solidFill>
                <a:srgbClr val="009999"/>
              </a:solidFill>
            </a:endParaRPr>
          </a:p>
          <a:p>
            <a:pPr algn="ctr" fontAlgn="base">
              <a:spcBef>
                <a:spcPct val="50000"/>
              </a:spcBef>
              <a:spcAft>
                <a:spcPct val="0"/>
              </a:spcAft>
            </a:pPr>
            <a:r>
              <a:rPr lang="en-US" sz="2800" b="1" dirty="0" err="1">
                <a:solidFill>
                  <a:srgbClr val="009999"/>
                </a:solidFill>
              </a:rPr>
              <a:t>Jurusan</a:t>
            </a:r>
            <a:r>
              <a:rPr lang="en-US" sz="2800" b="1" dirty="0">
                <a:solidFill>
                  <a:srgbClr val="009999"/>
                </a:solidFill>
              </a:rPr>
              <a:t> </a:t>
            </a:r>
            <a:r>
              <a:rPr lang="en-US" sz="2800" b="1" dirty="0" err="1">
                <a:solidFill>
                  <a:srgbClr val="009999"/>
                </a:solidFill>
              </a:rPr>
              <a:t>Pendidikan</a:t>
            </a:r>
            <a:r>
              <a:rPr lang="en-US" sz="2800" b="1" dirty="0">
                <a:solidFill>
                  <a:srgbClr val="009999"/>
                </a:solidFill>
              </a:rPr>
              <a:t> </a:t>
            </a:r>
            <a:r>
              <a:rPr lang="en-US" sz="2800" b="1" dirty="0" err="1">
                <a:solidFill>
                  <a:srgbClr val="009999"/>
                </a:solidFill>
              </a:rPr>
              <a:t>Teknik</a:t>
            </a:r>
            <a:r>
              <a:rPr lang="en-US" sz="2800" b="1" dirty="0">
                <a:solidFill>
                  <a:srgbClr val="009999"/>
                </a:solidFill>
              </a:rPr>
              <a:t> </a:t>
            </a:r>
            <a:r>
              <a:rPr lang="en-US" sz="2800" b="1" dirty="0" err="1">
                <a:solidFill>
                  <a:srgbClr val="009999"/>
                </a:solidFill>
              </a:rPr>
              <a:t>Elektronika</a:t>
            </a:r>
            <a:endParaRPr lang="en-US" sz="2800" b="1" dirty="0">
              <a:solidFill>
                <a:srgbClr val="009999"/>
              </a:solidFill>
            </a:endParaRPr>
          </a:p>
          <a:p>
            <a:pPr algn="ctr" fontAlgn="base">
              <a:spcBef>
                <a:spcPct val="50000"/>
              </a:spcBef>
              <a:spcAft>
                <a:spcPct val="0"/>
              </a:spcAft>
            </a:pPr>
            <a:r>
              <a:rPr lang="en-US" sz="2400" b="1" dirty="0">
                <a:solidFill>
                  <a:srgbClr val="009999"/>
                </a:solidFill>
              </a:rPr>
              <a:t>Program </a:t>
            </a:r>
            <a:r>
              <a:rPr lang="en-US" sz="2400" b="1" dirty="0" err="1">
                <a:solidFill>
                  <a:srgbClr val="009999"/>
                </a:solidFill>
              </a:rPr>
              <a:t>Studi</a:t>
            </a:r>
            <a:r>
              <a:rPr lang="en-US" sz="2400" b="1" dirty="0">
                <a:solidFill>
                  <a:srgbClr val="009999"/>
                </a:solidFill>
              </a:rPr>
              <a:t> </a:t>
            </a:r>
            <a:r>
              <a:rPr lang="en-US" sz="2400" b="1" dirty="0" err="1">
                <a:solidFill>
                  <a:srgbClr val="009999"/>
                </a:solidFill>
              </a:rPr>
              <a:t>Pendidikan</a:t>
            </a:r>
            <a:r>
              <a:rPr lang="en-US" sz="2400" b="1" dirty="0">
                <a:solidFill>
                  <a:srgbClr val="009999"/>
                </a:solidFill>
              </a:rPr>
              <a:t> </a:t>
            </a:r>
            <a:r>
              <a:rPr lang="en-US" sz="2400" b="1" dirty="0" err="1">
                <a:solidFill>
                  <a:srgbClr val="009999"/>
                </a:solidFill>
              </a:rPr>
              <a:t>Teknologi</a:t>
            </a:r>
            <a:r>
              <a:rPr lang="en-US" sz="2400" b="1" dirty="0">
                <a:solidFill>
                  <a:srgbClr val="009999"/>
                </a:solidFill>
              </a:rPr>
              <a:t> </a:t>
            </a:r>
            <a:r>
              <a:rPr lang="en-US" sz="2400" b="1" dirty="0" err="1">
                <a:solidFill>
                  <a:srgbClr val="009999"/>
                </a:solidFill>
              </a:rPr>
              <a:t>Informasi</a:t>
            </a:r>
            <a:endParaRPr lang="en-US" sz="2400" b="1" dirty="0">
              <a:solidFill>
                <a:srgbClr val="009999"/>
              </a:solidFill>
            </a:endParaRPr>
          </a:p>
          <a:p>
            <a:pPr algn="ctr" fontAlgn="base">
              <a:spcBef>
                <a:spcPct val="50000"/>
              </a:spcBef>
              <a:spcAft>
                <a:spcPct val="0"/>
              </a:spcAft>
            </a:pPr>
            <a:r>
              <a:rPr lang="en-US" sz="3200" b="1" dirty="0" err="1">
                <a:solidFill>
                  <a:srgbClr val="009999"/>
                </a:solidFill>
              </a:rPr>
              <a:t>Fakultas</a:t>
            </a:r>
            <a:r>
              <a:rPr lang="en-US" sz="3200" b="1" dirty="0">
                <a:solidFill>
                  <a:srgbClr val="009999"/>
                </a:solidFill>
              </a:rPr>
              <a:t> </a:t>
            </a:r>
            <a:r>
              <a:rPr lang="en-US" sz="3200" b="1" dirty="0" err="1">
                <a:solidFill>
                  <a:srgbClr val="009999"/>
                </a:solidFill>
              </a:rPr>
              <a:t>Teknik</a:t>
            </a:r>
            <a:endParaRPr lang="en-US" sz="3200" b="1" dirty="0">
              <a:solidFill>
                <a:srgbClr val="009999"/>
              </a:solidFill>
            </a:endParaRPr>
          </a:p>
          <a:p>
            <a:pPr algn="ctr" fontAlgn="base">
              <a:spcBef>
                <a:spcPct val="50000"/>
              </a:spcBef>
              <a:spcAft>
                <a:spcPct val="0"/>
              </a:spcAft>
            </a:pPr>
            <a:r>
              <a:rPr lang="en-US" sz="3200" b="1" dirty="0" err="1">
                <a:solidFill>
                  <a:srgbClr val="009999"/>
                </a:solidFill>
              </a:rPr>
              <a:t>Universitas</a:t>
            </a:r>
            <a:r>
              <a:rPr lang="en-US" sz="3200" b="1" dirty="0">
                <a:solidFill>
                  <a:srgbClr val="009999"/>
                </a:solidFill>
              </a:rPr>
              <a:t> </a:t>
            </a:r>
            <a:r>
              <a:rPr lang="en-US" sz="3200" b="1" dirty="0" err="1">
                <a:solidFill>
                  <a:srgbClr val="009999"/>
                </a:solidFill>
              </a:rPr>
              <a:t>Negeri</a:t>
            </a:r>
            <a:r>
              <a:rPr lang="en-US" sz="3200" b="1" dirty="0">
                <a:solidFill>
                  <a:srgbClr val="009999"/>
                </a:solidFill>
              </a:rPr>
              <a:t> Yogyakarta</a:t>
            </a:r>
          </a:p>
        </p:txBody>
      </p:sp>
      <p:sp>
        <p:nvSpPr>
          <p:cNvPr id="46141" name="Rectangle 61"/>
          <p:cNvSpPr>
            <a:spLocks noChangeArrowheads="1"/>
          </p:cNvSpPr>
          <p:nvPr/>
        </p:nvSpPr>
        <p:spPr bwMode="auto">
          <a:xfrm>
            <a:off x="0" y="6248400"/>
            <a:ext cx="9144000" cy="636588"/>
          </a:xfrm>
          <a:prstGeom prst="rect">
            <a:avLst/>
          </a:prstGeom>
          <a:gradFill rotWithShape="1">
            <a:gsLst>
              <a:gs pos="0">
                <a:srgbClr val="FF9900"/>
              </a:gs>
              <a:gs pos="100000">
                <a:srgbClr val="FFFF00"/>
              </a:gs>
            </a:gsLst>
            <a:lin ang="5400000" scaled="1"/>
          </a:gradFill>
          <a:ln w="9525">
            <a:noFill/>
            <a:miter lim="800000"/>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42" name="Rectangle 62"/>
          <p:cNvSpPr>
            <a:spLocks noChangeArrowheads="1"/>
          </p:cNvSpPr>
          <p:nvPr/>
        </p:nvSpPr>
        <p:spPr bwMode="auto">
          <a:xfrm>
            <a:off x="685800" y="6400800"/>
            <a:ext cx="1905000" cy="457200"/>
          </a:xfrm>
          <a:prstGeom prst="rect">
            <a:avLst/>
          </a:prstGeom>
          <a:noFill/>
          <a:ln w="9525">
            <a:noFill/>
            <a:miter lim="800000"/>
            <a:headEnd/>
            <a:tailEnd/>
          </a:ln>
          <a:effectLst/>
        </p:spPr>
        <p:txBody>
          <a:bodyPr/>
          <a:lstStyle/>
          <a:p>
            <a:pPr fontAlgn="base">
              <a:spcBef>
                <a:spcPct val="0"/>
              </a:spcBef>
              <a:spcAft>
                <a:spcPct val="0"/>
              </a:spcAft>
            </a:pPr>
            <a:endParaRPr lang="en-US" altLang="en-US" sz="1400">
              <a:solidFill>
                <a:srgbClr val="000000"/>
              </a:solidFill>
            </a:endParaRPr>
          </a:p>
        </p:txBody>
      </p:sp>
      <p:sp>
        <p:nvSpPr>
          <p:cNvPr id="46143" name="Rectangle 63"/>
          <p:cNvSpPr>
            <a:spLocks noChangeArrowheads="1"/>
          </p:cNvSpPr>
          <p:nvPr/>
        </p:nvSpPr>
        <p:spPr bwMode="auto">
          <a:xfrm>
            <a:off x="2843213" y="6400800"/>
            <a:ext cx="2895600" cy="457200"/>
          </a:xfrm>
          <a:prstGeom prst="rect">
            <a:avLst/>
          </a:prstGeom>
          <a:noFill/>
          <a:ln w="9525">
            <a:noFill/>
            <a:miter lim="800000"/>
            <a:headEnd/>
            <a:tailEnd/>
          </a:ln>
          <a:effectLst/>
        </p:spPr>
        <p:txBody>
          <a:bodyPr/>
          <a:lstStyle/>
          <a:p>
            <a:pPr algn="ctr" fontAlgn="base">
              <a:spcBef>
                <a:spcPct val="0"/>
              </a:spcBef>
              <a:spcAft>
                <a:spcPct val="0"/>
              </a:spcAft>
            </a:pPr>
            <a:endParaRPr lang="en-US" altLang="en-US" sz="1400">
              <a:solidFill>
                <a:srgbClr val="000000"/>
              </a:solidFill>
            </a:endParaRPr>
          </a:p>
        </p:txBody>
      </p:sp>
      <p:pic>
        <p:nvPicPr>
          <p:cNvPr id="46144" name="Picture 64" descr="backward">
            <a:hlinkClick r:id="" action="ppaction://hlinkshowjump?jump=nextslide"/>
          </p:cNvPr>
          <p:cNvPicPr>
            <a:picLocks noChangeAspect="1" noChangeArrowheads="1"/>
          </p:cNvPicPr>
          <p:nvPr/>
        </p:nvPicPr>
        <p:blipFill>
          <a:blip r:embed="rId4" cstate="print"/>
          <a:srcRect/>
          <a:stretch>
            <a:fillRect/>
          </a:stretch>
        </p:blipFill>
        <p:spPr bwMode="auto">
          <a:xfrm>
            <a:off x="8675688" y="6453188"/>
            <a:ext cx="360362" cy="360362"/>
          </a:xfrm>
          <a:prstGeom prst="rect">
            <a:avLst/>
          </a:prstGeom>
          <a:noFill/>
        </p:spPr>
      </p:pic>
      <p:sp>
        <p:nvSpPr>
          <p:cNvPr id="46145" name="Rectangle 65"/>
          <p:cNvSpPr>
            <a:spLocks noChangeArrowheads="1"/>
          </p:cNvSpPr>
          <p:nvPr/>
        </p:nvSpPr>
        <p:spPr bwMode="auto">
          <a:xfrm>
            <a:off x="6300788" y="6400800"/>
            <a:ext cx="1689100" cy="457200"/>
          </a:xfrm>
          <a:prstGeom prst="rect">
            <a:avLst/>
          </a:prstGeom>
          <a:noFill/>
          <a:ln w="9525">
            <a:noFill/>
            <a:miter lim="800000"/>
            <a:headEnd/>
            <a:tailEnd/>
          </a:ln>
          <a:effectLst/>
        </p:spPr>
        <p:txBody>
          <a:bodyPr/>
          <a:lstStyle/>
          <a:p>
            <a:pPr algn="r" fontAlgn="base">
              <a:spcBef>
                <a:spcPct val="0"/>
              </a:spcBef>
              <a:spcAft>
                <a:spcPct val="0"/>
              </a:spcAft>
            </a:pPr>
            <a:endParaRPr lang="en-US" altLang="en-US" sz="1400">
              <a:solidFill>
                <a:srgbClr val="000000"/>
              </a:solidFill>
            </a:endParaRPr>
          </a:p>
        </p:txBody>
      </p:sp>
      <p:sp>
        <p:nvSpPr>
          <p:cNvPr id="46146" name="Text Box 66"/>
          <p:cNvSpPr txBox="1">
            <a:spLocks noChangeArrowheads="1"/>
          </p:cNvSpPr>
          <p:nvPr/>
        </p:nvSpPr>
        <p:spPr bwMode="auto">
          <a:xfrm>
            <a:off x="696913" y="6400800"/>
            <a:ext cx="2808287" cy="338554"/>
          </a:xfrm>
          <a:prstGeom prst="rect">
            <a:avLst/>
          </a:prstGeom>
          <a:noFill/>
          <a:ln w="9525">
            <a:noFill/>
            <a:miter lim="800000"/>
            <a:headEnd/>
            <a:tailEnd/>
          </a:ln>
          <a:effectLst/>
        </p:spPr>
        <p:txBody>
          <a:bodyPr>
            <a:spAutoFit/>
          </a:bodyPr>
          <a:lstStyle/>
          <a:p>
            <a:pPr fontAlgn="base">
              <a:spcBef>
                <a:spcPct val="50000"/>
              </a:spcBef>
              <a:spcAft>
                <a:spcPct val="0"/>
              </a:spcAft>
            </a:pPr>
            <a:r>
              <a:rPr lang="en-US" sz="1600" b="1" dirty="0" smtClean="0">
                <a:solidFill>
                  <a:srgbClr val="009999"/>
                </a:solidFill>
              </a:rPr>
              <a:t>PLPG T</a:t>
            </a:r>
            <a:r>
              <a:rPr lang="id-ID" sz="1600" b="1" dirty="0" smtClean="0">
                <a:solidFill>
                  <a:srgbClr val="009999"/>
                </a:solidFill>
              </a:rPr>
              <a:t>KJ</a:t>
            </a:r>
            <a:r>
              <a:rPr lang="en-US" sz="1600" b="1" dirty="0" smtClean="0">
                <a:solidFill>
                  <a:srgbClr val="009999"/>
                </a:solidFill>
              </a:rPr>
              <a:t> </a:t>
            </a:r>
            <a:r>
              <a:rPr lang="en-US" sz="1600" b="1" dirty="0" smtClean="0">
                <a:solidFill>
                  <a:srgbClr val="009999"/>
                </a:solidFill>
              </a:rPr>
              <a:t>2013</a:t>
            </a:r>
            <a:endParaRPr lang="en-US" sz="1600" b="1" dirty="0">
              <a:solidFill>
                <a:srgbClr val="009999"/>
              </a:solidFill>
            </a:endParaRPr>
          </a:p>
        </p:txBody>
      </p:sp>
      <p:pic>
        <p:nvPicPr>
          <p:cNvPr id="46147" name="Picture 67" descr="backward">
            <a:hlinkClick r:id="" action="ppaction://hlinkshowjump?jump=previousslide"/>
          </p:cNvPr>
          <p:cNvPicPr>
            <a:picLocks noChangeAspect="1" noChangeArrowheads="1"/>
          </p:cNvPicPr>
          <p:nvPr/>
        </p:nvPicPr>
        <p:blipFill>
          <a:blip r:embed="rId5" cstate="print"/>
          <a:srcRect/>
          <a:stretch>
            <a:fillRect/>
          </a:stretch>
        </p:blipFill>
        <p:spPr bwMode="auto">
          <a:xfrm>
            <a:off x="8243888" y="6453188"/>
            <a:ext cx="360362" cy="360362"/>
          </a:xfrm>
          <a:prstGeom prst="rect">
            <a:avLst/>
          </a:prstGeom>
          <a:noFill/>
        </p:spPr>
      </p:pic>
      <p:pic>
        <p:nvPicPr>
          <p:cNvPr id="46148" name="Picture 68" descr="backward">
            <a:hlinkClick r:id="" action="ppaction://hlinkshowjump?jump=nextslide"/>
          </p:cNvPr>
          <p:cNvPicPr>
            <a:picLocks noChangeAspect="1" noChangeArrowheads="1"/>
          </p:cNvPicPr>
          <p:nvPr/>
        </p:nvPicPr>
        <p:blipFill>
          <a:blip r:embed="rId4" cstate="print"/>
          <a:srcRect/>
          <a:stretch>
            <a:fillRect/>
          </a:stretch>
        </p:blipFill>
        <p:spPr bwMode="auto">
          <a:xfrm>
            <a:off x="8675688" y="6453188"/>
            <a:ext cx="360362" cy="360362"/>
          </a:xfrm>
          <a:prstGeom prst="rect">
            <a:avLst/>
          </a:prstGeom>
          <a:noFill/>
        </p:spPr>
      </p:pic>
      <p:pic>
        <p:nvPicPr>
          <p:cNvPr id="46149" name="Picture 69" descr="logo-uny"/>
          <p:cNvPicPr>
            <a:picLocks noChangeAspect="1" noChangeArrowheads="1"/>
          </p:cNvPicPr>
          <p:nvPr/>
        </p:nvPicPr>
        <p:blipFill>
          <a:blip r:embed="rId6" cstate="print">
            <a:clrChange>
              <a:clrFrom>
                <a:srgbClr val="000000"/>
              </a:clrFrom>
              <a:clrTo>
                <a:srgbClr val="000000">
                  <a:alpha val="0"/>
                </a:srgbClr>
              </a:clrTo>
            </a:clrChange>
            <a:lum bright="-6000"/>
          </a:blip>
          <a:srcRect/>
          <a:stretch>
            <a:fillRect/>
          </a:stretch>
        </p:blipFill>
        <p:spPr bwMode="auto">
          <a:xfrm rot="-21600000">
            <a:off x="34925" y="6292850"/>
            <a:ext cx="574675" cy="565150"/>
          </a:xfrm>
          <a:prstGeom prst="rect">
            <a:avLst/>
          </a:prstGeom>
          <a:noFill/>
          <a:ln w="9525">
            <a:noFill/>
            <a:miter lim="800000"/>
            <a:headEnd/>
            <a:tailEnd/>
          </a:ln>
          <a:effectLst/>
        </p:spPr>
      </p:pic>
      <p:grpSp>
        <p:nvGrpSpPr>
          <p:cNvPr id="46120" name="Group 40"/>
          <p:cNvGrpSpPr>
            <a:grpSpLocks/>
          </p:cNvGrpSpPr>
          <p:nvPr/>
        </p:nvGrpSpPr>
        <p:grpSpPr bwMode="auto">
          <a:xfrm>
            <a:off x="1028700" y="981075"/>
            <a:ext cx="7277100" cy="215900"/>
            <a:chOff x="956" y="663"/>
            <a:chExt cx="4584" cy="136"/>
          </a:xfrm>
        </p:grpSpPr>
        <p:sp>
          <p:nvSpPr>
            <p:cNvPr id="46121" name="Rectangle 41"/>
            <p:cNvSpPr>
              <a:spLocks noChangeArrowheads="1"/>
            </p:cNvSpPr>
            <p:nvPr/>
          </p:nvSpPr>
          <p:spPr bwMode="auto">
            <a:xfrm>
              <a:off x="980" y="663"/>
              <a:ext cx="4536" cy="136"/>
            </a:xfrm>
            <a:prstGeom prst="rect">
              <a:avLst/>
            </a:prstGeom>
            <a:gradFill rotWithShape="1">
              <a:gsLst>
                <a:gs pos="0">
                  <a:srgbClr val="000000"/>
                </a:gs>
                <a:gs pos="50000">
                  <a:srgbClr val="000000">
                    <a:gamma/>
                    <a:tint val="0"/>
                    <a:invGamma/>
                  </a:srgbClr>
                </a:gs>
                <a:gs pos="100000">
                  <a:srgbClr val="000000"/>
                </a:gs>
              </a:gsLst>
              <a:lin ang="5400000" scaled="1"/>
            </a:gradFill>
            <a:ln w="9525">
              <a:noFill/>
              <a:miter lim="800000"/>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22" name="Oval 42"/>
            <p:cNvSpPr>
              <a:spLocks noChangeArrowheads="1"/>
            </p:cNvSpPr>
            <p:nvPr/>
          </p:nvSpPr>
          <p:spPr bwMode="auto">
            <a:xfrm>
              <a:off x="956" y="663"/>
              <a:ext cx="45" cy="136"/>
            </a:xfrm>
            <a:prstGeom prst="ellipse">
              <a:avLst/>
            </a:prstGeom>
            <a:gradFill rotWithShape="1">
              <a:gsLst>
                <a:gs pos="0">
                  <a:srgbClr val="000000"/>
                </a:gs>
                <a:gs pos="50000">
                  <a:srgbClr val="000000">
                    <a:gamma/>
                    <a:tint val="0"/>
                    <a:invGamma/>
                  </a:srgbClr>
                </a:gs>
                <a:gs pos="100000">
                  <a:srgbClr val="000000"/>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23" name="Oval 43"/>
            <p:cNvSpPr>
              <a:spLocks noChangeArrowheads="1"/>
            </p:cNvSpPr>
            <p:nvPr/>
          </p:nvSpPr>
          <p:spPr bwMode="auto">
            <a:xfrm>
              <a:off x="5495" y="663"/>
              <a:ext cx="45" cy="136"/>
            </a:xfrm>
            <a:prstGeom prst="ellipse">
              <a:avLst/>
            </a:prstGeom>
            <a:gradFill rotWithShape="1">
              <a:gsLst>
                <a:gs pos="0">
                  <a:schemeClr val="tx1"/>
                </a:gs>
                <a:gs pos="50000">
                  <a:schemeClr val="tx1">
                    <a:gamma/>
                    <a:tint val="60000"/>
                    <a:invGamma/>
                  </a:schemeClr>
                </a:gs>
                <a:gs pos="100000">
                  <a:schemeClr val="tx1"/>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grpSp>
      <p:sp>
        <p:nvSpPr>
          <p:cNvPr id="46139" name="Freeform 59" descr="Water droplets"/>
          <p:cNvSpPr>
            <a:spLocks/>
          </p:cNvSpPr>
          <p:nvPr/>
        </p:nvSpPr>
        <p:spPr bwMode="auto">
          <a:xfrm>
            <a:off x="0" y="0"/>
            <a:ext cx="9144000" cy="381000"/>
          </a:xfrm>
          <a:custGeom>
            <a:avLst/>
            <a:gdLst/>
            <a:ahLst/>
            <a:cxnLst>
              <a:cxn ang="0">
                <a:pos x="0" y="0"/>
              </a:cxn>
              <a:cxn ang="0">
                <a:pos x="5760" y="0"/>
              </a:cxn>
              <a:cxn ang="0">
                <a:pos x="5752" y="213"/>
              </a:cxn>
              <a:cxn ang="0">
                <a:pos x="0" y="205"/>
              </a:cxn>
              <a:cxn ang="0">
                <a:pos x="0" y="0"/>
              </a:cxn>
            </a:cxnLst>
            <a:rect l="0" t="0" r="r" b="b"/>
            <a:pathLst>
              <a:path w="5760" h="213">
                <a:moveTo>
                  <a:pt x="0" y="0"/>
                </a:moveTo>
                <a:lnTo>
                  <a:pt x="5760" y="0"/>
                </a:lnTo>
                <a:lnTo>
                  <a:pt x="5752" y="213"/>
                </a:lnTo>
                <a:lnTo>
                  <a:pt x="0" y="205"/>
                </a:lnTo>
                <a:lnTo>
                  <a:pt x="0" y="0"/>
                </a:lnTo>
                <a:close/>
              </a:path>
            </a:pathLst>
          </a:custGeom>
          <a:blipFill dpi="0" rotWithShape="1">
            <a:blip r:embed="rId2" cstate="print"/>
            <a:srcRect/>
            <a:tile tx="0" ty="0" sx="100000" sy="100000" flip="none" algn="tl"/>
          </a:blipFill>
          <a:ln w="9525" cap="flat" cmpd="sng">
            <a:noFill/>
            <a:prstDash val="solid"/>
            <a:miter lim="800000"/>
            <a:headEnd type="none" w="med" len="med"/>
            <a:tailEnd type="none" w="med" len="med"/>
          </a:ln>
          <a:effectLst/>
        </p:spPr>
        <p:txBody>
          <a:bodyPr wrap="none"/>
          <a:lstStyle/>
          <a:p>
            <a:pPr eaLnBrk="0" fontAlgn="base" hangingPunct="0">
              <a:spcBef>
                <a:spcPct val="0"/>
              </a:spcBef>
              <a:spcAft>
                <a:spcPct val="0"/>
              </a:spcAft>
            </a:pPr>
            <a:endParaRPr lang="en-US" sz="3600">
              <a:solidFill>
                <a:srgbClr val="000000"/>
              </a:solidFill>
            </a:endParaRPr>
          </a:p>
        </p:txBody>
      </p:sp>
      <p:grpSp>
        <p:nvGrpSpPr>
          <p:cNvPr id="46110" name="Group 30"/>
          <p:cNvGrpSpPr>
            <a:grpSpLocks/>
          </p:cNvGrpSpPr>
          <p:nvPr/>
        </p:nvGrpSpPr>
        <p:grpSpPr bwMode="auto">
          <a:xfrm>
            <a:off x="827088" y="7938"/>
            <a:ext cx="7821612" cy="982662"/>
            <a:chOff x="793" y="0"/>
            <a:chExt cx="4927" cy="619"/>
          </a:xfrm>
        </p:grpSpPr>
        <p:sp>
          <p:nvSpPr>
            <p:cNvPr id="46111" name="Rectangle 31"/>
            <p:cNvSpPr>
              <a:spLocks noChangeArrowheads="1"/>
            </p:cNvSpPr>
            <p:nvPr/>
          </p:nvSpPr>
          <p:spPr bwMode="auto">
            <a:xfrm>
              <a:off x="929" y="0"/>
              <a:ext cx="91" cy="210"/>
            </a:xfrm>
            <a:prstGeom prst="rect">
              <a:avLst/>
            </a:prstGeom>
            <a:gradFill rotWithShape="1">
              <a:gsLst>
                <a:gs pos="0">
                  <a:srgbClr val="000000"/>
                </a:gs>
                <a:gs pos="50000">
                  <a:srgbClr val="000000">
                    <a:gamma/>
                    <a:tint val="0"/>
                    <a:invGamma/>
                  </a:srgbClr>
                </a:gs>
                <a:gs pos="100000">
                  <a:srgbClr val="000000"/>
                </a:gs>
              </a:gsLst>
              <a:lin ang="0" scaled="1"/>
            </a:gradFill>
            <a:ln w="9525">
              <a:noFill/>
              <a:miter lim="800000"/>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12" name="Rectangle 32"/>
            <p:cNvSpPr>
              <a:spLocks noChangeArrowheads="1"/>
            </p:cNvSpPr>
            <p:nvPr/>
          </p:nvSpPr>
          <p:spPr bwMode="auto">
            <a:xfrm>
              <a:off x="5465" y="0"/>
              <a:ext cx="91" cy="210"/>
            </a:xfrm>
            <a:prstGeom prst="rect">
              <a:avLst/>
            </a:prstGeom>
            <a:gradFill rotWithShape="1">
              <a:gsLst>
                <a:gs pos="0">
                  <a:srgbClr val="000000"/>
                </a:gs>
                <a:gs pos="50000">
                  <a:srgbClr val="000000">
                    <a:gamma/>
                    <a:tint val="0"/>
                    <a:invGamma/>
                  </a:srgbClr>
                </a:gs>
                <a:gs pos="100000">
                  <a:srgbClr val="000000"/>
                </a:gs>
              </a:gsLst>
              <a:lin ang="0" scaled="1"/>
            </a:gradFill>
            <a:ln w="9525">
              <a:noFill/>
              <a:miter lim="800000"/>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grpSp>
          <p:nvGrpSpPr>
            <p:cNvPr id="46113" name="Group 33"/>
            <p:cNvGrpSpPr>
              <a:grpSpLocks/>
            </p:cNvGrpSpPr>
            <p:nvPr/>
          </p:nvGrpSpPr>
          <p:grpSpPr bwMode="auto">
            <a:xfrm>
              <a:off x="793" y="210"/>
              <a:ext cx="4927" cy="409"/>
              <a:chOff x="793" y="209"/>
              <a:chExt cx="4927" cy="409"/>
            </a:xfrm>
          </p:grpSpPr>
          <p:sp>
            <p:nvSpPr>
              <p:cNvPr id="46114" name="Rectangle 34"/>
              <p:cNvSpPr>
                <a:spLocks noChangeArrowheads="1"/>
              </p:cNvSpPr>
              <p:nvPr/>
            </p:nvSpPr>
            <p:spPr bwMode="auto">
              <a:xfrm>
                <a:off x="884" y="210"/>
                <a:ext cx="4763" cy="408"/>
              </a:xfrm>
              <a:prstGeom prst="rect">
                <a:avLst/>
              </a:prstGeom>
              <a:gradFill rotWithShape="1">
                <a:gsLst>
                  <a:gs pos="0">
                    <a:srgbClr val="6699FF"/>
                  </a:gs>
                  <a:gs pos="50000">
                    <a:srgbClr val="6699FF">
                      <a:gamma/>
                      <a:tint val="33725"/>
                      <a:invGamma/>
                    </a:srgbClr>
                  </a:gs>
                  <a:gs pos="100000">
                    <a:srgbClr val="6699FF"/>
                  </a:gs>
                </a:gsLst>
                <a:lin ang="5400000" scaled="1"/>
              </a:gradFill>
              <a:ln w="9525">
                <a:noFill/>
                <a:miter lim="800000"/>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15" name="Oval 35"/>
              <p:cNvSpPr>
                <a:spLocks noChangeArrowheads="1"/>
              </p:cNvSpPr>
              <p:nvPr/>
            </p:nvSpPr>
            <p:spPr bwMode="auto">
              <a:xfrm>
                <a:off x="793" y="210"/>
                <a:ext cx="182" cy="408"/>
              </a:xfrm>
              <a:prstGeom prst="ellipse">
                <a:avLst/>
              </a:prstGeom>
              <a:gradFill rotWithShape="1">
                <a:gsLst>
                  <a:gs pos="0">
                    <a:srgbClr val="6699FF"/>
                  </a:gs>
                  <a:gs pos="50000">
                    <a:srgbClr val="6699FF">
                      <a:gamma/>
                      <a:tint val="0"/>
                      <a:invGamma/>
                    </a:srgbClr>
                  </a:gs>
                  <a:gs pos="100000">
                    <a:srgbClr val="6699FF"/>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16" name="Oval 36"/>
              <p:cNvSpPr>
                <a:spLocks noChangeArrowheads="1"/>
              </p:cNvSpPr>
              <p:nvPr/>
            </p:nvSpPr>
            <p:spPr bwMode="auto">
              <a:xfrm>
                <a:off x="5562" y="209"/>
                <a:ext cx="158" cy="409"/>
              </a:xfrm>
              <a:prstGeom prst="ellipse">
                <a:avLst/>
              </a:prstGeom>
              <a:gradFill rotWithShape="1">
                <a:gsLst>
                  <a:gs pos="0">
                    <a:srgbClr val="6699FF"/>
                  </a:gs>
                  <a:gs pos="50000">
                    <a:srgbClr val="6699FF">
                      <a:gamma/>
                      <a:tint val="73725"/>
                      <a:invGamma/>
                    </a:srgbClr>
                  </a:gs>
                  <a:gs pos="100000">
                    <a:srgbClr val="6699FF"/>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17" name="Oval 37"/>
              <p:cNvSpPr>
                <a:spLocks noChangeArrowheads="1"/>
              </p:cNvSpPr>
              <p:nvPr/>
            </p:nvSpPr>
            <p:spPr bwMode="auto">
              <a:xfrm>
                <a:off x="1020" y="300"/>
                <a:ext cx="4536" cy="46"/>
              </a:xfrm>
              <a:prstGeom prst="ellipse">
                <a:avLst/>
              </a:prstGeom>
              <a:gradFill rotWithShape="1">
                <a:gsLst>
                  <a:gs pos="0">
                    <a:srgbClr val="6699FF">
                      <a:alpha val="60001"/>
                    </a:srgbClr>
                  </a:gs>
                  <a:gs pos="100000">
                    <a:srgbClr val="6699FF">
                      <a:gamma/>
                      <a:tint val="0"/>
                      <a:invGamma/>
                    </a:srgbClr>
                  </a:gs>
                </a:gsLst>
                <a:lin ang="2700000" scaled="1"/>
              </a:gra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18" name="Oval 38"/>
              <p:cNvSpPr>
                <a:spLocks noChangeArrowheads="1"/>
              </p:cNvSpPr>
              <p:nvPr/>
            </p:nvSpPr>
            <p:spPr bwMode="auto">
              <a:xfrm>
                <a:off x="5586" y="255"/>
                <a:ext cx="112" cy="317"/>
              </a:xfrm>
              <a:prstGeom prst="ellipse">
                <a:avLst/>
              </a:prstGeom>
              <a:noFill/>
              <a:ln w="9525">
                <a:solidFill>
                  <a:srgbClr val="E7E7FF"/>
                </a:solid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19" name="Oval 39"/>
              <p:cNvSpPr>
                <a:spLocks noChangeArrowheads="1"/>
              </p:cNvSpPr>
              <p:nvPr/>
            </p:nvSpPr>
            <p:spPr bwMode="auto">
              <a:xfrm>
                <a:off x="826" y="251"/>
                <a:ext cx="112" cy="317"/>
              </a:xfrm>
              <a:prstGeom prst="ellipse">
                <a:avLst/>
              </a:prstGeom>
              <a:noFill/>
              <a:ln w="9525">
                <a:solidFill>
                  <a:srgbClr val="F7F7FF"/>
                </a:solid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grpSp>
      </p:grpSp>
      <p:grpSp>
        <p:nvGrpSpPr>
          <p:cNvPr id="46124" name="Group 44"/>
          <p:cNvGrpSpPr>
            <a:grpSpLocks/>
          </p:cNvGrpSpPr>
          <p:nvPr/>
        </p:nvGrpSpPr>
        <p:grpSpPr bwMode="auto">
          <a:xfrm>
            <a:off x="838200" y="7938"/>
            <a:ext cx="7821613" cy="982662"/>
            <a:chOff x="793" y="0"/>
            <a:chExt cx="4927" cy="619"/>
          </a:xfrm>
        </p:grpSpPr>
        <p:sp>
          <p:nvSpPr>
            <p:cNvPr id="46125" name="Rectangle 45"/>
            <p:cNvSpPr>
              <a:spLocks noChangeArrowheads="1"/>
            </p:cNvSpPr>
            <p:nvPr/>
          </p:nvSpPr>
          <p:spPr bwMode="auto">
            <a:xfrm>
              <a:off x="929" y="0"/>
              <a:ext cx="91" cy="21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26" name="Rectangle 46"/>
            <p:cNvSpPr>
              <a:spLocks noChangeArrowheads="1"/>
            </p:cNvSpPr>
            <p:nvPr/>
          </p:nvSpPr>
          <p:spPr bwMode="auto">
            <a:xfrm>
              <a:off x="5465" y="0"/>
              <a:ext cx="91" cy="21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grpSp>
          <p:nvGrpSpPr>
            <p:cNvPr id="46127" name="Group 47"/>
            <p:cNvGrpSpPr>
              <a:grpSpLocks/>
            </p:cNvGrpSpPr>
            <p:nvPr/>
          </p:nvGrpSpPr>
          <p:grpSpPr bwMode="auto">
            <a:xfrm>
              <a:off x="793" y="210"/>
              <a:ext cx="4927" cy="409"/>
              <a:chOff x="793" y="209"/>
              <a:chExt cx="4927" cy="409"/>
            </a:xfrm>
          </p:grpSpPr>
          <p:sp>
            <p:nvSpPr>
              <p:cNvPr id="46128" name="Rectangle 48"/>
              <p:cNvSpPr>
                <a:spLocks noChangeArrowheads="1"/>
              </p:cNvSpPr>
              <p:nvPr/>
            </p:nvSpPr>
            <p:spPr bwMode="auto">
              <a:xfrm>
                <a:off x="884" y="210"/>
                <a:ext cx="4763" cy="408"/>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29" name="Oval 49"/>
              <p:cNvSpPr>
                <a:spLocks noChangeArrowheads="1"/>
              </p:cNvSpPr>
              <p:nvPr/>
            </p:nvSpPr>
            <p:spPr bwMode="auto">
              <a:xfrm>
                <a:off x="793" y="210"/>
                <a:ext cx="182" cy="408"/>
              </a:xfrm>
              <a:prstGeom prst="ellipse">
                <a:avLst/>
              </a:prstGeom>
              <a:solidFill>
                <a:schemeClr val="bg1"/>
              </a:soli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30" name="Oval 50"/>
              <p:cNvSpPr>
                <a:spLocks noChangeArrowheads="1"/>
              </p:cNvSpPr>
              <p:nvPr/>
            </p:nvSpPr>
            <p:spPr bwMode="auto">
              <a:xfrm>
                <a:off x="5562" y="209"/>
                <a:ext cx="158" cy="409"/>
              </a:xfrm>
              <a:prstGeom prst="ellipse">
                <a:avLst/>
              </a:prstGeom>
              <a:solidFill>
                <a:schemeClr val="bg1"/>
              </a:soli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31" name="Oval 51"/>
              <p:cNvSpPr>
                <a:spLocks noChangeArrowheads="1"/>
              </p:cNvSpPr>
              <p:nvPr/>
            </p:nvSpPr>
            <p:spPr bwMode="auto">
              <a:xfrm>
                <a:off x="1020" y="300"/>
                <a:ext cx="4536" cy="46"/>
              </a:xfrm>
              <a:prstGeom prst="ellipse">
                <a:avLst/>
              </a:prstGeom>
              <a:solidFill>
                <a:schemeClr val="bg1">
                  <a:alpha val="60001"/>
                </a:schemeClr>
              </a:soli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32" name="Oval 52"/>
              <p:cNvSpPr>
                <a:spLocks noChangeArrowheads="1"/>
              </p:cNvSpPr>
              <p:nvPr/>
            </p:nvSpPr>
            <p:spPr bwMode="auto">
              <a:xfrm>
                <a:off x="5586" y="255"/>
                <a:ext cx="112" cy="317"/>
              </a:xfrm>
              <a:prstGeom prst="ellipse">
                <a:avLst/>
              </a:prstGeom>
              <a:solidFill>
                <a:schemeClr val="bg1"/>
              </a:soli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6133" name="Oval 53"/>
              <p:cNvSpPr>
                <a:spLocks noChangeArrowheads="1"/>
              </p:cNvSpPr>
              <p:nvPr/>
            </p:nvSpPr>
            <p:spPr bwMode="auto">
              <a:xfrm>
                <a:off x="826" y="251"/>
                <a:ext cx="112" cy="317"/>
              </a:xfrm>
              <a:prstGeom prst="ellipse">
                <a:avLst/>
              </a:prstGeom>
              <a:solidFill>
                <a:schemeClr val="bg1"/>
              </a:solidFill>
              <a:ln w="9525">
                <a:noFill/>
                <a:round/>
                <a:headEnd/>
                <a:tailEnd/>
              </a:ln>
              <a:effectLst/>
            </p:spPr>
            <p:txBody>
              <a:bodyPr wrap="none" anchor="ctr"/>
              <a:lstStyle/>
              <a:p>
                <a:pPr eaLnBrk="0" fontAlgn="base" hangingPunct="0">
                  <a:spcBef>
                    <a:spcPct val="0"/>
                  </a:spcBef>
                  <a:spcAft>
                    <a:spcPct val="0"/>
                  </a:spcAft>
                </a:pPr>
                <a:endParaRPr lang="en-US" sz="3600">
                  <a:solidFill>
                    <a:srgbClr val="000000"/>
                  </a:solidFill>
                </a:endParaRPr>
              </a:p>
            </p:txBody>
          </p:sp>
        </p:grpSp>
      </p:grpSp>
    </p:spTree>
    <p:extLst>
      <p:ext uri="{BB962C8B-B14F-4D97-AF65-F5344CB8AC3E}">
        <p14:creationId xmlns:p14="http://schemas.microsoft.com/office/powerpoint/2010/main" xmlns="" val="294182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124"/>
                                        </p:tgtEl>
                                        <p:attrNameLst>
                                          <p:attrName>style.visibility</p:attrName>
                                        </p:attrNameLst>
                                      </p:cBhvr>
                                      <p:to>
                                        <p:strVal val="visible"/>
                                      </p:to>
                                    </p:set>
                                    <p:animEffect transition="in" filter="fade">
                                      <p:cBhvr>
                                        <p:cTn id="7" dur="500"/>
                                        <p:tgtEl>
                                          <p:spTgt spid="46124"/>
                                        </p:tgtEl>
                                      </p:cBhvr>
                                    </p:animEffect>
                                  </p:childTnLst>
                                </p:cTn>
                              </p:par>
                            </p:childTnLst>
                          </p:cTn>
                        </p:par>
                        <p:par>
                          <p:cTn id="8" fill="hold">
                            <p:stCondLst>
                              <p:cond delay="500"/>
                            </p:stCondLst>
                            <p:childTnLst>
                              <p:par>
                                <p:cTn id="9" presetID="10" presetClass="exit" presetSubtype="0" fill="hold" nodeType="afterEffect">
                                  <p:stCondLst>
                                    <p:cond delay="300"/>
                                  </p:stCondLst>
                                  <p:childTnLst>
                                    <p:animEffect transition="out" filter="fade">
                                      <p:cBhvr>
                                        <p:cTn id="10" dur="1000"/>
                                        <p:tgtEl>
                                          <p:spTgt spid="46124"/>
                                        </p:tgtEl>
                                      </p:cBhvr>
                                    </p:animEffect>
                                    <p:set>
                                      <p:cBhvr>
                                        <p:cTn id="11" dur="1" fill="hold">
                                          <p:stCondLst>
                                            <p:cond delay="999"/>
                                          </p:stCondLst>
                                        </p:cTn>
                                        <p:tgtEl>
                                          <p:spTgt spid="46124"/>
                                        </p:tgtEl>
                                        <p:attrNameLst>
                                          <p:attrName>style.visibility</p:attrName>
                                        </p:attrNameLst>
                                      </p:cBhvr>
                                      <p:to>
                                        <p:strVal val="hidden"/>
                                      </p:to>
                                    </p:set>
                                  </p:childTnLst>
                                </p:cTn>
                              </p:par>
                              <p:par>
                                <p:cTn id="12" presetID="10" presetClass="entr" presetSubtype="0" fill="hold" nodeType="withEffect">
                                  <p:stCondLst>
                                    <p:cond delay="300"/>
                                  </p:stCondLst>
                                  <p:childTnLst>
                                    <p:set>
                                      <p:cBhvr>
                                        <p:cTn id="13" dur="1" fill="hold">
                                          <p:stCondLst>
                                            <p:cond delay="0"/>
                                          </p:stCondLst>
                                        </p:cTn>
                                        <p:tgtEl>
                                          <p:spTgt spid="46110"/>
                                        </p:tgtEl>
                                        <p:attrNameLst>
                                          <p:attrName>style.visibility</p:attrName>
                                        </p:attrNameLst>
                                      </p:cBhvr>
                                      <p:to>
                                        <p:strVal val="visible"/>
                                      </p:to>
                                    </p:set>
                                    <p:animEffect transition="in" filter="fade">
                                      <p:cBhvr>
                                        <p:cTn id="14" dur="2000"/>
                                        <p:tgtEl>
                                          <p:spTgt spid="46110"/>
                                        </p:tgtEl>
                                      </p:cBhvr>
                                    </p:animEffect>
                                  </p:childTnLst>
                                </p:cTn>
                              </p:par>
                            </p:childTnLst>
                          </p:cTn>
                        </p:par>
                        <p:par>
                          <p:cTn id="15" fill="hold">
                            <p:stCondLst>
                              <p:cond delay="2800"/>
                            </p:stCondLst>
                            <p:childTnLst>
                              <p:par>
                                <p:cTn id="16" presetID="10" presetClass="entr" presetSubtype="0" fill="hold" nodeType="afterEffect">
                                  <p:stCondLst>
                                    <p:cond delay="0"/>
                                  </p:stCondLst>
                                  <p:childTnLst>
                                    <p:set>
                                      <p:cBhvr>
                                        <p:cTn id="17" dur="1" fill="hold">
                                          <p:stCondLst>
                                            <p:cond delay="0"/>
                                          </p:stCondLst>
                                        </p:cTn>
                                        <p:tgtEl>
                                          <p:spTgt spid="46120"/>
                                        </p:tgtEl>
                                        <p:attrNameLst>
                                          <p:attrName>style.visibility</p:attrName>
                                        </p:attrNameLst>
                                      </p:cBhvr>
                                      <p:to>
                                        <p:strVal val="visible"/>
                                      </p:to>
                                    </p:set>
                                    <p:animEffect transition="in" filter="fade">
                                      <p:cBhvr>
                                        <p:cTn id="18" dur="1000"/>
                                        <p:tgtEl>
                                          <p:spTgt spid="46120"/>
                                        </p:tgtEl>
                                      </p:cBhvr>
                                    </p:animEffect>
                                  </p:childTnLst>
                                </p:cTn>
                              </p:par>
                              <p:par>
                                <p:cTn id="19" presetID="1" presetClass="entr" presetSubtype="0" fill="hold" grpId="0" nodeType="withEffect">
                                  <p:stCondLst>
                                    <p:cond delay="1000"/>
                                  </p:stCondLst>
                                  <p:childTnLst>
                                    <p:set>
                                      <p:cBhvr>
                                        <p:cTn id="20" dur="1" fill="hold">
                                          <p:stCondLst>
                                            <p:cond delay="0"/>
                                          </p:stCondLst>
                                        </p:cTn>
                                        <p:tgtEl>
                                          <p:spTgt spid="46109"/>
                                        </p:tgtEl>
                                        <p:attrNameLst>
                                          <p:attrName>style.visibility</p:attrName>
                                        </p:attrNameLst>
                                      </p:cBhvr>
                                      <p:to>
                                        <p:strVal val="visible"/>
                                      </p:to>
                                    </p:set>
                                  </p:childTnLst>
                                </p:cTn>
                              </p:par>
                            </p:childTnLst>
                          </p:cTn>
                        </p:par>
                        <p:par>
                          <p:cTn id="21" fill="hold">
                            <p:stCondLst>
                              <p:cond delay="3800"/>
                            </p:stCondLst>
                            <p:childTnLst>
                              <p:par>
                                <p:cTn id="22" presetID="42" presetClass="path" presetSubtype="0" decel="50000" fill="hold" grpId="1" nodeType="afterEffect">
                                  <p:stCondLst>
                                    <p:cond delay="0"/>
                                  </p:stCondLst>
                                  <p:childTnLst>
                                    <p:animMotion origin="layout" path="M -0.02482 1.85185E-6 L -0.03073 0.71574 " pathEditMode="relative" rAng="0" ptsTypes="AA">
                                      <p:cBhvr>
                                        <p:cTn id="23" dur="2000" fill="hold"/>
                                        <p:tgtEl>
                                          <p:spTgt spid="46109"/>
                                        </p:tgtEl>
                                        <p:attrNameLst>
                                          <p:attrName>ppt_x</p:attrName>
                                          <p:attrName>ppt_y</p:attrName>
                                        </p:attrNameLst>
                                      </p:cBhvr>
                                      <p:rCtr x="-3" y="358"/>
                                    </p:animMotion>
                                  </p:childTnLst>
                                </p:cTn>
                              </p:par>
                              <p:par>
                                <p:cTn id="24" presetID="42" presetClass="path" presetSubtype="0" decel="50000" fill="hold" nodeType="withEffect">
                                  <p:stCondLst>
                                    <p:cond delay="0"/>
                                  </p:stCondLst>
                                  <p:childTnLst>
                                    <p:animMotion origin="layout" path="M -0.00087 6.01295E-7 L -0.00417 0.74052 " pathEditMode="relative" rAng="0" ptsTypes="AA">
                                      <p:cBhvr>
                                        <p:cTn id="25" dur="2000" fill="hold"/>
                                        <p:tgtEl>
                                          <p:spTgt spid="46120"/>
                                        </p:tgtEl>
                                        <p:attrNameLst>
                                          <p:attrName>ppt_x</p:attrName>
                                          <p:attrName>ppt_y</p:attrName>
                                        </p:attrNameLst>
                                      </p:cBhvr>
                                      <p:rCtr x="-2" y="370"/>
                                    </p:animMotion>
                                  </p:childTnLst>
                                </p:cTn>
                              </p:par>
                              <p:par>
                                <p:cTn id="26" presetID="28" presetClass="entr" presetSubtype="0" fill="hold" grpId="0" nodeType="withEffect">
                                  <p:stCondLst>
                                    <p:cond delay="0"/>
                                  </p:stCondLst>
                                  <p:childTnLst>
                                    <p:set>
                                      <p:cBhvr>
                                        <p:cTn id="27" dur="1" fill="hold">
                                          <p:stCondLst>
                                            <p:cond delay="0"/>
                                          </p:stCondLst>
                                        </p:cTn>
                                        <p:tgtEl>
                                          <p:spTgt spid="46140"/>
                                        </p:tgtEl>
                                        <p:attrNameLst>
                                          <p:attrName>style.visibility</p:attrName>
                                        </p:attrNameLst>
                                      </p:cBhvr>
                                      <p:to>
                                        <p:strVal val="visible"/>
                                      </p:to>
                                    </p:set>
                                    <p:anim calcmode="lin" valueType="num">
                                      <p:cBhvr>
                                        <p:cTn id="28" dur="20000" fill="hold"/>
                                        <p:tgtEl>
                                          <p:spTgt spid="46140"/>
                                        </p:tgtEl>
                                        <p:attrNameLst>
                                          <p:attrName>ppt_x</p:attrName>
                                        </p:attrNameLst>
                                      </p:cBhvr>
                                      <p:tavLst>
                                        <p:tav tm="0">
                                          <p:val>
                                            <p:strVal val="#ppt_x"/>
                                          </p:val>
                                        </p:tav>
                                        <p:tav tm="100000">
                                          <p:val>
                                            <p:strVal val="#ppt_x"/>
                                          </p:val>
                                        </p:tav>
                                      </p:tavLst>
                                    </p:anim>
                                    <p:anim calcmode="lin" valueType="num">
                                      <p:cBhvr>
                                        <p:cTn id="29" dur="20000" fill="hold"/>
                                        <p:tgtEl>
                                          <p:spTgt spid="46140"/>
                                        </p:tgtEl>
                                        <p:attrNameLst>
                                          <p:attrName>ppt_y</p:attrName>
                                        </p:attrNameLst>
                                      </p:cBhvr>
                                      <p:tavLst>
                                        <p:tav tm="0">
                                          <p:val>
                                            <p:strVal val="#ppt_y+1"/>
                                          </p:val>
                                        </p:tav>
                                        <p:tav tm="100000">
                                          <p:val>
                                            <p:strVal val="#ppt_y-1"/>
                                          </p:val>
                                        </p:tav>
                                      </p:tavLst>
                                    </p:anim>
                                  </p:childTnLst>
                                </p:cTn>
                              </p:par>
                            </p:childTnLst>
                          </p:cTn>
                        </p:par>
                        <p:par>
                          <p:cTn id="30" fill="hold">
                            <p:stCondLst>
                              <p:cond delay="23800"/>
                            </p:stCondLst>
                            <p:childTnLst>
                              <p:par>
                                <p:cTn id="31" presetID="64" presetClass="path" presetSubtype="0" accel="50000" decel="50000" fill="hold" nodeType="afterEffect">
                                  <p:stCondLst>
                                    <p:cond delay="0"/>
                                  </p:stCondLst>
                                  <p:childTnLst>
                                    <p:animMotion origin="layout" path="M -0.00209 0.74051 L -0.00209 -0.00394 " pathEditMode="relative" rAng="0" ptsTypes="AA">
                                      <p:cBhvr>
                                        <p:cTn id="32" dur="2000" fill="hold"/>
                                        <p:tgtEl>
                                          <p:spTgt spid="46120"/>
                                        </p:tgtEl>
                                        <p:attrNameLst>
                                          <p:attrName>ppt_x</p:attrName>
                                          <p:attrName>ppt_y</p:attrName>
                                        </p:attrNameLst>
                                      </p:cBhvr>
                                      <p:rCtr x="0" y="-372"/>
                                    </p:animMotion>
                                  </p:childTnLst>
                                </p:cTn>
                              </p:par>
                              <p:par>
                                <p:cTn id="33" presetID="64" presetClass="path" presetSubtype="0" accel="50000" decel="50000" fill="hold" grpId="2" nodeType="withEffect">
                                  <p:stCondLst>
                                    <p:cond delay="0"/>
                                  </p:stCondLst>
                                  <p:childTnLst>
                                    <p:animMotion origin="layout" path="M -0.03073 0.71574 L -0.02239 0.00532 " pathEditMode="relative" rAng="0" ptsTypes="AA">
                                      <p:cBhvr>
                                        <p:cTn id="34" dur="2000" fill="hold"/>
                                        <p:tgtEl>
                                          <p:spTgt spid="46109"/>
                                        </p:tgtEl>
                                        <p:attrNameLst>
                                          <p:attrName>ppt_x</p:attrName>
                                          <p:attrName>ppt_y</p:attrName>
                                        </p:attrNameLst>
                                      </p:cBhvr>
                                      <p:rCtr x="4" y="-355"/>
                                    </p:animMotion>
                                  </p:childTnLst>
                                </p:cTn>
                              </p:par>
                            </p:childTnLst>
                          </p:cTn>
                        </p:par>
                        <p:par>
                          <p:cTn id="35" fill="hold">
                            <p:stCondLst>
                              <p:cond delay="2580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par>
                          <p:cTn id="39" fill="hold">
                            <p:stCondLst>
                              <p:cond delay="2630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6109" grpId="0" animBg="1"/>
      <p:bldP spid="46109" grpId="1" animBg="1"/>
      <p:bldP spid="46109" grpId="2" animBg="1"/>
      <p:bldP spid="461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3600450" y="1996042"/>
            <a:ext cx="2952750" cy="3261758"/>
          </a:xfrm>
          <a:prstGeom prst="rect">
            <a:avLst/>
          </a:prstGeom>
          <a:noFill/>
          <a:ln w="9525">
            <a:noFill/>
            <a:miter lim="800000"/>
            <a:headEnd/>
            <a:tailEnd/>
          </a:ln>
          <a:effectLst/>
        </p:spPr>
      </p:pic>
      <p:sp>
        <p:nvSpPr>
          <p:cNvPr id="4" name="Title 1"/>
          <p:cNvSpPr txBox="1">
            <a:spLocks/>
          </p:cNvSpPr>
          <p:nvPr/>
        </p:nvSpPr>
        <p:spPr>
          <a:xfrm>
            <a:off x="1435608" y="274638"/>
            <a:ext cx="7498080" cy="1143000"/>
          </a:xfrm>
          <a:prstGeom prst="rect">
            <a:avLst/>
          </a:prstGeom>
        </p:spPr>
        <p:txBody>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dirty="0" smtClean="0"/>
              <a:t>Light Pen</a:t>
            </a:r>
            <a:endParaRPr lang="en-US" dirty="0"/>
          </a:p>
        </p:txBody>
      </p:sp>
      <p:pic>
        <p:nvPicPr>
          <p:cNvPr id="5" name="Picture 4" descr="E:\Kerja\Dre Dosen\Pictogram_input.png"/>
          <p:cNvPicPr>
            <a:picLocks noChangeAspect="1" noChangeArrowheads="1"/>
          </p:cNvPicPr>
          <p:nvPr/>
        </p:nvPicPr>
        <p:blipFill>
          <a:blip r:embed="rId3" cstate="print"/>
          <a:srcRect/>
          <a:stretch>
            <a:fillRect/>
          </a:stretch>
        </p:blipFill>
        <p:spPr bwMode="auto">
          <a:xfrm rot="10800000">
            <a:off x="7696200" y="228600"/>
            <a:ext cx="1219201" cy="1206332"/>
          </a:xfrm>
          <a:prstGeom prst="rect">
            <a:avLst/>
          </a:prstGeom>
          <a:noFill/>
        </p:spPr>
      </p:pic>
    </p:spTree>
    <p:extLst>
      <p:ext uri="{BB962C8B-B14F-4D97-AF65-F5344CB8AC3E}">
        <p14:creationId xmlns:p14="http://schemas.microsoft.com/office/powerpoint/2010/main" xmlns="" val="3491878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8429"/>
            <a:ext cx="8229600" cy="508323"/>
          </a:xfrm>
        </p:spPr>
        <p:txBody>
          <a:bodyPr/>
          <a:lstStyle/>
          <a:p>
            <a:r>
              <a:rPr lang="id-ID" sz="4400" dirty="0" smtClean="0">
                <a:solidFill>
                  <a:schemeClr val="tx1"/>
                </a:solidFill>
              </a:rPr>
              <a:t>Protokol</a:t>
            </a:r>
            <a:endParaRPr lang="id-ID" dirty="0"/>
          </a:p>
        </p:txBody>
      </p:sp>
      <p:sp>
        <p:nvSpPr>
          <p:cNvPr id="3" name="Content Placeholder 2"/>
          <p:cNvSpPr>
            <a:spLocks noGrp="1"/>
          </p:cNvSpPr>
          <p:nvPr>
            <p:ph idx="1"/>
          </p:nvPr>
        </p:nvSpPr>
        <p:spPr>
          <a:xfrm>
            <a:off x="251520" y="1268760"/>
            <a:ext cx="8640960" cy="5328592"/>
          </a:xfrm>
        </p:spPr>
        <p:txBody>
          <a:bodyPr/>
          <a:lstStyle/>
          <a:p>
            <a:r>
              <a:rPr lang="en-US" sz="1800" dirty="0" smtClean="0"/>
              <a:t>HTTP (Hyper Text Transfer Protocol), </a:t>
            </a:r>
            <a:r>
              <a:rPr lang="en-US" sz="1800" dirty="0" err="1" smtClean="0"/>
              <a:t>untuk</a:t>
            </a:r>
            <a:r>
              <a:rPr lang="en-US" sz="1800" dirty="0" smtClean="0"/>
              <a:t> transfer file HTML </a:t>
            </a:r>
            <a:r>
              <a:rPr lang="en-US" sz="1800" dirty="0" err="1" smtClean="0"/>
              <a:t>dan</a:t>
            </a:r>
            <a:r>
              <a:rPr lang="en-US" sz="1800" dirty="0" smtClean="0"/>
              <a:t> Web</a:t>
            </a:r>
            <a:endParaRPr lang="id-ID" sz="1800" dirty="0" smtClean="0"/>
          </a:p>
          <a:p>
            <a:r>
              <a:rPr lang="en-US" sz="1800" dirty="0" smtClean="0"/>
              <a:t>DHCP (Dynamic Host Configuration Protocol), </a:t>
            </a:r>
            <a:r>
              <a:rPr lang="en-US" sz="1800" dirty="0" err="1" smtClean="0"/>
              <a:t>untuk</a:t>
            </a:r>
            <a:r>
              <a:rPr lang="en-US" sz="1800" dirty="0" smtClean="0"/>
              <a:t> </a:t>
            </a:r>
            <a:r>
              <a:rPr lang="en-US" sz="1800" dirty="0" err="1" smtClean="0"/>
              <a:t>distribusi</a:t>
            </a:r>
            <a:r>
              <a:rPr lang="en-US" sz="1800" dirty="0" smtClean="0"/>
              <a:t> IP </a:t>
            </a:r>
            <a:r>
              <a:rPr lang="en-US" sz="1800" dirty="0" err="1" smtClean="0"/>
              <a:t>pada</a:t>
            </a:r>
            <a:r>
              <a:rPr lang="en-US" sz="1800" dirty="0" smtClean="0"/>
              <a:t> </a:t>
            </a:r>
            <a:r>
              <a:rPr lang="en-US" sz="1800" dirty="0" err="1" smtClean="0"/>
              <a:t>jaringan</a:t>
            </a:r>
            <a:r>
              <a:rPr lang="en-US" sz="1800" dirty="0" smtClean="0"/>
              <a:t> </a:t>
            </a:r>
            <a:r>
              <a:rPr lang="en-US" sz="1800" dirty="0" err="1" smtClean="0"/>
              <a:t>dengan</a:t>
            </a:r>
            <a:r>
              <a:rPr lang="en-US" sz="1800" dirty="0" smtClean="0"/>
              <a:t> </a:t>
            </a:r>
            <a:r>
              <a:rPr lang="en-US" sz="1800" dirty="0" err="1" smtClean="0"/>
              <a:t>jumlah</a:t>
            </a:r>
            <a:r>
              <a:rPr lang="en-US" sz="1800" dirty="0" smtClean="0"/>
              <a:t> IP yang </a:t>
            </a:r>
            <a:r>
              <a:rPr lang="en-US" sz="1800" dirty="0" err="1" smtClean="0"/>
              <a:t>terbatas</a:t>
            </a:r>
            <a:endParaRPr lang="id-ID" sz="1800" dirty="0" smtClean="0"/>
          </a:p>
          <a:p>
            <a:r>
              <a:rPr lang="en-US" sz="1800" dirty="0" smtClean="0"/>
              <a:t>DNS (Domain Name Server), Database </a:t>
            </a:r>
            <a:r>
              <a:rPr lang="en-US" sz="1800" dirty="0" err="1" smtClean="0"/>
              <a:t>nama</a:t>
            </a:r>
            <a:r>
              <a:rPr lang="en-US" sz="1800" dirty="0" smtClean="0"/>
              <a:t> domain </a:t>
            </a:r>
            <a:r>
              <a:rPr lang="en-US" sz="1800" dirty="0" err="1" smtClean="0"/>
              <a:t>mesin</a:t>
            </a:r>
            <a:r>
              <a:rPr lang="en-US" sz="1800" dirty="0" smtClean="0"/>
              <a:t> </a:t>
            </a:r>
            <a:r>
              <a:rPr lang="en-US" sz="1800" dirty="0" err="1" smtClean="0"/>
              <a:t>dan</a:t>
            </a:r>
            <a:r>
              <a:rPr lang="en-US" sz="1800" dirty="0" smtClean="0"/>
              <a:t> </a:t>
            </a:r>
            <a:r>
              <a:rPr lang="en-US" sz="1800" dirty="0" err="1" smtClean="0"/>
              <a:t>nomor</a:t>
            </a:r>
            <a:r>
              <a:rPr lang="en-US" sz="1800" dirty="0" smtClean="0"/>
              <a:t> IP</a:t>
            </a:r>
            <a:endParaRPr lang="id-ID" sz="1800" dirty="0" smtClean="0"/>
          </a:p>
          <a:p>
            <a:r>
              <a:rPr lang="en-US" sz="1800" dirty="0" smtClean="0"/>
              <a:t>FTP (File Transfer Protocol)</a:t>
            </a:r>
            <a:r>
              <a:rPr lang="id-ID" sz="1800" dirty="0"/>
              <a:t> dan TFTP (Trivial FTP), </a:t>
            </a:r>
            <a:r>
              <a:rPr lang="en-US" sz="1800" dirty="0" smtClean="0"/>
              <a:t> </a:t>
            </a:r>
            <a:r>
              <a:rPr lang="en-US" sz="1800" dirty="0" err="1" smtClean="0"/>
              <a:t>untuk</a:t>
            </a:r>
            <a:r>
              <a:rPr lang="en-US" sz="1800" dirty="0" smtClean="0"/>
              <a:t> transfer file.</a:t>
            </a:r>
            <a:endParaRPr lang="id-ID" sz="1800" dirty="0" smtClean="0"/>
          </a:p>
          <a:p>
            <a:r>
              <a:rPr lang="en-US" sz="1800" dirty="0" smtClean="0"/>
              <a:t>MIME (Multipurpose Internet Mail Extension), </a:t>
            </a:r>
            <a:r>
              <a:rPr lang="en-US" sz="1800" dirty="0" err="1" smtClean="0"/>
              <a:t>untuk</a:t>
            </a:r>
            <a:r>
              <a:rPr lang="en-US" sz="1800" dirty="0" smtClean="0"/>
              <a:t> </a:t>
            </a:r>
            <a:r>
              <a:rPr lang="en-US" sz="1800" dirty="0" err="1" smtClean="0"/>
              <a:t>mengirim</a:t>
            </a:r>
            <a:r>
              <a:rPr lang="en-US" sz="1800" dirty="0" smtClean="0"/>
              <a:t> file </a:t>
            </a:r>
            <a:r>
              <a:rPr lang="en-US" sz="1800" dirty="0" err="1" smtClean="0"/>
              <a:t>biner</a:t>
            </a:r>
            <a:r>
              <a:rPr lang="en-US" sz="1800" dirty="0" smtClean="0"/>
              <a:t> </a:t>
            </a:r>
            <a:r>
              <a:rPr lang="en-US" sz="1800" dirty="0" err="1" smtClean="0"/>
              <a:t>dalam</a:t>
            </a:r>
            <a:r>
              <a:rPr lang="en-US" sz="1800" dirty="0" smtClean="0"/>
              <a:t> </a:t>
            </a:r>
            <a:r>
              <a:rPr lang="en-US" sz="1800" dirty="0" err="1" smtClean="0"/>
              <a:t>bentuk</a:t>
            </a:r>
            <a:r>
              <a:rPr lang="en-US" sz="1800" dirty="0" smtClean="0"/>
              <a:t> </a:t>
            </a:r>
            <a:r>
              <a:rPr lang="en-US" sz="1800" dirty="0" err="1" smtClean="0"/>
              <a:t>teks</a:t>
            </a:r>
            <a:r>
              <a:rPr lang="en-US" sz="1800" dirty="0" smtClean="0"/>
              <a:t>.</a:t>
            </a:r>
            <a:endParaRPr lang="id-ID" sz="1800" dirty="0"/>
          </a:p>
          <a:p>
            <a:r>
              <a:rPr lang="en-US" sz="1800" dirty="0" smtClean="0"/>
              <a:t>NNTP (Network News Transfer Protocol), </a:t>
            </a:r>
            <a:r>
              <a:rPr lang="en-US" sz="1800" dirty="0" err="1" smtClean="0"/>
              <a:t>untuk</a:t>
            </a:r>
            <a:r>
              <a:rPr lang="en-US" sz="1800" dirty="0" smtClean="0"/>
              <a:t> </a:t>
            </a:r>
            <a:r>
              <a:rPr lang="en-US" sz="1800" dirty="0" err="1" smtClean="0"/>
              <a:t>menerima</a:t>
            </a:r>
            <a:r>
              <a:rPr lang="en-US" sz="1800" dirty="0" smtClean="0"/>
              <a:t> </a:t>
            </a:r>
            <a:r>
              <a:rPr lang="en-US" sz="1800" dirty="0" err="1" smtClean="0"/>
              <a:t>dan</a:t>
            </a:r>
            <a:r>
              <a:rPr lang="en-US" sz="1800" dirty="0" smtClean="0"/>
              <a:t> </a:t>
            </a:r>
            <a:r>
              <a:rPr lang="en-US" sz="1800" dirty="0" err="1" smtClean="0"/>
              <a:t>mengirim</a:t>
            </a:r>
            <a:r>
              <a:rPr lang="en-US" sz="1800" dirty="0" smtClean="0"/>
              <a:t> newsgroup.</a:t>
            </a:r>
            <a:endParaRPr lang="id-ID" sz="1800" dirty="0"/>
          </a:p>
          <a:p>
            <a:r>
              <a:rPr lang="en-US" sz="1800" dirty="0" smtClean="0"/>
              <a:t>POP (Post Office Protocol), </a:t>
            </a:r>
            <a:r>
              <a:rPr lang="en-US" sz="1800" dirty="0" err="1" smtClean="0"/>
              <a:t>untuk</a:t>
            </a:r>
            <a:r>
              <a:rPr lang="en-US" sz="1800" dirty="0" smtClean="0"/>
              <a:t> </a:t>
            </a:r>
            <a:r>
              <a:rPr lang="en-US" sz="1800" dirty="0" err="1" smtClean="0"/>
              <a:t>mengambil</a:t>
            </a:r>
            <a:r>
              <a:rPr lang="en-US" sz="1800" dirty="0" smtClean="0"/>
              <a:t> mail </a:t>
            </a:r>
            <a:r>
              <a:rPr lang="en-US" sz="1800" dirty="0" err="1" smtClean="0"/>
              <a:t>dari</a:t>
            </a:r>
            <a:r>
              <a:rPr lang="en-US" sz="1800" dirty="0" smtClean="0"/>
              <a:t> server.</a:t>
            </a:r>
            <a:endParaRPr lang="id-ID" sz="1800" dirty="0"/>
          </a:p>
          <a:p>
            <a:r>
              <a:rPr lang="en-US" sz="1800" dirty="0" smtClean="0"/>
              <a:t>SMB (Server Message Block), </a:t>
            </a:r>
            <a:r>
              <a:rPr lang="en-US" sz="1800" dirty="0" err="1" smtClean="0"/>
              <a:t>untuk</a:t>
            </a:r>
            <a:r>
              <a:rPr lang="en-US" sz="1800" dirty="0" smtClean="0"/>
              <a:t> transfer </a:t>
            </a:r>
            <a:r>
              <a:rPr lang="en-US" sz="1800" dirty="0" err="1" smtClean="0"/>
              <a:t>berbagai</a:t>
            </a:r>
            <a:r>
              <a:rPr lang="en-US" sz="1800" dirty="0" smtClean="0"/>
              <a:t> server file DOS </a:t>
            </a:r>
            <a:r>
              <a:rPr lang="en-US" sz="1800" dirty="0" err="1" smtClean="0"/>
              <a:t>dan</a:t>
            </a:r>
            <a:r>
              <a:rPr lang="en-US" sz="1800" dirty="0" smtClean="0"/>
              <a:t> Windows.</a:t>
            </a:r>
            <a:endParaRPr lang="id-ID" sz="1800" dirty="0" smtClean="0"/>
          </a:p>
          <a:p>
            <a:r>
              <a:rPr lang="id-ID" sz="1800" dirty="0" smtClean="0"/>
              <a:t>SMTP (Simple Mail Transfer Protocol), untuk pertukaran mail.</a:t>
            </a:r>
          </a:p>
          <a:p>
            <a:r>
              <a:rPr lang="id-ID" sz="1800" dirty="0" smtClean="0"/>
              <a:t>SNMP (Simple Network Management Protocol), untuk manajemen jaringan</a:t>
            </a:r>
          </a:p>
          <a:p>
            <a:r>
              <a:rPr lang="id-ID" sz="1800" dirty="0" smtClean="0"/>
              <a:t>Telnet, untuk akses dari jarak jauh</a:t>
            </a:r>
          </a:p>
        </p:txBody>
      </p:sp>
    </p:spTree>
    <p:extLst>
      <p:ext uri="{BB962C8B-B14F-4D97-AF65-F5344CB8AC3E}">
        <p14:creationId xmlns:p14="http://schemas.microsoft.com/office/powerpoint/2010/main" xmlns="" val="9976150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Presentation Layer</a:t>
            </a:r>
          </a:p>
        </p:txBody>
      </p:sp>
      <p:sp>
        <p:nvSpPr>
          <p:cNvPr id="3" name="Content Placeholder 2"/>
          <p:cNvSpPr>
            <a:spLocks noGrp="1"/>
          </p:cNvSpPr>
          <p:nvPr>
            <p:ph idx="1"/>
          </p:nvPr>
        </p:nvSpPr>
        <p:spPr/>
        <p:txBody>
          <a:bodyPr/>
          <a:lstStyle/>
          <a:p>
            <a:r>
              <a:rPr lang="id-ID" sz="2000" dirty="0" smtClean="0"/>
              <a:t>Enkripsi dan dekripsi dari suatu pesan untuk alasan keamanan</a:t>
            </a:r>
          </a:p>
          <a:p>
            <a:r>
              <a:rPr lang="id-ID" sz="2000" dirty="0" smtClean="0"/>
              <a:t>Kompresi dan dekrompresi suatu pesan sehingga dapat dikirimkan pada jaringan secara efisien</a:t>
            </a:r>
          </a:p>
          <a:p>
            <a:r>
              <a:rPr lang="id-ID" sz="2000" dirty="0" smtClean="0"/>
              <a:t>Memformat grafis</a:t>
            </a:r>
          </a:p>
          <a:p>
            <a:r>
              <a:rPr lang="id-ID" sz="2000" dirty="0" smtClean="0"/>
              <a:t>Melakukan translasi konten</a:t>
            </a:r>
            <a:endParaRPr lang="id-ID" sz="2000" dirty="0"/>
          </a:p>
          <a:p>
            <a:r>
              <a:rPr lang="id-ID" sz="2000" dirty="0" smtClean="0"/>
              <a:t>Melakukan translasi yang sifatnya spesifik terhadap suatu sistem tertentu</a:t>
            </a:r>
            <a:endParaRPr lang="id-ID" sz="2000" dirty="0"/>
          </a:p>
          <a:p>
            <a:r>
              <a:rPr lang="id-ID" sz="2000" dirty="0" smtClean="0"/>
              <a:t>Bagaimana data dipresentasikan</a:t>
            </a:r>
            <a:endParaRPr lang="id-ID" sz="2000" dirty="0"/>
          </a:p>
          <a:p>
            <a:r>
              <a:rPr lang="id-ID" sz="2000" dirty="0" smtClean="0"/>
              <a:t>Menyajikan data</a:t>
            </a:r>
            <a:endParaRPr lang="id-ID" sz="2000" dirty="0"/>
          </a:p>
          <a:p>
            <a:r>
              <a:rPr lang="id-ID" sz="2000" dirty="0" smtClean="0"/>
              <a:t>Sebagai layanan penterjemah.</a:t>
            </a:r>
            <a:endParaRPr lang="id-ID" sz="2000" dirty="0"/>
          </a:p>
          <a:p>
            <a:r>
              <a:rPr lang="id-ID" sz="2000" dirty="0" smtClean="0"/>
              <a:t>Menentukan tipe data (gambar, audio, video, atau teks), enkripsi (ASCII atau EBCDIC), dan ekstensi file agar file siap ditampilkan di layer aplikasi</a:t>
            </a:r>
            <a:endParaRPr lang="id-ID" sz="2000" dirty="0"/>
          </a:p>
        </p:txBody>
      </p:sp>
    </p:spTree>
    <p:extLst>
      <p:ext uri="{BB962C8B-B14F-4D97-AF65-F5344CB8AC3E}">
        <p14:creationId xmlns:p14="http://schemas.microsoft.com/office/powerpoint/2010/main" xmlns="" val="17162989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d-ID" dirty="0"/>
              <a:t>Protokol</a:t>
            </a:r>
          </a:p>
        </p:txBody>
      </p:sp>
      <p:sp>
        <p:nvSpPr>
          <p:cNvPr id="3" name="Content Placeholder 2"/>
          <p:cNvSpPr>
            <a:spLocks noGrp="1"/>
          </p:cNvSpPr>
          <p:nvPr>
            <p:ph idx="1"/>
          </p:nvPr>
        </p:nvSpPr>
        <p:spPr/>
        <p:txBody>
          <a:bodyPr/>
          <a:lstStyle/>
          <a:p>
            <a:r>
              <a:rPr lang="id-ID" dirty="0" smtClean="0"/>
              <a:t>perangkat lunak redirector (redirector software), seperti layanan Workstation (dalam windows NT) dan juga Network shell semacam Virtual network komputing (VNC) atau Remote Desktop Protocol (RDP).</a:t>
            </a:r>
            <a:endParaRPr lang="id-ID" dirty="0"/>
          </a:p>
        </p:txBody>
      </p:sp>
    </p:spTree>
    <p:extLst>
      <p:ext uri="{BB962C8B-B14F-4D97-AF65-F5344CB8AC3E}">
        <p14:creationId xmlns:p14="http://schemas.microsoft.com/office/powerpoint/2010/main" xmlns="" val="4633302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Session </a:t>
            </a:r>
            <a:r>
              <a:rPr lang="id-ID" dirty="0" smtClean="0"/>
              <a:t>Layer</a:t>
            </a:r>
            <a:endParaRPr lang="id-ID" dirty="0"/>
          </a:p>
        </p:txBody>
      </p:sp>
      <p:sp>
        <p:nvSpPr>
          <p:cNvPr id="3" name="Content Placeholder 2"/>
          <p:cNvSpPr>
            <a:spLocks noGrp="1"/>
          </p:cNvSpPr>
          <p:nvPr>
            <p:ph idx="1"/>
          </p:nvPr>
        </p:nvSpPr>
        <p:spPr>
          <a:xfrm>
            <a:off x="467544" y="1550988"/>
            <a:ext cx="8219256" cy="4773612"/>
          </a:xfrm>
        </p:spPr>
        <p:txBody>
          <a:bodyPr/>
          <a:lstStyle/>
          <a:p>
            <a:r>
              <a:rPr lang="id-ID" dirty="0"/>
              <a:t>mendefinisikan bagaimana memulai, mengontrol dan menghentikan sebuah komunikasi antar </a:t>
            </a:r>
            <a:r>
              <a:rPr lang="id-ID" dirty="0" smtClean="0"/>
              <a:t>mesin</a:t>
            </a:r>
          </a:p>
          <a:p>
            <a:r>
              <a:rPr lang="fi-FI" dirty="0"/>
              <a:t>menetapkan, mengelola dan mengakhiri koneksi antar </a:t>
            </a:r>
            <a:r>
              <a:rPr lang="fi-FI" dirty="0" smtClean="0"/>
              <a:t>aplikasi</a:t>
            </a:r>
            <a:endParaRPr lang="id-ID" dirty="0" smtClean="0"/>
          </a:p>
          <a:p>
            <a:r>
              <a:rPr lang="id-ID" dirty="0" smtClean="0"/>
              <a:t>melaksanakan </a:t>
            </a:r>
            <a:r>
              <a:rPr lang="id-ID" dirty="0"/>
              <a:t>pengendalian dialog</a:t>
            </a:r>
            <a:endParaRPr lang="id-ID" dirty="0" smtClean="0"/>
          </a:p>
          <a:p>
            <a:endParaRPr lang="id-ID" dirty="0"/>
          </a:p>
        </p:txBody>
      </p:sp>
    </p:spTree>
    <p:extLst>
      <p:ext uri="{BB962C8B-B14F-4D97-AF65-F5344CB8AC3E}">
        <p14:creationId xmlns:p14="http://schemas.microsoft.com/office/powerpoint/2010/main" xmlns="" val="21860161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Fungsi</a:t>
            </a:r>
            <a:endParaRPr lang="id-ID" dirty="0"/>
          </a:p>
        </p:txBody>
      </p:sp>
      <p:sp>
        <p:nvSpPr>
          <p:cNvPr id="3" name="Content Placeholder 2"/>
          <p:cNvSpPr>
            <a:spLocks noGrp="1"/>
          </p:cNvSpPr>
          <p:nvPr>
            <p:ph idx="1"/>
          </p:nvPr>
        </p:nvSpPr>
        <p:spPr/>
        <p:txBody>
          <a:bodyPr/>
          <a:lstStyle/>
          <a:p>
            <a:r>
              <a:rPr lang="id-ID" sz="2400" dirty="0"/>
              <a:t>Mempertahankan data dari berbagai aplikasi yang </a:t>
            </a:r>
            <a:r>
              <a:rPr lang="id-ID" sz="2400" dirty="0" smtClean="0"/>
              <a:t>digunakan</a:t>
            </a:r>
          </a:p>
          <a:p>
            <a:r>
              <a:rPr lang="id-ID" sz="2400" dirty="0" smtClean="0"/>
              <a:t>Bertanggung </a:t>
            </a:r>
            <a:r>
              <a:rPr lang="id-ID" sz="2400" dirty="0"/>
              <a:t>jawab untuk membentuk, mengelola, dan memutuskan session-session antar-layer di </a:t>
            </a:r>
            <a:r>
              <a:rPr lang="id-ID" sz="2400" dirty="0" smtClean="0"/>
              <a:t>atasnya</a:t>
            </a:r>
          </a:p>
          <a:p>
            <a:r>
              <a:rPr lang="id-ID" sz="2400" dirty="0" smtClean="0"/>
              <a:t>Kontrol </a:t>
            </a:r>
            <a:r>
              <a:rPr lang="id-ID" sz="2400" dirty="0"/>
              <a:t>dialog antar </a:t>
            </a:r>
            <a:r>
              <a:rPr lang="id-ID" sz="2400" dirty="0" smtClean="0"/>
              <a:t>peralatan/node</a:t>
            </a:r>
          </a:p>
          <a:p>
            <a:r>
              <a:rPr lang="id-ID" sz="2400" dirty="0" smtClean="0"/>
              <a:t>Koordinasi </a:t>
            </a:r>
            <a:r>
              <a:rPr lang="id-ID" sz="2400" dirty="0"/>
              <a:t>antar sistem-sistem dan menentukan tipe </a:t>
            </a:r>
            <a:r>
              <a:rPr lang="id-ID" sz="2400" dirty="0" smtClean="0"/>
              <a:t>komunikasinya </a:t>
            </a:r>
            <a:r>
              <a:rPr lang="id-ID" sz="2400" dirty="0"/>
              <a:t>(simplex, half duplex, full </a:t>
            </a:r>
            <a:r>
              <a:rPr lang="id-ID" sz="2400" dirty="0" smtClean="0"/>
              <a:t>duplex)</a:t>
            </a:r>
          </a:p>
          <a:p>
            <a:r>
              <a:rPr lang="id-ID" sz="2400" dirty="0" smtClean="0"/>
              <a:t>Menjaga </a:t>
            </a:r>
            <a:r>
              <a:rPr lang="id-ID" sz="2400" dirty="0"/>
              <a:t>terpisahnya data dari banyak aplikasi yang menggunakan </a:t>
            </a:r>
            <a:r>
              <a:rPr lang="id-ID" sz="2400" dirty="0" smtClean="0"/>
              <a:t>jaringan</a:t>
            </a:r>
          </a:p>
          <a:p>
            <a:r>
              <a:rPr lang="id-ID" sz="2400" dirty="0"/>
              <a:t>Koneksi virtual antara entitas aplikasi </a:t>
            </a:r>
          </a:p>
          <a:p>
            <a:r>
              <a:rPr lang="id-ID" sz="2400" dirty="0"/>
              <a:t>Sinkronisasi dari aliran data </a:t>
            </a:r>
          </a:p>
          <a:p>
            <a:endParaRPr lang="id-ID" sz="2400" dirty="0"/>
          </a:p>
        </p:txBody>
      </p:sp>
    </p:spTree>
    <p:extLst>
      <p:ext uri="{BB962C8B-B14F-4D97-AF65-F5344CB8AC3E}">
        <p14:creationId xmlns:p14="http://schemas.microsoft.com/office/powerpoint/2010/main" xmlns="" val="13256562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29600" cy="4773612"/>
          </a:xfrm>
        </p:spPr>
        <p:txBody>
          <a:bodyPr/>
          <a:lstStyle/>
          <a:p>
            <a:r>
              <a:rPr lang="id-ID" dirty="0"/>
              <a:t>Pembuatan unit-unit dialog </a:t>
            </a:r>
          </a:p>
          <a:p>
            <a:r>
              <a:rPr lang="id-ID" dirty="0"/>
              <a:t>Negosiasi parameter koneksi </a:t>
            </a:r>
          </a:p>
          <a:p>
            <a:r>
              <a:rPr lang="id-ID" dirty="0"/>
              <a:t>Mempartisi layanan menjadi kelompok-kelompok fungsional </a:t>
            </a:r>
          </a:p>
          <a:p>
            <a:r>
              <a:rPr lang="id-ID" dirty="0"/>
              <a:t>Acknowledgement dari data yang diterima selama suatu session terjadi </a:t>
            </a:r>
          </a:p>
          <a:p>
            <a:r>
              <a:rPr lang="id-ID" dirty="0"/>
              <a:t>Pengiriman ulang (retransmission) dari data jika data tersebut tidak diterima oleh peranti (device) </a:t>
            </a:r>
          </a:p>
        </p:txBody>
      </p:sp>
    </p:spTree>
    <p:extLst>
      <p:ext uri="{BB962C8B-B14F-4D97-AF65-F5344CB8AC3E}">
        <p14:creationId xmlns:p14="http://schemas.microsoft.com/office/powerpoint/2010/main" xmlns="" val="17083467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Protocol</a:t>
            </a:r>
            <a:endParaRPr lang="id-ID" dirty="0"/>
          </a:p>
        </p:txBody>
      </p:sp>
      <p:sp>
        <p:nvSpPr>
          <p:cNvPr id="3" name="Content Placeholder 2"/>
          <p:cNvSpPr>
            <a:spLocks noGrp="1"/>
          </p:cNvSpPr>
          <p:nvPr>
            <p:ph idx="1"/>
          </p:nvPr>
        </p:nvSpPr>
        <p:spPr/>
        <p:txBody>
          <a:bodyPr/>
          <a:lstStyle/>
          <a:p>
            <a:r>
              <a:rPr lang="id-ID" sz="2400" dirty="0" smtClean="0"/>
              <a:t>NETBIOS</a:t>
            </a:r>
            <a:r>
              <a:rPr lang="id-ID" sz="2400" dirty="0"/>
              <a:t>: suatu session interface dan protocol, dikembangkan oleh IBM, yang menyediakan layanan ke layer presentation dan layer </a:t>
            </a:r>
            <a:r>
              <a:rPr lang="id-ID" sz="2400" dirty="0" smtClean="0"/>
              <a:t>application.</a:t>
            </a:r>
          </a:p>
          <a:p>
            <a:r>
              <a:rPr lang="id-ID" sz="2400" dirty="0" smtClean="0"/>
              <a:t>NETBEUI</a:t>
            </a:r>
            <a:r>
              <a:rPr lang="id-ID" sz="2400" dirty="0"/>
              <a:t>, (NETBIOS Extended User Interface), suatu pengembangan dari NETBIOS yang digunakan pada </a:t>
            </a:r>
            <a:r>
              <a:rPr lang="id-ID" sz="2400" dirty="0" smtClean="0"/>
              <a:t>produk :</a:t>
            </a:r>
          </a:p>
          <a:p>
            <a:pPr lvl="1"/>
            <a:r>
              <a:rPr lang="id-ID" sz="2000" dirty="0" smtClean="0"/>
              <a:t>Microsoft </a:t>
            </a:r>
            <a:r>
              <a:rPr lang="id-ID" sz="2000" dirty="0"/>
              <a:t>networking, seperti Windows NT dan LAN Manager. </a:t>
            </a:r>
            <a:endParaRPr lang="id-ID" sz="2000" dirty="0" smtClean="0"/>
          </a:p>
          <a:p>
            <a:pPr lvl="1"/>
            <a:r>
              <a:rPr lang="id-ID" sz="2000" dirty="0" smtClean="0"/>
              <a:t>ADSP </a:t>
            </a:r>
            <a:r>
              <a:rPr lang="id-ID" sz="2000" dirty="0"/>
              <a:t>(AppleTalk Data Stream Protocol). </a:t>
            </a:r>
            <a:endParaRPr lang="id-ID" sz="2000" dirty="0" smtClean="0"/>
          </a:p>
          <a:p>
            <a:pPr lvl="1"/>
            <a:r>
              <a:rPr lang="id-ID" sz="2000" dirty="0" smtClean="0"/>
              <a:t>PAP </a:t>
            </a:r>
            <a:r>
              <a:rPr lang="id-ID" sz="2000" dirty="0"/>
              <a:t>(Printer Access Protocol), yang terdapat pada printer Postscript untuk akses pada jaringan AppleTalk</a:t>
            </a:r>
            <a:r>
              <a:rPr lang="id-ID" sz="2000" dirty="0" smtClean="0"/>
              <a:t>.</a:t>
            </a:r>
          </a:p>
          <a:p>
            <a:pPr lvl="1"/>
            <a:r>
              <a:rPr lang="id-ID" sz="2000" dirty="0"/>
              <a:t>RPC (Remote Procedure Call), prosedur pemanggilan jarak </a:t>
            </a:r>
            <a:r>
              <a:rPr lang="id-ID" sz="2000" dirty="0" smtClean="0"/>
              <a:t>jauh.</a:t>
            </a:r>
          </a:p>
          <a:p>
            <a:pPr lvl="1"/>
            <a:r>
              <a:rPr lang="id-ID" sz="2000" dirty="0" smtClean="0"/>
              <a:t>SOCKET</a:t>
            </a:r>
            <a:r>
              <a:rPr lang="id-ID" sz="2000" dirty="0"/>
              <a:t>, Input Output untuk network jenis BSD-UNIX.</a:t>
            </a:r>
          </a:p>
        </p:txBody>
      </p:sp>
    </p:spTree>
    <p:extLst>
      <p:ext uri="{BB962C8B-B14F-4D97-AF65-F5344CB8AC3E}">
        <p14:creationId xmlns:p14="http://schemas.microsoft.com/office/powerpoint/2010/main" xmlns="" val="26348373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Transport </a:t>
            </a:r>
            <a:r>
              <a:rPr lang="id-ID" dirty="0" smtClean="0"/>
              <a:t>Layer</a:t>
            </a:r>
            <a:endParaRPr lang="id-ID" dirty="0"/>
          </a:p>
        </p:txBody>
      </p:sp>
      <p:sp>
        <p:nvSpPr>
          <p:cNvPr id="3" name="Content Placeholder 2"/>
          <p:cNvSpPr>
            <a:spLocks noGrp="1"/>
          </p:cNvSpPr>
          <p:nvPr>
            <p:ph idx="1"/>
          </p:nvPr>
        </p:nvSpPr>
        <p:spPr/>
        <p:txBody>
          <a:bodyPr/>
          <a:lstStyle/>
          <a:p>
            <a:r>
              <a:rPr lang="id-ID" sz="2400" dirty="0" smtClean="0"/>
              <a:t>Menyediakan </a:t>
            </a:r>
            <a:r>
              <a:rPr lang="id-ID" sz="2400" dirty="0"/>
              <a:t>transfer transparan data antara sistem </a:t>
            </a:r>
            <a:r>
              <a:rPr lang="id-ID" sz="2400" dirty="0" smtClean="0"/>
              <a:t>akhir </a:t>
            </a:r>
            <a:r>
              <a:rPr lang="id-ID" sz="2400" dirty="0"/>
              <a:t>atau </a:t>
            </a:r>
            <a:r>
              <a:rPr lang="id-ID" sz="2400" dirty="0" smtClean="0"/>
              <a:t>host (komunikasi </a:t>
            </a:r>
            <a:r>
              <a:rPr lang="id-ID" sz="2400" dirty="0"/>
              <a:t>end-to-end antara peranti terakhir melalui sebuah </a:t>
            </a:r>
            <a:r>
              <a:rPr lang="id-ID" sz="2400" dirty="0" smtClean="0"/>
              <a:t>jaringan) </a:t>
            </a:r>
            <a:r>
              <a:rPr lang="id-ID" sz="2400" dirty="0"/>
              <a:t>dan bertanggung jawab untuk memberikan pengecekan kesalahan dan pemulihan data antara perangkat </a:t>
            </a:r>
            <a:r>
              <a:rPr lang="id-ID" sz="2400" dirty="0" smtClean="0"/>
              <a:t>end-to-end serta </a:t>
            </a:r>
            <a:r>
              <a:rPr lang="id-ID" sz="2400" dirty="0"/>
              <a:t>menjaga kontrol aliran data </a:t>
            </a:r>
            <a:r>
              <a:rPr lang="id-ID" sz="2400" dirty="0" smtClean="0"/>
              <a:t>(menjamin </a:t>
            </a:r>
            <a:r>
              <a:rPr lang="id-ID" sz="2400" dirty="0"/>
              <a:t>transfer datanya </a:t>
            </a:r>
            <a:r>
              <a:rPr lang="id-ID" sz="2400" dirty="0" smtClean="0"/>
              <a:t>lengkap)</a:t>
            </a:r>
          </a:p>
          <a:p>
            <a:r>
              <a:rPr lang="id-ID" sz="2400" dirty="0" smtClean="0"/>
              <a:t>mendefinisikan </a:t>
            </a:r>
            <a:r>
              <a:rPr lang="id-ID" sz="2400" dirty="0"/>
              <a:t>managemen dari virtual circuit antar host dalam jaringan yang mengandung rangkaian protokol dan permasalahan transportasi data. </a:t>
            </a:r>
            <a:endParaRPr lang="id-ID" sz="2400" dirty="0" smtClean="0"/>
          </a:p>
          <a:p>
            <a:pPr lvl="1"/>
            <a:r>
              <a:rPr lang="id-ID" sz="2000" dirty="0"/>
              <a:t>menawarkan connection-oriented atau connectionless</a:t>
            </a:r>
          </a:p>
          <a:p>
            <a:pPr lvl="1"/>
            <a:r>
              <a:rPr lang="id-ID" sz="2000" dirty="0"/>
              <a:t>mengatur arus koneksi dan pengendalian error dalam proses pengiriman paket data seperti TCP, UDP dan SPX. </a:t>
            </a:r>
          </a:p>
          <a:p>
            <a:endParaRPr lang="id-ID" sz="2400" dirty="0" smtClean="0"/>
          </a:p>
        </p:txBody>
      </p:sp>
    </p:spTree>
    <p:extLst>
      <p:ext uri="{BB962C8B-B14F-4D97-AF65-F5344CB8AC3E}">
        <p14:creationId xmlns:p14="http://schemas.microsoft.com/office/powerpoint/2010/main" xmlns="" val="2788783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Fungsi</a:t>
            </a:r>
            <a:endParaRPr lang="id-ID" dirty="0"/>
          </a:p>
        </p:txBody>
      </p:sp>
      <p:sp>
        <p:nvSpPr>
          <p:cNvPr id="3" name="Content Placeholder 2"/>
          <p:cNvSpPr>
            <a:spLocks noGrp="1"/>
          </p:cNvSpPr>
          <p:nvPr>
            <p:ph idx="1"/>
          </p:nvPr>
        </p:nvSpPr>
        <p:spPr/>
        <p:txBody>
          <a:bodyPr/>
          <a:lstStyle/>
          <a:p>
            <a:r>
              <a:rPr lang="id-ID" sz="2200" dirty="0"/>
              <a:t>Melakukan segmentasi dan menyatukan kembali data yang tersegmentasi (reassembing) dari upper layer menjadi sebuah arus data yang </a:t>
            </a:r>
            <a:r>
              <a:rPr lang="id-ID" sz="2200" dirty="0" smtClean="0"/>
              <a:t>sama</a:t>
            </a:r>
          </a:p>
          <a:p>
            <a:r>
              <a:rPr lang="id-ID" sz="2200" dirty="0" smtClean="0"/>
              <a:t>Menyediakan </a:t>
            </a:r>
            <a:r>
              <a:rPr lang="id-ID" sz="2200" dirty="0"/>
              <a:t>layanan transportasi data dari ujung ke </a:t>
            </a:r>
            <a:r>
              <a:rPr lang="id-ID" sz="2200" dirty="0" smtClean="0"/>
              <a:t>ujung</a:t>
            </a:r>
          </a:p>
          <a:p>
            <a:r>
              <a:rPr lang="id-ID" sz="2200" dirty="0" smtClean="0"/>
              <a:t>Membuat </a:t>
            </a:r>
            <a:r>
              <a:rPr lang="id-ID" sz="2200" dirty="0"/>
              <a:t>sebuah koneksi logikal antara host pengirim dan tujuan pada sebuah </a:t>
            </a:r>
            <a:r>
              <a:rPr lang="id-ID" sz="2200" dirty="0" smtClean="0"/>
              <a:t>internetwork</a:t>
            </a:r>
          </a:p>
          <a:p>
            <a:r>
              <a:rPr lang="id-ID" sz="2200" dirty="0" smtClean="0"/>
              <a:t>Bertanggung </a:t>
            </a:r>
            <a:r>
              <a:rPr lang="id-ID" sz="2200" dirty="0"/>
              <a:t>jawab menyediakan mekanisme </a:t>
            </a:r>
            <a:r>
              <a:rPr lang="id-ID" sz="2200" dirty="0" smtClean="0"/>
              <a:t>multiplexing</a:t>
            </a:r>
          </a:p>
          <a:p>
            <a:r>
              <a:rPr lang="id-ID" sz="2200" dirty="0"/>
              <a:t>Identifikasi aplikasi </a:t>
            </a:r>
          </a:p>
          <a:p>
            <a:r>
              <a:rPr lang="id-ID" sz="2200" dirty="0"/>
              <a:t>Identifikasi entitas client-side </a:t>
            </a:r>
            <a:endParaRPr lang="id-ID" sz="2200" dirty="0" smtClean="0"/>
          </a:p>
          <a:p>
            <a:r>
              <a:rPr lang="id-ID" sz="2200" dirty="0"/>
              <a:t>Konfirmasi yang menyatakan bahwa seluruh pesan yang datang lengkap </a:t>
            </a:r>
          </a:p>
        </p:txBody>
      </p:sp>
    </p:spTree>
    <p:extLst>
      <p:ext uri="{BB962C8B-B14F-4D97-AF65-F5344CB8AC3E}">
        <p14:creationId xmlns:p14="http://schemas.microsoft.com/office/powerpoint/2010/main" xmlns="" val="25578019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415880"/>
          </a:xfrm>
        </p:spPr>
        <p:txBody>
          <a:bodyPr/>
          <a:lstStyle/>
          <a:p>
            <a:r>
              <a:rPr lang="id-ID" sz="2200" dirty="0" smtClean="0"/>
              <a:t>Segmentasi </a:t>
            </a:r>
            <a:r>
              <a:rPr lang="id-ID" sz="2200" dirty="0"/>
              <a:t>dari data bagi transport jaringan </a:t>
            </a:r>
          </a:p>
          <a:p>
            <a:r>
              <a:rPr lang="id-ID" sz="2200" dirty="0"/>
              <a:t>Kontrol terhadap aliran data untuk mencegah memory overrun </a:t>
            </a:r>
          </a:p>
          <a:p>
            <a:r>
              <a:rPr lang="id-ID" sz="2200" dirty="0"/>
              <a:t>Membangun dan memelihara kedua belah pihak virtual circuit </a:t>
            </a:r>
          </a:p>
          <a:p>
            <a:r>
              <a:rPr lang="id-ID" sz="2200" dirty="0"/>
              <a:t>Deteksi terhadap kesalahan transmisi </a:t>
            </a:r>
          </a:p>
          <a:p>
            <a:r>
              <a:rPr lang="id-ID" sz="2200" dirty="0"/>
              <a:t>Realignment terhadap data yang tersegmentasi pada urutan yang benar di sisi penerima </a:t>
            </a:r>
          </a:p>
          <a:p>
            <a:r>
              <a:rPr lang="id-ID" sz="2200" dirty="0"/>
              <a:t>Multiplexing atau saling berbagi multiple session pada satu koneksi fisik</a:t>
            </a:r>
          </a:p>
          <a:p>
            <a:r>
              <a:rPr lang="id-ID" sz="2200" dirty="0"/>
              <a:t>Menyediakan servis pada layanan aplication layer, misalnya HTTP meminta TCP untuk menjamin data sampa pada tujuan, jika terjadi gangguan pada saat transmisi maka HTTP tidak akan melakukan apa-apa tetapi TCP lah akan mengrim ulang data yang hilang dan memastikan sampai tujuan</a:t>
            </a:r>
            <a:r>
              <a:rPr lang="id-ID" sz="2400" dirty="0"/>
              <a:t>.</a:t>
            </a:r>
          </a:p>
        </p:txBody>
      </p:sp>
    </p:spTree>
    <p:extLst>
      <p:ext uri="{BB962C8B-B14F-4D97-AF65-F5344CB8AC3E}">
        <p14:creationId xmlns:p14="http://schemas.microsoft.com/office/powerpoint/2010/main" xmlns="" val="940601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Digitizer</a:t>
            </a:r>
            <a:endParaRPr lang="en-US" dirty="0"/>
          </a:p>
        </p:txBody>
      </p:sp>
      <p:pic>
        <p:nvPicPr>
          <p:cNvPr id="7170" name="Picture 2" descr="E:\Kerja\Dre Dosen\digitizer.jpg"/>
          <p:cNvPicPr>
            <a:picLocks noChangeAspect="1" noChangeArrowheads="1"/>
          </p:cNvPicPr>
          <p:nvPr/>
        </p:nvPicPr>
        <p:blipFill rotWithShape="1">
          <a:blip r:embed="rId2" cstate="print"/>
          <a:srcRect l="-711" r="711" b="401"/>
          <a:stretch/>
        </p:blipFill>
        <p:spPr bwMode="auto">
          <a:xfrm>
            <a:off x="4254500" y="1280658"/>
            <a:ext cx="4660900" cy="3291342"/>
          </a:xfrm>
          <a:prstGeom prst="rect">
            <a:avLst/>
          </a:prstGeom>
          <a:noFill/>
        </p:spPr>
      </p:pic>
      <p:pic>
        <p:nvPicPr>
          <p:cNvPr id="6146" name="Picture 2"/>
          <p:cNvPicPr>
            <a:picLocks noChangeAspect="1" noChangeArrowheads="1"/>
          </p:cNvPicPr>
          <p:nvPr/>
        </p:nvPicPr>
        <p:blipFill>
          <a:blip r:embed="rId3" cstate="print"/>
          <a:srcRect/>
          <a:stretch>
            <a:fillRect/>
          </a:stretch>
        </p:blipFill>
        <p:spPr bwMode="auto">
          <a:xfrm>
            <a:off x="1143000" y="3886200"/>
            <a:ext cx="3860800" cy="2895600"/>
          </a:xfrm>
          <a:prstGeom prst="rect">
            <a:avLst/>
          </a:prstGeom>
          <a:noFill/>
          <a:ln w="9525">
            <a:noFill/>
            <a:miter lim="800000"/>
            <a:headEnd/>
            <a:tailEnd/>
          </a:ln>
          <a:effectLst/>
        </p:spPr>
      </p:pic>
      <p:pic>
        <p:nvPicPr>
          <p:cNvPr id="4" name="Picture 3" descr="E:\Kerja\Dre Dosen\Pictogram_input.png"/>
          <p:cNvPicPr>
            <a:picLocks noChangeAspect="1" noChangeArrowheads="1"/>
          </p:cNvPicPr>
          <p:nvPr/>
        </p:nvPicPr>
        <p:blipFill>
          <a:blip r:embed="rId4" cstate="print"/>
          <a:srcRect/>
          <a:stretch>
            <a:fillRect/>
          </a:stretch>
        </p:blipFill>
        <p:spPr bwMode="auto">
          <a:xfrm rot="10800000">
            <a:off x="7696200" y="228600"/>
            <a:ext cx="1219201" cy="1206332"/>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Protokol</a:t>
            </a:r>
            <a:endParaRPr lang="id-ID" dirty="0"/>
          </a:p>
        </p:txBody>
      </p:sp>
      <p:sp>
        <p:nvSpPr>
          <p:cNvPr id="3" name="Content Placeholder 2"/>
          <p:cNvSpPr>
            <a:spLocks noGrp="1"/>
          </p:cNvSpPr>
          <p:nvPr>
            <p:ph idx="1"/>
          </p:nvPr>
        </p:nvSpPr>
        <p:spPr/>
        <p:txBody>
          <a:bodyPr/>
          <a:lstStyle/>
          <a:p>
            <a:r>
              <a:rPr lang="id-ID" dirty="0"/>
              <a:t>UDP (User Datagram Protocol), protokol pertukaran data non-orientasi (connectionless).</a:t>
            </a:r>
          </a:p>
          <a:p>
            <a:r>
              <a:rPr lang="id-ID" dirty="0" smtClean="0"/>
              <a:t>TCP </a:t>
            </a:r>
            <a:r>
              <a:rPr lang="id-ID" dirty="0"/>
              <a:t>(Transmission Control Protocol), protokol untuk pertukaran data berorientasi (connection oriented). </a:t>
            </a:r>
            <a:endParaRPr lang="id-ID" dirty="0" smtClean="0"/>
          </a:p>
          <a:p>
            <a:pPr lvl="1"/>
            <a:r>
              <a:rPr lang="id-ID" dirty="0" smtClean="0"/>
              <a:t>SPX </a:t>
            </a:r>
            <a:r>
              <a:rPr lang="id-ID" dirty="0"/>
              <a:t>(Sequence Packet </a:t>
            </a:r>
            <a:r>
              <a:rPr lang="id-ID" dirty="0" smtClean="0"/>
              <a:t>eXchange) </a:t>
            </a:r>
            <a:r>
              <a:rPr lang="id-ID" dirty="0"/>
              <a:t>yang </a:t>
            </a:r>
            <a:r>
              <a:rPr lang="id-ID" dirty="0" smtClean="0"/>
              <a:t>digunakan </a:t>
            </a:r>
            <a:r>
              <a:rPr lang="id-ID" dirty="0"/>
              <a:t>oleh </a:t>
            </a:r>
            <a:r>
              <a:rPr lang="id-ID" dirty="0" smtClean="0"/>
              <a:t>NetWare </a:t>
            </a:r>
            <a:r>
              <a:rPr lang="id-ID" dirty="0"/>
              <a:t>khusus untuk koneksi berorientasi IPX </a:t>
            </a:r>
            <a:r>
              <a:rPr lang="id-ID" dirty="0" smtClean="0"/>
              <a:t>(Internet </a:t>
            </a:r>
            <a:r>
              <a:rPr lang="id-ID" dirty="0"/>
              <a:t>Packet eXchange).</a:t>
            </a:r>
          </a:p>
        </p:txBody>
      </p:sp>
    </p:spTree>
    <p:extLst>
      <p:ext uri="{BB962C8B-B14F-4D97-AF65-F5344CB8AC3E}">
        <p14:creationId xmlns:p14="http://schemas.microsoft.com/office/powerpoint/2010/main" xmlns="" val="195952875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Network </a:t>
            </a:r>
            <a:r>
              <a:rPr lang="id-ID" dirty="0" smtClean="0"/>
              <a:t>Layer</a:t>
            </a:r>
            <a:endParaRPr lang="id-ID" dirty="0"/>
          </a:p>
        </p:txBody>
      </p:sp>
      <p:sp>
        <p:nvSpPr>
          <p:cNvPr id="3" name="Content Placeholder 2"/>
          <p:cNvSpPr>
            <a:spLocks noGrp="1"/>
          </p:cNvSpPr>
          <p:nvPr>
            <p:ph sz="half" idx="1"/>
          </p:nvPr>
        </p:nvSpPr>
        <p:spPr>
          <a:xfrm>
            <a:off x="179512" y="3789040"/>
            <a:ext cx="8964488" cy="2664296"/>
          </a:xfrm>
        </p:spPr>
        <p:txBody>
          <a:bodyPr/>
          <a:lstStyle/>
          <a:p>
            <a:r>
              <a:rPr lang="id-ID" sz="2000" dirty="0" smtClean="0"/>
              <a:t>mendefinisikan </a:t>
            </a:r>
            <a:r>
              <a:rPr lang="id-ID" sz="2000" dirty="0"/>
              <a:t>alamat-alamat IP, membuat header untuk paket-paket, dan kemudian melakukan routing melalui internetworking dengan menggunakan router dan switch </a:t>
            </a:r>
            <a:r>
              <a:rPr lang="id-ID" sz="2000" dirty="0" smtClean="0"/>
              <a:t>layer 3.</a:t>
            </a:r>
          </a:p>
          <a:p>
            <a:r>
              <a:rPr lang="id-ID" sz="2000" dirty="0" smtClean="0"/>
              <a:t>menyediakan </a:t>
            </a:r>
            <a:r>
              <a:rPr lang="id-ID" sz="2000" dirty="0"/>
              <a:t>teknologi switching dan routing, membuat jalur logis -yang dikenal sebagai sirkuit virtual- untuk transmisi data dari node ke </a:t>
            </a:r>
            <a:r>
              <a:rPr lang="id-ID" sz="2000" dirty="0" smtClean="0"/>
              <a:t>node</a:t>
            </a:r>
          </a:p>
          <a:p>
            <a:r>
              <a:rPr lang="id-ID" sz="2000" dirty="0"/>
              <a:t>menyediakan fungsi routing sehingga paket dapat dikirim keluar dari segment network lokal ke suatu tujuan yang berada pada suatu network lain.</a:t>
            </a:r>
          </a:p>
        </p:txBody>
      </p:sp>
      <p:sp>
        <p:nvSpPr>
          <p:cNvPr id="4" name="Content Placeholder 3"/>
          <p:cNvSpPr>
            <a:spLocks noGrp="1"/>
          </p:cNvSpPr>
          <p:nvPr>
            <p:ph sz="half" idx="2"/>
          </p:nvPr>
        </p:nvSpPr>
        <p:spPr>
          <a:xfrm>
            <a:off x="3707904" y="1295400"/>
            <a:ext cx="5328592" cy="2277616"/>
          </a:xfrm>
        </p:spPr>
        <p:txBody>
          <a:bodyPr/>
          <a:lstStyle/>
          <a:p>
            <a:r>
              <a:rPr lang="id-ID" sz="2000" dirty="0"/>
              <a:t>memberikan sistem pengalamatan logis end-to-end sehingga suatu paket data dapat dirutekan (routed) melewati beberapa jaringan pada layer 2 (Ethernet, Token Ring, Frame Relay dll</a:t>
            </a:r>
            <a:r>
              <a:rPr lang="id-ID" sz="2000" dirty="0" smtClean="0"/>
              <a:t>).</a:t>
            </a:r>
          </a:p>
          <a:p>
            <a:r>
              <a:rPr lang="id-ID" sz="2000" dirty="0"/>
              <a:t>mendefinisikan fragmentasi dari sebuah paket dengan ukuran unit yang lebih kecil.</a:t>
            </a:r>
          </a:p>
          <a:p>
            <a:endParaRPr lang="id-ID" sz="2000" dirty="0"/>
          </a:p>
          <a:p>
            <a:endParaRPr lang="id-ID"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 y="1620888"/>
            <a:ext cx="3278138" cy="2043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75811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Fungsi</a:t>
            </a:r>
            <a:endParaRPr lang="id-ID" dirty="0"/>
          </a:p>
        </p:txBody>
      </p:sp>
      <p:sp>
        <p:nvSpPr>
          <p:cNvPr id="3" name="Content Placeholder 2"/>
          <p:cNvSpPr>
            <a:spLocks noGrp="1"/>
          </p:cNvSpPr>
          <p:nvPr>
            <p:ph idx="1"/>
          </p:nvPr>
        </p:nvSpPr>
        <p:spPr/>
        <p:txBody>
          <a:bodyPr/>
          <a:lstStyle/>
          <a:p>
            <a:r>
              <a:rPr lang="id-ID" sz="2200" dirty="0"/>
              <a:t>Membagi aliran data biner ke paket diskrit dengan panjang </a:t>
            </a:r>
            <a:r>
              <a:rPr lang="id-ID" sz="2200" dirty="0" smtClean="0"/>
              <a:t>tertentu</a:t>
            </a:r>
          </a:p>
          <a:p>
            <a:r>
              <a:rPr lang="id-ID" sz="2200" dirty="0"/>
              <a:t>melakukan diagnosa dan melakukan reporting dari variasi logis pada operasi jaringan yang normal.</a:t>
            </a:r>
          </a:p>
          <a:p>
            <a:r>
              <a:rPr lang="id-ID" sz="2200" dirty="0" smtClean="0"/>
              <a:t>Mendeteksi Error</a:t>
            </a:r>
          </a:p>
          <a:p>
            <a:r>
              <a:rPr lang="id-ID" sz="2200" dirty="0" smtClean="0"/>
              <a:t>Memperbaiki </a:t>
            </a:r>
            <a:r>
              <a:rPr lang="id-ID" sz="2200" dirty="0"/>
              <a:t>error dengan mengirim ulang paket yang </a:t>
            </a:r>
            <a:r>
              <a:rPr lang="id-ID" sz="2200" dirty="0" smtClean="0"/>
              <a:t>rusak</a:t>
            </a:r>
          </a:p>
          <a:p>
            <a:r>
              <a:rPr lang="id-ID" sz="2200" dirty="0" smtClean="0"/>
              <a:t>Mengendalikan aliran</a:t>
            </a:r>
          </a:p>
          <a:p>
            <a:r>
              <a:rPr lang="id-ID" sz="2200" dirty="0" smtClean="0"/>
              <a:t>Mengangkut </a:t>
            </a:r>
            <a:r>
              <a:rPr lang="id-ID" sz="2200" dirty="0"/>
              <a:t>lalu lintas antar peralatan yang tidak terhubung secara </a:t>
            </a:r>
            <a:r>
              <a:rPr lang="id-ID" sz="2200" dirty="0" smtClean="0"/>
              <a:t>local</a:t>
            </a:r>
          </a:p>
          <a:p>
            <a:r>
              <a:rPr lang="id-ID" sz="2200" dirty="0" smtClean="0"/>
              <a:t>Paket </a:t>
            </a:r>
            <a:r>
              <a:rPr lang="id-ID" sz="2200" dirty="0"/>
              <a:t>diterima oleh interface </a:t>
            </a:r>
            <a:r>
              <a:rPr lang="id-ID" sz="2200" dirty="0" smtClean="0"/>
              <a:t>router</a:t>
            </a:r>
          </a:p>
          <a:p>
            <a:r>
              <a:rPr lang="id-ID" sz="2200" dirty="0" smtClean="0"/>
              <a:t>Router </a:t>
            </a:r>
            <a:r>
              <a:rPr lang="id-ID" sz="2200" dirty="0"/>
              <a:t>akan mencek alamat IP </a:t>
            </a:r>
            <a:r>
              <a:rPr lang="id-ID" sz="2200" dirty="0" smtClean="0"/>
              <a:t>tujuan</a:t>
            </a:r>
          </a:p>
          <a:p>
            <a:r>
              <a:rPr lang="id-ID" sz="2200" dirty="0" smtClean="0"/>
              <a:t>Melakukan </a:t>
            </a:r>
            <a:r>
              <a:rPr lang="id-ID" sz="2200" dirty="0"/>
              <a:t>routing </a:t>
            </a:r>
            <a:r>
              <a:rPr lang="id-ID" sz="2200" dirty="0" smtClean="0"/>
              <a:t>tabel</a:t>
            </a:r>
          </a:p>
        </p:txBody>
      </p:sp>
    </p:spTree>
    <p:extLst>
      <p:ext uri="{BB962C8B-B14F-4D97-AF65-F5344CB8AC3E}">
        <p14:creationId xmlns:p14="http://schemas.microsoft.com/office/powerpoint/2010/main" xmlns="" val="26743405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Protokol</a:t>
            </a:r>
          </a:p>
        </p:txBody>
      </p:sp>
      <p:sp>
        <p:nvSpPr>
          <p:cNvPr id="3" name="Content Placeholder 2"/>
          <p:cNvSpPr>
            <a:spLocks noGrp="1"/>
          </p:cNvSpPr>
          <p:nvPr>
            <p:ph idx="1"/>
          </p:nvPr>
        </p:nvSpPr>
        <p:spPr/>
        <p:txBody>
          <a:bodyPr/>
          <a:lstStyle/>
          <a:p>
            <a:r>
              <a:rPr lang="id-ID" sz="2400" dirty="0"/>
              <a:t>IP (Internet Protocol), protokol untuk menetapkan </a:t>
            </a:r>
            <a:r>
              <a:rPr lang="id-ID" sz="2400" dirty="0" smtClean="0"/>
              <a:t>routing.</a:t>
            </a:r>
          </a:p>
          <a:p>
            <a:pPr marL="457200" lvl="1" indent="0">
              <a:buNone/>
            </a:pPr>
            <a:r>
              <a:rPr lang="id-ID" sz="2000" dirty="0"/>
              <a:t>Sistem operasi Netware </a:t>
            </a:r>
            <a:r>
              <a:rPr lang="id-ID" sz="2000" dirty="0" smtClean="0"/>
              <a:t>pada Novell :</a:t>
            </a:r>
            <a:endParaRPr lang="id-ID" sz="2000" dirty="0"/>
          </a:p>
          <a:p>
            <a:pPr lvl="1"/>
            <a:r>
              <a:rPr lang="id-ID" sz="2000" dirty="0" smtClean="0"/>
              <a:t>IPX (Internet </a:t>
            </a:r>
            <a:r>
              <a:rPr lang="id-ID" sz="2000" dirty="0"/>
              <a:t>Packet </a:t>
            </a:r>
            <a:r>
              <a:rPr lang="id-ID" sz="2000" dirty="0" smtClean="0"/>
              <a:t>eXchange), SPX </a:t>
            </a:r>
            <a:r>
              <a:rPr lang="id-ID" sz="2000" dirty="0"/>
              <a:t>(Sequence Packet Exchange) &amp; NCP (Netware Core Protocol</a:t>
            </a:r>
            <a:r>
              <a:rPr lang="id-ID" sz="2000" dirty="0" smtClean="0"/>
              <a:t>)..</a:t>
            </a:r>
          </a:p>
          <a:p>
            <a:r>
              <a:rPr lang="id-ID" sz="2400" dirty="0" smtClean="0"/>
              <a:t>RIP </a:t>
            </a:r>
            <a:r>
              <a:rPr lang="id-ID" sz="2400" dirty="0"/>
              <a:t>(Routing Information Protocol), protokol untuk memilih </a:t>
            </a:r>
            <a:r>
              <a:rPr lang="id-ID" sz="2400" dirty="0" smtClean="0"/>
              <a:t>routing.</a:t>
            </a:r>
          </a:p>
          <a:p>
            <a:r>
              <a:rPr lang="id-ID" sz="2400" dirty="0" smtClean="0"/>
              <a:t>ARP </a:t>
            </a:r>
            <a:r>
              <a:rPr lang="id-ID" sz="2400" dirty="0"/>
              <a:t>(Address Resolution Protocol), protokol untuk mendapatkan informasi hardware dari nomer </a:t>
            </a:r>
            <a:r>
              <a:rPr lang="id-ID" sz="2400" dirty="0" smtClean="0"/>
              <a:t>IP.</a:t>
            </a:r>
          </a:p>
          <a:p>
            <a:r>
              <a:rPr lang="id-ID" sz="2400" dirty="0" smtClean="0"/>
              <a:t>RARP </a:t>
            </a:r>
            <a:r>
              <a:rPr lang="id-ID" sz="2400" dirty="0"/>
              <a:t>(Reverse ARP), protokol untuk mendapatkan informasi nomer IP dari hardware (pembalik ARP).</a:t>
            </a:r>
          </a:p>
        </p:txBody>
      </p:sp>
    </p:spTree>
    <p:extLst>
      <p:ext uri="{BB962C8B-B14F-4D97-AF65-F5344CB8AC3E}">
        <p14:creationId xmlns:p14="http://schemas.microsoft.com/office/powerpoint/2010/main" xmlns="" val="39242310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Data Link </a:t>
            </a:r>
            <a:r>
              <a:rPr lang="id-ID" dirty="0" smtClean="0"/>
              <a:t>Layer</a:t>
            </a:r>
            <a:endParaRPr lang="id-ID" dirty="0"/>
          </a:p>
        </p:txBody>
      </p:sp>
      <p:sp>
        <p:nvSpPr>
          <p:cNvPr id="4" name="Content Placeholder 3"/>
          <p:cNvSpPr>
            <a:spLocks noGrp="1"/>
          </p:cNvSpPr>
          <p:nvPr>
            <p:ph sz="half" idx="1"/>
          </p:nvPr>
        </p:nvSpPr>
        <p:spPr>
          <a:xfrm>
            <a:off x="457200" y="3284984"/>
            <a:ext cx="8363272" cy="3039616"/>
          </a:xfrm>
        </p:spPr>
        <p:txBody>
          <a:bodyPr/>
          <a:lstStyle/>
          <a:p>
            <a:r>
              <a:rPr lang="id-ID" dirty="0"/>
              <a:t>Spesifikasi IEEE 802, membagi level ini menjadi dua level anak, yaitu lapisan Logical Link Control (LLC) dan lapisan Media Access Control (MAC).</a:t>
            </a:r>
          </a:p>
          <a:p>
            <a:r>
              <a:rPr lang="id-ID" dirty="0" smtClean="0"/>
              <a:t>koreksi </a:t>
            </a:r>
            <a:r>
              <a:rPr lang="id-ID" dirty="0"/>
              <a:t>kesalahan, flow control, pengalamatan perangkat keras seperti halnya Media Access Control Address (MAC Address), </a:t>
            </a:r>
          </a:p>
        </p:txBody>
      </p:sp>
      <p:sp>
        <p:nvSpPr>
          <p:cNvPr id="5" name="Content Placeholder 4"/>
          <p:cNvSpPr>
            <a:spLocks noGrp="1"/>
          </p:cNvSpPr>
          <p:nvPr>
            <p:ph sz="half" idx="2"/>
          </p:nvPr>
        </p:nvSpPr>
        <p:spPr>
          <a:xfrm>
            <a:off x="4522260" y="1295400"/>
            <a:ext cx="4164540" cy="1773560"/>
          </a:xfrm>
        </p:spPr>
        <p:txBody>
          <a:bodyPr/>
          <a:lstStyle/>
          <a:p>
            <a:r>
              <a:rPr lang="id-ID" sz="2000" dirty="0"/>
              <a:t>menspesifikan pada bagaimana paket data didistribusikan</a:t>
            </a:r>
            <a:r>
              <a:rPr lang="id-ID" sz="2000" dirty="0" smtClean="0"/>
              <a:t>/ ditransfer melalui </a:t>
            </a:r>
            <a:r>
              <a:rPr lang="id-ID" sz="2000" dirty="0"/>
              <a:t>media </a:t>
            </a:r>
            <a:r>
              <a:rPr lang="id-ID" sz="2000" dirty="0" smtClean="0"/>
              <a:t>particular (Ethernet</a:t>
            </a:r>
            <a:r>
              <a:rPr lang="id-ID" sz="2000" dirty="0"/>
              <a:t>, hub dan </a:t>
            </a:r>
            <a:r>
              <a:rPr lang="id-ID" sz="2000" dirty="0" smtClean="0"/>
              <a:t>switches)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19" y="1545729"/>
            <a:ext cx="4270741" cy="1523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999991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Fungsi</a:t>
            </a:r>
            <a:endParaRPr lang="id-ID" dirty="0"/>
          </a:p>
        </p:txBody>
      </p:sp>
      <p:sp>
        <p:nvSpPr>
          <p:cNvPr id="3" name="Content Placeholder 2"/>
          <p:cNvSpPr>
            <a:spLocks noGrp="1"/>
          </p:cNvSpPr>
          <p:nvPr>
            <p:ph idx="1"/>
          </p:nvPr>
        </p:nvSpPr>
        <p:spPr>
          <a:xfrm>
            <a:off x="251520" y="1412776"/>
            <a:ext cx="8712968" cy="4911824"/>
          </a:xfrm>
        </p:spPr>
        <p:txBody>
          <a:bodyPr/>
          <a:lstStyle/>
          <a:p>
            <a:r>
              <a:rPr lang="id-ID" sz="2300" dirty="0"/>
              <a:t>Mengijinkan suatu peranti untuk melakukan akses jaringan untuk mengirim dan menerima pesan </a:t>
            </a:r>
          </a:p>
          <a:p>
            <a:r>
              <a:rPr lang="id-ID" sz="2300" dirty="0"/>
              <a:t>Menawarkan alamat fisik berupa MAC Addressing</a:t>
            </a:r>
            <a:br>
              <a:rPr lang="id-ID" sz="2300" dirty="0"/>
            </a:br>
            <a:r>
              <a:rPr lang="id-ID" sz="2300" dirty="0" smtClean="0"/>
              <a:t>sehingga </a:t>
            </a:r>
            <a:r>
              <a:rPr lang="id-ID" sz="2300" dirty="0"/>
              <a:t>suatu data dari suatu perantii dapat dikirimkan dalam jaringan </a:t>
            </a:r>
          </a:p>
          <a:p>
            <a:r>
              <a:rPr lang="id-ID" sz="2300" dirty="0"/>
              <a:t>Bekerja dengan software jaringan suatu peranti ketika mengirim dan menerima pesan </a:t>
            </a:r>
          </a:p>
          <a:p>
            <a:r>
              <a:rPr lang="id-ID" sz="2300" dirty="0" smtClean="0"/>
              <a:t>Deteksi </a:t>
            </a:r>
            <a:r>
              <a:rPr lang="id-ID" sz="2300" dirty="0"/>
              <a:t>error dan recovery error</a:t>
            </a:r>
          </a:p>
          <a:p>
            <a:r>
              <a:rPr lang="id-ID" sz="2300" dirty="0"/>
              <a:t>Menyediakan transmisi physic dari </a:t>
            </a:r>
            <a:r>
              <a:rPr lang="id-ID" sz="2300" dirty="0" smtClean="0"/>
              <a:t>data</a:t>
            </a:r>
          </a:p>
          <a:p>
            <a:r>
              <a:rPr lang="id-ID" sz="2300" dirty="0"/>
              <a:t>Mengkomunikasikan bit ke bytes dan byte ke </a:t>
            </a:r>
            <a:r>
              <a:rPr lang="id-ID" sz="2300" dirty="0" smtClean="0"/>
              <a:t>frame</a:t>
            </a:r>
          </a:p>
          <a:p>
            <a:r>
              <a:rPr lang="id-ID" sz="2300" dirty="0"/>
              <a:t>Menangani notifikasi error, topologi jaringan, flow control</a:t>
            </a:r>
          </a:p>
          <a:p>
            <a:r>
              <a:rPr lang="id-ID" sz="2300" dirty="0"/>
              <a:t>Memastikan pesan-pesan akan terkirim melalui alat yang sesuai di LAN menggunakan hardware address (MAC</a:t>
            </a:r>
            <a:r>
              <a:rPr lang="id-ID" sz="2300" dirty="0" smtClean="0"/>
              <a:t>)</a:t>
            </a:r>
            <a:endParaRPr lang="id-ID" sz="2300" dirty="0"/>
          </a:p>
        </p:txBody>
      </p:sp>
    </p:spTree>
    <p:extLst>
      <p:ext uri="{BB962C8B-B14F-4D97-AF65-F5344CB8AC3E}">
        <p14:creationId xmlns:p14="http://schemas.microsoft.com/office/powerpoint/2010/main" xmlns="" val="344453984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415880"/>
          </a:xfrm>
        </p:spPr>
        <p:txBody>
          <a:bodyPr/>
          <a:lstStyle/>
          <a:p>
            <a:r>
              <a:rPr lang="id-ID" sz="2400" dirty="0" smtClean="0"/>
              <a:t>Menterjemahkan </a:t>
            </a:r>
            <a:r>
              <a:rPr lang="id-ID" sz="2400" dirty="0"/>
              <a:t>dari layer network di atasnya ke bit-bit layer fisik di </a:t>
            </a:r>
            <a:r>
              <a:rPr lang="id-ID" sz="2400" dirty="0" smtClean="0"/>
              <a:t>bawahnya</a:t>
            </a:r>
          </a:p>
          <a:p>
            <a:r>
              <a:rPr lang="id-ID" sz="2400" dirty="0" smtClean="0"/>
              <a:t>Melakukan </a:t>
            </a:r>
            <a:r>
              <a:rPr lang="id-ID" sz="2400" dirty="0"/>
              <a:t>format pesan atau data menjadi pecahan-pecahan (data </a:t>
            </a:r>
            <a:r>
              <a:rPr lang="id-ID" sz="2400" dirty="0" smtClean="0"/>
              <a:t>frame)</a:t>
            </a:r>
          </a:p>
          <a:p>
            <a:r>
              <a:rPr lang="id-ID" sz="2400" dirty="0" smtClean="0"/>
              <a:t>Menambahkan </a:t>
            </a:r>
            <a:r>
              <a:rPr lang="id-ID" sz="2400" dirty="0"/>
              <a:t>header yang terdiri dari alamat HW sources &amp; destination (semacam informasi </a:t>
            </a:r>
            <a:r>
              <a:rPr lang="id-ID" sz="2400" dirty="0" smtClean="0"/>
              <a:t>kontrol)</a:t>
            </a:r>
          </a:p>
          <a:p>
            <a:r>
              <a:rPr lang="id-ID" sz="2400" dirty="0" smtClean="0"/>
              <a:t>Mengidentifikasi </a:t>
            </a:r>
            <a:r>
              <a:rPr lang="id-ID" sz="2400" dirty="0"/>
              <a:t>peralatan pada </a:t>
            </a:r>
            <a:r>
              <a:rPr lang="id-ID" sz="2400" dirty="0" smtClean="0"/>
              <a:t>network</a:t>
            </a:r>
          </a:p>
          <a:p>
            <a:r>
              <a:rPr lang="id-ID" sz="2400" dirty="0" smtClean="0"/>
              <a:t>Membentuk </a:t>
            </a:r>
            <a:r>
              <a:rPr lang="id-ID" sz="2400" dirty="0"/>
              <a:t>enkapsulasi yang membungkus data </a:t>
            </a:r>
            <a:r>
              <a:rPr lang="id-ID" sz="2400" dirty="0" smtClean="0"/>
              <a:t>asli</a:t>
            </a:r>
          </a:p>
          <a:p>
            <a:r>
              <a:rPr lang="id-ID" sz="2400" dirty="0" smtClean="0"/>
              <a:t>Enkapsulasi </a:t>
            </a:r>
            <a:r>
              <a:rPr lang="id-ID" sz="2400" dirty="0"/>
              <a:t>akan dilepas setelah paket diterima oleh layer di </a:t>
            </a:r>
            <a:r>
              <a:rPr lang="id-ID" sz="2400" dirty="0" smtClean="0"/>
              <a:t>bawahnya</a:t>
            </a:r>
          </a:p>
          <a:p>
            <a:r>
              <a:rPr lang="id-ID" sz="2400" dirty="0" smtClean="0"/>
              <a:t>Enkapsulasi </a:t>
            </a:r>
            <a:r>
              <a:rPr lang="id-ID" sz="2400" dirty="0"/>
              <a:t>akan berlanjut di hop lain hingga paket sampai ke </a:t>
            </a:r>
            <a:r>
              <a:rPr lang="id-ID" sz="2400" dirty="0" smtClean="0"/>
              <a:t>tujuan</a:t>
            </a:r>
          </a:p>
          <a:p>
            <a:r>
              <a:rPr lang="id-ID" sz="2400" dirty="0" smtClean="0"/>
              <a:t>Paket </a:t>
            </a:r>
            <a:r>
              <a:rPr lang="id-ID" sz="2400" dirty="0"/>
              <a:t>tidak akan berubah sepanjang </a:t>
            </a:r>
            <a:r>
              <a:rPr lang="id-ID" sz="2400" dirty="0" smtClean="0"/>
              <a:t>pengiriman</a:t>
            </a:r>
            <a:endParaRPr lang="id-ID" sz="2400" dirty="0"/>
          </a:p>
          <a:p>
            <a:pPr marL="0" indent="0">
              <a:buNone/>
            </a:pPr>
            <a:endParaRPr lang="id-ID" dirty="0"/>
          </a:p>
        </p:txBody>
      </p:sp>
    </p:spTree>
    <p:extLst>
      <p:ext uri="{BB962C8B-B14F-4D97-AF65-F5344CB8AC3E}">
        <p14:creationId xmlns:p14="http://schemas.microsoft.com/office/powerpoint/2010/main" xmlns="" val="337619209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Protokol</a:t>
            </a:r>
          </a:p>
        </p:txBody>
      </p:sp>
      <p:sp>
        <p:nvSpPr>
          <p:cNvPr id="3" name="Content Placeholder 2"/>
          <p:cNvSpPr>
            <a:spLocks noGrp="1"/>
          </p:cNvSpPr>
          <p:nvPr>
            <p:ph idx="1"/>
          </p:nvPr>
        </p:nvSpPr>
        <p:spPr/>
        <p:txBody>
          <a:bodyPr/>
          <a:lstStyle/>
          <a:p>
            <a:r>
              <a:rPr lang="id-ID" dirty="0"/>
              <a:t>PPP (Point to Point Protocol), protokol untuk point ke point. Protokol ini dipakai pada </a:t>
            </a:r>
            <a:r>
              <a:rPr lang="id-ID" dirty="0" smtClean="0"/>
              <a:t>sub-layer</a:t>
            </a:r>
          </a:p>
          <a:p>
            <a:r>
              <a:rPr lang="id-ID" dirty="0" smtClean="0"/>
              <a:t>LLC </a:t>
            </a:r>
            <a:r>
              <a:rPr lang="id-ID" dirty="0"/>
              <a:t>(Logical Link </a:t>
            </a:r>
            <a:r>
              <a:rPr lang="id-ID" dirty="0" smtClean="0"/>
              <a:t>Control)</a:t>
            </a:r>
          </a:p>
          <a:p>
            <a:r>
              <a:rPr lang="id-ID" dirty="0" smtClean="0"/>
              <a:t>SLIP </a:t>
            </a:r>
            <a:r>
              <a:rPr lang="id-ID" dirty="0"/>
              <a:t>(Serial Line Internet Protocol), protokol dengan menggunakan sambungan serial. Protokol ini dipakai pada sub-layer MAC (Media Access Control).</a:t>
            </a:r>
          </a:p>
        </p:txBody>
      </p:sp>
    </p:spTree>
    <p:extLst>
      <p:ext uri="{BB962C8B-B14F-4D97-AF65-F5344CB8AC3E}">
        <p14:creationId xmlns:p14="http://schemas.microsoft.com/office/powerpoint/2010/main" xmlns="" val="39868269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Physical </a:t>
            </a:r>
            <a:r>
              <a:rPr lang="id-ID" dirty="0" smtClean="0"/>
              <a:t>Layer</a:t>
            </a:r>
            <a:endParaRPr lang="id-ID" dirty="0"/>
          </a:p>
        </p:txBody>
      </p:sp>
      <p:sp>
        <p:nvSpPr>
          <p:cNvPr id="3" name="Content Placeholder 2"/>
          <p:cNvSpPr>
            <a:spLocks noGrp="1"/>
          </p:cNvSpPr>
          <p:nvPr>
            <p:ph idx="1"/>
          </p:nvPr>
        </p:nvSpPr>
        <p:spPr/>
        <p:txBody>
          <a:bodyPr/>
          <a:lstStyle/>
          <a:p>
            <a:r>
              <a:rPr lang="id-ID" sz="2800" dirty="0" smtClean="0"/>
              <a:t>mendefinisikan </a:t>
            </a:r>
            <a:r>
              <a:rPr lang="id-ID" sz="2800" dirty="0"/>
              <a:t>spesifikasi </a:t>
            </a:r>
            <a:r>
              <a:rPr lang="id-ID" sz="2800" dirty="0" smtClean="0"/>
              <a:t>konektor,</a:t>
            </a:r>
            <a:r>
              <a:rPr lang="id-ID" sz="2800" dirty="0"/>
              <a:t> </a:t>
            </a:r>
            <a:r>
              <a:rPr lang="id-ID" sz="2800" dirty="0" smtClean="0"/>
              <a:t>antarmuka, media </a:t>
            </a:r>
            <a:r>
              <a:rPr lang="id-ID" sz="2800" dirty="0"/>
              <a:t>transmisi jaringan, metode pensinyalan, sinkronisasi bit, arsitektur jaringan (seperti halnya Ethernet atau Token Ring), topologi jaringan dan pengkabelan. </a:t>
            </a:r>
            <a:endParaRPr lang="id-ID" sz="2800" dirty="0" smtClean="0"/>
          </a:p>
          <a:p>
            <a:r>
              <a:rPr lang="id-ID" sz="2800" dirty="0" smtClean="0"/>
              <a:t>mendefinisikan </a:t>
            </a:r>
            <a:r>
              <a:rPr lang="id-ID" sz="2800" dirty="0"/>
              <a:t>bagaimana Network Interface Card (NIC) dapat berinteraksi dengan media kabel atau radio</a:t>
            </a:r>
            <a:r>
              <a:rPr lang="id-ID" sz="2800" dirty="0" smtClean="0"/>
              <a:t>.</a:t>
            </a:r>
          </a:p>
          <a:p>
            <a:r>
              <a:rPr lang="id-ID" sz="2800" dirty="0"/>
              <a:t>Spesifikasi elektrik, mekanik, fungsi dan prosedur diberikan untuk proses pengiriman suatu bit stream pada suatu jaringan komputer</a:t>
            </a:r>
            <a:r>
              <a:rPr lang="id-ID" sz="2800" dirty="0" smtClean="0"/>
              <a:t>.</a:t>
            </a:r>
            <a:endParaRPr lang="id-ID" sz="2800" dirty="0"/>
          </a:p>
        </p:txBody>
      </p:sp>
    </p:spTree>
    <p:extLst>
      <p:ext uri="{BB962C8B-B14F-4D97-AF65-F5344CB8AC3E}">
        <p14:creationId xmlns:p14="http://schemas.microsoft.com/office/powerpoint/2010/main" xmlns="" val="33337457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Fungsi</a:t>
            </a:r>
            <a:endParaRPr lang="id-ID" dirty="0"/>
          </a:p>
        </p:txBody>
      </p:sp>
      <p:sp>
        <p:nvSpPr>
          <p:cNvPr id="3" name="Content Placeholder 2"/>
          <p:cNvSpPr>
            <a:spLocks noGrp="1"/>
          </p:cNvSpPr>
          <p:nvPr>
            <p:ph idx="1"/>
          </p:nvPr>
        </p:nvSpPr>
        <p:spPr/>
        <p:txBody>
          <a:bodyPr/>
          <a:lstStyle/>
          <a:p>
            <a:r>
              <a:rPr lang="id-ID" sz="2800" dirty="0"/>
              <a:t>Merepresentasikan bit</a:t>
            </a:r>
          </a:p>
          <a:p>
            <a:r>
              <a:rPr lang="id-ID" sz="2800" dirty="0" smtClean="0"/>
              <a:t>Mengirim </a:t>
            </a:r>
            <a:r>
              <a:rPr lang="id-ID" sz="2800" dirty="0"/>
              <a:t>bit dan menerima setiap </a:t>
            </a:r>
            <a:r>
              <a:rPr lang="id-ID" sz="2800" dirty="0" smtClean="0"/>
              <a:t>bit</a:t>
            </a:r>
          </a:p>
          <a:p>
            <a:r>
              <a:rPr lang="id-ID" sz="2800" dirty="0" smtClean="0"/>
              <a:t>Merepresentasikan </a:t>
            </a:r>
            <a:r>
              <a:rPr lang="id-ID" sz="2800" dirty="0"/>
              <a:t>bit ini tergantung dari media dan protokol yang </a:t>
            </a:r>
            <a:r>
              <a:rPr lang="id-ID" sz="2800" dirty="0" smtClean="0"/>
              <a:t>digunakan</a:t>
            </a:r>
          </a:p>
          <a:p>
            <a:r>
              <a:rPr lang="id-ID" sz="2800" dirty="0" smtClean="0"/>
              <a:t>Menentukan </a:t>
            </a:r>
            <a:r>
              <a:rPr lang="id-ID" sz="2800" dirty="0"/>
              <a:t>kebutuhan listrik, mekanis, prosedural dan fungsional, mempertahankan dan menonaktifkan hubungan fisik antar sistem</a:t>
            </a:r>
            <a:r>
              <a:rPr lang="id-ID" sz="2800" dirty="0" smtClean="0"/>
              <a:t>.</a:t>
            </a:r>
          </a:p>
          <a:p>
            <a:r>
              <a:rPr lang="id-ID" sz="2800" dirty="0"/>
              <a:t>Memindahkan bit antar </a:t>
            </a:r>
            <a:r>
              <a:rPr lang="id-ID" sz="2800" dirty="0" smtClean="0"/>
              <a:t>devices</a:t>
            </a:r>
          </a:p>
          <a:p>
            <a:r>
              <a:rPr lang="id-ID" sz="2800" dirty="0" smtClean="0"/>
              <a:t>Berkomunikasi </a:t>
            </a:r>
            <a:r>
              <a:rPr lang="id-ID" sz="2800" dirty="0"/>
              <a:t>langsung dengan jenis media </a:t>
            </a:r>
            <a:r>
              <a:rPr lang="id-ID" sz="2800" dirty="0" smtClean="0"/>
              <a:t>transmisi</a:t>
            </a:r>
          </a:p>
        </p:txBody>
      </p:sp>
    </p:spTree>
    <p:extLst>
      <p:ext uri="{BB962C8B-B14F-4D97-AF65-F5344CB8AC3E}">
        <p14:creationId xmlns:p14="http://schemas.microsoft.com/office/powerpoint/2010/main" xmlns="" val="1348724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Kamera</a:t>
            </a:r>
            <a:endParaRPr lang="en-US" dirty="0"/>
          </a:p>
        </p:txBody>
      </p:sp>
      <p:pic>
        <p:nvPicPr>
          <p:cNvPr id="4" name="Picture 3" descr="E:\Kerja\Dre Dosen\Pictogram_input.png"/>
          <p:cNvPicPr>
            <a:picLocks noChangeAspect="1" noChangeArrowheads="1"/>
          </p:cNvPicPr>
          <p:nvPr/>
        </p:nvPicPr>
        <p:blipFill>
          <a:blip r:embed="rId3" cstate="print"/>
          <a:srcRect/>
          <a:stretch>
            <a:fillRect/>
          </a:stretch>
        </p:blipFill>
        <p:spPr bwMode="auto">
          <a:xfrm rot="10800000">
            <a:off x="7696200" y="228600"/>
            <a:ext cx="1219201" cy="1206332"/>
          </a:xfrm>
          <a:prstGeom prst="rect">
            <a:avLst/>
          </a:prstGeom>
          <a:noFill/>
        </p:spPr>
      </p:pic>
      <p:pic>
        <p:nvPicPr>
          <p:cNvPr id="8194" name="Picture 2" descr="E:\Kerja\Dre Dosen\Digital_Products.jpg"/>
          <p:cNvPicPr>
            <a:picLocks noChangeAspect="1" noChangeArrowheads="1"/>
          </p:cNvPicPr>
          <p:nvPr/>
        </p:nvPicPr>
        <p:blipFill>
          <a:blip r:embed="rId4" cstate="print"/>
          <a:srcRect/>
          <a:stretch>
            <a:fillRect/>
          </a:stretch>
        </p:blipFill>
        <p:spPr bwMode="auto">
          <a:xfrm>
            <a:off x="5074444" y="228600"/>
            <a:ext cx="2286000" cy="2286000"/>
          </a:xfrm>
          <a:prstGeom prst="rect">
            <a:avLst/>
          </a:prstGeom>
          <a:noFill/>
        </p:spPr>
      </p:pic>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1"/>
          <p:cNvGrpSpPr>
            <a:grpSpLocks/>
          </p:cNvGrpSpPr>
          <p:nvPr/>
        </p:nvGrpSpPr>
        <p:grpSpPr bwMode="auto">
          <a:xfrm>
            <a:off x="1219200" y="2667000"/>
            <a:ext cx="6553200" cy="3962400"/>
            <a:chOff x="4608" y="12528"/>
            <a:chExt cx="3829" cy="2165"/>
          </a:xfrm>
        </p:grpSpPr>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08" y="12528"/>
              <a:ext cx="1525" cy="2156"/>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33" y="12528"/>
              <a:ext cx="2304" cy="2165"/>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Protokol</a:t>
            </a:r>
          </a:p>
        </p:txBody>
      </p:sp>
      <p:sp>
        <p:nvSpPr>
          <p:cNvPr id="3" name="Content Placeholder 2"/>
          <p:cNvSpPr>
            <a:spLocks noGrp="1"/>
          </p:cNvSpPr>
          <p:nvPr>
            <p:ph idx="1"/>
          </p:nvPr>
        </p:nvSpPr>
        <p:spPr/>
        <p:txBody>
          <a:bodyPr/>
          <a:lstStyle/>
          <a:p>
            <a:r>
              <a:rPr lang="id-ID" dirty="0" smtClean="0"/>
              <a:t>RS-232</a:t>
            </a:r>
            <a:endParaRPr lang="id-ID" dirty="0"/>
          </a:p>
          <a:p>
            <a:r>
              <a:rPr lang="id-ID" dirty="0" smtClean="0"/>
              <a:t>SONET</a:t>
            </a:r>
            <a:endParaRPr lang="id-ID" dirty="0"/>
          </a:p>
          <a:p>
            <a:r>
              <a:rPr lang="id-ID" dirty="0" smtClean="0"/>
              <a:t>SDL</a:t>
            </a:r>
            <a:endParaRPr lang="id-ID" dirty="0"/>
          </a:p>
          <a:p>
            <a:r>
              <a:rPr lang="id-ID" dirty="0" smtClean="0"/>
              <a:t>10BASE-T</a:t>
            </a:r>
            <a:endParaRPr lang="id-ID" dirty="0"/>
          </a:p>
          <a:p>
            <a:r>
              <a:rPr lang="id-ID" dirty="0" smtClean="0"/>
              <a:t>100BASE-T</a:t>
            </a:r>
            <a:endParaRPr lang="id-ID" dirty="0"/>
          </a:p>
          <a:p>
            <a:endParaRPr lang="id-ID" dirty="0"/>
          </a:p>
        </p:txBody>
      </p:sp>
    </p:spTree>
    <p:extLst>
      <p:ext uri="{BB962C8B-B14F-4D97-AF65-F5344CB8AC3E}">
        <p14:creationId xmlns:p14="http://schemas.microsoft.com/office/powerpoint/2010/main" xmlns="" val="15272732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81400" y="5410200"/>
            <a:ext cx="2374392" cy="533400"/>
          </a:xfrm>
          <a:prstGeom prst="rect">
            <a:avLst/>
          </a:prstGeom>
        </p:spPr>
        <p:txBody>
          <a:bodyPr>
            <a:normAutofit lnSpcReduction="10000"/>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nb-NO" sz="3200" b="1" i="0" u="none" strike="noStrike" kern="1200" cap="none" spc="0" normalizeH="0" baseline="0" noProof="0" smtClean="0">
                <a:ln>
                  <a:noFill/>
                </a:ln>
                <a:solidFill>
                  <a:schemeClr val="tx1"/>
                </a:solidFill>
                <a:effectLst/>
                <a:uLnTx/>
                <a:uFillTx/>
                <a:latin typeface="+mn-lt"/>
                <a:ea typeface="+mn-ea"/>
                <a:cs typeface="+mn-cs"/>
              </a:rPr>
              <a:t>Model OSI</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p:cNvPicPr>
            <a:picLocks noChangeAspect="1" noChangeArrowheads="1"/>
          </p:cNvPicPr>
          <p:nvPr/>
        </p:nvPicPr>
        <p:blipFill>
          <a:blip r:embed="rId2" cstate="print"/>
          <a:srcRect/>
          <a:stretch>
            <a:fillRect/>
          </a:stretch>
        </p:blipFill>
        <p:spPr bwMode="auto">
          <a:xfrm>
            <a:off x="3200400" y="1143000"/>
            <a:ext cx="3394835" cy="4114800"/>
          </a:xfrm>
          <a:prstGeom prst="rect">
            <a:avLst/>
          </a:prstGeom>
          <a:noFill/>
          <a:ln w="9525">
            <a:noFill/>
            <a:miter lim="800000"/>
            <a:headEnd/>
            <a:tailEnd/>
          </a:ln>
        </p:spPr>
      </p:pic>
    </p:spTree>
    <p:extLst>
      <p:ext uri="{BB962C8B-B14F-4D97-AF65-F5344CB8AC3E}">
        <p14:creationId xmlns:p14="http://schemas.microsoft.com/office/powerpoint/2010/main" xmlns="" val="207227527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6096000"/>
            <a:ext cx="4343400" cy="609600"/>
          </a:xfrm>
        </p:spPr>
        <p:txBody>
          <a:bodyPr/>
          <a:lstStyle/>
          <a:p>
            <a:pPr>
              <a:buNone/>
            </a:pPr>
            <a:r>
              <a:rPr lang="en-US" dirty="0" err="1" smtClean="0"/>
              <a:t>Lapisan-lapisan</a:t>
            </a:r>
            <a:r>
              <a:rPr lang="en-US" dirty="0" smtClean="0"/>
              <a:t> OSI</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1219200" y="760656"/>
            <a:ext cx="6934200" cy="5259144"/>
          </a:xfrm>
          <a:prstGeom prst="rect">
            <a:avLst/>
          </a:prstGeom>
          <a:noFill/>
          <a:ln w="9525">
            <a:noFill/>
            <a:miter lim="800000"/>
            <a:headEnd/>
            <a:tailEnd/>
          </a:ln>
        </p:spPr>
      </p:pic>
    </p:spTree>
    <p:extLst>
      <p:ext uri="{BB962C8B-B14F-4D97-AF65-F5344CB8AC3E}">
        <p14:creationId xmlns:p14="http://schemas.microsoft.com/office/powerpoint/2010/main" xmlns="" val="18824197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1073" y="5791200"/>
            <a:ext cx="7498080" cy="762000"/>
          </a:xfrm>
        </p:spPr>
        <p:txBody>
          <a:bodyPr>
            <a:normAutofit/>
          </a:bodyPr>
          <a:lstStyle/>
          <a:p>
            <a:pPr>
              <a:buNone/>
            </a:pPr>
            <a:r>
              <a:rPr lang="en-US" sz="2800" dirty="0" err="1" smtClean="0"/>
              <a:t>Pertukaran</a:t>
            </a:r>
            <a:r>
              <a:rPr lang="en-US" sz="2800" dirty="0" smtClean="0"/>
              <a:t> data </a:t>
            </a:r>
            <a:r>
              <a:rPr lang="en-US" sz="2800" dirty="0" err="1" smtClean="0"/>
              <a:t>menggunakan</a:t>
            </a:r>
            <a:r>
              <a:rPr lang="en-US" sz="2800" dirty="0" smtClean="0"/>
              <a:t> model OSI</a:t>
            </a:r>
            <a:endParaRPr lang="en-US" sz="2800" dirty="0"/>
          </a:p>
        </p:txBody>
      </p:sp>
      <p:pic>
        <p:nvPicPr>
          <p:cNvPr id="9218" name="Picture 2"/>
          <p:cNvPicPr>
            <a:picLocks noChangeAspect="1" noChangeArrowheads="1"/>
          </p:cNvPicPr>
          <p:nvPr/>
        </p:nvPicPr>
        <p:blipFill>
          <a:blip r:embed="rId2" cstate="print"/>
          <a:srcRect/>
          <a:stretch>
            <a:fillRect/>
          </a:stretch>
        </p:blipFill>
        <p:spPr bwMode="auto">
          <a:xfrm>
            <a:off x="1524000" y="914400"/>
            <a:ext cx="6995153" cy="4724400"/>
          </a:xfrm>
          <a:prstGeom prst="rect">
            <a:avLst/>
          </a:prstGeom>
          <a:noFill/>
          <a:ln w="9525">
            <a:noFill/>
            <a:miter lim="800000"/>
            <a:headEnd/>
            <a:tailEnd/>
          </a:ln>
        </p:spPr>
      </p:pic>
    </p:spTree>
    <p:extLst>
      <p:ext uri="{BB962C8B-B14F-4D97-AF65-F5344CB8AC3E}">
        <p14:creationId xmlns:p14="http://schemas.microsoft.com/office/powerpoint/2010/main" xmlns="" val="59066072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609600" y="821639"/>
            <a:ext cx="8001000" cy="2988361"/>
          </a:xfrm>
          <a:prstGeom prst="rect">
            <a:avLst/>
          </a:prstGeom>
          <a:noFill/>
          <a:ln w="9525">
            <a:noFill/>
            <a:miter lim="800000"/>
            <a:headEnd/>
            <a:tailEnd/>
          </a:ln>
          <a:effectLst/>
        </p:spPr>
      </p:pic>
      <p:pic>
        <p:nvPicPr>
          <p:cNvPr id="3" name="Picture 4"/>
          <p:cNvPicPr>
            <a:picLocks noChangeAspect="1" noChangeArrowheads="1"/>
          </p:cNvPicPr>
          <p:nvPr/>
        </p:nvPicPr>
        <p:blipFill>
          <a:blip r:embed="rId3" cstate="print"/>
          <a:srcRect/>
          <a:stretch>
            <a:fillRect/>
          </a:stretch>
        </p:blipFill>
        <p:spPr bwMode="auto">
          <a:xfrm>
            <a:off x="533400" y="3276600"/>
            <a:ext cx="3361554" cy="3352800"/>
          </a:xfrm>
          <a:prstGeom prst="rect">
            <a:avLst/>
          </a:prstGeom>
          <a:noFill/>
          <a:ln w="9525">
            <a:noFill/>
            <a:miter lim="800000"/>
            <a:headEnd/>
            <a:tailEnd/>
          </a:ln>
          <a:effectLst/>
        </p:spPr>
      </p:pic>
      <p:pic>
        <p:nvPicPr>
          <p:cNvPr id="4" name="Picture 4"/>
          <p:cNvPicPr>
            <a:picLocks noChangeAspect="1" noChangeArrowheads="1"/>
          </p:cNvPicPr>
          <p:nvPr/>
        </p:nvPicPr>
        <p:blipFill>
          <a:blip r:embed="rId4" cstate="print"/>
          <a:srcRect l="27338" t="44411" r="24345" b="39275"/>
          <a:stretch>
            <a:fillRect/>
          </a:stretch>
        </p:blipFill>
        <p:spPr bwMode="auto">
          <a:xfrm>
            <a:off x="4991100" y="4169708"/>
            <a:ext cx="4076700" cy="2078692"/>
          </a:xfrm>
          <a:prstGeom prst="rect">
            <a:avLst/>
          </a:prstGeom>
          <a:noFill/>
        </p:spPr>
      </p:pic>
    </p:spTree>
    <p:extLst>
      <p:ext uri="{BB962C8B-B14F-4D97-AF65-F5344CB8AC3E}">
        <p14:creationId xmlns:p14="http://schemas.microsoft.com/office/powerpoint/2010/main" xmlns="" val="394502327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1" dirty="0" smtClean="0"/>
              <a:t>Layer menurut OSI</a:t>
            </a:r>
            <a:endParaRPr lang="en-US" dirty="0"/>
          </a:p>
        </p:txBody>
      </p:sp>
      <p:sp>
        <p:nvSpPr>
          <p:cNvPr id="3" name="Content Placeholder 2"/>
          <p:cNvSpPr>
            <a:spLocks noGrp="1"/>
          </p:cNvSpPr>
          <p:nvPr>
            <p:ph idx="1"/>
          </p:nvPr>
        </p:nvSpPr>
        <p:spPr>
          <a:xfrm>
            <a:off x="2286000" y="5638800"/>
            <a:ext cx="5410200" cy="838200"/>
          </a:xfrm>
        </p:spPr>
        <p:txBody>
          <a:bodyPr/>
          <a:lstStyle/>
          <a:p>
            <a:pPr>
              <a:buNone/>
            </a:pPr>
            <a:r>
              <a:rPr lang="en-US" dirty="0" err="1" smtClean="0"/>
              <a:t>Lapisan</a:t>
            </a:r>
            <a:r>
              <a:rPr lang="en-US" dirty="0" smtClean="0"/>
              <a:t> </a:t>
            </a:r>
            <a:r>
              <a:rPr lang="en-US" dirty="0" err="1" smtClean="0"/>
              <a:t>fisik</a:t>
            </a:r>
            <a:r>
              <a:rPr lang="en-US" dirty="0" smtClean="0"/>
              <a:t>/physical layer</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1219200" y="1447800"/>
            <a:ext cx="7450351" cy="3733800"/>
          </a:xfrm>
          <a:prstGeom prst="rect">
            <a:avLst/>
          </a:prstGeom>
          <a:noFill/>
          <a:ln w="9525">
            <a:noFill/>
            <a:miter lim="800000"/>
            <a:headEnd/>
            <a:tailEnd/>
          </a:ln>
        </p:spPr>
      </p:pic>
    </p:spTree>
    <p:extLst>
      <p:ext uri="{BB962C8B-B14F-4D97-AF65-F5344CB8AC3E}">
        <p14:creationId xmlns:p14="http://schemas.microsoft.com/office/powerpoint/2010/main" xmlns="" val="6772636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1450" y="5029200"/>
            <a:ext cx="6439550" cy="990600"/>
          </a:xfrm>
        </p:spPr>
        <p:txBody>
          <a:bodyPr/>
          <a:lstStyle/>
          <a:p>
            <a:pPr>
              <a:buNone/>
            </a:pPr>
            <a:r>
              <a:rPr lang="en-US" dirty="0" err="1" smtClean="0"/>
              <a:t>Lapisan</a:t>
            </a:r>
            <a:r>
              <a:rPr lang="en-US" dirty="0" smtClean="0"/>
              <a:t> Data Link/Data link layer</a:t>
            </a: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1192642" y="1447800"/>
            <a:ext cx="7646558" cy="3200400"/>
          </a:xfrm>
          <a:prstGeom prst="rect">
            <a:avLst/>
          </a:prstGeom>
          <a:noFill/>
          <a:ln w="9525">
            <a:noFill/>
            <a:miter lim="800000"/>
            <a:headEnd/>
            <a:tailEnd/>
          </a:ln>
        </p:spPr>
      </p:pic>
    </p:spTree>
    <p:extLst>
      <p:ext uri="{BB962C8B-B14F-4D97-AF65-F5344CB8AC3E}">
        <p14:creationId xmlns:p14="http://schemas.microsoft.com/office/powerpoint/2010/main" xmlns="" val="388689074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4724400"/>
            <a:ext cx="6108192" cy="685800"/>
          </a:xfrm>
        </p:spPr>
        <p:txBody>
          <a:bodyPr/>
          <a:lstStyle/>
          <a:p>
            <a:pPr>
              <a:buNone/>
            </a:pPr>
            <a:r>
              <a:rPr lang="en-US" dirty="0" err="1" smtClean="0"/>
              <a:t>Lapisan</a:t>
            </a:r>
            <a:r>
              <a:rPr lang="en-US" dirty="0" smtClean="0"/>
              <a:t> </a:t>
            </a:r>
            <a:r>
              <a:rPr lang="en-US" dirty="0" err="1" smtClean="0"/>
              <a:t>nertwork</a:t>
            </a:r>
            <a:r>
              <a:rPr lang="en-US" dirty="0" smtClean="0"/>
              <a:t>/network layer</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1066800" y="1066800"/>
            <a:ext cx="7858560" cy="3352800"/>
          </a:xfrm>
          <a:prstGeom prst="rect">
            <a:avLst/>
          </a:prstGeom>
          <a:noFill/>
          <a:ln w="9525">
            <a:noFill/>
            <a:miter lim="800000"/>
            <a:headEnd/>
            <a:tailEnd/>
          </a:ln>
        </p:spPr>
      </p:pic>
    </p:spTree>
    <p:extLst>
      <p:ext uri="{BB962C8B-B14F-4D97-AF65-F5344CB8AC3E}">
        <p14:creationId xmlns:p14="http://schemas.microsoft.com/office/powerpoint/2010/main" xmlns="" val="28787819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5562600"/>
            <a:ext cx="6477000" cy="685800"/>
          </a:xfrm>
        </p:spPr>
        <p:txBody>
          <a:bodyPr/>
          <a:lstStyle/>
          <a:p>
            <a:pPr>
              <a:buNone/>
            </a:pPr>
            <a:r>
              <a:rPr lang="en-US" dirty="0" err="1" smtClean="0"/>
              <a:t>Lapisan</a:t>
            </a:r>
            <a:r>
              <a:rPr lang="en-US" dirty="0" smtClean="0"/>
              <a:t> Transport/Transport Layer</a:t>
            </a:r>
            <a:endParaRPr lang="en-US" dirty="0"/>
          </a:p>
        </p:txBody>
      </p:sp>
      <p:pic>
        <p:nvPicPr>
          <p:cNvPr id="13314" name="Picture 2"/>
          <p:cNvPicPr>
            <a:picLocks noChangeAspect="1" noChangeArrowheads="1"/>
          </p:cNvPicPr>
          <p:nvPr/>
        </p:nvPicPr>
        <p:blipFill>
          <a:blip r:embed="rId2" cstate="print"/>
          <a:srcRect/>
          <a:stretch>
            <a:fillRect/>
          </a:stretch>
        </p:blipFill>
        <p:spPr bwMode="auto">
          <a:xfrm>
            <a:off x="1219200" y="1752600"/>
            <a:ext cx="7423864" cy="3581400"/>
          </a:xfrm>
          <a:prstGeom prst="rect">
            <a:avLst/>
          </a:prstGeom>
          <a:noFill/>
          <a:ln w="9525">
            <a:noFill/>
            <a:miter lim="800000"/>
            <a:headEnd/>
            <a:tailEnd/>
          </a:ln>
        </p:spPr>
      </p:pic>
    </p:spTree>
    <p:extLst>
      <p:ext uri="{BB962C8B-B14F-4D97-AF65-F5344CB8AC3E}">
        <p14:creationId xmlns:p14="http://schemas.microsoft.com/office/powerpoint/2010/main" xmlns="" val="41294753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5029200"/>
            <a:ext cx="2450592" cy="609600"/>
          </a:xfrm>
        </p:spPr>
        <p:txBody>
          <a:bodyPr/>
          <a:lstStyle/>
          <a:p>
            <a:pPr>
              <a:buNone/>
            </a:pPr>
            <a:r>
              <a:rPr lang="en-US" dirty="0" err="1" smtClean="0"/>
              <a:t>Sesion</a:t>
            </a:r>
            <a:r>
              <a:rPr lang="en-US" dirty="0" smtClean="0"/>
              <a:t> layer</a:t>
            </a: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1066800" y="1295400"/>
            <a:ext cx="7838486" cy="2971800"/>
          </a:xfrm>
          <a:prstGeom prst="rect">
            <a:avLst/>
          </a:prstGeom>
          <a:noFill/>
          <a:ln w="9525">
            <a:noFill/>
            <a:miter lim="800000"/>
            <a:headEnd/>
            <a:tailEnd/>
          </a:ln>
        </p:spPr>
      </p:pic>
    </p:spTree>
    <p:extLst>
      <p:ext uri="{BB962C8B-B14F-4D97-AF65-F5344CB8AC3E}">
        <p14:creationId xmlns:p14="http://schemas.microsoft.com/office/powerpoint/2010/main" xmlns="" val="2196563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a:t>
            </a:r>
            <a:endParaRPr lang="en-US" dirty="0"/>
          </a:p>
        </p:txBody>
      </p:sp>
      <p:pic>
        <p:nvPicPr>
          <p:cNvPr id="4" name="Picture 3" descr="E:\Kerja\Dre Dosen\Pictogram_input.png"/>
          <p:cNvPicPr>
            <a:picLocks noChangeAspect="1" noChangeArrowheads="1"/>
          </p:cNvPicPr>
          <p:nvPr/>
        </p:nvPicPr>
        <p:blipFill>
          <a:blip r:embed="rId2" cstate="print"/>
          <a:srcRect/>
          <a:stretch>
            <a:fillRect/>
          </a:stretch>
        </p:blipFill>
        <p:spPr bwMode="auto">
          <a:xfrm rot="10800000">
            <a:off x="7696200" y="228600"/>
            <a:ext cx="1219201" cy="1206332"/>
          </a:xfrm>
          <a:prstGeom prst="rect">
            <a:avLst/>
          </a:prstGeom>
          <a:noFill/>
        </p:spPr>
      </p:pic>
      <p:pic>
        <p:nvPicPr>
          <p:cNvPr id="9218" name="Picture 2" descr="E:\Kerja\Dre Dosen\audio_pc_mic.jpg"/>
          <p:cNvPicPr>
            <a:picLocks noChangeAspect="1" noChangeArrowheads="1"/>
          </p:cNvPicPr>
          <p:nvPr/>
        </p:nvPicPr>
        <p:blipFill>
          <a:blip r:embed="rId3" cstate="print"/>
          <a:srcRect/>
          <a:stretch>
            <a:fillRect/>
          </a:stretch>
        </p:blipFill>
        <p:spPr bwMode="auto">
          <a:xfrm>
            <a:off x="3129316" y="1295400"/>
            <a:ext cx="2985733" cy="4867275"/>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5029200"/>
            <a:ext cx="6717792" cy="685800"/>
          </a:xfrm>
        </p:spPr>
        <p:txBody>
          <a:bodyPr>
            <a:normAutofit fontScale="92500"/>
          </a:bodyPr>
          <a:lstStyle/>
          <a:p>
            <a:pPr>
              <a:buNone/>
            </a:pPr>
            <a:r>
              <a:rPr lang="en-US" dirty="0" err="1" smtClean="0"/>
              <a:t>Lapisan</a:t>
            </a:r>
            <a:r>
              <a:rPr lang="en-US" dirty="0" smtClean="0"/>
              <a:t> </a:t>
            </a:r>
            <a:r>
              <a:rPr lang="en-US" dirty="0" err="1" smtClean="0"/>
              <a:t>Presentasi</a:t>
            </a:r>
            <a:r>
              <a:rPr lang="en-US" dirty="0" smtClean="0"/>
              <a:t>/Presentation Layer</a:t>
            </a:r>
            <a:endParaRPr lang="en-US" dirty="0"/>
          </a:p>
        </p:txBody>
      </p:sp>
      <p:pic>
        <p:nvPicPr>
          <p:cNvPr id="15362" name="Picture 2"/>
          <p:cNvPicPr>
            <a:picLocks noChangeAspect="1" noChangeArrowheads="1"/>
          </p:cNvPicPr>
          <p:nvPr/>
        </p:nvPicPr>
        <p:blipFill>
          <a:blip r:embed="rId2" cstate="print"/>
          <a:srcRect/>
          <a:stretch>
            <a:fillRect/>
          </a:stretch>
        </p:blipFill>
        <p:spPr bwMode="auto">
          <a:xfrm>
            <a:off x="1084729" y="1143000"/>
            <a:ext cx="7906871" cy="3429000"/>
          </a:xfrm>
          <a:prstGeom prst="rect">
            <a:avLst/>
          </a:prstGeom>
          <a:noFill/>
          <a:ln w="9525">
            <a:noFill/>
            <a:miter lim="800000"/>
            <a:headEnd/>
            <a:tailEnd/>
          </a:ln>
        </p:spPr>
      </p:pic>
    </p:spTree>
    <p:extLst>
      <p:ext uri="{BB962C8B-B14F-4D97-AF65-F5344CB8AC3E}">
        <p14:creationId xmlns:p14="http://schemas.microsoft.com/office/powerpoint/2010/main" xmlns="" val="185267124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5181600"/>
            <a:ext cx="6705600" cy="685800"/>
          </a:xfrm>
        </p:spPr>
        <p:txBody>
          <a:bodyPr/>
          <a:lstStyle/>
          <a:p>
            <a:pPr>
              <a:buNone/>
            </a:pPr>
            <a:r>
              <a:rPr lang="en-US" dirty="0" err="1" smtClean="0"/>
              <a:t>Lapisan</a:t>
            </a:r>
            <a:r>
              <a:rPr lang="en-US" dirty="0" smtClean="0"/>
              <a:t> </a:t>
            </a:r>
            <a:r>
              <a:rPr lang="en-US" dirty="0" err="1" smtClean="0"/>
              <a:t>Aplikasi</a:t>
            </a:r>
            <a:r>
              <a:rPr lang="en-US" dirty="0" smtClean="0"/>
              <a:t>/Application Layer</a:t>
            </a:r>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1066799" y="990600"/>
            <a:ext cx="7984219" cy="3962400"/>
          </a:xfrm>
          <a:prstGeom prst="rect">
            <a:avLst/>
          </a:prstGeom>
          <a:noFill/>
          <a:ln w="9525">
            <a:noFill/>
            <a:miter lim="800000"/>
            <a:headEnd/>
            <a:tailEnd/>
          </a:ln>
        </p:spPr>
      </p:pic>
    </p:spTree>
    <p:extLst>
      <p:ext uri="{BB962C8B-B14F-4D97-AF65-F5344CB8AC3E}">
        <p14:creationId xmlns:p14="http://schemas.microsoft.com/office/powerpoint/2010/main" xmlns="" val="15335651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658420" y="304800"/>
            <a:ext cx="8229600" cy="722859"/>
          </a:xfrm>
        </p:spPr>
        <p:txBody>
          <a:bodyPr/>
          <a:lstStyle/>
          <a:p>
            <a:r>
              <a:rPr lang="de-DE" sz="3200" b="1" dirty="0" smtClean="0">
                <a:solidFill>
                  <a:schemeClr val="accent2"/>
                </a:solidFill>
                <a:latin typeface="Arial" pitchFamily="34" charset="0"/>
              </a:rPr>
              <a:t>Contoh Aplikasi per Layer OSI</a:t>
            </a:r>
            <a:endParaRPr lang="en-US" sz="3200" b="1" dirty="0" smtClean="0">
              <a:solidFill>
                <a:schemeClr val="accent2"/>
              </a:solidFill>
              <a:latin typeface="Arial" pitchFamily="34" charset="0"/>
            </a:endParaRPr>
          </a:p>
        </p:txBody>
      </p:sp>
      <p:sp>
        <p:nvSpPr>
          <p:cNvPr id="90115" name="Rectangle 3"/>
          <p:cNvSpPr>
            <a:spLocks noGrp="1" noChangeArrowheads="1"/>
          </p:cNvSpPr>
          <p:nvPr>
            <p:ph type="body" idx="4294967295"/>
          </p:nvPr>
        </p:nvSpPr>
        <p:spPr/>
        <p:txBody>
          <a:bodyPr/>
          <a:lstStyle/>
          <a:p>
            <a:endParaRPr lang="en-US" smtClean="0">
              <a:latin typeface="Arial" pitchFamily="34" charset="0"/>
            </a:endParaRPr>
          </a:p>
        </p:txBody>
      </p:sp>
      <p:sp>
        <p:nvSpPr>
          <p:cNvPr id="90116" name="Rectangle 4"/>
          <p:cNvSpPr>
            <a:spLocks noChangeArrowheads="1"/>
          </p:cNvSpPr>
          <p:nvPr/>
        </p:nvSpPr>
        <p:spPr bwMode="auto">
          <a:xfrm>
            <a:off x="-20638" y="3068638"/>
            <a:ext cx="9144001" cy="2016125"/>
          </a:xfrm>
          <a:prstGeom prst="rect">
            <a:avLst/>
          </a:prstGeom>
          <a:solidFill>
            <a:srgbClr val="FFFF00"/>
          </a:solidFill>
          <a:ln w="9525" algn="ctr">
            <a:noFill/>
            <a:miter lim="800000"/>
            <a:headEnd/>
            <a:tailEnd/>
          </a:ln>
          <a:effectLst/>
        </p:spPr>
        <p:txBody>
          <a:bodyPr wrap="none" lIns="82124" tIns="41061" rIns="82124" bIns="41061" anchor="ctr"/>
          <a:lstStyle/>
          <a:p>
            <a:pPr defTabSz="814388" eaLnBrk="0" hangingPunct="0">
              <a:lnSpc>
                <a:spcPct val="90000"/>
              </a:lnSpc>
            </a:pPr>
            <a:r>
              <a:rPr lang="de-DE" sz="3000" b="1">
                <a:solidFill>
                  <a:srgbClr val="003399"/>
                </a:solidFill>
                <a:effectLst>
                  <a:outerShdw blurRad="38100" dist="38100" dir="2700000" algn="tl">
                    <a:srgbClr val="000000"/>
                  </a:outerShdw>
                </a:effectLst>
              </a:rPr>
              <a:t>Managed IP Services</a:t>
            </a:r>
            <a:endParaRPr lang="en-US" sz="3000" b="1">
              <a:solidFill>
                <a:srgbClr val="003399"/>
              </a:solidFill>
              <a:effectLst>
                <a:outerShdw blurRad="38100" dist="38100" dir="2700000" algn="tl">
                  <a:srgbClr val="000000"/>
                </a:outerShdw>
              </a:effectLst>
            </a:endParaRPr>
          </a:p>
        </p:txBody>
      </p:sp>
      <p:sp>
        <p:nvSpPr>
          <p:cNvPr id="90117" name="WordArt 5"/>
          <p:cNvSpPr>
            <a:spLocks noChangeArrowheads="1" noChangeShapeType="1" noTextEdit="1"/>
          </p:cNvSpPr>
          <p:nvPr/>
        </p:nvSpPr>
        <p:spPr bwMode="auto">
          <a:xfrm rot="-5400000">
            <a:off x="-294481" y="3955256"/>
            <a:ext cx="1119188" cy="314325"/>
          </a:xfrm>
          <a:prstGeom prst="rect">
            <a:avLst/>
          </a:prstGeom>
        </p:spPr>
        <p:txBody>
          <a:bodyPr wrap="none" fromWordArt="1">
            <a:prstTxWarp prst="textPlain">
              <a:avLst>
                <a:gd name="adj" fmla="val 50000"/>
              </a:avLst>
            </a:prstTxWarp>
          </a:bodyPr>
          <a:lstStyle/>
          <a:p>
            <a:r>
              <a:rPr lang="en-US" b="1" kern="10" spc="-90">
                <a:ln w="9525">
                  <a:solidFill>
                    <a:srgbClr val="000000"/>
                  </a:solidFill>
                  <a:round/>
                  <a:headEnd/>
                  <a:tailEnd/>
                </a:ln>
                <a:solidFill>
                  <a:srgbClr val="FFFFFF"/>
                </a:solidFill>
                <a:latin typeface="Arial Black"/>
              </a:rPr>
              <a:t>Layer 4+</a:t>
            </a:r>
          </a:p>
        </p:txBody>
      </p:sp>
      <p:sp>
        <p:nvSpPr>
          <p:cNvPr id="90118" name="Text Box 6"/>
          <p:cNvSpPr txBox="1">
            <a:spLocks noChangeArrowheads="1"/>
          </p:cNvSpPr>
          <p:nvPr/>
        </p:nvSpPr>
        <p:spPr bwMode="auto">
          <a:xfrm rot="-5400000">
            <a:off x="-127000" y="4032250"/>
            <a:ext cx="1663700" cy="330200"/>
          </a:xfrm>
          <a:prstGeom prst="rect">
            <a:avLst/>
          </a:prstGeom>
          <a:noFill/>
          <a:ln w="9525" algn="ctr">
            <a:noFill/>
            <a:miter lim="800000"/>
            <a:headEnd/>
            <a:tailEnd/>
          </a:ln>
          <a:effectLst/>
        </p:spPr>
        <p:txBody>
          <a:bodyPr wrap="none" lIns="82124" tIns="41061" rIns="82124" bIns="41061">
            <a:spAutoFit/>
          </a:bodyPr>
          <a:lstStyle/>
          <a:p>
            <a:pPr algn="l" defTabSz="814388" eaLnBrk="0" hangingPunct="0">
              <a:lnSpc>
                <a:spcPct val="90000"/>
              </a:lnSpc>
            </a:pPr>
            <a:r>
              <a:rPr lang="de-DE" b="1" i="1">
                <a:solidFill>
                  <a:schemeClr val="accent2"/>
                </a:solidFill>
              </a:rPr>
              <a:t>Data Services</a:t>
            </a:r>
            <a:endParaRPr lang="en-US" b="1" i="1">
              <a:solidFill>
                <a:schemeClr val="accent2"/>
              </a:solidFill>
            </a:endParaRPr>
          </a:p>
        </p:txBody>
      </p:sp>
      <p:grpSp>
        <p:nvGrpSpPr>
          <p:cNvPr id="90119" name="Group 7"/>
          <p:cNvGrpSpPr>
            <a:grpSpLocks/>
          </p:cNvGrpSpPr>
          <p:nvPr/>
        </p:nvGrpSpPr>
        <p:grpSpPr bwMode="auto">
          <a:xfrm>
            <a:off x="-23813" y="1196975"/>
            <a:ext cx="9167813" cy="2232025"/>
            <a:chOff x="-15" y="799"/>
            <a:chExt cx="5775" cy="1361"/>
          </a:xfrm>
        </p:grpSpPr>
        <p:sp>
          <p:nvSpPr>
            <p:cNvPr id="90120" name="AutoShape 8"/>
            <p:cNvSpPr>
              <a:spLocks noChangeArrowheads="1"/>
            </p:cNvSpPr>
            <p:nvPr/>
          </p:nvSpPr>
          <p:spPr bwMode="auto">
            <a:xfrm rot="5400000" flipV="1">
              <a:off x="2192" y="-1408"/>
              <a:ext cx="1361" cy="5775"/>
            </a:xfrm>
            <a:prstGeom prst="homePlate">
              <a:avLst>
                <a:gd name="adj" fmla="val 16477"/>
              </a:avLst>
            </a:prstGeom>
            <a:solidFill>
              <a:srgbClr val="FF9933"/>
            </a:solidFill>
            <a:ln w="9525" algn="ctr">
              <a:noFill/>
              <a:miter lim="800000"/>
              <a:headEnd/>
              <a:tailEnd/>
            </a:ln>
            <a:effectLst/>
          </p:spPr>
          <p:txBody>
            <a:bodyPr vert="eaVert" wrap="none" lIns="82124" tIns="41061" rIns="82124" bIns="41061" anchor="ctr"/>
            <a:lstStyle/>
            <a:p>
              <a:pPr defTabSz="814388" eaLnBrk="0" hangingPunct="0">
                <a:lnSpc>
                  <a:spcPct val="90000"/>
                </a:lnSpc>
              </a:pPr>
              <a:r>
                <a:rPr lang="de-DE" sz="3000" b="1">
                  <a:solidFill>
                    <a:srgbClr val="003399"/>
                  </a:solidFill>
                  <a:effectLst>
                    <a:outerShdw blurRad="38100" dist="38100" dir="2700000" algn="tl">
                      <a:srgbClr val="000000"/>
                    </a:outerShdw>
                  </a:effectLst>
                </a:rPr>
                <a:t>System Integrator</a:t>
              </a:r>
              <a:endParaRPr lang="en-US" sz="3000" b="1">
                <a:solidFill>
                  <a:srgbClr val="003399"/>
                </a:solidFill>
                <a:effectLst>
                  <a:outerShdw blurRad="38100" dist="38100" dir="2700000" algn="tl">
                    <a:srgbClr val="000000"/>
                  </a:outerShdw>
                </a:effectLst>
              </a:endParaRPr>
            </a:p>
          </p:txBody>
        </p:sp>
        <p:sp>
          <p:nvSpPr>
            <p:cNvPr id="90121" name="WordArt 9"/>
            <p:cNvSpPr>
              <a:spLocks noChangeArrowheads="1" noChangeShapeType="1" noTextEdit="1"/>
            </p:cNvSpPr>
            <p:nvPr/>
          </p:nvSpPr>
          <p:spPr bwMode="auto">
            <a:xfrm rot="-5400000">
              <a:off x="-165" y="1242"/>
              <a:ext cx="630" cy="198"/>
            </a:xfrm>
            <a:prstGeom prst="rect">
              <a:avLst/>
            </a:prstGeom>
          </p:spPr>
          <p:txBody>
            <a:bodyPr wrap="none" fromWordArt="1">
              <a:prstTxWarp prst="textPlain">
                <a:avLst>
                  <a:gd name="adj" fmla="val 50000"/>
                </a:avLst>
              </a:prstTxWarp>
            </a:bodyPr>
            <a:lstStyle/>
            <a:p>
              <a:r>
                <a:rPr lang="en-US" b="1" kern="10" spc="-90">
                  <a:ln w="9525">
                    <a:solidFill>
                      <a:srgbClr val="000000"/>
                    </a:solidFill>
                    <a:round/>
                    <a:headEnd/>
                    <a:tailEnd/>
                  </a:ln>
                  <a:solidFill>
                    <a:srgbClr val="FFFFFF"/>
                  </a:solidFill>
                  <a:latin typeface="Arial Black"/>
                </a:rPr>
                <a:t>Layer 7</a:t>
              </a:r>
            </a:p>
          </p:txBody>
        </p:sp>
        <p:sp>
          <p:nvSpPr>
            <p:cNvPr id="90122" name="Text Box 10"/>
            <p:cNvSpPr txBox="1">
              <a:spLocks noChangeArrowheads="1"/>
            </p:cNvSpPr>
            <p:nvPr/>
          </p:nvSpPr>
          <p:spPr bwMode="auto">
            <a:xfrm rot="-5400000">
              <a:off x="-184" y="1232"/>
              <a:ext cx="1230" cy="364"/>
            </a:xfrm>
            <a:prstGeom prst="rect">
              <a:avLst/>
            </a:prstGeom>
            <a:noFill/>
            <a:ln w="9525" algn="ctr">
              <a:noFill/>
              <a:miter lim="800000"/>
              <a:headEnd/>
              <a:tailEnd/>
            </a:ln>
            <a:effectLst/>
          </p:spPr>
          <p:txBody>
            <a:bodyPr lIns="82124" tIns="41061" rIns="82124" bIns="41061">
              <a:spAutoFit/>
            </a:bodyPr>
            <a:lstStyle/>
            <a:p>
              <a:pPr defTabSz="814388" eaLnBrk="0" hangingPunct="0">
                <a:lnSpc>
                  <a:spcPct val="90000"/>
                </a:lnSpc>
              </a:pPr>
              <a:r>
                <a:rPr lang="de-DE" b="1" i="1" dirty="0">
                  <a:solidFill>
                    <a:schemeClr val="accent2"/>
                  </a:solidFill>
                </a:rPr>
                <a:t>Application &amp; Outsourcing</a:t>
              </a:r>
              <a:endParaRPr lang="en-US" b="1" i="1" dirty="0">
                <a:solidFill>
                  <a:schemeClr val="accent2"/>
                </a:solidFill>
              </a:endParaRPr>
            </a:p>
          </p:txBody>
        </p:sp>
      </p:grpSp>
      <p:grpSp>
        <p:nvGrpSpPr>
          <p:cNvPr id="90123" name="Group 11"/>
          <p:cNvGrpSpPr>
            <a:grpSpLocks/>
          </p:cNvGrpSpPr>
          <p:nvPr/>
        </p:nvGrpSpPr>
        <p:grpSpPr bwMode="auto">
          <a:xfrm>
            <a:off x="-23813" y="4652963"/>
            <a:ext cx="9167813" cy="2016125"/>
            <a:chOff x="-15" y="2931"/>
            <a:chExt cx="5775" cy="1270"/>
          </a:xfrm>
        </p:grpSpPr>
        <p:sp>
          <p:nvSpPr>
            <p:cNvPr id="90124" name="AutoShape 12"/>
            <p:cNvSpPr>
              <a:spLocks noChangeArrowheads="1"/>
            </p:cNvSpPr>
            <p:nvPr/>
          </p:nvSpPr>
          <p:spPr bwMode="auto">
            <a:xfrm rot="-5400000">
              <a:off x="2238" y="678"/>
              <a:ext cx="1270" cy="5775"/>
            </a:xfrm>
            <a:prstGeom prst="homePlate">
              <a:avLst>
                <a:gd name="adj" fmla="val 16477"/>
              </a:avLst>
            </a:prstGeom>
            <a:solidFill>
              <a:srgbClr val="66FF66"/>
            </a:solidFill>
            <a:ln w="9525" algn="ctr">
              <a:noFill/>
              <a:miter lim="800000"/>
              <a:headEnd/>
              <a:tailEnd/>
            </a:ln>
            <a:effectLst/>
          </p:spPr>
          <p:txBody>
            <a:bodyPr vert="eaVert" wrap="none" lIns="82124" tIns="41061" rIns="82124" bIns="41061" anchor="ctr"/>
            <a:lstStyle/>
            <a:p>
              <a:pPr defTabSz="814388" eaLnBrk="0" hangingPunct="0">
                <a:lnSpc>
                  <a:spcPct val="90000"/>
                </a:lnSpc>
              </a:pPr>
              <a:r>
                <a:rPr lang="de-DE" sz="3000" b="1">
                  <a:solidFill>
                    <a:srgbClr val="003399"/>
                  </a:solidFill>
                  <a:effectLst>
                    <a:outerShdw blurRad="38100" dist="38100" dir="2700000" algn="tl">
                      <a:srgbClr val="000000"/>
                    </a:outerShdw>
                  </a:effectLst>
                </a:rPr>
                <a:t>Service Provider</a:t>
              </a:r>
              <a:endParaRPr lang="en-US" sz="3000" b="1">
                <a:solidFill>
                  <a:srgbClr val="003399"/>
                </a:solidFill>
                <a:effectLst>
                  <a:outerShdw blurRad="38100" dist="38100" dir="2700000" algn="tl">
                    <a:srgbClr val="000000"/>
                  </a:outerShdw>
                </a:effectLst>
              </a:endParaRPr>
            </a:p>
          </p:txBody>
        </p:sp>
        <p:sp>
          <p:nvSpPr>
            <p:cNvPr id="90125" name="WordArt 13"/>
            <p:cNvSpPr>
              <a:spLocks noChangeArrowheads="1" noChangeShapeType="1" noTextEdit="1"/>
            </p:cNvSpPr>
            <p:nvPr/>
          </p:nvSpPr>
          <p:spPr bwMode="auto">
            <a:xfrm rot="-5400000">
              <a:off x="-148" y="3601"/>
              <a:ext cx="630" cy="198"/>
            </a:xfrm>
            <a:prstGeom prst="rect">
              <a:avLst/>
            </a:prstGeom>
          </p:spPr>
          <p:txBody>
            <a:bodyPr wrap="none" fromWordArt="1">
              <a:prstTxWarp prst="textPlain">
                <a:avLst>
                  <a:gd name="adj" fmla="val 50000"/>
                </a:avLst>
              </a:prstTxWarp>
            </a:bodyPr>
            <a:lstStyle/>
            <a:p>
              <a:r>
                <a:rPr lang="en-US" b="1" kern="10" spc="-90">
                  <a:ln w="9525">
                    <a:solidFill>
                      <a:srgbClr val="000000"/>
                    </a:solidFill>
                    <a:round/>
                    <a:headEnd/>
                    <a:tailEnd/>
                  </a:ln>
                  <a:solidFill>
                    <a:srgbClr val="FFFFFF"/>
                  </a:solidFill>
                  <a:latin typeface="Arial Black"/>
                </a:rPr>
                <a:t>Layer 2 - 3</a:t>
              </a:r>
            </a:p>
          </p:txBody>
        </p:sp>
      </p:grpSp>
      <p:grpSp>
        <p:nvGrpSpPr>
          <p:cNvPr id="90126" name="Group 14"/>
          <p:cNvGrpSpPr>
            <a:grpSpLocks/>
          </p:cNvGrpSpPr>
          <p:nvPr/>
        </p:nvGrpSpPr>
        <p:grpSpPr bwMode="auto">
          <a:xfrm>
            <a:off x="1044575" y="5137150"/>
            <a:ext cx="4767263" cy="1420813"/>
            <a:chOff x="658" y="3236"/>
            <a:chExt cx="3003" cy="895"/>
          </a:xfrm>
        </p:grpSpPr>
        <p:pic>
          <p:nvPicPr>
            <p:cNvPr id="90127" name="Picture 15" descr="box_sq_med-blu-trans"/>
            <p:cNvPicPr>
              <a:picLocks noChangeAspect="1" noChangeArrowheads="1"/>
            </p:cNvPicPr>
            <p:nvPr/>
          </p:nvPicPr>
          <p:blipFill>
            <a:blip r:embed="rId2" cstate="print">
              <a:lum bright="20000" contrast="-54000"/>
            </a:blip>
            <a:srcRect/>
            <a:stretch>
              <a:fillRect/>
            </a:stretch>
          </p:blipFill>
          <p:spPr bwMode="auto">
            <a:xfrm>
              <a:off x="658" y="3236"/>
              <a:ext cx="1008" cy="441"/>
            </a:xfrm>
            <a:prstGeom prst="rect">
              <a:avLst/>
            </a:prstGeom>
            <a:noFill/>
            <a:ln w="9525">
              <a:noFill/>
              <a:miter lim="800000"/>
              <a:headEnd/>
              <a:tailEnd/>
            </a:ln>
            <a:effectLst/>
          </p:spPr>
        </p:pic>
        <p:sp>
          <p:nvSpPr>
            <p:cNvPr id="90128" name="Rectangle 16"/>
            <p:cNvSpPr>
              <a:spLocks noChangeArrowheads="1"/>
            </p:cNvSpPr>
            <p:nvPr/>
          </p:nvSpPr>
          <p:spPr bwMode="auto">
            <a:xfrm>
              <a:off x="794" y="3327"/>
              <a:ext cx="680" cy="263"/>
            </a:xfrm>
            <a:prstGeom prst="rect">
              <a:avLst/>
            </a:prstGeom>
            <a:noFill/>
            <a:ln w="9525" algn="ctr">
              <a:noFill/>
              <a:miter lim="800000"/>
              <a:headEnd/>
              <a:tailEnd/>
            </a:ln>
            <a:effectLst/>
          </p:spPr>
          <p:txBody>
            <a:bodyPr wrap="none" lIns="82124" tIns="41061" rIns="82124" bIns="41061">
              <a:spAutoFit/>
            </a:bodyPr>
            <a:lstStyle/>
            <a:p>
              <a:pPr algn="l" defTabSz="814388" eaLnBrk="0" hangingPunct="0"/>
              <a:r>
                <a:rPr lang="en-US" sz="2200" b="1">
                  <a:solidFill>
                    <a:schemeClr val="tx2"/>
                  </a:solidFill>
                </a:rPr>
                <a:t>IP VPN</a:t>
              </a:r>
            </a:p>
          </p:txBody>
        </p:sp>
        <p:pic>
          <p:nvPicPr>
            <p:cNvPr id="90129" name="Picture 17" descr="box_sq_med-blu-trans"/>
            <p:cNvPicPr>
              <a:picLocks noChangeAspect="1" noChangeArrowheads="1"/>
            </p:cNvPicPr>
            <p:nvPr/>
          </p:nvPicPr>
          <p:blipFill>
            <a:blip r:embed="rId2" cstate="print">
              <a:lum bright="20000" contrast="-54000"/>
            </a:blip>
            <a:srcRect/>
            <a:stretch>
              <a:fillRect/>
            </a:stretch>
          </p:blipFill>
          <p:spPr bwMode="auto">
            <a:xfrm>
              <a:off x="658" y="3689"/>
              <a:ext cx="1008" cy="441"/>
            </a:xfrm>
            <a:prstGeom prst="rect">
              <a:avLst/>
            </a:prstGeom>
            <a:noFill/>
            <a:ln w="9525">
              <a:noFill/>
              <a:miter lim="800000"/>
              <a:headEnd/>
              <a:tailEnd/>
            </a:ln>
            <a:effectLst/>
          </p:spPr>
        </p:pic>
        <p:pic>
          <p:nvPicPr>
            <p:cNvPr id="90130" name="Picture 18" descr="box_sq_med-blu-trans"/>
            <p:cNvPicPr>
              <a:picLocks noChangeAspect="1" noChangeArrowheads="1"/>
            </p:cNvPicPr>
            <p:nvPr/>
          </p:nvPicPr>
          <p:blipFill>
            <a:blip r:embed="rId2" cstate="print">
              <a:lum bright="20000" contrast="-54000"/>
            </a:blip>
            <a:srcRect/>
            <a:stretch>
              <a:fillRect/>
            </a:stretch>
          </p:blipFill>
          <p:spPr bwMode="auto">
            <a:xfrm>
              <a:off x="2653" y="3236"/>
              <a:ext cx="1008" cy="441"/>
            </a:xfrm>
            <a:prstGeom prst="rect">
              <a:avLst/>
            </a:prstGeom>
            <a:noFill/>
            <a:ln w="9525">
              <a:noFill/>
              <a:miter lim="800000"/>
              <a:headEnd/>
              <a:tailEnd/>
            </a:ln>
            <a:effectLst/>
          </p:spPr>
        </p:pic>
        <p:pic>
          <p:nvPicPr>
            <p:cNvPr id="90131" name="Picture 19" descr="box_sq_med-blu-trans"/>
            <p:cNvPicPr>
              <a:picLocks noChangeAspect="1" noChangeArrowheads="1"/>
            </p:cNvPicPr>
            <p:nvPr/>
          </p:nvPicPr>
          <p:blipFill>
            <a:blip r:embed="rId2" cstate="print">
              <a:lum bright="20000" contrast="-54000"/>
            </a:blip>
            <a:srcRect/>
            <a:stretch>
              <a:fillRect/>
            </a:stretch>
          </p:blipFill>
          <p:spPr bwMode="auto">
            <a:xfrm>
              <a:off x="1645" y="3236"/>
              <a:ext cx="1008" cy="441"/>
            </a:xfrm>
            <a:prstGeom prst="rect">
              <a:avLst/>
            </a:prstGeom>
            <a:noFill/>
            <a:ln w="9525">
              <a:noFill/>
              <a:miter lim="800000"/>
              <a:headEnd/>
              <a:tailEnd/>
            </a:ln>
            <a:effectLst/>
          </p:spPr>
        </p:pic>
        <p:sp>
          <p:nvSpPr>
            <p:cNvPr id="90132" name="Rectangle 20"/>
            <p:cNvSpPr>
              <a:spLocks noChangeArrowheads="1"/>
            </p:cNvSpPr>
            <p:nvPr/>
          </p:nvSpPr>
          <p:spPr bwMode="auto">
            <a:xfrm>
              <a:off x="2663" y="3248"/>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Wireless </a:t>
              </a:r>
            </a:p>
            <a:p>
              <a:pPr defTabSz="814388" eaLnBrk="0" hangingPunct="0"/>
              <a:r>
                <a:rPr lang="en-US" sz="1700" b="1"/>
                <a:t>Data</a:t>
              </a:r>
            </a:p>
          </p:txBody>
        </p:sp>
        <p:sp>
          <p:nvSpPr>
            <p:cNvPr id="90133" name="Rectangle 21"/>
            <p:cNvSpPr>
              <a:spLocks noChangeArrowheads="1"/>
            </p:cNvSpPr>
            <p:nvPr/>
          </p:nvSpPr>
          <p:spPr bwMode="auto">
            <a:xfrm>
              <a:off x="1645" y="3266"/>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Metro Optical</a:t>
              </a:r>
            </a:p>
            <a:p>
              <a:pPr defTabSz="814388" eaLnBrk="0" hangingPunct="0"/>
              <a:r>
                <a:rPr lang="en-US" sz="1700" b="1"/>
                <a:t>Ethernet</a:t>
              </a:r>
            </a:p>
          </p:txBody>
        </p:sp>
        <p:sp>
          <p:nvSpPr>
            <p:cNvPr id="90134" name="Rectangle 22"/>
            <p:cNvSpPr>
              <a:spLocks noChangeArrowheads="1"/>
            </p:cNvSpPr>
            <p:nvPr/>
          </p:nvSpPr>
          <p:spPr bwMode="auto">
            <a:xfrm>
              <a:off x="658" y="3720"/>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Internet</a:t>
              </a:r>
            </a:p>
            <a:p>
              <a:pPr defTabSz="814388" eaLnBrk="0" hangingPunct="0"/>
              <a:r>
                <a:rPr lang="de-DE" sz="1700" b="1"/>
                <a:t>Access</a:t>
              </a:r>
              <a:endParaRPr lang="en-US" sz="1700" b="1"/>
            </a:p>
          </p:txBody>
        </p:sp>
        <p:pic>
          <p:nvPicPr>
            <p:cNvPr id="90135" name="Picture 23" descr="box_sq_med-blu-trans"/>
            <p:cNvPicPr>
              <a:picLocks noChangeAspect="1" noChangeArrowheads="1"/>
            </p:cNvPicPr>
            <p:nvPr/>
          </p:nvPicPr>
          <p:blipFill>
            <a:blip r:embed="rId2" cstate="print">
              <a:lum bright="20000" contrast="-54000"/>
            </a:blip>
            <a:srcRect/>
            <a:stretch>
              <a:fillRect/>
            </a:stretch>
          </p:blipFill>
          <p:spPr bwMode="auto">
            <a:xfrm>
              <a:off x="1655" y="3689"/>
              <a:ext cx="1008" cy="441"/>
            </a:xfrm>
            <a:prstGeom prst="rect">
              <a:avLst/>
            </a:prstGeom>
            <a:noFill/>
            <a:ln w="9525">
              <a:noFill/>
              <a:miter lim="800000"/>
              <a:headEnd/>
              <a:tailEnd/>
            </a:ln>
            <a:effectLst/>
          </p:spPr>
        </p:pic>
        <p:sp>
          <p:nvSpPr>
            <p:cNvPr id="90136" name="Rectangle 24"/>
            <p:cNvSpPr>
              <a:spLocks noChangeArrowheads="1"/>
            </p:cNvSpPr>
            <p:nvPr/>
          </p:nvSpPr>
          <p:spPr bwMode="auto">
            <a:xfrm>
              <a:off x="1645" y="3700"/>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Data Transport</a:t>
              </a:r>
            </a:p>
          </p:txBody>
        </p:sp>
        <p:pic>
          <p:nvPicPr>
            <p:cNvPr id="90137" name="Picture 25" descr="box_sq_med-blu-trans"/>
            <p:cNvPicPr>
              <a:picLocks noChangeAspect="1" noChangeArrowheads="1"/>
            </p:cNvPicPr>
            <p:nvPr/>
          </p:nvPicPr>
          <p:blipFill>
            <a:blip r:embed="rId2" cstate="print">
              <a:lum bright="20000" contrast="-54000"/>
            </a:blip>
            <a:srcRect/>
            <a:stretch>
              <a:fillRect/>
            </a:stretch>
          </p:blipFill>
          <p:spPr bwMode="auto">
            <a:xfrm>
              <a:off x="2653" y="3690"/>
              <a:ext cx="1008" cy="441"/>
            </a:xfrm>
            <a:prstGeom prst="rect">
              <a:avLst/>
            </a:prstGeom>
            <a:noFill/>
            <a:ln w="9525">
              <a:noFill/>
              <a:miter lim="800000"/>
              <a:headEnd/>
              <a:tailEnd/>
            </a:ln>
            <a:effectLst/>
          </p:spPr>
        </p:pic>
        <p:sp>
          <p:nvSpPr>
            <p:cNvPr id="90138" name="Rectangle 26"/>
            <p:cNvSpPr>
              <a:spLocks noChangeArrowheads="1"/>
            </p:cNvSpPr>
            <p:nvPr/>
          </p:nvSpPr>
          <p:spPr bwMode="auto">
            <a:xfrm>
              <a:off x="2653" y="3708"/>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TDM</a:t>
              </a:r>
            </a:p>
            <a:p>
              <a:pPr defTabSz="814388" eaLnBrk="0" hangingPunct="0"/>
              <a:r>
                <a:rPr lang="de-DE" sz="1700" b="1"/>
                <a:t>Transport</a:t>
              </a:r>
              <a:endParaRPr lang="en-US" sz="1700" b="1"/>
            </a:p>
          </p:txBody>
        </p:sp>
      </p:grpSp>
      <p:sp>
        <p:nvSpPr>
          <p:cNvPr id="90139" name="Rectangle 27"/>
          <p:cNvSpPr>
            <a:spLocks noChangeArrowheads="1"/>
          </p:cNvSpPr>
          <p:nvPr/>
        </p:nvSpPr>
        <p:spPr bwMode="auto">
          <a:xfrm>
            <a:off x="971550" y="1268413"/>
            <a:ext cx="8137525" cy="5400675"/>
          </a:xfrm>
          <a:prstGeom prst="rect">
            <a:avLst/>
          </a:prstGeom>
          <a:noFill/>
          <a:ln w="9525" algn="ctr">
            <a:solidFill>
              <a:schemeClr val="accent1"/>
            </a:solidFill>
            <a:miter lim="800000"/>
            <a:headEnd/>
            <a:tailEnd/>
          </a:ln>
          <a:effectLst/>
        </p:spPr>
        <p:txBody>
          <a:bodyPr wrap="none" lIns="82124" tIns="41061" rIns="82124" bIns="41061" anchor="ctr"/>
          <a:lstStyle/>
          <a:p>
            <a:endParaRPr lang="en-US"/>
          </a:p>
        </p:txBody>
      </p:sp>
      <p:sp>
        <p:nvSpPr>
          <p:cNvPr id="90140" name="Line 28"/>
          <p:cNvSpPr>
            <a:spLocks noChangeShapeType="1"/>
          </p:cNvSpPr>
          <p:nvPr/>
        </p:nvSpPr>
        <p:spPr bwMode="auto">
          <a:xfrm>
            <a:off x="1116013" y="3141663"/>
            <a:ext cx="7993062" cy="0"/>
          </a:xfrm>
          <a:prstGeom prst="line">
            <a:avLst/>
          </a:prstGeom>
          <a:noFill/>
          <a:ln w="28575">
            <a:solidFill>
              <a:schemeClr val="accent1"/>
            </a:solidFill>
            <a:prstDash val="dash"/>
            <a:round/>
            <a:headEnd/>
            <a:tailEnd/>
          </a:ln>
          <a:effectLst/>
        </p:spPr>
        <p:txBody>
          <a:bodyPr lIns="82124" tIns="41061" rIns="82124" bIns="41061"/>
          <a:lstStyle/>
          <a:p>
            <a:endParaRPr lang="en-US"/>
          </a:p>
        </p:txBody>
      </p:sp>
      <p:grpSp>
        <p:nvGrpSpPr>
          <p:cNvPr id="90141" name="Group 29"/>
          <p:cNvGrpSpPr>
            <a:grpSpLocks/>
          </p:cNvGrpSpPr>
          <p:nvPr/>
        </p:nvGrpSpPr>
        <p:grpSpPr bwMode="auto">
          <a:xfrm>
            <a:off x="1042988" y="1196975"/>
            <a:ext cx="7969250" cy="4824413"/>
            <a:chOff x="657" y="754"/>
            <a:chExt cx="5020" cy="3039"/>
          </a:xfrm>
        </p:grpSpPr>
        <p:pic>
          <p:nvPicPr>
            <p:cNvPr id="90142" name="Picture 30" descr="box_sq_med-blu-trans"/>
            <p:cNvPicPr>
              <a:picLocks noChangeAspect="1" noChangeArrowheads="1"/>
            </p:cNvPicPr>
            <p:nvPr/>
          </p:nvPicPr>
          <p:blipFill>
            <a:blip r:embed="rId3" cstate="print">
              <a:lum bright="20000" contrast="-54000"/>
            </a:blip>
            <a:srcRect/>
            <a:stretch>
              <a:fillRect/>
            </a:stretch>
          </p:blipFill>
          <p:spPr bwMode="auto">
            <a:xfrm>
              <a:off x="4737" y="754"/>
              <a:ext cx="441" cy="3039"/>
            </a:xfrm>
            <a:prstGeom prst="rect">
              <a:avLst/>
            </a:prstGeom>
            <a:noFill/>
            <a:ln w="9525">
              <a:noFill/>
              <a:miter lim="800000"/>
              <a:headEnd/>
              <a:tailEnd/>
            </a:ln>
            <a:effectLst/>
          </p:spPr>
        </p:pic>
        <p:pic>
          <p:nvPicPr>
            <p:cNvPr id="90143" name="Picture 31" descr="box_sq_med-blu-trans"/>
            <p:cNvPicPr>
              <a:picLocks noChangeAspect="1" noChangeArrowheads="1"/>
            </p:cNvPicPr>
            <p:nvPr/>
          </p:nvPicPr>
          <p:blipFill>
            <a:blip r:embed="rId3" cstate="print">
              <a:lum bright="20000" contrast="-54000"/>
            </a:blip>
            <a:srcRect/>
            <a:stretch>
              <a:fillRect/>
            </a:stretch>
          </p:blipFill>
          <p:spPr bwMode="auto">
            <a:xfrm>
              <a:off x="5236" y="754"/>
              <a:ext cx="441" cy="3039"/>
            </a:xfrm>
            <a:prstGeom prst="rect">
              <a:avLst/>
            </a:prstGeom>
            <a:noFill/>
            <a:ln w="9525">
              <a:noFill/>
              <a:miter lim="800000"/>
              <a:headEnd/>
              <a:tailEnd/>
            </a:ln>
            <a:effectLst/>
          </p:spPr>
        </p:pic>
        <p:pic>
          <p:nvPicPr>
            <p:cNvPr id="90144" name="Picture 32" descr="box_sq_med-blu-trans"/>
            <p:cNvPicPr>
              <a:picLocks noChangeAspect="1" noChangeArrowheads="1"/>
            </p:cNvPicPr>
            <p:nvPr/>
          </p:nvPicPr>
          <p:blipFill>
            <a:blip r:embed="rId2" cstate="print">
              <a:lum bright="20000" contrast="-54000"/>
            </a:blip>
            <a:srcRect/>
            <a:stretch>
              <a:fillRect/>
            </a:stretch>
          </p:blipFill>
          <p:spPr bwMode="auto">
            <a:xfrm>
              <a:off x="1666" y="1628"/>
              <a:ext cx="1008" cy="441"/>
            </a:xfrm>
            <a:prstGeom prst="rect">
              <a:avLst/>
            </a:prstGeom>
            <a:noFill/>
            <a:ln w="9525">
              <a:noFill/>
              <a:miter lim="800000"/>
              <a:headEnd/>
              <a:tailEnd/>
            </a:ln>
            <a:effectLst/>
          </p:spPr>
        </p:pic>
        <p:sp>
          <p:nvSpPr>
            <p:cNvPr id="90145" name="Rectangle 33"/>
            <p:cNvSpPr>
              <a:spLocks noChangeArrowheads="1"/>
            </p:cNvSpPr>
            <p:nvPr/>
          </p:nvSpPr>
          <p:spPr bwMode="auto">
            <a:xfrm>
              <a:off x="1656" y="1674"/>
              <a:ext cx="1043" cy="359"/>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Enhanced </a:t>
              </a:r>
              <a:r>
                <a:rPr lang="en-US" sz="1500" b="1"/>
                <a:t>Communication</a:t>
              </a:r>
            </a:p>
          </p:txBody>
        </p:sp>
        <p:pic>
          <p:nvPicPr>
            <p:cNvPr id="90146" name="Picture 34" descr="box_sq_med-blu-trans"/>
            <p:cNvPicPr>
              <a:picLocks noChangeAspect="1" noChangeArrowheads="1"/>
            </p:cNvPicPr>
            <p:nvPr/>
          </p:nvPicPr>
          <p:blipFill>
            <a:blip r:embed="rId2" cstate="print">
              <a:lum bright="20000" contrast="-54000"/>
            </a:blip>
            <a:srcRect/>
            <a:stretch>
              <a:fillRect/>
            </a:stretch>
          </p:blipFill>
          <p:spPr bwMode="auto">
            <a:xfrm>
              <a:off x="657" y="1298"/>
              <a:ext cx="1008" cy="441"/>
            </a:xfrm>
            <a:prstGeom prst="rect">
              <a:avLst/>
            </a:prstGeom>
            <a:noFill/>
            <a:ln w="9525">
              <a:noFill/>
              <a:miter lim="800000"/>
              <a:headEnd/>
              <a:tailEnd/>
            </a:ln>
            <a:effectLst/>
          </p:spPr>
        </p:pic>
        <p:sp>
          <p:nvSpPr>
            <p:cNvPr id="90147" name="Rectangle 35"/>
            <p:cNvSpPr>
              <a:spLocks noChangeArrowheads="1"/>
            </p:cNvSpPr>
            <p:nvPr/>
          </p:nvSpPr>
          <p:spPr bwMode="auto">
            <a:xfrm>
              <a:off x="657" y="1344"/>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Transaction Processing</a:t>
              </a:r>
            </a:p>
          </p:txBody>
        </p:sp>
        <p:pic>
          <p:nvPicPr>
            <p:cNvPr id="90148" name="Picture 36" descr="box_sq_med-blu-trans"/>
            <p:cNvPicPr>
              <a:picLocks noChangeAspect="1" noChangeArrowheads="1"/>
            </p:cNvPicPr>
            <p:nvPr/>
          </p:nvPicPr>
          <p:blipFill>
            <a:blip r:embed="rId2" cstate="print">
              <a:lum bright="20000" contrast="-54000"/>
            </a:blip>
            <a:srcRect/>
            <a:stretch>
              <a:fillRect/>
            </a:stretch>
          </p:blipFill>
          <p:spPr bwMode="auto">
            <a:xfrm>
              <a:off x="657" y="848"/>
              <a:ext cx="1008" cy="441"/>
            </a:xfrm>
            <a:prstGeom prst="rect">
              <a:avLst/>
            </a:prstGeom>
            <a:noFill/>
            <a:ln w="9525">
              <a:noFill/>
              <a:miter lim="800000"/>
              <a:headEnd/>
              <a:tailEnd/>
            </a:ln>
            <a:effectLst/>
          </p:spPr>
        </p:pic>
        <p:sp>
          <p:nvSpPr>
            <p:cNvPr id="90149" name="Rectangle 37"/>
            <p:cNvSpPr>
              <a:spLocks noChangeArrowheads="1"/>
            </p:cNvSpPr>
            <p:nvPr/>
          </p:nvSpPr>
          <p:spPr bwMode="auto">
            <a:xfrm>
              <a:off x="657" y="894"/>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Application Hosting</a:t>
              </a:r>
            </a:p>
          </p:txBody>
        </p:sp>
        <p:pic>
          <p:nvPicPr>
            <p:cNvPr id="90150" name="Picture 38" descr="box_sq_med-blu-trans"/>
            <p:cNvPicPr>
              <a:picLocks noChangeAspect="1" noChangeArrowheads="1"/>
            </p:cNvPicPr>
            <p:nvPr/>
          </p:nvPicPr>
          <p:blipFill>
            <a:blip r:embed="rId2" cstate="print">
              <a:lum bright="20000" contrast="-54000"/>
            </a:blip>
            <a:srcRect/>
            <a:stretch>
              <a:fillRect/>
            </a:stretch>
          </p:blipFill>
          <p:spPr bwMode="auto">
            <a:xfrm>
              <a:off x="1665" y="849"/>
              <a:ext cx="1008" cy="441"/>
            </a:xfrm>
            <a:prstGeom prst="rect">
              <a:avLst/>
            </a:prstGeom>
            <a:noFill/>
            <a:ln w="9525">
              <a:noFill/>
              <a:miter lim="800000"/>
              <a:headEnd/>
              <a:tailEnd/>
            </a:ln>
            <a:effectLst/>
          </p:spPr>
        </p:pic>
        <p:sp>
          <p:nvSpPr>
            <p:cNvPr id="90151" name="Rectangle 39"/>
            <p:cNvSpPr>
              <a:spLocks noChangeArrowheads="1"/>
            </p:cNvSpPr>
            <p:nvPr/>
          </p:nvSpPr>
          <p:spPr bwMode="auto">
            <a:xfrm>
              <a:off x="1665" y="895"/>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Application Development</a:t>
              </a:r>
            </a:p>
          </p:txBody>
        </p:sp>
        <p:pic>
          <p:nvPicPr>
            <p:cNvPr id="90152" name="Picture 40" descr="box_sq_med-blu-trans"/>
            <p:cNvPicPr>
              <a:picLocks noChangeAspect="1" noChangeArrowheads="1"/>
            </p:cNvPicPr>
            <p:nvPr/>
          </p:nvPicPr>
          <p:blipFill>
            <a:blip r:embed="rId2" cstate="print">
              <a:lum bright="20000" contrast="-54000"/>
            </a:blip>
            <a:srcRect/>
            <a:stretch>
              <a:fillRect/>
            </a:stretch>
          </p:blipFill>
          <p:spPr bwMode="auto">
            <a:xfrm>
              <a:off x="2653" y="849"/>
              <a:ext cx="1008" cy="441"/>
            </a:xfrm>
            <a:prstGeom prst="rect">
              <a:avLst/>
            </a:prstGeom>
            <a:noFill/>
            <a:ln w="9525">
              <a:noFill/>
              <a:miter lim="800000"/>
              <a:headEnd/>
              <a:tailEnd/>
            </a:ln>
            <a:effectLst/>
          </p:spPr>
        </p:pic>
        <p:sp>
          <p:nvSpPr>
            <p:cNvPr id="90153" name="Rectangle 41"/>
            <p:cNvSpPr>
              <a:spLocks noChangeArrowheads="1"/>
            </p:cNvSpPr>
            <p:nvPr/>
          </p:nvSpPr>
          <p:spPr bwMode="auto">
            <a:xfrm>
              <a:off x="2653" y="895"/>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System Management</a:t>
              </a:r>
            </a:p>
          </p:txBody>
        </p:sp>
        <p:pic>
          <p:nvPicPr>
            <p:cNvPr id="90154" name="Picture 42" descr="box_sq_med-blu-trans"/>
            <p:cNvPicPr>
              <a:picLocks noChangeAspect="1" noChangeArrowheads="1"/>
            </p:cNvPicPr>
            <p:nvPr/>
          </p:nvPicPr>
          <p:blipFill>
            <a:blip r:embed="rId2" cstate="print">
              <a:lum bright="20000" contrast="-54000"/>
            </a:blip>
            <a:srcRect/>
            <a:stretch>
              <a:fillRect/>
            </a:stretch>
          </p:blipFill>
          <p:spPr bwMode="auto">
            <a:xfrm>
              <a:off x="2653" y="1298"/>
              <a:ext cx="1008" cy="441"/>
            </a:xfrm>
            <a:prstGeom prst="rect">
              <a:avLst/>
            </a:prstGeom>
            <a:noFill/>
            <a:ln w="9525">
              <a:noFill/>
              <a:miter lim="800000"/>
              <a:headEnd/>
              <a:tailEnd/>
            </a:ln>
            <a:effectLst/>
          </p:spPr>
        </p:pic>
        <p:sp>
          <p:nvSpPr>
            <p:cNvPr id="90155" name="Rectangle 43"/>
            <p:cNvSpPr>
              <a:spLocks noChangeArrowheads="1"/>
            </p:cNvSpPr>
            <p:nvPr/>
          </p:nvSpPr>
          <p:spPr bwMode="auto">
            <a:xfrm>
              <a:off x="2653" y="1344"/>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System Integration</a:t>
              </a:r>
            </a:p>
          </p:txBody>
        </p:sp>
        <p:pic>
          <p:nvPicPr>
            <p:cNvPr id="90156" name="Picture 44" descr="box_sq_med-blu-trans"/>
            <p:cNvPicPr>
              <a:picLocks noChangeAspect="1" noChangeArrowheads="1"/>
            </p:cNvPicPr>
            <p:nvPr/>
          </p:nvPicPr>
          <p:blipFill>
            <a:blip r:embed="rId2" cstate="print">
              <a:lum bright="20000" contrast="-54000"/>
            </a:blip>
            <a:srcRect/>
            <a:stretch>
              <a:fillRect/>
            </a:stretch>
          </p:blipFill>
          <p:spPr bwMode="auto">
            <a:xfrm>
              <a:off x="3651" y="849"/>
              <a:ext cx="1008" cy="441"/>
            </a:xfrm>
            <a:prstGeom prst="rect">
              <a:avLst/>
            </a:prstGeom>
            <a:noFill/>
            <a:ln w="9525">
              <a:noFill/>
              <a:miter lim="800000"/>
              <a:headEnd/>
              <a:tailEnd/>
            </a:ln>
            <a:effectLst/>
          </p:spPr>
        </p:pic>
        <p:sp>
          <p:nvSpPr>
            <p:cNvPr id="90157" name="Rectangle 45"/>
            <p:cNvSpPr>
              <a:spLocks noChangeArrowheads="1"/>
            </p:cNvSpPr>
            <p:nvPr/>
          </p:nvSpPr>
          <p:spPr bwMode="auto">
            <a:xfrm>
              <a:off x="3651" y="834"/>
              <a:ext cx="998" cy="484"/>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500" b="1"/>
                <a:t>Business Process Consulting</a:t>
              </a:r>
            </a:p>
          </p:txBody>
        </p:sp>
        <p:sp>
          <p:nvSpPr>
            <p:cNvPr id="90158" name="Rectangle 46"/>
            <p:cNvSpPr>
              <a:spLocks noChangeArrowheads="1"/>
            </p:cNvSpPr>
            <p:nvPr/>
          </p:nvSpPr>
          <p:spPr bwMode="auto">
            <a:xfrm rot="5400000">
              <a:off x="3610" y="2012"/>
              <a:ext cx="2709" cy="397"/>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900" b="1"/>
                <a:t>Hardware</a:t>
              </a:r>
            </a:p>
            <a:p>
              <a:pPr defTabSz="814388" eaLnBrk="0" hangingPunct="0"/>
              <a:r>
                <a:rPr lang="en-US" sz="1700" b="1"/>
                <a:t> Management &amp;support</a:t>
              </a:r>
            </a:p>
          </p:txBody>
        </p:sp>
        <p:sp>
          <p:nvSpPr>
            <p:cNvPr id="90159" name="Rectangle 47"/>
            <p:cNvSpPr>
              <a:spLocks noChangeArrowheads="1"/>
            </p:cNvSpPr>
            <p:nvPr/>
          </p:nvSpPr>
          <p:spPr bwMode="auto">
            <a:xfrm rot="5400000">
              <a:off x="4104" y="2013"/>
              <a:ext cx="2709" cy="397"/>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900" b="1"/>
                <a:t>Network</a:t>
              </a:r>
            </a:p>
            <a:p>
              <a:pPr defTabSz="814388" eaLnBrk="0" hangingPunct="0"/>
              <a:r>
                <a:rPr lang="de-DE" sz="1700" b="1"/>
                <a:t>Operation &amp; Management</a:t>
              </a:r>
              <a:endParaRPr lang="en-US" sz="1700" b="1"/>
            </a:p>
          </p:txBody>
        </p:sp>
        <p:pic>
          <p:nvPicPr>
            <p:cNvPr id="90160" name="Picture 48" descr="box_sq_med-blu-trans"/>
            <p:cNvPicPr>
              <a:picLocks noChangeAspect="1" noChangeArrowheads="1"/>
            </p:cNvPicPr>
            <p:nvPr/>
          </p:nvPicPr>
          <p:blipFill>
            <a:blip r:embed="rId2" cstate="print">
              <a:lum bright="20000" contrast="-54000"/>
            </a:blip>
            <a:srcRect/>
            <a:stretch>
              <a:fillRect/>
            </a:stretch>
          </p:blipFill>
          <p:spPr bwMode="auto">
            <a:xfrm>
              <a:off x="3651" y="1302"/>
              <a:ext cx="1008" cy="441"/>
            </a:xfrm>
            <a:prstGeom prst="rect">
              <a:avLst/>
            </a:prstGeom>
            <a:noFill/>
            <a:ln w="9525">
              <a:noFill/>
              <a:miter lim="800000"/>
              <a:headEnd/>
              <a:tailEnd/>
            </a:ln>
            <a:effectLst/>
          </p:spPr>
        </p:pic>
        <p:sp>
          <p:nvSpPr>
            <p:cNvPr id="90161" name="Rectangle 49"/>
            <p:cNvSpPr>
              <a:spLocks noChangeArrowheads="1"/>
            </p:cNvSpPr>
            <p:nvPr/>
          </p:nvSpPr>
          <p:spPr bwMode="auto">
            <a:xfrm>
              <a:off x="3651" y="1333"/>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Application Management</a:t>
              </a:r>
            </a:p>
          </p:txBody>
        </p:sp>
      </p:grpSp>
      <p:sp>
        <p:nvSpPr>
          <p:cNvPr id="90162" name="Line 50"/>
          <p:cNvSpPr>
            <a:spLocks noChangeShapeType="1"/>
          </p:cNvSpPr>
          <p:nvPr/>
        </p:nvSpPr>
        <p:spPr bwMode="auto">
          <a:xfrm>
            <a:off x="1116013" y="4941888"/>
            <a:ext cx="7993062" cy="0"/>
          </a:xfrm>
          <a:prstGeom prst="line">
            <a:avLst/>
          </a:prstGeom>
          <a:noFill/>
          <a:ln w="28575">
            <a:solidFill>
              <a:schemeClr val="accent1"/>
            </a:solidFill>
            <a:prstDash val="dash"/>
            <a:round/>
            <a:headEnd/>
            <a:tailEnd/>
          </a:ln>
          <a:effectLst/>
        </p:spPr>
        <p:txBody>
          <a:bodyPr lIns="82124" tIns="41061" rIns="82124" bIns="41061"/>
          <a:lstStyle/>
          <a:p>
            <a:endParaRPr lang="en-US"/>
          </a:p>
        </p:txBody>
      </p:sp>
      <p:grpSp>
        <p:nvGrpSpPr>
          <p:cNvPr id="90163" name="Group 51"/>
          <p:cNvGrpSpPr>
            <a:grpSpLocks/>
          </p:cNvGrpSpPr>
          <p:nvPr/>
        </p:nvGrpSpPr>
        <p:grpSpPr bwMode="auto">
          <a:xfrm>
            <a:off x="1044575" y="3429000"/>
            <a:ext cx="6351588" cy="1403350"/>
            <a:chOff x="658" y="2160"/>
            <a:chExt cx="4001" cy="884"/>
          </a:xfrm>
        </p:grpSpPr>
        <p:pic>
          <p:nvPicPr>
            <p:cNvPr id="90164" name="Picture 52" descr="box_sq_med-blu-trans"/>
            <p:cNvPicPr>
              <a:picLocks noChangeAspect="1" noChangeArrowheads="1"/>
            </p:cNvPicPr>
            <p:nvPr/>
          </p:nvPicPr>
          <p:blipFill>
            <a:blip r:embed="rId2" cstate="print">
              <a:lum bright="20000" contrast="-54000"/>
            </a:blip>
            <a:srcRect/>
            <a:stretch>
              <a:fillRect/>
            </a:stretch>
          </p:blipFill>
          <p:spPr bwMode="auto">
            <a:xfrm>
              <a:off x="658" y="2601"/>
              <a:ext cx="1008" cy="441"/>
            </a:xfrm>
            <a:prstGeom prst="rect">
              <a:avLst/>
            </a:prstGeom>
            <a:noFill/>
            <a:ln w="9525">
              <a:noFill/>
              <a:miter lim="800000"/>
              <a:headEnd/>
              <a:tailEnd/>
            </a:ln>
            <a:effectLst/>
          </p:spPr>
        </p:pic>
        <p:sp>
          <p:nvSpPr>
            <p:cNvPr id="90165" name="Rectangle 53"/>
            <p:cNvSpPr>
              <a:spLocks noChangeArrowheads="1"/>
            </p:cNvSpPr>
            <p:nvPr/>
          </p:nvSpPr>
          <p:spPr bwMode="auto">
            <a:xfrm>
              <a:off x="658" y="2647"/>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Content Delivery</a:t>
              </a:r>
            </a:p>
          </p:txBody>
        </p:sp>
        <p:pic>
          <p:nvPicPr>
            <p:cNvPr id="90166" name="Picture 54" descr="box_sq_med-blu-trans"/>
            <p:cNvPicPr>
              <a:picLocks noChangeAspect="1" noChangeArrowheads="1"/>
            </p:cNvPicPr>
            <p:nvPr/>
          </p:nvPicPr>
          <p:blipFill>
            <a:blip r:embed="rId2" cstate="print">
              <a:lum bright="20000" contrast="-54000"/>
            </a:blip>
            <a:srcRect/>
            <a:stretch>
              <a:fillRect/>
            </a:stretch>
          </p:blipFill>
          <p:spPr bwMode="auto">
            <a:xfrm>
              <a:off x="658" y="2160"/>
              <a:ext cx="1008" cy="441"/>
            </a:xfrm>
            <a:prstGeom prst="rect">
              <a:avLst/>
            </a:prstGeom>
            <a:noFill/>
            <a:ln w="9525">
              <a:noFill/>
              <a:miter lim="800000"/>
              <a:headEnd/>
              <a:tailEnd/>
            </a:ln>
            <a:effectLst/>
          </p:spPr>
        </p:pic>
        <p:sp>
          <p:nvSpPr>
            <p:cNvPr id="90167" name="Rectangle 55"/>
            <p:cNvSpPr>
              <a:spLocks noChangeArrowheads="1"/>
            </p:cNvSpPr>
            <p:nvPr/>
          </p:nvSpPr>
          <p:spPr bwMode="auto">
            <a:xfrm>
              <a:off x="658" y="2206"/>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LAN Management</a:t>
              </a:r>
            </a:p>
          </p:txBody>
        </p:sp>
        <p:pic>
          <p:nvPicPr>
            <p:cNvPr id="90168" name="Picture 56" descr="box_sq_med-blu-trans"/>
            <p:cNvPicPr>
              <a:picLocks noChangeAspect="1" noChangeArrowheads="1"/>
            </p:cNvPicPr>
            <p:nvPr/>
          </p:nvPicPr>
          <p:blipFill>
            <a:blip r:embed="rId2" cstate="print">
              <a:lum bright="20000" contrast="-54000"/>
            </a:blip>
            <a:srcRect/>
            <a:stretch>
              <a:fillRect/>
            </a:stretch>
          </p:blipFill>
          <p:spPr bwMode="auto">
            <a:xfrm>
              <a:off x="1645" y="2160"/>
              <a:ext cx="1008" cy="441"/>
            </a:xfrm>
            <a:prstGeom prst="rect">
              <a:avLst/>
            </a:prstGeom>
            <a:noFill/>
            <a:ln w="9525">
              <a:noFill/>
              <a:miter lim="800000"/>
              <a:headEnd/>
              <a:tailEnd/>
            </a:ln>
            <a:effectLst/>
          </p:spPr>
        </p:pic>
        <p:sp>
          <p:nvSpPr>
            <p:cNvPr id="90169" name="Rectangle 57"/>
            <p:cNvSpPr>
              <a:spLocks noChangeArrowheads="1"/>
            </p:cNvSpPr>
            <p:nvPr/>
          </p:nvSpPr>
          <p:spPr bwMode="auto">
            <a:xfrm>
              <a:off x="1645" y="2192"/>
              <a:ext cx="998" cy="359"/>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IP Voice</a:t>
              </a:r>
            </a:p>
            <a:p>
              <a:pPr defTabSz="814388" eaLnBrk="0" hangingPunct="0"/>
              <a:r>
                <a:rPr lang="de-DE" sz="1500" b="1"/>
                <a:t>PBX/IP Centrex</a:t>
              </a:r>
              <a:endParaRPr lang="en-US" sz="1500" b="1"/>
            </a:p>
          </p:txBody>
        </p:sp>
        <p:pic>
          <p:nvPicPr>
            <p:cNvPr id="90170" name="Picture 58" descr="box_sq_med-blu-trans"/>
            <p:cNvPicPr>
              <a:picLocks noChangeAspect="1" noChangeArrowheads="1"/>
            </p:cNvPicPr>
            <p:nvPr/>
          </p:nvPicPr>
          <p:blipFill>
            <a:blip r:embed="rId2" cstate="print">
              <a:lum bright="20000" contrast="-54000"/>
            </a:blip>
            <a:srcRect/>
            <a:stretch>
              <a:fillRect/>
            </a:stretch>
          </p:blipFill>
          <p:spPr bwMode="auto">
            <a:xfrm>
              <a:off x="2643" y="2160"/>
              <a:ext cx="1008" cy="441"/>
            </a:xfrm>
            <a:prstGeom prst="rect">
              <a:avLst/>
            </a:prstGeom>
            <a:noFill/>
            <a:ln w="9525">
              <a:noFill/>
              <a:miter lim="800000"/>
              <a:headEnd/>
              <a:tailEnd/>
            </a:ln>
            <a:effectLst/>
          </p:spPr>
        </p:pic>
        <p:sp>
          <p:nvSpPr>
            <p:cNvPr id="90171" name="Rectangle 59"/>
            <p:cNvSpPr>
              <a:spLocks noChangeArrowheads="1"/>
            </p:cNvSpPr>
            <p:nvPr/>
          </p:nvSpPr>
          <p:spPr bwMode="auto">
            <a:xfrm>
              <a:off x="2643" y="2252"/>
              <a:ext cx="998" cy="215"/>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Storage</a:t>
              </a:r>
            </a:p>
          </p:txBody>
        </p:sp>
        <p:pic>
          <p:nvPicPr>
            <p:cNvPr id="90172" name="Picture 60" descr="box_sq_med-blu-trans"/>
            <p:cNvPicPr>
              <a:picLocks noChangeAspect="1" noChangeArrowheads="1"/>
            </p:cNvPicPr>
            <p:nvPr/>
          </p:nvPicPr>
          <p:blipFill>
            <a:blip r:embed="rId2" cstate="print">
              <a:lum bright="20000" contrast="-54000"/>
            </a:blip>
            <a:srcRect/>
            <a:stretch>
              <a:fillRect/>
            </a:stretch>
          </p:blipFill>
          <p:spPr bwMode="auto">
            <a:xfrm>
              <a:off x="2653" y="2601"/>
              <a:ext cx="1008" cy="441"/>
            </a:xfrm>
            <a:prstGeom prst="rect">
              <a:avLst/>
            </a:prstGeom>
            <a:noFill/>
            <a:ln w="9525">
              <a:noFill/>
              <a:miter lim="800000"/>
              <a:headEnd/>
              <a:tailEnd/>
            </a:ln>
            <a:effectLst/>
          </p:spPr>
        </p:pic>
        <p:sp>
          <p:nvSpPr>
            <p:cNvPr id="90173" name="Rectangle 61"/>
            <p:cNvSpPr>
              <a:spLocks noChangeArrowheads="1"/>
            </p:cNvSpPr>
            <p:nvPr/>
          </p:nvSpPr>
          <p:spPr bwMode="auto">
            <a:xfrm>
              <a:off x="2653" y="2647"/>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Disaster Recovery</a:t>
              </a:r>
            </a:p>
          </p:txBody>
        </p:sp>
        <p:pic>
          <p:nvPicPr>
            <p:cNvPr id="90174" name="Picture 62" descr="box_sq_med-blu-trans"/>
            <p:cNvPicPr>
              <a:picLocks noChangeAspect="1" noChangeArrowheads="1"/>
            </p:cNvPicPr>
            <p:nvPr/>
          </p:nvPicPr>
          <p:blipFill>
            <a:blip r:embed="rId2" cstate="print">
              <a:lum bright="20000" contrast="-54000"/>
            </a:blip>
            <a:srcRect/>
            <a:stretch>
              <a:fillRect/>
            </a:stretch>
          </p:blipFill>
          <p:spPr bwMode="auto">
            <a:xfrm>
              <a:off x="1655" y="2601"/>
              <a:ext cx="1008" cy="441"/>
            </a:xfrm>
            <a:prstGeom prst="rect">
              <a:avLst/>
            </a:prstGeom>
            <a:noFill/>
            <a:ln w="9525">
              <a:noFill/>
              <a:miter lim="800000"/>
              <a:headEnd/>
              <a:tailEnd/>
            </a:ln>
            <a:effectLst/>
          </p:spPr>
        </p:pic>
        <p:sp>
          <p:nvSpPr>
            <p:cNvPr id="90175" name="Rectangle 63"/>
            <p:cNvSpPr>
              <a:spLocks noChangeArrowheads="1"/>
            </p:cNvSpPr>
            <p:nvPr/>
          </p:nvSpPr>
          <p:spPr bwMode="auto">
            <a:xfrm>
              <a:off x="1655" y="2704"/>
              <a:ext cx="998" cy="215"/>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dirty="0"/>
                <a:t>Web Hosting</a:t>
              </a:r>
            </a:p>
          </p:txBody>
        </p:sp>
        <p:pic>
          <p:nvPicPr>
            <p:cNvPr id="90176" name="Picture 64" descr="box_sq_med-blu-trans"/>
            <p:cNvPicPr>
              <a:picLocks noChangeAspect="1" noChangeArrowheads="1"/>
            </p:cNvPicPr>
            <p:nvPr/>
          </p:nvPicPr>
          <p:blipFill>
            <a:blip r:embed="rId2" cstate="print">
              <a:lum bright="20000" contrast="-54000"/>
            </a:blip>
            <a:srcRect/>
            <a:stretch>
              <a:fillRect/>
            </a:stretch>
          </p:blipFill>
          <p:spPr bwMode="auto">
            <a:xfrm>
              <a:off x="3651" y="2160"/>
              <a:ext cx="1008" cy="441"/>
            </a:xfrm>
            <a:prstGeom prst="rect">
              <a:avLst/>
            </a:prstGeom>
            <a:noFill/>
            <a:ln w="9525">
              <a:noFill/>
              <a:miter lim="800000"/>
              <a:headEnd/>
              <a:tailEnd/>
            </a:ln>
            <a:effectLst/>
          </p:spPr>
        </p:pic>
        <p:sp>
          <p:nvSpPr>
            <p:cNvPr id="90177" name="Rectangle 65"/>
            <p:cNvSpPr>
              <a:spLocks noChangeArrowheads="1"/>
            </p:cNvSpPr>
            <p:nvPr/>
          </p:nvSpPr>
          <p:spPr bwMode="auto">
            <a:xfrm>
              <a:off x="3651" y="2175"/>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Managed Security</a:t>
              </a:r>
            </a:p>
          </p:txBody>
        </p:sp>
        <p:pic>
          <p:nvPicPr>
            <p:cNvPr id="90178" name="Picture 66" descr="box_sq_med-blu-trans"/>
            <p:cNvPicPr>
              <a:picLocks noChangeAspect="1" noChangeArrowheads="1"/>
            </p:cNvPicPr>
            <p:nvPr/>
          </p:nvPicPr>
          <p:blipFill>
            <a:blip r:embed="rId2" cstate="print">
              <a:lum bright="20000" contrast="-54000"/>
            </a:blip>
            <a:srcRect/>
            <a:stretch>
              <a:fillRect/>
            </a:stretch>
          </p:blipFill>
          <p:spPr bwMode="auto">
            <a:xfrm>
              <a:off x="3651" y="2603"/>
              <a:ext cx="1008" cy="441"/>
            </a:xfrm>
            <a:prstGeom prst="rect">
              <a:avLst/>
            </a:prstGeom>
            <a:noFill/>
            <a:ln w="9525">
              <a:noFill/>
              <a:miter lim="800000"/>
              <a:headEnd/>
              <a:tailEnd/>
            </a:ln>
            <a:effectLst/>
          </p:spPr>
        </p:pic>
        <p:sp>
          <p:nvSpPr>
            <p:cNvPr id="90179" name="Rectangle 67"/>
            <p:cNvSpPr>
              <a:spLocks noChangeArrowheads="1"/>
            </p:cNvSpPr>
            <p:nvPr/>
          </p:nvSpPr>
          <p:spPr bwMode="auto">
            <a:xfrm>
              <a:off x="3651" y="2634"/>
              <a:ext cx="998" cy="378"/>
            </a:xfrm>
            <a:prstGeom prst="rect">
              <a:avLst/>
            </a:prstGeom>
            <a:noFill/>
            <a:ln w="9525" algn="ctr">
              <a:noFill/>
              <a:miter lim="800000"/>
              <a:headEnd/>
              <a:tailEnd/>
            </a:ln>
            <a:effectLst/>
          </p:spPr>
          <p:txBody>
            <a:bodyPr lIns="82124" tIns="41061" rIns="82124" bIns="41061">
              <a:spAutoFit/>
            </a:bodyPr>
            <a:lstStyle/>
            <a:p>
              <a:pPr defTabSz="814388" eaLnBrk="0" hangingPunct="0"/>
              <a:r>
                <a:rPr lang="en-US" sz="1700" b="1"/>
                <a:t>Video Conferencing</a:t>
              </a:r>
            </a:p>
          </p:txBody>
        </p:sp>
      </p:grpSp>
    </p:spTree>
    <p:extLst>
      <p:ext uri="{BB962C8B-B14F-4D97-AF65-F5344CB8AC3E}">
        <p14:creationId xmlns:p14="http://schemas.microsoft.com/office/powerpoint/2010/main" xmlns="" val="3148445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0163"/>
                                        </p:tgtEl>
                                        <p:attrNameLst>
                                          <p:attrName>style.visibility</p:attrName>
                                        </p:attrNameLst>
                                      </p:cBhvr>
                                      <p:to>
                                        <p:strVal val="visible"/>
                                      </p:to>
                                    </p:set>
                                    <p:animEffect transition="in" filter="wipe(left)">
                                      <p:cBhvr>
                                        <p:cTn id="7" dur="500"/>
                                        <p:tgtEl>
                                          <p:spTgt spid="90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0118"/>
                                        </p:tgtEl>
                                        <p:attrNameLst>
                                          <p:attrName>style.visibility</p:attrName>
                                        </p:attrNameLst>
                                      </p:cBhvr>
                                      <p:to>
                                        <p:strVal val="visible"/>
                                      </p:to>
                                    </p:set>
                                    <p:animEffect transition="in" filter="wipe(left)">
                                      <p:cBhvr>
                                        <p:cTn id="12" dur="500"/>
                                        <p:tgtEl>
                                          <p:spTgt spid="901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0117"/>
                                        </p:tgtEl>
                                        <p:attrNameLst>
                                          <p:attrName>style.visibility</p:attrName>
                                        </p:attrNameLst>
                                      </p:cBhvr>
                                      <p:to>
                                        <p:strVal val="visible"/>
                                      </p:to>
                                    </p:set>
                                    <p:animEffect transition="in" filter="wipe(left)">
                                      <p:cBhvr>
                                        <p:cTn id="15" dur="500"/>
                                        <p:tgtEl>
                                          <p:spTgt spid="901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0116"/>
                                        </p:tgtEl>
                                        <p:attrNameLst>
                                          <p:attrName>style.visibility</p:attrName>
                                        </p:attrNameLst>
                                      </p:cBhvr>
                                      <p:to>
                                        <p:strVal val="visible"/>
                                      </p:to>
                                    </p:set>
                                    <p:animEffect transition="in" filter="wipe(left)">
                                      <p:cBhvr>
                                        <p:cTn id="18" dur="500"/>
                                        <p:tgtEl>
                                          <p:spTgt spid="90116"/>
                                        </p:tgtEl>
                                      </p:cBhvr>
                                    </p:animEffect>
                                  </p:childTnLst>
                                  <p:subTnLst>
                                    <p:animClr clrSpc="rgb" dir="cw">
                                      <p:cBhvr override="childStyle">
                                        <p:cTn dur="1" fill="hold" display="0" masterRel="nextClick" afterEffect="1"/>
                                        <p:tgtEl>
                                          <p:spTgt spid="90116"/>
                                        </p:tgtEl>
                                        <p:attrNameLst>
                                          <p:attrName>ppt_c</p:attrName>
                                        </p:attrNameLst>
                                      </p:cBhvr>
                                      <p:to>
                                        <a:srgbClr val="FFFFCC"/>
                                      </p:to>
                                    </p:animClr>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0123"/>
                                        </p:tgtEl>
                                        <p:attrNameLst>
                                          <p:attrName>style.visibility</p:attrName>
                                        </p:attrNameLst>
                                      </p:cBhvr>
                                      <p:to>
                                        <p:strVal val="visible"/>
                                      </p:to>
                                    </p:set>
                                    <p:animEffect transition="in" filter="wipe(down)">
                                      <p:cBhvr>
                                        <p:cTn id="23" dur="500"/>
                                        <p:tgtEl>
                                          <p:spTgt spid="90123"/>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90126"/>
                                        </p:tgtEl>
                                        <p:attrNameLst>
                                          <p:attrName>style.visibility</p:attrName>
                                        </p:attrNameLst>
                                      </p:cBhvr>
                                      <p:to>
                                        <p:strVal val="visible"/>
                                      </p:to>
                                    </p:set>
                                    <p:animEffect transition="in" filter="dissolve">
                                      <p:cBhvr>
                                        <p:cTn id="27" dur="500"/>
                                        <p:tgtEl>
                                          <p:spTgt spid="901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0119"/>
                                        </p:tgtEl>
                                        <p:attrNameLst>
                                          <p:attrName>style.visibility</p:attrName>
                                        </p:attrNameLst>
                                      </p:cBhvr>
                                      <p:to>
                                        <p:strVal val="visible"/>
                                      </p:to>
                                    </p:set>
                                    <p:animEffect transition="in" filter="wipe(up)">
                                      <p:cBhvr>
                                        <p:cTn id="32" dur="500"/>
                                        <p:tgtEl>
                                          <p:spTgt spid="90119"/>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90141"/>
                                        </p:tgtEl>
                                        <p:attrNameLst>
                                          <p:attrName>style.visibility</p:attrName>
                                        </p:attrNameLst>
                                      </p:cBhvr>
                                      <p:to>
                                        <p:strVal val="visible"/>
                                      </p:to>
                                    </p:set>
                                    <p:animEffect transition="in" filter="wipe(up)">
                                      <p:cBhvr>
                                        <p:cTn id="36" dur="500"/>
                                        <p:tgtEl>
                                          <p:spTgt spid="90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animBg="1"/>
      <p:bldP spid="90117" grpId="0" animBg="1"/>
      <p:bldP spid="9011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i="0" dirty="0"/>
              <a:t>Model referensi TCP/IP</a:t>
            </a:r>
            <a:endParaRPr lang="id-ID" dirty="0"/>
          </a:p>
        </p:txBody>
      </p:sp>
      <p:sp>
        <p:nvSpPr>
          <p:cNvPr id="3" name="Content Placeholder 2"/>
          <p:cNvSpPr>
            <a:spLocks noGrp="1"/>
          </p:cNvSpPr>
          <p:nvPr>
            <p:ph idx="1"/>
          </p:nvPr>
        </p:nvSpPr>
        <p:spPr/>
        <p:txBody>
          <a:bodyPr/>
          <a:lstStyle/>
          <a:p>
            <a:r>
              <a:rPr lang="id-ID" dirty="0"/>
              <a:t>Dua standar umum </a:t>
            </a:r>
            <a:r>
              <a:rPr lang="id-ID" dirty="0" smtClean="0"/>
              <a:t>untuk arsitektur jaringan komputer : </a:t>
            </a:r>
          </a:p>
          <a:p>
            <a:pPr lvl="1"/>
            <a:r>
              <a:rPr lang="id-ID" dirty="0" smtClean="0"/>
              <a:t>OSI </a:t>
            </a:r>
            <a:r>
              <a:rPr lang="id-ID" dirty="0"/>
              <a:t>(standar saintifik) dan</a:t>
            </a:r>
          </a:p>
          <a:p>
            <a:pPr lvl="1"/>
            <a:r>
              <a:rPr lang="id-ID" dirty="0"/>
              <a:t>TCP/IP (standar engineer/ industri)</a:t>
            </a:r>
          </a:p>
          <a:p>
            <a:r>
              <a:rPr lang="id-ID" dirty="0" smtClean="0"/>
              <a:t>TCP/IP </a:t>
            </a:r>
            <a:r>
              <a:rPr lang="id-ID" dirty="0"/>
              <a:t>merupakan produk </a:t>
            </a:r>
            <a:r>
              <a:rPr lang="id-ID" dirty="0" smtClean="0"/>
              <a:t>yang diakui </a:t>
            </a:r>
            <a:r>
              <a:rPr lang="id-ID" dirty="0"/>
              <a:t>publik dan </a:t>
            </a:r>
            <a:r>
              <a:rPr lang="id-ID" dirty="0" smtClean="0"/>
              <a:t>umum diproduksi </a:t>
            </a:r>
            <a:r>
              <a:rPr lang="id-ID" dirty="0"/>
              <a:t>oleh industri.</a:t>
            </a:r>
          </a:p>
          <a:p>
            <a:r>
              <a:rPr lang="id-ID" dirty="0" smtClean="0"/>
              <a:t>TCP/IP </a:t>
            </a:r>
            <a:r>
              <a:rPr lang="id-ID" dirty="0"/>
              <a:t>digunakan secara masal</a:t>
            </a:r>
            <a:r>
              <a:rPr lang="id-ID" dirty="0" smtClean="0"/>
              <a:t>, kebanyakan perangkat didukung jaringan TCP/IP </a:t>
            </a:r>
            <a:r>
              <a:rPr lang="id-ID" dirty="0"/>
              <a:t>bukan OSI.</a:t>
            </a:r>
          </a:p>
        </p:txBody>
      </p:sp>
    </p:spTree>
    <p:extLst>
      <p:ext uri="{BB962C8B-B14F-4D97-AF65-F5344CB8AC3E}">
        <p14:creationId xmlns:p14="http://schemas.microsoft.com/office/powerpoint/2010/main" xmlns="" val="8842247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415880"/>
          </a:xfrm>
        </p:spPr>
        <p:txBody>
          <a:bodyPr/>
          <a:lstStyle/>
          <a:p>
            <a:r>
              <a:rPr lang="id-ID" dirty="0"/>
              <a:t>TCP/IP membagi </a:t>
            </a:r>
            <a:r>
              <a:rPr lang="id-ID" dirty="0" smtClean="0"/>
              <a:t>4 </a:t>
            </a:r>
            <a:r>
              <a:rPr lang="id-ID" dirty="0"/>
              <a:t>atau </a:t>
            </a:r>
            <a:r>
              <a:rPr lang="id-ID" dirty="0" smtClean="0"/>
              <a:t>5 layer </a:t>
            </a:r>
            <a:r>
              <a:rPr lang="en-US" dirty="0" smtClean="0"/>
              <a:t>(</a:t>
            </a:r>
            <a:r>
              <a:rPr lang="id-ID" dirty="0" smtClean="0"/>
              <a:t>u</a:t>
            </a:r>
            <a:r>
              <a:rPr lang="en-US" dirty="0" err="1" smtClean="0"/>
              <a:t>mumnya</a:t>
            </a:r>
            <a:r>
              <a:rPr lang="en-US" dirty="0" smtClean="0"/>
              <a:t> </a:t>
            </a:r>
            <a:r>
              <a:rPr lang="en-US" dirty="0"/>
              <a:t>4), </a:t>
            </a:r>
            <a:r>
              <a:rPr lang="en-US" dirty="0" err="1"/>
              <a:t>yaitu</a:t>
            </a:r>
            <a:r>
              <a:rPr lang="en-US" dirty="0"/>
              <a:t>: Networks access, </a:t>
            </a:r>
            <a:r>
              <a:rPr lang="en-US" dirty="0" smtClean="0"/>
              <a:t>Internet,</a:t>
            </a:r>
            <a:r>
              <a:rPr lang="id-ID" dirty="0" smtClean="0"/>
              <a:t> </a:t>
            </a:r>
            <a:r>
              <a:rPr lang="id-ID" dirty="0" smtClean="0"/>
              <a:t>Transport</a:t>
            </a:r>
            <a:r>
              <a:rPr lang="id-ID" dirty="0"/>
              <a:t>, Application.</a:t>
            </a:r>
          </a:p>
          <a:p>
            <a:r>
              <a:rPr lang="id-ID" dirty="0" smtClean="0"/>
              <a:t>TCP/IP </a:t>
            </a:r>
            <a:r>
              <a:rPr lang="id-ID" dirty="0"/>
              <a:t>berkerja secara fleksibel, artinya </a:t>
            </a:r>
            <a:r>
              <a:rPr lang="id-ID" dirty="0" smtClean="0"/>
              <a:t>masingmasing layer </a:t>
            </a:r>
            <a:r>
              <a:rPr lang="id-ID" dirty="0"/>
              <a:t>memungkinkan untuk </a:t>
            </a:r>
            <a:r>
              <a:rPr lang="id-ID" dirty="0" smtClean="0"/>
              <a:t>berkomunikasi dengan </a:t>
            </a:r>
            <a:r>
              <a:rPr lang="id-ID" dirty="0"/>
              <a:t>perangkat lain yang tidak sejenis.</a:t>
            </a:r>
          </a:p>
          <a:p>
            <a:r>
              <a:rPr lang="id-ID" dirty="0" smtClean="0"/>
              <a:t>TCP/IP </a:t>
            </a:r>
            <a:r>
              <a:rPr lang="id-ID" dirty="0"/>
              <a:t>merupakan gambaran arsitektur yang </a:t>
            </a:r>
            <a:r>
              <a:rPr lang="id-ID" dirty="0" smtClean="0"/>
              <a:t>lebih </a:t>
            </a:r>
            <a:r>
              <a:rPr lang="fi-FI" dirty="0" smtClean="0"/>
              <a:t>realistis </a:t>
            </a:r>
            <a:r>
              <a:rPr lang="fi-FI" dirty="0"/>
              <a:t>saat pertama kali dibangun.</a:t>
            </a:r>
            <a:endParaRPr lang="id-ID" dirty="0"/>
          </a:p>
        </p:txBody>
      </p:sp>
    </p:spTree>
    <p:extLst>
      <p:ext uri="{BB962C8B-B14F-4D97-AF65-F5344CB8AC3E}">
        <p14:creationId xmlns:p14="http://schemas.microsoft.com/office/powerpoint/2010/main" xmlns="" val="13851632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i="0" dirty="0"/>
              <a:t>Transmisi data</a:t>
            </a:r>
            <a:endParaRPr lang="id-ID" dirty="0"/>
          </a:p>
        </p:txBody>
      </p:sp>
      <p:sp>
        <p:nvSpPr>
          <p:cNvPr id="3" name="Content Placeholder 2"/>
          <p:cNvSpPr>
            <a:spLocks noGrp="1"/>
          </p:cNvSpPr>
          <p:nvPr>
            <p:ph idx="1"/>
          </p:nvPr>
        </p:nvSpPr>
        <p:spPr>
          <a:xfrm>
            <a:off x="251520" y="1550988"/>
            <a:ext cx="8435280" cy="4773612"/>
          </a:xfrm>
        </p:spPr>
        <p:txBody>
          <a:bodyPr/>
          <a:lstStyle/>
          <a:p>
            <a:r>
              <a:rPr lang="id-ID" dirty="0"/>
              <a:t>Paket data berjalan secara </a:t>
            </a:r>
            <a:r>
              <a:rPr lang="id-ID" dirty="0" smtClean="0"/>
              <a:t>vertikal dari layer </a:t>
            </a:r>
            <a:r>
              <a:rPr lang="id-ID" dirty="0"/>
              <a:t>aplikasi hingga </a:t>
            </a:r>
            <a:r>
              <a:rPr lang="id-ID" dirty="0" smtClean="0"/>
              <a:t>fisik </a:t>
            </a:r>
            <a:r>
              <a:rPr lang="id-ID" dirty="0"/>
              <a:t>atau sebaliknya.</a:t>
            </a:r>
          </a:p>
          <a:p>
            <a:r>
              <a:rPr lang="id-ID" dirty="0" smtClean="0"/>
              <a:t>Paket </a:t>
            </a:r>
            <a:r>
              <a:rPr lang="id-ID" dirty="0"/>
              <a:t>data dibentuk dan dikirim </a:t>
            </a:r>
            <a:r>
              <a:rPr lang="id-ID" dirty="0" smtClean="0"/>
              <a:t>secara sequence </a:t>
            </a:r>
            <a:r>
              <a:rPr lang="id-ID" dirty="0"/>
              <a:t>(berurut) dengan </a:t>
            </a:r>
            <a:r>
              <a:rPr lang="id-ID" dirty="0" smtClean="0"/>
              <a:t>menambahkan header </a:t>
            </a:r>
            <a:r>
              <a:rPr lang="id-ID" dirty="0"/>
              <a:t>pada setiap lapisan</a:t>
            </a:r>
          </a:p>
          <a:p>
            <a:r>
              <a:rPr lang="id-ID" dirty="0" smtClean="0"/>
              <a:t>Paket </a:t>
            </a:r>
            <a:r>
              <a:rPr lang="id-ID" dirty="0"/>
              <a:t>data yang dikirim, mengalami </a:t>
            </a:r>
            <a:r>
              <a:rPr lang="id-ID" dirty="0" smtClean="0"/>
              <a:t>proses sejenis </a:t>
            </a:r>
            <a:r>
              <a:rPr lang="id-ID" dirty="0"/>
              <a:t>dengan menghilangkan </a:t>
            </a:r>
            <a:r>
              <a:rPr lang="id-ID" dirty="0" smtClean="0"/>
              <a:t>header pada </a:t>
            </a:r>
            <a:r>
              <a:rPr lang="id-ID" dirty="0"/>
              <a:t>setiap lapisan</a:t>
            </a:r>
          </a:p>
        </p:txBody>
      </p:sp>
    </p:spTree>
    <p:extLst>
      <p:ext uri="{BB962C8B-B14F-4D97-AF65-F5344CB8AC3E}">
        <p14:creationId xmlns:p14="http://schemas.microsoft.com/office/powerpoint/2010/main" xmlns="" val="183606502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619249" y="762000"/>
            <a:ext cx="6469063" cy="4938712"/>
          </a:xfrm>
          <a:prstGeom prst="rect">
            <a:avLst/>
          </a:prstGeom>
          <a:noFill/>
          <a:ln w="9525">
            <a:noFill/>
            <a:miter lim="800000"/>
            <a:headEnd/>
            <a:tailEnd/>
          </a:ln>
          <a:effectLst/>
        </p:spPr>
      </p:pic>
    </p:spTree>
    <p:extLst>
      <p:ext uri="{BB962C8B-B14F-4D97-AF65-F5344CB8AC3E}">
        <p14:creationId xmlns:p14="http://schemas.microsoft.com/office/powerpoint/2010/main" xmlns="" val="411141180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914400" y="838200"/>
            <a:ext cx="6964363" cy="5715000"/>
          </a:xfrm>
          <a:prstGeom prst="rect">
            <a:avLst/>
          </a:prstGeom>
          <a:noFill/>
          <a:ln w="9525">
            <a:noFill/>
            <a:miter lim="800000"/>
            <a:headEnd/>
            <a:tailEnd/>
          </a:ln>
          <a:effectLst/>
        </p:spPr>
      </p:pic>
    </p:spTree>
    <p:extLst>
      <p:ext uri="{BB962C8B-B14F-4D97-AF65-F5344CB8AC3E}">
        <p14:creationId xmlns:p14="http://schemas.microsoft.com/office/powerpoint/2010/main" xmlns="" val="63762390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17475" y="1143000"/>
            <a:ext cx="7883525" cy="4692435"/>
          </a:xfrm>
          <a:prstGeom prst="rect">
            <a:avLst/>
          </a:prstGeom>
          <a:noFill/>
          <a:ln w="9525">
            <a:noFill/>
            <a:miter lim="800000"/>
            <a:headEnd/>
            <a:tailEnd/>
          </a:ln>
          <a:effectLst/>
        </p:spPr>
      </p:pic>
    </p:spTree>
    <p:extLst>
      <p:ext uri="{BB962C8B-B14F-4D97-AF65-F5344CB8AC3E}">
        <p14:creationId xmlns:p14="http://schemas.microsoft.com/office/powerpoint/2010/main" xmlns="" val="396945188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1" dirty="0" smtClean="0"/>
              <a:t>TCP/IP Protocol  Suite</a:t>
            </a:r>
            <a:endParaRPr lang="en-US" dirty="0"/>
          </a:p>
        </p:txBody>
      </p:sp>
      <p:sp>
        <p:nvSpPr>
          <p:cNvPr id="3" name="Content Placeholder 2"/>
          <p:cNvSpPr>
            <a:spLocks noGrp="1"/>
          </p:cNvSpPr>
          <p:nvPr>
            <p:ph idx="1"/>
          </p:nvPr>
        </p:nvSpPr>
        <p:spPr>
          <a:xfrm>
            <a:off x="1295400" y="6096000"/>
            <a:ext cx="7498080" cy="533400"/>
          </a:xfrm>
        </p:spPr>
        <p:txBody>
          <a:bodyPr>
            <a:normAutofit fontScale="92500" lnSpcReduction="10000"/>
          </a:bodyPr>
          <a:lstStyle/>
          <a:p>
            <a:pPr>
              <a:buNone/>
            </a:pPr>
            <a:r>
              <a:rPr lang="en-US" dirty="0" err="1" smtClean="0"/>
              <a:t>Susunan</a:t>
            </a:r>
            <a:r>
              <a:rPr lang="en-US" dirty="0" smtClean="0"/>
              <a:t> </a:t>
            </a:r>
            <a:r>
              <a:rPr lang="en-US" dirty="0" err="1" smtClean="0"/>
              <a:t>Protokol</a:t>
            </a:r>
            <a:r>
              <a:rPr lang="en-US" dirty="0" smtClean="0"/>
              <a:t> TCP/IP </a:t>
            </a:r>
            <a:r>
              <a:rPr lang="en-US" dirty="0" err="1" smtClean="0"/>
              <a:t>dan</a:t>
            </a:r>
            <a:r>
              <a:rPr lang="en-US" dirty="0" smtClean="0"/>
              <a:t> model OSI</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1676400" y="1295400"/>
            <a:ext cx="6296155" cy="4648200"/>
          </a:xfrm>
          <a:prstGeom prst="rect">
            <a:avLst/>
          </a:prstGeom>
          <a:noFill/>
          <a:ln w="9525">
            <a:noFill/>
            <a:miter lim="800000"/>
            <a:headEnd/>
            <a:tailEnd/>
          </a:ln>
        </p:spPr>
      </p:pic>
    </p:spTree>
    <p:extLst>
      <p:ext uri="{BB962C8B-B14F-4D97-AF65-F5344CB8AC3E}">
        <p14:creationId xmlns:p14="http://schemas.microsoft.com/office/powerpoint/2010/main" xmlns="" val="1415600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Joystick</a:t>
            </a:r>
            <a:endParaRPr lang="en-US" dirty="0"/>
          </a:p>
        </p:txBody>
      </p:sp>
      <p:pic>
        <p:nvPicPr>
          <p:cNvPr id="4" name="Picture 3" descr="E:\Kerja\Dre Dosen\Pictogram_input.png"/>
          <p:cNvPicPr>
            <a:picLocks noChangeAspect="1" noChangeArrowheads="1"/>
          </p:cNvPicPr>
          <p:nvPr/>
        </p:nvPicPr>
        <p:blipFill>
          <a:blip r:embed="rId2" cstate="print"/>
          <a:srcRect/>
          <a:stretch>
            <a:fillRect/>
          </a:stretch>
        </p:blipFill>
        <p:spPr bwMode="auto">
          <a:xfrm rot="10800000">
            <a:off x="7696200" y="228600"/>
            <a:ext cx="1219201" cy="1206332"/>
          </a:xfrm>
          <a:prstGeom prst="rect">
            <a:avLst/>
          </a:prstGeom>
          <a:noFill/>
        </p:spPr>
      </p:pic>
      <p:pic>
        <p:nvPicPr>
          <p:cNvPr id="10242" name="Picture 22" descr="joystick"/>
          <p:cNvPicPr>
            <a:picLocks noChangeAspect="1" noChangeArrowheads="1"/>
          </p:cNvPicPr>
          <p:nvPr/>
        </p:nvPicPr>
        <p:blipFill>
          <a:blip r:embed="rId3" cstate="print"/>
          <a:srcRect/>
          <a:stretch>
            <a:fillRect/>
          </a:stretch>
        </p:blipFill>
        <p:spPr bwMode="auto">
          <a:xfrm>
            <a:off x="1752600" y="1828800"/>
            <a:ext cx="2637790" cy="2066925"/>
          </a:xfrm>
          <a:prstGeom prst="rect">
            <a:avLst/>
          </a:prstGeom>
          <a:noFill/>
          <a:ln w="9525">
            <a:noFill/>
            <a:miter lim="800000"/>
            <a:headEnd/>
            <a:tailEnd/>
          </a:ln>
        </p:spPr>
      </p:pic>
      <p:pic>
        <p:nvPicPr>
          <p:cNvPr id="10243" name="Picture 24" descr="stir"/>
          <p:cNvPicPr>
            <a:picLocks noChangeAspect="1" noChangeArrowheads="1"/>
          </p:cNvPicPr>
          <p:nvPr/>
        </p:nvPicPr>
        <p:blipFill>
          <a:blip r:embed="rId4" cstate="print"/>
          <a:srcRect/>
          <a:stretch>
            <a:fillRect/>
          </a:stretch>
        </p:blipFill>
        <p:spPr bwMode="auto">
          <a:xfrm>
            <a:off x="5638800" y="2514600"/>
            <a:ext cx="2209800" cy="23827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512_0316_transportco15.jpg"/>
          <p:cNvPicPr>
            <a:picLocks noChangeAspect="1"/>
          </p:cNvPicPr>
          <p:nvPr/>
        </p:nvPicPr>
        <p:blipFill>
          <a:blip r:embed="rId2" cstate="print"/>
          <a:stretch>
            <a:fillRect/>
          </a:stretch>
        </p:blipFill>
        <p:spPr>
          <a:xfrm>
            <a:off x="2834640" y="822960"/>
            <a:ext cx="3794760" cy="569214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cpip1.jpg"/>
          <p:cNvPicPr>
            <a:picLocks noChangeAspect="1"/>
          </p:cNvPicPr>
          <p:nvPr/>
        </p:nvPicPr>
        <p:blipFill>
          <a:blip r:embed="rId2" cstate="print"/>
          <a:stretch>
            <a:fillRect/>
          </a:stretch>
        </p:blipFill>
        <p:spPr>
          <a:xfrm>
            <a:off x="141857" y="1519238"/>
            <a:ext cx="8925943" cy="3738562"/>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Kesimpulan</a:t>
            </a:r>
            <a:endParaRPr lang="id-ID" dirty="0"/>
          </a:p>
        </p:txBody>
      </p:sp>
      <p:sp>
        <p:nvSpPr>
          <p:cNvPr id="3" name="Content Placeholder 2"/>
          <p:cNvSpPr>
            <a:spLocks noGrp="1"/>
          </p:cNvSpPr>
          <p:nvPr>
            <p:ph idx="1"/>
          </p:nvPr>
        </p:nvSpPr>
        <p:spPr/>
        <p:txBody>
          <a:bodyPr/>
          <a:lstStyle/>
          <a:p>
            <a:pPr marL="0" indent="0">
              <a:buNone/>
            </a:pPr>
            <a:r>
              <a:rPr lang="id-ID" sz="2200" dirty="0" smtClean="0">
                <a:solidFill>
                  <a:schemeClr val="bg1"/>
                </a:solidFill>
              </a:rPr>
              <a:t>Bagaimana </a:t>
            </a:r>
            <a:r>
              <a:rPr lang="id-ID" sz="2200" dirty="0">
                <a:solidFill>
                  <a:schemeClr val="bg1"/>
                </a:solidFill>
              </a:rPr>
              <a:t>perangkat komputer yang berbeda </a:t>
            </a:r>
            <a:r>
              <a:rPr lang="id-ID" sz="2200" dirty="0" smtClean="0">
                <a:solidFill>
                  <a:schemeClr val="bg1"/>
                </a:solidFill>
              </a:rPr>
              <a:t>dapat berkomunikasi</a:t>
            </a:r>
            <a:r>
              <a:rPr lang="id-ID" sz="2200" dirty="0">
                <a:solidFill>
                  <a:schemeClr val="bg1"/>
                </a:solidFill>
              </a:rPr>
              <a:t>?</a:t>
            </a:r>
          </a:p>
          <a:p>
            <a:pPr marL="0" indent="0">
              <a:buNone/>
            </a:pPr>
            <a:r>
              <a:rPr lang="id-ID" sz="2200" dirty="0">
                <a:solidFill>
                  <a:schemeClr val="bg1"/>
                </a:solidFill>
              </a:rPr>
              <a:t>Sebutkan 7 lapisan dalam model referensi OSI, serta paduannya dengan model referensi TCP/IP!</a:t>
            </a:r>
          </a:p>
          <a:p>
            <a:pPr marL="0" indent="0">
              <a:buNone/>
            </a:pPr>
            <a:r>
              <a:rPr lang="id-ID" sz="2200" dirty="0" smtClean="0">
                <a:solidFill>
                  <a:schemeClr val="bg1"/>
                </a:solidFill>
              </a:rPr>
              <a:t>Sebutkan </a:t>
            </a:r>
            <a:r>
              <a:rPr lang="id-ID" sz="2200" dirty="0">
                <a:solidFill>
                  <a:schemeClr val="bg1"/>
                </a:solidFill>
              </a:rPr>
              <a:t>tipe koneksi yang disediakan oleh transport layer, plus </a:t>
            </a:r>
            <a:r>
              <a:rPr lang="id-ID" sz="2200" dirty="0" smtClean="0">
                <a:solidFill>
                  <a:schemeClr val="bg1"/>
                </a:solidFill>
              </a:rPr>
              <a:t>contohnya !</a:t>
            </a:r>
            <a:endParaRPr lang="id-ID" sz="2200" dirty="0">
              <a:solidFill>
                <a:schemeClr val="bg1"/>
              </a:solidFill>
            </a:endParaRPr>
          </a:p>
          <a:p>
            <a:pPr marL="0" indent="0">
              <a:buNone/>
            </a:pPr>
            <a:r>
              <a:rPr lang="id-ID" sz="2200" dirty="0" smtClean="0">
                <a:solidFill>
                  <a:schemeClr val="bg1"/>
                </a:solidFill>
              </a:rPr>
              <a:t>Lapisan </a:t>
            </a:r>
            <a:r>
              <a:rPr lang="id-ID" sz="2200" dirty="0">
                <a:solidFill>
                  <a:schemeClr val="bg1"/>
                </a:solidFill>
              </a:rPr>
              <a:t>mana yang bertugas melakukan operasi bit, framing dan koreksi data?</a:t>
            </a:r>
          </a:p>
          <a:p>
            <a:pPr marL="0" indent="0">
              <a:buNone/>
            </a:pPr>
            <a:r>
              <a:rPr lang="id-ID" sz="2200" dirty="0" smtClean="0">
                <a:solidFill>
                  <a:schemeClr val="bg1"/>
                </a:solidFill>
              </a:rPr>
              <a:t>Sebutkan </a:t>
            </a:r>
            <a:r>
              <a:rPr lang="id-ID" sz="2200" dirty="0">
                <a:solidFill>
                  <a:schemeClr val="bg1"/>
                </a:solidFill>
              </a:rPr>
              <a:t>protokol-protokol yang berjalan di lapisan aplikasi!</a:t>
            </a:r>
          </a:p>
          <a:p>
            <a:pPr marL="0" indent="0">
              <a:buNone/>
            </a:pPr>
            <a:r>
              <a:rPr lang="sv-SE" sz="2200" dirty="0" smtClean="0">
                <a:solidFill>
                  <a:schemeClr val="bg1"/>
                </a:solidFill>
              </a:rPr>
              <a:t>Jelaskan </a:t>
            </a:r>
            <a:r>
              <a:rPr lang="sv-SE" sz="2200" dirty="0">
                <a:solidFill>
                  <a:schemeClr val="bg1"/>
                </a:solidFill>
              </a:rPr>
              <a:t>perbedaan antara model OSI dengan TCP/IP!</a:t>
            </a:r>
          </a:p>
          <a:p>
            <a:pPr marL="0" indent="0">
              <a:buNone/>
            </a:pPr>
            <a:r>
              <a:rPr lang="id-ID" sz="2200" dirty="0" smtClean="0">
                <a:solidFill>
                  <a:schemeClr val="bg1"/>
                </a:solidFill>
              </a:rPr>
              <a:t>Jelaskan </a:t>
            </a:r>
            <a:r>
              <a:rPr lang="id-ID" sz="2200" dirty="0">
                <a:solidFill>
                  <a:schemeClr val="bg1"/>
                </a:solidFill>
              </a:rPr>
              <a:t>bagaimana transmisi data antar layer!</a:t>
            </a:r>
          </a:p>
        </p:txBody>
      </p:sp>
    </p:spTree>
    <p:extLst>
      <p:ext uri="{BB962C8B-B14F-4D97-AF65-F5344CB8AC3E}">
        <p14:creationId xmlns:p14="http://schemas.microsoft.com/office/powerpoint/2010/main" xmlns="" val="287552356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688429"/>
            <a:ext cx="9144000" cy="722859"/>
          </a:xfrm>
        </p:spPr>
        <p:txBody>
          <a:bodyPr>
            <a:noAutofit/>
          </a:bodyPr>
          <a:lstStyle/>
          <a:p>
            <a:pPr fontAlgn="auto">
              <a:spcAft>
                <a:spcPts val="0"/>
              </a:spcAft>
              <a:defRPr/>
            </a:pPr>
            <a:r>
              <a:rPr lang="en-US" sz="2600" b="0" i="0" dirty="0" err="1">
                <a:latin typeface="Arial Black" pitchFamily="34" charset="0"/>
              </a:rPr>
              <a:t>Bagaimana</a:t>
            </a:r>
            <a:r>
              <a:rPr lang="en-US" sz="2600" b="0" i="0" dirty="0">
                <a:latin typeface="Arial Black" pitchFamily="34" charset="0"/>
              </a:rPr>
              <a:t> </a:t>
            </a:r>
            <a:r>
              <a:rPr lang="en-US" sz="2600" b="0" i="0" dirty="0" err="1">
                <a:latin typeface="Arial Black" pitchFamily="34" charset="0"/>
              </a:rPr>
              <a:t>Komputer</a:t>
            </a:r>
            <a:r>
              <a:rPr lang="en-US" sz="2600" b="0" i="0" dirty="0">
                <a:latin typeface="Arial Black" pitchFamily="34" charset="0"/>
              </a:rPr>
              <a:t> </a:t>
            </a:r>
            <a:r>
              <a:rPr lang="en-US" sz="2600" b="0" i="0" dirty="0" err="1">
                <a:latin typeface="Arial Black" pitchFamily="34" charset="0"/>
              </a:rPr>
              <a:t>Bisa</a:t>
            </a:r>
            <a:r>
              <a:rPr lang="en-US" sz="2600" b="0" i="0" dirty="0">
                <a:latin typeface="Arial Black" pitchFamily="34" charset="0"/>
              </a:rPr>
              <a:t> </a:t>
            </a:r>
            <a:r>
              <a:rPr lang="en-US" sz="2600" b="0" i="0" dirty="0" err="1" smtClean="0">
                <a:latin typeface="Arial Black" pitchFamily="34" charset="0"/>
              </a:rPr>
              <a:t>Saling</a:t>
            </a:r>
            <a:r>
              <a:rPr lang="id-ID" sz="2600" b="0" i="0" dirty="0" smtClean="0">
                <a:latin typeface="Arial Black" pitchFamily="34" charset="0"/>
              </a:rPr>
              <a:t> </a:t>
            </a:r>
            <a:r>
              <a:rPr lang="en-US" sz="2600" b="0" i="0" dirty="0" err="1" smtClean="0">
                <a:latin typeface="Arial Black" pitchFamily="34" charset="0"/>
              </a:rPr>
              <a:t>Berhubungan</a:t>
            </a:r>
            <a:r>
              <a:rPr lang="en-US" sz="2600" b="0" i="0" dirty="0" smtClean="0">
                <a:latin typeface="Arial Black" pitchFamily="34" charset="0"/>
              </a:rPr>
              <a:t> </a:t>
            </a:r>
            <a:r>
              <a:rPr lang="en-US" sz="2600" b="0" i="0" dirty="0">
                <a:latin typeface="Arial Black" pitchFamily="34" charset="0"/>
              </a:rPr>
              <a:t>?</a:t>
            </a:r>
          </a:p>
        </p:txBody>
      </p:sp>
      <p:sp>
        <p:nvSpPr>
          <p:cNvPr id="144387" name="Rectangle 3"/>
          <p:cNvSpPr>
            <a:spLocks noGrp="1" noChangeArrowheads="1"/>
          </p:cNvSpPr>
          <p:nvPr>
            <p:ph type="body" idx="1"/>
          </p:nvPr>
        </p:nvSpPr>
        <p:spPr>
          <a:xfrm>
            <a:off x="251520" y="1550988"/>
            <a:ext cx="8640960" cy="4773612"/>
          </a:xfrm>
        </p:spPr>
        <p:txBody>
          <a:bodyPr/>
          <a:lstStyle/>
          <a:p>
            <a:pPr>
              <a:lnSpc>
                <a:spcPct val="80000"/>
              </a:lnSpc>
            </a:pPr>
            <a:r>
              <a:rPr lang="en-US" sz="2400" dirty="0" err="1" smtClean="0"/>
              <a:t>Pada</a:t>
            </a:r>
            <a:r>
              <a:rPr lang="en-US" sz="2400" dirty="0" smtClean="0"/>
              <a:t> </a:t>
            </a:r>
            <a:r>
              <a:rPr lang="en-US" sz="2400" dirty="0" err="1" smtClean="0"/>
              <a:t>awal</a:t>
            </a:r>
            <a:r>
              <a:rPr lang="en-US" sz="2400" dirty="0" smtClean="0"/>
              <a:t> 1980-an International Organization for Standardization (ISO), </a:t>
            </a:r>
            <a:r>
              <a:rPr lang="en-US" sz="2400" dirty="0" err="1" smtClean="0"/>
              <a:t>suatu</a:t>
            </a:r>
            <a:r>
              <a:rPr lang="en-US" sz="2400" dirty="0" smtClean="0"/>
              <a:t> </a:t>
            </a:r>
            <a:r>
              <a:rPr lang="en-US" sz="2400" dirty="0" err="1" smtClean="0"/>
              <a:t>badan</a:t>
            </a:r>
            <a:r>
              <a:rPr lang="en-US" sz="2400" dirty="0" smtClean="0"/>
              <a:t> </a:t>
            </a:r>
            <a:r>
              <a:rPr lang="en-US" sz="2400" dirty="0" err="1" smtClean="0"/>
              <a:t>dunia</a:t>
            </a:r>
            <a:r>
              <a:rPr lang="en-US" sz="2400" dirty="0" smtClean="0"/>
              <a:t> yang </a:t>
            </a:r>
            <a:r>
              <a:rPr lang="en-US" sz="2400" dirty="0" err="1" smtClean="0"/>
              <a:t>mengatur</a:t>
            </a:r>
            <a:r>
              <a:rPr lang="en-US" sz="2400" dirty="0" smtClean="0"/>
              <a:t> </a:t>
            </a:r>
            <a:r>
              <a:rPr lang="en-US" sz="2400" dirty="0" err="1" smtClean="0"/>
              <a:t>standarisasi-standarisasi</a:t>
            </a:r>
            <a:r>
              <a:rPr lang="en-US" sz="2400" dirty="0" smtClean="0"/>
              <a:t> </a:t>
            </a:r>
            <a:r>
              <a:rPr lang="en-US" sz="2400" dirty="0" err="1" smtClean="0"/>
              <a:t>mengeluarkan</a:t>
            </a:r>
            <a:r>
              <a:rPr lang="en-US" sz="2400" dirty="0" smtClean="0"/>
              <a:t> </a:t>
            </a:r>
            <a:r>
              <a:rPr lang="en-US" sz="2400" dirty="0" err="1" smtClean="0"/>
              <a:t>sebuah</a:t>
            </a:r>
            <a:r>
              <a:rPr lang="en-US" sz="2400" dirty="0" smtClean="0"/>
              <a:t> </a:t>
            </a:r>
            <a:r>
              <a:rPr lang="en-US" sz="2400" dirty="0" err="1" smtClean="0"/>
              <a:t>konsep</a:t>
            </a:r>
            <a:r>
              <a:rPr lang="en-US" sz="2400" dirty="0" smtClean="0"/>
              <a:t> Open System Interconnection (OSI) yang </a:t>
            </a:r>
            <a:r>
              <a:rPr lang="en-US" sz="2400" dirty="0" err="1" smtClean="0"/>
              <a:t>secara</a:t>
            </a:r>
            <a:r>
              <a:rPr lang="en-US" sz="2400" dirty="0" smtClean="0"/>
              <a:t> </a:t>
            </a:r>
            <a:r>
              <a:rPr lang="en-US" sz="2400" i="1" dirty="0" err="1" smtClean="0"/>
              <a:t>konseptual</a:t>
            </a:r>
            <a:r>
              <a:rPr lang="en-US" sz="2400" dirty="0" smtClean="0"/>
              <a:t> </a:t>
            </a:r>
            <a:r>
              <a:rPr lang="en-US" sz="2400" dirty="0" err="1" smtClean="0"/>
              <a:t>menjelaskan</a:t>
            </a:r>
            <a:r>
              <a:rPr lang="en-US" sz="2400" dirty="0" smtClean="0"/>
              <a:t> </a:t>
            </a:r>
            <a:r>
              <a:rPr lang="en-US" sz="2400" dirty="0" err="1" smtClean="0"/>
              <a:t>bagaimana</a:t>
            </a:r>
            <a:r>
              <a:rPr lang="en-US" sz="2400" dirty="0" smtClean="0"/>
              <a:t> proses </a:t>
            </a:r>
            <a:r>
              <a:rPr lang="en-US" sz="2400" dirty="0" err="1" smtClean="0"/>
              <a:t>komunikasi</a:t>
            </a:r>
            <a:r>
              <a:rPr lang="en-US" sz="2400" dirty="0" smtClean="0"/>
              <a:t> data yang </a:t>
            </a:r>
            <a:r>
              <a:rPr lang="en-US" sz="2400" dirty="0" err="1" smtClean="0"/>
              <a:t>terjadi</a:t>
            </a:r>
            <a:r>
              <a:rPr lang="en-US" sz="2400" dirty="0" smtClean="0"/>
              <a:t> </a:t>
            </a:r>
            <a:r>
              <a:rPr lang="en-US" sz="2400" dirty="0" err="1" smtClean="0"/>
              <a:t>dalam</a:t>
            </a:r>
            <a:r>
              <a:rPr lang="en-US" sz="2400" dirty="0" smtClean="0"/>
              <a:t> </a:t>
            </a:r>
            <a:r>
              <a:rPr lang="en-US" sz="2400" dirty="0" err="1" smtClean="0"/>
              <a:t>jaringan</a:t>
            </a:r>
            <a:r>
              <a:rPr lang="en-US" sz="2400" dirty="0" smtClean="0"/>
              <a:t> </a:t>
            </a:r>
            <a:r>
              <a:rPr lang="en-US" sz="2400" dirty="0" err="1" smtClean="0"/>
              <a:t>komputer</a:t>
            </a:r>
            <a:r>
              <a:rPr lang="en-US" sz="2400" dirty="0" smtClean="0"/>
              <a:t>. </a:t>
            </a:r>
          </a:p>
          <a:p>
            <a:pPr>
              <a:lnSpc>
                <a:spcPct val="80000"/>
              </a:lnSpc>
            </a:pPr>
            <a:r>
              <a:rPr lang="en-US" sz="2400" dirty="0" smtClean="0"/>
              <a:t>Model OSI </a:t>
            </a:r>
            <a:r>
              <a:rPr lang="en-US" sz="2400" dirty="0" err="1" smtClean="0"/>
              <a:t>membagi</a:t>
            </a:r>
            <a:r>
              <a:rPr lang="en-US" sz="2400" dirty="0" smtClean="0"/>
              <a:t> </a:t>
            </a:r>
            <a:r>
              <a:rPr lang="en-US" sz="2400" dirty="0" err="1" smtClean="0"/>
              <a:t>kompleksitas</a:t>
            </a:r>
            <a:r>
              <a:rPr lang="en-US" sz="2400" dirty="0" smtClean="0"/>
              <a:t> </a:t>
            </a:r>
            <a:r>
              <a:rPr lang="en-US" sz="2400" dirty="0" err="1" smtClean="0"/>
              <a:t>komunikasi</a:t>
            </a:r>
            <a:r>
              <a:rPr lang="en-US" sz="2400" dirty="0" smtClean="0"/>
              <a:t> data </a:t>
            </a:r>
            <a:r>
              <a:rPr lang="en-US" sz="2400" dirty="0" err="1" smtClean="0"/>
              <a:t>dari</a:t>
            </a:r>
            <a:r>
              <a:rPr lang="en-US" sz="2400" dirty="0" smtClean="0"/>
              <a:t> </a:t>
            </a:r>
            <a:r>
              <a:rPr lang="en-US" sz="2400" dirty="0" err="1" smtClean="0"/>
              <a:t>asal</a:t>
            </a:r>
            <a:r>
              <a:rPr lang="en-US" sz="2400" dirty="0" smtClean="0"/>
              <a:t>(source) </a:t>
            </a:r>
            <a:r>
              <a:rPr lang="en-US" sz="2400" dirty="0" err="1" smtClean="0"/>
              <a:t>ke</a:t>
            </a:r>
            <a:r>
              <a:rPr lang="en-US" sz="2400" dirty="0" smtClean="0"/>
              <a:t> </a:t>
            </a:r>
            <a:r>
              <a:rPr lang="en-US" sz="2400" dirty="0" err="1" smtClean="0"/>
              <a:t>tujuan</a:t>
            </a:r>
            <a:r>
              <a:rPr lang="en-US" sz="2400" dirty="0" smtClean="0"/>
              <a:t> (destination) </a:t>
            </a:r>
            <a:r>
              <a:rPr lang="en-US" sz="2400" dirty="0" err="1" smtClean="0"/>
              <a:t>dengan</a:t>
            </a:r>
            <a:r>
              <a:rPr lang="en-US" sz="2400" dirty="0" smtClean="0"/>
              <a:t> </a:t>
            </a:r>
            <a:r>
              <a:rPr lang="en-US" sz="2400" dirty="0" err="1" smtClean="0"/>
              <a:t>melalui</a:t>
            </a:r>
            <a:r>
              <a:rPr lang="en-US" sz="2400" dirty="0" smtClean="0"/>
              <a:t> </a:t>
            </a:r>
            <a:r>
              <a:rPr lang="en-US" sz="2400" dirty="0" err="1" smtClean="0"/>
              <a:t>lapisan-lapisan</a:t>
            </a:r>
            <a:r>
              <a:rPr lang="en-US" sz="2400" dirty="0" smtClean="0"/>
              <a:t> (layer), </a:t>
            </a:r>
            <a:r>
              <a:rPr lang="en-US" sz="2400" dirty="0" err="1" smtClean="0"/>
              <a:t>dimana</a:t>
            </a:r>
            <a:r>
              <a:rPr lang="en-US" sz="2400" dirty="0" smtClean="0"/>
              <a:t> </a:t>
            </a:r>
            <a:r>
              <a:rPr lang="en-US" sz="2400" dirty="0" err="1" smtClean="0"/>
              <a:t>setiap</a:t>
            </a:r>
            <a:r>
              <a:rPr lang="en-US" sz="2400" dirty="0" smtClean="0"/>
              <a:t> </a:t>
            </a:r>
            <a:r>
              <a:rPr lang="en-US" sz="2400" dirty="0" err="1" smtClean="0"/>
              <a:t>lapisan</a:t>
            </a:r>
            <a:r>
              <a:rPr lang="en-US" sz="2400" dirty="0" smtClean="0"/>
              <a:t> </a:t>
            </a:r>
            <a:r>
              <a:rPr lang="en-US" sz="2400" dirty="0" err="1" smtClean="0"/>
              <a:t>secara</a:t>
            </a:r>
            <a:r>
              <a:rPr lang="en-US" sz="2400" dirty="0" smtClean="0"/>
              <a:t> </a:t>
            </a:r>
            <a:r>
              <a:rPr lang="en-US" sz="2400" dirty="0" err="1" smtClean="0"/>
              <a:t>jelas</a:t>
            </a:r>
            <a:r>
              <a:rPr lang="en-US" sz="2400" dirty="0" smtClean="0"/>
              <a:t> </a:t>
            </a:r>
            <a:r>
              <a:rPr lang="en-US" sz="2400" dirty="0" err="1" smtClean="0"/>
              <a:t>mempunyai</a:t>
            </a:r>
            <a:r>
              <a:rPr lang="en-US" sz="2400" dirty="0" smtClean="0"/>
              <a:t> </a:t>
            </a:r>
            <a:r>
              <a:rPr lang="en-US" sz="2400" dirty="0" err="1" smtClean="0"/>
              <a:t>fungsi</a:t>
            </a:r>
            <a:r>
              <a:rPr lang="en-US" sz="2400" dirty="0" smtClean="0"/>
              <a:t> </a:t>
            </a:r>
            <a:r>
              <a:rPr lang="en-US" sz="2400" dirty="0" err="1" smtClean="0"/>
              <a:t>dan</a:t>
            </a:r>
            <a:r>
              <a:rPr lang="en-US" sz="2400" dirty="0" smtClean="0"/>
              <a:t> </a:t>
            </a:r>
            <a:r>
              <a:rPr lang="en-US" sz="2400" dirty="0" err="1" smtClean="0"/>
              <a:t>hubungan</a:t>
            </a:r>
            <a:r>
              <a:rPr lang="en-US" sz="2400" dirty="0" smtClean="0"/>
              <a:t> yang </a:t>
            </a:r>
            <a:r>
              <a:rPr lang="en-US" sz="2400" dirty="0" err="1" smtClean="0"/>
              <a:t>saling</a:t>
            </a:r>
            <a:r>
              <a:rPr lang="en-US" sz="2400" dirty="0" smtClean="0"/>
              <a:t> </a:t>
            </a:r>
            <a:r>
              <a:rPr lang="en-US" sz="2400" dirty="0" err="1" smtClean="0"/>
              <a:t>terkait</a:t>
            </a:r>
            <a:r>
              <a:rPr lang="en-US" sz="2400" dirty="0" smtClean="0"/>
              <a:t>. Model OSI </a:t>
            </a:r>
            <a:r>
              <a:rPr lang="en-US" sz="2400" dirty="0" err="1" smtClean="0"/>
              <a:t>ini</a:t>
            </a:r>
            <a:r>
              <a:rPr lang="en-US" sz="2400" dirty="0" smtClean="0"/>
              <a:t> </a:t>
            </a:r>
            <a:r>
              <a:rPr lang="en-US" sz="2400" dirty="0" err="1" smtClean="0"/>
              <a:t>terdiri</a:t>
            </a:r>
            <a:r>
              <a:rPr lang="en-US" sz="2400" dirty="0" smtClean="0"/>
              <a:t> </a:t>
            </a:r>
            <a:r>
              <a:rPr lang="en-US" sz="2400" dirty="0" err="1" smtClean="0"/>
              <a:t>dari</a:t>
            </a:r>
            <a:r>
              <a:rPr lang="en-US" sz="2400" dirty="0" smtClean="0"/>
              <a:t> 7 layer.</a:t>
            </a:r>
          </a:p>
          <a:p>
            <a:pPr>
              <a:lnSpc>
                <a:spcPct val="80000"/>
              </a:lnSpc>
            </a:pPr>
            <a:r>
              <a:rPr lang="en-US" sz="2400" dirty="0" err="1" smtClean="0"/>
              <a:t>Sedangkan</a:t>
            </a:r>
            <a:r>
              <a:rPr lang="en-US" sz="2400" dirty="0" smtClean="0"/>
              <a:t> </a:t>
            </a:r>
            <a:r>
              <a:rPr lang="en-US" sz="2400" dirty="0" err="1" smtClean="0"/>
              <a:t>untuk</a:t>
            </a:r>
            <a:r>
              <a:rPr lang="en-US" sz="2400" dirty="0" smtClean="0"/>
              <a:t> model </a:t>
            </a:r>
            <a:r>
              <a:rPr lang="en-US" sz="2400" dirty="0" err="1" smtClean="0"/>
              <a:t>riil</a:t>
            </a:r>
            <a:r>
              <a:rPr lang="en-US" sz="2400" dirty="0" smtClean="0"/>
              <a:t> </a:t>
            </a:r>
            <a:r>
              <a:rPr lang="en-US" sz="2400" dirty="0" err="1" smtClean="0"/>
              <a:t>bagaimana</a:t>
            </a:r>
            <a:r>
              <a:rPr lang="en-US" sz="2400" dirty="0" smtClean="0"/>
              <a:t> </a:t>
            </a:r>
            <a:r>
              <a:rPr lang="en-US" sz="2400" dirty="0" err="1" smtClean="0"/>
              <a:t>kedua</a:t>
            </a:r>
            <a:r>
              <a:rPr lang="en-US" sz="2400" dirty="0" smtClean="0"/>
              <a:t> </a:t>
            </a:r>
            <a:r>
              <a:rPr lang="en-US" sz="2400" dirty="0" err="1" smtClean="0"/>
              <a:t>komputer</a:t>
            </a:r>
            <a:r>
              <a:rPr lang="en-US" sz="2400" dirty="0" smtClean="0"/>
              <a:t> </a:t>
            </a:r>
            <a:r>
              <a:rPr lang="en-US" sz="2400" dirty="0" err="1" smtClean="0"/>
              <a:t>saling</a:t>
            </a:r>
            <a:r>
              <a:rPr lang="en-US" sz="2400" dirty="0" smtClean="0"/>
              <a:t> </a:t>
            </a:r>
            <a:r>
              <a:rPr lang="en-US" sz="2400" dirty="0" err="1" smtClean="0"/>
              <a:t>berhubungan</a:t>
            </a:r>
            <a:r>
              <a:rPr lang="en-US" sz="2400" dirty="0" smtClean="0"/>
              <a:t> </a:t>
            </a:r>
            <a:r>
              <a:rPr lang="en-US" sz="2400" dirty="0" err="1" smtClean="0"/>
              <a:t>maka</a:t>
            </a:r>
            <a:r>
              <a:rPr lang="en-US" sz="2400" dirty="0" smtClean="0"/>
              <a:t> </a:t>
            </a:r>
            <a:r>
              <a:rPr lang="en-US" sz="2400" dirty="0" err="1" smtClean="0"/>
              <a:t>digunakan</a:t>
            </a:r>
            <a:r>
              <a:rPr lang="en-US" sz="2400" dirty="0" smtClean="0"/>
              <a:t> </a:t>
            </a:r>
            <a:r>
              <a:rPr lang="en-US" sz="2400" dirty="0" err="1" smtClean="0"/>
              <a:t>konsep</a:t>
            </a:r>
            <a:r>
              <a:rPr lang="en-US" sz="2400" dirty="0" smtClean="0"/>
              <a:t> TCP/IP yang </a:t>
            </a:r>
            <a:r>
              <a:rPr lang="en-US" sz="2400" dirty="0" err="1" smtClean="0"/>
              <a:t>dikeluarkan</a:t>
            </a:r>
            <a:r>
              <a:rPr lang="en-US" sz="2400" dirty="0" smtClean="0"/>
              <a:t> </a:t>
            </a:r>
            <a:r>
              <a:rPr lang="en-US" sz="2400" dirty="0" err="1" smtClean="0"/>
              <a:t>oleh</a:t>
            </a:r>
            <a:r>
              <a:rPr lang="en-US" sz="2400" dirty="0" smtClean="0"/>
              <a:t> </a:t>
            </a:r>
            <a:r>
              <a:rPr lang="en-US" sz="2400" i="1" dirty="0" smtClean="0"/>
              <a:t>Department of Defense (</a:t>
            </a:r>
            <a:r>
              <a:rPr lang="en-US" sz="2400" i="1" dirty="0" err="1" smtClean="0"/>
              <a:t>DoD</a:t>
            </a:r>
            <a:r>
              <a:rPr lang="en-US" sz="2400" i="1" dirty="0" smtClean="0"/>
              <a:t>)</a:t>
            </a:r>
            <a:r>
              <a:rPr lang="en-US" sz="2400" dirty="0" smtClean="0"/>
              <a:t> yang </a:t>
            </a:r>
            <a:r>
              <a:rPr lang="en-US" sz="2400" dirty="0" err="1" smtClean="0"/>
              <a:t>membagi</a:t>
            </a:r>
            <a:r>
              <a:rPr lang="en-US" sz="2400" dirty="0" smtClean="0"/>
              <a:t> layer </a:t>
            </a:r>
            <a:r>
              <a:rPr lang="en-US" sz="2400" dirty="0" err="1" smtClean="0"/>
              <a:t>komunikasi</a:t>
            </a:r>
            <a:r>
              <a:rPr lang="en-US" sz="2400" dirty="0" smtClean="0"/>
              <a:t> </a:t>
            </a:r>
            <a:r>
              <a:rPr lang="en-US" sz="2400" dirty="0" err="1" smtClean="0"/>
              <a:t>menjadi</a:t>
            </a:r>
            <a:r>
              <a:rPr lang="en-US" sz="2400" dirty="0" smtClean="0"/>
              <a:t> 4 layer </a:t>
            </a:r>
          </a:p>
        </p:txBody>
      </p:sp>
    </p:spTree>
    <p:extLst>
      <p:ext uri="{BB962C8B-B14F-4D97-AF65-F5344CB8AC3E}">
        <p14:creationId xmlns:p14="http://schemas.microsoft.com/office/powerpoint/2010/main" xmlns="" val="202854781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548680"/>
            <a:ext cx="8229600" cy="918939"/>
          </a:xfrm>
        </p:spPr>
        <p:txBody>
          <a:bodyPr/>
          <a:lstStyle/>
          <a:p>
            <a:pPr fontAlgn="auto">
              <a:spcAft>
                <a:spcPts val="0"/>
              </a:spcAft>
              <a:defRPr/>
            </a:pPr>
            <a:r>
              <a:rPr lang="en-US" b="0" i="0" dirty="0">
                <a:latin typeface="Arial Black" pitchFamily="34" charset="0"/>
              </a:rPr>
              <a:t>Model OSI </a:t>
            </a:r>
            <a:r>
              <a:rPr lang="en-US" b="0" i="0" dirty="0" err="1">
                <a:latin typeface="Arial Black" pitchFamily="34" charset="0"/>
              </a:rPr>
              <a:t>dan</a:t>
            </a:r>
            <a:r>
              <a:rPr lang="en-US" b="0" i="0" dirty="0">
                <a:latin typeface="Arial Black" pitchFamily="34" charset="0"/>
              </a:rPr>
              <a:t> TCP/IP</a:t>
            </a:r>
          </a:p>
        </p:txBody>
      </p:sp>
      <p:sp>
        <p:nvSpPr>
          <p:cNvPr id="145411" name="Rectangle 3"/>
          <p:cNvSpPr>
            <a:spLocks noGrp="1" noChangeArrowheads="1"/>
          </p:cNvSpPr>
          <p:nvPr>
            <p:ph type="body" sz="half" idx="1"/>
          </p:nvPr>
        </p:nvSpPr>
        <p:spPr>
          <a:xfrm>
            <a:off x="457200" y="1600200"/>
            <a:ext cx="3657600" cy="4530725"/>
          </a:xfrm>
        </p:spPr>
        <p:txBody>
          <a:bodyPr/>
          <a:lstStyle/>
          <a:p>
            <a:r>
              <a:rPr lang="en-US" sz="2800" smtClean="0"/>
              <a:t>Untuk kemudahan pembelajaran kita menggunakan Model OSI</a:t>
            </a:r>
          </a:p>
          <a:p>
            <a:r>
              <a:rPr lang="en-US" sz="2800" smtClean="0"/>
              <a:t>Untuk implementasi menggunakan TCP/IP</a:t>
            </a:r>
          </a:p>
          <a:p>
            <a:r>
              <a:rPr lang="en-US" sz="2800" smtClean="0"/>
              <a:t>Berbentuk layering</a:t>
            </a:r>
          </a:p>
        </p:txBody>
      </p:sp>
      <p:pic>
        <p:nvPicPr>
          <p:cNvPr id="145412" name="Picture 6"/>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191000" y="1268760"/>
            <a:ext cx="4953000" cy="4343400"/>
          </a:xfrm>
        </p:spPr>
      </p:pic>
    </p:spTree>
    <p:extLst>
      <p:ext uri="{BB962C8B-B14F-4D97-AF65-F5344CB8AC3E}">
        <p14:creationId xmlns:p14="http://schemas.microsoft.com/office/powerpoint/2010/main" xmlns="" val="193596207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fontAlgn="auto">
              <a:spcAft>
                <a:spcPts val="0"/>
              </a:spcAft>
              <a:defRPr/>
            </a:pPr>
            <a:r>
              <a:rPr lang="en-US" b="0" i="0" dirty="0">
                <a:latin typeface="Arial Black" pitchFamily="34" charset="0"/>
              </a:rPr>
              <a:t>TCP/IP</a:t>
            </a:r>
          </a:p>
        </p:txBody>
      </p:sp>
      <p:sp>
        <p:nvSpPr>
          <p:cNvPr id="146435" name="Rectangle 3"/>
          <p:cNvSpPr>
            <a:spLocks noGrp="1" noChangeArrowheads="1"/>
          </p:cNvSpPr>
          <p:nvPr>
            <p:ph type="body" idx="1"/>
          </p:nvPr>
        </p:nvSpPr>
        <p:spPr/>
        <p:txBody>
          <a:bodyPr/>
          <a:lstStyle/>
          <a:p>
            <a:pPr>
              <a:lnSpc>
                <a:spcPct val="80000"/>
              </a:lnSpc>
            </a:pPr>
            <a:r>
              <a:rPr lang="sv-SE" sz="2400" smtClean="0">
                <a:solidFill>
                  <a:srgbClr val="00CC00"/>
                </a:solidFill>
              </a:rPr>
              <a:t>Layer Network</a:t>
            </a:r>
            <a:r>
              <a:rPr lang="sv-SE" sz="2400" smtClean="0"/>
              <a:t>, berisikan layer phisik dan datalink yang merupakan perangkat keras jaringan. Ethernet bekerja pada layer ini.</a:t>
            </a:r>
          </a:p>
          <a:p>
            <a:pPr>
              <a:lnSpc>
                <a:spcPct val="80000"/>
              </a:lnSpc>
            </a:pPr>
            <a:r>
              <a:rPr lang="sv-SE" sz="2400" smtClean="0">
                <a:solidFill>
                  <a:srgbClr val="00CC00"/>
                </a:solidFill>
              </a:rPr>
              <a:t>Layer Internet Protocol, Internet Protocol (IP)</a:t>
            </a:r>
            <a:r>
              <a:rPr lang="sv-SE" sz="2400" smtClean="0"/>
              <a:t> adalah protokol yang paling penting. IP memberikan fungsi pengalamatan dan fungsi routing pada jaringan dalam pengiriman data.</a:t>
            </a:r>
          </a:p>
          <a:p>
            <a:pPr>
              <a:lnSpc>
                <a:spcPct val="80000"/>
              </a:lnSpc>
            </a:pPr>
            <a:r>
              <a:rPr lang="sv-SE" sz="2400" smtClean="0">
                <a:solidFill>
                  <a:srgbClr val="00CC00"/>
                </a:solidFill>
              </a:rPr>
              <a:t>Layer Transport</a:t>
            </a:r>
            <a:r>
              <a:rPr lang="sv-SE" sz="2400" smtClean="0"/>
              <a:t>, Layer transport memberikan fungsi pengiriman data secara </a:t>
            </a:r>
            <a:r>
              <a:rPr lang="sv-SE" sz="2400" i="1" smtClean="0"/>
              <a:t>end-to-end </a:t>
            </a:r>
            <a:r>
              <a:rPr lang="sv-SE" sz="2400" smtClean="0"/>
              <a:t>ke sisi remote. Aplikasi yang beragam dapat melakukan komunikasi secara serentak simulaneously).</a:t>
            </a:r>
          </a:p>
          <a:p>
            <a:pPr>
              <a:lnSpc>
                <a:spcPct val="80000"/>
              </a:lnSpc>
            </a:pPr>
            <a:r>
              <a:rPr lang="sv-SE" sz="2400" smtClean="0">
                <a:solidFill>
                  <a:srgbClr val="00CC00"/>
                </a:solidFill>
              </a:rPr>
              <a:t>Layer Aplikasi</a:t>
            </a:r>
            <a:r>
              <a:rPr lang="sv-SE" sz="2400" smtClean="0"/>
              <a:t>, sebagai interface user berupa program aplikasi untuk berkomunikasi menggunakan TCP/IP</a:t>
            </a:r>
            <a:r>
              <a:rPr lang="en-US" sz="2400" smtClean="0"/>
              <a:t> </a:t>
            </a:r>
          </a:p>
        </p:txBody>
      </p:sp>
    </p:spTree>
    <p:extLst>
      <p:ext uri="{BB962C8B-B14F-4D97-AF65-F5344CB8AC3E}">
        <p14:creationId xmlns:p14="http://schemas.microsoft.com/office/powerpoint/2010/main" xmlns="" val="355803539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Buku Bacaan</a:t>
            </a:r>
            <a:endParaRPr lang="id-ID" dirty="0"/>
          </a:p>
        </p:txBody>
      </p:sp>
      <p:sp>
        <p:nvSpPr>
          <p:cNvPr id="3" name="Content Placeholder 2"/>
          <p:cNvSpPr>
            <a:spLocks noGrp="1"/>
          </p:cNvSpPr>
          <p:nvPr>
            <p:ph idx="1"/>
          </p:nvPr>
        </p:nvSpPr>
        <p:spPr/>
        <p:txBody>
          <a:bodyPr/>
          <a:lstStyle/>
          <a:p>
            <a:r>
              <a:rPr lang="en-US" sz="2400" dirty="0" smtClean="0"/>
              <a:t>White</a:t>
            </a:r>
            <a:r>
              <a:rPr lang="en-US" sz="2400" dirty="0"/>
              <a:t>, Curt. Data Communications and Computer Networks: A </a:t>
            </a:r>
            <a:r>
              <a:rPr lang="en-US" sz="2400" dirty="0" err="1" smtClean="0"/>
              <a:t>Bussiness</a:t>
            </a:r>
            <a:r>
              <a:rPr lang="id-ID" sz="2400" dirty="0"/>
              <a:t> </a:t>
            </a:r>
            <a:r>
              <a:rPr lang="en-US" sz="2400" dirty="0" smtClean="0"/>
              <a:t>User's </a:t>
            </a:r>
            <a:r>
              <a:rPr lang="en-US" sz="2400" dirty="0"/>
              <a:t>Approach. 5th edition. Curse Technology, </a:t>
            </a:r>
            <a:r>
              <a:rPr lang="en-US" sz="2400" dirty="0" err="1"/>
              <a:t>Cengage</a:t>
            </a:r>
            <a:r>
              <a:rPr lang="en-US" sz="2400" dirty="0"/>
              <a:t> Learning, Boston</a:t>
            </a:r>
            <a:r>
              <a:rPr lang="en-US" sz="2400" dirty="0" smtClean="0"/>
              <a:t>,</a:t>
            </a:r>
            <a:r>
              <a:rPr lang="id-ID" sz="2400" dirty="0" smtClean="0"/>
              <a:t> Massachusetts</a:t>
            </a:r>
            <a:r>
              <a:rPr lang="id-ID" sz="2400" dirty="0"/>
              <a:t>. 2009</a:t>
            </a:r>
          </a:p>
          <a:p>
            <a:r>
              <a:rPr lang="en-US" sz="2400" dirty="0" smtClean="0"/>
              <a:t>Comer</a:t>
            </a:r>
            <a:r>
              <a:rPr lang="en-US" sz="2400" dirty="0"/>
              <a:t>, Douglas E. Computer Networks and Internets with </a:t>
            </a:r>
            <a:r>
              <a:rPr lang="en-US" sz="2400" dirty="0" smtClean="0"/>
              <a:t>Internet</a:t>
            </a:r>
            <a:r>
              <a:rPr lang="id-ID" sz="2400" dirty="0" smtClean="0"/>
              <a:t> </a:t>
            </a:r>
            <a:r>
              <a:rPr lang="en-US" sz="2400" dirty="0" smtClean="0"/>
              <a:t>Applications</a:t>
            </a:r>
            <a:r>
              <a:rPr lang="en-US" sz="2400" dirty="0"/>
              <a:t>. 4th edition. Pearson Prentice Hall, New Jersey, 2004</a:t>
            </a:r>
          </a:p>
          <a:p>
            <a:r>
              <a:rPr lang="id-ID" sz="2400" dirty="0" smtClean="0"/>
              <a:t>Tittel</a:t>
            </a:r>
            <a:r>
              <a:rPr lang="id-ID" sz="2400" dirty="0"/>
              <a:t>, Ed. Schaum's Outlines: Computer Networking (Jaringan Komputer</a:t>
            </a:r>
            <a:r>
              <a:rPr lang="id-ID" sz="2400" dirty="0" smtClean="0"/>
              <a:t>) Edisi </a:t>
            </a:r>
            <a:r>
              <a:rPr lang="id-ID" sz="2400" dirty="0"/>
              <a:t>terjemah. Penerbit Erlangga, 2004</a:t>
            </a:r>
          </a:p>
          <a:p>
            <a:r>
              <a:rPr lang="id-ID" sz="2400" dirty="0" smtClean="0"/>
              <a:t>Sugeng</a:t>
            </a:r>
            <a:r>
              <a:rPr lang="id-ID" sz="2400" dirty="0"/>
              <a:t>, Winarno. Jaringan Komputer dengan TCP/IP: Membahas </a:t>
            </a:r>
            <a:r>
              <a:rPr lang="id-ID" sz="2400" dirty="0" smtClean="0"/>
              <a:t>konsep dan </a:t>
            </a:r>
            <a:r>
              <a:rPr lang="id-ID" sz="2400" dirty="0"/>
              <a:t>teknik implementasi TCP/IP dalam jaringa komputer. Penerbit Modula</a:t>
            </a:r>
            <a:r>
              <a:rPr lang="id-ID" sz="2400" dirty="0" smtClean="0"/>
              <a:t>. 2010</a:t>
            </a:r>
            <a:endParaRPr lang="id-ID" sz="2400" dirty="0"/>
          </a:p>
        </p:txBody>
      </p:sp>
    </p:spTree>
    <p:extLst>
      <p:ext uri="{BB962C8B-B14F-4D97-AF65-F5344CB8AC3E}">
        <p14:creationId xmlns:p14="http://schemas.microsoft.com/office/powerpoint/2010/main" xmlns="" val="413039312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Perangkat Jaringan</a:t>
            </a:r>
            <a:endParaRPr lang="id-ID" dirty="0"/>
          </a:p>
        </p:txBody>
      </p:sp>
    </p:spTree>
    <p:extLst>
      <p:ext uri="{BB962C8B-B14F-4D97-AF65-F5344CB8AC3E}">
        <p14:creationId xmlns:p14="http://schemas.microsoft.com/office/powerpoint/2010/main" xmlns="" val="252774646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9512" y="577574"/>
            <a:ext cx="5112568" cy="1143000"/>
          </a:xfrm>
        </p:spPr>
        <p:txBody>
          <a:bodyPr/>
          <a:lstStyle/>
          <a:p>
            <a:r>
              <a:rPr lang="en-US" dirty="0">
                <a:solidFill>
                  <a:schemeClr val="tx1"/>
                </a:solidFill>
              </a:rPr>
              <a:t>Personal Computer</a:t>
            </a:r>
          </a:p>
        </p:txBody>
      </p:sp>
      <p:sp>
        <p:nvSpPr>
          <p:cNvPr id="34819" name="Rectangle 3"/>
          <p:cNvSpPr>
            <a:spLocks noGrp="1" noChangeArrowheads="1"/>
          </p:cNvSpPr>
          <p:nvPr>
            <p:ph type="body" idx="1"/>
          </p:nvPr>
        </p:nvSpPr>
        <p:spPr>
          <a:xfrm>
            <a:off x="88776" y="1600200"/>
            <a:ext cx="4267200" cy="4800600"/>
          </a:xfrm>
        </p:spPr>
        <p:txBody>
          <a:bodyPr/>
          <a:lstStyle/>
          <a:p>
            <a:pPr marL="342900" indent="-342900"/>
            <a:r>
              <a:rPr lang="en-US" sz="1900" b="1" dirty="0">
                <a:cs typeface="Arial" charset="0"/>
              </a:rPr>
              <a:t>Printed circuit board (PCB)</a:t>
            </a:r>
            <a:r>
              <a:rPr lang="en-US" sz="1900" dirty="0"/>
              <a:t> </a:t>
            </a:r>
          </a:p>
          <a:p>
            <a:pPr marL="342900" indent="-342900"/>
            <a:r>
              <a:rPr lang="en-US" sz="1900" b="1" dirty="0">
                <a:cs typeface="Arial" charset="0"/>
              </a:rPr>
              <a:t>CD-ROM drive</a:t>
            </a:r>
            <a:r>
              <a:rPr lang="en-US" sz="1900" dirty="0">
                <a:cs typeface="Arial" charset="0"/>
              </a:rPr>
              <a:t> </a:t>
            </a:r>
          </a:p>
          <a:p>
            <a:pPr marL="342900" indent="-342900"/>
            <a:r>
              <a:rPr lang="en-US" sz="1900" b="1" dirty="0">
                <a:cs typeface="Arial" charset="0"/>
              </a:rPr>
              <a:t>Central processing unit (CPU)</a:t>
            </a:r>
            <a:r>
              <a:rPr lang="en-US" sz="1900" dirty="0">
                <a:cs typeface="Arial" charset="0"/>
              </a:rPr>
              <a:t> </a:t>
            </a:r>
          </a:p>
          <a:p>
            <a:pPr marL="342900" indent="-342900"/>
            <a:r>
              <a:rPr lang="en-US" sz="1900" b="1" dirty="0">
                <a:cs typeface="Arial" charset="0"/>
              </a:rPr>
              <a:t>Floppy disk drive</a:t>
            </a:r>
            <a:r>
              <a:rPr lang="en-US" sz="1900" dirty="0">
                <a:cs typeface="Arial" charset="0"/>
              </a:rPr>
              <a:t> </a:t>
            </a:r>
          </a:p>
          <a:p>
            <a:pPr marL="342900" indent="-342900"/>
            <a:r>
              <a:rPr lang="en-US" sz="1900" b="1" dirty="0">
                <a:cs typeface="Arial" charset="0"/>
              </a:rPr>
              <a:t>Hard disk drive</a:t>
            </a:r>
            <a:r>
              <a:rPr lang="en-US" sz="1900" dirty="0">
                <a:cs typeface="Arial" charset="0"/>
              </a:rPr>
              <a:t> </a:t>
            </a:r>
          </a:p>
          <a:p>
            <a:pPr marL="342900" indent="-342900"/>
            <a:r>
              <a:rPr lang="en-US" sz="1900" b="1" dirty="0">
                <a:cs typeface="Arial" charset="0"/>
              </a:rPr>
              <a:t>Microprocessor</a:t>
            </a:r>
            <a:r>
              <a:rPr lang="en-US" sz="1900" dirty="0"/>
              <a:t> </a:t>
            </a:r>
          </a:p>
          <a:p>
            <a:pPr marL="342900" indent="-342900"/>
            <a:r>
              <a:rPr lang="en-US" sz="1900" b="1" dirty="0">
                <a:cs typeface="Arial" charset="0"/>
              </a:rPr>
              <a:t>Motherboard</a:t>
            </a:r>
            <a:endParaRPr lang="en-US" sz="1900" dirty="0"/>
          </a:p>
          <a:p>
            <a:pPr marL="342900" indent="-342900"/>
            <a:r>
              <a:rPr lang="en-US" sz="1900" b="1" dirty="0">
                <a:cs typeface="Arial" charset="0"/>
              </a:rPr>
              <a:t>Bus</a:t>
            </a:r>
            <a:r>
              <a:rPr lang="en-US" sz="1900" dirty="0"/>
              <a:t> </a:t>
            </a:r>
          </a:p>
          <a:p>
            <a:pPr marL="342900" indent="-342900"/>
            <a:r>
              <a:rPr lang="en-US" sz="1900" b="1" dirty="0">
                <a:cs typeface="Arial" charset="0"/>
              </a:rPr>
              <a:t>Random-access memory (RAM)</a:t>
            </a:r>
            <a:r>
              <a:rPr lang="en-US" sz="1900" dirty="0">
                <a:cs typeface="Arial" charset="0"/>
              </a:rPr>
              <a:t> </a:t>
            </a:r>
            <a:endParaRPr lang="en-US" sz="1900" dirty="0"/>
          </a:p>
          <a:p>
            <a:pPr marL="342900" indent="-342900"/>
            <a:r>
              <a:rPr lang="en-US" sz="1900" b="1" dirty="0">
                <a:cs typeface="Arial" charset="0"/>
              </a:rPr>
              <a:t>Read-only memory (ROM)</a:t>
            </a:r>
            <a:r>
              <a:rPr lang="en-US" sz="1900" dirty="0"/>
              <a:t> </a:t>
            </a:r>
          </a:p>
          <a:p>
            <a:pPr marL="342900" indent="-342900"/>
            <a:r>
              <a:rPr lang="en-US" sz="1900" b="1" dirty="0">
                <a:cs typeface="Arial" charset="0"/>
              </a:rPr>
              <a:t>System unit</a:t>
            </a:r>
            <a:r>
              <a:rPr lang="en-US" sz="1900" dirty="0">
                <a:cs typeface="Arial" charset="0"/>
              </a:rPr>
              <a:t> </a:t>
            </a:r>
            <a:endParaRPr lang="en-US" sz="1900" dirty="0"/>
          </a:p>
          <a:p>
            <a:pPr marL="342900" indent="-342900"/>
            <a:r>
              <a:rPr lang="en-US" sz="1900" b="1" dirty="0">
                <a:cs typeface="Arial" charset="0"/>
              </a:rPr>
              <a:t>Expansion slot</a:t>
            </a:r>
            <a:r>
              <a:rPr lang="en-US" sz="1900" dirty="0">
                <a:cs typeface="Arial" charset="0"/>
              </a:rPr>
              <a:t>  </a:t>
            </a:r>
            <a:r>
              <a:rPr lang="en-US" sz="1900" dirty="0"/>
              <a:t> </a:t>
            </a:r>
          </a:p>
          <a:p>
            <a:pPr marL="342900" indent="-342900"/>
            <a:r>
              <a:rPr lang="en-US" sz="1900" b="1" dirty="0">
                <a:cs typeface="Arial" charset="0"/>
              </a:rPr>
              <a:t>Power supply</a:t>
            </a:r>
            <a:endParaRPr lang="en-US" sz="1900" dirty="0"/>
          </a:p>
          <a:p>
            <a:pPr marL="342900" indent="-342900"/>
            <a:endParaRPr lang="en-US" sz="1900" dirty="0"/>
          </a:p>
        </p:txBody>
      </p:sp>
      <p:sp>
        <p:nvSpPr>
          <p:cNvPr id="34820" name="Rectangle 4"/>
          <p:cNvSpPr>
            <a:spLocks noChangeArrowheads="1"/>
          </p:cNvSpPr>
          <p:nvPr/>
        </p:nvSpPr>
        <p:spPr bwMode="auto">
          <a:xfrm>
            <a:off x="4644008" y="4114800"/>
            <a:ext cx="38862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fontAlgn="base">
              <a:spcBef>
                <a:spcPct val="20000"/>
              </a:spcBef>
              <a:spcAft>
                <a:spcPct val="0"/>
              </a:spcAft>
              <a:buClr>
                <a:srgbClr val="FEB80A"/>
              </a:buClr>
              <a:buSzPct val="125000"/>
              <a:buFont typeface="Wingdings" pitchFamily="2" charset="2"/>
              <a:buChar char="q"/>
            </a:pPr>
            <a:r>
              <a:rPr lang="en-US" sz="2000" dirty="0">
                <a:solidFill>
                  <a:prstClr val="black"/>
                </a:solidFill>
                <a:cs typeface="Arial" charset="0"/>
              </a:rPr>
              <a:t>Network interface card (NIC) </a:t>
            </a:r>
            <a:r>
              <a:rPr lang="en-US" sz="2000" dirty="0">
                <a:solidFill>
                  <a:prstClr val="black"/>
                </a:solidFill>
              </a:rPr>
              <a:t> </a:t>
            </a:r>
          </a:p>
          <a:p>
            <a:pPr marL="342900" indent="-342900" fontAlgn="base">
              <a:spcBef>
                <a:spcPct val="20000"/>
              </a:spcBef>
              <a:spcAft>
                <a:spcPct val="0"/>
              </a:spcAft>
              <a:buClr>
                <a:srgbClr val="FEB80A"/>
              </a:buClr>
              <a:buSzPct val="125000"/>
              <a:buFont typeface="Wingdings" pitchFamily="2" charset="2"/>
              <a:buChar char="q"/>
            </a:pPr>
            <a:r>
              <a:rPr lang="en-US" sz="2000" dirty="0">
                <a:solidFill>
                  <a:prstClr val="black"/>
                </a:solidFill>
                <a:cs typeface="Arial" charset="0"/>
              </a:rPr>
              <a:t>Video card</a:t>
            </a:r>
            <a:endParaRPr lang="en-US" sz="2000" dirty="0">
              <a:solidFill>
                <a:prstClr val="black"/>
              </a:solidFill>
            </a:endParaRPr>
          </a:p>
          <a:p>
            <a:pPr marL="342900" indent="-342900" fontAlgn="base">
              <a:spcBef>
                <a:spcPct val="20000"/>
              </a:spcBef>
              <a:spcAft>
                <a:spcPct val="0"/>
              </a:spcAft>
              <a:buClr>
                <a:srgbClr val="FEB80A"/>
              </a:buClr>
              <a:buSzPct val="125000"/>
              <a:buFont typeface="Wingdings" pitchFamily="2" charset="2"/>
              <a:buChar char="q"/>
            </a:pPr>
            <a:r>
              <a:rPr lang="en-US" sz="2000" dirty="0">
                <a:solidFill>
                  <a:prstClr val="black"/>
                </a:solidFill>
                <a:cs typeface="Arial" charset="0"/>
              </a:rPr>
              <a:t>Audio card</a:t>
            </a:r>
            <a:r>
              <a:rPr lang="en-US" sz="2000" dirty="0">
                <a:solidFill>
                  <a:prstClr val="black"/>
                </a:solidFill>
              </a:rPr>
              <a:t> </a:t>
            </a:r>
          </a:p>
          <a:p>
            <a:pPr marL="342900" indent="-342900" fontAlgn="base">
              <a:spcBef>
                <a:spcPct val="20000"/>
              </a:spcBef>
              <a:spcAft>
                <a:spcPct val="0"/>
              </a:spcAft>
              <a:buClr>
                <a:srgbClr val="FEB80A"/>
              </a:buClr>
              <a:buSzPct val="125000"/>
              <a:buFont typeface="Wingdings" pitchFamily="2" charset="2"/>
              <a:buChar char="q"/>
            </a:pPr>
            <a:r>
              <a:rPr lang="en-US" sz="2000" dirty="0">
                <a:solidFill>
                  <a:prstClr val="black"/>
                </a:solidFill>
                <a:cs typeface="Arial" charset="0"/>
              </a:rPr>
              <a:t>Parallel port</a:t>
            </a:r>
            <a:endParaRPr lang="en-US" sz="2000" dirty="0">
              <a:solidFill>
                <a:prstClr val="black"/>
              </a:solidFill>
            </a:endParaRPr>
          </a:p>
          <a:p>
            <a:pPr marL="342900" indent="-342900" fontAlgn="base">
              <a:spcBef>
                <a:spcPct val="20000"/>
              </a:spcBef>
              <a:spcAft>
                <a:spcPct val="0"/>
              </a:spcAft>
              <a:buClr>
                <a:srgbClr val="FEB80A"/>
              </a:buClr>
              <a:buSzPct val="125000"/>
              <a:buFont typeface="Wingdings" pitchFamily="2" charset="2"/>
              <a:buChar char="q"/>
            </a:pPr>
            <a:r>
              <a:rPr lang="en-US" sz="2000" dirty="0">
                <a:solidFill>
                  <a:prstClr val="black"/>
                </a:solidFill>
                <a:cs typeface="Arial" charset="0"/>
              </a:rPr>
              <a:t>Serial port Mouse port </a:t>
            </a:r>
          </a:p>
          <a:p>
            <a:pPr marL="342900" indent="-342900" fontAlgn="base">
              <a:spcBef>
                <a:spcPct val="20000"/>
              </a:spcBef>
              <a:spcAft>
                <a:spcPct val="0"/>
              </a:spcAft>
              <a:buClr>
                <a:srgbClr val="FEB80A"/>
              </a:buClr>
              <a:buSzPct val="125000"/>
              <a:buFont typeface="Wingdings" pitchFamily="2" charset="2"/>
              <a:buChar char="q"/>
            </a:pPr>
            <a:r>
              <a:rPr lang="en-US" sz="2000" dirty="0">
                <a:solidFill>
                  <a:prstClr val="black"/>
                </a:solidFill>
                <a:cs typeface="Arial" charset="0"/>
              </a:rPr>
              <a:t>Power cord </a:t>
            </a:r>
            <a:endParaRPr lang="en-US" sz="2000" dirty="0">
              <a:solidFill>
                <a:prstClr val="black"/>
              </a:solidFill>
            </a:endParaRPr>
          </a:p>
        </p:txBody>
      </p:sp>
      <p:pic>
        <p:nvPicPr>
          <p:cNvPr id="34821" name="Picture 5" descr="FIG3-0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1149074"/>
            <a:ext cx="2443209" cy="285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4036399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en-US">
                <a:latin typeface="Times" pitchFamily="18" charset="0"/>
                <a:cs typeface="Times New Roman" pitchFamily="18" charset="0"/>
              </a:rPr>
              <a:t>Server </a:t>
            </a:r>
            <a:r>
              <a:rPr lang="en-US"/>
              <a:t> </a:t>
            </a:r>
          </a:p>
        </p:txBody>
      </p:sp>
      <p:sp>
        <p:nvSpPr>
          <p:cNvPr id="318467" name="Rectangle 3"/>
          <p:cNvSpPr>
            <a:spLocks noGrp="1" noChangeArrowheads="1"/>
          </p:cNvSpPr>
          <p:nvPr>
            <p:ph type="body" sz="half" idx="2"/>
          </p:nvPr>
        </p:nvSpPr>
        <p:spPr>
          <a:xfrm>
            <a:off x="3462338" y="1916832"/>
            <a:ext cx="5358134" cy="4501480"/>
          </a:xfrm>
        </p:spPr>
        <p:txBody>
          <a:bodyPr/>
          <a:lstStyle/>
          <a:p>
            <a:r>
              <a:rPr lang="en-US" sz="2800" dirty="0">
                <a:cs typeface="Times New Roman" pitchFamily="18" charset="0"/>
              </a:rPr>
              <a:t>Server </a:t>
            </a:r>
            <a:r>
              <a:rPr lang="en-US" sz="2800" dirty="0" err="1">
                <a:cs typeface="Times New Roman" pitchFamily="18" charset="0"/>
              </a:rPr>
              <a:t>adalah</a:t>
            </a:r>
            <a:r>
              <a:rPr lang="en-US" sz="2800" dirty="0">
                <a:cs typeface="Times New Roman" pitchFamily="18" charset="0"/>
              </a:rPr>
              <a:t> </a:t>
            </a:r>
            <a:r>
              <a:rPr lang="en-US" sz="2800" dirty="0" err="1">
                <a:cs typeface="Times New Roman" pitchFamily="18" charset="0"/>
              </a:rPr>
              <a:t>perangkat</a:t>
            </a:r>
            <a:r>
              <a:rPr lang="en-US" sz="2800" dirty="0">
                <a:cs typeface="Times New Roman" pitchFamily="18" charset="0"/>
              </a:rPr>
              <a:t> </a:t>
            </a:r>
            <a:r>
              <a:rPr lang="en-US" sz="2800" dirty="0" err="1">
                <a:cs typeface="Times New Roman" pitchFamily="18" charset="0"/>
              </a:rPr>
              <a:t>eksklusiv</a:t>
            </a:r>
            <a:r>
              <a:rPr lang="en-US" sz="2800" dirty="0">
                <a:cs typeface="Times New Roman" pitchFamily="18" charset="0"/>
              </a:rPr>
              <a:t> </a:t>
            </a:r>
            <a:r>
              <a:rPr lang="en-US" sz="2800" dirty="0" err="1">
                <a:cs typeface="Times New Roman" pitchFamily="18" charset="0"/>
              </a:rPr>
              <a:t>karena</a:t>
            </a:r>
            <a:r>
              <a:rPr lang="en-US" sz="2800" dirty="0">
                <a:cs typeface="Times New Roman" pitchFamily="18" charset="0"/>
              </a:rPr>
              <a:t> </a:t>
            </a:r>
            <a:r>
              <a:rPr lang="en-US" sz="2800" dirty="0" err="1">
                <a:cs typeface="Times New Roman" pitchFamily="18" charset="0"/>
              </a:rPr>
              <a:t>harus</a:t>
            </a:r>
            <a:r>
              <a:rPr lang="en-US" sz="2800" dirty="0">
                <a:cs typeface="Times New Roman" pitchFamily="18" charset="0"/>
              </a:rPr>
              <a:t> </a:t>
            </a:r>
            <a:r>
              <a:rPr lang="en-US" sz="2800" dirty="0" err="1">
                <a:cs typeface="Times New Roman" pitchFamily="18" charset="0"/>
              </a:rPr>
              <a:t>mempunyai</a:t>
            </a:r>
            <a:r>
              <a:rPr lang="en-US" sz="2800" dirty="0">
                <a:cs typeface="Times New Roman" pitchFamily="18" charset="0"/>
              </a:rPr>
              <a:t> </a:t>
            </a:r>
            <a:r>
              <a:rPr lang="en-US" sz="2800" dirty="0" err="1">
                <a:cs typeface="Times New Roman" pitchFamily="18" charset="0"/>
              </a:rPr>
              <a:t>kemampuan</a:t>
            </a:r>
            <a:r>
              <a:rPr lang="en-US" sz="2800" dirty="0">
                <a:cs typeface="Times New Roman" pitchFamily="18" charset="0"/>
              </a:rPr>
              <a:t> yang </a:t>
            </a:r>
            <a:r>
              <a:rPr lang="en-US" sz="2800" dirty="0" err="1">
                <a:cs typeface="Times New Roman" pitchFamily="18" charset="0"/>
              </a:rPr>
              <a:t>lebih</a:t>
            </a:r>
            <a:r>
              <a:rPr lang="en-US" sz="2800" dirty="0">
                <a:cs typeface="Times New Roman" pitchFamily="18" charset="0"/>
              </a:rPr>
              <a:t> </a:t>
            </a:r>
            <a:r>
              <a:rPr lang="en-US" sz="2800" dirty="0" err="1">
                <a:cs typeface="Times New Roman" pitchFamily="18" charset="0"/>
              </a:rPr>
              <a:t>tinggi</a:t>
            </a:r>
            <a:r>
              <a:rPr lang="en-US" sz="2800" dirty="0">
                <a:cs typeface="Times New Roman" pitchFamily="18" charset="0"/>
              </a:rPr>
              <a:t> </a:t>
            </a:r>
            <a:r>
              <a:rPr lang="en-US" sz="2800" dirty="0" err="1">
                <a:cs typeface="Times New Roman" pitchFamily="18" charset="0"/>
              </a:rPr>
              <a:t>dan</a:t>
            </a:r>
            <a:r>
              <a:rPr lang="en-US" sz="2800" dirty="0">
                <a:cs typeface="Times New Roman" pitchFamily="18" charset="0"/>
              </a:rPr>
              <a:t> </a:t>
            </a:r>
            <a:r>
              <a:rPr lang="en-US" sz="2800" dirty="0" err="1">
                <a:cs typeface="Times New Roman" pitchFamily="18" charset="0"/>
              </a:rPr>
              <a:t>membutuhkan</a:t>
            </a:r>
            <a:r>
              <a:rPr lang="en-US" sz="2800" dirty="0">
                <a:cs typeface="Times New Roman" pitchFamily="18" charset="0"/>
              </a:rPr>
              <a:t> </a:t>
            </a:r>
            <a:r>
              <a:rPr lang="en-US" sz="2800" dirty="0" err="1">
                <a:cs typeface="Times New Roman" pitchFamily="18" charset="0"/>
              </a:rPr>
              <a:t>perlakuan</a:t>
            </a:r>
            <a:r>
              <a:rPr lang="en-US" sz="2800" dirty="0">
                <a:cs typeface="Times New Roman" pitchFamily="18" charset="0"/>
              </a:rPr>
              <a:t> </a:t>
            </a:r>
            <a:r>
              <a:rPr lang="en-US" sz="2800" dirty="0" err="1">
                <a:cs typeface="Times New Roman" pitchFamily="18" charset="0"/>
              </a:rPr>
              <a:t>khusus</a:t>
            </a:r>
            <a:r>
              <a:rPr lang="en-US" sz="2800" dirty="0">
                <a:cs typeface="Times New Roman" pitchFamily="18" charset="0"/>
              </a:rPr>
              <a:t>. </a:t>
            </a:r>
          </a:p>
          <a:p>
            <a:r>
              <a:rPr lang="en-US" sz="2800" dirty="0" err="1">
                <a:cs typeface="Times New Roman" pitchFamily="18" charset="0"/>
              </a:rPr>
              <a:t>Untuk</a:t>
            </a:r>
            <a:r>
              <a:rPr lang="en-US" sz="2800" dirty="0">
                <a:cs typeface="Times New Roman" pitchFamily="18" charset="0"/>
              </a:rPr>
              <a:t> </a:t>
            </a:r>
            <a:r>
              <a:rPr lang="en-US" sz="2800" dirty="0" err="1">
                <a:cs typeface="Times New Roman" pitchFamily="18" charset="0"/>
              </a:rPr>
              <a:t>menjaga</a:t>
            </a:r>
            <a:r>
              <a:rPr lang="en-US" sz="2800" dirty="0">
                <a:cs typeface="Times New Roman" pitchFamily="18" charset="0"/>
              </a:rPr>
              <a:t> agar server </a:t>
            </a:r>
            <a:r>
              <a:rPr lang="en-US" sz="2800" dirty="0" err="1">
                <a:cs typeface="Times New Roman" pitchFamily="18" charset="0"/>
              </a:rPr>
              <a:t>tetap</a:t>
            </a:r>
            <a:r>
              <a:rPr lang="en-US" sz="2800" dirty="0">
                <a:cs typeface="Times New Roman" pitchFamily="18" charset="0"/>
              </a:rPr>
              <a:t> </a:t>
            </a:r>
            <a:r>
              <a:rPr lang="en-US" sz="2800" dirty="0" err="1">
                <a:cs typeface="Times New Roman" pitchFamily="18" charset="0"/>
              </a:rPr>
              <a:t>bekerja</a:t>
            </a:r>
            <a:r>
              <a:rPr lang="en-US" sz="2800" dirty="0">
                <a:cs typeface="Times New Roman" pitchFamily="18" charset="0"/>
              </a:rPr>
              <a:t> normal, </a:t>
            </a:r>
            <a:r>
              <a:rPr lang="en-US" sz="2800" dirty="0" err="1">
                <a:cs typeface="Times New Roman" pitchFamily="18" charset="0"/>
              </a:rPr>
              <a:t>diperlukan</a:t>
            </a:r>
            <a:r>
              <a:rPr lang="en-US" sz="2800" dirty="0">
                <a:cs typeface="Times New Roman" pitchFamily="18" charset="0"/>
              </a:rPr>
              <a:t> </a:t>
            </a:r>
            <a:r>
              <a:rPr lang="en-US" sz="2800" dirty="0" err="1">
                <a:cs typeface="Times New Roman" pitchFamily="18" charset="0"/>
              </a:rPr>
              <a:t>perawatan</a:t>
            </a:r>
            <a:r>
              <a:rPr lang="en-US" sz="2800" dirty="0">
                <a:cs typeface="Times New Roman" pitchFamily="18" charset="0"/>
              </a:rPr>
              <a:t> yang </a:t>
            </a:r>
            <a:r>
              <a:rPr lang="en-US" sz="2800" dirty="0" err="1">
                <a:cs typeface="Times New Roman" pitchFamily="18" charset="0"/>
              </a:rPr>
              <a:t>terus-menerus</a:t>
            </a:r>
            <a:r>
              <a:rPr lang="en-US" sz="2200" dirty="0">
                <a:cs typeface="Times New Roman" pitchFamily="18" charset="0"/>
              </a:rPr>
              <a:t>. </a:t>
            </a:r>
          </a:p>
        </p:txBody>
      </p:sp>
      <p:sp>
        <p:nvSpPr>
          <p:cNvPr id="318468" name="Rectangle 4"/>
          <p:cNvSpPr>
            <a:spLocks noChangeArrowheads="1"/>
          </p:cNvSpPr>
          <p:nvPr/>
        </p:nvSpPr>
        <p:spPr bwMode="auto">
          <a:xfrm>
            <a:off x="3462338" y="1747838"/>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18469" name="Picture 5"/>
          <p:cNvPicPr>
            <a:picLocks noChangeAspect="1" noChangeArrowheads="1"/>
          </p:cNvPicPr>
          <p:nvPr/>
        </p:nvPicPr>
        <p:blipFill>
          <a:blip r:embed="rId3" cstate="print"/>
          <a:srcRect/>
          <a:stretch>
            <a:fillRect/>
          </a:stretch>
        </p:blipFill>
        <p:spPr bwMode="auto">
          <a:xfrm>
            <a:off x="30940" y="1052735"/>
            <a:ext cx="3431398" cy="5197069"/>
          </a:xfrm>
          <a:prstGeom prst="rect">
            <a:avLst/>
          </a:prstGeom>
          <a:noFill/>
        </p:spPr>
      </p:pic>
    </p:spTree>
    <p:extLst>
      <p:ext uri="{BB962C8B-B14F-4D97-AF65-F5344CB8AC3E}">
        <p14:creationId xmlns:p14="http://schemas.microsoft.com/office/powerpoint/2010/main" xmlns="" val="2681891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Output Device</a:t>
            </a:r>
            <a:endParaRPr lang="en-US" dirty="0"/>
          </a:p>
        </p:txBody>
      </p:sp>
      <p:sp>
        <p:nvSpPr>
          <p:cNvPr id="3" name="Content Placeholder 2"/>
          <p:cNvSpPr>
            <a:spLocks noGrp="1"/>
          </p:cNvSpPr>
          <p:nvPr>
            <p:ph idx="1"/>
          </p:nvPr>
        </p:nvSpPr>
        <p:spPr>
          <a:xfrm>
            <a:off x="5791200" y="4038600"/>
            <a:ext cx="2450592" cy="457200"/>
          </a:xfrm>
        </p:spPr>
        <p:txBody>
          <a:bodyPr>
            <a:normAutofit fontScale="92500" lnSpcReduction="20000"/>
          </a:bodyPr>
          <a:lstStyle/>
          <a:p>
            <a:pPr>
              <a:buNone/>
            </a:pPr>
            <a:r>
              <a:rPr lang="en-US" dirty="0" smtClean="0"/>
              <a:t>Monitor CRT</a:t>
            </a:r>
            <a:endParaRPr lang="en-US" dirty="0"/>
          </a:p>
        </p:txBody>
      </p:sp>
      <p:pic>
        <p:nvPicPr>
          <p:cNvPr id="11266" name="Picture 44" descr="crt"/>
          <p:cNvPicPr>
            <a:picLocks noChangeAspect="1" noChangeArrowheads="1"/>
          </p:cNvPicPr>
          <p:nvPr/>
        </p:nvPicPr>
        <p:blipFill>
          <a:blip r:embed="rId2" cstate="print"/>
          <a:srcRect/>
          <a:stretch>
            <a:fillRect/>
          </a:stretch>
        </p:blipFill>
        <p:spPr bwMode="auto">
          <a:xfrm>
            <a:off x="5257800" y="1286438"/>
            <a:ext cx="3048000" cy="2371162"/>
          </a:xfrm>
          <a:prstGeom prst="rect">
            <a:avLst/>
          </a:prstGeom>
          <a:noFill/>
          <a:ln w="9525">
            <a:noFill/>
            <a:miter lim="800000"/>
            <a:headEnd/>
            <a:tailEnd/>
          </a:ln>
        </p:spPr>
      </p:pic>
      <p:pic>
        <p:nvPicPr>
          <p:cNvPr id="11267" name="Picture 43" descr="lcd"/>
          <p:cNvPicPr>
            <a:picLocks noChangeAspect="1" noChangeArrowheads="1"/>
          </p:cNvPicPr>
          <p:nvPr/>
        </p:nvPicPr>
        <p:blipFill>
          <a:blip r:embed="rId3" cstate="print"/>
          <a:srcRect/>
          <a:stretch>
            <a:fillRect/>
          </a:stretch>
        </p:blipFill>
        <p:spPr bwMode="auto">
          <a:xfrm>
            <a:off x="1143000" y="3048000"/>
            <a:ext cx="3657600" cy="2590800"/>
          </a:xfrm>
          <a:prstGeom prst="rect">
            <a:avLst/>
          </a:prstGeom>
          <a:noFill/>
          <a:ln w="9525">
            <a:noFill/>
            <a:miter lim="800000"/>
            <a:headEnd/>
            <a:tailEnd/>
          </a:ln>
        </p:spPr>
      </p:pic>
      <p:sp>
        <p:nvSpPr>
          <p:cNvPr id="7" name="TextBox 6"/>
          <p:cNvSpPr txBox="1"/>
          <p:nvPr/>
        </p:nvSpPr>
        <p:spPr>
          <a:xfrm>
            <a:off x="1524000" y="5715000"/>
            <a:ext cx="2183611" cy="523220"/>
          </a:xfrm>
          <a:prstGeom prst="rect">
            <a:avLst/>
          </a:prstGeom>
          <a:noFill/>
        </p:spPr>
        <p:txBody>
          <a:bodyPr wrap="none" rtlCol="0">
            <a:spAutoFit/>
          </a:bodyPr>
          <a:lstStyle/>
          <a:p>
            <a:r>
              <a:rPr lang="en-US" sz="2800" dirty="0" smtClean="0"/>
              <a:t>Monitor LCD</a:t>
            </a:r>
            <a:endParaRPr lang="en-US" sz="2800" dirty="0"/>
          </a:p>
        </p:txBody>
      </p:sp>
      <p:pic>
        <p:nvPicPr>
          <p:cNvPr id="11268" name="Picture 4" descr="E:\Kerja\Dre Dosen\Pictogram_output.png"/>
          <p:cNvPicPr>
            <a:picLocks noChangeAspect="1" noChangeArrowheads="1"/>
          </p:cNvPicPr>
          <p:nvPr/>
        </p:nvPicPr>
        <p:blipFill>
          <a:blip r:embed="rId4" cstate="print"/>
          <a:srcRect/>
          <a:stretch>
            <a:fillRect/>
          </a:stretch>
        </p:blipFill>
        <p:spPr bwMode="auto">
          <a:xfrm flipH="1">
            <a:off x="7924800" y="76200"/>
            <a:ext cx="1143000" cy="1134085"/>
          </a:xfrm>
          <a:prstGeom prst="rect">
            <a:avLst/>
          </a:prstGeom>
          <a:noFill/>
        </p:spPr>
      </p:pic>
      <p:pic>
        <p:nvPicPr>
          <p:cNvPr id="5122" name="Picture 2"/>
          <p:cNvPicPr>
            <a:picLocks noChangeAspect="1" noChangeArrowheads="1"/>
          </p:cNvPicPr>
          <p:nvPr/>
        </p:nvPicPr>
        <p:blipFill>
          <a:blip r:embed="rId5" cstate="print"/>
          <a:srcRect/>
          <a:stretch>
            <a:fillRect/>
          </a:stretch>
        </p:blipFill>
        <p:spPr bwMode="auto">
          <a:xfrm>
            <a:off x="5638800" y="4419600"/>
            <a:ext cx="2438400" cy="243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solidFill>
                  <a:schemeClr val="tx1"/>
                </a:solidFill>
              </a:rPr>
              <a:t>Network interface cards (NIC)</a:t>
            </a:r>
          </a:p>
        </p:txBody>
      </p:sp>
      <p:pic>
        <p:nvPicPr>
          <p:cNvPr id="3584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1459" y="1493556"/>
            <a:ext cx="3505200" cy="2465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19710" y="1651512"/>
            <a:ext cx="2914650" cy="2149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6"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0035" y="4425866"/>
            <a:ext cx="2667000" cy="1338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descr="E:\Kerja\Dre Dosen\413PRXRD1GL.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544" y="3877584"/>
            <a:ext cx="2186515" cy="2434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2041553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Content Placeholder 2"/>
          <p:cNvSpPr>
            <a:spLocks noGrp="1"/>
          </p:cNvSpPr>
          <p:nvPr>
            <p:ph idx="1"/>
          </p:nvPr>
        </p:nvSpPr>
        <p:spPr>
          <a:xfrm>
            <a:off x="2683173" y="908720"/>
            <a:ext cx="3746500" cy="609600"/>
          </a:xfrm>
        </p:spPr>
        <p:txBody>
          <a:bodyPr/>
          <a:lstStyle/>
          <a:p>
            <a:pPr>
              <a:buFont typeface="Wingdings 2" pitchFamily="18" charset="2"/>
              <a:buNone/>
            </a:pPr>
            <a:r>
              <a:rPr lang="en-US" b="1" dirty="0" smtClean="0"/>
              <a:t>Token Ring Cards</a:t>
            </a:r>
            <a:endParaRPr lang="en-US" dirty="0" smtClean="0"/>
          </a:p>
        </p:txBody>
      </p:sp>
      <p:pic>
        <p:nvPicPr>
          <p:cNvPr id="143363" name="Picture 2" descr="E:\Kerja\Dre Dosen\HP_JetDirect_Token_rin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708920"/>
            <a:ext cx="35814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4" name="Picture 3" descr="E:\Kerja\Dre Dosen\34L50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944" y="2724795"/>
            <a:ext cx="4745038"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1029937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549906" y="476672"/>
            <a:ext cx="8001000" cy="908720"/>
          </a:xfrm>
        </p:spPr>
        <p:txBody>
          <a:bodyPr/>
          <a:lstStyle/>
          <a:p>
            <a:r>
              <a:rPr lang="en-US" i="0" dirty="0" err="1">
                <a:latin typeface="Arial Black" pitchFamily="34" charset="0"/>
                <a:cs typeface="Times New Roman" pitchFamily="18" charset="0"/>
              </a:rPr>
              <a:t>Apakah</a:t>
            </a:r>
            <a:r>
              <a:rPr lang="en-US" dirty="0">
                <a:latin typeface="Times" pitchFamily="18" charset="0"/>
                <a:cs typeface="Times New Roman" pitchFamily="18" charset="0"/>
              </a:rPr>
              <a:t> </a:t>
            </a:r>
            <a:r>
              <a:rPr lang="en-US" b="0" dirty="0">
                <a:latin typeface="Arial Black" pitchFamily="34" charset="0"/>
                <a:cs typeface="Times New Roman" pitchFamily="18" charset="0"/>
              </a:rPr>
              <a:t>NIC?</a:t>
            </a:r>
            <a:r>
              <a:rPr lang="en-US" b="0" dirty="0">
                <a:latin typeface="Arial Black" pitchFamily="34" charset="0"/>
              </a:rPr>
              <a:t> </a:t>
            </a:r>
          </a:p>
        </p:txBody>
      </p:sp>
      <p:sp>
        <p:nvSpPr>
          <p:cNvPr id="279555" name="Rectangle 3"/>
          <p:cNvSpPr>
            <a:spLocks noGrp="1" noChangeArrowheads="1"/>
          </p:cNvSpPr>
          <p:nvPr>
            <p:ph type="body" sz="half" idx="2"/>
          </p:nvPr>
        </p:nvSpPr>
        <p:spPr>
          <a:xfrm>
            <a:off x="3707904" y="1447800"/>
            <a:ext cx="4750296" cy="4645496"/>
          </a:xfrm>
        </p:spPr>
        <p:txBody>
          <a:bodyPr/>
          <a:lstStyle/>
          <a:p>
            <a:pPr>
              <a:lnSpc>
                <a:spcPct val="90000"/>
              </a:lnSpc>
            </a:pPr>
            <a:r>
              <a:rPr lang="en-US" sz="2800" dirty="0" err="1">
                <a:cs typeface="Times New Roman" pitchFamily="18" charset="0"/>
              </a:rPr>
              <a:t>Adalah</a:t>
            </a:r>
            <a:r>
              <a:rPr lang="en-US" sz="2800" dirty="0">
                <a:cs typeface="Times New Roman" pitchFamily="18" charset="0"/>
              </a:rPr>
              <a:t> </a:t>
            </a:r>
            <a:r>
              <a:rPr lang="en-US" sz="2800" dirty="0" err="1">
                <a:cs typeface="Times New Roman" pitchFamily="18" charset="0"/>
              </a:rPr>
              <a:t>perangkat</a:t>
            </a:r>
            <a:r>
              <a:rPr lang="en-US" sz="2800" dirty="0">
                <a:cs typeface="Times New Roman" pitchFamily="18" charset="0"/>
              </a:rPr>
              <a:t> yang </a:t>
            </a:r>
            <a:r>
              <a:rPr lang="en-US" sz="2800" dirty="0" err="1">
                <a:cs typeface="Times New Roman" pitchFamily="18" charset="0"/>
              </a:rPr>
              <a:t>dipasang</a:t>
            </a:r>
            <a:r>
              <a:rPr lang="en-US" sz="2800" dirty="0">
                <a:cs typeface="Times New Roman" pitchFamily="18" charset="0"/>
              </a:rPr>
              <a:t> </a:t>
            </a:r>
            <a:r>
              <a:rPr lang="en-US" sz="2800" dirty="0" err="1">
                <a:cs typeface="Times New Roman" pitchFamily="18" charset="0"/>
              </a:rPr>
              <a:t>pada</a:t>
            </a:r>
            <a:r>
              <a:rPr lang="en-US" sz="2800" dirty="0">
                <a:cs typeface="Times New Roman" pitchFamily="18" charset="0"/>
              </a:rPr>
              <a:t> motherboard yang </a:t>
            </a:r>
            <a:r>
              <a:rPr lang="en-US" sz="2800" dirty="0" err="1">
                <a:cs typeface="Times New Roman" pitchFamily="18" charset="0"/>
              </a:rPr>
              <a:t>menyediakan</a:t>
            </a:r>
            <a:r>
              <a:rPr lang="en-US" sz="2800" dirty="0">
                <a:cs typeface="Times New Roman" pitchFamily="18" charset="0"/>
              </a:rPr>
              <a:t> port </a:t>
            </a:r>
            <a:r>
              <a:rPr lang="en-US" sz="2800" dirty="0" err="1">
                <a:cs typeface="Times New Roman" pitchFamily="18" charset="0"/>
              </a:rPr>
              <a:t>untuk</a:t>
            </a:r>
            <a:r>
              <a:rPr lang="en-US" sz="2800" dirty="0">
                <a:cs typeface="Times New Roman" pitchFamily="18" charset="0"/>
              </a:rPr>
              <a:t> </a:t>
            </a:r>
            <a:r>
              <a:rPr lang="en-US" sz="2800" dirty="0" err="1">
                <a:cs typeface="Times New Roman" pitchFamily="18" charset="0"/>
              </a:rPr>
              <a:t>dihubungkan</a:t>
            </a:r>
            <a:r>
              <a:rPr lang="en-US" sz="2800" dirty="0">
                <a:cs typeface="Times New Roman" pitchFamily="18" charset="0"/>
              </a:rPr>
              <a:t> </a:t>
            </a:r>
            <a:r>
              <a:rPr lang="en-US" sz="2800" dirty="0" err="1">
                <a:cs typeface="Times New Roman" pitchFamily="18" charset="0"/>
              </a:rPr>
              <a:t>dengan</a:t>
            </a:r>
            <a:r>
              <a:rPr lang="en-US" sz="2800" dirty="0">
                <a:cs typeface="Times New Roman" pitchFamily="18" charset="0"/>
              </a:rPr>
              <a:t> </a:t>
            </a:r>
            <a:r>
              <a:rPr lang="en-US" sz="2800" dirty="0" err="1">
                <a:cs typeface="Times New Roman" pitchFamily="18" charset="0"/>
              </a:rPr>
              <a:t>jaringan</a:t>
            </a:r>
            <a:r>
              <a:rPr lang="en-US" sz="2800" dirty="0">
                <a:cs typeface="Times New Roman" pitchFamily="18" charset="0"/>
              </a:rPr>
              <a:t> </a:t>
            </a:r>
            <a:r>
              <a:rPr lang="en-US" sz="2800" dirty="0" err="1">
                <a:cs typeface="Times New Roman" pitchFamily="18" charset="0"/>
              </a:rPr>
              <a:t>menggunakan</a:t>
            </a:r>
            <a:r>
              <a:rPr lang="en-US" sz="2800" dirty="0">
                <a:cs typeface="Times New Roman" pitchFamily="18" charset="0"/>
              </a:rPr>
              <a:t> </a:t>
            </a:r>
            <a:r>
              <a:rPr lang="en-US" sz="2800" dirty="0" err="1" smtClean="0">
                <a:cs typeface="Times New Roman" pitchFamily="18" charset="0"/>
              </a:rPr>
              <a:t>kabel</a:t>
            </a:r>
            <a:r>
              <a:rPr lang="id-ID" sz="2800" dirty="0" smtClean="0">
                <a:cs typeface="Times New Roman" pitchFamily="18" charset="0"/>
              </a:rPr>
              <a:t>/tanpa kabel</a:t>
            </a:r>
            <a:endParaRPr lang="en-US" sz="2800" dirty="0">
              <a:cs typeface="Times New Roman" pitchFamily="18" charset="0"/>
            </a:endParaRPr>
          </a:p>
          <a:p>
            <a:pPr>
              <a:lnSpc>
                <a:spcPct val="90000"/>
              </a:lnSpc>
              <a:buFont typeface="Wingdings" pitchFamily="2" charset="2"/>
              <a:buNone/>
            </a:pPr>
            <a:endParaRPr lang="en-US" sz="2800" dirty="0">
              <a:cs typeface="Times New Roman" pitchFamily="18" charset="0"/>
            </a:endParaRPr>
          </a:p>
          <a:p>
            <a:pPr>
              <a:lnSpc>
                <a:spcPct val="90000"/>
              </a:lnSpc>
            </a:pPr>
            <a:r>
              <a:rPr lang="en-US" sz="2800" dirty="0" err="1">
                <a:cs typeface="Times New Roman" pitchFamily="18" charset="0"/>
              </a:rPr>
              <a:t>Sebagai</a:t>
            </a:r>
            <a:r>
              <a:rPr lang="en-US" sz="2800" dirty="0">
                <a:cs typeface="Times New Roman" pitchFamily="18" charset="0"/>
              </a:rPr>
              <a:t> </a:t>
            </a:r>
            <a:r>
              <a:rPr lang="en-US" sz="2800" dirty="0" err="1">
                <a:cs typeface="Times New Roman" pitchFamily="18" charset="0"/>
              </a:rPr>
              <a:t>penghubung</a:t>
            </a:r>
            <a:r>
              <a:rPr lang="en-US" sz="2800" dirty="0">
                <a:cs typeface="Times New Roman" pitchFamily="18" charset="0"/>
              </a:rPr>
              <a:t> </a:t>
            </a:r>
            <a:r>
              <a:rPr lang="en-US" sz="2800" dirty="0" err="1">
                <a:cs typeface="Times New Roman" pitchFamily="18" charset="0"/>
              </a:rPr>
              <a:t>antara</a:t>
            </a:r>
            <a:r>
              <a:rPr lang="en-US" sz="2800" dirty="0">
                <a:cs typeface="Times New Roman" pitchFamily="18" charset="0"/>
              </a:rPr>
              <a:t> </a:t>
            </a:r>
            <a:r>
              <a:rPr lang="en-US" sz="2800" dirty="0" err="1">
                <a:cs typeface="Times New Roman" pitchFamily="18" charset="0"/>
              </a:rPr>
              <a:t>komputer</a:t>
            </a:r>
            <a:r>
              <a:rPr lang="en-US" sz="2800" dirty="0">
                <a:cs typeface="Times New Roman" pitchFamily="18" charset="0"/>
              </a:rPr>
              <a:t> </a:t>
            </a:r>
            <a:r>
              <a:rPr lang="en-US" sz="2800" dirty="0" err="1">
                <a:cs typeface="Times New Roman" pitchFamily="18" charset="0"/>
              </a:rPr>
              <a:t>dengan</a:t>
            </a:r>
            <a:r>
              <a:rPr lang="en-US" sz="2800" dirty="0">
                <a:cs typeface="Times New Roman" pitchFamily="18" charset="0"/>
              </a:rPr>
              <a:t> </a:t>
            </a:r>
            <a:r>
              <a:rPr lang="en-US" sz="2800" dirty="0" err="1">
                <a:cs typeface="Times New Roman" pitchFamily="18" charset="0"/>
              </a:rPr>
              <a:t>jaringan</a:t>
            </a:r>
            <a:r>
              <a:rPr lang="en-US" sz="2800" dirty="0">
                <a:cs typeface="Times New Roman" pitchFamily="18" charset="0"/>
              </a:rPr>
              <a:t> (LAN). </a:t>
            </a:r>
          </a:p>
        </p:txBody>
      </p:sp>
      <p:sp>
        <p:nvSpPr>
          <p:cNvPr id="279556" name="Rectangle 4"/>
          <p:cNvSpPr>
            <a:spLocks noChangeArrowheads="1"/>
          </p:cNvSpPr>
          <p:nvPr/>
        </p:nvSpPr>
        <p:spPr bwMode="auto">
          <a:xfrm>
            <a:off x="2657475" y="1747838"/>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79557" name="Picture 5"/>
          <p:cNvPicPr>
            <a:picLocks noChangeAspect="1" noChangeArrowheads="1"/>
          </p:cNvPicPr>
          <p:nvPr/>
        </p:nvPicPr>
        <p:blipFill>
          <a:blip r:embed="rId3" cstate="print"/>
          <a:srcRect l="8209" t="14322" r="6473" b="6380"/>
          <a:stretch>
            <a:fillRect/>
          </a:stretch>
        </p:blipFill>
        <p:spPr bwMode="auto">
          <a:xfrm>
            <a:off x="533400" y="1295400"/>
            <a:ext cx="3048000" cy="2486025"/>
          </a:xfrm>
          <a:prstGeom prst="rect">
            <a:avLst/>
          </a:prstGeom>
          <a:noFill/>
        </p:spPr>
      </p:pic>
      <p:pic>
        <p:nvPicPr>
          <p:cNvPr id="279558" name="Picture 6"/>
          <p:cNvPicPr>
            <a:picLocks noChangeAspect="1" noChangeArrowheads="1"/>
          </p:cNvPicPr>
          <p:nvPr/>
        </p:nvPicPr>
        <p:blipFill>
          <a:blip r:embed="rId4" cstate="print"/>
          <a:srcRect l="10001" t="8858" r="6000" b="4286"/>
          <a:stretch>
            <a:fillRect/>
          </a:stretch>
        </p:blipFill>
        <p:spPr bwMode="auto">
          <a:xfrm>
            <a:off x="533400" y="3810000"/>
            <a:ext cx="3048000" cy="2755900"/>
          </a:xfrm>
          <a:prstGeom prst="rect">
            <a:avLst/>
          </a:prstGeom>
          <a:noFill/>
        </p:spPr>
      </p:pic>
    </p:spTree>
    <p:extLst>
      <p:ext uri="{BB962C8B-B14F-4D97-AF65-F5344CB8AC3E}">
        <p14:creationId xmlns:p14="http://schemas.microsoft.com/office/powerpoint/2010/main" xmlns="" val="224166263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331640" y="404664"/>
            <a:ext cx="8001000" cy="1216026"/>
          </a:xfrm>
        </p:spPr>
        <p:txBody>
          <a:bodyPr/>
          <a:lstStyle/>
          <a:p>
            <a:r>
              <a:rPr lang="en-US" dirty="0">
                <a:latin typeface="Times" pitchFamily="18" charset="0"/>
                <a:cs typeface="Times New Roman" pitchFamily="18" charset="0"/>
              </a:rPr>
              <a:t>Setting  IP Address</a:t>
            </a:r>
            <a:r>
              <a:rPr lang="en-US" dirty="0"/>
              <a:t> </a:t>
            </a:r>
          </a:p>
        </p:txBody>
      </p:sp>
      <p:sp>
        <p:nvSpPr>
          <p:cNvPr id="281603" name="Rectangle 3"/>
          <p:cNvSpPr>
            <a:spLocks noGrp="1" noChangeArrowheads="1"/>
          </p:cNvSpPr>
          <p:nvPr>
            <p:ph type="body" sz="half" idx="2"/>
          </p:nvPr>
        </p:nvSpPr>
        <p:spPr>
          <a:xfrm>
            <a:off x="3419872" y="1685528"/>
            <a:ext cx="5400600" cy="4407768"/>
          </a:xfrm>
        </p:spPr>
        <p:txBody>
          <a:bodyPr/>
          <a:lstStyle/>
          <a:p>
            <a:pPr marL="533400" indent="-533400">
              <a:lnSpc>
                <a:spcPct val="90000"/>
              </a:lnSpc>
            </a:pPr>
            <a:r>
              <a:rPr lang="en-US" sz="2100" dirty="0" err="1">
                <a:cs typeface="Times New Roman" pitchFamily="18" charset="0"/>
              </a:rPr>
              <a:t>Sebuah</a:t>
            </a:r>
            <a:r>
              <a:rPr lang="en-US" sz="2100" dirty="0">
                <a:cs typeface="Times New Roman" pitchFamily="18" charset="0"/>
              </a:rPr>
              <a:t> IP address </a:t>
            </a:r>
            <a:r>
              <a:rPr lang="en-US" sz="2100" dirty="0" err="1">
                <a:cs typeface="Times New Roman" pitchFamily="18" charset="0"/>
              </a:rPr>
              <a:t>adalah</a:t>
            </a:r>
            <a:r>
              <a:rPr lang="en-US" sz="2100" dirty="0">
                <a:cs typeface="Times New Roman" pitchFamily="18" charset="0"/>
              </a:rPr>
              <a:t> </a:t>
            </a:r>
            <a:r>
              <a:rPr lang="en-US" sz="2100" dirty="0" err="1">
                <a:cs typeface="Times New Roman" pitchFamily="18" charset="0"/>
              </a:rPr>
              <a:t>identitas</a:t>
            </a:r>
            <a:r>
              <a:rPr lang="en-US" sz="2100" dirty="0">
                <a:cs typeface="Times New Roman" pitchFamily="18" charset="0"/>
              </a:rPr>
              <a:t> </a:t>
            </a:r>
            <a:r>
              <a:rPr lang="en-US" sz="2100" dirty="0" err="1">
                <a:cs typeface="Times New Roman" pitchFamily="18" charset="0"/>
              </a:rPr>
              <a:t>komputer</a:t>
            </a:r>
            <a:r>
              <a:rPr lang="en-US" sz="2100" dirty="0">
                <a:cs typeface="Times New Roman" pitchFamily="18" charset="0"/>
              </a:rPr>
              <a:t> di </a:t>
            </a:r>
            <a:r>
              <a:rPr lang="en-US" sz="2100" dirty="0" err="1">
                <a:cs typeface="Times New Roman" pitchFamily="18" charset="0"/>
              </a:rPr>
              <a:t>dalam</a:t>
            </a:r>
            <a:r>
              <a:rPr lang="en-US" sz="2100" dirty="0">
                <a:cs typeface="Times New Roman" pitchFamily="18" charset="0"/>
              </a:rPr>
              <a:t> </a:t>
            </a:r>
            <a:r>
              <a:rPr lang="en-US" sz="2100" dirty="0" err="1">
                <a:cs typeface="Times New Roman" pitchFamily="18" charset="0"/>
              </a:rPr>
              <a:t>jaringan</a:t>
            </a:r>
            <a:r>
              <a:rPr lang="en-US" sz="2100" dirty="0">
                <a:cs typeface="Times New Roman" pitchFamily="18" charset="0"/>
              </a:rPr>
              <a:t>, </a:t>
            </a:r>
            <a:r>
              <a:rPr lang="en-US" sz="2100" dirty="0" err="1">
                <a:cs typeface="Times New Roman" pitchFamily="18" charset="0"/>
              </a:rPr>
              <a:t>untuk</a:t>
            </a:r>
            <a:r>
              <a:rPr lang="en-US" sz="2100" dirty="0">
                <a:cs typeface="Times New Roman" pitchFamily="18" charset="0"/>
              </a:rPr>
              <a:t> </a:t>
            </a:r>
            <a:r>
              <a:rPr lang="en-US" sz="2100" dirty="0" err="1">
                <a:cs typeface="Times New Roman" pitchFamily="18" charset="0"/>
              </a:rPr>
              <a:t>membedakan</a:t>
            </a:r>
            <a:r>
              <a:rPr lang="en-US" sz="2100" dirty="0">
                <a:cs typeface="Times New Roman" pitchFamily="18" charset="0"/>
              </a:rPr>
              <a:t> </a:t>
            </a:r>
            <a:r>
              <a:rPr lang="en-US" sz="2100" dirty="0" err="1">
                <a:cs typeface="Times New Roman" pitchFamily="18" charset="0"/>
              </a:rPr>
              <a:t>komputer</a:t>
            </a:r>
            <a:r>
              <a:rPr lang="en-US" sz="2100" dirty="0">
                <a:cs typeface="Times New Roman" pitchFamily="18" charset="0"/>
              </a:rPr>
              <a:t> </a:t>
            </a:r>
            <a:r>
              <a:rPr lang="en-US" sz="2100" dirty="0" err="1">
                <a:cs typeface="Times New Roman" pitchFamily="18" charset="0"/>
              </a:rPr>
              <a:t>satu</a:t>
            </a:r>
            <a:r>
              <a:rPr lang="en-US" sz="2100" dirty="0">
                <a:cs typeface="Times New Roman" pitchFamily="18" charset="0"/>
              </a:rPr>
              <a:t> </a:t>
            </a:r>
            <a:r>
              <a:rPr lang="en-US" sz="2100" dirty="0" err="1">
                <a:cs typeface="Times New Roman" pitchFamily="18" charset="0"/>
              </a:rPr>
              <a:t>dengan</a:t>
            </a:r>
            <a:r>
              <a:rPr lang="en-US" sz="2100" dirty="0">
                <a:cs typeface="Times New Roman" pitchFamily="18" charset="0"/>
              </a:rPr>
              <a:t> </a:t>
            </a:r>
            <a:r>
              <a:rPr lang="en-US" sz="2100" dirty="0" err="1">
                <a:cs typeface="Times New Roman" pitchFamily="18" charset="0"/>
              </a:rPr>
              <a:t>lainnya</a:t>
            </a:r>
            <a:r>
              <a:rPr lang="en-US" sz="2100" dirty="0">
                <a:cs typeface="Times New Roman" pitchFamily="18" charset="0"/>
              </a:rPr>
              <a:t>. </a:t>
            </a:r>
          </a:p>
          <a:p>
            <a:pPr marL="533400" indent="-533400">
              <a:lnSpc>
                <a:spcPct val="90000"/>
              </a:lnSpc>
            </a:pPr>
            <a:r>
              <a:rPr lang="en-US" sz="2100" dirty="0" err="1">
                <a:cs typeface="Times New Roman" pitchFamily="18" charset="0"/>
              </a:rPr>
              <a:t>Dengan</a:t>
            </a:r>
            <a:r>
              <a:rPr lang="en-US" sz="2100" dirty="0">
                <a:cs typeface="Times New Roman" pitchFamily="18" charset="0"/>
              </a:rPr>
              <a:t> IP Address </a:t>
            </a:r>
            <a:r>
              <a:rPr lang="en-US" sz="2100" dirty="0" err="1">
                <a:cs typeface="Times New Roman" pitchFamily="18" charset="0"/>
              </a:rPr>
              <a:t>ini</a:t>
            </a:r>
            <a:r>
              <a:rPr lang="en-US" sz="2100" dirty="0">
                <a:cs typeface="Times New Roman" pitchFamily="18" charset="0"/>
              </a:rPr>
              <a:t> </a:t>
            </a:r>
            <a:r>
              <a:rPr lang="en-US" sz="2100" dirty="0" err="1">
                <a:cs typeface="Times New Roman" pitchFamily="18" charset="0"/>
              </a:rPr>
              <a:t>maka</a:t>
            </a:r>
            <a:r>
              <a:rPr lang="en-US" sz="2100" dirty="0">
                <a:cs typeface="Times New Roman" pitchFamily="18" charset="0"/>
              </a:rPr>
              <a:t> </a:t>
            </a:r>
            <a:r>
              <a:rPr lang="en-US" sz="2100" dirty="0" err="1">
                <a:cs typeface="Times New Roman" pitchFamily="18" charset="0"/>
              </a:rPr>
              <a:t>komputer</a:t>
            </a:r>
            <a:r>
              <a:rPr lang="en-US" sz="2100" dirty="0">
                <a:cs typeface="Times New Roman" pitchFamily="18" charset="0"/>
              </a:rPr>
              <a:t> </a:t>
            </a:r>
            <a:r>
              <a:rPr lang="en-US" sz="2100" dirty="0" err="1">
                <a:cs typeface="Times New Roman" pitchFamily="18" charset="0"/>
              </a:rPr>
              <a:t>dapat</a:t>
            </a:r>
            <a:r>
              <a:rPr lang="en-US" sz="2100" dirty="0">
                <a:cs typeface="Times New Roman" pitchFamily="18" charset="0"/>
              </a:rPr>
              <a:t> </a:t>
            </a:r>
            <a:r>
              <a:rPr lang="en-US" sz="2100" dirty="0" err="1">
                <a:cs typeface="Times New Roman" pitchFamily="18" charset="0"/>
              </a:rPr>
              <a:t>terhubung</a:t>
            </a:r>
            <a:r>
              <a:rPr lang="en-US" sz="2100" dirty="0">
                <a:cs typeface="Times New Roman" pitchFamily="18" charset="0"/>
              </a:rPr>
              <a:t> </a:t>
            </a:r>
            <a:r>
              <a:rPr lang="en-US" sz="2100" dirty="0" err="1">
                <a:cs typeface="Times New Roman" pitchFamily="18" charset="0"/>
              </a:rPr>
              <a:t>dan</a:t>
            </a:r>
            <a:r>
              <a:rPr lang="en-US" sz="2100" dirty="0">
                <a:cs typeface="Times New Roman" pitchFamily="18" charset="0"/>
              </a:rPr>
              <a:t> </a:t>
            </a:r>
            <a:r>
              <a:rPr lang="en-US" sz="2100" dirty="0" err="1">
                <a:cs typeface="Times New Roman" pitchFamily="18" charset="0"/>
              </a:rPr>
              <a:t>berkomunikasi</a:t>
            </a:r>
            <a:r>
              <a:rPr lang="en-US" sz="2100" dirty="0">
                <a:cs typeface="Times New Roman" pitchFamily="18" charset="0"/>
              </a:rPr>
              <a:t> </a:t>
            </a:r>
            <a:r>
              <a:rPr lang="en-US" sz="2100" dirty="0" err="1">
                <a:cs typeface="Times New Roman" pitchFamily="18" charset="0"/>
              </a:rPr>
              <a:t>dengan</a:t>
            </a:r>
            <a:r>
              <a:rPr lang="en-US" sz="2100" dirty="0">
                <a:cs typeface="Times New Roman" pitchFamily="18" charset="0"/>
              </a:rPr>
              <a:t> </a:t>
            </a:r>
            <a:r>
              <a:rPr lang="en-US" sz="2100" dirty="0" err="1">
                <a:cs typeface="Times New Roman" pitchFamily="18" charset="0"/>
              </a:rPr>
              <a:t>komputer</a:t>
            </a:r>
            <a:r>
              <a:rPr lang="en-US" sz="2100" dirty="0">
                <a:cs typeface="Times New Roman" pitchFamily="18" charset="0"/>
              </a:rPr>
              <a:t> </a:t>
            </a:r>
            <a:r>
              <a:rPr lang="en-US" sz="2100" dirty="0" err="1">
                <a:cs typeface="Times New Roman" pitchFamily="18" charset="0"/>
              </a:rPr>
              <a:t>lainnya</a:t>
            </a:r>
            <a:r>
              <a:rPr lang="en-US" sz="2100" dirty="0">
                <a:cs typeface="Times New Roman" pitchFamily="18" charset="0"/>
              </a:rPr>
              <a:t>.</a:t>
            </a:r>
          </a:p>
          <a:p>
            <a:pPr marL="533400" indent="-533400">
              <a:lnSpc>
                <a:spcPct val="90000"/>
              </a:lnSpc>
            </a:pPr>
            <a:r>
              <a:rPr lang="en-US" sz="2100" dirty="0">
                <a:cs typeface="Times New Roman" pitchFamily="18" charset="0"/>
              </a:rPr>
              <a:t>IP addresses </a:t>
            </a:r>
            <a:r>
              <a:rPr lang="en-US" sz="2100" dirty="0" err="1">
                <a:cs typeface="Times New Roman" pitchFamily="18" charset="0"/>
              </a:rPr>
              <a:t>dapat</a:t>
            </a:r>
            <a:r>
              <a:rPr lang="en-US" sz="2100" dirty="0">
                <a:cs typeface="Times New Roman" pitchFamily="18" charset="0"/>
              </a:rPr>
              <a:t> di </a:t>
            </a:r>
            <a:r>
              <a:rPr lang="en-US" sz="2100" dirty="0" err="1">
                <a:cs typeface="Times New Roman" pitchFamily="18" charset="0"/>
              </a:rPr>
              <a:t>konfigurasi</a:t>
            </a:r>
            <a:r>
              <a:rPr lang="en-US" sz="2100" dirty="0">
                <a:cs typeface="Times New Roman" pitchFamily="18" charset="0"/>
              </a:rPr>
              <a:t> </a:t>
            </a:r>
            <a:r>
              <a:rPr lang="en-US" sz="2100" dirty="0" err="1">
                <a:cs typeface="Times New Roman" pitchFamily="18" charset="0"/>
              </a:rPr>
              <a:t>dengan</a:t>
            </a:r>
            <a:r>
              <a:rPr lang="en-US" sz="2100" dirty="0">
                <a:cs typeface="Times New Roman" pitchFamily="18" charset="0"/>
              </a:rPr>
              <a:t> 2 </a:t>
            </a:r>
            <a:r>
              <a:rPr lang="en-US" sz="2100" dirty="0" err="1">
                <a:cs typeface="Times New Roman" pitchFamily="18" charset="0"/>
              </a:rPr>
              <a:t>cara</a:t>
            </a:r>
            <a:r>
              <a:rPr lang="en-US" sz="2100" dirty="0">
                <a:cs typeface="Times New Roman" pitchFamily="18" charset="0"/>
              </a:rPr>
              <a:t>:</a:t>
            </a:r>
            <a:r>
              <a:rPr lang="en-US" sz="2100" dirty="0"/>
              <a:t> 	</a:t>
            </a:r>
          </a:p>
          <a:p>
            <a:pPr marL="914400" lvl="1" indent="-457200">
              <a:lnSpc>
                <a:spcPct val="90000"/>
              </a:lnSpc>
              <a:buFontTx/>
              <a:buAutoNum type="arabicPeriod"/>
            </a:pPr>
            <a:r>
              <a:rPr lang="en-US" sz="2000" dirty="0">
                <a:cs typeface="Times New Roman" pitchFamily="18" charset="0"/>
              </a:rPr>
              <a:t>Manual, </a:t>
            </a:r>
            <a:r>
              <a:rPr lang="en-US" sz="2000" dirty="0" err="1">
                <a:cs typeface="Times New Roman" pitchFamily="18" charset="0"/>
              </a:rPr>
              <a:t>diisi</a:t>
            </a:r>
            <a:r>
              <a:rPr lang="en-US" sz="2000" dirty="0">
                <a:cs typeface="Times New Roman" pitchFamily="18" charset="0"/>
              </a:rPr>
              <a:t> </a:t>
            </a:r>
            <a:r>
              <a:rPr lang="en-US" sz="2000" dirty="0" err="1">
                <a:cs typeface="Times New Roman" pitchFamily="18" charset="0"/>
              </a:rPr>
              <a:t>oleh</a:t>
            </a:r>
            <a:r>
              <a:rPr lang="en-US" sz="2000" dirty="0">
                <a:cs typeface="Times New Roman" pitchFamily="18" charset="0"/>
              </a:rPr>
              <a:t> network administrator </a:t>
            </a:r>
          </a:p>
          <a:p>
            <a:pPr marL="914400" lvl="1" indent="-457200">
              <a:lnSpc>
                <a:spcPct val="90000"/>
              </a:lnSpc>
              <a:buFontTx/>
              <a:buAutoNum type="arabicPeriod"/>
            </a:pPr>
            <a:r>
              <a:rPr lang="en-US" sz="2000" dirty="0" err="1">
                <a:cs typeface="Times New Roman" pitchFamily="18" charset="0"/>
              </a:rPr>
              <a:t>Otomatis</a:t>
            </a:r>
            <a:r>
              <a:rPr lang="en-US" sz="2000" dirty="0">
                <a:cs typeface="Times New Roman" pitchFamily="18" charset="0"/>
              </a:rPr>
              <a:t>, </a:t>
            </a:r>
            <a:r>
              <a:rPr lang="en-US" sz="2000" dirty="0" err="1">
                <a:cs typeface="Times New Roman" pitchFamily="18" charset="0"/>
              </a:rPr>
              <a:t>dilakukan</a:t>
            </a:r>
            <a:r>
              <a:rPr lang="en-US" sz="2000" dirty="0">
                <a:cs typeface="Times New Roman" pitchFamily="18" charset="0"/>
              </a:rPr>
              <a:t> </a:t>
            </a:r>
            <a:r>
              <a:rPr lang="en-US" sz="2000" dirty="0" err="1">
                <a:cs typeface="Times New Roman" pitchFamily="18" charset="0"/>
              </a:rPr>
              <a:t>secara</a:t>
            </a:r>
            <a:r>
              <a:rPr lang="en-US" sz="2000" dirty="0">
                <a:cs typeface="Times New Roman" pitchFamily="18" charset="0"/>
              </a:rPr>
              <a:t> </a:t>
            </a:r>
            <a:r>
              <a:rPr lang="en-US" sz="2000" dirty="0" err="1">
                <a:cs typeface="Times New Roman" pitchFamily="18" charset="0"/>
              </a:rPr>
              <a:t>dinamis</a:t>
            </a:r>
            <a:r>
              <a:rPr lang="en-US" sz="2000" dirty="0">
                <a:cs typeface="Times New Roman" pitchFamily="18" charset="0"/>
              </a:rPr>
              <a:t> </a:t>
            </a:r>
            <a:r>
              <a:rPr lang="en-US" sz="2000" dirty="0" err="1">
                <a:cs typeface="Times New Roman" pitchFamily="18" charset="0"/>
              </a:rPr>
              <a:t>oleh</a:t>
            </a:r>
            <a:r>
              <a:rPr lang="en-US" sz="2000" dirty="0">
                <a:cs typeface="Times New Roman" pitchFamily="18" charset="0"/>
              </a:rPr>
              <a:t> Dynamic Host Configuration Protocol (DHCP) server</a:t>
            </a:r>
            <a:r>
              <a:rPr lang="en-US" sz="2200" dirty="0">
                <a:cs typeface="Times New Roman" pitchFamily="18" charset="0"/>
              </a:rPr>
              <a:t> </a:t>
            </a:r>
          </a:p>
        </p:txBody>
      </p:sp>
      <p:sp>
        <p:nvSpPr>
          <p:cNvPr id="281604" name="Rectangle 4"/>
          <p:cNvSpPr>
            <a:spLocks noChangeArrowheads="1"/>
          </p:cNvSpPr>
          <p:nvPr/>
        </p:nvSpPr>
        <p:spPr bwMode="auto">
          <a:xfrm>
            <a:off x="2895600" y="2743200"/>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81605" name="Picture 5" descr="PC620921"/>
          <p:cNvPicPr>
            <a:picLocks noChangeAspect="1" noChangeArrowheads="1"/>
          </p:cNvPicPr>
          <p:nvPr/>
        </p:nvPicPr>
        <p:blipFill>
          <a:blip r:embed="rId3" cstate="print"/>
          <a:srcRect/>
          <a:stretch>
            <a:fillRect/>
          </a:stretch>
        </p:blipFill>
        <p:spPr bwMode="auto">
          <a:xfrm>
            <a:off x="609600" y="1295400"/>
            <a:ext cx="2355850" cy="2590800"/>
          </a:xfrm>
          <a:prstGeom prst="rect">
            <a:avLst/>
          </a:prstGeom>
          <a:noFill/>
        </p:spPr>
      </p:pic>
      <p:sp>
        <p:nvSpPr>
          <p:cNvPr id="281606" name="Rectangle 6"/>
          <p:cNvSpPr>
            <a:spLocks noChangeArrowheads="1"/>
          </p:cNvSpPr>
          <p:nvPr/>
        </p:nvSpPr>
        <p:spPr bwMode="auto">
          <a:xfrm>
            <a:off x="2667000" y="1757363"/>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81607" name="Picture 7"/>
          <p:cNvPicPr>
            <a:picLocks noChangeAspect="1" noChangeArrowheads="1"/>
          </p:cNvPicPr>
          <p:nvPr/>
        </p:nvPicPr>
        <p:blipFill>
          <a:blip r:embed="rId4" cstate="print"/>
          <a:srcRect l="18230" t="11513" r="17113" b="4675"/>
          <a:stretch>
            <a:fillRect/>
          </a:stretch>
        </p:blipFill>
        <p:spPr bwMode="auto">
          <a:xfrm>
            <a:off x="609600" y="3886200"/>
            <a:ext cx="2343150" cy="2667000"/>
          </a:xfrm>
          <a:prstGeom prst="rect">
            <a:avLst/>
          </a:prstGeom>
          <a:noFill/>
        </p:spPr>
      </p:pic>
    </p:spTree>
    <p:extLst>
      <p:ext uri="{BB962C8B-B14F-4D97-AF65-F5344CB8AC3E}">
        <p14:creationId xmlns:p14="http://schemas.microsoft.com/office/powerpoint/2010/main" xmlns="" val="56432479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445" y="764704"/>
            <a:ext cx="7497763" cy="533400"/>
          </a:xfrm>
        </p:spPr>
        <p:txBody>
          <a:bodyPr>
            <a:normAutofit fontScale="92500"/>
          </a:bodyPr>
          <a:lstStyle/>
          <a:p>
            <a:pPr marL="53975" indent="28575" fontAlgn="auto">
              <a:spcAft>
                <a:spcPts val="0"/>
              </a:spcAft>
              <a:buFont typeface="Wingdings 2"/>
              <a:buNone/>
              <a:defRPr/>
            </a:pPr>
            <a:r>
              <a:rPr lang="en-US" sz="2800" b="1" dirty="0" smtClean="0"/>
              <a:t>Local Talk Connectors / </a:t>
            </a:r>
            <a:r>
              <a:rPr lang="en-US" sz="2800" b="1" dirty="0" err="1" smtClean="0"/>
              <a:t>Konektor</a:t>
            </a:r>
            <a:r>
              <a:rPr lang="en-US" sz="2800" b="1" dirty="0" smtClean="0"/>
              <a:t> </a:t>
            </a:r>
            <a:r>
              <a:rPr lang="en-US" sz="2800" b="1" dirty="0" err="1" smtClean="0"/>
              <a:t>LocalTalk</a:t>
            </a:r>
            <a:endParaRPr lang="en-US" sz="2800" dirty="0" smtClean="0"/>
          </a:p>
          <a:p>
            <a:pPr marL="365760" indent="-283464" fontAlgn="auto">
              <a:spcAft>
                <a:spcPts val="0"/>
              </a:spcAft>
              <a:buFont typeface="Wingdings 2"/>
              <a:buNone/>
              <a:defRPr/>
            </a:pPr>
            <a:endParaRPr lang="en-US" sz="2800" dirty="0"/>
          </a:p>
        </p:txBody>
      </p:sp>
      <p:pic>
        <p:nvPicPr>
          <p:cNvPr id="142339" name="Picture 2" descr="E:\Kerja\Dre Dosen\F03xx30x.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2524" y="1485900"/>
            <a:ext cx="4751388"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0" name="Picture 3" descr="E:\Kerja\Dre Dosen\zm_whiteappletalk_adapt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31386" y="2852936"/>
            <a:ext cx="2667000" cy="259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1" name="Picture 4" descr="E:\Kerja\Dre Dosen\LocalTalk.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6039" y="3335660"/>
            <a:ext cx="28003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2366506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sz="half" idx="1"/>
          </p:nvPr>
        </p:nvSpPr>
        <p:spPr>
          <a:xfrm>
            <a:off x="990600" y="1789113"/>
            <a:ext cx="3924300" cy="4267200"/>
          </a:xfrm>
        </p:spPr>
        <p:txBody>
          <a:bodyPr/>
          <a:lstStyle/>
          <a:p>
            <a:r>
              <a:rPr lang="en-US" sz="2600" dirty="0"/>
              <a:t>Repeater</a:t>
            </a:r>
          </a:p>
          <a:p>
            <a:r>
              <a:rPr lang="en-US" sz="2600" dirty="0"/>
              <a:t>Hub</a:t>
            </a:r>
          </a:p>
          <a:p>
            <a:r>
              <a:rPr lang="en-US" sz="2600" dirty="0"/>
              <a:t>Bridge</a:t>
            </a:r>
          </a:p>
          <a:p>
            <a:r>
              <a:rPr lang="en-US" sz="2600" dirty="0"/>
              <a:t>Switch</a:t>
            </a:r>
          </a:p>
          <a:p>
            <a:r>
              <a:rPr lang="en-US" sz="2600" dirty="0"/>
              <a:t>Router</a:t>
            </a:r>
          </a:p>
        </p:txBody>
      </p:sp>
      <p:pic>
        <p:nvPicPr>
          <p:cNvPr id="38916" name="Picture 4" descr="repeater"/>
          <p:cNvPicPr>
            <a:picLocks noGrp="1" noChangeAspect="1" noChangeArrowheads="1"/>
          </p:cNvPicPr>
          <p:nvPr>
            <p:ph sz="quarter" idx="2"/>
          </p:nvPr>
        </p:nvPicPr>
        <p:blipFill>
          <a:blip r:embed="rId2" cstate="print">
            <a:extLst>
              <a:ext uri="{28A0092B-C50C-407E-A947-70E740481C1C}">
                <a14:useLocalDpi xmlns:a14="http://schemas.microsoft.com/office/drawing/2010/main" xmlns="" val="0"/>
              </a:ext>
            </a:extLst>
          </a:blip>
          <a:srcRect/>
          <a:stretch>
            <a:fillRect/>
          </a:stretch>
        </p:blipFill>
        <p:spPr>
          <a:xfrm>
            <a:off x="3505200" y="1752600"/>
            <a:ext cx="2286000" cy="1452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8918" name="Picture 6"/>
          <p:cNvPicPr>
            <a:picLocks noGrp="1" noChangeAspect="1" noChangeArrowheads="1"/>
          </p:cNvPicPr>
          <p:nvPr>
            <p:ph sz="quarter" idx="3"/>
          </p:nvPr>
        </p:nvPicPr>
        <p:blipFill>
          <a:blip r:embed="rId3" cstate="print">
            <a:extLst>
              <a:ext uri="{28A0092B-C50C-407E-A947-70E740481C1C}">
                <a14:useLocalDpi xmlns:a14="http://schemas.microsoft.com/office/drawing/2010/main" xmlns="" val="0"/>
              </a:ext>
            </a:extLst>
          </a:blip>
          <a:srcRect l="9375" t="37062" r="41406" b="31671"/>
          <a:stretch>
            <a:fillRect/>
          </a:stretch>
        </p:blipFill>
        <p:spPr>
          <a:xfrm>
            <a:off x="3557587" y="3124200"/>
            <a:ext cx="2309813" cy="1674813"/>
          </a:xfrm>
          <a:noFill/>
          <a:ln/>
          <a:extLst>
            <a:ext uri="{909E8E84-426E-40DD-AFC4-6F175D3DCCD1}">
              <a14:hiddenFill xmlns:a14="http://schemas.microsoft.com/office/drawing/2010/main" xmlns="">
                <a:solidFill>
                  <a:srgbClr val="FFFFCC"/>
                </a:solidFill>
              </a14:hiddenFill>
            </a:ext>
          </a:extLst>
        </p:spPr>
      </p:pic>
      <p:pic>
        <p:nvPicPr>
          <p:cNvPr id="38920" name="Picture 8" descr="cisco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4648200"/>
            <a:ext cx="1828800" cy="1371600"/>
          </a:xfrm>
          <a:prstGeom prst="rect">
            <a:avLst/>
          </a:prstGeom>
          <a:noFill/>
          <a:extLst>
            <a:ext uri="{909E8E84-426E-40DD-AFC4-6F175D3DCCD1}">
              <a14:hiddenFill xmlns:a14="http://schemas.microsoft.com/office/drawing/2010/main" xmlns="">
                <a:solidFill>
                  <a:srgbClr val="FFFFFF"/>
                </a:solidFill>
              </a14:hiddenFill>
            </a:ext>
          </a:extLst>
        </p:spPr>
      </p:pic>
      <p:pic>
        <p:nvPicPr>
          <p:cNvPr id="38921" name="Picture 9" descr="minibridg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58000" y="1752600"/>
            <a:ext cx="2133600" cy="1689100"/>
          </a:xfrm>
          <a:prstGeom prst="rect">
            <a:avLst/>
          </a:prstGeom>
          <a:noFill/>
          <a:extLst>
            <a:ext uri="{909E8E84-426E-40DD-AFC4-6F175D3DCCD1}">
              <a14:hiddenFill xmlns:a14="http://schemas.microsoft.com/office/drawing/2010/main" xmlns="">
                <a:solidFill>
                  <a:srgbClr val="FFFFFF"/>
                </a:solidFill>
              </a14:hiddenFill>
            </a:ext>
          </a:extLst>
        </p:spPr>
      </p:pic>
      <p:pic>
        <p:nvPicPr>
          <p:cNvPr id="38922" name="Picture 10" descr="cisco25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15000" y="4826335"/>
            <a:ext cx="3200400" cy="11795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7978627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663524" y="836712"/>
            <a:ext cx="8001000" cy="609600"/>
          </a:xfrm>
        </p:spPr>
        <p:txBody>
          <a:bodyPr/>
          <a:lstStyle/>
          <a:p>
            <a:r>
              <a:rPr lang="en-US" sz="3400" dirty="0" err="1"/>
              <a:t>Perangkat</a:t>
            </a:r>
            <a:r>
              <a:rPr lang="en-US" sz="3400" dirty="0"/>
              <a:t> </a:t>
            </a:r>
            <a:r>
              <a:rPr lang="en-US" sz="3400" dirty="0" err="1"/>
              <a:t>Jaringan</a:t>
            </a:r>
            <a:endParaRPr lang="en-US" sz="3400" dirty="0"/>
          </a:p>
        </p:txBody>
      </p:sp>
      <p:pic>
        <p:nvPicPr>
          <p:cNvPr id="400387" name="Picture 3"/>
          <p:cNvPicPr>
            <a:picLocks noChangeAspect="1" noChangeArrowheads="1"/>
          </p:cNvPicPr>
          <p:nvPr/>
        </p:nvPicPr>
        <p:blipFill>
          <a:blip r:embed="rId3" cstate="print"/>
          <a:srcRect/>
          <a:stretch>
            <a:fillRect/>
          </a:stretch>
        </p:blipFill>
        <p:spPr bwMode="auto">
          <a:xfrm>
            <a:off x="1692224" y="1706610"/>
            <a:ext cx="2971800" cy="1643063"/>
          </a:xfrm>
          <a:prstGeom prst="rect">
            <a:avLst/>
          </a:prstGeom>
          <a:noFill/>
          <a:ln w="9525">
            <a:noFill/>
            <a:miter lim="800000"/>
            <a:headEnd/>
            <a:tailEnd/>
          </a:ln>
          <a:effectLst/>
        </p:spPr>
      </p:pic>
      <p:pic>
        <p:nvPicPr>
          <p:cNvPr id="400388" name="Picture 4"/>
          <p:cNvPicPr>
            <a:picLocks noChangeAspect="1" noChangeArrowheads="1"/>
          </p:cNvPicPr>
          <p:nvPr/>
        </p:nvPicPr>
        <p:blipFill>
          <a:blip r:embed="rId4" cstate="print"/>
          <a:srcRect/>
          <a:stretch>
            <a:fillRect/>
          </a:stretch>
        </p:blipFill>
        <p:spPr bwMode="auto">
          <a:xfrm>
            <a:off x="5379208" y="1636227"/>
            <a:ext cx="3014663" cy="1660525"/>
          </a:xfrm>
          <a:prstGeom prst="rect">
            <a:avLst/>
          </a:prstGeom>
          <a:noFill/>
          <a:ln w="9525">
            <a:noFill/>
            <a:miter lim="800000"/>
            <a:headEnd/>
            <a:tailEnd/>
          </a:ln>
          <a:effectLst/>
        </p:spPr>
      </p:pic>
      <p:pic>
        <p:nvPicPr>
          <p:cNvPr id="400389" name="Picture 5"/>
          <p:cNvPicPr>
            <a:picLocks noChangeAspect="1" noChangeArrowheads="1"/>
          </p:cNvPicPr>
          <p:nvPr/>
        </p:nvPicPr>
        <p:blipFill>
          <a:blip r:embed="rId5" cstate="print"/>
          <a:srcRect/>
          <a:stretch>
            <a:fillRect/>
          </a:stretch>
        </p:blipFill>
        <p:spPr bwMode="auto">
          <a:xfrm>
            <a:off x="123825" y="3591778"/>
            <a:ext cx="3409950" cy="2946400"/>
          </a:xfrm>
          <a:prstGeom prst="rect">
            <a:avLst/>
          </a:prstGeom>
          <a:noFill/>
          <a:ln w="9525">
            <a:noFill/>
            <a:miter lim="800000"/>
            <a:headEnd/>
            <a:tailEnd/>
          </a:ln>
          <a:effectLst/>
        </p:spPr>
      </p:pic>
      <p:pic>
        <p:nvPicPr>
          <p:cNvPr id="400390" name="Picture 6"/>
          <p:cNvPicPr>
            <a:picLocks noChangeAspect="1" noChangeArrowheads="1"/>
          </p:cNvPicPr>
          <p:nvPr/>
        </p:nvPicPr>
        <p:blipFill>
          <a:blip r:embed="rId6" cstate="print"/>
          <a:srcRect/>
          <a:stretch>
            <a:fillRect/>
          </a:stretch>
        </p:blipFill>
        <p:spPr bwMode="auto">
          <a:xfrm>
            <a:off x="2332772" y="3572230"/>
            <a:ext cx="1219200" cy="295275"/>
          </a:xfrm>
          <a:prstGeom prst="rect">
            <a:avLst/>
          </a:prstGeom>
          <a:noFill/>
          <a:ln w="9525">
            <a:noFill/>
            <a:miter lim="800000"/>
            <a:headEnd/>
            <a:tailEnd/>
          </a:ln>
          <a:effectLst/>
        </p:spPr>
      </p:pic>
      <p:pic>
        <p:nvPicPr>
          <p:cNvPr id="400391" name="Picture 7"/>
          <p:cNvPicPr>
            <a:picLocks noChangeAspect="1" noChangeArrowheads="1"/>
          </p:cNvPicPr>
          <p:nvPr/>
        </p:nvPicPr>
        <p:blipFill>
          <a:blip r:embed="rId5" cstate="print"/>
          <a:srcRect/>
          <a:stretch>
            <a:fillRect/>
          </a:stretch>
        </p:blipFill>
        <p:spPr bwMode="auto">
          <a:xfrm>
            <a:off x="4424773" y="3617697"/>
            <a:ext cx="2266950" cy="1958975"/>
          </a:xfrm>
          <a:prstGeom prst="rect">
            <a:avLst/>
          </a:prstGeom>
          <a:noFill/>
          <a:ln w="9525">
            <a:noFill/>
            <a:miter lim="800000"/>
            <a:headEnd/>
            <a:tailEnd/>
          </a:ln>
          <a:effectLst/>
        </p:spPr>
      </p:pic>
      <p:pic>
        <p:nvPicPr>
          <p:cNvPr id="400392" name="Picture 8"/>
          <p:cNvPicPr>
            <a:picLocks noChangeAspect="1" noChangeArrowheads="1"/>
          </p:cNvPicPr>
          <p:nvPr/>
        </p:nvPicPr>
        <p:blipFill>
          <a:blip r:embed="rId5" cstate="print"/>
          <a:srcRect/>
          <a:stretch>
            <a:fillRect/>
          </a:stretch>
        </p:blipFill>
        <p:spPr bwMode="auto">
          <a:xfrm>
            <a:off x="5943600" y="4572000"/>
            <a:ext cx="2266950" cy="1958975"/>
          </a:xfrm>
          <a:prstGeom prst="rect">
            <a:avLst/>
          </a:prstGeom>
          <a:noFill/>
          <a:ln w="9525">
            <a:noFill/>
            <a:miter lim="800000"/>
            <a:headEnd/>
            <a:tailEnd/>
          </a:ln>
          <a:effectLst/>
        </p:spPr>
      </p:pic>
      <p:pic>
        <p:nvPicPr>
          <p:cNvPr id="400393" name="Picture 9"/>
          <p:cNvPicPr>
            <a:picLocks noChangeAspect="1" noChangeArrowheads="1"/>
          </p:cNvPicPr>
          <p:nvPr/>
        </p:nvPicPr>
        <p:blipFill>
          <a:blip r:embed="rId7" cstate="print"/>
          <a:srcRect/>
          <a:stretch>
            <a:fillRect/>
          </a:stretch>
        </p:blipFill>
        <p:spPr bwMode="auto">
          <a:xfrm>
            <a:off x="5682073" y="5064978"/>
            <a:ext cx="1009650" cy="669925"/>
          </a:xfrm>
          <a:prstGeom prst="rect">
            <a:avLst/>
          </a:prstGeom>
          <a:noFill/>
          <a:ln w="9525">
            <a:noFill/>
            <a:miter lim="800000"/>
            <a:headEnd/>
            <a:tailEnd/>
          </a:ln>
          <a:effectLst/>
        </p:spPr>
      </p:pic>
      <p:pic>
        <p:nvPicPr>
          <p:cNvPr id="400394" name="Picture 10"/>
          <p:cNvPicPr>
            <a:picLocks noChangeAspect="1" noChangeArrowheads="1"/>
          </p:cNvPicPr>
          <p:nvPr/>
        </p:nvPicPr>
        <p:blipFill>
          <a:blip r:embed="rId8" cstate="print"/>
          <a:srcRect/>
          <a:stretch>
            <a:fillRect/>
          </a:stretch>
        </p:blipFill>
        <p:spPr bwMode="auto">
          <a:xfrm>
            <a:off x="7239000" y="3962400"/>
            <a:ext cx="942975" cy="276225"/>
          </a:xfrm>
          <a:prstGeom prst="rect">
            <a:avLst/>
          </a:prstGeom>
          <a:noFill/>
          <a:ln w="9525">
            <a:noFill/>
            <a:miter lim="800000"/>
            <a:headEnd/>
            <a:tailEnd/>
          </a:ln>
          <a:effectLst/>
        </p:spPr>
      </p:pic>
      <p:pic>
        <p:nvPicPr>
          <p:cNvPr id="400395" name="Picture 11"/>
          <p:cNvPicPr>
            <a:picLocks noChangeAspect="1" noChangeArrowheads="1"/>
          </p:cNvPicPr>
          <p:nvPr/>
        </p:nvPicPr>
        <p:blipFill>
          <a:blip r:embed="rId9" cstate="print"/>
          <a:srcRect/>
          <a:stretch>
            <a:fillRect/>
          </a:stretch>
        </p:blipFill>
        <p:spPr bwMode="auto">
          <a:xfrm>
            <a:off x="323528" y="2390028"/>
            <a:ext cx="1209675" cy="276225"/>
          </a:xfrm>
          <a:prstGeom prst="rect">
            <a:avLst/>
          </a:prstGeom>
          <a:noFill/>
          <a:ln w="9525">
            <a:noFill/>
            <a:miter lim="800000"/>
            <a:headEnd/>
            <a:tailEnd/>
          </a:ln>
          <a:effectLst/>
        </p:spPr>
      </p:pic>
    </p:spTree>
    <p:extLst>
      <p:ext uri="{BB962C8B-B14F-4D97-AF65-F5344CB8AC3E}">
        <p14:creationId xmlns:p14="http://schemas.microsoft.com/office/powerpoint/2010/main" xmlns="" val="292516305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id-ID" sz="4400" b="1" dirty="0" smtClean="0">
                <a:solidFill>
                  <a:schemeClr val="tx2">
                    <a:satMod val="130000"/>
                  </a:schemeClr>
                </a:solidFill>
              </a:rPr>
              <a:t>R</a:t>
            </a:r>
            <a:r>
              <a:rPr lang="en-US" sz="4400" b="1" dirty="0" smtClean="0">
                <a:solidFill>
                  <a:schemeClr val="tx2">
                    <a:satMod val="130000"/>
                  </a:schemeClr>
                </a:solidFill>
              </a:rPr>
              <a:t>e</a:t>
            </a:r>
            <a:r>
              <a:rPr lang="id-ID" sz="4400" b="1" dirty="0" smtClean="0">
                <a:solidFill>
                  <a:schemeClr val="tx2">
                    <a:satMod val="130000"/>
                  </a:schemeClr>
                </a:solidFill>
              </a:rPr>
              <a:t>peater</a:t>
            </a:r>
            <a:endParaRPr lang="en-US" dirty="0">
              <a:solidFill>
                <a:schemeClr val="tx2">
                  <a:satMod val="130000"/>
                </a:schemeClr>
              </a:solidFill>
            </a:endParaRPr>
          </a:p>
        </p:txBody>
      </p:sp>
      <p:pic>
        <p:nvPicPr>
          <p:cNvPr id="126980" name="Picture 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981200"/>
            <a:ext cx="81645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2099682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0" descr="hub3pc"/>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0200" y="2667000"/>
            <a:ext cx="3429000"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3" name="Picture 9" descr="hub"/>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2667000"/>
            <a:ext cx="2971800" cy="195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8004" name="Group 15"/>
          <p:cNvGrpSpPr>
            <a:grpSpLocks/>
          </p:cNvGrpSpPr>
          <p:nvPr/>
        </p:nvGrpSpPr>
        <p:grpSpPr bwMode="auto">
          <a:xfrm>
            <a:off x="1608138" y="4724400"/>
            <a:ext cx="6088062" cy="2000250"/>
            <a:chOff x="1013" y="2976"/>
            <a:chExt cx="3835" cy="1260"/>
          </a:xfrm>
        </p:grpSpPr>
        <p:pic>
          <p:nvPicPr>
            <p:cNvPr id="128014" name="Picture 12" descr="hubclani"/>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13" y="2976"/>
              <a:ext cx="3835" cy="1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15" name="Rectangle 13"/>
            <p:cNvSpPr>
              <a:spLocks noChangeArrowheads="1"/>
            </p:cNvSpPr>
            <p:nvPr/>
          </p:nvSpPr>
          <p:spPr bwMode="auto">
            <a:xfrm>
              <a:off x="1018" y="2989"/>
              <a:ext cx="882" cy="9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d-ID" sz="2400">
                <a:solidFill>
                  <a:srgbClr val="000000"/>
                </a:solidFill>
                <a:latin typeface="Times New Roman" pitchFamily="18" charset="0"/>
                <a:cs typeface="Arial" pitchFamily="34" charset="0"/>
              </a:endParaRPr>
            </a:p>
          </p:txBody>
        </p:sp>
      </p:grpSp>
      <p:sp>
        <p:nvSpPr>
          <p:cNvPr id="57346" name="AutoShape 2"/>
          <p:cNvSpPr>
            <a:spLocks noChangeArrowheads="1"/>
          </p:cNvSpPr>
          <p:nvPr/>
        </p:nvSpPr>
        <p:spPr bwMode="auto">
          <a:xfrm>
            <a:off x="152400" y="76200"/>
            <a:ext cx="8839200" cy="990600"/>
          </a:xfrm>
          <a:prstGeom prst="roundRect">
            <a:avLst>
              <a:gd name="adj" fmla="val 16667"/>
            </a:avLst>
          </a:prstGeom>
          <a:gradFill rotWithShape="1">
            <a:gsLst>
              <a:gs pos="0">
                <a:srgbClr val="FF8200">
                  <a:alpha val="42999"/>
                </a:srgbClr>
              </a:gs>
              <a:gs pos="10001">
                <a:srgbClr val="FF0000">
                  <a:alpha val="43099"/>
                </a:srgbClr>
              </a:gs>
              <a:gs pos="35001">
                <a:srgbClr val="BA0066">
                  <a:alpha val="43350"/>
                </a:srgbClr>
              </a:gs>
              <a:gs pos="70000">
                <a:srgbClr val="66008F">
                  <a:alpha val="43700"/>
                </a:srgbClr>
              </a:gs>
              <a:gs pos="100000">
                <a:srgbClr val="000082">
                  <a:alpha val="44000"/>
                </a:srgbClr>
              </a:gs>
            </a:gsLst>
            <a:lin ang="189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kumimoji="1" lang="en-US" sz="2400">
              <a:solidFill>
                <a:srgbClr val="000000"/>
              </a:solidFill>
              <a:latin typeface="Algerian" pitchFamily="82" charset="0"/>
              <a:cs typeface="Arial" pitchFamily="34" charset="0"/>
            </a:endParaRPr>
          </a:p>
        </p:txBody>
      </p:sp>
      <p:sp>
        <p:nvSpPr>
          <p:cNvPr id="128008" name="WordArt 3"/>
          <p:cNvSpPr>
            <a:spLocks noChangeArrowheads="1" noChangeShapeType="1" noTextEdit="1"/>
          </p:cNvSpPr>
          <p:nvPr/>
        </p:nvSpPr>
        <p:spPr bwMode="auto">
          <a:xfrm>
            <a:off x="990600" y="342900"/>
            <a:ext cx="73914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Hub</a:t>
            </a:r>
          </a:p>
        </p:txBody>
      </p:sp>
      <p:sp>
        <p:nvSpPr>
          <p:cNvPr id="57348" name="AutoShape 4"/>
          <p:cNvSpPr>
            <a:spLocks noChangeArrowheads="1"/>
          </p:cNvSpPr>
          <p:nvPr/>
        </p:nvSpPr>
        <p:spPr bwMode="auto">
          <a:xfrm>
            <a:off x="0" y="1524000"/>
            <a:ext cx="9144000" cy="5334000"/>
          </a:xfrm>
          <a:prstGeom prst="roundRect">
            <a:avLst>
              <a:gd name="adj" fmla="val 16667"/>
            </a:avLst>
          </a:prstGeom>
          <a:gradFill rotWithShape="1">
            <a:gsLst>
              <a:gs pos="0">
                <a:srgbClr val="DDEBCF">
                  <a:alpha val="49001"/>
                </a:srgbClr>
              </a:gs>
              <a:gs pos="50000">
                <a:srgbClr val="9CB86E">
                  <a:alpha val="49500"/>
                </a:srgbClr>
              </a:gs>
              <a:gs pos="100000">
                <a:srgbClr val="156B13">
                  <a:alpha val="50000"/>
                </a:srgbClr>
              </a:gs>
            </a:gsLst>
            <a:lin ang="5400000" scaled="1"/>
          </a:gradFill>
          <a:ln w="9525">
            <a:round/>
            <a:headEnd/>
            <a:tailEnd/>
          </a:ln>
          <a:effectLst/>
          <a:scene3d>
            <a:camera prst="legacyPerspectiveBottom"/>
            <a:lightRig rig="legacyFlat1" dir="t"/>
          </a:scene3d>
          <a:sp3d extrusionH="430200" prstMaterial="legacyMatte">
            <a:bevelT w="13500" h="13500" prst="angle"/>
            <a:bevelB w="13500" h="13500" prst="angle"/>
            <a:extrusionClr>
              <a:srgbClr val="000066"/>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lang="en-US" sz="2400">
              <a:solidFill>
                <a:srgbClr val="000000"/>
              </a:solidFill>
              <a:latin typeface="Times New Roman" pitchFamily="18" charset="0"/>
              <a:cs typeface="Arial" pitchFamily="34" charset="0"/>
            </a:endParaRPr>
          </a:p>
        </p:txBody>
      </p:sp>
      <p:sp>
        <p:nvSpPr>
          <p:cNvPr id="128012" name="WordArt 5"/>
          <p:cNvSpPr>
            <a:spLocks noChangeArrowheads="1" noChangeShapeType="1" noTextEdit="1"/>
          </p:cNvSpPr>
          <p:nvPr/>
        </p:nvSpPr>
        <p:spPr bwMode="auto">
          <a:xfrm>
            <a:off x="990600" y="1905000"/>
            <a:ext cx="7315200" cy="685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untuk menyambung beberapa komputer</a:t>
            </a:r>
          </a:p>
        </p:txBody>
      </p:sp>
      <p:sp>
        <p:nvSpPr>
          <p:cNvPr id="128013" name="Rectangle 6"/>
          <p:cNvSpPr>
            <a:spLocks noChangeArrowheads="1"/>
          </p:cNvSpPr>
          <p:nvPr/>
        </p:nvSpPr>
        <p:spPr bwMode="auto">
          <a:xfrm>
            <a:off x="4791075" y="2759075"/>
            <a:ext cx="1809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p>
            <a:pPr algn="ctr" eaLnBrk="0" fontAlgn="base" hangingPunct="0">
              <a:spcBef>
                <a:spcPct val="0"/>
              </a:spcBef>
              <a:spcAft>
                <a:spcPct val="0"/>
              </a:spcAft>
            </a:pPr>
            <a:endParaRPr lang="id-ID" sz="2400" b="1">
              <a:solidFill>
                <a:srgbClr val="006600"/>
              </a:solidFill>
              <a:latin typeface="Times New Roman" pitchFamily="18" charset="0"/>
              <a:cs typeface="Arial" pitchFamily="34" charset="0"/>
            </a:endParaRPr>
          </a:p>
        </p:txBody>
      </p:sp>
    </p:spTree>
    <p:extLst>
      <p:ext uri="{BB962C8B-B14F-4D97-AF65-F5344CB8AC3E}">
        <p14:creationId xmlns:p14="http://schemas.microsoft.com/office/powerpoint/2010/main" xmlns="" val="1547628803"/>
      </p:ext>
    </p:extLst>
  </p:cSld>
  <p:clrMapOvr>
    <a:masterClrMapping/>
  </p:clrMapOvr>
  <p:transition spd="slow">
    <p:zoom/>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533400" y="620688"/>
            <a:ext cx="8001000" cy="747737"/>
          </a:xfrm>
        </p:spPr>
        <p:txBody>
          <a:bodyPr/>
          <a:lstStyle/>
          <a:p>
            <a:r>
              <a:rPr lang="en-US" dirty="0">
                <a:latin typeface="Times" pitchFamily="18" charset="0"/>
                <a:cs typeface="Times New Roman" pitchFamily="18" charset="0"/>
              </a:rPr>
              <a:t>HUB</a:t>
            </a:r>
            <a:r>
              <a:rPr lang="en-US" dirty="0"/>
              <a:t> </a:t>
            </a:r>
          </a:p>
        </p:txBody>
      </p:sp>
      <p:sp>
        <p:nvSpPr>
          <p:cNvPr id="312323" name="Rectangle 3"/>
          <p:cNvSpPr>
            <a:spLocks noGrp="1" noChangeArrowheads="1"/>
          </p:cNvSpPr>
          <p:nvPr>
            <p:ph type="body" sz="half" idx="2"/>
          </p:nvPr>
        </p:nvSpPr>
        <p:spPr>
          <a:xfrm>
            <a:off x="4572000" y="1447800"/>
            <a:ext cx="4343400" cy="4187825"/>
          </a:xfrm>
        </p:spPr>
        <p:txBody>
          <a:bodyPr/>
          <a:lstStyle/>
          <a:p>
            <a:r>
              <a:rPr lang="en-US" sz="2200" dirty="0">
                <a:cs typeface="Times New Roman" pitchFamily="18" charset="0"/>
              </a:rPr>
              <a:t>HUB </a:t>
            </a:r>
            <a:r>
              <a:rPr lang="en-US" sz="2200" dirty="0" err="1">
                <a:cs typeface="Times New Roman" pitchFamily="18" charset="0"/>
              </a:rPr>
              <a:t>adalah</a:t>
            </a:r>
            <a:r>
              <a:rPr lang="en-US" sz="2200" dirty="0">
                <a:cs typeface="Times New Roman" pitchFamily="18" charset="0"/>
              </a:rPr>
              <a:t> </a:t>
            </a:r>
            <a:r>
              <a:rPr lang="en-US" sz="2200" dirty="0" err="1">
                <a:cs typeface="Times New Roman" pitchFamily="18" charset="0"/>
              </a:rPr>
              <a:t>perangkat</a:t>
            </a:r>
            <a:r>
              <a:rPr lang="en-US" sz="2200" dirty="0">
                <a:cs typeface="Times New Roman" pitchFamily="18" charset="0"/>
              </a:rPr>
              <a:t> yang </a:t>
            </a:r>
            <a:r>
              <a:rPr lang="en-US" sz="2200" dirty="0" err="1">
                <a:cs typeface="Times New Roman" pitchFamily="18" charset="0"/>
              </a:rPr>
              <a:t>digunakan</a:t>
            </a:r>
            <a:r>
              <a:rPr lang="en-US" sz="2200" dirty="0">
                <a:cs typeface="Times New Roman" pitchFamily="18" charset="0"/>
              </a:rPr>
              <a:t> </a:t>
            </a:r>
            <a:r>
              <a:rPr lang="en-US" sz="2200" dirty="0" err="1">
                <a:cs typeface="Times New Roman" pitchFamily="18" charset="0"/>
              </a:rPr>
              <a:t>untuk</a:t>
            </a:r>
            <a:r>
              <a:rPr lang="en-US" sz="2200" dirty="0">
                <a:cs typeface="Times New Roman" pitchFamily="18" charset="0"/>
              </a:rPr>
              <a:t> </a:t>
            </a:r>
            <a:r>
              <a:rPr lang="en-US" sz="2200" dirty="0" err="1">
                <a:cs typeface="Times New Roman" pitchFamily="18" charset="0"/>
              </a:rPr>
              <a:t>memperluas</a:t>
            </a:r>
            <a:r>
              <a:rPr lang="en-US" sz="2200" dirty="0">
                <a:cs typeface="Times New Roman" pitchFamily="18" charset="0"/>
              </a:rPr>
              <a:t> </a:t>
            </a:r>
            <a:r>
              <a:rPr lang="en-US" sz="2200" dirty="0" err="1">
                <a:cs typeface="Times New Roman" pitchFamily="18" charset="0"/>
              </a:rPr>
              <a:t>dan</a:t>
            </a:r>
            <a:r>
              <a:rPr lang="en-US" sz="2200" dirty="0">
                <a:cs typeface="Times New Roman" pitchFamily="18" charset="0"/>
              </a:rPr>
              <a:t> </a:t>
            </a:r>
            <a:r>
              <a:rPr lang="en-US" sz="2200" dirty="0" err="1">
                <a:cs typeface="Times New Roman" pitchFamily="18" charset="0"/>
              </a:rPr>
              <a:t>menambah</a:t>
            </a:r>
            <a:r>
              <a:rPr lang="en-US" sz="2200" dirty="0">
                <a:cs typeface="Times New Roman" pitchFamily="18" charset="0"/>
              </a:rPr>
              <a:t> </a:t>
            </a:r>
            <a:r>
              <a:rPr lang="en-US" sz="2200" dirty="0" err="1">
                <a:cs typeface="Times New Roman" pitchFamily="18" charset="0"/>
              </a:rPr>
              <a:t>jumlah</a:t>
            </a:r>
            <a:r>
              <a:rPr lang="en-US" sz="2200" dirty="0">
                <a:cs typeface="Times New Roman" pitchFamily="18" charset="0"/>
              </a:rPr>
              <a:t> </a:t>
            </a:r>
            <a:r>
              <a:rPr lang="en-US" sz="2200" dirty="0" err="1">
                <a:cs typeface="Times New Roman" pitchFamily="18" charset="0"/>
              </a:rPr>
              <a:t>komputer</a:t>
            </a:r>
            <a:r>
              <a:rPr lang="en-US" sz="2200" dirty="0">
                <a:cs typeface="Times New Roman" pitchFamily="18" charset="0"/>
              </a:rPr>
              <a:t> </a:t>
            </a:r>
            <a:r>
              <a:rPr lang="en-US" sz="2200" dirty="0" err="1">
                <a:cs typeface="Times New Roman" pitchFamily="18" charset="0"/>
              </a:rPr>
              <a:t>dalam</a:t>
            </a:r>
            <a:r>
              <a:rPr lang="en-US" sz="2200" dirty="0">
                <a:cs typeface="Times New Roman" pitchFamily="18" charset="0"/>
              </a:rPr>
              <a:t> </a:t>
            </a:r>
            <a:r>
              <a:rPr lang="en-US" sz="2200" dirty="0" err="1">
                <a:cs typeface="Times New Roman" pitchFamily="18" charset="0"/>
              </a:rPr>
              <a:t>sebuah</a:t>
            </a:r>
            <a:r>
              <a:rPr lang="en-US" sz="2200" dirty="0">
                <a:cs typeface="Times New Roman" pitchFamily="18" charset="0"/>
              </a:rPr>
              <a:t> </a:t>
            </a:r>
            <a:r>
              <a:rPr lang="en-US" sz="2200" dirty="0" err="1">
                <a:cs typeface="Times New Roman" pitchFamily="18" charset="0"/>
              </a:rPr>
              <a:t>jaringan</a:t>
            </a:r>
            <a:r>
              <a:rPr lang="en-US" sz="2200" dirty="0">
                <a:cs typeface="Times New Roman" pitchFamily="18" charset="0"/>
              </a:rPr>
              <a:t>. </a:t>
            </a:r>
          </a:p>
          <a:p>
            <a:r>
              <a:rPr lang="en-US" sz="2200" dirty="0">
                <a:cs typeface="Times New Roman" pitchFamily="18" charset="0"/>
              </a:rPr>
              <a:t>HUB </a:t>
            </a:r>
            <a:r>
              <a:rPr lang="en-US" sz="2200" dirty="0" err="1">
                <a:cs typeface="Times New Roman" pitchFamily="18" charset="0"/>
              </a:rPr>
              <a:t>tidak</a:t>
            </a:r>
            <a:r>
              <a:rPr lang="en-US" sz="2200" dirty="0">
                <a:cs typeface="Times New Roman" pitchFamily="18" charset="0"/>
              </a:rPr>
              <a:t> </a:t>
            </a:r>
            <a:r>
              <a:rPr lang="en-US" sz="2200" dirty="0" err="1">
                <a:cs typeface="Times New Roman" pitchFamily="18" charset="0"/>
              </a:rPr>
              <a:t>mempunyai</a:t>
            </a:r>
            <a:r>
              <a:rPr lang="en-US" sz="2200" dirty="0">
                <a:cs typeface="Times New Roman" pitchFamily="18" charset="0"/>
              </a:rPr>
              <a:t> </a:t>
            </a:r>
            <a:r>
              <a:rPr lang="en-US" sz="2200" dirty="0" err="1">
                <a:cs typeface="Times New Roman" pitchFamily="18" charset="0"/>
              </a:rPr>
              <a:t>kemampuan</a:t>
            </a:r>
            <a:r>
              <a:rPr lang="en-US" sz="2200" dirty="0">
                <a:cs typeface="Times New Roman" pitchFamily="18" charset="0"/>
              </a:rPr>
              <a:t> </a:t>
            </a:r>
            <a:r>
              <a:rPr lang="en-US" sz="2200" dirty="0" err="1">
                <a:cs typeface="Times New Roman" pitchFamily="18" charset="0"/>
              </a:rPr>
              <a:t>untuk</a:t>
            </a:r>
            <a:r>
              <a:rPr lang="en-US" sz="2200" dirty="0">
                <a:cs typeface="Times New Roman" pitchFamily="18" charset="0"/>
              </a:rPr>
              <a:t> </a:t>
            </a:r>
            <a:r>
              <a:rPr lang="en-US" sz="2200" dirty="0" err="1">
                <a:cs typeface="Times New Roman" pitchFamily="18" charset="0"/>
              </a:rPr>
              <a:t>mengenal</a:t>
            </a:r>
            <a:r>
              <a:rPr lang="en-US" sz="2200" dirty="0">
                <a:cs typeface="Times New Roman" pitchFamily="18" charset="0"/>
              </a:rPr>
              <a:t> </a:t>
            </a:r>
            <a:r>
              <a:rPr lang="en-US" sz="2200" dirty="0" err="1">
                <a:cs typeface="Times New Roman" pitchFamily="18" charset="0"/>
              </a:rPr>
              <a:t>dan</a:t>
            </a:r>
            <a:r>
              <a:rPr lang="en-US" sz="2200" dirty="0">
                <a:cs typeface="Times New Roman" pitchFamily="18" charset="0"/>
              </a:rPr>
              <a:t> </a:t>
            </a:r>
            <a:r>
              <a:rPr lang="en-US" sz="2200" dirty="0" err="1">
                <a:cs typeface="Times New Roman" pitchFamily="18" charset="0"/>
              </a:rPr>
              <a:t>membedakan</a:t>
            </a:r>
            <a:r>
              <a:rPr lang="en-US" sz="2200" dirty="0">
                <a:cs typeface="Times New Roman" pitchFamily="18" charset="0"/>
              </a:rPr>
              <a:t> host </a:t>
            </a:r>
            <a:r>
              <a:rPr lang="en-US" sz="2200" dirty="0" err="1">
                <a:cs typeface="Times New Roman" pitchFamily="18" charset="0"/>
              </a:rPr>
              <a:t>dalam</a:t>
            </a:r>
            <a:r>
              <a:rPr lang="en-US" sz="2200" dirty="0">
                <a:cs typeface="Times New Roman" pitchFamily="18" charset="0"/>
              </a:rPr>
              <a:t> </a:t>
            </a:r>
            <a:r>
              <a:rPr lang="en-US" sz="2200" dirty="0" err="1">
                <a:cs typeface="Times New Roman" pitchFamily="18" charset="0"/>
              </a:rPr>
              <a:t>jaringan</a:t>
            </a:r>
            <a:r>
              <a:rPr lang="en-US" sz="2200" dirty="0">
                <a:cs typeface="Times New Roman" pitchFamily="18" charset="0"/>
              </a:rPr>
              <a:t>.(</a:t>
            </a:r>
            <a:r>
              <a:rPr lang="en-US" sz="2200" dirty="0" err="1">
                <a:cs typeface="Times New Roman" pitchFamily="18" charset="0"/>
              </a:rPr>
              <a:t>semakin</a:t>
            </a:r>
            <a:r>
              <a:rPr lang="en-US" sz="2200" dirty="0">
                <a:cs typeface="Times New Roman" pitchFamily="18" charset="0"/>
              </a:rPr>
              <a:t> </a:t>
            </a:r>
            <a:r>
              <a:rPr lang="en-US" sz="2200" dirty="0" err="1">
                <a:cs typeface="Times New Roman" pitchFamily="18" charset="0"/>
              </a:rPr>
              <a:t>banyak</a:t>
            </a:r>
            <a:r>
              <a:rPr lang="en-US" sz="2200" dirty="0">
                <a:cs typeface="Times New Roman" pitchFamily="18" charset="0"/>
              </a:rPr>
              <a:t> HUB, </a:t>
            </a:r>
            <a:r>
              <a:rPr lang="en-US" sz="2200" dirty="0" err="1">
                <a:cs typeface="Times New Roman" pitchFamily="18" charset="0"/>
              </a:rPr>
              <a:t>semakin</a:t>
            </a:r>
            <a:r>
              <a:rPr lang="en-US" sz="2200" dirty="0">
                <a:cs typeface="Times New Roman" pitchFamily="18" charset="0"/>
              </a:rPr>
              <a:t> </a:t>
            </a:r>
            <a:r>
              <a:rPr lang="en-US" sz="2200" dirty="0" err="1">
                <a:cs typeface="Times New Roman" pitchFamily="18" charset="0"/>
              </a:rPr>
              <a:t>banyak</a:t>
            </a:r>
            <a:r>
              <a:rPr lang="en-US" sz="2200" dirty="0">
                <a:cs typeface="Times New Roman" pitchFamily="18" charset="0"/>
              </a:rPr>
              <a:t> </a:t>
            </a:r>
            <a:r>
              <a:rPr lang="en-US" sz="2200" dirty="0" err="1">
                <a:cs typeface="Times New Roman" pitchFamily="18" charset="0"/>
              </a:rPr>
              <a:t>tumbukan</a:t>
            </a:r>
            <a:r>
              <a:rPr lang="en-US" sz="2200" dirty="0">
                <a:cs typeface="Times New Roman" pitchFamily="18" charset="0"/>
              </a:rPr>
              <a:t> (</a:t>
            </a:r>
            <a:r>
              <a:rPr lang="en-US" sz="2200" dirty="0" err="1">
                <a:cs typeface="Times New Roman" pitchFamily="18" charset="0"/>
              </a:rPr>
              <a:t>colision</a:t>
            </a:r>
            <a:r>
              <a:rPr lang="en-US" sz="2200" dirty="0">
                <a:cs typeface="Times New Roman" pitchFamily="18" charset="0"/>
              </a:rPr>
              <a:t>).</a:t>
            </a:r>
          </a:p>
        </p:txBody>
      </p:sp>
      <p:sp>
        <p:nvSpPr>
          <p:cNvPr id="312324" name="Rectangle 4"/>
          <p:cNvSpPr>
            <a:spLocks noChangeArrowheads="1"/>
          </p:cNvSpPr>
          <p:nvPr/>
        </p:nvSpPr>
        <p:spPr bwMode="auto">
          <a:xfrm>
            <a:off x="2362200" y="2728913"/>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12325" name="Picture 5" descr="PC620936"/>
          <p:cNvPicPr>
            <a:picLocks noChangeAspect="1" noChangeArrowheads="1"/>
          </p:cNvPicPr>
          <p:nvPr/>
        </p:nvPicPr>
        <p:blipFill>
          <a:blip r:embed="rId3" cstate="print"/>
          <a:srcRect/>
          <a:stretch>
            <a:fillRect/>
          </a:stretch>
        </p:blipFill>
        <p:spPr bwMode="auto">
          <a:xfrm>
            <a:off x="228600" y="1371600"/>
            <a:ext cx="4267200" cy="1352550"/>
          </a:xfrm>
          <a:prstGeom prst="rect">
            <a:avLst/>
          </a:prstGeom>
          <a:noFill/>
        </p:spPr>
      </p:pic>
      <p:sp>
        <p:nvSpPr>
          <p:cNvPr id="312326" name="Rectangle 6"/>
          <p:cNvSpPr>
            <a:spLocks noChangeArrowheads="1"/>
          </p:cNvSpPr>
          <p:nvPr/>
        </p:nvSpPr>
        <p:spPr bwMode="auto">
          <a:xfrm>
            <a:off x="2462213" y="1571625"/>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12327" name="Picture 7"/>
          <p:cNvPicPr>
            <a:picLocks noChangeAspect="1" noChangeArrowheads="1"/>
          </p:cNvPicPr>
          <p:nvPr/>
        </p:nvPicPr>
        <p:blipFill>
          <a:blip r:embed="rId4" cstate="print"/>
          <a:srcRect l="3047" t="17180" r="3047" b="15128"/>
          <a:stretch>
            <a:fillRect/>
          </a:stretch>
        </p:blipFill>
        <p:spPr bwMode="auto">
          <a:xfrm>
            <a:off x="228600" y="2895600"/>
            <a:ext cx="4267200" cy="2708275"/>
          </a:xfrm>
          <a:prstGeom prst="rect">
            <a:avLst/>
          </a:prstGeom>
          <a:noFill/>
        </p:spPr>
      </p:pic>
    </p:spTree>
    <p:extLst>
      <p:ext uri="{BB962C8B-B14F-4D97-AF65-F5344CB8AC3E}">
        <p14:creationId xmlns:p14="http://schemas.microsoft.com/office/powerpoint/2010/main" xmlns="" val="3855790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Printer</a:t>
            </a:r>
            <a:endParaRPr lang="en-US" dirty="0"/>
          </a:p>
        </p:txBody>
      </p:sp>
      <p:sp>
        <p:nvSpPr>
          <p:cNvPr id="3" name="Content Placeholder 2"/>
          <p:cNvSpPr>
            <a:spLocks noGrp="1"/>
          </p:cNvSpPr>
          <p:nvPr>
            <p:ph idx="1"/>
          </p:nvPr>
        </p:nvSpPr>
        <p:spPr>
          <a:xfrm>
            <a:off x="1066800" y="3352800"/>
            <a:ext cx="3593592" cy="762000"/>
          </a:xfrm>
        </p:spPr>
        <p:txBody>
          <a:bodyPr/>
          <a:lstStyle/>
          <a:p>
            <a:pPr>
              <a:buNone/>
            </a:pPr>
            <a:r>
              <a:rPr lang="en-US" dirty="0" smtClean="0"/>
              <a:t>Printer Dot Matrix</a:t>
            </a:r>
            <a:endParaRPr lang="en-US" dirty="0"/>
          </a:p>
        </p:txBody>
      </p:sp>
      <p:pic>
        <p:nvPicPr>
          <p:cNvPr id="4" name="Picture 4" descr="E:\Kerja\Dre Dosen\Pictogram_output.png"/>
          <p:cNvPicPr>
            <a:picLocks noChangeAspect="1" noChangeArrowheads="1"/>
          </p:cNvPicPr>
          <p:nvPr/>
        </p:nvPicPr>
        <p:blipFill>
          <a:blip r:embed="rId3" cstate="print"/>
          <a:srcRect/>
          <a:stretch>
            <a:fillRect/>
          </a:stretch>
        </p:blipFill>
        <p:spPr bwMode="auto">
          <a:xfrm flipH="1">
            <a:off x="7924800" y="76200"/>
            <a:ext cx="1143000" cy="1134085"/>
          </a:xfrm>
          <a:prstGeom prst="rect">
            <a:avLst/>
          </a:prstGeom>
          <a:noFill/>
        </p:spPr>
      </p:pic>
      <p:sp>
        <p:nvSpPr>
          <p:cNvPr id="143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4337" name="Group 1"/>
          <p:cNvGrpSpPr>
            <a:grpSpLocks/>
          </p:cNvGrpSpPr>
          <p:nvPr/>
        </p:nvGrpSpPr>
        <p:grpSpPr bwMode="auto">
          <a:xfrm>
            <a:off x="1143000" y="1371600"/>
            <a:ext cx="5562600" cy="2209800"/>
            <a:chOff x="3456" y="7488"/>
            <a:chExt cx="5511" cy="2205"/>
          </a:xfrm>
        </p:grpSpPr>
        <p:pic>
          <p:nvPicPr>
            <p:cNvPr id="14339" name="Picture 3"/>
            <p:cNvPicPr>
              <a:picLocks noChangeAspect="1" noChangeArrowheads="1"/>
            </p:cNvPicPr>
            <p:nvPr/>
          </p:nvPicPr>
          <p:blipFill>
            <a:blip r:embed="rId4" cstate="print"/>
            <a:srcRect/>
            <a:stretch>
              <a:fillRect/>
            </a:stretch>
          </p:blipFill>
          <p:spPr bwMode="auto">
            <a:xfrm>
              <a:off x="3456" y="7488"/>
              <a:ext cx="2736" cy="2160"/>
            </a:xfrm>
            <a:prstGeom prst="rect">
              <a:avLst/>
            </a:prstGeom>
            <a:noFill/>
          </p:spPr>
        </p:pic>
        <p:pic>
          <p:nvPicPr>
            <p:cNvPr id="14338" name="Picture 2"/>
            <p:cNvPicPr>
              <a:picLocks noChangeAspect="1" noChangeArrowheads="1"/>
            </p:cNvPicPr>
            <p:nvPr/>
          </p:nvPicPr>
          <p:blipFill>
            <a:blip r:embed="rId5" cstate="print"/>
            <a:srcRect/>
            <a:stretch>
              <a:fillRect/>
            </a:stretch>
          </p:blipFill>
          <p:spPr bwMode="auto">
            <a:xfrm>
              <a:off x="6192" y="7488"/>
              <a:ext cx="2775" cy="2205"/>
            </a:xfrm>
            <a:prstGeom prst="rect">
              <a:avLst/>
            </a:prstGeom>
            <a:noFill/>
          </p:spPr>
        </p:pic>
      </p:grpSp>
      <p:pic>
        <p:nvPicPr>
          <p:cNvPr id="7170" name="Picture 2"/>
          <p:cNvPicPr>
            <a:picLocks noChangeAspect="1" noChangeArrowheads="1"/>
          </p:cNvPicPr>
          <p:nvPr/>
        </p:nvPicPr>
        <p:blipFill>
          <a:blip r:embed="rId6" cstate="print"/>
          <a:srcRect/>
          <a:stretch>
            <a:fillRect/>
          </a:stretch>
        </p:blipFill>
        <p:spPr bwMode="auto">
          <a:xfrm>
            <a:off x="6477000" y="1295400"/>
            <a:ext cx="2590801" cy="2147486"/>
          </a:xfrm>
          <a:prstGeom prst="rect">
            <a:avLst/>
          </a:prstGeom>
          <a:noFill/>
          <a:ln w="9525">
            <a:noFill/>
            <a:miter lim="800000"/>
            <a:headEnd/>
            <a:tailEnd/>
          </a:ln>
          <a:effectLst/>
        </p:spPr>
      </p:pic>
      <p:pic>
        <p:nvPicPr>
          <p:cNvPr id="7171" name="Picture 3"/>
          <p:cNvPicPr>
            <a:picLocks noChangeAspect="1" noChangeArrowheads="1"/>
          </p:cNvPicPr>
          <p:nvPr/>
        </p:nvPicPr>
        <p:blipFill>
          <a:blip r:embed="rId7" cstate="print"/>
          <a:srcRect/>
          <a:stretch>
            <a:fillRect/>
          </a:stretch>
        </p:blipFill>
        <p:spPr bwMode="auto">
          <a:xfrm>
            <a:off x="1154724" y="4724400"/>
            <a:ext cx="3112476" cy="2057400"/>
          </a:xfrm>
          <a:prstGeom prst="rect">
            <a:avLst/>
          </a:prstGeom>
          <a:noFill/>
          <a:ln w="9525">
            <a:noFill/>
            <a:miter lim="800000"/>
            <a:headEnd/>
            <a:tailEnd/>
          </a:ln>
          <a:effectLst/>
        </p:spPr>
      </p:pic>
      <p:pic>
        <p:nvPicPr>
          <p:cNvPr id="7172" name="Picture 4"/>
          <p:cNvPicPr>
            <a:picLocks noChangeAspect="1" noChangeArrowheads="1"/>
          </p:cNvPicPr>
          <p:nvPr/>
        </p:nvPicPr>
        <p:blipFill rotWithShape="1">
          <a:blip r:embed="rId8" cstate="print"/>
          <a:srcRect t="14900" b="16934"/>
          <a:stretch/>
        </p:blipFill>
        <p:spPr bwMode="auto">
          <a:xfrm>
            <a:off x="4362282" y="5105400"/>
            <a:ext cx="2267118" cy="1545419"/>
          </a:xfrm>
          <a:prstGeom prst="rect">
            <a:avLst/>
          </a:prstGeom>
          <a:noFill/>
          <a:ln w="9525">
            <a:noFill/>
            <a:miter lim="800000"/>
            <a:headEnd/>
            <a:tailEnd/>
          </a:ln>
          <a:effectLst/>
        </p:spPr>
      </p:pic>
      <p:pic>
        <p:nvPicPr>
          <p:cNvPr id="7173" name="Picture 5"/>
          <p:cNvPicPr>
            <a:picLocks noChangeAspect="1" noChangeArrowheads="1"/>
          </p:cNvPicPr>
          <p:nvPr/>
        </p:nvPicPr>
        <p:blipFill>
          <a:blip r:embed="rId9" cstate="print"/>
          <a:srcRect/>
          <a:stretch>
            <a:fillRect/>
          </a:stretch>
        </p:blipFill>
        <p:spPr bwMode="auto">
          <a:xfrm>
            <a:off x="6858000" y="4930917"/>
            <a:ext cx="2209800" cy="1850883"/>
          </a:xfrm>
          <a:prstGeom prst="rect">
            <a:avLst/>
          </a:prstGeom>
          <a:noFill/>
          <a:ln w="9525">
            <a:noFill/>
            <a:miter lim="800000"/>
            <a:headEnd/>
            <a:tailEnd/>
          </a:ln>
          <a:effectLst/>
        </p:spPr>
      </p:pic>
      <p:pic>
        <p:nvPicPr>
          <p:cNvPr id="7174" name="Picture 6"/>
          <p:cNvPicPr>
            <a:picLocks noChangeAspect="1" noChangeArrowheads="1"/>
          </p:cNvPicPr>
          <p:nvPr/>
        </p:nvPicPr>
        <p:blipFill>
          <a:blip r:embed="rId10" cstate="print"/>
          <a:srcRect/>
          <a:stretch>
            <a:fillRect/>
          </a:stretch>
        </p:blipFill>
        <p:spPr bwMode="auto">
          <a:xfrm>
            <a:off x="6352727" y="3442886"/>
            <a:ext cx="2715073" cy="12815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8" descr="figure_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4267200"/>
            <a:ext cx="3797300" cy="241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9027" name="Group 17"/>
          <p:cNvGrpSpPr>
            <a:grpSpLocks/>
          </p:cNvGrpSpPr>
          <p:nvPr/>
        </p:nvGrpSpPr>
        <p:grpSpPr bwMode="auto">
          <a:xfrm>
            <a:off x="4038600" y="3962400"/>
            <a:ext cx="4191000" cy="2743200"/>
            <a:chOff x="-624" y="1584"/>
            <a:chExt cx="3055" cy="2469"/>
          </a:xfrm>
        </p:grpSpPr>
        <p:pic>
          <p:nvPicPr>
            <p:cNvPr id="129038" name="Picture 15" descr="swtchmix"/>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4" y="1584"/>
              <a:ext cx="3055" cy="2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9" name="Rectangle 16"/>
            <p:cNvSpPr>
              <a:spLocks noChangeArrowheads="1"/>
            </p:cNvSpPr>
            <p:nvPr/>
          </p:nvSpPr>
          <p:spPr bwMode="auto">
            <a:xfrm>
              <a:off x="-542" y="2611"/>
              <a:ext cx="967" cy="28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d-ID" sz="2400">
                <a:solidFill>
                  <a:srgbClr val="000000"/>
                </a:solidFill>
                <a:latin typeface="Times New Roman" pitchFamily="18" charset="0"/>
                <a:cs typeface="Arial" pitchFamily="34" charset="0"/>
              </a:endParaRPr>
            </a:p>
          </p:txBody>
        </p:sp>
      </p:grpSp>
      <p:pic>
        <p:nvPicPr>
          <p:cNvPr id="129028" name="Picture 13" descr="srx22xx"/>
          <p:cNvPicPr>
            <a:picLocks noChangeAspect="1" noChangeArrowheads="1"/>
          </p:cNvPicPr>
          <p:nvPr/>
        </p:nvPicPr>
        <p:blipFill>
          <a:blip r:embed="rId5" cstate="print">
            <a:extLst>
              <a:ext uri="{28A0092B-C50C-407E-A947-70E740481C1C}">
                <a14:useLocalDpi xmlns:a14="http://schemas.microsoft.com/office/drawing/2010/main" xmlns="" val="0"/>
              </a:ext>
            </a:extLst>
          </a:blip>
          <a:srcRect t="6836"/>
          <a:stretch>
            <a:fillRect/>
          </a:stretch>
        </p:blipFill>
        <p:spPr bwMode="auto">
          <a:xfrm>
            <a:off x="762000" y="1692275"/>
            <a:ext cx="7696200" cy="227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1" name="AutoShape 7"/>
          <p:cNvSpPr>
            <a:spLocks noChangeArrowheads="1"/>
          </p:cNvSpPr>
          <p:nvPr/>
        </p:nvSpPr>
        <p:spPr bwMode="auto">
          <a:xfrm>
            <a:off x="152400" y="76200"/>
            <a:ext cx="8839200" cy="990600"/>
          </a:xfrm>
          <a:prstGeom prst="roundRect">
            <a:avLst>
              <a:gd name="adj" fmla="val 16667"/>
            </a:avLst>
          </a:prstGeom>
          <a:gradFill rotWithShape="1">
            <a:gsLst>
              <a:gs pos="0">
                <a:srgbClr val="FF8200">
                  <a:alpha val="42999"/>
                </a:srgbClr>
              </a:gs>
              <a:gs pos="10001">
                <a:srgbClr val="FF0000">
                  <a:alpha val="43099"/>
                </a:srgbClr>
              </a:gs>
              <a:gs pos="35001">
                <a:srgbClr val="BA0066">
                  <a:alpha val="43350"/>
                </a:srgbClr>
              </a:gs>
              <a:gs pos="70000">
                <a:srgbClr val="66008F">
                  <a:alpha val="43700"/>
                </a:srgbClr>
              </a:gs>
              <a:gs pos="100000">
                <a:srgbClr val="000082">
                  <a:alpha val="44000"/>
                </a:srgbClr>
              </a:gs>
            </a:gsLst>
            <a:lin ang="189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kumimoji="1" lang="en-US" sz="2400">
              <a:solidFill>
                <a:srgbClr val="000000"/>
              </a:solidFill>
              <a:latin typeface="Algerian" pitchFamily="82" charset="0"/>
              <a:cs typeface="Arial" pitchFamily="34" charset="0"/>
            </a:endParaRPr>
          </a:p>
        </p:txBody>
      </p:sp>
      <p:sp>
        <p:nvSpPr>
          <p:cNvPr id="129032" name="WordArt 8"/>
          <p:cNvSpPr>
            <a:spLocks noChangeArrowheads="1" noChangeShapeType="1" noTextEdit="1"/>
          </p:cNvSpPr>
          <p:nvPr/>
        </p:nvSpPr>
        <p:spPr bwMode="auto">
          <a:xfrm>
            <a:off x="990600" y="342900"/>
            <a:ext cx="73914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Switch</a:t>
            </a:r>
          </a:p>
        </p:txBody>
      </p:sp>
      <p:sp>
        <p:nvSpPr>
          <p:cNvPr id="67593" name="AutoShape 9"/>
          <p:cNvSpPr>
            <a:spLocks noChangeArrowheads="1"/>
          </p:cNvSpPr>
          <p:nvPr/>
        </p:nvSpPr>
        <p:spPr bwMode="auto">
          <a:xfrm>
            <a:off x="0" y="1447800"/>
            <a:ext cx="9144000" cy="5334000"/>
          </a:xfrm>
          <a:prstGeom prst="roundRect">
            <a:avLst>
              <a:gd name="adj" fmla="val 16667"/>
            </a:avLst>
          </a:prstGeom>
          <a:gradFill rotWithShape="1">
            <a:gsLst>
              <a:gs pos="0">
                <a:srgbClr val="DDEBCF">
                  <a:alpha val="49001"/>
                </a:srgbClr>
              </a:gs>
              <a:gs pos="50000">
                <a:srgbClr val="9CB86E">
                  <a:alpha val="49500"/>
                </a:srgbClr>
              </a:gs>
              <a:gs pos="100000">
                <a:srgbClr val="156B13">
                  <a:alpha val="50000"/>
                </a:srgbClr>
              </a:gs>
            </a:gsLst>
            <a:lin ang="5400000" scaled="1"/>
          </a:gradFill>
          <a:ln w="9525">
            <a:round/>
            <a:headEnd/>
            <a:tailEnd/>
          </a:ln>
          <a:effectLst/>
          <a:scene3d>
            <a:camera prst="legacyPerspectiveBottom"/>
            <a:lightRig rig="legacyFlat1" dir="t"/>
          </a:scene3d>
          <a:sp3d extrusionH="430200" prstMaterial="legacyMatte">
            <a:bevelT w="13500" h="13500" prst="angle"/>
            <a:bevelB w="13500" h="13500" prst="angle"/>
            <a:extrusionClr>
              <a:srgbClr val="000066"/>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lang="en-US" sz="2400">
              <a:solidFill>
                <a:srgbClr val="000000"/>
              </a:solidFill>
              <a:latin typeface="Times New Roman" pitchFamily="18" charset="0"/>
              <a:cs typeface="Arial" pitchFamily="34" charset="0"/>
            </a:endParaRPr>
          </a:p>
        </p:txBody>
      </p:sp>
      <p:sp>
        <p:nvSpPr>
          <p:cNvPr id="129036" name="WordArt 10"/>
          <p:cNvSpPr>
            <a:spLocks noChangeArrowheads="1" noChangeShapeType="1" noTextEdit="1"/>
          </p:cNvSpPr>
          <p:nvPr/>
        </p:nvSpPr>
        <p:spPr bwMode="auto">
          <a:xfrm>
            <a:off x="990600" y="1905000"/>
            <a:ext cx="7315200" cy="685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untuk menyambung beberapa komputer</a:t>
            </a:r>
          </a:p>
        </p:txBody>
      </p:sp>
      <p:sp>
        <p:nvSpPr>
          <p:cNvPr id="129037" name="Rectangle 11"/>
          <p:cNvSpPr>
            <a:spLocks noChangeArrowheads="1"/>
          </p:cNvSpPr>
          <p:nvPr/>
        </p:nvSpPr>
        <p:spPr bwMode="auto">
          <a:xfrm>
            <a:off x="4791075" y="2759075"/>
            <a:ext cx="1809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p>
            <a:pPr algn="ctr" eaLnBrk="0" fontAlgn="base" hangingPunct="0">
              <a:spcBef>
                <a:spcPct val="0"/>
              </a:spcBef>
              <a:spcAft>
                <a:spcPct val="0"/>
              </a:spcAft>
            </a:pPr>
            <a:endParaRPr lang="id-ID" sz="2400" b="1">
              <a:solidFill>
                <a:srgbClr val="006600"/>
              </a:solidFill>
              <a:latin typeface="Times New Roman" pitchFamily="18" charset="0"/>
              <a:cs typeface="Arial" pitchFamily="34" charset="0"/>
            </a:endParaRPr>
          </a:p>
        </p:txBody>
      </p:sp>
    </p:spTree>
    <p:extLst>
      <p:ext uri="{BB962C8B-B14F-4D97-AF65-F5344CB8AC3E}">
        <p14:creationId xmlns:p14="http://schemas.microsoft.com/office/powerpoint/2010/main" xmlns="" val="3490851669"/>
      </p:ext>
    </p:extLst>
  </p:cSld>
  <p:clrMapOvr>
    <a:masterClrMapping/>
  </p:clrMapOvr>
  <p:transition spd="slow">
    <p:zoom/>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18"/>
          <p:cNvGrpSpPr>
            <a:grpSpLocks/>
          </p:cNvGrpSpPr>
          <p:nvPr/>
        </p:nvGrpSpPr>
        <p:grpSpPr bwMode="auto">
          <a:xfrm>
            <a:off x="1447800" y="1828800"/>
            <a:ext cx="6248400" cy="2590800"/>
            <a:chOff x="-960" y="1824"/>
            <a:chExt cx="4896" cy="2217"/>
          </a:xfrm>
        </p:grpSpPr>
        <p:pic>
          <p:nvPicPr>
            <p:cNvPr id="130061" name="Picture 16" descr="hubsani"/>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60" y="1824"/>
              <a:ext cx="4896" cy="2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62" name="Rectangle 17"/>
            <p:cNvSpPr>
              <a:spLocks noChangeArrowheads="1"/>
            </p:cNvSpPr>
            <p:nvPr/>
          </p:nvSpPr>
          <p:spPr bwMode="auto">
            <a:xfrm>
              <a:off x="-923" y="1824"/>
              <a:ext cx="1104" cy="19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d-ID" sz="2400">
                <a:solidFill>
                  <a:srgbClr val="000000"/>
                </a:solidFill>
                <a:latin typeface="Times New Roman" pitchFamily="18" charset="0"/>
                <a:cs typeface="Arial" pitchFamily="34" charset="0"/>
              </a:endParaRPr>
            </a:p>
          </p:txBody>
        </p:sp>
      </p:grpSp>
      <p:pic>
        <p:nvPicPr>
          <p:cNvPr id="130051" name="Picture 12" descr="bridg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4495800"/>
            <a:ext cx="4800600" cy="214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0052" name="Object 21"/>
          <p:cNvGraphicFramePr>
            <a:graphicFrameLocks noChangeAspect="1"/>
          </p:cNvGraphicFramePr>
          <p:nvPr/>
        </p:nvGraphicFramePr>
        <p:xfrm>
          <a:off x="5334000" y="4495800"/>
          <a:ext cx="3505200" cy="2362200"/>
        </p:xfrm>
        <a:graphic>
          <a:graphicData uri="http://schemas.openxmlformats.org/presentationml/2006/ole">
            <p:oleObj spid="_x0000_s3092" name="VISIO" r:id="rId6" imgW="6613805" imgH="2108749" progId="">
              <p:embed/>
            </p:oleObj>
          </a:graphicData>
        </a:graphic>
      </p:graphicFrame>
      <p:sp>
        <p:nvSpPr>
          <p:cNvPr id="69639" name="AutoShape 7"/>
          <p:cNvSpPr>
            <a:spLocks noChangeArrowheads="1"/>
          </p:cNvSpPr>
          <p:nvPr/>
        </p:nvSpPr>
        <p:spPr bwMode="auto">
          <a:xfrm>
            <a:off x="152400" y="76200"/>
            <a:ext cx="8839200" cy="990600"/>
          </a:xfrm>
          <a:prstGeom prst="roundRect">
            <a:avLst>
              <a:gd name="adj" fmla="val 16667"/>
            </a:avLst>
          </a:prstGeom>
          <a:gradFill rotWithShape="1">
            <a:gsLst>
              <a:gs pos="0">
                <a:srgbClr val="FF8200">
                  <a:alpha val="42999"/>
                </a:srgbClr>
              </a:gs>
              <a:gs pos="10001">
                <a:srgbClr val="FF0000">
                  <a:alpha val="43099"/>
                </a:srgbClr>
              </a:gs>
              <a:gs pos="35001">
                <a:srgbClr val="BA0066">
                  <a:alpha val="43350"/>
                </a:srgbClr>
              </a:gs>
              <a:gs pos="70000">
                <a:srgbClr val="66008F">
                  <a:alpha val="43700"/>
                </a:srgbClr>
              </a:gs>
              <a:gs pos="100000">
                <a:srgbClr val="000082">
                  <a:alpha val="44000"/>
                </a:srgbClr>
              </a:gs>
            </a:gsLst>
            <a:lin ang="189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kumimoji="1" lang="en-US" sz="2400">
              <a:solidFill>
                <a:srgbClr val="000000"/>
              </a:solidFill>
              <a:latin typeface="Algerian" pitchFamily="82" charset="0"/>
              <a:cs typeface="Arial" pitchFamily="34" charset="0"/>
            </a:endParaRPr>
          </a:p>
        </p:txBody>
      </p:sp>
      <p:sp>
        <p:nvSpPr>
          <p:cNvPr id="130056" name="WordArt 8"/>
          <p:cNvSpPr>
            <a:spLocks noChangeArrowheads="1" noChangeShapeType="1" noTextEdit="1"/>
          </p:cNvSpPr>
          <p:nvPr/>
        </p:nvSpPr>
        <p:spPr bwMode="auto">
          <a:xfrm>
            <a:off x="990600" y="342900"/>
            <a:ext cx="73914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Bridge</a:t>
            </a:r>
          </a:p>
        </p:txBody>
      </p:sp>
      <p:sp>
        <p:nvSpPr>
          <p:cNvPr id="69641" name="AutoShape 9"/>
          <p:cNvSpPr>
            <a:spLocks noChangeArrowheads="1"/>
          </p:cNvSpPr>
          <p:nvPr/>
        </p:nvSpPr>
        <p:spPr bwMode="auto">
          <a:xfrm>
            <a:off x="0" y="1524000"/>
            <a:ext cx="9144000" cy="5334000"/>
          </a:xfrm>
          <a:prstGeom prst="roundRect">
            <a:avLst>
              <a:gd name="adj" fmla="val 16667"/>
            </a:avLst>
          </a:prstGeom>
          <a:gradFill rotWithShape="1">
            <a:gsLst>
              <a:gs pos="0">
                <a:srgbClr val="DDEBCF">
                  <a:alpha val="49001"/>
                </a:srgbClr>
              </a:gs>
              <a:gs pos="50000">
                <a:srgbClr val="9CB86E">
                  <a:alpha val="49500"/>
                </a:srgbClr>
              </a:gs>
              <a:gs pos="100000">
                <a:srgbClr val="156B13">
                  <a:alpha val="50000"/>
                </a:srgbClr>
              </a:gs>
            </a:gsLst>
            <a:lin ang="5400000" scaled="1"/>
          </a:gradFill>
          <a:ln w="9525">
            <a:round/>
            <a:headEnd/>
            <a:tailEnd/>
          </a:ln>
          <a:effectLst/>
          <a:scene3d>
            <a:camera prst="legacyPerspectiveBottom"/>
            <a:lightRig rig="legacyFlat1" dir="t"/>
          </a:scene3d>
          <a:sp3d extrusionH="430200" prstMaterial="legacyMatte">
            <a:bevelT w="13500" h="13500" prst="angle"/>
            <a:bevelB w="13500" h="13500" prst="angle"/>
            <a:extrusionClr>
              <a:srgbClr val="000066"/>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lang="en-US" sz="2400">
              <a:solidFill>
                <a:srgbClr val="000000"/>
              </a:solidFill>
              <a:latin typeface="Times New Roman" pitchFamily="18" charset="0"/>
              <a:cs typeface="Arial" pitchFamily="34" charset="0"/>
            </a:endParaRPr>
          </a:p>
        </p:txBody>
      </p:sp>
      <p:sp>
        <p:nvSpPr>
          <p:cNvPr id="130060" name="Rectangle 23"/>
          <p:cNvSpPr>
            <a:spLocks noChangeArrowheads="1"/>
          </p:cNvSpPr>
          <p:nvPr/>
        </p:nvSpPr>
        <p:spPr bwMode="auto">
          <a:xfrm>
            <a:off x="6400800" y="5470525"/>
            <a:ext cx="1447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spAutoFit/>
          </a:bodyPr>
          <a:lstStyle/>
          <a:p>
            <a:pPr eaLnBrk="0" fontAlgn="base" hangingPunct="0">
              <a:spcBef>
                <a:spcPct val="0"/>
              </a:spcBef>
              <a:spcAft>
                <a:spcPct val="0"/>
              </a:spcAft>
            </a:pPr>
            <a:r>
              <a:rPr lang="en-US" sz="2000" b="1">
                <a:solidFill>
                  <a:srgbClr val="006600"/>
                </a:solidFill>
                <a:latin typeface="Times New Roman" pitchFamily="18" charset="0"/>
                <a:cs typeface="Arial" pitchFamily="34" charset="0"/>
              </a:rPr>
              <a:t>TCP/IP</a:t>
            </a:r>
          </a:p>
          <a:p>
            <a:pPr eaLnBrk="0" fontAlgn="base" hangingPunct="0">
              <a:spcBef>
                <a:spcPct val="0"/>
              </a:spcBef>
              <a:spcAft>
                <a:spcPct val="0"/>
              </a:spcAft>
            </a:pPr>
            <a:r>
              <a:rPr lang="en-US" sz="2000" b="1">
                <a:solidFill>
                  <a:srgbClr val="006600"/>
                </a:solidFill>
                <a:latin typeface="Times New Roman" pitchFamily="18" charset="0"/>
                <a:cs typeface="Arial" pitchFamily="34" charset="0"/>
              </a:rPr>
              <a:t>NetBEUI</a:t>
            </a:r>
          </a:p>
          <a:p>
            <a:pPr eaLnBrk="0" fontAlgn="base" hangingPunct="0">
              <a:spcBef>
                <a:spcPct val="0"/>
              </a:spcBef>
              <a:spcAft>
                <a:spcPct val="0"/>
              </a:spcAft>
            </a:pPr>
            <a:r>
              <a:rPr lang="en-US" sz="2000" b="1">
                <a:solidFill>
                  <a:srgbClr val="006600"/>
                </a:solidFill>
                <a:latin typeface="Times New Roman" pitchFamily="18" charset="0"/>
                <a:cs typeface="Arial" pitchFamily="34" charset="0"/>
              </a:rPr>
              <a:t>IPX/SPX</a:t>
            </a:r>
          </a:p>
          <a:p>
            <a:pPr eaLnBrk="0" fontAlgn="base" hangingPunct="0">
              <a:spcBef>
                <a:spcPct val="0"/>
              </a:spcBef>
              <a:spcAft>
                <a:spcPct val="0"/>
              </a:spcAft>
            </a:pPr>
            <a:r>
              <a:rPr lang="en-US" sz="2000" b="1">
                <a:solidFill>
                  <a:srgbClr val="006600"/>
                </a:solidFill>
                <a:latin typeface="Times New Roman" pitchFamily="18" charset="0"/>
                <a:cs typeface="Arial" pitchFamily="34" charset="0"/>
              </a:rPr>
              <a:t>AppleTalk</a:t>
            </a:r>
          </a:p>
        </p:txBody>
      </p:sp>
    </p:spTree>
    <p:extLst>
      <p:ext uri="{BB962C8B-B14F-4D97-AF65-F5344CB8AC3E}">
        <p14:creationId xmlns:p14="http://schemas.microsoft.com/office/powerpoint/2010/main" xmlns="" val="2521967842"/>
      </p:ext>
    </p:extLst>
  </p:cSld>
  <p:clrMapOvr>
    <a:masterClrMapping/>
  </p:clrMapOvr>
  <p:transition spd="slow">
    <p:zoom/>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sz="half" idx="2"/>
          </p:nvPr>
        </p:nvSpPr>
        <p:spPr>
          <a:xfrm>
            <a:off x="4343400" y="1371600"/>
            <a:ext cx="4572000" cy="4038600"/>
          </a:xfrm>
        </p:spPr>
        <p:txBody>
          <a:bodyPr/>
          <a:lstStyle/>
          <a:p>
            <a:pPr>
              <a:lnSpc>
                <a:spcPct val="90000"/>
              </a:lnSpc>
            </a:pPr>
            <a:r>
              <a:rPr lang="en-US" sz="2100">
                <a:cs typeface="Times New Roman" pitchFamily="18" charset="0"/>
              </a:rPr>
              <a:t>Bridge menghubungkan segmen jaringan.</a:t>
            </a:r>
          </a:p>
          <a:p>
            <a:pPr>
              <a:lnSpc>
                <a:spcPct val="90000"/>
              </a:lnSpc>
            </a:pPr>
            <a:r>
              <a:rPr lang="en-US" sz="2100">
                <a:cs typeface="Times New Roman" pitchFamily="18" charset="0"/>
              </a:rPr>
              <a:t>Bridge mempunyai kemampuan untuk memutuskan apakah sebuah paket dilewatkan ke segmen jaringan berikutnya atau tidak. </a:t>
            </a:r>
          </a:p>
          <a:p>
            <a:pPr>
              <a:lnSpc>
                <a:spcPct val="90000"/>
              </a:lnSpc>
            </a:pPr>
            <a:r>
              <a:rPr lang="en-US" sz="2100">
                <a:cs typeface="Times New Roman" pitchFamily="18" charset="0"/>
              </a:rPr>
              <a:t>Switch mempunyai kemampuan yang lebih baik dari pada Bridge, karena mampu meneruskan paket dari host asal hanya ke host tujuan saja. </a:t>
            </a:r>
          </a:p>
          <a:p>
            <a:pPr>
              <a:lnSpc>
                <a:spcPct val="90000"/>
              </a:lnSpc>
            </a:pPr>
            <a:r>
              <a:rPr lang="en-US" sz="2100">
                <a:cs typeface="Times New Roman" pitchFamily="18" charset="0"/>
              </a:rPr>
              <a:t>Switch menjadi populer karena meningkatkan performansi jaringan.</a:t>
            </a:r>
          </a:p>
        </p:txBody>
      </p:sp>
      <p:sp>
        <p:nvSpPr>
          <p:cNvPr id="314372" name="Rectangle 4"/>
          <p:cNvSpPr>
            <a:spLocks noChangeArrowheads="1"/>
          </p:cNvSpPr>
          <p:nvPr/>
        </p:nvSpPr>
        <p:spPr bwMode="auto">
          <a:xfrm>
            <a:off x="2667000" y="2209800"/>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14373" name="Picture 5"/>
          <p:cNvPicPr>
            <a:picLocks noChangeAspect="1" noChangeArrowheads="1"/>
          </p:cNvPicPr>
          <p:nvPr/>
        </p:nvPicPr>
        <p:blipFill>
          <a:blip r:embed="rId3" cstate="print"/>
          <a:srcRect t="18462" r="5984" b="10428"/>
          <a:stretch>
            <a:fillRect/>
          </a:stretch>
        </p:blipFill>
        <p:spPr bwMode="auto">
          <a:xfrm>
            <a:off x="358775" y="1447800"/>
            <a:ext cx="4038600" cy="1981200"/>
          </a:xfrm>
          <a:prstGeom prst="rect">
            <a:avLst/>
          </a:prstGeom>
          <a:noFill/>
        </p:spPr>
      </p:pic>
      <p:sp>
        <p:nvSpPr>
          <p:cNvPr id="314374" name="Rectangle 6"/>
          <p:cNvSpPr>
            <a:spLocks noChangeArrowheads="1"/>
          </p:cNvSpPr>
          <p:nvPr/>
        </p:nvSpPr>
        <p:spPr bwMode="auto">
          <a:xfrm>
            <a:off x="2633663" y="2847975"/>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14375" name="Picture 7" descr="PC620939"/>
          <p:cNvPicPr>
            <a:picLocks noChangeAspect="1" noChangeArrowheads="1"/>
          </p:cNvPicPr>
          <p:nvPr/>
        </p:nvPicPr>
        <p:blipFill>
          <a:blip r:embed="rId4" cstate="print"/>
          <a:srcRect/>
          <a:stretch>
            <a:fillRect/>
          </a:stretch>
        </p:blipFill>
        <p:spPr bwMode="auto">
          <a:xfrm>
            <a:off x="228600" y="4664146"/>
            <a:ext cx="4038600" cy="1211263"/>
          </a:xfrm>
          <a:prstGeom prst="rect">
            <a:avLst/>
          </a:prstGeom>
          <a:noFill/>
        </p:spPr>
      </p:pic>
      <p:sp>
        <p:nvSpPr>
          <p:cNvPr id="314376" name="Rectangle 8"/>
          <p:cNvSpPr>
            <a:spLocks noChangeArrowheads="1"/>
          </p:cNvSpPr>
          <p:nvPr/>
        </p:nvSpPr>
        <p:spPr bwMode="auto">
          <a:xfrm>
            <a:off x="457200" y="-152400"/>
            <a:ext cx="8001000" cy="1216025"/>
          </a:xfrm>
          <a:prstGeom prst="rect">
            <a:avLst/>
          </a:prstGeom>
          <a:noFill/>
          <a:ln w="9525">
            <a:noFill/>
            <a:miter lim="800000"/>
            <a:headEnd/>
            <a:tailEnd/>
          </a:ln>
          <a:effectLst/>
        </p:spPr>
        <p:txBody>
          <a:bodyPr anchor="b"/>
          <a:lstStyle/>
          <a:p>
            <a:pPr fontAlgn="base">
              <a:spcBef>
                <a:spcPct val="0"/>
              </a:spcBef>
              <a:spcAft>
                <a:spcPct val="0"/>
              </a:spcAft>
            </a:pPr>
            <a:r>
              <a:rPr lang="en-US" sz="3800">
                <a:solidFill>
                  <a:srgbClr val="000000"/>
                </a:solidFill>
              </a:rPr>
              <a:t> </a:t>
            </a:r>
          </a:p>
        </p:txBody>
      </p:sp>
      <p:sp>
        <p:nvSpPr>
          <p:cNvPr id="314378" name="Text Box 10"/>
          <p:cNvSpPr txBox="1">
            <a:spLocks noChangeArrowheads="1"/>
          </p:cNvSpPr>
          <p:nvPr/>
        </p:nvSpPr>
        <p:spPr bwMode="auto">
          <a:xfrm>
            <a:off x="457200" y="773906"/>
            <a:ext cx="1997075" cy="57943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3200" dirty="0">
                <a:solidFill>
                  <a:srgbClr val="000000"/>
                </a:solidFill>
              </a:rPr>
              <a:t>Bridge:</a:t>
            </a:r>
          </a:p>
        </p:txBody>
      </p:sp>
      <p:sp>
        <p:nvSpPr>
          <p:cNvPr id="314379" name="Text Box 11"/>
          <p:cNvSpPr txBox="1">
            <a:spLocks noChangeArrowheads="1"/>
          </p:cNvSpPr>
          <p:nvPr/>
        </p:nvSpPr>
        <p:spPr bwMode="auto">
          <a:xfrm>
            <a:off x="457200" y="3796506"/>
            <a:ext cx="1719263" cy="579437"/>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3200" dirty="0">
                <a:solidFill>
                  <a:srgbClr val="000000"/>
                </a:solidFill>
              </a:rPr>
              <a:t>Switch:</a:t>
            </a:r>
          </a:p>
        </p:txBody>
      </p:sp>
    </p:spTree>
    <p:extLst>
      <p:ext uri="{BB962C8B-B14F-4D97-AF65-F5344CB8AC3E}">
        <p14:creationId xmlns:p14="http://schemas.microsoft.com/office/powerpoint/2010/main" xmlns="" val="52996499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6" descr="route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 y="2057400"/>
            <a:ext cx="77724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AutoShape 2"/>
          <p:cNvSpPr>
            <a:spLocks noChangeArrowheads="1"/>
          </p:cNvSpPr>
          <p:nvPr/>
        </p:nvSpPr>
        <p:spPr bwMode="auto">
          <a:xfrm>
            <a:off x="152400" y="76200"/>
            <a:ext cx="8839200" cy="990600"/>
          </a:xfrm>
          <a:prstGeom prst="roundRect">
            <a:avLst>
              <a:gd name="adj" fmla="val 16667"/>
            </a:avLst>
          </a:prstGeom>
          <a:gradFill rotWithShape="1">
            <a:gsLst>
              <a:gs pos="0">
                <a:srgbClr val="FF8200">
                  <a:alpha val="42999"/>
                </a:srgbClr>
              </a:gs>
              <a:gs pos="10001">
                <a:srgbClr val="FF0000">
                  <a:alpha val="43099"/>
                </a:srgbClr>
              </a:gs>
              <a:gs pos="35001">
                <a:srgbClr val="BA0066">
                  <a:alpha val="43350"/>
                </a:srgbClr>
              </a:gs>
              <a:gs pos="70000">
                <a:srgbClr val="66008F">
                  <a:alpha val="43700"/>
                </a:srgbClr>
              </a:gs>
              <a:gs pos="100000">
                <a:srgbClr val="000082">
                  <a:alpha val="44000"/>
                </a:srgbClr>
              </a:gs>
            </a:gsLst>
            <a:lin ang="189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kumimoji="1" lang="en-US" sz="2400">
              <a:solidFill>
                <a:srgbClr val="000000"/>
              </a:solidFill>
              <a:latin typeface="Algerian" pitchFamily="82" charset="0"/>
              <a:cs typeface="Arial" pitchFamily="34" charset="0"/>
            </a:endParaRPr>
          </a:p>
        </p:txBody>
      </p:sp>
      <p:sp>
        <p:nvSpPr>
          <p:cNvPr id="131078" name="WordArt 3"/>
          <p:cNvSpPr>
            <a:spLocks noChangeArrowheads="1" noChangeShapeType="1" noTextEdit="1"/>
          </p:cNvSpPr>
          <p:nvPr/>
        </p:nvSpPr>
        <p:spPr bwMode="auto">
          <a:xfrm>
            <a:off x="990600" y="342900"/>
            <a:ext cx="73914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Router/Gateway</a:t>
            </a:r>
          </a:p>
        </p:txBody>
      </p:sp>
      <p:sp>
        <p:nvSpPr>
          <p:cNvPr id="131079" name="AutoShape 4"/>
          <p:cNvSpPr>
            <a:spLocks noChangeArrowheads="1"/>
          </p:cNvSpPr>
          <p:nvPr/>
        </p:nvSpPr>
        <p:spPr bwMode="auto">
          <a:xfrm>
            <a:off x="0" y="1447800"/>
            <a:ext cx="9144000" cy="5334000"/>
          </a:xfrm>
          <a:prstGeom prst="roundRect">
            <a:avLst>
              <a:gd name="adj" fmla="val 16667"/>
            </a:avLst>
          </a:prstGeom>
          <a:gradFill rotWithShape="1">
            <a:gsLst>
              <a:gs pos="0">
                <a:srgbClr val="000082">
                  <a:alpha val="50000"/>
                </a:srgbClr>
              </a:gs>
              <a:gs pos="30000">
                <a:srgbClr val="66008F">
                  <a:alpha val="50000"/>
                </a:srgbClr>
              </a:gs>
              <a:gs pos="64999">
                <a:srgbClr val="BA0066">
                  <a:alpha val="50000"/>
                </a:srgbClr>
              </a:gs>
              <a:gs pos="89999">
                <a:srgbClr val="FF0000">
                  <a:alpha val="50000"/>
                </a:srgbClr>
              </a:gs>
              <a:gs pos="100000">
                <a:srgbClr val="FF8200">
                  <a:alpha val="50000"/>
                </a:srgbClr>
              </a:gs>
            </a:gsLst>
            <a:lin ang="54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pPr>
            <a:endParaRPr lang="id-ID" sz="2400">
              <a:solidFill>
                <a:srgbClr val="000000"/>
              </a:solidFill>
              <a:latin typeface="Times New Roman" pitchFamily="18" charset="0"/>
              <a:cs typeface="Arial" pitchFamily="34" charset="0"/>
            </a:endParaRPr>
          </a:p>
        </p:txBody>
      </p:sp>
      <p:graphicFrame>
        <p:nvGraphicFramePr>
          <p:cNvPr id="131080" name="Object 7"/>
          <p:cNvGraphicFramePr>
            <a:graphicFrameLocks noGrp="1" noChangeAspect="1"/>
          </p:cNvGraphicFramePr>
          <p:nvPr>
            <p:ph/>
          </p:nvPr>
        </p:nvGraphicFramePr>
        <p:xfrm>
          <a:off x="1211263" y="4746625"/>
          <a:ext cx="6618287" cy="2111375"/>
        </p:xfrm>
        <a:graphic>
          <a:graphicData uri="http://schemas.openxmlformats.org/presentationml/2006/ole">
            <p:oleObj spid="_x0000_s4116" name="VISIO" r:id="rId5" imgW="6613805" imgH="2108749" progId="">
              <p:embed/>
            </p:oleObj>
          </a:graphicData>
        </a:graphic>
      </p:graphicFrame>
      <p:sp>
        <p:nvSpPr>
          <p:cNvPr id="131081" name="Rectangle 9"/>
          <p:cNvSpPr>
            <a:spLocks noChangeArrowheads="1"/>
          </p:cNvSpPr>
          <p:nvPr/>
        </p:nvSpPr>
        <p:spPr bwMode="auto">
          <a:xfrm>
            <a:off x="3810000" y="4648200"/>
            <a:ext cx="11795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p>
            <a:pPr eaLnBrk="0" fontAlgn="base" hangingPunct="0">
              <a:spcBef>
                <a:spcPct val="0"/>
              </a:spcBef>
              <a:spcAft>
                <a:spcPct val="0"/>
              </a:spcAft>
            </a:pPr>
            <a:r>
              <a:rPr lang="en-US" sz="2400" b="1">
                <a:solidFill>
                  <a:srgbClr val="006600"/>
                </a:solidFill>
                <a:latin typeface="Times New Roman" pitchFamily="18" charset="0"/>
                <a:cs typeface="Arial" pitchFamily="34" charset="0"/>
              </a:rPr>
              <a:t>TCP/IP</a:t>
            </a:r>
          </a:p>
        </p:txBody>
      </p:sp>
    </p:spTree>
    <p:extLst>
      <p:ext uri="{BB962C8B-B14F-4D97-AF65-F5344CB8AC3E}">
        <p14:creationId xmlns:p14="http://schemas.microsoft.com/office/powerpoint/2010/main" xmlns="" val="2886464608"/>
      </p:ext>
    </p:extLst>
  </p:cSld>
  <p:clrMapOvr>
    <a:masterClrMapping/>
  </p:clrMapOvr>
  <p:transition spd="slow">
    <p:zo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en-US">
                <a:latin typeface="Times" pitchFamily="18" charset="0"/>
                <a:cs typeface="Times New Roman" pitchFamily="18" charset="0"/>
              </a:rPr>
              <a:t>Router</a:t>
            </a:r>
          </a:p>
        </p:txBody>
      </p:sp>
      <p:sp>
        <p:nvSpPr>
          <p:cNvPr id="316419" name="Rectangle 3"/>
          <p:cNvSpPr>
            <a:spLocks noGrp="1" noChangeArrowheads="1"/>
          </p:cNvSpPr>
          <p:nvPr>
            <p:ph type="body" sz="half" idx="2"/>
          </p:nvPr>
        </p:nvSpPr>
        <p:spPr>
          <a:xfrm>
            <a:off x="4648200" y="1447800"/>
            <a:ext cx="4114800" cy="4648200"/>
          </a:xfrm>
        </p:spPr>
        <p:txBody>
          <a:bodyPr/>
          <a:lstStyle/>
          <a:p>
            <a:pPr>
              <a:lnSpc>
                <a:spcPct val="80000"/>
              </a:lnSpc>
            </a:pPr>
            <a:r>
              <a:rPr lang="en-US" sz="2200">
                <a:cs typeface="Times New Roman" pitchFamily="18" charset="0"/>
              </a:rPr>
              <a:t>Router lebih cerdas dari pada bridge and switch, karena mampu membuat keputusan melewatkan atau menerima paket pada salah satu port ke sebuah port lain dalam jaringan yang berbeda. </a:t>
            </a:r>
          </a:p>
          <a:p>
            <a:pPr>
              <a:lnSpc>
                <a:spcPct val="80000"/>
              </a:lnSpc>
            </a:pPr>
            <a:r>
              <a:rPr lang="en-US" sz="2200">
                <a:cs typeface="Times New Roman" pitchFamily="18" charset="0"/>
              </a:rPr>
              <a:t>Pada router terdapat tabel routing yang berisi alamat jaringan yang terhbung dengannya sehingga keputusan melewatkan ke jaringan tujuan lebih optimal.</a:t>
            </a:r>
            <a:endParaRPr lang="en-US" sz="2200">
              <a:latin typeface="Times" pitchFamily="18" charset="0"/>
              <a:cs typeface="Times New Roman" pitchFamily="18" charset="0"/>
            </a:endParaRPr>
          </a:p>
        </p:txBody>
      </p:sp>
      <p:sp>
        <p:nvSpPr>
          <p:cNvPr id="316420" name="Rectangle 4"/>
          <p:cNvSpPr>
            <a:spLocks noChangeArrowheads="1"/>
          </p:cNvSpPr>
          <p:nvPr/>
        </p:nvSpPr>
        <p:spPr bwMode="auto">
          <a:xfrm>
            <a:off x="2695575" y="2762250"/>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16421" name="Picture 5" descr="PC620940"/>
          <p:cNvPicPr>
            <a:picLocks noChangeAspect="1" noChangeArrowheads="1"/>
          </p:cNvPicPr>
          <p:nvPr/>
        </p:nvPicPr>
        <p:blipFill>
          <a:blip r:embed="rId3" cstate="print"/>
          <a:srcRect/>
          <a:stretch>
            <a:fillRect/>
          </a:stretch>
        </p:blipFill>
        <p:spPr bwMode="auto">
          <a:xfrm>
            <a:off x="457200" y="1828800"/>
            <a:ext cx="4267200" cy="1516063"/>
          </a:xfrm>
          <a:prstGeom prst="rect">
            <a:avLst/>
          </a:prstGeom>
          <a:noFill/>
        </p:spPr>
      </p:pic>
    </p:spTree>
    <p:extLst>
      <p:ext uri="{BB962C8B-B14F-4D97-AF65-F5344CB8AC3E}">
        <p14:creationId xmlns:p14="http://schemas.microsoft.com/office/powerpoint/2010/main" xmlns="" val="42368560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9"/>
          <p:cNvGrpSpPr>
            <a:grpSpLocks/>
          </p:cNvGrpSpPr>
          <p:nvPr/>
        </p:nvGrpSpPr>
        <p:grpSpPr bwMode="auto">
          <a:xfrm>
            <a:off x="914400" y="2209800"/>
            <a:ext cx="7391400" cy="4495800"/>
            <a:chOff x="-624" y="1584"/>
            <a:chExt cx="4299" cy="2520"/>
          </a:xfrm>
        </p:grpSpPr>
        <p:pic>
          <p:nvPicPr>
            <p:cNvPr id="132104" name="Picture 7" descr="inetsend"/>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 y="1584"/>
              <a:ext cx="4299" cy="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5" name="Rectangle 8"/>
            <p:cNvSpPr>
              <a:spLocks noChangeArrowheads="1"/>
            </p:cNvSpPr>
            <p:nvPr/>
          </p:nvSpPr>
          <p:spPr bwMode="auto">
            <a:xfrm>
              <a:off x="-597" y="1589"/>
              <a:ext cx="1033" cy="13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d-ID" sz="2400">
                <a:solidFill>
                  <a:srgbClr val="000000"/>
                </a:solidFill>
                <a:latin typeface="Times New Roman" pitchFamily="18" charset="0"/>
                <a:cs typeface="Arial" pitchFamily="34" charset="0"/>
              </a:endParaRPr>
            </a:p>
          </p:txBody>
        </p:sp>
      </p:grpSp>
      <p:sp>
        <p:nvSpPr>
          <p:cNvPr id="59394" name="AutoShape 2"/>
          <p:cNvSpPr>
            <a:spLocks noChangeArrowheads="1"/>
          </p:cNvSpPr>
          <p:nvPr/>
        </p:nvSpPr>
        <p:spPr bwMode="auto">
          <a:xfrm>
            <a:off x="152400" y="76200"/>
            <a:ext cx="8839200" cy="990600"/>
          </a:xfrm>
          <a:prstGeom prst="roundRect">
            <a:avLst>
              <a:gd name="adj" fmla="val 16667"/>
            </a:avLst>
          </a:prstGeom>
          <a:gradFill rotWithShape="1">
            <a:gsLst>
              <a:gs pos="0">
                <a:srgbClr val="FF8200">
                  <a:alpha val="42999"/>
                </a:srgbClr>
              </a:gs>
              <a:gs pos="10001">
                <a:srgbClr val="FF0000">
                  <a:alpha val="43099"/>
                </a:srgbClr>
              </a:gs>
              <a:gs pos="35001">
                <a:srgbClr val="BA0066">
                  <a:alpha val="43350"/>
                </a:srgbClr>
              </a:gs>
              <a:gs pos="70000">
                <a:srgbClr val="66008F">
                  <a:alpha val="43700"/>
                </a:srgbClr>
              </a:gs>
              <a:gs pos="100000">
                <a:srgbClr val="000082">
                  <a:alpha val="44000"/>
                </a:srgbClr>
              </a:gs>
            </a:gsLst>
            <a:lin ang="189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kumimoji="1" lang="en-US" sz="2400">
              <a:solidFill>
                <a:srgbClr val="000000"/>
              </a:solidFill>
              <a:latin typeface="Algerian" pitchFamily="82" charset="0"/>
              <a:cs typeface="Arial" pitchFamily="34" charset="0"/>
            </a:endParaRPr>
          </a:p>
        </p:txBody>
      </p:sp>
      <p:sp>
        <p:nvSpPr>
          <p:cNvPr id="132102" name="WordArt 3"/>
          <p:cNvSpPr>
            <a:spLocks noChangeArrowheads="1" noChangeShapeType="1" noTextEdit="1"/>
          </p:cNvSpPr>
          <p:nvPr/>
        </p:nvSpPr>
        <p:spPr bwMode="auto">
          <a:xfrm>
            <a:off x="990600" y="342900"/>
            <a:ext cx="73914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ROUTER/Gateway mengarahkan IP Address dari satu jaringan ke jaringan lain</a:t>
            </a:r>
          </a:p>
        </p:txBody>
      </p:sp>
      <p:sp>
        <p:nvSpPr>
          <p:cNvPr id="132103" name="AutoShape 4"/>
          <p:cNvSpPr>
            <a:spLocks noChangeArrowheads="1"/>
          </p:cNvSpPr>
          <p:nvPr/>
        </p:nvSpPr>
        <p:spPr bwMode="auto">
          <a:xfrm>
            <a:off x="0" y="1447800"/>
            <a:ext cx="9144000" cy="5334000"/>
          </a:xfrm>
          <a:prstGeom prst="roundRect">
            <a:avLst>
              <a:gd name="adj" fmla="val 16667"/>
            </a:avLst>
          </a:prstGeom>
          <a:gradFill rotWithShape="1">
            <a:gsLst>
              <a:gs pos="0">
                <a:srgbClr val="000082">
                  <a:alpha val="50000"/>
                </a:srgbClr>
              </a:gs>
              <a:gs pos="30000">
                <a:srgbClr val="66008F">
                  <a:alpha val="50000"/>
                </a:srgbClr>
              </a:gs>
              <a:gs pos="64999">
                <a:srgbClr val="BA0066">
                  <a:alpha val="50000"/>
                </a:srgbClr>
              </a:gs>
              <a:gs pos="89999">
                <a:srgbClr val="FF0000">
                  <a:alpha val="50000"/>
                </a:srgbClr>
              </a:gs>
              <a:gs pos="100000">
                <a:srgbClr val="FF8200">
                  <a:alpha val="50000"/>
                </a:srgbClr>
              </a:gs>
            </a:gsLst>
            <a:lin ang="54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pPr>
            <a:endParaRPr lang="id-ID" sz="2400">
              <a:solidFill>
                <a:srgbClr val="000000"/>
              </a:solidFill>
              <a:latin typeface="Times New Roman" pitchFamily="18" charset="0"/>
              <a:cs typeface="Arial" pitchFamily="34" charset="0"/>
            </a:endParaRPr>
          </a:p>
        </p:txBody>
      </p:sp>
    </p:spTree>
    <p:extLst>
      <p:ext uri="{BB962C8B-B14F-4D97-AF65-F5344CB8AC3E}">
        <p14:creationId xmlns:p14="http://schemas.microsoft.com/office/powerpoint/2010/main" xmlns="" val="2197822679"/>
      </p:ext>
    </p:extLst>
  </p:cSld>
  <p:clrMapOvr>
    <a:masterClrMapping/>
  </p:clrMapOvr>
  <p:transition spd="slow">
    <p:zoom/>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9" descr="routebl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200" y="3319463"/>
            <a:ext cx="7453313" cy="3386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AutoShape 3"/>
          <p:cNvSpPr>
            <a:spLocks noChangeArrowheads="1"/>
          </p:cNvSpPr>
          <p:nvPr/>
        </p:nvSpPr>
        <p:spPr bwMode="auto">
          <a:xfrm>
            <a:off x="152400" y="76200"/>
            <a:ext cx="8839200" cy="990600"/>
          </a:xfrm>
          <a:prstGeom prst="roundRect">
            <a:avLst>
              <a:gd name="adj" fmla="val 16667"/>
            </a:avLst>
          </a:prstGeom>
          <a:gradFill rotWithShape="1">
            <a:gsLst>
              <a:gs pos="0">
                <a:srgbClr val="FF8200">
                  <a:alpha val="42999"/>
                </a:srgbClr>
              </a:gs>
              <a:gs pos="10001">
                <a:srgbClr val="FF0000">
                  <a:alpha val="43099"/>
                </a:srgbClr>
              </a:gs>
              <a:gs pos="35001">
                <a:srgbClr val="BA0066">
                  <a:alpha val="43350"/>
                </a:srgbClr>
              </a:gs>
              <a:gs pos="70000">
                <a:srgbClr val="66008F">
                  <a:alpha val="43700"/>
                </a:srgbClr>
              </a:gs>
              <a:gs pos="100000">
                <a:srgbClr val="000082">
                  <a:alpha val="44000"/>
                </a:srgbClr>
              </a:gs>
            </a:gsLst>
            <a:lin ang="189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kumimoji="1" lang="en-US" sz="2400">
              <a:solidFill>
                <a:srgbClr val="000000"/>
              </a:solidFill>
              <a:latin typeface="Algerian" pitchFamily="82" charset="0"/>
              <a:cs typeface="Arial" pitchFamily="34" charset="0"/>
            </a:endParaRPr>
          </a:p>
        </p:txBody>
      </p:sp>
      <p:sp>
        <p:nvSpPr>
          <p:cNvPr id="133126" name="WordArt 4"/>
          <p:cNvSpPr>
            <a:spLocks noChangeArrowheads="1" noChangeShapeType="1" noTextEdit="1"/>
          </p:cNvSpPr>
          <p:nvPr/>
        </p:nvSpPr>
        <p:spPr bwMode="auto">
          <a:xfrm>
            <a:off x="990600" y="342900"/>
            <a:ext cx="73914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Gateway</a:t>
            </a:r>
          </a:p>
        </p:txBody>
      </p:sp>
      <p:sp>
        <p:nvSpPr>
          <p:cNvPr id="133127" name="AutoShape 5"/>
          <p:cNvSpPr>
            <a:spLocks noChangeArrowheads="1"/>
          </p:cNvSpPr>
          <p:nvPr/>
        </p:nvSpPr>
        <p:spPr bwMode="auto">
          <a:xfrm>
            <a:off x="0" y="1447800"/>
            <a:ext cx="9144000" cy="5334000"/>
          </a:xfrm>
          <a:prstGeom prst="roundRect">
            <a:avLst>
              <a:gd name="adj" fmla="val 16667"/>
            </a:avLst>
          </a:prstGeom>
          <a:gradFill rotWithShape="1">
            <a:gsLst>
              <a:gs pos="0">
                <a:srgbClr val="000082">
                  <a:alpha val="50000"/>
                </a:srgbClr>
              </a:gs>
              <a:gs pos="30000">
                <a:srgbClr val="66008F">
                  <a:alpha val="50000"/>
                </a:srgbClr>
              </a:gs>
              <a:gs pos="64999">
                <a:srgbClr val="BA0066">
                  <a:alpha val="50000"/>
                </a:srgbClr>
              </a:gs>
              <a:gs pos="89999">
                <a:srgbClr val="FF0000">
                  <a:alpha val="50000"/>
                </a:srgbClr>
              </a:gs>
              <a:gs pos="100000">
                <a:srgbClr val="FF8200">
                  <a:alpha val="50000"/>
                </a:srgbClr>
              </a:gs>
            </a:gsLst>
            <a:lin ang="54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pPr>
            <a:endParaRPr lang="id-ID" sz="2400">
              <a:solidFill>
                <a:srgbClr val="000000"/>
              </a:solidFill>
              <a:latin typeface="Times New Roman" pitchFamily="18" charset="0"/>
              <a:cs typeface="Arial" pitchFamily="34" charset="0"/>
            </a:endParaRPr>
          </a:p>
        </p:txBody>
      </p:sp>
      <p:sp>
        <p:nvSpPr>
          <p:cNvPr id="80906" name="Rectangle 10"/>
          <p:cNvSpPr>
            <a:spLocks noChangeArrowheads="1"/>
          </p:cNvSpPr>
          <p:nvPr/>
        </p:nvSpPr>
        <p:spPr bwMode="auto">
          <a:xfrm>
            <a:off x="685800" y="2133600"/>
            <a:ext cx="7945438"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spAutoFit/>
          </a:bodyPr>
          <a:lstStyle/>
          <a:p>
            <a:pPr eaLnBrk="0" fontAlgn="base" hangingPunct="0">
              <a:spcBef>
                <a:spcPct val="0"/>
              </a:spcBef>
              <a:spcAft>
                <a:spcPct val="0"/>
              </a:spcAft>
              <a:defRPr/>
            </a:pPr>
            <a:r>
              <a:rPr lang="en-US" sz="2400">
                <a:solidFill>
                  <a:srgbClr val="000066"/>
                </a:solidFill>
                <a:effectLst>
                  <a:outerShdw blurRad="38100" dist="38100" dir="2700000" algn="tl">
                    <a:srgbClr val="C0C0C0"/>
                  </a:outerShdw>
                </a:effectLst>
                <a:latin typeface="Times New Roman" pitchFamily="18" charset="0"/>
                <a:cs typeface="Arial" pitchFamily="34" charset="0"/>
              </a:rPr>
              <a:t>Gateway dapat berbentuk : </a:t>
            </a:r>
          </a:p>
          <a:p>
            <a:pPr eaLnBrk="0" fontAlgn="base" hangingPunct="0">
              <a:spcBef>
                <a:spcPct val="0"/>
              </a:spcBef>
              <a:spcAft>
                <a:spcPct val="0"/>
              </a:spcAft>
              <a:defRPr/>
            </a:pPr>
            <a:r>
              <a:rPr lang="en-US" sz="2400">
                <a:solidFill>
                  <a:srgbClr val="000066"/>
                </a:solidFill>
                <a:effectLst>
                  <a:outerShdw blurRad="38100" dist="38100" dir="2700000" algn="tl">
                    <a:srgbClr val="C0C0C0"/>
                  </a:outerShdw>
                </a:effectLst>
                <a:latin typeface="Times New Roman" pitchFamily="18" charset="0"/>
                <a:cs typeface="Arial" pitchFamily="34" charset="0"/>
              </a:rPr>
              <a:t>ROUTER atau </a:t>
            </a:r>
          </a:p>
          <a:p>
            <a:pPr eaLnBrk="0" fontAlgn="base" hangingPunct="0">
              <a:spcBef>
                <a:spcPct val="0"/>
              </a:spcBef>
              <a:spcAft>
                <a:spcPct val="0"/>
              </a:spcAft>
              <a:defRPr/>
            </a:pPr>
            <a:r>
              <a:rPr lang="en-US" sz="2400">
                <a:solidFill>
                  <a:srgbClr val="000066"/>
                </a:solidFill>
                <a:effectLst>
                  <a:outerShdw blurRad="38100" dist="38100" dir="2700000" algn="tl">
                    <a:srgbClr val="C0C0C0"/>
                  </a:outerShdw>
                </a:effectLst>
                <a:latin typeface="Times New Roman" pitchFamily="18" charset="0"/>
                <a:cs typeface="Arial" pitchFamily="34" charset="0"/>
              </a:rPr>
              <a:t>PC yang berisi software router seperti WinGate, Win Route dsb</a:t>
            </a:r>
          </a:p>
        </p:txBody>
      </p:sp>
    </p:spTree>
    <p:extLst>
      <p:ext uri="{BB962C8B-B14F-4D97-AF65-F5344CB8AC3E}">
        <p14:creationId xmlns:p14="http://schemas.microsoft.com/office/powerpoint/2010/main" xmlns="" val="3324204501"/>
      </p:ext>
    </p:extLst>
  </p:cSld>
  <p:clrMapOvr>
    <a:masterClrMapping/>
  </p:clrMapOvr>
  <p:transition spd="slow">
    <p:zo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9" name="Picture 15"/>
          <p:cNvPicPr>
            <a:picLocks noChangeAspect="1" noChangeArrowheads="1"/>
          </p:cNvPicPr>
          <p:nvPr/>
        </p:nvPicPr>
        <p:blipFill>
          <a:blip r:embed="rId2" cstate="print">
            <a:extLst>
              <a:ext uri="{28A0092B-C50C-407E-A947-70E740481C1C}">
                <a14:useLocalDpi xmlns:a14="http://schemas.microsoft.com/office/drawing/2010/main" xmlns="" val="0"/>
              </a:ext>
            </a:extLst>
          </a:blip>
          <a:srcRect l="9375" t="28436" r="46875" b="26280"/>
          <a:stretch>
            <a:fillRect/>
          </a:stretch>
        </p:blipFill>
        <p:spPr bwMode="auto">
          <a:xfrm>
            <a:off x="3810000" y="3276600"/>
            <a:ext cx="2667000" cy="13144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869" name="Picture 5"/>
          <p:cNvPicPr>
            <a:picLocks noGrp="1" noChangeAspect="1" noChangeArrowheads="1"/>
          </p:cNvPicPr>
          <p:nvPr>
            <p:ph sz="quarter" idx="3"/>
          </p:nvPr>
        </p:nvPicPr>
        <p:blipFill>
          <a:blip r:embed="rId3" cstate="print">
            <a:extLst>
              <a:ext uri="{28A0092B-C50C-407E-A947-70E740481C1C}">
                <a14:useLocalDpi xmlns:a14="http://schemas.microsoft.com/office/drawing/2010/main" xmlns="" val="0"/>
              </a:ext>
            </a:extLst>
          </a:blip>
          <a:srcRect/>
          <a:stretch>
            <a:fillRect/>
          </a:stretch>
        </p:blipFill>
        <p:spPr>
          <a:xfrm>
            <a:off x="3886200" y="1752600"/>
            <a:ext cx="1689100" cy="1063625"/>
          </a:xfrm>
          <a:ln/>
          <a:extLst>
            <a:ext uri="{91240B29-F687-4F45-9708-019B960494DF}">
              <a14:hiddenLine xmlns:a14="http://schemas.microsoft.com/office/drawing/2010/main" xmlns="" w="25400">
                <a:solidFill>
                  <a:srgbClr val="FF0000"/>
                </a:solidFill>
                <a:miter lim="800000"/>
                <a:headEnd/>
                <a:tailEnd/>
              </a14:hiddenLine>
            </a:ext>
          </a:extLst>
        </p:spPr>
      </p:pic>
      <p:sp>
        <p:nvSpPr>
          <p:cNvPr id="36866" name="Rectangle 2"/>
          <p:cNvSpPr>
            <a:spLocks noGrp="1" noChangeArrowheads="1"/>
          </p:cNvSpPr>
          <p:nvPr>
            <p:ph type="title"/>
          </p:nvPr>
        </p:nvSpPr>
        <p:spPr>
          <a:xfrm>
            <a:off x="990600" y="381000"/>
            <a:ext cx="7620000" cy="1216025"/>
          </a:xfrm>
        </p:spPr>
        <p:txBody>
          <a:bodyPr/>
          <a:lstStyle/>
          <a:p>
            <a:r>
              <a:rPr lang="en-US" dirty="0">
                <a:solidFill>
                  <a:schemeClr val="tx1"/>
                </a:solidFill>
              </a:rPr>
              <a:t>Network Media</a:t>
            </a:r>
          </a:p>
        </p:txBody>
      </p:sp>
      <p:sp>
        <p:nvSpPr>
          <p:cNvPr id="36867" name="Rectangle 3"/>
          <p:cNvSpPr>
            <a:spLocks noGrp="1" noChangeArrowheads="1"/>
          </p:cNvSpPr>
          <p:nvPr>
            <p:ph type="body" sz="half" idx="1"/>
          </p:nvPr>
        </p:nvSpPr>
        <p:spPr>
          <a:xfrm>
            <a:off x="990600" y="2057400"/>
            <a:ext cx="4800600" cy="4130675"/>
          </a:xfrm>
        </p:spPr>
        <p:txBody>
          <a:bodyPr/>
          <a:lstStyle/>
          <a:p>
            <a:pPr marL="342900" indent="-342900"/>
            <a:r>
              <a:rPr lang="en-US" dirty="0" err="1"/>
              <a:t>Kabel</a:t>
            </a:r>
            <a:endParaRPr lang="en-US" dirty="0"/>
          </a:p>
          <a:p>
            <a:pPr marL="742950" lvl="1" indent="-285750"/>
            <a:r>
              <a:rPr lang="en-US" dirty="0" err="1"/>
              <a:t>Tembaga</a:t>
            </a:r>
            <a:r>
              <a:rPr lang="en-US" dirty="0"/>
              <a:t> </a:t>
            </a:r>
            <a:r>
              <a:rPr lang="en-US" dirty="0">
                <a:sym typeface="Wingdings" pitchFamily="2" charset="2"/>
              </a:rPr>
              <a:t> Coaxial, Twisted Pair (UTP, </a:t>
            </a:r>
            <a:r>
              <a:rPr lang="en-US" dirty="0" err="1">
                <a:sym typeface="Wingdings" pitchFamily="2" charset="2"/>
              </a:rPr>
              <a:t>sTP</a:t>
            </a:r>
            <a:r>
              <a:rPr lang="en-US" dirty="0">
                <a:sym typeface="Wingdings" pitchFamily="2" charset="2"/>
              </a:rPr>
              <a:t>)</a:t>
            </a:r>
          </a:p>
          <a:p>
            <a:pPr marL="742950" lvl="1" indent="-285750"/>
            <a:r>
              <a:rPr lang="en-US" dirty="0">
                <a:sym typeface="Wingdings" pitchFamily="2" charset="2"/>
              </a:rPr>
              <a:t>Fiber Optic</a:t>
            </a:r>
            <a:endParaRPr lang="en-US" dirty="0"/>
          </a:p>
          <a:p>
            <a:pPr marL="342900" indent="-342900"/>
            <a:r>
              <a:rPr lang="en-US" dirty="0"/>
              <a:t>Wireless</a:t>
            </a:r>
          </a:p>
          <a:p>
            <a:pPr marL="742950" lvl="1" indent="-285750"/>
            <a:r>
              <a:rPr lang="en-US" dirty="0"/>
              <a:t>Bluetooth, Wi Fi, NIC Wireless, USB Wireless, </a:t>
            </a:r>
            <a:r>
              <a:rPr lang="en-US" dirty="0" err="1"/>
              <a:t>etc</a:t>
            </a:r>
            <a:endParaRPr lang="en-US" dirty="0"/>
          </a:p>
          <a:p>
            <a:pPr marL="342900" indent="-342900"/>
            <a:endParaRPr lang="en-US" dirty="0"/>
          </a:p>
        </p:txBody>
      </p:sp>
      <p:pic>
        <p:nvPicPr>
          <p:cNvPr id="36877" name="Picture 13" descr="crossover"/>
          <p:cNvPicPr>
            <a:picLocks noGrp="1" noChangeAspect="1" noChangeArrowheads="1"/>
          </p:cNvPicPr>
          <p:nvPr>
            <p:ph sz="quarter" idx="2"/>
          </p:nvPr>
        </p:nvPicPr>
        <p:blipFill>
          <a:blip r:embed="rId4" cstate="print">
            <a:extLst>
              <a:ext uri="{28A0092B-C50C-407E-A947-70E740481C1C}">
                <a14:useLocalDpi xmlns:a14="http://schemas.microsoft.com/office/drawing/2010/main" xmlns="" val="0"/>
              </a:ext>
            </a:extLst>
          </a:blip>
          <a:srcRect/>
          <a:stretch>
            <a:fillRect/>
          </a:stretch>
        </p:blipFill>
        <p:spPr>
          <a:xfrm>
            <a:off x="6858000" y="3352800"/>
            <a:ext cx="2108200" cy="1187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6880" name="Picture 1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38800" y="4876800"/>
            <a:ext cx="34290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881" name="Picture 1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81800" y="1321180"/>
            <a:ext cx="2133600" cy="163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6386043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5" descr="fiber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0800" y="2498725"/>
            <a:ext cx="1114425" cy="390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7" name="Picture 13" descr="CAT6UTP"/>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29000" y="2514600"/>
            <a:ext cx="176688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8" name="Picture 12" descr="C5UTP4H"/>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08288" y="2514600"/>
            <a:ext cx="544512"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9" name="Picture 8" descr="11PRTC"/>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8200" y="2514600"/>
            <a:ext cx="550863"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AutoShape 2"/>
          <p:cNvSpPr>
            <a:spLocks noChangeArrowheads="1"/>
          </p:cNvSpPr>
          <p:nvPr/>
        </p:nvSpPr>
        <p:spPr bwMode="auto">
          <a:xfrm>
            <a:off x="152400" y="76200"/>
            <a:ext cx="8839200" cy="990600"/>
          </a:xfrm>
          <a:prstGeom prst="roundRect">
            <a:avLst>
              <a:gd name="adj" fmla="val 16667"/>
            </a:avLst>
          </a:prstGeom>
          <a:gradFill rotWithShape="1">
            <a:gsLst>
              <a:gs pos="0">
                <a:srgbClr val="FF8200">
                  <a:alpha val="42999"/>
                </a:srgbClr>
              </a:gs>
              <a:gs pos="10001">
                <a:srgbClr val="FF0000">
                  <a:alpha val="43099"/>
                </a:srgbClr>
              </a:gs>
              <a:gs pos="35001">
                <a:srgbClr val="BA0066">
                  <a:alpha val="43350"/>
                </a:srgbClr>
              </a:gs>
              <a:gs pos="70000">
                <a:srgbClr val="66008F">
                  <a:alpha val="43700"/>
                </a:srgbClr>
              </a:gs>
              <a:gs pos="100000">
                <a:srgbClr val="000082">
                  <a:alpha val="44000"/>
                </a:srgbClr>
              </a:gs>
            </a:gsLst>
            <a:lin ang="189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kumimoji="1" lang="en-US" sz="2400">
              <a:solidFill>
                <a:srgbClr val="000000"/>
              </a:solidFill>
              <a:latin typeface="Algerian" pitchFamily="82" charset="0"/>
              <a:cs typeface="Arial" pitchFamily="34" charset="0"/>
            </a:endParaRPr>
          </a:p>
        </p:txBody>
      </p:sp>
      <p:sp>
        <p:nvSpPr>
          <p:cNvPr id="134153" name="WordArt 3"/>
          <p:cNvSpPr>
            <a:spLocks noChangeArrowheads="1" noChangeShapeType="1" noTextEdit="1"/>
          </p:cNvSpPr>
          <p:nvPr/>
        </p:nvSpPr>
        <p:spPr bwMode="auto">
          <a:xfrm>
            <a:off x="990600" y="342900"/>
            <a:ext cx="73914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Kabel (Wire)</a:t>
            </a:r>
          </a:p>
        </p:txBody>
      </p:sp>
      <p:sp>
        <p:nvSpPr>
          <p:cNvPr id="134154" name="AutoShape 4"/>
          <p:cNvSpPr>
            <a:spLocks noChangeArrowheads="1"/>
          </p:cNvSpPr>
          <p:nvPr/>
        </p:nvSpPr>
        <p:spPr bwMode="auto">
          <a:xfrm>
            <a:off x="0" y="1447800"/>
            <a:ext cx="9144000" cy="5334000"/>
          </a:xfrm>
          <a:prstGeom prst="roundRect">
            <a:avLst>
              <a:gd name="adj" fmla="val 16667"/>
            </a:avLst>
          </a:prstGeom>
          <a:gradFill rotWithShape="1">
            <a:gsLst>
              <a:gs pos="0">
                <a:srgbClr val="000082">
                  <a:alpha val="50000"/>
                </a:srgbClr>
              </a:gs>
              <a:gs pos="30000">
                <a:srgbClr val="66008F">
                  <a:alpha val="50000"/>
                </a:srgbClr>
              </a:gs>
              <a:gs pos="64999">
                <a:srgbClr val="BA0066">
                  <a:alpha val="50000"/>
                </a:srgbClr>
              </a:gs>
              <a:gs pos="89999">
                <a:srgbClr val="FF0000">
                  <a:alpha val="50000"/>
                </a:srgbClr>
              </a:gs>
              <a:gs pos="100000">
                <a:srgbClr val="FF8200">
                  <a:alpha val="50000"/>
                </a:srgbClr>
              </a:gs>
            </a:gsLst>
            <a:lin ang="54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pPr>
            <a:endParaRPr lang="id-ID" sz="2400">
              <a:solidFill>
                <a:srgbClr val="000000"/>
              </a:solidFill>
              <a:latin typeface="Times New Roman" pitchFamily="18" charset="0"/>
              <a:cs typeface="Arial" pitchFamily="34" charset="0"/>
            </a:endParaRPr>
          </a:p>
        </p:txBody>
      </p:sp>
    </p:spTree>
    <p:extLst>
      <p:ext uri="{BB962C8B-B14F-4D97-AF65-F5344CB8AC3E}">
        <p14:creationId xmlns:p14="http://schemas.microsoft.com/office/powerpoint/2010/main" xmlns="" val="3263995381"/>
      </p:ext>
    </p:extLst>
  </p:cSld>
  <p:clrMapOvr>
    <a:masterClrMapping/>
  </p:clrMapOvr>
  <p:transition spd="slow">
    <p:zoom/>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n-US" sz="3200" b="1" dirty="0" smtClean="0">
                <a:solidFill>
                  <a:schemeClr val="tx2">
                    <a:satMod val="130000"/>
                  </a:schemeClr>
                </a:solidFill>
              </a:rPr>
              <a:t>Type , </a:t>
            </a:r>
            <a:r>
              <a:rPr lang="en-US" sz="3200" b="1" dirty="0" err="1" smtClean="0">
                <a:solidFill>
                  <a:schemeClr val="tx2">
                    <a:satMod val="130000"/>
                  </a:schemeClr>
                </a:solidFill>
              </a:rPr>
              <a:t>Jenis</a:t>
            </a:r>
            <a:r>
              <a:rPr lang="en-US" sz="3200" b="1" dirty="0" smtClean="0">
                <a:solidFill>
                  <a:schemeClr val="tx2">
                    <a:satMod val="130000"/>
                  </a:schemeClr>
                </a:solidFill>
              </a:rPr>
              <a:t> </a:t>
            </a:r>
            <a:r>
              <a:rPr lang="en-US" sz="3200" b="1" dirty="0" err="1" smtClean="0">
                <a:solidFill>
                  <a:schemeClr val="tx2">
                    <a:satMod val="130000"/>
                  </a:schemeClr>
                </a:solidFill>
              </a:rPr>
              <a:t>Kabel</a:t>
            </a:r>
            <a:r>
              <a:rPr lang="en-US" sz="3200" b="1" dirty="0" smtClean="0">
                <a:solidFill>
                  <a:schemeClr val="tx2">
                    <a:satMod val="130000"/>
                  </a:schemeClr>
                </a:solidFill>
              </a:rPr>
              <a:t> </a:t>
            </a:r>
            <a:r>
              <a:rPr lang="en-US" sz="3200" b="1" dirty="0" err="1" smtClean="0">
                <a:solidFill>
                  <a:schemeClr val="tx2">
                    <a:satMod val="130000"/>
                  </a:schemeClr>
                </a:solidFill>
              </a:rPr>
              <a:t>dan</a:t>
            </a:r>
            <a:r>
              <a:rPr lang="en-US" sz="3200" b="1" dirty="0" smtClean="0">
                <a:solidFill>
                  <a:schemeClr val="tx2">
                    <a:satMod val="130000"/>
                  </a:schemeClr>
                </a:solidFill>
              </a:rPr>
              <a:t> </a:t>
            </a:r>
            <a:r>
              <a:rPr lang="en-US" sz="3200" b="1" dirty="0" err="1" smtClean="0">
                <a:solidFill>
                  <a:schemeClr val="tx2">
                    <a:satMod val="130000"/>
                  </a:schemeClr>
                </a:solidFill>
              </a:rPr>
              <a:t>Pengkabelan</a:t>
            </a:r>
            <a:endParaRPr lang="en-US" sz="2800" dirty="0">
              <a:solidFill>
                <a:schemeClr val="tx2">
                  <a:satMod val="130000"/>
                </a:schemeClr>
              </a:solidFill>
            </a:endParaRPr>
          </a:p>
        </p:txBody>
      </p:sp>
      <p:sp>
        <p:nvSpPr>
          <p:cNvPr id="135171" name="Content Placeholder 2"/>
          <p:cNvSpPr>
            <a:spLocks noGrp="1"/>
          </p:cNvSpPr>
          <p:nvPr>
            <p:ph idx="1"/>
          </p:nvPr>
        </p:nvSpPr>
        <p:spPr>
          <a:xfrm>
            <a:off x="3657600" y="4953000"/>
            <a:ext cx="2832100" cy="685800"/>
          </a:xfrm>
        </p:spPr>
        <p:txBody>
          <a:bodyPr/>
          <a:lstStyle/>
          <a:p>
            <a:pPr>
              <a:buFont typeface="Wingdings 2" pitchFamily="18" charset="2"/>
              <a:buNone/>
            </a:pPr>
            <a:r>
              <a:rPr lang="en-US" smtClean="0"/>
              <a:t>Kabel koaksial</a:t>
            </a:r>
          </a:p>
        </p:txBody>
      </p:sp>
      <p:pic>
        <p:nvPicPr>
          <p:cNvPr id="13517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2209800"/>
            <a:ext cx="79089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18723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5257800"/>
            <a:ext cx="2450592" cy="533400"/>
          </a:xfrm>
        </p:spPr>
        <p:txBody>
          <a:bodyPr>
            <a:normAutofit lnSpcReduction="10000"/>
          </a:bodyPr>
          <a:lstStyle/>
          <a:p>
            <a:pPr>
              <a:buNone/>
            </a:pPr>
            <a:r>
              <a:rPr lang="en-US" dirty="0" smtClean="0"/>
              <a:t>Printer Inkjet</a:t>
            </a:r>
          </a:p>
          <a:p>
            <a:endParaRPr lang="en-US" dirty="0"/>
          </a:p>
        </p:txBody>
      </p:sp>
      <p:pic>
        <p:nvPicPr>
          <p:cNvPr id="4" name="Picture 4" descr="E:\Kerja\Dre Dosen\Pictogram_output.png"/>
          <p:cNvPicPr>
            <a:picLocks noChangeAspect="1" noChangeArrowheads="1"/>
          </p:cNvPicPr>
          <p:nvPr/>
        </p:nvPicPr>
        <p:blipFill>
          <a:blip r:embed="rId2" cstate="print"/>
          <a:srcRect/>
          <a:stretch>
            <a:fillRect/>
          </a:stretch>
        </p:blipFill>
        <p:spPr bwMode="auto">
          <a:xfrm flipH="1">
            <a:off x="7924800" y="76200"/>
            <a:ext cx="1143000" cy="1134085"/>
          </a:xfrm>
          <a:prstGeom prst="rect">
            <a:avLst/>
          </a:prstGeom>
          <a:noFill/>
        </p:spPr>
      </p:pic>
      <p:grpSp>
        <p:nvGrpSpPr>
          <p:cNvPr id="13313" name="Group 1"/>
          <p:cNvGrpSpPr>
            <a:grpSpLocks/>
          </p:cNvGrpSpPr>
          <p:nvPr/>
        </p:nvGrpSpPr>
        <p:grpSpPr bwMode="auto">
          <a:xfrm>
            <a:off x="1676400" y="2133600"/>
            <a:ext cx="6248400" cy="2819400"/>
            <a:chOff x="3888" y="12592"/>
            <a:chExt cx="4508" cy="1952"/>
          </a:xfrm>
        </p:grpSpPr>
        <p:pic>
          <p:nvPicPr>
            <p:cNvPr id="13314" name="Picture 2"/>
            <p:cNvPicPr>
              <a:picLocks noChangeAspect="1" noChangeArrowheads="1"/>
            </p:cNvPicPr>
            <p:nvPr/>
          </p:nvPicPr>
          <p:blipFill>
            <a:blip r:embed="rId3" cstate="print"/>
            <a:srcRect/>
            <a:stretch>
              <a:fillRect/>
            </a:stretch>
          </p:blipFill>
          <p:spPr bwMode="auto">
            <a:xfrm>
              <a:off x="3888" y="12592"/>
              <a:ext cx="1872" cy="1660"/>
            </a:xfrm>
            <a:prstGeom prst="rect">
              <a:avLst/>
            </a:prstGeom>
            <a:noFill/>
          </p:spPr>
        </p:pic>
        <p:pic>
          <p:nvPicPr>
            <p:cNvPr id="13315" name="Picture 3"/>
            <p:cNvPicPr>
              <a:picLocks noChangeAspect="1" noChangeArrowheads="1"/>
            </p:cNvPicPr>
            <p:nvPr/>
          </p:nvPicPr>
          <p:blipFill>
            <a:blip r:embed="rId4" cstate="print"/>
            <a:srcRect/>
            <a:stretch>
              <a:fillRect/>
            </a:stretch>
          </p:blipFill>
          <p:spPr bwMode="auto">
            <a:xfrm>
              <a:off x="6624" y="12672"/>
              <a:ext cx="1772" cy="1872"/>
            </a:xfrm>
            <a:prstGeom prst="rect">
              <a:avLst/>
            </a:prstGeom>
            <a:noFill/>
          </p:spPr>
        </p:pic>
      </p:gr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2551113"/>
            <a:ext cx="3200400" cy="331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73FAF216-969F-4AEF-9ECD-D50116957074}" type="slidenum">
              <a:rPr lang="en-US" smtClean="0">
                <a:solidFill>
                  <a:srgbClr val="080808"/>
                </a:solidFill>
              </a:rPr>
              <a:pPr eaLnBrk="1" hangingPunct="1"/>
              <a:t>170</a:t>
            </a:fld>
            <a:endParaRPr lang="en-US" smtClean="0">
              <a:solidFill>
                <a:srgbClr val="080808"/>
              </a:solidFill>
            </a:endParaRPr>
          </a:p>
        </p:txBody>
      </p:sp>
      <p:sp>
        <p:nvSpPr>
          <p:cNvPr id="21508" name="Rectangle 2"/>
          <p:cNvSpPr>
            <a:spLocks noGrp="1" noChangeArrowheads="1"/>
          </p:cNvSpPr>
          <p:nvPr>
            <p:ph type="title"/>
          </p:nvPr>
        </p:nvSpPr>
        <p:spPr/>
        <p:txBody>
          <a:bodyPr/>
          <a:lstStyle/>
          <a:p>
            <a:pPr algn="l" eaLnBrk="1" hangingPunct="1"/>
            <a:r>
              <a:rPr lang="en-US" smtClean="0">
                <a:solidFill>
                  <a:srgbClr val="FF0000"/>
                </a:solidFill>
              </a:rPr>
              <a:t>Pengkabelan</a:t>
            </a:r>
          </a:p>
        </p:txBody>
      </p:sp>
      <p:pic>
        <p:nvPicPr>
          <p:cNvPr id="40965" name="Picture 5" descr="hxtm5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56388" y="4000500"/>
            <a:ext cx="2233612"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ext Box 6"/>
          <p:cNvSpPr txBox="1">
            <a:spLocks noChangeArrowheads="1"/>
          </p:cNvSpPr>
          <p:nvPr/>
        </p:nvSpPr>
        <p:spPr bwMode="gray">
          <a:xfrm>
            <a:off x="571500" y="1214438"/>
            <a:ext cx="7532688" cy="439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lnSpc>
                <a:spcPct val="95000"/>
              </a:lnSpc>
              <a:spcBef>
                <a:spcPct val="0"/>
              </a:spcBef>
              <a:spcAft>
                <a:spcPct val="0"/>
              </a:spcAft>
            </a:pPr>
            <a:r>
              <a:rPr lang="en-US" sz="2400">
                <a:solidFill>
                  <a:srgbClr val="CC6600"/>
                </a:solidFill>
              </a:rPr>
              <a:t>Jenis-jenis kabel yang sering digunakan pada jaringan</a:t>
            </a:r>
          </a:p>
        </p:txBody>
      </p:sp>
      <p:sp>
        <p:nvSpPr>
          <p:cNvPr id="40967" name="Text Box 7"/>
          <p:cNvSpPr txBox="1">
            <a:spLocks noChangeArrowheads="1"/>
          </p:cNvSpPr>
          <p:nvPr/>
        </p:nvSpPr>
        <p:spPr bwMode="gray">
          <a:xfrm>
            <a:off x="1050925" y="1989138"/>
            <a:ext cx="2411413"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lnSpc>
                <a:spcPct val="95000"/>
              </a:lnSpc>
              <a:spcBef>
                <a:spcPct val="0"/>
              </a:spcBef>
              <a:spcAft>
                <a:spcPct val="0"/>
              </a:spcAft>
              <a:buFontTx/>
              <a:buAutoNum type="arabicPeriod"/>
            </a:pPr>
            <a:r>
              <a:rPr lang="en-US" sz="2400">
                <a:solidFill>
                  <a:srgbClr val="0000FF"/>
                </a:solidFill>
              </a:rPr>
              <a:t>- RG/Coaxial</a:t>
            </a:r>
          </a:p>
          <a:p>
            <a:pPr fontAlgn="base">
              <a:lnSpc>
                <a:spcPct val="95000"/>
              </a:lnSpc>
              <a:spcBef>
                <a:spcPct val="0"/>
              </a:spcBef>
              <a:spcAft>
                <a:spcPct val="0"/>
              </a:spcAft>
            </a:pPr>
            <a:r>
              <a:rPr lang="en-US" sz="2400">
                <a:solidFill>
                  <a:srgbClr val="0000FF"/>
                </a:solidFill>
              </a:rPr>
              <a:t>	- LMR</a:t>
            </a:r>
          </a:p>
        </p:txBody>
      </p:sp>
      <p:sp>
        <p:nvSpPr>
          <p:cNvPr id="40969" name="Text Box 9"/>
          <p:cNvSpPr txBox="1">
            <a:spLocks noChangeArrowheads="1"/>
          </p:cNvSpPr>
          <p:nvPr/>
        </p:nvSpPr>
        <p:spPr bwMode="gray">
          <a:xfrm>
            <a:off x="2620823" y="5473700"/>
            <a:ext cx="4265613"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lnSpc>
                <a:spcPct val="95000"/>
              </a:lnSpc>
              <a:spcBef>
                <a:spcPct val="0"/>
              </a:spcBef>
              <a:spcAft>
                <a:spcPct val="0"/>
              </a:spcAft>
            </a:pPr>
            <a:r>
              <a:rPr lang="en-US" sz="2400" dirty="0" err="1">
                <a:solidFill>
                  <a:srgbClr val="0000FF"/>
                </a:solidFill>
              </a:rPr>
              <a:t>Konektor</a:t>
            </a:r>
            <a:r>
              <a:rPr lang="en-US" sz="2400" dirty="0">
                <a:solidFill>
                  <a:srgbClr val="0000FF"/>
                </a:solidFill>
              </a:rPr>
              <a:t> : BNC, TNC, N-Type</a:t>
            </a:r>
          </a:p>
          <a:p>
            <a:pPr fontAlgn="base">
              <a:lnSpc>
                <a:spcPct val="95000"/>
              </a:lnSpc>
              <a:spcBef>
                <a:spcPct val="0"/>
              </a:spcBef>
              <a:spcAft>
                <a:spcPct val="0"/>
              </a:spcAft>
            </a:pPr>
            <a:r>
              <a:rPr lang="en-US" sz="2400" dirty="0" err="1">
                <a:solidFill>
                  <a:srgbClr val="0000FF"/>
                </a:solidFill>
              </a:rPr>
              <a:t>Jarak</a:t>
            </a:r>
            <a:r>
              <a:rPr lang="en-US" sz="2400" dirty="0">
                <a:solidFill>
                  <a:srgbClr val="0000FF"/>
                </a:solidFill>
              </a:rPr>
              <a:t> max. +/- 150 m</a:t>
            </a:r>
          </a:p>
        </p:txBody>
      </p:sp>
      <p:pic>
        <p:nvPicPr>
          <p:cNvPr id="40970" name="Picture 10" descr="hxnm400c"/>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77050" y="2444750"/>
            <a:ext cx="201295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1" name="Picture 11" descr="hxbnc"/>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02200" y="2044700"/>
            <a:ext cx="1793875"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2" name="Picture 12" descr="hxbnc_side"/>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35475" y="3573463"/>
            <a:ext cx="2041525" cy="126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284052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checkerboard(across)">
                                      <p:cBhvr>
                                        <p:cTn id="7" dur="500"/>
                                        <p:tgtEl>
                                          <p:spTgt spid="4096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0966"/>
                                        </p:tgtEl>
                                        <p:attrNameLst>
                                          <p:attrName>style.visibility</p:attrName>
                                        </p:attrNameLst>
                                      </p:cBhvr>
                                      <p:to>
                                        <p:strVal val="visible"/>
                                      </p:to>
                                    </p:set>
                                    <p:animEffect transition="in" filter="checkerboard(across)">
                                      <p:cBhvr>
                                        <p:cTn id="10" dur="500"/>
                                        <p:tgtEl>
                                          <p:spTgt spid="4096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0967"/>
                                        </p:tgtEl>
                                        <p:attrNameLst>
                                          <p:attrName>style.visibility</p:attrName>
                                        </p:attrNameLst>
                                      </p:cBhvr>
                                      <p:to>
                                        <p:strVal val="visible"/>
                                      </p:to>
                                    </p:set>
                                    <p:animEffect transition="in" filter="checkerboard(across)">
                                      <p:cBhvr>
                                        <p:cTn id="13" dur="500"/>
                                        <p:tgtEl>
                                          <p:spTgt spid="40967"/>
                                        </p:tgtEl>
                                      </p:cBhvr>
                                    </p:animEffect>
                                  </p:childTnLst>
                                </p:cTn>
                              </p:par>
                              <p:par>
                                <p:cTn id="14" presetID="5" presetClass="entr" presetSubtype="10" fill="hold" nodeType="withEffect">
                                  <p:stCondLst>
                                    <p:cond delay="0"/>
                                  </p:stCondLst>
                                  <p:childTnLst>
                                    <p:set>
                                      <p:cBhvr>
                                        <p:cTn id="15" dur="1" fill="hold">
                                          <p:stCondLst>
                                            <p:cond delay="0"/>
                                          </p:stCondLst>
                                        </p:cTn>
                                        <p:tgtEl>
                                          <p:spTgt spid="40968"/>
                                        </p:tgtEl>
                                        <p:attrNameLst>
                                          <p:attrName>style.visibility</p:attrName>
                                        </p:attrNameLst>
                                      </p:cBhvr>
                                      <p:to>
                                        <p:strVal val="visible"/>
                                      </p:to>
                                    </p:set>
                                    <p:animEffect transition="in" filter="checkerboard(across)">
                                      <p:cBhvr>
                                        <p:cTn id="16" dur="500"/>
                                        <p:tgtEl>
                                          <p:spTgt spid="4096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0969"/>
                                        </p:tgtEl>
                                        <p:attrNameLst>
                                          <p:attrName>style.visibility</p:attrName>
                                        </p:attrNameLst>
                                      </p:cBhvr>
                                      <p:to>
                                        <p:strVal val="visible"/>
                                      </p:to>
                                    </p:set>
                                    <p:animEffect transition="in" filter="checkerboard(across)">
                                      <p:cBhvr>
                                        <p:cTn id="19" dur="500"/>
                                        <p:tgtEl>
                                          <p:spTgt spid="40969"/>
                                        </p:tgtEl>
                                      </p:cBhvr>
                                    </p:animEffect>
                                  </p:childTnLst>
                                </p:cTn>
                              </p:par>
                              <p:par>
                                <p:cTn id="20" presetID="5" presetClass="entr" presetSubtype="10" fill="hold" nodeType="withEffect">
                                  <p:stCondLst>
                                    <p:cond delay="0"/>
                                  </p:stCondLst>
                                  <p:childTnLst>
                                    <p:set>
                                      <p:cBhvr>
                                        <p:cTn id="21" dur="1" fill="hold">
                                          <p:stCondLst>
                                            <p:cond delay="0"/>
                                          </p:stCondLst>
                                        </p:cTn>
                                        <p:tgtEl>
                                          <p:spTgt spid="40970"/>
                                        </p:tgtEl>
                                        <p:attrNameLst>
                                          <p:attrName>style.visibility</p:attrName>
                                        </p:attrNameLst>
                                      </p:cBhvr>
                                      <p:to>
                                        <p:strVal val="visible"/>
                                      </p:to>
                                    </p:set>
                                    <p:animEffect transition="in" filter="checkerboard(across)">
                                      <p:cBhvr>
                                        <p:cTn id="22" dur="500"/>
                                        <p:tgtEl>
                                          <p:spTgt spid="40970"/>
                                        </p:tgtEl>
                                      </p:cBhvr>
                                    </p:animEffect>
                                  </p:childTnLst>
                                </p:cTn>
                              </p:par>
                              <p:par>
                                <p:cTn id="23" presetID="5" presetClass="entr" presetSubtype="10" fill="hold" nodeType="withEffect">
                                  <p:stCondLst>
                                    <p:cond delay="0"/>
                                  </p:stCondLst>
                                  <p:childTnLst>
                                    <p:set>
                                      <p:cBhvr>
                                        <p:cTn id="24" dur="1" fill="hold">
                                          <p:stCondLst>
                                            <p:cond delay="0"/>
                                          </p:stCondLst>
                                        </p:cTn>
                                        <p:tgtEl>
                                          <p:spTgt spid="40971"/>
                                        </p:tgtEl>
                                        <p:attrNameLst>
                                          <p:attrName>style.visibility</p:attrName>
                                        </p:attrNameLst>
                                      </p:cBhvr>
                                      <p:to>
                                        <p:strVal val="visible"/>
                                      </p:to>
                                    </p:set>
                                    <p:animEffect transition="in" filter="checkerboard(across)">
                                      <p:cBhvr>
                                        <p:cTn id="25" dur="500"/>
                                        <p:tgtEl>
                                          <p:spTgt spid="40971"/>
                                        </p:tgtEl>
                                      </p:cBhvr>
                                    </p:animEffect>
                                  </p:childTnLst>
                                </p:cTn>
                              </p:par>
                              <p:par>
                                <p:cTn id="26" presetID="5" presetClass="entr" presetSubtype="10" fill="hold" nodeType="withEffect">
                                  <p:stCondLst>
                                    <p:cond delay="0"/>
                                  </p:stCondLst>
                                  <p:childTnLst>
                                    <p:set>
                                      <p:cBhvr>
                                        <p:cTn id="27" dur="1" fill="hold">
                                          <p:stCondLst>
                                            <p:cond delay="0"/>
                                          </p:stCondLst>
                                        </p:cTn>
                                        <p:tgtEl>
                                          <p:spTgt spid="40972"/>
                                        </p:tgtEl>
                                        <p:attrNameLst>
                                          <p:attrName>style.visibility</p:attrName>
                                        </p:attrNameLst>
                                      </p:cBhvr>
                                      <p:to>
                                        <p:strVal val="visible"/>
                                      </p:to>
                                    </p:set>
                                    <p:animEffect transition="in" filter="checkerboard(across)">
                                      <p:cBhvr>
                                        <p:cTn id="28" dur="500"/>
                                        <p:tgtEl>
                                          <p:spTgt spid="40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40967" grpId="0"/>
      <p:bldP spid="4096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9" descr="cat5coil"/>
          <p:cNvPicPr>
            <a:picLocks noGrp="1" noChangeAspect="1" noChangeArrowheads="1"/>
          </p:cNvPicPr>
          <p:nvPr>
            <p:ph sz="quarter" idx="3"/>
          </p:nvPr>
        </p:nvPicPr>
        <p:blipFill>
          <a:blip r:embed="rId2" cstate="print">
            <a:extLst>
              <a:ext uri="{28A0092B-C50C-407E-A947-70E740481C1C}">
                <a14:useLocalDpi xmlns:a14="http://schemas.microsoft.com/office/drawing/2010/main" xmlns="" val="0"/>
              </a:ext>
            </a:extLst>
          </a:blip>
          <a:srcRect/>
          <a:stretch>
            <a:fillRect/>
          </a:stretch>
        </p:blipFill>
        <p:spPr>
          <a:xfrm>
            <a:off x="1066800" y="4267200"/>
            <a:ext cx="3810000" cy="19589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0178" name="Rectangle 2"/>
          <p:cNvSpPr>
            <a:spLocks noGrp="1" noChangeArrowheads="1"/>
          </p:cNvSpPr>
          <p:nvPr>
            <p:ph type="title"/>
          </p:nvPr>
        </p:nvSpPr>
        <p:spPr>
          <a:xfrm>
            <a:off x="990599" y="304800"/>
            <a:ext cx="7585075" cy="1216025"/>
          </a:xfrm>
        </p:spPr>
        <p:txBody>
          <a:bodyPr/>
          <a:lstStyle/>
          <a:p>
            <a:r>
              <a:rPr lang="en-US" dirty="0" err="1"/>
              <a:t>Jenis</a:t>
            </a:r>
            <a:r>
              <a:rPr lang="en-US" dirty="0"/>
              <a:t> </a:t>
            </a:r>
            <a:r>
              <a:rPr lang="en-US" dirty="0" err="1"/>
              <a:t>Tipe</a:t>
            </a:r>
            <a:r>
              <a:rPr lang="en-US" dirty="0"/>
              <a:t> </a:t>
            </a:r>
            <a:r>
              <a:rPr lang="en-US" dirty="0" err="1"/>
              <a:t>Koneksi</a:t>
            </a:r>
            <a:r>
              <a:rPr lang="en-US" dirty="0"/>
              <a:t> (</a:t>
            </a:r>
            <a:r>
              <a:rPr lang="en-US" dirty="0" err="1"/>
              <a:t>Cont</a:t>
            </a:r>
            <a:r>
              <a:rPr lang="en-US" dirty="0"/>
              <a:t>…)</a:t>
            </a:r>
          </a:p>
        </p:txBody>
      </p:sp>
      <p:sp>
        <p:nvSpPr>
          <p:cNvPr id="50179" name="Rectangle 3"/>
          <p:cNvSpPr>
            <a:spLocks noGrp="1" noChangeArrowheads="1"/>
          </p:cNvSpPr>
          <p:nvPr>
            <p:ph type="body" sz="half" idx="1"/>
          </p:nvPr>
        </p:nvSpPr>
        <p:spPr>
          <a:xfrm>
            <a:off x="1028700" y="1752600"/>
            <a:ext cx="3924300" cy="4267200"/>
          </a:xfrm>
        </p:spPr>
        <p:txBody>
          <a:bodyPr/>
          <a:lstStyle/>
          <a:p>
            <a:r>
              <a:rPr lang="en-US" sz="2600" dirty="0" err="1"/>
              <a:t>Koneksi</a:t>
            </a:r>
            <a:r>
              <a:rPr lang="en-US" sz="2600" dirty="0"/>
              <a:t> Star yang paling </a:t>
            </a:r>
            <a:r>
              <a:rPr lang="en-US" sz="2600" dirty="0" err="1"/>
              <a:t>luas</a:t>
            </a:r>
            <a:r>
              <a:rPr lang="en-US" sz="2600" dirty="0"/>
              <a:t> </a:t>
            </a:r>
            <a:r>
              <a:rPr lang="en-US" sz="2600" dirty="0" err="1"/>
              <a:t>dipakai</a:t>
            </a:r>
            <a:r>
              <a:rPr lang="en-US" sz="2600" dirty="0"/>
              <a:t>.</a:t>
            </a:r>
          </a:p>
          <a:p>
            <a:r>
              <a:rPr lang="en-US" sz="2600" dirty="0" err="1"/>
              <a:t>Koneksi</a:t>
            </a:r>
            <a:r>
              <a:rPr lang="en-US" sz="2600" dirty="0"/>
              <a:t> Star paling </a:t>
            </a:r>
            <a:r>
              <a:rPr lang="en-US" sz="2600" dirty="0" err="1"/>
              <a:t>banyak</a:t>
            </a:r>
            <a:r>
              <a:rPr lang="en-US" sz="2600" dirty="0"/>
              <a:t> </a:t>
            </a:r>
            <a:r>
              <a:rPr lang="en-US" sz="2600" dirty="0" err="1"/>
              <a:t>memakai</a:t>
            </a:r>
            <a:r>
              <a:rPr lang="en-US" sz="2600" dirty="0"/>
              <a:t> media UTP</a:t>
            </a:r>
          </a:p>
        </p:txBody>
      </p:sp>
      <p:pic>
        <p:nvPicPr>
          <p:cNvPr id="5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xmlns="" val="0"/>
              </a:ext>
            </a:extLst>
          </a:blip>
          <a:srcRect/>
          <a:stretch>
            <a:fillRect/>
          </a:stretch>
        </p:blipFill>
        <p:spPr>
          <a:xfrm>
            <a:off x="4799012" y="1828800"/>
            <a:ext cx="4040188" cy="3028950"/>
          </a:xfrm>
          <a:noFill/>
          <a:ln/>
          <a:extLst>
            <a:ext uri="{91240B29-F687-4F45-9708-019B960494DF}">
              <a14:hiddenLine xmlns:a14="http://schemas.microsoft.com/office/drawing/2010/main" xmlns="" w="25400" cap="flat" cmpd="sng">
                <a:solidFill>
                  <a:srgbClr val="FF0000"/>
                </a:solidFill>
                <a:prstDash val="solid"/>
                <a:miter lim="800000"/>
                <a:headEnd/>
                <a:tailEnd/>
              </a14:hiddenLine>
            </a:ext>
          </a:extLst>
        </p:spPr>
      </p:pic>
    </p:spTree>
    <p:extLst>
      <p:ext uri="{BB962C8B-B14F-4D97-AF65-F5344CB8AC3E}">
        <p14:creationId xmlns:p14="http://schemas.microsoft.com/office/powerpoint/2010/main" xmlns="" val="361230689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571500" y="764704"/>
            <a:ext cx="8001000" cy="792088"/>
          </a:xfrm>
        </p:spPr>
        <p:txBody>
          <a:bodyPr/>
          <a:lstStyle/>
          <a:p>
            <a:r>
              <a:rPr lang="en-US" dirty="0">
                <a:latin typeface="Times" pitchFamily="18" charset="0"/>
                <a:cs typeface="Times New Roman" pitchFamily="18" charset="0"/>
              </a:rPr>
              <a:t> Media</a:t>
            </a:r>
            <a:r>
              <a:rPr lang="en-US" dirty="0"/>
              <a:t> </a:t>
            </a:r>
            <a:r>
              <a:rPr lang="en-US" dirty="0" err="1"/>
              <a:t>Jaringan</a:t>
            </a:r>
            <a:r>
              <a:rPr lang="en-US" dirty="0"/>
              <a:t>: UTP/STP</a:t>
            </a:r>
          </a:p>
        </p:txBody>
      </p:sp>
      <p:sp>
        <p:nvSpPr>
          <p:cNvPr id="302083" name="Rectangle 3"/>
          <p:cNvSpPr>
            <a:spLocks noGrp="1" noChangeArrowheads="1"/>
          </p:cNvSpPr>
          <p:nvPr>
            <p:ph type="body" sz="half" idx="2"/>
          </p:nvPr>
        </p:nvSpPr>
        <p:spPr>
          <a:xfrm>
            <a:off x="3851920" y="1591144"/>
            <a:ext cx="5040560" cy="4038600"/>
          </a:xfrm>
        </p:spPr>
        <p:txBody>
          <a:bodyPr/>
          <a:lstStyle/>
          <a:p>
            <a:pPr>
              <a:lnSpc>
                <a:spcPct val="90000"/>
              </a:lnSpc>
            </a:pPr>
            <a:r>
              <a:rPr lang="en-US" sz="2800" dirty="0">
                <a:cs typeface="Times New Roman" pitchFamily="18" charset="0"/>
              </a:rPr>
              <a:t>Media </a:t>
            </a:r>
            <a:r>
              <a:rPr lang="en-US" sz="2800" dirty="0" err="1">
                <a:cs typeface="Times New Roman" pitchFamily="18" charset="0"/>
              </a:rPr>
              <a:t>jaringan</a:t>
            </a:r>
            <a:r>
              <a:rPr lang="en-US" sz="2800" dirty="0">
                <a:cs typeface="Times New Roman" pitchFamily="18" charset="0"/>
              </a:rPr>
              <a:t> </a:t>
            </a:r>
            <a:r>
              <a:rPr lang="en-US" sz="2800" dirty="0" err="1">
                <a:cs typeface="Times New Roman" pitchFamily="18" charset="0"/>
              </a:rPr>
              <a:t>adalah</a:t>
            </a:r>
            <a:r>
              <a:rPr lang="en-US" sz="2800" dirty="0">
                <a:cs typeface="Times New Roman" pitchFamily="18" charset="0"/>
              </a:rPr>
              <a:t> </a:t>
            </a:r>
            <a:r>
              <a:rPr lang="en-US" sz="2800" dirty="0" err="1">
                <a:cs typeface="Times New Roman" pitchFamily="18" charset="0"/>
              </a:rPr>
              <a:t>dimana</a:t>
            </a:r>
            <a:r>
              <a:rPr lang="en-US" sz="2800" dirty="0">
                <a:cs typeface="Times New Roman" pitchFamily="18" charset="0"/>
              </a:rPr>
              <a:t> </a:t>
            </a:r>
            <a:r>
              <a:rPr lang="en-US" sz="2800" dirty="0" err="1">
                <a:cs typeface="Times New Roman" pitchFamily="18" charset="0"/>
              </a:rPr>
              <a:t>sinyal</a:t>
            </a:r>
            <a:r>
              <a:rPr lang="en-US" sz="2800" dirty="0">
                <a:cs typeface="Times New Roman" pitchFamily="18" charset="0"/>
              </a:rPr>
              <a:t> data di </a:t>
            </a:r>
            <a:r>
              <a:rPr lang="en-US" sz="2800" dirty="0" err="1">
                <a:cs typeface="Times New Roman" pitchFamily="18" charset="0"/>
              </a:rPr>
              <a:t>kirim</a:t>
            </a:r>
            <a:r>
              <a:rPr lang="en-US" sz="2800" dirty="0">
                <a:cs typeface="Times New Roman" pitchFamily="18" charset="0"/>
              </a:rPr>
              <a:t> </a:t>
            </a:r>
            <a:r>
              <a:rPr lang="en-US" sz="2800" dirty="0" err="1">
                <a:cs typeface="Times New Roman" pitchFamily="18" charset="0"/>
              </a:rPr>
              <a:t>dari</a:t>
            </a:r>
            <a:r>
              <a:rPr lang="en-US" sz="2800" dirty="0">
                <a:cs typeface="Times New Roman" pitchFamily="18" charset="0"/>
              </a:rPr>
              <a:t> </a:t>
            </a:r>
            <a:r>
              <a:rPr lang="en-US" sz="2800" dirty="0" err="1">
                <a:cs typeface="Times New Roman" pitchFamily="18" charset="0"/>
              </a:rPr>
              <a:t>komputersatu</a:t>
            </a:r>
            <a:r>
              <a:rPr lang="en-US" sz="2800" dirty="0">
                <a:cs typeface="Times New Roman" pitchFamily="18" charset="0"/>
              </a:rPr>
              <a:t> </a:t>
            </a:r>
            <a:r>
              <a:rPr lang="en-US" sz="2800" dirty="0" err="1">
                <a:cs typeface="Times New Roman" pitchFamily="18" charset="0"/>
              </a:rPr>
              <a:t>ke</a:t>
            </a:r>
            <a:r>
              <a:rPr lang="en-US" sz="2800" dirty="0">
                <a:cs typeface="Times New Roman" pitchFamily="18" charset="0"/>
              </a:rPr>
              <a:t> yang </a:t>
            </a:r>
            <a:r>
              <a:rPr lang="en-US" sz="2800" dirty="0" err="1">
                <a:cs typeface="Times New Roman" pitchFamily="18" charset="0"/>
              </a:rPr>
              <a:t>lainnya</a:t>
            </a:r>
            <a:r>
              <a:rPr lang="en-US" sz="2800" dirty="0">
                <a:cs typeface="Times New Roman" pitchFamily="18" charset="0"/>
              </a:rPr>
              <a:t>. ( </a:t>
            </a:r>
            <a:r>
              <a:rPr lang="en-US" sz="2800" dirty="0" err="1">
                <a:cs typeface="Times New Roman" pitchFamily="18" charset="0"/>
              </a:rPr>
              <a:t>kabel</a:t>
            </a:r>
            <a:r>
              <a:rPr lang="en-US" sz="2800" dirty="0">
                <a:cs typeface="Times New Roman" pitchFamily="18" charset="0"/>
              </a:rPr>
              <a:t> UTP/STP, </a:t>
            </a:r>
            <a:r>
              <a:rPr lang="en-US" sz="2800" dirty="0" err="1">
                <a:cs typeface="Times New Roman" pitchFamily="18" charset="0"/>
              </a:rPr>
              <a:t>kabel</a:t>
            </a:r>
            <a:r>
              <a:rPr lang="en-US" sz="2800" dirty="0">
                <a:cs typeface="Times New Roman" pitchFamily="18" charset="0"/>
              </a:rPr>
              <a:t> Coax, Fiber </a:t>
            </a:r>
            <a:r>
              <a:rPr lang="en-US" sz="2800" dirty="0" err="1">
                <a:cs typeface="Times New Roman" pitchFamily="18" charset="0"/>
              </a:rPr>
              <a:t>Optik</a:t>
            </a:r>
            <a:r>
              <a:rPr lang="en-US" sz="2800" dirty="0">
                <a:cs typeface="Times New Roman" pitchFamily="18" charset="0"/>
              </a:rPr>
              <a:t>, Wireless) </a:t>
            </a:r>
          </a:p>
          <a:p>
            <a:pPr>
              <a:lnSpc>
                <a:spcPct val="90000"/>
              </a:lnSpc>
              <a:buFont typeface="Wingdings" pitchFamily="2" charset="2"/>
              <a:buNone/>
            </a:pPr>
            <a:endParaRPr lang="en-US" sz="2800" dirty="0">
              <a:cs typeface="Times New Roman" pitchFamily="18" charset="0"/>
            </a:endParaRPr>
          </a:p>
          <a:p>
            <a:pPr>
              <a:lnSpc>
                <a:spcPct val="90000"/>
              </a:lnSpc>
            </a:pPr>
            <a:r>
              <a:rPr lang="en-US" sz="2800" dirty="0">
                <a:cs typeface="Times New Roman" pitchFamily="18" charset="0"/>
              </a:rPr>
              <a:t>Yang </a:t>
            </a:r>
            <a:r>
              <a:rPr lang="en-US" sz="2800" dirty="0" err="1">
                <a:cs typeface="Times New Roman" pitchFamily="18" charset="0"/>
              </a:rPr>
              <a:t>populer</a:t>
            </a:r>
            <a:r>
              <a:rPr lang="en-US" sz="2800" dirty="0">
                <a:cs typeface="Times New Roman" pitchFamily="18" charset="0"/>
              </a:rPr>
              <a:t> </a:t>
            </a:r>
            <a:r>
              <a:rPr lang="en-US" sz="2800" dirty="0" err="1">
                <a:cs typeface="Times New Roman" pitchFamily="18" charset="0"/>
              </a:rPr>
              <a:t>digunakan</a:t>
            </a:r>
            <a:r>
              <a:rPr lang="en-US" sz="2800" dirty="0">
                <a:cs typeface="Times New Roman" pitchFamily="18" charset="0"/>
              </a:rPr>
              <a:t> </a:t>
            </a:r>
            <a:r>
              <a:rPr lang="en-US" sz="2800" dirty="0" err="1">
                <a:cs typeface="Times New Roman" pitchFamily="18" charset="0"/>
              </a:rPr>
              <a:t>adalah</a:t>
            </a:r>
            <a:r>
              <a:rPr lang="en-US" sz="2800" dirty="0">
                <a:cs typeface="Times New Roman" pitchFamily="18" charset="0"/>
              </a:rPr>
              <a:t> </a:t>
            </a:r>
            <a:r>
              <a:rPr lang="en-US" sz="2800" dirty="0" err="1">
                <a:cs typeface="Times New Roman" pitchFamily="18" charset="0"/>
              </a:rPr>
              <a:t>jenis</a:t>
            </a:r>
            <a:r>
              <a:rPr lang="en-US" sz="2800" dirty="0">
                <a:cs typeface="Times New Roman" pitchFamily="18" charset="0"/>
              </a:rPr>
              <a:t> UTP</a:t>
            </a:r>
          </a:p>
          <a:p>
            <a:pPr>
              <a:lnSpc>
                <a:spcPct val="90000"/>
              </a:lnSpc>
              <a:buFont typeface="Wingdings" pitchFamily="2" charset="2"/>
              <a:buNone/>
            </a:pPr>
            <a:endParaRPr lang="en-US" sz="2100" dirty="0">
              <a:cs typeface="Times New Roman" pitchFamily="18" charset="0"/>
            </a:endParaRPr>
          </a:p>
        </p:txBody>
      </p:sp>
      <p:sp>
        <p:nvSpPr>
          <p:cNvPr id="302084" name="Rectangle 4"/>
          <p:cNvSpPr>
            <a:spLocks noChangeArrowheads="1"/>
          </p:cNvSpPr>
          <p:nvPr/>
        </p:nvSpPr>
        <p:spPr bwMode="auto">
          <a:xfrm>
            <a:off x="2790825" y="1852613"/>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02086" name="Picture 6"/>
          <p:cNvPicPr>
            <a:picLocks noChangeAspect="1" noChangeArrowheads="1"/>
          </p:cNvPicPr>
          <p:nvPr/>
        </p:nvPicPr>
        <p:blipFill>
          <a:blip r:embed="rId3" cstate="print"/>
          <a:srcRect l="6400" t="15854" r="1866" b="3659"/>
          <a:stretch>
            <a:fillRect/>
          </a:stretch>
        </p:blipFill>
        <p:spPr bwMode="auto">
          <a:xfrm>
            <a:off x="436800" y="1556792"/>
            <a:ext cx="3124200" cy="2397125"/>
          </a:xfrm>
          <a:prstGeom prst="rect">
            <a:avLst/>
          </a:prstGeom>
          <a:noFill/>
        </p:spPr>
      </p:pic>
      <p:pic>
        <p:nvPicPr>
          <p:cNvPr id="302087" name="Picture 7"/>
          <p:cNvPicPr>
            <a:picLocks noChangeAspect="1" noChangeArrowheads="1"/>
          </p:cNvPicPr>
          <p:nvPr/>
        </p:nvPicPr>
        <p:blipFill>
          <a:blip r:embed="rId4" cstate="print"/>
          <a:srcRect l="4279" t="14635" r="1604" b="4878"/>
          <a:stretch>
            <a:fillRect/>
          </a:stretch>
        </p:blipFill>
        <p:spPr bwMode="auto">
          <a:xfrm>
            <a:off x="436800" y="4077072"/>
            <a:ext cx="3124200" cy="2343150"/>
          </a:xfrm>
          <a:prstGeom prst="rect">
            <a:avLst/>
          </a:prstGeom>
          <a:noFill/>
        </p:spPr>
      </p:pic>
    </p:spTree>
    <p:extLst>
      <p:ext uri="{BB962C8B-B14F-4D97-AF65-F5344CB8AC3E}">
        <p14:creationId xmlns:p14="http://schemas.microsoft.com/office/powerpoint/2010/main" xmlns="" val="232362276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06"/>
            <a:ext cx="8229600" cy="792162"/>
          </a:xfrm>
        </p:spPr>
        <p:txBody>
          <a:bodyPr/>
          <a:lstStyle/>
          <a:p>
            <a:r>
              <a:rPr lang="en-US" b="1" dirty="0" err="1" smtClean="0"/>
              <a:t>Kabel</a:t>
            </a:r>
            <a:r>
              <a:rPr lang="en-US" b="1" dirty="0" smtClean="0"/>
              <a:t> UTP </a:t>
            </a:r>
            <a:endParaRPr lang="en-US" dirty="0"/>
          </a:p>
        </p:txBody>
      </p:sp>
      <p:sp>
        <p:nvSpPr>
          <p:cNvPr id="3" name="Content Placeholder 2"/>
          <p:cNvSpPr>
            <a:spLocks noGrp="1"/>
          </p:cNvSpPr>
          <p:nvPr>
            <p:ph idx="1"/>
          </p:nvPr>
        </p:nvSpPr>
        <p:spPr>
          <a:xfrm>
            <a:off x="228600" y="1219200"/>
            <a:ext cx="8686800" cy="5257800"/>
          </a:xfrm>
        </p:spPr>
        <p:txBody>
          <a:bodyPr>
            <a:normAutofit fontScale="92500" lnSpcReduction="10000"/>
          </a:bodyPr>
          <a:lstStyle/>
          <a:p>
            <a:pPr>
              <a:buNone/>
            </a:pPr>
            <a:r>
              <a:rPr lang="en-US" dirty="0" err="1" smtClean="0"/>
              <a:t>Berikut</a:t>
            </a:r>
            <a:r>
              <a:rPr lang="en-US" dirty="0" smtClean="0"/>
              <a:t> </a:t>
            </a:r>
            <a:r>
              <a:rPr lang="en-US" dirty="0" err="1" smtClean="0"/>
              <a:t>ini</a:t>
            </a:r>
            <a:r>
              <a:rPr lang="en-US" dirty="0" smtClean="0"/>
              <a:t> </a:t>
            </a:r>
            <a:r>
              <a:rPr lang="en-US" dirty="0" err="1" smtClean="0"/>
              <a:t>kegunaan</a:t>
            </a:r>
            <a:r>
              <a:rPr lang="en-US" dirty="0" smtClean="0"/>
              <a:t> </a:t>
            </a:r>
            <a:r>
              <a:rPr lang="en-US" dirty="0" err="1" smtClean="0"/>
              <a:t>dari</a:t>
            </a:r>
            <a:r>
              <a:rPr lang="en-US" dirty="0" smtClean="0"/>
              <a:t> </a:t>
            </a:r>
            <a:r>
              <a:rPr lang="en-US" dirty="0" err="1" smtClean="0"/>
              <a:t>kabel</a:t>
            </a:r>
            <a:r>
              <a:rPr lang="en-US" dirty="0" smtClean="0"/>
              <a:t> </a:t>
            </a:r>
            <a:r>
              <a:rPr lang="en-US" dirty="0" err="1" smtClean="0"/>
              <a:t>kategori</a:t>
            </a:r>
            <a:r>
              <a:rPr lang="en-US" dirty="0" smtClean="0"/>
              <a:t> 1 - 7 </a:t>
            </a:r>
            <a:r>
              <a:rPr lang="en-US" dirty="0" err="1" smtClean="0"/>
              <a:t>diambil</a:t>
            </a:r>
            <a:r>
              <a:rPr lang="en-US" dirty="0" smtClean="0"/>
              <a:t> </a:t>
            </a:r>
            <a:r>
              <a:rPr lang="en-US" dirty="0" err="1" smtClean="0"/>
              <a:t>dari</a:t>
            </a:r>
            <a:r>
              <a:rPr lang="en-US" dirty="0" smtClean="0"/>
              <a:t> </a:t>
            </a:r>
            <a:r>
              <a:rPr lang="en-US" dirty="0" err="1" smtClean="0"/>
              <a:t>wikipedia</a:t>
            </a:r>
            <a:r>
              <a:rPr lang="en-US" dirty="0" smtClean="0"/>
              <a:t>.</a:t>
            </a:r>
          </a:p>
          <a:p>
            <a:r>
              <a:rPr lang="en-US" dirty="0" smtClean="0"/>
              <a:t>cat 1: </a:t>
            </a:r>
            <a:r>
              <a:rPr lang="en-US" dirty="0" err="1" smtClean="0"/>
              <a:t>sebelumnya</a:t>
            </a:r>
            <a:r>
              <a:rPr lang="en-US" dirty="0" smtClean="0"/>
              <a:t> </a:t>
            </a:r>
            <a:r>
              <a:rPr lang="en-US" dirty="0" err="1" smtClean="0"/>
              <a:t>dipakai</a:t>
            </a:r>
            <a:r>
              <a:rPr lang="en-US" dirty="0" smtClean="0"/>
              <a:t> </a:t>
            </a:r>
            <a:r>
              <a:rPr lang="en-US" dirty="0" err="1" smtClean="0"/>
              <a:t>untuk</a:t>
            </a:r>
            <a:r>
              <a:rPr lang="en-US" dirty="0" smtClean="0"/>
              <a:t> POST (Plain Old Telephone Service) telephone </a:t>
            </a:r>
            <a:r>
              <a:rPr lang="en-US" dirty="0" err="1" smtClean="0"/>
              <a:t>dan</a:t>
            </a:r>
            <a:r>
              <a:rPr lang="en-US" dirty="0" smtClean="0"/>
              <a:t> ISDN.</a:t>
            </a:r>
          </a:p>
          <a:p>
            <a:r>
              <a:rPr lang="en-US" dirty="0" smtClean="0"/>
              <a:t>cat 2: </a:t>
            </a:r>
            <a:r>
              <a:rPr lang="en-US" dirty="0" err="1" smtClean="0"/>
              <a:t>dipakai</a:t>
            </a:r>
            <a:r>
              <a:rPr lang="en-US" dirty="0" smtClean="0"/>
              <a:t> </a:t>
            </a:r>
            <a:r>
              <a:rPr lang="en-US" dirty="0" err="1" smtClean="0"/>
              <a:t>untuk</a:t>
            </a:r>
            <a:r>
              <a:rPr lang="en-US" dirty="0" smtClean="0"/>
              <a:t> token ring network </a:t>
            </a:r>
            <a:r>
              <a:rPr lang="en-US" dirty="0" err="1" smtClean="0"/>
              <a:t>dengan</a:t>
            </a:r>
            <a:r>
              <a:rPr lang="en-US" dirty="0" smtClean="0"/>
              <a:t> </a:t>
            </a:r>
            <a:r>
              <a:rPr lang="en-US" dirty="0" err="1" smtClean="0"/>
              <a:t>bw</a:t>
            </a:r>
            <a:r>
              <a:rPr lang="en-US" dirty="0" smtClean="0"/>
              <a:t> 4mbps</a:t>
            </a:r>
          </a:p>
          <a:p>
            <a:r>
              <a:rPr lang="en-US" dirty="0" smtClean="0"/>
              <a:t>cat 3: </a:t>
            </a:r>
            <a:r>
              <a:rPr lang="en-US" dirty="0" err="1" smtClean="0"/>
              <a:t>dipakai</a:t>
            </a:r>
            <a:r>
              <a:rPr lang="en-US" dirty="0" smtClean="0"/>
              <a:t> </a:t>
            </a:r>
            <a:r>
              <a:rPr lang="en-US" dirty="0" err="1" smtClean="0"/>
              <a:t>untuk</a:t>
            </a:r>
            <a:r>
              <a:rPr lang="en-US" dirty="0" smtClean="0"/>
              <a:t> data network </a:t>
            </a:r>
            <a:r>
              <a:rPr lang="en-US" dirty="0" err="1" smtClean="0"/>
              <a:t>dengan</a:t>
            </a:r>
            <a:r>
              <a:rPr lang="en-US" dirty="0" smtClean="0"/>
              <a:t> </a:t>
            </a:r>
            <a:r>
              <a:rPr lang="en-US" dirty="0" err="1" smtClean="0"/>
              <a:t>frequensi</a:t>
            </a:r>
            <a:r>
              <a:rPr lang="en-US" dirty="0" smtClean="0"/>
              <a:t> up to 16Mhz </a:t>
            </a:r>
            <a:r>
              <a:rPr lang="en-US" dirty="0" err="1" smtClean="0"/>
              <a:t>dan</a:t>
            </a:r>
            <a:r>
              <a:rPr lang="en-US" dirty="0" smtClean="0"/>
              <a:t> </a:t>
            </a:r>
            <a:r>
              <a:rPr lang="en-US" dirty="0" err="1" smtClean="0"/>
              <a:t>lebih</a:t>
            </a:r>
            <a:r>
              <a:rPr lang="en-US" dirty="0" smtClean="0"/>
              <a:t> </a:t>
            </a:r>
            <a:r>
              <a:rPr lang="en-US" dirty="0" err="1" smtClean="0"/>
              <a:t>populer</a:t>
            </a:r>
            <a:r>
              <a:rPr lang="en-US" dirty="0" smtClean="0"/>
              <a:t> </a:t>
            </a:r>
            <a:r>
              <a:rPr lang="en-US" dirty="0" err="1" smtClean="0"/>
              <a:t>untuk</a:t>
            </a:r>
            <a:r>
              <a:rPr lang="en-US" dirty="0" smtClean="0"/>
              <a:t> </a:t>
            </a:r>
            <a:r>
              <a:rPr lang="en-US" dirty="0" err="1" smtClean="0"/>
              <a:t>pemakaian</a:t>
            </a:r>
            <a:r>
              <a:rPr lang="en-US" dirty="0" smtClean="0"/>
              <a:t> 10mbps</a:t>
            </a:r>
          </a:p>
          <a:p>
            <a:r>
              <a:rPr lang="en-US" dirty="0" smtClean="0"/>
              <a:t>cat 4: </a:t>
            </a:r>
            <a:r>
              <a:rPr lang="en-US" dirty="0" err="1" smtClean="0"/>
              <a:t>Frequensi</a:t>
            </a:r>
            <a:r>
              <a:rPr lang="en-US" dirty="0" smtClean="0"/>
              <a:t> up to 20Mhz </a:t>
            </a:r>
            <a:r>
              <a:rPr lang="en-US" dirty="0" err="1" smtClean="0"/>
              <a:t>dan</a:t>
            </a:r>
            <a:r>
              <a:rPr lang="en-US" dirty="0" smtClean="0"/>
              <a:t> </a:t>
            </a:r>
            <a:r>
              <a:rPr lang="en-US" dirty="0" err="1" smtClean="0"/>
              <a:t>sering</a:t>
            </a:r>
            <a:r>
              <a:rPr lang="en-US" dirty="0" smtClean="0"/>
              <a:t> </a:t>
            </a:r>
            <a:r>
              <a:rPr lang="en-US" dirty="0" err="1" smtClean="0"/>
              <a:t>dipakai</a:t>
            </a:r>
            <a:r>
              <a:rPr lang="en-US" dirty="0" smtClean="0"/>
              <a:t> </a:t>
            </a:r>
            <a:r>
              <a:rPr lang="en-US" dirty="0" err="1" smtClean="0"/>
              <a:t>untuk</a:t>
            </a:r>
            <a:r>
              <a:rPr lang="en-US" dirty="0" smtClean="0"/>
              <a:t> 16mbps token ring network.</a:t>
            </a:r>
          </a:p>
        </p:txBody>
      </p:sp>
    </p:spTree>
    <p:extLst>
      <p:ext uri="{BB962C8B-B14F-4D97-AF65-F5344CB8AC3E}">
        <p14:creationId xmlns:p14="http://schemas.microsoft.com/office/powerpoint/2010/main" xmlns="" val="189115341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472608"/>
          </a:xfrm>
        </p:spPr>
        <p:txBody>
          <a:bodyPr/>
          <a:lstStyle/>
          <a:p>
            <a:r>
              <a:rPr lang="en-US" sz="2600" dirty="0"/>
              <a:t>cat 5: </a:t>
            </a:r>
            <a:r>
              <a:rPr lang="en-US" sz="2600" dirty="0" err="1"/>
              <a:t>Frequensi</a:t>
            </a:r>
            <a:r>
              <a:rPr lang="en-US" sz="2600" dirty="0"/>
              <a:t> up to 100Mhz </a:t>
            </a:r>
            <a:r>
              <a:rPr lang="en-US" sz="2600" dirty="0" err="1"/>
              <a:t>dan</a:t>
            </a:r>
            <a:r>
              <a:rPr lang="en-US" sz="2600" dirty="0"/>
              <a:t> </a:t>
            </a:r>
            <a:r>
              <a:rPr lang="en-US" sz="2600" dirty="0" err="1"/>
              <a:t>biasa</a:t>
            </a:r>
            <a:r>
              <a:rPr lang="en-US" sz="2600" dirty="0"/>
              <a:t> </a:t>
            </a:r>
            <a:r>
              <a:rPr lang="en-US" sz="2600" dirty="0" err="1"/>
              <a:t>dipakai</a:t>
            </a:r>
            <a:r>
              <a:rPr lang="en-US" sz="2600" dirty="0"/>
              <a:t> </a:t>
            </a:r>
            <a:r>
              <a:rPr lang="en-US" sz="2600" dirty="0" err="1"/>
              <a:t>untuk</a:t>
            </a:r>
            <a:r>
              <a:rPr lang="en-US" sz="2600" dirty="0"/>
              <a:t> network </a:t>
            </a:r>
            <a:r>
              <a:rPr lang="en-US" sz="2600" dirty="0" err="1"/>
              <a:t>dengan</a:t>
            </a:r>
            <a:r>
              <a:rPr lang="en-US" sz="2600" dirty="0"/>
              <a:t> </a:t>
            </a:r>
            <a:r>
              <a:rPr lang="en-US" sz="2600" dirty="0" err="1"/>
              <a:t>kecepatan</a:t>
            </a:r>
            <a:r>
              <a:rPr lang="en-US" sz="2600" dirty="0"/>
              <a:t> 100Mbps </a:t>
            </a:r>
            <a:r>
              <a:rPr lang="en-US" sz="2600" dirty="0" err="1"/>
              <a:t>tetap</a:t>
            </a:r>
            <a:r>
              <a:rPr lang="en-US" sz="2600" dirty="0"/>
              <a:t> </a:t>
            </a:r>
            <a:r>
              <a:rPr lang="en-US" sz="2600" dirty="0" err="1"/>
              <a:t>kemungkinan</a:t>
            </a:r>
            <a:r>
              <a:rPr lang="en-US" sz="2600" dirty="0"/>
              <a:t> </a:t>
            </a:r>
            <a:r>
              <a:rPr lang="en-US" sz="2600" dirty="0" err="1"/>
              <a:t>tidak</a:t>
            </a:r>
            <a:r>
              <a:rPr lang="en-US" sz="2600" dirty="0"/>
              <a:t> </a:t>
            </a:r>
            <a:r>
              <a:rPr lang="en-US" sz="2600" dirty="0" err="1"/>
              <a:t>cocok</a:t>
            </a:r>
            <a:r>
              <a:rPr lang="en-US" sz="2600" dirty="0"/>
              <a:t> </a:t>
            </a:r>
            <a:r>
              <a:rPr lang="en-US" sz="2600" dirty="0" err="1"/>
              <a:t>untuk</a:t>
            </a:r>
            <a:r>
              <a:rPr lang="en-US" sz="2600" dirty="0"/>
              <a:t> gigabyte </a:t>
            </a:r>
            <a:r>
              <a:rPr lang="en-US" sz="2600" dirty="0" err="1"/>
              <a:t>ethernet</a:t>
            </a:r>
            <a:r>
              <a:rPr lang="en-US" sz="2600" dirty="0"/>
              <a:t> network.</a:t>
            </a:r>
          </a:p>
          <a:p>
            <a:r>
              <a:rPr lang="en-US" sz="2600" dirty="0"/>
              <a:t>cat 5e: </a:t>
            </a:r>
            <a:r>
              <a:rPr lang="en-US" sz="2600" dirty="0" err="1"/>
              <a:t>Frequensi</a:t>
            </a:r>
            <a:r>
              <a:rPr lang="en-US" sz="2600" dirty="0"/>
              <a:t> </a:t>
            </a:r>
            <a:r>
              <a:rPr lang="en-US" sz="2600" dirty="0" err="1"/>
              <a:t>dan</a:t>
            </a:r>
            <a:r>
              <a:rPr lang="en-US" sz="2600" dirty="0"/>
              <a:t> </a:t>
            </a:r>
            <a:r>
              <a:rPr lang="en-US" sz="2600" dirty="0" err="1"/>
              <a:t>kecepatan</a:t>
            </a:r>
            <a:r>
              <a:rPr lang="en-US" sz="2600" dirty="0"/>
              <a:t> </a:t>
            </a:r>
            <a:r>
              <a:rPr lang="en-US" sz="2600" dirty="0" err="1"/>
              <a:t>sama</a:t>
            </a:r>
            <a:r>
              <a:rPr lang="en-US" sz="2600" dirty="0"/>
              <a:t> </a:t>
            </a:r>
            <a:r>
              <a:rPr lang="en-US" sz="2600" dirty="0" err="1"/>
              <a:t>dengan</a:t>
            </a:r>
            <a:r>
              <a:rPr lang="en-US" sz="2600" dirty="0"/>
              <a:t> cat-5 </a:t>
            </a:r>
            <a:r>
              <a:rPr lang="en-US" sz="2600" dirty="0" err="1"/>
              <a:t>tetapi</a:t>
            </a:r>
            <a:r>
              <a:rPr lang="en-US" sz="2600" dirty="0"/>
              <a:t> </a:t>
            </a:r>
            <a:r>
              <a:rPr lang="en-US" sz="2600" dirty="0" err="1"/>
              <a:t>lebih</a:t>
            </a:r>
            <a:r>
              <a:rPr lang="en-US" sz="2600" dirty="0"/>
              <a:t> support gigabyte </a:t>
            </a:r>
            <a:r>
              <a:rPr lang="en-US" sz="2600" dirty="0" err="1"/>
              <a:t>ethernet</a:t>
            </a:r>
            <a:r>
              <a:rPr lang="en-US" sz="2600" dirty="0"/>
              <a:t> network.</a:t>
            </a:r>
          </a:p>
          <a:p>
            <a:r>
              <a:rPr lang="en-US" sz="2600" dirty="0"/>
              <a:t>cat 6: </a:t>
            </a:r>
            <a:r>
              <a:rPr lang="en-US" sz="2600" dirty="0" err="1"/>
              <a:t>Memiliki</a:t>
            </a:r>
            <a:r>
              <a:rPr lang="en-US" sz="2600" dirty="0"/>
              <a:t> </a:t>
            </a:r>
            <a:r>
              <a:rPr lang="en-US" sz="2600" dirty="0" err="1"/>
              <a:t>kecepatan</a:t>
            </a:r>
            <a:r>
              <a:rPr lang="en-US" sz="2600" dirty="0"/>
              <a:t> up to 250Mbps </a:t>
            </a:r>
            <a:r>
              <a:rPr lang="en-US" sz="2600" dirty="0" err="1"/>
              <a:t>atau</a:t>
            </a:r>
            <a:r>
              <a:rPr lang="en-US" sz="2600" dirty="0"/>
              <a:t> </a:t>
            </a:r>
            <a:r>
              <a:rPr lang="en-US" sz="2600" dirty="0" err="1"/>
              <a:t>lebih</a:t>
            </a:r>
            <a:r>
              <a:rPr lang="en-US" sz="2600" dirty="0"/>
              <a:t> </a:t>
            </a:r>
            <a:r>
              <a:rPr lang="en-US" sz="2600" dirty="0" err="1"/>
              <a:t>dari</a:t>
            </a:r>
            <a:r>
              <a:rPr lang="en-US" sz="2600" dirty="0"/>
              <a:t> </a:t>
            </a:r>
            <a:r>
              <a:rPr lang="en-US" sz="2600" dirty="0" err="1"/>
              <a:t>dua</a:t>
            </a:r>
            <a:r>
              <a:rPr lang="en-US" sz="2600" dirty="0"/>
              <a:t> kali cat-5 </a:t>
            </a:r>
            <a:r>
              <a:rPr lang="en-US" sz="2600" dirty="0" err="1"/>
              <a:t>dan</a:t>
            </a:r>
            <a:r>
              <a:rPr lang="en-US" sz="2600" dirty="0"/>
              <a:t> cat-5e</a:t>
            </a:r>
          </a:p>
          <a:p>
            <a:r>
              <a:rPr lang="en-US" sz="2600" dirty="0"/>
              <a:t>cat 6a: </a:t>
            </a:r>
            <a:r>
              <a:rPr lang="en-US" sz="2600" dirty="0" err="1"/>
              <a:t>Kabel</a:t>
            </a:r>
            <a:r>
              <a:rPr lang="en-US" sz="2600" dirty="0"/>
              <a:t> </a:t>
            </a:r>
            <a:r>
              <a:rPr lang="en-US" sz="2600" dirty="0" err="1"/>
              <a:t>masa</a:t>
            </a:r>
            <a:r>
              <a:rPr lang="en-US" sz="2600" dirty="0"/>
              <a:t> </a:t>
            </a:r>
            <a:r>
              <a:rPr lang="en-US" sz="2600" dirty="0" err="1"/>
              <a:t>depan</a:t>
            </a:r>
            <a:r>
              <a:rPr lang="en-US" sz="2600" dirty="0"/>
              <a:t> </a:t>
            </a:r>
            <a:r>
              <a:rPr lang="en-US" sz="2600" dirty="0" err="1"/>
              <a:t>untuk</a:t>
            </a:r>
            <a:r>
              <a:rPr lang="en-US" sz="2600" dirty="0"/>
              <a:t> </a:t>
            </a:r>
            <a:r>
              <a:rPr lang="en-US" sz="2600" dirty="0" err="1"/>
              <a:t>kecepatan</a:t>
            </a:r>
            <a:r>
              <a:rPr lang="en-US" sz="2600" dirty="0"/>
              <a:t> up to 10Gbps</a:t>
            </a:r>
          </a:p>
          <a:p>
            <a:r>
              <a:rPr lang="en-US" sz="2600" dirty="0"/>
              <a:t>cat 7: di design </a:t>
            </a:r>
            <a:r>
              <a:rPr lang="en-US" sz="2600" dirty="0" err="1"/>
              <a:t>untuk</a:t>
            </a:r>
            <a:r>
              <a:rPr lang="en-US" sz="2600" dirty="0"/>
              <a:t> </a:t>
            </a:r>
            <a:r>
              <a:rPr lang="en-US" sz="2600" dirty="0" err="1"/>
              <a:t>bekerja</a:t>
            </a:r>
            <a:r>
              <a:rPr lang="en-US" sz="2600" dirty="0"/>
              <a:t> </a:t>
            </a:r>
            <a:r>
              <a:rPr lang="en-US" sz="2600" dirty="0" err="1"/>
              <a:t>pada</a:t>
            </a:r>
            <a:r>
              <a:rPr lang="en-US" sz="2600" dirty="0"/>
              <a:t> </a:t>
            </a:r>
            <a:r>
              <a:rPr lang="en-US" sz="2600" dirty="0" err="1"/>
              <a:t>frequensi</a:t>
            </a:r>
            <a:r>
              <a:rPr lang="en-US" sz="2600" dirty="0"/>
              <a:t> up to 600Mhz.</a:t>
            </a:r>
          </a:p>
          <a:p>
            <a:endParaRPr lang="id-ID" dirty="0"/>
          </a:p>
        </p:txBody>
      </p:sp>
    </p:spTree>
    <p:extLst>
      <p:ext uri="{BB962C8B-B14F-4D97-AF65-F5344CB8AC3E}">
        <p14:creationId xmlns:p14="http://schemas.microsoft.com/office/powerpoint/2010/main" xmlns="" val="295203250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8429"/>
            <a:ext cx="9144000" cy="722859"/>
          </a:xfrm>
        </p:spPr>
        <p:txBody>
          <a:bodyPr>
            <a:normAutofit fontScale="90000"/>
          </a:bodyPr>
          <a:lstStyle/>
          <a:p>
            <a:r>
              <a:rPr lang="id-ID" dirty="0" smtClean="0"/>
              <a:t>Tujuan Pemakaian Standar EIA/TIA 568</a:t>
            </a:r>
            <a:endParaRPr lang="id-ID" dirty="0"/>
          </a:p>
        </p:txBody>
      </p:sp>
      <p:sp>
        <p:nvSpPr>
          <p:cNvPr id="3" name="Content Placeholder 2"/>
          <p:cNvSpPr>
            <a:spLocks noGrp="1"/>
          </p:cNvSpPr>
          <p:nvPr>
            <p:ph idx="1"/>
          </p:nvPr>
        </p:nvSpPr>
        <p:spPr>
          <a:xfrm>
            <a:off x="251520" y="1916832"/>
            <a:ext cx="8640960" cy="4407768"/>
          </a:xfrm>
        </p:spPr>
        <p:txBody>
          <a:bodyPr/>
          <a:lstStyle/>
          <a:p>
            <a:r>
              <a:rPr lang="id-ID" dirty="0" smtClean="0"/>
              <a:t>menekan</a:t>
            </a:r>
            <a:r>
              <a:rPr lang="id-ID" dirty="0"/>
              <a:t> crosstalk ataupun EMI </a:t>
            </a:r>
            <a:r>
              <a:rPr lang="id-ID" dirty="0" smtClean="0"/>
              <a:t>(electro magnetic interference) sehingga kabel yang </a:t>
            </a:r>
            <a:r>
              <a:rPr lang="id-ID" dirty="0"/>
              <a:t>digunakan </a:t>
            </a:r>
            <a:r>
              <a:rPr lang="id-ID" dirty="0" smtClean="0"/>
              <a:t>dapat mencapai kerja seperti yang dispesifikasikan. (misal CAT 5 dapat mencapai kecepatan </a:t>
            </a:r>
            <a:r>
              <a:rPr lang="id-ID" dirty="0"/>
              <a:t>100 </a:t>
            </a:r>
            <a:r>
              <a:rPr lang="id-ID" dirty="0" smtClean="0"/>
              <a:t>Mbps hingga jarak 100m).</a:t>
            </a:r>
            <a:endParaRPr lang="id-ID" dirty="0"/>
          </a:p>
          <a:p>
            <a:endParaRPr lang="id-ID" dirty="0"/>
          </a:p>
        </p:txBody>
      </p:sp>
      <p:sp>
        <p:nvSpPr>
          <p:cNvPr id="4" name="Rectangle 3"/>
          <p:cNvSpPr/>
          <p:nvPr/>
        </p:nvSpPr>
        <p:spPr>
          <a:xfrm>
            <a:off x="2133600" y="5105400"/>
            <a:ext cx="4411464" cy="369332"/>
          </a:xfrm>
          <a:prstGeom prst="rect">
            <a:avLst/>
          </a:prstGeom>
        </p:spPr>
        <p:txBody>
          <a:bodyPr wrap="none">
            <a:spAutoFit/>
          </a:bodyPr>
          <a:lstStyle/>
          <a:p>
            <a:pPr fontAlgn="base">
              <a:spcBef>
                <a:spcPct val="0"/>
              </a:spcBef>
              <a:spcAft>
                <a:spcPct val="0"/>
              </a:spcAft>
            </a:pPr>
            <a:r>
              <a:rPr lang="id-ID" dirty="0">
                <a:solidFill>
                  <a:srgbClr val="080808"/>
                </a:solidFill>
              </a:rPr>
              <a:t>http://www.tiaonline.org/standards/catalog/</a:t>
            </a:r>
          </a:p>
        </p:txBody>
      </p:sp>
    </p:spTree>
    <p:extLst>
      <p:ext uri="{BB962C8B-B14F-4D97-AF65-F5344CB8AC3E}">
        <p14:creationId xmlns:p14="http://schemas.microsoft.com/office/powerpoint/2010/main" xmlns="" val="188769113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052736"/>
            <a:ext cx="8763000" cy="5040560"/>
          </a:xfrm>
        </p:spPr>
        <p:txBody>
          <a:bodyPr>
            <a:noAutofit/>
          </a:bodyPr>
          <a:lstStyle/>
          <a:p>
            <a:r>
              <a:rPr lang="id-ID" b="1" dirty="0">
                <a:latin typeface="Arial" pitchFamily="34" charset="0"/>
                <a:cs typeface="Arial" pitchFamily="34" charset="0"/>
              </a:rPr>
              <a:t>Crosstalk </a:t>
            </a:r>
            <a:r>
              <a:rPr lang="id-ID" b="1" dirty="0" smtClean="0">
                <a:latin typeface="Arial" pitchFamily="34" charset="0"/>
                <a:cs typeface="Arial" pitchFamily="34" charset="0"/>
              </a:rPr>
              <a:t>g</a:t>
            </a:r>
            <a:r>
              <a:rPr lang="en-US" dirty="0" err="1" smtClean="0">
                <a:latin typeface="Arial" pitchFamily="34" charset="0"/>
                <a:cs typeface="Arial" pitchFamily="34" charset="0"/>
              </a:rPr>
              <a:t>angguan</a:t>
            </a:r>
            <a:r>
              <a:rPr lang="en-US" dirty="0" smtClean="0">
                <a:latin typeface="Arial" pitchFamily="34" charset="0"/>
                <a:cs typeface="Arial" pitchFamily="34" charset="0"/>
              </a:rPr>
              <a:t> </a:t>
            </a:r>
            <a:r>
              <a:rPr lang="en-US" dirty="0" err="1" smtClean="0">
                <a:latin typeface="Arial" pitchFamily="34" charset="0"/>
                <a:cs typeface="Arial" pitchFamily="34" charset="0"/>
              </a:rPr>
              <a:t>dalam</a:t>
            </a:r>
            <a:r>
              <a:rPr lang="en-US" dirty="0" smtClean="0">
                <a:latin typeface="Arial" pitchFamily="34" charset="0"/>
                <a:cs typeface="Arial" pitchFamily="34" charset="0"/>
              </a:rPr>
              <a:t> proses </a:t>
            </a:r>
            <a:r>
              <a:rPr lang="en-US" dirty="0" err="1" smtClean="0">
                <a:latin typeface="Arial" pitchFamily="34" charset="0"/>
                <a:cs typeface="Arial" pitchFamily="34" charset="0"/>
              </a:rPr>
              <a:t>pengiriman</a:t>
            </a:r>
            <a:r>
              <a:rPr lang="en-US" dirty="0" smtClean="0">
                <a:latin typeface="Arial" pitchFamily="34" charset="0"/>
                <a:cs typeface="Arial" pitchFamily="34" charset="0"/>
              </a:rPr>
              <a:t> data/</a:t>
            </a:r>
            <a:r>
              <a:rPr lang="en-US" dirty="0" err="1" smtClean="0">
                <a:latin typeface="Arial" pitchFamily="34" charset="0"/>
                <a:cs typeface="Arial" pitchFamily="34" charset="0"/>
              </a:rPr>
              <a:t>informasi</a:t>
            </a:r>
            <a:r>
              <a:rPr lang="en-US" dirty="0" smtClean="0">
                <a:latin typeface="Arial" pitchFamily="34" charset="0"/>
                <a:cs typeface="Arial" pitchFamily="34" charset="0"/>
              </a:rPr>
              <a:t> </a:t>
            </a:r>
            <a:r>
              <a:rPr lang="en-US" dirty="0" err="1" smtClean="0">
                <a:latin typeface="Arial" pitchFamily="34" charset="0"/>
                <a:cs typeface="Arial" pitchFamily="34" charset="0"/>
              </a:rPr>
              <a:t>antar</a:t>
            </a:r>
            <a:r>
              <a:rPr lang="en-US" dirty="0" smtClean="0">
                <a:latin typeface="Arial" pitchFamily="34" charset="0"/>
                <a:cs typeface="Arial" pitchFamily="34" charset="0"/>
              </a:rPr>
              <a:t> </a:t>
            </a:r>
            <a:r>
              <a:rPr lang="en-US" dirty="0" err="1" smtClean="0">
                <a:latin typeface="Arial" pitchFamily="34" charset="0"/>
                <a:cs typeface="Arial" pitchFamily="34" charset="0"/>
              </a:rPr>
              <a:t>stasiun</a:t>
            </a:r>
            <a:r>
              <a:rPr lang="en-US" dirty="0" smtClean="0">
                <a:latin typeface="Arial" pitchFamily="34" charset="0"/>
                <a:cs typeface="Arial" pitchFamily="34" charset="0"/>
              </a:rPr>
              <a:t> </a:t>
            </a:r>
            <a:r>
              <a:rPr lang="en-US" dirty="0" err="1" smtClean="0">
                <a:latin typeface="Arial" pitchFamily="34" charset="0"/>
                <a:cs typeface="Arial" pitchFamily="34" charset="0"/>
              </a:rPr>
              <a:t>berupa</a:t>
            </a:r>
            <a:r>
              <a:rPr lang="en-US" dirty="0" smtClean="0">
                <a:latin typeface="Arial" pitchFamily="34" charset="0"/>
                <a:cs typeface="Arial" pitchFamily="34" charset="0"/>
              </a:rPr>
              <a:t> </a:t>
            </a:r>
            <a:r>
              <a:rPr lang="en-US" dirty="0" err="1" smtClean="0">
                <a:latin typeface="Arial" pitchFamily="34" charset="0"/>
                <a:cs typeface="Arial" pitchFamily="34" charset="0"/>
              </a:rPr>
              <a:t>masuknya</a:t>
            </a:r>
            <a:r>
              <a:rPr lang="en-US" dirty="0" smtClean="0">
                <a:latin typeface="Arial" pitchFamily="34" charset="0"/>
                <a:cs typeface="Arial" pitchFamily="34" charset="0"/>
              </a:rPr>
              <a:t> </a:t>
            </a:r>
            <a:r>
              <a:rPr lang="en-US" dirty="0" err="1" smtClean="0">
                <a:latin typeface="Arial" pitchFamily="34" charset="0"/>
                <a:cs typeface="Arial" pitchFamily="34" charset="0"/>
              </a:rPr>
              <a:t>sinyal</a:t>
            </a:r>
            <a:r>
              <a:rPr lang="en-US" dirty="0" smtClean="0">
                <a:latin typeface="Arial" pitchFamily="34" charset="0"/>
                <a:cs typeface="Arial" pitchFamily="34" charset="0"/>
              </a:rPr>
              <a:t> yang </a:t>
            </a:r>
            <a:r>
              <a:rPr lang="en-US" dirty="0" err="1" smtClean="0">
                <a:latin typeface="Arial" pitchFamily="34" charset="0"/>
                <a:cs typeface="Arial" pitchFamily="34" charset="0"/>
              </a:rPr>
              <a:t>tidak</a:t>
            </a:r>
            <a:r>
              <a:rPr lang="en-US" dirty="0" smtClean="0">
                <a:latin typeface="Arial" pitchFamily="34" charset="0"/>
                <a:cs typeface="Arial" pitchFamily="34" charset="0"/>
              </a:rPr>
              <a:t> </a:t>
            </a:r>
            <a:r>
              <a:rPr lang="en-US" dirty="0" err="1" smtClean="0">
                <a:latin typeface="Arial" pitchFamily="34" charset="0"/>
                <a:cs typeface="Arial" pitchFamily="34" charset="0"/>
              </a:rPr>
              <a:t>diinginkan</a:t>
            </a:r>
            <a:r>
              <a:rPr lang="en-US" dirty="0" smtClean="0">
                <a:latin typeface="Arial" pitchFamily="34" charset="0"/>
                <a:cs typeface="Arial" pitchFamily="34" charset="0"/>
              </a:rPr>
              <a:t> </a:t>
            </a:r>
            <a:r>
              <a:rPr lang="en-US" dirty="0" err="1" smtClean="0">
                <a:latin typeface="Arial" pitchFamily="34" charset="0"/>
                <a:cs typeface="Arial" pitchFamily="34" charset="0"/>
              </a:rPr>
              <a:t>dari</a:t>
            </a:r>
            <a:r>
              <a:rPr lang="en-US" dirty="0" smtClean="0">
                <a:latin typeface="Arial" pitchFamily="34" charset="0"/>
                <a:cs typeface="Arial" pitchFamily="34" charset="0"/>
              </a:rPr>
              <a:t> </a:t>
            </a:r>
            <a:r>
              <a:rPr lang="en-US" dirty="0" err="1" smtClean="0">
                <a:latin typeface="Arial" pitchFamily="34" charset="0"/>
                <a:cs typeface="Arial" pitchFamily="34" charset="0"/>
              </a:rPr>
              <a:t>jalur</a:t>
            </a:r>
            <a:r>
              <a:rPr lang="en-US" dirty="0" smtClean="0">
                <a:latin typeface="Arial" pitchFamily="34" charset="0"/>
                <a:cs typeface="Arial" pitchFamily="34" charset="0"/>
              </a:rPr>
              <a:t> yang </a:t>
            </a:r>
            <a:r>
              <a:rPr lang="en-US" dirty="0" err="1" smtClean="0">
                <a:latin typeface="Arial" pitchFamily="34" charset="0"/>
                <a:cs typeface="Arial" pitchFamily="34" charset="0"/>
              </a:rPr>
              <a:t>terletak</a:t>
            </a:r>
            <a:r>
              <a:rPr lang="en-US" dirty="0" smtClean="0">
                <a:latin typeface="Arial" pitchFamily="34" charset="0"/>
                <a:cs typeface="Arial" pitchFamily="34" charset="0"/>
              </a:rPr>
              <a:t> </a:t>
            </a:r>
            <a:r>
              <a:rPr lang="en-US" dirty="0" err="1" smtClean="0">
                <a:latin typeface="Arial" pitchFamily="34" charset="0"/>
                <a:cs typeface="Arial" pitchFamily="34" charset="0"/>
              </a:rPr>
              <a:t>berhimpitan</a:t>
            </a:r>
            <a:r>
              <a:rPr lang="en-US" dirty="0" smtClean="0">
                <a:latin typeface="Arial" pitchFamily="34" charset="0"/>
                <a:cs typeface="Arial" pitchFamily="34" charset="0"/>
              </a:rPr>
              <a:t>. </a:t>
            </a:r>
            <a:r>
              <a:rPr lang="en-US" dirty="0" err="1" smtClean="0">
                <a:latin typeface="Arial" pitchFamily="34" charset="0"/>
                <a:cs typeface="Arial" pitchFamily="34" charset="0"/>
              </a:rPr>
              <a:t>Sering</a:t>
            </a:r>
            <a:r>
              <a:rPr lang="en-US" dirty="0" smtClean="0">
                <a:latin typeface="Arial" pitchFamily="34" charset="0"/>
                <a:cs typeface="Arial" pitchFamily="34" charset="0"/>
              </a:rPr>
              <a:t> </a:t>
            </a:r>
            <a:r>
              <a:rPr lang="en-US" dirty="0" err="1" smtClean="0">
                <a:latin typeface="Arial" pitchFamily="34" charset="0"/>
                <a:cs typeface="Arial" pitchFamily="34" charset="0"/>
              </a:rPr>
              <a:t>terjadi</a:t>
            </a:r>
            <a:r>
              <a:rPr lang="en-US" dirty="0" smtClean="0">
                <a:latin typeface="Arial" pitchFamily="34" charset="0"/>
                <a:cs typeface="Arial" pitchFamily="34" charset="0"/>
              </a:rPr>
              <a:t> </a:t>
            </a:r>
            <a:r>
              <a:rPr lang="en-US" dirty="0" err="1" smtClean="0">
                <a:latin typeface="Arial" pitchFamily="34" charset="0"/>
                <a:cs typeface="Arial" pitchFamily="34" charset="0"/>
              </a:rPr>
              <a:t>pada</a:t>
            </a:r>
            <a:r>
              <a:rPr lang="en-US" dirty="0" smtClean="0">
                <a:latin typeface="Arial" pitchFamily="34" charset="0"/>
                <a:cs typeface="Arial" pitchFamily="34" charset="0"/>
              </a:rPr>
              <a:t> </a:t>
            </a:r>
            <a:r>
              <a:rPr lang="en-US" dirty="0" err="1" smtClean="0">
                <a:latin typeface="Arial" pitchFamily="34" charset="0"/>
                <a:cs typeface="Arial" pitchFamily="34" charset="0"/>
              </a:rPr>
              <a:t>pengiriman</a:t>
            </a:r>
            <a:r>
              <a:rPr lang="en-US" dirty="0" smtClean="0">
                <a:latin typeface="Arial" pitchFamily="34" charset="0"/>
                <a:cs typeface="Arial" pitchFamily="34" charset="0"/>
              </a:rPr>
              <a:t> </a:t>
            </a:r>
            <a:r>
              <a:rPr lang="en-US" dirty="0" err="1" smtClean="0">
                <a:latin typeface="Arial" pitchFamily="34" charset="0"/>
                <a:cs typeface="Arial" pitchFamily="34" charset="0"/>
              </a:rPr>
              <a:t>jarak</a:t>
            </a:r>
            <a:r>
              <a:rPr lang="en-US" dirty="0" smtClean="0">
                <a:latin typeface="Arial" pitchFamily="34" charset="0"/>
                <a:cs typeface="Arial" pitchFamily="34" charset="0"/>
              </a:rPr>
              <a:t> </a:t>
            </a:r>
            <a:r>
              <a:rPr lang="en-US" dirty="0" err="1" smtClean="0">
                <a:latin typeface="Arial" pitchFamily="34" charset="0"/>
                <a:cs typeface="Arial" pitchFamily="34" charset="0"/>
              </a:rPr>
              <a:t>jauh</a:t>
            </a:r>
            <a:r>
              <a:rPr lang="en-US" dirty="0" smtClean="0">
                <a:latin typeface="Arial" pitchFamily="34" charset="0"/>
                <a:cs typeface="Arial" pitchFamily="34" charset="0"/>
              </a:rPr>
              <a:t> </a:t>
            </a:r>
            <a:r>
              <a:rPr lang="en-US" dirty="0" err="1" smtClean="0">
                <a:latin typeface="Arial" pitchFamily="34" charset="0"/>
                <a:cs typeface="Arial" pitchFamily="34" charset="0"/>
              </a:rPr>
              <a:t>atau</a:t>
            </a:r>
            <a:r>
              <a:rPr lang="en-US" dirty="0" smtClean="0">
                <a:latin typeface="Arial" pitchFamily="34" charset="0"/>
                <a:cs typeface="Arial" pitchFamily="34" charset="0"/>
              </a:rPr>
              <a:t> </a:t>
            </a:r>
            <a:r>
              <a:rPr lang="en-US" dirty="0" err="1" smtClean="0">
                <a:latin typeface="Arial" pitchFamily="34" charset="0"/>
                <a:cs typeface="Arial" pitchFamily="34" charset="0"/>
              </a:rPr>
              <a:t>sinyal</a:t>
            </a:r>
            <a:r>
              <a:rPr lang="en-US" dirty="0" smtClean="0">
                <a:latin typeface="Arial" pitchFamily="34" charset="0"/>
                <a:cs typeface="Arial" pitchFamily="34" charset="0"/>
              </a:rPr>
              <a:t> </a:t>
            </a:r>
            <a:r>
              <a:rPr lang="en-US" dirty="0" err="1" smtClean="0">
                <a:latin typeface="Arial" pitchFamily="34" charset="0"/>
                <a:cs typeface="Arial" pitchFamily="34" charset="0"/>
              </a:rPr>
              <a:t>berfrekuensi</a:t>
            </a:r>
            <a:r>
              <a:rPr lang="en-US" dirty="0" smtClean="0">
                <a:latin typeface="Arial" pitchFamily="34" charset="0"/>
                <a:cs typeface="Arial" pitchFamily="34" charset="0"/>
              </a:rPr>
              <a:t> </a:t>
            </a:r>
            <a:r>
              <a:rPr lang="en-US" dirty="0" err="1" smtClean="0">
                <a:latin typeface="Arial" pitchFamily="34" charset="0"/>
                <a:cs typeface="Arial" pitchFamily="34" charset="0"/>
              </a:rPr>
              <a:t>tinggi</a:t>
            </a:r>
            <a:r>
              <a:rPr lang="en-US" dirty="0" smtClean="0">
                <a:latin typeface="Arial" pitchFamily="34" charset="0"/>
                <a:cs typeface="Arial" pitchFamily="34" charset="0"/>
              </a:rPr>
              <a:t>.</a:t>
            </a:r>
            <a:endParaRPr lang="id-ID" dirty="0" smtClean="0">
              <a:latin typeface="Arial" pitchFamily="34" charset="0"/>
              <a:cs typeface="Arial" pitchFamily="34" charset="0"/>
            </a:endParaRPr>
          </a:p>
          <a:p>
            <a:r>
              <a:rPr lang="id-ID" b="1" dirty="0" smtClean="0">
                <a:latin typeface="Arial" pitchFamily="34" charset="0"/>
                <a:cs typeface="Arial" pitchFamily="34" charset="0"/>
              </a:rPr>
              <a:t>Crosstalk</a:t>
            </a:r>
            <a:r>
              <a:rPr lang="id-ID" dirty="0" smtClean="0">
                <a:latin typeface="Arial" pitchFamily="34" charset="0"/>
                <a:cs typeface="Arial" pitchFamily="34" charset="0"/>
              </a:rPr>
              <a:t>, </a:t>
            </a:r>
            <a:r>
              <a:rPr lang="id-ID" dirty="0">
                <a:latin typeface="Arial" pitchFamily="34" charset="0"/>
                <a:cs typeface="Arial" pitchFamily="34" charset="0"/>
              </a:rPr>
              <a:t>interferensi gelombang magnetik yang berasal dari sinyal listrik pada tiap kabel yang menghubungkan pin pada kabel UTP</a:t>
            </a:r>
            <a:r>
              <a:rPr lang="id-ID" dirty="0" smtClean="0">
                <a:latin typeface="Arial" pitchFamily="34" charset="0"/>
                <a:cs typeface="Arial" pitchFamily="34" charset="0"/>
              </a:rPr>
              <a:t>.</a:t>
            </a:r>
          </a:p>
        </p:txBody>
      </p:sp>
    </p:spTree>
    <p:extLst>
      <p:ext uri="{BB962C8B-B14F-4D97-AF65-F5344CB8AC3E}">
        <p14:creationId xmlns:p14="http://schemas.microsoft.com/office/powerpoint/2010/main" xmlns="" val="176983625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5199856"/>
          </a:xfrm>
        </p:spPr>
        <p:txBody>
          <a:bodyPr/>
          <a:lstStyle/>
          <a:p>
            <a:r>
              <a:rPr lang="id-ID" b="1" dirty="0">
                <a:latin typeface="Arial" pitchFamily="34" charset="0"/>
                <a:cs typeface="Arial" pitchFamily="34" charset="0"/>
              </a:rPr>
              <a:t>Crosstalk</a:t>
            </a:r>
            <a:r>
              <a:rPr lang="id-ID" dirty="0">
                <a:latin typeface="Arial" pitchFamily="34" charset="0"/>
                <a:cs typeface="Arial" pitchFamily="34" charset="0"/>
              </a:rPr>
              <a:t> merupakan bocoran sinyal yang dibawa dalam satu pair menembus ke pair lain dengan cara induksi. Efek ini tidak diinginkan karena akan mengakibatkan data transfer yang rendah dan dapat memutuskan hubungan data. Tujuan dibuat kabel terpilin/ twisted adalah untuk mengurangi crosstalk baik NEXT (Near End Crosstalk) dan FEXT (Far End Crosstalk) </a:t>
            </a:r>
            <a:endParaRPr lang="en-US" dirty="0">
              <a:latin typeface="Arial" pitchFamily="34" charset="0"/>
              <a:cs typeface="Arial" pitchFamily="34" charset="0"/>
            </a:endParaRPr>
          </a:p>
          <a:p>
            <a:endParaRPr lang="id-ID" dirty="0"/>
          </a:p>
        </p:txBody>
      </p:sp>
    </p:spTree>
    <p:extLst>
      <p:ext uri="{BB962C8B-B14F-4D97-AF65-F5344CB8AC3E}">
        <p14:creationId xmlns:p14="http://schemas.microsoft.com/office/powerpoint/2010/main" xmlns="" val="210628541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042194"/>
            <a:ext cx="8661648" cy="5123110"/>
          </a:xfrm>
        </p:spPr>
        <p:txBody>
          <a:bodyPr/>
          <a:lstStyle/>
          <a:p>
            <a:r>
              <a:rPr lang="en-US" sz="2800" b="1" dirty="0" smtClean="0">
                <a:latin typeface="Arial" pitchFamily="34" charset="0"/>
                <a:cs typeface="Arial" pitchFamily="34" charset="0"/>
              </a:rPr>
              <a:t>Far-end crosstalk </a:t>
            </a:r>
            <a:r>
              <a:rPr lang="en-US" sz="2800" dirty="0" err="1" smtClean="0">
                <a:latin typeface="Arial" pitchFamily="34" charset="0"/>
                <a:cs typeface="Arial" pitchFamily="34" charset="0"/>
              </a:rPr>
              <a:t>Sebuah</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sinyal</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pengganggu</a:t>
            </a:r>
            <a:r>
              <a:rPr lang="en-US" sz="2800" dirty="0" smtClean="0">
                <a:latin typeface="Arial" pitchFamily="34" charset="0"/>
                <a:cs typeface="Arial" pitchFamily="34" charset="0"/>
              </a:rPr>
              <a:t> yang </a:t>
            </a:r>
            <a:r>
              <a:rPr lang="en-US" sz="2800" dirty="0" err="1" smtClean="0">
                <a:latin typeface="Arial" pitchFamily="34" charset="0"/>
                <a:cs typeface="Arial" pitchFamily="34" charset="0"/>
              </a:rPr>
              <a:t>terukur</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pada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bagian</a:t>
            </a:r>
            <a:r>
              <a:rPr lang="en-US" sz="2800" dirty="0" smtClean="0">
                <a:latin typeface="Arial" pitchFamily="34" charset="0"/>
                <a:cs typeface="Arial" pitchFamily="34" charset="0"/>
              </a:rPr>
              <a:t> yang </a:t>
            </a:r>
            <a:r>
              <a:rPr lang="en-US" sz="2800" dirty="0" err="1" smtClean="0">
                <a:latin typeface="Arial" pitchFamily="34" charset="0"/>
                <a:cs typeface="Arial" pitchFamily="34" charset="0"/>
              </a:rPr>
              <a:t>berlawanan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tempat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sinyal</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pengganggu</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itu</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dipancarkan</a:t>
            </a:r>
            <a:r>
              <a:rPr lang="en-US" sz="2800" dirty="0" smtClean="0">
                <a:latin typeface="Arial" pitchFamily="34" charset="0"/>
                <a:cs typeface="Arial" pitchFamily="34" charset="0"/>
              </a:rPr>
              <a:t>.</a:t>
            </a:r>
            <a:endParaRPr lang="id-ID" sz="2800" dirty="0" smtClean="0">
              <a:latin typeface="Arial" pitchFamily="34" charset="0"/>
              <a:cs typeface="Arial" pitchFamily="34" charset="0"/>
            </a:endParaRPr>
          </a:p>
          <a:p>
            <a:r>
              <a:rPr lang="id-ID" sz="2800" b="1" dirty="0" smtClean="0">
                <a:latin typeface="Arial" pitchFamily="34" charset="0"/>
                <a:cs typeface="Arial" pitchFamily="34" charset="0"/>
              </a:rPr>
              <a:t>EMI</a:t>
            </a:r>
            <a:r>
              <a:rPr lang="id-ID" sz="2800" dirty="0" smtClean="0">
                <a:latin typeface="Arial" pitchFamily="34" charset="0"/>
                <a:cs typeface="Arial" pitchFamily="34" charset="0"/>
              </a:rPr>
              <a:t> </a:t>
            </a:r>
            <a:r>
              <a:rPr lang="id-ID" sz="2800" dirty="0">
                <a:latin typeface="Arial" pitchFamily="34" charset="0"/>
                <a:cs typeface="Arial" pitchFamily="34" charset="0"/>
              </a:rPr>
              <a:t>disebabkan oleh adanya induksi dari luar seperti kabel listrik atau kabel CAT5 yang lain</a:t>
            </a:r>
          </a:p>
          <a:p>
            <a:r>
              <a:rPr lang="id-ID" sz="2800" dirty="0" smtClean="0">
                <a:latin typeface="Arial" pitchFamily="34" charset="0"/>
                <a:cs typeface="Arial" pitchFamily="34" charset="0"/>
              </a:rPr>
              <a:t>Atenuasi adalah hilangnya sinyal dalam perjalannya sebagai akibat dari impedansi dan kapasitansi. Semakin panjang kabel, koneksi yang jelek, besaran crosstalk atau EMI </a:t>
            </a:r>
            <a:r>
              <a:rPr lang="id-ID" sz="2800" dirty="0" smtClean="0">
                <a:latin typeface="Arial" pitchFamily="34" charset="0"/>
                <a:cs typeface="Arial" pitchFamily="34" charset="0"/>
              </a:rPr>
              <a:t>akan</a:t>
            </a:r>
            <a:r>
              <a:rPr lang="en-US" sz="2800" dirty="0" smtClean="0">
                <a:latin typeface="Arial" pitchFamily="34" charset="0"/>
                <a:cs typeface="Arial" pitchFamily="34" charset="0"/>
              </a:rPr>
              <a:t> </a:t>
            </a:r>
            <a:r>
              <a:rPr lang="id-ID" sz="2800" dirty="0" smtClean="0">
                <a:latin typeface="Arial" pitchFamily="34" charset="0"/>
                <a:cs typeface="Arial" pitchFamily="34" charset="0"/>
              </a:rPr>
              <a:t>memperbesar </a:t>
            </a:r>
            <a:r>
              <a:rPr lang="id-ID" sz="2800" dirty="0" smtClean="0">
                <a:latin typeface="Arial" pitchFamily="34" charset="0"/>
                <a:cs typeface="Arial" pitchFamily="34" charset="0"/>
              </a:rPr>
              <a:t>atenuasi dan berpengaruh pada performansi kabel.</a:t>
            </a:r>
            <a:endParaRPr lang="id-ID" sz="2800" dirty="0">
              <a:latin typeface="Arial" pitchFamily="34" charset="0"/>
              <a:cs typeface="Arial" pitchFamily="34" charset="0"/>
            </a:endParaRPr>
          </a:p>
        </p:txBody>
      </p:sp>
    </p:spTree>
    <p:extLst>
      <p:ext uri="{BB962C8B-B14F-4D97-AF65-F5344CB8AC3E}">
        <p14:creationId xmlns:p14="http://schemas.microsoft.com/office/powerpoint/2010/main" xmlns="" val="194035858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n_denah.jpg"/>
          <p:cNvPicPr>
            <a:picLocks noChangeAspect="1"/>
          </p:cNvPicPr>
          <p:nvPr/>
        </p:nvPicPr>
        <p:blipFill>
          <a:blip r:embed="rId2" cstate="print"/>
          <a:stretch>
            <a:fillRect/>
          </a:stretch>
        </p:blipFill>
        <p:spPr>
          <a:xfrm>
            <a:off x="0" y="1600200"/>
            <a:ext cx="9144000" cy="5257800"/>
          </a:xfrm>
          <a:prstGeom prst="rect">
            <a:avLst/>
          </a:prstGeom>
        </p:spPr>
      </p:pic>
      <p:pic>
        <p:nvPicPr>
          <p:cNvPr id="3" name="Picture 2" descr="cross.gif"/>
          <p:cNvPicPr>
            <a:picLocks noChangeAspect="1"/>
          </p:cNvPicPr>
          <p:nvPr/>
        </p:nvPicPr>
        <p:blipFill>
          <a:blip r:embed="rId3" cstate="print"/>
          <a:srcRect t="13333" b="60000"/>
          <a:stretch>
            <a:fillRect/>
          </a:stretch>
        </p:blipFill>
        <p:spPr>
          <a:xfrm rot="5400000">
            <a:off x="2080899" y="3071500"/>
            <a:ext cx="2187183" cy="509017"/>
          </a:xfrm>
          <a:prstGeom prst="rect">
            <a:avLst/>
          </a:prstGeom>
        </p:spPr>
      </p:pic>
      <p:pic>
        <p:nvPicPr>
          <p:cNvPr id="4" name="Picture 3" descr="cross.gif"/>
          <p:cNvPicPr>
            <a:picLocks noChangeAspect="1"/>
          </p:cNvPicPr>
          <p:nvPr/>
        </p:nvPicPr>
        <p:blipFill>
          <a:blip r:embed="rId3" cstate="print"/>
          <a:srcRect t="13333" b="60000"/>
          <a:stretch>
            <a:fillRect/>
          </a:stretch>
        </p:blipFill>
        <p:spPr>
          <a:xfrm>
            <a:off x="5638800" y="4648200"/>
            <a:ext cx="1633316" cy="380117"/>
          </a:xfrm>
          <a:prstGeom prst="rect">
            <a:avLst/>
          </a:prstGeom>
        </p:spPr>
      </p:pic>
      <p:pic>
        <p:nvPicPr>
          <p:cNvPr id="14" name="Picture 13" descr="envelope-t9887.jpg"/>
          <p:cNvPicPr>
            <a:picLocks noChangeAspect="1"/>
          </p:cNvPicPr>
          <p:nvPr/>
        </p:nvPicPr>
        <p:blipFill>
          <a:blip r:embed="rId4" cstate="print"/>
          <a:srcRect l="8400" t="15348" r="8400" b="15348"/>
          <a:stretch>
            <a:fillRect/>
          </a:stretch>
        </p:blipFill>
        <p:spPr>
          <a:xfrm>
            <a:off x="7848600" y="5638800"/>
            <a:ext cx="258418" cy="152400"/>
          </a:xfrm>
          <a:prstGeom prst="rect">
            <a:avLst/>
          </a:prstGeom>
          <a:blipFill>
            <a:blip r:embed="rId5" cstate="print"/>
            <a:tile tx="0" ty="0" sx="100000" sy="100000" flip="none" algn="tl"/>
          </a:blipFill>
          <a:ln w="76200">
            <a:solidFill>
              <a:srgbClr val="00B050"/>
            </a:solidFill>
          </a:ln>
        </p:spPr>
      </p:pic>
      <p:sp>
        <p:nvSpPr>
          <p:cNvPr id="15" name="Rectangle 14"/>
          <p:cNvSpPr/>
          <p:nvPr/>
        </p:nvSpPr>
        <p:spPr>
          <a:xfrm>
            <a:off x="914400" y="914400"/>
            <a:ext cx="6324600" cy="1200329"/>
          </a:xfrm>
          <a:prstGeom prst="rect">
            <a:avLst/>
          </a:prstGeom>
        </p:spPr>
        <p:txBody>
          <a:bodyPr wrap="square">
            <a:spAutoFit/>
          </a:bodyPr>
          <a:lstStyle/>
          <a:p>
            <a:pPr algn="ctr" fontAlgn="base">
              <a:spcBef>
                <a:spcPct val="0"/>
              </a:spcBef>
              <a:spcAft>
                <a:spcPct val="0"/>
              </a:spcAft>
            </a:pPr>
            <a:r>
              <a:rPr lang="en-US" sz="7200" dirty="0" err="1" smtClean="0">
                <a:solidFill>
                  <a:srgbClr val="080808"/>
                </a:solidFill>
                <a:latin typeface="Arial Black" pitchFamily="34" charset="0"/>
              </a:rPr>
              <a:t>Kabling</a:t>
            </a:r>
            <a:endParaRPr lang="en-US" sz="7200" dirty="0">
              <a:solidFill>
                <a:srgbClr val="080808"/>
              </a:solidFill>
              <a:latin typeface="Arial Black" pitchFamily="34" charset="0"/>
            </a:endParaRPr>
          </a:p>
        </p:txBody>
      </p:sp>
      <p:sp>
        <p:nvSpPr>
          <p:cNvPr id="16" name="Rectangle 15"/>
          <p:cNvSpPr/>
          <p:nvPr/>
        </p:nvSpPr>
        <p:spPr>
          <a:xfrm>
            <a:off x="6324600" y="4800600"/>
            <a:ext cx="228600" cy="76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xmlns="" val="252731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childTnLst>
                                    <p:animMotion origin="layout" path="M -0.00105 -2.44218E-6 L -0.25434 -2.44218E-6 L -0.25434 -0.03099 L -0.24549 -0.05874 L -0.46945 -0.05874 L -0.4974 -0.00624 L -0.4974 -0.45583 L -0.4665 -0.51734 L -0.21754 -0.51734 L -0.25296 -0.44195 L -0.01285 -0.44195 L 0.02118 -0.41397 " pathEditMode="relative" rAng="0" ptsTypes="AAAAAAAAAAAA">
                                      <p:cBhvr>
                                        <p:cTn id="6" dur="3000" fill="hold"/>
                                        <p:tgtEl>
                                          <p:spTgt spid="14"/>
                                        </p:tgtEl>
                                        <p:attrNameLst>
                                          <p:attrName>ppt_x</p:attrName>
                                          <p:attrName>ppt_y</p:attrName>
                                        </p:attrNameLst>
                                      </p:cBhvr>
                                      <p:rCtr x="-23715" y="-25879"/>
                                    </p:animMotion>
                                  </p:childTnLst>
                                </p:cTn>
                              </p:par>
                              <p:par>
                                <p:cTn id="7" presetID="7" presetClass="emph" presetSubtype="2" repeatCount="indefinite" accel="50000" decel="50000" autoRev="1" fill="hold" nodeType="withEffect">
                                  <p:stCondLst>
                                    <p:cond delay="2000"/>
                                  </p:stCondLst>
                                  <p:childTnLst>
                                    <p:animClr clrSpc="rgb" dir="cw">
                                      <p:cBhvr>
                                        <p:cTn id="8" dur="1500" fill="hold"/>
                                        <p:tgtEl>
                                          <p:spTgt spid="14"/>
                                        </p:tgtEl>
                                        <p:attrNameLst>
                                          <p:attrName>stroke.color</p:attrName>
                                        </p:attrNameLst>
                                      </p:cBhvr>
                                      <p:to>
                                        <a:srgbClr val="FFCC00"/>
                                      </p:to>
                                    </p:animClr>
                                    <p:set>
                                      <p:cBhvr>
                                        <p:cTn id="9" dur="1500" fill="hold"/>
                                        <p:tgtEl>
                                          <p:spTgt spid="14"/>
                                        </p:tgtEl>
                                        <p:attrNameLst>
                                          <p:attrName>stroke.on</p:attrName>
                                        </p:attrNameLst>
                                      </p:cBhvr>
                                      <p:to>
                                        <p:strVal val="true"/>
                                      </p:to>
                                    </p:set>
                                  </p:childTnLst>
                                  <p:subTnLst>
                                    <p:animClr clrSpc="rgb" dir="cw">
                                      <p:cBhvr override="childStyle">
                                        <p:cTn dur="1" fill="hold" display="0" masterRel="nextClick" afterEffect="1"/>
                                        <p:tgtEl>
                                          <p:spTgt spid="14"/>
                                        </p:tgtEl>
                                        <p:attrNameLst>
                                          <p:attrName>ppt_c</p:attrName>
                                        </p:attrNameLst>
                                      </p:cBhvr>
                                      <p:to>
                                        <a:srgbClr val="0099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7418" y="262242"/>
            <a:ext cx="4660392" cy="762000"/>
          </a:xfrm>
        </p:spPr>
        <p:txBody>
          <a:bodyPr/>
          <a:lstStyle/>
          <a:p>
            <a:pPr>
              <a:buNone/>
            </a:pPr>
            <a:r>
              <a:rPr lang="en-US" dirty="0" smtClean="0"/>
              <a:t>Printer Laser Jet</a:t>
            </a:r>
            <a:endParaRPr lang="en-US" dirty="0"/>
          </a:p>
        </p:txBody>
      </p:sp>
      <p:pic>
        <p:nvPicPr>
          <p:cNvPr id="4" name="Picture 4" descr="E:\Kerja\Dre Dosen\Pictogram_output.png"/>
          <p:cNvPicPr>
            <a:picLocks noChangeAspect="1" noChangeArrowheads="1"/>
          </p:cNvPicPr>
          <p:nvPr/>
        </p:nvPicPr>
        <p:blipFill>
          <a:blip r:embed="rId2" cstate="print"/>
          <a:srcRect/>
          <a:stretch>
            <a:fillRect/>
          </a:stretch>
        </p:blipFill>
        <p:spPr bwMode="auto">
          <a:xfrm flipH="1">
            <a:off x="7924800" y="76200"/>
            <a:ext cx="1143000" cy="1134085"/>
          </a:xfrm>
          <a:prstGeom prst="rect">
            <a:avLst/>
          </a:prstGeom>
          <a:noFill/>
        </p:spPr>
      </p:pic>
      <p:sp>
        <p:nvSpPr>
          <p:cNvPr id="122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2289" name="Group 1"/>
          <p:cNvGrpSpPr>
            <a:grpSpLocks/>
          </p:cNvGrpSpPr>
          <p:nvPr/>
        </p:nvGrpSpPr>
        <p:grpSpPr bwMode="auto">
          <a:xfrm>
            <a:off x="1233971" y="1210285"/>
            <a:ext cx="7162800" cy="2438400"/>
            <a:chOff x="2592" y="4608"/>
            <a:chExt cx="7903" cy="2383"/>
          </a:xfrm>
        </p:grpSpPr>
        <p:pic>
          <p:nvPicPr>
            <p:cNvPr id="12292" name="Picture 4"/>
            <p:cNvPicPr>
              <a:picLocks noChangeAspect="1" noChangeArrowheads="1"/>
            </p:cNvPicPr>
            <p:nvPr/>
          </p:nvPicPr>
          <p:blipFill>
            <a:blip r:embed="rId3" cstate="print"/>
            <a:srcRect/>
            <a:stretch>
              <a:fillRect/>
            </a:stretch>
          </p:blipFill>
          <p:spPr bwMode="auto">
            <a:xfrm>
              <a:off x="2592" y="4608"/>
              <a:ext cx="2167" cy="2304"/>
            </a:xfrm>
            <a:prstGeom prst="rect">
              <a:avLst/>
            </a:prstGeom>
            <a:noFill/>
          </p:spPr>
        </p:pic>
        <p:pic>
          <p:nvPicPr>
            <p:cNvPr id="12291" name="Picture 3"/>
            <p:cNvPicPr>
              <a:picLocks noChangeAspect="1" noChangeArrowheads="1"/>
            </p:cNvPicPr>
            <p:nvPr/>
          </p:nvPicPr>
          <p:blipFill>
            <a:blip r:embed="rId4" cstate="print"/>
            <a:srcRect/>
            <a:stretch>
              <a:fillRect/>
            </a:stretch>
          </p:blipFill>
          <p:spPr bwMode="auto">
            <a:xfrm>
              <a:off x="5040" y="4608"/>
              <a:ext cx="2367" cy="2383"/>
            </a:xfrm>
            <a:prstGeom prst="rect">
              <a:avLst/>
            </a:prstGeom>
            <a:noFill/>
          </p:spPr>
        </p:pic>
        <p:pic>
          <p:nvPicPr>
            <p:cNvPr id="12290" name="Picture 2"/>
            <p:cNvPicPr>
              <a:picLocks noChangeAspect="1" noChangeArrowheads="1"/>
            </p:cNvPicPr>
            <p:nvPr/>
          </p:nvPicPr>
          <p:blipFill>
            <a:blip r:embed="rId5" cstate="print"/>
            <a:srcRect/>
            <a:stretch>
              <a:fillRect/>
            </a:stretch>
          </p:blipFill>
          <p:spPr bwMode="auto">
            <a:xfrm>
              <a:off x="8064" y="4608"/>
              <a:ext cx="2431" cy="2367"/>
            </a:xfrm>
            <a:prstGeom prst="rect">
              <a:avLst/>
            </a:prstGeom>
            <a:noFill/>
          </p:spPr>
        </p:pic>
      </p:grpSp>
      <p:pic>
        <p:nvPicPr>
          <p:cNvPr id="8194" name="Picture 2"/>
          <p:cNvPicPr>
            <a:picLocks noChangeAspect="1" noChangeArrowheads="1"/>
          </p:cNvPicPr>
          <p:nvPr/>
        </p:nvPicPr>
        <p:blipFill>
          <a:blip r:embed="rId6" cstate="print"/>
          <a:srcRect/>
          <a:stretch>
            <a:fillRect/>
          </a:stretch>
        </p:blipFill>
        <p:spPr bwMode="auto">
          <a:xfrm>
            <a:off x="1066800" y="4022271"/>
            <a:ext cx="2971800" cy="2759529"/>
          </a:xfrm>
          <a:prstGeom prst="rect">
            <a:avLst/>
          </a:prstGeom>
          <a:noFill/>
          <a:ln w="9525">
            <a:noFill/>
            <a:miter lim="800000"/>
            <a:headEnd/>
            <a:tailEnd/>
          </a:ln>
          <a:effectLst/>
        </p:spPr>
      </p:pic>
      <p:pic>
        <p:nvPicPr>
          <p:cNvPr id="8195" name="Picture 3"/>
          <p:cNvPicPr>
            <a:picLocks noChangeAspect="1" noChangeArrowheads="1"/>
          </p:cNvPicPr>
          <p:nvPr/>
        </p:nvPicPr>
        <p:blipFill>
          <a:blip r:embed="rId7" cstate="print"/>
          <a:srcRect/>
          <a:stretch>
            <a:fillRect/>
          </a:stretch>
        </p:blipFill>
        <p:spPr bwMode="auto">
          <a:xfrm>
            <a:off x="5410201" y="3615635"/>
            <a:ext cx="3581399" cy="31142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z="3400"/>
              <a:t>Kabel UTP (Unshield Twisted Pair)</a:t>
            </a:r>
          </a:p>
        </p:txBody>
      </p:sp>
      <p:sp>
        <p:nvSpPr>
          <p:cNvPr id="55299" name="Rectangle 3"/>
          <p:cNvSpPr>
            <a:spLocks noGrp="1" noChangeArrowheads="1"/>
          </p:cNvSpPr>
          <p:nvPr>
            <p:ph type="body" idx="1"/>
          </p:nvPr>
        </p:nvSpPr>
        <p:spPr/>
        <p:txBody>
          <a:bodyPr/>
          <a:lstStyle/>
          <a:p>
            <a:pPr>
              <a:lnSpc>
                <a:spcPct val="90000"/>
              </a:lnSpc>
            </a:pPr>
            <a:r>
              <a:rPr lang="en-US"/>
              <a:t>Mempunyai delapan pin (4 pasang).</a:t>
            </a:r>
          </a:p>
          <a:p>
            <a:pPr lvl="1">
              <a:lnSpc>
                <a:spcPct val="90000"/>
              </a:lnSpc>
            </a:pPr>
            <a:r>
              <a:rPr lang="en-US"/>
              <a:t>Pin1 dengan warna hijau-putih (TD+)</a:t>
            </a:r>
          </a:p>
          <a:p>
            <a:pPr lvl="1">
              <a:lnSpc>
                <a:spcPct val="90000"/>
              </a:lnSpc>
            </a:pPr>
            <a:r>
              <a:rPr lang="en-US"/>
              <a:t>Pin2 dengan warna hijau (TD-)</a:t>
            </a:r>
          </a:p>
          <a:p>
            <a:pPr lvl="1">
              <a:lnSpc>
                <a:spcPct val="90000"/>
              </a:lnSpc>
            </a:pPr>
            <a:r>
              <a:rPr lang="en-US"/>
              <a:t>Pin3 dengan warna orange-putih (RD+)</a:t>
            </a:r>
          </a:p>
          <a:p>
            <a:pPr lvl="1">
              <a:lnSpc>
                <a:spcPct val="90000"/>
              </a:lnSpc>
            </a:pPr>
            <a:r>
              <a:rPr lang="en-US"/>
              <a:t>Pin4 dengan warna biru (NC)</a:t>
            </a:r>
          </a:p>
          <a:p>
            <a:pPr lvl="1">
              <a:lnSpc>
                <a:spcPct val="90000"/>
              </a:lnSpc>
            </a:pPr>
            <a:r>
              <a:rPr lang="en-US"/>
              <a:t>Pin5 dengan warna biru-putih (NC)</a:t>
            </a:r>
          </a:p>
          <a:p>
            <a:pPr lvl="1">
              <a:lnSpc>
                <a:spcPct val="90000"/>
              </a:lnSpc>
            </a:pPr>
            <a:r>
              <a:rPr lang="en-US"/>
              <a:t>Pin6 dengan warna orange (RD-)</a:t>
            </a:r>
          </a:p>
          <a:p>
            <a:pPr lvl="1">
              <a:lnSpc>
                <a:spcPct val="90000"/>
              </a:lnSpc>
            </a:pPr>
            <a:r>
              <a:rPr lang="en-US"/>
              <a:t>Pin7 dengan warna coklat-putih (NC)</a:t>
            </a:r>
          </a:p>
          <a:p>
            <a:pPr lvl="1">
              <a:lnSpc>
                <a:spcPct val="90000"/>
              </a:lnSpc>
            </a:pPr>
            <a:r>
              <a:rPr lang="en-US"/>
              <a:t>Pin8 dengan warna coklat (NC)</a:t>
            </a:r>
          </a:p>
          <a:p>
            <a:pPr>
              <a:lnSpc>
                <a:spcPct val="90000"/>
              </a:lnSpc>
            </a:pPr>
            <a:endParaRPr lang="en-US"/>
          </a:p>
        </p:txBody>
      </p:sp>
    </p:spTree>
    <p:extLst>
      <p:ext uri="{BB962C8B-B14F-4D97-AF65-F5344CB8AC3E}">
        <p14:creationId xmlns:p14="http://schemas.microsoft.com/office/powerpoint/2010/main" xmlns="" val="385797829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Konfigurasi Kabel UTP</a:t>
            </a:r>
          </a:p>
        </p:txBody>
      </p:sp>
      <p:pic>
        <p:nvPicPr>
          <p:cNvPr id="56324" name="Picture 4" descr="RJ-45000"/>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219200" y="1600200"/>
            <a:ext cx="7696200" cy="3179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76216459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Tiga Cara Pemasangan UTP</a:t>
            </a:r>
          </a:p>
        </p:txBody>
      </p:sp>
      <p:sp>
        <p:nvSpPr>
          <p:cNvPr id="58371" name="Rectangle 3"/>
          <p:cNvSpPr>
            <a:spLocks noGrp="1" noChangeArrowheads="1"/>
          </p:cNvSpPr>
          <p:nvPr>
            <p:ph type="body" idx="1"/>
          </p:nvPr>
        </p:nvSpPr>
        <p:spPr/>
        <p:txBody>
          <a:bodyPr/>
          <a:lstStyle/>
          <a:p>
            <a:pPr>
              <a:lnSpc>
                <a:spcPct val="80000"/>
              </a:lnSpc>
            </a:pPr>
            <a:r>
              <a:rPr lang="en-US" sz="2100"/>
              <a:t>Straight Trought</a:t>
            </a:r>
          </a:p>
          <a:p>
            <a:pPr lvl="1">
              <a:lnSpc>
                <a:spcPct val="80000"/>
              </a:lnSpc>
            </a:pPr>
            <a:r>
              <a:rPr lang="en-US" sz="2000"/>
              <a:t>Pengkabelan jenis ini biasanya diperuntukkan untuk menghubungkan peralatan yang berbeda jenis. Misal untuk menghubungkan PC dengan hub, switch dan router, switch dan PC dan sebagainya </a:t>
            </a:r>
          </a:p>
          <a:p>
            <a:pPr>
              <a:lnSpc>
                <a:spcPct val="80000"/>
              </a:lnSpc>
            </a:pPr>
            <a:r>
              <a:rPr lang="en-US" sz="2100"/>
              <a:t>Cross Over</a:t>
            </a:r>
          </a:p>
          <a:p>
            <a:pPr lvl="1">
              <a:lnSpc>
                <a:spcPct val="80000"/>
              </a:lnSpc>
            </a:pPr>
            <a:r>
              <a:rPr lang="en-US" sz="2000"/>
              <a:t>Pengkabelan jenis ini biaanya digunakan untuk menghubungkan peralatan sejenis. Misal  untuk menghubungkan PC dengan PC, hub dengan hub dan sebagainya </a:t>
            </a:r>
          </a:p>
          <a:p>
            <a:pPr>
              <a:lnSpc>
                <a:spcPct val="80000"/>
              </a:lnSpc>
            </a:pPr>
            <a:r>
              <a:rPr lang="en-US" sz="2100"/>
              <a:t>Roll Over</a:t>
            </a:r>
          </a:p>
          <a:p>
            <a:pPr lvl="1">
              <a:lnSpc>
                <a:spcPct val="80000"/>
              </a:lnSpc>
            </a:pPr>
            <a:r>
              <a:rPr lang="en-US" sz="2000"/>
              <a:t>Pengkabelan jenis ini merupakan pengkabelan khusus, Misal untuk melakukan konfigurasi router menggunakan PC </a:t>
            </a:r>
          </a:p>
        </p:txBody>
      </p:sp>
    </p:spTree>
    <p:extLst>
      <p:ext uri="{BB962C8B-B14F-4D97-AF65-F5344CB8AC3E}">
        <p14:creationId xmlns:p14="http://schemas.microsoft.com/office/powerpoint/2010/main" xmlns="" val="189703848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Straight Trought</a:t>
            </a:r>
          </a:p>
        </p:txBody>
      </p:sp>
      <p:sp>
        <p:nvSpPr>
          <p:cNvPr id="59395" name="Rectangle 3"/>
          <p:cNvSpPr>
            <a:spLocks noGrp="1" noChangeArrowheads="1"/>
          </p:cNvSpPr>
          <p:nvPr>
            <p:ph type="body" idx="1"/>
          </p:nvPr>
        </p:nvSpPr>
        <p:spPr/>
        <p:txBody>
          <a:bodyPr/>
          <a:lstStyle/>
          <a:p>
            <a:r>
              <a:rPr lang="en-US"/>
              <a:t>PC to Hub, PC to Switch</a:t>
            </a:r>
          </a:p>
          <a:p>
            <a:r>
              <a:rPr lang="en-US"/>
              <a:t>Router to Hub, Router to Switch</a:t>
            </a:r>
          </a:p>
        </p:txBody>
      </p:sp>
      <p:pic>
        <p:nvPicPr>
          <p:cNvPr id="5939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3657600"/>
            <a:ext cx="2667000" cy="2270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9397" name="Picture 5" descr="14-f_smal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3733800"/>
            <a:ext cx="2971800" cy="21256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673722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Cross Over</a:t>
            </a:r>
          </a:p>
        </p:txBody>
      </p:sp>
      <p:sp>
        <p:nvSpPr>
          <p:cNvPr id="61443" name="Rectangle 3"/>
          <p:cNvSpPr>
            <a:spLocks noGrp="1" noChangeArrowheads="1"/>
          </p:cNvSpPr>
          <p:nvPr>
            <p:ph type="body" idx="1"/>
          </p:nvPr>
        </p:nvSpPr>
        <p:spPr/>
        <p:txBody>
          <a:bodyPr/>
          <a:lstStyle/>
          <a:p>
            <a:r>
              <a:rPr lang="en-US" sz="2600"/>
              <a:t>PC to PC</a:t>
            </a:r>
          </a:p>
          <a:p>
            <a:r>
              <a:rPr lang="en-US" sz="2600"/>
              <a:t>Hub to Hub</a:t>
            </a:r>
          </a:p>
          <a:p>
            <a:r>
              <a:rPr lang="en-US" sz="2600"/>
              <a:t>Switch to Switch</a:t>
            </a:r>
          </a:p>
          <a:p>
            <a:r>
              <a:rPr lang="en-US" sz="2600"/>
              <a:t>Hub to Switch</a:t>
            </a:r>
          </a:p>
        </p:txBody>
      </p:sp>
      <p:pic>
        <p:nvPicPr>
          <p:cNvPr id="6144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3657600"/>
            <a:ext cx="2695575" cy="223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45" name="Picture 5" descr="14-g_small.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3505200"/>
            <a:ext cx="3352800" cy="23987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8853020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Roll Over</a:t>
            </a:r>
          </a:p>
        </p:txBody>
      </p:sp>
      <p:pic>
        <p:nvPicPr>
          <p:cNvPr id="6246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2133600"/>
            <a:ext cx="3978275" cy="3386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2469" name="Picture 5" descr="14-h_small.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3800" y="2057400"/>
            <a:ext cx="4800600" cy="3382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124891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Alat dan Bahan</a:t>
            </a:r>
            <a:endParaRPr lang="id-ID"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1612704"/>
            <a:ext cx="6048672" cy="4696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4755451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RJ45 dan Panel</a:t>
            </a:r>
            <a:endParaRPr lang="id-ID" dirty="0"/>
          </a:p>
        </p:txBody>
      </p:sp>
      <p:pic>
        <p:nvPicPr>
          <p:cNvPr id="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412776"/>
            <a:ext cx="3224965" cy="4968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3968" y="1700808"/>
            <a:ext cx="4123269" cy="4032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2691570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Crimping</a:t>
            </a:r>
            <a:endParaRPr lang="id-ID"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4996" t="3991" r="10231" b="25624"/>
          <a:stretch/>
        </p:blipFill>
        <p:spPr bwMode="auto">
          <a:xfrm>
            <a:off x="988493" y="3645024"/>
            <a:ext cx="1267097" cy="2534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19872" y="1787959"/>
            <a:ext cx="1681246"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0152" y="1772816"/>
            <a:ext cx="2014498" cy="4245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32855" y="1787959"/>
            <a:ext cx="1300885" cy="1399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6347664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783037"/>
            <a:ext cx="3779912" cy="36638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6320" y="3429000"/>
            <a:ext cx="2902024" cy="29020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40152" y="836712"/>
            <a:ext cx="3024336" cy="30243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id-ID" dirty="0" smtClean="0"/>
              <a:t>Penutup</a:t>
            </a:r>
            <a:endParaRPr lang="id-ID" dirty="0"/>
          </a:p>
        </p:txBody>
      </p:sp>
    </p:spTree>
    <p:extLst>
      <p:ext uri="{BB962C8B-B14F-4D97-AF65-F5344CB8AC3E}">
        <p14:creationId xmlns:p14="http://schemas.microsoft.com/office/powerpoint/2010/main" xmlns="" val="3558759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Plotter</a:t>
            </a:r>
            <a:endParaRPr lang="en-US" dirty="0"/>
          </a:p>
        </p:txBody>
      </p:sp>
      <p:pic>
        <p:nvPicPr>
          <p:cNvPr id="4" name="Picture 4" descr="E:\Kerja\Dre Dosen\Pictogram_output.png"/>
          <p:cNvPicPr>
            <a:picLocks noChangeAspect="1" noChangeArrowheads="1"/>
          </p:cNvPicPr>
          <p:nvPr/>
        </p:nvPicPr>
        <p:blipFill>
          <a:blip r:embed="rId2" cstate="print"/>
          <a:srcRect/>
          <a:stretch>
            <a:fillRect/>
          </a:stretch>
        </p:blipFill>
        <p:spPr bwMode="auto">
          <a:xfrm flipH="1">
            <a:off x="7924800" y="76200"/>
            <a:ext cx="1143000" cy="1134085"/>
          </a:xfrm>
          <a:prstGeom prst="rect">
            <a:avLst/>
          </a:prstGeom>
          <a:noFill/>
        </p:spPr>
      </p:pic>
      <p:pic>
        <p:nvPicPr>
          <p:cNvPr id="28674" name="Picture 46" descr="plotter"/>
          <p:cNvPicPr>
            <a:picLocks noChangeAspect="1" noChangeArrowheads="1"/>
          </p:cNvPicPr>
          <p:nvPr/>
        </p:nvPicPr>
        <p:blipFill>
          <a:blip r:embed="rId3" cstate="print"/>
          <a:srcRect/>
          <a:stretch>
            <a:fillRect/>
          </a:stretch>
        </p:blipFill>
        <p:spPr bwMode="auto">
          <a:xfrm>
            <a:off x="2880892" y="1371600"/>
            <a:ext cx="3748508" cy="46451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4952" y="3277586"/>
            <a:ext cx="1856416" cy="1519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116" y="1069851"/>
            <a:ext cx="2143125" cy="2143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38400" y="1916832"/>
            <a:ext cx="2314575" cy="1711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29075" y="4334542"/>
            <a:ext cx="2143125" cy="2143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45099" y="2438003"/>
            <a:ext cx="2143125" cy="2143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191241" y="3807783"/>
            <a:ext cx="2066925" cy="2219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553200" y="1484784"/>
            <a:ext cx="2143125" cy="2143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93716" y="4582192"/>
            <a:ext cx="1895475" cy="189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444208" y="3717032"/>
            <a:ext cx="2514600" cy="181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id-ID" dirty="0" smtClean="0"/>
              <a:t>Tang Crimping</a:t>
            </a:r>
            <a:endParaRPr lang="id-ID" dirty="0"/>
          </a:p>
        </p:txBody>
      </p:sp>
    </p:spTree>
    <p:extLst>
      <p:ext uri="{BB962C8B-B14F-4D97-AF65-F5344CB8AC3E}">
        <p14:creationId xmlns:p14="http://schemas.microsoft.com/office/powerpoint/2010/main" xmlns="" val="359970613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980728"/>
            <a:ext cx="6984776" cy="52588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9895096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03648" y="1412776"/>
            <a:ext cx="5738771" cy="500349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id-ID" dirty="0" smtClean="0"/>
              <a:t>Toolset dan meter</a:t>
            </a:r>
            <a:endParaRPr lang="id-ID" dirty="0"/>
          </a:p>
        </p:txBody>
      </p:sp>
    </p:spTree>
    <p:extLst>
      <p:ext uri="{BB962C8B-B14F-4D97-AF65-F5344CB8AC3E}">
        <p14:creationId xmlns:p14="http://schemas.microsoft.com/office/powerpoint/2010/main" xmlns="" val="346450746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ema1.jpg"/>
          <p:cNvPicPr>
            <a:picLocks noChangeAspect="1"/>
          </p:cNvPicPr>
          <p:nvPr/>
        </p:nvPicPr>
        <p:blipFill>
          <a:blip r:embed="rId2" cstate="print"/>
          <a:srcRect b="2721"/>
          <a:stretch>
            <a:fillRect/>
          </a:stretch>
        </p:blipFill>
        <p:spPr>
          <a:xfrm>
            <a:off x="0" y="0"/>
            <a:ext cx="6546273" cy="6858000"/>
          </a:xfrm>
          <a:prstGeom prst="rect">
            <a:avLst/>
          </a:prstGeom>
        </p:spPr>
      </p:pic>
      <p:pic>
        <p:nvPicPr>
          <p:cNvPr id="4" name="Picture 3" descr="sony_hd_workstation_3.jpg"/>
          <p:cNvPicPr>
            <a:picLocks noChangeAspect="1"/>
          </p:cNvPicPr>
          <p:nvPr/>
        </p:nvPicPr>
        <p:blipFill>
          <a:blip r:embed="rId3" cstate="print"/>
          <a:stretch>
            <a:fillRect/>
          </a:stretch>
        </p:blipFill>
        <p:spPr>
          <a:xfrm>
            <a:off x="76199" y="76200"/>
            <a:ext cx="6371453" cy="4191000"/>
          </a:xfrm>
          <a:prstGeom prst="rect">
            <a:avLst/>
          </a:prstGeom>
          <a:ln w="76200" cmpd="thickThin">
            <a:solidFill>
              <a:srgbClr val="C00000"/>
            </a:solidFill>
          </a:ln>
        </p:spPr>
      </p:pic>
      <p:sp>
        <p:nvSpPr>
          <p:cNvPr id="5" name="Rounded Rectangle 4"/>
          <p:cNvSpPr/>
          <p:nvPr/>
        </p:nvSpPr>
        <p:spPr>
          <a:xfrm>
            <a:off x="1447800" y="6629400"/>
            <a:ext cx="1066800" cy="228600"/>
          </a:xfrm>
          <a:prstGeom prst="roundRect">
            <a:avLst/>
          </a:prstGeom>
          <a:solidFill>
            <a:schemeClr val="bg1">
              <a:lumMod val="75000"/>
            </a:schemeClr>
          </a:solidFill>
          <a:ln>
            <a:solidFill>
              <a:srgbClr val="002060"/>
            </a:solidFill>
          </a:ln>
          <a:scene3d>
            <a:camera prst="orthographicFront"/>
            <a:lightRig rig="threePt" dir="t"/>
          </a:scene3d>
          <a:sp3d prstMaterial="dkEdge">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100" dirty="0" err="1" smtClean="0">
                <a:solidFill>
                  <a:srgbClr val="002060"/>
                </a:solidFill>
                <a:cs typeface="Arial" pitchFamily="34" charset="0"/>
              </a:rPr>
              <a:t>Komputer</a:t>
            </a:r>
            <a:r>
              <a:rPr lang="en-US" sz="1100" dirty="0" smtClean="0">
                <a:solidFill>
                  <a:srgbClr val="002060"/>
                </a:solidFill>
                <a:cs typeface="Arial" pitchFamily="34" charset="0"/>
              </a:rPr>
              <a:t> 1</a:t>
            </a:r>
            <a:endParaRPr lang="en-US" sz="1100" dirty="0">
              <a:solidFill>
                <a:srgbClr val="002060"/>
              </a:solidFill>
              <a:cs typeface="Arial" pitchFamily="34" charset="0"/>
            </a:endParaRPr>
          </a:p>
        </p:txBody>
      </p:sp>
      <p:pic>
        <p:nvPicPr>
          <p:cNvPr id="8" name="Picture 7" descr="hal1.jpg"/>
          <p:cNvPicPr>
            <a:picLocks noChangeAspect="1"/>
          </p:cNvPicPr>
          <p:nvPr/>
        </p:nvPicPr>
        <p:blipFill>
          <a:blip r:embed="rId4" cstate="print"/>
          <a:srcRect l="6366" t="6154" r="265"/>
          <a:stretch>
            <a:fillRect/>
          </a:stretch>
        </p:blipFill>
        <p:spPr>
          <a:xfrm>
            <a:off x="2911840" y="76200"/>
            <a:ext cx="6155960" cy="4267200"/>
          </a:xfrm>
          <a:prstGeom prst="rect">
            <a:avLst/>
          </a:prstGeom>
          <a:ln w="63500" cmpd="thickThin">
            <a:solidFill>
              <a:srgbClr val="C00000"/>
            </a:solidFill>
          </a:ln>
        </p:spPr>
      </p:pic>
      <p:pic>
        <p:nvPicPr>
          <p:cNvPr id="9" name="Picture 8" descr="ecs_p35_backio.jpg"/>
          <p:cNvPicPr>
            <a:picLocks noChangeAspect="1"/>
          </p:cNvPicPr>
          <p:nvPr/>
        </p:nvPicPr>
        <p:blipFill>
          <a:blip r:embed="rId5" cstate="print"/>
          <a:srcRect b="9385"/>
          <a:stretch>
            <a:fillRect/>
          </a:stretch>
        </p:blipFill>
        <p:spPr>
          <a:xfrm>
            <a:off x="2895599" y="76200"/>
            <a:ext cx="6136821" cy="3124200"/>
          </a:xfrm>
          <a:prstGeom prst="rect">
            <a:avLst/>
          </a:prstGeom>
          <a:ln w="63500" cmpd="thickThin">
            <a:solidFill>
              <a:srgbClr val="C00000"/>
            </a:solidFill>
          </a:ln>
        </p:spPr>
      </p:pic>
      <p:cxnSp>
        <p:nvCxnSpPr>
          <p:cNvPr id="14" name="Elbow Connector 13"/>
          <p:cNvCxnSpPr/>
          <p:nvPr/>
        </p:nvCxnSpPr>
        <p:spPr>
          <a:xfrm rot="5400000" flipH="1" flipV="1">
            <a:off x="1905000" y="4800600"/>
            <a:ext cx="1143000" cy="1143000"/>
          </a:xfrm>
          <a:prstGeom prst="bentConnector3">
            <a:avLst>
              <a:gd name="adj1" fmla="val 42113"/>
            </a:avLst>
          </a:prstGeom>
          <a:ln w="152400" cmpd="tri">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17" descr="envelope-t9887.jpg"/>
          <p:cNvPicPr>
            <a:picLocks noChangeAspect="1"/>
          </p:cNvPicPr>
          <p:nvPr/>
        </p:nvPicPr>
        <p:blipFill>
          <a:blip r:embed="rId6" cstate="print"/>
          <a:srcRect l="8400" t="15348" r="8400" b="15348"/>
          <a:stretch>
            <a:fillRect/>
          </a:stretch>
        </p:blipFill>
        <p:spPr>
          <a:xfrm>
            <a:off x="1798982" y="6172200"/>
            <a:ext cx="258418" cy="152400"/>
          </a:xfrm>
          <a:prstGeom prst="rect">
            <a:avLst/>
          </a:prstGeom>
          <a:blipFill>
            <a:blip r:embed="rId7" cstate="print"/>
            <a:tile tx="0" ty="0" sx="100000" sy="100000" flip="none" algn="tl"/>
          </a:blipFill>
          <a:ln w="76200">
            <a:solidFill>
              <a:srgbClr val="00B050"/>
            </a:solidFill>
          </a:ln>
        </p:spPr>
      </p:pic>
      <p:pic>
        <p:nvPicPr>
          <p:cNvPr id="2051" name="Picture 3"/>
          <p:cNvPicPr>
            <a:picLocks noChangeAspect="1" noChangeArrowheads="1"/>
          </p:cNvPicPr>
          <p:nvPr/>
        </p:nvPicPr>
        <p:blipFill>
          <a:blip r:embed="rId8" cstate="print"/>
          <a:srcRect/>
          <a:stretch>
            <a:fillRect/>
          </a:stretch>
        </p:blipFill>
        <p:spPr bwMode="auto">
          <a:xfrm>
            <a:off x="0" y="2286000"/>
            <a:ext cx="2633662" cy="2071294"/>
          </a:xfrm>
          <a:prstGeom prst="rect">
            <a:avLst/>
          </a:prstGeom>
          <a:noFill/>
          <a:ln w="63500" cmpd="thickThin">
            <a:solidFill>
              <a:srgbClr val="C00000"/>
            </a:solidFill>
            <a:miter lim="800000"/>
            <a:headEnd/>
            <a:tailEnd/>
          </a:ln>
          <a:effectLst/>
        </p:spPr>
      </p:pic>
      <p:pic>
        <p:nvPicPr>
          <p:cNvPr id="2052" name="Picture 4"/>
          <p:cNvPicPr>
            <a:picLocks noChangeAspect="1" noChangeArrowheads="1"/>
          </p:cNvPicPr>
          <p:nvPr/>
        </p:nvPicPr>
        <p:blipFill>
          <a:blip r:embed="rId9" cstate="print"/>
          <a:srcRect/>
          <a:stretch>
            <a:fillRect/>
          </a:stretch>
        </p:blipFill>
        <p:spPr bwMode="auto">
          <a:xfrm>
            <a:off x="0" y="32512"/>
            <a:ext cx="3276600" cy="3320288"/>
          </a:xfrm>
          <a:prstGeom prst="rect">
            <a:avLst/>
          </a:prstGeom>
          <a:noFill/>
          <a:ln w="76200" cmpd="thickThin">
            <a:solidFill>
              <a:srgbClr val="C00000"/>
            </a:solidFill>
            <a:miter lim="800000"/>
            <a:headEnd/>
            <a:tailEnd/>
          </a:ln>
          <a:effectLst/>
        </p:spPr>
      </p:pic>
      <p:pic>
        <p:nvPicPr>
          <p:cNvPr id="2050" name="Picture 2"/>
          <p:cNvPicPr>
            <a:picLocks noChangeAspect="1" noChangeArrowheads="1"/>
          </p:cNvPicPr>
          <p:nvPr/>
        </p:nvPicPr>
        <p:blipFill>
          <a:blip r:embed="rId10" cstate="print"/>
          <a:srcRect l="11200" b="8267"/>
          <a:stretch>
            <a:fillRect/>
          </a:stretch>
        </p:blipFill>
        <p:spPr bwMode="auto">
          <a:xfrm>
            <a:off x="1022498" y="76200"/>
            <a:ext cx="4425802" cy="3429000"/>
          </a:xfrm>
          <a:prstGeom prst="rect">
            <a:avLst/>
          </a:prstGeom>
          <a:noFill/>
          <a:ln w="63500" cmpd="thickThin">
            <a:solidFill>
              <a:srgbClr val="C00000"/>
            </a:solidFill>
            <a:miter lim="800000"/>
            <a:headEnd/>
            <a:tailEnd/>
          </a:ln>
          <a:effectLst/>
        </p:spPr>
      </p:pic>
      <p:pic>
        <p:nvPicPr>
          <p:cNvPr id="32" name="Picture 31" descr="C250-1012.jpg"/>
          <p:cNvPicPr>
            <a:picLocks noChangeAspect="1"/>
          </p:cNvPicPr>
          <p:nvPr/>
        </p:nvPicPr>
        <p:blipFill>
          <a:blip r:embed="rId11" cstate="print"/>
          <a:stretch>
            <a:fillRect/>
          </a:stretch>
        </p:blipFill>
        <p:spPr>
          <a:xfrm>
            <a:off x="3390900" y="38100"/>
            <a:ext cx="3314700" cy="3314700"/>
          </a:xfrm>
          <a:prstGeom prst="rect">
            <a:avLst/>
          </a:prstGeom>
          <a:ln w="63500" cmpd="thickThin">
            <a:solidFill>
              <a:srgbClr val="C00000"/>
            </a:solidFill>
          </a:ln>
        </p:spPr>
      </p:pic>
      <p:pic>
        <p:nvPicPr>
          <p:cNvPr id="34" name="Picture 5"/>
          <p:cNvPicPr>
            <a:picLocks noChangeAspect="1" noChangeArrowheads="1"/>
          </p:cNvPicPr>
          <p:nvPr/>
        </p:nvPicPr>
        <p:blipFill>
          <a:blip r:embed="rId12" cstate="print"/>
          <a:srcRect t="25000"/>
          <a:stretch>
            <a:fillRect/>
          </a:stretch>
        </p:blipFill>
        <p:spPr bwMode="auto">
          <a:xfrm>
            <a:off x="0" y="76200"/>
            <a:ext cx="3419857" cy="3352800"/>
          </a:xfrm>
          <a:prstGeom prst="rect">
            <a:avLst/>
          </a:prstGeom>
          <a:noFill/>
          <a:ln w="63500" cmpd="thickThin">
            <a:solidFill>
              <a:srgbClr val="C00000"/>
            </a:solidFill>
            <a:miter lim="800000"/>
            <a:headEnd/>
            <a:tailEnd/>
          </a:ln>
          <a:effectLst/>
        </p:spPr>
      </p:pic>
      <p:pic>
        <p:nvPicPr>
          <p:cNvPr id="35" name="Picture 34" descr="4.4.jpg"/>
          <p:cNvPicPr>
            <a:picLocks noChangeAspect="1"/>
          </p:cNvPicPr>
          <p:nvPr/>
        </p:nvPicPr>
        <p:blipFill>
          <a:blip r:embed="rId13" cstate="print"/>
          <a:stretch>
            <a:fillRect/>
          </a:stretch>
        </p:blipFill>
        <p:spPr>
          <a:xfrm>
            <a:off x="3505200" y="0"/>
            <a:ext cx="5575610" cy="2286000"/>
          </a:xfrm>
          <a:prstGeom prst="rect">
            <a:avLst/>
          </a:prstGeom>
        </p:spPr>
      </p:pic>
      <p:pic>
        <p:nvPicPr>
          <p:cNvPr id="36" name="Picture 6"/>
          <p:cNvPicPr>
            <a:picLocks noChangeAspect="1" noChangeArrowheads="1"/>
          </p:cNvPicPr>
          <p:nvPr/>
        </p:nvPicPr>
        <p:blipFill>
          <a:blip r:embed="rId14" cstate="print"/>
          <a:srcRect t="24000"/>
          <a:stretch>
            <a:fillRect/>
          </a:stretch>
        </p:blipFill>
        <p:spPr bwMode="auto">
          <a:xfrm>
            <a:off x="3505200" y="0"/>
            <a:ext cx="4720892" cy="3276600"/>
          </a:xfrm>
          <a:prstGeom prst="rect">
            <a:avLst/>
          </a:prstGeom>
          <a:noFill/>
          <a:ln w="50800" cmpd="thickThin">
            <a:solidFill>
              <a:srgbClr val="C00000"/>
            </a:solidFill>
            <a:miter lim="800000"/>
            <a:headEnd/>
            <a:tailEnd/>
          </a:ln>
          <a:effectLst/>
        </p:spPr>
      </p:pic>
      <p:pic>
        <p:nvPicPr>
          <p:cNvPr id="37" name="Picture 7"/>
          <p:cNvPicPr>
            <a:picLocks noChangeAspect="1" noChangeArrowheads="1"/>
          </p:cNvPicPr>
          <p:nvPr/>
        </p:nvPicPr>
        <p:blipFill>
          <a:blip r:embed="rId15" cstate="print"/>
          <a:srcRect/>
          <a:stretch>
            <a:fillRect/>
          </a:stretch>
        </p:blipFill>
        <p:spPr bwMode="auto">
          <a:xfrm>
            <a:off x="5791200" y="1351548"/>
            <a:ext cx="3276600" cy="3449052"/>
          </a:xfrm>
          <a:prstGeom prst="rect">
            <a:avLst/>
          </a:prstGeom>
          <a:noFill/>
          <a:ln w="50800" cmpd="thickThin">
            <a:solidFill>
              <a:srgbClr val="C00000"/>
            </a:solidFill>
            <a:miter lim="800000"/>
            <a:headEnd/>
            <a:tailEnd/>
          </a:ln>
          <a:effectLst/>
        </p:spPr>
      </p:pic>
      <p:pic>
        <p:nvPicPr>
          <p:cNvPr id="38" name="Picture 8"/>
          <p:cNvPicPr>
            <a:picLocks noChangeAspect="1" noChangeArrowheads="1"/>
          </p:cNvPicPr>
          <p:nvPr/>
        </p:nvPicPr>
        <p:blipFill>
          <a:blip r:embed="rId16" cstate="print"/>
          <a:srcRect t="26264"/>
          <a:stretch>
            <a:fillRect/>
          </a:stretch>
        </p:blipFill>
        <p:spPr bwMode="auto">
          <a:xfrm>
            <a:off x="0" y="2971800"/>
            <a:ext cx="3533775" cy="2567152"/>
          </a:xfrm>
          <a:prstGeom prst="rect">
            <a:avLst/>
          </a:prstGeom>
          <a:noFill/>
          <a:ln w="50800" cmpd="thickThin">
            <a:solidFill>
              <a:srgbClr val="C00000"/>
            </a:solidFill>
            <a:miter lim="800000"/>
            <a:headEnd/>
            <a:tailEnd/>
          </a:ln>
          <a:effectLst/>
        </p:spPr>
      </p:pic>
      <p:pic>
        <p:nvPicPr>
          <p:cNvPr id="29" name="Picture 28" descr="cable_utp_clip_image001.gif"/>
          <p:cNvPicPr>
            <a:picLocks noChangeAspect="1"/>
          </p:cNvPicPr>
          <p:nvPr/>
        </p:nvPicPr>
        <p:blipFill>
          <a:blip r:embed="rId17" cstate="print"/>
          <a:stretch>
            <a:fillRect/>
          </a:stretch>
        </p:blipFill>
        <p:spPr>
          <a:xfrm>
            <a:off x="0" y="0"/>
            <a:ext cx="4359859" cy="2838450"/>
          </a:xfrm>
          <a:prstGeom prst="rect">
            <a:avLst/>
          </a:prstGeom>
          <a:ln w="38100" cmpd="thickThin">
            <a:solidFill>
              <a:schemeClr val="tx1"/>
            </a:solidFill>
          </a:ln>
        </p:spPr>
      </p:pic>
      <p:pic>
        <p:nvPicPr>
          <p:cNvPr id="30" name="Picture 29" descr="cable_utp_clip_image002.gif"/>
          <p:cNvPicPr>
            <a:picLocks noChangeAspect="1"/>
          </p:cNvPicPr>
          <p:nvPr/>
        </p:nvPicPr>
        <p:blipFill>
          <a:blip r:embed="rId18" cstate="print"/>
          <a:stretch>
            <a:fillRect/>
          </a:stretch>
        </p:blipFill>
        <p:spPr>
          <a:xfrm>
            <a:off x="4572000" y="0"/>
            <a:ext cx="4541520" cy="2838450"/>
          </a:xfrm>
          <a:prstGeom prst="rect">
            <a:avLst/>
          </a:prstGeom>
          <a:ln w="38100" cmpd="thickThin">
            <a:solidFill>
              <a:schemeClr val="tx1"/>
            </a:solidFill>
          </a:ln>
        </p:spPr>
      </p:pic>
      <p:pic>
        <p:nvPicPr>
          <p:cNvPr id="39" name="Picture 9"/>
          <p:cNvPicPr>
            <a:picLocks noChangeAspect="1" noChangeArrowheads="1"/>
          </p:cNvPicPr>
          <p:nvPr/>
        </p:nvPicPr>
        <p:blipFill>
          <a:blip r:embed="rId19" cstate="print"/>
          <a:srcRect/>
          <a:stretch>
            <a:fillRect/>
          </a:stretch>
        </p:blipFill>
        <p:spPr bwMode="auto">
          <a:xfrm>
            <a:off x="0" y="2971800"/>
            <a:ext cx="3822192" cy="2895600"/>
          </a:xfrm>
          <a:prstGeom prst="rect">
            <a:avLst/>
          </a:prstGeom>
          <a:noFill/>
          <a:ln w="38100" cmpd="thickThin">
            <a:solidFill>
              <a:schemeClr val="tx1"/>
            </a:solidFill>
            <a:miter lim="800000"/>
            <a:headEnd/>
            <a:tailEnd/>
          </a:ln>
          <a:effectLst/>
        </p:spPr>
      </p:pic>
      <p:pic>
        <p:nvPicPr>
          <p:cNvPr id="33" name="Picture 32" descr="met_img_rj45plan.jpg"/>
          <p:cNvPicPr>
            <a:picLocks noChangeAspect="1"/>
          </p:cNvPicPr>
          <p:nvPr/>
        </p:nvPicPr>
        <p:blipFill>
          <a:blip r:embed="rId20" cstate="print"/>
          <a:stretch>
            <a:fillRect/>
          </a:stretch>
        </p:blipFill>
        <p:spPr>
          <a:xfrm>
            <a:off x="4419600" y="3759200"/>
            <a:ext cx="4648200" cy="3098800"/>
          </a:xfrm>
          <a:prstGeom prst="rect">
            <a:avLst/>
          </a:prstGeom>
          <a:ln w="38100" cmpd="thickThin">
            <a:solidFill>
              <a:schemeClr val="tx1"/>
            </a:solidFill>
          </a:ln>
        </p:spPr>
      </p:pic>
      <p:pic>
        <p:nvPicPr>
          <p:cNvPr id="40" name="Picture 39" descr="rj45plug-8p8c.png"/>
          <p:cNvPicPr>
            <a:picLocks noChangeAspect="1"/>
          </p:cNvPicPr>
          <p:nvPr/>
        </p:nvPicPr>
        <p:blipFill>
          <a:blip r:embed="rId21" cstate="print"/>
          <a:stretch>
            <a:fillRect/>
          </a:stretch>
        </p:blipFill>
        <p:spPr>
          <a:xfrm>
            <a:off x="0" y="0"/>
            <a:ext cx="3174603" cy="3415873"/>
          </a:xfrm>
          <a:prstGeom prst="rect">
            <a:avLst/>
          </a:prstGeom>
          <a:ln w="38100">
            <a:solidFill>
              <a:schemeClr val="tx1"/>
            </a:solidFill>
          </a:ln>
        </p:spPr>
      </p:pic>
      <p:pic>
        <p:nvPicPr>
          <p:cNvPr id="41" name="Picture 40"/>
          <p:cNvPicPr>
            <a:picLocks noChangeAspect="1" noChangeArrowheads="1"/>
          </p:cNvPicPr>
          <p:nvPr/>
        </p:nvPicPr>
        <p:blipFill>
          <a:blip r:embed="rId22" cstate="print"/>
          <a:srcRect/>
          <a:stretch>
            <a:fillRect/>
          </a:stretch>
        </p:blipFill>
        <p:spPr bwMode="auto">
          <a:xfrm rot="16200000">
            <a:off x="-723198" y="4153599"/>
            <a:ext cx="3427599" cy="1981201"/>
          </a:xfrm>
          <a:prstGeom prst="rect">
            <a:avLst/>
          </a:prstGeom>
          <a:noFill/>
          <a:ln w="38100">
            <a:solidFill>
              <a:schemeClr val="tx1"/>
            </a:solidFill>
            <a:miter lim="800000"/>
            <a:headEnd/>
            <a:tailEnd/>
          </a:ln>
          <a:effectLst/>
        </p:spPr>
      </p:pic>
      <p:pic>
        <p:nvPicPr>
          <p:cNvPr id="42" name="Picture 10"/>
          <p:cNvPicPr>
            <a:picLocks noChangeAspect="1" noChangeArrowheads="1"/>
          </p:cNvPicPr>
          <p:nvPr/>
        </p:nvPicPr>
        <p:blipFill>
          <a:blip r:embed="rId23" cstate="print"/>
          <a:srcRect t="16303" r="13636"/>
          <a:stretch>
            <a:fillRect/>
          </a:stretch>
        </p:blipFill>
        <p:spPr bwMode="auto">
          <a:xfrm>
            <a:off x="3962400" y="0"/>
            <a:ext cx="5105400" cy="3678632"/>
          </a:xfrm>
          <a:prstGeom prst="rect">
            <a:avLst/>
          </a:prstGeom>
          <a:noFill/>
          <a:ln w="38100">
            <a:solidFill>
              <a:schemeClr val="tx1"/>
            </a:solidFill>
            <a:miter lim="800000"/>
            <a:headEnd/>
            <a:tailEnd/>
          </a:ln>
          <a:effectLst/>
        </p:spPr>
      </p:pic>
      <p:pic>
        <p:nvPicPr>
          <p:cNvPr id="47" name="Picture 46" descr="1524-1111-s-.png"/>
          <p:cNvPicPr>
            <a:picLocks noChangeAspect="1"/>
          </p:cNvPicPr>
          <p:nvPr/>
        </p:nvPicPr>
        <p:blipFill>
          <a:blip r:embed="rId24" cstate="print"/>
          <a:stretch>
            <a:fillRect/>
          </a:stretch>
        </p:blipFill>
        <p:spPr>
          <a:xfrm>
            <a:off x="3644336" y="2895600"/>
            <a:ext cx="3518464" cy="2576513"/>
          </a:xfrm>
          <a:prstGeom prst="rect">
            <a:avLst/>
          </a:prstGeom>
        </p:spPr>
      </p:pic>
      <p:pic>
        <p:nvPicPr>
          <p:cNvPr id="43" name="Picture 11"/>
          <p:cNvPicPr>
            <a:picLocks noChangeAspect="1" noChangeArrowheads="1"/>
          </p:cNvPicPr>
          <p:nvPr/>
        </p:nvPicPr>
        <p:blipFill>
          <a:blip r:embed="rId25" cstate="print"/>
          <a:srcRect/>
          <a:stretch>
            <a:fillRect/>
          </a:stretch>
        </p:blipFill>
        <p:spPr bwMode="auto">
          <a:xfrm>
            <a:off x="-76200" y="3733800"/>
            <a:ext cx="4327017" cy="3124200"/>
          </a:xfrm>
          <a:prstGeom prst="rect">
            <a:avLst/>
          </a:prstGeom>
          <a:noFill/>
          <a:ln w="38100">
            <a:solidFill>
              <a:schemeClr val="tx1"/>
            </a:solidFill>
            <a:miter lim="800000"/>
            <a:headEnd/>
            <a:tailEnd/>
          </a:ln>
          <a:effectLst/>
        </p:spPr>
      </p:pic>
      <p:pic>
        <p:nvPicPr>
          <p:cNvPr id="44" name="Picture 12"/>
          <p:cNvPicPr>
            <a:picLocks noChangeAspect="1" noChangeArrowheads="1"/>
          </p:cNvPicPr>
          <p:nvPr/>
        </p:nvPicPr>
        <p:blipFill>
          <a:blip r:embed="rId26" cstate="print"/>
          <a:srcRect/>
          <a:stretch>
            <a:fillRect/>
          </a:stretch>
        </p:blipFill>
        <p:spPr bwMode="auto">
          <a:xfrm>
            <a:off x="3962400" y="2947360"/>
            <a:ext cx="5181600" cy="3910641"/>
          </a:xfrm>
          <a:prstGeom prst="rect">
            <a:avLst/>
          </a:prstGeom>
          <a:noFill/>
          <a:ln w="38100">
            <a:solidFill>
              <a:schemeClr val="tx1"/>
            </a:solidFill>
            <a:miter lim="800000"/>
            <a:headEnd/>
            <a:tailEnd/>
          </a:ln>
          <a:effectLst/>
        </p:spPr>
      </p:pic>
      <p:pic>
        <p:nvPicPr>
          <p:cNvPr id="45" name="Picture 13"/>
          <p:cNvPicPr>
            <a:picLocks noChangeAspect="1" noChangeArrowheads="1"/>
          </p:cNvPicPr>
          <p:nvPr/>
        </p:nvPicPr>
        <p:blipFill>
          <a:blip r:embed="rId27" cstate="print"/>
          <a:srcRect/>
          <a:stretch>
            <a:fillRect/>
          </a:stretch>
        </p:blipFill>
        <p:spPr bwMode="auto">
          <a:xfrm>
            <a:off x="4679442" y="0"/>
            <a:ext cx="4464558" cy="4114800"/>
          </a:xfrm>
          <a:prstGeom prst="rect">
            <a:avLst/>
          </a:prstGeom>
          <a:noFill/>
          <a:ln w="38100">
            <a:solidFill>
              <a:schemeClr val="tx1"/>
            </a:solidFill>
            <a:miter lim="800000"/>
            <a:headEnd/>
            <a:tailEnd/>
          </a:ln>
          <a:effectLst/>
        </p:spPr>
      </p:pic>
      <p:pic>
        <p:nvPicPr>
          <p:cNvPr id="46" name="Picture 45" descr="14.jpg"/>
          <p:cNvPicPr>
            <a:picLocks noChangeAspect="1"/>
          </p:cNvPicPr>
          <p:nvPr/>
        </p:nvPicPr>
        <p:blipFill>
          <a:blip r:embed="rId28" cstate="print"/>
          <a:srcRect t="16000" r="25692"/>
          <a:stretch>
            <a:fillRect/>
          </a:stretch>
        </p:blipFill>
        <p:spPr>
          <a:xfrm>
            <a:off x="-76200" y="0"/>
            <a:ext cx="4263571" cy="3810000"/>
          </a:xfrm>
          <a:prstGeom prst="rect">
            <a:avLst/>
          </a:prstGeom>
          <a:ln w="38100">
            <a:solidFill>
              <a:schemeClr val="tx1"/>
            </a:solidFill>
          </a:ln>
        </p:spPr>
      </p:pic>
    </p:spTree>
    <p:extLst>
      <p:ext uri="{BB962C8B-B14F-4D97-AF65-F5344CB8AC3E}">
        <p14:creationId xmlns:p14="http://schemas.microsoft.com/office/powerpoint/2010/main" xmlns="" val="155079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500"/>
                                        <p:tgtEl>
                                          <p:spTgt spid="14"/>
                                        </p:tgtEl>
                                      </p:cBhvr>
                                    </p:animEffect>
                                  </p:childTnLst>
                                </p:cTn>
                              </p:par>
                              <p:par>
                                <p:cTn id="8" presetID="0" presetClass="path" presetSubtype="0" repeatCount="indefinite" accel="50000" decel="50000" autoRev="1" fill="hold" nodeType="withEffect">
                                  <p:stCondLst>
                                    <p:cond delay="0"/>
                                  </p:stCondLst>
                                  <p:childTnLst>
                                    <p:animMotion origin="layout" path="M -0.00225 -0.03793 L -0.00225 -0.11471 L 0.12309 -0.11471 L 0.12309 -0.22734 " pathEditMode="relative" ptsTypes="AAAA">
                                      <p:cBhvr>
                                        <p:cTn id="9" dur="2000" fill="hold"/>
                                        <p:tgtEl>
                                          <p:spTgt spid="18"/>
                                        </p:tgtEl>
                                        <p:attrNameLst>
                                          <p:attrName>ppt_x</p:attrName>
                                          <p:attrName>ppt_y</p:attrName>
                                        </p:attrNameLst>
                                      </p:cBhvr>
                                    </p:animMotion>
                                  </p:childTnLst>
                                </p:cTn>
                              </p:par>
                              <p:par>
                                <p:cTn id="10" presetID="7" presetClass="emph" presetSubtype="2" repeatCount="indefinite" accel="50000" decel="50000" autoRev="1" fill="hold" nodeType="withEffect">
                                  <p:stCondLst>
                                    <p:cond delay="2000"/>
                                  </p:stCondLst>
                                  <p:childTnLst>
                                    <p:animClr clrSpc="rgb" dir="cw">
                                      <p:cBhvr>
                                        <p:cTn id="11" dur="1500" fill="hold"/>
                                        <p:tgtEl>
                                          <p:spTgt spid="18"/>
                                        </p:tgtEl>
                                        <p:attrNameLst>
                                          <p:attrName>stroke.color</p:attrName>
                                        </p:attrNameLst>
                                      </p:cBhvr>
                                      <p:to>
                                        <a:srgbClr val="FFCC00"/>
                                      </p:to>
                                    </p:animClr>
                                    <p:set>
                                      <p:cBhvr>
                                        <p:cTn id="12" dur="1500" fill="hold"/>
                                        <p:tgtEl>
                                          <p:spTgt spid="18"/>
                                        </p:tgtEl>
                                        <p:attrNameLst>
                                          <p:attrName>stroke.on</p:attrName>
                                        </p:attrNameLst>
                                      </p:cBhvr>
                                      <p:to>
                                        <p:strVal val="true"/>
                                      </p:to>
                                    </p:set>
                                  </p:childTnLst>
                                  <p:subTnLst>
                                    <p:animClr clrSpc="rgb" dir="cw">
                                      <p:cBhvr override="childStyle">
                                        <p:cTn dur="1" fill="hold" display="0" masterRel="nextClick" afterEffect="1"/>
                                        <p:tgtEl>
                                          <p:spTgt spid="18"/>
                                        </p:tgtEl>
                                        <p:attrNameLst>
                                          <p:attrName>ppt_c</p:attrName>
                                        </p:attrNameLst>
                                      </p:cBhvr>
                                      <p:to>
                                        <a:srgbClr val="009900"/>
                                      </p:to>
                                    </p:animClr>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withEffect">
                                  <p:stCondLst>
                                    <p:cond delay="0"/>
                                  </p:stCondLst>
                                  <p:childTnLst>
                                    <p:set>
                                      <p:cBhvr>
                                        <p:cTn id="44" dur="1" fill="hold">
                                          <p:stCondLst>
                                            <p:cond delay="0"/>
                                          </p:stCondLst>
                                        </p:cTn>
                                        <p:tgtEl>
                                          <p:spTgt spid="20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205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withEffect">
                                  <p:stCondLst>
                                    <p:cond delay="0"/>
                                  </p:stCondLst>
                                  <p:childTnLst>
                                    <p:set>
                                      <p:cBhvr>
                                        <p:cTn id="53" dur="1" fill="hold">
                                          <p:stCondLst>
                                            <p:cond delay="0"/>
                                          </p:stCondLst>
                                        </p:cTn>
                                        <p:tgtEl>
                                          <p:spTgt spid="205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58" restart="whenNotActive" fill="hold" evtFilter="cancelBubble" nodeType="interactiveSeq">
                <p:stCondLst>
                  <p:cond evt="onClick" delay="0">
                    <p:tgtEl>
                      <p:spTgt spid="2052"/>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withEffect">
                                  <p:stCondLst>
                                    <p:cond delay="0"/>
                                  </p:stCondLst>
                                  <p:childTnLst>
                                    <p:set>
                                      <p:cBhvr>
                                        <p:cTn id="62" dur="1" fill="hold">
                                          <p:stCondLst>
                                            <p:cond delay="0"/>
                                          </p:stCondLst>
                                        </p:cTn>
                                        <p:tgtEl>
                                          <p:spTgt spid="20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67" restart="whenNotActive" fill="hold" evtFilter="cancelBubble" nodeType="interactiveSeq">
                <p:stCondLst>
                  <p:cond evt="onClick" delay="0">
                    <p:tgtEl>
                      <p:spTgt spid="2050"/>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6" restart="whenNotActive" fill="hold" evtFilter="cancelBubble" nodeType="interactiveSeq">
                <p:stCondLst>
                  <p:cond evt="onClick" delay="0">
                    <p:tgtEl>
                      <p:spTgt spid="32"/>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9" restart="whenNotActive" fill="hold" evtFilter="cancelBubble" nodeType="interactiveSeq">
                <p:stCondLst>
                  <p:cond evt="onClick" delay="0">
                    <p:tgtEl>
                      <p:spTgt spid="34"/>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1" presetClass="entr" presetSubtype="0"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07" restart="whenNotActive" fill="hold" evtFilter="cancelBubble" nodeType="interactiveSeq">
                <p:stCondLst>
                  <p:cond evt="onClick" delay="0">
                    <p:tgtEl>
                      <p:spTgt spid="37"/>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30"/>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29"/>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3"/>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33"/>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29"/>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3"/>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nodeType="withEffect">
                                  <p:stCondLst>
                                    <p:cond delay="0"/>
                                  </p:stCondLst>
                                  <p:childTnLst>
                                    <p:set>
                                      <p:cBhvr>
                                        <p:cTn id="132" dur="1" fill="hold">
                                          <p:stCondLst>
                                            <p:cond delay="0"/>
                                          </p:stCondLst>
                                        </p:cTn>
                                        <p:tgtEl>
                                          <p:spTgt spid="3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39"/>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1" restart="whenNotActive" fill="hold" evtFilter="cancelBubble" nodeType="interactiveSeq">
                <p:stCondLst>
                  <p:cond evt="onClick" delay="0">
                    <p:tgtEl>
                      <p:spTgt spid="39"/>
                    </p:tgtEl>
                  </p:cond>
                </p:stCondLst>
                <p:endSync evt="end" delay="0">
                  <p:rtn val="all"/>
                </p:endSync>
                <p:childTnLst>
                  <p:par>
                    <p:cTn id="142" fill="hold">
                      <p:stCondLst>
                        <p:cond delay="0"/>
                      </p:stCondLst>
                      <p:childTnLst>
                        <p:par>
                          <p:cTn id="143" fill="hold">
                            <p:stCondLst>
                              <p:cond delay="0"/>
                            </p:stCondLst>
                            <p:childTnLst>
                              <p:par>
                                <p:cTn id="144" presetID="1" presetClass="entr" presetSubtype="0" fill="hold" nodeType="withEffect">
                                  <p:stCondLst>
                                    <p:cond delay="0"/>
                                  </p:stCondLst>
                                  <p:childTnLst>
                                    <p:set>
                                      <p:cBhvr>
                                        <p:cTn id="145" dur="1" fill="hold">
                                          <p:stCondLst>
                                            <p:cond delay="0"/>
                                          </p:stCondLst>
                                        </p:cTn>
                                        <p:tgtEl>
                                          <p:spTgt spid="40"/>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41"/>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0"/>
                                          </p:stCondLst>
                                        </p:cTn>
                                        <p:tgtEl>
                                          <p:spTgt spid="40"/>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4" restart="whenNotActive" fill="hold" evtFilter="cancelBubble" nodeType="interactiveSeq">
                <p:stCondLst>
                  <p:cond evt="onClick" delay="0">
                    <p:tgtEl>
                      <p:spTgt spid="40"/>
                    </p:tgtEl>
                  </p:cond>
                </p:stCondLst>
                <p:endSync evt="end" delay="0">
                  <p:rtn val="all"/>
                </p:endSync>
                <p:childTnLst>
                  <p:par>
                    <p:cTn id="155" fill="hold">
                      <p:stCondLst>
                        <p:cond delay="0"/>
                      </p:stCondLst>
                      <p:childTnLst>
                        <p:par>
                          <p:cTn id="156" fill="hold">
                            <p:stCondLst>
                              <p:cond delay="0"/>
                            </p:stCondLst>
                            <p:childTnLst>
                              <p:par>
                                <p:cTn id="157" presetID="1" presetClass="entr" presetSubtype="0" fill="hold" nodeType="withEffect">
                                  <p:stCondLst>
                                    <p:cond delay="0"/>
                                  </p:stCondLst>
                                  <p:childTnLst>
                                    <p:set>
                                      <p:cBhvr>
                                        <p:cTn id="158" dur="1" fill="hold">
                                          <p:stCondLst>
                                            <p:cond delay="0"/>
                                          </p:stCondLst>
                                        </p:cTn>
                                        <p:tgtEl>
                                          <p:spTgt spid="42"/>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63" restart="whenNotActive" fill="hold" evtFilter="cancelBubble" nodeType="interactiveSeq">
                <p:stCondLst>
                  <p:cond evt="onClick" delay="0">
                    <p:tgtEl>
                      <p:spTgt spid="42"/>
                    </p:tgtEl>
                  </p:cond>
                </p:stCondLst>
                <p:endSync evt="end" delay="0">
                  <p:rtn val="all"/>
                </p:endSync>
                <p:childTnLst>
                  <p:par>
                    <p:cTn id="164" fill="hold">
                      <p:stCondLst>
                        <p:cond delay="0"/>
                      </p:stCondLst>
                      <p:childTnLst>
                        <p:par>
                          <p:cTn id="165" fill="hold">
                            <p:stCondLst>
                              <p:cond delay="0"/>
                            </p:stCondLst>
                            <p:childTnLst>
                              <p:par>
                                <p:cTn id="166" presetID="1" presetClass="entr" presetSubtype="0" fill="hold" nodeType="withEffect">
                                  <p:stCondLst>
                                    <p:cond delay="0"/>
                                  </p:stCondLst>
                                  <p:childTnLst>
                                    <p:set>
                                      <p:cBhvr>
                                        <p:cTn id="167" dur="1" fill="hold">
                                          <p:stCondLst>
                                            <p:cond delay="0"/>
                                          </p:stCondLst>
                                        </p:cTn>
                                        <p:tgtEl>
                                          <p:spTgt spid="43"/>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xit" presetSubtype="0" fill="hold" nodeType="clickEffect">
                                  <p:stCondLst>
                                    <p:cond delay="0"/>
                                  </p:stCondLst>
                                  <p:childTnLst>
                                    <p:set>
                                      <p:cBhvr>
                                        <p:cTn id="171"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72" restart="whenNotActive" fill="hold" evtFilter="cancelBubble" nodeType="interactiveSeq">
                <p:stCondLst>
                  <p:cond evt="onClick" delay="0">
                    <p:tgtEl>
                      <p:spTgt spid="43"/>
                    </p:tgtEl>
                  </p:cond>
                </p:stCondLst>
                <p:endSync evt="end" delay="0">
                  <p:rtn val="all"/>
                </p:endSync>
                <p:childTnLst>
                  <p:par>
                    <p:cTn id="173" fill="hold">
                      <p:stCondLst>
                        <p:cond delay="0"/>
                      </p:stCondLst>
                      <p:childTnLst>
                        <p:par>
                          <p:cTn id="174" fill="hold">
                            <p:stCondLst>
                              <p:cond delay="0"/>
                            </p:stCondLst>
                            <p:childTnLst>
                              <p:par>
                                <p:cTn id="175" presetID="1" presetClass="entr" presetSubtype="0" fill="hold" nodeType="withEffect">
                                  <p:stCondLst>
                                    <p:cond delay="0"/>
                                  </p:stCondLst>
                                  <p:childTnLst>
                                    <p:set>
                                      <p:cBhvr>
                                        <p:cTn id="176" dur="1" fill="hold">
                                          <p:stCondLst>
                                            <p:cond delay="0"/>
                                          </p:stCondLst>
                                        </p:cTn>
                                        <p:tgtEl>
                                          <p:spTgt spid="44"/>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xit" presetSubtype="0" fill="hold" nodeType="clickEffect">
                                  <p:stCondLst>
                                    <p:cond delay="0"/>
                                  </p:stCondLst>
                                  <p:childTnLst>
                                    <p:set>
                                      <p:cBhvr>
                                        <p:cTn id="18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81" restart="whenNotActive" fill="hold" evtFilter="cancelBubble" nodeType="interactiveSeq">
                <p:stCondLst>
                  <p:cond evt="onClick" delay="0">
                    <p:tgtEl>
                      <p:spTgt spid="44"/>
                    </p:tgtEl>
                  </p:cond>
                </p:stCondLst>
                <p:endSync evt="end" delay="0">
                  <p:rtn val="all"/>
                </p:endSync>
                <p:childTnLst>
                  <p:par>
                    <p:cTn id="182" fill="hold">
                      <p:stCondLst>
                        <p:cond delay="0"/>
                      </p:stCondLst>
                      <p:childTnLst>
                        <p:par>
                          <p:cTn id="183" fill="hold">
                            <p:stCondLst>
                              <p:cond delay="0"/>
                            </p:stCondLst>
                            <p:childTnLst>
                              <p:par>
                                <p:cTn id="184" presetID="1" presetClass="entr" presetSubtype="0" fill="hold" nodeType="withEffect">
                                  <p:stCondLst>
                                    <p:cond delay="0"/>
                                  </p:stCondLst>
                                  <p:childTnLst>
                                    <p:set>
                                      <p:cBhvr>
                                        <p:cTn id="185" dur="1" fill="hold">
                                          <p:stCondLst>
                                            <p:cond delay="0"/>
                                          </p:stCondLst>
                                        </p:cTn>
                                        <p:tgtEl>
                                          <p:spTgt spid="46"/>
                                        </p:tgtEl>
                                        <p:attrNameLst>
                                          <p:attrName>style.visibility</p:attrName>
                                        </p:attrNameLst>
                                      </p:cBhvr>
                                      <p:to>
                                        <p:strVal val="visible"/>
                                      </p:to>
                                    </p:set>
                                  </p:childTnLst>
                                </p:cTn>
                              </p:par>
                              <p:par>
                                <p:cTn id="186" presetID="1" presetClass="entr" presetSubtype="0" fill="hold" nodeType="withEffect">
                                  <p:stCondLst>
                                    <p:cond delay="0"/>
                                  </p:stCondLst>
                                  <p:childTnLst>
                                    <p:set>
                                      <p:cBhvr>
                                        <p:cTn id="187" dur="1" fill="hold">
                                          <p:stCondLst>
                                            <p:cond delay="0"/>
                                          </p:stCondLst>
                                        </p:cTn>
                                        <p:tgtEl>
                                          <p:spTgt spid="45"/>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46"/>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Test Kualitas Kabel</a:t>
            </a:r>
          </a:p>
        </p:txBody>
      </p:sp>
      <p:pic>
        <p:nvPicPr>
          <p:cNvPr id="778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l="7813" t="23045" r="39844" b="16577"/>
          <a:stretch>
            <a:fillRect/>
          </a:stretch>
        </p:blipFill>
        <p:spPr bwMode="auto">
          <a:xfrm>
            <a:off x="1905000" y="1828800"/>
            <a:ext cx="4800600" cy="40116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003830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Cable testing standards</a:t>
            </a:r>
          </a:p>
        </p:txBody>
      </p:sp>
      <p:pic>
        <p:nvPicPr>
          <p:cNvPr id="8704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752600"/>
            <a:ext cx="6553200" cy="424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834499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3400"/>
              <a:t>Hal yang Berhubungan dgn Testing </a:t>
            </a:r>
          </a:p>
        </p:txBody>
      </p:sp>
      <p:sp>
        <p:nvSpPr>
          <p:cNvPr id="90115" name="Rectangle 3"/>
          <p:cNvSpPr>
            <a:spLocks noGrp="1" noChangeArrowheads="1"/>
          </p:cNvSpPr>
          <p:nvPr>
            <p:ph type="body" idx="1"/>
          </p:nvPr>
        </p:nvSpPr>
        <p:spPr>
          <a:xfrm>
            <a:off x="251520" y="1550988"/>
            <a:ext cx="8712968" cy="4773612"/>
          </a:xfrm>
        </p:spPr>
        <p:txBody>
          <a:bodyPr/>
          <a:lstStyle/>
          <a:p>
            <a:pPr>
              <a:lnSpc>
                <a:spcPct val="80000"/>
              </a:lnSpc>
            </a:pPr>
            <a:r>
              <a:rPr lang="en-US" dirty="0" smtClean="0"/>
              <a:t>Attenuation</a:t>
            </a:r>
            <a:endParaRPr lang="id-ID" dirty="0" smtClean="0"/>
          </a:p>
          <a:p>
            <a:pPr lvl="1">
              <a:lnSpc>
                <a:spcPct val="80000"/>
              </a:lnSpc>
            </a:pPr>
            <a:r>
              <a:rPr lang="en-US" dirty="0" err="1" smtClean="0"/>
              <a:t>Pengurangan</a:t>
            </a:r>
            <a:r>
              <a:rPr lang="en-US" dirty="0" smtClean="0"/>
              <a:t> </a:t>
            </a:r>
            <a:r>
              <a:rPr lang="en-US" dirty="0" err="1" smtClean="0"/>
              <a:t>amplitudo</a:t>
            </a:r>
            <a:r>
              <a:rPr lang="en-US" dirty="0" smtClean="0"/>
              <a:t> </a:t>
            </a:r>
            <a:r>
              <a:rPr lang="en-US" dirty="0" err="1" smtClean="0"/>
              <a:t>sinyal</a:t>
            </a:r>
            <a:r>
              <a:rPr lang="en-US" dirty="0" smtClean="0"/>
              <a:t> </a:t>
            </a:r>
            <a:r>
              <a:rPr lang="en-US" dirty="0" err="1" smtClean="0"/>
              <a:t>selama</a:t>
            </a:r>
            <a:r>
              <a:rPr lang="en-US" dirty="0" smtClean="0"/>
              <a:t> </a:t>
            </a:r>
            <a:r>
              <a:rPr lang="en-US" dirty="0" err="1" smtClean="0"/>
              <a:t>perjalanan</a:t>
            </a:r>
            <a:r>
              <a:rPr lang="en-US" dirty="0" smtClean="0"/>
              <a:t> </a:t>
            </a:r>
            <a:r>
              <a:rPr lang="en-US" dirty="0" err="1" smtClean="0"/>
              <a:t>sepanjang</a:t>
            </a:r>
            <a:r>
              <a:rPr lang="en-US" dirty="0" smtClean="0"/>
              <a:t> </a:t>
            </a:r>
            <a:r>
              <a:rPr lang="en-US" dirty="0" err="1" smtClean="0"/>
              <a:t>kabel</a:t>
            </a:r>
            <a:endParaRPr lang="id-ID" dirty="0"/>
          </a:p>
          <a:p>
            <a:pPr lvl="1">
              <a:lnSpc>
                <a:spcPct val="80000"/>
              </a:lnSpc>
            </a:pPr>
            <a:r>
              <a:rPr lang="en-US" dirty="0" err="1" smtClean="0"/>
              <a:t>Penyebab</a:t>
            </a:r>
            <a:r>
              <a:rPr lang="en-US" dirty="0" smtClean="0"/>
              <a:t> :</a:t>
            </a:r>
            <a:endParaRPr lang="id-ID" dirty="0" smtClean="0"/>
          </a:p>
          <a:p>
            <a:pPr lvl="2">
              <a:lnSpc>
                <a:spcPct val="80000"/>
              </a:lnSpc>
            </a:pPr>
            <a:r>
              <a:rPr lang="en-US" dirty="0" err="1" smtClean="0"/>
              <a:t>Resistansi</a:t>
            </a:r>
            <a:r>
              <a:rPr lang="en-US" dirty="0" smtClean="0"/>
              <a:t> </a:t>
            </a:r>
            <a:r>
              <a:rPr lang="en-US" dirty="0" err="1"/>
              <a:t>kabel</a:t>
            </a:r>
            <a:r>
              <a:rPr lang="en-US" dirty="0"/>
              <a:t> </a:t>
            </a:r>
            <a:r>
              <a:rPr lang="en-US" dirty="0" err="1"/>
              <a:t>tembaga</a:t>
            </a:r>
            <a:r>
              <a:rPr lang="en-US" dirty="0"/>
              <a:t> </a:t>
            </a:r>
            <a:r>
              <a:rPr lang="en-US" dirty="0" err="1"/>
              <a:t>karena</a:t>
            </a:r>
            <a:r>
              <a:rPr lang="en-US" dirty="0"/>
              <a:t> </a:t>
            </a:r>
            <a:r>
              <a:rPr lang="en-US" dirty="0" err="1"/>
              <a:t>adanya</a:t>
            </a:r>
            <a:r>
              <a:rPr lang="en-US" dirty="0"/>
              <a:t> </a:t>
            </a:r>
            <a:r>
              <a:rPr lang="en-US" dirty="0" err="1"/>
              <a:t>konversi</a:t>
            </a:r>
            <a:r>
              <a:rPr lang="en-US" dirty="0"/>
              <a:t> </a:t>
            </a:r>
            <a:r>
              <a:rPr lang="en-US" dirty="0" err="1"/>
              <a:t>energi</a:t>
            </a:r>
            <a:r>
              <a:rPr lang="en-US" dirty="0"/>
              <a:t> </a:t>
            </a:r>
            <a:r>
              <a:rPr lang="en-US" dirty="0" err="1"/>
              <a:t>elektrik</a:t>
            </a:r>
            <a:r>
              <a:rPr lang="en-US" dirty="0"/>
              <a:t> </a:t>
            </a:r>
            <a:r>
              <a:rPr lang="en-US" dirty="0" err="1"/>
              <a:t>ke</a:t>
            </a:r>
            <a:r>
              <a:rPr lang="en-US" dirty="0"/>
              <a:t> </a:t>
            </a:r>
            <a:r>
              <a:rPr lang="en-US" dirty="0" err="1" smtClean="0"/>
              <a:t>panas</a:t>
            </a:r>
            <a:endParaRPr lang="id-ID" dirty="0" smtClean="0"/>
          </a:p>
          <a:p>
            <a:pPr lvl="2">
              <a:lnSpc>
                <a:spcPct val="80000"/>
              </a:lnSpc>
            </a:pPr>
            <a:r>
              <a:rPr lang="en-US" dirty="0" err="1" smtClean="0"/>
              <a:t>Kebocoran</a:t>
            </a:r>
            <a:r>
              <a:rPr lang="en-US" dirty="0" smtClean="0"/>
              <a:t> </a:t>
            </a:r>
            <a:r>
              <a:rPr lang="en-US" dirty="0" err="1"/>
              <a:t>penyekat</a:t>
            </a:r>
            <a:r>
              <a:rPr lang="en-US" dirty="0"/>
              <a:t> </a:t>
            </a:r>
            <a:r>
              <a:rPr lang="en-US" dirty="0" err="1"/>
              <a:t>kabel</a:t>
            </a:r>
            <a:r>
              <a:rPr lang="en-US" dirty="0"/>
              <a:t> </a:t>
            </a:r>
            <a:r>
              <a:rPr lang="en-US" dirty="0" err="1"/>
              <a:t>karena</a:t>
            </a:r>
            <a:r>
              <a:rPr lang="en-US" dirty="0"/>
              <a:t> </a:t>
            </a:r>
            <a:r>
              <a:rPr lang="en-US" dirty="0" err="1"/>
              <a:t>cacatnya</a:t>
            </a:r>
            <a:r>
              <a:rPr lang="en-US" dirty="0"/>
              <a:t> </a:t>
            </a:r>
            <a:r>
              <a:rPr lang="en-US" dirty="0" err="1"/>
              <a:t>konektor</a:t>
            </a:r>
            <a:r>
              <a:rPr lang="en-US" dirty="0"/>
              <a:t>, </a:t>
            </a:r>
            <a:r>
              <a:rPr lang="en-US" dirty="0" err="1"/>
              <a:t>biasa</a:t>
            </a:r>
            <a:r>
              <a:rPr lang="en-US" dirty="0"/>
              <a:t> </a:t>
            </a:r>
            <a:r>
              <a:rPr lang="en-US" dirty="0" err="1"/>
              <a:t>disebut</a:t>
            </a:r>
            <a:r>
              <a:rPr lang="en-US" dirty="0"/>
              <a:t> </a:t>
            </a:r>
            <a:r>
              <a:rPr lang="en-US" dirty="0" err="1"/>
              <a:t>impedansi</a:t>
            </a:r>
            <a:r>
              <a:rPr lang="en-US" dirty="0"/>
              <a:t> </a:t>
            </a:r>
            <a:r>
              <a:rPr lang="en-US" dirty="0" err="1"/>
              <a:t>diskontinyu</a:t>
            </a:r>
            <a:endParaRPr lang="en-US" dirty="0"/>
          </a:p>
          <a:p>
            <a:pPr>
              <a:lnSpc>
                <a:spcPct val="80000"/>
              </a:lnSpc>
            </a:pPr>
            <a:r>
              <a:rPr lang="en-US" dirty="0"/>
              <a:t>Insertion </a:t>
            </a:r>
            <a:r>
              <a:rPr lang="en-US" dirty="0" smtClean="0"/>
              <a:t>Loss</a:t>
            </a:r>
            <a:endParaRPr lang="id-ID" dirty="0" smtClean="0"/>
          </a:p>
          <a:p>
            <a:pPr lvl="1">
              <a:lnSpc>
                <a:spcPct val="80000"/>
              </a:lnSpc>
            </a:pPr>
            <a:r>
              <a:rPr lang="en-US" dirty="0" err="1" smtClean="0"/>
              <a:t>Kombinasi</a:t>
            </a:r>
            <a:r>
              <a:rPr lang="en-US" dirty="0" smtClean="0"/>
              <a:t> </a:t>
            </a:r>
            <a:r>
              <a:rPr lang="en-US" dirty="0" err="1"/>
              <a:t>pelemahan</a:t>
            </a:r>
            <a:r>
              <a:rPr lang="en-US" dirty="0"/>
              <a:t> </a:t>
            </a:r>
            <a:r>
              <a:rPr lang="en-US" dirty="0" err="1"/>
              <a:t>sinyal</a:t>
            </a:r>
            <a:r>
              <a:rPr lang="en-US" dirty="0"/>
              <a:t> (attenuation) </a:t>
            </a:r>
            <a:r>
              <a:rPr lang="en-US" dirty="0" err="1"/>
              <a:t>dan</a:t>
            </a:r>
            <a:r>
              <a:rPr lang="en-US" dirty="0"/>
              <a:t> </a:t>
            </a:r>
            <a:r>
              <a:rPr lang="en-US" dirty="0" err="1"/>
              <a:t>impedansi</a:t>
            </a:r>
            <a:r>
              <a:rPr lang="en-US" dirty="0"/>
              <a:t> </a:t>
            </a:r>
            <a:r>
              <a:rPr lang="en-US" dirty="0" err="1" smtClean="0"/>
              <a:t>diskontinyu</a:t>
            </a:r>
            <a:endParaRPr lang="en-US" dirty="0"/>
          </a:p>
        </p:txBody>
      </p:sp>
    </p:spTree>
    <p:extLst>
      <p:ext uri="{BB962C8B-B14F-4D97-AF65-F5344CB8AC3E}">
        <p14:creationId xmlns:p14="http://schemas.microsoft.com/office/powerpoint/2010/main" xmlns="" val="372088555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6336704"/>
          </a:xfrm>
        </p:spPr>
        <p:txBody>
          <a:bodyPr/>
          <a:lstStyle/>
          <a:p>
            <a:pPr>
              <a:lnSpc>
                <a:spcPct val="80000"/>
              </a:lnSpc>
            </a:pPr>
            <a:r>
              <a:rPr lang="en-US" dirty="0"/>
              <a:t>Cross </a:t>
            </a:r>
            <a:r>
              <a:rPr lang="en-US" dirty="0" smtClean="0"/>
              <a:t>Talk</a:t>
            </a:r>
            <a:endParaRPr lang="id-ID" dirty="0" smtClean="0"/>
          </a:p>
          <a:p>
            <a:pPr lvl="1">
              <a:lnSpc>
                <a:spcPct val="80000"/>
              </a:lnSpc>
            </a:pPr>
            <a:r>
              <a:rPr lang="en-US" dirty="0" err="1" smtClean="0"/>
              <a:t>Transmisi</a:t>
            </a:r>
            <a:r>
              <a:rPr lang="en-US" dirty="0" smtClean="0"/>
              <a:t> </a:t>
            </a:r>
            <a:r>
              <a:rPr lang="en-US" dirty="0" err="1"/>
              <a:t>sinyal</a:t>
            </a:r>
            <a:r>
              <a:rPr lang="en-US" dirty="0"/>
              <a:t> </a:t>
            </a:r>
            <a:r>
              <a:rPr lang="en-US" dirty="0" err="1"/>
              <a:t>dari</a:t>
            </a:r>
            <a:r>
              <a:rPr lang="en-US" dirty="0"/>
              <a:t> </a:t>
            </a:r>
            <a:r>
              <a:rPr lang="en-US" dirty="0" err="1"/>
              <a:t>satu</a:t>
            </a:r>
            <a:r>
              <a:rPr lang="en-US" dirty="0"/>
              <a:t> </a:t>
            </a:r>
            <a:r>
              <a:rPr lang="en-US" dirty="0" err="1"/>
              <a:t>bagian</a:t>
            </a:r>
            <a:r>
              <a:rPr lang="en-US" dirty="0"/>
              <a:t> </a:t>
            </a:r>
            <a:r>
              <a:rPr lang="en-US" dirty="0" err="1"/>
              <a:t>kabel</a:t>
            </a:r>
            <a:r>
              <a:rPr lang="en-US" dirty="0"/>
              <a:t> </a:t>
            </a:r>
            <a:r>
              <a:rPr lang="en-US" dirty="0" err="1"/>
              <a:t>ke</a:t>
            </a:r>
            <a:r>
              <a:rPr lang="en-US" dirty="0"/>
              <a:t> </a:t>
            </a:r>
            <a:r>
              <a:rPr lang="en-US" dirty="0" err="1"/>
              <a:t>bagian</a:t>
            </a:r>
            <a:r>
              <a:rPr lang="en-US" dirty="0"/>
              <a:t> </a:t>
            </a:r>
            <a:r>
              <a:rPr lang="en-US" dirty="0" err="1"/>
              <a:t>kabel</a:t>
            </a:r>
            <a:r>
              <a:rPr lang="en-US" dirty="0"/>
              <a:t> yang </a:t>
            </a:r>
            <a:r>
              <a:rPr lang="en-US" dirty="0" err="1"/>
              <a:t>didekatnya</a:t>
            </a:r>
            <a:r>
              <a:rPr lang="en-US" dirty="0"/>
              <a:t>, </a:t>
            </a:r>
            <a:r>
              <a:rPr lang="en-US" dirty="0" err="1"/>
              <a:t>bisa</a:t>
            </a:r>
            <a:r>
              <a:rPr lang="en-US" dirty="0"/>
              <a:t> </a:t>
            </a:r>
            <a:r>
              <a:rPr lang="en-US" dirty="0" err="1"/>
              <a:t>menyebabkan</a:t>
            </a:r>
            <a:r>
              <a:rPr lang="en-US" dirty="0"/>
              <a:t> </a:t>
            </a:r>
            <a:r>
              <a:rPr lang="en-US" dirty="0" smtClean="0"/>
              <a:t>noise</a:t>
            </a:r>
            <a:endParaRPr lang="id-ID" dirty="0" smtClean="0"/>
          </a:p>
          <a:p>
            <a:pPr lvl="1">
              <a:lnSpc>
                <a:spcPct val="80000"/>
              </a:lnSpc>
            </a:pPr>
            <a:r>
              <a:rPr lang="en-US" dirty="0" err="1" smtClean="0"/>
              <a:t>Sistem</a:t>
            </a:r>
            <a:r>
              <a:rPr lang="en-US" dirty="0" smtClean="0"/>
              <a:t> </a:t>
            </a:r>
            <a:r>
              <a:rPr lang="en-US" dirty="0" err="1"/>
              <a:t>kabel</a:t>
            </a:r>
            <a:r>
              <a:rPr lang="en-US" dirty="0"/>
              <a:t> </a:t>
            </a:r>
            <a:r>
              <a:rPr lang="en-US" dirty="0" err="1"/>
              <a:t>tembaga</a:t>
            </a:r>
            <a:r>
              <a:rPr lang="en-US" dirty="0"/>
              <a:t> </a:t>
            </a:r>
            <a:r>
              <a:rPr lang="en-US" dirty="0" err="1"/>
              <a:t>menggunakan</a:t>
            </a:r>
            <a:r>
              <a:rPr lang="en-US" dirty="0"/>
              <a:t> </a:t>
            </a:r>
            <a:r>
              <a:rPr lang="en-US" dirty="0" err="1"/>
              <a:t>transmisi</a:t>
            </a:r>
            <a:r>
              <a:rPr lang="en-US" dirty="0"/>
              <a:t> </a:t>
            </a:r>
            <a:r>
              <a:rPr lang="en-US" dirty="0" err="1"/>
              <a:t>sinyal</a:t>
            </a:r>
            <a:r>
              <a:rPr lang="en-US" dirty="0"/>
              <a:t> </a:t>
            </a:r>
            <a:r>
              <a:rPr lang="en-US" dirty="0" err="1"/>
              <a:t>seperti</a:t>
            </a:r>
            <a:r>
              <a:rPr lang="en-US" dirty="0"/>
              <a:t> </a:t>
            </a:r>
            <a:r>
              <a:rPr lang="en-US" dirty="0" err="1" smtClean="0"/>
              <a:t>aki</a:t>
            </a:r>
            <a:endParaRPr lang="id-ID" dirty="0" smtClean="0"/>
          </a:p>
          <a:p>
            <a:pPr lvl="1">
              <a:lnSpc>
                <a:spcPct val="80000"/>
              </a:lnSpc>
            </a:pPr>
            <a:r>
              <a:rPr lang="en-US" dirty="0" err="1" smtClean="0"/>
              <a:t>Ketika</a:t>
            </a:r>
            <a:r>
              <a:rPr lang="en-US" dirty="0" smtClean="0"/>
              <a:t> </a:t>
            </a:r>
            <a:r>
              <a:rPr lang="en-US" dirty="0" err="1"/>
              <a:t>voltase</a:t>
            </a:r>
            <a:r>
              <a:rPr lang="en-US" dirty="0"/>
              <a:t> </a:t>
            </a:r>
            <a:r>
              <a:rPr lang="en-US" dirty="0" err="1"/>
              <a:t>berubah</a:t>
            </a:r>
            <a:r>
              <a:rPr lang="en-US" dirty="0"/>
              <a:t> </a:t>
            </a:r>
            <a:r>
              <a:rPr lang="en-US" dirty="0" err="1"/>
              <a:t>pada</a:t>
            </a:r>
            <a:r>
              <a:rPr lang="en-US" dirty="0"/>
              <a:t> </a:t>
            </a:r>
            <a:r>
              <a:rPr lang="en-US" dirty="0" err="1"/>
              <a:t>kabel</a:t>
            </a:r>
            <a:r>
              <a:rPr lang="en-US" dirty="0"/>
              <a:t> </a:t>
            </a:r>
            <a:r>
              <a:rPr lang="en-US" dirty="0" err="1"/>
              <a:t>energi</a:t>
            </a:r>
            <a:r>
              <a:rPr lang="en-US" dirty="0"/>
              <a:t> </a:t>
            </a:r>
            <a:r>
              <a:rPr lang="en-US" dirty="0" err="1"/>
              <a:t>elektromagnetik</a:t>
            </a:r>
            <a:r>
              <a:rPr lang="en-US" dirty="0"/>
              <a:t> </a:t>
            </a:r>
            <a:r>
              <a:rPr lang="en-US" dirty="0" err="1"/>
              <a:t>digenerate</a:t>
            </a:r>
            <a:r>
              <a:rPr lang="en-US" dirty="0"/>
              <a:t>, </a:t>
            </a:r>
            <a:r>
              <a:rPr lang="en-US" dirty="0" err="1"/>
              <a:t>terjadi</a:t>
            </a:r>
            <a:r>
              <a:rPr lang="en-US" dirty="0"/>
              <a:t> </a:t>
            </a:r>
            <a:r>
              <a:rPr lang="en-US" dirty="0" err="1"/>
              <a:t>pancaran</a:t>
            </a:r>
            <a:r>
              <a:rPr lang="en-US" dirty="0"/>
              <a:t> </a:t>
            </a:r>
            <a:r>
              <a:rPr lang="en-US" dirty="0" err="1"/>
              <a:t>energi</a:t>
            </a:r>
            <a:r>
              <a:rPr lang="en-US" dirty="0"/>
              <a:t> </a:t>
            </a:r>
            <a:r>
              <a:rPr lang="en-US" dirty="0" err="1"/>
              <a:t>ke</a:t>
            </a:r>
            <a:r>
              <a:rPr lang="en-US" dirty="0"/>
              <a:t> </a:t>
            </a:r>
            <a:r>
              <a:rPr lang="en-US" dirty="0" err="1"/>
              <a:t>luar</a:t>
            </a:r>
            <a:r>
              <a:rPr lang="en-US" dirty="0"/>
              <a:t> </a:t>
            </a:r>
            <a:r>
              <a:rPr lang="en-US" dirty="0" err="1"/>
              <a:t>dan</a:t>
            </a:r>
            <a:r>
              <a:rPr lang="en-US" dirty="0"/>
              <a:t> </a:t>
            </a:r>
            <a:r>
              <a:rPr lang="en-US" dirty="0" err="1"/>
              <a:t>kabel</a:t>
            </a:r>
            <a:r>
              <a:rPr lang="en-US" dirty="0"/>
              <a:t> </a:t>
            </a:r>
            <a:r>
              <a:rPr lang="en-US" dirty="0" err="1"/>
              <a:t>yg</a:t>
            </a:r>
            <a:r>
              <a:rPr lang="en-US" dirty="0"/>
              <a:t> </a:t>
            </a:r>
            <a:r>
              <a:rPr lang="en-US" dirty="0" err="1"/>
              <a:t>berdekatan</a:t>
            </a:r>
            <a:r>
              <a:rPr lang="en-US" dirty="0"/>
              <a:t> </a:t>
            </a:r>
            <a:r>
              <a:rPr lang="en-US" dirty="0" err="1"/>
              <a:t>seperti</a:t>
            </a:r>
            <a:r>
              <a:rPr lang="en-US" dirty="0"/>
              <a:t> </a:t>
            </a:r>
            <a:r>
              <a:rPr lang="en-US" dirty="0" err="1"/>
              <a:t>antena</a:t>
            </a:r>
            <a:r>
              <a:rPr lang="en-US" dirty="0"/>
              <a:t> </a:t>
            </a:r>
            <a:r>
              <a:rPr lang="en-US" dirty="0" err="1"/>
              <a:t>menerima</a:t>
            </a:r>
            <a:r>
              <a:rPr lang="en-US" dirty="0"/>
              <a:t> </a:t>
            </a:r>
            <a:r>
              <a:rPr lang="en-US" dirty="0" err="1"/>
              <a:t>transmisi</a:t>
            </a:r>
            <a:r>
              <a:rPr lang="en-US" dirty="0"/>
              <a:t> </a:t>
            </a:r>
            <a:r>
              <a:rPr lang="en-US" dirty="0" err="1"/>
              <a:t>tsb</a:t>
            </a:r>
            <a:r>
              <a:rPr lang="en-US" dirty="0"/>
              <a:t> yang </a:t>
            </a:r>
            <a:r>
              <a:rPr lang="en-US" dirty="0" err="1"/>
              <a:t>bisa</a:t>
            </a:r>
            <a:r>
              <a:rPr lang="en-US" dirty="0"/>
              <a:t> </a:t>
            </a:r>
            <a:r>
              <a:rPr lang="en-US" dirty="0" err="1"/>
              <a:t>tercampur</a:t>
            </a:r>
            <a:r>
              <a:rPr lang="en-US" dirty="0"/>
              <a:t> </a:t>
            </a:r>
            <a:r>
              <a:rPr lang="en-US" dirty="0" err="1"/>
              <a:t>dengan</a:t>
            </a:r>
            <a:r>
              <a:rPr lang="en-US" dirty="0"/>
              <a:t> </a:t>
            </a:r>
            <a:r>
              <a:rPr lang="en-US" dirty="0" smtClean="0"/>
              <a:t>data</a:t>
            </a:r>
            <a:endParaRPr lang="id-ID" dirty="0" smtClean="0"/>
          </a:p>
          <a:p>
            <a:pPr lvl="1">
              <a:lnSpc>
                <a:spcPct val="80000"/>
              </a:lnSpc>
            </a:pPr>
            <a:r>
              <a:rPr lang="en-US" dirty="0" smtClean="0"/>
              <a:t>Type </a:t>
            </a:r>
            <a:r>
              <a:rPr lang="en-US" dirty="0" err="1"/>
              <a:t>CorssTalk</a:t>
            </a:r>
            <a:r>
              <a:rPr lang="en-US" dirty="0"/>
              <a:t> :</a:t>
            </a:r>
          </a:p>
          <a:p>
            <a:pPr lvl="2">
              <a:lnSpc>
                <a:spcPct val="80000"/>
              </a:lnSpc>
            </a:pPr>
            <a:r>
              <a:rPr lang="en-US" dirty="0"/>
              <a:t>NEXT : Near-End </a:t>
            </a:r>
            <a:r>
              <a:rPr lang="en-US" dirty="0" err="1"/>
              <a:t>CrossTalk</a:t>
            </a:r>
            <a:endParaRPr lang="en-US" dirty="0"/>
          </a:p>
          <a:p>
            <a:pPr lvl="2">
              <a:lnSpc>
                <a:spcPct val="80000"/>
              </a:lnSpc>
            </a:pPr>
            <a:r>
              <a:rPr lang="en-US" dirty="0"/>
              <a:t>FEXT : Far-end </a:t>
            </a:r>
            <a:r>
              <a:rPr lang="en-US" dirty="0" err="1"/>
              <a:t>CrossTalk</a:t>
            </a:r>
            <a:endParaRPr lang="en-US" dirty="0"/>
          </a:p>
          <a:p>
            <a:pPr lvl="2">
              <a:lnSpc>
                <a:spcPct val="80000"/>
              </a:lnSpc>
            </a:pPr>
            <a:r>
              <a:rPr lang="en-US" dirty="0"/>
              <a:t>PSNEXT : Power Sum Near-end </a:t>
            </a:r>
            <a:r>
              <a:rPr lang="en-US" dirty="0" err="1"/>
              <a:t>CrossTalk</a:t>
            </a:r>
            <a:endParaRPr lang="en-US" dirty="0"/>
          </a:p>
          <a:p>
            <a:endParaRPr lang="id-ID" dirty="0"/>
          </a:p>
        </p:txBody>
      </p:sp>
    </p:spTree>
    <p:extLst>
      <p:ext uri="{BB962C8B-B14F-4D97-AF65-F5344CB8AC3E}">
        <p14:creationId xmlns:p14="http://schemas.microsoft.com/office/powerpoint/2010/main" xmlns="" val="141505394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Standar Testing Kabel</a:t>
            </a:r>
          </a:p>
        </p:txBody>
      </p:sp>
      <p:sp>
        <p:nvSpPr>
          <p:cNvPr id="91139" name="Rectangle 3"/>
          <p:cNvSpPr>
            <a:spLocks noGrp="1" noChangeArrowheads="1"/>
          </p:cNvSpPr>
          <p:nvPr>
            <p:ph type="body" idx="1"/>
          </p:nvPr>
        </p:nvSpPr>
        <p:spPr/>
        <p:txBody>
          <a:bodyPr/>
          <a:lstStyle/>
          <a:p>
            <a:pPr>
              <a:lnSpc>
                <a:spcPct val="80000"/>
              </a:lnSpc>
            </a:pPr>
            <a:r>
              <a:rPr lang="en-US" sz="2600"/>
              <a:t>Wire map</a:t>
            </a:r>
          </a:p>
          <a:p>
            <a:pPr>
              <a:lnSpc>
                <a:spcPct val="80000"/>
              </a:lnSpc>
            </a:pPr>
            <a:r>
              <a:rPr lang="en-US" sz="2600"/>
              <a:t>Insertion Loss</a:t>
            </a:r>
          </a:p>
          <a:p>
            <a:pPr>
              <a:lnSpc>
                <a:spcPct val="80000"/>
              </a:lnSpc>
            </a:pPr>
            <a:r>
              <a:rPr lang="en-US" sz="2600"/>
              <a:t>NEXT</a:t>
            </a:r>
          </a:p>
          <a:p>
            <a:pPr>
              <a:lnSpc>
                <a:spcPct val="80000"/>
              </a:lnSpc>
            </a:pPr>
            <a:r>
              <a:rPr lang="en-US" sz="2600"/>
              <a:t>PSNEXT</a:t>
            </a:r>
          </a:p>
          <a:p>
            <a:pPr>
              <a:lnSpc>
                <a:spcPct val="80000"/>
              </a:lnSpc>
            </a:pPr>
            <a:r>
              <a:rPr lang="en-US" sz="2600"/>
              <a:t>ELFEXT</a:t>
            </a:r>
          </a:p>
          <a:p>
            <a:pPr>
              <a:lnSpc>
                <a:spcPct val="80000"/>
              </a:lnSpc>
            </a:pPr>
            <a:r>
              <a:rPr lang="en-US" sz="2600"/>
              <a:t>PSELFEXT</a:t>
            </a:r>
          </a:p>
          <a:p>
            <a:pPr>
              <a:lnSpc>
                <a:spcPct val="80000"/>
              </a:lnSpc>
            </a:pPr>
            <a:r>
              <a:rPr lang="en-US" sz="2600"/>
              <a:t>Return Loss</a:t>
            </a:r>
          </a:p>
          <a:p>
            <a:pPr>
              <a:lnSpc>
                <a:spcPct val="80000"/>
              </a:lnSpc>
            </a:pPr>
            <a:r>
              <a:rPr lang="en-US" sz="2600"/>
              <a:t>Propagation Delay</a:t>
            </a:r>
          </a:p>
          <a:p>
            <a:pPr>
              <a:lnSpc>
                <a:spcPct val="80000"/>
              </a:lnSpc>
            </a:pPr>
            <a:r>
              <a:rPr lang="en-US" sz="2600"/>
              <a:t>Cable Length</a:t>
            </a:r>
          </a:p>
          <a:p>
            <a:pPr>
              <a:lnSpc>
                <a:spcPct val="80000"/>
              </a:lnSpc>
            </a:pPr>
            <a:r>
              <a:rPr lang="en-US" sz="2600"/>
              <a:t>Delay Skew</a:t>
            </a:r>
          </a:p>
        </p:txBody>
      </p:sp>
    </p:spTree>
    <p:extLst>
      <p:ext uri="{BB962C8B-B14F-4D97-AF65-F5344CB8AC3E}">
        <p14:creationId xmlns:p14="http://schemas.microsoft.com/office/powerpoint/2010/main" xmlns="" val="193865615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688429"/>
            <a:ext cx="9144000" cy="722859"/>
          </a:xfrm>
        </p:spPr>
        <p:txBody>
          <a:bodyPr>
            <a:noAutofit/>
          </a:bodyPr>
          <a:lstStyle/>
          <a:p>
            <a:r>
              <a:rPr lang="en-US" sz="2400" b="0" i="0" dirty="0">
                <a:latin typeface="Arial Black" pitchFamily="34" charset="0"/>
              </a:rPr>
              <a:t>Attenuation and insertion loss on copper media</a:t>
            </a:r>
          </a:p>
        </p:txBody>
      </p:sp>
      <p:sp>
        <p:nvSpPr>
          <p:cNvPr id="88067" name="Rectangle 3"/>
          <p:cNvSpPr>
            <a:spLocks noGrp="1" noChangeArrowheads="1"/>
          </p:cNvSpPr>
          <p:nvPr>
            <p:ph type="body" idx="1"/>
          </p:nvPr>
        </p:nvSpPr>
        <p:spPr>
          <a:xfrm>
            <a:off x="971600" y="4191000"/>
            <a:ext cx="7943800" cy="2438400"/>
          </a:xfrm>
        </p:spPr>
        <p:txBody>
          <a:bodyPr/>
          <a:lstStyle/>
          <a:p>
            <a:pPr marL="342900" indent="-342900"/>
            <a:r>
              <a:rPr lang="en-US" sz="2600" dirty="0">
                <a:cs typeface="Arial" charset="0"/>
              </a:rPr>
              <a:t>Attenuation is the decrease in signal amplitude over the length of a link. </a:t>
            </a:r>
          </a:p>
          <a:p>
            <a:pPr marL="342900" indent="-342900"/>
            <a:r>
              <a:rPr lang="en-US" sz="2600" dirty="0">
                <a:solidFill>
                  <a:srgbClr val="FF3300"/>
                </a:solidFill>
                <a:cs typeface="Arial" charset="0"/>
              </a:rPr>
              <a:t>Long cable lengths</a:t>
            </a:r>
            <a:r>
              <a:rPr lang="en-US" sz="2600" dirty="0">
                <a:cs typeface="Arial" charset="0"/>
              </a:rPr>
              <a:t> and </a:t>
            </a:r>
            <a:r>
              <a:rPr lang="en-US" sz="2600" dirty="0">
                <a:solidFill>
                  <a:srgbClr val="FF3300"/>
                </a:solidFill>
                <a:cs typeface="Arial" charset="0"/>
              </a:rPr>
              <a:t>high signal frequencies</a:t>
            </a:r>
            <a:r>
              <a:rPr lang="en-US" sz="2600" dirty="0">
                <a:cs typeface="Arial" charset="0"/>
              </a:rPr>
              <a:t> contribute to greater signal attenuation. </a:t>
            </a:r>
          </a:p>
        </p:txBody>
      </p:sp>
      <p:pic>
        <p:nvPicPr>
          <p:cNvPr id="8806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1344273"/>
            <a:ext cx="4680520" cy="292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5760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Teknik</a:t>
            </a:r>
            <a:r>
              <a:rPr lang="en-US" dirty="0" smtClean="0"/>
              <a:t> </a:t>
            </a:r>
            <a:r>
              <a:rPr lang="en-US" dirty="0" err="1" smtClean="0"/>
              <a:t>Komputer</a:t>
            </a:r>
            <a:r>
              <a:rPr lang="en-US" dirty="0" smtClean="0"/>
              <a:t> </a:t>
            </a:r>
            <a:r>
              <a:rPr lang="en-US" dirty="0" err="1" smtClean="0"/>
              <a:t>dan</a:t>
            </a:r>
            <a:r>
              <a:rPr lang="en-US" dirty="0" smtClean="0"/>
              <a:t> </a:t>
            </a:r>
            <a:r>
              <a:rPr lang="en-US" dirty="0" err="1" smtClean="0"/>
              <a:t>Jaringan</a:t>
            </a:r>
            <a:endParaRPr lang="en-US" dirty="0"/>
          </a:p>
        </p:txBody>
      </p:sp>
      <p:sp>
        <p:nvSpPr>
          <p:cNvPr id="3" name="Subtitle 2"/>
          <p:cNvSpPr>
            <a:spLocks noGrp="1"/>
          </p:cNvSpPr>
          <p:nvPr>
            <p:ph type="subTitle" idx="1"/>
          </p:nvPr>
        </p:nvSpPr>
        <p:spPr>
          <a:xfrm>
            <a:off x="1219200" y="2514600"/>
            <a:ext cx="7406640" cy="3505200"/>
          </a:xfrm>
        </p:spPr>
        <p:txBody>
          <a:bodyPr>
            <a:normAutofit/>
          </a:bodyPr>
          <a:lstStyle/>
          <a:p>
            <a:pPr>
              <a:buFont typeface="Wingdings" pitchFamily="2" charset="2"/>
              <a:buChar char="q"/>
            </a:pPr>
            <a:r>
              <a:rPr lang="en-US" dirty="0" err="1" smtClean="0">
                <a:hlinkClick r:id="rId2" action="ppaction://hlinksldjump"/>
              </a:rPr>
              <a:t>Teori</a:t>
            </a:r>
            <a:r>
              <a:rPr lang="en-US" dirty="0" smtClean="0">
                <a:hlinkClick r:id="rId2" action="ppaction://hlinksldjump"/>
              </a:rPr>
              <a:t> </a:t>
            </a:r>
            <a:r>
              <a:rPr lang="en-US" dirty="0" err="1" smtClean="0">
                <a:hlinkClick r:id="rId2" action="ppaction://hlinksldjump"/>
              </a:rPr>
              <a:t>Dasar</a:t>
            </a:r>
            <a:r>
              <a:rPr lang="en-US" dirty="0" smtClean="0">
                <a:hlinkClick r:id="rId2" action="ppaction://hlinksldjump"/>
              </a:rPr>
              <a:t> </a:t>
            </a:r>
            <a:r>
              <a:rPr lang="en-US" dirty="0" err="1" smtClean="0">
                <a:hlinkClick r:id="rId2" action="ppaction://hlinksldjump"/>
              </a:rPr>
              <a:t>Komputer</a:t>
            </a:r>
            <a:endParaRPr lang="en-US" dirty="0" smtClean="0"/>
          </a:p>
          <a:p>
            <a:pPr>
              <a:buFont typeface="Wingdings" pitchFamily="2" charset="2"/>
              <a:buChar char="q"/>
            </a:pPr>
            <a:r>
              <a:rPr lang="en-US" dirty="0" err="1" smtClean="0">
                <a:hlinkClick r:id="rId3" action="ppaction://hlinksldjump"/>
              </a:rPr>
              <a:t>Jaringan</a:t>
            </a:r>
            <a:r>
              <a:rPr lang="en-US" dirty="0" smtClean="0">
                <a:hlinkClick r:id="rId3" action="ppaction://hlinksldjump"/>
              </a:rPr>
              <a:t> </a:t>
            </a:r>
            <a:r>
              <a:rPr lang="en-US" dirty="0" err="1" smtClean="0">
                <a:hlinkClick r:id="rId3" action="ppaction://hlinksldjump"/>
              </a:rPr>
              <a:t>Komputer</a:t>
            </a:r>
            <a:endParaRPr lang="en-US" dirty="0" smtClean="0"/>
          </a:p>
          <a:p>
            <a:pPr>
              <a:buFont typeface="Wingdings" pitchFamily="2" charset="2"/>
              <a:buChar char="q"/>
            </a:pPr>
            <a:r>
              <a:rPr lang="en-US" dirty="0" err="1" smtClean="0">
                <a:hlinkClick r:id="rId4" action="ppaction://hlinksldjump"/>
              </a:rPr>
              <a:t>Komponen</a:t>
            </a:r>
            <a:r>
              <a:rPr lang="en-US" dirty="0" smtClean="0">
                <a:hlinkClick r:id="rId4" action="ppaction://hlinksldjump"/>
              </a:rPr>
              <a:t> </a:t>
            </a:r>
            <a:r>
              <a:rPr lang="en-US" dirty="0" err="1" smtClean="0">
                <a:hlinkClick r:id="rId4" action="ppaction://hlinksldjump"/>
              </a:rPr>
              <a:t>Jaringan</a:t>
            </a:r>
            <a:r>
              <a:rPr lang="en-US" dirty="0" smtClean="0">
                <a:hlinkClick r:id="rId4" action="ppaction://hlinksldjump"/>
              </a:rPr>
              <a:t> </a:t>
            </a:r>
            <a:r>
              <a:rPr lang="en-US" dirty="0" err="1" smtClean="0">
                <a:hlinkClick r:id="rId4" action="ppaction://hlinksldjump"/>
              </a:rPr>
              <a:t>Komputer</a:t>
            </a:r>
            <a:endParaRPr lang="en-US" dirty="0" smtClean="0"/>
          </a:p>
          <a:p>
            <a:pPr>
              <a:buFont typeface="Wingdings" pitchFamily="2" charset="2"/>
              <a:buChar char="q"/>
            </a:pPr>
            <a:r>
              <a:rPr lang="en-US" dirty="0" err="1" smtClean="0">
                <a:hlinkClick r:id="rId5" action="ppaction://hlinksldjump"/>
              </a:rPr>
              <a:t>Protokol</a:t>
            </a:r>
            <a:r>
              <a:rPr lang="en-US" dirty="0" smtClean="0">
                <a:hlinkClick r:id="rId5" action="ppaction://hlinksldjump"/>
              </a:rPr>
              <a:t> Internet</a:t>
            </a:r>
            <a:endParaRPr lang="en-US" dirty="0" smtClean="0"/>
          </a:p>
          <a:p>
            <a:pPr>
              <a:buFont typeface="Wingdings" pitchFamily="2" charset="2"/>
              <a:buChar char="q"/>
            </a:pPr>
            <a:r>
              <a:rPr lang="en-US" dirty="0" smtClean="0">
                <a:hlinkClick r:id="rId6" action="ppaction://hlinksldjump"/>
              </a:rPr>
              <a:t>Model OSI </a:t>
            </a:r>
            <a:r>
              <a:rPr lang="en-US" dirty="0" err="1" smtClean="0">
                <a:hlinkClick r:id="rId6" action="ppaction://hlinksldjump"/>
              </a:rPr>
              <a:t>dan</a:t>
            </a:r>
            <a:r>
              <a:rPr lang="en-US" dirty="0" smtClean="0">
                <a:hlinkClick r:id="rId6" action="ppaction://hlinksldjump"/>
              </a:rPr>
              <a:t> </a:t>
            </a:r>
            <a:r>
              <a:rPr lang="en-US" dirty="0" err="1" smtClean="0">
                <a:hlinkClick r:id="rId6" action="ppaction://hlinksldjump"/>
              </a:rPr>
              <a:t>Protokol</a:t>
            </a:r>
            <a:r>
              <a:rPr lang="en-US" dirty="0" smtClean="0">
                <a:hlinkClick r:id="rId6" action="ppaction://hlinksldjump"/>
              </a:rPr>
              <a:t> TCP/IP</a:t>
            </a:r>
            <a:endParaRPr lang="en-US" dirty="0" smtClean="0"/>
          </a:p>
          <a:p>
            <a:pPr>
              <a:buFont typeface="Wingdings" pitchFamily="2" charset="2"/>
              <a:buChar char="q"/>
            </a:pPr>
            <a:r>
              <a:rPr lang="en-US" dirty="0" smtClean="0">
                <a:hlinkClick r:id="rId7" action="ppaction://hlinksldjump"/>
              </a:rPr>
              <a:t>IP </a:t>
            </a:r>
            <a:r>
              <a:rPr lang="en-US" dirty="0" err="1" smtClean="0">
                <a:hlinkClick r:id="rId7" action="ppaction://hlinksldjump"/>
              </a:rPr>
              <a:t>Addres</a:t>
            </a:r>
            <a:endParaRPr lang="en-US" dirty="0" smtClean="0"/>
          </a:p>
          <a:p>
            <a:pPr>
              <a:buFont typeface="Wingdings" pitchFamily="2" charset="2"/>
              <a:buChar char="q"/>
            </a:pPr>
            <a:r>
              <a:rPr lang="en-US" dirty="0" err="1" smtClean="0">
                <a:hlinkClick r:id="rId8" action="ppaction://hlinksldjump"/>
              </a:rPr>
              <a:t>Subnetting</a:t>
            </a:r>
            <a:r>
              <a:rPr lang="en-US" dirty="0" smtClean="0">
                <a:hlinkClick r:id="rId8" action="ppaction://hlinksldjump"/>
              </a:rPr>
              <a:t> </a:t>
            </a:r>
            <a:r>
              <a:rPr lang="en-US" dirty="0" err="1" smtClean="0">
                <a:hlinkClick r:id="rId8" action="ppaction://hlinksldjump"/>
              </a:rPr>
              <a:t>dan</a:t>
            </a:r>
            <a:r>
              <a:rPr lang="en-US" dirty="0" smtClean="0">
                <a:hlinkClick r:id="rId8" action="ppaction://hlinksldjump"/>
              </a:rPr>
              <a:t> </a:t>
            </a:r>
            <a:r>
              <a:rPr lang="en-US" dirty="0" err="1" smtClean="0">
                <a:hlinkClick r:id="rId8" action="ppaction://hlinksldjump"/>
              </a:rPr>
              <a:t>Supernetting</a:t>
            </a:r>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Speaker</a:t>
            </a:r>
            <a:endParaRPr lang="en-US" dirty="0"/>
          </a:p>
        </p:txBody>
      </p:sp>
      <p:pic>
        <p:nvPicPr>
          <p:cNvPr id="4" name="Picture 4" descr="E:\Kerja\Dre Dosen\Pictogram_output.png"/>
          <p:cNvPicPr>
            <a:picLocks noChangeAspect="1" noChangeArrowheads="1"/>
          </p:cNvPicPr>
          <p:nvPr/>
        </p:nvPicPr>
        <p:blipFill>
          <a:blip r:embed="rId2" cstate="print"/>
          <a:srcRect/>
          <a:stretch>
            <a:fillRect/>
          </a:stretch>
        </p:blipFill>
        <p:spPr bwMode="auto">
          <a:xfrm flipH="1">
            <a:off x="7924800" y="76200"/>
            <a:ext cx="1143000" cy="1134085"/>
          </a:xfrm>
          <a:prstGeom prst="rect">
            <a:avLst/>
          </a:prstGeom>
          <a:noFill/>
        </p:spPr>
      </p:pic>
      <p:sp>
        <p:nvSpPr>
          <p:cNvPr id="317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1745" name="Group 1"/>
          <p:cNvGrpSpPr>
            <a:grpSpLocks/>
          </p:cNvGrpSpPr>
          <p:nvPr/>
        </p:nvGrpSpPr>
        <p:grpSpPr bwMode="auto">
          <a:xfrm>
            <a:off x="1219200" y="1981200"/>
            <a:ext cx="7543800" cy="2971800"/>
            <a:chOff x="3024" y="2736"/>
            <a:chExt cx="6336" cy="1966"/>
          </a:xfrm>
        </p:grpSpPr>
        <p:pic>
          <p:nvPicPr>
            <p:cNvPr id="31747" name="Picture 3"/>
            <p:cNvPicPr>
              <a:picLocks noChangeAspect="1" noChangeArrowheads="1"/>
            </p:cNvPicPr>
            <p:nvPr/>
          </p:nvPicPr>
          <p:blipFill>
            <a:blip r:embed="rId3" cstate="print"/>
            <a:srcRect/>
            <a:stretch>
              <a:fillRect/>
            </a:stretch>
          </p:blipFill>
          <p:spPr bwMode="auto">
            <a:xfrm>
              <a:off x="3024" y="2736"/>
              <a:ext cx="3024" cy="1966"/>
            </a:xfrm>
            <a:prstGeom prst="rect">
              <a:avLst/>
            </a:prstGeom>
            <a:noFill/>
          </p:spPr>
        </p:pic>
        <p:pic>
          <p:nvPicPr>
            <p:cNvPr id="31746" name="Picture 2"/>
            <p:cNvPicPr>
              <a:picLocks noChangeAspect="1" noChangeArrowheads="1"/>
            </p:cNvPicPr>
            <p:nvPr/>
          </p:nvPicPr>
          <p:blipFill>
            <a:blip r:embed="rId4" cstate="print"/>
            <a:srcRect/>
            <a:stretch>
              <a:fillRect/>
            </a:stretch>
          </p:blipFill>
          <p:spPr bwMode="auto">
            <a:xfrm>
              <a:off x="6624" y="2736"/>
              <a:ext cx="2736" cy="1949"/>
            </a:xfrm>
            <a:prstGeom prst="rect">
              <a:avLst/>
            </a:prstGeom>
            <a:noFill/>
          </p:spPr>
        </p:pic>
      </p:gr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normAutofit fontScale="90000"/>
          </a:bodyPr>
          <a:lstStyle/>
          <a:p>
            <a:r>
              <a:rPr lang="en-US"/>
              <a:t>Sources of noise on copper media</a:t>
            </a:r>
          </a:p>
        </p:txBody>
      </p:sp>
      <p:sp>
        <p:nvSpPr>
          <p:cNvPr id="89091" name="Rectangle 3"/>
          <p:cNvSpPr>
            <a:spLocks noGrp="1" noChangeArrowheads="1"/>
          </p:cNvSpPr>
          <p:nvPr>
            <p:ph type="body" idx="1"/>
          </p:nvPr>
        </p:nvSpPr>
        <p:spPr>
          <a:xfrm>
            <a:off x="1043608" y="3916363"/>
            <a:ext cx="8001000" cy="2103437"/>
          </a:xfrm>
        </p:spPr>
        <p:txBody>
          <a:bodyPr/>
          <a:lstStyle/>
          <a:p>
            <a:pPr marL="342900" indent="-342900"/>
            <a:r>
              <a:rPr lang="en-US" sz="1600" b="1" dirty="0">
                <a:cs typeface="Arial" charset="0"/>
              </a:rPr>
              <a:t>Crosstalk</a:t>
            </a:r>
            <a:r>
              <a:rPr lang="en-US" sz="1600" dirty="0">
                <a:cs typeface="Arial" charset="0"/>
              </a:rPr>
              <a:t> involves the </a:t>
            </a:r>
            <a:r>
              <a:rPr lang="en-US" sz="1600" b="1" i="1" dirty="0">
                <a:cs typeface="Arial" charset="0"/>
              </a:rPr>
              <a:t>transmission of signals from one wire to a nearby wire. </a:t>
            </a:r>
          </a:p>
          <a:p>
            <a:pPr marL="342900" indent="-342900"/>
            <a:r>
              <a:rPr lang="en-US" sz="1600" dirty="0">
                <a:cs typeface="Arial" charset="0"/>
              </a:rPr>
              <a:t>When voltages change on a wire, electromagnetic energy is generated. </a:t>
            </a:r>
          </a:p>
          <a:p>
            <a:pPr marL="342900" indent="-342900"/>
            <a:r>
              <a:rPr lang="en-US" sz="1600" dirty="0">
                <a:cs typeface="Arial" charset="0"/>
              </a:rPr>
              <a:t>This energy radiates outward from the transmitting wire like a radio signal from a transmitter. </a:t>
            </a:r>
          </a:p>
          <a:p>
            <a:pPr marL="342900" indent="-342900"/>
            <a:r>
              <a:rPr lang="en-US" sz="1600" dirty="0">
                <a:cs typeface="Arial" charset="0"/>
              </a:rPr>
              <a:t>Adjacent wires in the cable act like antennas, receiving the transmitted energy, which interferes with data on those wires. </a:t>
            </a:r>
            <a:endParaRPr lang="en-US" sz="1600" dirty="0"/>
          </a:p>
        </p:txBody>
      </p:sp>
      <p:pic>
        <p:nvPicPr>
          <p:cNvPr id="8909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9800" y="1676400"/>
            <a:ext cx="4114800" cy="2065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9346483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571500" y="332656"/>
            <a:ext cx="8001000" cy="1216025"/>
          </a:xfrm>
        </p:spPr>
        <p:txBody>
          <a:bodyPr/>
          <a:lstStyle/>
          <a:p>
            <a:r>
              <a:rPr lang="en-US" dirty="0">
                <a:latin typeface="Times" pitchFamily="18" charset="0"/>
                <a:cs typeface="Times New Roman" pitchFamily="18" charset="0"/>
              </a:rPr>
              <a:t>Media </a:t>
            </a:r>
            <a:r>
              <a:rPr lang="en-US" dirty="0" err="1">
                <a:latin typeface="Times" pitchFamily="18" charset="0"/>
                <a:cs typeface="Times New Roman" pitchFamily="18" charset="0"/>
              </a:rPr>
              <a:t>Jaringan</a:t>
            </a:r>
            <a:r>
              <a:rPr lang="en-US" dirty="0">
                <a:latin typeface="Times" pitchFamily="18" charset="0"/>
                <a:cs typeface="Times New Roman" pitchFamily="18" charset="0"/>
              </a:rPr>
              <a:t>: Fiber </a:t>
            </a:r>
            <a:r>
              <a:rPr lang="en-US" dirty="0" err="1">
                <a:latin typeface="Times" pitchFamily="18" charset="0"/>
                <a:cs typeface="Times New Roman" pitchFamily="18" charset="0"/>
              </a:rPr>
              <a:t>Optik</a:t>
            </a:r>
            <a:endParaRPr lang="en-US" dirty="0">
              <a:latin typeface="Times" pitchFamily="18" charset="0"/>
              <a:cs typeface="Times New Roman" pitchFamily="18" charset="0"/>
            </a:endParaRPr>
          </a:p>
        </p:txBody>
      </p:sp>
      <p:sp>
        <p:nvSpPr>
          <p:cNvPr id="308227" name="Rectangle 3"/>
          <p:cNvSpPr>
            <a:spLocks noGrp="1" noChangeArrowheads="1"/>
          </p:cNvSpPr>
          <p:nvPr>
            <p:ph type="body" sz="half" idx="2"/>
          </p:nvPr>
        </p:nvSpPr>
        <p:spPr>
          <a:xfrm>
            <a:off x="4572000" y="1642401"/>
            <a:ext cx="4343400" cy="4267200"/>
          </a:xfrm>
        </p:spPr>
        <p:txBody>
          <a:bodyPr/>
          <a:lstStyle/>
          <a:p>
            <a:pPr>
              <a:lnSpc>
                <a:spcPct val="90000"/>
              </a:lnSpc>
            </a:pPr>
            <a:r>
              <a:rPr lang="en-US" sz="2800" dirty="0">
                <a:cs typeface="Times New Roman" pitchFamily="18" charset="0"/>
              </a:rPr>
              <a:t>Fiber-optic </a:t>
            </a:r>
            <a:r>
              <a:rPr lang="en-US" sz="2800" dirty="0" err="1">
                <a:cs typeface="Times New Roman" pitchFamily="18" charset="0"/>
              </a:rPr>
              <a:t>adalah</a:t>
            </a:r>
            <a:r>
              <a:rPr lang="en-US" sz="2800" dirty="0">
                <a:cs typeface="Times New Roman" pitchFamily="18" charset="0"/>
              </a:rPr>
              <a:t> media </a:t>
            </a:r>
            <a:r>
              <a:rPr lang="en-US" sz="2800" dirty="0" err="1">
                <a:cs typeface="Times New Roman" pitchFamily="18" charset="0"/>
              </a:rPr>
              <a:t>jaringan</a:t>
            </a:r>
            <a:r>
              <a:rPr lang="en-US" sz="2800" dirty="0">
                <a:cs typeface="Times New Roman" pitchFamily="18" charset="0"/>
              </a:rPr>
              <a:t> yang </a:t>
            </a:r>
            <a:r>
              <a:rPr lang="en-US" sz="2800" dirty="0" err="1">
                <a:cs typeface="Times New Roman" pitchFamily="18" charset="0"/>
              </a:rPr>
              <a:t>menggunakan</a:t>
            </a:r>
            <a:r>
              <a:rPr lang="en-US" sz="2800" dirty="0">
                <a:cs typeface="Times New Roman" pitchFamily="18" charset="0"/>
              </a:rPr>
              <a:t> </a:t>
            </a:r>
            <a:r>
              <a:rPr lang="en-US" sz="2800" dirty="0" err="1">
                <a:cs typeface="Times New Roman" pitchFamily="18" charset="0"/>
              </a:rPr>
              <a:t>teknologi</a:t>
            </a:r>
            <a:r>
              <a:rPr lang="en-US" sz="2800" dirty="0">
                <a:cs typeface="Times New Roman" pitchFamily="18" charset="0"/>
              </a:rPr>
              <a:t> </a:t>
            </a:r>
            <a:r>
              <a:rPr lang="en-US" sz="2800" dirty="0" err="1">
                <a:cs typeface="Times New Roman" pitchFamily="18" charset="0"/>
              </a:rPr>
              <a:t>transmisi</a:t>
            </a:r>
            <a:r>
              <a:rPr lang="en-US" sz="2800" dirty="0">
                <a:cs typeface="Times New Roman" pitchFamily="18" charset="0"/>
              </a:rPr>
              <a:t> </a:t>
            </a:r>
            <a:r>
              <a:rPr lang="en-US" sz="2800" dirty="0" err="1">
                <a:cs typeface="Times New Roman" pitchFamily="18" charset="0"/>
              </a:rPr>
              <a:t>optis</a:t>
            </a:r>
            <a:r>
              <a:rPr lang="en-US" sz="2800" dirty="0">
                <a:cs typeface="Times New Roman" pitchFamily="18" charset="0"/>
              </a:rPr>
              <a:t>. </a:t>
            </a:r>
          </a:p>
          <a:p>
            <a:pPr>
              <a:lnSpc>
                <a:spcPct val="90000"/>
              </a:lnSpc>
            </a:pPr>
            <a:r>
              <a:rPr lang="en-US" sz="2800" dirty="0" err="1">
                <a:cs typeface="Times New Roman" pitchFamily="18" charset="0"/>
              </a:rPr>
              <a:t>Mempunyai</a:t>
            </a:r>
            <a:r>
              <a:rPr lang="en-US" sz="2800" dirty="0">
                <a:cs typeface="Times New Roman" pitchFamily="18" charset="0"/>
              </a:rPr>
              <a:t> </a:t>
            </a:r>
            <a:r>
              <a:rPr lang="en-US" sz="2800" dirty="0" err="1">
                <a:cs typeface="Times New Roman" pitchFamily="18" charset="0"/>
              </a:rPr>
              <a:t>kelebihan</a:t>
            </a:r>
            <a:r>
              <a:rPr lang="en-US" sz="2800" dirty="0">
                <a:cs typeface="Times New Roman" pitchFamily="18" charset="0"/>
              </a:rPr>
              <a:t> </a:t>
            </a:r>
            <a:r>
              <a:rPr lang="en-US" sz="2800" dirty="0" err="1">
                <a:cs typeface="Times New Roman" pitchFamily="18" charset="0"/>
              </a:rPr>
              <a:t>jarak</a:t>
            </a:r>
            <a:r>
              <a:rPr lang="en-US" sz="2800" dirty="0">
                <a:cs typeface="Times New Roman" pitchFamily="18" charset="0"/>
              </a:rPr>
              <a:t> </a:t>
            </a:r>
            <a:r>
              <a:rPr lang="en-US" sz="2800" dirty="0" err="1">
                <a:cs typeface="Times New Roman" pitchFamily="18" charset="0"/>
              </a:rPr>
              <a:t>jangkau</a:t>
            </a:r>
            <a:r>
              <a:rPr lang="en-US" sz="2800" dirty="0">
                <a:cs typeface="Times New Roman" pitchFamily="18" charset="0"/>
              </a:rPr>
              <a:t> </a:t>
            </a:r>
            <a:r>
              <a:rPr lang="en-US" sz="2800" dirty="0" err="1">
                <a:cs typeface="Times New Roman" pitchFamily="18" charset="0"/>
              </a:rPr>
              <a:t>yg</a:t>
            </a:r>
            <a:r>
              <a:rPr lang="en-US" sz="2800" dirty="0">
                <a:cs typeface="Times New Roman" pitchFamily="18" charset="0"/>
              </a:rPr>
              <a:t> </a:t>
            </a:r>
            <a:r>
              <a:rPr lang="en-US" sz="2800" dirty="0" err="1">
                <a:cs typeface="Times New Roman" pitchFamily="18" charset="0"/>
              </a:rPr>
              <a:t>lebih</a:t>
            </a:r>
            <a:r>
              <a:rPr lang="en-US" sz="2800" dirty="0">
                <a:cs typeface="Times New Roman" pitchFamily="18" charset="0"/>
              </a:rPr>
              <a:t> </a:t>
            </a:r>
            <a:r>
              <a:rPr lang="en-US" sz="2800" dirty="0" err="1">
                <a:cs typeface="Times New Roman" pitchFamily="18" charset="0"/>
              </a:rPr>
              <a:t>panjang</a:t>
            </a:r>
            <a:r>
              <a:rPr lang="en-US" sz="2800" dirty="0">
                <a:cs typeface="Times New Roman" pitchFamily="18" charset="0"/>
              </a:rPr>
              <a:t> (3Km), </a:t>
            </a:r>
            <a:r>
              <a:rPr lang="en-US" sz="2800" dirty="0" err="1">
                <a:cs typeface="Times New Roman" pitchFamily="18" charset="0"/>
              </a:rPr>
              <a:t>tidak</a:t>
            </a:r>
            <a:r>
              <a:rPr lang="en-US" sz="2800" dirty="0">
                <a:cs typeface="Times New Roman" pitchFamily="18" charset="0"/>
              </a:rPr>
              <a:t> </a:t>
            </a:r>
            <a:r>
              <a:rPr lang="en-US" sz="2800" dirty="0" err="1">
                <a:cs typeface="Times New Roman" pitchFamily="18" charset="0"/>
              </a:rPr>
              <a:t>terjadi</a:t>
            </a:r>
            <a:r>
              <a:rPr lang="en-US" sz="2800" dirty="0">
                <a:cs typeface="Times New Roman" pitchFamily="18" charset="0"/>
              </a:rPr>
              <a:t> </a:t>
            </a:r>
            <a:r>
              <a:rPr lang="en-US" sz="2800" dirty="0" err="1">
                <a:cs typeface="Times New Roman" pitchFamily="18" charset="0"/>
              </a:rPr>
              <a:t>interferensi,kecepatan</a:t>
            </a:r>
            <a:r>
              <a:rPr lang="en-US" sz="2800" dirty="0">
                <a:cs typeface="Times New Roman" pitchFamily="18" charset="0"/>
              </a:rPr>
              <a:t> transfer data </a:t>
            </a:r>
            <a:r>
              <a:rPr lang="en-US" sz="2800" dirty="0" err="1">
                <a:cs typeface="Times New Roman" pitchFamily="18" charset="0"/>
              </a:rPr>
              <a:t>lebih</a:t>
            </a:r>
            <a:r>
              <a:rPr lang="en-US" sz="2800" dirty="0">
                <a:cs typeface="Times New Roman" pitchFamily="18" charset="0"/>
              </a:rPr>
              <a:t> </a:t>
            </a:r>
            <a:r>
              <a:rPr lang="en-US" sz="2800" dirty="0" err="1">
                <a:cs typeface="Times New Roman" pitchFamily="18" charset="0"/>
              </a:rPr>
              <a:t>cepat</a:t>
            </a:r>
            <a:r>
              <a:rPr lang="en-US" sz="2800" dirty="0">
                <a:cs typeface="Times New Roman" pitchFamily="18" charset="0"/>
              </a:rPr>
              <a:t>(+100Mbps).</a:t>
            </a:r>
          </a:p>
        </p:txBody>
      </p:sp>
      <p:sp>
        <p:nvSpPr>
          <p:cNvPr id="308228" name="Rectangle 4"/>
          <p:cNvSpPr>
            <a:spLocks noChangeArrowheads="1"/>
          </p:cNvSpPr>
          <p:nvPr/>
        </p:nvSpPr>
        <p:spPr bwMode="auto">
          <a:xfrm>
            <a:off x="2786063" y="1871663"/>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08229" name="Picture 5"/>
          <p:cNvPicPr>
            <a:picLocks noChangeAspect="1" noChangeArrowheads="1"/>
          </p:cNvPicPr>
          <p:nvPr/>
        </p:nvPicPr>
        <p:blipFill>
          <a:blip r:embed="rId3" cstate="print"/>
          <a:srcRect l="3067" t="13303" r="3067" b="3517"/>
          <a:stretch>
            <a:fillRect/>
          </a:stretch>
        </p:blipFill>
        <p:spPr bwMode="auto">
          <a:xfrm>
            <a:off x="252839" y="1652761"/>
            <a:ext cx="3886200" cy="3000375"/>
          </a:xfrm>
          <a:prstGeom prst="rect">
            <a:avLst/>
          </a:prstGeom>
          <a:noFill/>
        </p:spPr>
      </p:pic>
      <p:sp>
        <p:nvSpPr>
          <p:cNvPr id="308230" name="Rectangle 6"/>
          <p:cNvSpPr>
            <a:spLocks noChangeArrowheads="1"/>
          </p:cNvSpPr>
          <p:nvPr/>
        </p:nvSpPr>
        <p:spPr bwMode="auto">
          <a:xfrm>
            <a:off x="3005138" y="2805113"/>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08231" name="Picture 7" descr="PC620935"/>
          <p:cNvPicPr>
            <a:picLocks noChangeAspect="1" noChangeArrowheads="1"/>
          </p:cNvPicPr>
          <p:nvPr/>
        </p:nvPicPr>
        <p:blipFill>
          <a:blip r:embed="rId4" cstate="print"/>
          <a:srcRect/>
          <a:stretch>
            <a:fillRect/>
          </a:stretch>
        </p:blipFill>
        <p:spPr bwMode="auto">
          <a:xfrm>
            <a:off x="252839" y="4653136"/>
            <a:ext cx="3886200" cy="1547813"/>
          </a:xfrm>
          <a:prstGeom prst="rect">
            <a:avLst/>
          </a:prstGeom>
          <a:noFill/>
        </p:spPr>
      </p:pic>
    </p:spTree>
    <p:extLst>
      <p:ext uri="{BB962C8B-B14F-4D97-AF65-F5344CB8AC3E}">
        <p14:creationId xmlns:p14="http://schemas.microsoft.com/office/powerpoint/2010/main" xmlns="" val="201507677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209879EE-9A83-4F90-A045-B3D2A09022D0}" type="slidenum">
              <a:rPr lang="en-US" smtClean="0">
                <a:solidFill>
                  <a:srgbClr val="080808"/>
                </a:solidFill>
              </a:rPr>
              <a:pPr eaLnBrk="1" hangingPunct="1"/>
              <a:t>202</a:t>
            </a:fld>
            <a:endParaRPr lang="en-US" smtClean="0">
              <a:solidFill>
                <a:srgbClr val="080808"/>
              </a:solidFill>
            </a:endParaRPr>
          </a:p>
        </p:txBody>
      </p:sp>
      <p:sp>
        <p:nvSpPr>
          <p:cNvPr id="23555" name="Rectangle 2"/>
          <p:cNvSpPr>
            <a:spLocks noGrp="1" noChangeArrowheads="1"/>
          </p:cNvSpPr>
          <p:nvPr>
            <p:ph type="title"/>
          </p:nvPr>
        </p:nvSpPr>
        <p:spPr/>
        <p:txBody>
          <a:bodyPr/>
          <a:lstStyle/>
          <a:p>
            <a:pPr algn="l" eaLnBrk="1" hangingPunct="1"/>
            <a:r>
              <a:rPr lang="en-US" smtClean="0">
                <a:solidFill>
                  <a:srgbClr val="FF0000"/>
                </a:solidFill>
              </a:rPr>
              <a:t>Pengkabelan</a:t>
            </a:r>
            <a:endParaRPr lang="en-US" smtClean="0"/>
          </a:p>
        </p:txBody>
      </p:sp>
      <p:sp>
        <p:nvSpPr>
          <p:cNvPr id="43013" name="Text Box 5"/>
          <p:cNvSpPr txBox="1">
            <a:spLocks noChangeArrowheads="1"/>
          </p:cNvSpPr>
          <p:nvPr/>
        </p:nvSpPr>
        <p:spPr bwMode="gray">
          <a:xfrm>
            <a:off x="669925" y="1273175"/>
            <a:ext cx="2012950"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lnSpc>
                <a:spcPct val="95000"/>
              </a:lnSpc>
              <a:spcBef>
                <a:spcPct val="0"/>
              </a:spcBef>
              <a:spcAft>
                <a:spcPct val="0"/>
              </a:spcAft>
            </a:pPr>
            <a:r>
              <a:rPr lang="en-US" sz="2400">
                <a:solidFill>
                  <a:srgbClr val="0000FF"/>
                </a:solidFill>
              </a:rPr>
              <a:t>3. Fiber Optic</a:t>
            </a:r>
          </a:p>
        </p:txBody>
      </p:sp>
      <p:pic>
        <p:nvPicPr>
          <p:cNvPr id="43014"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981200"/>
            <a:ext cx="3568700" cy="344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5" name="Text Box 7"/>
          <p:cNvSpPr txBox="1">
            <a:spLocks noChangeArrowheads="1"/>
          </p:cNvSpPr>
          <p:nvPr/>
        </p:nvSpPr>
        <p:spPr bwMode="gray">
          <a:xfrm>
            <a:off x="1547813" y="5516563"/>
            <a:ext cx="6523037" cy="113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base">
              <a:lnSpc>
                <a:spcPct val="95000"/>
              </a:lnSpc>
              <a:spcBef>
                <a:spcPct val="0"/>
              </a:spcBef>
              <a:spcAft>
                <a:spcPct val="0"/>
              </a:spcAft>
            </a:pPr>
            <a:r>
              <a:rPr lang="en-US" sz="2400">
                <a:solidFill>
                  <a:srgbClr val="0000FF"/>
                </a:solidFill>
              </a:rPr>
              <a:t>Konektor : ST, SC, FC, LC</a:t>
            </a:r>
          </a:p>
          <a:p>
            <a:pPr fontAlgn="base">
              <a:lnSpc>
                <a:spcPct val="95000"/>
              </a:lnSpc>
              <a:spcBef>
                <a:spcPct val="0"/>
              </a:spcBef>
              <a:spcAft>
                <a:spcPct val="0"/>
              </a:spcAft>
            </a:pPr>
            <a:r>
              <a:rPr lang="en-US" sz="2400">
                <a:solidFill>
                  <a:srgbClr val="0000FF"/>
                </a:solidFill>
              </a:rPr>
              <a:t>Tipe : Indoor/Outdoor, Single Mode/Multi Mode</a:t>
            </a:r>
          </a:p>
          <a:p>
            <a:pPr fontAlgn="base">
              <a:lnSpc>
                <a:spcPct val="95000"/>
              </a:lnSpc>
              <a:spcBef>
                <a:spcPct val="0"/>
              </a:spcBef>
              <a:spcAft>
                <a:spcPct val="0"/>
              </a:spcAft>
            </a:pPr>
            <a:r>
              <a:rPr lang="en-US" sz="2400">
                <a:solidFill>
                  <a:srgbClr val="0000FF"/>
                </a:solidFill>
              </a:rPr>
              <a:t>Jarak max. up to 200 km</a:t>
            </a:r>
          </a:p>
        </p:txBody>
      </p:sp>
      <p:pic>
        <p:nvPicPr>
          <p:cNvPr id="43016" name="Picture 8" descr="connectligh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05413" y="1981200"/>
            <a:ext cx="3259137" cy="186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7" name="Picture 9" descr="SC_53pi00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69025" y="4608513"/>
            <a:ext cx="13335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8" name="Picture 10" descr="ST_53pi00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69025" y="3846513"/>
            <a:ext cx="13335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181843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checkerboard(across)">
                                      <p:cBhvr>
                                        <p:cTn id="7" dur="500"/>
                                        <p:tgtEl>
                                          <p:spTgt spid="43013"/>
                                        </p:tgtEl>
                                      </p:cBhvr>
                                    </p:animEffect>
                                  </p:childTnLst>
                                </p:cTn>
                              </p:par>
                              <p:par>
                                <p:cTn id="8" presetID="5" presetClass="entr" presetSubtype="10" fill="hold" nodeType="withEffect">
                                  <p:stCondLst>
                                    <p:cond delay="0"/>
                                  </p:stCondLst>
                                  <p:childTnLst>
                                    <p:set>
                                      <p:cBhvr>
                                        <p:cTn id="9" dur="1" fill="hold">
                                          <p:stCondLst>
                                            <p:cond delay="0"/>
                                          </p:stCondLst>
                                        </p:cTn>
                                        <p:tgtEl>
                                          <p:spTgt spid="43014"/>
                                        </p:tgtEl>
                                        <p:attrNameLst>
                                          <p:attrName>style.visibility</p:attrName>
                                        </p:attrNameLst>
                                      </p:cBhvr>
                                      <p:to>
                                        <p:strVal val="visible"/>
                                      </p:to>
                                    </p:set>
                                    <p:animEffect transition="in" filter="checkerboard(across)">
                                      <p:cBhvr>
                                        <p:cTn id="10" dur="500"/>
                                        <p:tgtEl>
                                          <p:spTgt spid="4301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3015"/>
                                        </p:tgtEl>
                                        <p:attrNameLst>
                                          <p:attrName>style.visibility</p:attrName>
                                        </p:attrNameLst>
                                      </p:cBhvr>
                                      <p:to>
                                        <p:strVal val="visible"/>
                                      </p:to>
                                    </p:set>
                                    <p:animEffect transition="in" filter="checkerboard(across)">
                                      <p:cBhvr>
                                        <p:cTn id="13" dur="500"/>
                                        <p:tgtEl>
                                          <p:spTgt spid="43015"/>
                                        </p:tgtEl>
                                      </p:cBhvr>
                                    </p:animEffect>
                                  </p:childTnLst>
                                </p:cTn>
                              </p:par>
                              <p:par>
                                <p:cTn id="14" presetID="5" presetClass="entr" presetSubtype="10" fill="hold" nodeType="withEffect">
                                  <p:stCondLst>
                                    <p:cond delay="0"/>
                                  </p:stCondLst>
                                  <p:childTnLst>
                                    <p:set>
                                      <p:cBhvr>
                                        <p:cTn id="15" dur="1" fill="hold">
                                          <p:stCondLst>
                                            <p:cond delay="0"/>
                                          </p:stCondLst>
                                        </p:cTn>
                                        <p:tgtEl>
                                          <p:spTgt spid="43016"/>
                                        </p:tgtEl>
                                        <p:attrNameLst>
                                          <p:attrName>style.visibility</p:attrName>
                                        </p:attrNameLst>
                                      </p:cBhvr>
                                      <p:to>
                                        <p:strVal val="visible"/>
                                      </p:to>
                                    </p:set>
                                    <p:animEffect transition="in" filter="checkerboard(across)">
                                      <p:cBhvr>
                                        <p:cTn id="16" dur="500"/>
                                        <p:tgtEl>
                                          <p:spTgt spid="43016"/>
                                        </p:tgtEl>
                                      </p:cBhvr>
                                    </p:animEffect>
                                  </p:childTnLst>
                                </p:cTn>
                              </p:par>
                              <p:par>
                                <p:cTn id="17" presetID="5" presetClass="entr" presetSubtype="10" fill="hold" nodeType="withEffect">
                                  <p:stCondLst>
                                    <p:cond delay="0"/>
                                  </p:stCondLst>
                                  <p:childTnLst>
                                    <p:set>
                                      <p:cBhvr>
                                        <p:cTn id="18" dur="1" fill="hold">
                                          <p:stCondLst>
                                            <p:cond delay="0"/>
                                          </p:stCondLst>
                                        </p:cTn>
                                        <p:tgtEl>
                                          <p:spTgt spid="43017"/>
                                        </p:tgtEl>
                                        <p:attrNameLst>
                                          <p:attrName>style.visibility</p:attrName>
                                        </p:attrNameLst>
                                      </p:cBhvr>
                                      <p:to>
                                        <p:strVal val="visible"/>
                                      </p:to>
                                    </p:set>
                                    <p:animEffect transition="in" filter="checkerboard(across)">
                                      <p:cBhvr>
                                        <p:cTn id="19" dur="500"/>
                                        <p:tgtEl>
                                          <p:spTgt spid="43017"/>
                                        </p:tgtEl>
                                      </p:cBhvr>
                                    </p:animEffect>
                                  </p:childTnLst>
                                </p:cTn>
                              </p:par>
                              <p:par>
                                <p:cTn id="20" presetID="5" presetClass="entr" presetSubtype="10" fill="hold" nodeType="withEffect">
                                  <p:stCondLst>
                                    <p:cond delay="0"/>
                                  </p:stCondLst>
                                  <p:childTnLst>
                                    <p:set>
                                      <p:cBhvr>
                                        <p:cTn id="21" dur="1" fill="hold">
                                          <p:stCondLst>
                                            <p:cond delay="0"/>
                                          </p:stCondLst>
                                        </p:cTn>
                                        <p:tgtEl>
                                          <p:spTgt spid="43018"/>
                                        </p:tgtEl>
                                        <p:attrNameLst>
                                          <p:attrName>style.visibility</p:attrName>
                                        </p:attrNameLst>
                                      </p:cBhvr>
                                      <p:to>
                                        <p:strVal val="visible"/>
                                      </p:to>
                                    </p:set>
                                    <p:animEffect transition="in" filter="checkerboard(across)">
                                      <p:cBhvr>
                                        <p:cTn id="22" dur="5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4301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6" descr="10GEA_White_Paper_Rev1_May2001_08_0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2971800"/>
            <a:ext cx="8220075"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6" name="AutoShape 2"/>
          <p:cNvSpPr>
            <a:spLocks noChangeArrowheads="1"/>
          </p:cNvSpPr>
          <p:nvPr/>
        </p:nvSpPr>
        <p:spPr bwMode="auto">
          <a:xfrm>
            <a:off x="152400" y="76200"/>
            <a:ext cx="8839200" cy="990600"/>
          </a:xfrm>
          <a:prstGeom prst="roundRect">
            <a:avLst>
              <a:gd name="adj" fmla="val 16667"/>
            </a:avLst>
          </a:prstGeom>
          <a:gradFill rotWithShape="1">
            <a:gsLst>
              <a:gs pos="0">
                <a:srgbClr val="FF8200">
                  <a:alpha val="42999"/>
                </a:srgbClr>
              </a:gs>
              <a:gs pos="10001">
                <a:srgbClr val="FF0000">
                  <a:alpha val="43099"/>
                </a:srgbClr>
              </a:gs>
              <a:gs pos="35001">
                <a:srgbClr val="BA0066">
                  <a:alpha val="43350"/>
                </a:srgbClr>
              </a:gs>
              <a:gs pos="70000">
                <a:srgbClr val="66008F">
                  <a:alpha val="43700"/>
                </a:srgbClr>
              </a:gs>
              <a:gs pos="100000">
                <a:srgbClr val="000082">
                  <a:alpha val="44000"/>
                </a:srgbClr>
              </a:gs>
            </a:gsLst>
            <a:lin ang="189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defRPr/>
            </a:pPr>
            <a:endParaRPr kumimoji="1" lang="en-US" sz="2400">
              <a:solidFill>
                <a:srgbClr val="000000"/>
              </a:solidFill>
              <a:latin typeface="Algerian" pitchFamily="82" charset="0"/>
              <a:cs typeface="Arial" pitchFamily="34" charset="0"/>
            </a:endParaRPr>
          </a:p>
        </p:txBody>
      </p:sp>
      <p:sp>
        <p:nvSpPr>
          <p:cNvPr id="139270" name="WordArt 3"/>
          <p:cNvSpPr>
            <a:spLocks noChangeArrowheads="1" noChangeShapeType="1" noTextEdit="1"/>
          </p:cNvSpPr>
          <p:nvPr/>
        </p:nvSpPr>
        <p:spPr bwMode="auto">
          <a:xfrm>
            <a:off x="990600" y="342900"/>
            <a:ext cx="73914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id-ID"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Arial" pitchFamily="34" charset="0"/>
              </a:rPr>
              <a:t>Perkembangan teknologi 10Gbps</a:t>
            </a:r>
          </a:p>
        </p:txBody>
      </p:sp>
      <p:sp>
        <p:nvSpPr>
          <p:cNvPr id="139271" name="AutoShape 4"/>
          <p:cNvSpPr>
            <a:spLocks noChangeArrowheads="1"/>
          </p:cNvSpPr>
          <p:nvPr/>
        </p:nvSpPr>
        <p:spPr bwMode="auto">
          <a:xfrm>
            <a:off x="0" y="1447800"/>
            <a:ext cx="9144000" cy="5334000"/>
          </a:xfrm>
          <a:prstGeom prst="roundRect">
            <a:avLst>
              <a:gd name="adj" fmla="val 16667"/>
            </a:avLst>
          </a:prstGeom>
          <a:gradFill rotWithShape="1">
            <a:gsLst>
              <a:gs pos="0">
                <a:srgbClr val="000082">
                  <a:alpha val="50000"/>
                </a:srgbClr>
              </a:gs>
              <a:gs pos="30000">
                <a:srgbClr val="66008F">
                  <a:alpha val="50000"/>
                </a:srgbClr>
              </a:gs>
              <a:gs pos="64999">
                <a:srgbClr val="BA0066">
                  <a:alpha val="50000"/>
                </a:srgbClr>
              </a:gs>
              <a:gs pos="89999">
                <a:srgbClr val="FF0000">
                  <a:alpha val="50000"/>
                </a:srgbClr>
              </a:gs>
              <a:gs pos="100000">
                <a:srgbClr val="FF8200">
                  <a:alpha val="50000"/>
                </a:srgbClr>
              </a:gs>
            </a:gsLst>
            <a:lin ang="5400000" scaled="1"/>
          </a:gradFill>
          <a:ln w="9525">
            <a:round/>
            <a:headEnd/>
            <a:tailEnd/>
          </a:ln>
          <a:effectLst/>
          <a:scene3d>
            <a:camera prst="legacyPerspectiveBottom"/>
            <a:lightRig rig="legacyFlat3" dir="t"/>
          </a:scene3d>
          <a:sp3d extrusionH="887400" prstMaterial="legacyMatte">
            <a:bevelT w="13500" h="13500" prst="angle"/>
            <a:bevelB w="13500" h="13500" prst="angle"/>
            <a:extrusionClr>
              <a:srgbClr val="00008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flatTx/>
          </a:bodyPr>
          <a:lstStyle/>
          <a:p>
            <a:pPr algn="ctr" eaLnBrk="0" fontAlgn="base" hangingPunct="0">
              <a:spcBef>
                <a:spcPct val="0"/>
              </a:spcBef>
              <a:spcAft>
                <a:spcPct val="0"/>
              </a:spcAft>
            </a:pPr>
            <a:endParaRPr lang="id-ID" sz="2400">
              <a:solidFill>
                <a:srgbClr val="000000"/>
              </a:solidFill>
              <a:latin typeface="Times New Roman" pitchFamily="18" charset="0"/>
              <a:cs typeface="Arial" pitchFamily="34" charset="0"/>
            </a:endParaRPr>
          </a:p>
        </p:txBody>
      </p:sp>
    </p:spTree>
    <p:extLst>
      <p:ext uri="{BB962C8B-B14F-4D97-AF65-F5344CB8AC3E}">
        <p14:creationId xmlns:p14="http://schemas.microsoft.com/office/powerpoint/2010/main" xmlns="" val="344371218"/>
      </p:ext>
    </p:extLst>
  </p:cSld>
  <p:clrMapOvr>
    <a:masterClrMapping/>
  </p:clrMapOvr>
  <p:transition spd="slow">
    <p:zoom/>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571500" y="404664"/>
            <a:ext cx="8001000" cy="1216025"/>
          </a:xfrm>
        </p:spPr>
        <p:txBody>
          <a:bodyPr/>
          <a:lstStyle/>
          <a:p>
            <a:r>
              <a:rPr lang="en-US">
                <a:latin typeface="Times" pitchFamily="18" charset="0"/>
                <a:cs typeface="Times New Roman" pitchFamily="18" charset="0"/>
              </a:rPr>
              <a:t>Media Jaringan: Wireless</a:t>
            </a:r>
          </a:p>
        </p:txBody>
      </p:sp>
      <p:sp>
        <p:nvSpPr>
          <p:cNvPr id="310275" name="Rectangle 3"/>
          <p:cNvSpPr>
            <a:spLocks noGrp="1" noChangeArrowheads="1"/>
          </p:cNvSpPr>
          <p:nvPr>
            <p:ph type="body" sz="half" idx="2"/>
          </p:nvPr>
        </p:nvSpPr>
        <p:spPr>
          <a:xfrm>
            <a:off x="4419600" y="1846263"/>
            <a:ext cx="4572000" cy="4038600"/>
          </a:xfrm>
        </p:spPr>
        <p:txBody>
          <a:bodyPr/>
          <a:lstStyle/>
          <a:p>
            <a:pPr>
              <a:lnSpc>
                <a:spcPct val="90000"/>
              </a:lnSpc>
            </a:pPr>
            <a:r>
              <a:rPr lang="en-US" sz="2200" dirty="0" err="1">
                <a:cs typeface="Times New Roman" pitchFamily="18" charset="0"/>
              </a:rPr>
              <a:t>Bila</a:t>
            </a:r>
            <a:r>
              <a:rPr lang="en-US" sz="2200" dirty="0">
                <a:cs typeface="Times New Roman" pitchFamily="18" charset="0"/>
              </a:rPr>
              <a:t> </a:t>
            </a:r>
            <a:r>
              <a:rPr lang="en-US" sz="2200" dirty="0" err="1">
                <a:cs typeface="Times New Roman" pitchFamily="18" charset="0"/>
              </a:rPr>
              <a:t>koneksi</a:t>
            </a:r>
            <a:r>
              <a:rPr lang="en-US" sz="2200" dirty="0">
                <a:cs typeface="Times New Roman" pitchFamily="18" charset="0"/>
              </a:rPr>
              <a:t> </a:t>
            </a:r>
            <a:r>
              <a:rPr lang="en-US" sz="2200" dirty="0" err="1">
                <a:cs typeface="Times New Roman" pitchFamily="18" charset="0"/>
              </a:rPr>
              <a:t>dengan</a:t>
            </a:r>
            <a:r>
              <a:rPr lang="en-US" sz="2200" dirty="0">
                <a:cs typeface="Times New Roman" pitchFamily="18" charset="0"/>
              </a:rPr>
              <a:t> media </a:t>
            </a:r>
            <a:r>
              <a:rPr lang="en-US" sz="2200" dirty="0" err="1">
                <a:cs typeface="Times New Roman" pitchFamily="18" charset="0"/>
              </a:rPr>
              <a:t>kabel</a:t>
            </a:r>
            <a:r>
              <a:rPr lang="en-US" sz="2200" dirty="0">
                <a:cs typeface="Times New Roman" pitchFamily="18" charset="0"/>
              </a:rPr>
              <a:t> </a:t>
            </a:r>
            <a:r>
              <a:rPr lang="en-US" sz="2200" dirty="0" err="1">
                <a:cs typeface="Times New Roman" pitchFamily="18" charset="0"/>
              </a:rPr>
              <a:t>tidak</a:t>
            </a:r>
            <a:r>
              <a:rPr lang="en-US" sz="2200" dirty="0">
                <a:cs typeface="Times New Roman" pitchFamily="18" charset="0"/>
              </a:rPr>
              <a:t> </a:t>
            </a:r>
            <a:r>
              <a:rPr lang="en-US" sz="2200" dirty="0" err="1">
                <a:cs typeface="Times New Roman" pitchFamily="18" charset="0"/>
              </a:rPr>
              <a:t>memungkinkan</a:t>
            </a:r>
            <a:r>
              <a:rPr lang="en-US" sz="2200" dirty="0">
                <a:cs typeface="Times New Roman" pitchFamily="18" charset="0"/>
              </a:rPr>
              <a:t> </a:t>
            </a:r>
            <a:r>
              <a:rPr lang="en-US" sz="2200" dirty="0" err="1">
                <a:cs typeface="Times New Roman" pitchFamily="18" charset="0"/>
              </a:rPr>
              <a:t>atau</a:t>
            </a:r>
            <a:r>
              <a:rPr lang="en-US" sz="2200" dirty="0">
                <a:cs typeface="Times New Roman" pitchFamily="18" charset="0"/>
              </a:rPr>
              <a:t> </a:t>
            </a:r>
            <a:r>
              <a:rPr lang="en-US" sz="2200" dirty="0" err="1">
                <a:cs typeface="Times New Roman" pitchFamily="18" charset="0"/>
              </a:rPr>
              <a:t>terlalu</a:t>
            </a:r>
            <a:r>
              <a:rPr lang="en-US" sz="2200" dirty="0">
                <a:cs typeface="Times New Roman" pitchFamily="18" charset="0"/>
              </a:rPr>
              <a:t> </a:t>
            </a:r>
            <a:r>
              <a:rPr lang="en-US" sz="2200" dirty="0" err="1">
                <a:cs typeface="Times New Roman" pitchFamily="18" charset="0"/>
              </a:rPr>
              <a:t>mahal</a:t>
            </a:r>
            <a:r>
              <a:rPr lang="en-US" sz="2200" dirty="0">
                <a:cs typeface="Times New Roman" pitchFamily="18" charset="0"/>
              </a:rPr>
              <a:t>, </a:t>
            </a:r>
            <a:r>
              <a:rPr lang="en-US" sz="2200" dirty="0" err="1">
                <a:cs typeface="Times New Roman" pitchFamily="18" charset="0"/>
              </a:rPr>
              <a:t>maka</a:t>
            </a:r>
            <a:r>
              <a:rPr lang="en-US" sz="2200" dirty="0">
                <a:cs typeface="Times New Roman" pitchFamily="18" charset="0"/>
              </a:rPr>
              <a:t> </a:t>
            </a:r>
            <a:r>
              <a:rPr lang="en-US" sz="2200" dirty="0" err="1">
                <a:cs typeface="Times New Roman" pitchFamily="18" charset="0"/>
              </a:rPr>
              <a:t>teknologi</a:t>
            </a:r>
            <a:r>
              <a:rPr lang="en-US" sz="2200" dirty="0">
                <a:cs typeface="Times New Roman" pitchFamily="18" charset="0"/>
              </a:rPr>
              <a:t> wireless </a:t>
            </a:r>
            <a:r>
              <a:rPr lang="en-US" sz="2200" dirty="0" err="1">
                <a:cs typeface="Times New Roman" pitchFamily="18" charset="0"/>
              </a:rPr>
              <a:t>adalah</a:t>
            </a:r>
            <a:r>
              <a:rPr lang="en-US" sz="2200" dirty="0">
                <a:cs typeface="Times New Roman" pitchFamily="18" charset="0"/>
              </a:rPr>
              <a:t> </a:t>
            </a:r>
            <a:r>
              <a:rPr lang="en-US" sz="2200" dirty="0" err="1">
                <a:cs typeface="Times New Roman" pitchFamily="18" charset="0"/>
              </a:rPr>
              <a:t>alternatif</a:t>
            </a:r>
            <a:r>
              <a:rPr lang="en-US" sz="2200" dirty="0">
                <a:cs typeface="Times New Roman" pitchFamily="18" charset="0"/>
              </a:rPr>
              <a:t> </a:t>
            </a:r>
            <a:r>
              <a:rPr lang="en-US" sz="2200" dirty="0" err="1">
                <a:cs typeface="Times New Roman" pitchFamily="18" charset="0"/>
              </a:rPr>
              <a:t>untuk</a:t>
            </a:r>
            <a:r>
              <a:rPr lang="en-US" sz="2200" dirty="0">
                <a:cs typeface="Times New Roman" pitchFamily="18" charset="0"/>
              </a:rPr>
              <a:t> </a:t>
            </a:r>
            <a:r>
              <a:rPr lang="en-US" sz="2200" dirty="0" err="1">
                <a:cs typeface="Times New Roman" pitchFamily="18" charset="0"/>
              </a:rPr>
              <a:t>menghubungkan</a:t>
            </a:r>
            <a:r>
              <a:rPr lang="en-US" sz="2200" dirty="0">
                <a:cs typeface="Times New Roman" pitchFamily="18" charset="0"/>
              </a:rPr>
              <a:t> </a:t>
            </a:r>
            <a:r>
              <a:rPr lang="en-US" sz="2200" dirty="0" err="1">
                <a:cs typeface="Times New Roman" pitchFamily="18" charset="0"/>
              </a:rPr>
              <a:t>sebuah</a:t>
            </a:r>
            <a:r>
              <a:rPr lang="en-US" sz="2200" dirty="0">
                <a:cs typeface="Times New Roman" pitchFamily="18" charset="0"/>
              </a:rPr>
              <a:t> LAN. </a:t>
            </a:r>
          </a:p>
          <a:p>
            <a:pPr>
              <a:lnSpc>
                <a:spcPct val="90000"/>
              </a:lnSpc>
            </a:pPr>
            <a:r>
              <a:rPr lang="en-US" sz="2200" dirty="0" err="1">
                <a:cs typeface="Times New Roman" pitchFamily="18" charset="0"/>
              </a:rPr>
              <a:t>Jaringan</a:t>
            </a:r>
            <a:r>
              <a:rPr lang="en-US" sz="2200" dirty="0">
                <a:cs typeface="Times New Roman" pitchFamily="18" charset="0"/>
              </a:rPr>
              <a:t> Wireless </a:t>
            </a:r>
            <a:r>
              <a:rPr lang="en-US" sz="2200" dirty="0" err="1">
                <a:cs typeface="Times New Roman" pitchFamily="18" charset="0"/>
              </a:rPr>
              <a:t>menggunakan</a:t>
            </a:r>
            <a:r>
              <a:rPr lang="en-US" sz="2200" dirty="0">
                <a:cs typeface="Times New Roman" pitchFamily="18" charset="0"/>
              </a:rPr>
              <a:t> </a:t>
            </a:r>
            <a:r>
              <a:rPr lang="en-US" sz="2200" dirty="0" err="1">
                <a:cs typeface="Times New Roman" pitchFamily="18" charset="0"/>
              </a:rPr>
              <a:t>frekuensi</a:t>
            </a:r>
            <a:r>
              <a:rPr lang="en-US" sz="2200" dirty="0">
                <a:cs typeface="Times New Roman" pitchFamily="18" charset="0"/>
              </a:rPr>
              <a:t> radio (RF), laser, infrared (IR), </a:t>
            </a:r>
            <a:r>
              <a:rPr lang="en-US" sz="2200" dirty="0" err="1">
                <a:cs typeface="Times New Roman" pitchFamily="18" charset="0"/>
              </a:rPr>
              <a:t>dan</a:t>
            </a:r>
            <a:r>
              <a:rPr lang="en-US" sz="2200" dirty="0">
                <a:cs typeface="Times New Roman" pitchFamily="18" charset="0"/>
              </a:rPr>
              <a:t>  satellite/microwaves  </a:t>
            </a:r>
            <a:r>
              <a:rPr lang="en-US" sz="2200" dirty="0" err="1">
                <a:cs typeface="Times New Roman" pitchFamily="18" charset="0"/>
              </a:rPr>
              <a:t>untuk</a:t>
            </a:r>
            <a:r>
              <a:rPr lang="en-US" sz="2200" dirty="0">
                <a:cs typeface="Times New Roman" pitchFamily="18" charset="0"/>
              </a:rPr>
              <a:t> </a:t>
            </a:r>
            <a:r>
              <a:rPr lang="en-US" sz="2200" dirty="0" err="1">
                <a:cs typeface="Times New Roman" pitchFamily="18" charset="0"/>
              </a:rPr>
              <a:t>transmisi</a:t>
            </a:r>
            <a:r>
              <a:rPr lang="en-US" sz="2200" dirty="0">
                <a:cs typeface="Times New Roman" pitchFamily="18" charset="0"/>
              </a:rPr>
              <a:t> </a:t>
            </a:r>
            <a:r>
              <a:rPr lang="en-US" sz="2200" dirty="0" err="1">
                <a:cs typeface="Times New Roman" pitchFamily="18" charset="0"/>
              </a:rPr>
              <a:t>sinyal</a:t>
            </a:r>
            <a:r>
              <a:rPr lang="en-US" sz="2200" dirty="0">
                <a:cs typeface="Times New Roman" pitchFamily="18" charset="0"/>
              </a:rPr>
              <a:t> </a:t>
            </a:r>
            <a:r>
              <a:rPr lang="en-US" sz="2200" dirty="0" err="1">
                <a:cs typeface="Times New Roman" pitchFamily="18" charset="0"/>
              </a:rPr>
              <a:t>dari</a:t>
            </a:r>
            <a:r>
              <a:rPr lang="en-US" sz="2200" dirty="0">
                <a:cs typeface="Times New Roman" pitchFamily="18" charset="0"/>
              </a:rPr>
              <a:t> </a:t>
            </a:r>
            <a:r>
              <a:rPr lang="en-US" sz="2200" dirty="0" err="1">
                <a:cs typeface="Times New Roman" pitchFamily="18" charset="0"/>
              </a:rPr>
              <a:t>satu</a:t>
            </a:r>
            <a:r>
              <a:rPr lang="en-US" sz="2200" dirty="0">
                <a:cs typeface="Times New Roman" pitchFamily="18" charset="0"/>
              </a:rPr>
              <a:t> </a:t>
            </a:r>
            <a:r>
              <a:rPr lang="en-US" sz="2200" dirty="0" err="1">
                <a:cs typeface="Times New Roman" pitchFamily="18" charset="0"/>
              </a:rPr>
              <a:t>komputer</a:t>
            </a:r>
            <a:r>
              <a:rPr lang="en-US" sz="2200" dirty="0">
                <a:cs typeface="Times New Roman" pitchFamily="18" charset="0"/>
              </a:rPr>
              <a:t> </a:t>
            </a:r>
            <a:r>
              <a:rPr lang="en-US" sz="2200" dirty="0" err="1">
                <a:cs typeface="Times New Roman" pitchFamily="18" charset="0"/>
              </a:rPr>
              <a:t>ke</a:t>
            </a:r>
            <a:r>
              <a:rPr lang="en-US" sz="2200" dirty="0">
                <a:cs typeface="Times New Roman" pitchFamily="18" charset="0"/>
              </a:rPr>
              <a:t> </a:t>
            </a:r>
            <a:r>
              <a:rPr lang="en-US" sz="2200" dirty="0" err="1">
                <a:cs typeface="Times New Roman" pitchFamily="18" charset="0"/>
              </a:rPr>
              <a:t>komputer</a:t>
            </a:r>
            <a:r>
              <a:rPr lang="en-US" sz="2200" dirty="0">
                <a:cs typeface="Times New Roman" pitchFamily="18" charset="0"/>
              </a:rPr>
              <a:t> lain.</a:t>
            </a:r>
            <a:r>
              <a:rPr lang="en-US" sz="2200" dirty="0">
                <a:latin typeface="Times" pitchFamily="18" charset="0"/>
                <a:cs typeface="Times New Roman" pitchFamily="18" charset="0"/>
              </a:rPr>
              <a:t> </a:t>
            </a:r>
            <a:endParaRPr lang="en-US" sz="2200" dirty="0"/>
          </a:p>
        </p:txBody>
      </p:sp>
      <p:sp>
        <p:nvSpPr>
          <p:cNvPr id="310276" name="Rectangle 4"/>
          <p:cNvSpPr>
            <a:spLocks noChangeArrowheads="1"/>
          </p:cNvSpPr>
          <p:nvPr/>
        </p:nvSpPr>
        <p:spPr bwMode="auto">
          <a:xfrm>
            <a:off x="2495550" y="2185988"/>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310277" name="Picture 5"/>
          <p:cNvPicPr>
            <a:picLocks noChangeAspect="1" noChangeArrowheads="1"/>
          </p:cNvPicPr>
          <p:nvPr/>
        </p:nvPicPr>
        <p:blipFill>
          <a:blip r:embed="rId3" cstate="print"/>
          <a:srcRect/>
          <a:stretch>
            <a:fillRect/>
          </a:stretch>
        </p:blipFill>
        <p:spPr bwMode="auto">
          <a:xfrm>
            <a:off x="228600" y="1447800"/>
            <a:ext cx="4038600" cy="2417763"/>
          </a:xfrm>
          <a:prstGeom prst="rect">
            <a:avLst/>
          </a:prstGeom>
          <a:noFill/>
        </p:spPr>
      </p:pic>
      <p:pic>
        <p:nvPicPr>
          <p:cNvPr id="310278" name="Picture 6" descr="3_3_5"/>
          <p:cNvPicPr>
            <a:picLocks noChangeAspect="1" noChangeArrowheads="1"/>
          </p:cNvPicPr>
          <p:nvPr/>
        </p:nvPicPr>
        <p:blipFill>
          <a:blip r:embed="rId4" cstate="print"/>
          <a:srcRect/>
          <a:stretch>
            <a:fillRect/>
          </a:stretch>
        </p:blipFill>
        <p:spPr bwMode="auto">
          <a:xfrm>
            <a:off x="152400" y="2656681"/>
            <a:ext cx="4267200" cy="2916238"/>
          </a:xfrm>
          <a:prstGeom prst="rect">
            <a:avLst/>
          </a:prstGeom>
          <a:noFill/>
          <a:ln w="9525">
            <a:noFill/>
            <a:miter lim="800000"/>
            <a:headEnd/>
            <a:tailEnd/>
          </a:ln>
          <a:effectLst/>
        </p:spPr>
      </p:pic>
    </p:spTree>
    <p:extLst>
      <p:ext uri="{BB962C8B-B14F-4D97-AF65-F5344CB8AC3E}">
        <p14:creationId xmlns:p14="http://schemas.microsoft.com/office/powerpoint/2010/main" xmlns="" val="126891771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latin typeface="Times" pitchFamily="18" charset="0"/>
                <a:cs typeface="Times New Roman" pitchFamily="18" charset="0"/>
              </a:rPr>
              <a:t>Network Administrator</a:t>
            </a:r>
            <a:r>
              <a:rPr lang="en-US"/>
              <a:t> </a:t>
            </a:r>
          </a:p>
        </p:txBody>
      </p:sp>
      <p:sp>
        <p:nvSpPr>
          <p:cNvPr id="246787" name="Rectangle 3"/>
          <p:cNvSpPr>
            <a:spLocks noGrp="1" noChangeArrowheads="1"/>
          </p:cNvSpPr>
          <p:nvPr>
            <p:ph type="body" sz="half" idx="2"/>
          </p:nvPr>
        </p:nvSpPr>
        <p:spPr>
          <a:xfrm>
            <a:off x="990600" y="1447800"/>
            <a:ext cx="7848600" cy="2743200"/>
          </a:xfrm>
        </p:spPr>
        <p:txBody>
          <a:bodyPr/>
          <a:lstStyle/>
          <a:p>
            <a:r>
              <a:rPr lang="en-US" sz="2200">
                <a:cs typeface="Times New Roman" pitchFamily="18" charset="0"/>
              </a:rPr>
              <a:t>Tugas seorang network administrator adalah untuk merawat dan memelihara terhadap kerusakan dan perubahan kondisi. </a:t>
            </a:r>
          </a:p>
          <a:p>
            <a:r>
              <a:rPr lang="en-US" sz="2200">
                <a:cs typeface="Times New Roman" pitchFamily="18" charset="0"/>
              </a:rPr>
              <a:t>Tanggung jawab Network administrator  </a:t>
            </a:r>
          </a:p>
          <a:p>
            <a:pPr lvl="1"/>
            <a:r>
              <a:rPr lang="en-US" sz="2200">
                <a:cs typeface="Times New Roman" pitchFamily="18" charset="0"/>
              </a:rPr>
              <a:t>Setting  jaringan </a:t>
            </a:r>
          </a:p>
          <a:p>
            <a:pPr lvl="1"/>
            <a:r>
              <a:rPr lang="en-US" sz="2200">
                <a:cs typeface="Times New Roman" pitchFamily="18" charset="0"/>
              </a:rPr>
              <a:t>Memantau performansi jaringan</a:t>
            </a:r>
          </a:p>
          <a:p>
            <a:pPr lvl="1"/>
            <a:r>
              <a:rPr lang="en-US" sz="2200">
                <a:cs typeface="Times New Roman" pitchFamily="18" charset="0"/>
              </a:rPr>
              <a:t>Memperbaiki kerusakan jaringan</a:t>
            </a:r>
            <a:endParaRPr lang="en-US" sz="2200">
              <a:latin typeface="Times" pitchFamily="18" charset="0"/>
              <a:cs typeface="Times New Roman" pitchFamily="18" charset="0"/>
            </a:endParaRPr>
          </a:p>
        </p:txBody>
      </p:sp>
      <p:sp>
        <p:nvSpPr>
          <p:cNvPr id="246788" name="Rectangle 4"/>
          <p:cNvSpPr>
            <a:spLocks noChangeArrowheads="1"/>
          </p:cNvSpPr>
          <p:nvPr/>
        </p:nvSpPr>
        <p:spPr bwMode="auto">
          <a:xfrm>
            <a:off x="2681288" y="1738313"/>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spTree>
    <p:extLst>
      <p:ext uri="{BB962C8B-B14F-4D97-AF65-F5344CB8AC3E}">
        <p14:creationId xmlns:p14="http://schemas.microsoft.com/office/powerpoint/2010/main" xmlns="" val="209588955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404664"/>
            <a:ext cx="8229600" cy="1139825"/>
          </a:xfrm>
        </p:spPr>
        <p:txBody>
          <a:bodyPr/>
          <a:lstStyle/>
          <a:p>
            <a:pPr fontAlgn="auto">
              <a:spcAft>
                <a:spcPts val="0"/>
              </a:spcAft>
              <a:defRPr/>
            </a:pPr>
            <a:r>
              <a:rPr lang="en-US" dirty="0">
                <a:solidFill>
                  <a:schemeClr val="tx2">
                    <a:satMod val="130000"/>
                  </a:schemeClr>
                </a:solidFill>
              </a:rPr>
              <a:t>Linux Network Troubleshooting</a:t>
            </a:r>
          </a:p>
        </p:txBody>
      </p:sp>
      <p:sp>
        <p:nvSpPr>
          <p:cNvPr id="32771" name="Rectangle 3"/>
          <p:cNvSpPr>
            <a:spLocks noGrp="1" noChangeArrowheads="1"/>
          </p:cNvSpPr>
          <p:nvPr>
            <p:ph type="body" idx="1"/>
          </p:nvPr>
        </p:nvSpPr>
        <p:spPr>
          <a:xfrm>
            <a:off x="457200" y="1484784"/>
            <a:ext cx="8229600" cy="4530725"/>
          </a:xfrm>
        </p:spPr>
        <p:txBody>
          <a:bodyPr>
            <a:normAutofit fontScale="92500" lnSpcReduction="10000"/>
          </a:bodyPr>
          <a:lstStyle/>
          <a:p>
            <a:pPr marL="609600" indent="-609600" fontAlgn="auto">
              <a:lnSpc>
                <a:spcPct val="80000"/>
              </a:lnSpc>
              <a:spcAft>
                <a:spcPts val="0"/>
              </a:spcAft>
              <a:buFont typeface="Wingdings 2"/>
              <a:buChar char=""/>
              <a:defRPr/>
            </a:pPr>
            <a:r>
              <a:rPr lang="en-US" sz="2800" dirty="0"/>
              <a:t>Physical Layer</a:t>
            </a:r>
          </a:p>
          <a:p>
            <a:pPr marL="1371600" lvl="2" indent="-457200" fontAlgn="auto">
              <a:lnSpc>
                <a:spcPct val="80000"/>
              </a:lnSpc>
              <a:spcAft>
                <a:spcPts val="0"/>
              </a:spcAft>
              <a:buFont typeface="Wingdings 2"/>
              <a:buChar char=""/>
              <a:defRPr/>
            </a:pPr>
            <a:r>
              <a:rPr lang="en-US" sz="2000" dirty="0" err="1"/>
              <a:t>lspci</a:t>
            </a:r>
            <a:endParaRPr lang="en-US" sz="2000" dirty="0"/>
          </a:p>
          <a:p>
            <a:pPr marL="1371600" lvl="2" indent="-457200" fontAlgn="auto">
              <a:lnSpc>
                <a:spcPct val="80000"/>
              </a:lnSpc>
              <a:spcAft>
                <a:spcPts val="0"/>
              </a:spcAft>
              <a:buFont typeface="Wingdings 2"/>
              <a:buChar char=""/>
              <a:defRPr/>
            </a:pPr>
            <a:r>
              <a:rPr lang="en-US" sz="2000" dirty="0"/>
              <a:t>mii-tool</a:t>
            </a:r>
          </a:p>
          <a:p>
            <a:pPr marL="1371600" lvl="2" indent="-457200" fontAlgn="auto">
              <a:lnSpc>
                <a:spcPct val="80000"/>
              </a:lnSpc>
              <a:spcAft>
                <a:spcPts val="0"/>
              </a:spcAft>
              <a:buFont typeface="Wingdings 2"/>
              <a:buChar char=""/>
              <a:defRPr/>
            </a:pPr>
            <a:r>
              <a:rPr lang="en-US" sz="2000" dirty="0" err="1"/>
              <a:t>dmesg</a:t>
            </a:r>
            <a:r>
              <a:rPr lang="en-US" sz="2000" dirty="0"/>
              <a:t> | </a:t>
            </a:r>
            <a:r>
              <a:rPr lang="en-US" sz="2000" dirty="0" err="1"/>
              <a:t>grep</a:t>
            </a:r>
            <a:r>
              <a:rPr lang="en-US" sz="2000" dirty="0"/>
              <a:t> eth</a:t>
            </a:r>
          </a:p>
          <a:p>
            <a:pPr marL="609600" indent="-609600" fontAlgn="auto">
              <a:lnSpc>
                <a:spcPct val="80000"/>
              </a:lnSpc>
              <a:spcAft>
                <a:spcPts val="0"/>
              </a:spcAft>
              <a:buFont typeface="Wingdings 2"/>
              <a:buChar char=""/>
              <a:defRPr/>
            </a:pPr>
            <a:r>
              <a:rPr lang="en-US" sz="2800" dirty="0" err="1"/>
              <a:t>DataLink</a:t>
            </a:r>
            <a:r>
              <a:rPr lang="en-US" sz="2800" dirty="0"/>
              <a:t> Layer</a:t>
            </a:r>
          </a:p>
          <a:p>
            <a:pPr marL="1371600" lvl="2" indent="-457200" fontAlgn="auto">
              <a:lnSpc>
                <a:spcPct val="80000"/>
              </a:lnSpc>
              <a:spcAft>
                <a:spcPts val="0"/>
              </a:spcAft>
              <a:buFont typeface="Wingdings 2"/>
              <a:buChar char=""/>
              <a:defRPr/>
            </a:pPr>
            <a:r>
              <a:rPr lang="en-US" sz="2000" dirty="0" err="1"/>
              <a:t>arp</a:t>
            </a:r>
            <a:r>
              <a:rPr lang="en-US" sz="2000" dirty="0"/>
              <a:t> </a:t>
            </a:r>
          </a:p>
          <a:p>
            <a:pPr marL="609600" indent="-609600" fontAlgn="auto">
              <a:lnSpc>
                <a:spcPct val="80000"/>
              </a:lnSpc>
              <a:spcAft>
                <a:spcPts val="0"/>
              </a:spcAft>
              <a:buFont typeface="Wingdings 2"/>
              <a:buChar char=""/>
              <a:defRPr/>
            </a:pPr>
            <a:r>
              <a:rPr lang="en-US" sz="2800" dirty="0"/>
              <a:t>Network Layer</a:t>
            </a:r>
          </a:p>
          <a:p>
            <a:pPr marL="1371600" lvl="2" indent="-457200" fontAlgn="auto">
              <a:lnSpc>
                <a:spcPct val="80000"/>
              </a:lnSpc>
              <a:spcAft>
                <a:spcPts val="0"/>
              </a:spcAft>
              <a:buFont typeface="Wingdings 2"/>
              <a:buChar char=""/>
              <a:defRPr/>
            </a:pPr>
            <a:r>
              <a:rPr lang="en-US" sz="2000" dirty="0" err="1"/>
              <a:t>ifconfig</a:t>
            </a:r>
            <a:endParaRPr lang="en-US" sz="2000" dirty="0"/>
          </a:p>
          <a:p>
            <a:pPr marL="1371600" lvl="2" indent="-457200" fontAlgn="auto">
              <a:lnSpc>
                <a:spcPct val="80000"/>
              </a:lnSpc>
              <a:spcAft>
                <a:spcPts val="0"/>
              </a:spcAft>
              <a:buFont typeface="Wingdings 2"/>
              <a:buChar char=""/>
              <a:defRPr/>
            </a:pPr>
            <a:r>
              <a:rPr lang="en-US" sz="2000" dirty="0"/>
              <a:t>route</a:t>
            </a:r>
          </a:p>
          <a:p>
            <a:pPr marL="1371600" lvl="2" indent="-457200" fontAlgn="auto">
              <a:lnSpc>
                <a:spcPct val="80000"/>
              </a:lnSpc>
              <a:spcAft>
                <a:spcPts val="0"/>
              </a:spcAft>
              <a:buFont typeface="Wingdings 2"/>
              <a:buChar char=""/>
              <a:defRPr/>
            </a:pPr>
            <a:r>
              <a:rPr lang="en-US" sz="2000" dirty="0"/>
              <a:t>ping</a:t>
            </a:r>
          </a:p>
          <a:p>
            <a:pPr marL="1371600" lvl="2" indent="-457200" fontAlgn="auto">
              <a:lnSpc>
                <a:spcPct val="80000"/>
              </a:lnSpc>
              <a:spcAft>
                <a:spcPts val="0"/>
              </a:spcAft>
              <a:buFont typeface="Wingdings 2"/>
              <a:buChar char=""/>
              <a:defRPr/>
            </a:pPr>
            <a:r>
              <a:rPr lang="en-US" sz="2000" dirty="0" err="1"/>
              <a:t>traceroute</a:t>
            </a:r>
            <a:endParaRPr lang="en-US" sz="2000" dirty="0"/>
          </a:p>
          <a:p>
            <a:pPr marL="1371600" lvl="2" indent="-457200" fontAlgn="auto">
              <a:lnSpc>
                <a:spcPct val="80000"/>
              </a:lnSpc>
              <a:spcAft>
                <a:spcPts val="0"/>
              </a:spcAft>
              <a:buFont typeface="Wingdings 2"/>
              <a:buChar char=""/>
              <a:defRPr/>
            </a:pPr>
            <a:r>
              <a:rPr lang="en-US" sz="2000" dirty="0" err="1"/>
              <a:t>mtr</a:t>
            </a:r>
            <a:endParaRPr lang="en-US" sz="2000" dirty="0"/>
          </a:p>
          <a:p>
            <a:pPr marL="1371600" lvl="2" indent="-457200" fontAlgn="auto">
              <a:lnSpc>
                <a:spcPct val="80000"/>
              </a:lnSpc>
              <a:spcAft>
                <a:spcPts val="0"/>
              </a:spcAft>
              <a:buFont typeface="Wingdings 2"/>
              <a:buChar char=""/>
              <a:defRPr/>
            </a:pPr>
            <a:r>
              <a:rPr lang="en-US" sz="2000" dirty="0" err="1"/>
              <a:t>netconfig</a:t>
            </a:r>
            <a:endParaRPr lang="en-US" sz="2000" dirty="0"/>
          </a:p>
          <a:p>
            <a:pPr marL="609600" indent="-609600" fontAlgn="auto">
              <a:lnSpc>
                <a:spcPct val="80000"/>
              </a:lnSpc>
              <a:spcAft>
                <a:spcPts val="0"/>
              </a:spcAft>
              <a:buFont typeface="Wingdings 2"/>
              <a:buChar char=""/>
              <a:defRPr/>
            </a:pPr>
            <a:r>
              <a:rPr lang="en-US" sz="2800" dirty="0"/>
              <a:t>Transport</a:t>
            </a:r>
          </a:p>
          <a:p>
            <a:pPr marL="1371600" lvl="2" indent="-457200" fontAlgn="auto">
              <a:lnSpc>
                <a:spcPct val="80000"/>
              </a:lnSpc>
              <a:spcAft>
                <a:spcPts val="0"/>
              </a:spcAft>
              <a:buFont typeface="Wingdings 2"/>
              <a:buChar char=""/>
              <a:defRPr/>
            </a:pPr>
            <a:r>
              <a:rPr lang="en-US" sz="2000" dirty="0" err="1"/>
              <a:t>Netstat</a:t>
            </a:r>
            <a:endParaRPr lang="en-US" sz="2000" dirty="0"/>
          </a:p>
        </p:txBody>
      </p:sp>
    </p:spTree>
    <p:extLst>
      <p:ext uri="{BB962C8B-B14F-4D97-AF65-F5344CB8AC3E}">
        <p14:creationId xmlns:p14="http://schemas.microsoft.com/office/powerpoint/2010/main" xmlns="" val="49598651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32887" y="692696"/>
            <a:ext cx="8686800" cy="1139825"/>
          </a:xfrm>
        </p:spPr>
        <p:txBody>
          <a:bodyPr/>
          <a:lstStyle/>
          <a:p>
            <a:pPr fontAlgn="auto">
              <a:spcAft>
                <a:spcPts val="0"/>
              </a:spcAft>
              <a:defRPr/>
            </a:pPr>
            <a:r>
              <a:rPr lang="en-US" dirty="0">
                <a:solidFill>
                  <a:schemeClr val="tx2">
                    <a:satMod val="130000"/>
                  </a:schemeClr>
                </a:solidFill>
              </a:rPr>
              <a:t>Troubleshooting Physical Layer</a:t>
            </a:r>
          </a:p>
        </p:txBody>
      </p:sp>
      <p:sp>
        <p:nvSpPr>
          <p:cNvPr id="148483" name="Rectangle 3"/>
          <p:cNvSpPr>
            <a:spLocks noGrp="1" noChangeArrowheads="1"/>
          </p:cNvSpPr>
          <p:nvPr>
            <p:ph type="body" idx="1"/>
          </p:nvPr>
        </p:nvSpPr>
        <p:spPr>
          <a:xfrm>
            <a:off x="457200" y="1700808"/>
            <a:ext cx="8229600" cy="4530725"/>
          </a:xfrm>
        </p:spPr>
        <p:txBody>
          <a:bodyPr/>
          <a:lstStyle/>
          <a:p>
            <a:pPr marL="609600" indent="-609600">
              <a:lnSpc>
                <a:spcPct val="80000"/>
              </a:lnSpc>
            </a:pPr>
            <a:r>
              <a:rPr lang="en-US" dirty="0" err="1" smtClean="0"/>
              <a:t>lspci</a:t>
            </a:r>
            <a:endParaRPr lang="en-US" dirty="0" smtClean="0"/>
          </a:p>
          <a:p>
            <a:pPr marL="1371600" lvl="2" indent="-457200">
              <a:lnSpc>
                <a:spcPct val="80000"/>
              </a:lnSpc>
            </a:pPr>
            <a:r>
              <a:rPr lang="en-US" dirty="0" err="1" smtClean="0"/>
              <a:t>untuk</a:t>
            </a:r>
            <a:r>
              <a:rPr lang="en-US" dirty="0" smtClean="0"/>
              <a:t> </a:t>
            </a:r>
            <a:r>
              <a:rPr lang="en-US" dirty="0" err="1" smtClean="0"/>
              <a:t>mengecek</a:t>
            </a:r>
            <a:r>
              <a:rPr lang="en-US" dirty="0" smtClean="0"/>
              <a:t> </a:t>
            </a:r>
            <a:r>
              <a:rPr lang="en-US" dirty="0" err="1" smtClean="0"/>
              <a:t>apakah</a:t>
            </a:r>
            <a:r>
              <a:rPr lang="en-US" dirty="0" smtClean="0"/>
              <a:t> interface </a:t>
            </a:r>
            <a:r>
              <a:rPr lang="en-US" dirty="0" err="1" smtClean="0"/>
              <a:t>jaringannya</a:t>
            </a:r>
            <a:r>
              <a:rPr lang="en-US" dirty="0" smtClean="0"/>
              <a:t> </a:t>
            </a:r>
            <a:r>
              <a:rPr lang="en-US" dirty="0" err="1" smtClean="0"/>
              <a:t>sudah</a:t>
            </a:r>
            <a:r>
              <a:rPr lang="en-US" dirty="0" smtClean="0"/>
              <a:t> </a:t>
            </a:r>
            <a:r>
              <a:rPr lang="en-US" dirty="0" err="1" smtClean="0"/>
              <a:t>terpasang</a:t>
            </a:r>
            <a:r>
              <a:rPr lang="en-US" dirty="0" smtClean="0"/>
              <a:t> </a:t>
            </a:r>
            <a:r>
              <a:rPr lang="en-US" dirty="0" err="1" smtClean="0"/>
              <a:t>atau</a:t>
            </a:r>
            <a:r>
              <a:rPr lang="en-US" dirty="0" smtClean="0"/>
              <a:t> </a:t>
            </a:r>
            <a:r>
              <a:rPr lang="en-US" dirty="0" err="1" smtClean="0"/>
              <a:t>belum</a:t>
            </a:r>
            <a:r>
              <a:rPr lang="en-US" dirty="0" smtClean="0"/>
              <a:t>.</a:t>
            </a:r>
          </a:p>
          <a:p>
            <a:pPr marL="609600" indent="-609600">
              <a:lnSpc>
                <a:spcPct val="80000"/>
              </a:lnSpc>
            </a:pPr>
            <a:r>
              <a:rPr lang="en-US" dirty="0" smtClean="0"/>
              <a:t> mii-tool</a:t>
            </a:r>
          </a:p>
          <a:p>
            <a:pPr marL="1371600" lvl="2" indent="-457200">
              <a:lnSpc>
                <a:spcPct val="80000"/>
              </a:lnSpc>
            </a:pPr>
            <a:r>
              <a:rPr lang="en-US" dirty="0" err="1" smtClean="0"/>
              <a:t>Untuk</a:t>
            </a:r>
            <a:r>
              <a:rPr lang="en-US" dirty="0" smtClean="0"/>
              <a:t> </a:t>
            </a:r>
            <a:r>
              <a:rPr lang="en-US" dirty="0" err="1" smtClean="0"/>
              <a:t>melihat</a:t>
            </a:r>
            <a:r>
              <a:rPr lang="en-US" dirty="0" smtClean="0"/>
              <a:t> </a:t>
            </a:r>
            <a:r>
              <a:rPr lang="en-US" dirty="0" err="1" smtClean="0"/>
              <a:t>apakah</a:t>
            </a:r>
            <a:r>
              <a:rPr lang="en-US" dirty="0" smtClean="0"/>
              <a:t> </a:t>
            </a:r>
            <a:r>
              <a:rPr lang="en-US" dirty="0" err="1" smtClean="0"/>
              <a:t>linknya</a:t>
            </a:r>
            <a:r>
              <a:rPr lang="en-US" dirty="0" smtClean="0"/>
              <a:t> </a:t>
            </a:r>
            <a:r>
              <a:rPr lang="en-US" dirty="0" err="1" smtClean="0"/>
              <a:t>sudah</a:t>
            </a:r>
            <a:r>
              <a:rPr lang="en-US" dirty="0" smtClean="0"/>
              <a:t> </a:t>
            </a:r>
            <a:r>
              <a:rPr lang="en-US" dirty="0" err="1" smtClean="0"/>
              <a:t>ada</a:t>
            </a:r>
            <a:r>
              <a:rPr lang="en-US" dirty="0" smtClean="0"/>
              <a:t> </a:t>
            </a:r>
            <a:r>
              <a:rPr lang="en-US" dirty="0" err="1" smtClean="0"/>
              <a:t>atau</a:t>
            </a:r>
            <a:r>
              <a:rPr lang="en-US" dirty="0" smtClean="0"/>
              <a:t> </a:t>
            </a:r>
            <a:r>
              <a:rPr lang="en-US" dirty="0" err="1" smtClean="0"/>
              <a:t>belum</a:t>
            </a:r>
            <a:endParaRPr lang="en-US" dirty="0" smtClean="0"/>
          </a:p>
          <a:p>
            <a:pPr marL="609600" indent="-609600">
              <a:lnSpc>
                <a:spcPct val="80000"/>
              </a:lnSpc>
            </a:pPr>
            <a:r>
              <a:rPr lang="en-US" dirty="0" err="1" smtClean="0"/>
              <a:t>dmesg</a:t>
            </a:r>
            <a:r>
              <a:rPr lang="en-US" dirty="0" smtClean="0"/>
              <a:t> | </a:t>
            </a:r>
            <a:r>
              <a:rPr lang="en-US" dirty="0" err="1" smtClean="0"/>
              <a:t>grep</a:t>
            </a:r>
            <a:r>
              <a:rPr lang="en-US" dirty="0" smtClean="0"/>
              <a:t> eth</a:t>
            </a:r>
          </a:p>
          <a:p>
            <a:pPr marL="1371600" lvl="2" indent="-457200">
              <a:lnSpc>
                <a:spcPct val="80000"/>
              </a:lnSpc>
            </a:pPr>
            <a:r>
              <a:rPr lang="en-US" dirty="0" err="1" smtClean="0"/>
              <a:t>Untuk</a:t>
            </a:r>
            <a:r>
              <a:rPr lang="en-US" dirty="0" smtClean="0"/>
              <a:t> </a:t>
            </a:r>
            <a:r>
              <a:rPr lang="en-US" dirty="0" err="1" smtClean="0"/>
              <a:t>mengecek</a:t>
            </a:r>
            <a:r>
              <a:rPr lang="en-US" dirty="0" smtClean="0"/>
              <a:t> </a:t>
            </a:r>
            <a:r>
              <a:rPr lang="en-US" dirty="0" err="1" smtClean="0"/>
              <a:t>ethernet</a:t>
            </a:r>
            <a:r>
              <a:rPr lang="en-US" dirty="0" smtClean="0"/>
              <a:t> card </a:t>
            </a:r>
            <a:r>
              <a:rPr lang="en-US" dirty="0" err="1" smtClean="0"/>
              <a:t>ada</a:t>
            </a:r>
            <a:r>
              <a:rPr lang="en-US" dirty="0" smtClean="0"/>
              <a:t> </a:t>
            </a:r>
            <a:r>
              <a:rPr lang="en-US" dirty="0" err="1" smtClean="0"/>
              <a:t>apa</a:t>
            </a:r>
            <a:r>
              <a:rPr lang="en-US" dirty="0" smtClean="0"/>
              <a:t> </a:t>
            </a:r>
            <a:r>
              <a:rPr lang="en-US" dirty="0" err="1" smtClean="0"/>
              <a:t>belum</a:t>
            </a:r>
            <a:endParaRPr lang="en-US" dirty="0" smtClean="0"/>
          </a:p>
        </p:txBody>
      </p:sp>
    </p:spTree>
    <p:extLst>
      <p:ext uri="{BB962C8B-B14F-4D97-AF65-F5344CB8AC3E}">
        <p14:creationId xmlns:p14="http://schemas.microsoft.com/office/powerpoint/2010/main" xmlns="" val="239268210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836712"/>
            <a:ext cx="8686800" cy="1139825"/>
          </a:xfrm>
        </p:spPr>
        <p:txBody>
          <a:bodyPr/>
          <a:lstStyle/>
          <a:p>
            <a:pPr fontAlgn="auto">
              <a:spcAft>
                <a:spcPts val="0"/>
              </a:spcAft>
              <a:defRPr/>
            </a:pPr>
            <a:r>
              <a:rPr lang="en-US" dirty="0">
                <a:solidFill>
                  <a:schemeClr val="tx2">
                    <a:satMod val="130000"/>
                  </a:schemeClr>
                </a:solidFill>
              </a:rPr>
              <a:t>Troubleshooting </a:t>
            </a:r>
            <a:r>
              <a:rPr lang="en-US" dirty="0" err="1">
                <a:solidFill>
                  <a:schemeClr val="tx2">
                    <a:satMod val="130000"/>
                  </a:schemeClr>
                </a:solidFill>
              </a:rPr>
              <a:t>DataLink</a:t>
            </a:r>
            <a:r>
              <a:rPr lang="en-US" dirty="0">
                <a:solidFill>
                  <a:schemeClr val="tx2">
                    <a:satMod val="130000"/>
                  </a:schemeClr>
                </a:solidFill>
              </a:rPr>
              <a:t> Layer</a:t>
            </a:r>
          </a:p>
        </p:txBody>
      </p:sp>
      <p:sp>
        <p:nvSpPr>
          <p:cNvPr id="149507" name="Rectangle 3"/>
          <p:cNvSpPr>
            <a:spLocks noGrp="1" noChangeArrowheads="1"/>
          </p:cNvSpPr>
          <p:nvPr>
            <p:ph type="body" idx="1"/>
          </p:nvPr>
        </p:nvSpPr>
        <p:spPr>
          <a:xfrm>
            <a:off x="457200" y="2348880"/>
            <a:ext cx="8229600" cy="3310558"/>
          </a:xfrm>
        </p:spPr>
        <p:txBody>
          <a:bodyPr/>
          <a:lstStyle/>
          <a:p>
            <a:pPr marL="609600" indent="-609600">
              <a:lnSpc>
                <a:spcPct val="80000"/>
              </a:lnSpc>
            </a:pPr>
            <a:r>
              <a:rPr lang="en-US" sz="4000" dirty="0" err="1" smtClean="0"/>
              <a:t>arp</a:t>
            </a:r>
            <a:r>
              <a:rPr lang="en-US" sz="4000" dirty="0" smtClean="0"/>
              <a:t> </a:t>
            </a:r>
          </a:p>
          <a:p>
            <a:pPr marL="1371600" lvl="2" indent="-457200">
              <a:lnSpc>
                <a:spcPct val="80000"/>
              </a:lnSpc>
            </a:pPr>
            <a:r>
              <a:rPr lang="en-US" sz="3200" dirty="0" err="1" smtClean="0"/>
              <a:t>Untuk</a:t>
            </a:r>
            <a:r>
              <a:rPr lang="en-US" sz="3200" dirty="0" smtClean="0"/>
              <a:t> </a:t>
            </a:r>
            <a:r>
              <a:rPr lang="en-US" sz="3200" dirty="0" err="1" smtClean="0"/>
              <a:t>melihat</a:t>
            </a:r>
            <a:r>
              <a:rPr lang="en-US" sz="3200" dirty="0" smtClean="0"/>
              <a:t> </a:t>
            </a:r>
            <a:r>
              <a:rPr lang="en-US" sz="3200" dirty="0" err="1" smtClean="0"/>
              <a:t>alamat</a:t>
            </a:r>
            <a:r>
              <a:rPr lang="en-US" sz="3200" dirty="0" smtClean="0"/>
              <a:t> NIC </a:t>
            </a:r>
            <a:r>
              <a:rPr lang="en-US" sz="3200" dirty="0" err="1" smtClean="0"/>
              <a:t>dari</a:t>
            </a:r>
            <a:r>
              <a:rPr lang="en-US" sz="3200" dirty="0" smtClean="0"/>
              <a:t> </a:t>
            </a:r>
            <a:r>
              <a:rPr lang="en-US" sz="3200" dirty="0" err="1" smtClean="0"/>
              <a:t>komputer</a:t>
            </a:r>
            <a:r>
              <a:rPr lang="en-US" sz="3200" dirty="0" smtClean="0"/>
              <a:t> yang </a:t>
            </a:r>
            <a:r>
              <a:rPr lang="en-US" sz="3200" dirty="0" err="1" smtClean="0"/>
              <a:t>terkoneksi</a:t>
            </a:r>
            <a:r>
              <a:rPr lang="en-US" sz="3200" dirty="0" smtClean="0"/>
              <a:t> </a:t>
            </a:r>
            <a:r>
              <a:rPr lang="en-US" sz="3200" dirty="0" err="1" smtClean="0"/>
              <a:t>secara</a:t>
            </a:r>
            <a:r>
              <a:rPr lang="en-US" sz="3200" dirty="0" smtClean="0"/>
              <a:t> </a:t>
            </a:r>
            <a:r>
              <a:rPr lang="en-US" sz="3200" dirty="0" err="1" smtClean="0"/>
              <a:t>langsung</a:t>
            </a:r>
            <a:r>
              <a:rPr lang="en-US" sz="3200" dirty="0" smtClean="0"/>
              <a:t> </a:t>
            </a:r>
            <a:r>
              <a:rPr lang="en-US" sz="3200" dirty="0" err="1" smtClean="0"/>
              <a:t>dengan</a:t>
            </a:r>
            <a:r>
              <a:rPr lang="en-US" sz="3200" dirty="0" smtClean="0"/>
              <a:t> </a:t>
            </a:r>
            <a:r>
              <a:rPr lang="en-US" sz="3200" dirty="0" err="1" smtClean="0"/>
              <a:t>kita</a:t>
            </a:r>
            <a:r>
              <a:rPr lang="en-US" sz="3200" dirty="0" smtClean="0"/>
              <a:t>.</a:t>
            </a:r>
          </a:p>
        </p:txBody>
      </p:sp>
    </p:spTree>
    <p:extLst>
      <p:ext uri="{BB962C8B-B14F-4D97-AF65-F5344CB8AC3E}">
        <p14:creationId xmlns:p14="http://schemas.microsoft.com/office/powerpoint/2010/main" xmlns="" val="292237950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04664"/>
            <a:ext cx="8229600" cy="1139825"/>
          </a:xfrm>
        </p:spPr>
        <p:txBody>
          <a:bodyPr/>
          <a:lstStyle/>
          <a:p>
            <a:pPr fontAlgn="auto">
              <a:spcAft>
                <a:spcPts val="0"/>
              </a:spcAft>
              <a:defRPr/>
            </a:pPr>
            <a:r>
              <a:rPr lang="en-US" dirty="0">
                <a:solidFill>
                  <a:schemeClr val="tx2">
                    <a:satMod val="130000"/>
                  </a:schemeClr>
                </a:solidFill>
              </a:rPr>
              <a:t>Troubleshooting Network Layer</a:t>
            </a:r>
          </a:p>
        </p:txBody>
      </p:sp>
      <p:sp>
        <p:nvSpPr>
          <p:cNvPr id="35843" name="Rectangle 3"/>
          <p:cNvSpPr>
            <a:spLocks noGrp="1" noChangeArrowheads="1"/>
          </p:cNvSpPr>
          <p:nvPr>
            <p:ph type="body" idx="1"/>
          </p:nvPr>
        </p:nvSpPr>
        <p:spPr>
          <a:xfrm>
            <a:off x="457200" y="1556792"/>
            <a:ext cx="8229600" cy="4530725"/>
          </a:xfrm>
        </p:spPr>
        <p:txBody>
          <a:bodyPr>
            <a:normAutofit lnSpcReduction="10000"/>
          </a:bodyPr>
          <a:lstStyle/>
          <a:p>
            <a:pPr marL="609600" indent="-609600" fontAlgn="auto">
              <a:lnSpc>
                <a:spcPct val="80000"/>
              </a:lnSpc>
              <a:spcAft>
                <a:spcPts val="0"/>
              </a:spcAft>
              <a:buFont typeface="Wingdings 2"/>
              <a:buChar char=""/>
              <a:defRPr/>
            </a:pPr>
            <a:r>
              <a:rPr lang="en-US" sz="2800" dirty="0" err="1"/>
              <a:t>ifconfig</a:t>
            </a:r>
            <a:endParaRPr lang="en-US" sz="2800" dirty="0"/>
          </a:p>
          <a:p>
            <a:pPr marL="1371600" lvl="2" indent="-457200" fontAlgn="auto">
              <a:lnSpc>
                <a:spcPct val="80000"/>
              </a:lnSpc>
              <a:spcAft>
                <a:spcPts val="0"/>
              </a:spcAft>
              <a:buFont typeface="Wingdings 2"/>
              <a:buChar char=""/>
              <a:defRPr/>
            </a:pPr>
            <a:r>
              <a:rPr lang="en-US" sz="2000" dirty="0"/>
              <a:t>Command yang </a:t>
            </a:r>
            <a:r>
              <a:rPr lang="en-US" sz="2000" dirty="0" err="1"/>
              <a:t>dipakai</a:t>
            </a:r>
            <a:r>
              <a:rPr lang="en-US" sz="2000" dirty="0"/>
              <a:t> </a:t>
            </a:r>
            <a:r>
              <a:rPr lang="en-US" sz="2000" dirty="0" err="1"/>
              <a:t>untuk</a:t>
            </a:r>
            <a:r>
              <a:rPr lang="en-US" sz="2000" dirty="0"/>
              <a:t> </a:t>
            </a:r>
            <a:r>
              <a:rPr lang="en-US" sz="2000" dirty="0" err="1"/>
              <a:t>melihat</a:t>
            </a:r>
            <a:r>
              <a:rPr lang="en-US" sz="2000" dirty="0"/>
              <a:t> interface </a:t>
            </a:r>
            <a:r>
              <a:rPr lang="en-US" sz="2000" dirty="0" err="1"/>
              <a:t>dan</a:t>
            </a:r>
            <a:r>
              <a:rPr lang="en-US" sz="2000" dirty="0"/>
              <a:t> </a:t>
            </a:r>
            <a:r>
              <a:rPr lang="en-US" sz="2000" dirty="0" err="1"/>
              <a:t>alamat</a:t>
            </a:r>
            <a:r>
              <a:rPr lang="en-US" sz="2000" dirty="0"/>
              <a:t> yang </a:t>
            </a:r>
            <a:r>
              <a:rPr lang="en-US" sz="2000" dirty="0" err="1"/>
              <a:t>diberikan</a:t>
            </a:r>
            <a:r>
              <a:rPr lang="en-US" sz="2000" dirty="0"/>
              <a:t> </a:t>
            </a:r>
            <a:r>
              <a:rPr lang="en-US" sz="2000" dirty="0" err="1"/>
              <a:t>ke</a:t>
            </a:r>
            <a:r>
              <a:rPr lang="en-US" sz="2000" dirty="0"/>
              <a:t> interface </a:t>
            </a:r>
            <a:r>
              <a:rPr lang="en-US" sz="2000" dirty="0" err="1"/>
              <a:t>tersebut</a:t>
            </a:r>
            <a:endParaRPr lang="en-US" sz="2000" dirty="0"/>
          </a:p>
          <a:p>
            <a:pPr marL="609600" indent="-609600" fontAlgn="auto">
              <a:lnSpc>
                <a:spcPct val="80000"/>
              </a:lnSpc>
              <a:spcAft>
                <a:spcPts val="0"/>
              </a:spcAft>
              <a:buFont typeface="Wingdings 2"/>
              <a:buChar char=""/>
              <a:defRPr/>
            </a:pPr>
            <a:r>
              <a:rPr lang="en-US" sz="2800" dirty="0"/>
              <a:t>route</a:t>
            </a:r>
          </a:p>
          <a:p>
            <a:pPr marL="1371600" lvl="2" indent="-457200" fontAlgn="auto">
              <a:lnSpc>
                <a:spcPct val="80000"/>
              </a:lnSpc>
              <a:spcAft>
                <a:spcPts val="0"/>
              </a:spcAft>
              <a:buFont typeface="Wingdings 2"/>
              <a:buChar char=""/>
              <a:defRPr/>
            </a:pPr>
            <a:r>
              <a:rPr lang="en-US" sz="2000" dirty="0" err="1"/>
              <a:t>Memeriksa</a:t>
            </a:r>
            <a:r>
              <a:rPr lang="en-US" sz="2000" dirty="0"/>
              <a:t> </a:t>
            </a:r>
            <a:r>
              <a:rPr lang="en-US" sz="2000" dirty="0" err="1"/>
              <a:t>tabel</a:t>
            </a:r>
            <a:r>
              <a:rPr lang="en-US" sz="2000" dirty="0"/>
              <a:t> routing, </a:t>
            </a:r>
            <a:r>
              <a:rPr lang="en-US" sz="2000" dirty="0" err="1"/>
              <a:t>menambah</a:t>
            </a:r>
            <a:r>
              <a:rPr lang="en-US" sz="2000" dirty="0"/>
              <a:t> </a:t>
            </a:r>
            <a:r>
              <a:rPr lang="en-US" sz="2000" dirty="0" err="1"/>
              <a:t>dan</a:t>
            </a:r>
            <a:r>
              <a:rPr lang="en-US" sz="2000" dirty="0"/>
              <a:t> </a:t>
            </a:r>
            <a:r>
              <a:rPr lang="en-US" sz="2000" dirty="0" err="1"/>
              <a:t>menghapus</a:t>
            </a:r>
            <a:r>
              <a:rPr lang="en-US" sz="2000" dirty="0"/>
              <a:t> </a:t>
            </a:r>
            <a:r>
              <a:rPr lang="en-US" sz="2000" dirty="0" err="1"/>
              <a:t>tabel</a:t>
            </a:r>
            <a:r>
              <a:rPr lang="en-US" sz="2000" dirty="0"/>
              <a:t> routing</a:t>
            </a:r>
          </a:p>
          <a:p>
            <a:pPr marL="609600" indent="-609600" fontAlgn="auto">
              <a:lnSpc>
                <a:spcPct val="80000"/>
              </a:lnSpc>
              <a:spcAft>
                <a:spcPts val="0"/>
              </a:spcAft>
              <a:buFont typeface="Wingdings 2"/>
              <a:buChar char=""/>
              <a:defRPr/>
            </a:pPr>
            <a:r>
              <a:rPr lang="en-US" sz="2800" dirty="0"/>
              <a:t>ping</a:t>
            </a:r>
          </a:p>
          <a:p>
            <a:pPr marL="1371600" lvl="2" indent="-457200" fontAlgn="auto">
              <a:lnSpc>
                <a:spcPct val="80000"/>
              </a:lnSpc>
              <a:spcAft>
                <a:spcPts val="0"/>
              </a:spcAft>
              <a:buFont typeface="Wingdings 2"/>
              <a:buChar char=""/>
              <a:defRPr/>
            </a:pPr>
            <a:r>
              <a:rPr lang="en-US" sz="2000" dirty="0" err="1"/>
              <a:t>Memeriksa</a:t>
            </a:r>
            <a:r>
              <a:rPr lang="en-US" sz="2000" dirty="0"/>
              <a:t> </a:t>
            </a:r>
            <a:r>
              <a:rPr lang="en-US" sz="2000" dirty="0" err="1"/>
              <a:t>koneksi</a:t>
            </a:r>
            <a:r>
              <a:rPr lang="en-US" sz="2000" dirty="0"/>
              <a:t> </a:t>
            </a:r>
            <a:r>
              <a:rPr lang="en-US" sz="2000" dirty="0" err="1"/>
              <a:t>dengan</a:t>
            </a:r>
            <a:r>
              <a:rPr lang="en-US" sz="2000" dirty="0"/>
              <a:t> </a:t>
            </a:r>
            <a:r>
              <a:rPr lang="en-US" sz="2000" dirty="0" err="1"/>
              <a:t>protokol</a:t>
            </a:r>
            <a:r>
              <a:rPr lang="en-US" sz="2000" dirty="0"/>
              <a:t> ICMP</a:t>
            </a:r>
          </a:p>
          <a:p>
            <a:pPr marL="609600" indent="-609600" fontAlgn="auto">
              <a:lnSpc>
                <a:spcPct val="80000"/>
              </a:lnSpc>
              <a:spcAft>
                <a:spcPts val="0"/>
              </a:spcAft>
              <a:buFont typeface="Wingdings 2"/>
              <a:buChar char=""/>
              <a:defRPr/>
            </a:pPr>
            <a:r>
              <a:rPr lang="en-US" sz="2800" dirty="0" err="1"/>
              <a:t>traceroute</a:t>
            </a:r>
            <a:endParaRPr lang="en-US" sz="2800" dirty="0"/>
          </a:p>
          <a:p>
            <a:pPr marL="1371600" lvl="2" indent="-457200" fontAlgn="auto">
              <a:lnSpc>
                <a:spcPct val="80000"/>
              </a:lnSpc>
              <a:spcAft>
                <a:spcPts val="0"/>
              </a:spcAft>
              <a:buFont typeface="Wingdings 2"/>
              <a:buChar char=""/>
              <a:defRPr/>
            </a:pPr>
            <a:r>
              <a:rPr lang="en-US" sz="2000" dirty="0" err="1"/>
              <a:t>Memeriksa</a:t>
            </a:r>
            <a:r>
              <a:rPr lang="en-US" sz="2000" dirty="0"/>
              <a:t> </a:t>
            </a:r>
            <a:r>
              <a:rPr lang="en-US" sz="2000" dirty="0" err="1"/>
              <a:t>tahapan</a:t>
            </a:r>
            <a:r>
              <a:rPr lang="en-US" sz="2000" dirty="0"/>
              <a:t> </a:t>
            </a:r>
            <a:r>
              <a:rPr lang="en-US" sz="2000" dirty="0" err="1"/>
              <a:t>koneksi</a:t>
            </a:r>
            <a:endParaRPr lang="en-US" sz="2000" dirty="0"/>
          </a:p>
          <a:p>
            <a:pPr marL="609600" indent="-609600" fontAlgn="auto">
              <a:lnSpc>
                <a:spcPct val="80000"/>
              </a:lnSpc>
              <a:spcAft>
                <a:spcPts val="0"/>
              </a:spcAft>
              <a:buFont typeface="Wingdings 2"/>
              <a:buChar char=""/>
              <a:defRPr/>
            </a:pPr>
            <a:r>
              <a:rPr lang="en-US" sz="2800" dirty="0" err="1"/>
              <a:t>mtr</a:t>
            </a:r>
            <a:endParaRPr lang="en-US" sz="2800" dirty="0"/>
          </a:p>
          <a:p>
            <a:pPr marL="1371600" lvl="2" indent="-457200" fontAlgn="auto">
              <a:lnSpc>
                <a:spcPct val="80000"/>
              </a:lnSpc>
              <a:spcAft>
                <a:spcPts val="0"/>
              </a:spcAft>
              <a:buFont typeface="Wingdings 2"/>
              <a:buChar char=""/>
              <a:defRPr/>
            </a:pPr>
            <a:r>
              <a:rPr lang="en-US" sz="2000" dirty="0"/>
              <a:t>Command </a:t>
            </a:r>
            <a:r>
              <a:rPr lang="en-US" sz="2000" dirty="0" err="1"/>
              <a:t>gabungan</a:t>
            </a:r>
            <a:r>
              <a:rPr lang="en-US" sz="2000" dirty="0"/>
              <a:t> ping </a:t>
            </a:r>
            <a:r>
              <a:rPr lang="en-US" sz="2000" dirty="0" err="1"/>
              <a:t>dan</a:t>
            </a:r>
            <a:r>
              <a:rPr lang="en-US" sz="2000" dirty="0"/>
              <a:t> </a:t>
            </a:r>
            <a:r>
              <a:rPr lang="en-US" sz="2000" dirty="0" err="1"/>
              <a:t>traceroute</a:t>
            </a:r>
            <a:endParaRPr lang="en-US" sz="2000" dirty="0"/>
          </a:p>
          <a:p>
            <a:pPr marL="609600" indent="-609600" fontAlgn="auto">
              <a:lnSpc>
                <a:spcPct val="80000"/>
              </a:lnSpc>
              <a:spcAft>
                <a:spcPts val="0"/>
              </a:spcAft>
              <a:buFont typeface="Wingdings 2"/>
              <a:buChar char=""/>
              <a:defRPr/>
            </a:pPr>
            <a:r>
              <a:rPr lang="en-US" sz="2800" dirty="0" err="1"/>
              <a:t>netconfig</a:t>
            </a:r>
            <a:endParaRPr lang="en-US" sz="2800" dirty="0"/>
          </a:p>
          <a:p>
            <a:pPr marL="1371600" lvl="2" indent="-457200" fontAlgn="auto">
              <a:lnSpc>
                <a:spcPct val="80000"/>
              </a:lnSpc>
              <a:spcAft>
                <a:spcPts val="0"/>
              </a:spcAft>
              <a:buFont typeface="Wingdings 2"/>
              <a:buChar char=""/>
              <a:defRPr/>
            </a:pPr>
            <a:r>
              <a:rPr lang="en-US" sz="2000" dirty="0"/>
              <a:t>Command </a:t>
            </a:r>
            <a:r>
              <a:rPr lang="en-US" sz="2000" dirty="0" err="1"/>
              <a:t>untuk</a:t>
            </a:r>
            <a:r>
              <a:rPr lang="en-US" sz="2000" dirty="0"/>
              <a:t> </a:t>
            </a:r>
            <a:r>
              <a:rPr lang="en-US" sz="2000" dirty="0" err="1"/>
              <a:t>konfigurasi</a:t>
            </a:r>
            <a:r>
              <a:rPr lang="en-US" sz="2000" dirty="0"/>
              <a:t> </a:t>
            </a:r>
            <a:r>
              <a:rPr lang="en-US" sz="2000" dirty="0" err="1"/>
              <a:t>ip</a:t>
            </a:r>
            <a:r>
              <a:rPr lang="en-US" sz="2000" dirty="0"/>
              <a:t> </a:t>
            </a:r>
            <a:r>
              <a:rPr lang="en-US" sz="2000" dirty="0" err="1"/>
              <a:t>secara</a:t>
            </a:r>
            <a:r>
              <a:rPr lang="en-US" sz="2000" dirty="0"/>
              <a:t> </a:t>
            </a:r>
            <a:r>
              <a:rPr lang="en-US" sz="2000" dirty="0" err="1"/>
              <a:t>permanen</a:t>
            </a:r>
            <a:endParaRPr lang="en-US" sz="2000" dirty="0"/>
          </a:p>
        </p:txBody>
      </p:sp>
    </p:spTree>
    <p:extLst>
      <p:ext uri="{BB962C8B-B14F-4D97-AF65-F5344CB8AC3E}">
        <p14:creationId xmlns:p14="http://schemas.microsoft.com/office/powerpoint/2010/main" xmlns="" val="3503787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Device</a:t>
            </a:r>
            <a:endParaRPr lang="en-US" dirty="0"/>
          </a:p>
        </p:txBody>
      </p:sp>
      <p:sp>
        <p:nvSpPr>
          <p:cNvPr id="3" name="Content Placeholder 2"/>
          <p:cNvSpPr>
            <a:spLocks noGrp="1"/>
          </p:cNvSpPr>
          <p:nvPr>
            <p:ph idx="1"/>
          </p:nvPr>
        </p:nvSpPr>
        <p:spPr>
          <a:xfrm>
            <a:off x="3810000" y="6019800"/>
            <a:ext cx="2069592" cy="685800"/>
          </a:xfrm>
        </p:spPr>
        <p:txBody>
          <a:bodyPr/>
          <a:lstStyle/>
          <a:p>
            <a:pPr>
              <a:buNone/>
            </a:pPr>
            <a:r>
              <a:rPr lang="en-US" dirty="0" smtClean="0"/>
              <a:t>Processor</a:t>
            </a:r>
            <a:endParaRPr lang="en-US" dirty="0"/>
          </a:p>
        </p:txBody>
      </p:sp>
      <p:pic>
        <p:nvPicPr>
          <p:cNvPr id="30722" name="Picture 2" descr="E:\Kerja\Dre Dosen\cpu.jpeg"/>
          <p:cNvPicPr>
            <a:picLocks noChangeAspect="1" noChangeArrowheads="1"/>
          </p:cNvPicPr>
          <p:nvPr/>
        </p:nvPicPr>
        <p:blipFill>
          <a:blip r:embed="rId3" cstate="print"/>
          <a:srcRect/>
          <a:stretch>
            <a:fillRect/>
          </a:stretch>
        </p:blipFill>
        <p:spPr bwMode="auto">
          <a:xfrm>
            <a:off x="6776333" y="228600"/>
            <a:ext cx="2062867" cy="1169881"/>
          </a:xfrm>
          <a:prstGeom prst="rect">
            <a:avLst/>
          </a:prstGeom>
          <a:noFill/>
        </p:spPr>
      </p:pic>
      <p:pic>
        <p:nvPicPr>
          <p:cNvPr id="5" name="Picture 3"/>
          <p:cNvPicPr>
            <a:picLocks noChangeAspect="1" noChangeArrowheads="1"/>
          </p:cNvPicPr>
          <p:nvPr/>
        </p:nvPicPr>
        <p:blipFill>
          <a:blip r:embed="rId4" cstate="print"/>
          <a:srcRect l="2000" t="5333" b="14667"/>
          <a:stretch>
            <a:fillRect/>
          </a:stretch>
        </p:blipFill>
        <p:spPr bwMode="auto">
          <a:xfrm>
            <a:off x="1295400" y="1477346"/>
            <a:ext cx="7543800" cy="46186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836712"/>
            <a:ext cx="9144000" cy="1139825"/>
          </a:xfrm>
        </p:spPr>
        <p:txBody>
          <a:bodyPr/>
          <a:lstStyle/>
          <a:p>
            <a:pPr fontAlgn="auto">
              <a:spcAft>
                <a:spcPts val="0"/>
              </a:spcAft>
              <a:defRPr/>
            </a:pPr>
            <a:r>
              <a:rPr lang="en-US" dirty="0">
                <a:solidFill>
                  <a:schemeClr val="tx2">
                    <a:satMod val="130000"/>
                  </a:schemeClr>
                </a:solidFill>
              </a:rPr>
              <a:t>Troubleshooting Transport  Layer</a:t>
            </a:r>
          </a:p>
        </p:txBody>
      </p:sp>
      <p:sp>
        <p:nvSpPr>
          <p:cNvPr id="151555" name="Rectangle 3"/>
          <p:cNvSpPr>
            <a:spLocks noGrp="1" noChangeArrowheads="1"/>
          </p:cNvSpPr>
          <p:nvPr>
            <p:ph type="body" idx="1"/>
          </p:nvPr>
        </p:nvSpPr>
        <p:spPr>
          <a:xfrm>
            <a:off x="457200" y="2924944"/>
            <a:ext cx="8229600" cy="2734494"/>
          </a:xfrm>
        </p:spPr>
        <p:txBody>
          <a:bodyPr/>
          <a:lstStyle/>
          <a:p>
            <a:pPr marL="609600" indent="-609600">
              <a:lnSpc>
                <a:spcPct val="80000"/>
              </a:lnSpc>
            </a:pPr>
            <a:r>
              <a:rPr lang="en-US" sz="4000" dirty="0" err="1" smtClean="0"/>
              <a:t>Netstat</a:t>
            </a:r>
            <a:endParaRPr lang="en-US" sz="4000" dirty="0" smtClean="0"/>
          </a:p>
          <a:p>
            <a:pPr marL="1371600" lvl="2" indent="-457200">
              <a:lnSpc>
                <a:spcPct val="80000"/>
              </a:lnSpc>
            </a:pPr>
            <a:r>
              <a:rPr lang="en-US" sz="3200" dirty="0" err="1" smtClean="0"/>
              <a:t>Untuk</a:t>
            </a:r>
            <a:r>
              <a:rPr lang="en-US" sz="3200" dirty="0" smtClean="0"/>
              <a:t> </a:t>
            </a:r>
            <a:r>
              <a:rPr lang="en-US" sz="3200" dirty="0" err="1" smtClean="0"/>
              <a:t>mengetahui</a:t>
            </a:r>
            <a:r>
              <a:rPr lang="en-US" sz="3200" dirty="0" smtClean="0"/>
              <a:t> port </a:t>
            </a:r>
            <a:r>
              <a:rPr lang="en-US" sz="3200" dirty="0" err="1" smtClean="0"/>
              <a:t>berapa</a:t>
            </a:r>
            <a:r>
              <a:rPr lang="en-US" sz="3200" dirty="0" smtClean="0"/>
              <a:t> </a:t>
            </a:r>
            <a:r>
              <a:rPr lang="en-US" sz="3200" dirty="0" err="1" smtClean="0"/>
              <a:t>saja</a:t>
            </a:r>
            <a:r>
              <a:rPr lang="en-US" sz="3200" dirty="0" smtClean="0"/>
              <a:t> yang </a:t>
            </a:r>
            <a:r>
              <a:rPr lang="en-US" sz="3200" dirty="0" err="1" smtClean="0"/>
              <a:t>terbuka</a:t>
            </a:r>
            <a:r>
              <a:rPr lang="en-US" sz="3200" dirty="0" smtClean="0"/>
              <a:t> </a:t>
            </a:r>
            <a:r>
              <a:rPr lang="en-US" sz="3200" dirty="0" err="1" smtClean="0"/>
              <a:t>untuk</a:t>
            </a:r>
            <a:r>
              <a:rPr lang="en-US" sz="3200" dirty="0" smtClean="0"/>
              <a:t> </a:t>
            </a:r>
            <a:r>
              <a:rPr lang="en-US" sz="3200" dirty="0" err="1" smtClean="0"/>
              <a:t>koneksi</a:t>
            </a:r>
            <a:r>
              <a:rPr lang="en-US" sz="3200" dirty="0" smtClean="0"/>
              <a:t> </a:t>
            </a:r>
            <a:r>
              <a:rPr lang="en-US" sz="3200" dirty="0" err="1" smtClean="0"/>
              <a:t>pada</a:t>
            </a:r>
            <a:r>
              <a:rPr lang="en-US" sz="3200" dirty="0" smtClean="0"/>
              <a:t> PC</a:t>
            </a:r>
          </a:p>
          <a:p>
            <a:pPr marL="609600" indent="-609600">
              <a:lnSpc>
                <a:spcPct val="80000"/>
              </a:lnSpc>
            </a:pPr>
            <a:endParaRPr lang="en-US" sz="4000" dirty="0" smtClean="0"/>
          </a:p>
        </p:txBody>
      </p:sp>
    </p:spTree>
    <p:extLst>
      <p:ext uri="{BB962C8B-B14F-4D97-AF65-F5344CB8AC3E}">
        <p14:creationId xmlns:p14="http://schemas.microsoft.com/office/powerpoint/2010/main" xmlns="" val="241240296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3600" b="1" dirty="0" smtClean="0">
                <a:solidFill>
                  <a:schemeClr val="tx2">
                    <a:satMod val="130000"/>
                  </a:schemeClr>
                </a:solidFill>
              </a:rPr>
              <a:t>PROTOKOL INTERNET (TCP/IP)</a:t>
            </a:r>
            <a:endParaRPr lang="en-US" sz="3600" dirty="0">
              <a:solidFill>
                <a:schemeClr val="tx2">
                  <a:satMod val="130000"/>
                </a:schemeClr>
              </a:solidFill>
            </a:endParaRPr>
          </a:p>
        </p:txBody>
      </p:sp>
      <p:sp>
        <p:nvSpPr>
          <p:cNvPr id="3" name="Content Placeholder 2"/>
          <p:cNvSpPr>
            <a:spLocks noGrp="1"/>
          </p:cNvSpPr>
          <p:nvPr>
            <p:ph idx="1"/>
          </p:nvPr>
        </p:nvSpPr>
        <p:spPr>
          <a:xfrm>
            <a:off x="1066800" y="1447800"/>
            <a:ext cx="7867650" cy="4800600"/>
          </a:xfrm>
        </p:spPr>
        <p:txBody>
          <a:bodyPr>
            <a:normAutofit fontScale="92500" lnSpcReduction="20000"/>
          </a:bodyPr>
          <a:lstStyle/>
          <a:p>
            <a:pPr marL="365760" indent="-283464" fontAlgn="auto">
              <a:spcAft>
                <a:spcPts val="0"/>
              </a:spcAft>
              <a:buFont typeface="Wingdings 2"/>
              <a:buChar char=""/>
              <a:defRPr/>
            </a:pPr>
            <a:r>
              <a:rPr lang="en-US" sz="3000" dirty="0" err="1" smtClean="0"/>
              <a:t>Istilah-istilah</a:t>
            </a:r>
            <a:r>
              <a:rPr lang="en-US" sz="3000" dirty="0" smtClean="0"/>
              <a:t> </a:t>
            </a:r>
            <a:r>
              <a:rPr lang="en-US" sz="3000" dirty="0" err="1" smtClean="0"/>
              <a:t>dalam</a:t>
            </a:r>
            <a:r>
              <a:rPr lang="en-US" sz="3000" dirty="0" smtClean="0"/>
              <a:t> Internet </a:t>
            </a:r>
            <a:r>
              <a:rPr lang="en-US" sz="3000" dirty="0" err="1" smtClean="0"/>
              <a:t>Protokol</a:t>
            </a:r>
            <a:endParaRPr lang="en-US" sz="3000" dirty="0" smtClean="0"/>
          </a:p>
          <a:p>
            <a:pPr marL="365760" indent="-283464" fontAlgn="auto">
              <a:spcAft>
                <a:spcPts val="0"/>
              </a:spcAft>
              <a:buFont typeface="Wingdings 2"/>
              <a:buChar char=""/>
              <a:defRPr/>
            </a:pPr>
            <a:r>
              <a:rPr lang="en-US" sz="3000" dirty="0" err="1" smtClean="0"/>
              <a:t>Beberapa</a:t>
            </a:r>
            <a:r>
              <a:rPr lang="en-US" sz="3000" dirty="0" smtClean="0"/>
              <a:t> </a:t>
            </a:r>
            <a:r>
              <a:rPr lang="en-US" sz="3000" dirty="0" err="1" smtClean="0"/>
              <a:t>hal</a:t>
            </a:r>
            <a:r>
              <a:rPr lang="en-US" sz="3000" dirty="0" smtClean="0"/>
              <a:t> </a:t>
            </a:r>
            <a:r>
              <a:rPr lang="en-US" sz="3000" dirty="0" err="1" smtClean="0"/>
              <a:t>penting</a:t>
            </a:r>
            <a:r>
              <a:rPr lang="en-US" sz="3000" dirty="0" smtClean="0"/>
              <a:t> </a:t>
            </a:r>
            <a:r>
              <a:rPr lang="en-US" sz="3000" dirty="0" err="1" smtClean="0"/>
              <a:t>didalam</a:t>
            </a:r>
            <a:r>
              <a:rPr lang="en-US" sz="3000" dirty="0" smtClean="0"/>
              <a:t> TCP/IP</a:t>
            </a:r>
          </a:p>
          <a:p>
            <a:pPr marL="801688" fontAlgn="auto">
              <a:spcAft>
                <a:spcPts val="0"/>
              </a:spcAft>
              <a:buFont typeface="Wingdings 2"/>
              <a:buChar char=""/>
              <a:defRPr/>
            </a:pPr>
            <a:r>
              <a:rPr lang="en-US" sz="3000" dirty="0" err="1" smtClean="0"/>
              <a:t>Jaringan</a:t>
            </a:r>
            <a:r>
              <a:rPr lang="en-US" sz="3000" dirty="0" smtClean="0"/>
              <a:t> </a:t>
            </a:r>
            <a:r>
              <a:rPr lang="en-US" sz="3000" dirty="0" err="1" smtClean="0"/>
              <a:t>Peminta</a:t>
            </a:r>
            <a:r>
              <a:rPr lang="en-US" sz="3000" dirty="0" smtClean="0"/>
              <a:t> </a:t>
            </a:r>
            <a:r>
              <a:rPr lang="en-US" sz="3000" dirty="0" err="1" smtClean="0"/>
              <a:t>Terendah</a:t>
            </a:r>
            <a:r>
              <a:rPr lang="en-US" sz="3000" dirty="0" smtClean="0"/>
              <a:t>  (Network of Lowest Bidders)</a:t>
            </a:r>
          </a:p>
          <a:p>
            <a:pPr marL="801688" fontAlgn="auto">
              <a:spcAft>
                <a:spcPts val="0"/>
              </a:spcAft>
              <a:buFont typeface="Wingdings 2"/>
              <a:buChar char=""/>
              <a:defRPr/>
            </a:pPr>
            <a:r>
              <a:rPr lang="en-US" sz="3000" dirty="0" err="1" smtClean="0"/>
              <a:t>Masalah</a:t>
            </a:r>
            <a:r>
              <a:rPr lang="en-US" sz="3000" dirty="0" smtClean="0"/>
              <a:t> </a:t>
            </a:r>
            <a:r>
              <a:rPr lang="en-US" sz="3000" dirty="0" err="1" smtClean="0"/>
              <a:t>Pengalamatan</a:t>
            </a:r>
            <a:endParaRPr lang="en-US" sz="3000" dirty="0" smtClean="0"/>
          </a:p>
          <a:p>
            <a:pPr marL="801688" fontAlgn="auto">
              <a:spcAft>
                <a:spcPts val="0"/>
              </a:spcAft>
              <a:buFont typeface="Wingdings 2"/>
              <a:buChar char=""/>
              <a:defRPr/>
            </a:pPr>
            <a:r>
              <a:rPr lang="en-US" sz="3000" dirty="0" smtClean="0"/>
              <a:t>Subnets</a:t>
            </a:r>
          </a:p>
          <a:p>
            <a:pPr marL="801688" fontAlgn="auto">
              <a:spcAft>
                <a:spcPts val="0"/>
              </a:spcAft>
              <a:buFont typeface="Wingdings 2"/>
              <a:buChar char=""/>
              <a:defRPr/>
            </a:pPr>
            <a:r>
              <a:rPr lang="en-US" sz="3000" dirty="0" err="1" smtClean="0"/>
              <a:t>Jalur-jalur</a:t>
            </a:r>
            <a:r>
              <a:rPr lang="en-US" sz="3000" dirty="0" smtClean="0"/>
              <a:t> </a:t>
            </a:r>
            <a:r>
              <a:rPr lang="en-US" sz="3000" dirty="0" err="1" smtClean="0"/>
              <a:t>tak</a:t>
            </a:r>
            <a:r>
              <a:rPr lang="en-US" sz="3000" dirty="0" smtClean="0"/>
              <a:t> </a:t>
            </a:r>
            <a:r>
              <a:rPr lang="en-US" sz="3000" dirty="0" err="1" smtClean="0"/>
              <a:t>tentu</a:t>
            </a:r>
            <a:endParaRPr lang="en-US" sz="3000" dirty="0" smtClean="0"/>
          </a:p>
          <a:p>
            <a:pPr marL="801688" fontAlgn="auto">
              <a:spcAft>
                <a:spcPts val="0"/>
              </a:spcAft>
              <a:buFont typeface="Wingdings 2"/>
              <a:buChar char=""/>
              <a:defRPr/>
            </a:pPr>
            <a:r>
              <a:rPr lang="en-US" sz="3000" dirty="0" err="1" smtClean="0"/>
              <a:t>Masalah</a:t>
            </a:r>
            <a:r>
              <a:rPr lang="en-US" sz="3000" dirty="0" smtClean="0"/>
              <a:t> yang </a:t>
            </a:r>
            <a:r>
              <a:rPr lang="en-US" sz="3000" dirty="0" err="1" smtClean="0"/>
              <a:t>Tidak</a:t>
            </a:r>
            <a:r>
              <a:rPr lang="en-US" sz="3000" dirty="0" smtClean="0"/>
              <a:t> </a:t>
            </a:r>
            <a:r>
              <a:rPr lang="en-US" sz="3000" dirty="0" err="1" smtClean="0"/>
              <a:t>Diperiksa</a:t>
            </a:r>
            <a:r>
              <a:rPr lang="en-US" sz="3000" dirty="0" smtClean="0"/>
              <a:t> (Undiagnosed Problem)</a:t>
            </a:r>
          </a:p>
          <a:p>
            <a:pPr marL="801688" fontAlgn="auto">
              <a:spcAft>
                <a:spcPts val="0"/>
              </a:spcAft>
              <a:buFont typeface="Wingdings 2"/>
              <a:buChar char=""/>
              <a:defRPr/>
            </a:pPr>
            <a:r>
              <a:rPr lang="en-US" sz="3000" dirty="0" err="1" smtClean="0"/>
              <a:t>Mengenai</a:t>
            </a:r>
            <a:r>
              <a:rPr lang="en-US" sz="3000" dirty="0" smtClean="0"/>
              <a:t> </a:t>
            </a:r>
            <a:r>
              <a:rPr lang="en-US" sz="3000" dirty="0" err="1" smtClean="0"/>
              <a:t>Nomor</a:t>
            </a:r>
            <a:r>
              <a:rPr lang="en-US" sz="3000" dirty="0" smtClean="0"/>
              <a:t> IP</a:t>
            </a:r>
          </a:p>
          <a:p>
            <a:pPr marL="801688" fontAlgn="auto">
              <a:spcAft>
                <a:spcPts val="0"/>
              </a:spcAft>
              <a:buFont typeface="Wingdings 2"/>
              <a:buChar char=""/>
              <a:defRPr/>
            </a:pPr>
            <a:r>
              <a:rPr lang="en-US" sz="3000" dirty="0" err="1" smtClean="0"/>
              <a:t>Susunan</a:t>
            </a:r>
            <a:r>
              <a:rPr lang="en-US" sz="3000" dirty="0" smtClean="0"/>
              <a:t> TCP/IP protocol </a:t>
            </a:r>
            <a:endParaRPr lang="en-US" dirty="0" smtClean="0"/>
          </a:p>
          <a:p>
            <a:pPr marL="365760" indent="-283464" fontAlgn="auto">
              <a:spcAft>
                <a:spcPts val="0"/>
              </a:spcAft>
              <a:buFont typeface="Wingdings 2"/>
              <a:buChar char=""/>
              <a:defRPr/>
            </a:pPr>
            <a:endParaRPr lang="en-US" dirty="0"/>
          </a:p>
        </p:txBody>
      </p:sp>
    </p:spTree>
    <p:extLst>
      <p:ext uri="{BB962C8B-B14F-4D97-AF65-F5344CB8AC3E}">
        <p14:creationId xmlns:p14="http://schemas.microsoft.com/office/powerpoint/2010/main" xmlns="" val="379904436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IP ADDRESS</a:t>
            </a:r>
            <a:endParaRPr lang="en-US" dirty="0"/>
          </a:p>
        </p:txBody>
      </p:sp>
      <p:sp>
        <p:nvSpPr>
          <p:cNvPr id="7" name="TextBox 6"/>
          <p:cNvSpPr txBox="1"/>
          <p:nvPr/>
        </p:nvSpPr>
        <p:spPr>
          <a:xfrm>
            <a:off x="381000" y="1487031"/>
            <a:ext cx="7848559" cy="2246769"/>
          </a:xfrm>
          <a:prstGeom prst="rect">
            <a:avLst/>
          </a:prstGeom>
          <a:noFill/>
        </p:spPr>
        <p:txBody>
          <a:bodyPr wrap="none" rtlCol="0">
            <a:spAutoFit/>
          </a:bodyPr>
          <a:lstStyle/>
          <a:p>
            <a:pPr marL="341313" indent="-341313">
              <a:buFont typeface="Arial" pitchFamily="34" charset="0"/>
              <a:buChar char="•"/>
            </a:pPr>
            <a:r>
              <a:rPr lang="en-US" sz="2800" dirty="0" err="1" smtClean="0">
                <a:hlinkClick r:id="rId2" action="ppaction://hlinksldjump"/>
              </a:rPr>
              <a:t>Definisi</a:t>
            </a:r>
            <a:endParaRPr lang="en-US" sz="2800" dirty="0" smtClean="0"/>
          </a:p>
          <a:p>
            <a:pPr marL="341313" indent="-341313">
              <a:buFont typeface="Arial" pitchFamily="34" charset="0"/>
              <a:buChar char="•"/>
            </a:pPr>
            <a:r>
              <a:rPr lang="en-US" sz="2800" dirty="0" err="1" smtClean="0">
                <a:hlinkClick r:id="rId3" action="ppaction://hlinksldjump"/>
              </a:rPr>
              <a:t>Notasi</a:t>
            </a:r>
            <a:r>
              <a:rPr lang="en-US" sz="2800" dirty="0" smtClean="0">
                <a:hlinkClick r:id="rId3" action="ppaction://hlinksldjump"/>
              </a:rPr>
              <a:t> </a:t>
            </a:r>
            <a:r>
              <a:rPr lang="en-US" sz="2800" dirty="0" err="1" smtClean="0">
                <a:hlinkClick r:id="rId3" action="ppaction://hlinksldjump"/>
              </a:rPr>
              <a:t>Desimal</a:t>
            </a:r>
            <a:r>
              <a:rPr lang="en-US" sz="2800" dirty="0" smtClean="0">
                <a:hlinkClick r:id="rId3" action="ppaction://hlinksldjump"/>
              </a:rPr>
              <a:t> IP Address</a:t>
            </a:r>
            <a:endParaRPr lang="en-US" sz="2800" dirty="0" smtClean="0"/>
          </a:p>
          <a:p>
            <a:pPr marL="341313" indent="-341313">
              <a:buFont typeface="Arial" pitchFamily="34" charset="0"/>
              <a:buChar char="•"/>
            </a:pPr>
            <a:r>
              <a:rPr lang="en-US" sz="2800" dirty="0" err="1" smtClean="0">
                <a:hlinkClick r:id="rId4" action="ppaction://hlinksldjump"/>
              </a:rPr>
              <a:t>Kelas-kelas</a:t>
            </a:r>
            <a:r>
              <a:rPr lang="en-US" sz="2800" dirty="0" smtClean="0">
                <a:hlinkClick r:id="rId4" action="ppaction://hlinksldjump"/>
              </a:rPr>
              <a:t> </a:t>
            </a:r>
            <a:r>
              <a:rPr lang="en-US" sz="2800" dirty="0" err="1" smtClean="0">
                <a:hlinkClick r:id="rId4" action="ppaction://hlinksldjump"/>
              </a:rPr>
              <a:t>dalam</a:t>
            </a:r>
            <a:r>
              <a:rPr lang="en-US" sz="2800" dirty="0" smtClean="0">
                <a:hlinkClick r:id="rId4" action="ppaction://hlinksldjump"/>
              </a:rPr>
              <a:t> IP Address </a:t>
            </a:r>
            <a:r>
              <a:rPr lang="en-US" sz="2800" dirty="0" err="1" smtClean="0">
                <a:hlinkClick r:id="rId4" action="ppaction://hlinksldjump"/>
              </a:rPr>
              <a:t>dalam</a:t>
            </a:r>
            <a:r>
              <a:rPr lang="en-US" sz="2800" dirty="0" smtClean="0">
                <a:hlinkClick r:id="rId4" action="ppaction://hlinksldjump"/>
              </a:rPr>
              <a:t> </a:t>
            </a:r>
            <a:r>
              <a:rPr lang="en-US" sz="2800" dirty="0" err="1" smtClean="0">
                <a:hlinkClick r:id="rId4" action="ppaction://hlinksldjump"/>
              </a:rPr>
              <a:t>notasi</a:t>
            </a:r>
            <a:r>
              <a:rPr lang="en-US" sz="2800" dirty="0" smtClean="0">
                <a:hlinkClick r:id="rId4" action="ppaction://hlinksldjump"/>
              </a:rPr>
              <a:t> </a:t>
            </a:r>
            <a:r>
              <a:rPr lang="en-US" sz="2800" dirty="0" err="1" smtClean="0">
                <a:hlinkClick r:id="rId4" action="ppaction://hlinksldjump"/>
              </a:rPr>
              <a:t>Desimal</a:t>
            </a:r>
            <a:endParaRPr lang="en-US" sz="2800" dirty="0" smtClean="0"/>
          </a:p>
          <a:p>
            <a:pPr marL="341313" indent="-341313">
              <a:buFont typeface="Arial" pitchFamily="34" charset="0"/>
              <a:buChar char="•"/>
            </a:pPr>
            <a:r>
              <a:rPr lang="en-US" sz="2800" dirty="0" err="1" smtClean="0">
                <a:hlinkClick r:id="rId5" action="ppaction://hlinksldjump"/>
              </a:rPr>
              <a:t>Alamat-alamat</a:t>
            </a:r>
            <a:r>
              <a:rPr lang="en-US" sz="2800" dirty="0" smtClean="0">
                <a:hlinkClick r:id="rId5" action="ppaction://hlinksldjump"/>
              </a:rPr>
              <a:t> </a:t>
            </a:r>
            <a:r>
              <a:rPr lang="en-US" sz="2800" dirty="0" err="1" smtClean="0">
                <a:hlinkClick r:id="rId5" action="ppaction://hlinksldjump"/>
              </a:rPr>
              <a:t>khusus</a:t>
            </a:r>
            <a:endParaRPr lang="en-US" sz="2800" dirty="0" smtClean="0"/>
          </a:p>
          <a:p>
            <a:pPr marL="341313" indent="-341313">
              <a:buFont typeface="Arial" pitchFamily="34" charset="0"/>
              <a:buChar char="•"/>
            </a:pPr>
            <a:r>
              <a:rPr lang="en-US" sz="2800" dirty="0" err="1" smtClean="0">
                <a:hlinkClick r:id="rId6" action="ppaction://hlinksldjump"/>
              </a:rPr>
              <a:t>Contoh</a:t>
            </a:r>
            <a:r>
              <a:rPr lang="en-US" sz="2800" dirty="0" smtClean="0">
                <a:hlinkClick r:id="rId6" action="ppaction://hlinksldjump"/>
              </a:rPr>
              <a:t> </a:t>
            </a:r>
            <a:r>
              <a:rPr lang="en-US" sz="2800" dirty="0" err="1" smtClean="0">
                <a:hlinkClick r:id="rId6" action="ppaction://hlinksldjump"/>
              </a:rPr>
              <a:t>Alamat</a:t>
            </a:r>
            <a:r>
              <a:rPr lang="en-US" sz="2800" dirty="0" smtClean="0">
                <a:hlinkClick r:id="rId6" action="ppaction://hlinksldjump"/>
              </a:rPr>
              <a:t> </a:t>
            </a:r>
            <a:r>
              <a:rPr lang="en-US" sz="2800" dirty="0" err="1" smtClean="0">
                <a:hlinkClick r:id="rId6" action="ppaction://hlinksldjump"/>
              </a:rPr>
              <a:t>Jaringan</a:t>
            </a:r>
            <a:r>
              <a:rPr lang="en-US" sz="2800" dirty="0" smtClean="0">
                <a:hlinkClick r:id="rId6" action="ppaction://hlinksldjump"/>
              </a:rPr>
              <a:t> / IP Address</a:t>
            </a:r>
            <a:endParaRPr lang="en-US" sz="2800" dirty="0"/>
          </a:p>
        </p:txBody>
      </p:sp>
    </p:spTree>
    <p:extLst>
      <p:ext uri="{BB962C8B-B14F-4D97-AF65-F5344CB8AC3E}">
        <p14:creationId xmlns:p14="http://schemas.microsoft.com/office/powerpoint/2010/main" xmlns="" val="34493811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Definisi</a:t>
            </a:r>
            <a:endParaRPr lang="en-US" dirty="0"/>
          </a:p>
        </p:txBody>
      </p:sp>
      <p:pic>
        <p:nvPicPr>
          <p:cNvPr id="29698" name="Picture 2"/>
          <p:cNvPicPr>
            <a:picLocks noChangeAspect="1" noChangeArrowheads="1"/>
          </p:cNvPicPr>
          <p:nvPr/>
        </p:nvPicPr>
        <p:blipFill>
          <a:blip r:embed="rId2" cstate="print"/>
          <a:srcRect/>
          <a:stretch>
            <a:fillRect/>
          </a:stretch>
        </p:blipFill>
        <p:spPr bwMode="auto">
          <a:xfrm>
            <a:off x="1188212" y="1828800"/>
            <a:ext cx="7727188" cy="2209800"/>
          </a:xfrm>
          <a:prstGeom prst="rect">
            <a:avLst/>
          </a:prstGeom>
          <a:noFill/>
          <a:ln w="9525">
            <a:noFill/>
            <a:miter lim="800000"/>
            <a:headEnd/>
            <a:tailEnd/>
          </a:ln>
        </p:spPr>
      </p:pic>
    </p:spTree>
    <p:extLst>
      <p:ext uri="{BB962C8B-B14F-4D97-AF65-F5344CB8AC3E}">
        <p14:creationId xmlns:p14="http://schemas.microsoft.com/office/powerpoint/2010/main" xmlns="" val="32829609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783134"/>
            <a:ext cx="8077200" cy="5693866"/>
          </a:xfrm>
          <a:prstGeom prst="rect">
            <a:avLst/>
          </a:prstGeom>
        </p:spPr>
        <p:txBody>
          <a:bodyPr wrap="square">
            <a:spAutoFit/>
          </a:bodyPr>
          <a:lstStyle/>
          <a:p>
            <a:r>
              <a:rPr lang="en-US" sz="2800" b="1" dirty="0" err="1" smtClean="0">
                <a:latin typeface="Arial" pitchFamily="34" charset="0"/>
                <a:cs typeface="Arial" pitchFamily="34" charset="0"/>
              </a:rPr>
              <a:t>Alamat</a:t>
            </a:r>
            <a:r>
              <a:rPr lang="en-US" sz="2800" b="1" dirty="0" smtClean="0">
                <a:latin typeface="Arial" pitchFamily="34" charset="0"/>
                <a:cs typeface="Arial" pitchFamily="34" charset="0"/>
              </a:rPr>
              <a:t> IP</a:t>
            </a:r>
            <a:r>
              <a:rPr lang="en-US" sz="2800" dirty="0" smtClean="0">
                <a:latin typeface="Arial" pitchFamily="34" charset="0"/>
                <a:cs typeface="Arial" pitchFamily="34" charset="0"/>
              </a:rPr>
              <a:t> (</a:t>
            </a:r>
            <a:r>
              <a:rPr lang="en-US" sz="2800" i="1" dirty="0" smtClean="0">
                <a:latin typeface="Arial" pitchFamily="34" charset="0"/>
                <a:cs typeface="Arial" pitchFamily="34" charset="0"/>
              </a:rPr>
              <a:t>Internet Protocol Address</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atau</a:t>
            </a:r>
            <a:r>
              <a:rPr lang="en-US" sz="2800" dirty="0" smtClean="0">
                <a:latin typeface="Arial" pitchFamily="34" charset="0"/>
                <a:cs typeface="Arial" pitchFamily="34" charset="0"/>
              </a:rPr>
              <a:t> IP)</a:t>
            </a:r>
          </a:p>
          <a:p>
            <a:r>
              <a:rPr lang="en-US" sz="2800" dirty="0" err="1" smtClean="0">
                <a:latin typeface="Arial" pitchFamily="34" charset="0"/>
                <a:cs typeface="Arial" pitchFamily="34" charset="0"/>
              </a:rPr>
              <a:t>deretan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angka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biner</a:t>
            </a:r>
            <a:r>
              <a:rPr lang="en-US" sz="2800" dirty="0" smtClean="0">
                <a:latin typeface="Arial" pitchFamily="34" charset="0"/>
                <a:cs typeface="Arial" pitchFamily="34" charset="0"/>
              </a:rPr>
              <a:t> 32-bit </a:t>
            </a:r>
            <a:r>
              <a:rPr lang="en-US" sz="2800" dirty="0" err="1" smtClean="0">
                <a:latin typeface="Arial" pitchFamily="34" charset="0"/>
                <a:cs typeface="Arial" pitchFamily="34" charset="0"/>
              </a:rPr>
              <a:t>atau</a:t>
            </a:r>
            <a:r>
              <a:rPr lang="en-US" sz="2800" dirty="0" smtClean="0">
                <a:latin typeface="Arial" pitchFamily="34" charset="0"/>
                <a:cs typeface="Arial" pitchFamily="34" charset="0"/>
              </a:rPr>
              <a:t> 128-bit yang </a:t>
            </a:r>
            <a:r>
              <a:rPr lang="en-US" sz="2800" dirty="0" err="1" smtClean="0">
                <a:latin typeface="Arial" pitchFamily="34" charset="0"/>
                <a:cs typeface="Arial" pitchFamily="34" charset="0"/>
              </a:rPr>
              <a:t>dipakai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sebagai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alamat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identifikasi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untuk</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tiap</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komputer</a:t>
            </a:r>
            <a:r>
              <a:rPr lang="en-US" sz="2800" dirty="0" smtClean="0">
                <a:latin typeface="Arial" pitchFamily="34" charset="0"/>
                <a:cs typeface="Arial" pitchFamily="34" charset="0"/>
              </a:rPr>
              <a:t> host </a:t>
            </a:r>
            <a:r>
              <a:rPr lang="en-US" sz="2800" dirty="0" err="1" smtClean="0">
                <a:latin typeface="Arial" pitchFamily="34" charset="0"/>
                <a:cs typeface="Arial" pitchFamily="34" charset="0"/>
              </a:rPr>
              <a:t>dalam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jaringan</a:t>
            </a:r>
            <a:r>
              <a:rPr lang="en-US" sz="2800" dirty="0" smtClean="0">
                <a:latin typeface="Arial" pitchFamily="34" charset="0"/>
                <a:cs typeface="Arial" pitchFamily="34" charset="0"/>
              </a:rPr>
              <a:t> </a:t>
            </a:r>
            <a:r>
              <a:rPr lang="en-US" sz="2800" dirty="0" smtClean="0">
                <a:latin typeface="Arial" pitchFamily="34" charset="0"/>
                <a:cs typeface="Arial" pitchFamily="34" charset="0"/>
                <a:hlinkClick r:id="rId2" tooltip="Internet"/>
              </a:rPr>
              <a:t>Internet</a:t>
            </a:r>
            <a:r>
              <a:rPr lang="en-US" sz="2800" dirty="0" smtClean="0">
                <a:latin typeface="Arial" pitchFamily="34" charset="0"/>
                <a:cs typeface="Arial" pitchFamily="34" charset="0"/>
              </a:rPr>
              <a:t>.</a:t>
            </a:r>
          </a:p>
          <a:p>
            <a:r>
              <a:rPr lang="en-US" sz="2800" dirty="0" smtClean="0">
                <a:latin typeface="Arial" pitchFamily="34" charset="0"/>
                <a:cs typeface="Arial" pitchFamily="34" charset="0"/>
              </a:rPr>
              <a:t> </a:t>
            </a:r>
          </a:p>
          <a:p>
            <a:r>
              <a:rPr lang="en-US" sz="2800" dirty="0" err="1" smtClean="0">
                <a:latin typeface="Arial" pitchFamily="34" charset="0"/>
                <a:cs typeface="Arial" pitchFamily="34" charset="0"/>
              </a:rPr>
              <a:t>Panjang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angka</a:t>
            </a:r>
            <a:r>
              <a:rPr lang="en-US" sz="2800" dirty="0" smtClean="0">
                <a:latin typeface="Arial" pitchFamily="34" charset="0"/>
                <a:cs typeface="Arial" pitchFamily="34" charset="0"/>
              </a:rPr>
              <a:t> </a:t>
            </a:r>
            <a:r>
              <a:rPr lang="en-US" sz="2800" dirty="0" smtClean="0">
                <a:latin typeface="Arial" pitchFamily="34" charset="0"/>
                <a:cs typeface="Arial" pitchFamily="34" charset="0"/>
                <a:hlinkClick r:id="rId3" tooltip="32-bit"/>
              </a:rPr>
              <a:t>32-bit</a:t>
            </a:r>
            <a:r>
              <a:rPr lang="en-US" sz="2800" dirty="0" smtClean="0">
                <a:latin typeface="Arial" pitchFamily="34" charset="0"/>
                <a:cs typeface="Arial" pitchFamily="34" charset="0"/>
              </a:rPr>
              <a:t> </a:t>
            </a:r>
            <a:r>
              <a:rPr lang="en-US" sz="2800" dirty="0" smtClean="0">
                <a:latin typeface="Arial" pitchFamily="34" charset="0"/>
                <a:cs typeface="Arial" pitchFamily="34" charset="0"/>
              </a:rPr>
              <a:t>(</a:t>
            </a:r>
            <a:r>
              <a:rPr lang="en-US" sz="2800" dirty="0" err="1" smtClean="0">
                <a:latin typeface="Arial" pitchFamily="34" charset="0"/>
                <a:cs typeface="Arial" pitchFamily="34" charset="0"/>
              </a:rPr>
              <a:t>untuk</a:t>
            </a:r>
            <a:r>
              <a:rPr lang="en-US" sz="2800" dirty="0" smtClean="0">
                <a:latin typeface="Arial" pitchFamily="34" charset="0"/>
                <a:cs typeface="Arial" pitchFamily="34" charset="0"/>
              </a:rPr>
              <a:t> </a:t>
            </a:r>
            <a:r>
              <a:rPr lang="en-US" sz="2800" dirty="0" smtClean="0">
                <a:latin typeface="Arial" pitchFamily="34" charset="0"/>
                <a:cs typeface="Arial" pitchFamily="34" charset="0"/>
                <a:hlinkClick r:id="rId4" tooltip="IPv4"/>
              </a:rPr>
              <a:t>IPv4</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atau</a:t>
            </a:r>
            <a:r>
              <a:rPr lang="en-US" sz="2800" dirty="0" smtClean="0">
                <a:latin typeface="Arial" pitchFamily="34" charset="0"/>
                <a:cs typeface="Arial" pitchFamily="34" charset="0"/>
              </a:rPr>
              <a:t> IP </a:t>
            </a:r>
            <a:r>
              <a:rPr lang="en-US" sz="2800" dirty="0" err="1" smtClean="0">
                <a:latin typeface="Arial" pitchFamily="34" charset="0"/>
                <a:cs typeface="Arial" pitchFamily="34" charset="0"/>
              </a:rPr>
              <a:t>versi</a:t>
            </a:r>
            <a:r>
              <a:rPr lang="en-US" sz="2800" dirty="0" smtClean="0">
                <a:latin typeface="Arial" pitchFamily="34" charset="0"/>
                <a:cs typeface="Arial" pitchFamily="34" charset="0"/>
              </a:rPr>
              <a:t> 4), </a:t>
            </a:r>
            <a:r>
              <a:rPr lang="en-US" sz="2800" dirty="0" err="1" smtClean="0">
                <a:latin typeface="Arial" pitchFamily="34" charset="0"/>
                <a:cs typeface="Arial" pitchFamily="34" charset="0"/>
              </a:rPr>
              <a:t>dan</a:t>
            </a:r>
            <a:r>
              <a:rPr lang="en-US" sz="2800" dirty="0" smtClean="0">
                <a:latin typeface="Arial" pitchFamily="34" charset="0"/>
                <a:cs typeface="Arial" pitchFamily="34" charset="0"/>
              </a:rPr>
              <a:t> 128-bit (</a:t>
            </a:r>
            <a:r>
              <a:rPr lang="en-US" sz="2800" dirty="0" err="1" smtClean="0">
                <a:latin typeface="Arial" pitchFamily="34" charset="0"/>
                <a:cs typeface="Arial" pitchFamily="34" charset="0"/>
              </a:rPr>
              <a:t>untuk</a:t>
            </a:r>
            <a:r>
              <a:rPr lang="en-US" sz="2800" dirty="0" smtClean="0">
                <a:latin typeface="Arial" pitchFamily="34" charset="0"/>
                <a:cs typeface="Arial" pitchFamily="34" charset="0"/>
              </a:rPr>
              <a:t> </a:t>
            </a:r>
            <a:r>
              <a:rPr lang="en-US" sz="2800" dirty="0" smtClean="0">
                <a:latin typeface="Arial" pitchFamily="34" charset="0"/>
                <a:cs typeface="Arial" pitchFamily="34" charset="0"/>
                <a:hlinkClick r:id="rId5" tooltip="IPv6"/>
              </a:rPr>
              <a:t>IPv6</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atau</a:t>
            </a:r>
            <a:r>
              <a:rPr lang="en-US" sz="2800" dirty="0" smtClean="0">
                <a:latin typeface="Arial" pitchFamily="34" charset="0"/>
                <a:cs typeface="Arial" pitchFamily="34" charset="0"/>
              </a:rPr>
              <a:t> IP </a:t>
            </a:r>
            <a:r>
              <a:rPr lang="en-US" sz="2800" dirty="0" err="1" smtClean="0">
                <a:latin typeface="Arial" pitchFamily="34" charset="0"/>
                <a:cs typeface="Arial" pitchFamily="34" charset="0"/>
              </a:rPr>
              <a:t>versi</a:t>
            </a:r>
            <a:r>
              <a:rPr lang="en-US" sz="2800" dirty="0" smtClean="0">
                <a:latin typeface="Arial" pitchFamily="34" charset="0"/>
                <a:cs typeface="Arial" pitchFamily="34" charset="0"/>
              </a:rPr>
              <a:t> 6) yang </a:t>
            </a:r>
            <a:r>
              <a:rPr lang="en-US" sz="2800" dirty="0" err="1" smtClean="0">
                <a:latin typeface="Arial" pitchFamily="34" charset="0"/>
                <a:cs typeface="Arial" pitchFamily="34" charset="0"/>
              </a:rPr>
              <a:t>menunjukkan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alamat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dari</a:t>
            </a:r>
            <a:r>
              <a:rPr lang="en-US" sz="2800" dirty="0" smtClean="0">
                <a:latin typeface="Arial" pitchFamily="34" charset="0"/>
                <a:cs typeface="Arial" pitchFamily="34" charset="0"/>
              </a:rPr>
              <a:t> </a:t>
            </a:r>
            <a:r>
              <a:rPr lang="en-US" sz="2800" dirty="0" err="1" smtClean="0">
                <a:latin typeface="Arial" pitchFamily="34" charset="0"/>
                <a:cs typeface="Arial" pitchFamily="34" charset="0"/>
                <a:hlinkClick r:id="rId6" tooltip="Komputer"/>
              </a:rPr>
              <a:t>komputer</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tersebut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pada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jaringan</a:t>
            </a:r>
            <a:r>
              <a:rPr lang="en-US" sz="2800" dirty="0" smtClean="0">
                <a:latin typeface="Arial" pitchFamily="34" charset="0"/>
                <a:cs typeface="Arial" pitchFamily="34" charset="0"/>
              </a:rPr>
              <a:t> Internet </a:t>
            </a:r>
            <a:r>
              <a:rPr lang="en-US" sz="2800" dirty="0" err="1" smtClean="0">
                <a:latin typeface="Arial" pitchFamily="34" charset="0"/>
                <a:cs typeface="Arial" pitchFamily="34" charset="0"/>
              </a:rPr>
              <a:t>berbasis</a:t>
            </a:r>
            <a:r>
              <a:rPr lang="en-US" sz="2800" dirty="0" smtClean="0">
                <a:latin typeface="Arial" pitchFamily="34" charset="0"/>
                <a:cs typeface="Arial" pitchFamily="34" charset="0"/>
              </a:rPr>
              <a:t> </a:t>
            </a:r>
            <a:r>
              <a:rPr lang="en-US" sz="2800" dirty="0" smtClean="0">
                <a:latin typeface="Arial" pitchFamily="34" charset="0"/>
                <a:cs typeface="Arial" pitchFamily="34" charset="0"/>
                <a:hlinkClick r:id="rId7" tooltip="TCP/IP"/>
              </a:rPr>
              <a:t>TCP/IP</a:t>
            </a:r>
            <a:r>
              <a:rPr lang="en-US" sz="2800" dirty="0" smtClean="0">
                <a:latin typeface="Arial" pitchFamily="34" charset="0"/>
                <a:cs typeface="Arial" pitchFamily="34" charset="0"/>
              </a:rPr>
              <a:t>.</a:t>
            </a:r>
          </a:p>
          <a:p>
            <a:r>
              <a:rPr lang="en-US" sz="2800" dirty="0" err="1" smtClean="0">
                <a:latin typeface="Arial" pitchFamily="34" charset="0"/>
                <a:cs typeface="Arial" pitchFamily="34" charset="0"/>
              </a:rPr>
              <a:t>Sistem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pengalamatan</a:t>
            </a:r>
            <a:r>
              <a:rPr lang="en-US" sz="2800" dirty="0" smtClean="0">
                <a:latin typeface="Arial" pitchFamily="34" charset="0"/>
                <a:cs typeface="Arial" pitchFamily="34" charset="0"/>
              </a:rPr>
              <a:t> IP </a:t>
            </a:r>
            <a:r>
              <a:rPr lang="en-US" sz="2800" dirty="0" err="1" smtClean="0">
                <a:latin typeface="Arial" pitchFamily="34" charset="0"/>
                <a:cs typeface="Arial" pitchFamily="34" charset="0"/>
              </a:rPr>
              <a:t>ini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terbagi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menjadi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dua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yakni</a:t>
            </a:r>
            <a:r>
              <a:rPr lang="en-US" sz="2800" dirty="0" smtClean="0">
                <a:latin typeface="Arial" pitchFamily="34" charset="0"/>
                <a:cs typeface="Arial" pitchFamily="34" charset="0"/>
              </a:rPr>
              <a:t>:</a:t>
            </a:r>
          </a:p>
          <a:p>
            <a:r>
              <a:rPr lang="en-US" sz="2800" dirty="0" smtClean="0">
                <a:latin typeface="Arial" pitchFamily="34" charset="0"/>
                <a:cs typeface="Arial" pitchFamily="34" charset="0"/>
                <a:hlinkClick r:id="rId8" tooltip="Alamat IP versi 4"/>
              </a:rPr>
              <a:t>IP </a:t>
            </a:r>
            <a:r>
              <a:rPr lang="en-US" sz="2800" dirty="0" err="1" smtClean="0">
                <a:latin typeface="Arial" pitchFamily="34" charset="0"/>
                <a:cs typeface="Arial" pitchFamily="34" charset="0"/>
                <a:hlinkClick r:id="rId8" tooltip="Alamat IP versi 4"/>
              </a:rPr>
              <a:t>versi</a:t>
            </a:r>
            <a:r>
              <a:rPr lang="en-US" sz="2800" dirty="0" smtClean="0">
                <a:latin typeface="Arial" pitchFamily="34" charset="0"/>
                <a:cs typeface="Arial" pitchFamily="34" charset="0"/>
                <a:hlinkClick r:id="rId8" tooltip="Alamat IP versi 4"/>
              </a:rPr>
              <a:t> 4</a:t>
            </a:r>
            <a:r>
              <a:rPr lang="en-US" sz="2800" dirty="0" smtClean="0">
                <a:latin typeface="Arial" pitchFamily="34" charset="0"/>
                <a:cs typeface="Arial" pitchFamily="34" charset="0"/>
              </a:rPr>
              <a:t> (IPv4)</a:t>
            </a:r>
          </a:p>
          <a:p>
            <a:r>
              <a:rPr lang="en-US" sz="2800" dirty="0" smtClean="0">
                <a:latin typeface="Arial" pitchFamily="34" charset="0"/>
                <a:cs typeface="Arial" pitchFamily="34" charset="0"/>
                <a:hlinkClick r:id="rId9" tooltip="Alamat IP versi 6"/>
              </a:rPr>
              <a:t>IP </a:t>
            </a:r>
            <a:r>
              <a:rPr lang="en-US" sz="2800" dirty="0" err="1" smtClean="0">
                <a:latin typeface="Arial" pitchFamily="34" charset="0"/>
                <a:cs typeface="Arial" pitchFamily="34" charset="0"/>
                <a:hlinkClick r:id="rId9" tooltip="Alamat IP versi 6"/>
              </a:rPr>
              <a:t>versi</a:t>
            </a:r>
            <a:r>
              <a:rPr lang="en-US" sz="2800" dirty="0" smtClean="0">
                <a:latin typeface="Arial" pitchFamily="34" charset="0"/>
                <a:cs typeface="Arial" pitchFamily="34" charset="0"/>
                <a:hlinkClick r:id="rId9" tooltip="Alamat IP versi 6"/>
              </a:rPr>
              <a:t> 6</a:t>
            </a:r>
            <a:r>
              <a:rPr lang="en-US" sz="2800" dirty="0" smtClean="0">
                <a:latin typeface="Arial" pitchFamily="34" charset="0"/>
                <a:cs typeface="Arial" pitchFamily="34" charset="0"/>
              </a:rPr>
              <a:t> (IPv6)</a:t>
            </a:r>
            <a:endParaRPr lang="en-US" sz="2800" dirty="0">
              <a:latin typeface="Arial" pitchFamily="34" charset="0"/>
              <a:cs typeface="Arial"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1143000"/>
          <a:ext cx="8763000" cy="5149088"/>
        </p:xfrm>
        <a:graphic>
          <a:graphicData uri="http://schemas.openxmlformats.org/drawingml/2006/table">
            <a:tbl>
              <a:tblPr/>
              <a:tblGrid>
                <a:gridCol w="2921000"/>
                <a:gridCol w="2921000"/>
                <a:gridCol w="2921000"/>
              </a:tblGrid>
              <a:tr h="138176">
                <a:tc>
                  <a:txBody>
                    <a:bodyPr/>
                    <a:lstStyle/>
                    <a:p>
                      <a:r>
                        <a:rPr lang="en-US" sz="1400" dirty="0" err="1">
                          <a:latin typeface="Arial" pitchFamily="34" charset="0"/>
                          <a:cs typeface="Arial" pitchFamily="34" charset="0"/>
                        </a:rPr>
                        <a:t>Kriteria</a:t>
                      </a:r>
                      <a:endParaRPr lang="en-US" sz="1400" dirty="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hlinkClick r:id=""/>
                        </a:rPr>
                        <a:t>Alamat IP versi 4</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hlinkClick r:id=""/>
                        </a:rPr>
                        <a:t>Alamat IP versi 6</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r>
              <a:tr h="138176">
                <a:tc>
                  <a:txBody>
                    <a:bodyPr/>
                    <a:lstStyle/>
                    <a:p>
                      <a:r>
                        <a:rPr lang="en-US" sz="1400">
                          <a:latin typeface="Arial" pitchFamily="34" charset="0"/>
                          <a:cs typeface="Arial" pitchFamily="34" charset="0"/>
                        </a:rPr>
                        <a:t>Panjang alamat</a:t>
                      </a: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rPr>
                        <a:t>32 bit</a:t>
                      </a: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rPr>
                        <a:t>128 bit</a:t>
                      </a:r>
                    </a:p>
                  </a:txBody>
                  <a:tcPr marL="32512" marR="32512" marT="16256" marB="16256" anchor="ctr">
                    <a:lnL>
                      <a:noFill/>
                    </a:lnL>
                    <a:lnR>
                      <a:noFill/>
                    </a:lnR>
                    <a:lnT>
                      <a:noFill/>
                    </a:lnT>
                    <a:lnB>
                      <a:noFill/>
                    </a:lnB>
                  </a:tcPr>
                </a:tc>
              </a:tr>
              <a:tr h="241808">
                <a:tc>
                  <a:txBody>
                    <a:bodyPr/>
                    <a:lstStyle/>
                    <a:p>
                      <a:r>
                        <a:rPr lang="en-US" sz="1400">
                          <a:latin typeface="Arial" pitchFamily="34" charset="0"/>
                          <a:cs typeface="Arial" pitchFamily="34" charset="0"/>
                        </a:rPr>
                        <a:t>Jumlah total host (teoritis)</a:t>
                      </a: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rPr>
                        <a:t>2</a:t>
                      </a:r>
                      <a:r>
                        <a:rPr lang="en-US" sz="1400" baseline="30000">
                          <a:latin typeface="Arial" pitchFamily="34" charset="0"/>
                          <a:cs typeface="Arial" pitchFamily="34" charset="0"/>
                        </a:rPr>
                        <a:t>32</a:t>
                      </a:r>
                      <a:r>
                        <a:rPr lang="en-US" sz="1400">
                          <a:latin typeface="Arial" pitchFamily="34" charset="0"/>
                          <a:cs typeface="Arial" pitchFamily="34" charset="0"/>
                        </a:rPr>
                        <a:t>=±4 miliar host</a:t>
                      </a: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rPr>
                        <a:t>2</a:t>
                      </a:r>
                      <a:r>
                        <a:rPr lang="en-US" sz="1400" baseline="30000">
                          <a:latin typeface="Arial" pitchFamily="34" charset="0"/>
                          <a:cs typeface="Arial" pitchFamily="34" charset="0"/>
                        </a:rPr>
                        <a:t>128</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r>
              <a:tr h="1070864">
                <a:tc>
                  <a:txBody>
                    <a:bodyPr/>
                    <a:lstStyle/>
                    <a:p>
                      <a:r>
                        <a:rPr lang="en-US" sz="1400">
                          <a:latin typeface="Arial" pitchFamily="34" charset="0"/>
                          <a:cs typeface="Arial" pitchFamily="34" charset="0"/>
                        </a:rPr>
                        <a:t>Menggunakan kelas alamat</a:t>
                      </a: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rPr>
                        <a:t>Ya, kelas </a:t>
                      </a:r>
                      <a:r>
                        <a:rPr lang="en-US" sz="1400">
                          <a:latin typeface="Arial" pitchFamily="34" charset="0"/>
                          <a:cs typeface="Arial" pitchFamily="34" charset="0"/>
                          <a:hlinkClick r:id="rId2"/>
                        </a:rPr>
                        <a:t>A</a:t>
                      </a:r>
                      <a:r>
                        <a:rPr lang="en-US" sz="1400">
                          <a:latin typeface="Arial" pitchFamily="34" charset="0"/>
                          <a:cs typeface="Arial" pitchFamily="34" charset="0"/>
                        </a:rPr>
                        <a:t>, </a:t>
                      </a:r>
                      <a:r>
                        <a:rPr lang="en-US" sz="1400">
                          <a:latin typeface="Arial" pitchFamily="34" charset="0"/>
                          <a:cs typeface="Arial" pitchFamily="34" charset="0"/>
                          <a:hlinkClick r:id="rId3"/>
                        </a:rPr>
                        <a:t>B</a:t>
                      </a:r>
                      <a:r>
                        <a:rPr lang="en-US" sz="1400">
                          <a:latin typeface="Arial" pitchFamily="34" charset="0"/>
                          <a:cs typeface="Arial" pitchFamily="34" charset="0"/>
                        </a:rPr>
                        <a:t>, </a:t>
                      </a:r>
                      <a:r>
                        <a:rPr lang="en-US" sz="1400">
                          <a:latin typeface="Arial" pitchFamily="34" charset="0"/>
                          <a:cs typeface="Arial" pitchFamily="34" charset="0"/>
                          <a:hlinkClick r:id="rId4"/>
                        </a:rPr>
                        <a:t>C</a:t>
                      </a:r>
                      <a:r>
                        <a:rPr lang="en-US" sz="1400">
                          <a:latin typeface="Arial" pitchFamily="34" charset="0"/>
                          <a:cs typeface="Arial" pitchFamily="34" charset="0"/>
                        </a:rPr>
                        <a:t>, </a:t>
                      </a:r>
                      <a:r>
                        <a:rPr lang="en-US" sz="1400">
                          <a:latin typeface="Arial" pitchFamily="34" charset="0"/>
                          <a:cs typeface="Arial" pitchFamily="34" charset="0"/>
                          <a:hlinkClick r:id="rId5"/>
                        </a:rPr>
                        <a:t>D</a:t>
                      </a:r>
                      <a:r>
                        <a:rPr lang="en-US" sz="1400">
                          <a:latin typeface="Arial" pitchFamily="34" charset="0"/>
                          <a:cs typeface="Arial" pitchFamily="34" charset="0"/>
                        </a:rPr>
                        <a:t>, dan </a:t>
                      </a:r>
                      <a:r>
                        <a:rPr lang="en-US" sz="1400">
                          <a:latin typeface="Arial" pitchFamily="34" charset="0"/>
                          <a:cs typeface="Arial" pitchFamily="34" charset="0"/>
                          <a:hlinkClick r:id="rId6"/>
                        </a:rPr>
                        <a:t>E</a:t>
                      </a:r>
                      <a:r>
                        <a:rPr lang="en-US" sz="1400">
                          <a:latin typeface="Arial" pitchFamily="34" charset="0"/>
                          <a:cs typeface="Arial" pitchFamily="34" charset="0"/>
                        </a:rPr>
                        <a:t>.</a:t>
                      </a:r>
                      <a:br>
                        <a:rPr lang="en-US" sz="1400">
                          <a:latin typeface="Arial" pitchFamily="34" charset="0"/>
                          <a:cs typeface="Arial" pitchFamily="34" charset="0"/>
                        </a:rPr>
                      </a:br>
                      <a:r>
                        <a:rPr lang="en-US" sz="1400">
                          <a:latin typeface="Arial" pitchFamily="34" charset="0"/>
                          <a:cs typeface="Arial" pitchFamily="34" charset="0"/>
                        </a:rPr>
                        <a:t>Belakangan tidak digunakan lagi, mengingat telah tidak relevan dengan perkembangan jaringan Internet yang pesat.</a:t>
                      </a:r>
                    </a:p>
                  </a:txBody>
                  <a:tcPr marL="32512" marR="32512" marT="16256" marB="16256" anchor="ctr">
                    <a:lnL>
                      <a:noFill/>
                    </a:lnL>
                    <a:lnR>
                      <a:noFill/>
                    </a:lnR>
                    <a:lnT>
                      <a:noFill/>
                    </a:lnT>
                    <a:lnB>
                      <a:noFill/>
                    </a:lnB>
                  </a:tcPr>
                </a:tc>
                <a:tc>
                  <a:txBody>
                    <a:bodyPr/>
                    <a:lstStyle/>
                    <a:p>
                      <a:r>
                        <a:rPr lang="en-US" sz="1400" dirty="0" err="1">
                          <a:latin typeface="Arial" pitchFamily="34" charset="0"/>
                          <a:cs typeface="Arial" pitchFamily="34" charset="0"/>
                        </a:rPr>
                        <a:t>Tidak</a:t>
                      </a:r>
                      <a:endParaRPr lang="en-US" sz="1400" dirty="0">
                        <a:latin typeface="Arial" pitchFamily="34" charset="0"/>
                        <a:cs typeface="Arial" pitchFamily="34" charset="0"/>
                      </a:endParaRPr>
                    </a:p>
                  </a:txBody>
                  <a:tcPr marL="32512" marR="32512" marT="16256" marB="16256" anchor="ctr">
                    <a:lnL>
                      <a:noFill/>
                    </a:lnL>
                    <a:lnR>
                      <a:noFill/>
                    </a:lnR>
                    <a:lnT>
                      <a:noFill/>
                    </a:lnT>
                    <a:lnB>
                      <a:noFill/>
                    </a:lnB>
                  </a:tcPr>
                </a:tc>
              </a:tr>
              <a:tr h="241808">
                <a:tc>
                  <a:txBody>
                    <a:bodyPr/>
                    <a:lstStyle/>
                    <a:p>
                      <a:r>
                        <a:rPr lang="en-US" sz="1400">
                          <a:latin typeface="Arial" pitchFamily="34" charset="0"/>
                          <a:cs typeface="Arial" pitchFamily="34" charset="0"/>
                        </a:rPr>
                        <a:t>Alamat multicast</a:t>
                      </a: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hlinkClick r:id="rId7"/>
                        </a:rPr>
                        <a:t>Kelas D</a:t>
                      </a:r>
                      <a:r>
                        <a:rPr lang="en-US" sz="1400">
                          <a:latin typeface="Arial" pitchFamily="34" charset="0"/>
                          <a:cs typeface="Arial" pitchFamily="34" charset="0"/>
                        </a:rPr>
                        <a:t>, yaitu </a:t>
                      </a:r>
                      <a:r>
                        <a:rPr lang="en-US" sz="1400" b="1">
                          <a:latin typeface="Arial" pitchFamily="34" charset="0"/>
                          <a:cs typeface="Arial" pitchFamily="34" charset="0"/>
                        </a:rPr>
                        <a:t>224.0.0.0/4</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fi-FI" sz="1400">
                          <a:latin typeface="Arial" pitchFamily="34" charset="0"/>
                          <a:cs typeface="Arial" pitchFamily="34" charset="0"/>
                        </a:rPr>
                        <a:t>Alamat </a:t>
                      </a:r>
                      <a:r>
                        <a:rPr lang="fi-FI" sz="1400" i="1">
                          <a:latin typeface="Arial" pitchFamily="34" charset="0"/>
                          <a:cs typeface="Arial" pitchFamily="34" charset="0"/>
                        </a:rPr>
                        <a:t>multicast IPv6</a:t>
                      </a:r>
                      <a:r>
                        <a:rPr lang="fi-FI" sz="1400">
                          <a:latin typeface="Arial" pitchFamily="34" charset="0"/>
                          <a:cs typeface="Arial" pitchFamily="34" charset="0"/>
                        </a:rPr>
                        <a:t>, yaitu </a:t>
                      </a:r>
                      <a:r>
                        <a:rPr lang="fi-FI" sz="1400" b="1">
                          <a:latin typeface="Arial" pitchFamily="34" charset="0"/>
                          <a:cs typeface="Arial" pitchFamily="34" charset="0"/>
                        </a:rPr>
                        <a:t>FF00:/8</a:t>
                      </a:r>
                      <a:endParaRPr lang="fi-FI" sz="1400">
                        <a:latin typeface="Arial" pitchFamily="34" charset="0"/>
                        <a:cs typeface="Arial" pitchFamily="34" charset="0"/>
                      </a:endParaRPr>
                    </a:p>
                  </a:txBody>
                  <a:tcPr marL="32512" marR="32512" marT="16256" marB="16256" anchor="ctr">
                    <a:lnL>
                      <a:noFill/>
                    </a:lnL>
                    <a:lnR>
                      <a:noFill/>
                    </a:lnR>
                    <a:lnT>
                      <a:noFill/>
                    </a:lnT>
                    <a:lnB>
                      <a:noFill/>
                    </a:lnB>
                  </a:tcPr>
                </a:tc>
              </a:tr>
              <a:tr h="138176">
                <a:tc>
                  <a:txBody>
                    <a:bodyPr/>
                    <a:lstStyle/>
                    <a:p>
                      <a:r>
                        <a:rPr lang="en-US" sz="1400">
                          <a:latin typeface="Arial" pitchFamily="34" charset="0"/>
                          <a:cs typeface="Arial" pitchFamily="34" charset="0"/>
                        </a:rPr>
                        <a:t>Alamat </a:t>
                      </a:r>
                      <a:r>
                        <a:rPr lang="en-US" sz="1400" i="1">
                          <a:latin typeface="Arial" pitchFamily="34" charset="0"/>
                          <a:cs typeface="Arial" pitchFamily="34" charset="0"/>
                        </a:rPr>
                        <a:t>broadcast</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hlinkClick r:id="rId8"/>
                        </a:rPr>
                        <a:t>Ada</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rPr>
                        <a:t>Tidak ada</a:t>
                      </a:r>
                    </a:p>
                  </a:txBody>
                  <a:tcPr marL="32512" marR="32512" marT="16256" marB="16256" anchor="ctr">
                    <a:lnL>
                      <a:noFill/>
                    </a:lnL>
                    <a:lnR>
                      <a:noFill/>
                    </a:lnR>
                    <a:lnT>
                      <a:noFill/>
                    </a:lnT>
                    <a:lnB>
                      <a:noFill/>
                    </a:lnB>
                  </a:tcPr>
                </a:tc>
              </a:tr>
              <a:tr h="241808">
                <a:tc>
                  <a:txBody>
                    <a:bodyPr/>
                    <a:lstStyle/>
                    <a:p>
                      <a:r>
                        <a:rPr lang="en-US" sz="1400">
                          <a:latin typeface="Arial" pitchFamily="34" charset="0"/>
                          <a:cs typeface="Arial" pitchFamily="34" charset="0"/>
                        </a:rPr>
                        <a:t>Alamat yang belum ditentukan</a:t>
                      </a:r>
                    </a:p>
                  </a:txBody>
                  <a:tcPr marL="32512" marR="32512" marT="16256" marB="16256" anchor="ctr">
                    <a:lnL>
                      <a:noFill/>
                    </a:lnL>
                    <a:lnR>
                      <a:noFill/>
                    </a:lnR>
                    <a:lnT>
                      <a:noFill/>
                    </a:lnT>
                    <a:lnB>
                      <a:noFill/>
                    </a:lnB>
                  </a:tcPr>
                </a:tc>
                <a:tc>
                  <a:txBody>
                    <a:bodyPr/>
                    <a:lstStyle/>
                    <a:p>
                      <a:r>
                        <a:rPr lang="en-US" sz="1400" b="1" dirty="0">
                          <a:latin typeface="Arial" pitchFamily="34" charset="0"/>
                          <a:cs typeface="Arial" pitchFamily="34" charset="0"/>
                        </a:rPr>
                        <a:t>0.0.0.0</a:t>
                      </a:r>
                      <a:endParaRPr lang="en-US" sz="1400" dirty="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b="1">
                          <a:latin typeface="Arial" pitchFamily="34" charset="0"/>
                          <a:cs typeface="Arial" pitchFamily="34" charset="0"/>
                        </a:rPr>
                        <a:t>::</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r>
              <a:tr h="138176">
                <a:tc>
                  <a:txBody>
                    <a:bodyPr/>
                    <a:lstStyle/>
                    <a:p>
                      <a:r>
                        <a:rPr lang="en-US" sz="1400" dirty="0" err="1">
                          <a:latin typeface="Arial" pitchFamily="34" charset="0"/>
                          <a:cs typeface="Arial" pitchFamily="34" charset="0"/>
                        </a:rPr>
                        <a:t>Alamat</a:t>
                      </a:r>
                      <a:r>
                        <a:rPr lang="en-US" sz="1400" dirty="0">
                          <a:latin typeface="Arial" pitchFamily="34" charset="0"/>
                          <a:cs typeface="Arial" pitchFamily="34" charset="0"/>
                        </a:rPr>
                        <a:t> </a:t>
                      </a:r>
                      <a:r>
                        <a:rPr lang="en-US" sz="1400" i="1" dirty="0">
                          <a:latin typeface="Arial" pitchFamily="34" charset="0"/>
                          <a:cs typeface="Arial" pitchFamily="34" charset="0"/>
                          <a:hlinkClick r:id=""/>
                        </a:rPr>
                        <a:t>loopback</a:t>
                      </a:r>
                      <a:endParaRPr lang="en-US" sz="1400" dirty="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b="1">
                          <a:latin typeface="Arial" pitchFamily="34" charset="0"/>
                          <a:cs typeface="Arial" pitchFamily="34" charset="0"/>
                        </a:rPr>
                        <a:t>127.0.0.1</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b="1">
                          <a:latin typeface="Arial" pitchFamily="34" charset="0"/>
                          <a:cs typeface="Arial" pitchFamily="34" charset="0"/>
                        </a:rPr>
                        <a:t>::1</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r>
              <a:tr h="552704">
                <a:tc>
                  <a:txBody>
                    <a:bodyPr/>
                    <a:lstStyle/>
                    <a:p>
                      <a:r>
                        <a:rPr lang="en-US" sz="1400">
                          <a:latin typeface="Arial" pitchFamily="34" charset="0"/>
                          <a:cs typeface="Arial" pitchFamily="34" charset="0"/>
                        </a:rPr>
                        <a:t>Alamat IP publik</a:t>
                      </a:r>
                    </a:p>
                  </a:txBody>
                  <a:tcPr marL="32512" marR="32512" marT="16256" marB="16256" anchor="ctr">
                    <a:lnL>
                      <a:noFill/>
                    </a:lnL>
                    <a:lnR>
                      <a:noFill/>
                    </a:lnR>
                    <a:lnT>
                      <a:noFill/>
                    </a:lnT>
                    <a:lnB>
                      <a:noFill/>
                    </a:lnB>
                  </a:tcPr>
                </a:tc>
                <a:tc>
                  <a:txBody>
                    <a:bodyPr/>
                    <a:lstStyle/>
                    <a:p>
                      <a:r>
                        <a:rPr lang="en-US" sz="1400" dirty="0" err="1">
                          <a:latin typeface="Arial" pitchFamily="34" charset="0"/>
                          <a:cs typeface="Arial" pitchFamily="34" charset="0"/>
                          <a:hlinkClick r:id="rId9"/>
                        </a:rPr>
                        <a:t>Alamat</a:t>
                      </a:r>
                      <a:r>
                        <a:rPr lang="en-US" sz="1400" dirty="0">
                          <a:latin typeface="Arial" pitchFamily="34" charset="0"/>
                          <a:cs typeface="Arial" pitchFamily="34" charset="0"/>
                          <a:hlinkClick r:id="rId10"/>
                        </a:rPr>
                        <a:t> IP </a:t>
                      </a:r>
                      <a:r>
                        <a:rPr lang="en-US" sz="1400" dirty="0" err="1">
                          <a:latin typeface="Arial" pitchFamily="34" charset="0"/>
                          <a:cs typeface="Arial" pitchFamily="34" charset="0"/>
                          <a:hlinkClick r:id="rId11"/>
                        </a:rPr>
                        <a:t>publik</a:t>
                      </a:r>
                      <a:r>
                        <a:rPr lang="en-US" sz="1400" dirty="0">
                          <a:latin typeface="Arial" pitchFamily="34" charset="0"/>
                          <a:cs typeface="Arial" pitchFamily="34" charset="0"/>
                          <a:hlinkClick r:id="rId12"/>
                        </a:rPr>
                        <a:t> IPv4</a:t>
                      </a:r>
                      <a:r>
                        <a:rPr lang="en-US" sz="1400" dirty="0">
                          <a:latin typeface="Arial" pitchFamily="34" charset="0"/>
                          <a:cs typeface="Arial" pitchFamily="34" charset="0"/>
                        </a:rPr>
                        <a:t>, yang </a:t>
                      </a:r>
                      <a:r>
                        <a:rPr lang="en-US" sz="1400" dirty="0" err="1">
                          <a:latin typeface="Arial" pitchFamily="34" charset="0"/>
                          <a:cs typeface="Arial" pitchFamily="34" charset="0"/>
                        </a:rPr>
                        <a:t>ditetapkan</a:t>
                      </a:r>
                      <a:r>
                        <a:rPr lang="en-US" sz="1400" dirty="0">
                          <a:latin typeface="Arial" pitchFamily="34" charset="0"/>
                          <a:cs typeface="Arial" pitchFamily="34" charset="0"/>
                        </a:rPr>
                        <a:t> </a:t>
                      </a:r>
                      <a:r>
                        <a:rPr lang="en-US" sz="1400" dirty="0" err="1">
                          <a:latin typeface="Arial" pitchFamily="34" charset="0"/>
                          <a:cs typeface="Arial" pitchFamily="34" charset="0"/>
                        </a:rPr>
                        <a:t>oleh</a:t>
                      </a:r>
                      <a:r>
                        <a:rPr lang="en-US" sz="1400" dirty="0">
                          <a:latin typeface="Arial" pitchFamily="34" charset="0"/>
                          <a:cs typeface="Arial" pitchFamily="34" charset="0"/>
                        </a:rPr>
                        <a:t> </a:t>
                      </a:r>
                      <a:r>
                        <a:rPr lang="en-US" sz="1400" dirty="0" err="1">
                          <a:latin typeface="Arial" pitchFamily="34" charset="0"/>
                          <a:cs typeface="Arial" pitchFamily="34" charset="0"/>
                        </a:rPr>
                        <a:t>otoritas</a:t>
                      </a:r>
                      <a:r>
                        <a:rPr lang="en-US" sz="1400" dirty="0">
                          <a:latin typeface="Arial" pitchFamily="34" charset="0"/>
                          <a:cs typeface="Arial" pitchFamily="34" charset="0"/>
                        </a:rPr>
                        <a:t> Internet (</a:t>
                      </a:r>
                      <a:r>
                        <a:rPr lang="en-US" sz="1400" dirty="0">
                          <a:latin typeface="Arial" pitchFamily="34" charset="0"/>
                          <a:cs typeface="Arial" pitchFamily="34" charset="0"/>
                          <a:hlinkClick r:id=""/>
                        </a:rPr>
                        <a:t>IANA</a:t>
                      </a:r>
                      <a:r>
                        <a:rPr lang="en-US" sz="1400" dirty="0">
                          <a:latin typeface="Arial" pitchFamily="34" charset="0"/>
                          <a:cs typeface="Arial" pitchFamily="34" charset="0"/>
                        </a:rPr>
                        <a:t>)</a:t>
                      </a: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rPr>
                        <a:t>Alamat IPv6 </a:t>
                      </a:r>
                      <a:r>
                        <a:rPr lang="en-US" sz="1400" i="1">
                          <a:latin typeface="Arial" pitchFamily="34" charset="0"/>
                          <a:cs typeface="Arial" pitchFamily="34" charset="0"/>
                        </a:rPr>
                        <a:t>unicast global</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r>
              <a:tr h="449072">
                <a:tc>
                  <a:txBody>
                    <a:bodyPr/>
                    <a:lstStyle/>
                    <a:p>
                      <a:r>
                        <a:rPr lang="en-US" sz="1400" dirty="0" err="1">
                          <a:latin typeface="Arial" pitchFamily="34" charset="0"/>
                          <a:cs typeface="Arial" pitchFamily="34" charset="0"/>
                        </a:rPr>
                        <a:t>Alamat</a:t>
                      </a:r>
                      <a:r>
                        <a:rPr lang="en-US" sz="1400" dirty="0">
                          <a:latin typeface="Arial" pitchFamily="34" charset="0"/>
                          <a:cs typeface="Arial" pitchFamily="34" charset="0"/>
                        </a:rPr>
                        <a:t> IP </a:t>
                      </a:r>
                      <a:r>
                        <a:rPr lang="en-US" sz="1400" dirty="0" err="1">
                          <a:latin typeface="Arial" pitchFamily="34" charset="0"/>
                          <a:cs typeface="Arial" pitchFamily="34" charset="0"/>
                        </a:rPr>
                        <a:t>pribadi</a:t>
                      </a:r>
                      <a:endParaRPr lang="en-US" sz="1400" dirty="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hlinkClick r:id="rId13"/>
                        </a:rPr>
                        <a:t>Alamat IP pribadi IPv4</a:t>
                      </a:r>
                      <a:r>
                        <a:rPr lang="en-US" sz="1400">
                          <a:latin typeface="Arial" pitchFamily="34" charset="0"/>
                          <a:cs typeface="Arial" pitchFamily="34" charset="0"/>
                        </a:rPr>
                        <a:t>, yang ditetapkan oleh otoritas </a:t>
                      </a:r>
                      <a:r>
                        <a:rPr lang="en-US" sz="1400">
                          <a:latin typeface="Arial" pitchFamily="34" charset="0"/>
                          <a:cs typeface="Arial" pitchFamily="34" charset="0"/>
                          <a:hlinkClick r:id=""/>
                        </a:rPr>
                        <a:t>Internet</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pt-BR" sz="1400">
                          <a:latin typeface="Arial" pitchFamily="34" charset="0"/>
                          <a:cs typeface="Arial" pitchFamily="34" charset="0"/>
                        </a:rPr>
                        <a:t>Alamat IPv6 </a:t>
                      </a:r>
                      <a:r>
                        <a:rPr lang="pt-BR" sz="1400" i="1">
                          <a:latin typeface="Arial" pitchFamily="34" charset="0"/>
                          <a:cs typeface="Arial" pitchFamily="34" charset="0"/>
                        </a:rPr>
                        <a:t>unicast site-local</a:t>
                      </a:r>
                      <a:r>
                        <a:rPr lang="pt-BR" sz="1400">
                          <a:latin typeface="Arial" pitchFamily="34" charset="0"/>
                          <a:cs typeface="Arial" pitchFamily="34" charset="0"/>
                        </a:rPr>
                        <a:t> (FEC0::/48)</a:t>
                      </a:r>
                    </a:p>
                  </a:txBody>
                  <a:tcPr marL="32512" marR="32512" marT="16256" marB="16256" anchor="ctr">
                    <a:lnL>
                      <a:noFill/>
                    </a:lnL>
                    <a:lnR>
                      <a:noFill/>
                    </a:lnR>
                    <a:lnT>
                      <a:noFill/>
                    </a:lnT>
                    <a:lnB>
                      <a:noFill/>
                    </a:lnB>
                  </a:tcPr>
                </a:tc>
              </a:tr>
              <a:tr h="241808">
                <a:tc>
                  <a:txBody>
                    <a:bodyPr/>
                    <a:lstStyle/>
                    <a:p>
                      <a:r>
                        <a:rPr lang="en-US" sz="1400">
                          <a:latin typeface="Arial" pitchFamily="34" charset="0"/>
                          <a:cs typeface="Arial" pitchFamily="34" charset="0"/>
                        </a:rPr>
                        <a:t>Konfigurasi alamat otomatis</a:t>
                      </a: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rPr>
                        <a:t>Ya (APIPA)</a:t>
                      </a:r>
                    </a:p>
                  </a:txBody>
                  <a:tcPr marL="32512" marR="32512" marT="16256" marB="16256" anchor="ctr">
                    <a:lnL>
                      <a:noFill/>
                    </a:lnL>
                    <a:lnR>
                      <a:noFill/>
                    </a:lnR>
                    <a:lnT>
                      <a:noFill/>
                    </a:lnT>
                    <a:lnB>
                      <a:noFill/>
                    </a:lnB>
                  </a:tcPr>
                </a:tc>
                <a:tc>
                  <a:txBody>
                    <a:bodyPr/>
                    <a:lstStyle/>
                    <a:p>
                      <a:r>
                        <a:rPr lang="pt-BR" sz="1400">
                          <a:latin typeface="Arial" pitchFamily="34" charset="0"/>
                          <a:cs typeface="Arial" pitchFamily="34" charset="0"/>
                        </a:rPr>
                        <a:t>Alamat IPv6 </a:t>
                      </a:r>
                      <a:r>
                        <a:rPr lang="pt-BR" sz="1400" i="1">
                          <a:latin typeface="Arial" pitchFamily="34" charset="0"/>
                          <a:cs typeface="Arial" pitchFamily="34" charset="0"/>
                        </a:rPr>
                        <a:t>unicast link-local</a:t>
                      </a:r>
                      <a:r>
                        <a:rPr lang="pt-BR" sz="1400">
                          <a:latin typeface="Arial" pitchFamily="34" charset="0"/>
                          <a:cs typeface="Arial" pitchFamily="34" charset="0"/>
                        </a:rPr>
                        <a:t> (FE80::/64)</a:t>
                      </a:r>
                    </a:p>
                  </a:txBody>
                  <a:tcPr marL="32512" marR="32512" marT="16256" marB="16256" anchor="ctr">
                    <a:lnL>
                      <a:noFill/>
                    </a:lnL>
                    <a:lnR>
                      <a:noFill/>
                    </a:lnR>
                    <a:lnT>
                      <a:noFill/>
                    </a:lnT>
                    <a:lnB>
                      <a:noFill/>
                    </a:lnB>
                  </a:tcPr>
                </a:tc>
              </a:tr>
              <a:tr h="241808">
                <a:tc>
                  <a:txBody>
                    <a:bodyPr/>
                    <a:lstStyle/>
                    <a:p>
                      <a:r>
                        <a:rPr lang="en-US" sz="1400">
                          <a:latin typeface="Arial" pitchFamily="34" charset="0"/>
                          <a:cs typeface="Arial" pitchFamily="34" charset="0"/>
                        </a:rPr>
                        <a:t>Representasi tekstual</a:t>
                      </a:r>
                    </a:p>
                  </a:txBody>
                  <a:tcPr marL="32512" marR="32512" marT="16256" marB="16256" anchor="ctr">
                    <a:lnL>
                      <a:noFill/>
                    </a:lnL>
                    <a:lnR>
                      <a:noFill/>
                    </a:lnR>
                    <a:lnT>
                      <a:noFill/>
                    </a:lnT>
                    <a:lnB>
                      <a:noFill/>
                    </a:lnB>
                  </a:tcPr>
                </a:tc>
                <a:tc>
                  <a:txBody>
                    <a:bodyPr/>
                    <a:lstStyle/>
                    <a:p>
                      <a:r>
                        <a:rPr lang="en-US" sz="1400" i="1">
                          <a:latin typeface="Arial" pitchFamily="34" charset="0"/>
                          <a:cs typeface="Arial" pitchFamily="34" charset="0"/>
                        </a:rPr>
                        <a:t>Dotted decimal format notation</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i="1">
                          <a:latin typeface="Arial" pitchFamily="34" charset="0"/>
                          <a:cs typeface="Arial" pitchFamily="34" charset="0"/>
                        </a:rPr>
                        <a:t>Colon hexadecimal format notation</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r>
              <a:tr h="241808">
                <a:tc>
                  <a:txBody>
                    <a:bodyPr/>
                    <a:lstStyle/>
                    <a:p>
                      <a:r>
                        <a:rPr lang="en-US" sz="1400">
                          <a:latin typeface="Arial" pitchFamily="34" charset="0"/>
                          <a:cs typeface="Arial" pitchFamily="34" charset="0"/>
                        </a:rPr>
                        <a:t>Fungsi Prefiks</a:t>
                      </a:r>
                    </a:p>
                  </a:txBody>
                  <a:tcPr marL="32512" marR="32512" marT="16256" marB="16256" anchor="ctr">
                    <a:lnL>
                      <a:noFill/>
                    </a:lnL>
                    <a:lnR>
                      <a:noFill/>
                    </a:lnR>
                    <a:lnT>
                      <a:noFill/>
                    </a:lnT>
                    <a:lnB>
                      <a:noFill/>
                    </a:lnB>
                  </a:tcPr>
                </a:tc>
                <a:tc>
                  <a:txBody>
                    <a:bodyPr/>
                    <a:lstStyle/>
                    <a:p>
                      <a:r>
                        <a:rPr lang="en-US" sz="1400" i="1">
                          <a:latin typeface="Arial" pitchFamily="34" charset="0"/>
                          <a:cs typeface="Arial" pitchFamily="34" charset="0"/>
                          <a:hlinkClick r:id=""/>
                        </a:rPr>
                        <a:t>Subnet mask</a:t>
                      </a:r>
                      <a:r>
                        <a:rPr lang="en-US" sz="1400">
                          <a:latin typeface="Arial" pitchFamily="34" charset="0"/>
                          <a:cs typeface="Arial" pitchFamily="34" charset="0"/>
                        </a:rPr>
                        <a:t> atau panjang prefiks</a:t>
                      </a:r>
                    </a:p>
                  </a:txBody>
                  <a:tcPr marL="32512" marR="32512" marT="16256" marB="16256" anchor="ctr">
                    <a:lnL>
                      <a:noFill/>
                    </a:lnL>
                    <a:lnR>
                      <a:noFill/>
                    </a:lnR>
                    <a:lnT>
                      <a:noFill/>
                    </a:lnT>
                    <a:lnB>
                      <a:noFill/>
                    </a:lnB>
                  </a:tcPr>
                </a:tc>
                <a:tc>
                  <a:txBody>
                    <a:bodyPr/>
                    <a:lstStyle/>
                    <a:p>
                      <a:r>
                        <a:rPr lang="en-US" sz="1400">
                          <a:latin typeface="Arial" pitchFamily="34" charset="0"/>
                          <a:cs typeface="Arial" pitchFamily="34" charset="0"/>
                        </a:rPr>
                        <a:t>Panjang prefiks</a:t>
                      </a:r>
                    </a:p>
                  </a:txBody>
                  <a:tcPr marL="32512" marR="32512" marT="16256" marB="16256" anchor="ctr">
                    <a:lnL>
                      <a:noFill/>
                    </a:lnL>
                    <a:lnR>
                      <a:noFill/>
                    </a:lnR>
                    <a:lnT>
                      <a:noFill/>
                    </a:lnT>
                    <a:lnB>
                      <a:noFill/>
                    </a:lnB>
                  </a:tcPr>
                </a:tc>
              </a:tr>
              <a:tr h="241808">
                <a:tc>
                  <a:txBody>
                    <a:bodyPr/>
                    <a:lstStyle/>
                    <a:p>
                      <a:r>
                        <a:rPr lang="en-US" sz="1400">
                          <a:latin typeface="Arial" pitchFamily="34" charset="0"/>
                          <a:cs typeface="Arial" pitchFamily="34" charset="0"/>
                        </a:rPr>
                        <a:t>Resolusi alamat </a:t>
                      </a:r>
                      <a:r>
                        <a:rPr lang="en-US" sz="1400">
                          <a:latin typeface="Arial" pitchFamily="34" charset="0"/>
                          <a:cs typeface="Arial" pitchFamily="34" charset="0"/>
                          <a:hlinkClick r:id=""/>
                        </a:rPr>
                        <a:t>DNS</a:t>
                      </a:r>
                      <a:endParaRPr lang="en-US" sz="1400">
                        <a:latin typeface="Arial" pitchFamily="34" charset="0"/>
                        <a:cs typeface="Arial" pitchFamily="34" charset="0"/>
                      </a:endParaRPr>
                    </a:p>
                  </a:txBody>
                  <a:tcPr marL="32512" marR="32512" marT="16256" marB="16256" anchor="ctr">
                    <a:lnL>
                      <a:noFill/>
                    </a:lnL>
                    <a:lnR>
                      <a:noFill/>
                    </a:lnR>
                    <a:lnT>
                      <a:noFill/>
                    </a:lnT>
                    <a:lnB>
                      <a:noFill/>
                    </a:lnB>
                  </a:tcPr>
                </a:tc>
                <a:tc>
                  <a:txBody>
                    <a:bodyPr/>
                    <a:lstStyle/>
                    <a:p>
                      <a:r>
                        <a:rPr lang="en-US" sz="1400" i="1">
                          <a:latin typeface="Arial" pitchFamily="34" charset="0"/>
                          <a:cs typeface="Arial" pitchFamily="34" charset="0"/>
                        </a:rPr>
                        <a:t>A Resource Record</a:t>
                      </a:r>
                      <a:r>
                        <a:rPr lang="en-US" sz="1400">
                          <a:latin typeface="Arial" pitchFamily="34" charset="0"/>
                          <a:cs typeface="Arial" pitchFamily="34" charset="0"/>
                        </a:rPr>
                        <a:t> (</a:t>
                      </a:r>
                      <a:r>
                        <a:rPr lang="en-US" sz="1400" i="1">
                          <a:latin typeface="Arial" pitchFamily="34" charset="0"/>
                          <a:cs typeface="Arial" pitchFamily="34" charset="0"/>
                        </a:rPr>
                        <a:t>Single A</a:t>
                      </a:r>
                      <a:r>
                        <a:rPr lang="en-US" sz="1400">
                          <a:latin typeface="Arial" pitchFamily="34" charset="0"/>
                          <a:cs typeface="Arial" pitchFamily="34" charset="0"/>
                        </a:rPr>
                        <a:t>)</a:t>
                      </a:r>
                    </a:p>
                  </a:txBody>
                  <a:tcPr marL="32512" marR="32512" marT="16256" marB="16256" anchor="ctr">
                    <a:lnL>
                      <a:noFill/>
                    </a:lnL>
                    <a:lnR>
                      <a:noFill/>
                    </a:lnR>
                    <a:lnT>
                      <a:noFill/>
                    </a:lnT>
                    <a:lnB>
                      <a:noFill/>
                    </a:lnB>
                  </a:tcPr>
                </a:tc>
                <a:tc>
                  <a:txBody>
                    <a:bodyPr/>
                    <a:lstStyle/>
                    <a:p>
                      <a:r>
                        <a:rPr lang="en-US" sz="1400" i="1" dirty="0">
                          <a:latin typeface="Arial" pitchFamily="34" charset="0"/>
                          <a:cs typeface="Arial" pitchFamily="34" charset="0"/>
                        </a:rPr>
                        <a:t>AAAA Resource Record</a:t>
                      </a:r>
                      <a:r>
                        <a:rPr lang="en-US" sz="1400" dirty="0">
                          <a:latin typeface="Arial" pitchFamily="34" charset="0"/>
                          <a:cs typeface="Arial" pitchFamily="34" charset="0"/>
                        </a:rPr>
                        <a:t> (</a:t>
                      </a:r>
                      <a:r>
                        <a:rPr lang="en-US" sz="1400" i="1" dirty="0">
                          <a:latin typeface="Arial" pitchFamily="34" charset="0"/>
                          <a:cs typeface="Arial" pitchFamily="34" charset="0"/>
                        </a:rPr>
                        <a:t>Quad A</a:t>
                      </a:r>
                      <a:r>
                        <a:rPr lang="en-US" sz="1400" dirty="0">
                          <a:latin typeface="Arial" pitchFamily="34" charset="0"/>
                          <a:cs typeface="Arial" pitchFamily="34" charset="0"/>
                        </a:rPr>
                        <a:t>)</a:t>
                      </a:r>
                    </a:p>
                  </a:txBody>
                  <a:tcPr marL="32512" marR="32512" marT="16256" marB="16256" anchor="ctr">
                    <a:lnL>
                      <a:noFill/>
                    </a:lnL>
                    <a:lnR>
                      <a:noFill/>
                    </a:lnR>
                    <a:lnT>
                      <a:noFill/>
                    </a:lnT>
                    <a:lnB>
                      <a:noFill/>
                    </a:lnB>
                  </a:tcPr>
                </a:tc>
              </a:tr>
            </a:tbl>
          </a:graphicData>
        </a:graphic>
      </p:graphicFrame>
      <p:sp>
        <p:nvSpPr>
          <p:cNvPr id="3" name="Title 2"/>
          <p:cNvSpPr>
            <a:spLocks noGrp="1"/>
          </p:cNvSpPr>
          <p:nvPr>
            <p:ph type="title"/>
          </p:nvPr>
        </p:nvSpPr>
        <p:spPr>
          <a:xfrm>
            <a:off x="685800" y="457200"/>
            <a:ext cx="7498080" cy="838200"/>
          </a:xfrm>
        </p:spPr>
        <p:txBody>
          <a:bodyPr/>
          <a:lstStyle/>
          <a:p>
            <a:r>
              <a:rPr lang="en-US" dirty="0" err="1" smtClean="0"/>
              <a:t>Perbandingan</a:t>
            </a:r>
            <a:r>
              <a:rPr lang="en-US" dirty="0" smtClean="0"/>
              <a:t> </a:t>
            </a:r>
            <a:r>
              <a:rPr lang="en-US" dirty="0" err="1" smtClean="0"/>
              <a:t>Karakteristik</a:t>
            </a:r>
            <a:endParaRPr lang="en-US" dirty="0"/>
          </a:p>
        </p:txBody>
      </p:sp>
      <p:sp>
        <p:nvSpPr>
          <p:cNvPr id="4" name="Rectangle 3"/>
          <p:cNvSpPr/>
          <p:nvPr/>
        </p:nvSpPr>
        <p:spPr>
          <a:xfrm>
            <a:off x="2286000" y="6324600"/>
            <a:ext cx="4504759" cy="369332"/>
          </a:xfrm>
          <a:prstGeom prst="rect">
            <a:avLst/>
          </a:prstGeom>
        </p:spPr>
        <p:txBody>
          <a:bodyPr wrap="none">
            <a:spAutoFit/>
          </a:bodyPr>
          <a:lstStyle/>
          <a:p>
            <a:r>
              <a:rPr lang="en-US" dirty="0" err="1" smtClean="0"/>
              <a:t>Sumber</a:t>
            </a:r>
            <a:r>
              <a:rPr lang="en-US" dirty="0" smtClean="0"/>
              <a:t> : http://id.wikipedia.org/wiki/Alamat_IP</a:t>
            </a:r>
            <a:endParaRPr lang="en-US"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752600" y="1676400"/>
            <a:ext cx="5562600" cy="685800"/>
          </a:xfrm>
        </p:spPr>
        <p:txBody>
          <a:bodyPr/>
          <a:lstStyle/>
          <a:p>
            <a:pPr>
              <a:buNone/>
            </a:pPr>
            <a:r>
              <a:rPr lang="en-US" dirty="0" err="1" smtClean="0"/>
              <a:t>Notasi</a:t>
            </a:r>
            <a:r>
              <a:rPr lang="en-US" dirty="0" smtClean="0"/>
              <a:t> </a:t>
            </a:r>
            <a:r>
              <a:rPr lang="en-US" dirty="0" err="1" smtClean="0"/>
              <a:t>Desimal</a:t>
            </a:r>
            <a:r>
              <a:rPr lang="en-US" dirty="0" smtClean="0"/>
              <a:t> IP Address</a:t>
            </a:r>
            <a:endParaRPr lang="en-US" dirty="0"/>
          </a:p>
        </p:txBody>
      </p:sp>
      <p:pic>
        <p:nvPicPr>
          <p:cNvPr id="5" name="Picture 3"/>
          <p:cNvPicPr>
            <a:picLocks noChangeAspect="1" noChangeArrowheads="1"/>
          </p:cNvPicPr>
          <p:nvPr/>
        </p:nvPicPr>
        <p:blipFill>
          <a:blip r:embed="rId2" cstate="print"/>
          <a:srcRect/>
          <a:stretch>
            <a:fillRect/>
          </a:stretch>
        </p:blipFill>
        <p:spPr bwMode="auto">
          <a:xfrm>
            <a:off x="1552920" y="3200400"/>
            <a:ext cx="7133880" cy="1905000"/>
          </a:xfrm>
          <a:prstGeom prst="rect">
            <a:avLst/>
          </a:prstGeom>
          <a:noFill/>
          <a:ln w="9525">
            <a:noFill/>
            <a:miter lim="800000"/>
            <a:headEnd/>
            <a:tailEnd/>
          </a:ln>
        </p:spPr>
      </p:pic>
    </p:spTree>
    <p:extLst>
      <p:ext uri="{BB962C8B-B14F-4D97-AF65-F5344CB8AC3E}">
        <p14:creationId xmlns:p14="http://schemas.microsoft.com/office/powerpoint/2010/main" xmlns="" val="271670069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Kelas-kelas</a:t>
            </a:r>
            <a:r>
              <a:rPr lang="en-US" dirty="0" smtClean="0"/>
              <a:t> </a:t>
            </a:r>
            <a:r>
              <a:rPr lang="en-US" dirty="0" err="1" smtClean="0"/>
              <a:t>dalam</a:t>
            </a:r>
            <a:r>
              <a:rPr lang="en-US" dirty="0" smtClean="0"/>
              <a:t> IP Address</a:t>
            </a:r>
            <a:endParaRPr lang="en-US" dirty="0"/>
          </a:p>
        </p:txBody>
      </p:sp>
      <p:pic>
        <p:nvPicPr>
          <p:cNvPr id="19458" name="Picture 2"/>
          <p:cNvPicPr>
            <a:picLocks noChangeAspect="1" noChangeArrowheads="1"/>
          </p:cNvPicPr>
          <p:nvPr/>
        </p:nvPicPr>
        <p:blipFill>
          <a:blip r:embed="rId2" cstate="print"/>
          <a:srcRect/>
          <a:stretch>
            <a:fillRect/>
          </a:stretch>
        </p:blipFill>
        <p:spPr bwMode="auto">
          <a:xfrm>
            <a:off x="1295400" y="1752600"/>
            <a:ext cx="6745502" cy="3505200"/>
          </a:xfrm>
          <a:prstGeom prst="rect">
            <a:avLst/>
          </a:prstGeom>
          <a:noFill/>
          <a:ln w="9525">
            <a:noFill/>
            <a:miter lim="800000"/>
            <a:headEnd/>
            <a:tailEnd/>
          </a:ln>
        </p:spPr>
      </p:pic>
    </p:spTree>
    <p:extLst>
      <p:ext uri="{BB962C8B-B14F-4D97-AF65-F5344CB8AC3E}">
        <p14:creationId xmlns:p14="http://schemas.microsoft.com/office/powerpoint/2010/main" xmlns="" val="108649228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1916684" cy="4038600"/>
          </a:xfrm>
        </p:spPr>
        <p:txBody>
          <a:bodyPr>
            <a:normAutofit/>
          </a:bodyPr>
          <a:lstStyle/>
          <a:p>
            <a:r>
              <a:rPr lang="en-US" sz="2800" i="0" dirty="0" err="1" smtClean="0"/>
              <a:t>Kelas</a:t>
            </a:r>
            <a:r>
              <a:rPr lang="en-US" sz="2800" i="0" dirty="0" smtClean="0"/>
              <a:t> </a:t>
            </a:r>
            <a:r>
              <a:rPr lang="id-ID" sz="2800" i="0" dirty="0" smtClean="0"/>
              <a:t/>
            </a:r>
            <a:br>
              <a:rPr lang="id-ID" sz="2800" i="0" dirty="0" smtClean="0"/>
            </a:br>
            <a:r>
              <a:rPr lang="en-US" sz="2800" i="0" dirty="0" smtClean="0"/>
              <a:t>IP Address </a:t>
            </a:r>
            <a:r>
              <a:rPr lang="en-US" sz="2800" i="0" dirty="0" err="1" smtClean="0"/>
              <a:t>dalam</a:t>
            </a:r>
            <a:r>
              <a:rPr lang="en-US" sz="2800" i="0" dirty="0" smtClean="0"/>
              <a:t> </a:t>
            </a:r>
            <a:r>
              <a:rPr lang="en-US" sz="2800" i="0" dirty="0" err="1" smtClean="0"/>
              <a:t>notasi</a:t>
            </a:r>
            <a:r>
              <a:rPr lang="en-US" sz="2800" i="0" dirty="0" smtClean="0"/>
              <a:t> </a:t>
            </a:r>
            <a:r>
              <a:rPr lang="en-US" sz="2800" i="0" dirty="0" err="1" smtClean="0"/>
              <a:t>desimal</a:t>
            </a:r>
            <a:endParaRPr lang="en-US" sz="2800" i="0" dirty="0"/>
          </a:p>
        </p:txBody>
      </p:sp>
      <p:pic>
        <p:nvPicPr>
          <p:cNvPr id="20482" name="Picture 2"/>
          <p:cNvPicPr>
            <a:picLocks noChangeAspect="1" noChangeArrowheads="1"/>
          </p:cNvPicPr>
          <p:nvPr/>
        </p:nvPicPr>
        <p:blipFill>
          <a:blip r:embed="rId2" cstate="print"/>
          <a:srcRect/>
          <a:stretch>
            <a:fillRect/>
          </a:stretch>
        </p:blipFill>
        <p:spPr bwMode="auto">
          <a:xfrm>
            <a:off x="1916684" y="762000"/>
            <a:ext cx="6846316" cy="4648200"/>
          </a:xfrm>
          <a:prstGeom prst="rect">
            <a:avLst/>
          </a:prstGeom>
          <a:noFill/>
          <a:ln w="9525">
            <a:noFill/>
            <a:miter lim="800000"/>
            <a:headEnd/>
            <a:tailEnd/>
          </a:ln>
        </p:spPr>
      </p:pic>
      <p:sp>
        <p:nvSpPr>
          <p:cNvPr id="3" name="TextBox 2"/>
          <p:cNvSpPr txBox="1"/>
          <p:nvPr/>
        </p:nvSpPr>
        <p:spPr>
          <a:xfrm>
            <a:off x="762000" y="5410200"/>
            <a:ext cx="7086600" cy="1200329"/>
          </a:xfrm>
          <a:prstGeom prst="rect">
            <a:avLst/>
          </a:prstGeom>
          <a:noFill/>
        </p:spPr>
        <p:txBody>
          <a:bodyPr wrap="square" rtlCol="0">
            <a:spAutoFit/>
          </a:bodyPr>
          <a:lstStyle/>
          <a:p>
            <a:r>
              <a:rPr lang="en-US" dirty="0" err="1" smtClean="0"/>
              <a:t>Catatan</a:t>
            </a:r>
            <a:r>
              <a:rPr lang="en-US" dirty="0" smtClean="0"/>
              <a:t> : </a:t>
            </a:r>
          </a:p>
          <a:p>
            <a:r>
              <a:rPr lang="en-US" dirty="0" smtClean="0"/>
              <a:t>127.X.X.X Loopback network </a:t>
            </a:r>
            <a:r>
              <a:rPr lang="en-US" dirty="0" err="1" smtClean="0"/>
              <a:t>dan</a:t>
            </a:r>
            <a:r>
              <a:rPr lang="en-US" dirty="0" smtClean="0"/>
              <a:t> 255.255.255.255 broadcast local</a:t>
            </a:r>
          </a:p>
          <a:p>
            <a:r>
              <a:rPr lang="en-US" dirty="0" err="1" smtClean="0"/>
              <a:t>Alamat</a:t>
            </a:r>
            <a:r>
              <a:rPr lang="en-US" dirty="0" smtClean="0"/>
              <a:t> Host ID </a:t>
            </a:r>
            <a:r>
              <a:rPr lang="en-US" dirty="0" err="1" smtClean="0"/>
              <a:t>tidak</a:t>
            </a:r>
            <a:r>
              <a:rPr lang="en-US" dirty="0" smtClean="0"/>
              <a:t> </a:t>
            </a:r>
            <a:r>
              <a:rPr lang="en-US" dirty="0" err="1" smtClean="0"/>
              <a:t>boleh</a:t>
            </a:r>
            <a:r>
              <a:rPr lang="en-US" dirty="0" smtClean="0"/>
              <a:t> 0 </a:t>
            </a:r>
            <a:r>
              <a:rPr lang="en-US" dirty="0" err="1" smtClean="0"/>
              <a:t>atau</a:t>
            </a:r>
            <a:r>
              <a:rPr lang="en-US" dirty="0" smtClean="0"/>
              <a:t> 1 </a:t>
            </a:r>
            <a:r>
              <a:rPr lang="en-US" dirty="0" err="1" smtClean="0"/>
              <a:t>semua</a:t>
            </a:r>
            <a:r>
              <a:rPr lang="en-US" dirty="0" smtClean="0"/>
              <a:t>, </a:t>
            </a:r>
            <a:r>
              <a:rPr lang="en-US" dirty="0" err="1" smtClean="0"/>
              <a:t>karen</a:t>
            </a:r>
            <a:r>
              <a:rPr lang="en-US" dirty="0" smtClean="0"/>
              <a:t> 0 </a:t>
            </a:r>
            <a:r>
              <a:rPr lang="en-US" dirty="0" err="1" smtClean="0"/>
              <a:t>semua</a:t>
            </a:r>
            <a:r>
              <a:rPr lang="en-US" dirty="0" smtClean="0"/>
              <a:t> </a:t>
            </a:r>
            <a:r>
              <a:rPr lang="en-US" dirty="0" err="1" smtClean="0"/>
              <a:t>sebagai</a:t>
            </a:r>
            <a:r>
              <a:rPr lang="en-US" dirty="0" smtClean="0"/>
              <a:t> </a:t>
            </a:r>
            <a:r>
              <a:rPr lang="en-US" dirty="0" err="1" smtClean="0"/>
              <a:t>alamat</a:t>
            </a:r>
            <a:r>
              <a:rPr lang="en-US" dirty="0" smtClean="0"/>
              <a:t> </a:t>
            </a:r>
            <a:r>
              <a:rPr lang="en-US" dirty="0" err="1" smtClean="0"/>
              <a:t>jaringan</a:t>
            </a:r>
            <a:r>
              <a:rPr lang="en-US" dirty="0" smtClean="0"/>
              <a:t> </a:t>
            </a:r>
            <a:r>
              <a:rPr lang="en-US" dirty="0" err="1" smtClean="0"/>
              <a:t>dan</a:t>
            </a:r>
            <a:r>
              <a:rPr lang="en-US" dirty="0" smtClean="0"/>
              <a:t> 1 </a:t>
            </a:r>
            <a:r>
              <a:rPr lang="en-US" dirty="0" err="1" smtClean="0"/>
              <a:t>semua</a:t>
            </a:r>
            <a:r>
              <a:rPr lang="en-US" dirty="0" smtClean="0"/>
              <a:t> </a:t>
            </a:r>
            <a:r>
              <a:rPr lang="en-US" dirty="0" err="1" smtClean="0"/>
              <a:t>sebagai</a:t>
            </a:r>
            <a:r>
              <a:rPr lang="en-US" dirty="0" smtClean="0"/>
              <a:t> </a:t>
            </a:r>
            <a:r>
              <a:rPr lang="en-US" dirty="0" err="1" smtClean="0"/>
              <a:t>alamat</a:t>
            </a:r>
            <a:r>
              <a:rPr lang="en-US" dirty="0" smtClean="0"/>
              <a:t> broadcast/multicast/</a:t>
            </a:r>
            <a:r>
              <a:rPr lang="en-US" dirty="0" err="1" smtClean="0"/>
              <a:t>netmask</a:t>
            </a:r>
            <a:endParaRPr lang="en-US" dirty="0"/>
          </a:p>
        </p:txBody>
      </p:sp>
    </p:spTree>
    <p:extLst>
      <p:ext uri="{BB962C8B-B14F-4D97-AF65-F5344CB8AC3E}">
        <p14:creationId xmlns:p14="http://schemas.microsoft.com/office/powerpoint/2010/main" xmlns="" val="282198229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010400" cy="1143000"/>
          </a:xfrm>
        </p:spPr>
        <p:txBody>
          <a:bodyPr/>
          <a:lstStyle/>
          <a:p>
            <a:r>
              <a:rPr lang="en-US" dirty="0" err="1" smtClean="0"/>
              <a:t>Alamat-alamat</a:t>
            </a:r>
            <a:r>
              <a:rPr lang="en-US" dirty="0" smtClean="0"/>
              <a:t> </a:t>
            </a:r>
            <a:r>
              <a:rPr lang="en-US" dirty="0" err="1" smtClean="0"/>
              <a:t>Khusus</a:t>
            </a:r>
            <a:endParaRPr lang="en-US" dirty="0"/>
          </a:p>
        </p:txBody>
      </p:sp>
      <p:pic>
        <p:nvPicPr>
          <p:cNvPr id="21506" name="Picture 2"/>
          <p:cNvPicPr>
            <a:picLocks noChangeAspect="1" noChangeArrowheads="1"/>
          </p:cNvPicPr>
          <p:nvPr/>
        </p:nvPicPr>
        <p:blipFill>
          <a:blip r:embed="rId2" cstate="print"/>
          <a:srcRect/>
          <a:stretch>
            <a:fillRect/>
          </a:stretch>
        </p:blipFill>
        <p:spPr bwMode="auto">
          <a:xfrm>
            <a:off x="685800" y="1981200"/>
            <a:ext cx="7910163" cy="1905000"/>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xmlns="" val="835281800"/>
              </p:ext>
            </p:extLst>
          </p:nvPr>
        </p:nvGraphicFramePr>
        <p:xfrm>
          <a:off x="1524000" y="4612640"/>
          <a:ext cx="6096000" cy="1483360"/>
        </p:xfrm>
        <a:graphic>
          <a:graphicData uri="http://schemas.openxmlformats.org/drawingml/2006/table">
            <a:tbl>
              <a:tblPr firstRow="1" bandRow="1">
                <a:tableStyleId>{5C22544A-7EE6-4342-B048-85BDC9FD1C3A}</a:tableStyleId>
              </a:tblPr>
              <a:tblGrid>
                <a:gridCol w="2032000"/>
                <a:gridCol w="2032000"/>
                <a:gridCol w="2032000"/>
              </a:tblGrid>
              <a:tr h="370840">
                <a:tc gridSpan="3">
                  <a:txBody>
                    <a:bodyPr/>
                    <a:lstStyle/>
                    <a:p>
                      <a:pPr algn="ctr"/>
                      <a:r>
                        <a:rPr lang="en-US" dirty="0" smtClean="0"/>
                        <a:t>IP Address Private</a:t>
                      </a:r>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dirty="0" err="1" smtClean="0"/>
                        <a:t>Kelas</a:t>
                      </a:r>
                      <a:r>
                        <a:rPr lang="en-US" dirty="0" smtClean="0"/>
                        <a:t> A</a:t>
                      </a:r>
                      <a:endParaRPr lang="en-US" dirty="0"/>
                    </a:p>
                  </a:txBody>
                  <a:tcPr/>
                </a:tc>
                <a:tc>
                  <a:txBody>
                    <a:bodyPr/>
                    <a:lstStyle/>
                    <a:p>
                      <a:pPr algn="ctr"/>
                      <a:r>
                        <a:rPr lang="en-US" dirty="0" smtClean="0"/>
                        <a:t>10.0.0.1</a:t>
                      </a:r>
                      <a:endParaRPr lang="en-US" dirty="0"/>
                    </a:p>
                  </a:txBody>
                  <a:tcPr/>
                </a:tc>
                <a:tc>
                  <a:txBody>
                    <a:bodyPr/>
                    <a:lstStyle/>
                    <a:p>
                      <a:pPr algn="ctr"/>
                      <a:r>
                        <a:rPr lang="en-US" dirty="0" smtClean="0"/>
                        <a:t>10.255.255.254</a:t>
                      </a:r>
                      <a:endParaRPr lang="en-US" dirty="0"/>
                    </a:p>
                  </a:txBody>
                  <a:tcPr/>
                </a:tc>
              </a:tr>
              <a:tr h="370840">
                <a:tc>
                  <a:txBody>
                    <a:bodyPr/>
                    <a:lstStyle/>
                    <a:p>
                      <a:pPr algn="ctr"/>
                      <a:r>
                        <a:rPr lang="en-US" dirty="0" err="1" smtClean="0"/>
                        <a:t>Kelas</a:t>
                      </a:r>
                      <a:r>
                        <a:rPr lang="en-US" baseline="0" dirty="0" smtClean="0"/>
                        <a:t> B</a:t>
                      </a:r>
                      <a:endParaRPr lang="en-US" dirty="0"/>
                    </a:p>
                  </a:txBody>
                  <a:tcPr/>
                </a:tc>
                <a:tc>
                  <a:txBody>
                    <a:bodyPr/>
                    <a:lstStyle/>
                    <a:p>
                      <a:pPr algn="ctr"/>
                      <a:r>
                        <a:rPr lang="en-US" dirty="0" smtClean="0"/>
                        <a:t>172.16.0.1</a:t>
                      </a:r>
                      <a:endParaRPr lang="en-US" dirty="0"/>
                    </a:p>
                  </a:txBody>
                  <a:tcPr/>
                </a:tc>
                <a:tc>
                  <a:txBody>
                    <a:bodyPr/>
                    <a:lstStyle/>
                    <a:p>
                      <a:pPr algn="ctr"/>
                      <a:r>
                        <a:rPr lang="en-US" dirty="0" smtClean="0"/>
                        <a:t>172.31.255.254</a:t>
                      </a:r>
                      <a:endParaRPr lang="en-US" dirty="0"/>
                    </a:p>
                  </a:txBody>
                  <a:tcPr/>
                </a:tc>
              </a:tr>
              <a:tr h="370840">
                <a:tc>
                  <a:txBody>
                    <a:bodyPr/>
                    <a:lstStyle/>
                    <a:p>
                      <a:pPr algn="ctr"/>
                      <a:r>
                        <a:rPr lang="en-US" dirty="0" err="1" smtClean="0"/>
                        <a:t>Kelas</a:t>
                      </a:r>
                      <a:r>
                        <a:rPr lang="en-US" dirty="0" smtClean="0"/>
                        <a:t> C</a:t>
                      </a:r>
                      <a:endParaRPr lang="en-US" dirty="0"/>
                    </a:p>
                  </a:txBody>
                  <a:tcPr/>
                </a:tc>
                <a:tc>
                  <a:txBody>
                    <a:bodyPr/>
                    <a:lstStyle/>
                    <a:p>
                      <a:pPr algn="ctr"/>
                      <a:r>
                        <a:rPr lang="en-US" dirty="0" smtClean="0"/>
                        <a:t>192.168.0.1</a:t>
                      </a:r>
                      <a:endParaRPr lang="en-US" dirty="0"/>
                    </a:p>
                  </a:txBody>
                  <a:tcPr/>
                </a:tc>
                <a:tc>
                  <a:txBody>
                    <a:bodyPr/>
                    <a:lstStyle/>
                    <a:p>
                      <a:pPr algn="ctr"/>
                      <a:r>
                        <a:rPr lang="en-US" dirty="0" smtClean="0"/>
                        <a:t>192.168.255.254</a:t>
                      </a:r>
                      <a:endParaRPr lang="en-US" dirty="0"/>
                    </a:p>
                  </a:txBody>
                  <a:tcPr/>
                </a:tc>
              </a:tr>
            </a:tbl>
          </a:graphicData>
        </a:graphic>
      </p:graphicFrame>
    </p:spTree>
    <p:extLst>
      <p:ext uri="{BB962C8B-B14F-4D97-AF65-F5344CB8AC3E}">
        <p14:creationId xmlns:p14="http://schemas.microsoft.com/office/powerpoint/2010/main" xmlns="" val="1112303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5181600"/>
            <a:ext cx="5410200" cy="685800"/>
          </a:xfrm>
        </p:spPr>
        <p:txBody>
          <a:bodyPr>
            <a:normAutofit/>
          </a:bodyPr>
          <a:lstStyle/>
          <a:p>
            <a:pPr>
              <a:buNone/>
            </a:pPr>
            <a:r>
              <a:rPr lang="en-US" dirty="0" err="1" smtClean="0"/>
              <a:t>Generasi</a:t>
            </a:r>
            <a:r>
              <a:rPr lang="en-US" dirty="0" smtClean="0"/>
              <a:t> 1 </a:t>
            </a:r>
            <a:r>
              <a:rPr lang="en-US" dirty="0" err="1" smtClean="0"/>
              <a:t>dan</a:t>
            </a:r>
            <a:r>
              <a:rPr lang="en-US" dirty="0" smtClean="0"/>
              <a:t> 2 : CPU 16 Bit</a:t>
            </a:r>
            <a:endParaRPr lang="en-US" dirty="0"/>
          </a:p>
        </p:txBody>
      </p:sp>
      <p:pic>
        <p:nvPicPr>
          <p:cNvPr id="29697" name="Picture 1" descr="E:\Kerja\Dre Dosen\cpu 16.jpg"/>
          <p:cNvPicPr>
            <a:picLocks noChangeAspect="1" noChangeArrowheads="1"/>
          </p:cNvPicPr>
          <p:nvPr/>
        </p:nvPicPr>
        <p:blipFill>
          <a:blip r:embed="rId2" cstate="print"/>
          <a:srcRect/>
          <a:stretch>
            <a:fillRect/>
          </a:stretch>
        </p:blipFill>
        <p:spPr bwMode="auto">
          <a:xfrm>
            <a:off x="2209800" y="1066800"/>
            <a:ext cx="4953000" cy="3714750"/>
          </a:xfrm>
          <a:prstGeom prst="rect">
            <a:avLst/>
          </a:prstGeom>
          <a:noFill/>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7696200" cy="6001643"/>
          </a:xfrm>
          <a:prstGeom prst="rect">
            <a:avLst/>
          </a:prstGeom>
        </p:spPr>
        <p:txBody>
          <a:bodyPr wrap="square">
            <a:spAutoFit/>
          </a:bodyPr>
          <a:lstStyle/>
          <a:p>
            <a:r>
              <a:rPr lang="en-US" sz="2400" b="1" dirty="0" err="1" smtClean="0">
                <a:latin typeface="Arial" pitchFamily="34" charset="0"/>
                <a:cs typeface="Arial" pitchFamily="34" charset="0"/>
              </a:rPr>
              <a:t>Pengertian</a:t>
            </a:r>
            <a:r>
              <a:rPr lang="en-US" sz="2400" dirty="0" smtClean="0">
                <a:latin typeface="Arial" pitchFamily="34" charset="0"/>
                <a:cs typeface="Arial" pitchFamily="34" charset="0"/>
              </a:rPr>
              <a:t> </a:t>
            </a:r>
            <a:r>
              <a:rPr lang="en-US" sz="2400" b="1" dirty="0" smtClean="0">
                <a:latin typeface="Arial" pitchFamily="34" charset="0"/>
                <a:cs typeface="Arial" pitchFamily="34" charset="0"/>
              </a:rPr>
              <a:t>Broadcast</a:t>
            </a:r>
            <a:endParaRPr lang="en-US" sz="2400" dirty="0" smtClean="0">
              <a:latin typeface="Arial" pitchFamily="34" charset="0"/>
              <a:cs typeface="Arial" pitchFamily="34" charset="0"/>
            </a:endParaRPr>
          </a:p>
          <a:p>
            <a:r>
              <a:rPr lang="en-US" sz="2400" dirty="0" err="1" smtClean="0">
                <a:latin typeface="Arial" pitchFamily="34" charset="0"/>
                <a:cs typeface="Arial" pitchFamily="34" charset="0"/>
              </a:rPr>
              <a:t>Alamat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ini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digunakan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untuk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mengirim</a:t>
            </a:r>
            <a:r>
              <a:rPr lang="en-US" sz="2400" dirty="0" smtClean="0">
                <a:latin typeface="Arial" pitchFamily="34" charset="0"/>
                <a:cs typeface="Arial" pitchFamily="34" charset="0"/>
              </a:rPr>
              <a:t>/</a:t>
            </a:r>
            <a:r>
              <a:rPr lang="en-US" sz="2400" dirty="0" err="1" smtClean="0">
                <a:latin typeface="Arial" pitchFamily="34" charset="0"/>
                <a:cs typeface="Arial" pitchFamily="34" charset="0"/>
              </a:rPr>
              <a:t>menerima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informasi</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harus</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diketahui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oleh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seluruh</a:t>
            </a:r>
            <a:r>
              <a:rPr lang="en-US" sz="2400" dirty="0" smtClean="0">
                <a:latin typeface="Arial" pitchFamily="34" charset="0"/>
                <a:cs typeface="Arial" pitchFamily="34" charset="0"/>
              </a:rPr>
              <a:t> host yang </a:t>
            </a:r>
            <a:r>
              <a:rPr lang="en-US" sz="2400" dirty="0" err="1" smtClean="0">
                <a:latin typeface="Arial" pitchFamily="34" charset="0"/>
                <a:cs typeface="Arial" pitchFamily="34" charset="0"/>
              </a:rPr>
              <a:t>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suatu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jaringan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Seperti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diketahui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setiap</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paket</a:t>
            </a:r>
            <a:r>
              <a:rPr lang="en-US" sz="2400" dirty="0" smtClean="0">
                <a:latin typeface="Arial" pitchFamily="34" charset="0"/>
                <a:cs typeface="Arial" pitchFamily="34" charset="0"/>
              </a:rPr>
              <a:t> IP </a:t>
            </a:r>
            <a:r>
              <a:rPr lang="en-US" sz="2400" dirty="0" err="1" smtClean="0">
                <a:latin typeface="Arial" pitchFamily="34" charset="0"/>
                <a:cs typeface="Arial" pitchFamily="34" charset="0"/>
              </a:rPr>
              <a:t>memiliki</a:t>
            </a:r>
            <a:r>
              <a:rPr lang="en-US" sz="2400" dirty="0" smtClean="0">
                <a:latin typeface="Arial" pitchFamily="34" charset="0"/>
                <a:cs typeface="Arial" pitchFamily="34" charset="0"/>
              </a:rPr>
              <a:t> header </a:t>
            </a:r>
            <a:r>
              <a:rPr lang="en-US" sz="2400" dirty="0" err="1" smtClean="0">
                <a:latin typeface="Arial" pitchFamily="34" charset="0"/>
                <a:cs typeface="Arial" pitchFamily="34" charset="0"/>
              </a:rPr>
              <a:t>alamat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tujuan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berupa</a:t>
            </a:r>
            <a:r>
              <a:rPr lang="en-US" sz="2400" dirty="0" smtClean="0">
                <a:latin typeface="Arial" pitchFamily="34" charset="0"/>
                <a:cs typeface="Arial" pitchFamily="34" charset="0"/>
              </a:rPr>
              <a:t> IP Address </a:t>
            </a:r>
            <a:r>
              <a:rPr lang="en-US" sz="2400" dirty="0" err="1" smtClean="0">
                <a:latin typeface="Arial" pitchFamily="34" charset="0"/>
                <a:cs typeface="Arial" pitchFamily="34" charset="0"/>
              </a:rPr>
              <a:t>dari</a:t>
            </a:r>
            <a:r>
              <a:rPr lang="en-US" sz="2400" dirty="0" smtClean="0">
                <a:latin typeface="Arial" pitchFamily="34" charset="0"/>
                <a:cs typeface="Arial" pitchFamily="34" charset="0"/>
              </a:rPr>
              <a:t> host yang </a:t>
            </a:r>
            <a:r>
              <a:rPr lang="en-US" sz="2400" dirty="0" err="1" smtClean="0">
                <a:latin typeface="Arial" pitchFamily="34" charset="0"/>
                <a:cs typeface="Arial" pitchFamily="34" charset="0"/>
              </a:rPr>
              <a:t>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dituju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oleh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paket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tersebut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Dengan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adanya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alamat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ini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maka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hanya</a:t>
            </a:r>
            <a:r>
              <a:rPr lang="en-US" sz="2400" dirty="0" smtClean="0">
                <a:latin typeface="Arial" pitchFamily="34" charset="0"/>
                <a:cs typeface="Arial" pitchFamily="34" charset="0"/>
              </a:rPr>
              <a:t> host </a:t>
            </a:r>
            <a:r>
              <a:rPr lang="en-US" sz="2400" dirty="0" err="1" smtClean="0">
                <a:latin typeface="Arial" pitchFamily="34" charset="0"/>
                <a:cs typeface="Arial" pitchFamily="34" charset="0"/>
              </a:rPr>
              <a:t>tujuan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saja</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memproses</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paket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tersebut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sedangkan</a:t>
            </a:r>
            <a:r>
              <a:rPr lang="en-US" sz="2400" dirty="0" smtClean="0">
                <a:latin typeface="Arial" pitchFamily="34" charset="0"/>
                <a:cs typeface="Arial" pitchFamily="34" charset="0"/>
              </a:rPr>
              <a:t> host lain </a:t>
            </a:r>
            <a:r>
              <a:rPr lang="en-US" sz="2400" dirty="0" err="1" smtClean="0">
                <a:latin typeface="Arial" pitchFamily="34" charset="0"/>
                <a:cs typeface="Arial" pitchFamily="34" charset="0"/>
              </a:rPr>
              <a:t>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mengabaikannya</a:t>
            </a:r>
            <a:r>
              <a:rPr lang="en-US" sz="2400" dirty="0" smtClean="0">
                <a:latin typeface="Arial" pitchFamily="34" charset="0"/>
                <a:cs typeface="Arial" pitchFamily="34" charset="0"/>
              </a:rPr>
              <a:t>.</a:t>
            </a:r>
          </a:p>
          <a:p>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b="1" dirty="0" err="1" smtClean="0">
                <a:latin typeface="Arial" pitchFamily="34" charset="0"/>
                <a:cs typeface="Arial" pitchFamily="34" charset="0"/>
              </a:rPr>
              <a:t>Pengertian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Ip</a:t>
            </a:r>
            <a:r>
              <a:rPr lang="en-US" sz="2400" b="1" dirty="0" smtClean="0">
                <a:latin typeface="Arial" pitchFamily="34" charset="0"/>
                <a:cs typeface="Arial" pitchFamily="34" charset="0"/>
              </a:rPr>
              <a:t> Network</a:t>
            </a:r>
            <a:endParaRPr lang="en-US" sz="2400" dirty="0" smtClean="0">
              <a:latin typeface="Arial" pitchFamily="34" charset="0"/>
              <a:cs typeface="Arial" pitchFamily="34" charset="0"/>
            </a:endParaRPr>
          </a:p>
          <a:p>
            <a:r>
              <a:rPr lang="en-US" sz="2400" dirty="0" err="1" smtClean="0">
                <a:latin typeface="Arial" pitchFamily="34" charset="0"/>
                <a:cs typeface="Arial" pitchFamily="34" charset="0"/>
              </a:rPr>
              <a:t>Segmen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jaringan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dengan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kata</a:t>
            </a:r>
            <a:r>
              <a:rPr lang="en-US" sz="2400" dirty="0" smtClean="0">
                <a:latin typeface="Arial" pitchFamily="34" charset="0"/>
                <a:cs typeface="Arial" pitchFamily="34" charset="0"/>
              </a:rPr>
              <a:t> lain </a:t>
            </a:r>
            <a:r>
              <a:rPr lang="en-US" sz="2400" dirty="0" err="1" smtClean="0">
                <a:latin typeface="Arial" pitchFamily="34" charset="0"/>
                <a:cs typeface="Arial" pitchFamily="34" charset="0"/>
              </a:rPr>
              <a:t>bisa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disebut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juga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sebagai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pengelompokan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suatu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jaringan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dengan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batasan</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dibuat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didefinisikan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oleh</a:t>
            </a:r>
            <a:r>
              <a:rPr lang="en-US" sz="2400" dirty="0" smtClean="0">
                <a:latin typeface="Arial" pitchFamily="34" charset="0"/>
                <a:cs typeface="Arial" pitchFamily="34" charset="0"/>
              </a:rPr>
              <a:t> router.  </a:t>
            </a:r>
            <a:r>
              <a:rPr lang="en-US" sz="2400" dirty="0" err="1" smtClean="0">
                <a:latin typeface="Arial" pitchFamily="34" charset="0"/>
                <a:cs typeface="Arial" pitchFamily="34" charset="0"/>
              </a:rPr>
              <a:t>Dalam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satu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jaringan</a:t>
            </a:r>
            <a:r>
              <a:rPr lang="en-US" sz="2400" dirty="0" smtClean="0">
                <a:latin typeface="Arial" pitchFamily="34" charset="0"/>
                <a:cs typeface="Arial" pitchFamily="34" charset="0"/>
              </a:rPr>
              <a:t> LAN </a:t>
            </a:r>
            <a:r>
              <a:rPr lang="en-US" sz="2400" dirty="0" err="1" smtClean="0">
                <a:latin typeface="Arial" pitchFamily="34" charset="0"/>
                <a:cs typeface="Arial" pitchFamily="34" charset="0"/>
              </a:rPr>
              <a:t>maka</a:t>
            </a:r>
            <a:r>
              <a:rPr lang="en-US" sz="2400" dirty="0" smtClean="0">
                <a:latin typeface="Arial" pitchFamily="34" charset="0"/>
                <a:cs typeface="Arial" pitchFamily="34" charset="0"/>
              </a:rPr>
              <a:t> IP Network </a:t>
            </a:r>
            <a:r>
              <a:rPr lang="en-US" sz="2400" dirty="0" err="1" smtClean="0">
                <a:latin typeface="Arial" pitchFamily="34" charset="0"/>
                <a:cs typeface="Arial" pitchFamily="34" charset="0"/>
              </a:rPr>
              <a:t>tentu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sama</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685800"/>
            <a:ext cx="7498080" cy="762000"/>
          </a:xfrm>
        </p:spPr>
        <p:txBody>
          <a:bodyPr/>
          <a:lstStyle/>
          <a:p>
            <a:pPr>
              <a:buNone/>
            </a:pPr>
            <a:r>
              <a:rPr lang="en-US" dirty="0" err="1" smtClean="0"/>
              <a:t>Contoh</a:t>
            </a:r>
            <a:r>
              <a:rPr lang="en-US" dirty="0" smtClean="0"/>
              <a:t> </a:t>
            </a:r>
            <a:r>
              <a:rPr lang="en-US" dirty="0" err="1" smtClean="0"/>
              <a:t>Alamat</a:t>
            </a:r>
            <a:r>
              <a:rPr lang="en-US" dirty="0" smtClean="0"/>
              <a:t> </a:t>
            </a:r>
            <a:r>
              <a:rPr lang="en-US" dirty="0" err="1" smtClean="0"/>
              <a:t>jaringan</a:t>
            </a:r>
            <a:r>
              <a:rPr lang="en-US" dirty="0" smtClean="0"/>
              <a:t> / IP Address</a:t>
            </a:r>
            <a:endParaRPr lang="en-US" dirty="0"/>
          </a:p>
        </p:txBody>
      </p:sp>
      <p:pic>
        <p:nvPicPr>
          <p:cNvPr id="22530" name="Picture 2"/>
          <p:cNvPicPr>
            <a:picLocks noChangeAspect="1" noChangeArrowheads="1"/>
          </p:cNvPicPr>
          <p:nvPr/>
        </p:nvPicPr>
        <p:blipFill>
          <a:blip r:embed="rId2" cstate="print"/>
          <a:srcRect/>
          <a:stretch>
            <a:fillRect/>
          </a:stretch>
        </p:blipFill>
        <p:spPr bwMode="auto">
          <a:xfrm>
            <a:off x="1447800" y="1524000"/>
            <a:ext cx="6912913" cy="4648200"/>
          </a:xfrm>
          <a:prstGeom prst="rect">
            <a:avLst/>
          </a:prstGeom>
          <a:noFill/>
          <a:ln w="9525">
            <a:noFill/>
            <a:miter lim="800000"/>
            <a:headEnd/>
            <a:tailEnd/>
          </a:ln>
        </p:spPr>
      </p:pic>
    </p:spTree>
    <p:extLst>
      <p:ext uri="{BB962C8B-B14F-4D97-AF65-F5344CB8AC3E}">
        <p14:creationId xmlns:p14="http://schemas.microsoft.com/office/powerpoint/2010/main" xmlns="" val="78435074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09600"/>
            <a:ext cx="8001000" cy="6555641"/>
          </a:xfrm>
          <a:prstGeom prst="rect">
            <a:avLst/>
          </a:prstGeom>
        </p:spPr>
        <p:txBody>
          <a:bodyPr wrap="square">
            <a:spAutoFit/>
          </a:bodyPr>
          <a:lstStyle/>
          <a:p>
            <a:r>
              <a:rPr lang="en-US" sz="2400" b="1" dirty="0" err="1" smtClean="0">
                <a:latin typeface="Arial" pitchFamily="34" charset="0"/>
                <a:cs typeface="Arial" pitchFamily="34" charset="0"/>
              </a:rPr>
              <a:t>Pengertian</a:t>
            </a:r>
            <a:r>
              <a:rPr lang="en-US" sz="2400" b="1" dirty="0" smtClean="0">
                <a:latin typeface="Arial" pitchFamily="34" charset="0"/>
                <a:cs typeface="Arial" pitchFamily="34" charset="0"/>
              </a:rPr>
              <a:t> Subnet Mask</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Subnet mask </a:t>
            </a:r>
            <a:r>
              <a:rPr lang="en-US" sz="2400" dirty="0" err="1" smtClean="0">
                <a:latin typeface="Arial" pitchFamily="34" charset="0"/>
                <a:cs typeface="Arial" pitchFamily="34" charset="0"/>
              </a:rPr>
              <a:t>adalah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istilah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teknologi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informasi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dalam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bahasa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Inggris</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mengacu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kepada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angka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biner</a:t>
            </a:r>
            <a:r>
              <a:rPr lang="en-US" sz="2400" dirty="0" smtClean="0">
                <a:latin typeface="Arial" pitchFamily="34" charset="0"/>
                <a:cs typeface="Arial" pitchFamily="34" charset="0"/>
              </a:rPr>
              <a:t> 32 bit yang </a:t>
            </a:r>
            <a:r>
              <a:rPr lang="en-US" sz="2400" dirty="0" err="1" smtClean="0">
                <a:latin typeface="Arial" pitchFamily="34" charset="0"/>
                <a:cs typeface="Arial" pitchFamily="34" charset="0"/>
              </a:rPr>
              <a:t>digunakan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untuk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membedakan</a:t>
            </a:r>
            <a:r>
              <a:rPr lang="en-US" sz="2400" dirty="0" smtClean="0">
                <a:latin typeface="Arial" pitchFamily="34" charset="0"/>
                <a:cs typeface="Arial" pitchFamily="34" charset="0"/>
              </a:rPr>
              <a:t> network ID </a:t>
            </a:r>
            <a:r>
              <a:rPr lang="en-US" sz="2400" dirty="0" err="1" smtClean="0">
                <a:latin typeface="Arial" pitchFamily="34" charset="0"/>
                <a:cs typeface="Arial" pitchFamily="34" charset="0"/>
              </a:rPr>
              <a:t>dengan</a:t>
            </a:r>
            <a:r>
              <a:rPr lang="en-US" sz="2400" dirty="0" smtClean="0">
                <a:latin typeface="Arial" pitchFamily="34" charset="0"/>
                <a:cs typeface="Arial" pitchFamily="34" charset="0"/>
              </a:rPr>
              <a:t> host ID, </a:t>
            </a:r>
            <a:r>
              <a:rPr lang="en-US" sz="2400" dirty="0" err="1" smtClean="0">
                <a:latin typeface="Arial" pitchFamily="34" charset="0"/>
                <a:cs typeface="Arial" pitchFamily="34" charset="0"/>
              </a:rPr>
              <a:t>menunjukkan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letak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suatu</a:t>
            </a:r>
            <a:r>
              <a:rPr lang="en-US" sz="2400" dirty="0" smtClean="0">
                <a:latin typeface="Arial" pitchFamily="34" charset="0"/>
                <a:cs typeface="Arial" pitchFamily="34" charset="0"/>
              </a:rPr>
              <a:t> host, </a:t>
            </a:r>
            <a:r>
              <a:rPr lang="en-US" sz="2400" dirty="0" err="1" smtClean="0">
                <a:latin typeface="Arial" pitchFamily="34" charset="0"/>
                <a:cs typeface="Arial" pitchFamily="34" charset="0"/>
              </a:rPr>
              <a:t>apakah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berada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jaringan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lokal</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atau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jaringan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luar</a:t>
            </a:r>
            <a:r>
              <a:rPr lang="en-US" sz="2400" dirty="0" smtClean="0">
                <a:latin typeface="Arial" pitchFamily="34" charset="0"/>
                <a:cs typeface="Arial" pitchFamily="34" charset="0"/>
              </a:rPr>
              <a:t>.</a:t>
            </a:r>
          </a:p>
          <a:p>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b="1" dirty="0" err="1" smtClean="0">
                <a:latin typeface="Arial" pitchFamily="34" charset="0"/>
                <a:cs typeface="Arial" pitchFamily="34" charset="0"/>
              </a:rPr>
              <a:t>Pengertian</a:t>
            </a:r>
            <a:r>
              <a:rPr lang="en-US" sz="2400" b="1" dirty="0" smtClean="0">
                <a:latin typeface="Arial" pitchFamily="34" charset="0"/>
                <a:cs typeface="Arial" pitchFamily="34" charset="0"/>
              </a:rPr>
              <a:t> Domain Name System (DNS)</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Domain Name System (DNS) </a:t>
            </a:r>
            <a:r>
              <a:rPr lang="en-US" sz="2400" dirty="0" err="1" smtClean="0">
                <a:latin typeface="Arial" pitchFamily="34" charset="0"/>
                <a:cs typeface="Arial" pitchFamily="34" charset="0"/>
              </a:rPr>
              <a:t>adalah</a:t>
            </a:r>
            <a:r>
              <a:rPr lang="en-US" sz="2400" dirty="0" smtClean="0">
                <a:latin typeface="Arial" pitchFamily="34" charset="0"/>
                <a:cs typeface="Arial" pitchFamily="34" charset="0"/>
              </a:rPr>
              <a:t> distribute database system yang </a:t>
            </a:r>
            <a:r>
              <a:rPr lang="en-US" sz="2400" dirty="0" err="1" smtClean="0">
                <a:latin typeface="Arial" pitchFamily="34" charset="0"/>
                <a:cs typeface="Arial" pitchFamily="34" charset="0"/>
              </a:rPr>
              <a:t>digunakan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untuk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pencarian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nama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komputer</a:t>
            </a:r>
            <a:r>
              <a:rPr lang="en-US" sz="2400" dirty="0" smtClean="0">
                <a:latin typeface="Arial" pitchFamily="34" charset="0"/>
                <a:cs typeface="Arial" pitchFamily="34" charset="0"/>
              </a:rPr>
              <a:t> (name resolution) </a:t>
            </a:r>
            <a:r>
              <a:rPr lang="en-US" sz="2400" dirty="0" err="1" smtClean="0">
                <a:latin typeface="Arial" pitchFamily="34" charset="0"/>
                <a:cs typeface="Arial" pitchFamily="34" charset="0"/>
              </a:rPr>
              <a:t>di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jaringan</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mengunakan</a:t>
            </a:r>
            <a:r>
              <a:rPr lang="en-US" sz="2400" dirty="0" smtClean="0">
                <a:latin typeface="Arial" pitchFamily="34" charset="0"/>
                <a:cs typeface="Arial" pitchFamily="34" charset="0"/>
              </a:rPr>
              <a:t> TCP/IP (Transmission Control Protocol/Internet Protocol). DNS </a:t>
            </a:r>
            <a:r>
              <a:rPr lang="en-US" sz="2400" dirty="0" err="1" smtClean="0">
                <a:latin typeface="Arial" pitchFamily="34" charset="0"/>
                <a:cs typeface="Arial" pitchFamily="34" charset="0"/>
              </a:rPr>
              <a:t>biasa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digunakan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aplikasi</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terhubung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a:t>
            </a:r>
            <a:r>
              <a:rPr lang="en-US" sz="2400" dirty="0" smtClean="0">
                <a:latin typeface="Arial" pitchFamily="34" charset="0"/>
                <a:cs typeface="Arial" pitchFamily="34" charset="0"/>
              </a:rPr>
              <a:t> Internet </a:t>
            </a:r>
            <a:r>
              <a:rPr lang="en-US" sz="2400" dirty="0" err="1" smtClean="0">
                <a:latin typeface="Arial" pitchFamily="34" charset="0"/>
                <a:cs typeface="Arial" pitchFamily="34" charset="0"/>
              </a:rPr>
              <a:t>seperti</a:t>
            </a:r>
            <a:r>
              <a:rPr lang="en-US" sz="2400" dirty="0" smtClean="0">
                <a:latin typeface="Arial" pitchFamily="34" charset="0"/>
                <a:cs typeface="Arial" pitchFamily="34" charset="0"/>
              </a:rPr>
              <a:t> web browser </a:t>
            </a:r>
            <a:r>
              <a:rPr lang="en-US" sz="2400" dirty="0" err="1" smtClean="0">
                <a:latin typeface="Arial" pitchFamily="34" charset="0"/>
                <a:cs typeface="Arial" pitchFamily="34" charset="0"/>
              </a:rPr>
              <a:t>atau</a:t>
            </a:r>
            <a:r>
              <a:rPr lang="en-US" sz="2400" dirty="0" smtClean="0">
                <a:latin typeface="Arial" pitchFamily="34" charset="0"/>
                <a:cs typeface="Arial" pitchFamily="34" charset="0"/>
              </a:rPr>
              <a:t> e-mail, </a:t>
            </a:r>
            <a:r>
              <a:rPr lang="en-US" sz="2400" dirty="0" err="1" smtClean="0">
                <a:latin typeface="Arial" pitchFamily="34" charset="0"/>
                <a:cs typeface="Arial" pitchFamily="34" charset="0"/>
              </a:rPr>
              <a:t>dimana</a:t>
            </a:r>
            <a:r>
              <a:rPr lang="en-US" sz="2400" dirty="0" smtClean="0">
                <a:latin typeface="Arial" pitchFamily="34" charset="0"/>
                <a:cs typeface="Arial" pitchFamily="34" charset="0"/>
              </a:rPr>
              <a:t> DNS </a:t>
            </a:r>
            <a:r>
              <a:rPr lang="en-US" sz="2400" dirty="0" err="1" smtClean="0">
                <a:latin typeface="Arial" pitchFamily="34" charset="0"/>
                <a:cs typeface="Arial" pitchFamily="34" charset="0"/>
              </a:rPr>
              <a:t>membantu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memetakan</a:t>
            </a:r>
            <a:r>
              <a:rPr lang="en-US" sz="2400" dirty="0" smtClean="0">
                <a:latin typeface="Arial" pitchFamily="34" charset="0"/>
                <a:cs typeface="Arial" pitchFamily="34" charset="0"/>
              </a:rPr>
              <a:t> host name </a:t>
            </a:r>
            <a:r>
              <a:rPr lang="en-US" sz="2400" dirty="0" err="1" smtClean="0">
                <a:latin typeface="Arial" pitchFamily="34" charset="0"/>
                <a:cs typeface="Arial" pitchFamily="34" charset="0"/>
              </a:rPr>
              <a:t>sebuah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komputer</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a:t>
            </a:r>
            <a:r>
              <a:rPr lang="en-US" sz="2400" dirty="0" smtClean="0">
                <a:latin typeface="Arial" pitchFamily="34" charset="0"/>
                <a:cs typeface="Arial" pitchFamily="34" charset="0"/>
              </a:rPr>
              <a:t> IP address.</a:t>
            </a:r>
          </a:p>
          <a:p>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Notasi</a:t>
            </a:r>
            <a:r>
              <a:rPr lang="en-US" dirty="0" smtClean="0"/>
              <a:t> Subnet Mask</a:t>
            </a:r>
            <a:endParaRPr lang="en-US" dirty="0"/>
          </a:p>
        </p:txBody>
      </p:sp>
      <p:sp>
        <p:nvSpPr>
          <p:cNvPr id="3" name="Rectangle 2"/>
          <p:cNvSpPr/>
          <p:nvPr/>
        </p:nvSpPr>
        <p:spPr>
          <a:xfrm>
            <a:off x="228600" y="1752600"/>
            <a:ext cx="8915400" cy="2246769"/>
          </a:xfrm>
          <a:prstGeom prst="rect">
            <a:avLst/>
          </a:prstGeom>
        </p:spPr>
        <p:txBody>
          <a:bodyPr wrap="square">
            <a:spAutoFit/>
          </a:bodyPr>
          <a:lstStyle/>
          <a:p>
            <a:pPr marL="742950" indent="-742950">
              <a:buFont typeface="+mj-lt"/>
              <a:buAutoNum type="arabicPeriod"/>
            </a:pPr>
            <a:r>
              <a:rPr lang="en-US" sz="3600" dirty="0" err="1" smtClean="0">
                <a:latin typeface="Arial" pitchFamily="34" charset="0"/>
                <a:cs typeface="Arial" pitchFamily="34" charset="0"/>
              </a:rPr>
              <a:t>Notasi</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standar</a:t>
            </a:r>
            <a:r>
              <a:rPr lang="en-US" sz="3600" dirty="0" smtClean="0">
                <a:latin typeface="Arial" pitchFamily="34" charset="0"/>
                <a:cs typeface="Arial" pitchFamily="34" charset="0"/>
              </a:rPr>
              <a:t> </a:t>
            </a:r>
            <a:r>
              <a:rPr lang="en-US" sz="2800" dirty="0" smtClean="0">
                <a:latin typeface="Arial" pitchFamily="34" charset="0"/>
                <a:cs typeface="Arial" pitchFamily="34" charset="0"/>
              </a:rPr>
              <a:t>192.168.1.0 255.255.255.0.</a:t>
            </a:r>
          </a:p>
          <a:p>
            <a:pPr marL="742950" indent="-742950">
              <a:buFont typeface="+mj-lt"/>
              <a:buAutoNum type="arabicPeriod"/>
            </a:pPr>
            <a:r>
              <a:rPr lang="en-US" sz="3600" dirty="0" err="1" smtClean="0">
                <a:latin typeface="Arial" pitchFamily="34" charset="0"/>
                <a:cs typeface="Arial" pitchFamily="34" charset="0"/>
              </a:rPr>
              <a:t>Notasi</a:t>
            </a:r>
            <a:r>
              <a:rPr lang="en-US" sz="3600" dirty="0" smtClean="0">
                <a:latin typeface="Arial" pitchFamily="34" charset="0"/>
                <a:cs typeface="Arial" pitchFamily="34" charset="0"/>
              </a:rPr>
              <a:t> CIDR </a:t>
            </a:r>
            <a:r>
              <a:rPr lang="en-US" sz="2400" dirty="0" smtClean="0">
                <a:latin typeface="Arial" pitchFamily="34" charset="0"/>
                <a:cs typeface="Arial" pitchFamily="34" charset="0"/>
              </a:rPr>
              <a:t>(Classless </a:t>
            </a:r>
            <a:r>
              <a:rPr lang="en-US" sz="2400" dirty="0" smtClean="0">
                <a:latin typeface="Arial" pitchFamily="34" charset="0"/>
                <a:cs typeface="Arial" pitchFamily="34" charset="0"/>
              </a:rPr>
              <a:t>Inter-Domain </a:t>
            </a:r>
            <a:r>
              <a:rPr lang="en-US" sz="2400" dirty="0" smtClean="0">
                <a:latin typeface="Arial" pitchFamily="34" charset="0"/>
                <a:cs typeface="Arial" pitchFamily="34" charset="0"/>
              </a:rPr>
              <a:t>Routing) </a:t>
            </a:r>
            <a:r>
              <a:rPr lang="en-US" sz="3200" dirty="0" smtClean="0">
                <a:latin typeface="Arial" pitchFamily="34" charset="0"/>
                <a:cs typeface="Arial" pitchFamily="34" charset="0"/>
              </a:rPr>
              <a:t>192.168.1.0/24.</a:t>
            </a:r>
            <a:r>
              <a:rPr lang="en-US" sz="3200" dirty="0" smtClean="0"/>
              <a:t/>
            </a:r>
            <a:br>
              <a:rPr lang="en-US" sz="3200" dirty="0" smtClean="0"/>
            </a:br>
            <a:r>
              <a:rPr lang="en-US" dirty="0" smtClean="0"/>
              <a:t/>
            </a:r>
            <a:br>
              <a:rPr lang="en-US" dirty="0" smtClean="0"/>
            </a:br>
            <a:endParaRPr lang="en-US"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3200" dirty="0"/>
              <a:t>CIDR (Classless Inter-Domain Routing)</a:t>
            </a:r>
          </a:p>
        </p:txBody>
      </p:sp>
      <p:sp>
        <p:nvSpPr>
          <p:cNvPr id="3" name="Rectangle 2"/>
          <p:cNvSpPr/>
          <p:nvPr/>
        </p:nvSpPr>
        <p:spPr>
          <a:xfrm>
            <a:off x="342900" y="1521810"/>
            <a:ext cx="8458200" cy="4893647"/>
          </a:xfrm>
          <a:prstGeom prst="rect">
            <a:avLst/>
          </a:prstGeom>
        </p:spPr>
        <p:txBody>
          <a:bodyPr wrap="square">
            <a:spAutoFit/>
          </a:bodyPr>
          <a:lstStyle/>
          <a:p>
            <a:pPr algn="ctr"/>
            <a:r>
              <a:rPr lang="id-ID" sz="2400" dirty="0"/>
              <a:t>Penulisan IP address umumnya adalah dengan </a:t>
            </a:r>
            <a:endParaRPr lang="en-US" sz="2400" dirty="0" smtClean="0"/>
          </a:p>
          <a:p>
            <a:pPr algn="ctr"/>
            <a:r>
              <a:rPr lang="id-ID" sz="2400" dirty="0" smtClean="0"/>
              <a:t>192.168.1.2</a:t>
            </a:r>
            <a:r>
              <a:rPr lang="en-US" sz="2400" dirty="0" smtClean="0"/>
              <a:t> </a:t>
            </a:r>
            <a:r>
              <a:rPr lang="id-ID" sz="2400" dirty="0" smtClean="0"/>
              <a:t>255.255.255.0</a:t>
            </a:r>
            <a:endParaRPr lang="en-US" sz="2400" dirty="0" smtClean="0"/>
          </a:p>
          <a:p>
            <a:pPr algn="ctr"/>
            <a:r>
              <a:rPr lang="id-ID" sz="2400" dirty="0" smtClean="0"/>
              <a:t>Namun </a:t>
            </a:r>
            <a:r>
              <a:rPr lang="id-ID" sz="2400" dirty="0"/>
              <a:t>adakalanya ditulis </a:t>
            </a:r>
            <a:r>
              <a:rPr lang="id-ID" sz="2400" dirty="0" smtClean="0"/>
              <a:t>dengan</a:t>
            </a:r>
            <a:endParaRPr lang="en-US" sz="2400" dirty="0" smtClean="0"/>
          </a:p>
          <a:p>
            <a:pPr algn="ctr"/>
            <a:r>
              <a:rPr lang="id-ID" sz="2400" dirty="0" smtClean="0"/>
              <a:t>192.168.1.2/2</a:t>
            </a:r>
            <a:endParaRPr lang="en-US" sz="2400" dirty="0" smtClean="0"/>
          </a:p>
          <a:p>
            <a:pPr algn="ctr"/>
            <a:r>
              <a:rPr lang="id-ID" sz="2400" dirty="0" smtClean="0"/>
              <a:t>Apa artinya</a:t>
            </a:r>
            <a:r>
              <a:rPr lang="id-ID" sz="2400" dirty="0"/>
              <a:t>? </a:t>
            </a:r>
            <a:endParaRPr lang="en-US" sz="2400" dirty="0" smtClean="0"/>
          </a:p>
          <a:p>
            <a:pPr algn="ctr"/>
            <a:r>
              <a:rPr lang="id-ID" sz="2400" dirty="0" smtClean="0"/>
              <a:t>Artinya bahwa </a:t>
            </a:r>
            <a:endParaRPr lang="en-US" sz="2400" dirty="0" smtClean="0"/>
          </a:p>
          <a:p>
            <a:r>
              <a:rPr lang="id-ID" sz="2400" dirty="0" smtClean="0"/>
              <a:t>IP </a:t>
            </a:r>
            <a:r>
              <a:rPr lang="id-ID" sz="2400" dirty="0"/>
              <a:t>address 192.168.1.2 dengan subnet mask 255.255.255.0</a:t>
            </a:r>
            <a:r>
              <a:rPr lang="id-ID" sz="2400" dirty="0" smtClean="0"/>
              <a:t>.</a:t>
            </a:r>
          </a:p>
          <a:p>
            <a:r>
              <a:rPr lang="id-ID" sz="2400" dirty="0"/>
              <a:t>/24 diambil dari penghitungan bahwa 24 bit subnet mask diselubung dengan binari 1. Atau dengan kata lain, subnet masknya adalah: 11111111.11111111.11111111.00000000 (255.255.255.0). Konsep ini yang disebut dengan CIDR (Classless Inter-Domain Routing) yang diperkenalkan pertama kali tahun 1992 oleh IEFT.</a:t>
            </a:r>
          </a:p>
        </p:txBody>
      </p:sp>
    </p:spTree>
    <p:extLst>
      <p:ext uri="{BB962C8B-B14F-4D97-AF65-F5344CB8AC3E}">
        <p14:creationId xmlns:p14="http://schemas.microsoft.com/office/powerpoint/2010/main" xmlns="" val="247077913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8429"/>
            <a:ext cx="9144000" cy="722859"/>
          </a:xfrm>
        </p:spPr>
        <p:txBody>
          <a:bodyPr/>
          <a:lstStyle/>
          <a:p>
            <a:r>
              <a:rPr lang="id-ID" sz="2800" dirty="0" smtClean="0"/>
              <a:t>Tabel Subnet Mask Yang Dipakai Untuk Subnetting</a:t>
            </a:r>
            <a:endParaRPr lang="id-ID" sz="2800" dirty="0"/>
          </a:p>
        </p:txBody>
      </p:sp>
      <p:graphicFrame>
        <p:nvGraphicFramePr>
          <p:cNvPr id="3" name="Table 2"/>
          <p:cNvGraphicFramePr>
            <a:graphicFrameLocks noGrp="1"/>
          </p:cNvGraphicFramePr>
          <p:nvPr>
            <p:extLst>
              <p:ext uri="{D42A27DB-BD31-4B8C-83A1-F6EECF244321}">
                <p14:modId xmlns:p14="http://schemas.microsoft.com/office/powerpoint/2010/main" xmlns="" val="1838809421"/>
              </p:ext>
            </p:extLst>
          </p:nvPr>
        </p:nvGraphicFramePr>
        <p:xfrm>
          <a:off x="533400" y="1397000"/>
          <a:ext cx="7315200" cy="4875594"/>
        </p:xfrm>
        <a:graphic>
          <a:graphicData uri="http://schemas.openxmlformats.org/drawingml/2006/table">
            <a:tbl>
              <a:tblPr firstRow="1" bandRow="1">
                <a:tableStyleId>{5C22544A-7EE6-4342-B048-85BDC9FD1C3A}</a:tableStyleId>
              </a:tblPr>
              <a:tblGrid>
                <a:gridCol w="1981200"/>
                <a:gridCol w="1524000"/>
                <a:gridCol w="2286000"/>
                <a:gridCol w="1524000"/>
              </a:tblGrid>
              <a:tr h="260128">
                <a:tc>
                  <a:txBody>
                    <a:bodyPr/>
                    <a:lstStyle/>
                    <a:p>
                      <a:r>
                        <a:rPr lang="id-ID" b="1" dirty="0">
                          <a:latin typeface="Verdana"/>
                        </a:rPr>
                        <a:t>Subnet Mask</a:t>
                      </a:r>
                      <a:endParaRPr lang="id-ID" dirty="0"/>
                    </a:p>
                  </a:txBody>
                  <a:tcPr anchor="ctr"/>
                </a:tc>
                <a:tc>
                  <a:txBody>
                    <a:bodyPr/>
                    <a:lstStyle/>
                    <a:p>
                      <a:r>
                        <a:rPr lang="id-ID" b="1" dirty="0">
                          <a:latin typeface="Verdana"/>
                        </a:rPr>
                        <a:t>Nilai CIDR</a:t>
                      </a:r>
                      <a:endParaRPr lang="id-ID" dirty="0"/>
                    </a:p>
                  </a:txBody>
                  <a:tcPr anchor="ctr"/>
                </a:tc>
                <a:tc>
                  <a:txBody>
                    <a:bodyPr/>
                    <a:lstStyle/>
                    <a:p>
                      <a:r>
                        <a:rPr lang="id-ID" b="1" dirty="0">
                          <a:latin typeface="Verdana"/>
                        </a:rPr>
                        <a:t>Subnet Mask</a:t>
                      </a:r>
                      <a:endParaRPr lang="id-ID" dirty="0"/>
                    </a:p>
                  </a:txBody>
                  <a:tcPr anchor="ctr"/>
                </a:tc>
                <a:tc>
                  <a:txBody>
                    <a:bodyPr/>
                    <a:lstStyle/>
                    <a:p>
                      <a:r>
                        <a:rPr lang="id-ID" b="1" dirty="0">
                          <a:latin typeface="Verdana"/>
                        </a:rPr>
                        <a:t>Nilai CIDR</a:t>
                      </a:r>
                      <a:endParaRPr lang="id-ID" dirty="0"/>
                    </a:p>
                  </a:txBody>
                  <a:tcPr anchor="ctr"/>
                </a:tc>
              </a:tr>
              <a:tr h="260128">
                <a:tc>
                  <a:txBody>
                    <a:bodyPr/>
                    <a:lstStyle/>
                    <a:p>
                      <a:r>
                        <a:rPr lang="id-ID" dirty="0">
                          <a:latin typeface="Verdana"/>
                        </a:rPr>
                        <a:t>255.128.0.0</a:t>
                      </a:r>
                      <a:endParaRPr lang="id-ID" dirty="0"/>
                    </a:p>
                  </a:txBody>
                  <a:tcPr anchor="ctr"/>
                </a:tc>
                <a:tc>
                  <a:txBody>
                    <a:bodyPr/>
                    <a:lstStyle/>
                    <a:p>
                      <a:r>
                        <a:rPr lang="id-ID">
                          <a:latin typeface="Verdana"/>
                        </a:rPr>
                        <a:t>/9</a:t>
                      </a:r>
                      <a:endParaRPr lang="id-ID"/>
                    </a:p>
                  </a:txBody>
                  <a:tcPr anchor="ctr"/>
                </a:tc>
                <a:tc>
                  <a:txBody>
                    <a:bodyPr/>
                    <a:lstStyle/>
                    <a:p>
                      <a:r>
                        <a:rPr lang="id-ID">
                          <a:latin typeface="Verdana"/>
                        </a:rPr>
                        <a:t>55.255.240.0</a:t>
                      </a:r>
                      <a:endParaRPr lang="id-ID"/>
                    </a:p>
                  </a:txBody>
                  <a:tcPr anchor="ctr"/>
                </a:tc>
                <a:tc>
                  <a:txBody>
                    <a:bodyPr/>
                    <a:lstStyle/>
                    <a:p>
                      <a:r>
                        <a:rPr lang="id-ID">
                          <a:latin typeface="Verdana"/>
                        </a:rPr>
                        <a:t>/20</a:t>
                      </a:r>
                      <a:endParaRPr lang="id-ID"/>
                    </a:p>
                  </a:txBody>
                  <a:tcPr anchor="ctr"/>
                </a:tc>
              </a:tr>
              <a:tr h="260128">
                <a:tc>
                  <a:txBody>
                    <a:bodyPr/>
                    <a:lstStyle/>
                    <a:p>
                      <a:r>
                        <a:rPr lang="id-ID">
                          <a:latin typeface="Verdana"/>
                        </a:rPr>
                        <a:t>255.192.0.0</a:t>
                      </a:r>
                      <a:endParaRPr lang="id-ID"/>
                    </a:p>
                  </a:txBody>
                  <a:tcPr anchor="ctr"/>
                </a:tc>
                <a:tc>
                  <a:txBody>
                    <a:bodyPr/>
                    <a:lstStyle/>
                    <a:p>
                      <a:r>
                        <a:rPr lang="id-ID">
                          <a:latin typeface="Verdana"/>
                        </a:rPr>
                        <a:t>/10</a:t>
                      </a:r>
                      <a:endParaRPr lang="id-ID"/>
                    </a:p>
                  </a:txBody>
                  <a:tcPr anchor="ctr"/>
                </a:tc>
                <a:tc>
                  <a:txBody>
                    <a:bodyPr/>
                    <a:lstStyle/>
                    <a:p>
                      <a:r>
                        <a:rPr lang="id-ID">
                          <a:latin typeface="Verdana"/>
                        </a:rPr>
                        <a:t>255.255.248.0</a:t>
                      </a:r>
                      <a:endParaRPr lang="id-ID"/>
                    </a:p>
                  </a:txBody>
                  <a:tcPr anchor="ctr"/>
                </a:tc>
                <a:tc>
                  <a:txBody>
                    <a:bodyPr/>
                    <a:lstStyle/>
                    <a:p>
                      <a:r>
                        <a:rPr lang="id-ID">
                          <a:latin typeface="Verdana"/>
                        </a:rPr>
                        <a:t>/21</a:t>
                      </a:r>
                      <a:endParaRPr lang="id-ID"/>
                    </a:p>
                  </a:txBody>
                  <a:tcPr anchor="ctr"/>
                </a:tc>
              </a:tr>
              <a:tr h="260128">
                <a:tc>
                  <a:txBody>
                    <a:bodyPr/>
                    <a:lstStyle/>
                    <a:p>
                      <a:r>
                        <a:rPr lang="id-ID">
                          <a:latin typeface="Verdana"/>
                        </a:rPr>
                        <a:t>255.224.0.0</a:t>
                      </a:r>
                      <a:endParaRPr lang="id-ID"/>
                    </a:p>
                  </a:txBody>
                  <a:tcPr anchor="ctr"/>
                </a:tc>
                <a:tc>
                  <a:txBody>
                    <a:bodyPr/>
                    <a:lstStyle/>
                    <a:p>
                      <a:r>
                        <a:rPr lang="id-ID">
                          <a:latin typeface="Verdana"/>
                        </a:rPr>
                        <a:t>/11</a:t>
                      </a:r>
                      <a:endParaRPr lang="id-ID"/>
                    </a:p>
                  </a:txBody>
                  <a:tcPr anchor="ctr"/>
                </a:tc>
                <a:tc>
                  <a:txBody>
                    <a:bodyPr/>
                    <a:lstStyle/>
                    <a:p>
                      <a:r>
                        <a:rPr lang="id-ID">
                          <a:latin typeface="Verdana"/>
                        </a:rPr>
                        <a:t>255.255.252.0</a:t>
                      </a:r>
                      <a:endParaRPr lang="id-ID"/>
                    </a:p>
                  </a:txBody>
                  <a:tcPr anchor="ctr"/>
                </a:tc>
                <a:tc>
                  <a:txBody>
                    <a:bodyPr/>
                    <a:lstStyle/>
                    <a:p>
                      <a:r>
                        <a:rPr lang="id-ID">
                          <a:latin typeface="Verdana"/>
                        </a:rPr>
                        <a:t>/22</a:t>
                      </a:r>
                      <a:endParaRPr lang="id-ID"/>
                    </a:p>
                  </a:txBody>
                  <a:tcPr anchor="ctr"/>
                </a:tc>
              </a:tr>
              <a:tr h="260128">
                <a:tc>
                  <a:txBody>
                    <a:bodyPr/>
                    <a:lstStyle/>
                    <a:p>
                      <a:r>
                        <a:rPr lang="id-ID">
                          <a:latin typeface="Verdana"/>
                        </a:rPr>
                        <a:t>255.240.0.0</a:t>
                      </a:r>
                      <a:endParaRPr lang="id-ID"/>
                    </a:p>
                  </a:txBody>
                  <a:tcPr anchor="ctr"/>
                </a:tc>
                <a:tc>
                  <a:txBody>
                    <a:bodyPr/>
                    <a:lstStyle/>
                    <a:p>
                      <a:r>
                        <a:rPr lang="id-ID">
                          <a:latin typeface="Verdana"/>
                        </a:rPr>
                        <a:t>/12</a:t>
                      </a:r>
                      <a:endParaRPr lang="id-ID"/>
                    </a:p>
                  </a:txBody>
                  <a:tcPr anchor="ctr"/>
                </a:tc>
                <a:tc>
                  <a:txBody>
                    <a:bodyPr/>
                    <a:lstStyle/>
                    <a:p>
                      <a:r>
                        <a:rPr lang="id-ID">
                          <a:latin typeface="Verdana"/>
                        </a:rPr>
                        <a:t>255.255.254.0</a:t>
                      </a:r>
                      <a:endParaRPr lang="id-ID"/>
                    </a:p>
                  </a:txBody>
                  <a:tcPr anchor="ctr"/>
                </a:tc>
                <a:tc>
                  <a:txBody>
                    <a:bodyPr/>
                    <a:lstStyle/>
                    <a:p>
                      <a:r>
                        <a:rPr lang="id-ID">
                          <a:latin typeface="Verdana"/>
                        </a:rPr>
                        <a:t>/23</a:t>
                      </a:r>
                      <a:endParaRPr lang="id-ID"/>
                    </a:p>
                  </a:txBody>
                  <a:tcPr anchor="ctr"/>
                </a:tc>
              </a:tr>
              <a:tr h="260128">
                <a:tc>
                  <a:txBody>
                    <a:bodyPr/>
                    <a:lstStyle/>
                    <a:p>
                      <a:r>
                        <a:rPr lang="id-ID">
                          <a:latin typeface="Verdana"/>
                        </a:rPr>
                        <a:t>255.248.0.0</a:t>
                      </a:r>
                      <a:endParaRPr lang="id-ID"/>
                    </a:p>
                  </a:txBody>
                  <a:tcPr anchor="ctr"/>
                </a:tc>
                <a:tc>
                  <a:txBody>
                    <a:bodyPr/>
                    <a:lstStyle/>
                    <a:p>
                      <a:r>
                        <a:rPr lang="id-ID">
                          <a:latin typeface="Verdana"/>
                        </a:rPr>
                        <a:t>/13</a:t>
                      </a:r>
                      <a:endParaRPr lang="id-ID"/>
                    </a:p>
                  </a:txBody>
                  <a:tcPr anchor="ctr"/>
                </a:tc>
                <a:tc>
                  <a:txBody>
                    <a:bodyPr/>
                    <a:lstStyle/>
                    <a:p>
                      <a:r>
                        <a:rPr lang="id-ID">
                          <a:latin typeface="Verdana"/>
                        </a:rPr>
                        <a:t>255.255.255.0</a:t>
                      </a:r>
                      <a:endParaRPr lang="id-ID"/>
                    </a:p>
                  </a:txBody>
                  <a:tcPr anchor="ctr"/>
                </a:tc>
                <a:tc>
                  <a:txBody>
                    <a:bodyPr/>
                    <a:lstStyle/>
                    <a:p>
                      <a:r>
                        <a:rPr lang="id-ID">
                          <a:latin typeface="Verdana"/>
                        </a:rPr>
                        <a:t>/24</a:t>
                      </a:r>
                      <a:endParaRPr lang="id-ID"/>
                    </a:p>
                  </a:txBody>
                  <a:tcPr anchor="ctr"/>
                </a:tc>
              </a:tr>
              <a:tr h="444691">
                <a:tc>
                  <a:txBody>
                    <a:bodyPr/>
                    <a:lstStyle/>
                    <a:p>
                      <a:r>
                        <a:rPr lang="id-ID">
                          <a:latin typeface="Verdana"/>
                        </a:rPr>
                        <a:t>255.252.0.0</a:t>
                      </a:r>
                      <a:endParaRPr lang="id-ID"/>
                    </a:p>
                  </a:txBody>
                  <a:tcPr anchor="ctr"/>
                </a:tc>
                <a:tc>
                  <a:txBody>
                    <a:bodyPr/>
                    <a:lstStyle/>
                    <a:p>
                      <a:r>
                        <a:rPr lang="id-ID">
                          <a:latin typeface="Verdana"/>
                        </a:rPr>
                        <a:t>/14</a:t>
                      </a:r>
                      <a:endParaRPr lang="id-ID"/>
                    </a:p>
                  </a:txBody>
                  <a:tcPr anchor="ctr"/>
                </a:tc>
                <a:tc>
                  <a:txBody>
                    <a:bodyPr/>
                    <a:lstStyle/>
                    <a:p>
                      <a:r>
                        <a:rPr lang="id-ID">
                          <a:latin typeface="Verdana"/>
                        </a:rPr>
                        <a:t>255.255.255.128</a:t>
                      </a:r>
                      <a:endParaRPr lang="id-ID"/>
                    </a:p>
                  </a:txBody>
                  <a:tcPr anchor="ctr"/>
                </a:tc>
                <a:tc>
                  <a:txBody>
                    <a:bodyPr/>
                    <a:lstStyle/>
                    <a:p>
                      <a:r>
                        <a:rPr lang="id-ID">
                          <a:latin typeface="Verdana"/>
                        </a:rPr>
                        <a:t>/25</a:t>
                      </a:r>
                      <a:endParaRPr lang="id-ID"/>
                    </a:p>
                  </a:txBody>
                  <a:tcPr anchor="ctr"/>
                </a:tc>
              </a:tr>
              <a:tr h="444691">
                <a:tc>
                  <a:txBody>
                    <a:bodyPr/>
                    <a:lstStyle/>
                    <a:p>
                      <a:r>
                        <a:rPr lang="id-ID">
                          <a:latin typeface="Verdana"/>
                        </a:rPr>
                        <a:t>255.254.0.0</a:t>
                      </a:r>
                      <a:endParaRPr lang="id-ID"/>
                    </a:p>
                  </a:txBody>
                  <a:tcPr anchor="ctr"/>
                </a:tc>
                <a:tc>
                  <a:txBody>
                    <a:bodyPr/>
                    <a:lstStyle/>
                    <a:p>
                      <a:r>
                        <a:rPr lang="id-ID">
                          <a:latin typeface="Verdana"/>
                        </a:rPr>
                        <a:t>/15</a:t>
                      </a:r>
                      <a:endParaRPr lang="id-ID"/>
                    </a:p>
                  </a:txBody>
                  <a:tcPr anchor="ctr"/>
                </a:tc>
                <a:tc>
                  <a:txBody>
                    <a:bodyPr/>
                    <a:lstStyle/>
                    <a:p>
                      <a:r>
                        <a:rPr lang="id-ID">
                          <a:latin typeface="Verdana"/>
                        </a:rPr>
                        <a:t>255.255.255.192</a:t>
                      </a:r>
                      <a:endParaRPr lang="id-ID"/>
                    </a:p>
                  </a:txBody>
                  <a:tcPr anchor="ctr"/>
                </a:tc>
                <a:tc>
                  <a:txBody>
                    <a:bodyPr/>
                    <a:lstStyle/>
                    <a:p>
                      <a:r>
                        <a:rPr lang="id-ID">
                          <a:latin typeface="Verdana"/>
                        </a:rPr>
                        <a:t>/26</a:t>
                      </a:r>
                      <a:endParaRPr lang="id-ID"/>
                    </a:p>
                  </a:txBody>
                  <a:tcPr anchor="ctr"/>
                </a:tc>
              </a:tr>
              <a:tr h="444691">
                <a:tc>
                  <a:txBody>
                    <a:bodyPr/>
                    <a:lstStyle/>
                    <a:p>
                      <a:r>
                        <a:rPr lang="id-ID">
                          <a:latin typeface="Verdana"/>
                        </a:rPr>
                        <a:t>255.255.0.0</a:t>
                      </a:r>
                      <a:endParaRPr lang="id-ID"/>
                    </a:p>
                  </a:txBody>
                  <a:tcPr anchor="ctr"/>
                </a:tc>
                <a:tc>
                  <a:txBody>
                    <a:bodyPr/>
                    <a:lstStyle/>
                    <a:p>
                      <a:r>
                        <a:rPr lang="id-ID">
                          <a:latin typeface="Verdana"/>
                        </a:rPr>
                        <a:t>/16</a:t>
                      </a:r>
                      <a:endParaRPr lang="id-ID"/>
                    </a:p>
                  </a:txBody>
                  <a:tcPr anchor="ctr"/>
                </a:tc>
                <a:tc>
                  <a:txBody>
                    <a:bodyPr/>
                    <a:lstStyle/>
                    <a:p>
                      <a:r>
                        <a:rPr lang="id-ID">
                          <a:latin typeface="Verdana"/>
                        </a:rPr>
                        <a:t>255.255.255.224</a:t>
                      </a:r>
                      <a:endParaRPr lang="id-ID"/>
                    </a:p>
                  </a:txBody>
                  <a:tcPr anchor="ctr"/>
                </a:tc>
                <a:tc>
                  <a:txBody>
                    <a:bodyPr/>
                    <a:lstStyle/>
                    <a:p>
                      <a:r>
                        <a:rPr lang="id-ID">
                          <a:latin typeface="Verdana"/>
                        </a:rPr>
                        <a:t>/27</a:t>
                      </a:r>
                      <a:endParaRPr lang="id-ID"/>
                    </a:p>
                  </a:txBody>
                  <a:tcPr anchor="ctr"/>
                </a:tc>
              </a:tr>
              <a:tr h="448987">
                <a:tc>
                  <a:txBody>
                    <a:bodyPr/>
                    <a:lstStyle/>
                    <a:p>
                      <a:r>
                        <a:rPr lang="id-ID">
                          <a:latin typeface="Verdana"/>
                        </a:rPr>
                        <a:t>255.255.128.0</a:t>
                      </a:r>
                      <a:endParaRPr lang="id-ID"/>
                    </a:p>
                  </a:txBody>
                  <a:tcPr anchor="ctr"/>
                </a:tc>
                <a:tc>
                  <a:txBody>
                    <a:bodyPr/>
                    <a:lstStyle/>
                    <a:p>
                      <a:r>
                        <a:rPr lang="id-ID" dirty="0">
                          <a:latin typeface="Verdana"/>
                        </a:rPr>
                        <a:t>/17</a:t>
                      </a:r>
                      <a:endParaRPr lang="id-ID" dirty="0"/>
                    </a:p>
                  </a:txBody>
                  <a:tcPr anchor="ctr"/>
                </a:tc>
                <a:tc>
                  <a:txBody>
                    <a:bodyPr/>
                    <a:lstStyle/>
                    <a:p>
                      <a:r>
                        <a:rPr lang="id-ID">
                          <a:latin typeface="Verdana"/>
                        </a:rPr>
                        <a:t>255.255.255.240</a:t>
                      </a:r>
                      <a:endParaRPr lang="id-ID"/>
                    </a:p>
                  </a:txBody>
                  <a:tcPr anchor="ctr"/>
                </a:tc>
                <a:tc>
                  <a:txBody>
                    <a:bodyPr/>
                    <a:lstStyle/>
                    <a:p>
                      <a:r>
                        <a:rPr lang="id-ID">
                          <a:latin typeface="Verdana"/>
                        </a:rPr>
                        <a:t>/28</a:t>
                      </a:r>
                      <a:endParaRPr lang="id-ID"/>
                    </a:p>
                  </a:txBody>
                  <a:tcPr anchor="ctr"/>
                </a:tc>
              </a:tr>
              <a:tr h="448987">
                <a:tc>
                  <a:txBody>
                    <a:bodyPr/>
                    <a:lstStyle/>
                    <a:p>
                      <a:r>
                        <a:rPr lang="id-ID" dirty="0" smtClean="0">
                          <a:latin typeface="Verdana"/>
                        </a:rPr>
                        <a:t>255.255.192.0</a:t>
                      </a:r>
                      <a:endParaRPr lang="id-ID" dirty="0"/>
                    </a:p>
                  </a:txBody>
                  <a:tcPr anchor="ctr"/>
                </a:tc>
                <a:tc>
                  <a:txBody>
                    <a:bodyPr/>
                    <a:lstStyle/>
                    <a:p>
                      <a:r>
                        <a:rPr lang="id-ID" dirty="0">
                          <a:latin typeface="Verdana"/>
                        </a:rPr>
                        <a:t>/18</a:t>
                      </a:r>
                      <a:endParaRPr lang="id-ID" dirty="0"/>
                    </a:p>
                  </a:txBody>
                  <a:tcPr anchor="ctr"/>
                </a:tc>
                <a:tc>
                  <a:txBody>
                    <a:bodyPr/>
                    <a:lstStyle/>
                    <a:p>
                      <a:r>
                        <a:rPr lang="id-ID">
                          <a:latin typeface="Verdana"/>
                        </a:rPr>
                        <a:t>255.255.255.248</a:t>
                      </a:r>
                      <a:endParaRPr lang="id-ID"/>
                    </a:p>
                  </a:txBody>
                  <a:tcPr anchor="ctr"/>
                </a:tc>
                <a:tc>
                  <a:txBody>
                    <a:bodyPr/>
                    <a:lstStyle/>
                    <a:p>
                      <a:r>
                        <a:rPr lang="id-ID" dirty="0">
                          <a:latin typeface="Verdana"/>
                        </a:rPr>
                        <a:t>/29</a:t>
                      </a:r>
                      <a:endParaRPr lang="id-ID" dirty="0"/>
                    </a:p>
                  </a:txBody>
                  <a:tcPr anchor="ctr"/>
                </a:tc>
              </a:tr>
              <a:tr h="448987">
                <a:tc>
                  <a:txBody>
                    <a:bodyPr/>
                    <a:lstStyle/>
                    <a:p>
                      <a:r>
                        <a:rPr lang="id-ID" dirty="0">
                          <a:latin typeface="Verdana"/>
                        </a:rPr>
                        <a:t>255.255.224.0</a:t>
                      </a:r>
                      <a:endParaRPr lang="id-ID" dirty="0"/>
                    </a:p>
                  </a:txBody>
                  <a:tcPr anchor="ctr"/>
                </a:tc>
                <a:tc>
                  <a:txBody>
                    <a:bodyPr/>
                    <a:lstStyle/>
                    <a:p>
                      <a:r>
                        <a:rPr lang="id-ID" dirty="0">
                          <a:latin typeface="Verdana"/>
                        </a:rPr>
                        <a:t>/19</a:t>
                      </a:r>
                      <a:endParaRPr lang="id-ID" dirty="0"/>
                    </a:p>
                  </a:txBody>
                  <a:tcPr anchor="ctr"/>
                </a:tc>
                <a:tc>
                  <a:txBody>
                    <a:bodyPr/>
                    <a:lstStyle/>
                    <a:p>
                      <a:r>
                        <a:rPr lang="id-ID">
                          <a:latin typeface="Verdana"/>
                        </a:rPr>
                        <a:t>255.255.255.252</a:t>
                      </a:r>
                      <a:endParaRPr lang="id-ID"/>
                    </a:p>
                  </a:txBody>
                  <a:tcPr anchor="ctr"/>
                </a:tc>
                <a:tc>
                  <a:txBody>
                    <a:bodyPr/>
                    <a:lstStyle/>
                    <a:p>
                      <a:r>
                        <a:rPr lang="id-ID" dirty="0">
                          <a:latin typeface="Verdana"/>
                        </a:rPr>
                        <a:t>/30</a:t>
                      </a:r>
                      <a:endParaRPr lang="id-ID" dirty="0"/>
                    </a:p>
                  </a:txBody>
                  <a:tcPr anchor="ctr"/>
                </a:tc>
              </a:tr>
            </a:tbl>
          </a:graphicData>
        </a:graphic>
      </p:graphicFrame>
    </p:spTree>
    <p:extLst>
      <p:ext uri="{BB962C8B-B14F-4D97-AF65-F5344CB8AC3E}">
        <p14:creationId xmlns:p14="http://schemas.microsoft.com/office/powerpoint/2010/main" xmlns="" val="101028509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914400"/>
            <a:ext cx="7498080" cy="914400"/>
          </a:xfrm>
        </p:spPr>
        <p:txBody>
          <a:bodyPr>
            <a:noAutofit/>
          </a:bodyPr>
          <a:lstStyle/>
          <a:p>
            <a:r>
              <a:rPr lang="en-US" sz="2800" b="1" dirty="0" smtClean="0"/>
              <a:t>SUBNETTING DAN SUPERNETTING</a:t>
            </a:r>
            <a:endParaRPr lang="en-US" sz="2800" dirty="0"/>
          </a:p>
        </p:txBody>
      </p:sp>
      <p:sp>
        <p:nvSpPr>
          <p:cNvPr id="6" name="Content Placeholder 5"/>
          <p:cNvSpPr>
            <a:spLocks noGrp="1"/>
          </p:cNvSpPr>
          <p:nvPr>
            <p:ph idx="1"/>
          </p:nvPr>
        </p:nvSpPr>
        <p:spPr>
          <a:xfrm>
            <a:off x="1295400" y="2057400"/>
            <a:ext cx="7498080" cy="4114800"/>
          </a:xfrm>
        </p:spPr>
        <p:txBody>
          <a:bodyPr/>
          <a:lstStyle/>
          <a:p>
            <a:r>
              <a:rPr lang="en-US" dirty="0" err="1" smtClean="0">
                <a:hlinkClick r:id="rId2" action="ppaction://hlinksldjump"/>
              </a:rPr>
              <a:t>Subnetting</a:t>
            </a:r>
            <a:endParaRPr lang="en-US" dirty="0" smtClean="0"/>
          </a:p>
          <a:p>
            <a:r>
              <a:rPr lang="en-US" dirty="0" smtClean="0">
                <a:hlinkClick r:id="rId3" action="ppaction://hlinksldjump"/>
              </a:rPr>
              <a:t>Masking</a:t>
            </a:r>
            <a:endParaRPr lang="en-US" dirty="0" smtClean="0"/>
          </a:p>
          <a:p>
            <a:r>
              <a:rPr lang="en-US" dirty="0" err="1" smtClean="0">
                <a:hlinkClick r:id="rId4" action="ppaction://hlinksldjump"/>
              </a:rPr>
              <a:t>Supernetting</a:t>
            </a:r>
            <a:endParaRPr lang="en-US" dirty="0" smtClean="0"/>
          </a:p>
          <a:p>
            <a:r>
              <a:rPr lang="en-US" dirty="0" smtClean="0">
                <a:hlinkClick r:id="rId5" action="ppaction://hlinksldjump"/>
              </a:rPr>
              <a:t>Super Mask</a:t>
            </a:r>
            <a:endParaRPr lang="en-US" dirty="0" smtClean="0"/>
          </a:p>
          <a:p>
            <a:endParaRPr lang="en-US" dirty="0"/>
          </a:p>
        </p:txBody>
      </p:sp>
    </p:spTree>
    <p:extLst>
      <p:ext uri="{BB962C8B-B14F-4D97-AF65-F5344CB8AC3E}">
        <p14:creationId xmlns:p14="http://schemas.microsoft.com/office/powerpoint/2010/main" xmlns="" val="378405433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295401"/>
            <a:ext cx="7543800" cy="7879080"/>
          </a:xfrm>
          <a:prstGeom prst="rect">
            <a:avLst/>
          </a:prstGeom>
        </p:spPr>
        <p:txBody>
          <a:bodyPr wrap="square">
            <a:spAutoFit/>
          </a:bodyPr>
          <a:lstStyle/>
          <a:p>
            <a:r>
              <a:rPr lang="en-US" sz="3200" dirty="0" err="1" smtClean="0">
                <a:latin typeface="Arial" pitchFamily="34" charset="0"/>
                <a:cs typeface="Arial" pitchFamily="34" charset="0"/>
              </a:rPr>
              <a:t>proses</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memecah</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suatu</a:t>
            </a:r>
            <a:r>
              <a:rPr lang="en-US" sz="3200" dirty="0" smtClean="0">
                <a:latin typeface="Arial" pitchFamily="34" charset="0"/>
                <a:cs typeface="Arial" pitchFamily="34" charset="0"/>
              </a:rPr>
              <a:t>  IP </a:t>
            </a:r>
            <a:r>
              <a:rPr lang="en-US" sz="3200" dirty="0" err="1" smtClean="0">
                <a:latin typeface="Arial" pitchFamily="34" charset="0"/>
                <a:cs typeface="Arial" pitchFamily="34" charset="0"/>
              </a:rPr>
              <a:t>jaringan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ke</a:t>
            </a:r>
            <a:r>
              <a:rPr lang="en-US" sz="3200" dirty="0" smtClean="0">
                <a:latin typeface="Arial" pitchFamily="34" charset="0"/>
                <a:cs typeface="Arial" pitchFamily="34" charset="0"/>
              </a:rPr>
              <a:t> sub </a:t>
            </a:r>
            <a:r>
              <a:rPr lang="en-US" sz="3200" dirty="0" err="1" smtClean="0">
                <a:latin typeface="Arial" pitchFamily="34" charset="0"/>
                <a:cs typeface="Arial" pitchFamily="34" charset="0"/>
              </a:rPr>
              <a:t>jaringan</a:t>
            </a:r>
            <a:r>
              <a:rPr lang="en-US" sz="3200" dirty="0" smtClean="0">
                <a:latin typeface="Arial" pitchFamily="34" charset="0"/>
                <a:cs typeface="Arial" pitchFamily="34" charset="0"/>
              </a:rPr>
              <a:t> yang </a:t>
            </a:r>
            <a:r>
              <a:rPr lang="en-US" sz="3200" dirty="0" err="1" smtClean="0">
                <a:latin typeface="Arial" pitchFamily="34" charset="0"/>
                <a:cs typeface="Arial" pitchFamily="34" charset="0"/>
              </a:rPr>
              <a:t>lebih</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kecil</a:t>
            </a:r>
            <a:r>
              <a:rPr lang="en-US" sz="3200" dirty="0" smtClean="0">
                <a:latin typeface="Arial" pitchFamily="34" charset="0"/>
                <a:cs typeface="Arial" pitchFamily="34" charset="0"/>
              </a:rPr>
              <a:t> yang </a:t>
            </a:r>
            <a:r>
              <a:rPr lang="en-US" sz="3200" dirty="0" err="1" smtClean="0">
                <a:latin typeface="Arial" pitchFamily="34" charset="0"/>
                <a:cs typeface="Arial" pitchFamily="34" charset="0"/>
              </a:rPr>
              <a:t>disebut</a:t>
            </a:r>
            <a:r>
              <a:rPr lang="en-US" sz="3200" dirty="0" smtClean="0">
                <a:latin typeface="Arial" pitchFamily="34" charset="0"/>
                <a:cs typeface="Arial" pitchFamily="34" charset="0"/>
              </a:rPr>
              <a:t> "subnet." </a:t>
            </a:r>
          </a:p>
          <a:p>
            <a:r>
              <a:rPr lang="en-US" sz="3200" b="1" dirty="0" err="1" smtClean="0"/>
              <a:t>Alasan</a:t>
            </a:r>
            <a:r>
              <a:rPr lang="en-US" sz="3200" b="1" dirty="0" smtClean="0"/>
              <a:t> </a:t>
            </a:r>
            <a:r>
              <a:rPr lang="en-US" sz="3200" b="1" dirty="0" err="1" smtClean="0"/>
              <a:t>Memakai</a:t>
            </a:r>
            <a:r>
              <a:rPr lang="en-US" sz="3200" b="1" dirty="0" smtClean="0"/>
              <a:t> </a:t>
            </a:r>
            <a:r>
              <a:rPr lang="en-US" sz="3200" b="1" dirty="0" err="1" smtClean="0"/>
              <a:t>Subnetting</a:t>
            </a:r>
            <a:endParaRPr lang="en-US" sz="3200" dirty="0" smtClean="0"/>
          </a:p>
          <a:p>
            <a:pPr marL="514350" lvl="0" indent="-514350">
              <a:buFont typeface="+mj-lt"/>
              <a:buAutoNum type="alphaLcPeriod"/>
            </a:pPr>
            <a:r>
              <a:rPr lang="en-US" sz="2800" dirty="0" err="1" smtClean="0">
                <a:latin typeface="Arial" pitchFamily="34" charset="0"/>
                <a:cs typeface="Arial" pitchFamily="34" charset="0"/>
              </a:rPr>
              <a:t>Mereduksi</a:t>
            </a:r>
            <a:r>
              <a:rPr lang="en-US" sz="2800" dirty="0" smtClean="0">
                <a:latin typeface="Arial" pitchFamily="34" charset="0"/>
                <a:cs typeface="Arial" pitchFamily="34" charset="0"/>
              </a:rPr>
              <a:t> traffic </a:t>
            </a:r>
            <a:r>
              <a:rPr lang="en-US" sz="2800" dirty="0" err="1" smtClean="0">
                <a:latin typeface="Arial" pitchFamily="34" charset="0"/>
                <a:cs typeface="Arial" pitchFamily="34" charset="0"/>
              </a:rPr>
              <a:t>jaringan</a:t>
            </a:r>
            <a:r>
              <a:rPr lang="en-US" sz="2800" dirty="0" smtClean="0">
                <a:latin typeface="Arial" pitchFamily="34" charset="0"/>
                <a:cs typeface="Arial" pitchFamily="34" charset="0"/>
              </a:rPr>
              <a:t> </a:t>
            </a:r>
          </a:p>
          <a:p>
            <a:pPr marL="514350" lvl="0" indent="-514350">
              <a:buFont typeface="+mj-lt"/>
              <a:buAutoNum type="alphaLcPeriod"/>
            </a:pPr>
            <a:r>
              <a:rPr lang="en-US" sz="2800" dirty="0" err="1" smtClean="0">
                <a:latin typeface="Arial" pitchFamily="34" charset="0"/>
                <a:cs typeface="Arial" pitchFamily="34" charset="0"/>
              </a:rPr>
              <a:t>Mengoptimasi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performansi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jaringan</a:t>
            </a:r>
            <a:endParaRPr lang="en-US" sz="2800" dirty="0" smtClean="0">
              <a:latin typeface="Arial" pitchFamily="34" charset="0"/>
              <a:cs typeface="Arial" pitchFamily="34" charset="0"/>
            </a:endParaRPr>
          </a:p>
          <a:p>
            <a:pPr marL="514350" lvl="0" indent="-514350">
              <a:buFont typeface="+mj-lt"/>
              <a:buAutoNum type="alphaLcPeriod"/>
            </a:pPr>
            <a:r>
              <a:rPr lang="en-US" sz="2800" dirty="0" err="1" smtClean="0">
                <a:latin typeface="Arial" pitchFamily="34" charset="0"/>
                <a:cs typeface="Arial" pitchFamily="34" charset="0"/>
              </a:rPr>
              <a:t>Memudahkan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manajemen</a:t>
            </a:r>
            <a:endParaRPr lang="en-US" sz="2800" dirty="0" smtClean="0">
              <a:latin typeface="Arial" pitchFamily="34" charset="0"/>
              <a:cs typeface="Arial" pitchFamily="34" charset="0"/>
            </a:endParaRPr>
          </a:p>
          <a:p>
            <a:pPr marL="514350" lvl="0" indent="-514350">
              <a:buFont typeface="+mj-lt"/>
              <a:buAutoNum type="alphaLcPeriod"/>
            </a:pPr>
            <a:r>
              <a:rPr lang="pt-BR" sz="2800" dirty="0" smtClean="0">
                <a:latin typeface="Arial" pitchFamily="34" charset="0"/>
                <a:cs typeface="Arial" pitchFamily="34" charset="0"/>
              </a:rPr>
              <a:t>Mengefektifkan jaringan yg dibatasi area geografis luas</a:t>
            </a:r>
          </a:p>
          <a:p>
            <a:pPr marL="514350" indent="-514350">
              <a:buFont typeface="+mj-lt"/>
              <a:buAutoNum type="alphaLcPeriod"/>
            </a:pPr>
            <a:r>
              <a:rPr lang="en-US" sz="2800" dirty="0" err="1" smtClean="0">
                <a:latin typeface="Arial" pitchFamily="34" charset="0"/>
                <a:cs typeface="Arial" pitchFamily="34" charset="0"/>
              </a:rPr>
              <a:t>untuk</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menerapkan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tindakan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keamanan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jaringan</a:t>
            </a:r>
            <a:r>
              <a:rPr lang="en-US" sz="2800" dirty="0" smtClean="0">
                <a:latin typeface="Arial" pitchFamily="34" charset="0"/>
                <a:cs typeface="Arial" pitchFamily="34" charset="0"/>
              </a:rPr>
              <a:t>, </a:t>
            </a:r>
          </a:p>
          <a:p>
            <a:r>
              <a:rPr lang="en-US" sz="3200" dirty="0" smtClean="0"/>
              <a:t/>
            </a:r>
            <a:br>
              <a:rPr lang="en-US" sz="3200" dirty="0" smtClean="0"/>
            </a:br>
            <a:endParaRPr lang="en-US" sz="3200" dirty="0" smtClean="0"/>
          </a:p>
          <a:p>
            <a:pPr lvl="0"/>
            <a:endParaRPr lang="en-US" sz="3200" dirty="0" smtClean="0"/>
          </a:p>
          <a:p>
            <a:endParaRPr lang="en-US" sz="3200" dirty="0" smtClean="0">
              <a:latin typeface="Arial" pitchFamily="34" charset="0"/>
              <a:cs typeface="Arial" pitchFamily="34" charset="0"/>
            </a:endParaRPr>
          </a:p>
          <a:p>
            <a:r>
              <a:rPr lang="en-US" dirty="0" smtClean="0"/>
              <a:t/>
            </a:r>
            <a:br>
              <a:rPr lang="en-US" dirty="0" smtClean="0"/>
            </a:br>
            <a:r>
              <a:rPr lang="en-US" dirty="0" smtClean="0"/>
              <a:t/>
            </a:r>
            <a:br>
              <a:rPr lang="en-US" dirty="0" smtClean="0"/>
            </a:br>
            <a:endParaRPr lang="en-US" dirty="0"/>
          </a:p>
        </p:txBody>
      </p:sp>
      <p:sp>
        <p:nvSpPr>
          <p:cNvPr id="3" name="Title 2"/>
          <p:cNvSpPr>
            <a:spLocks noGrp="1"/>
          </p:cNvSpPr>
          <p:nvPr>
            <p:ph type="title"/>
          </p:nvPr>
        </p:nvSpPr>
        <p:spPr/>
        <p:txBody>
          <a:bodyPr/>
          <a:lstStyle/>
          <a:p>
            <a:r>
              <a:rPr lang="en-US" sz="4400" dirty="0" err="1" smtClean="0">
                <a:latin typeface="Arial" pitchFamily="34" charset="0"/>
                <a:cs typeface="Arial" pitchFamily="34" charset="0"/>
              </a:rPr>
              <a:t>Subnetting</a:t>
            </a:r>
            <a:endParaRPr lang="en-US"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7341"/>
            <a:ext cx="8229600" cy="722859"/>
          </a:xfrm>
        </p:spPr>
        <p:txBody>
          <a:bodyPr/>
          <a:lstStyle/>
          <a:p>
            <a:r>
              <a:rPr lang="en-US" dirty="0" smtClean="0"/>
              <a:t>KEUNTUNGAN </a:t>
            </a:r>
            <a:r>
              <a:rPr lang="en-US" dirty="0" smtClean="0"/>
              <a:t>SUBNETTING</a:t>
            </a:r>
            <a:endParaRPr lang="en-US" dirty="0"/>
          </a:p>
        </p:txBody>
      </p:sp>
      <p:sp>
        <p:nvSpPr>
          <p:cNvPr id="3" name="Rectangle 2"/>
          <p:cNvSpPr/>
          <p:nvPr/>
        </p:nvSpPr>
        <p:spPr>
          <a:xfrm>
            <a:off x="228600" y="1981200"/>
            <a:ext cx="8534400" cy="4031873"/>
          </a:xfrm>
          <a:prstGeom prst="rect">
            <a:avLst/>
          </a:prstGeom>
        </p:spPr>
        <p:txBody>
          <a:bodyPr wrap="square">
            <a:spAutoFit/>
          </a:bodyPr>
          <a:lstStyle/>
          <a:p>
            <a:pPr marL="457200" lvl="0" indent="-457200">
              <a:buFont typeface="+mj-lt"/>
              <a:buAutoNum type="arabicPeriod"/>
            </a:pPr>
            <a:r>
              <a:rPr lang="en-US" sz="3200" dirty="0" err="1" smtClean="0"/>
              <a:t>Menyederhanakan</a:t>
            </a:r>
            <a:r>
              <a:rPr lang="en-US" sz="3200" dirty="0" smtClean="0"/>
              <a:t> </a:t>
            </a:r>
            <a:r>
              <a:rPr lang="en-US" sz="3200" dirty="0" err="1" smtClean="0"/>
              <a:t>administrasi</a:t>
            </a:r>
            <a:endParaRPr lang="en-US" sz="3200" dirty="0" smtClean="0"/>
          </a:p>
          <a:p>
            <a:pPr marL="457200" lvl="0" indent="-457200">
              <a:buFont typeface="+mj-lt"/>
              <a:buAutoNum type="arabicPeriod"/>
            </a:pPr>
            <a:r>
              <a:rPr lang="en-US" sz="3200" dirty="0" err="1" smtClean="0"/>
              <a:t>Perubahan</a:t>
            </a:r>
            <a:r>
              <a:rPr lang="en-US" sz="3200" dirty="0" smtClean="0"/>
              <a:t> </a:t>
            </a:r>
            <a:r>
              <a:rPr lang="en-US" sz="3200" dirty="0" err="1" smtClean="0"/>
              <a:t>stuktur</a:t>
            </a:r>
            <a:r>
              <a:rPr lang="en-US" sz="3200" dirty="0" smtClean="0"/>
              <a:t> </a:t>
            </a:r>
            <a:r>
              <a:rPr lang="en-US" sz="3200" dirty="0" err="1" smtClean="0"/>
              <a:t>jaringan</a:t>
            </a:r>
            <a:r>
              <a:rPr lang="en-US" sz="3200" dirty="0" smtClean="0"/>
              <a:t> </a:t>
            </a:r>
            <a:r>
              <a:rPr lang="en-US" sz="3200" dirty="0" err="1" smtClean="0"/>
              <a:t>tidak</a:t>
            </a:r>
            <a:r>
              <a:rPr lang="en-US" sz="3200" dirty="0" smtClean="0"/>
              <a:t> </a:t>
            </a:r>
            <a:r>
              <a:rPr lang="en-US" sz="3200" dirty="0" err="1" smtClean="0"/>
              <a:t>tampak</a:t>
            </a:r>
            <a:r>
              <a:rPr lang="en-US" sz="3200" dirty="0" smtClean="0"/>
              <a:t> </a:t>
            </a:r>
            <a:r>
              <a:rPr lang="en-US" sz="3200" dirty="0" err="1" smtClean="0"/>
              <a:t>dari</a:t>
            </a:r>
            <a:r>
              <a:rPr lang="en-US" sz="3200" dirty="0" smtClean="0"/>
              <a:t> </a:t>
            </a:r>
            <a:r>
              <a:rPr lang="en-US" sz="3200" dirty="0" err="1" smtClean="0"/>
              <a:t>luar</a:t>
            </a:r>
            <a:endParaRPr lang="en-US" sz="3200" dirty="0" smtClean="0"/>
          </a:p>
          <a:p>
            <a:pPr marL="457200" lvl="0" indent="-457200">
              <a:buFont typeface="+mj-lt"/>
              <a:buAutoNum type="arabicPeriod"/>
            </a:pPr>
            <a:r>
              <a:rPr lang="en-US" sz="3200" dirty="0" err="1" smtClean="0"/>
              <a:t>Keamanan</a:t>
            </a:r>
            <a:r>
              <a:rPr lang="en-US" sz="3200" dirty="0" smtClean="0"/>
              <a:t> </a:t>
            </a:r>
            <a:r>
              <a:rPr lang="en-US" sz="3200" dirty="0" err="1" smtClean="0"/>
              <a:t>jaringan</a:t>
            </a:r>
            <a:r>
              <a:rPr lang="en-US" sz="3200" dirty="0" smtClean="0"/>
              <a:t> </a:t>
            </a:r>
            <a:r>
              <a:rPr lang="en-US" sz="3200" dirty="0" err="1" smtClean="0"/>
              <a:t>lebih</a:t>
            </a:r>
            <a:r>
              <a:rPr lang="en-US" sz="3200" dirty="0" smtClean="0"/>
              <a:t> </a:t>
            </a:r>
            <a:r>
              <a:rPr lang="en-US" sz="3200" dirty="0" err="1" smtClean="0"/>
              <a:t>baik</a:t>
            </a:r>
            <a:endParaRPr lang="en-US" sz="3200" dirty="0" smtClean="0"/>
          </a:p>
          <a:p>
            <a:pPr marL="457200" lvl="0" indent="-457200">
              <a:buFont typeface="+mj-lt"/>
              <a:buAutoNum type="arabicPeriod"/>
            </a:pPr>
            <a:r>
              <a:rPr lang="en-US" sz="3200" dirty="0" err="1" smtClean="0"/>
              <a:t>Berkurangnya</a:t>
            </a:r>
            <a:r>
              <a:rPr lang="en-US" sz="3200" dirty="0" smtClean="0"/>
              <a:t> </a:t>
            </a:r>
            <a:r>
              <a:rPr lang="en-US" sz="3200" dirty="0" err="1" smtClean="0"/>
              <a:t>lalu</a:t>
            </a:r>
            <a:r>
              <a:rPr lang="en-US" sz="3200" dirty="0" smtClean="0"/>
              <a:t> </a:t>
            </a:r>
            <a:r>
              <a:rPr lang="en-US" sz="3200" dirty="0" err="1" smtClean="0"/>
              <a:t>lintas</a:t>
            </a:r>
            <a:r>
              <a:rPr lang="en-US" sz="3200" dirty="0" smtClean="0"/>
              <a:t> </a:t>
            </a:r>
            <a:r>
              <a:rPr lang="en-US" sz="3200" dirty="0" err="1" smtClean="0"/>
              <a:t>jaringan</a:t>
            </a:r>
            <a:r>
              <a:rPr lang="en-US" sz="3200" dirty="0" smtClean="0"/>
              <a:t>. </a:t>
            </a:r>
          </a:p>
          <a:p>
            <a:pPr marL="457200" lvl="0" indent="-457200">
              <a:buFont typeface="+mj-lt"/>
              <a:buAutoNum type="arabicPeriod"/>
            </a:pPr>
            <a:r>
              <a:rPr lang="en-US" sz="3200" dirty="0" err="1" smtClean="0"/>
              <a:t>Pengelolaan</a:t>
            </a:r>
            <a:r>
              <a:rPr lang="en-US" sz="3200" dirty="0" smtClean="0"/>
              <a:t> yang </a:t>
            </a:r>
            <a:r>
              <a:rPr lang="en-US" sz="3200" dirty="0" err="1" smtClean="0"/>
              <a:t>sederhana</a:t>
            </a:r>
            <a:r>
              <a:rPr lang="en-US" sz="3200" dirty="0" smtClean="0"/>
              <a:t>. </a:t>
            </a:r>
          </a:p>
          <a:p>
            <a:pPr marL="457200" lvl="0" indent="-457200">
              <a:buFont typeface="+mj-lt"/>
              <a:buAutoNum type="arabicPeriod"/>
            </a:pPr>
            <a:r>
              <a:rPr lang="en-US" sz="3200" dirty="0" err="1" smtClean="0"/>
              <a:t>Membantu</a:t>
            </a:r>
            <a:r>
              <a:rPr lang="en-US" sz="3200" dirty="0" smtClean="0"/>
              <a:t> </a:t>
            </a:r>
            <a:r>
              <a:rPr lang="en-US" sz="3200" dirty="0" err="1" smtClean="0"/>
              <a:t>pengembangan</a:t>
            </a:r>
            <a:r>
              <a:rPr lang="en-US" sz="3200" dirty="0" smtClean="0"/>
              <a:t> </a:t>
            </a:r>
            <a:r>
              <a:rPr lang="en-US" sz="3200" dirty="0" err="1" smtClean="0"/>
              <a:t>jaringan</a:t>
            </a:r>
            <a:r>
              <a:rPr lang="en-US" sz="3200" dirty="0" smtClean="0"/>
              <a:t> </a:t>
            </a:r>
            <a:r>
              <a:rPr lang="en-US" sz="3200" dirty="0" err="1" smtClean="0"/>
              <a:t>dengan</a:t>
            </a:r>
            <a:r>
              <a:rPr lang="en-US" sz="3200" dirty="0" smtClean="0"/>
              <a:t> </a:t>
            </a:r>
            <a:r>
              <a:rPr lang="en-US" sz="3200" dirty="0" err="1" smtClean="0"/>
              <a:t>jarak</a:t>
            </a:r>
            <a:r>
              <a:rPr lang="en-US" sz="3200" dirty="0" smtClean="0"/>
              <a:t> </a:t>
            </a:r>
            <a:r>
              <a:rPr lang="en-US" sz="3200" dirty="0" err="1" smtClean="0"/>
              <a:t>geografis</a:t>
            </a:r>
            <a:r>
              <a:rPr lang="en-US" sz="3200" dirty="0" smtClean="0"/>
              <a:t> yang </a:t>
            </a:r>
            <a:r>
              <a:rPr lang="en-US" sz="3200" dirty="0" err="1" smtClean="0"/>
              <a:t>jauh</a:t>
            </a:r>
            <a:r>
              <a:rPr lang="en-US" sz="3200" dirty="0" smtClean="0"/>
              <a:t>. </a:t>
            </a:r>
            <a:endParaRPr lang="en-US" sz="3200"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43000" y="736979"/>
            <a:ext cx="2298192" cy="609600"/>
          </a:xfrm>
          <a:prstGeom prst="rect">
            <a:avLst/>
          </a:prstGeom>
        </p:spPr>
        <p:txBody>
          <a:bodyPr>
            <a:norm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Subnetting</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p:cNvPicPr>
            <a:picLocks noChangeAspect="1" noChangeArrowheads="1"/>
          </p:cNvPicPr>
          <p:nvPr/>
        </p:nvPicPr>
        <p:blipFill>
          <a:blip r:embed="rId2" cstate="print"/>
          <a:srcRect/>
          <a:stretch>
            <a:fillRect/>
          </a:stretch>
        </p:blipFill>
        <p:spPr bwMode="auto">
          <a:xfrm>
            <a:off x="685800" y="1447800"/>
            <a:ext cx="7924800" cy="4191000"/>
          </a:xfrm>
          <a:prstGeom prst="rect">
            <a:avLst/>
          </a:prstGeom>
          <a:noFill/>
          <a:ln w="9525">
            <a:noFill/>
            <a:miter lim="800000"/>
            <a:headEnd/>
            <a:tailEnd/>
          </a:ln>
        </p:spPr>
      </p:pic>
      <p:sp>
        <p:nvSpPr>
          <p:cNvPr id="6" name="TextBox 5"/>
          <p:cNvSpPr txBox="1"/>
          <p:nvPr/>
        </p:nvSpPr>
        <p:spPr>
          <a:xfrm>
            <a:off x="690349" y="5883196"/>
            <a:ext cx="6644768" cy="461665"/>
          </a:xfrm>
          <a:prstGeom prst="rect">
            <a:avLst/>
          </a:prstGeom>
          <a:noFill/>
        </p:spPr>
        <p:txBody>
          <a:bodyPr wrap="none" rtlCol="0">
            <a:spAutoFit/>
          </a:bodyPr>
          <a:lstStyle/>
          <a:p>
            <a:r>
              <a:rPr lang="en-US" sz="2400" dirty="0" err="1" smtClean="0"/>
              <a:t>Jaringan</a:t>
            </a:r>
            <a:r>
              <a:rPr lang="en-US" sz="2400" dirty="0" smtClean="0"/>
              <a:t> </a:t>
            </a:r>
            <a:r>
              <a:rPr lang="en-US" sz="2400" dirty="0" err="1" smtClean="0"/>
              <a:t>dengan</a:t>
            </a:r>
            <a:r>
              <a:rPr lang="en-US" sz="2400" dirty="0" smtClean="0"/>
              <a:t> 2 </a:t>
            </a:r>
            <a:r>
              <a:rPr lang="en-US" sz="2400" dirty="0" err="1" smtClean="0"/>
              <a:t>tingkat</a:t>
            </a:r>
            <a:r>
              <a:rPr lang="en-US" sz="2400" dirty="0" smtClean="0"/>
              <a:t> </a:t>
            </a:r>
            <a:r>
              <a:rPr lang="en-US" sz="2400" dirty="0" err="1" smtClean="0"/>
              <a:t>hierarki</a:t>
            </a:r>
            <a:r>
              <a:rPr lang="en-US" sz="2400" dirty="0" smtClean="0"/>
              <a:t> (</a:t>
            </a:r>
            <a:r>
              <a:rPr lang="en-US" sz="2400" dirty="0" err="1" smtClean="0"/>
              <a:t>tanpa</a:t>
            </a:r>
            <a:r>
              <a:rPr lang="en-US" sz="2400" dirty="0" smtClean="0"/>
              <a:t> </a:t>
            </a:r>
            <a:r>
              <a:rPr lang="en-US" sz="2400" dirty="0" err="1" smtClean="0"/>
              <a:t>subnetting</a:t>
            </a:r>
            <a:r>
              <a:rPr lang="en-US" sz="2400" dirty="0" smtClean="0"/>
              <a:t>)</a:t>
            </a:r>
            <a:endParaRPr lang="en-US" sz="2400" dirty="0"/>
          </a:p>
        </p:txBody>
      </p:sp>
    </p:spTree>
    <p:extLst>
      <p:ext uri="{BB962C8B-B14F-4D97-AF65-F5344CB8AC3E}">
        <p14:creationId xmlns:p14="http://schemas.microsoft.com/office/powerpoint/2010/main" xmlns="" val="1420256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5562600"/>
            <a:ext cx="5650992" cy="609600"/>
          </a:xfrm>
        </p:spPr>
        <p:txBody>
          <a:bodyPr/>
          <a:lstStyle/>
          <a:p>
            <a:pPr>
              <a:buNone/>
            </a:pPr>
            <a:r>
              <a:rPr lang="en-US" dirty="0" err="1" smtClean="0"/>
              <a:t>Generasi</a:t>
            </a:r>
            <a:r>
              <a:rPr lang="en-US" dirty="0" smtClean="0"/>
              <a:t> 3 </a:t>
            </a:r>
            <a:r>
              <a:rPr lang="en-US" dirty="0" err="1" smtClean="0"/>
              <a:t>dan</a:t>
            </a:r>
            <a:r>
              <a:rPr lang="en-US" dirty="0" smtClean="0"/>
              <a:t> 4 : CPU 32 Bit</a:t>
            </a:r>
            <a:endParaRPr lang="en-US" dirty="0"/>
          </a:p>
        </p:txBody>
      </p:sp>
      <p:pic>
        <p:nvPicPr>
          <p:cNvPr id="32770" name="Picture 2" descr="E:\Kerja\Dre Dosen\Processor_32bit.jpg"/>
          <p:cNvPicPr>
            <a:picLocks noChangeAspect="1" noChangeArrowheads="1"/>
          </p:cNvPicPr>
          <p:nvPr/>
        </p:nvPicPr>
        <p:blipFill>
          <a:blip r:embed="rId2" cstate="print"/>
          <a:srcRect/>
          <a:stretch>
            <a:fillRect/>
          </a:stretch>
        </p:blipFill>
        <p:spPr bwMode="auto">
          <a:xfrm>
            <a:off x="1981200" y="1600200"/>
            <a:ext cx="4724400" cy="3543300"/>
          </a:xfrm>
          <a:prstGeom prst="rect">
            <a:avLst/>
          </a:prstGeom>
          <a:noFill/>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284" y="5334000"/>
            <a:ext cx="7498080" cy="533400"/>
          </a:xfrm>
        </p:spPr>
        <p:txBody>
          <a:bodyPr>
            <a:normAutofit fontScale="70000" lnSpcReduction="20000"/>
          </a:bodyPr>
          <a:lstStyle/>
          <a:p>
            <a:pPr>
              <a:buNone/>
            </a:pPr>
            <a:r>
              <a:rPr lang="en-US" dirty="0" err="1" smtClean="0"/>
              <a:t>Jaringan</a:t>
            </a:r>
            <a:r>
              <a:rPr lang="en-US" dirty="0" smtClean="0"/>
              <a:t> </a:t>
            </a:r>
            <a:r>
              <a:rPr lang="en-US" dirty="0" err="1" smtClean="0"/>
              <a:t>dengan</a:t>
            </a:r>
            <a:r>
              <a:rPr lang="en-US" dirty="0" smtClean="0"/>
              <a:t> 3 </a:t>
            </a:r>
            <a:r>
              <a:rPr lang="en-US" dirty="0" err="1" smtClean="0"/>
              <a:t>tingkat</a:t>
            </a:r>
            <a:r>
              <a:rPr lang="en-US" dirty="0" smtClean="0"/>
              <a:t> </a:t>
            </a:r>
            <a:r>
              <a:rPr lang="en-US" dirty="0" err="1" smtClean="0"/>
              <a:t>hierarki</a:t>
            </a:r>
            <a:r>
              <a:rPr lang="en-US" dirty="0" smtClean="0"/>
              <a:t> (</a:t>
            </a:r>
            <a:r>
              <a:rPr lang="en-US" dirty="0" err="1" smtClean="0"/>
              <a:t>dengan</a:t>
            </a:r>
            <a:r>
              <a:rPr lang="en-US" dirty="0" smtClean="0"/>
              <a:t> </a:t>
            </a:r>
            <a:r>
              <a:rPr lang="en-US" dirty="0" err="1" smtClean="0"/>
              <a:t>subnetting</a:t>
            </a:r>
            <a:r>
              <a:rPr lang="en-US" dirty="0" smtClean="0"/>
              <a:t>)</a:t>
            </a:r>
            <a:endParaRPr lang="en-US" dirty="0"/>
          </a:p>
        </p:txBody>
      </p:sp>
      <p:pic>
        <p:nvPicPr>
          <p:cNvPr id="24578" name="Picture 2"/>
          <p:cNvPicPr>
            <a:picLocks noChangeAspect="1" noChangeArrowheads="1"/>
          </p:cNvPicPr>
          <p:nvPr/>
        </p:nvPicPr>
        <p:blipFill>
          <a:blip r:embed="rId2" cstate="print"/>
          <a:srcRect/>
          <a:stretch>
            <a:fillRect/>
          </a:stretch>
        </p:blipFill>
        <p:spPr bwMode="auto">
          <a:xfrm>
            <a:off x="533400" y="990600"/>
            <a:ext cx="7924800" cy="4057454"/>
          </a:xfrm>
          <a:prstGeom prst="rect">
            <a:avLst/>
          </a:prstGeom>
          <a:noFill/>
          <a:ln w="9525">
            <a:noFill/>
            <a:miter lim="800000"/>
            <a:headEnd/>
            <a:tailEnd/>
          </a:ln>
        </p:spPr>
      </p:pic>
    </p:spTree>
    <p:extLst>
      <p:ext uri="{BB962C8B-B14F-4D97-AF65-F5344CB8AC3E}">
        <p14:creationId xmlns:p14="http://schemas.microsoft.com/office/powerpoint/2010/main" xmlns="" val="284560783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486400"/>
            <a:ext cx="7696200" cy="609600"/>
          </a:xfrm>
        </p:spPr>
        <p:txBody>
          <a:bodyPr>
            <a:normAutofit fontScale="92500"/>
          </a:bodyPr>
          <a:lstStyle/>
          <a:p>
            <a:pPr>
              <a:buNone/>
            </a:pPr>
            <a:r>
              <a:rPr lang="en-US" sz="2400" dirty="0" err="1" smtClean="0"/>
              <a:t>Alamat-alamat</a:t>
            </a:r>
            <a:r>
              <a:rPr lang="en-US" sz="2400" dirty="0" smtClean="0"/>
              <a:t> </a:t>
            </a:r>
            <a:r>
              <a:rPr lang="en-US" sz="2400" dirty="0" err="1" smtClean="0"/>
              <a:t>dalam</a:t>
            </a:r>
            <a:r>
              <a:rPr lang="en-US" sz="2400" dirty="0" smtClean="0"/>
              <a:t> </a:t>
            </a:r>
            <a:r>
              <a:rPr lang="en-US" sz="2400" dirty="0" err="1" smtClean="0"/>
              <a:t>jaringan</a:t>
            </a:r>
            <a:r>
              <a:rPr lang="en-US" sz="2400" dirty="0" smtClean="0"/>
              <a:t> </a:t>
            </a:r>
            <a:r>
              <a:rPr lang="en-US" sz="2400" dirty="0" err="1" smtClean="0"/>
              <a:t>dengan</a:t>
            </a:r>
            <a:r>
              <a:rPr lang="en-US" sz="2400" dirty="0" smtClean="0"/>
              <a:t> </a:t>
            </a:r>
            <a:r>
              <a:rPr lang="en-US" sz="2400" dirty="0" err="1" smtClean="0"/>
              <a:t>atau</a:t>
            </a:r>
            <a:r>
              <a:rPr lang="en-US" sz="2400" dirty="0" smtClean="0"/>
              <a:t> </a:t>
            </a:r>
            <a:r>
              <a:rPr lang="en-US" sz="2400" dirty="0" err="1" smtClean="0"/>
              <a:t>tanpa</a:t>
            </a:r>
            <a:r>
              <a:rPr lang="en-US" sz="2400" dirty="0" smtClean="0"/>
              <a:t> </a:t>
            </a:r>
            <a:r>
              <a:rPr lang="en-US" sz="2400" dirty="0" err="1" smtClean="0"/>
              <a:t>subnetting</a:t>
            </a:r>
            <a:endParaRPr lang="en-US" sz="2400" dirty="0"/>
          </a:p>
        </p:txBody>
      </p:sp>
      <p:pic>
        <p:nvPicPr>
          <p:cNvPr id="25602" name="Picture 2"/>
          <p:cNvPicPr>
            <a:picLocks noChangeAspect="1" noChangeArrowheads="1"/>
          </p:cNvPicPr>
          <p:nvPr/>
        </p:nvPicPr>
        <p:blipFill>
          <a:blip r:embed="rId2" cstate="print"/>
          <a:srcRect/>
          <a:stretch>
            <a:fillRect/>
          </a:stretch>
        </p:blipFill>
        <p:spPr bwMode="auto">
          <a:xfrm>
            <a:off x="2514600" y="914400"/>
            <a:ext cx="4296873" cy="4343400"/>
          </a:xfrm>
          <a:prstGeom prst="rect">
            <a:avLst/>
          </a:prstGeom>
          <a:noFill/>
          <a:ln w="9525">
            <a:noFill/>
            <a:miter lim="800000"/>
            <a:headEnd/>
            <a:tailEnd/>
          </a:ln>
        </p:spPr>
      </p:pic>
    </p:spTree>
    <p:extLst>
      <p:ext uri="{BB962C8B-B14F-4D97-AF65-F5344CB8AC3E}">
        <p14:creationId xmlns:p14="http://schemas.microsoft.com/office/powerpoint/2010/main" xmlns="" val="4016213725"/>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Masking</a:t>
            </a:r>
            <a:endParaRPr lang="en-US" sz="4000" dirty="0"/>
          </a:p>
        </p:txBody>
      </p:sp>
      <p:pic>
        <p:nvPicPr>
          <p:cNvPr id="26626" name="Picture 34"/>
          <p:cNvPicPr>
            <a:picLocks noChangeAspect="1" noChangeArrowheads="1"/>
          </p:cNvPicPr>
          <p:nvPr/>
        </p:nvPicPr>
        <p:blipFill>
          <a:blip r:embed="rId2" cstate="print"/>
          <a:srcRect/>
          <a:stretch>
            <a:fillRect/>
          </a:stretch>
        </p:blipFill>
        <p:spPr bwMode="auto">
          <a:xfrm>
            <a:off x="2057400" y="1371600"/>
            <a:ext cx="5181600" cy="4820840"/>
          </a:xfrm>
          <a:prstGeom prst="rect">
            <a:avLst/>
          </a:prstGeom>
          <a:noFill/>
          <a:ln w="9525">
            <a:noFill/>
            <a:miter lim="800000"/>
            <a:headEnd/>
            <a:tailEnd/>
          </a:ln>
        </p:spPr>
      </p:pic>
    </p:spTree>
    <p:extLst>
      <p:ext uri="{BB962C8B-B14F-4D97-AF65-F5344CB8AC3E}">
        <p14:creationId xmlns:p14="http://schemas.microsoft.com/office/powerpoint/2010/main" xmlns="" val="25793319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9349" y="1509804"/>
            <a:ext cx="3576851" cy="138579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38600" y="656711"/>
            <a:ext cx="3978286" cy="31532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850" y="4648200"/>
            <a:ext cx="3638550" cy="13144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14800" y="3901440"/>
            <a:ext cx="3657600" cy="2727960"/>
          </a:xfrm>
          <a:prstGeom prst="rect">
            <a:avLst/>
          </a:prstGeom>
        </p:spPr>
      </p:pic>
    </p:spTree>
    <p:extLst>
      <p:ext uri="{BB962C8B-B14F-4D97-AF65-F5344CB8AC3E}">
        <p14:creationId xmlns:p14="http://schemas.microsoft.com/office/powerpoint/2010/main" xmlns="" val="173780793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3200" dirty="0" smtClean="0"/>
              <a:t>Latihan dan Cara menghitung subneting</a:t>
            </a:r>
            <a:endParaRPr lang="id-ID" sz="3200" dirty="0"/>
          </a:p>
        </p:txBody>
      </p:sp>
      <p:sp>
        <p:nvSpPr>
          <p:cNvPr id="3" name="Rectangle 2"/>
          <p:cNvSpPr/>
          <p:nvPr/>
        </p:nvSpPr>
        <p:spPr>
          <a:xfrm>
            <a:off x="228600" y="1447800"/>
            <a:ext cx="8686800" cy="4893647"/>
          </a:xfrm>
          <a:prstGeom prst="rect">
            <a:avLst/>
          </a:prstGeom>
        </p:spPr>
        <p:txBody>
          <a:bodyPr wrap="square">
            <a:spAutoFit/>
          </a:bodyPr>
          <a:lstStyle/>
          <a:p>
            <a:r>
              <a:rPr lang="id-ID" sz="2400" dirty="0"/>
              <a:t>Subnetting seperti apa yang terjadi dengan sebuah NETWORK ADDRESS </a:t>
            </a:r>
            <a:r>
              <a:rPr lang="id-ID" sz="2400" b="1" dirty="0"/>
              <a:t>192.168.1.0/26</a:t>
            </a:r>
            <a:r>
              <a:rPr lang="id-ID" sz="2400" dirty="0"/>
              <a:t> ?</a:t>
            </a:r>
          </a:p>
          <a:p>
            <a:r>
              <a:rPr lang="id-ID" sz="2400" b="1" dirty="0"/>
              <a:t>Analisa</a:t>
            </a:r>
            <a:r>
              <a:rPr lang="id-ID" sz="2400" dirty="0"/>
              <a:t>: 192.168.1.0 berarti kelas C dengan Subnet Mask /26 berarti 11111111.11111111.11111111.11000000 (255.255.255.192).</a:t>
            </a:r>
          </a:p>
          <a:p>
            <a:r>
              <a:rPr lang="id-ID" sz="2400" b="1" dirty="0"/>
              <a:t>Penghitungan</a:t>
            </a:r>
            <a:r>
              <a:rPr lang="id-ID" sz="2400" dirty="0"/>
              <a:t>: </a:t>
            </a:r>
            <a:r>
              <a:rPr lang="id-ID" sz="2400" dirty="0" smtClean="0"/>
              <a:t>semua </a:t>
            </a:r>
            <a:r>
              <a:rPr lang="id-ID" sz="2400" dirty="0"/>
              <a:t>pertanyaan tentang subnetting akan berpusat di 4 </a:t>
            </a:r>
            <a:r>
              <a:rPr lang="id-ID" sz="2400" dirty="0" smtClean="0"/>
              <a:t>hal, yaitu: jumlah </a:t>
            </a:r>
            <a:r>
              <a:rPr lang="id-ID" sz="2400" dirty="0"/>
              <a:t>subnet, jumlah host per subnet, blok subnet, alamat host dan broadcast yang valid. </a:t>
            </a:r>
            <a:endParaRPr lang="id-ID" sz="2400" dirty="0" smtClean="0"/>
          </a:p>
          <a:p>
            <a:r>
              <a:rPr lang="id-ID" sz="2400" b="1" dirty="0" smtClean="0"/>
              <a:t>urutan penyelesaiannya :</a:t>
            </a:r>
          </a:p>
          <a:p>
            <a:r>
              <a:rPr lang="id-ID" sz="2400" b="1" dirty="0"/>
              <a:t>Jumlah Subnet</a:t>
            </a:r>
            <a:r>
              <a:rPr lang="id-ID" sz="2400" dirty="0"/>
              <a:t> = 2</a:t>
            </a:r>
            <a:r>
              <a:rPr lang="id-ID" sz="2400" baseline="30000" dirty="0"/>
              <a:t>x</a:t>
            </a:r>
            <a:r>
              <a:rPr lang="id-ID" sz="2400" dirty="0"/>
              <a:t>, dimana x adalah banyaknya binari 1 pada oktet terakhir subnet mask (2 oktet terakhir untuk kelas B, dan 3 oktet terakhir untuk kelas A). Jadi Jumlah Subnet adalah 2</a:t>
            </a:r>
            <a:r>
              <a:rPr lang="id-ID" sz="2400" baseline="30000" dirty="0"/>
              <a:t>2</a:t>
            </a:r>
            <a:r>
              <a:rPr lang="id-ID" sz="2400" dirty="0"/>
              <a:t> = 4 subnet </a:t>
            </a:r>
            <a:endParaRPr lang="id-ID" sz="2400" dirty="0" smtClean="0"/>
          </a:p>
        </p:txBody>
      </p:sp>
    </p:spTree>
    <p:extLst>
      <p:ext uri="{BB962C8B-B14F-4D97-AF65-F5344CB8AC3E}">
        <p14:creationId xmlns:p14="http://schemas.microsoft.com/office/powerpoint/2010/main" xmlns="" val="1184454590"/>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14400"/>
            <a:ext cx="8686800" cy="5632311"/>
          </a:xfrm>
          <a:prstGeom prst="rect">
            <a:avLst/>
          </a:prstGeom>
        </p:spPr>
        <p:txBody>
          <a:bodyPr wrap="square">
            <a:spAutoFit/>
          </a:bodyPr>
          <a:lstStyle/>
          <a:p>
            <a:r>
              <a:rPr lang="id-ID" sz="3600" b="1" dirty="0"/>
              <a:t>Jumlah Host per Subnet</a:t>
            </a:r>
            <a:r>
              <a:rPr lang="id-ID" sz="3600" dirty="0"/>
              <a:t> = 2</a:t>
            </a:r>
            <a:r>
              <a:rPr lang="id-ID" sz="3600" baseline="30000" dirty="0"/>
              <a:t>y</a:t>
            </a:r>
            <a:r>
              <a:rPr lang="id-ID" sz="3600" dirty="0"/>
              <a:t> - 2, dimana y adalah adalah kebalikan dari x yaitu banyaknya binari 0 pada oktet terakhir subnet. Jadi jumlah host per subnet adalah 2</a:t>
            </a:r>
            <a:r>
              <a:rPr lang="id-ID" sz="3600" baseline="30000" dirty="0"/>
              <a:t>6</a:t>
            </a:r>
            <a:r>
              <a:rPr lang="id-ID" sz="3600" dirty="0"/>
              <a:t> - 2 = 62 host </a:t>
            </a:r>
          </a:p>
          <a:p>
            <a:r>
              <a:rPr lang="id-ID" sz="3600" b="1" dirty="0"/>
              <a:t>Blok Subnet</a:t>
            </a:r>
            <a:r>
              <a:rPr lang="id-ID" sz="3600" dirty="0"/>
              <a:t> = 256 - 192 (nilai oktet terakhir subnet mask) = 64. Subnet berikutnya adalah 64 + 64 = 128, dan 128+64=192. Jadi total subnetnya adalah 0, 64, 128, 192. </a:t>
            </a:r>
          </a:p>
        </p:txBody>
      </p:sp>
    </p:spTree>
    <p:extLst>
      <p:ext uri="{BB962C8B-B14F-4D97-AF65-F5344CB8AC3E}">
        <p14:creationId xmlns:p14="http://schemas.microsoft.com/office/powerpoint/2010/main" xmlns="" val="361650578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2590800"/>
          </a:xfrm>
        </p:spPr>
        <p:txBody>
          <a:bodyPr/>
          <a:lstStyle/>
          <a:p>
            <a:pPr algn="l"/>
            <a:r>
              <a:rPr lang="id-ID" sz="2800" i="0" dirty="0"/>
              <a:t>alamat host dan broadcast yang </a:t>
            </a:r>
            <a:r>
              <a:rPr lang="id-ID" sz="2800" i="0" dirty="0" smtClean="0"/>
              <a:t>valid </a:t>
            </a:r>
            <a:r>
              <a:rPr lang="id-ID" sz="2800" b="0" i="0" dirty="0" smtClean="0"/>
              <a:t>:  dibuat tabel sebagai berikut :</a:t>
            </a:r>
            <a:br>
              <a:rPr lang="id-ID" sz="2800" b="0" i="0" dirty="0" smtClean="0"/>
            </a:br>
            <a:r>
              <a:rPr lang="id-ID" sz="2800" b="0" i="0" dirty="0" smtClean="0"/>
              <a:t>Dengan catatan:</a:t>
            </a:r>
            <a:br>
              <a:rPr lang="id-ID" sz="2800" b="0" i="0" dirty="0" smtClean="0"/>
            </a:br>
            <a:r>
              <a:rPr lang="id-ID" sz="2800" b="0" i="0" dirty="0" smtClean="0"/>
              <a:t>host </a:t>
            </a:r>
            <a:r>
              <a:rPr lang="id-ID" sz="2800" b="0" i="0" dirty="0"/>
              <a:t>pertama adalah 1 angka setelah </a:t>
            </a:r>
            <a:r>
              <a:rPr lang="id-ID" sz="2800" b="0" i="0" dirty="0" smtClean="0"/>
              <a:t>subne</a:t>
            </a:r>
            <a:r>
              <a:rPr lang="en-US" sz="2800" b="0" i="0" dirty="0" smtClean="0"/>
              <a:t>t</a:t>
            </a:r>
            <a:r>
              <a:rPr lang="id-ID" sz="2800" b="0" i="0" dirty="0" smtClean="0"/>
              <a:t> </a:t>
            </a:r>
            <a:r>
              <a:rPr lang="id-ID" sz="2800" b="0" i="0" dirty="0"/>
              <a:t>dan broadcast adalah 1 angka sebelum subnet berikutnya.</a:t>
            </a:r>
          </a:p>
        </p:txBody>
      </p:sp>
      <p:graphicFrame>
        <p:nvGraphicFramePr>
          <p:cNvPr id="3" name="Table 2"/>
          <p:cNvGraphicFramePr>
            <a:graphicFrameLocks noGrp="1"/>
          </p:cNvGraphicFramePr>
          <p:nvPr>
            <p:extLst>
              <p:ext uri="{D42A27DB-BD31-4B8C-83A1-F6EECF244321}">
                <p14:modId xmlns:p14="http://schemas.microsoft.com/office/powerpoint/2010/main" xmlns="" val="1417349960"/>
              </p:ext>
            </p:extLst>
          </p:nvPr>
        </p:nvGraphicFramePr>
        <p:xfrm>
          <a:off x="114300" y="3581400"/>
          <a:ext cx="8915400" cy="2021840"/>
        </p:xfrm>
        <a:graphic>
          <a:graphicData uri="http://schemas.openxmlformats.org/drawingml/2006/table">
            <a:tbl>
              <a:tblPr firstRow="1" bandRow="1">
                <a:tableStyleId>{5C22544A-7EE6-4342-B048-85BDC9FD1C3A}</a:tableStyleId>
              </a:tblPr>
              <a:tblGrid>
                <a:gridCol w="1524000"/>
                <a:gridCol w="1676400"/>
                <a:gridCol w="1828800"/>
                <a:gridCol w="1905000"/>
                <a:gridCol w="1981200"/>
              </a:tblGrid>
              <a:tr h="370840">
                <a:tc>
                  <a:txBody>
                    <a:bodyPr/>
                    <a:lstStyle/>
                    <a:p>
                      <a:pPr algn="l"/>
                      <a:r>
                        <a:rPr lang="id-ID" b="1" dirty="0">
                          <a:latin typeface="Verdana"/>
                        </a:rPr>
                        <a:t>Subnet</a:t>
                      </a:r>
                      <a:endParaRPr lang="id-ID" dirty="0"/>
                    </a:p>
                  </a:txBody>
                  <a:tcPr anchor="ctr"/>
                </a:tc>
                <a:tc>
                  <a:txBody>
                    <a:bodyPr/>
                    <a:lstStyle/>
                    <a:p>
                      <a:pPr algn="l"/>
                      <a:r>
                        <a:rPr lang="id-ID" sz="1600" dirty="0">
                          <a:latin typeface="Verdana"/>
                        </a:rPr>
                        <a:t>192.168.1.</a:t>
                      </a:r>
                      <a:r>
                        <a:rPr lang="id-ID" sz="1600" b="1" dirty="0">
                          <a:latin typeface="Verdana"/>
                        </a:rPr>
                        <a:t>0</a:t>
                      </a:r>
                      <a:endParaRPr lang="id-ID" sz="1600" dirty="0"/>
                    </a:p>
                  </a:txBody>
                  <a:tcPr anchor="ctr"/>
                </a:tc>
                <a:tc>
                  <a:txBody>
                    <a:bodyPr/>
                    <a:lstStyle/>
                    <a:p>
                      <a:pPr algn="l"/>
                      <a:r>
                        <a:rPr lang="id-ID" sz="1600">
                          <a:latin typeface="Verdana"/>
                        </a:rPr>
                        <a:t>192.168.1.</a:t>
                      </a:r>
                      <a:r>
                        <a:rPr lang="id-ID" sz="1600" b="1">
                          <a:latin typeface="Verdana"/>
                        </a:rPr>
                        <a:t>64</a:t>
                      </a:r>
                      <a:endParaRPr lang="id-ID" sz="1600"/>
                    </a:p>
                  </a:txBody>
                  <a:tcPr anchor="ctr"/>
                </a:tc>
                <a:tc>
                  <a:txBody>
                    <a:bodyPr/>
                    <a:lstStyle/>
                    <a:p>
                      <a:pPr algn="l"/>
                      <a:r>
                        <a:rPr lang="id-ID" sz="1600">
                          <a:latin typeface="Verdana"/>
                        </a:rPr>
                        <a:t>192.168.1.</a:t>
                      </a:r>
                      <a:r>
                        <a:rPr lang="id-ID" sz="1600" b="1">
                          <a:latin typeface="Verdana"/>
                        </a:rPr>
                        <a:t>128</a:t>
                      </a:r>
                      <a:endParaRPr lang="id-ID" sz="1600"/>
                    </a:p>
                  </a:txBody>
                  <a:tcPr anchor="ctr"/>
                </a:tc>
                <a:tc>
                  <a:txBody>
                    <a:bodyPr/>
                    <a:lstStyle/>
                    <a:p>
                      <a:pPr algn="l"/>
                      <a:r>
                        <a:rPr lang="id-ID" sz="1600">
                          <a:latin typeface="Verdana"/>
                        </a:rPr>
                        <a:t>192.168.1.</a:t>
                      </a:r>
                      <a:r>
                        <a:rPr lang="id-ID" sz="1600" b="1">
                          <a:latin typeface="Verdana"/>
                        </a:rPr>
                        <a:t>192</a:t>
                      </a:r>
                      <a:endParaRPr lang="id-ID" sz="1600"/>
                    </a:p>
                  </a:txBody>
                  <a:tcPr anchor="ctr"/>
                </a:tc>
              </a:tr>
              <a:tr h="370840">
                <a:tc>
                  <a:txBody>
                    <a:bodyPr/>
                    <a:lstStyle/>
                    <a:p>
                      <a:pPr algn="l"/>
                      <a:r>
                        <a:rPr lang="id-ID" b="1">
                          <a:latin typeface="Verdana"/>
                        </a:rPr>
                        <a:t>Host Pertama</a:t>
                      </a:r>
                      <a:endParaRPr lang="id-ID"/>
                    </a:p>
                  </a:txBody>
                  <a:tcPr anchor="ctr"/>
                </a:tc>
                <a:tc>
                  <a:txBody>
                    <a:bodyPr/>
                    <a:lstStyle/>
                    <a:p>
                      <a:pPr algn="l"/>
                      <a:r>
                        <a:rPr lang="id-ID" sz="1600" dirty="0">
                          <a:latin typeface="Verdana"/>
                        </a:rPr>
                        <a:t>192.168.1.</a:t>
                      </a:r>
                      <a:r>
                        <a:rPr lang="id-ID" sz="1600" b="1" dirty="0">
                          <a:latin typeface="Verdana"/>
                        </a:rPr>
                        <a:t>1</a:t>
                      </a:r>
                      <a:endParaRPr lang="id-ID" sz="1600" dirty="0"/>
                    </a:p>
                  </a:txBody>
                  <a:tcPr anchor="ctr"/>
                </a:tc>
                <a:tc>
                  <a:txBody>
                    <a:bodyPr/>
                    <a:lstStyle/>
                    <a:p>
                      <a:pPr algn="l"/>
                      <a:r>
                        <a:rPr lang="id-ID" sz="1600" dirty="0">
                          <a:latin typeface="Verdana"/>
                        </a:rPr>
                        <a:t>192.168.1.</a:t>
                      </a:r>
                      <a:r>
                        <a:rPr lang="id-ID" sz="1600" b="1" dirty="0">
                          <a:latin typeface="Verdana"/>
                        </a:rPr>
                        <a:t>65</a:t>
                      </a:r>
                      <a:endParaRPr lang="id-ID" sz="1600" dirty="0"/>
                    </a:p>
                  </a:txBody>
                  <a:tcPr anchor="ctr"/>
                </a:tc>
                <a:tc>
                  <a:txBody>
                    <a:bodyPr/>
                    <a:lstStyle/>
                    <a:p>
                      <a:pPr algn="l"/>
                      <a:r>
                        <a:rPr lang="id-ID" sz="1600" dirty="0">
                          <a:latin typeface="Verdana"/>
                        </a:rPr>
                        <a:t>192.168.1.</a:t>
                      </a:r>
                      <a:r>
                        <a:rPr lang="id-ID" sz="1600" b="1" dirty="0">
                          <a:latin typeface="Verdana"/>
                        </a:rPr>
                        <a:t>129</a:t>
                      </a:r>
                      <a:endParaRPr lang="id-ID" sz="1600" dirty="0"/>
                    </a:p>
                  </a:txBody>
                  <a:tcPr anchor="ctr"/>
                </a:tc>
                <a:tc>
                  <a:txBody>
                    <a:bodyPr/>
                    <a:lstStyle/>
                    <a:p>
                      <a:pPr algn="l"/>
                      <a:r>
                        <a:rPr lang="id-ID" sz="1600">
                          <a:latin typeface="Verdana"/>
                        </a:rPr>
                        <a:t>192.168.1.</a:t>
                      </a:r>
                      <a:r>
                        <a:rPr lang="id-ID" sz="1600" b="1">
                          <a:latin typeface="Verdana"/>
                        </a:rPr>
                        <a:t>193</a:t>
                      </a:r>
                      <a:endParaRPr lang="id-ID" sz="1600"/>
                    </a:p>
                  </a:txBody>
                  <a:tcPr anchor="ctr"/>
                </a:tc>
              </a:tr>
              <a:tr h="370840">
                <a:tc>
                  <a:txBody>
                    <a:bodyPr/>
                    <a:lstStyle/>
                    <a:p>
                      <a:pPr algn="l"/>
                      <a:r>
                        <a:rPr lang="id-ID" b="1">
                          <a:latin typeface="Verdana"/>
                        </a:rPr>
                        <a:t>Host Terakhir</a:t>
                      </a:r>
                      <a:endParaRPr lang="id-ID"/>
                    </a:p>
                  </a:txBody>
                  <a:tcPr anchor="ctr"/>
                </a:tc>
                <a:tc>
                  <a:txBody>
                    <a:bodyPr/>
                    <a:lstStyle/>
                    <a:p>
                      <a:pPr algn="l"/>
                      <a:r>
                        <a:rPr lang="id-ID" sz="1600">
                          <a:latin typeface="Verdana"/>
                        </a:rPr>
                        <a:t>192.168.1.</a:t>
                      </a:r>
                      <a:r>
                        <a:rPr lang="id-ID" sz="1600" b="1">
                          <a:latin typeface="Verdana"/>
                        </a:rPr>
                        <a:t>62</a:t>
                      </a:r>
                      <a:endParaRPr lang="id-ID" sz="1600"/>
                    </a:p>
                  </a:txBody>
                  <a:tcPr anchor="ctr"/>
                </a:tc>
                <a:tc>
                  <a:txBody>
                    <a:bodyPr/>
                    <a:lstStyle/>
                    <a:p>
                      <a:pPr algn="l"/>
                      <a:r>
                        <a:rPr lang="id-ID" sz="1600" dirty="0">
                          <a:latin typeface="Verdana"/>
                        </a:rPr>
                        <a:t>192.168.1.</a:t>
                      </a:r>
                      <a:r>
                        <a:rPr lang="id-ID" sz="1600" b="1" dirty="0">
                          <a:latin typeface="Verdana"/>
                        </a:rPr>
                        <a:t>126</a:t>
                      </a:r>
                      <a:endParaRPr lang="id-ID" sz="1600" dirty="0"/>
                    </a:p>
                  </a:txBody>
                  <a:tcPr anchor="ctr"/>
                </a:tc>
                <a:tc>
                  <a:txBody>
                    <a:bodyPr/>
                    <a:lstStyle/>
                    <a:p>
                      <a:pPr algn="l"/>
                      <a:r>
                        <a:rPr lang="id-ID" sz="1600" dirty="0">
                          <a:latin typeface="Verdana"/>
                        </a:rPr>
                        <a:t>192.168.1.</a:t>
                      </a:r>
                      <a:r>
                        <a:rPr lang="id-ID" sz="1600" b="1" dirty="0">
                          <a:latin typeface="Verdana"/>
                        </a:rPr>
                        <a:t>190</a:t>
                      </a:r>
                      <a:endParaRPr lang="id-ID" sz="1600" dirty="0"/>
                    </a:p>
                  </a:txBody>
                  <a:tcPr anchor="ctr"/>
                </a:tc>
                <a:tc>
                  <a:txBody>
                    <a:bodyPr/>
                    <a:lstStyle/>
                    <a:p>
                      <a:pPr algn="l"/>
                      <a:r>
                        <a:rPr lang="id-ID" sz="1600" dirty="0">
                          <a:latin typeface="Verdana"/>
                        </a:rPr>
                        <a:t>192.168.1.</a:t>
                      </a:r>
                      <a:r>
                        <a:rPr lang="id-ID" sz="1600" b="1" dirty="0">
                          <a:latin typeface="Verdana"/>
                        </a:rPr>
                        <a:t>254</a:t>
                      </a:r>
                      <a:endParaRPr lang="id-ID" sz="1600" dirty="0"/>
                    </a:p>
                  </a:txBody>
                  <a:tcPr anchor="ctr"/>
                </a:tc>
              </a:tr>
              <a:tr h="370840">
                <a:tc>
                  <a:txBody>
                    <a:bodyPr/>
                    <a:lstStyle/>
                    <a:p>
                      <a:pPr algn="l"/>
                      <a:r>
                        <a:rPr lang="id-ID" b="1">
                          <a:latin typeface="Verdana"/>
                        </a:rPr>
                        <a:t>Broadcast</a:t>
                      </a:r>
                      <a:endParaRPr lang="id-ID"/>
                    </a:p>
                  </a:txBody>
                  <a:tcPr anchor="ctr"/>
                </a:tc>
                <a:tc>
                  <a:txBody>
                    <a:bodyPr/>
                    <a:lstStyle/>
                    <a:p>
                      <a:pPr algn="l"/>
                      <a:r>
                        <a:rPr lang="id-ID" sz="1600">
                          <a:latin typeface="Verdana"/>
                        </a:rPr>
                        <a:t>192.168.1.</a:t>
                      </a:r>
                      <a:r>
                        <a:rPr lang="id-ID" sz="1600" b="1">
                          <a:latin typeface="Verdana"/>
                        </a:rPr>
                        <a:t>63</a:t>
                      </a:r>
                      <a:endParaRPr lang="id-ID" sz="1600"/>
                    </a:p>
                  </a:txBody>
                  <a:tcPr anchor="ctr"/>
                </a:tc>
                <a:tc>
                  <a:txBody>
                    <a:bodyPr/>
                    <a:lstStyle/>
                    <a:p>
                      <a:pPr algn="l"/>
                      <a:r>
                        <a:rPr lang="id-ID" sz="1600">
                          <a:latin typeface="Verdana"/>
                        </a:rPr>
                        <a:t>192.168.1.</a:t>
                      </a:r>
                      <a:r>
                        <a:rPr lang="id-ID" sz="1600" b="1">
                          <a:latin typeface="Verdana"/>
                        </a:rPr>
                        <a:t>127</a:t>
                      </a:r>
                      <a:endParaRPr lang="id-ID" sz="1600"/>
                    </a:p>
                  </a:txBody>
                  <a:tcPr anchor="ctr"/>
                </a:tc>
                <a:tc>
                  <a:txBody>
                    <a:bodyPr/>
                    <a:lstStyle/>
                    <a:p>
                      <a:pPr algn="l"/>
                      <a:r>
                        <a:rPr lang="id-ID" sz="1600" dirty="0">
                          <a:latin typeface="Verdana"/>
                        </a:rPr>
                        <a:t>192.168.1.</a:t>
                      </a:r>
                      <a:r>
                        <a:rPr lang="id-ID" sz="1600" b="1" dirty="0">
                          <a:latin typeface="Verdana"/>
                        </a:rPr>
                        <a:t>191</a:t>
                      </a:r>
                      <a:endParaRPr lang="id-ID" sz="1600" dirty="0"/>
                    </a:p>
                  </a:txBody>
                  <a:tcPr anchor="ctr"/>
                </a:tc>
                <a:tc>
                  <a:txBody>
                    <a:bodyPr/>
                    <a:lstStyle/>
                    <a:p>
                      <a:pPr algn="l"/>
                      <a:r>
                        <a:rPr lang="id-ID" sz="1600" dirty="0">
                          <a:latin typeface="Verdana"/>
                        </a:rPr>
                        <a:t>192.168.1.</a:t>
                      </a:r>
                      <a:r>
                        <a:rPr lang="id-ID" sz="1600" b="1" dirty="0">
                          <a:latin typeface="Verdana"/>
                        </a:rPr>
                        <a:t>255</a:t>
                      </a:r>
                      <a:endParaRPr lang="id-ID" sz="1600" dirty="0"/>
                    </a:p>
                  </a:txBody>
                  <a:tcPr anchor="ctr"/>
                </a:tc>
              </a:tr>
            </a:tbl>
          </a:graphicData>
        </a:graphic>
      </p:graphicFrame>
    </p:spTree>
    <p:extLst>
      <p:ext uri="{BB962C8B-B14F-4D97-AF65-F5344CB8AC3E}">
        <p14:creationId xmlns:p14="http://schemas.microsoft.com/office/powerpoint/2010/main" xmlns="" val="1055733250"/>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Soal Latihan</a:t>
            </a:r>
            <a:endParaRPr lang="id-ID" dirty="0"/>
          </a:p>
        </p:txBody>
      </p:sp>
      <p:sp>
        <p:nvSpPr>
          <p:cNvPr id="3" name="Rectangle 2"/>
          <p:cNvSpPr/>
          <p:nvPr/>
        </p:nvSpPr>
        <p:spPr>
          <a:xfrm>
            <a:off x="122831" y="1371600"/>
            <a:ext cx="8763000" cy="5262979"/>
          </a:xfrm>
          <a:prstGeom prst="rect">
            <a:avLst/>
          </a:prstGeom>
        </p:spPr>
        <p:txBody>
          <a:bodyPr wrap="square">
            <a:spAutoFit/>
          </a:bodyPr>
          <a:lstStyle/>
          <a:p>
            <a:r>
              <a:rPr lang="id-ID" sz="2400" dirty="0"/>
              <a:t>Subnetting seperti apa yang terjadi dengan sebuah </a:t>
            </a:r>
            <a:r>
              <a:rPr lang="id-ID" sz="2400" dirty="0" smtClean="0"/>
              <a:t>network </a:t>
            </a:r>
            <a:r>
              <a:rPr lang="id-ID" sz="2400" dirty="0"/>
              <a:t>address </a:t>
            </a:r>
            <a:r>
              <a:rPr lang="id-ID" sz="2400" dirty="0" smtClean="0"/>
              <a:t>:</a:t>
            </a:r>
          </a:p>
          <a:p>
            <a:pPr marL="342900" indent="-342900">
              <a:buFont typeface="Arial" pitchFamily="34" charset="0"/>
              <a:buChar char="•"/>
            </a:pPr>
            <a:r>
              <a:rPr lang="id-ID" sz="2400" b="1" dirty="0" smtClean="0"/>
              <a:t>172.16.0.0/18</a:t>
            </a:r>
          </a:p>
          <a:p>
            <a:pPr marL="342900" indent="-342900">
              <a:buFont typeface="Arial" pitchFamily="34" charset="0"/>
              <a:buChar char="•"/>
            </a:pPr>
            <a:r>
              <a:rPr lang="id-ID" sz="2400" b="1" dirty="0" smtClean="0"/>
              <a:t>172.16.0.0/25</a:t>
            </a:r>
            <a:r>
              <a:rPr lang="id-ID" sz="2400" dirty="0"/>
              <a:t>.</a:t>
            </a:r>
          </a:p>
          <a:p>
            <a:r>
              <a:rPr lang="id-ID" sz="2400" b="1" dirty="0" smtClean="0">
                <a:solidFill>
                  <a:schemeClr val="bg1"/>
                </a:solidFill>
              </a:rPr>
              <a:t>SUBNETTING </a:t>
            </a:r>
            <a:r>
              <a:rPr lang="id-ID" sz="2400" b="1" dirty="0">
                <a:solidFill>
                  <a:schemeClr val="bg1"/>
                </a:solidFill>
              </a:rPr>
              <a:t>PADA IP ADDRESS CLASS A</a:t>
            </a:r>
            <a:endParaRPr lang="id-ID" sz="2400" dirty="0">
              <a:solidFill>
                <a:schemeClr val="bg1"/>
              </a:solidFill>
            </a:endParaRPr>
          </a:p>
          <a:p>
            <a:r>
              <a:rPr lang="id-ID" sz="2400" dirty="0">
                <a:solidFill>
                  <a:schemeClr val="bg1"/>
                </a:solidFill>
              </a:rPr>
              <a:t>Kalau sudah mantab dan paham, kita lanjut ke Class A. Konsepnya semua sama saja. Perbedaannya adalah di </a:t>
            </a:r>
            <a:r>
              <a:rPr lang="id-ID" sz="2400" b="1" dirty="0">
                <a:solidFill>
                  <a:schemeClr val="bg1"/>
                </a:solidFill>
              </a:rPr>
              <a:t>OKTET</a:t>
            </a:r>
            <a:r>
              <a:rPr lang="id-ID" sz="2400" dirty="0">
                <a:solidFill>
                  <a:schemeClr val="bg1"/>
                </a:solidFill>
              </a:rPr>
              <a:t> mana kita mainkan blok subnet. Kalau Class C di oktet ke 4 (terakhir), kelas B di Oktet 3 dan 4 (2 oktet terakhir), kalau Class A di oktet 2, 3 dan 4 (3 oktet terakhir). Kemudian subnet mask yang bisa digunakan untuk subnetting class A adalah semua subnet mask dari CIDR /8 sampai /30</a:t>
            </a:r>
            <a:r>
              <a:rPr lang="id-ID" sz="2400" dirty="0" smtClean="0">
                <a:solidFill>
                  <a:schemeClr val="bg1"/>
                </a:solidFill>
              </a:rPr>
              <a:t>..</a:t>
            </a:r>
          </a:p>
          <a:p>
            <a:r>
              <a:rPr lang="id-ID" sz="2400" dirty="0">
                <a:solidFill>
                  <a:schemeClr val="bg1"/>
                </a:solidFill>
              </a:rPr>
              <a:t>Subnetting seperti apa yang terjadi dengan sebuah </a:t>
            </a:r>
            <a:r>
              <a:rPr lang="id-ID" sz="2400" dirty="0" smtClean="0">
                <a:solidFill>
                  <a:schemeClr val="bg1"/>
                </a:solidFill>
              </a:rPr>
              <a:t>network </a:t>
            </a:r>
            <a:r>
              <a:rPr lang="id-ID" sz="2400" dirty="0">
                <a:solidFill>
                  <a:schemeClr val="bg1"/>
                </a:solidFill>
              </a:rPr>
              <a:t>address </a:t>
            </a:r>
            <a:r>
              <a:rPr lang="id-ID" sz="2400" b="1" dirty="0">
                <a:solidFill>
                  <a:schemeClr val="bg1"/>
                </a:solidFill>
              </a:rPr>
              <a:t>10.0.0.0/16</a:t>
            </a:r>
            <a:endParaRPr lang="id-ID" sz="2400" dirty="0">
              <a:solidFill>
                <a:schemeClr val="bg1"/>
              </a:solidFill>
            </a:endParaRPr>
          </a:p>
        </p:txBody>
      </p:sp>
    </p:spTree>
    <p:extLst>
      <p:ext uri="{BB962C8B-B14F-4D97-AF65-F5344CB8AC3E}">
        <p14:creationId xmlns:p14="http://schemas.microsoft.com/office/powerpoint/2010/main" xmlns="" val="2598456678"/>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Jawab</a:t>
            </a:r>
            <a:endParaRPr lang="id-ID" dirty="0"/>
          </a:p>
        </p:txBody>
      </p:sp>
      <p:sp>
        <p:nvSpPr>
          <p:cNvPr id="3" name="TextBox 2"/>
          <p:cNvSpPr txBox="1"/>
          <p:nvPr/>
        </p:nvSpPr>
        <p:spPr>
          <a:xfrm>
            <a:off x="304800" y="1905000"/>
            <a:ext cx="8610600" cy="2123658"/>
          </a:xfrm>
          <a:prstGeom prst="rect">
            <a:avLst/>
          </a:prstGeom>
          <a:noFill/>
        </p:spPr>
        <p:txBody>
          <a:bodyPr wrap="square" rtlCol="0">
            <a:spAutoFit/>
          </a:bodyPr>
          <a:lstStyle/>
          <a:p>
            <a:r>
              <a:rPr lang="id-ID" sz="3200" dirty="0" smtClean="0"/>
              <a:t>Jumlah Subnet = 4 dan 512 subnet</a:t>
            </a:r>
          </a:p>
          <a:p>
            <a:r>
              <a:rPr lang="id-ID" sz="3200" dirty="0" smtClean="0"/>
              <a:t>Jumlah host/subnet = </a:t>
            </a:r>
            <a:r>
              <a:rPr lang="id-ID" sz="3200" dirty="0"/>
              <a:t>16.382 </a:t>
            </a:r>
            <a:r>
              <a:rPr lang="id-ID" sz="3200" dirty="0" smtClean="0"/>
              <a:t>dan </a:t>
            </a:r>
            <a:r>
              <a:rPr lang="id-ID" sz="3200" dirty="0"/>
              <a:t>126 </a:t>
            </a:r>
            <a:r>
              <a:rPr lang="id-ID" sz="3200" dirty="0" smtClean="0"/>
              <a:t>host</a:t>
            </a:r>
          </a:p>
          <a:p>
            <a:r>
              <a:rPr lang="id-ID" sz="3200" dirty="0" smtClean="0"/>
              <a:t>Blok subnet = 64 dan 128 </a:t>
            </a:r>
          </a:p>
          <a:p>
            <a:endParaRPr lang="id-ID" dirty="0"/>
          </a:p>
          <a:p>
            <a:endParaRPr lang="id-ID" dirty="0"/>
          </a:p>
        </p:txBody>
      </p:sp>
    </p:spTree>
    <p:extLst>
      <p:ext uri="{BB962C8B-B14F-4D97-AF65-F5344CB8AC3E}">
        <p14:creationId xmlns:p14="http://schemas.microsoft.com/office/powerpoint/2010/main" xmlns="" val="235140247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3200" kern="1200" dirty="0"/>
              <a:t>Alamat host dan broadcast yang valid</a:t>
            </a:r>
            <a:endParaRPr lang="id-ID" sz="3200" dirty="0"/>
          </a:p>
        </p:txBody>
      </p:sp>
      <p:graphicFrame>
        <p:nvGraphicFramePr>
          <p:cNvPr id="3" name="Table 2"/>
          <p:cNvGraphicFramePr>
            <a:graphicFrameLocks noGrp="1"/>
          </p:cNvGraphicFramePr>
          <p:nvPr>
            <p:extLst>
              <p:ext uri="{D42A27DB-BD31-4B8C-83A1-F6EECF244321}">
                <p14:modId xmlns:p14="http://schemas.microsoft.com/office/powerpoint/2010/main" xmlns="" val="3675448041"/>
              </p:ext>
            </p:extLst>
          </p:nvPr>
        </p:nvGraphicFramePr>
        <p:xfrm>
          <a:off x="342900" y="1600200"/>
          <a:ext cx="8458200" cy="2199640"/>
        </p:xfrm>
        <a:graphic>
          <a:graphicData uri="http://schemas.openxmlformats.org/drawingml/2006/table">
            <a:tbl>
              <a:tblPr firstRow="1" bandRow="1">
                <a:tableStyleId>{5C22544A-7EE6-4342-B048-85BDC9FD1C3A}</a:tableStyleId>
              </a:tblPr>
              <a:tblGrid>
                <a:gridCol w="1524000"/>
                <a:gridCol w="1600200"/>
                <a:gridCol w="1752600"/>
                <a:gridCol w="1752600"/>
                <a:gridCol w="1828800"/>
              </a:tblGrid>
              <a:tr h="553720">
                <a:tc>
                  <a:txBody>
                    <a:bodyPr/>
                    <a:lstStyle/>
                    <a:p>
                      <a:pPr algn="l"/>
                      <a:r>
                        <a:rPr lang="id-ID" b="1" dirty="0">
                          <a:latin typeface="Verdana"/>
                        </a:rPr>
                        <a:t>Subnet</a:t>
                      </a:r>
                      <a:endParaRPr lang="id-ID" dirty="0"/>
                    </a:p>
                  </a:txBody>
                  <a:tcPr anchor="ctr"/>
                </a:tc>
                <a:tc>
                  <a:txBody>
                    <a:bodyPr/>
                    <a:lstStyle/>
                    <a:p>
                      <a:pPr algn="l"/>
                      <a:r>
                        <a:rPr lang="id-ID" sz="1400" dirty="0">
                          <a:latin typeface="Verdana" pitchFamily="34" charset="0"/>
                          <a:ea typeface="Verdana" pitchFamily="34" charset="0"/>
                          <a:cs typeface="Verdana" pitchFamily="34" charset="0"/>
                        </a:rPr>
                        <a:t>172.16.</a:t>
                      </a:r>
                      <a:r>
                        <a:rPr lang="id-ID" sz="1400" b="1" dirty="0">
                          <a:latin typeface="Verdana" pitchFamily="34" charset="0"/>
                          <a:ea typeface="Verdana" pitchFamily="34" charset="0"/>
                          <a:cs typeface="Verdana" pitchFamily="34" charset="0"/>
                        </a:rPr>
                        <a:t>0.0</a:t>
                      </a:r>
                      <a:endParaRPr lang="id-ID" sz="1400" dirty="0">
                        <a:latin typeface="Verdana" pitchFamily="34" charset="0"/>
                        <a:ea typeface="Verdana" pitchFamily="34" charset="0"/>
                        <a:cs typeface="Verdana" pitchFamily="34" charset="0"/>
                      </a:endParaRPr>
                    </a:p>
                  </a:txBody>
                  <a:tcPr anchor="ctr"/>
                </a:tc>
                <a:tc>
                  <a:txBody>
                    <a:bodyPr/>
                    <a:lstStyle/>
                    <a:p>
                      <a:pPr algn="l"/>
                      <a:r>
                        <a:rPr lang="id-ID" sz="1400">
                          <a:latin typeface="Verdana" pitchFamily="34" charset="0"/>
                          <a:ea typeface="Verdana" pitchFamily="34" charset="0"/>
                          <a:cs typeface="Verdana" pitchFamily="34" charset="0"/>
                        </a:rPr>
                        <a:t>172.16.</a:t>
                      </a:r>
                      <a:r>
                        <a:rPr lang="id-ID" sz="1400" b="1">
                          <a:latin typeface="Verdana" pitchFamily="34" charset="0"/>
                          <a:ea typeface="Verdana" pitchFamily="34" charset="0"/>
                          <a:cs typeface="Verdana" pitchFamily="34" charset="0"/>
                        </a:rPr>
                        <a:t>64.0</a:t>
                      </a:r>
                      <a:endParaRPr lang="id-ID" sz="1400">
                        <a:latin typeface="Verdana" pitchFamily="34" charset="0"/>
                        <a:ea typeface="Verdana" pitchFamily="34" charset="0"/>
                        <a:cs typeface="Verdana" pitchFamily="34" charset="0"/>
                      </a:endParaRPr>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b="1" dirty="0" smtClean="0">
                          <a:latin typeface="Verdana" pitchFamily="34" charset="0"/>
                          <a:ea typeface="Verdana" pitchFamily="34" charset="0"/>
                          <a:cs typeface="Verdana" pitchFamily="34" charset="0"/>
                        </a:rPr>
                        <a:t>128.0</a:t>
                      </a:r>
                      <a:endParaRPr lang="id-ID" sz="1400" dirty="0">
                        <a:latin typeface="Verdana" pitchFamily="34" charset="0"/>
                        <a:ea typeface="Verdana" pitchFamily="34" charset="0"/>
                        <a:cs typeface="Verdana" pitchFamily="34" charset="0"/>
                      </a:endParaRPr>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b="1" dirty="0" smtClean="0">
                          <a:latin typeface="Verdana" pitchFamily="34" charset="0"/>
                          <a:ea typeface="Verdana" pitchFamily="34" charset="0"/>
                          <a:cs typeface="Verdana" pitchFamily="34" charset="0"/>
                        </a:rPr>
                        <a:t>192.0</a:t>
                      </a:r>
                      <a:endParaRPr lang="id-ID" sz="1400" dirty="0">
                        <a:latin typeface="Verdana" pitchFamily="34" charset="0"/>
                        <a:ea typeface="Verdana" pitchFamily="34" charset="0"/>
                        <a:cs typeface="Verdana" pitchFamily="34" charset="0"/>
                      </a:endParaRPr>
                    </a:p>
                  </a:txBody>
                  <a:tcPr anchor="ctr"/>
                </a:tc>
              </a:tr>
              <a:tr h="533400">
                <a:tc>
                  <a:txBody>
                    <a:bodyPr/>
                    <a:lstStyle/>
                    <a:p>
                      <a:pPr algn="l"/>
                      <a:r>
                        <a:rPr lang="id-ID" b="1">
                          <a:latin typeface="Verdana"/>
                        </a:rPr>
                        <a:t>Host Pertama</a:t>
                      </a:r>
                      <a:endParaRPr lang="id-ID"/>
                    </a:p>
                  </a:txBody>
                  <a:tcPr anchor="ctr"/>
                </a:tc>
                <a:tc>
                  <a:txBody>
                    <a:bodyPr/>
                    <a:lstStyle/>
                    <a:p>
                      <a:pPr algn="l"/>
                      <a:endParaRPr lang="id-ID" sz="1400" dirty="0">
                        <a:latin typeface="Verdana" pitchFamily="34" charset="0"/>
                        <a:ea typeface="Verdana" pitchFamily="34" charset="0"/>
                        <a:cs typeface="Verdana" pitchFamily="34" charset="0"/>
                      </a:endParaRPr>
                    </a:p>
                    <a:p>
                      <a:pPr algn="l"/>
                      <a:r>
                        <a:rPr lang="id-ID" sz="1400" dirty="0">
                          <a:latin typeface="Verdana" pitchFamily="34" charset="0"/>
                          <a:ea typeface="Verdana" pitchFamily="34" charset="0"/>
                          <a:cs typeface="Verdana" pitchFamily="34" charset="0"/>
                        </a:rPr>
                        <a:t>172.16.</a:t>
                      </a:r>
                      <a:r>
                        <a:rPr lang="id-ID" sz="1400" b="1" dirty="0">
                          <a:latin typeface="Verdana" pitchFamily="34" charset="0"/>
                          <a:ea typeface="Verdana" pitchFamily="34" charset="0"/>
                          <a:cs typeface="Verdana" pitchFamily="34" charset="0"/>
                        </a:rPr>
                        <a:t>0.1</a:t>
                      </a:r>
                      <a:endParaRPr lang="id-ID" sz="1400" dirty="0">
                        <a:latin typeface="Verdana" pitchFamily="34" charset="0"/>
                        <a:ea typeface="Verdana" pitchFamily="34" charset="0"/>
                        <a:cs typeface="Verdana" pitchFamily="34" charset="0"/>
                      </a:endParaRPr>
                    </a:p>
                  </a:txBody>
                  <a:tcPr anchor="ctr"/>
                </a:tc>
                <a:tc>
                  <a:txBody>
                    <a:bodyPr/>
                    <a:lstStyle/>
                    <a:p>
                      <a:pPr algn="l"/>
                      <a:endParaRPr lang="id-ID" sz="1400" dirty="0">
                        <a:latin typeface="Verdana" pitchFamily="34" charset="0"/>
                        <a:ea typeface="Verdana" pitchFamily="34" charset="0"/>
                        <a:cs typeface="Verdana" pitchFamily="34" charset="0"/>
                      </a:endParaRPr>
                    </a:p>
                    <a:p>
                      <a:pPr algn="l"/>
                      <a:r>
                        <a:rPr lang="id-ID" sz="1400" dirty="0">
                          <a:latin typeface="Verdana" pitchFamily="34" charset="0"/>
                          <a:ea typeface="Verdana" pitchFamily="34" charset="0"/>
                          <a:cs typeface="Verdana" pitchFamily="34" charset="0"/>
                        </a:rPr>
                        <a:t>172.16.</a:t>
                      </a:r>
                      <a:r>
                        <a:rPr lang="id-ID" sz="1400" b="1" dirty="0">
                          <a:latin typeface="Verdana" pitchFamily="34" charset="0"/>
                          <a:ea typeface="Verdana" pitchFamily="34" charset="0"/>
                          <a:cs typeface="Verdana" pitchFamily="34" charset="0"/>
                        </a:rPr>
                        <a:t>64.1</a:t>
                      </a:r>
                      <a:endParaRPr lang="id-ID" sz="1400" dirty="0">
                        <a:latin typeface="Verdana" pitchFamily="34" charset="0"/>
                        <a:ea typeface="Verdana" pitchFamily="34" charset="0"/>
                        <a:cs typeface="Verdana" pitchFamily="34" charset="0"/>
                      </a:endParaRPr>
                    </a:p>
                  </a:txBody>
                  <a:tcPr anchor="ctr"/>
                </a:tc>
                <a:tc>
                  <a:txBody>
                    <a:bodyPr/>
                    <a:lstStyle/>
                    <a:p>
                      <a:pPr algn="l"/>
                      <a:endParaRPr lang="id-ID" sz="1400" dirty="0">
                        <a:latin typeface="Verdana" pitchFamily="34" charset="0"/>
                        <a:ea typeface="Verdana" pitchFamily="34" charset="0"/>
                        <a:cs typeface="Verdana" pitchFamily="34" charset="0"/>
                      </a:endParaRPr>
                    </a:p>
                    <a:p>
                      <a:pPr algn="l"/>
                      <a:r>
                        <a:rPr lang="id-ID" sz="1400" dirty="0">
                          <a:latin typeface="Verdana" pitchFamily="34" charset="0"/>
                          <a:ea typeface="Verdana" pitchFamily="34" charset="0"/>
                          <a:cs typeface="Verdana" pitchFamily="34" charset="0"/>
                        </a:rPr>
                        <a:t>172.16.</a:t>
                      </a:r>
                      <a:r>
                        <a:rPr lang="id-ID" sz="1400" b="1" dirty="0">
                          <a:latin typeface="Verdana" pitchFamily="34" charset="0"/>
                          <a:ea typeface="Verdana" pitchFamily="34" charset="0"/>
                          <a:cs typeface="Verdana" pitchFamily="34" charset="0"/>
                        </a:rPr>
                        <a:t>128.1</a:t>
                      </a:r>
                      <a:endParaRPr lang="id-ID" sz="1400" dirty="0">
                        <a:latin typeface="Verdana" pitchFamily="34" charset="0"/>
                        <a:ea typeface="Verdana" pitchFamily="34" charset="0"/>
                        <a:cs typeface="Verdana" pitchFamily="34" charset="0"/>
                      </a:endParaRPr>
                    </a:p>
                  </a:txBody>
                  <a:tcPr anchor="ctr"/>
                </a:tc>
                <a:tc>
                  <a:txBody>
                    <a:bodyPr/>
                    <a:lstStyle/>
                    <a:p>
                      <a:pPr algn="l"/>
                      <a:endParaRPr lang="id-ID" sz="1400">
                        <a:latin typeface="Verdana" pitchFamily="34" charset="0"/>
                        <a:ea typeface="Verdana" pitchFamily="34" charset="0"/>
                        <a:cs typeface="Verdana" pitchFamily="34" charset="0"/>
                      </a:endParaRPr>
                    </a:p>
                    <a:p>
                      <a:pPr algn="l"/>
                      <a:r>
                        <a:rPr lang="id-ID" sz="1400">
                          <a:latin typeface="Verdana" pitchFamily="34" charset="0"/>
                          <a:ea typeface="Verdana" pitchFamily="34" charset="0"/>
                          <a:cs typeface="Verdana" pitchFamily="34" charset="0"/>
                        </a:rPr>
                        <a:t>172.16.</a:t>
                      </a:r>
                      <a:r>
                        <a:rPr lang="id-ID" sz="1400" b="1">
                          <a:latin typeface="Verdana" pitchFamily="34" charset="0"/>
                          <a:ea typeface="Verdana" pitchFamily="34" charset="0"/>
                          <a:cs typeface="Verdana" pitchFamily="34" charset="0"/>
                        </a:rPr>
                        <a:t>192.1</a:t>
                      </a:r>
                      <a:endParaRPr lang="id-ID" sz="1400">
                        <a:latin typeface="Verdana" pitchFamily="34" charset="0"/>
                        <a:ea typeface="Verdana" pitchFamily="34" charset="0"/>
                        <a:cs typeface="Verdana" pitchFamily="34" charset="0"/>
                      </a:endParaRPr>
                    </a:p>
                  </a:txBody>
                  <a:tcPr anchor="ctr"/>
                </a:tc>
              </a:tr>
              <a:tr h="609599">
                <a:tc>
                  <a:txBody>
                    <a:bodyPr/>
                    <a:lstStyle/>
                    <a:p>
                      <a:pPr algn="l"/>
                      <a:r>
                        <a:rPr lang="id-ID" b="1">
                          <a:latin typeface="Verdana"/>
                        </a:rPr>
                        <a:t>Host Terakhir</a:t>
                      </a:r>
                      <a:endParaRPr lang="id-ID"/>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b="1" dirty="0" smtClean="0">
                          <a:latin typeface="Verdana" pitchFamily="34" charset="0"/>
                          <a:ea typeface="Verdana" pitchFamily="34" charset="0"/>
                          <a:cs typeface="Verdana" pitchFamily="34" charset="0"/>
                        </a:rPr>
                        <a:t>63.254</a:t>
                      </a:r>
                      <a:endParaRPr lang="id-ID" sz="1400" dirty="0">
                        <a:latin typeface="Verdana" pitchFamily="34" charset="0"/>
                        <a:ea typeface="Verdana" pitchFamily="34" charset="0"/>
                        <a:cs typeface="Verdana" pitchFamily="34" charset="0"/>
                      </a:endParaRPr>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b="1" dirty="0" smtClean="0">
                          <a:latin typeface="Verdana" pitchFamily="34" charset="0"/>
                          <a:ea typeface="Verdana" pitchFamily="34" charset="0"/>
                          <a:cs typeface="Verdana" pitchFamily="34" charset="0"/>
                        </a:rPr>
                        <a:t>127.254</a:t>
                      </a:r>
                      <a:endParaRPr lang="id-ID" sz="1400" dirty="0">
                        <a:latin typeface="Verdana" pitchFamily="34" charset="0"/>
                        <a:ea typeface="Verdana" pitchFamily="34" charset="0"/>
                        <a:cs typeface="Verdana" pitchFamily="34" charset="0"/>
                      </a:endParaRPr>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b="1" dirty="0" smtClean="0">
                          <a:latin typeface="Verdana" pitchFamily="34" charset="0"/>
                          <a:ea typeface="Verdana" pitchFamily="34" charset="0"/>
                          <a:cs typeface="Verdana" pitchFamily="34" charset="0"/>
                        </a:rPr>
                        <a:t>191.254</a:t>
                      </a:r>
                      <a:endParaRPr lang="id-ID" sz="1400" dirty="0">
                        <a:latin typeface="Verdana" pitchFamily="34" charset="0"/>
                        <a:ea typeface="Verdana" pitchFamily="34" charset="0"/>
                        <a:cs typeface="Verdana" pitchFamily="34" charset="0"/>
                      </a:endParaRPr>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b="1" dirty="0" smtClean="0">
                          <a:latin typeface="Verdana" pitchFamily="34" charset="0"/>
                          <a:ea typeface="Verdana" pitchFamily="34" charset="0"/>
                          <a:cs typeface="Verdana" pitchFamily="34" charset="0"/>
                        </a:rPr>
                        <a:t>255.254</a:t>
                      </a:r>
                      <a:endParaRPr lang="id-ID" sz="1400" dirty="0">
                        <a:latin typeface="Verdana" pitchFamily="34" charset="0"/>
                        <a:ea typeface="Verdana" pitchFamily="34" charset="0"/>
                        <a:cs typeface="Verdana" pitchFamily="34" charset="0"/>
                      </a:endParaRPr>
                    </a:p>
                  </a:txBody>
                  <a:tcPr anchor="ctr"/>
                </a:tc>
              </a:tr>
              <a:tr h="320040">
                <a:tc>
                  <a:txBody>
                    <a:bodyPr/>
                    <a:lstStyle/>
                    <a:p>
                      <a:pPr algn="l"/>
                      <a:r>
                        <a:rPr lang="id-ID" b="1">
                          <a:latin typeface="Verdana"/>
                        </a:rPr>
                        <a:t>Broadcast</a:t>
                      </a:r>
                      <a:endParaRPr lang="id-ID"/>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b="1" dirty="0" smtClean="0">
                          <a:latin typeface="Verdana" pitchFamily="34" charset="0"/>
                          <a:ea typeface="Verdana" pitchFamily="34" charset="0"/>
                          <a:cs typeface="Verdana" pitchFamily="34" charset="0"/>
                        </a:rPr>
                        <a:t>63.255</a:t>
                      </a:r>
                      <a:endParaRPr lang="id-ID" sz="1400" dirty="0">
                        <a:latin typeface="Verdana" pitchFamily="34" charset="0"/>
                        <a:ea typeface="Verdana" pitchFamily="34" charset="0"/>
                        <a:cs typeface="Verdana" pitchFamily="34" charset="0"/>
                      </a:endParaRPr>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b="1" dirty="0" smtClean="0">
                          <a:latin typeface="Verdana" pitchFamily="34" charset="0"/>
                          <a:ea typeface="Verdana" pitchFamily="34" charset="0"/>
                          <a:cs typeface="Verdana" pitchFamily="34" charset="0"/>
                        </a:rPr>
                        <a:t>127.255</a:t>
                      </a:r>
                      <a:endParaRPr lang="id-ID" sz="1400" dirty="0">
                        <a:latin typeface="Verdana" pitchFamily="34" charset="0"/>
                        <a:ea typeface="Verdana" pitchFamily="34" charset="0"/>
                        <a:cs typeface="Verdana" pitchFamily="34" charset="0"/>
                      </a:endParaRPr>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b="1" dirty="0" smtClean="0">
                          <a:latin typeface="Verdana" pitchFamily="34" charset="0"/>
                          <a:ea typeface="Verdana" pitchFamily="34" charset="0"/>
                          <a:cs typeface="Verdana" pitchFamily="34" charset="0"/>
                        </a:rPr>
                        <a:t>191.255</a:t>
                      </a:r>
                      <a:endParaRPr lang="id-ID" sz="1400" dirty="0">
                        <a:latin typeface="Verdana" pitchFamily="34" charset="0"/>
                        <a:ea typeface="Verdana" pitchFamily="34" charset="0"/>
                        <a:cs typeface="Verdana" pitchFamily="34" charset="0"/>
                      </a:endParaRPr>
                    </a:p>
                  </a:txBody>
                  <a:tcPr anchor="ctr"/>
                </a:tc>
                <a:tc>
                  <a:txBody>
                    <a:bodyPr/>
                    <a:lstStyle/>
                    <a:p>
                      <a:pPr algn="l"/>
                      <a:r>
                        <a:rPr lang="id-ID" sz="1400" dirty="0" smtClean="0">
                          <a:latin typeface="Verdana" pitchFamily="34" charset="0"/>
                          <a:ea typeface="Verdana" pitchFamily="34" charset="0"/>
                          <a:cs typeface="Verdana" pitchFamily="34" charset="0"/>
                        </a:rPr>
                        <a:t>172.16</a:t>
                      </a:r>
                      <a:r>
                        <a:rPr lang="id-ID" sz="1400" dirty="0">
                          <a:latin typeface="Verdana" pitchFamily="34" charset="0"/>
                          <a:ea typeface="Verdana" pitchFamily="34" charset="0"/>
                          <a:cs typeface="Verdana" pitchFamily="34" charset="0"/>
                        </a:rPr>
                        <a:t>.</a:t>
                      </a:r>
                      <a:r>
                        <a:rPr lang="id-ID" sz="1400" b="1" dirty="0">
                          <a:latin typeface="Verdana" pitchFamily="34" charset="0"/>
                          <a:ea typeface="Verdana" pitchFamily="34" charset="0"/>
                          <a:cs typeface="Verdana" pitchFamily="34" charset="0"/>
                        </a:rPr>
                        <a:t>.255.255</a:t>
                      </a:r>
                      <a:endParaRPr lang="id-ID" sz="1400" dirty="0">
                        <a:latin typeface="Verdana" pitchFamily="34" charset="0"/>
                        <a:ea typeface="Verdana" pitchFamily="34" charset="0"/>
                        <a:cs typeface="Verdana" pitchFamily="34" charset="0"/>
                      </a:endParaRPr>
                    </a:p>
                  </a:txBody>
                  <a:tcPr anchor="ct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xmlns="" val="2850445372"/>
              </p:ext>
            </p:extLst>
          </p:nvPr>
        </p:nvGraphicFramePr>
        <p:xfrm>
          <a:off x="381000" y="4013200"/>
          <a:ext cx="8153400" cy="1778000"/>
        </p:xfrm>
        <a:graphic>
          <a:graphicData uri="http://schemas.openxmlformats.org/drawingml/2006/table">
            <a:tbl>
              <a:tblPr firstRow="1" bandRow="1">
                <a:tableStyleId>{5C22544A-7EE6-4342-B048-85BDC9FD1C3A}</a:tableStyleId>
              </a:tblPr>
              <a:tblGrid>
                <a:gridCol w="1229990"/>
                <a:gridCol w="1460613"/>
                <a:gridCol w="1537486"/>
                <a:gridCol w="1537486"/>
                <a:gridCol w="538121"/>
                <a:gridCol w="1849704"/>
              </a:tblGrid>
              <a:tr h="370840">
                <a:tc>
                  <a:txBody>
                    <a:bodyPr/>
                    <a:lstStyle/>
                    <a:p>
                      <a:pPr algn="l"/>
                      <a:r>
                        <a:rPr lang="id-ID" sz="1400" b="1" dirty="0">
                          <a:latin typeface="Verdana"/>
                        </a:rPr>
                        <a:t>Subnet</a:t>
                      </a:r>
                      <a:endParaRPr lang="id-ID" sz="1400" dirty="0"/>
                    </a:p>
                  </a:txBody>
                  <a:tcPr anchor="ctr"/>
                </a:tc>
                <a:tc>
                  <a:txBody>
                    <a:bodyPr/>
                    <a:lstStyle/>
                    <a:p>
                      <a:r>
                        <a:rPr lang="id-ID" sz="1400">
                          <a:latin typeface="Verdana"/>
                        </a:rPr>
                        <a:t>172.16.</a:t>
                      </a:r>
                      <a:r>
                        <a:rPr lang="id-ID" sz="1400" b="1">
                          <a:latin typeface="Verdana"/>
                        </a:rPr>
                        <a:t>0.0</a:t>
                      </a:r>
                      <a:endParaRPr lang="id-ID" sz="1400"/>
                    </a:p>
                  </a:txBody>
                  <a:tcPr anchor="ctr"/>
                </a:tc>
                <a:tc>
                  <a:txBody>
                    <a:bodyPr/>
                    <a:lstStyle/>
                    <a:p>
                      <a:r>
                        <a:rPr lang="id-ID" sz="1400">
                          <a:latin typeface="Verdana"/>
                        </a:rPr>
                        <a:t>172.16.</a:t>
                      </a:r>
                      <a:r>
                        <a:rPr lang="id-ID" sz="1400" b="1">
                          <a:latin typeface="Verdana"/>
                        </a:rPr>
                        <a:t>0.128</a:t>
                      </a:r>
                      <a:endParaRPr lang="id-ID" sz="1400"/>
                    </a:p>
                  </a:txBody>
                  <a:tcPr anchor="ctr"/>
                </a:tc>
                <a:tc>
                  <a:txBody>
                    <a:bodyPr/>
                    <a:lstStyle/>
                    <a:p>
                      <a:r>
                        <a:rPr lang="id-ID" sz="1400">
                          <a:latin typeface="Verdana"/>
                        </a:rPr>
                        <a:t>172.16.</a:t>
                      </a:r>
                      <a:r>
                        <a:rPr lang="id-ID" sz="1400" b="1">
                          <a:latin typeface="Verdana"/>
                        </a:rPr>
                        <a:t>1.0</a:t>
                      </a:r>
                      <a:endParaRPr lang="id-ID" sz="1400"/>
                    </a:p>
                  </a:txBody>
                  <a:tcPr anchor="ctr"/>
                </a:tc>
                <a:tc>
                  <a:txBody>
                    <a:bodyPr/>
                    <a:lstStyle/>
                    <a:p>
                      <a:r>
                        <a:rPr lang="id-ID" sz="1400">
                          <a:latin typeface="Verdana"/>
                        </a:rPr>
                        <a:t>… </a:t>
                      </a:r>
                      <a:endParaRPr lang="id-ID" sz="1400"/>
                    </a:p>
                  </a:txBody>
                  <a:tcPr anchor="ctr"/>
                </a:tc>
                <a:tc>
                  <a:txBody>
                    <a:bodyPr/>
                    <a:lstStyle/>
                    <a:p>
                      <a:r>
                        <a:rPr lang="id-ID" sz="1400">
                          <a:latin typeface="Verdana"/>
                        </a:rPr>
                        <a:t>172.16.</a:t>
                      </a:r>
                      <a:r>
                        <a:rPr lang="id-ID" sz="1400" b="1">
                          <a:latin typeface="Verdana"/>
                        </a:rPr>
                        <a:t>255.128</a:t>
                      </a:r>
                      <a:endParaRPr lang="id-ID" sz="1400"/>
                    </a:p>
                  </a:txBody>
                  <a:tcPr anchor="ctr"/>
                </a:tc>
              </a:tr>
              <a:tr h="370840">
                <a:tc>
                  <a:txBody>
                    <a:bodyPr/>
                    <a:lstStyle/>
                    <a:p>
                      <a:r>
                        <a:rPr lang="id-ID" sz="1400" b="1" dirty="0">
                          <a:latin typeface="Verdana"/>
                        </a:rPr>
                        <a:t>Host Pertama</a:t>
                      </a:r>
                      <a:endParaRPr lang="id-ID" sz="1400" dirty="0"/>
                    </a:p>
                  </a:txBody>
                  <a:tcPr anchor="ctr"/>
                </a:tc>
                <a:tc>
                  <a:txBody>
                    <a:bodyPr/>
                    <a:lstStyle/>
                    <a:p>
                      <a:r>
                        <a:rPr lang="id-ID" sz="1400" dirty="0">
                          <a:latin typeface="Verdana"/>
                        </a:rPr>
                        <a:t>172.16.</a:t>
                      </a:r>
                      <a:r>
                        <a:rPr lang="id-ID" sz="1400" b="1" dirty="0">
                          <a:latin typeface="Verdana"/>
                        </a:rPr>
                        <a:t>0.1</a:t>
                      </a:r>
                      <a:endParaRPr lang="id-ID" sz="1400" dirty="0"/>
                    </a:p>
                  </a:txBody>
                  <a:tcPr anchor="ctr"/>
                </a:tc>
                <a:tc>
                  <a:txBody>
                    <a:bodyPr/>
                    <a:lstStyle/>
                    <a:p>
                      <a:r>
                        <a:rPr lang="id-ID" sz="1400">
                          <a:latin typeface="Verdana"/>
                        </a:rPr>
                        <a:t>172.16.</a:t>
                      </a:r>
                      <a:r>
                        <a:rPr lang="id-ID" sz="1400" b="1">
                          <a:latin typeface="Verdana"/>
                        </a:rPr>
                        <a:t>0.129</a:t>
                      </a:r>
                      <a:endParaRPr lang="id-ID" sz="1400"/>
                    </a:p>
                  </a:txBody>
                  <a:tcPr anchor="ctr"/>
                </a:tc>
                <a:tc>
                  <a:txBody>
                    <a:bodyPr/>
                    <a:lstStyle/>
                    <a:p>
                      <a:r>
                        <a:rPr lang="id-ID" sz="1400">
                          <a:latin typeface="Verdana"/>
                        </a:rPr>
                        <a:t>172.16.</a:t>
                      </a:r>
                      <a:r>
                        <a:rPr lang="id-ID" sz="1400" b="1">
                          <a:latin typeface="Verdana"/>
                        </a:rPr>
                        <a:t>1.1</a:t>
                      </a:r>
                      <a:endParaRPr lang="id-ID" sz="1400"/>
                    </a:p>
                  </a:txBody>
                  <a:tcPr anchor="ctr"/>
                </a:tc>
                <a:tc>
                  <a:txBody>
                    <a:bodyPr/>
                    <a:lstStyle/>
                    <a:p>
                      <a:r>
                        <a:rPr lang="id-ID" sz="1400">
                          <a:latin typeface="Verdana"/>
                        </a:rPr>
                        <a:t>… </a:t>
                      </a:r>
                      <a:endParaRPr lang="id-ID" sz="1400"/>
                    </a:p>
                  </a:txBody>
                  <a:tcPr anchor="ctr"/>
                </a:tc>
                <a:tc>
                  <a:txBody>
                    <a:bodyPr/>
                    <a:lstStyle/>
                    <a:p>
                      <a:r>
                        <a:rPr lang="id-ID" sz="1400">
                          <a:latin typeface="Verdana"/>
                        </a:rPr>
                        <a:t>172.16.</a:t>
                      </a:r>
                      <a:r>
                        <a:rPr lang="id-ID" sz="1400" b="1">
                          <a:latin typeface="Verdana"/>
                        </a:rPr>
                        <a:t>255.129</a:t>
                      </a:r>
                      <a:endParaRPr lang="id-ID" sz="1400"/>
                    </a:p>
                  </a:txBody>
                  <a:tcPr anchor="ctr"/>
                </a:tc>
              </a:tr>
              <a:tr h="370840">
                <a:tc>
                  <a:txBody>
                    <a:bodyPr/>
                    <a:lstStyle/>
                    <a:p>
                      <a:r>
                        <a:rPr lang="id-ID" sz="1400" b="1">
                          <a:latin typeface="Verdana"/>
                        </a:rPr>
                        <a:t>Host Terakhir</a:t>
                      </a:r>
                      <a:endParaRPr lang="id-ID" sz="1400"/>
                    </a:p>
                  </a:txBody>
                  <a:tcPr anchor="ctr"/>
                </a:tc>
                <a:tc>
                  <a:txBody>
                    <a:bodyPr/>
                    <a:lstStyle/>
                    <a:p>
                      <a:r>
                        <a:rPr lang="id-ID" sz="1400" dirty="0">
                          <a:latin typeface="Verdana"/>
                        </a:rPr>
                        <a:t>172.16.</a:t>
                      </a:r>
                      <a:r>
                        <a:rPr lang="id-ID" sz="1400" b="1" dirty="0">
                          <a:latin typeface="Verdana"/>
                        </a:rPr>
                        <a:t>0.126</a:t>
                      </a:r>
                      <a:endParaRPr lang="id-ID" sz="1400" dirty="0"/>
                    </a:p>
                  </a:txBody>
                  <a:tcPr anchor="ctr"/>
                </a:tc>
                <a:tc>
                  <a:txBody>
                    <a:bodyPr/>
                    <a:lstStyle/>
                    <a:p>
                      <a:r>
                        <a:rPr lang="id-ID" sz="1400" dirty="0">
                          <a:latin typeface="Verdana"/>
                        </a:rPr>
                        <a:t>172.16.</a:t>
                      </a:r>
                      <a:r>
                        <a:rPr lang="id-ID" sz="1400" b="1" dirty="0">
                          <a:latin typeface="Verdana"/>
                        </a:rPr>
                        <a:t>0.254</a:t>
                      </a:r>
                      <a:endParaRPr lang="id-ID" sz="1400" dirty="0"/>
                    </a:p>
                  </a:txBody>
                  <a:tcPr anchor="ctr"/>
                </a:tc>
                <a:tc>
                  <a:txBody>
                    <a:bodyPr/>
                    <a:lstStyle/>
                    <a:p>
                      <a:r>
                        <a:rPr lang="id-ID" sz="1400" dirty="0">
                          <a:latin typeface="Verdana"/>
                        </a:rPr>
                        <a:t>172.16.</a:t>
                      </a:r>
                      <a:r>
                        <a:rPr lang="id-ID" sz="1400" b="1" dirty="0">
                          <a:latin typeface="Verdana"/>
                        </a:rPr>
                        <a:t>1.126</a:t>
                      </a:r>
                      <a:endParaRPr lang="id-ID" sz="1400" dirty="0"/>
                    </a:p>
                  </a:txBody>
                  <a:tcPr anchor="ctr"/>
                </a:tc>
                <a:tc>
                  <a:txBody>
                    <a:bodyPr/>
                    <a:lstStyle/>
                    <a:p>
                      <a:r>
                        <a:rPr lang="id-ID" sz="1400">
                          <a:latin typeface="Verdana"/>
                        </a:rPr>
                        <a:t>…</a:t>
                      </a:r>
                      <a:endParaRPr lang="id-ID" sz="1400"/>
                    </a:p>
                  </a:txBody>
                  <a:tcPr anchor="ctr"/>
                </a:tc>
                <a:tc>
                  <a:txBody>
                    <a:bodyPr/>
                    <a:lstStyle/>
                    <a:p>
                      <a:r>
                        <a:rPr lang="id-ID" sz="1400">
                          <a:latin typeface="Verdana"/>
                        </a:rPr>
                        <a:t>172.16.</a:t>
                      </a:r>
                      <a:r>
                        <a:rPr lang="id-ID" sz="1400" b="1">
                          <a:latin typeface="Verdana"/>
                        </a:rPr>
                        <a:t>255.254</a:t>
                      </a:r>
                      <a:endParaRPr lang="id-ID" sz="1400"/>
                    </a:p>
                  </a:txBody>
                  <a:tcPr anchor="ctr"/>
                </a:tc>
              </a:tr>
              <a:tr h="370840">
                <a:tc>
                  <a:txBody>
                    <a:bodyPr/>
                    <a:lstStyle/>
                    <a:p>
                      <a:r>
                        <a:rPr lang="id-ID" sz="1400" b="1">
                          <a:latin typeface="Verdana"/>
                        </a:rPr>
                        <a:t>Broadcast</a:t>
                      </a:r>
                      <a:endParaRPr lang="id-ID" sz="1400"/>
                    </a:p>
                  </a:txBody>
                  <a:tcPr anchor="ctr"/>
                </a:tc>
                <a:tc>
                  <a:txBody>
                    <a:bodyPr/>
                    <a:lstStyle/>
                    <a:p>
                      <a:r>
                        <a:rPr lang="id-ID" sz="1400">
                          <a:latin typeface="Verdana"/>
                        </a:rPr>
                        <a:t>172.16.</a:t>
                      </a:r>
                      <a:r>
                        <a:rPr lang="id-ID" sz="1400" b="1">
                          <a:latin typeface="Verdana"/>
                        </a:rPr>
                        <a:t>0.127</a:t>
                      </a:r>
                      <a:endParaRPr lang="id-ID" sz="1400"/>
                    </a:p>
                  </a:txBody>
                  <a:tcPr anchor="ctr"/>
                </a:tc>
                <a:tc>
                  <a:txBody>
                    <a:bodyPr/>
                    <a:lstStyle/>
                    <a:p>
                      <a:r>
                        <a:rPr lang="id-ID" sz="1400">
                          <a:latin typeface="Verdana"/>
                        </a:rPr>
                        <a:t>172.16.</a:t>
                      </a:r>
                      <a:r>
                        <a:rPr lang="id-ID" sz="1400" b="1">
                          <a:latin typeface="Verdana"/>
                        </a:rPr>
                        <a:t>0.255</a:t>
                      </a:r>
                      <a:endParaRPr lang="id-ID" sz="1400"/>
                    </a:p>
                  </a:txBody>
                  <a:tcPr anchor="ctr"/>
                </a:tc>
                <a:tc>
                  <a:txBody>
                    <a:bodyPr/>
                    <a:lstStyle/>
                    <a:p>
                      <a:r>
                        <a:rPr lang="id-ID" sz="1400" dirty="0">
                          <a:latin typeface="Verdana"/>
                        </a:rPr>
                        <a:t>172.16.</a:t>
                      </a:r>
                      <a:r>
                        <a:rPr lang="id-ID" sz="1400" b="1" dirty="0">
                          <a:latin typeface="Verdana"/>
                        </a:rPr>
                        <a:t>1.127</a:t>
                      </a:r>
                      <a:endParaRPr lang="id-ID" sz="1400" dirty="0"/>
                    </a:p>
                  </a:txBody>
                  <a:tcPr anchor="ctr"/>
                </a:tc>
                <a:tc>
                  <a:txBody>
                    <a:bodyPr/>
                    <a:lstStyle/>
                    <a:p>
                      <a:r>
                        <a:rPr lang="id-ID" sz="1400" dirty="0">
                          <a:latin typeface="Verdana"/>
                        </a:rPr>
                        <a:t>…</a:t>
                      </a:r>
                      <a:endParaRPr lang="id-ID" sz="1400" dirty="0"/>
                    </a:p>
                  </a:txBody>
                  <a:tcPr anchor="ctr"/>
                </a:tc>
                <a:tc>
                  <a:txBody>
                    <a:bodyPr/>
                    <a:lstStyle/>
                    <a:p>
                      <a:r>
                        <a:rPr lang="id-ID" sz="1400" dirty="0">
                          <a:latin typeface="Verdana"/>
                        </a:rPr>
                        <a:t>172.16.</a:t>
                      </a:r>
                      <a:r>
                        <a:rPr lang="id-ID" sz="1400" b="1" dirty="0">
                          <a:latin typeface="Verdana"/>
                        </a:rPr>
                        <a:t>255.255</a:t>
                      </a:r>
                      <a:endParaRPr lang="id-ID" sz="1400" dirty="0"/>
                    </a:p>
                  </a:txBody>
                  <a:tcPr anchor="ctr"/>
                </a:tc>
              </a:tr>
            </a:tbl>
          </a:graphicData>
        </a:graphic>
      </p:graphicFrame>
    </p:spTree>
    <p:extLst>
      <p:ext uri="{BB962C8B-B14F-4D97-AF65-F5344CB8AC3E}">
        <p14:creationId xmlns:p14="http://schemas.microsoft.com/office/powerpoint/2010/main" xmlns="" val="885732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E:\Kerja\Dre Dosen\intel_celeron.jpg"/>
          <p:cNvPicPr>
            <a:picLocks noChangeAspect="1" noChangeArrowheads="1"/>
          </p:cNvPicPr>
          <p:nvPr/>
        </p:nvPicPr>
        <p:blipFill>
          <a:blip r:embed="rId2" cstate="print"/>
          <a:srcRect/>
          <a:stretch>
            <a:fillRect/>
          </a:stretch>
        </p:blipFill>
        <p:spPr bwMode="auto">
          <a:xfrm>
            <a:off x="6286500" y="0"/>
            <a:ext cx="2857500" cy="2857500"/>
          </a:xfrm>
          <a:prstGeom prst="rect">
            <a:avLst/>
          </a:prstGeom>
          <a:noFill/>
        </p:spPr>
      </p:pic>
      <p:sp>
        <p:nvSpPr>
          <p:cNvPr id="3" name="Content Placeholder 2"/>
          <p:cNvSpPr>
            <a:spLocks noGrp="1"/>
          </p:cNvSpPr>
          <p:nvPr>
            <p:ph idx="1"/>
          </p:nvPr>
        </p:nvSpPr>
        <p:spPr>
          <a:xfrm>
            <a:off x="1435608" y="5638800"/>
            <a:ext cx="7498080" cy="609600"/>
          </a:xfrm>
        </p:spPr>
        <p:txBody>
          <a:bodyPr/>
          <a:lstStyle/>
          <a:p>
            <a:pPr>
              <a:buNone/>
            </a:pPr>
            <a:r>
              <a:rPr lang="en-US" dirty="0" err="1" smtClean="0"/>
              <a:t>Generasi</a:t>
            </a:r>
            <a:r>
              <a:rPr lang="en-US" dirty="0" smtClean="0"/>
              <a:t> 5 </a:t>
            </a:r>
            <a:r>
              <a:rPr lang="en-US" dirty="0" err="1" smtClean="0"/>
              <a:t>sampai</a:t>
            </a:r>
            <a:r>
              <a:rPr lang="en-US" dirty="0" smtClean="0"/>
              <a:t> </a:t>
            </a:r>
            <a:r>
              <a:rPr lang="en-US" dirty="0" err="1" smtClean="0"/>
              <a:t>sekarang</a:t>
            </a:r>
            <a:r>
              <a:rPr lang="en-US" dirty="0" smtClean="0"/>
              <a:t> </a:t>
            </a:r>
            <a:endParaRPr lang="en-US" dirty="0"/>
          </a:p>
        </p:txBody>
      </p:sp>
      <p:pic>
        <p:nvPicPr>
          <p:cNvPr id="33794" name="Picture 39" descr="cyrix"/>
          <p:cNvPicPr>
            <a:picLocks noChangeAspect="1" noChangeArrowheads="1"/>
          </p:cNvPicPr>
          <p:nvPr/>
        </p:nvPicPr>
        <p:blipFill>
          <a:blip r:embed="rId3" cstate="print"/>
          <a:srcRect/>
          <a:stretch>
            <a:fillRect/>
          </a:stretch>
        </p:blipFill>
        <p:spPr bwMode="auto">
          <a:xfrm>
            <a:off x="1219200" y="0"/>
            <a:ext cx="2463009" cy="1524000"/>
          </a:xfrm>
          <a:prstGeom prst="rect">
            <a:avLst/>
          </a:prstGeom>
          <a:noFill/>
          <a:ln w="9525">
            <a:noFill/>
            <a:miter lim="800000"/>
            <a:headEnd/>
            <a:tailEnd/>
          </a:ln>
        </p:spPr>
      </p:pic>
      <p:pic>
        <p:nvPicPr>
          <p:cNvPr id="33795" name="Picture 45" descr="intel"/>
          <p:cNvPicPr>
            <a:picLocks noChangeAspect="1" noChangeArrowheads="1"/>
          </p:cNvPicPr>
          <p:nvPr/>
        </p:nvPicPr>
        <p:blipFill>
          <a:blip r:embed="rId4" cstate="print"/>
          <a:srcRect/>
          <a:stretch>
            <a:fillRect/>
          </a:stretch>
        </p:blipFill>
        <p:spPr bwMode="auto">
          <a:xfrm>
            <a:off x="3810000" y="0"/>
            <a:ext cx="2438400" cy="1397644"/>
          </a:xfrm>
          <a:prstGeom prst="rect">
            <a:avLst/>
          </a:prstGeom>
          <a:noFill/>
          <a:ln w="9525">
            <a:noFill/>
            <a:miter lim="800000"/>
            <a:headEnd/>
            <a:tailEnd/>
          </a:ln>
        </p:spPr>
      </p:pic>
      <p:pic>
        <p:nvPicPr>
          <p:cNvPr id="33796" name="Picture 4" descr="E:\Kerja\Dre Dosen\intel_core_i7_official_chip_shot_113008.jpg"/>
          <p:cNvPicPr>
            <a:picLocks noChangeAspect="1" noChangeArrowheads="1"/>
          </p:cNvPicPr>
          <p:nvPr/>
        </p:nvPicPr>
        <p:blipFill>
          <a:blip r:embed="rId5" cstate="print"/>
          <a:srcRect/>
          <a:stretch>
            <a:fillRect/>
          </a:stretch>
        </p:blipFill>
        <p:spPr bwMode="auto">
          <a:xfrm>
            <a:off x="1219200" y="1600200"/>
            <a:ext cx="1905000" cy="1752843"/>
          </a:xfrm>
          <a:prstGeom prst="rect">
            <a:avLst/>
          </a:prstGeom>
          <a:noFill/>
        </p:spPr>
      </p:pic>
      <p:pic>
        <p:nvPicPr>
          <p:cNvPr id="33799" name="Picture 71" descr="amd"/>
          <p:cNvPicPr>
            <a:picLocks noChangeAspect="1" noChangeArrowheads="1"/>
          </p:cNvPicPr>
          <p:nvPr/>
        </p:nvPicPr>
        <p:blipFill>
          <a:blip r:embed="rId6" cstate="print"/>
          <a:srcRect/>
          <a:stretch>
            <a:fillRect/>
          </a:stretch>
        </p:blipFill>
        <p:spPr bwMode="auto">
          <a:xfrm>
            <a:off x="3276600" y="1828800"/>
            <a:ext cx="3585579" cy="1600200"/>
          </a:xfrm>
          <a:prstGeom prst="rect">
            <a:avLst/>
          </a:prstGeom>
          <a:noFill/>
          <a:ln w="9525">
            <a:noFill/>
            <a:miter lim="800000"/>
            <a:headEnd/>
            <a:tailEnd/>
          </a:ln>
        </p:spPr>
      </p:pic>
      <p:pic>
        <p:nvPicPr>
          <p:cNvPr id="33800" name="Picture 8" descr="E:\Kerja\Dre Dosen\AMD 1 x AMD Athlon 64 X2 6000 Processor.jpg"/>
          <p:cNvPicPr>
            <a:picLocks noChangeAspect="1" noChangeArrowheads="1"/>
          </p:cNvPicPr>
          <p:nvPr/>
        </p:nvPicPr>
        <p:blipFill>
          <a:blip r:embed="rId7" cstate="print"/>
          <a:srcRect/>
          <a:stretch>
            <a:fillRect/>
          </a:stretch>
        </p:blipFill>
        <p:spPr bwMode="auto">
          <a:xfrm>
            <a:off x="1676399" y="3733800"/>
            <a:ext cx="2486447" cy="1752600"/>
          </a:xfrm>
          <a:prstGeom prst="rect">
            <a:avLst/>
          </a:prstGeom>
          <a:noFill/>
        </p:spPr>
      </p:pic>
      <p:pic>
        <p:nvPicPr>
          <p:cNvPr id="33801" name="Picture 9" descr="E:\Kerja\Dre Dosen\52000619652744ce94bcfd9c03de17f3.jpg"/>
          <p:cNvPicPr>
            <a:picLocks noChangeAspect="1" noChangeArrowheads="1"/>
          </p:cNvPicPr>
          <p:nvPr/>
        </p:nvPicPr>
        <p:blipFill>
          <a:blip r:embed="rId8" cstate="print"/>
          <a:srcRect/>
          <a:stretch>
            <a:fillRect/>
          </a:stretch>
        </p:blipFill>
        <p:spPr bwMode="auto">
          <a:xfrm>
            <a:off x="5486400" y="3352800"/>
            <a:ext cx="2971800" cy="1952723"/>
          </a:xfrm>
          <a:prstGeom prst="rect">
            <a:avLst/>
          </a:prstGeom>
          <a:noFill/>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848814865"/>
              </p:ext>
            </p:extLst>
          </p:nvPr>
        </p:nvGraphicFramePr>
        <p:xfrm>
          <a:off x="381000" y="2362200"/>
          <a:ext cx="8382000" cy="1778000"/>
        </p:xfrm>
        <a:graphic>
          <a:graphicData uri="http://schemas.openxmlformats.org/drawingml/2006/table">
            <a:tbl>
              <a:tblPr firstRow="1" bandRow="1">
                <a:tableStyleId>{5C22544A-7EE6-4342-B048-85BDC9FD1C3A}</a:tableStyleId>
              </a:tblPr>
              <a:tblGrid>
                <a:gridCol w="1219200"/>
                <a:gridCol w="1524000"/>
                <a:gridCol w="1524000"/>
                <a:gridCol w="457200"/>
                <a:gridCol w="1828800"/>
                <a:gridCol w="1828800"/>
              </a:tblGrid>
              <a:tr h="370840">
                <a:tc>
                  <a:txBody>
                    <a:bodyPr/>
                    <a:lstStyle/>
                    <a:p>
                      <a:pPr algn="l"/>
                      <a:r>
                        <a:rPr lang="id-ID" sz="1400" b="1">
                          <a:latin typeface="Verdana"/>
                        </a:rPr>
                        <a:t>Subnet</a:t>
                      </a:r>
                      <a:endParaRPr lang="id-ID" sz="1400"/>
                    </a:p>
                  </a:txBody>
                  <a:tcPr anchor="ctr"/>
                </a:tc>
                <a:tc>
                  <a:txBody>
                    <a:bodyPr/>
                    <a:lstStyle/>
                    <a:p>
                      <a:r>
                        <a:rPr lang="id-ID" sz="1400">
                          <a:latin typeface="Verdana"/>
                        </a:rPr>
                        <a:t>10.</a:t>
                      </a:r>
                      <a:r>
                        <a:rPr lang="id-ID" sz="1400" b="1">
                          <a:latin typeface="Verdana"/>
                        </a:rPr>
                        <a:t>0.0.0</a:t>
                      </a:r>
                      <a:endParaRPr lang="id-ID" sz="1400"/>
                    </a:p>
                  </a:txBody>
                  <a:tcPr anchor="ctr"/>
                </a:tc>
                <a:tc>
                  <a:txBody>
                    <a:bodyPr/>
                    <a:lstStyle/>
                    <a:p>
                      <a:r>
                        <a:rPr lang="id-ID" sz="1400">
                          <a:latin typeface="Verdana"/>
                        </a:rPr>
                        <a:t>10.</a:t>
                      </a:r>
                      <a:r>
                        <a:rPr lang="id-ID" sz="1400" b="1">
                          <a:latin typeface="Verdana"/>
                        </a:rPr>
                        <a:t>1.0.0</a:t>
                      </a:r>
                      <a:endParaRPr lang="id-ID" sz="1400"/>
                    </a:p>
                  </a:txBody>
                  <a:tcPr anchor="ctr"/>
                </a:tc>
                <a:tc>
                  <a:txBody>
                    <a:bodyPr/>
                    <a:lstStyle/>
                    <a:p>
                      <a:r>
                        <a:rPr lang="id-ID" sz="1400">
                          <a:latin typeface="Verdana"/>
                        </a:rPr>
                        <a:t>… </a:t>
                      </a:r>
                      <a:endParaRPr lang="id-ID" sz="1400"/>
                    </a:p>
                  </a:txBody>
                  <a:tcPr anchor="ctr"/>
                </a:tc>
                <a:tc>
                  <a:txBody>
                    <a:bodyPr/>
                    <a:lstStyle/>
                    <a:p>
                      <a:r>
                        <a:rPr lang="id-ID" sz="1400">
                          <a:latin typeface="Verdana"/>
                        </a:rPr>
                        <a:t>10.</a:t>
                      </a:r>
                      <a:r>
                        <a:rPr lang="id-ID" sz="1400" b="1">
                          <a:latin typeface="Verdana"/>
                        </a:rPr>
                        <a:t>254.0.0</a:t>
                      </a:r>
                      <a:endParaRPr lang="id-ID" sz="1400"/>
                    </a:p>
                  </a:txBody>
                  <a:tcPr anchor="ctr"/>
                </a:tc>
                <a:tc>
                  <a:txBody>
                    <a:bodyPr/>
                    <a:lstStyle/>
                    <a:p>
                      <a:r>
                        <a:rPr lang="id-ID" sz="1400">
                          <a:latin typeface="Verdana"/>
                        </a:rPr>
                        <a:t>10.</a:t>
                      </a:r>
                      <a:r>
                        <a:rPr lang="id-ID" sz="1400" b="1">
                          <a:latin typeface="Verdana"/>
                        </a:rPr>
                        <a:t>255.0.0</a:t>
                      </a:r>
                      <a:endParaRPr lang="id-ID" sz="1400"/>
                    </a:p>
                  </a:txBody>
                  <a:tcPr anchor="ctr"/>
                </a:tc>
              </a:tr>
              <a:tr h="370840">
                <a:tc>
                  <a:txBody>
                    <a:bodyPr/>
                    <a:lstStyle/>
                    <a:p>
                      <a:r>
                        <a:rPr lang="id-ID" sz="1400" b="1">
                          <a:latin typeface="Verdana"/>
                        </a:rPr>
                        <a:t>Host Pertama</a:t>
                      </a:r>
                      <a:endParaRPr lang="id-ID" sz="1400"/>
                    </a:p>
                  </a:txBody>
                  <a:tcPr anchor="ctr"/>
                </a:tc>
                <a:tc>
                  <a:txBody>
                    <a:bodyPr/>
                    <a:lstStyle/>
                    <a:p>
                      <a:r>
                        <a:rPr lang="id-ID" sz="1400">
                          <a:latin typeface="Verdana"/>
                        </a:rPr>
                        <a:t>10.</a:t>
                      </a:r>
                      <a:r>
                        <a:rPr lang="id-ID" sz="1400" b="1">
                          <a:latin typeface="Verdana"/>
                        </a:rPr>
                        <a:t>0.0.1</a:t>
                      </a:r>
                      <a:endParaRPr lang="id-ID" sz="1400"/>
                    </a:p>
                  </a:txBody>
                  <a:tcPr anchor="ctr"/>
                </a:tc>
                <a:tc>
                  <a:txBody>
                    <a:bodyPr/>
                    <a:lstStyle/>
                    <a:p>
                      <a:r>
                        <a:rPr lang="id-ID" sz="1400">
                          <a:latin typeface="Verdana"/>
                        </a:rPr>
                        <a:t>10.</a:t>
                      </a:r>
                      <a:r>
                        <a:rPr lang="id-ID" sz="1400" b="1">
                          <a:latin typeface="Verdana"/>
                        </a:rPr>
                        <a:t>1.0.1</a:t>
                      </a:r>
                      <a:endParaRPr lang="id-ID" sz="1400"/>
                    </a:p>
                  </a:txBody>
                  <a:tcPr anchor="ctr"/>
                </a:tc>
                <a:tc>
                  <a:txBody>
                    <a:bodyPr/>
                    <a:lstStyle/>
                    <a:p>
                      <a:r>
                        <a:rPr lang="id-ID" sz="1400">
                          <a:latin typeface="Verdana"/>
                        </a:rPr>
                        <a:t>… </a:t>
                      </a:r>
                      <a:endParaRPr lang="id-ID" sz="1400"/>
                    </a:p>
                  </a:txBody>
                  <a:tcPr anchor="ctr"/>
                </a:tc>
                <a:tc>
                  <a:txBody>
                    <a:bodyPr/>
                    <a:lstStyle/>
                    <a:p>
                      <a:r>
                        <a:rPr lang="id-ID" sz="1400">
                          <a:latin typeface="Verdana"/>
                        </a:rPr>
                        <a:t>10.</a:t>
                      </a:r>
                      <a:r>
                        <a:rPr lang="id-ID" sz="1400" b="1">
                          <a:latin typeface="Verdana"/>
                        </a:rPr>
                        <a:t>254.0.1</a:t>
                      </a:r>
                      <a:endParaRPr lang="id-ID" sz="1400"/>
                    </a:p>
                  </a:txBody>
                  <a:tcPr anchor="ctr"/>
                </a:tc>
                <a:tc>
                  <a:txBody>
                    <a:bodyPr/>
                    <a:lstStyle/>
                    <a:p>
                      <a:r>
                        <a:rPr lang="id-ID" sz="1400">
                          <a:latin typeface="Verdana"/>
                        </a:rPr>
                        <a:t>10.</a:t>
                      </a:r>
                      <a:r>
                        <a:rPr lang="id-ID" sz="1400" b="1">
                          <a:latin typeface="Verdana"/>
                        </a:rPr>
                        <a:t>255.0.1</a:t>
                      </a:r>
                      <a:endParaRPr lang="id-ID" sz="1400"/>
                    </a:p>
                  </a:txBody>
                  <a:tcPr anchor="ctr"/>
                </a:tc>
              </a:tr>
              <a:tr h="370840">
                <a:tc>
                  <a:txBody>
                    <a:bodyPr/>
                    <a:lstStyle/>
                    <a:p>
                      <a:r>
                        <a:rPr lang="id-ID" sz="1400" b="1">
                          <a:latin typeface="Verdana"/>
                        </a:rPr>
                        <a:t>Host Terakhir</a:t>
                      </a:r>
                      <a:endParaRPr lang="id-ID" sz="1400"/>
                    </a:p>
                  </a:txBody>
                  <a:tcPr anchor="ctr"/>
                </a:tc>
                <a:tc>
                  <a:txBody>
                    <a:bodyPr/>
                    <a:lstStyle/>
                    <a:p>
                      <a:r>
                        <a:rPr lang="id-ID" sz="1400">
                          <a:latin typeface="Verdana"/>
                        </a:rPr>
                        <a:t>10.</a:t>
                      </a:r>
                      <a:r>
                        <a:rPr lang="id-ID" sz="1400" b="1">
                          <a:latin typeface="Verdana"/>
                        </a:rPr>
                        <a:t>0.255.254</a:t>
                      </a:r>
                      <a:endParaRPr lang="id-ID" sz="1400"/>
                    </a:p>
                  </a:txBody>
                  <a:tcPr anchor="ctr"/>
                </a:tc>
                <a:tc>
                  <a:txBody>
                    <a:bodyPr/>
                    <a:lstStyle/>
                    <a:p>
                      <a:r>
                        <a:rPr lang="id-ID" sz="1400">
                          <a:latin typeface="Verdana"/>
                        </a:rPr>
                        <a:t>10.</a:t>
                      </a:r>
                      <a:r>
                        <a:rPr lang="id-ID" sz="1400" b="1">
                          <a:latin typeface="Verdana"/>
                        </a:rPr>
                        <a:t>1.255.254</a:t>
                      </a:r>
                      <a:endParaRPr lang="id-ID" sz="1400"/>
                    </a:p>
                  </a:txBody>
                  <a:tcPr anchor="ctr"/>
                </a:tc>
                <a:tc>
                  <a:txBody>
                    <a:bodyPr/>
                    <a:lstStyle/>
                    <a:p>
                      <a:r>
                        <a:rPr lang="id-ID" sz="1400">
                          <a:latin typeface="Verdana"/>
                        </a:rPr>
                        <a:t>…</a:t>
                      </a:r>
                      <a:endParaRPr lang="id-ID" sz="1400"/>
                    </a:p>
                  </a:txBody>
                  <a:tcPr anchor="ctr"/>
                </a:tc>
                <a:tc>
                  <a:txBody>
                    <a:bodyPr/>
                    <a:lstStyle/>
                    <a:p>
                      <a:r>
                        <a:rPr lang="id-ID" sz="1400">
                          <a:latin typeface="Verdana"/>
                        </a:rPr>
                        <a:t>10.</a:t>
                      </a:r>
                      <a:r>
                        <a:rPr lang="id-ID" sz="1400" b="1">
                          <a:latin typeface="Verdana"/>
                        </a:rPr>
                        <a:t>254.255.254</a:t>
                      </a:r>
                      <a:endParaRPr lang="id-ID" sz="1400"/>
                    </a:p>
                  </a:txBody>
                  <a:tcPr anchor="ctr"/>
                </a:tc>
                <a:tc>
                  <a:txBody>
                    <a:bodyPr/>
                    <a:lstStyle/>
                    <a:p>
                      <a:r>
                        <a:rPr lang="id-ID" sz="1400">
                          <a:latin typeface="Verdana"/>
                        </a:rPr>
                        <a:t>10.</a:t>
                      </a:r>
                      <a:r>
                        <a:rPr lang="id-ID" sz="1400" b="1">
                          <a:latin typeface="Verdana"/>
                        </a:rPr>
                        <a:t>255.255.254</a:t>
                      </a:r>
                      <a:endParaRPr lang="id-ID" sz="1400"/>
                    </a:p>
                  </a:txBody>
                  <a:tcPr anchor="ctr"/>
                </a:tc>
              </a:tr>
              <a:tr h="370840">
                <a:tc>
                  <a:txBody>
                    <a:bodyPr/>
                    <a:lstStyle/>
                    <a:p>
                      <a:r>
                        <a:rPr lang="id-ID" sz="1400" b="1">
                          <a:latin typeface="Verdana"/>
                        </a:rPr>
                        <a:t>Broadcast</a:t>
                      </a:r>
                      <a:endParaRPr lang="id-ID" sz="1400"/>
                    </a:p>
                  </a:txBody>
                  <a:tcPr anchor="ctr"/>
                </a:tc>
                <a:tc>
                  <a:txBody>
                    <a:bodyPr/>
                    <a:lstStyle/>
                    <a:p>
                      <a:r>
                        <a:rPr lang="id-ID" sz="1400">
                          <a:latin typeface="Verdana"/>
                        </a:rPr>
                        <a:t>10.</a:t>
                      </a:r>
                      <a:r>
                        <a:rPr lang="id-ID" sz="1400" b="1">
                          <a:latin typeface="Verdana"/>
                        </a:rPr>
                        <a:t>0.255.255</a:t>
                      </a:r>
                      <a:endParaRPr lang="id-ID" sz="1400"/>
                    </a:p>
                  </a:txBody>
                  <a:tcPr anchor="ctr"/>
                </a:tc>
                <a:tc>
                  <a:txBody>
                    <a:bodyPr/>
                    <a:lstStyle/>
                    <a:p>
                      <a:r>
                        <a:rPr lang="id-ID" sz="1400">
                          <a:latin typeface="Verdana"/>
                        </a:rPr>
                        <a:t>10.</a:t>
                      </a:r>
                      <a:r>
                        <a:rPr lang="id-ID" sz="1400" b="1">
                          <a:latin typeface="Verdana"/>
                        </a:rPr>
                        <a:t>1.255.255</a:t>
                      </a:r>
                      <a:endParaRPr lang="id-ID" sz="1400"/>
                    </a:p>
                  </a:txBody>
                  <a:tcPr anchor="ctr"/>
                </a:tc>
                <a:tc>
                  <a:txBody>
                    <a:bodyPr/>
                    <a:lstStyle/>
                    <a:p>
                      <a:r>
                        <a:rPr lang="id-ID" sz="1400">
                          <a:latin typeface="Verdana"/>
                        </a:rPr>
                        <a:t>…</a:t>
                      </a:r>
                      <a:endParaRPr lang="id-ID" sz="1400"/>
                    </a:p>
                  </a:txBody>
                  <a:tcPr anchor="ctr"/>
                </a:tc>
                <a:tc>
                  <a:txBody>
                    <a:bodyPr/>
                    <a:lstStyle/>
                    <a:p>
                      <a:r>
                        <a:rPr lang="id-ID" sz="1400">
                          <a:latin typeface="Verdana"/>
                        </a:rPr>
                        <a:t>10.</a:t>
                      </a:r>
                      <a:r>
                        <a:rPr lang="id-ID" sz="1400" b="1">
                          <a:latin typeface="Verdana"/>
                        </a:rPr>
                        <a:t>254.255.255</a:t>
                      </a:r>
                      <a:endParaRPr lang="id-ID" sz="1400"/>
                    </a:p>
                  </a:txBody>
                  <a:tcPr anchor="ctr"/>
                </a:tc>
                <a:tc>
                  <a:txBody>
                    <a:bodyPr/>
                    <a:lstStyle/>
                    <a:p>
                      <a:r>
                        <a:rPr lang="id-ID" sz="1400" dirty="0">
                          <a:latin typeface="Verdana"/>
                        </a:rPr>
                        <a:t>10.</a:t>
                      </a:r>
                      <a:r>
                        <a:rPr lang="id-ID" sz="1400" b="1" dirty="0">
                          <a:latin typeface="Verdana"/>
                        </a:rPr>
                        <a:t>255.255.255</a:t>
                      </a:r>
                      <a:endParaRPr lang="id-ID" sz="1400" dirty="0"/>
                    </a:p>
                  </a:txBody>
                  <a:tcPr anchor="ctr"/>
                </a:tc>
              </a:tr>
            </a:tbl>
          </a:graphicData>
        </a:graphic>
      </p:graphicFrame>
    </p:spTree>
    <p:extLst>
      <p:ext uri="{BB962C8B-B14F-4D97-AF65-F5344CB8AC3E}">
        <p14:creationId xmlns:p14="http://schemas.microsoft.com/office/powerpoint/2010/main" xmlns="" val="12400032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22859"/>
          </a:xfrm>
        </p:spPr>
        <p:txBody>
          <a:bodyPr/>
          <a:lstStyle/>
          <a:p>
            <a:r>
              <a:rPr lang="en-US" dirty="0" err="1" smtClean="0"/>
              <a:t>Supernetting</a:t>
            </a:r>
            <a:endParaRPr lang="en-US" dirty="0"/>
          </a:p>
        </p:txBody>
      </p:sp>
      <p:pic>
        <p:nvPicPr>
          <p:cNvPr id="27650" name="Picture 37"/>
          <p:cNvPicPr>
            <a:picLocks noChangeAspect="1" noChangeArrowheads="1"/>
          </p:cNvPicPr>
          <p:nvPr/>
        </p:nvPicPr>
        <p:blipFill rotWithShape="1">
          <a:blip r:embed="rId3" cstate="print"/>
          <a:srcRect l="3357"/>
          <a:stretch/>
        </p:blipFill>
        <p:spPr bwMode="auto">
          <a:xfrm>
            <a:off x="191068" y="1295400"/>
            <a:ext cx="7695147" cy="5105400"/>
          </a:xfrm>
          <a:prstGeom prst="rect">
            <a:avLst/>
          </a:prstGeom>
          <a:noFill/>
          <a:ln w="9525">
            <a:noFill/>
            <a:miter lim="800000"/>
            <a:headEnd/>
            <a:tailEnd/>
          </a:ln>
        </p:spPr>
      </p:pic>
    </p:spTree>
    <p:extLst>
      <p:ext uri="{BB962C8B-B14F-4D97-AF65-F5344CB8AC3E}">
        <p14:creationId xmlns:p14="http://schemas.microsoft.com/office/powerpoint/2010/main" xmlns="" val="128341806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Supernet</a:t>
            </a:r>
            <a:r>
              <a:rPr lang="en-US" dirty="0" smtClean="0"/>
              <a:t> mask</a:t>
            </a:r>
            <a:endParaRPr lang="en-US" dirty="0"/>
          </a:p>
        </p:txBody>
      </p:sp>
      <p:pic>
        <p:nvPicPr>
          <p:cNvPr id="28674" name="Picture 2"/>
          <p:cNvPicPr>
            <a:picLocks noChangeAspect="1" noChangeArrowheads="1"/>
          </p:cNvPicPr>
          <p:nvPr/>
        </p:nvPicPr>
        <p:blipFill>
          <a:blip r:embed="rId2" cstate="print"/>
          <a:srcRect/>
          <a:stretch>
            <a:fillRect/>
          </a:stretch>
        </p:blipFill>
        <p:spPr bwMode="auto">
          <a:xfrm>
            <a:off x="1905000" y="1447800"/>
            <a:ext cx="5029200" cy="4570519"/>
          </a:xfrm>
          <a:prstGeom prst="rect">
            <a:avLst/>
          </a:prstGeom>
          <a:noFill/>
          <a:ln w="9525">
            <a:noFill/>
            <a:miter lim="800000"/>
            <a:headEnd/>
            <a:tailEnd/>
          </a:ln>
        </p:spPr>
      </p:pic>
    </p:spTree>
    <p:extLst>
      <p:ext uri="{BB962C8B-B14F-4D97-AF65-F5344CB8AC3E}">
        <p14:creationId xmlns:p14="http://schemas.microsoft.com/office/powerpoint/2010/main" xmlns="" val="234052437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8429"/>
            <a:ext cx="8686800" cy="722859"/>
          </a:xfrm>
        </p:spPr>
        <p:txBody>
          <a:bodyPr/>
          <a:lstStyle/>
          <a:p>
            <a:r>
              <a:rPr lang="id-ID" sz="3200" dirty="0" smtClean="0"/>
              <a:t>Latihan dan Cara menghitung </a:t>
            </a:r>
            <a:r>
              <a:rPr lang="id-ID" sz="3200" dirty="0" smtClean="0"/>
              <a:t>su</a:t>
            </a:r>
            <a:r>
              <a:rPr lang="en-US" sz="3200" dirty="0" smtClean="0"/>
              <a:t>per</a:t>
            </a:r>
            <a:r>
              <a:rPr lang="id-ID" sz="3200" dirty="0" smtClean="0"/>
              <a:t>ne</a:t>
            </a:r>
            <a:r>
              <a:rPr lang="en-US" sz="3200" dirty="0" smtClean="0"/>
              <a:t>t</a:t>
            </a:r>
            <a:r>
              <a:rPr lang="id-ID" sz="3200" dirty="0" smtClean="0"/>
              <a:t>ting</a:t>
            </a:r>
            <a:endParaRPr lang="id-ID" sz="3200" dirty="0"/>
          </a:p>
        </p:txBody>
      </p:sp>
      <p:sp>
        <p:nvSpPr>
          <p:cNvPr id="3" name="Rectangle 2"/>
          <p:cNvSpPr/>
          <p:nvPr/>
        </p:nvSpPr>
        <p:spPr>
          <a:xfrm>
            <a:off x="228600" y="1447800"/>
            <a:ext cx="8686800" cy="4524315"/>
          </a:xfrm>
          <a:prstGeom prst="rect">
            <a:avLst/>
          </a:prstGeom>
        </p:spPr>
        <p:txBody>
          <a:bodyPr wrap="square">
            <a:spAutoFit/>
          </a:bodyPr>
          <a:lstStyle/>
          <a:p>
            <a:r>
              <a:rPr lang="id-ID" sz="2400" dirty="0" smtClean="0"/>
              <a:t>Su</a:t>
            </a:r>
            <a:r>
              <a:rPr lang="en-US" sz="2400" dirty="0" smtClean="0"/>
              <a:t>per</a:t>
            </a:r>
            <a:r>
              <a:rPr lang="id-ID" sz="2400" dirty="0" smtClean="0"/>
              <a:t>netting </a:t>
            </a:r>
            <a:r>
              <a:rPr lang="id-ID" sz="2400" dirty="0"/>
              <a:t>seperti apa yang terjadi dengan sebuah NETWORK ADDRESS </a:t>
            </a:r>
            <a:r>
              <a:rPr lang="id-ID" sz="2400" b="1" dirty="0" smtClean="0"/>
              <a:t>192.168.1.0/2</a:t>
            </a:r>
            <a:r>
              <a:rPr lang="en-US" sz="2400" b="1" dirty="0" smtClean="0"/>
              <a:t>3</a:t>
            </a:r>
            <a:r>
              <a:rPr lang="id-ID" sz="2400" dirty="0" smtClean="0"/>
              <a:t> </a:t>
            </a:r>
            <a:r>
              <a:rPr lang="id-ID" sz="2400" dirty="0"/>
              <a:t>?</a:t>
            </a:r>
          </a:p>
          <a:p>
            <a:r>
              <a:rPr lang="id-ID" sz="2400" b="1" dirty="0"/>
              <a:t>Analisa</a:t>
            </a:r>
            <a:r>
              <a:rPr lang="id-ID" sz="2400" dirty="0"/>
              <a:t>: 192.168.1.0 berarti kelas C dengan </a:t>
            </a:r>
            <a:r>
              <a:rPr lang="id-ID" sz="2400" dirty="0" smtClean="0"/>
              <a:t>Su</a:t>
            </a:r>
            <a:r>
              <a:rPr lang="en-US" sz="2400" dirty="0" smtClean="0"/>
              <a:t>per</a:t>
            </a:r>
            <a:r>
              <a:rPr lang="id-ID" sz="2400" dirty="0" smtClean="0"/>
              <a:t>net </a:t>
            </a:r>
            <a:r>
              <a:rPr lang="id-ID" sz="2400" dirty="0"/>
              <a:t>Mask /</a:t>
            </a:r>
            <a:r>
              <a:rPr lang="id-ID" sz="2400" dirty="0" smtClean="0"/>
              <a:t>2</a:t>
            </a:r>
            <a:r>
              <a:rPr lang="en-US" sz="2400" dirty="0" smtClean="0"/>
              <a:t>3</a:t>
            </a:r>
            <a:r>
              <a:rPr lang="id-ID" sz="2400" dirty="0" smtClean="0"/>
              <a:t> </a:t>
            </a:r>
            <a:r>
              <a:rPr lang="id-ID" sz="2400" dirty="0"/>
              <a:t>berarti </a:t>
            </a:r>
            <a:r>
              <a:rPr lang="id-ID" sz="2400" dirty="0" smtClean="0"/>
              <a:t>11111111.11111111.1111111</a:t>
            </a:r>
            <a:r>
              <a:rPr lang="en-US" sz="2400" dirty="0" smtClean="0"/>
              <a:t>0</a:t>
            </a:r>
            <a:r>
              <a:rPr lang="id-ID" sz="2400" dirty="0" smtClean="0"/>
              <a:t>.</a:t>
            </a:r>
            <a:r>
              <a:rPr lang="en-US" sz="2400" dirty="0" smtClean="0"/>
              <a:t>00</a:t>
            </a:r>
            <a:r>
              <a:rPr lang="id-ID" sz="2400" dirty="0" smtClean="0"/>
              <a:t>000000 </a:t>
            </a:r>
            <a:r>
              <a:rPr lang="id-ID" sz="2400" dirty="0"/>
              <a:t>(</a:t>
            </a:r>
            <a:r>
              <a:rPr lang="id-ID" sz="2400" dirty="0" smtClean="0"/>
              <a:t>255.255.2</a:t>
            </a:r>
            <a:r>
              <a:rPr lang="en-US" sz="2400" dirty="0" smtClean="0"/>
              <a:t>54</a:t>
            </a:r>
            <a:r>
              <a:rPr lang="id-ID" sz="2400" dirty="0" smtClean="0"/>
              <a:t>.</a:t>
            </a:r>
            <a:r>
              <a:rPr lang="en-US" sz="2400" dirty="0" smtClean="0"/>
              <a:t>0</a:t>
            </a:r>
            <a:r>
              <a:rPr lang="id-ID" sz="2400" dirty="0" smtClean="0"/>
              <a:t>).</a:t>
            </a:r>
            <a:endParaRPr lang="id-ID" sz="2400" dirty="0"/>
          </a:p>
          <a:p>
            <a:r>
              <a:rPr lang="id-ID" sz="2400" b="1" dirty="0"/>
              <a:t>Penghitungan</a:t>
            </a:r>
            <a:r>
              <a:rPr lang="id-ID" sz="2400" dirty="0"/>
              <a:t>: </a:t>
            </a:r>
            <a:r>
              <a:rPr lang="id-ID" sz="2400" dirty="0" smtClean="0"/>
              <a:t>semua </a:t>
            </a:r>
            <a:r>
              <a:rPr lang="id-ID" sz="2400" dirty="0"/>
              <a:t>pertanyaan tentang </a:t>
            </a:r>
            <a:r>
              <a:rPr lang="id-ID" sz="2400" dirty="0" smtClean="0"/>
              <a:t>su</a:t>
            </a:r>
            <a:r>
              <a:rPr lang="en-US" sz="2400" dirty="0" smtClean="0"/>
              <a:t>per</a:t>
            </a:r>
            <a:r>
              <a:rPr lang="id-ID" sz="2400" dirty="0" smtClean="0"/>
              <a:t>netting </a:t>
            </a:r>
            <a:r>
              <a:rPr lang="id-ID" sz="2400" dirty="0"/>
              <a:t>akan berpusat di 4 </a:t>
            </a:r>
            <a:r>
              <a:rPr lang="id-ID" sz="2400" dirty="0" smtClean="0"/>
              <a:t>hal, yaitu: jumlah </a:t>
            </a:r>
            <a:r>
              <a:rPr lang="id-ID" sz="2400" dirty="0" smtClean="0"/>
              <a:t>su</a:t>
            </a:r>
            <a:r>
              <a:rPr lang="en-US" sz="2400" dirty="0" smtClean="0"/>
              <a:t>per</a:t>
            </a:r>
            <a:r>
              <a:rPr lang="id-ID" sz="2400" dirty="0" smtClean="0"/>
              <a:t>net</a:t>
            </a:r>
            <a:r>
              <a:rPr lang="id-ID" sz="2400" dirty="0"/>
              <a:t>, jumlah host per </a:t>
            </a:r>
            <a:r>
              <a:rPr lang="id-ID" sz="2400" dirty="0" smtClean="0"/>
              <a:t>su</a:t>
            </a:r>
            <a:r>
              <a:rPr lang="en-US" sz="2400" dirty="0" smtClean="0"/>
              <a:t>per</a:t>
            </a:r>
            <a:r>
              <a:rPr lang="id-ID" sz="2400" dirty="0" smtClean="0"/>
              <a:t>net</a:t>
            </a:r>
            <a:r>
              <a:rPr lang="id-ID" sz="2400" dirty="0"/>
              <a:t>, blok </a:t>
            </a:r>
            <a:r>
              <a:rPr lang="id-ID" sz="2400" dirty="0" smtClean="0"/>
              <a:t>su</a:t>
            </a:r>
            <a:r>
              <a:rPr lang="en-US" sz="2400" dirty="0" smtClean="0"/>
              <a:t>per</a:t>
            </a:r>
            <a:r>
              <a:rPr lang="id-ID" sz="2400" dirty="0" smtClean="0"/>
              <a:t>net</a:t>
            </a:r>
            <a:r>
              <a:rPr lang="id-ID" sz="2400" dirty="0"/>
              <a:t>, alamat host dan broadcast yang valid. </a:t>
            </a:r>
            <a:endParaRPr lang="id-ID" sz="2400" dirty="0" smtClean="0"/>
          </a:p>
          <a:p>
            <a:r>
              <a:rPr lang="id-ID" sz="2400" b="1" dirty="0" smtClean="0"/>
              <a:t>urutan penyelesaiannya :</a:t>
            </a:r>
          </a:p>
          <a:p>
            <a:r>
              <a:rPr lang="id-ID" sz="2400" b="1" dirty="0"/>
              <a:t>Jumlah </a:t>
            </a:r>
            <a:r>
              <a:rPr lang="id-ID" sz="2400" b="1" dirty="0" smtClean="0"/>
              <a:t>Su</a:t>
            </a:r>
            <a:r>
              <a:rPr lang="en-US" sz="2400" b="1" dirty="0" smtClean="0"/>
              <a:t>per</a:t>
            </a:r>
            <a:r>
              <a:rPr lang="id-ID" sz="2400" b="1" dirty="0" smtClean="0"/>
              <a:t>net</a:t>
            </a:r>
            <a:r>
              <a:rPr lang="id-ID" sz="2400" dirty="0" smtClean="0"/>
              <a:t> </a:t>
            </a:r>
            <a:r>
              <a:rPr lang="id-ID" sz="2400" dirty="0"/>
              <a:t>= 2</a:t>
            </a:r>
            <a:r>
              <a:rPr lang="id-ID" sz="2400" baseline="30000" dirty="0"/>
              <a:t>x</a:t>
            </a:r>
            <a:r>
              <a:rPr lang="id-ID" sz="2400" dirty="0"/>
              <a:t>, dimana x adalah banyaknya binari 1 pada oktet terakhir </a:t>
            </a:r>
            <a:r>
              <a:rPr lang="id-ID" sz="2400" dirty="0" smtClean="0"/>
              <a:t>su</a:t>
            </a:r>
            <a:r>
              <a:rPr lang="en-US" sz="2400" dirty="0" smtClean="0"/>
              <a:t>per</a:t>
            </a:r>
            <a:r>
              <a:rPr lang="id-ID" sz="2400" dirty="0" smtClean="0"/>
              <a:t>net mask</a:t>
            </a:r>
            <a:r>
              <a:rPr lang="en-US" sz="2400" dirty="0" smtClean="0"/>
              <a:t>.</a:t>
            </a:r>
            <a:r>
              <a:rPr lang="id-ID" sz="2400" dirty="0" smtClean="0"/>
              <a:t> Jadi </a:t>
            </a:r>
            <a:r>
              <a:rPr lang="id-ID" sz="2400" dirty="0"/>
              <a:t>Jumlah </a:t>
            </a:r>
            <a:r>
              <a:rPr lang="id-ID" sz="2400" dirty="0" smtClean="0"/>
              <a:t>Su</a:t>
            </a:r>
            <a:r>
              <a:rPr lang="en-US" sz="2400" dirty="0" smtClean="0"/>
              <a:t>per</a:t>
            </a:r>
            <a:r>
              <a:rPr lang="id-ID" sz="2400" dirty="0" smtClean="0"/>
              <a:t>net </a:t>
            </a:r>
            <a:r>
              <a:rPr lang="id-ID" sz="2400" dirty="0"/>
              <a:t>adalah </a:t>
            </a:r>
            <a:r>
              <a:rPr lang="id-ID" sz="2400" dirty="0" smtClean="0"/>
              <a:t>2</a:t>
            </a:r>
            <a:r>
              <a:rPr lang="en-US" sz="2400" baseline="30000" dirty="0" smtClean="0"/>
              <a:t>7</a:t>
            </a:r>
            <a:r>
              <a:rPr lang="id-ID" sz="2400" dirty="0" smtClean="0"/>
              <a:t> </a:t>
            </a:r>
            <a:r>
              <a:rPr lang="id-ID" sz="2400" dirty="0"/>
              <a:t>= </a:t>
            </a:r>
            <a:r>
              <a:rPr lang="en-US" sz="2400" dirty="0" smtClean="0"/>
              <a:t>128</a:t>
            </a:r>
            <a:r>
              <a:rPr lang="id-ID" sz="2400" dirty="0" smtClean="0"/>
              <a:t> su</a:t>
            </a:r>
            <a:r>
              <a:rPr lang="en-US" sz="2400" dirty="0" smtClean="0"/>
              <a:t>per</a:t>
            </a:r>
            <a:r>
              <a:rPr lang="id-ID" sz="2400" dirty="0" smtClean="0"/>
              <a:t>net </a:t>
            </a:r>
            <a:endParaRPr lang="id-ID" sz="2400" dirty="0" smtClean="0"/>
          </a:p>
        </p:txBody>
      </p:sp>
    </p:spTree>
    <p:extLst>
      <p:ext uri="{BB962C8B-B14F-4D97-AF65-F5344CB8AC3E}">
        <p14:creationId xmlns:p14="http://schemas.microsoft.com/office/powerpoint/2010/main" xmlns="" val="118445459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14400"/>
            <a:ext cx="8686800" cy="5632311"/>
          </a:xfrm>
          <a:prstGeom prst="rect">
            <a:avLst/>
          </a:prstGeom>
        </p:spPr>
        <p:txBody>
          <a:bodyPr wrap="square">
            <a:spAutoFit/>
          </a:bodyPr>
          <a:lstStyle/>
          <a:p>
            <a:r>
              <a:rPr lang="id-ID" sz="3600" b="1" dirty="0"/>
              <a:t>Jumlah Host per </a:t>
            </a:r>
            <a:r>
              <a:rPr lang="id-ID" sz="3600" b="1" dirty="0" smtClean="0"/>
              <a:t>Su</a:t>
            </a:r>
            <a:r>
              <a:rPr lang="en-US" sz="3600" b="1" dirty="0" err="1" smtClean="0"/>
              <a:t>pern</a:t>
            </a:r>
            <a:r>
              <a:rPr lang="id-ID" sz="3600" b="1" dirty="0" smtClean="0"/>
              <a:t>et</a:t>
            </a:r>
            <a:r>
              <a:rPr lang="id-ID" sz="3600" dirty="0" smtClean="0"/>
              <a:t> </a:t>
            </a:r>
            <a:r>
              <a:rPr lang="id-ID" sz="3600" dirty="0"/>
              <a:t>= 2</a:t>
            </a:r>
            <a:r>
              <a:rPr lang="id-ID" sz="3600" baseline="30000" dirty="0"/>
              <a:t>y</a:t>
            </a:r>
            <a:r>
              <a:rPr lang="id-ID" sz="3600" dirty="0"/>
              <a:t> - 2, </a:t>
            </a:r>
            <a:r>
              <a:rPr lang="id-ID" sz="3200" dirty="0"/>
              <a:t>dimana y adalah adalah kebalikan dari x yaitu banyaknya binari 0 pada oktet terakhir </a:t>
            </a:r>
            <a:r>
              <a:rPr lang="id-ID" sz="3200" dirty="0" smtClean="0"/>
              <a:t>su</a:t>
            </a:r>
            <a:r>
              <a:rPr lang="en-US" sz="3200" dirty="0" smtClean="0"/>
              <a:t>per</a:t>
            </a:r>
            <a:r>
              <a:rPr lang="id-ID" sz="3200" dirty="0" smtClean="0"/>
              <a:t>net</a:t>
            </a:r>
            <a:r>
              <a:rPr lang="en-US" sz="3200" dirty="0" smtClean="0"/>
              <a:t> </a:t>
            </a:r>
            <a:r>
              <a:rPr lang="en-US" sz="3200" dirty="0" err="1" smtClean="0"/>
              <a:t>ditambah</a:t>
            </a:r>
            <a:r>
              <a:rPr lang="en-US" sz="3200" dirty="0" smtClean="0"/>
              <a:t> </a:t>
            </a:r>
            <a:r>
              <a:rPr lang="en-US" sz="3200" dirty="0" err="1" smtClean="0"/>
              <a:t>oktet</a:t>
            </a:r>
            <a:r>
              <a:rPr lang="en-US" sz="3200" dirty="0" smtClean="0"/>
              <a:t> </a:t>
            </a:r>
            <a:r>
              <a:rPr lang="en-US" sz="3200" dirty="0" err="1" smtClean="0"/>
              <a:t>belakangnya</a:t>
            </a:r>
            <a:r>
              <a:rPr lang="id-ID" sz="3200" dirty="0" smtClean="0"/>
              <a:t>. </a:t>
            </a:r>
            <a:r>
              <a:rPr lang="id-ID" sz="3200" dirty="0"/>
              <a:t>Jadi jumlah host per </a:t>
            </a:r>
            <a:r>
              <a:rPr lang="id-ID" sz="3200" dirty="0" smtClean="0"/>
              <a:t>su</a:t>
            </a:r>
            <a:r>
              <a:rPr lang="en-US" sz="3200" dirty="0" smtClean="0"/>
              <a:t>per</a:t>
            </a:r>
            <a:r>
              <a:rPr lang="id-ID" sz="3200" dirty="0" smtClean="0"/>
              <a:t>net </a:t>
            </a:r>
            <a:r>
              <a:rPr lang="id-ID" sz="3200" dirty="0"/>
              <a:t>adalah </a:t>
            </a:r>
            <a:r>
              <a:rPr lang="id-ID" sz="3200" dirty="0" smtClean="0"/>
              <a:t>2</a:t>
            </a:r>
            <a:r>
              <a:rPr lang="en-US" sz="3200" baseline="30000" dirty="0" smtClean="0"/>
              <a:t>1+8</a:t>
            </a:r>
            <a:r>
              <a:rPr lang="id-ID" sz="3200" dirty="0" smtClean="0"/>
              <a:t> </a:t>
            </a:r>
            <a:r>
              <a:rPr lang="id-ID" sz="3200" dirty="0"/>
              <a:t>- 2 = </a:t>
            </a:r>
            <a:r>
              <a:rPr lang="id-ID" sz="3200" dirty="0" smtClean="0"/>
              <a:t>2</a:t>
            </a:r>
            <a:r>
              <a:rPr lang="en-US" sz="3200" baseline="30000" dirty="0" smtClean="0"/>
              <a:t>9</a:t>
            </a:r>
            <a:r>
              <a:rPr lang="id-ID" sz="3200" dirty="0" smtClean="0"/>
              <a:t> </a:t>
            </a:r>
            <a:r>
              <a:rPr lang="id-ID" sz="3200" dirty="0" smtClean="0"/>
              <a:t>- 2 </a:t>
            </a:r>
            <a:r>
              <a:rPr lang="en-US" sz="3200" dirty="0" smtClean="0"/>
              <a:t>= </a:t>
            </a:r>
            <a:r>
              <a:rPr lang="en-US" sz="3200" dirty="0" smtClean="0"/>
              <a:t>510</a:t>
            </a:r>
            <a:r>
              <a:rPr lang="id-ID" sz="3200" dirty="0" smtClean="0"/>
              <a:t> </a:t>
            </a:r>
            <a:r>
              <a:rPr lang="id-ID" sz="3200" dirty="0"/>
              <a:t>host </a:t>
            </a:r>
          </a:p>
          <a:p>
            <a:r>
              <a:rPr lang="id-ID" sz="3600" b="1" dirty="0"/>
              <a:t>Blok </a:t>
            </a:r>
            <a:r>
              <a:rPr lang="id-ID" sz="3600" b="1" dirty="0" smtClean="0"/>
              <a:t>Su</a:t>
            </a:r>
            <a:r>
              <a:rPr lang="en-US" sz="3600" b="1" dirty="0" smtClean="0"/>
              <a:t>per</a:t>
            </a:r>
            <a:r>
              <a:rPr lang="id-ID" sz="3600" b="1" dirty="0" smtClean="0"/>
              <a:t>net</a:t>
            </a:r>
            <a:r>
              <a:rPr lang="id-ID" sz="3600" dirty="0" smtClean="0"/>
              <a:t> </a:t>
            </a:r>
            <a:r>
              <a:rPr lang="id-ID" sz="3600" dirty="0"/>
              <a:t>= </a:t>
            </a:r>
            <a:r>
              <a:rPr lang="id-ID" sz="3200" dirty="0" smtClean="0"/>
              <a:t>25</a:t>
            </a:r>
            <a:r>
              <a:rPr lang="en-US" sz="3200" dirty="0" smtClean="0"/>
              <a:t>6</a:t>
            </a:r>
            <a:r>
              <a:rPr lang="id-ID" sz="3200" dirty="0" smtClean="0"/>
              <a:t> </a:t>
            </a:r>
            <a:r>
              <a:rPr lang="id-ID" sz="3200" dirty="0"/>
              <a:t>- </a:t>
            </a:r>
            <a:r>
              <a:rPr lang="en-US" sz="3200" dirty="0" smtClean="0"/>
              <a:t>254</a:t>
            </a:r>
            <a:r>
              <a:rPr lang="id-ID" sz="3200" dirty="0" smtClean="0"/>
              <a:t> </a:t>
            </a:r>
            <a:r>
              <a:rPr lang="id-ID" sz="3200" dirty="0"/>
              <a:t>(nilai oktet terakhir </a:t>
            </a:r>
            <a:r>
              <a:rPr lang="id-ID" sz="3200" dirty="0" smtClean="0"/>
              <a:t>su</a:t>
            </a:r>
            <a:r>
              <a:rPr lang="en-US" sz="3200" dirty="0" smtClean="0"/>
              <a:t>per</a:t>
            </a:r>
            <a:r>
              <a:rPr lang="id-ID" sz="3200" dirty="0" smtClean="0"/>
              <a:t>net </a:t>
            </a:r>
            <a:r>
              <a:rPr lang="id-ID" sz="3200" dirty="0"/>
              <a:t>mask) = </a:t>
            </a:r>
            <a:r>
              <a:rPr lang="en-US" sz="3200" dirty="0" smtClean="0"/>
              <a:t>2</a:t>
            </a:r>
            <a:r>
              <a:rPr lang="id-ID" sz="3200" dirty="0" smtClean="0"/>
              <a:t>. Su</a:t>
            </a:r>
            <a:r>
              <a:rPr lang="en-US" sz="3200" dirty="0" smtClean="0"/>
              <a:t>per</a:t>
            </a:r>
            <a:r>
              <a:rPr lang="id-ID" sz="3200" dirty="0" smtClean="0"/>
              <a:t>net </a:t>
            </a:r>
            <a:r>
              <a:rPr lang="id-ID" sz="3200" dirty="0"/>
              <a:t>berikutnya adalah </a:t>
            </a:r>
            <a:r>
              <a:rPr lang="en-US" sz="3200" dirty="0" smtClean="0"/>
              <a:t>2</a:t>
            </a:r>
            <a:r>
              <a:rPr lang="id-ID" sz="3200" dirty="0" smtClean="0"/>
              <a:t> </a:t>
            </a:r>
            <a:r>
              <a:rPr lang="id-ID" sz="3200" dirty="0"/>
              <a:t>+ </a:t>
            </a:r>
            <a:r>
              <a:rPr lang="en-US" sz="3200" dirty="0" smtClean="0"/>
              <a:t>2</a:t>
            </a:r>
            <a:r>
              <a:rPr lang="id-ID" sz="3200" dirty="0" smtClean="0"/>
              <a:t> </a:t>
            </a:r>
            <a:r>
              <a:rPr lang="id-ID" sz="3200" dirty="0"/>
              <a:t>= </a:t>
            </a:r>
            <a:r>
              <a:rPr lang="en-US" sz="3200" dirty="0" smtClean="0"/>
              <a:t>4</a:t>
            </a:r>
            <a:r>
              <a:rPr lang="id-ID" sz="3200" dirty="0" smtClean="0"/>
              <a:t>, </a:t>
            </a:r>
            <a:r>
              <a:rPr lang="en-US" sz="3200" dirty="0" smtClean="0"/>
              <a:t>4 + 2 = 6, </a:t>
            </a:r>
            <a:r>
              <a:rPr lang="id-ID" sz="3200" dirty="0" smtClean="0"/>
              <a:t>d</a:t>
            </a:r>
            <a:r>
              <a:rPr lang="en-US" sz="3200" dirty="0" err="1" smtClean="0"/>
              <a:t>st</a:t>
            </a:r>
            <a:r>
              <a:rPr lang="id-ID" sz="3200" dirty="0" smtClean="0"/>
              <a:t> 2</a:t>
            </a:r>
            <a:r>
              <a:rPr lang="en-US" sz="3200" dirty="0" smtClean="0"/>
              <a:t>52</a:t>
            </a:r>
            <a:r>
              <a:rPr lang="id-ID" sz="3200" dirty="0" smtClean="0"/>
              <a:t>+</a:t>
            </a:r>
            <a:r>
              <a:rPr lang="en-US" sz="3200" dirty="0" smtClean="0"/>
              <a:t>2</a:t>
            </a:r>
            <a:r>
              <a:rPr lang="id-ID" sz="3200" dirty="0" smtClean="0"/>
              <a:t>=</a:t>
            </a:r>
            <a:r>
              <a:rPr lang="en-US" sz="3200" dirty="0" smtClean="0"/>
              <a:t>254</a:t>
            </a:r>
            <a:r>
              <a:rPr lang="id-ID" sz="3200" dirty="0" smtClean="0"/>
              <a:t>. </a:t>
            </a:r>
            <a:r>
              <a:rPr lang="id-ID" sz="3200" dirty="0"/>
              <a:t>Jadi total </a:t>
            </a:r>
            <a:r>
              <a:rPr lang="id-ID" sz="3200" dirty="0" smtClean="0"/>
              <a:t>su</a:t>
            </a:r>
            <a:r>
              <a:rPr lang="en-US" sz="3200" dirty="0" smtClean="0"/>
              <a:t>per</a:t>
            </a:r>
            <a:r>
              <a:rPr lang="id-ID" sz="3200" dirty="0" smtClean="0"/>
              <a:t>netnya </a:t>
            </a:r>
            <a:r>
              <a:rPr lang="id-ID" sz="3200" dirty="0"/>
              <a:t>adalah 0, </a:t>
            </a:r>
            <a:r>
              <a:rPr lang="en-US" sz="3200" dirty="0" smtClean="0"/>
              <a:t>2</a:t>
            </a:r>
            <a:r>
              <a:rPr lang="id-ID" sz="3200" dirty="0" smtClean="0"/>
              <a:t>,</a:t>
            </a:r>
            <a:r>
              <a:rPr lang="en-US" sz="3200" dirty="0" smtClean="0"/>
              <a:t> 4, 6, …,</a:t>
            </a:r>
            <a:r>
              <a:rPr lang="id-ID" sz="3200" dirty="0" smtClean="0"/>
              <a:t> </a:t>
            </a:r>
            <a:r>
              <a:rPr lang="en-US" sz="3200" dirty="0" smtClean="0"/>
              <a:t>254</a:t>
            </a:r>
            <a:r>
              <a:rPr lang="id-ID" sz="3200" dirty="0" smtClean="0"/>
              <a:t>. </a:t>
            </a:r>
            <a:endParaRPr lang="id-ID" sz="3200" dirty="0"/>
          </a:p>
        </p:txBody>
      </p:sp>
    </p:spTree>
    <p:extLst>
      <p:ext uri="{BB962C8B-B14F-4D97-AF65-F5344CB8AC3E}">
        <p14:creationId xmlns:p14="http://schemas.microsoft.com/office/powerpoint/2010/main" xmlns="" val="361650578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2590800"/>
          </a:xfrm>
        </p:spPr>
        <p:txBody>
          <a:bodyPr/>
          <a:lstStyle/>
          <a:p>
            <a:pPr algn="l"/>
            <a:r>
              <a:rPr lang="id-ID" sz="2800" i="0" dirty="0"/>
              <a:t>alamat host dan broadcast yang </a:t>
            </a:r>
            <a:r>
              <a:rPr lang="id-ID" sz="2800" i="0" dirty="0" smtClean="0"/>
              <a:t>valid </a:t>
            </a:r>
            <a:r>
              <a:rPr lang="id-ID" sz="2800" b="0" i="0" dirty="0" smtClean="0"/>
              <a:t>:  dibuat tabel sebagai berikut :</a:t>
            </a:r>
            <a:br>
              <a:rPr lang="id-ID" sz="2800" b="0" i="0" dirty="0" smtClean="0"/>
            </a:br>
            <a:r>
              <a:rPr lang="id-ID" sz="2800" b="0" i="0" dirty="0" smtClean="0"/>
              <a:t>Dengan catatan:</a:t>
            </a:r>
            <a:br>
              <a:rPr lang="id-ID" sz="2800" b="0" i="0" dirty="0" smtClean="0"/>
            </a:br>
            <a:r>
              <a:rPr lang="id-ID" sz="2800" b="0" i="0" dirty="0" smtClean="0"/>
              <a:t>host </a:t>
            </a:r>
            <a:r>
              <a:rPr lang="id-ID" sz="2800" b="0" i="0" dirty="0"/>
              <a:t>pertama adalah 1 angka setelah </a:t>
            </a:r>
            <a:r>
              <a:rPr lang="id-ID" sz="2800" b="0" i="0" dirty="0" smtClean="0"/>
              <a:t>su</a:t>
            </a:r>
            <a:r>
              <a:rPr lang="en-US" sz="2800" b="0" i="0" dirty="0" smtClean="0"/>
              <a:t>per</a:t>
            </a:r>
            <a:r>
              <a:rPr lang="id-ID" sz="2800" b="0" i="0" dirty="0" smtClean="0"/>
              <a:t>ne</a:t>
            </a:r>
            <a:r>
              <a:rPr lang="en-US" sz="2800" b="0" i="0" dirty="0" smtClean="0"/>
              <a:t>t</a:t>
            </a:r>
            <a:r>
              <a:rPr lang="id-ID" sz="2800" b="0" i="0" dirty="0" smtClean="0"/>
              <a:t> </a:t>
            </a:r>
            <a:r>
              <a:rPr lang="id-ID" sz="2800" b="0" i="0" dirty="0"/>
              <a:t>dan broadcast adalah 1 angka sebelum </a:t>
            </a:r>
            <a:r>
              <a:rPr lang="id-ID" sz="2800" b="0" i="0" dirty="0" smtClean="0"/>
              <a:t>su</a:t>
            </a:r>
            <a:r>
              <a:rPr lang="en-US" sz="2800" b="0" i="0" dirty="0" smtClean="0"/>
              <a:t>per</a:t>
            </a:r>
            <a:r>
              <a:rPr lang="id-ID" sz="2800" b="0" i="0" dirty="0" smtClean="0"/>
              <a:t>net </a:t>
            </a:r>
            <a:r>
              <a:rPr lang="id-ID" sz="2800" b="0" i="0" dirty="0"/>
              <a:t>berikutnya.</a:t>
            </a:r>
          </a:p>
        </p:txBody>
      </p:sp>
      <p:graphicFrame>
        <p:nvGraphicFramePr>
          <p:cNvPr id="3" name="Table 2"/>
          <p:cNvGraphicFramePr>
            <a:graphicFrameLocks noGrp="1"/>
          </p:cNvGraphicFramePr>
          <p:nvPr>
            <p:extLst>
              <p:ext uri="{D42A27DB-BD31-4B8C-83A1-F6EECF244321}">
                <p14:modId xmlns:p14="http://schemas.microsoft.com/office/powerpoint/2010/main" xmlns="" val="1417349960"/>
              </p:ext>
            </p:extLst>
          </p:nvPr>
        </p:nvGraphicFramePr>
        <p:xfrm>
          <a:off x="304800" y="3581400"/>
          <a:ext cx="8496299" cy="2021840"/>
        </p:xfrm>
        <a:graphic>
          <a:graphicData uri="http://schemas.openxmlformats.org/drawingml/2006/table">
            <a:tbl>
              <a:tblPr firstRow="1" bandRow="1">
                <a:tableStyleId>{5C22544A-7EE6-4342-B048-85BDC9FD1C3A}</a:tableStyleId>
              </a:tblPr>
              <a:tblGrid>
                <a:gridCol w="1676400"/>
                <a:gridCol w="1981200"/>
                <a:gridCol w="1905000"/>
                <a:gridCol w="685800"/>
                <a:gridCol w="2247899"/>
              </a:tblGrid>
              <a:tr h="370840">
                <a:tc>
                  <a:txBody>
                    <a:bodyPr/>
                    <a:lstStyle/>
                    <a:p>
                      <a:pPr algn="l"/>
                      <a:r>
                        <a:rPr lang="id-ID" b="1" dirty="0" smtClean="0">
                          <a:latin typeface="Verdana"/>
                        </a:rPr>
                        <a:t>Su</a:t>
                      </a:r>
                      <a:r>
                        <a:rPr lang="en-US" b="1" dirty="0" smtClean="0">
                          <a:latin typeface="Verdana"/>
                        </a:rPr>
                        <a:t>per</a:t>
                      </a:r>
                      <a:r>
                        <a:rPr lang="id-ID" b="1" dirty="0" smtClean="0">
                          <a:latin typeface="Verdana"/>
                        </a:rPr>
                        <a:t>net</a:t>
                      </a:r>
                      <a:endParaRPr lang="id-ID" dirty="0"/>
                    </a:p>
                  </a:txBody>
                  <a:tcPr anchor="ctr"/>
                </a:tc>
                <a:tc>
                  <a:txBody>
                    <a:bodyPr/>
                    <a:lstStyle/>
                    <a:p>
                      <a:pPr algn="l"/>
                      <a:r>
                        <a:rPr lang="id-ID" sz="1600" dirty="0">
                          <a:latin typeface="Verdana"/>
                        </a:rPr>
                        <a:t>192.168.1.</a:t>
                      </a:r>
                      <a:r>
                        <a:rPr lang="id-ID" sz="1600" b="1" dirty="0">
                          <a:latin typeface="Verdana"/>
                        </a:rPr>
                        <a:t>0</a:t>
                      </a:r>
                      <a:endParaRPr lang="id-ID" sz="1600" dirty="0"/>
                    </a:p>
                  </a:txBody>
                  <a:tcPr anchor="ctr"/>
                </a:tc>
                <a:tc>
                  <a:txBody>
                    <a:bodyPr/>
                    <a:lstStyle/>
                    <a:p>
                      <a:pPr algn="l"/>
                      <a:r>
                        <a:rPr lang="id-ID" sz="1600" dirty="0" smtClean="0">
                          <a:latin typeface="Verdana"/>
                        </a:rPr>
                        <a:t>192.168.</a:t>
                      </a:r>
                      <a:r>
                        <a:rPr lang="en-US" sz="1600" dirty="0" smtClean="0">
                          <a:latin typeface="Verdana"/>
                        </a:rPr>
                        <a:t>2</a:t>
                      </a:r>
                      <a:r>
                        <a:rPr lang="id-ID" sz="1600" dirty="0" smtClean="0">
                          <a:latin typeface="Verdana"/>
                        </a:rPr>
                        <a:t>.</a:t>
                      </a:r>
                      <a:r>
                        <a:rPr lang="en-US" sz="1600" dirty="0" smtClean="0">
                          <a:latin typeface="Verdana"/>
                        </a:rPr>
                        <a:t>0</a:t>
                      </a:r>
                      <a:endParaRPr lang="id-ID" sz="1600" dirty="0"/>
                    </a:p>
                  </a:txBody>
                  <a:tcPr anchor="ctr"/>
                </a:tc>
                <a:tc>
                  <a:txBody>
                    <a:bodyPr/>
                    <a:lstStyle/>
                    <a:p>
                      <a:pPr algn="l"/>
                      <a:r>
                        <a:rPr lang="en-US" sz="1600" dirty="0" smtClean="0"/>
                        <a:t>…</a:t>
                      </a:r>
                      <a:endParaRPr lang="id-ID" sz="1600" dirty="0"/>
                    </a:p>
                  </a:txBody>
                  <a:tcPr anchor="ctr"/>
                </a:tc>
                <a:tc>
                  <a:txBody>
                    <a:bodyPr/>
                    <a:lstStyle/>
                    <a:p>
                      <a:pPr algn="l"/>
                      <a:r>
                        <a:rPr lang="id-ID" sz="1600" dirty="0" smtClean="0">
                          <a:latin typeface="Verdana"/>
                        </a:rPr>
                        <a:t>192.168.</a:t>
                      </a:r>
                      <a:r>
                        <a:rPr lang="en-US" sz="1600" dirty="0" smtClean="0">
                          <a:latin typeface="Verdana"/>
                        </a:rPr>
                        <a:t>254</a:t>
                      </a:r>
                      <a:r>
                        <a:rPr lang="id-ID" sz="1600" dirty="0" smtClean="0">
                          <a:latin typeface="Verdana"/>
                        </a:rPr>
                        <a:t>.</a:t>
                      </a:r>
                      <a:r>
                        <a:rPr lang="en-US" sz="1600" dirty="0" smtClean="0">
                          <a:latin typeface="Verdana"/>
                        </a:rPr>
                        <a:t>0</a:t>
                      </a:r>
                      <a:endParaRPr lang="id-ID" sz="1600" dirty="0"/>
                    </a:p>
                  </a:txBody>
                  <a:tcPr anchor="ctr"/>
                </a:tc>
              </a:tr>
              <a:tr h="370840">
                <a:tc>
                  <a:txBody>
                    <a:bodyPr/>
                    <a:lstStyle/>
                    <a:p>
                      <a:pPr algn="l"/>
                      <a:r>
                        <a:rPr lang="id-ID" b="1">
                          <a:latin typeface="Verdana"/>
                        </a:rPr>
                        <a:t>Host Pertama</a:t>
                      </a:r>
                      <a:endParaRPr lang="id-ID"/>
                    </a:p>
                  </a:txBody>
                  <a:tcPr anchor="ctr"/>
                </a:tc>
                <a:tc>
                  <a:txBody>
                    <a:bodyPr/>
                    <a:lstStyle/>
                    <a:p>
                      <a:pPr algn="l"/>
                      <a:r>
                        <a:rPr lang="id-ID" sz="1600" dirty="0" smtClean="0">
                          <a:latin typeface="Verdana"/>
                        </a:rPr>
                        <a:t>192.168.</a:t>
                      </a:r>
                      <a:r>
                        <a:rPr lang="en-US" sz="1600" dirty="0" smtClean="0">
                          <a:latin typeface="Verdana"/>
                        </a:rPr>
                        <a:t>0</a:t>
                      </a:r>
                      <a:r>
                        <a:rPr lang="id-ID" sz="1600" dirty="0" smtClean="0">
                          <a:latin typeface="Verdana"/>
                        </a:rPr>
                        <a:t>.</a:t>
                      </a:r>
                      <a:r>
                        <a:rPr lang="id-ID" sz="1600" b="1" dirty="0" smtClean="0">
                          <a:latin typeface="Verdana"/>
                        </a:rPr>
                        <a:t>1</a:t>
                      </a:r>
                      <a:endParaRPr lang="id-ID" sz="1600" dirty="0"/>
                    </a:p>
                  </a:txBody>
                  <a:tcPr anchor="ctr"/>
                </a:tc>
                <a:tc>
                  <a:txBody>
                    <a:bodyPr/>
                    <a:lstStyle/>
                    <a:p>
                      <a:pPr algn="l"/>
                      <a:r>
                        <a:rPr lang="id-ID" sz="1600" dirty="0" smtClean="0">
                          <a:latin typeface="Verdana"/>
                        </a:rPr>
                        <a:t>192.168.</a:t>
                      </a:r>
                      <a:r>
                        <a:rPr lang="en-US" sz="1600" dirty="0" smtClean="0">
                          <a:latin typeface="Verdana"/>
                        </a:rPr>
                        <a:t>2</a:t>
                      </a:r>
                      <a:r>
                        <a:rPr lang="id-ID" sz="1600" dirty="0" smtClean="0">
                          <a:latin typeface="Verdana"/>
                        </a:rPr>
                        <a:t>.</a:t>
                      </a:r>
                      <a:r>
                        <a:rPr lang="en-US" sz="1600" b="1" dirty="0" smtClean="0">
                          <a:latin typeface="Verdana"/>
                        </a:rPr>
                        <a:t>1</a:t>
                      </a:r>
                      <a:endParaRPr lang="id-ID" sz="1600" dirty="0"/>
                    </a:p>
                  </a:txBody>
                  <a:tcPr anchor="ctr"/>
                </a:tc>
                <a:tc>
                  <a:txBody>
                    <a:bodyPr/>
                    <a:lstStyle/>
                    <a:p>
                      <a:pPr algn="l"/>
                      <a:r>
                        <a:rPr lang="en-US" sz="1600" dirty="0" smtClean="0"/>
                        <a:t>…</a:t>
                      </a:r>
                      <a:endParaRPr lang="id-ID" sz="1600" dirty="0"/>
                    </a:p>
                  </a:txBody>
                  <a:tcPr anchor="ctr"/>
                </a:tc>
                <a:tc>
                  <a:txBody>
                    <a:bodyPr/>
                    <a:lstStyle/>
                    <a:p>
                      <a:pPr algn="l"/>
                      <a:r>
                        <a:rPr lang="id-ID" sz="1600" dirty="0" smtClean="0">
                          <a:latin typeface="Verdana"/>
                        </a:rPr>
                        <a:t>192.168.</a:t>
                      </a:r>
                      <a:r>
                        <a:rPr lang="en-US" sz="1600" dirty="0" smtClean="0">
                          <a:latin typeface="Verdana"/>
                        </a:rPr>
                        <a:t>254</a:t>
                      </a:r>
                      <a:r>
                        <a:rPr lang="id-ID" sz="1600" dirty="0" smtClean="0">
                          <a:latin typeface="Verdana"/>
                        </a:rPr>
                        <a:t>.</a:t>
                      </a:r>
                      <a:r>
                        <a:rPr lang="id-ID" sz="1600" b="1" dirty="0" smtClean="0">
                          <a:latin typeface="Verdana"/>
                        </a:rPr>
                        <a:t>1</a:t>
                      </a:r>
                      <a:endParaRPr lang="id-ID" sz="1600" dirty="0"/>
                    </a:p>
                  </a:txBody>
                  <a:tcPr anchor="ctr"/>
                </a:tc>
              </a:tr>
              <a:tr h="370840">
                <a:tc>
                  <a:txBody>
                    <a:bodyPr/>
                    <a:lstStyle/>
                    <a:p>
                      <a:pPr algn="l"/>
                      <a:r>
                        <a:rPr lang="id-ID" b="1">
                          <a:latin typeface="Verdana"/>
                        </a:rPr>
                        <a:t>Host Terakhir</a:t>
                      </a:r>
                      <a:endParaRPr lang="id-ID"/>
                    </a:p>
                  </a:txBody>
                  <a:tcPr anchor="ctr"/>
                </a:tc>
                <a:tc>
                  <a:txBody>
                    <a:bodyPr/>
                    <a:lstStyle/>
                    <a:p>
                      <a:pPr algn="l"/>
                      <a:r>
                        <a:rPr lang="id-ID" sz="1600" dirty="0" smtClean="0">
                          <a:latin typeface="Verdana"/>
                        </a:rPr>
                        <a:t>192.168.1.</a:t>
                      </a:r>
                      <a:r>
                        <a:rPr lang="en-US" sz="1600" b="1" dirty="0" smtClean="0">
                          <a:latin typeface="Verdana"/>
                        </a:rPr>
                        <a:t>254</a:t>
                      </a:r>
                      <a:endParaRPr lang="id-ID" sz="1600" b="1" dirty="0"/>
                    </a:p>
                  </a:txBody>
                  <a:tcPr anchor="ctr"/>
                </a:tc>
                <a:tc>
                  <a:txBody>
                    <a:bodyPr/>
                    <a:lstStyle/>
                    <a:p>
                      <a:pPr algn="l"/>
                      <a:r>
                        <a:rPr lang="id-ID" sz="1600" dirty="0" smtClean="0">
                          <a:latin typeface="Verdana"/>
                        </a:rPr>
                        <a:t>192.168.</a:t>
                      </a:r>
                      <a:r>
                        <a:rPr lang="en-US" sz="1600" dirty="0" smtClean="0">
                          <a:latin typeface="Verdana"/>
                        </a:rPr>
                        <a:t>3</a:t>
                      </a:r>
                      <a:r>
                        <a:rPr lang="id-ID" sz="1600" dirty="0" smtClean="0">
                          <a:latin typeface="Verdana"/>
                        </a:rPr>
                        <a:t>.</a:t>
                      </a:r>
                      <a:r>
                        <a:rPr lang="id-ID" sz="1600" b="1" dirty="0" smtClean="0">
                          <a:latin typeface="Verdana"/>
                        </a:rPr>
                        <a:t>2</a:t>
                      </a:r>
                      <a:r>
                        <a:rPr lang="en-US" sz="1600" b="1" dirty="0" smtClean="0">
                          <a:latin typeface="Verdana"/>
                        </a:rPr>
                        <a:t>54</a:t>
                      </a:r>
                      <a:endParaRPr lang="id-ID" sz="1600" dirty="0"/>
                    </a:p>
                  </a:txBody>
                  <a:tcPr anchor="ctr"/>
                </a:tc>
                <a:tc>
                  <a:txBody>
                    <a:bodyPr/>
                    <a:lstStyle/>
                    <a:p>
                      <a:pPr algn="l"/>
                      <a:r>
                        <a:rPr lang="en-US" sz="1600" dirty="0" smtClean="0"/>
                        <a:t>…</a:t>
                      </a:r>
                      <a:endParaRPr lang="id-ID" sz="1600" dirty="0"/>
                    </a:p>
                  </a:txBody>
                  <a:tcPr anchor="ctr"/>
                </a:tc>
                <a:tc>
                  <a:txBody>
                    <a:bodyPr/>
                    <a:lstStyle/>
                    <a:p>
                      <a:pPr algn="l"/>
                      <a:r>
                        <a:rPr lang="id-ID" sz="1600" dirty="0" smtClean="0">
                          <a:latin typeface="Verdana"/>
                        </a:rPr>
                        <a:t>192.168.</a:t>
                      </a:r>
                      <a:r>
                        <a:rPr lang="en-US" sz="1600" dirty="0" smtClean="0">
                          <a:latin typeface="Verdana"/>
                        </a:rPr>
                        <a:t>255</a:t>
                      </a:r>
                      <a:r>
                        <a:rPr lang="id-ID" sz="1600" dirty="0" smtClean="0">
                          <a:latin typeface="Verdana"/>
                        </a:rPr>
                        <a:t>.</a:t>
                      </a:r>
                      <a:r>
                        <a:rPr lang="id-ID" sz="1600" b="1" dirty="0" smtClean="0">
                          <a:latin typeface="Verdana"/>
                        </a:rPr>
                        <a:t>254</a:t>
                      </a:r>
                      <a:endParaRPr lang="id-ID" sz="1600" dirty="0"/>
                    </a:p>
                  </a:txBody>
                  <a:tcPr anchor="ctr"/>
                </a:tc>
              </a:tr>
              <a:tr h="370840">
                <a:tc>
                  <a:txBody>
                    <a:bodyPr/>
                    <a:lstStyle/>
                    <a:p>
                      <a:pPr algn="l"/>
                      <a:r>
                        <a:rPr lang="id-ID" b="1">
                          <a:latin typeface="Verdana"/>
                        </a:rPr>
                        <a:t>Broadcast</a:t>
                      </a:r>
                      <a:endParaRPr lang="id-ID"/>
                    </a:p>
                  </a:txBody>
                  <a:tcPr anchor="ctr"/>
                </a:tc>
                <a:tc>
                  <a:txBody>
                    <a:bodyPr/>
                    <a:lstStyle/>
                    <a:p>
                      <a:pPr algn="l"/>
                      <a:r>
                        <a:rPr lang="id-ID" sz="1600" dirty="0" smtClean="0">
                          <a:latin typeface="Verdana"/>
                        </a:rPr>
                        <a:t>192.168.1.</a:t>
                      </a:r>
                      <a:r>
                        <a:rPr lang="en-US" sz="1600" b="1" dirty="0" smtClean="0">
                          <a:latin typeface="Verdana"/>
                        </a:rPr>
                        <a:t>255</a:t>
                      </a:r>
                      <a:endParaRPr lang="id-ID" sz="1600" dirty="0"/>
                    </a:p>
                  </a:txBody>
                  <a:tcPr anchor="ctr"/>
                </a:tc>
                <a:tc>
                  <a:txBody>
                    <a:bodyPr/>
                    <a:lstStyle/>
                    <a:p>
                      <a:pPr algn="l"/>
                      <a:r>
                        <a:rPr lang="id-ID" sz="1600" dirty="0" smtClean="0">
                          <a:latin typeface="Verdana"/>
                        </a:rPr>
                        <a:t>192.168.</a:t>
                      </a:r>
                      <a:r>
                        <a:rPr lang="en-US" sz="1600" dirty="0" smtClean="0">
                          <a:latin typeface="Verdana"/>
                        </a:rPr>
                        <a:t>3</a:t>
                      </a:r>
                      <a:r>
                        <a:rPr lang="id-ID" sz="1600" dirty="0" smtClean="0">
                          <a:latin typeface="Verdana"/>
                        </a:rPr>
                        <a:t>.</a:t>
                      </a:r>
                      <a:r>
                        <a:rPr lang="id-ID" sz="1600" b="1" dirty="0" smtClean="0">
                          <a:latin typeface="Verdana"/>
                        </a:rPr>
                        <a:t>2</a:t>
                      </a:r>
                      <a:r>
                        <a:rPr lang="en-US" sz="1600" b="1" dirty="0" smtClean="0">
                          <a:latin typeface="Verdana"/>
                        </a:rPr>
                        <a:t>55</a:t>
                      </a:r>
                      <a:endParaRPr lang="id-ID" sz="1600" dirty="0"/>
                    </a:p>
                  </a:txBody>
                  <a:tcPr anchor="ctr"/>
                </a:tc>
                <a:tc>
                  <a:txBody>
                    <a:bodyPr/>
                    <a:lstStyle/>
                    <a:p>
                      <a:pPr algn="l"/>
                      <a:r>
                        <a:rPr lang="en-US" sz="1600" dirty="0" smtClean="0"/>
                        <a:t>…</a:t>
                      </a:r>
                      <a:endParaRPr lang="id-ID" sz="1600" dirty="0"/>
                    </a:p>
                  </a:txBody>
                  <a:tcPr anchor="ctr"/>
                </a:tc>
                <a:tc>
                  <a:txBody>
                    <a:bodyPr/>
                    <a:lstStyle/>
                    <a:p>
                      <a:pPr algn="l"/>
                      <a:r>
                        <a:rPr lang="id-ID" sz="1600" dirty="0" smtClean="0">
                          <a:latin typeface="Verdana"/>
                        </a:rPr>
                        <a:t>192.168.</a:t>
                      </a:r>
                      <a:r>
                        <a:rPr lang="en-US" sz="1600" dirty="0" smtClean="0">
                          <a:latin typeface="Verdana"/>
                        </a:rPr>
                        <a:t>255</a:t>
                      </a:r>
                      <a:r>
                        <a:rPr lang="id-ID" sz="1600" dirty="0" smtClean="0">
                          <a:latin typeface="Verdana"/>
                        </a:rPr>
                        <a:t>.</a:t>
                      </a:r>
                      <a:r>
                        <a:rPr lang="id-ID" sz="1600" b="1" dirty="0" smtClean="0">
                          <a:latin typeface="Verdana"/>
                        </a:rPr>
                        <a:t>255</a:t>
                      </a:r>
                      <a:endParaRPr lang="id-ID" sz="1600" dirty="0"/>
                    </a:p>
                  </a:txBody>
                  <a:tcPr anchor="ctr"/>
                </a:tc>
              </a:tr>
            </a:tbl>
          </a:graphicData>
        </a:graphic>
      </p:graphicFrame>
    </p:spTree>
    <p:extLst>
      <p:ext uri="{BB962C8B-B14F-4D97-AF65-F5344CB8AC3E}">
        <p14:creationId xmlns:p14="http://schemas.microsoft.com/office/powerpoint/2010/main" xmlns="" val="105573325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Soal</a:t>
            </a:r>
            <a:r>
              <a:rPr lang="en-US" dirty="0" smtClean="0"/>
              <a:t> </a:t>
            </a:r>
            <a:r>
              <a:rPr lang="en-US" dirty="0" err="1" smtClean="0"/>
              <a:t>Latihan</a:t>
            </a:r>
            <a:endParaRPr lang="en-US" dirty="0"/>
          </a:p>
        </p:txBody>
      </p:sp>
      <p:sp>
        <p:nvSpPr>
          <p:cNvPr id="3" name="Content Placeholder 2"/>
          <p:cNvSpPr>
            <a:spLocks noGrp="1"/>
          </p:cNvSpPr>
          <p:nvPr>
            <p:ph idx="1"/>
          </p:nvPr>
        </p:nvSpPr>
        <p:spPr>
          <a:xfrm>
            <a:off x="381000" y="1600200"/>
            <a:ext cx="8400288" cy="4953000"/>
          </a:xfrm>
        </p:spPr>
        <p:txBody>
          <a:bodyPr>
            <a:normAutofit fontScale="70000" lnSpcReduction="20000"/>
          </a:bodyPr>
          <a:lstStyle/>
          <a:p>
            <a:pPr marL="395288" lvl="0" indent="-314325">
              <a:buFont typeface="+mj-lt"/>
              <a:buAutoNum type="arabicPeriod"/>
            </a:pPr>
            <a:r>
              <a:rPr lang="en-US" dirty="0" err="1" smtClean="0"/>
              <a:t>Jelaskan</a:t>
            </a:r>
            <a:r>
              <a:rPr lang="en-US" dirty="0" smtClean="0"/>
              <a:t> </a:t>
            </a:r>
            <a:r>
              <a:rPr lang="en-US" dirty="0" err="1" smtClean="0"/>
              <a:t>dan</a:t>
            </a:r>
            <a:r>
              <a:rPr lang="en-US" dirty="0" smtClean="0"/>
              <a:t> </a:t>
            </a:r>
            <a:r>
              <a:rPr lang="en-US" dirty="0" err="1" smtClean="0"/>
              <a:t>uraikan</a:t>
            </a:r>
            <a:r>
              <a:rPr lang="en-US" dirty="0" smtClean="0"/>
              <a:t> </a:t>
            </a:r>
            <a:r>
              <a:rPr lang="en-US" dirty="0" err="1" smtClean="0"/>
              <a:t>sejarah</a:t>
            </a:r>
            <a:r>
              <a:rPr lang="en-US" dirty="0" smtClean="0"/>
              <a:t> </a:t>
            </a:r>
            <a:r>
              <a:rPr lang="en-US" dirty="0" err="1" smtClean="0"/>
              <a:t>perkembangan</a:t>
            </a:r>
            <a:r>
              <a:rPr lang="en-US" dirty="0" smtClean="0"/>
              <a:t> </a:t>
            </a:r>
            <a:r>
              <a:rPr lang="en-US" dirty="0" err="1" smtClean="0"/>
              <a:t>komputer</a:t>
            </a:r>
            <a:r>
              <a:rPr lang="en-US" dirty="0" smtClean="0"/>
              <a:t> </a:t>
            </a:r>
            <a:r>
              <a:rPr lang="en-US" dirty="0" err="1" smtClean="0"/>
              <a:t>dan</a:t>
            </a:r>
            <a:r>
              <a:rPr lang="en-US" dirty="0" smtClean="0"/>
              <a:t> </a:t>
            </a:r>
            <a:r>
              <a:rPr lang="en-US" dirty="0" err="1" smtClean="0"/>
              <a:t>karakteristik</a:t>
            </a:r>
            <a:r>
              <a:rPr lang="en-US" dirty="0" smtClean="0"/>
              <a:t> </a:t>
            </a:r>
            <a:r>
              <a:rPr lang="en-US" dirty="0" err="1" smtClean="0"/>
              <a:t>tiap-tiap</a:t>
            </a:r>
            <a:r>
              <a:rPr lang="en-US" dirty="0" smtClean="0"/>
              <a:t> </a:t>
            </a:r>
            <a:r>
              <a:rPr lang="en-US" dirty="0" err="1" smtClean="0"/>
              <a:t>generasi</a:t>
            </a:r>
            <a:endParaRPr lang="en-US" sz="4000" dirty="0" smtClean="0"/>
          </a:p>
          <a:p>
            <a:pPr marL="395288" lvl="0" indent="-314325">
              <a:buFont typeface="+mj-lt"/>
              <a:buAutoNum type="arabicPeriod"/>
            </a:pPr>
            <a:r>
              <a:rPr lang="en-US" dirty="0" err="1" smtClean="0"/>
              <a:t>Tuliskan</a:t>
            </a:r>
            <a:r>
              <a:rPr lang="en-US" dirty="0" smtClean="0"/>
              <a:t> </a:t>
            </a:r>
            <a:r>
              <a:rPr lang="en-US" dirty="0" err="1" smtClean="0"/>
              <a:t>dan</a:t>
            </a:r>
            <a:r>
              <a:rPr lang="en-US" dirty="0" smtClean="0"/>
              <a:t> </a:t>
            </a:r>
            <a:r>
              <a:rPr lang="en-US" dirty="0" err="1" smtClean="0"/>
              <a:t>jelaskan</a:t>
            </a:r>
            <a:r>
              <a:rPr lang="en-US" dirty="0" smtClean="0"/>
              <a:t> diagram </a:t>
            </a:r>
            <a:r>
              <a:rPr lang="en-US" dirty="0" err="1" smtClean="0"/>
              <a:t>blok</a:t>
            </a:r>
            <a:r>
              <a:rPr lang="en-US" dirty="0" smtClean="0"/>
              <a:t> </a:t>
            </a:r>
            <a:r>
              <a:rPr lang="en-US" dirty="0" err="1" smtClean="0"/>
              <a:t>komputer</a:t>
            </a:r>
            <a:r>
              <a:rPr lang="en-US" dirty="0" smtClean="0"/>
              <a:t> </a:t>
            </a:r>
            <a:r>
              <a:rPr lang="en-US" dirty="0" err="1" smtClean="0"/>
              <a:t>dan</a:t>
            </a:r>
            <a:r>
              <a:rPr lang="en-US" dirty="0" smtClean="0"/>
              <a:t> </a:t>
            </a:r>
            <a:r>
              <a:rPr lang="en-US" dirty="0" err="1" smtClean="0"/>
              <a:t>fungsi</a:t>
            </a:r>
            <a:r>
              <a:rPr lang="en-US" dirty="0" smtClean="0"/>
              <a:t> </a:t>
            </a:r>
            <a:r>
              <a:rPr lang="en-US" dirty="0" err="1" smtClean="0"/>
              <a:t>masing-masing</a:t>
            </a:r>
            <a:endParaRPr lang="en-US" sz="4000" dirty="0" smtClean="0"/>
          </a:p>
          <a:p>
            <a:pPr marL="395288" lvl="0" indent="-314325">
              <a:buFont typeface="+mj-lt"/>
              <a:buAutoNum type="arabicPeriod"/>
            </a:pPr>
            <a:r>
              <a:rPr lang="en-US" dirty="0" err="1" smtClean="0"/>
              <a:t>Tuliskan</a:t>
            </a:r>
            <a:r>
              <a:rPr lang="en-US" dirty="0" smtClean="0"/>
              <a:t> minimal 5 </a:t>
            </a:r>
            <a:r>
              <a:rPr lang="en-US" dirty="0" err="1" smtClean="0"/>
              <a:t>piranti</a:t>
            </a:r>
            <a:r>
              <a:rPr lang="en-US" dirty="0" smtClean="0"/>
              <a:t> </a:t>
            </a:r>
            <a:r>
              <a:rPr lang="en-US" i="1" dirty="0" smtClean="0"/>
              <a:t>input</a:t>
            </a:r>
            <a:r>
              <a:rPr lang="en-US" dirty="0" smtClean="0"/>
              <a:t> </a:t>
            </a:r>
            <a:r>
              <a:rPr lang="en-US" dirty="0" err="1" smtClean="0"/>
              <a:t>dan</a:t>
            </a:r>
            <a:r>
              <a:rPr lang="en-US" dirty="0" smtClean="0"/>
              <a:t> 5 </a:t>
            </a:r>
            <a:r>
              <a:rPr lang="en-US" dirty="0" err="1" smtClean="0"/>
              <a:t>piranti</a:t>
            </a:r>
            <a:r>
              <a:rPr lang="en-US" dirty="0" smtClean="0"/>
              <a:t> </a:t>
            </a:r>
            <a:r>
              <a:rPr lang="en-US" i="1" dirty="0" smtClean="0"/>
              <a:t>output</a:t>
            </a:r>
            <a:r>
              <a:rPr lang="en-US" dirty="0" smtClean="0"/>
              <a:t> </a:t>
            </a:r>
            <a:r>
              <a:rPr lang="en-US" dirty="0" err="1" smtClean="0"/>
              <a:t>dan</a:t>
            </a:r>
            <a:r>
              <a:rPr lang="en-US" dirty="0" smtClean="0"/>
              <a:t> </a:t>
            </a:r>
            <a:r>
              <a:rPr lang="en-US" dirty="0" err="1" smtClean="0"/>
              <a:t>jelaskan</a:t>
            </a:r>
            <a:r>
              <a:rPr lang="en-US" dirty="0" smtClean="0"/>
              <a:t> </a:t>
            </a:r>
            <a:r>
              <a:rPr lang="en-US" dirty="0" err="1" smtClean="0"/>
              <a:t>ciri</a:t>
            </a:r>
            <a:r>
              <a:rPr lang="en-US" dirty="0" smtClean="0"/>
              <a:t> </a:t>
            </a:r>
            <a:r>
              <a:rPr lang="en-US" dirty="0" err="1" smtClean="0"/>
              <a:t>khas</a:t>
            </a:r>
            <a:r>
              <a:rPr lang="en-US" dirty="0" smtClean="0"/>
              <a:t> </a:t>
            </a:r>
            <a:r>
              <a:rPr lang="en-US" dirty="0" err="1" smtClean="0"/>
              <a:t>dan</a:t>
            </a:r>
            <a:r>
              <a:rPr lang="en-US" dirty="0" smtClean="0"/>
              <a:t> </a:t>
            </a:r>
            <a:r>
              <a:rPr lang="en-US" dirty="0" err="1" smtClean="0"/>
              <a:t>karakteristik</a:t>
            </a:r>
            <a:r>
              <a:rPr lang="en-US" dirty="0" smtClean="0"/>
              <a:t> </a:t>
            </a:r>
            <a:r>
              <a:rPr lang="en-US" dirty="0" err="1" smtClean="0"/>
              <a:t>serta</a:t>
            </a:r>
            <a:r>
              <a:rPr lang="en-US" dirty="0" smtClean="0"/>
              <a:t> </a:t>
            </a:r>
            <a:r>
              <a:rPr lang="en-US" dirty="0" err="1" smtClean="0"/>
              <a:t>perkembangan</a:t>
            </a:r>
            <a:r>
              <a:rPr lang="en-US" dirty="0" smtClean="0"/>
              <a:t> </a:t>
            </a:r>
            <a:r>
              <a:rPr lang="en-US" dirty="0" err="1" smtClean="0"/>
              <a:t>teknologi</a:t>
            </a:r>
            <a:r>
              <a:rPr lang="en-US" dirty="0" smtClean="0"/>
              <a:t> </a:t>
            </a:r>
            <a:r>
              <a:rPr lang="en-US" dirty="0" err="1" smtClean="0"/>
              <a:t>masing-masing</a:t>
            </a:r>
            <a:endParaRPr lang="en-US" sz="4000" dirty="0" smtClean="0"/>
          </a:p>
          <a:p>
            <a:pPr marL="395288" lvl="0" indent="-314325">
              <a:buFont typeface="+mj-lt"/>
              <a:buAutoNum type="arabicPeriod"/>
            </a:pPr>
            <a:r>
              <a:rPr lang="en-US" dirty="0" err="1" smtClean="0"/>
              <a:t>Tuliskan</a:t>
            </a:r>
            <a:r>
              <a:rPr lang="en-US" dirty="0" smtClean="0"/>
              <a:t> </a:t>
            </a:r>
            <a:r>
              <a:rPr lang="en-US" dirty="0" err="1" smtClean="0"/>
              <a:t>dan</a:t>
            </a:r>
            <a:r>
              <a:rPr lang="en-US" dirty="0" smtClean="0"/>
              <a:t> </a:t>
            </a:r>
            <a:r>
              <a:rPr lang="en-US" dirty="0" err="1" smtClean="0"/>
              <a:t>jelaskan</a:t>
            </a:r>
            <a:r>
              <a:rPr lang="en-US" dirty="0" smtClean="0"/>
              <a:t> slot </a:t>
            </a:r>
            <a:r>
              <a:rPr lang="en-US" dirty="0" err="1" smtClean="0"/>
              <a:t>ekspansi</a:t>
            </a:r>
            <a:r>
              <a:rPr lang="en-US" dirty="0" smtClean="0"/>
              <a:t> </a:t>
            </a:r>
            <a:r>
              <a:rPr lang="en-US" dirty="0" err="1" smtClean="0"/>
              <a:t>dan</a:t>
            </a:r>
            <a:r>
              <a:rPr lang="en-US" dirty="0" smtClean="0"/>
              <a:t> </a:t>
            </a:r>
            <a:r>
              <a:rPr lang="en-US" dirty="0" err="1" smtClean="0"/>
              <a:t>jenis</a:t>
            </a:r>
            <a:r>
              <a:rPr lang="en-US" dirty="0" smtClean="0"/>
              <a:t> </a:t>
            </a:r>
            <a:r>
              <a:rPr lang="en-US" dirty="0" err="1" smtClean="0"/>
              <a:t>soket</a:t>
            </a:r>
            <a:r>
              <a:rPr lang="en-US" dirty="0" smtClean="0"/>
              <a:t> yang </a:t>
            </a:r>
            <a:r>
              <a:rPr lang="en-US" dirty="0" err="1" smtClean="0"/>
              <a:t>terletak</a:t>
            </a:r>
            <a:r>
              <a:rPr lang="en-US" dirty="0" smtClean="0"/>
              <a:t> </a:t>
            </a:r>
            <a:r>
              <a:rPr lang="en-US" dirty="0" err="1" smtClean="0"/>
              <a:t>pada</a:t>
            </a:r>
            <a:r>
              <a:rPr lang="en-US" dirty="0" smtClean="0"/>
              <a:t> </a:t>
            </a:r>
            <a:r>
              <a:rPr lang="en-US" i="1" dirty="0" smtClean="0"/>
              <a:t>motherboard</a:t>
            </a:r>
            <a:r>
              <a:rPr lang="en-US" dirty="0" smtClean="0"/>
              <a:t>, </a:t>
            </a:r>
            <a:r>
              <a:rPr lang="en-US" dirty="0" err="1" smtClean="0"/>
              <a:t>serta</a:t>
            </a:r>
            <a:r>
              <a:rPr lang="en-US" dirty="0" smtClean="0"/>
              <a:t> </a:t>
            </a:r>
            <a:r>
              <a:rPr lang="en-US" dirty="0" err="1" smtClean="0"/>
              <a:t>perkembangannya</a:t>
            </a:r>
            <a:r>
              <a:rPr lang="en-US" dirty="0" smtClean="0"/>
              <a:t> </a:t>
            </a:r>
            <a:endParaRPr lang="en-US" sz="4000" dirty="0" smtClean="0"/>
          </a:p>
          <a:p>
            <a:pPr marL="395288" lvl="0" indent="-314325">
              <a:buFont typeface="+mj-lt"/>
              <a:buAutoNum type="arabicPeriod"/>
            </a:pPr>
            <a:r>
              <a:rPr lang="en-US" dirty="0" err="1" smtClean="0"/>
              <a:t>Apa</a:t>
            </a:r>
            <a:r>
              <a:rPr lang="en-US" dirty="0" smtClean="0"/>
              <a:t> </a:t>
            </a:r>
            <a:r>
              <a:rPr lang="en-US" dirty="0" err="1" smtClean="0"/>
              <a:t>perbedaan</a:t>
            </a:r>
            <a:r>
              <a:rPr lang="en-US" dirty="0" smtClean="0"/>
              <a:t> </a:t>
            </a:r>
            <a:r>
              <a:rPr lang="en-US" dirty="0" err="1" smtClean="0"/>
              <a:t>dari</a:t>
            </a:r>
            <a:r>
              <a:rPr lang="en-US" dirty="0" smtClean="0"/>
              <a:t> :	</a:t>
            </a:r>
            <a:endParaRPr lang="en-US" sz="4000" dirty="0" smtClean="0"/>
          </a:p>
          <a:p>
            <a:pPr lvl="1"/>
            <a:r>
              <a:rPr lang="en-US" dirty="0" smtClean="0"/>
              <a:t>RAM </a:t>
            </a:r>
            <a:r>
              <a:rPr lang="en-US" dirty="0" err="1" smtClean="0"/>
              <a:t>dan</a:t>
            </a:r>
            <a:r>
              <a:rPr lang="en-US" dirty="0" smtClean="0"/>
              <a:t> ROM</a:t>
            </a:r>
            <a:endParaRPr lang="en-US" sz="3600" dirty="0" smtClean="0"/>
          </a:p>
          <a:p>
            <a:pPr lvl="1"/>
            <a:r>
              <a:rPr lang="en-US" dirty="0" smtClean="0"/>
              <a:t>EDO </a:t>
            </a:r>
            <a:r>
              <a:rPr lang="en-US" dirty="0" err="1" smtClean="0"/>
              <a:t>dan</a:t>
            </a:r>
            <a:r>
              <a:rPr lang="en-US" dirty="0" smtClean="0"/>
              <a:t> SDRAM</a:t>
            </a:r>
            <a:endParaRPr lang="en-US" sz="3600" dirty="0" smtClean="0"/>
          </a:p>
          <a:p>
            <a:pPr lvl="1"/>
            <a:r>
              <a:rPr lang="en-US" dirty="0" smtClean="0"/>
              <a:t>SDRAM </a:t>
            </a:r>
            <a:r>
              <a:rPr lang="en-US" dirty="0" err="1" smtClean="0"/>
              <a:t>dan</a:t>
            </a:r>
            <a:r>
              <a:rPr lang="en-US" dirty="0" smtClean="0"/>
              <a:t> DDRAM</a:t>
            </a:r>
            <a:endParaRPr lang="en-US" sz="3600" dirty="0" smtClean="0"/>
          </a:p>
          <a:p>
            <a:pPr lvl="1"/>
            <a:r>
              <a:rPr lang="en-US" dirty="0" smtClean="0"/>
              <a:t>DDRAM </a:t>
            </a:r>
            <a:r>
              <a:rPr lang="en-US" dirty="0" err="1" smtClean="0"/>
              <a:t>dan</a:t>
            </a:r>
            <a:r>
              <a:rPr lang="en-US" dirty="0" smtClean="0"/>
              <a:t> DDRAM dual </a:t>
            </a:r>
            <a:r>
              <a:rPr lang="en-US" dirty="0" err="1" smtClean="0"/>
              <a:t>kanal</a:t>
            </a:r>
            <a:endParaRPr lang="en-US" sz="3600" dirty="0" smtClean="0"/>
          </a:p>
          <a:p>
            <a:pPr lvl="1"/>
            <a:r>
              <a:rPr lang="en-US" dirty="0" err="1" smtClean="0"/>
              <a:t>Memori</a:t>
            </a:r>
            <a:r>
              <a:rPr lang="en-US" dirty="0" smtClean="0"/>
              <a:t> ECC </a:t>
            </a:r>
            <a:r>
              <a:rPr lang="en-US" dirty="0" err="1" smtClean="0"/>
              <a:t>dan</a:t>
            </a:r>
            <a:r>
              <a:rPr lang="en-US" dirty="0" smtClean="0"/>
              <a:t> Non ECC</a:t>
            </a:r>
            <a:endParaRPr lang="en-US" sz="3600" dirty="0" smtClean="0"/>
          </a:p>
          <a:p>
            <a:pPr>
              <a:buNone/>
            </a:pPr>
            <a:endParaRPr lang="en-US" b="1" dirty="0"/>
          </a:p>
        </p:txBody>
      </p:sp>
    </p:spTree>
    <p:extLst>
      <p:ext uri="{BB962C8B-B14F-4D97-AF65-F5344CB8AC3E}">
        <p14:creationId xmlns:p14="http://schemas.microsoft.com/office/powerpoint/2010/main" xmlns="" val="355243714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762000"/>
            <a:ext cx="7848600" cy="5867400"/>
          </a:xfrm>
        </p:spPr>
        <p:txBody>
          <a:bodyPr>
            <a:normAutofit fontScale="55000" lnSpcReduction="20000"/>
          </a:bodyPr>
          <a:lstStyle/>
          <a:p>
            <a:pPr marL="596646" lvl="0" indent="-514350">
              <a:buNone/>
            </a:pPr>
            <a:r>
              <a:rPr lang="en-US" sz="4000" dirty="0" smtClean="0"/>
              <a:t>6.   </a:t>
            </a:r>
            <a:r>
              <a:rPr lang="en-US" sz="4000" dirty="0" err="1" smtClean="0"/>
              <a:t>Jelaskan</a:t>
            </a:r>
            <a:r>
              <a:rPr lang="en-US" sz="4000" dirty="0" smtClean="0"/>
              <a:t> </a:t>
            </a:r>
            <a:r>
              <a:rPr lang="en-US" sz="4000" dirty="0" err="1" smtClean="0"/>
              <a:t>prinsip</a:t>
            </a:r>
            <a:r>
              <a:rPr lang="en-US" sz="4000" dirty="0" smtClean="0"/>
              <a:t> </a:t>
            </a:r>
            <a:r>
              <a:rPr lang="en-US" sz="4000" dirty="0" err="1" smtClean="0"/>
              <a:t>penyimpanan</a:t>
            </a:r>
            <a:r>
              <a:rPr lang="en-US" sz="4000" dirty="0" smtClean="0"/>
              <a:t> data </a:t>
            </a:r>
            <a:r>
              <a:rPr lang="en-US" sz="4000" dirty="0" err="1" smtClean="0"/>
              <a:t>dari</a:t>
            </a:r>
            <a:r>
              <a:rPr lang="en-US" sz="4000" dirty="0" smtClean="0"/>
              <a:t> :</a:t>
            </a:r>
          </a:p>
          <a:p>
            <a:pPr marL="627063" lvl="0" indent="-258763"/>
            <a:r>
              <a:rPr lang="en-US" sz="4000" dirty="0" smtClean="0"/>
              <a:t>Hard Disk</a:t>
            </a:r>
          </a:p>
          <a:p>
            <a:pPr marL="627063" lvl="0" indent="-258763"/>
            <a:r>
              <a:rPr lang="en-US" sz="4000" dirty="0" smtClean="0"/>
              <a:t>Floppy Disk</a:t>
            </a:r>
          </a:p>
          <a:p>
            <a:pPr marL="627063" lvl="0" indent="-258763"/>
            <a:r>
              <a:rPr lang="en-US" sz="4000" dirty="0" smtClean="0"/>
              <a:t>CDROM</a:t>
            </a:r>
          </a:p>
          <a:p>
            <a:pPr marL="627063" lvl="0" indent="-258763"/>
            <a:r>
              <a:rPr lang="en-US" sz="4000" dirty="0" smtClean="0"/>
              <a:t>DVD ROM</a:t>
            </a:r>
          </a:p>
          <a:p>
            <a:pPr marL="627063" lvl="0" indent="-258763"/>
            <a:r>
              <a:rPr lang="en-US" sz="4000" dirty="0" smtClean="0"/>
              <a:t>Flash Disk</a:t>
            </a:r>
          </a:p>
          <a:p>
            <a:pPr lvl="0">
              <a:buNone/>
            </a:pPr>
            <a:r>
              <a:rPr lang="en-US" sz="4000" dirty="0" smtClean="0"/>
              <a:t>7. 	</a:t>
            </a:r>
            <a:r>
              <a:rPr lang="en-US" sz="4000" dirty="0" err="1" smtClean="0"/>
              <a:t>Jelaskan</a:t>
            </a:r>
            <a:r>
              <a:rPr lang="en-US" sz="4000" dirty="0" smtClean="0"/>
              <a:t> </a:t>
            </a:r>
            <a:r>
              <a:rPr lang="en-US" sz="4000" dirty="0" err="1" smtClean="0"/>
              <a:t>perbedaan</a:t>
            </a:r>
            <a:r>
              <a:rPr lang="en-US" sz="4000" dirty="0" smtClean="0"/>
              <a:t> </a:t>
            </a:r>
            <a:r>
              <a:rPr lang="en-US" sz="4000" dirty="0" err="1" smtClean="0"/>
              <a:t>dari</a:t>
            </a:r>
            <a:r>
              <a:rPr lang="en-US" sz="4000" dirty="0" smtClean="0"/>
              <a:t> :</a:t>
            </a:r>
          </a:p>
          <a:p>
            <a:pPr marL="623888" lvl="0" indent="-282575"/>
            <a:r>
              <a:rPr lang="en-US" sz="4000" dirty="0" smtClean="0"/>
              <a:t>VGA Card PCI </a:t>
            </a:r>
            <a:r>
              <a:rPr lang="en-US" sz="4000" dirty="0" err="1" smtClean="0"/>
              <a:t>dan</a:t>
            </a:r>
            <a:r>
              <a:rPr lang="en-US" sz="4000" dirty="0" smtClean="0"/>
              <a:t> VGA Card AGP</a:t>
            </a:r>
          </a:p>
          <a:p>
            <a:pPr marL="623888" lvl="0" indent="-282575"/>
            <a:r>
              <a:rPr lang="en-US" sz="4000" dirty="0" smtClean="0"/>
              <a:t>AGP 2 x </a:t>
            </a:r>
            <a:r>
              <a:rPr lang="en-US" sz="4000" dirty="0" err="1" smtClean="0"/>
              <a:t>dan</a:t>
            </a:r>
            <a:r>
              <a:rPr lang="en-US" sz="4000" dirty="0" smtClean="0"/>
              <a:t> AGP 4x</a:t>
            </a:r>
          </a:p>
          <a:p>
            <a:pPr marL="623888" lvl="0" indent="-282575"/>
            <a:r>
              <a:rPr lang="en-US" sz="4000" dirty="0" smtClean="0"/>
              <a:t>MMX </a:t>
            </a:r>
            <a:r>
              <a:rPr lang="en-US" sz="4000" dirty="0" err="1" smtClean="0"/>
              <a:t>dan</a:t>
            </a:r>
            <a:r>
              <a:rPr lang="en-US" sz="4000" dirty="0" smtClean="0"/>
              <a:t> 3D Now</a:t>
            </a:r>
          </a:p>
          <a:p>
            <a:pPr lvl="0">
              <a:buNone/>
            </a:pPr>
            <a:r>
              <a:rPr lang="fr-FR" sz="4000" dirty="0" smtClean="0"/>
              <a:t>8.	</a:t>
            </a:r>
            <a:r>
              <a:rPr lang="fr-FR" sz="4000" dirty="0" err="1" smtClean="0"/>
              <a:t>Apa</a:t>
            </a:r>
            <a:r>
              <a:rPr lang="fr-FR" sz="4000" dirty="0" smtClean="0"/>
              <a:t> </a:t>
            </a:r>
            <a:r>
              <a:rPr lang="en-US" sz="4000" dirty="0" err="1" smtClean="0"/>
              <a:t>perbedaan</a:t>
            </a:r>
            <a:r>
              <a:rPr lang="fr-FR" sz="4000" dirty="0" smtClean="0"/>
              <a:t> </a:t>
            </a:r>
            <a:r>
              <a:rPr lang="fr-FR" sz="4000" dirty="0" err="1" smtClean="0"/>
              <a:t>utama</a:t>
            </a:r>
            <a:r>
              <a:rPr lang="fr-FR" sz="4000" dirty="0" smtClean="0"/>
              <a:t> dari modem </a:t>
            </a:r>
            <a:r>
              <a:rPr lang="fr-FR" sz="4000" dirty="0" err="1" smtClean="0"/>
              <a:t>internal</a:t>
            </a:r>
            <a:r>
              <a:rPr lang="fr-FR" sz="4000" dirty="0" smtClean="0"/>
              <a:t> dan </a:t>
            </a:r>
            <a:r>
              <a:rPr lang="fr-FR" sz="4000" dirty="0" err="1" smtClean="0"/>
              <a:t>eksternal</a:t>
            </a:r>
            <a:r>
              <a:rPr lang="fr-FR" sz="4000" dirty="0" smtClean="0"/>
              <a:t> dari </a:t>
            </a:r>
            <a:r>
              <a:rPr lang="fr-FR" sz="4000" dirty="0" err="1" smtClean="0"/>
              <a:t>sisi</a:t>
            </a:r>
            <a:r>
              <a:rPr lang="fr-FR" sz="4000" dirty="0" smtClean="0"/>
              <a:t> </a:t>
            </a:r>
            <a:r>
              <a:rPr lang="fr-FR" sz="4000" dirty="0" err="1" smtClean="0"/>
              <a:t>kinerja</a:t>
            </a:r>
            <a:r>
              <a:rPr lang="fr-FR" sz="4000" dirty="0" smtClean="0"/>
              <a:t> dan </a:t>
            </a:r>
            <a:r>
              <a:rPr lang="fr-FR" sz="4000" dirty="0" err="1" smtClean="0"/>
              <a:t>prinsip</a:t>
            </a:r>
            <a:r>
              <a:rPr lang="fr-FR" sz="4000" dirty="0" smtClean="0"/>
              <a:t> </a:t>
            </a:r>
            <a:r>
              <a:rPr lang="fr-FR" sz="4000" dirty="0" err="1" smtClean="0"/>
              <a:t>kerja</a:t>
            </a:r>
            <a:endParaRPr lang="en-US" sz="4000" dirty="0" smtClean="0"/>
          </a:p>
          <a:p>
            <a:pPr lvl="0">
              <a:buNone/>
            </a:pPr>
            <a:r>
              <a:rPr lang="en-US" sz="4000" dirty="0" smtClean="0"/>
              <a:t>9. 	</a:t>
            </a:r>
            <a:r>
              <a:rPr lang="en-US" sz="4000" dirty="0" err="1" smtClean="0"/>
              <a:t>Jelaskan</a:t>
            </a:r>
            <a:r>
              <a:rPr lang="en-US" sz="4000" dirty="0" smtClean="0"/>
              <a:t> </a:t>
            </a:r>
            <a:r>
              <a:rPr lang="en-US" sz="4000" dirty="0" err="1" smtClean="0"/>
              <a:t>aspek</a:t>
            </a:r>
            <a:r>
              <a:rPr lang="en-US" sz="4000" dirty="0" smtClean="0"/>
              <a:t> yang </a:t>
            </a:r>
            <a:r>
              <a:rPr lang="en-US" sz="4000" dirty="0" err="1" smtClean="0"/>
              <a:t>harus</a:t>
            </a:r>
            <a:r>
              <a:rPr lang="en-US" sz="4000" dirty="0" smtClean="0"/>
              <a:t> </a:t>
            </a:r>
            <a:r>
              <a:rPr lang="en-US" sz="4000" dirty="0" err="1" smtClean="0"/>
              <a:t>diperhatikan</a:t>
            </a:r>
            <a:r>
              <a:rPr lang="en-US" sz="4000" dirty="0" smtClean="0"/>
              <a:t> </a:t>
            </a:r>
            <a:r>
              <a:rPr lang="en-US" sz="4000" dirty="0" err="1" smtClean="0"/>
              <a:t>dalam</a:t>
            </a:r>
            <a:r>
              <a:rPr lang="en-US" sz="4000" dirty="0" smtClean="0"/>
              <a:t> </a:t>
            </a:r>
            <a:r>
              <a:rPr lang="en-US" sz="4000" dirty="0" err="1" smtClean="0"/>
              <a:t>memilih</a:t>
            </a:r>
            <a:r>
              <a:rPr lang="en-US" sz="4000" dirty="0" smtClean="0"/>
              <a:t> :</a:t>
            </a:r>
          </a:p>
          <a:p>
            <a:pPr marL="623888" indent="-282575">
              <a:buNone/>
            </a:pPr>
            <a:r>
              <a:rPr lang="en-US" sz="4000" dirty="0" smtClean="0"/>
              <a:t>a. Processor		e.  VGA Card</a:t>
            </a:r>
          </a:p>
          <a:p>
            <a:pPr marL="623888" indent="-282575">
              <a:buNone/>
            </a:pPr>
            <a:r>
              <a:rPr lang="en-US" sz="4000" dirty="0" smtClean="0"/>
              <a:t>b. Motherboard	f.  Casing</a:t>
            </a:r>
          </a:p>
          <a:p>
            <a:pPr marL="623888" indent="-282575">
              <a:buNone/>
            </a:pPr>
            <a:r>
              <a:rPr lang="en-US" sz="4000" dirty="0" smtClean="0"/>
              <a:t>c. </a:t>
            </a:r>
            <a:r>
              <a:rPr lang="en-US" sz="4000" dirty="0" err="1" smtClean="0"/>
              <a:t>Memori</a:t>
            </a:r>
            <a:r>
              <a:rPr lang="en-US" sz="4000" dirty="0" smtClean="0"/>
              <a:t>		g. Monitor</a:t>
            </a:r>
          </a:p>
          <a:p>
            <a:pPr marL="623888" indent="-282575">
              <a:buNone/>
            </a:pPr>
            <a:r>
              <a:rPr lang="en-US" sz="4000" dirty="0" smtClean="0"/>
              <a:t>d. Hard Disk		h. Printer</a:t>
            </a:r>
          </a:p>
          <a:p>
            <a:pPr marL="623888" lvl="0" indent="-282575"/>
            <a:endParaRPr lang="en-US" sz="4000" dirty="0" smtClean="0"/>
          </a:p>
          <a:p>
            <a:pPr>
              <a:buNone/>
            </a:pPr>
            <a:endParaRPr lang="en-US" dirty="0"/>
          </a:p>
        </p:txBody>
      </p:sp>
    </p:spTree>
    <p:extLst>
      <p:ext uri="{BB962C8B-B14F-4D97-AF65-F5344CB8AC3E}">
        <p14:creationId xmlns:p14="http://schemas.microsoft.com/office/powerpoint/2010/main" xmlns="" val="3268277432"/>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86800" cy="5943600"/>
          </a:xfrm>
        </p:spPr>
        <p:txBody>
          <a:bodyPr>
            <a:noAutofit/>
          </a:bodyPr>
          <a:lstStyle/>
          <a:p>
            <a:pPr marL="539496" lvl="0" indent="-457200">
              <a:buFont typeface="+mj-lt"/>
              <a:buAutoNum type="arabicPeriod"/>
            </a:pPr>
            <a:r>
              <a:rPr lang="en-US" sz="2000" dirty="0" err="1" smtClean="0"/>
              <a:t>Jelaskan</a:t>
            </a:r>
            <a:r>
              <a:rPr lang="en-US" sz="2000" dirty="0" smtClean="0"/>
              <a:t> </a:t>
            </a:r>
            <a:r>
              <a:rPr lang="en-US" sz="2000" dirty="0" err="1" smtClean="0"/>
              <a:t>dan</a:t>
            </a:r>
            <a:r>
              <a:rPr lang="en-US" sz="2000" dirty="0" smtClean="0"/>
              <a:t> </a:t>
            </a:r>
            <a:r>
              <a:rPr lang="en-US" sz="2000" dirty="0" err="1" smtClean="0"/>
              <a:t>gambarkan</a:t>
            </a:r>
            <a:r>
              <a:rPr lang="en-US" sz="2000" dirty="0" smtClean="0"/>
              <a:t> </a:t>
            </a:r>
            <a:r>
              <a:rPr lang="en-US" sz="2000" dirty="0" err="1" smtClean="0"/>
              <a:t>topologi</a:t>
            </a:r>
            <a:r>
              <a:rPr lang="en-US" sz="2000" dirty="0" smtClean="0"/>
              <a:t> </a:t>
            </a:r>
            <a:r>
              <a:rPr lang="en-US" sz="2000" dirty="0" err="1" smtClean="0"/>
              <a:t>jaringan</a:t>
            </a:r>
            <a:r>
              <a:rPr lang="en-US" sz="2000" dirty="0" smtClean="0"/>
              <a:t> LAN !.</a:t>
            </a:r>
          </a:p>
          <a:p>
            <a:pPr marL="539496" lvl="0" indent="-457200">
              <a:buFont typeface="+mj-lt"/>
              <a:buAutoNum type="arabicPeriod"/>
            </a:pPr>
            <a:r>
              <a:rPr lang="en-US" sz="2000" dirty="0" err="1" smtClean="0"/>
              <a:t>Apakah</a:t>
            </a:r>
            <a:r>
              <a:rPr lang="en-US" sz="2000" dirty="0" smtClean="0"/>
              <a:t> yang </a:t>
            </a:r>
            <a:r>
              <a:rPr lang="en-US" sz="2000" dirty="0" err="1" smtClean="0"/>
              <a:t>dimaksud</a:t>
            </a:r>
            <a:r>
              <a:rPr lang="en-US" sz="2000" dirty="0" smtClean="0"/>
              <a:t> </a:t>
            </a:r>
            <a:r>
              <a:rPr lang="en-US" sz="2000" dirty="0" err="1" smtClean="0"/>
              <a:t>dengan</a:t>
            </a:r>
            <a:r>
              <a:rPr lang="en-US" sz="2000" dirty="0" smtClean="0"/>
              <a:t> </a:t>
            </a:r>
            <a:r>
              <a:rPr lang="en-US" sz="2000" dirty="0" err="1" smtClean="0"/>
              <a:t>topologi</a:t>
            </a:r>
            <a:r>
              <a:rPr lang="en-US" sz="2000" dirty="0" smtClean="0"/>
              <a:t> </a:t>
            </a:r>
            <a:r>
              <a:rPr lang="en-US" sz="2000" dirty="0" err="1" smtClean="0"/>
              <a:t>jaringan</a:t>
            </a:r>
            <a:r>
              <a:rPr lang="en-US" sz="2000" dirty="0" smtClean="0"/>
              <a:t> star ? </a:t>
            </a:r>
            <a:r>
              <a:rPr lang="en-US" sz="2000" dirty="0" err="1" smtClean="0"/>
              <a:t>Jelaskan</a:t>
            </a:r>
            <a:r>
              <a:rPr lang="en-US" sz="2000" dirty="0" smtClean="0"/>
              <a:t> </a:t>
            </a:r>
            <a:r>
              <a:rPr lang="en-US" sz="2000" dirty="0" err="1" smtClean="0"/>
              <a:t>kelebihan</a:t>
            </a:r>
            <a:r>
              <a:rPr lang="en-US" sz="2000" dirty="0" smtClean="0"/>
              <a:t> </a:t>
            </a:r>
            <a:r>
              <a:rPr lang="en-US" sz="2000" dirty="0" err="1" smtClean="0"/>
              <a:t>dan</a:t>
            </a:r>
            <a:r>
              <a:rPr lang="en-US" sz="2000" dirty="0" smtClean="0"/>
              <a:t> </a:t>
            </a:r>
            <a:r>
              <a:rPr lang="en-US" sz="2000" dirty="0" err="1" smtClean="0"/>
              <a:t>kelemahanya</a:t>
            </a:r>
            <a:r>
              <a:rPr lang="en-US" sz="2000" dirty="0" smtClean="0"/>
              <a:t> !</a:t>
            </a:r>
          </a:p>
          <a:p>
            <a:pPr marL="539496" lvl="0" indent="-457200">
              <a:buFont typeface="+mj-lt"/>
              <a:buAutoNum type="arabicPeriod"/>
            </a:pPr>
            <a:r>
              <a:rPr lang="en-US" sz="2000" dirty="0" err="1" smtClean="0"/>
              <a:t>Apa</a:t>
            </a:r>
            <a:r>
              <a:rPr lang="en-US" sz="2000" dirty="0" smtClean="0"/>
              <a:t> yang </a:t>
            </a:r>
            <a:r>
              <a:rPr lang="en-US" sz="2000" dirty="0" err="1" smtClean="0"/>
              <a:t>dimaksud</a:t>
            </a:r>
            <a:r>
              <a:rPr lang="en-US" sz="2000" dirty="0" smtClean="0"/>
              <a:t> </a:t>
            </a:r>
            <a:r>
              <a:rPr lang="en-US" sz="2000" dirty="0" err="1" smtClean="0"/>
              <a:t>dengan</a:t>
            </a:r>
            <a:r>
              <a:rPr lang="en-US" sz="2000" dirty="0" smtClean="0"/>
              <a:t> server </a:t>
            </a:r>
            <a:r>
              <a:rPr lang="en-US" sz="2000" dirty="0" err="1" smtClean="0"/>
              <a:t>dan</a:t>
            </a:r>
            <a:r>
              <a:rPr lang="en-US" sz="2000" dirty="0" smtClean="0"/>
              <a:t> </a:t>
            </a:r>
            <a:r>
              <a:rPr lang="en-US" sz="2000" dirty="0" err="1" smtClean="0"/>
              <a:t>apa</a:t>
            </a:r>
            <a:r>
              <a:rPr lang="en-US" sz="2000" dirty="0" smtClean="0"/>
              <a:t> pula </a:t>
            </a:r>
            <a:r>
              <a:rPr lang="en-US" sz="2000" dirty="0" err="1" smtClean="0"/>
              <a:t>dengan</a:t>
            </a:r>
            <a:r>
              <a:rPr lang="en-US" sz="2000" dirty="0" smtClean="0"/>
              <a:t> client </a:t>
            </a:r>
            <a:r>
              <a:rPr lang="en-US" sz="2000" dirty="0" err="1" smtClean="0"/>
              <a:t>dalam</a:t>
            </a:r>
            <a:r>
              <a:rPr lang="en-US" sz="2000" dirty="0" smtClean="0"/>
              <a:t> type </a:t>
            </a:r>
            <a:r>
              <a:rPr lang="en-US" sz="2000" dirty="0" err="1" smtClean="0"/>
              <a:t>jaringan</a:t>
            </a:r>
            <a:r>
              <a:rPr lang="en-US" sz="2000" dirty="0" smtClean="0"/>
              <a:t> client server ?, </a:t>
            </a:r>
            <a:r>
              <a:rPr lang="en-US" sz="2000" dirty="0" err="1" smtClean="0"/>
              <a:t>Apa</a:t>
            </a:r>
            <a:r>
              <a:rPr lang="en-US" sz="2000" dirty="0" smtClean="0"/>
              <a:t> </a:t>
            </a:r>
            <a:r>
              <a:rPr lang="en-US" sz="2000" dirty="0" err="1" smtClean="0"/>
              <a:t>kelebihan</a:t>
            </a:r>
            <a:r>
              <a:rPr lang="en-US" sz="2000" dirty="0" smtClean="0"/>
              <a:t> </a:t>
            </a:r>
            <a:r>
              <a:rPr lang="en-US" sz="2000" dirty="0" err="1" smtClean="0"/>
              <a:t>dan</a:t>
            </a:r>
            <a:r>
              <a:rPr lang="en-US" sz="2000" dirty="0" smtClean="0"/>
              <a:t> </a:t>
            </a:r>
            <a:r>
              <a:rPr lang="en-US" sz="2000" dirty="0" err="1" smtClean="0"/>
              <a:t>kekuranganya</a:t>
            </a:r>
            <a:r>
              <a:rPr lang="en-US" sz="2000" dirty="0" smtClean="0"/>
              <a:t> </a:t>
            </a:r>
            <a:r>
              <a:rPr lang="en-US" sz="2000" dirty="0" err="1" smtClean="0"/>
              <a:t>dibandingkan</a:t>
            </a:r>
            <a:r>
              <a:rPr lang="en-US" sz="2000" dirty="0" smtClean="0"/>
              <a:t> </a:t>
            </a:r>
            <a:r>
              <a:rPr lang="en-US" sz="2000" dirty="0" err="1" smtClean="0"/>
              <a:t>dengan</a:t>
            </a:r>
            <a:r>
              <a:rPr lang="en-US" sz="2000" dirty="0" smtClean="0"/>
              <a:t> type peer to peer ?</a:t>
            </a:r>
          </a:p>
          <a:p>
            <a:pPr marL="539496" lvl="0" indent="-457200">
              <a:buFont typeface="+mj-lt"/>
              <a:buAutoNum type="arabicPeriod"/>
            </a:pPr>
            <a:r>
              <a:rPr lang="en-US" sz="2000" dirty="0" err="1" smtClean="0"/>
              <a:t>Ada</a:t>
            </a:r>
            <a:r>
              <a:rPr lang="en-US" sz="2000" dirty="0" smtClean="0"/>
              <a:t> </a:t>
            </a:r>
            <a:r>
              <a:rPr lang="en-US" sz="2000" dirty="0" err="1" smtClean="0"/>
              <a:t>berapa</a:t>
            </a:r>
            <a:r>
              <a:rPr lang="en-US" sz="2000" dirty="0" smtClean="0"/>
              <a:t> </a:t>
            </a:r>
            <a:r>
              <a:rPr lang="en-US" sz="2000" dirty="0" err="1" smtClean="0"/>
              <a:t>layerkah</a:t>
            </a:r>
            <a:r>
              <a:rPr lang="en-US" sz="2000" dirty="0" smtClean="0"/>
              <a:t> </a:t>
            </a:r>
            <a:r>
              <a:rPr lang="en-US" sz="2000" dirty="0" err="1" smtClean="0"/>
              <a:t>protokol</a:t>
            </a:r>
            <a:r>
              <a:rPr lang="en-US" sz="2000" dirty="0" smtClean="0"/>
              <a:t> </a:t>
            </a:r>
            <a:r>
              <a:rPr lang="en-US" sz="2000" dirty="0" err="1" smtClean="0"/>
              <a:t>menurut</a:t>
            </a:r>
            <a:r>
              <a:rPr lang="en-US" sz="2000" dirty="0" smtClean="0"/>
              <a:t> </a:t>
            </a:r>
            <a:r>
              <a:rPr lang="en-US" sz="2000" dirty="0" err="1" smtClean="0"/>
              <a:t>referensi</a:t>
            </a:r>
            <a:r>
              <a:rPr lang="en-US" sz="2000" dirty="0" smtClean="0"/>
              <a:t> OSI? </a:t>
            </a:r>
            <a:r>
              <a:rPr lang="en-US" sz="2000" dirty="0" err="1" smtClean="0"/>
              <a:t>Sebutkan</a:t>
            </a:r>
            <a:r>
              <a:rPr lang="en-US" sz="2000" dirty="0" smtClean="0"/>
              <a:t> !</a:t>
            </a:r>
          </a:p>
          <a:p>
            <a:pPr marL="539496" lvl="0" indent="-457200">
              <a:buFont typeface="+mj-lt"/>
              <a:buAutoNum type="arabicPeriod"/>
            </a:pPr>
            <a:r>
              <a:rPr lang="en-US" sz="2000" dirty="0" err="1" smtClean="0"/>
              <a:t>Sebuah</a:t>
            </a:r>
            <a:r>
              <a:rPr lang="en-US" sz="2000" dirty="0" smtClean="0"/>
              <a:t> </a:t>
            </a:r>
            <a:r>
              <a:rPr lang="en-US" sz="2000" dirty="0" err="1" smtClean="0"/>
              <a:t>Komputer</a:t>
            </a:r>
            <a:r>
              <a:rPr lang="en-US" sz="2000" dirty="0" smtClean="0"/>
              <a:t> </a:t>
            </a:r>
            <a:r>
              <a:rPr lang="en-US" sz="2000" dirty="0" err="1" smtClean="0"/>
              <a:t>memiliki</a:t>
            </a:r>
            <a:r>
              <a:rPr lang="en-US" sz="2000" dirty="0" smtClean="0"/>
              <a:t> IP address 134.68.5.15, </a:t>
            </a:r>
            <a:r>
              <a:rPr lang="en-US" sz="2000" dirty="0" err="1" smtClean="0"/>
              <a:t>apa</a:t>
            </a:r>
            <a:r>
              <a:rPr lang="en-US" sz="2000" dirty="0" smtClean="0"/>
              <a:t> </a:t>
            </a:r>
            <a:r>
              <a:rPr lang="en-US" sz="2000" dirty="0" err="1" smtClean="0"/>
              <a:t>kelas</a:t>
            </a:r>
            <a:r>
              <a:rPr lang="en-US" sz="2000" dirty="0" smtClean="0"/>
              <a:t>, network ID, </a:t>
            </a:r>
            <a:r>
              <a:rPr lang="en-US" sz="2000" dirty="0" err="1" smtClean="0"/>
              <a:t>dan</a:t>
            </a:r>
            <a:r>
              <a:rPr lang="en-US" sz="2000" dirty="0" smtClean="0"/>
              <a:t> host ID </a:t>
            </a:r>
            <a:r>
              <a:rPr lang="en-US" sz="2000" dirty="0" err="1" smtClean="0"/>
              <a:t>dari</a:t>
            </a:r>
            <a:r>
              <a:rPr lang="en-US" sz="2000" dirty="0" smtClean="0"/>
              <a:t> IP address </a:t>
            </a:r>
            <a:r>
              <a:rPr lang="en-US" sz="2000" dirty="0" err="1" smtClean="0"/>
              <a:t>tersebut</a:t>
            </a:r>
            <a:r>
              <a:rPr lang="en-US" sz="2000" dirty="0" smtClean="0"/>
              <a:t> ?</a:t>
            </a:r>
          </a:p>
          <a:p>
            <a:pPr marL="539496" lvl="0" indent="-457200">
              <a:buFont typeface="+mj-lt"/>
              <a:buAutoNum type="arabicPeriod"/>
            </a:pPr>
            <a:r>
              <a:rPr lang="en-US" sz="2000" dirty="0" err="1" smtClean="0"/>
              <a:t>Gambar</a:t>
            </a:r>
            <a:r>
              <a:rPr lang="en-US" sz="2000" dirty="0" smtClean="0"/>
              <a:t> </a:t>
            </a:r>
            <a:r>
              <a:rPr lang="en-US" sz="2000" dirty="0" err="1" smtClean="0"/>
              <a:t>dan</a:t>
            </a:r>
            <a:r>
              <a:rPr lang="en-US" sz="2000" dirty="0" smtClean="0"/>
              <a:t> </a:t>
            </a:r>
            <a:r>
              <a:rPr lang="en-US" sz="2000" dirty="0" err="1" smtClean="0"/>
              <a:t>jelaskan</a:t>
            </a:r>
            <a:r>
              <a:rPr lang="en-US" sz="2000" dirty="0" smtClean="0"/>
              <a:t> </a:t>
            </a:r>
            <a:r>
              <a:rPr lang="en-US" sz="2000" dirty="0" err="1" smtClean="0"/>
              <a:t>struktur</a:t>
            </a:r>
            <a:r>
              <a:rPr lang="en-US" sz="2000" dirty="0" smtClean="0"/>
              <a:t> </a:t>
            </a:r>
            <a:r>
              <a:rPr lang="en-US" sz="2000" dirty="0" err="1" smtClean="0"/>
              <a:t>protokol</a:t>
            </a:r>
            <a:r>
              <a:rPr lang="en-US" sz="2000" dirty="0" smtClean="0"/>
              <a:t> TCP/IP !</a:t>
            </a:r>
          </a:p>
          <a:p>
            <a:pPr marL="539496" lvl="0" indent="-457200">
              <a:buFont typeface="+mj-lt"/>
              <a:buAutoNum type="arabicPeriod"/>
            </a:pPr>
            <a:r>
              <a:rPr lang="en-US" sz="2000" dirty="0" err="1" smtClean="0"/>
              <a:t>Gambar</a:t>
            </a:r>
            <a:r>
              <a:rPr lang="en-US" sz="2000" dirty="0" smtClean="0"/>
              <a:t> </a:t>
            </a:r>
            <a:r>
              <a:rPr lang="en-US" sz="2000" dirty="0" err="1" smtClean="0"/>
              <a:t>dan</a:t>
            </a:r>
            <a:r>
              <a:rPr lang="en-US" sz="2000" dirty="0" smtClean="0"/>
              <a:t> </a:t>
            </a:r>
            <a:r>
              <a:rPr lang="en-US" sz="2000" dirty="0" err="1" smtClean="0"/>
              <a:t>jelaskan</a:t>
            </a:r>
            <a:r>
              <a:rPr lang="en-US" sz="2000" dirty="0" smtClean="0"/>
              <a:t> </a:t>
            </a:r>
            <a:r>
              <a:rPr lang="en-US" sz="2000" dirty="0" err="1" smtClean="0"/>
              <a:t>tentang</a:t>
            </a:r>
            <a:r>
              <a:rPr lang="en-US" sz="2000" dirty="0" smtClean="0"/>
              <a:t> </a:t>
            </a:r>
            <a:r>
              <a:rPr lang="en-US" sz="2000" dirty="0" err="1" smtClean="0"/>
              <a:t>konsep</a:t>
            </a:r>
            <a:r>
              <a:rPr lang="en-US" sz="2000" dirty="0" smtClean="0"/>
              <a:t> IP address !</a:t>
            </a:r>
          </a:p>
          <a:p>
            <a:pPr marL="539496" lvl="0" indent="-457200">
              <a:buFont typeface="+mj-lt"/>
              <a:buAutoNum type="arabicPeriod"/>
            </a:pPr>
            <a:r>
              <a:rPr lang="en-US" sz="2000" dirty="0" err="1" smtClean="0"/>
              <a:t>Jelaskan</a:t>
            </a:r>
            <a:r>
              <a:rPr lang="en-US" sz="2000" dirty="0" smtClean="0"/>
              <a:t> </a:t>
            </a:r>
            <a:r>
              <a:rPr lang="en-US" sz="2000" dirty="0" err="1" smtClean="0"/>
              <a:t>bagaimana</a:t>
            </a:r>
            <a:r>
              <a:rPr lang="en-US" sz="2000" dirty="0" smtClean="0"/>
              <a:t> </a:t>
            </a:r>
            <a:r>
              <a:rPr lang="en-US" sz="2000" dirty="0" err="1" smtClean="0"/>
              <a:t>sebuah</a:t>
            </a:r>
            <a:r>
              <a:rPr lang="en-US" sz="2000" dirty="0" smtClean="0"/>
              <a:t> </a:t>
            </a:r>
            <a:r>
              <a:rPr lang="en-US" sz="2000" dirty="0" err="1" smtClean="0"/>
              <a:t>paket</a:t>
            </a:r>
            <a:r>
              <a:rPr lang="en-US" sz="2000" dirty="0" smtClean="0"/>
              <a:t> data </a:t>
            </a:r>
            <a:r>
              <a:rPr lang="en-US" sz="2000" dirty="0" err="1" smtClean="0"/>
              <a:t>dikirimkan</a:t>
            </a:r>
            <a:r>
              <a:rPr lang="en-US" sz="2000" dirty="0" smtClean="0"/>
              <a:t> </a:t>
            </a:r>
            <a:r>
              <a:rPr lang="en-US" sz="2000" dirty="0" err="1" smtClean="0"/>
              <a:t>dari</a:t>
            </a:r>
            <a:r>
              <a:rPr lang="en-US" sz="2000" dirty="0" smtClean="0"/>
              <a:t> </a:t>
            </a:r>
            <a:r>
              <a:rPr lang="en-US" sz="2000" dirty="0" err="1" smtClean="0"/>
              <a:t>sumbernya</a:t>
            </a:r>
            <a:r>
              <a:rPr lang="en-US" sz="2000" dirty="0" smtClean="0"/>
              <a:t> </a:t>
            </a:r>
            <a:r>
              <a:rPr lang="en-US" sz="2000" dirty="0" err="1" smtClean="0"/>
              <a:t>supaya</a:t>
            </a:r>
            <a:r>
              <a:rPr lang="en-US" sz="2000" dirty="0" smtClean="0"/>
              <a:t> </a:t>
            </a:r>
            <a:r>
              <a:rPr lang="en-US" sz="2000" dirty="0" err="1" smtClean="0"/>
              <a:t>sampai</a:t>
            </a:r>
            <a:r>
              <a:rPr lang="en-US" sz="2000" dirty="0" smtClean="0"/>
              <a:t> </a:t>
            </a:r>
            <a:r>
              <a:rPr lang="en-US" sz="2000" dirty="0" err="1" smtClean="0"/>
              <a:t>ke</a:t>
            </a:r>
            <a:r>
              <a:rPr lang="en-US" sz="2000" dirty="0" smtClean="0"/>
              <a:t> </a:t>
            </a:r>
            <a:r>
              <a:rPr lang="en-US" sz="2000" dirty="0" err="1" smtClean="0"/>
              <a:t>tujuan</a:t>
            </a:r>
            <a:r>
              <a:rPr lang="en-US" sz="2000" dirty="0" smtClean="0"/>
              <a:t> </a:t>
            </a:r>
            <a:r>
              <a:rPr lang="en-US" sz="2000" dirty="0" err="1" smtClean="0"/>
              <a:t>pada</a:t>
            </a:r>
            <a:r>
              <a:rPr lang="en-US" sz="2000" dirty="0" smtClean="0"/>
              <a:t> </a:t>
            </a:r>
            <a:r>
              <a:rPr lang="en-US" sz="2000" dirty="0" err="1" smtClean="0"/>
              <a:t>protokol</a:t>
            </a:r>
            <a:r>
              <a:rPr lang="en-US" sz="2000" dirty="0" smtClean="0"/>
              <a:t> TCP/IP.</a:t>
            </a:r>
          </a:p>
          <a:p>
            <a:pPr marL="539496" lvl="0" indent="-457200">
              <a:buFont typeface="+mj-lt"/>
              <a:buAutoNum type="arabicPeriod"/>
            </a:pPr>
            <a:r>
              <a:rPr lang="en-US" sz="2000" dirty="0" err="1" smtClean="0"/>
              <a:t>Rancanglah</a:t>
            </a:r>
            <a:r>
              <a:rPr lang="en-US" sz="2000" dirty="0" smtClean="0"/>
              <a:t> </a:t>
            </a:r>
            <a:r>
              <a:rPr lang="en-US" sz="2000" dirty="0" err="1" smtClean="0"/>
              <a:t>sebuah</a:t>
            </a:r>
            <a:r>
              <a:rPr lang="en-US" sz="2000" dirty="0" smtClean="0"/>
              <a:t> </a:t>
            </a:r>
            <a:r>
              <a:rPr lang="en-US" sz="2000" dirty="0" err="1" smtClean="0"/>
              <a:t>jaringan</a:t>
            </a:r>
            <a:r>
              <a:rPr lang="en-US" sz="2000" dirty="0" smtClean="0"/>
              <a:t> LAN yang </a:t>
            </a:r>
            <a:r>
              <a:rPr lang="en-US" sz="2000" dirty="0" err="1" smtClean="0"/>
              <a:t>dapat</a:t>
            </a:r>
            <a:r>
              <a:rPr lang="en-US" sz="2000" dirty="0" smtClean="0"/>
              <a:t> </a:t>
            </a:r>
            <a:r>
              <a:rPr lang="en-US" sz="2000" dirty="0" err="1" smtClean="0"/>
              <a:t>menyambungkan</a:t>
            </a:r>
            <a:r>
              <a:rPr lang="en-US" sz="2000" dirty="0" smtClean="0"/>
              <a:t> </a:t>
            </a:r>
            <a:r>
              <a:rPr lang="en-US" sz="2000" dirty="0" err="1" smtClean="0"/>
              <a:t>maksimum</a:t>
            </a:r>
            <a:r>
              <a:rPr lang="en-US" sz="2000" dirty="0" smtClean="0"/>
              <a:t> 62 </a:t>
            </a:r>
            <a:r>
              <a:rPr lang="en-US" sz="2000" dirty="0" err="1" smtClean="0"/>
              <a:t>buah</a:t>
            </a:r>
            <a:r>
              <a:rPr lang="en-US" sz="2000" dirty="0" smtClean="0"/>
              <a:t> </a:t>
            </a:r>
            <a:r>
              <a:rPr lang="en-US" sz="2000" dirty="0" err="1" smtClean="0"/>
              <a:t>komputer</a:t>
            </a:r>
            <a:r>
              <a:rPr lang="en-US" sz="2000" dirty="0" smtClean="0"/>
              <a:t>, </a:t>
            </a:r>
            <a:r>
              <a:rPr lang="en-US" sz="2000" dirty="0" err="1" smtClean="0"/>
              <a:t>tentukan</a:t>
            </a:r>
            <a:r>
              <a:rPr lang="en-US" sz="2000" dirty="0" smtClean="0"/>
              <a:t> pula </a:t>
            </a:r>
            <a:r>
              <a:rPr lang="en-US" sz="2000" dirty="0" err="1" smtClean="0"/>
              <a:t>bahan-bahan</a:t>
            </a:r>
            <a:r>
              <a:rPr lang="en-US" sz="2000" dirty="0" smtClean="0"/>
              <a:t> yang </a:t>
            </a:r>
            <a:r>
              <a:rPr lang="en-US" sz="2000" dirty="0" err="1" smtClean="0"/>
              <a:t>digunakan</a:t>
            </a:r>
            <a:r>
              <a:rPr lang="en-US" sz="2000" dirty="0" smtClean="0"/>
              <a:t>, </a:t>
            </a:r>
            <a:r>
              <a:rPr lang="en-US" sz="2000" dirty="0" err="1" smtClean="0"/>
              <a:t>penomoran</a:t>
            </a:r>
            <a:r>
              <a:rPr lang="en-US" sz="2000" dirty="0" smtClean="0"/>
              <a:t> IP </a:t>
            </a:r>
            <a:r>
              <a:rPr lang="en-US" sz="2000" dirty="0" err="1" smtClean="0"/>
              <a:t>pada</a:t>
            </a:r>
            <a:r>
              <a:rPr lang="en-US" sz="2000" dirty="0" smtClean="0"/>
              <a:t> </a:t>
            </a:r>
            <a:r>
              <a:rPr lang="en-US" sz="2000" dirty="0" err="1" smtClean="0"/>
              <a:t>masing-masing</a:t>
            </a:r>
            <a:r>
              <a:rPr lang="en-US" sz="2000" dirty="0" smtClean="0"/>
              <a:t> </a:t>
            </a:r>
            <a:r>
              <a:rPr lang="en-US" sz="2000" dirty="0" err="1" smtClean="0"/>
              <a:t>komputer</a:t>
            </a:r>
            <a:r>
              <a:rPr lang="en-US" sz="2000" dirty="0" smtClean="0"/>
              <a:t> </a:t>
            </a:r>
            <a:r>
              <a:rPr lang="en-US" sz="2000" dirty="0" err="1" smtClean="0"/>
              <a:t>serta</a:t>
            </a:r>
            <a:r>
              <a:rPr lang="en-US" sz="2000" dirty="0" smtClean="0"/>
              <a:t> </a:t>
            </a:r>
            <a:r>
              <a:rPr lang="en-US" sz="2000" dirty="0" err="1" smtClean="0"/>
              <a:t>kelengkapan</a:t>
            </a:r>
            <a:r>
              <a:rPr lang="en-US" sz="2000" dirty="0" smtClean="0"/>
              <a:t> </a:t>
            </a:r>
            <a:r>
              <a:rPr lang="en-US" sz="2000" dirty="0" err="1" smtClean="0"/>
              <a:t>lainnya</a:t>
            </a:r>
            <a:r>
              <a:rPr lang="en-US" sz="2000" dirty="0" smtClean="0"/>
              <a:t>.</a:t>
            </a:r>
          </a:p>
        </p:txBody>
      </p:sp>
    </p:spTree>
    <p:extLst>
      <p:ext uri="{BB962C8B-B14F-4D97-AF65-F5344CB8AC3E}">
        <p14:creationId xmlns:p14="http://schemas.microsoft.com/office/powerpoint/2010/main" xmlns="" val="189682352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WordArt 2"/>
          <p:cNvSpPr>
            <a:spLocks noChangeArrowheads="1" noChangeShapeType="1" noTextEdit="1"/>
          </p:cNvSpPr>
          <p:nvPr/>
        </p:nvSpPr>
        <p:spPr bwMode="gray">
          <a:xfrm>
            <a:off x="457200" y="4819650"/>
            <a:ext cx="4495800" cy="609600"/>
          </a:xfrm>
          <a:prstGeom prst="rect">
            <a:avLst/>
          </a:prstGeom>
        </p:spPr>
        <p:txBody>
          <a:bodyPr wrap="none" fromWordArt="1">
            <a:prstTxWarp prst="textDeflate">
              <a:avLst>
                <a:gd name="adj" fmla="val 0"/>
              </a:avLst>
            </a:prstTxWarp>
          </a:bodyPr>
          <a:lstStyle/>
          <a:p>
            <a:pPr algn="ctr" fontAlgn="base">
              <a:spcBef>
                <a:spcPct val="0"/>
              </a:spcBef>
              <a:spcAft>
                <a:spcPct val="0"/>
              </a:spcAft>
            </a:pPr>
            <a:r>
              <a:rPr lang="id-ID" sz="3600" b="1" kern="10" dirty="0">
                <a:ln w="19050">
                  <a:solidFill>
                    <a:srgbClr val="FFFFFF"/>
                  </a:solidFill>
                  <a:round/>
                  <a:headEnd/>
                  <a:tailEnd/>
                </a:ln>
                <a:solidFill>
                  <a:srgbClr val="4AB1E4"/>
                </a:solidFill>
                <a:effectLst>
                  <a:outerShdw dist="53882" dir="2700000" algn="ctr" rotWithShape="0">
                    <a:srgbClr val="080808">
                      <a:alpha val="50000"/>
                    </a:srgbClr>
                  </a:outerShdw>
                </a:effectLst>
                <a:cs typeface="Arial"/>
              </a:rPr>
              <a:t>Thank You !</a:t>
            </a:r>
          </a:p>
        </p:txBody>
      </p:sp>
    </p:spTree>
    <p:extLst>
      <p:ext uri="{BB962C8B-B14F-4D97-AF65-F5344CB8AC3E}">
        <p14:creationId xmlns:p14="http://schemas.microsoft.com/office/powerpoint/2010/main" xmlns="" val="520284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Motherboard</a:t>
            </a:r>
            <a:endParaRPr lang="en-US" dirty="0"/>
          </a:p>
        </p:txBody>
      </p:sp>
      <p:pic>
        <p:nvPicPr>
          <p:cNvPr id="34819" name="Picture 3" descr="E:\Kerja\Dre Dosen\motherboard.jpg"/>
          <p:cNvPicPr>
            <a:picLocks noChangeAspect="1" noChangeArrowheads="1"/>
          </p:cNvPicPr>
          <p:nvPr/>
        </p:nvPicPr>
        <p:blipFill>
          <a:blip r:embed="rId2" cstate="print"/>
          <a:srcRect/>
          <a:stretch>
            <a:fillRect/>
          </a:stretch>
        </p:blipFill>
        <p:spPr bwMode="auto">
          <a:xfrm>
            <a:off x="1905000" y="1219200"/>
            <a:ext cx="5638800" cy="56388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Bagian-bagian</a:t>
            </a:r>
            <a:r>
              <a:rPr lang="en-US" dirty="0" smtClean="0"/>
              <a:t> Motherboard</a:t>
            </a:r>
            <a:endParaRPr lang="en-US" dirty="0"/>
          </a:p>
        </p:txBody>
      </p:sp>
      <p:sp>
        <p:nvSpPr>
          <p:cNvPr id="37911"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7889" name="Group 1"/>
          <p:cNvGrpSpPr>
            <a:grpSpLocks/>
          </p:cNvGrpSpPr>
          <p:nvPr/>
        </p:nvGrpSpPr>
        <p:grpSpPr bwMode="auto">
          <a:xfrm>
            <a:off x="1066800" y="1676400"/>
            <a:ext cx="8001000" cy="4267200"/>
            <a:chOff x="2241" y="7629"/>
            <a:chExt cx="8085" cy="3657"/>
          </a:xfrm>
        </p:grpSpPr>
        <p:sp>
          <p:nvSpPr>
            <p:cNvPr id="37910" name="Line 22"/>
            <p:cNvSpPr>
              <a:spLocks noChangeShapeType="1"/>
            </p:cNvSpPr>
            <p:nvPr/>
          </p:nvSpPr>
          <p:spPr bwMode="auto">
            <a:xfrm>
              <a:off x="6381" y="10229"/>
              <a:ext cx="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09" name="Line 21"/>
            <p:cNvSpPr>
              <a:spLocks noChangeShapeType="1"/>
            </p:cNvSpPr>
            <p:nvPr/>
          </p:nvSpPr>
          <p:spPr bwMode="auto">
            <a:xfrm>
              <a:off x="5077" y="10714"/>
              <a:ext cx="1440" cy="0"/>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08" name="Line 20"/>
            <p:cNvSpPr>
              <a:spLocks noChangeShapeType="1"/>
            </p:cNvSpPr>
            <p:nvPr/>
          </p:nvSpPr>
          <p:spPr bwMode="auto">
            <a:xfrm flipV="1">
              <a:off x="9111" y="9010"/>
              <a:ext cx="0" cy="720"/>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7895" name="Group 7"/>
            <p:cNvGrpSpPr>
              <a:grpSpLocks/>
            </p:cNvGrpSpPr>
            <p:nvPr/>
          </p:nvGrpSpPr>
          <p:grpSpPr bwMode="auto">
            <a:xfrm>
              <a:off x="2241" y="7629"/>
              <a:ext cx="8085" cy="3657"/>
              <a:chOff x="2016" y="1620"/>
              <a:chExt cx="8085" cy="3657"/>
            </a:xfrm>
          </p:grpSpPr>
          <p:grpSp>
            <p:nvGrpSpPr>
              <p:cNvPr id="37901" name="Group 13"/>
              <p:cNvGrpSpPr>
                <a:grpSpLocks/>
              </p:cNvGrpSpPr>
              <p:nvPr/>
            </p:nvGrpSpPr>
            <p:grpSpPr bwMode="auto">
              <a:xfrm>
                <a:off x="2016" y="1620"/>
                <a:ext cx="8085" cy="3276"/>
                <a:chOff x="2016" y="1584"/>
                <a:chExt cx="8085" cy="3276"/>
              </a:xfrm>
            </p:grpSpPr>
            <p:pic>
              <p:nvPicPr>
                <p:cNvPr id="37907" name="Picture 19"/>
                <p:cNvPicPr>
                  <a:picLocks noChangeAspect="1" noChangeArrowheads="1"/>
                </p:cNvPicPr>
                <p:nvPr/>
              </p:nvPicPr>
              <p:blipFill>
                <a:blip r:embed="rId3" cstate="print"/>
                <a:srcRect/>
                <a:stretch>
                  <a:fillRect/>
                </a:stretch>
              </p:blipFill>
              <p:spPr bwMode="auto">
                <a:xfrm>
                  <a:off x="4896" y="1584"/>
                  <a:ext cx="2340" cy="1965"/>
                </a:xfrm>
                <a:prstGeom prst="rect">
                  <a:avLst/>
                </a:prstGeom>
                <a:noFill/>
              </p:spPr>
            </p:pic>
            <p:pic>
              <p:nvPicPr>
                <p:cNvPr id="37906" name="Picture 18"/>
                <p:cNvPicPr>
                  <a:picLocks noChangeAspect="1" noChangeArrowheads="1"/>
                </p:cNvPicPr>
                <p:nvPr/>
              </p:nvPicPr>
              <p:blipFill>
                <a:blip r:embed="rId4" cstate="print"/>
                <a:srcRect/>
                <a:stretch>
                  <a:fillRect/>
                </a:stretch>
              </p:blipFill>
              <p:spPr bwMode="auto">
                <a:xfrm>
                  <a:off x="8496" y="3312"/>
                  <a:ext cx="780" cy="645"/>
                </a:xfrm>
                <a:prstGeom prst="rect">
                  <a:avLst/>
                </a:prstGeom>
                <a:noFill/>
              </p:spPr>
            </p:pic>
            <p:pic>
              <p:nvPicPr>
                <p:cNvPr id="37905" name="Picture 17"/>
                <p:cNvPicPr>
                  <a:picLocks noChangeAspect="1" noChangeArrowheads="1"/>
                </p:cNvPicPr>
                <p:nvPr/>
              </p:nvPicPr>
              <p:blipFill>
                <a:blip r:embed="rId5" cstate="print"/>
                <a:srcRect/>
                <a:stretch>
                  <a:fillRect/>
                </a:stretch>
              </p:blipFill>
              <p:spPr bwMode="auto">
                <a:xfrm>
                  <a:off x="4320" y="4320"/>
                  <a:ext cx="1065" cy="540"/>
                </a:xfrm>
                <a:prstGeom prst="rect">
                  <a:avLst/>
                </a:prstGeom>
                <a:noFill/>
              </p:spPr>
            </p:pic>
            <p:pic>
              <p:nvPicPr>
                <p:cNvPr id="37904" name="Picture 16"/>
                <p:cNvPicPr>
                  <a:picLocks noChangeAspect="1" noChangeArrowheads="1"/>
                </p:cNvPicPr>
                <p:nvPr/>
              </p:nvPicPr>
              <p:blipFill>
                <a:blip r:embed="rId6" cstate="print"/>
                <a:srcRect/>
                <a:stretch>
                  <a:fillRect/>
                </a:stretch>
              </p:blipFill>
              <p:spPr bwMode="auto">
                <a:xfrm>
                  <a:off x="2016" y="1728"/>
                  <a:ext cx="1995" cy="1815"/>
                </a:xfrm>
                <a:prstGeom prst="rect">
                  <a:avLst/>
                </a:prstGeom>
                <a:noFill/>
              </p:spPr>
            </p:pic>
            <p:pic>
              <p:nvPicPr>
                <p:cNvPr id="37903" name="Picture 15"/>
                <p:cNvPicPr>
                  <a:picLocks noChangeAspect="1" noChangeArrowheads="1"/>
                </p:cNvPicPr>
                <p:nvPr/>
              </p:nvPicPr>
              <p:blipFill>
                <a:blip r:embed="rId7" cstate="print"/>
                <a:srcRect/>
                <a:stretch>
                  <a:fillRect/>
                </a:stretch>
              </p:blipFill>
              <p:spPr bwMode="auto">
                <a:xfrm>
                  <a:off x="6624" y="4320"/>
                  <a:ext cx="915" cy="375"/>
                </a:xfrm>
                <a:prstGeom prst="rect">
                  <a:avLst/>
                </a:prstGeom>
                <a:noFill/>
              </p:spPr>
            </p:pic>
            <p:pic>
              <p:nvPicPr>
                <p:cNvPr id="37902" name="Picture 14"/>
                <p:cNvPicPr>
                  <a:picLocks noChangeAspect="1" noChangeArrowheads="1"/>
                </p:cNvPicPr>
                <p:nvPr/>
              </p:nvPicPr>
              <p:blipFill>
                <a:blip r:embed="rId8" cstate="print"/>
                <a:srcRect/>
                <a:stretch>
                  <a:fillRect/>
                </a:stretch>
              </p:blipFill>
              <p:spPr bwMode="auto">
                <a:xfrm>
                  <a:off x="7776" y="1728"/>
                  <a:ext cx="2325" cy="750"/>
                </a:xfrm>
                <a:prstGeom prst="rect">
                  <a:avLst/>
                </a:prstGeom>
                <a:noFill/>
              </p:spPr>
            </p:pic>
          </p:grpSp>
          <p:sp>
            <p:nvSpPr>
              <p:cNvPr id="37900" name="Text Box 12"/>
              <p:cNvSpPr txBox="1">
                <a:spLocks noChangeArrowheads="1"/>
              </p:cNvSpPr>
              <p:nvPr/>
            </p:nvSpPr>
            <p:spPr bwMode="auto">
              <a:xfrm>
                <a:off x="2160" y="3744"/>
                <a:ext cx="1728" cy="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Slot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Expansi</a:t>
                </a:r>
                <a:endParaRPr kumimoji="0" lang="en-US" sz="4000" b="0" i="0" u="none" strike="noStrike" cap="none" normalizeH="0" baseline="0" dirty="0" smtClean="0">
                  <a:ln>
                    <a:noFill/>
                  </a:ln>
                  <a:solidFill>
                    <a:schemeClr val="tx1"/>
                  </a:solidFill>
                  <a:effectLst/>
                  <a:latin typeface="Arial" pitchFamily="34" charset="0"/>
                </a:endParaRPr>
              </a:p>
            </p:txBody>
          </p:sp>
          <p:sp>
            <p:nvSpPr>
              <p:cNvPr id="37899" name="Text Box 11"/>
              <p:cNvSpPr txBox="1">
                <a:spLocks noChangeArrowheads="1"/>
              </p:cNvSpPr>
              <p:nvPr/>
            </p:nvSpPr>
            <p:spPr bwMode="auto">
              <a:xfrm>
                <a:off x="8064" y="2559"/>
                <a:ext cx="1728" cy="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Slot RAM</a:t>
                </a:r>
                <a:endParaRPr kumimoji="0" lang="en-US" sz="3200" b="0" i="0" u="none" strike="noStrike" cap="none" normalizeH="0" baseline="0" dirty="0" smtClean="0">
                  <a:ln>
                    <a:noFill/>
                  </a:ln>
                  <a:solidFill>
                    <a:schemeClr val="tx1"/>
                  </a:solidFill>
                  <a:effectLst/>
                  <a:latin typeface="Arial" pitchFamily="34" charset="0"/>
                </a:endParaRPr>
              </a:p>
            </p:txBody>
          </p:sp>
          <p:sp>
            <p:nvSpPr>
              <p:cNvPr id="37898" name="Text Box 10"/>
              <p:cNvSpPr txBox="1">
                <a:spLocks noChangeArrowheads="1"/>
              </p:cNvSpPr>
              <p:nvPr/>
            </p:nvSpPr>
            <p:spPr bwMode="auto">
              <a:xfrm>
                <a:off x="8030" y="3996"/>
                <a:ext cx="1728" cy="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Chipset</a:t>
                </a:r>
                <a:endParaRPr kumimoji="0" lang="en-US" sz="3200" b="0" i="0" u="none" strike="noStrike" cap="none" normalizeH="0" baseline="0" dirty="0" smtClean="0">
                  <a:ln>
                    <a:noFill/>
                  </a:ln>
                  <a:solidFill>
                    <a:schemeClr val="tx1"/>
                  </a:solidFill>
                  <a:effectLst/>
                  <a:latin typeface="Arial" pitchFamily="34" charset="0"/>
                </a:endParaRPr>
              </a:p>
            </p:txBody>
          </p:sp>
          <p:sp>
            <p:nvSpPr>
              <p:cNvPr id="37897" name="Text Box 9"/>
              <p:cNvSpPr txBox="1">
                <a:spLocks noChangeArrowheads="1"/>
              </p:cNvSpPr>
              <p:nvPr/>
            </p:nvSpPr>
            <p:spPr bwMode="auto">
              <a:xfrm>
                <a:off x="6192" y="4752"/>
                <a:ext cx="1728" cy="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ATX Power</a:t>
                </a:r>
                <a:endParaRPr kumimoji="0" lang="en-US" sz="3600" b="0" i="0" u="none" strike="noStrike" cap="none" normalizeH="0" baseline="0" dirty="0" smtClean="0">
                  <a:ln>
                    <a:noFill/>
                  </a:ln>
                  <a:solidFill>
                    <a:schemeClr val="tx1"/>
                  </a:solidFill>
                  <a:effectLst/>
                  <a:latin typeface="Arial" pitchFamily="34" charset="0"/>
                </a:endParaRPr>
              </a:p>
            </p:txBody>
          </p:sp>
          <p:sp>
            <p:nvSpPr>
              <p:cNvPr id="37896" name="Text Box 8"/>
              <p:cNvSpPr txBox="1">
                <a:spLocks noChangeArrowheads="1"/>
              </p:cNvSpPr>
              <p:nvPr/>
            </p:nvSpPr>
            <p:spPr bwMode="auto">
              <a:xfrm>
                <a:off x="3837" y="4845"/>
                <a:ext cx="2016" cy="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IDE &amp; FDD Port</a:t>
                </a:r>
                <a:endParaRPr kumimoji="0" lang="en-US" sz="3600" b="0" i="0" u="none" strike="noStrike" cap="none" normalizeH="0" baseline="0" dirty="0" smtClean="0">
                  <a:ln>
                    <a:noFill/>
                  </a:ln>
                  <a:solidFill>
                    <a:schemeClr val="tx1"/>
                  </a:solidFill>
                  <a:effectLst/>
                  <a:latin typeface="Arial" pitchFamily="34" charset="0"/>
                </a:endParaRPr>
              </a:p>
            </p:txBody>
          </p:sp>
        </p:grpSp>
        <p:sp>
          <p:nvSpPr>
            <p:cNvPr id="37894" name="Line 6"/>
            <p:cNvSpPr>
              <a:spLocks noChangeShapeType="1"/>
            </p:cNvSpPr>
            <p:nvPr/>
          </p:nvSpPr>
          <p:spPr bwMode="auto">
            <a:xfrm>
              <a:off x="3637" y="8267"/>
              <a:ext cx="1872" cy="0"/>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93" name="Line 5"/>
            <p:cNvSpPr>
              <a:spLocks noChangeShapeType="1"/>
            </p:cNvSpPr>
            <p:nvPr/>
          </p:nvSpPr>
          <p:spPr bwMode="auto">
            <a:xfrm>
              <a:off x="7093" y="8123"/>
              <a:ext cx="1584" cy="0"/>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92" name="Line 4"/>
            <p:cNvSpPr>
              <a:spLocks noChangeShapeType="1"/>
            </p:cNvSpPr>
            <p:nvPr/>
          </p:nvSpPr>
          <p:spPr bwMode="auto">
            <a:xfrm>
              <a:off x="6678" y="9004"/>
              <a:ext cx="2448" cy="0"/>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91" name="Line 3"/>
            <p:cNvSpPr>
              <a:spLocks noChangeShapeType="1"/>
            </p:cNvSpPr>
            <p:nvPr/>
          </p:nvSpPr>
          <p:spPr bwMode="auto">
            <a:xfrm>
              <a:off x="7093" y="9562"/>
              <a:ext cx="0" cy="1008"/>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90" name="Line 2"/>
            <p:cNvSpPr>
              <a:spLocks noChangeShapeType="1"/>
            </p:cNvSpPr>
            <p:nvPr/>
          </p:nvSpPr>
          <p:spPr bwMode="auto">
            <a:xfrm>
              <a:off x="6500" y="9436"/>
              <a:ext cx="0" cy="1296"/>
            </a:xfrm>
            <a:prstGeom prst="line">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74638"/>
            <a:ext cx="7498080" cy="1143000"/>
          </a:xfrm>
        </p:spPr>
        <p:txBody>
          <a:bodyPr>
            <a:normAutofit fontScale="90000"/>
          </a:bodyPr>
          <a:lstStyle/>
          <a:p>
            <a:r>
              <a:rPr lang="en-US" dirty="0" smtClean="0"/>
              <a:t>Socket </a:t>
            </a:r>
            <a:br>
              <a:rPr lang="en-US" dirty="0" smtClean="0"/>
            </a:br>
            <a:r>
              <a:rPr lang="en-US" dirty="0" smtClean="0"/>
              <a:t>Processor</a:t>
            </a:r>
            <a:endParaRPr lang="en-US" dirty="0"/>
          </a:p>
        </p:txBody>
      </p:sp>
      <p:pic>
        <p:nvPicPr>
          <p:cNvPr id="35842" name="Picture 48" descr="soket"/>
          <p:cNvPicPr>
            <a:picLocks noChangeAspect="1" noChangeArrowheads="1"/>
          </p:cNvPicPr>
          <p:nvPr/>
        </p:nvPicPr>
        <p:blipFill>
          <a:blip r:embed="rId2" cstate="print"/>
          <a:srcRect/>
          <a:stretch>
            <a:fillRect/>
          </a:stretch>
        </p:blipFill>
        <p:spPr bwMode="auto">
          <a:xfrm>
            <a:off x="5892481" y="228600"/>
            <a:ext cx="2946719" cy="1447800"/>
          </a:xfrm>
          <a:prstGeom prst="rect">
            <a:avLst/>
          </a:prstGeom>
          <a:noFill/>
          <a:ln w="9525">
            <a:noFill/>
            <a:miter lim="800000"/>
            <a:headEnd/>
            <a:tailEnd/>
          </a:ln>
        </p:spPr>
      </p:pic>
      <p:pic>
        <p:nvPicPr>
          <p:cNvPr id="35843" name="Picture 3" descr="E:\Kerja\Dre Dosen\skulltrail_cpu_socket.jpg"/>
          <p:cNvPicPr>
            <a:picLocks noChangeAspect="1" noChangeArrowheads="1"/>
          </p:cNvPicPr>
          <p:nvPr/>
        </p:nvPicPr>
        <p:blipFill>
          <a:blip r:embed="rId3" cstate="print"/>
          <a:srcRect/>
          <a:stretch>
            <a:fillRect/>
          </a:stretch>
        </p:blipFill>
        <p:spPr bwMode="auto">
          <a:xfrm>
            <a:off x="1422719" y="228600"/>
            <a:ext cx="1930081" cy="1449315"/>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xmlns="" val="1237250230"/>
              </p:ext>
            </p:extLst>
          </p:nvPr>
        </p:nvGraphicFramePr>
        <p:xfrm>
          <a:off x="1371600" y="1910639"/>
          <a:ext cx="7543799" cy="4642561"/>
        </p:xfrm>
        <a:graphic>
          <a:graphicData uri="http://schemas.openxmlformats.org/drawingml/2006/table">
            <a:tbl>
              <a:tblPr>
                <a:tableStyleId>{5C22544A-7EE6-4342-B048-85BDC9FD1C3A}</a:tableStyleId>
              </a:tblPr>
              <a:tblGrid>
                <a:gridCol w="1499806"/>
                <a:gridCol w="4828799"/>
                <a:gridCol w="1215194"/>
              </a:tblGrid>
              <a:tr h="592297">
                <a:tc>
                  <a:txBody>
                    <a:bodyPr/>
                    <a:lstStyle/>
                    <a:p>
                      <a:pPr algn="ctr">
                        <a:lnSpc>
                          <a:spcPct val="115000"/>
                        </a:lnSpc>
                        <a:spcAft>
                          <a:spcPts val="0"/>
                        </a:spcAft>
                      </a:pPr>
                      <a:r>
                        <a:rPr lang="en-US" sz="1000" dirty="0">
                          <a:effectLst/>
                        </a:rPr>
                        <a:t>Socket</a:t>
                      </a:r>
                      <a:endParaRPr lang="en-US" sz="1100" dirty="0">
                        <a:effectLst/>
                        <a:latin typeface="Calibri"/>
                        <a:ea typeface="Calibri"/>
                        <a:cs typeface="Calibri"/>
                      </a:endParaRPr>
                    </a:p>
                  </a:txBody>
                  <a:tcPr marL="68580" marR="68580" marT="0" marB="0" anchor="ctr"/>
                </a:tc>
                <a:tc>
                  <a:txBody>
                    <a:bodyPr/>
                    <a:lstStyle/>
                    <a:p>
                      <a:pPr algn="ctr">
                        <a:lnSpc>
                          <a:spcPct val="115000"/>
                        </a:lnSpc>
                        <a:spcAft>
                          <a:spcPts val="0"/>
                        </a:spcAft>
                      </a:pPr>
                      <a:r>
                        <a:rPr lang="en-US" sz="1000">
                          <a:effectLst/>
                        </a:rPr>
                        <a:t>CPU Yang sesuai</a:t>
                      </a:r>
                      <a:endParaRPr lang="en-US" sz="1100">
                        <a:effectLst/>
                        <a:latin typeface="Calibri"/>
                        <a:ea typeface="Calibri"/>
                        <a:cs typeface="Calibri"/>
                      </a:endParaRPr>
                    </a:p>
                  </a:txBody>
                  <a:tcPr marL="68580" marR="68580" marT="0" marB="0" anchor="ctr"/>
                </a:tc>
                <a:tc>
                  <a:txBody>
                    <a:bodyPr/>
                    <a:lstStyle/>
                    <a:p>
                      <a:pPr algn="ctr">
                        <a:lnSpc>
                          <a:spcPct val="115000"/>
                        </a:lnSpc>
                        <a:spcAft>
                          <a:spcPts val="0"/>
                        </a:spcAft>
                      </a:pPr>
                      <a:r>
                        <a:rPr lang="en-US" sz="1000">
                          <a:effectLst/>
                        </a:rPr>
                        <a:t>Jumlah</a:t>
                      </a:r>
                      <a:endParaRPr lang="en-US" sz="1100">
                        <a:effectLst/>
                      </a:endParaRPr>
                    </a:p>
                    <a:p>
                      <a:pPr algn="ctr">
                        <a:lnSpc>
                          <a:spcPct val="115000"/>
                        </a:lnSpc>
                        <a:spcAft>
                          <a:spcPts val="0"/>
                        </a:spcAft>
                      </a:pPr>
                      <a:r>
                        <a:rPr lang="en-US" sz="1000">
                          <a:effectLst/>
                        </a:rPr>
                        <a:t>Pin</a:t>
                      </a:r>
                      <a:endParaRPr lang="en-US" sz="1100">
                        <a:effectLst/>
                        <a:latin typeface="Calibri"/>
                        <a:ea typeface="Calibri"/>
                        <a:cs typeface="Calibri"/>
                      </a:endParaRPr>
                    </a:p>
                  </a:txBody>
                  <a:tcPr marL="68580" marR="68580" marT="0" marB="0" anchor="ctr"/>
                </a:tc>
              </a:tr>
              <a:tr h="286567">
                <a:tc>
                  <a:txBody>
                    <a:bodyPr/>
                    <a:lstStyle/>
                    <a:p>
                      <a:pPr>
                        <a:spcBef>
                          <a:spcPts val="1200"/>
                        </a:spcBef>
                        <a:spcAft>
                          <a:spcPts val="0"/>
                        </a:spcAft>
                      </a:pPr>
                      <a:r>
                        <a:rPr lang="en-US" sz="1000">
                          <a:effectLst/>
                        </a:rPr>
                        <a:t>DIP</a:t>
                      </a:r>
                      <a:endParaRPr lang="en-US" sz="1000" b="1">
                        <a:effectLst/>
                        <a:latin typeface="Calibri"/>
                        <a:ea typeface="Times New Roman"/>
                      </a:endParaRPr>
                    </a:p>
                  </a:txBody>
                  <a:tcPr marL="68580" marR="68580" marT="0" marB="0"/>
                </a:tc>
                <a:tc>
                  <a:txBody>
                    <a:bodyPr/>
                    <a:lstStyle/>
                    <a:p>
                      <a:pPr algn="just">
                        <a:lnSpc>
                          <a:spcPct val="115000"/>
                        </a:lnSpc>
                        <a:spcAft>
                          <a:spcPts val="0"/>
                        </a:spcAft>
                      </a:pPr>
                      <a:r>
                        <a:rPr lang="en-US" sz="1000">
                          <a:effectLst/>
                        </a:rPr>
                        <a:t>8088 dan 8086</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40</a:t>
                      </a:r>
                      <a:endParaRPr lang="en-US" sz="1100">
                        <a:effectLst/>
                        <a:latin typeface="Calibri"/>
                        <a:ea typeface="Calibri"/>
                        <a:cs typeface="Calibri"/>
                      </a:endParaRPr>
                    </a:p>
                  </a:txBody>
                  <a:tcPr marL="68580" marR="68580" marT="0" marB="0"/>
                </a:tc>
              </a:tr>
              <a:tr h="286567">
                <a:tc>
                  <a:txBody>
                    <a:bodyPr/>
                    <a:lstStyle/>
                    <a:p>
                      <a:pPr algn="just">
                        <a:lnSpc>
                          <a:spcPct val="115000"/>
                        </a:lnSpc>
                        <a:spcAft>
                          <a:spcPts val="0"/>
                        </a:spcAft>
                      </a:pPr>
                      <a:r>
                        <a:rPr lang="en-US" sz="1000">
                          <a:effectLst/>
                        </a:rPr>
                        <a:t>Socket 3</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386</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168</a:t>
                      </a:r>
                      <a:endParaRPr lang="en-US" sz="1100">
                        <a:effectLst/>
                        <a:latin typeface="Calibri"/>
                        <a:ea typeface="Calibri"/>
                        <a:cs typeface="Calibri"/>
                      </a:endParaRPr>
                    </a:p>
                  </a:txBody>
                  <a:tcPr marL="68580" marR="68580" marT="0" marB="0"/>
                </a:tc>
              </a:tr>
              <a:tr h="286567">
                <a:tc>
                  <a:txBody>
                    <a:bodyPr/>
                    <a:lstStyle/>
                    <a:p>
                      <a:pPr algn="just">
                        <a:lnSpc>
                          <a:spcPct val="115000"/>
                        </a:lnSpc>
                        <a:spcAft>
                          <a:spcPts val="0"/>
                        </a:spcAft>
                      </a:pPr>
                      <a:r>
                        <a:rPr lang="en-US" sz="1000">
                          <a:effectLst/>
                        </a:rPr>
                        <a:t>Socket 5</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dirty="0">
                          <a:effectLst/>
                        </a:rPr>
                        <a:t>486 </a:t>
                      </a:r>
                      <a:r>
                        <a:rPr lang="en-US" sz="1000" dirty="0" err="1">
                          <a:effectLst/>
                        </a:rPr>
                        <a:t>dan</a:t>
                      </a:r>
                      <a:r>
                        <a:rPr lang="en-US" sz="1000" dirty="0">
                          <a:effectLst/>
                        </a:rPr>
                        <a:t> Pentium </a:t>
                      </a:r>
                      <a:r>
                        <a:rPr lang="en-US" sz="1000" dirty="0" err="1">
                          <a:effectLst/>
                        </a:rPr>
                        <a:t>Klasik</a:t>
                      </a:r>
                      <a:r>
                        <a:rPr lang="en-US" sz="1000" dirty="0">
                          <a:effectLst/>
                        </a:rPr>
                        <a:t> (P54C)</a:t>
                      </a:r>
                      <a:endParaRPr lang="en-US" sz="1100" dirty="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321</a:t>
                      </a:r>
                      <a:endParaRPr lang="en-US" sz="1100">
                        <a:effectLst/>
                        <a:latin typeface="Calibri"/>
                        <a:ea typeface="Calibri"/>
                        <a:cs typeface="Calibri"/>
                      </a:endParaRPr>
                    </a:p>
                  </a:txBody>
                  <a:tcPr marL="68580" marR="68580" marT="0" marB="0"/>
                </a:tc>
              </a:tr>
              <a:tr h="592297">
                <a:tc>
                  <a:txBody>
                    <a:bodyPr/>
                    <a:lstStyle/>
                    <a:p>
                      <a:pPr algn="just">
                        <a:lnSpc>
                          <a:spcPct val="115000"/>
                        </a:lnSpc>
                        <a:spcAft>
                          <a:spcPts val="0"/>
                        </a:spcAft>
                      </a:pPr>
                      <a:r>
                        <a:rPr lang="en-US" sz="1000">
                          <a:effectLst/>
                        </a:rPr>
                        <a:t>Socket 7</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de-DE" sz="1000">
                          <a:effectLst/>
                        </a:rPr>
                        <a:t>Pentium, MMX, K5, 6x86, K6, IDT Winchip, 6x86MX, K6-2</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321</a:t>
                      </a:r>
                      <a:endParaRPr lang="en-US" sz="1100">
                        <a:effectLst/>
                        <a:latin typeface="Calibri"/>
                        <a:ea typeface="Calibri"/>
                        <a:cs typeface="Calibri"/>
                      </a:endParaRPr>
                    </a:p>
                  </a:txBody>
                  <a:tcPr marL="68580" marR="68580" marT="0" marB="0"/>
                </a:tc>
              </a:tr>
              <a:tr h="286567">
                <a:tc>
                  <a:txBody>
                    <a:bodyPr/>
                    <a:lstStyle/>
                    <a:p>
                      <a:pPr algn="just">
                        <a:lnSpc>
                          <a:spcPct val="115000"/>
                        </a:lnSpc>
                        <a:spcAft>
                          <a:spcPts val="0"/>
                        </a:spcAft>
                      </a:pPr>
                      <a:r>
                        <a:rPr lang="en-US" sz="1000">
                          <a:effectLst/>
                        </a:rPr>
                        <a:t>Socket 8</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dirty="0">
                          <a:effectLst/>
                        </a:rPr>
                        <a:t>Pentium Pro</a:t>
                      </a:r>
                      <a:endParaRPr lang="en-US" sz="1100" dirty="0">
                        <a:effectLst/>
                        <a:latin typeface="Calibri"/>
                        <a:ea typeface="Calibri"/>
                        <a:cs typeface="Calibri"/>
                      </a:endParaRPr>
                    </a:p>
                  </a:txBody>
                  <a:tcPr marL="68580" marR="68580" marT="0" marB="0"/>
                </a:tc>
                <a:tc>
                  <a:txBody>
                    <a:bodyPr/>
                    <a:lstStyle/>
                    <a:p>
                      <a:pPr algn="just">
                        <a:lnSpc>
                          <a:spcPct val="115000"/>
                        </a:lnSpc>
                        <a:spcAft>
                          <a:spcPts val="0"/>
                        </a:spcAft>
                      </a:pPr>
                      <a:r>
                        <a:rPr lang="en-US" sz="1000" dirty="0">
                          <a:effectLst/>
                        </a:rPr>
                        <a:t>387</a:t>
                      </a:r>
                      <a:endParaRPr lang="en-US" sz="1100" dirty="0">
                        <a:effectLst/>
                        <a:latin typeface="Calibri"/>
                        <a:ea typeface="Calibri"/>
                        <a:cs typeface="Calibri"/>
                      </a:endParaRPr>
                    </a:p>
                  </a:txBody>
                  <a:tcPr marL="68580" marR="68580" marT="0" marB="0"/>
                </a:tc>
              </a:tr>
              <a:tr h="286567">
                <a:tc>
                  <a:txBody>
                    <a:bodyPr/>
                    <a:lstStyle/>
                    <a:p>
                      <a:pPr algn="just">
                        <a:lnSpc>
                          <a:spcPct val="115000"/>
                        </a:lnSpc>
                        <a:spcAft>
                          <a:spcPts val="0"/>
                        </a:spcAft>
                      </a:pPr>
                      <a:r>
                        <a:rPr lang="en-US" sz="1000">
                          <a:effectLst/>
                        </a:rPr>
                        <a:t>Slot One</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Pentium II</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242</a:t>
                      </a:r>
                      <a:endParaRPr lang="en-US" sz="1100">
                        <a:effectLst/>
                        <a:latin typeface="Calibri"/>
                        <a:ea typeface="Calibri"/>
                        <a:cs typeface="Calibri"/>
                      </a:endParaRPr>
                    </a:p>
                  </a:txBody>
                  <a:tcPr marL="68580" marR="68580" marT="0" marB="0"/>
                </a:tc>
              </a:tr>
              <a:tr h="592297">
                <a:tc>
                  <a:txBody>
                    <a:bodyPr/>
                    <a:lstStyle/>
                    <a:p>
                      <a:pPr algn="just">
                        <a:lnSpc>
                          <a:spcPct val="115000"/>
                        </a:lnSpc>
                        <a:spcAft>
                          <a:spcPts val="0"/>
                        </a:spcAft>
                      </a:pPr>
                      <a:r>
                        <a:rPr lang="en-US" sz="1000">
                          <a:effectLst/>
                        </a:rPr>
                        <a:t>Slot One</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Pentium II (bus sistem 100 MHz)</a:t>
                      </a:r>
                      <a:endParaRPr lang="en-US" sz="1100">
                        <a:effectLst/>
                      </a:endParaRPr>
                    </a:p>
                    <a:p>
                      <a:pPr algn="just">
                        <a:lnSpc>
                          <a:spcPct val="115000"/>
                        </a:lnSpc>
                        <a:spcAft>
                          <a:spcPts val="0"/>
                        </a:spcAft>
                      </a:pPr>
                      <a:r>
                        <a:rPr lang="en-US" sz="1000">
                          <a:effectLst/>
                        </a:rPr>
                        <a:t>Pentium III (bus sistem 100 dan 133 MHz)</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242</a:t>
                      </a:r>
                      <a:endParaRPr lang="en-US" sz="1100">
                        <a:effectLst/>
                        <a:latin typeface="Calibri"/>
                        <a:ea typeface="Calibri"/>
                        <a:cs typeface="Calibri"/>
                      </a:endParaRPr>
                    </a:p>
                  </a:txBody>
                  <a:tcPr marL="68580" marR="68580" marT="0" marB="0"/>
                </a:tc>
              </a:tr>
              <a:tr h="286567">
                <a:tc>
                  <a:txBody>
                    <a:bodyPr/>
                    <a:lstStyle/>
                    <a:p>
                      <a:pPr algn="just">
                        <a:lnSpc>
                          <a:spcPct val="115000"/>
                        </a:lnSpc>
                        <a:spcAft>
                          <a:spcPts val="0"/>
                        </a:spcAft>
                      </a:pPr>
                      <a:r>
                        <a:rPr lang="en-US" sz="1000">
                          <a:effectLst/>
                        </a:rPr>
                        <a:t>Slot One</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Celeron</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242</a:t>
                      </a:r>
                      <a:endParaRPr lang="en-US" sz="1100">
                        <a:effectLst/>
                        <a:latin typeface="Calibri"/>
                        <a:ea typeface="Calibri"/>
                        <a:cs typeface="Calibri"/>
                      </a:endParaRPr>
                    </a:p>
                  </a:txBody>
                  <a:tcPr marL="68580" marR="68580" marT="0" marB="0"/>
                </a:tc>
              </a:tr>
              <a:tr h="286567">
                <a:tc>
                  <a:txBody>
                    <a:bodyPr/>
                    <a:lstStyle/>
                    <a:p>
                      <a:pPr algn="just">
                        <a:lnSpc>
                          <a:spcPct val="115000"/>
                        </a:lnSpc>
                        <a:spcAft>
                          <a:spcPts val="0"/>
                        </a:spcAft>
                      </a:pPr>
                      <a:r>
                        <a:rPr lang="en-US" sz="1000">
                          <a:effectLst/>
                        </a:rPr>
                        <a:t>Socket 370</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Celeron yang di-Socket</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370</a:t>
                      </a:r>
                      <a:endParaRPr lang="en-US" sz="1100">
                        <a:effectLst/>
                        <a:latin typeface="Calibri"/>
                        <a:ea typeface="Calibri"/>
                        <a:cs typeface="Calibri"/>
                      </a:endParaRPr>
                    </a:p>
                  </a:txBody>
                  <a:tcPr marL="68580" marR="68580" marT="0" marB="0"/>
                </a:tc>
              </a:tr>
              <a:tr h="286567">
                <a:tc>
                  <a:txBody>
                    <a:bodyPr/>
                    <a:lstStyle/>
                    <a:p>
                      <a:pPr algn="just">
                        <a:lnSpc>
                          <a:spcPct val="115000"/>
                        </a:lnSpc>
                        <a:spcAft>
                          <a:spcPts val="0"/>
                        </a:spcAft>
                      </a:pPr>
                      <a:r>
                        <a:rPr lang="en-US" sz="1000">
                          <a:effectLst/>
                        </a:rPr>
                        <a:t>Slot Two</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Pentium II Xeon, Tanner</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330</a:t>
                      </a:r>
                      <a:endParaRPr lang="en-US" sz="1100">
                        <a:effectLst/>
                        <a:latin typeface="Calibri"/>
                        <a:ea typeface="Calibri"/>
                        <a:cs typeface="Calibri"/>
                      </a:endParaRPr>
                    </a:p>
                  </a:txBody>
                  <a:tcPr marL="68580" marR="68580" marT="0" marB="0"/>
                </a:tc>
              </a:tr>
              <a:tr h="286567">
                <a:tc>
                  <a:txBody>
                    <a:bodyPr/>
                    <a:lstStyle/>
                    <a:p>
                      <a:pPr algn="just">
                        <a:lnSpc>
                          <a:spcPct val="115000"/>
                        </a:lnSpc>
                        <a:spcAft>
                          <a:spcPts val="0"/>
                        </a:spcAft>
                      </a:pPr>
                      <a:r>
                        <a:rPr lang="en-US" sz="1000">
                          <a:effectLst/>
                        </a:rPr>
                        <a:t>Socket 423</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Pentium IV</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a:effectLst/>
                        </a:rPr>
                        <a:t>423</a:t>
                      </a:r>
                      <a:endParaRPr lang="en-US" sz="1100">
                        <a:effectLst/>
                        <a:latin typeface="Calibri"/>
                        <a:ea typeface="Calibri"/>
                        <a:cs typeface="Calibri"/>
                      </a:endParaRPr>
                    </a:p>
                  </a:txBody>
                  <a:tcPr marL="68580" marR="68580" marT="0" marB="0"/>
                </a:tc>
              </a:tr>
              <a:tr h="286567">
                <a:tc>
                  <a:txBody>
                    <a:bodyPr/>
                    <a:lstStyle/>
                    <a:p>
                      <a:pPr algn="just">
                        <a:lnSpc>
                          <a:spcPct val="115000"/>
                        </a:lnSpc>
                        <a:spcAft>
                          <a:spcPts val="0"/>
                        </a:spcAft>
                      </a:pPr>
                      <a:r>
                        <a:rPr lang="en-US" sz="1000">
                          <a:effectLst/>
                        </a:rPr>
                        <a:t>Socket 473</a:t>
                      </a:r>
                      <a:endParaRPr lang="en-US" sz="1100">
                        <a:effectLst/>
                        <a:latin typeface="Calibri"/>
                        <a:ea typeface="Calibri"/>
                        <a:cs typeface="Calibri"/>
                      </a:endParaRPr>
                    </a:p>
                  </a:txBody>
                  <a:tcPr marL="68580" marR="68580" marT="0" marB="0"/>
                </a:tc>
                <a:tc>
                  <a:txBody>
                    <a:bodyPr/>
                    <a:lstStyle/>
                    <a:p>
                      <a:pPr algn="just">
                        <a:lnSpc>
                          <a:spcPct val="115000"/>
                        </a:lnSpc>
                        <a:spcAft>
                          <a:spcPts val="0"/>
                        </a:spcAft>
                      </a:pPr>
                      <a:r>
                        <a:rPr lang="en-US" sz="1000" dirty="0">
                          <a:effectLst/>
                        </a:rPr>
                        <a:t>Pentium IV</a:t>
                      </a:r>
                      <a:endParaRPr lang="en-US" sz="1100" dirty="0">
                        <a:effectLst/>
                        <a:latin typeface="Calibri"/>
                        <a:ea typeface="Calibri"/>
                        <a:cs typeface="Calibri"/>
                      </a:endParaRPr>
                    </a:p>
                  </a:txBody>
                  <a:tcPr marL="68580" marR="68580" marT="0" marB="0"/>
                </a:tc>
                <a:tc>
                  <a:txBody>
                    <a:bodyPr/>
                    <a:lstStyle/>
                    <a:p>
                      <a:pPr algn="just">
                        <a:lnSpc>
                          <a:spcPct val="115000"/>
                        </a:lnSpc>
                        <a:spcAft>
                          <a:spcPts val="0"/>
                        </a:spcAft>
                      </a:pPr>
                      <a:r>
                        <a:rPr lang="en-US" sz="1000" dirty="0">
                          <a:effectLst/>
                        </a:rPr>
                        <a:t>473</a:t>
                      </a:r>
                      <a:endParaRPr lang="en-US" sz="1100" dirty="0">
                        <a:effectLst/>
                        <a:latin typeface="Calibri"/>
                        <a:ea typeface="Calibri"/>
                        <a:cs typeface="Calibri"/>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Chipset</a:t>
            </a:r>
            <a:endParaRPr lang="en-US" dirty="0"/>
          </a:p>
        </p:txBody>
      </p:sp>
      <p:pic>
        <p:nvPicPr>
          <p:cNvPr id="36866" name="Picture 2" descr="E:\Kerja\Dre Dosen\amd-690g-chipset-2.jpg"/>
          <p:cNvPicPr>
            <a:picLocks noChangeAspect="1" noChangeArrowheads="1"/>
          </p:cNvPicPr>
          <p:nvPr/>
        </p:nvPicPr>
        <p:blipFill>
          <a:blip r:embed="rId2" cstate="print"/>
          <a:srcRect/>
          <a:stretch>
            <a:fillRect/>
          </a:stretch>
        </p:blipFill>
        <p:spPr bwMode="auto">
          <a:xfrm>
            <a:off x="2133600" y="1447800"/>
            <a:ext cx="2921883" cy="2133600"/>
          </a:xfrm>
          <a:prstGeom prst="rect">
            <a:avLst/>
          </a:prstGeom>
          <a:noFill/>
        </p:spPr>
      </p:pic>
      <p:pic>
        <p:nvPicPr>
          <p:cNvPr id="36867" name="Picture 3" descr="E:\Kerja\Dre Dosen\chipset.jpg"/>
          <p:cNvPicPr>
            <a:picLocks noChangeAspect="1" noChangeArrowheads="1"/>
          </p:cNvPicPr>
          <p:nvPr/>
        </p:nvPicPr>
        <p:blipFill>
          <a:blip r:embed="rId3" cstate="print"/>
          <a:srcRect/>
          <a:stretch>
            <a:fillRect/>
          </a:stretch>
        </p:blipFill>
        <p:spPr bwMode="auto">
          <a:xfrm>
            <a:off x="5791200" y="2057400"/>
            <a:ext cx="2974932" cy="2895600"/>
          </a:xfrm>
          <a:prstGeom prst="rect">
            <a:avLst/>
          </a:prstGeom>
          <a:noFill/>
        </p:spPr>
      </p:pic>
      <p:pic>
        <p:nvPicPr>
          <p:cNvPr id="36868" name="Picture 4" descr="E:\Kerja\Dre Dosen\sis741gx-chipset.jpg"/>
          <p:cNvPicPr>
            <a:picLocks noChangeAspect="1" noChangeArrowheads="1"/>
          </p:cNvPicPr>
          <p:nvPr/>
        </p:nvPicPr>
        <p:blipFill>
          <a:blip r:embed="rId4" cstate="print"/>
          <a:srcRect/>
          <a:stretch>
            <a:fillRect/>
          </a:stretch>
        </p:blipFill>
        <p:spPr bwMode="auto">
          <a:xfrm>
            <a:off x="1524000" y="3810000"/>
            <a:ext cx="3429000" cy="266536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BIOS (Basic Input Output System)</a:t>
            </a:r>
            <a:endParaRPr lang="en-US" sz="3200" dirty="0"/>
          </a:p>
        </p:txBody>
      </p:sp>
      <p:pic>
        <p:nvPicPr>
          <p:cNvPr id="39937" name="Picture 1" descr="E:\Kerja\Dre Dosen\BIOS.jpg"/>
          <p:cNvPicPr>
            <a:picLocks noChangeAspect="1" noChangeArrowheads="1"/>
          </p:cNvPicPr>
          <p:nvPr/>
        </p:nvPicPr>
        <p:blipFill>
          <a:blip r:embed="rId2" cstate="print"/>
          <a:srcRect/>
          <a:stretch>
            <a:fillRect/>
          </a:stretch>
        </p:blipFill>
        <p:spPr bwMode="auto">
          <a:xfrm>
            <a:off x="1752600" y="1447800"/>
            <a:ext cx="3481598" cy="2590799"/>
          </a:xfrm>
          <a:prstGeom prst="rect">
            <a:avLst/>
          </a:prstGeom>
          <a:noFill/>
        </p:spPr>
      </p:pic>
      <p:pic>
        <p:nvPicPr>
          <p:cNvPr id="39938" name="Picture 2" descr="E:\Kerja\Dre Dosen\socket-bios.jpg"/>
          <p:cNvPicPr>
            <a:picLocks noChangeAspect="1" noChangeArrowheads="1"/>
          </p:cNvPicPr>
          <p:nvPr/>
        </p:nvPicPr>
        <p:blipFill>
          <a:blip r:embed="rId3" cstate="print"/>
          <a:srcRect/>
          <a:stretch>
            <a:fillRect/>
          </a:stretch>
        </p:blipFill>
        <p:spPr bwMode="auto">
          <a:xfrm rot="5400000">
            <a:off x="5623113" y="3063687"/>
            <a:ext cx="3043237" cy="301186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4005064"/>
            <a:ext cx="5760640" cy="2304256"/>
          </a:xfrm>
        </p:spPr>
        <p:txBody>
          <a:bodyPr/>
          <a:lstStyle/>
          <a:p>
            <a:r>
              <a:rPr lang="id-ID" sz="4400" dirty="0" smtClean="0"/>
              <a:t>Teori</a:t>
            </a:r>
            <a:br>
              <a:rPr lang="id-ID" sz="4400" dirty="0" smtClean="0"/>
            </a:br>
            <a:r>
              <a:rPr lang="id-ID" sz="4400" dirty="0" smtClean="0"/>
              <a:t>Dasar Komputer</a:t>
            </a:r>
            <a:br>
              <a:rPr lang="id-ID" sz="4400" dirty="0" smtClean="0"/>
            </a:br>
            <a:r>
              <a:rPr lang="id-ID" sz="2000" b="0" i="0" dirty="0" smtClean="0"/>
              <a:t>Oleh Totok Sukardiyono</a:t>
            </a:r>
            <a:br>
              <a:rPr lang="id-ID" sz="2000" b="0" i="0" dirty="0" smtClean="0"/>
            </a:br>
            <a:r>
              <a:rPr lang="id-ID" sz="2000" b="0" i="0" dirty="0" smtClean="0"/>
              <a:t>e-mail : totoks@uny.ac.id, tardiyan@yahoo.com</a:t>
            </a:r>
            <a:br>
              <a:rPr lang="id-ID" sz="2000" b="0" i="0" dirty="0" smtClean="0"/>
            </a:br>
            <a:r>
              <a:rPr lang="id-ID" sz="2000" b="0" i="0" dirty="0" smtClean="0"/>
              <a:t>telp.    :0274 7447560, 085771356040</a:t>
            </a:r>
            <a:endParaRPr lang="en-US" sz="2000" b="0" i="0" dirty="0"/>
          </a:p>
        </p:txBody>
      </p:sp>
      <p:sp>
        <p:nvSpPr>
          <p:cNvPr id="4" name="TextBox 3"/>
          <p:cNvSpPr txBox="1"/>
          <p:nvPr/>
        </p:nvSpPr>
        <p:spPr>
          <a:xfrm>
            <a:off x="-5475302" y="6453336"/>
            <a:ext cx="10352102" cy="369332"/>
          </a:xfrm>
          <a:prstGeom prst="rect">
            <a:avLst/>
          </a:prstGeom>
          <a:noFill/>
        </p:spPr>
        <p:txBody>
          <a:bodyPr wrap="square" rtlCol="0">
            <a:spAutoFit/>
          </a:bodyPr>
          <a:lstStyle/>
          <a:p>
            <a:pPr fontAlgn="base">
              <a:spcBef>
                <a:spcPct val="0"/>
              </a:spcBef>
              <a:spcAft>
                <a:spcPct val="0"/>
              </a:spcAft>
            </a:pPr>
            <a:r>
              <a:rPr lang="id-ID" b="1" dirty="0">
                <a:solidFill>
                  <a:srgbClr val="FFFFFF"/>
                </a:solidFill>
              </a:rPr>
              <a:t>Hidup itu suatu perjalanan menuju Allah S.W.T</a:t>
            </a:r>
            <a:r>
              <a:rPr lang="id-ID" b="1" dirty="0" smtClean="0">
                <a:solidFill>
                  <a:srgbClr val="FFFFFF"/>
                </a:solidFill>
              </a:rPr>
              <a:t>.</a:t>
            </a:r>
            <a:r>
              <a:rPr lang="en-US" b="1" dirty="0" smtClean="0">
                <a:solidFill>
                  <a:srgbClr val="FFFFFF"/>
                </a:solidFill>
              </a:rPr>
              <a:t>  </a:t>
            </a:r>
            <a:r>
              <a:rPr lang="en-US" b="1" dirty="0" err="1" smtClean="0">
                <a:solidFill>
                  <a:srgbClr val="FFFFFF"/>
                </a:solidFill>
              </a:rPr>
              <a:t>Maka</a:t>
            </a:r>
            <a:r>
              <a:rPr lang="en-US" b="1" dirty="0" smtClean="0">
                <a:solidFill>
                  <a:srgbClr val="FFFFFF"/>
                </a:solidFill>
              </a:rPr>
              <a:t> </a:t>
            </a:r>
            <a:r>
              <a:rPr lang="en-US" b="1" dirty="0" err="1" smtClean="0">
                <a:solidFill>
                  <a:srgbClr val="FFFFFF"/>
                </a:solidFill>
              </a:rPr>
              <a:t>siapkanlah</a:t>
            </a:r>
            <a:r>
              <a:rPr lang="en-US" b="1" dirty="0" smtClean="0">
                <a:solidFill>
                  <a:srgbClr val="FFFFFF"/>
                </a:solidFill>
              </a:rPr>
              <a:t> </a:t>
            </a:r>
            <a:r>
              <a:rPr lang="en-US" b="1" dirty="0" err="1" smtClean="0">
                <a:solidFill>
                  <a:srgbClr val="FFFFFF"/>
                </a:solidFill>
              </a:rPr>
              <a:t>bekal</a:t>
            </a:r>
            <a:r>
              <a:rPr lang="en-US" b="1" dirty="0" smtClean="0">
                <a:solidFill>
                  <a:srgbClr val="FFFFFF"/>
                </a:solidFill>
              </a:rPr>
              <a:t> </a:t>
            </a:r>
            <a:r>
              <a:rPr lang="en-US" b="1" dirty="0" err="1" smtClean="0">
                <a:solidFill>
                  <a:srgbClr val="FFFFFF"/>
                </a:solidFill>
              </a:rPr>
              <a:t>untuk</a:t>
            </a:r>
            <a:r>
              <a:rPr lang="en-US" b="1" dirty="0" smtClean="0">
                <a:solidFill>
                  <a:srgbClr val="FFFFFF"/>
                </a:solidFill>
              </a:rPr>
              <a:t> </a:t>
            </a:r>
            <a:r>
              <a:rPr lang="en-US" b="1" dirty="0" err="1" smtClean="0">
                <a:solidFill>
                  <a:srgbClr val="FFFFFF"/>
                </a:solidFill>
              </a:rPr>
              <a:t>menghadapNya</a:t>
            </a:r>
            <a:endParaRPr lang="en-US" b="1" dirty="0">
              <a:solidFill>
                <a:srgbClr val="FFFFFF"/>
              </a:solidFill>
            </a:endParaRPr>
          </a:p>
        </p:txBody>
      </p:sp>
    </p:spTree>
    <p:extLst>
      <p:ext uri="{BB962C8B-B14F-4D97-AF65-F5344CB8AC3E}">
        <p14:creationId xmlns:p14="http://schemas.microsoft.com/office/powerpoint/2010/main" xmlns="" val="397762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repeatCount="indefinite"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0" fill="hold"/>
                                        <p:tgtEl>
                                          <p:spTgt spid="4"/>
                                        </p:tgtEl>
                                        <p:attrNameLst>
                                          <p:attrName>ppt_x</p:attrName>
                                        </p:attrNameLst>
                                      </p:cBhvr>
                                      <p:tavLst>
                                        <p:tav tm="0">
                                          <p:val>
                                            <p:strVal val="1+#ppt_w/2"/>
                                          </p:val>
                                        </p:tav>
                                        <p:tav tm="100000">
                                          <p:val>
                                            <p:strVal val="#ppt_x"/>
                                          </p:val>
                                        </p:tav>
                                      </p:tavLst>
                                    </p:anim>
                                    <p:anim calcmode="lin" valueType="num">
                                      <p:cBhvr additive="base">
                                        <p:cTn id="8" dur="20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a:t>
            </a:r>
            <a:endParaRPr lang="en-US" dirty="0"/>
          </a:p>
        </p:txBody>
      </p:sp>
      <p:grpSp>
        <p:nvGrpSpPr>
          <p:cNvPr id="43010" name="Group 2"/>
          <p:cNvGrpSpPr>
            <a:grpSpLocks/>
          </p:cNvGrpSpPr>
          <p:nvPr/>
        </p:nvGrpSpPr>
        <p:grpSpPr bwMode="auto">
          <a:xfrm>
            <a:off x="1447800" y="1600200"/>
            <a:ext cx="6629400" cy="4114800"/>
            <a:chOff x="2465" y="9986"/>
            <a:chExt cx="6544" cy="3457"/>
          </a:xfrm>
        </p:grpSpPr>
        <p:sp>
          <p:nvSpPr>
            <p:cNvPr id="43011" name="Text Box 3"/>
            <p:cNvSpPr txBox="1">
              <a:spLocks noChangeArrowheads="1"/>
            </p:cNvSpPr>
            <p:nvPr/>
          </p:nvSpPr>
          <p:spPr bwMode="auto">
            <a:xfrm>
              <a:off x="2465" y="9986"/>
              <a:ext cx="2160" cy="201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ts val="30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ea typeface="Times New Roman" pitchFamily="18" charset="0"/>
                </a:rPr>
                <a:t>CPU</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smtClean="0">
                  <a:ln>
                    <a:noFill/>
                  </a:ln>
                  <a:solidFill>
                    <a:schemeClr val="tx1"/>
                  </a:solidFill>
                  <a:effectLst/>
                  <a:latin typeface="Calibri" pitchFamily="34" charset="0"/>
                  <a:ea typeface="Times New Roman" pitchFamily="18" charset="0"/>
                </a:rPr>
                <a:t>300 MHz</a:t>
              </a:r>
              <a:endParaRPr kumimoji="0" lang="en-US" sz="3600" b="0" i="0" u="none" strike="noStrike" cap="none" normalizeH="0" baseline="0" smtClean="0">
                <a:ln>
                  <a:noFill/>
                </a:ln>
                <a:solidFill>
                  <a:schemeClr val="tx1"/>
                </a:solidFill>
                <a:effectLst/>
                <a:latin typeface="Arial" pitchFamily="34" charset="0"/>
              </a:endParaRPr>
            </a:p>
          </p:txBody>
        </p:sp>
        <p:sp>
          <p:nvSpPr>
            <p:cNvPr id="43012" name="Text Box 4"/>
            <p:cNvSpPr txBox="1">
              <a:spLocks noChangeArrowheads="1"/>
            </p:cNvSpPr>
            <p:nvPr/>
          </p:nvSpPr>
          <p:spPr bwMode="auto">
            <a:xfrm>
              <a:off x="2742" y="11026"/>
              <a:ext cx="1584"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Times New Roman" pitchFamily="18" charset="0"/>
                </a:rPr>
                <a:t>L1 Cache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Times New Roman" pitchFamily="18" charset="0"/>
                </a:rPr>
                <a:t>32 Kb</a:t>
              </a:r>
              <a:endParaRPr kumimoji="0" lang="en-US" sz="3600" b="0" i="0" u="none" strike="noStrike" cap="none" normalizeH="0" baseline="0" smtClean="0">
                <a:ln>
                  <a:noFill/>
                </a:ln>
                <a:solidFill>
                  <a:schemeClr val="tx1"/>
                </a:solidFill>
                <a:effectLst/>
                <a:latin typeface="Arial" pitchFamily="34" charset="0"/>
              </a:endParaRPr>
            </a:p>
          </p:txBody>
        </p:sp>
        <p:sp>
          <p:nvSpPr>
            <p:cNvPr id="43013" name="Text Box 5"/>
            <p:cNvSpPr txBox="1">
              <a:spLocks noChangeArrowheads="1"/>
            </p:cNvSpPr>
            <p:nvPr/>
          </p:nvSpPr>
          <p:spPr bwMode="auto">
            <a:xfrm>
              <a:off x="7101" y="10324"/>
              <a:ext cx="1584" cy="12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a typeface="Times New Roman" pitchFamily="18" charset="0"/>
              </a:endParaRPr>
            </a:p>
            <a:p>
              <a:pPr marL="0" marR="0" lvl="0" indent="0" algn="ctr" defTabSz="914400" rtl="0" eaLnBrk="1" fontAlgn="base" latinLnBrk="0" hangingPunct="1">
                <a:lnSpc>
                  <a:spcPct val="100000"/>
                </a:lnSpc>
                <a:spcBef>
                  <a:spcPts val="1200"/>
                </a:spcBef>
                <a:spcAft>
                  <a:spcPts val="30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Times New Roman" pitchFamily="18" charset="0"/>
                </a:rPr>
                <a:t>L2 Cache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Times New Roman" pitchFamily="18" charset="0"/>
                </a:rPr>
                <a:t>512 Kb</a:t>
              </a:r>
              <a:endParaRPr kumimoji="0" lang="en-US" sz="3600" b="0" i="0" u="none" strike="noStrike" cap="none" normalizeH="0" baseline="0" smtClean="0">
                <a:ln>
                  <a:noFill/>
                </a:ln>
                <a:solidFill>
                  <a:schemeClr val="tx1"/>
                </a:solidFill>
                <a:effectLst/>
                <a:latin typeface="Arial" pitchFamily="34" charset="0"/>
              </a:endParaRPr>
            </a:p>
          </p:txBody>
        </p:sp>
        <p:sp>
          <p:nvSpPr>
            <p:cNvPr id="43014" name="Text Box 6"/>
            <p:cNvSpPr txBox="1">
              <a:spLocks noChangeArrowheads="1"/>
            </p:cNvSpPr>
            <p:nvPr/>
          </p:nvSpPr>
          <p:spPr bwMode="auto">
            <a:xfrm>
              <a:off x="2529" y="12723"/>
              <a:ext cx="6480" cy="7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ts val="300"/>
                </a:spcAft>
                <a:buClrTx/>
                <a:buSzTx/>
                <a:buFontTx/>
                <a:buNone/>
                <a:tabLst/>
              </a:pPr>
              <a:r>
                <a:rPr kumimoji="0" lang="en-US" sz="2400" b="1" i="0" u="none" strike="noStrike" cap="none" normalizeH="0" baseline="0" smtClean="0">
                  <a:ln>
                    <a:noFill/>
                  </a:ln>
                  <a:solidFill>
                    <a:schemeClr val="tx1"/>
                  </a:solidFill>
                  <a:effectLst/>
                  <a:latin typeface="Tahoma" pitchFamily="34" charset="0"/>
                  <a:ea typeface="Times New Roman" pitchFamily="18" charset="0"/>
                </a:rPr>
                <a:t>Moherboard with system memory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Times New Roman" pitchFamily="18" charset="0"/>
                </a:rPr>
                <a:t>(i.e 128 Mb RAM)</a:t>
              </a:r>
              <a:endParaRPr kumimoji="0" lang="en-US" sz="3600" b="0" i="0" u="none" strike="noStrike" cap="none" normalizeH="0" baseline="0" smtClean="0">
                <a:ln>
                  <a:noFill/>
                </a:ln>
                <a:solidFill>
                  <a:schemeClr val="tx1"/>
                </a:solidFill>
                <a:effectLst/>
                <a:latin typeface="Arial" pitchFamily="34" charset="0"/>
              </a:endParaRPr>
            </a:p>
          </p:txBody>
        </p:sp>
        <p:sp>
          <p:nvSpPr>
            <p:cNvPr id="43015" name="AutoShape 7"/>
            <p:cNvSpPr>
              <a:spLocks noChangeArrowheads="1"/>
            </p:cNvSpPr>
            <p:nvPr/>
          </p:nvSpPr>
          <p:spPr bwMode="auto">
            <a:xfrm>
              <a:off x="4665" y="10967"/>
              <a:ext cx="2340" cy="432"/>
            </a:xfrm>
            <a:prstGeom prst="leftRightArrow">
              <a:avLst>
                <a:gd name="adj1" fmla="val 50000"/>
                <a:gd name="adj2" fmla="val 108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3600"/>
            </a:p>
          </p:txBody>
        </p:sp>
        <p:sp>
          <p:nvSpPr>
            <p:cNvPr id="43016" name="AutoShape 8"/>
            <p:cNvSpPr>
              <a:spLocks noChangeArrowheads="1"/>
            </p:cNvSpPr>
            <p:nvPr/>
          </p:nvSpPr>
          <p:spPr bwMode="auto">
            <a:xfrm>
              <a:off x="7668" y="11685"/>
              <a:ext cx="432" cy="997"/>
            </a:xfrm>
            <a:prstGeom prst="upDownArrow">
              <a:avLst>
                <a:gd name="adj1" fmla="val 50000"/>
                <a:gd name="adj2" fmla="val 4615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3600"/>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Kerja\Dre Dosen\MEMORIA RAM SIMM.jpg"/>
          <p:cNvPicPr>
            <a:picLocks noChangeAspect="1" noChangeArrowheads="1"/>
          </p:cNvPicPr>
          <p:nvPr/>
        </p:nvPicPr>
        <p:blipFill>
          <a:blip r:embed="rId3" cstate="print"/>
          <a:srcRect/>
          <a:stretch>
            <a:fillRect/>
          </a:stretch>
        </p:blipFill>
        <p:spPr bwMode="auto">
          <a:xfrm>
            <a:off x="1143000" y="762000"/>
            <a:ext cx="3886200" cy="3886200"/>
          </a:xfrm>
          <a:prstGeom prst="rect">
            <a:avLst/>
          </a:prstGeom>
          <a:noFill/>
        </p:spPr>
      </p:pic>
      <p:pic>
        <p:nvPicPr>
          <p:cNvPr id="4" name="Picture 2" descr="E:\Kerja\Dre Dosen\SIMM.jpg"/>
          <p:cNvPicPr>
            <a:picLocks noChangeAspect="1" noChangeArrowheads="1"/>
          </p:cNvPicPr>
          <p:nvPr/>
        </p:nvPicPr>
        <p:blipFill>
          <a:blip r:embed="rId4" cstate="print"/>
          <a:srcRect/>
          <a:stretch>
            <a:fillRect/>
          </a:stretch>
        </p:blipFill>
        <p:spPr bwMode="auto">
          <a:xfrm>
            <a:off x="3886200" y="3505200"/>
            <a:ext cx="4659498" cy="1916112"/>
          </a:xfrm>
          <a:prstGeom prst="rect">
            <a:avLst/>
          </a:prstGeom>
          <a:noFill/>
        </p:spPr>
      </p:pic>
      <p:sp>
        <p:nvSpPr>
          <p:cNvPr id="2" name="Title 1"/>
          <p:cNvSpPr>
            <a:spLocks noGrp="1"/>
          </p:cNvSpPr>
          <p:nvPr>
            <p:ph type="title"/>
          </p:nvPr>
        </p:nvSpPr>
        <p:spPr/>
        <p:txBody>
          <a:bodyPr>
            <a:normAutofit/>
          </a:bodyPr>
          <a:lstStyle/>
          <a:p>
            <a:pPr lvl="0"/>
            <a:r>
              <a:rPr lang="en-US" b="1" dirty="0" err="1" smtClean="0"/>
              <a:t>Memori</a:t>
            </a:r>
            <a:r>
              <a:rPr lang="en-US" b="1" dirty="0" smtClean="0"/>
              <a:t> Module</a:t>
            </a:r>
            <a:endParaRPr lang="en-US" dirty="0"/>
          </a:p>
        </p:txBody>
      </p:sp>
      <p:sp>
        <p:nvSpPr>
          <p:cNvPr id="3" name="Content Placeholder 2"/>
          <p:cNvSpPr>
            <a:spLocks noGrp="1"/>
          </p:cNvSpPr>
          <p:nvPr>
            <p:ph idx="1"/>
          </p:nvPr>
        </p:nvSpPr>
        <p:spPr>
          <a:xfrm>
            <a:off x="1435608" y="5638800"/>
            <a:ext cx="7498080" cy="609600"/>
          </a:xfrm>
        </p:spPr>
        <p:txBody>
          <a:bodyPr>
            <a:normAutofit/>
          </a:bodyPr>
          <a:lstStyle/>
          <a:p>
            <a:pPr>
              <a:buNone/>
            </a:pPr>
            <a:r>
              <a:rPr lang="en-US" sz="2400" b="1" dirty="0" smtClean="0"/>
              <a:t>SIMM (Single In-Line Memory Module)</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5943600"/>
            <a:ext cx="7498080" cy="457200"/>
          </a:xfrm>
        </p:spPr>
        <p:txBody>
          <a:bodyPr>
            <a:noAutofit/>
          </a:bodyPr>
          <a:lstStyle/>
          <a:p>
            <a:pPr>
              <a:buNone/>
            </a:pPr>
            <a:r>
              <a:rPr lang="en-US" sz="2400" b="1" dirty="0" smtClean="0"/>
              <a:t>DIMM (Dual In-Line </a:t>
            </a:r>
            <a:r>
              <a:rPr lang="en-US" sz="2400" b="1" dirty="0" err="1" smtClean="0"/>
              <a:t>Memori</a:t>
            </a:r>
            <a:r>
              <a:rPr lang="en-US" sz="2400" b="1" dirty="0" smtClean="0"/>
              <a:t> Module)</a:t>
            </a:r>
            <a:endParaRPr lang="en-US" sz="2400" dirty="0"/>
          </a:p>
        </p:txBody>
      </p:sp>
      <p:pic>
        <p:nvPicPr>
          <p:cNvPr id="44036" name="Picture 4" descr="E:\Kerja\Dre Dosen\654878.jpg"/>
          <p:cNvPicPr>
            <a:picLocks noChangeAspect="1" noChangeArrowheads="1"/>
          </p:cNvPicPr>
          <p:nvPr/>
        </p:nvPicPr>
        <p:blipFill>
          <a:blip r:embed="rId3" cstate="print"/>
          <a:srcRect/>
          <a:stretch>
            <a:fillRect/>
          </a:stretch>
        </p:blipFill>
        <p:spPr bwMode="auto">
          <a:xfrm>
            <a:off x="2057400" y="1524000"/>
            <a:ext cx="4770437" cy="419621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Expansion Card</a:t>
            </a:r>
            <a:endParaRPr lang="en-US" dirty="0"/>
          </a:p>
        </p:txBody>
      </p:sp>
      <p:sp>
        <p:nvSpPr>
          <p:cNvPr id="3" name="Content Placeholder 2"/>
          <p:cNvSpPr>
            <a:spLocks noGrp="1"/>
          </p:cNvSpPr>
          <p:nvPr>
            <p:ph idx="1"/>
          </p:nvPr>
        </p:nvSpPr>
        <p:spPr>
          <a:xfrm>
            <a:off x="3962400" y="5562600"/>
            <a:ext cx="1993392" cy="457200"/>
          </a:xfrm>
        </p:spPr>
        <p:txBody>
          <a:bodyPr>
            <a:noAutofit/>
          </a:bodyPr>
          <a:lstStyle/>
          <a:p>
            <a:pPr lvl="0">
              <a:buNone/>
            </a:pPr>
            <a:r>
              <a:rPr lang="en-US" sz="2400" b="1" dirty="0" smtClean="0"/>
              <a:t>VGA Card</a:t>
            </a:r>
            <a:endParaRPr lang="en-US" sz="2400" dirty="0" smtClean="0"/>
          </a:p>
        </p:txBody>
      </p:sp>
      <p:pic>
        <p:nvPicPr>
          <p:cNvPr id="45058" name="Picture 2" descr="E:\Kerja\Dre Dosen\jual-pci-vga-card-12-1272041515.jpg"/>
          <p:cNvPicPr>
            <a:picLocks noChangeAspect="1" noChangeArrowheads="1"/>
          </p:cNvPicPr>
          <p:nvPr/>
        </p:nvPicPr>
        <p:blipFill>
          <a:blip r:embed="rId2" cstate="print"/>
          <a:srcRect/>
          <a:stretch>
            <a:fillRect/>
          </a:stretch>
        </p:blipFill>
        <p:spPr bwMode="auto">
          <a:xfrm>
            <a:off x="1905000" y="1600200"/>
            <a:ext cx="4953000" cy="381634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5943600"/>
            <a:ext cx="2286000" cy="381000"/>
          </a:xfrm>
        </p:spPr>
        <p:txBody>
          <a:bodyPr>
            <a:noAutofit/>
          </a:bodyPr>
          <a:lstStyle/>
          <a:p>
            <a:pPr lvl="0">
              <a:buNone/>
            </a:pPr>
            <a:r>
              <a:rPr lang="en-US" sz="2400" b="1" dirty="0" smtClean="0"/>
              <a:t>Sound Card</a:t>
            </a:r>
            <a:endParaRPr lang="en-US" sz="2400" dirty="0" smtClean="0"/>
          </a:p>
        </p:txBody>
      </p:sp>
      <p:pic>
        <p:nvPicPr>
          <p:cNvPr id="46082" name="Picture 40" descr="sound-card"/>
          <p:cNvPicPr>
            <a:picLocks noChangeAspect="1" noChangeArrowheads="1"/>
          </p:cNvPicPr>
          <p:nvPr/>
        </p:nvPicPr>
        <p:blipFill>
          <a:blip r:embed="rId2" cstate="print"/>
          <a:srcRect/>
          <a:stretch>
            <a:fillRect/>
          </a:stretch>
        </p:blipFill>
        <p:spPr bwMode="auto">
          <a:xfrm>
            <a:off x="1752600" y="838200"/>
            <a:ext cx="5459585"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248400"/>
            <a:ext cx="4660392" cy="609600"/>
          </a:xfrm>
        </p:spPr>
        <p:txBody>
          <a:bodyPr>
            <a:normAutofit/>
          </a:bodyPr>
          <a:lstStyle/>
          <a:p>
            <a:pPr>
              <a:buNone/>
            </a:pPr>
            <a:r>
              <a:rPr lang="en-US" sz="2400" b="1" dirty="0" smtClean="0"/>
              <a:t>NIC (Network Interface Card)</a:t>
            </a:r>
            <a:endParaRPr lang="en-US" sz="2400" dirty="0"/>
          </a:p>
        </p:txBody>
      </p:sp>
      <p:pic>
        <p:nvPicPr>
          <p:cNvPr id="47106" name="Picture 41" descr="network-IC"/>
          <p:cNvPicPr>
            <a:picLocks noChangeAspect="1" noChangeArrowheads="1"/>
          </p:cNvPicPr>
          <p:nvPr/>
        </p:nvPicPr>
        <p:blipFill>
          <a:blip r:embed="rId2" cstate="print"/>
          <a:srcRect/>
          <a:stretch>
            <a:fillRect/>
          </a:stretch>
        </p:blipFill>
        <p:spPr bwMode="auto">
          <a:xfrm>
            <a:off x="1828800" y="1447800"/>
            <a:ext cx="5181600" cy="40654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5867400"/>
            <a:ext cx="3288792" cy="533400"/>
          </a:xfrm>
        </p:spPr>
        <p:txBody>
          <a:bodyPr>
            <a:normAutofit/>
          </a:bodyPr>
          <a:lstStyle/>
          <a:p>
            <a:pPr lvl="0">
              <a:buNone/>
            </a:pPr>
            <a:r>
              <a:rPr lang="en-US" sz="2400" b="1" dirty="0" smtClean="0"/>
              <a:t>TV / Radio Tuner</a:t>
            </a:r>
            <a:endParaRPr lang="en-US" sz="2400" dirty="0" smtClean="0"/>
          </a:p>
        </p:txBody>
      </p:sp>
      <p:pic>
        <p:nvPicPr>
          <p:cNvPr id="48130" name="Picture 2" descr="E:\Kerja\Dre Dosen\Sabrent-SBT-TVFM-TV-Tuner-Video-Capture-FM-Radio-PCI-Card-with-Remote-Control-0.jpg"/>
          <p:cNvPicPr>
            <a:picLocks noChangeAspect="1" noChangeArrowheads="1"/>
          </p:cNvPicPr>
          <p:nvPr/>
        </p:nvPicPr>
        <p:blipFill>
          <a:blip r:embed="rId2" cstate="print"/>
          <a:srcRect/>
          <a:stretch>
            <a:fillRect/>
          </a:stretch>
        </p:blipFill>
        <p:spPr bwMode="auto">
          <a:xfrm>
            <a:off x="2286000" y="533400"/>
            <a:ext cx="5105400" cy="51054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err="1" smtClean="0"/>
              <a:t>Memori</a:t>
            </a:r>
            <a:r>
              <a:rPr lang="en-US" sz="3200" b="1" dirty="0" smtClean="0"/>
              <a:t> </a:t>
            </a:r>
            <a:r>
              <a:rPr lang="en-US" sz="3200" b="1" dirty="0" err="1" smtClean="0"/>
              <a:t>Eksternal</a:t>
            </a:r>
            <a:r>
              <a:rPr lang="en-US" sz="3200" b="1" dirty="0" smtClean="0"/>
              <a:t> (Storage Device)</a:t>
            </a:r>
            <a:endParaRPr lang="en-US" sz="3200" dirty="0"/>
          </a:p>
        </p:txBody>
      </p:sp>
      <p:sp>
        <p:nvSpPr>
          <p:cNvPr id="3" name="Content Placeholder 2"/>
          <p:cNvSpPr>
            <a:spLocks noGrp="1"/>
          </p:cNvSpPr>
          <p:nvPr>
            <p:ph idx="1"/>
          </p:nvPr>
        </p:nvSpPr>
        <p:spPr>
          <a:xfrm>
            <a:off x="3429000" y="5715000"/>
            <a:ext cx="2679192" cy="533400"/>
          </a:xfrm>
        </p:spPr>
        <p:txBody>
          <a:bodyPr>
            <a:normAutofit lnSpcReduction="10000"/>
          </a:bodyPr>
          <a:lstStyle/>
          <a:p>
            <a:pPr>
              <a:buNone/>
            </a:pPr>
            <a:r>
              <a:rPr lang="en-US" b="1" dirty="0" smtClean="0"/>
              <a:t>Floppy Disk</a:t>
            </a:r>
            <a:endParaRPr lang="en-US" dirty="0"/>
          </a:p>
        </p:txBody>
      </p:sp>
      <p:pic>
        <p:nvPicPr>
          <p:cNvPr id="49154" name="Picture 72" descr="fdd_besar"/>
          <p:cNvPicPr>
            <a:picLocks noChangeAspect="1" noChangeArrowheads="1"/>
          </p:cNvPicPr>
          <p:nvPr/>
        </p:nvPicPr>
        <p:blipFill>
          <a:blip r:embed="rId2" cstate="print"/>
          <a:srcRect/>
          <a:stretch>
            <a:fillRect/>
          </a:stretch>
        </p:blipFill>
        <p:spPr bwMode="auto">
          <a:xfrm>
            <a:off x="1295400" y="1295400"/>
            <a:ext cx="3505200" cy="2700976"/>
          </a:xfrm>
          <a:prstGeom prst="rect">
            <a:avLst/>
          </a:prstGeom>
          <a:noFill/>
          <a:ln w="9525">
            <a:noFill/>
            <a:miter lim="800000"/>
            <a:headEnd/>
            <a:tailEnd/>
          </a:ln>
        </p:spPr>
      </p:pic>
      <p:sp>
        <p:nvSpPr>
          <p:cNvPr id="5" name="TextBox 4"/>
          <p:cNvSpPr txBox="1"/>
          <p:nvPr/>
        </p:nvSpPr>
        <p:spPr>
          <a:xfrm>
            <a:off x="2057400" y="4114800"/>
            <a:ext cx="1371600" cy="461665"/>
          </a:xfrm>
          <a:prstGeom prst="rect">
            <a:avLst/>
          </a:prstGeom>
          <a:noFill/>
        </p:spPr>
        <p:txBody>
          <a:bodyPr wrap="square" rtlCol="0">
            <a:spAutoFit/>
          </a:bodyPr>
          <a:lstStyle/>
          <a:p>
            <a:r>
              <a:rPr lang="en-US" sz="2400" dirty="0" smtClean="0"/>
              <a:t>5,25 Inch</a:t>
            </a:r>
            <a:endParaRPr lang="en-US" sz="2400" dirty="0"/>
          </a:p>
        </p:txBody>
      </p:sp>
      <p:pic>
        <p:nvPicPr>
          <p:cNvPr id="49155" name="Picture 73" descr="fdd_kecil"/>
          <p:cNvPicPr>
            <a:picLocks noChangeAspect="1" noChangeArrowheads="1"/>
          </p:cNvPicPr>
          <p:nvPr/>
        </p:nvPicPr>
        <p:blipFill>
          <a:blip r:embed="rId3" cstate="print"/>
          <a:srcRect/>
          <a:stretch>
            <a:fillRect/>
          </a:stretch>
        </p:blipFill>
        <p:spPr bwMode="auto">
          <a:xfrm>
            <a:off x="5486400" y="3352800"/>
            <a:ext cx="2971800" cy="1457031"/>
          </a:xfrm>
          <a:prstGeom prst="rect">
            <a:avLst/>
          </a:prstGeom>
          <a:noFill/>
          <a:ln w="9525">
            <a:noFill/>
            <a:miter lim="800000"/>
            <a:headEnd/>
            <a:tailEnd/>
          </a:ln>
        </p:spPr>
      </p:pic>
      <p:sp>
        <p:nvSpPr>
          <p:cNvPr id="7" name="TextBox 6"/>
          <p:cNvSpPr txBox="1"/>
          <p:nvPr/>
        </p:nvSpPr>
        <p:spPr>
          <a:xfrm>
            <a:off x="6477000" y="5257800"/>
            <a:ext cx="914033" cy="369332"/>
          </a:xfrm>
          <a:prstGeom prst="rect">
            <a:avLst/>
          </a:prstGeom>
          <a:noFill/>
        </p:spPr>
        <p:txBody>
          <a:bodyPr wrap="none" rtlCol="0">
            <a:spAutoFit/>
          </a:bodyPr>
          <a:lstStyle/>
          <a:p>
            <a:r>
              <a:rPr lang="en-US" dirty="0" smtClean="0"/>
              <a:t>3,5 inch</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19800"/>
            <a:ext cx="2362200" cy="533400"/>
          </a:xfrm>
        </p:spPr>
        <p:txBody>
          <a:bodyPr>
            <a:normAutofit/>
          </a:bodyPr>
          <a:lstStyle/>
          <a:p>
            <a:pPr>
              <a:buNone/>
            </a:pPr>
            <a:r>
              <a:rPr lang="en-US" sz="2400" b="1" dirty="0" smtClean="0"/>
              <a:t>Hard Disk</a:t>
            </a:r>
            <a:endParaRPr lang="en-US" sz="2400" dirty="0"/>
          </a:p>
        </p:txBody>
      </p:sp>
      <p:pic>
        <p:nvPicPr>
          <p:cNvPr id="50178" name="Picture 75" descr="harddisk"/>
          <p:cNvPicPr>
            <a:picLocks noChangeAspect="1" noChangeArrowheads="1"/>
          </p:cNvPicPr>
          <p:nvPr/>
        </p:nvPicPr>
        <p:blipFill>
          <a:blip r:embed="rId2" cstate="print"/>
          <a:srcRect/>
          <a:stretch>
            <a:fillRect/>
          </a:stretch>
        </p:blipFill>
        <p:spPr bwMode="auto">
          <a:xfrm>
            <a:off x="1295400" y="1371600"/>
            <a:ext cx="3886200" cy="2660258"/>
          </a:xfrm>
          <a:prstGeom prst="rect">
            <a:avLst/>
          </a:prstGeom>
          <a:noFill/>
          <a:ln w="9525">
            <a:noFill/>
            <a:miter lim="800000"/>
            <a:headEnd/>
            <a:tailEnd/>
          </a:ln>
        </p:spPr>
      </p:pic>
      <p:pic>
        <p:nvPicPr>
          <p:cNvPr id="50179" name="Picture 3" descr="E:\Kerja\Dre Dosen\hardisk1.jpg"/>
          <p:cNvPicPr>
            <a:picLocks noChangeAspect="1" noChangeArrowheads="1"/>
          </p:cNvPicPr>
          <p:nvPr/>
        </p:nvPicPr>
        <p:blipFill>
          <a:blip r:embed="rId3" cstate="print"/>
          <a:srcRect/>
          <a:stretch>
            <a:fillRect/>
          </a:stretch>
        </p:blipFill>
        <p:spPr bwMode="auto">
          <a:xfrm flipH="1">
            <a:off x="4953000" y="3048000"/>
            <a:ext cx="3357677" cy="291465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E:\Kerja\Dre Dosen\cd-rom.gif"/>
          <p:cNvPicPr>
            <a:picLocks noChangeAspect="1" noChangeArrowheads="1"/>
          </p:cNvPicPr>
          <p:nvPr/>
        </p:nvPicPr>
        <p:blipFill>
          <a:blip r:embed="rId2" cstate="print"/>
          <a:srcRect/>
          <a:stretch>
            <a:fillRect/>
          </a:stretch>
        </p:blipFill>
        <p:spPr bwMode="auto">
          <a:xfrm>
            <a:off x="4343400" y="2971800"/>
            <a:ext cx="4376738" cy="3009007"/>
          </a:xfrm>
          <a:prstGeom prst="rect">
            <a:avLst/>
          </a:prstGeom>
          <a:noFill/>
        </p:spPr>
      </p:pic>
      <p:sp>
        <p:nvSpPr>
          <p:cNvPr id="3" name="Content Placeholder 2"/>
          <p:cNvSpPr>
            <a:spLocks noGrp="1"/>
          </p:cNvSpPr>
          <p:nvPr>
            <p:ph idx="1"/>
          </p:nvPr>
        </p:nvSpPr>
        <p:spPr>
          <a:xfrm>
            <a:off x="3886200" y="5867400"/>
            <a:ext cx="1840992" cy="381000"/>
          </a:xfrm>
        </p:spPr>
        <p:txBody>
          <a:bodyPr>
            <a:noAutofit/>
          </a:bodyPr>
          <a:lstStyle/>
          <a:p>
            <a:pPr>
              <a:buNone/>
            </a:pPr>
            <a:r>
              <a:rPr lang="en-US" sz="2400" b="1" dirty="0" smtClean="0"/>
              <a:t>CD-ROM</a:t>
            </a:r>
            <a:endParaRPr lang="en-US" sz="2400" dirty="0"/>
          </a:p>
        </p:txBody>
      </p:sp>
      <p:pic>
        <p:nvPicPr>
          <p:cNvPr id="51202" name="Picture 76" descr="cdrom"/>
          <p:cNvPicPr>
            <a:picLocks noChangeAspect="1" noChangeArrowheads="1"/>
          </p:cNvPicPr>
          <p:nvPr/>
        </p:nvPicPr>
        <p:blipFill>
          <a:blip r:embed="rId3" cstate="print"/>
          <a:srcRect/>
          <a:stretch>
            <a:fillRect/>
          </a:stretch>
        </p:blipFill>
        <p:spPr bwMode="auto">
          <a:xfrm>
            <a:off x="1600200" y="914400"/>
            <a:ext cx="3200400" cy="3041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Materi</a:t>
            </a:r>
            <a:endParaRPr lang="en-US" dirty="0"/>
          </a:p>
        </p:txBody>
      </p:sp>
      <p:sp>
        <p:nvSpPr>
          <p:cNvPr id="3" name="Content Placeholder 2"/>
          <p:cNvSpPr>
            <a:spLocks noGrp="1"/>
          </p:cNvSpPr>
          <p:nvPr>
            <p:ph idx="1"/>
          </p:nvPr>
        </p:nvSpPr>
        <p:spPr/>
        <p:txBody>
          <a:bodyPr/>
          <a:lstStyle/>
          <a:p>
            <a:r>
              <a:rPr lang="en-US" dirty="0" err="1" smtClean="0">
                <a:hlinkClick r:id="rId2" action="ppaction://hlinksldjump"/>
              </a:rPr>
              <a:t>Organisasi</a:t>
            </a:r>
            <a:r>
              <a:rPr lang="en-US" dirty="0" smtClean="0">
                <a:hlinkClick r:id="rId2" action="ppaction://hlinksldjump"/>
              </a:rPr>
              <a:t> </a:t>
            </a:r>
            <a:r>
              <a:rPr lang="en-US" dirty="0" err="1" smtClean="0">
                <a:hlinkClick r:id="rId2" action="ppaction://hlinksldjump"/>
              </a:rPr>
              <a:t>Komputer</a:t>
            </a:r>
            <a:endParaRPr lang="en-US" dirty="0" smtClean="0"/>
          </a:p>
          <a:p>
            <a:r>
              <a:rPr lang="en-US" dirty="0" smtClean="0">
                <a:hlinkClick r:id="rId3" action="ppaction://hlinksldjump"/>
              </a:rPr>
              <a:t>Input Device</a:t>
            </a:r>
            <a:endParaRPr lang="en-US" dirty="0" smtClean="0"/>
          </a:p>
          <a:p>
            <a:r>
              <a:rPr lang="en-US" dirty="0" smtClean="0">
                <a:hlinkClick r:id="rId4" action="ppaction://hlinksldjump"/>
              </a:rPr>
              <a:t>Output Device</a:t>
            </a:r>
            <a:endParaRPr lang="en-US" dirty="0" smtClean="0"/>
          </a:p>
          <a:p>
            <a:r>
              <a:rPr lang="en-US" dirty="0" smtClean="0">
                <a:hlinkClick r:id="rId5" action="ppaction://hlinksldjump"/>
              </a:rPr>
              <a:t>Process Device</a:t>
            </a:r>
            <a:endParaRPr lang="en-US" dirty="0" smtClean="0"/>
          </a:p>
          <a:p>
            <a:r>
              <a:rPr lang="en-US" dirty="0" err="1" smtClean="0">
                <a:hlinkClick r:id="rId6" action="ppaction://hlinksldjump"/>
              </a:rPr>
              <a:t>Memori</a:t>
            </a:r>
            <a:r>
              <a:rPr lang="en-US" dirty="0" smtClean="0">
                <a:hlinkClick r:id="rId6" action="ppaction://hlinksldjump"/>
              </a:rPr>
              <a:t> </a:t>
            </a:r>
            <a:r>
              <a:rPr lang="en-US" dirty="0" err="1" smtClean="0">
                <a:hlinkClick r:id="rId6" action="ppaction://hlinksldjump"/>
              </a:rPr>
              <a:t>Eksternal</a:t>
            </a:r>
            <a:endParaRPr lang="en-US"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4005064"/>
            <a:ext cx="5760640" cy="2304256"/>
          </a:xfrm>
        </p:spPr>
        <p:txBody>
          <a:bodyPr/>
          <a:lstStyle/>
          <a:p>
            <a:r>
              <a:rPr lang="id-ID" sz="4400" dirty="0" smtClean="0"/>
              <a:t>Jaringan</a:t>
            </a:r>
            <a:br>
              <a:rPr lang="id-ID" sz="4400" dirty="0" smtClean="0"/>
            </a:br>
            <a:r>
              <a:rPr lang="id-ID" sz="4400" dirty="0" smtClean="0"/>
              <a:t>Komputer</a:t>
            </a:r>
            <a:br>
              <a:rPr lang="id-ID" sz="4400" dirty="0" smtClean="0"/>
            </a:br>
            <a:r>
              <a:rPr lang="id-ID" sz="2000" b="0" i="0" dirty="0" smtClean="0"/>
              <a:t>Oleh Totok Sukardiyono</a:t>
            </a:r>
            <a:br>
              <a:rPr lang="id-ID" sz="2000" b="0" i="0" dirty="0" smtClean="0"/>
            </a:br>
            <a:r>
              <a:rPr lang="id-ID" sz="2000" b="0" i="0" dirty="0" smtClean="0"/>
              <a:t>e-mail : totoks@uny.ac.id, tardiyan@yahoo.com</a:t>
            </a:r>
            <a:br>
              <a:rPr lang="id-ID" sz="2000" b="0" i="0" dirty="0" smtClean="0"/>
            </a:br>
            <a:r>
              <a:rPr lang="id-ID" sz="2000" b="0" i="0" dirty="0" smtClean="0"/>
              <a:t>telp.    :0274 7447560, 085771356040</a:t>
            </a:r>
            <a:endParaRPr lang="en-US" sz="2000" b="0" i="0" dirty="0"/>
          </a:p>
        </p:txBody>
      </p:sp>
      <p:sp>
        <p:nvSpPr>
          <p:cNvPr id="4" name="TextBox 3"/>
          <p:cNvSpPr txBox="1"/>
          <p:nvPr/>
        </p:nvSpPr>
        <p:spPr>
          <a:xfrm>
            <a:off x="-5475302" y="6453336"/>
            <a:ext cx="5510798" cy="369332"/>
          </a:xfrm>
          <a:prstGeom prst="rect">
            <a:avLst/>
          </a:prstGeom>
          <a:noFill/>
        </p:spPr>
        <p:txBody>
          <a:bodyPr wrap="square" rtlCol="0">
            <a:spAutoFit/>
          </a:bodyPr>
          <a:lstStyle/>
          <a:p>
            <a:pPr fontAlgn="base">
              <a:spcBef>
                <a:spcPct val="0"/>
              </a:spcBef>
              <a:spcAft>
                <a:spcPct val="0"/>
              </a:spcAft>
            </a:pPr>
            <a:r>
              <a:rPr lang="id-ID" b="1" dirty="0">
                <a:solidFill>
                  <a:srgbClr val="FFFFFF"/>
                </a:solidFill>
              </a:rPr>
              <a:t>Hidup itu suatu perjalanan menuju Allah S.W.T.</a:t>
            </a:r>
            <a:endParaRPr lang="en-US" b="1" dirty="0">
              <a:solidFill>
                <a:srgbClr val="FFFFFF"/>
              </a:solidFill>
            </a:endParaRPr>
          </a:p>
        </p:txBody>
      </p:sp>
    </p:spTree>
    <p:extLst>
      <p:ext uri="{BB962C8B-B14F-4D97-AF65-F5344CB8AC3E}">
        <p14:creationId xmlns:p14="http://schemas.microsoft.com/office/powerpoint/2010/main" xmlns="" val="361521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repeatCount="indefinite"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0" fill="hold"/>
                                        <p:tgtEl>
                                          <p:spTgt spid="4"/>
                                        </p:tgtEl>
                                        <p:attrNameLst>
                                          <p:attrName>ppt_x</p:attrName>
                                        </p:attrNameLst>
                                      </p:cBhvr>
                                      <p:tavLst>
                                        <p:tav tm="0">
                                          <p:val>
                                            <p:strVal val="1+#ppt_w/2"/>
                                          </p:val>
                                        </p:tav>
                                        <p:tav tm="100000">
                                          <p:val>
                                            <p:strVal val="#ppt_x"/>
                                          </p:val>
                                        </p:tav>
                                      </p:tavLst>
                                    </p:anim>
                                    <p:anim calcmode="lin" valueType="num">
                                      <p:cBhvr additive="base">
                                        <p:cTn id="8" dur="20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nvSpPr>
        <p:spPr>
          <a:xfrm>
            <a:off x="2000231" y="2071678"/>
            <a:ext cx="5596105" cy="1143000"/>
          </a:xfrm>
          <a:prstGeom prst="rect">
            <a:avLst/>
          </a:prstGeom>
        </p:spPr>
        <p:txBody>
          <a:bodyPr vert="horz" lIns="91440" tIns="45720" rIns="91440" bIns="45720" rtlCol="0" anchor="ctr">
            <a:noAutofit/>
          </a:bodyPr>
          <a:lstStyle/>
          <a:p>
            <a:pPr algn="ctr">
              <a:spcBef>
                <a:spcPct val="0"/>
              </a:spcBef>
              <a:defRPr/>
            </a:pPr>
            <a:r>
              <a:rPr lang="id-ID" sz="6600" b="1" dirty="0" smtClean="0">
                <a:solidFill>
                  <a:prstClr val="white"/>
                </a:solidFill>
              </a:rPr>
              <a:t>Apakah Anda</a:t>
            </a:r>
            <a:endParaRPr lang="id-ID" sz="6600" dirty="0" smtClean="0">
              <a:solidFill>
                <a:prstClr val="white"/>
              </a:solidFill>
            </a:endParaRPr>
          </a:p>
        </p:txBody>
      </p:sp>
      <p:sp>
        <p:nvSpPr>
          <p:cNvPr id="20" name="TextBox 19"/>
          <p:cNvSpPr txBox="1"/>
          <p:nvPr/>
        </p:nvSpPr>
        <p:spPr>
          <a:xfrm>
            <a:off x="899592" y="2359406"/>
            <a:ext cx="7427033" cy="1446550"/>
          </a:xfrm>
          <a:prstGeom prst="rect">
            <a:avLst/>
          </a:prstGeom>
          <a:noFill/>
        </p:spPr>
        <p:txBody>
          <a:bodyPr wrap="none" rtlCol="0">
            <a:spAutoFit/>
          </a:bodyPr>
          <a:lstStyle/>
          <a:p>
            <a:r>
              <a:rPr lang="id-ID" sz="8800" dirty="0" smtClean="0">
                <a:solidFill>
                  <a:srgbClr val="FF0000"/>
                </a:solidFill>
                <a:latin typeface="Arial Black" pitchFamily="34" charset="0"/>
              </a:rPr>
              <a:t>S</a:t>
            </a:r>
            <a:r>
              <a:rPr lang="id-ID" sz="2400" dirty="0" smtClean="0">
                <a:solidFill>
                  <a:srgbClr val="FF0000"/>
                </a:solidFill>
                <a:latin typeface="Arial Black" pitchFamily="34" charset="0"/>
              </a:rPr>
              <a:t>udah</a:t>
            </a:r>
            <a:r>
              <a:rPr lang="id-ID" sz="8800" dirty="0" smtClean="0">
                <a:solidFill>
                  <a:srgbClr val="FF0000"/>
                </a:solidFill>
                <a:latin typeface="Arial Black" pitchFamily="34" charset="0"/>
              </a:rPr>
              <a:t>K</a:t>
            </a:r>
            <a:r>
              <a:rPr lang="id-ID" sz="2400" dirty="0" smtClean="0">
                <a:solidFill>
                  <a:srgbClr val="FF0000"/>
                </a:solidFill>
                <a:latin typeface="Arial Black" pitchFamily="34" charset="0"/>
              </a:rPr>
              <a:t>enal</a:t>
            </a:r>
            <a:r>
              <a:rPr lang="id-ID" sz="8800" dirty="0" smtClean="0">
                <a:solidFill>
                  <a:srgbClr val="FF0000"/>
                </a:solidFill>
                <a:latin typeface="Arial Black" pitchFamily="34" charset="0"/>
              </a:rPr>
              <a:t>1T</a:t>
            </a:r>
            <a:r>
              <a:rPr lang="id-ID" sz="8800" dirty="0" smtClean="0">
                <a:solidFill>
                  <a:srgbClr val="FF0000"/>
                </a:solidFill>
                <a:latin typeface="Arial Black" pitchFamily="34" charset="0"/>
                <a:cs typeface="Arial" pitchFamily="34" charset="0"/>
              </a:rPr>
              <a:t>KJ</a:t>
            </a:r>
            <a:r>
              <a:rPr lang="id-ID" sz="8800" dirty="0" smtClean="0">
                <a:solidFill>
                  <a:srgbClr val="FF0000"/>
                </a:solidFill>
                <a:latin typeface="Arial Black" pitchFamily="34" charset="0"/>
              </a:rPr>
              <a:t>?</a:t>
            </a:r>
            <a:endParaRPr lang="id-ID" sz="8800" dirty="0">
              <a:solidFill>
                <a:srgbClr val="FF0000"/>
              </a:solidFill>
              <a:latin typeface="Arial Black" pitchFamily="34" charset="0"/>
            </a:endParaRPr>
          </a:p>
        </p:txBody>
      </p:sp>
      <p:sp>
        <p:nvSpPr>
          <p:cNvPr id="9" name="TextBox 8"/>
          <p:cNvSpPr txBox="1"/>
          <p:nvPr/>
        </p:nvSpPr>
        <p:spPr>
          <a:xfrm>
            <a:off x="3831454" y="2500306"/>
            <a:ext cx="3795911" cy="646331"/>
          </a:xfrm>
          <a:prstGeom prst="rect">
            <a:avLst/>
          </a:prstGeom>
          <a:noFill/>
        </p:spPr>
        <p:txBody>
          <a:bodyPr wrap="none" rtlCol="0">
            <a:spAutoFit/>
          </a:bodyPr>
          <a:lstStyle/>
          <a:p>
            <a:r>
              <a:rPr lang="id-ID" sz="3600" b="1" dirty="0" smtClean="0">
                <a:solidFill>
                  <a:srgbClr val="FFFF00"/>
                </a:solidFill>
              </a:rPr>
              <a:t>Selamat Mengikuti</a:t>
            </a:r>
            <a:endParaRPr lang="id-ID" sz="3600" b="1" dirty="0">
              <a:solidFill>
                <a:srgbClr val="FFFF00"/>
              </a:solidFill>
            </a:endParaRPr>
          </a:p>
        </p:txBody>
      </p:sp>
      <p:grpSp>
        <p:nvGrpSpPr>
          <p:cNvPr id="13" name="Group 12"/>
          <p:cNvGrpSpPr>
            <a:grpSpLocks/>
          </p:cNvGrpSpPr>
          <p:nvPr/>
        </p:nvGrpSpPr>
        <p:grpSpPr bwMode="auto">
          <a:xfrm>
            <a:off x="4357686" y="285728"/>
            <a:ext cx="1214446" cy="1143008"/>
            <a:chOff x="3264" y="816"/>
            <a:chExt cx="1536" cy="1536"/>
          </a:xfrm>
        </p:grpSpPr>
        <p:sp>
          <p:nvSpPr>
            <p:cNvPr id="14" name="AutoShape 13"/>
            <p:cNvSpPr>
              <a:spLocks noChangeArrowheads="1"/>
            </p:cNvSpPr>
            <p:nvPr/>
          </p:nvSpPr>
          <p:spPr bwMode="auto">
            <a:xfrm rot="7078027">
              <a:off x="3264" y="816"/>
              <a:ext cx="1536" cy="1536"/>
            </a:xfrm>
            <a:prstGeom prst="star4">
              <a:avLst>
                <a:gd name="adj" fmla="val 1755"/>
              </a:avLst>
            </a:prstGeom>
            <a:solidFill>
              <a:schemeClr val="tx1"/>
            </a:solidFill>
            <a:ln w="9525">
              <a:noFill/>
              <a:miter lim="800000"/>
              <a:headEnd/>
              <a:tailEnd/>
            </a:ln>
            <a:effectLst/>
          </p:spPr>
          <p:txBody>
            <a:bodyPr wrap="none" anchor="ctr"/>
            <a:lstStyle/>
            <a:p>
              <a:endParaRPr lang="id-ID">
                <a:solidFill>
                  <a:prstClr val="white"/>
                </a:solidFill>
              </a:endParaRPr>
            </a:p>
          </p:txBody>
        </p:sp>
        <p:sp>
          <p:nvSpPr>
            <p:cNvPr id="15" name="Oval 14"/>
            <p:cNvSpPr>
              <a:spLocks noChangeArrowheads="1"/>
            </p:cNvSpPr>
            <p:nvPr/>
          </p:nvSpPr>
          <p:spPr bwMode="auto">
            <a:xfrm rot="7078027">
              <a:off x="3861" y="1413"/>
              <a:ext cx="342" cy="342"/>
            </a:xfrm>
            <a:prstGeom prst="ellipse">
              <a:avLst/>
            </a:prstGeom>
            <a:gradFill flip="none" rotWithShape="1">
              <a:gsLst>
                <a:gs pos="0">
                  <a:schemeClr val="tx1">
                    <a:alpha val="0"/>
                  </a:schemeClr>
                </a:gs>
                <a:gs pos="64999">
                  <a:srgbClr val="F0EBD5"/>
                </a:gs>
                <a:gs pos="100000">
                  <a:srgbClr val="D1C39F"/>
                </a:gs>
              </a:gsLst>
              <a:path path="circle">
                <a:fillToRect l="50000" t="50000" r="50000" b="50000"/>
              </a:path>
              <a:tileRect/>
            </a:gradFill>
            <a:ln w="9525">
              <a:noFill/>
              <a:round/>
              <a:headEnd/>
              <a:tailEnd/>
            </a:ln>
            <a:effectLst/>
          </p:spPr>
          <p:txBody>
            <a:bodyPr wrap="none" anchor="ctr"/>
            <a:lstStyle/>
            <a:p>
              <a:endParaRPr lang="id-ID">
                <a:solidFill>
                  <a:prstClr val="white"/>
                </a:solidFill>
              </a:endParaRPr>
            </a:p>
          </p:txBody>
        </p:sp>
      </p:grpSp>
      <p:grpSp>
        <p:nvGrpSpPr>
          <p:cNvPr id="16" name="Group 15"/>
          <p:cNvGrpSpPr>
            <a:grpSpLocks/>
          </p:cNvGrpSpPr>
          <p:nvPr/>
        </p:nvGrpSpPr>
        <p:grpSpPr bwMode="auto">
          <a:xfrm>
            <a:off x="2521752" y="469598"/>
            <a:ext cx="978678" cy="1030575"/>
            <a:chOff x="3264" y="816"/>
            <a:chExt cx="1536" cy="1536"/>
          </a:xfrm>
        </p:grpSpPr>
        <p:sp>
          <p:nvSpPr>
            <p:cNvPr id="17" name="AutoShape 13"/>
            <p:cNvSpPr>
              <a:spLocks noChangeArrowheads="1"/>
            </p:cNvSpPr>
            <p:nvPr/>
          </p:nvSpPr>
          <p:spPr bwMode="auto">
            <a:xfrm rot="7078027">
              <a:off x="3264" y="816"/>
              <a:ext cx="1536" cy="1536"/>
            </a:xfrm>
            <a:prstGeom prst="star4">
              <a:avLst>
                <a:gd name="adj" fmla="val 1755"/>
              </a:avLst>
            </a:prstGeom>
            <a:solidFill>
              <a:schemeClr val="tx1"/>
            </a:solidFill>
            <a:ln w="9525">
              <a:noFill/>
              <a:miter lim="800000"/>
              <a:headEnd/>
              <a:tailEnd/>
            </a:ln>
            <a:effectLst/>
          </p:spPr>
          <p:txBody>
            <a:bodyPr wrap="none" anchor="ctr"/>
            <a:lstStyle/>
            <a:p>
              <a:endParaRPr lang="id-ID">
                <a:solidFill>
                  <a:prstClr val="white"/>
                </a:solidFill>
              </a:endParaRPr>
            </a:p>
          </p:txBody>
        </p:sp>
        <p:sp>
          <p:nvSpPr>
            <p:cNvPr id="21" name="Oval 20"/>
            <p:cNvSpPr>
              <a:spLocks noChangeArrowheads="1"/>
            </p:cNvSpPr>
            <p:nvPr/>
          </p:nvSpPr>
          <p:spPr bwMode="auto">
            <a:xfrm rot="7078027">
              <a:off x="3861" y="1413"/>
              <a:ext cx="342" cy="342"/>
            </a:xfrm>
            <a:prstGeom prst="ellipse">
              <a:avLst/>
            </a:prstGeom>
            <a:gradFill flip="none" rotWithShape="1">
              <a:gsLst>
                <a:gs pos="0">
                  <a:schemeClr val="tx1">
                    <a:alpha val="0"/>
                  </a:schemeClr>
                </a:gs>
                <a:gs pos="64999">
                  <a:srgbClr val="F0EBD5"/>
                </a:gs>
                <a:gs pos="100000">
                  <a:srgbClr val="D1C39F"/>
                </a:gs>
              </a:gsLst>
              <a:path path="circle">
                <a:fillToRect l="50000" t="50000" r="50000" b="50000"/>
              </a:path>
              <a:tileRect/>
            </a:gradFill>
            <a:ln w="9525">
              <a:noFill/>
              <a:round/>
              <a:headEnd/>
              <a:tailEnd/>
            </a:ln>
            <a:effectLst/>
          </p:spPr>
          <p:txBody>
            <a:bodyPr wrap="none" anchor="ctr"/>
            <a:lstStyle/>
            <a:p>
              <a:endParaRPr lang="id-ID">
                <a:solidFill>
                  <a:prstClr val="white"/>
                </a:solidFill>
              </a:endParaRPr>
            </a:p>
          </p:txBody>
        </p:sp>
      </p:grpSp>
      <p:grpSp>
        <p:nvGrpSpPr>
          <p:cNvPr id="22" name="Group 21"/>
          <p:cNvGrpSpPr>
            <a:grpSpLocks/>
          </p:cNvGrpSpPr>
          <p:nvPr/>
        </p:nvGrpSpPr>
        <p:grpSpPr bwMode="auto">
          <a:xfrm>
            <a:off x="1071538" y="1714488"/>
            <a:ext cx="828312" cy="889771"/>
            <a:chOff x="3264" y="816"/>
            <a:chExt cx="1536" cy="1536"/>
          </a:xfrm>
        </p:grpSpPr>
        <p:sp>
          <p:nvSpPr>
            <p:cNvPr id="23" name="AutoShape 13"/>
            <p:cNvSpPr>
              <a:spLocks noChangeArrowheads="1"/>
            </p:cNvSpPr>
            <p:nvPr/>
          </p:nvSpPr>
          <p:spPr bwMode="auto">
            <a:xfrm rot="7078027">
              <a:off x="3264" y="816"/>
              <a:ext cx="1536" cy="1536"/>
            </a:xfrm>
            <a:prstGeom prst="star4">
              <a:avLst>
                <a:gd name="adj" fmla="val 1755"/>
              </a:avLst>
            </a:prstGeom>
            <a:solidFill>
              <a:schemeClr val="tx1"/>
            </a:solidFill>
            <a:ln w="9525">
              <a:noFill/>
              <a:miter lim="800000"/>
              <a:headEnd/>
              <a:tailEnd/>
            </a:ln>
            <a:effectLst/>
          </p:spPr>
          <p:txBody>
            <a:bodyPr wrap="none" anchor="ctr"/>
            <a:lstStyle/>
            <a:p>
              <a:endParaRPr lang="id-ID">
                <a:solidFill>
                  <a:prstClr val="white"/>
                </a:solidFill>
              </a:endParaRPr>
            </a:p>
          </p:txBody>
        </p:sp>
        <p:sp>
          <p:nvSpPr>
            <p:cNvPr id="24" name="Oval 23"/>
            <p:cNvSpPr>
              <a:spLocks noChangeArrowheads="1"/>
            </p:cNvSpPr>
            <p:nvPr/>
          </p:nvSpPr>
          <p:spPr bwMode="auto">
            <a:xfrm rot="7078027">
              <a:off x="3861" y="1413"/>
              <a:ext cx="342" cy="342"/>
            </a:xfrm>
            <a:prstGeom prst="ellipse">
              <a:avLst/>
            </a:prstGeom>
            <a:gradFill flip="none" rotWithShape="1">
              <a:gsLst>
                <a:gs pos="0">
                  <a:schemeClr val="tx1">
                    <a:alpha val="0"/>
                  </a:schemeClr>
                </a:gs>
                <a:gs pos="64999">
                  <a:srgbClr val="F0EBD5"/>
                </a:gs>
                <a:gs pos="100000">
                  <a:srgbClr val="D1C39F"/>
                </a:gs>
              </a:gsLst>
              <a:path path="circle">
                <a:fillToRect l="50000" t="50000" r="50000" b="50000"/>
              </a:path>
              <a:tileRect/>
            </a:gradFill>
            <a:ln w="9525">
              <a:noFill/>
              <a:round/>
              <a:headEnd/>
              <a:tailEnd/>
            </a:ln>
            <a:effectLst/>
          </p:spPr>
          <p:txBody>
            <a:bodyPr wrap="none" anchor="ctr"/>
            <a:lstStyle/>
            <a:p>
              <a:endParaRPr lang="id-ID">
                <a:solidFill>
                  <a:prstClr val="white"/>
                </a:solidFill>
              </a:endParaRPr>
            </a:p>
          </p:txBody>
        </p:sp>
      </p:grpSp>
      <p:grpSp>
        <p:nvGrpSpPr>
          <p:cNvPr id="25" name="Group 24"/>
          <p:cNvGrpSpPr>
            <a:grpSpLocks/>
          </p:cNvGrpSpPr>
          <p:nvPr/>
        </p:nvGrpSpPr>
        <p:grpSpPr bwMode="auto">
          <a:xfrm>
            <a:off x="2062328" y="4036423"/>
            <a:ext cx="709472" cy="760729"/>
            <a:chOff x="3264" y="816"/>
            <a:chExt cx="1536" cy="1536"/>
          </a:xfrm>
        </p:grpSpPr>
        <p:sp>
          <p:nvSpPr>
            <p:cNvPr id="26" name="AutoShape 13"/>
            <p:cNvSpPr>
              <a:spLocks noChangeArrowheads="1"/>
            </p:cNvSpPr>
            <p:nvPr/>
          </p:nvSpPr>
          <p:spPr bwMode="auto">
            <a:xfrm rot="7078027">
              <a:off x="3264" y="816"/>
              <a:ext cx="1536" cy="1536"/>
            </a:xfrm>
            <a:prstGeom prst="star4">
              <a:avLst>
                <a:gd name="adj" fmla="val 1755"/>
              </a:avLst>
            </a:prstGeom>
            <a:solidFill>
              <a:schemeClr val="tx1"/>
            </a:solidFill>
            <a:ln w="9525">
              <a:noFill/>
              <a:miter lim="800000"/>
              <a:headEnd/>
              <a:tailEnd/>
            </a:ln>
            <a:effectLst/>
          </p:spPr>
          <p:txBody>
            <a:bodyPr wrap="none" anchor="ctr"/>
            <a:lstStyle/>
            <a:p>
              <a:endParaRPr lang="id-ID">
                <a:solidFill>
                  <a:prstClr val="white"/>
                </a:solidFill>
              </a:endParaRPr>
            </a:p>
          </p:txBody>
        </p:sp>
        <p:sp>
          <p:nvSpPr>
            <p:cNvPr id="27" name="Oval 26"/>
            <p:cNvSpPr>
              <a:spLocks noChangeArrowheads="1"/>
            </p:cNvSpPr>
            <p:nvPr/>
          </p:nvSpPr>
          <p:spPr bwMode="auto">
            <a:xfrm rot="7078027">
              <a:off x="3861" y="1413"/>
              <a:ext cx="342" cy="342"/>
            </a:xfrm>
            <a:prstGeom prst="ellipse">
              <a:avLst/>
            </a:prstGeom>
            <a:gradFill flip="none" rotWithShape="1">
              <a:gsLst>
                <a:gs pos="0">
                  <a:schemeClr val="tx1">
                    <a:alpha val="0"/>
                  </a:schemeClr>
                </a:gs>
                <a:gs pos="64999">
                  <a:srgbClr val="F0EBD5"/>
                </a:gs>
                <a:gs pos="100000">
                  <a:srgbClr val="D1C39F"/>
                </a:gs>
              </a:gsLst>
              <a:path path="circle">
                <a:fillToRect l="50000" t="50000" r="50000" b="50000"/>
              </a:path>
              <a:tileRect/>
            </a:gradFill>
            <a:ln w="9525">
              <a:noFill/>
              <a:round/>
              <a:headEnd/>
              <a:tailEnd/>
            </a:ln>
            <a:effectLst/>
          </p:spPr>
          <p:txBody>
            <a:bodyPr wrap="none" anchor="ctr"/>
            <a:lstStyle/>
            <a:p>
              <a:endParaRPr lang="id-ID">
                <a:solidFill>
                  <a:prstClr val="white"/>
                </a:solidFill>
              </a:endParaRPr>
            </a:p>
          </p:txBody>
        </p:sp>
      </p:grpSp>
    </p:spTree>
    <p:extLst>
      <p:ext uri="{BB962C8B-B14F-4D97-AF65-F5344CB8AC3E}">
        <p14:creationId xmlns:p14="http://schemas.microsoft.com/office/powerpoint/2010/main" xmlns="" val="375119195"/>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after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64" presetClass="path" presetSubtype="0" decel="50000" fill="hold" grpId="2" nodeType="withEffect">
                                  <p:stCondLst>
                                    <p:cond delay="1500"/>
                                  </p:stCondLst>
                                  <p:childTnLst>
                                    <p:animMotion origin="layout" path="M 5.55112E-17 5.55112E-17 L -0.00122 -0.07454 " pathEditMode="relative" rAng="0" ptsTypes="AA">
                                      <p:cBhvr>
                                        <p:cTn id="10" dur="3000" fill="hold"/>
                                        <p:tgtEl>
                                          <p:spTgt spid="19"/>
                                        </p:tgtEl>
                                        <p:attrNameLst>
                                          <p:attrName>ppt_x</p:attrName>
                                          <p:attrName>ppt_y</p:attrName>
                                        </p:attrNameLst>
                                      </p:cBhvr>
                                      <p:rCtr x="-100" y="-3700"/>
                                    </p:animMotion>
                                  </p:childTnLst>
                                </p:cTn>
                              </p:par>
                              <p:par>
                                <p:cTn id="11" presetID="2" presetClass="entr" presetSubtype="1" fill="hold" grpId="0" nodeType="withEffect">
                                  <p:stCondLst>
                                    <p:cond delay="100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0-#ppt_h/2"/>
                                          </p:val>
                                        </p:tav>
                                        <p:tav tm="100000">
                                          <p:val>
                                            <p:strVal val="#ppt_y"/>
                                          </p:val>
                                        </p:tav>
                                      </p:tavLst>
                                    </p:anim>
                                  </p:childTnLst>
                                </p:cTn>
                              </p:par>
                              <p:par>
                                <p:cTn id="15" presetID="42" presetClass="path" presetSubtype="0" decel="50000" fill="hold" grpId="1" nodeType="withEffect">
                                  <p:stCondLst>
                                    <p:cond delay="1500"/>
                                  </p:stCondLst>
                                  <p:childTnLst>
                                    <p:animMotion origin="layout" path="M 8.33333E-7 4.81481E-6 L -0.00191 0.08379 " pathEditMode="relative" rAng="0" ptsTypes="AA">
                                      <p:cBhvr>
                                        <p:cTn id="16" dur="3000" fill="hold"/>
                                        <p:tgtEl>
                                          <p:spTgt spid="20"/>
                                        </p:tgtEl>
                                        <p:attrNameLst>
                                          <p:attrName>ppt_x</p:attrName>
                                          <p:attrName>ppt_y</p:attrName>
                                        </p:attrNameLst>
                                      </p:cBhvr>
                                      <p:rCtr x="-100" y="4200"/>
                                    </p:animMotion>
                                  </p:childTnLst>
                                </p:cTn>
                              </p:par>
                            </p:childTnLst>
                          </p:cTn>
                        </p:par>
                        <p:par>
                          <p:cTn id="17" fill="hold">
                            <p:stCondLst>
                              <p:cond delay="4500"/>
                            </p:stCondLst>
                            <p:childTnLst>
                              <p:par>
                                <p:cTn id="18" presetID="53" presetClass="entr" presetSubtype="0" fill="hold" nodeType="afterEffect">
                                  <p:stCondLst>
                                    <p:cond delay="50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9">
                                            <p:txEl>
                                              <p:pRg st="0" end="0"/>
                                            </p:txEl>
                                          </p:spTgt>
                                        </p:tgtEl>
                                      </p:cBhvr>
                                    </p:animEffect>
                                  </p:childTnLst>
                                </p:cTn>
                              </p:par>
                            </p:childTnLst>
                          </p:cTn>
                        </p:par>
                        <p:par>
                          <p:cTn id="23" fill="hold">
                            <p:stCondLst>
                              <p:cond delay="5500"/>
                            </p:stCondLst>
                            <p:childTnLst>
                              <p:par>
                                <p:cTn id="24" presetID="2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childTnLst>
                                </p:cTn>
                              </p:par>
                              <p:par>
                                <p:cTn id="28" presetID="8" presetClass="emph" presetSubtype="0" decel="50000" fill="hold" nodeType="withEffect">
                                  <p:stCondLst>
                                    <p:cond delay="0"/>
                                  </p:stCondLst>
                                  <p:childTnLst>
                                    <p:animRot by="21600000">
                                      <p:cBhvr>
                                        <p:cTn id="29" dur="2000" fill="hold"/>
                                        <p:tgtEl>
                                          <p:spTgt spid="13"/>
                                        </p:tgtEl>
                                        <p:attrNameLst>
                                          <p:attrName>r</p:attrName>
                                        </p:attrNameLst>
                                      </p:cBhvr>
                                    </p:animRot>
                                  </p:childTnLst>
                                </p:cTn>
                              </p:par>
                            </p:childTnLst>
                          </p:cTn>
                        </p:par>
                        <p:par>
                          <p:cTn id="30" fill="hold">
                            <p:stCondLst>
                              <p:cond delay="7500"/>
                            </p:stCondLst>
                            <p:childTnLst>
                              <p:par>
                                <p:cTn id="31" presetID="23" presetClass="entr" presetSubtype="16"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par>
                                <p:cTn id="35" presetID="8" presetClass="emph" presetSubtype="0" decel="50000" fill="hold" nodeType="withEffect">
                                  <p:stCondLst>
                                    <p:cond delay="0"/>
                                  </p:stCondLst>
                                  <p:childTnLst>
                                    <p:animRot by="21600000">
                                      <p:cBhvr>
                                        <p:cTn id="36" dur="2000" fill="hold"/>
                                        <p:tgtEl>
                                          <p:spTgt spid="16"/>
                                        </p:tgtEl>
                                        <p:attrNameLst>
                                          <p:attrName>r</p:attrName>
                                        </p:attrNameLst>
                                      </p:cBhvr>
                                    </p:animRot>
                                  </p:childTnLst>
                                </p:cTn>
                              </p:par>
                            </p:childTnLst>
                          </p:cTn>
                        </p:par>
                        <p:par>
                          <p:cTn id="37" fill="hold">
                            <p:stCondLst>
                              <p:cond delay="9500"/>
                            </p:stCondLst>
                            <p:childTnLst>
                              <p:par>
                                <p:cTn id="38" presetID="2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childTnLst>
                                </p:cTn>
                              </p:par>
                              <p:par>
                                <p:cTn id="42" presetID="8" presetClass="emph" presetSubtype="0" decel="50000" fill="hold" nodeType="withEffect">
                                  <p:stCondLst>
                                    <p:cond delay="0"/>
                                  </p:stCondLst>
                                  <p:childTnLst>
                                    <p:animRot by="21600000">
                                      <p:cBhvr>
                                        <p:cTn id="43" dur="2000" fill="hold"/>
                                        <p:tgtEl>
                                          <p:spTgt spid="22"/>
                                        </p:tgtEl>
                                        <p:attrNameLst>
                                          <p:attrName>r</p:attrName>
                                        </p:attrNameLst>
                                      </p:cBhvr>
                                    </p:animRot>
                                  </p:childTnLst>
                                </p:cTn>
                              </p:par>
                            </p:childTnLst>
                          </p:cTn>
                        </p:par>
                        <p:par>
                          <p:cTn id="44" fill="hold">
                            <p:stCondLst>
                              <p:cond delay="11500"/>
                            </p:stCondLst>
                            <p:childTnLst>
                              <p:par>
                                <p:cTn id="45" presetID="23" presetClass="entr" presetSubtype="16"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childTnLst>
                                </p:cTn>
                              </p:par>
                              <p:par>
                                <p:cTn id="49" presetID="8" presetClass="emph" presetSubtype="0" decel="50000" fill="hold" nodeType="withEffect">
                                  <p:stCondLst>
                                    <p:cond delay="0"/>
                                  </p:stCondLst>
                                  <p:childTnLst>
                                    <p:animRot by="21600000">
                                      <p:cBhvr>
                                        <p:cTn id="50" dur="2000" fill="hold"/>
                                        <p:tgtEl>
                                          <p:spTgt spid="25"/>
                                        </p:tgtEl>
                                        <p:attrNameLst>
                                          <p:attrName>r</p:attrName>
                                        </p:attrNameLst>
                                      </p:cBhvr>
                                    </p:animRot>
                                  </p:childTnLst>
                                </p:cTn>
                              </p:par>
                            </p:childTnLst>
                          </p:cTn>
                        </p:par>
                        <p:par>
                          <p:cTn id="51" fill="hold">
                            <p:stCondLst>
                              <p:cond delay="13500"/>
                            </p:stCondLst>
                            <p:childTnLst>
                              <p:par>
                                <p:cTn id="52" presetID="1" presetClass="exit" presetSubtype="0" fill="hold" nodeType="afterEffect">
                                  <p:stCondLst>
                                    <p:cond delay="0"/>
                                  </p:stCondLst>
                                  <p:childTnLst>
                                    <p:set>
                                      <p:cBhvr>
                                        <p:cTn id="53" dur="1" fill="hold">
                                          <p:stCondLst>
                                            <p:cond delay="0"/>
                                          </p:stCondLst>
                                        </p:cTn>
                                        <p:tgtEl>
                                          <p:spTgt spid="9">
                                            <p:txEl>
                                              <p:pRg st="0" end="0"/>
                                            </p:txEl>
                                          </p:spTgt>
                                        </p:tgtEl>
                                        <p:attrNameLst>
                                          <p:attrName>style.visibility</p:attrName>
                                        </p:attrNameLst>
                                      </p:cBhvr>
                                      <p:to>
                                        <p:strVal val="hidden"/>
                                      </p:to>
                                    </p:set>
                                  </p:childTnLst>
                                </p:cTn>
                              </p:par>
                            </p:childTnLst>
                          </p:cTn>
                        </p:par>
                        <p:par>
                          <p:cTn id="54" fill="hold">
                            <p:stCondLst>
                              <p:cond delay="13500"/>
                            </p:stCondLst>
                            <p:childTnLst>
                              <p:par>
                                <p:cTn id="55" presetID="1" presetClass="exit" presetSubtype="0" fill="hold" grpId="1" nodeType="after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par>
                          <p:cTn id="57" fill="hold">
                            <p:stCondLst>
                              <p:cond delay="13500"/>
                            </p:stCondLst>
                            <p:childTnLst>
                              <p:par>
                                <p:cTn id="58" presetID="1" presetClass="exit" presetSubtype="0" fill="hold" nodeType="afterEffect">
                                  <p:stCondLst>
                                    <p:cond delay="0"/>
                                  </p:stCondLst>
                                  <p:childTnLst>
                                    <p:set>
                                      <p:cBhvr>
                                        <p:cTn id="59" dur="1" fill="hold">
                                          <p:stCondLst>
                                            <p:cond delay="0"/>
                                          </p:stCondLst>
                                        </p:cTn>
                                        <p:tgtEl>
                                          <p:spTgt spid="20"/>
                                        </p:tgtEl>
                                        <p:attrNameLst>
                                          <p:attrName>style.visibility</p:attrName>
                                        </p:attrNameLst>
                                      </p:cBhvr>
                                      <p:to>
                                        <p:strVal val="hidden"/>
                                      </p:to>
                                    </p:set>
                                  </p:childTnLst>
                                </p:cTn>
                              </p:par>
                            </p:childTnLst>
                          </p:cTn>
                        </p:par>
                        <p:par>
                          <p:cTn id="60" fill="hold">
                            <p:stCondLst>
                              <p:cond delay="13500"/>
                            </p:stCondLst>
                            <p:childTnLst>
                              <p:par>
                                <p:cTn id="61" presetID="1" presetClass="exit" presetSubtype="0" fill="hold" nodeType="after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par>
                          <p:cTn id="63" fill="hold">
                            <p:stCondLst>
                              <p:cond delay="13500"/>
                            </p:stCondLst>
                            <p:childTnLst>
                              <p:par>
                                <p:cTn id="64" presetID="1" presetClass="exit" presetSubtype="0" fill="hold" nodeType="afterEffect">
                                  <p:stCondLst>
                                    <p:cond delay="0"/>
                                  </p:stCondLst>
                                  <p:childTnLst>
                                    <p:set>
                                      <p:cBhvr>
                                        <p:cTn id="65" dur="1" fill="hold">
                                          <p:stCondLst>
                                            <p:cond delay="0"/>
                                          </p:stCondLst>
                                        </p:cTn>
                                        <p:tgtEl>
                                          <p:spTgt spid="16"/>
                                        </p:tgtEl>
                                        <p:attrNameLst>
                                          <p:attrName>style.visibility</p:attrName>
                                        </p:attrNameLst>
                                      </p:cBhvr>
                                      <p:to>
                                        <p:strVal val="hidden"/>
                                      </p:to>
                                    </p:set>
                                  </p:childTnLst>
                                </p:cTn>
                              </p:par>
                            </p:childTnLst>
                          </p:cTn>
                        </p:par>
                        <p:par>
                          <p:cTn id="66" fill="hold">
                            <p:stCondLst>
                              <p:cond delay="13500"/>
                            </p:stCondLst>
                            <p:childTnLst>
                              <p:par>
                                <p:cTn id="67" presetID="1" presetClass="exit" presetSubtype="0" fill="hold" nodeType="afterEffect">
                                  <p:stCondLst>
                                    <p:cond delay="0"/>
                                  </p:stCondLst>
                                  <p:childTnLst>
                                    <p:set>
                                      <p:cBhvr>
                                        <p:cTn id="68" dur="1" fill="hold">
                                          <p:stCondLst>
                                            <p:cond delay="0"/>
                                          </p:stCondLst>
                                        </p:cTn>
                                        <p:tgtEl>
                                          <p:spTgt spid="22"/>
                                        </p:tgtEl>
                                        <p:attrNameLst>
                                          <p:attrName>style.visibility</p:attrName>
                                        </p:attrNameLst>
                                      </p:cBhvr>
                                      <p:to>
                                        <p:strVal val="hidden"/>
                                      </p:to>
                                    </p:set>
                                  </p:childTnLst>
                                </p:cTn>
                              </p:par>
                            </p:childTnLst>
                          </p:cTn>
                        </p:par>
                        <p:par>
                          <p:cTn id="69" fill="hold">
                            <p:stCondLst>
                              <p:cond delay="13500"/>
                            </p:stCondLst>
                            <p:childTnLst>
                              <p:par>
                                <p:cTn id="70" presetID="1" presetClass="exit" presetSubtype="0" fill="hold" nodeType="afterEffect">
                                  <p:stCondLst>
                                    <p:cond delay="0"/>
                                  </p:stCondLst>
                                  <p:childTnLst>
                                    <p:set>
                                      <p:cBhvr>
                                        <p:cTn id="71"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P spid="20" grpId="0"/>
      <p:bldP spid="2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Tujuan</a:t>
            </a:r>
            <a:endParaRPr lang="id-ID" dirty="0"/>
          </a:p>
        </p:txBody>
      </p:sp>
      <p:grpSp>
        <p:nvGrpSpPr>
          <p:cNvPr id="4" name="Group 3"/>
          <p:cNvGrpSpPr/>
          <p:nvPr/>
        </p:nvGrpSpPr>
        <p:grpSpPr>
          <a:xfrm>
            <a:off x="179512" y="2276872"/>
            <a:ext cx="2667000" cy="2608263"/>
            <a:chOff x="179512" y="1990305"/>
            <a:chExt cx="2667000" cy="2608263"/>
          </a:xfrm>
        </p:grpSpPr>
        <p:pic>
          <p:nvPicPr>
            <p:cNvPr id="3" name="Picture 12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990305"/>
              <a:ext cx="2667000" cy="2608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75897" y="2276872"/>
              <a:ext cx="947831" cy="1296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5" name="TextBox 4"/>
          <p:cNvSpPr txBox="1"/>
          <p:nvPr/>
        </p:nvSpPr>
        <p:spPr>
          <a:xfrm>
            <a:off x="35495" y="1124744"/>
            <a:ext cx="2978525" cy="523220"/>
          </a:xfrm>
          <a:prstGeom prst="rect">
            <a:avLst/>
          </a:prstGeom>
          <a:noFill/>
        </p:spPr>
        <p:txBody>
          <a:bodyPr wrap="square" rtlCol="0">
            <a:spAutoFit/>
          </a:bodyPr>
          <a:lstStyle/>
          <a:p>
            <a:pPr fontAlgn="base">
              <a:spcBef>
                <a:spcPct val="0"/>
              </a:spcBef>
              <a:spcAft>
                <a:spcPct val="0"/>
              </a:spcAft>
            </a:pPr>
            <a:r>
              <a:rPr lang="id-ID" sz="2800" b="1" dirty="0">
                <a:solidFill>
                  <a:srgbClr val="080808"/>
                </a:solidFill>
              </a:rPr>
              <a:t>Peserta  </a:t>
            </a:r>
            <a:r>
              <a:rPr lang="id-ID" sz="2800" b="1" dirty="0" smtClean="0">
                <a:solidFill>
                  <a:srgbClr val="080808"/>
                </a:solidFill>
              </a:rPr>
              <a:t>dapat :</a:t>
            </a:r>
            <a:endParaRPr lang="id-ID" sz="2800" dirty="0">
              <a:solidFill>
                <a:srgbClr val="080808"/>
              </a:solidFill>
            </a:endParaRPr>
          </a:p>
        </p:txBody>
      </p:sp>
      <p:sp>
        <p:nvSpPr>
          <p:cNvPr id="55" name="Line 81"/>
          <p:cNvSpPr>
            <a:spLocks noChangeShapeType="1"/>
          </p:cNvSpPr>
          <p:nvPr/>
        </p:nvSpPr>
        <p:spPr bwMode="black">
          <a:xfrm>
            <a:off x="2723728" y="5373216"/>
            <a:ext cx="48006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b="1">
              <a:solidFill>
                <a:srgbClr val="FFFFFF"/>
              </a:solidFill>
            </a:endParaRPr>
          </a:p>
        </p:txBody>
      </p:sp>
      <p:sp>
        <p:nvSpPr>
          <p:cNvPr id="56" name="Rectangle 82"/>
          <p:cNvSpPr>
            <a:spLocks noChangeArrowheads="1"/>
          </p:cNvSpPr>
          <p:nvPr/>
        </p:nvSpPr>
        <p:spPr bwMode="black">
          <a:xfrm>
            <a:off x="2952812" y="4726885"/>
            <a:ext cx="541589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id-ID" b="1" dirty="0">
                <a:solidFill>
                  <a:srgbClr val="080808"/>
                </a:solidFill>
              </a:rPr>
              <a:t>Mengkonfigurasi TCP/IP </a:t>
            </a:r>
            <a:r>
              <a:rPr lang="id-ID" b="1" dirty="0" smtClean="0">
                <a:solidFill>
                  <a:srgbClr val="080808"/>
                </a:solidFill>
              </a:rPr>
              <a:t> </a:t>
            </a:r>
            <a:r>
              <a:rPr lang="id-ID" b="1" dirty="0">
                <a:solidFill>
                  <a:srgbClr val="080808"/>
                </a:solidFill>
              </a:rPr>
              <a:t>pada </a:t>
            </a:r>
            <a:r>
              <a:rPr lang="id-ID" b="1" dirty="0" smtClean="0">
                <a:solidFill>
                  <a:srgbClr val="080808"/>
                </a:solidFill>
              </a:rPr>
              <a:t> </a:t>
            </a:r>
            <a:r>
              <a:rPr lang="id-ID" b="1" dirty="0">
                <a:solidFill>
                  <a:srgbClr val="080808"/>
                </a:solidFill>
              </a:rPr>
              <a:t>pada jaringan</a:t>
            </a:r>
          </a:p>
        </p:txBody>
      </p:sp>
      <p:sp>
        <p:nvSpPr>
          <p:cNvPr id="57" name="Line 83"/>
          <p:cNvSpPr>
            <a:spLocks noChangeShapeType="1"/>
          </p:cNvSpPr>
          <p:nvPr/>
        </p:nvSpPr>
        <p:spPr bwMode="black">
          <a:xfrm>
            <a:off x="2651472" y="2398713"/>
            <a:ext cx="48006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b="1">
              <a:solidFill>
                <a:srgbClr val="FFFFFF"/>
              </a:solidFill>
            </a:endParaRPr>
          </a:p>
        </p:txBody>
      </p:sp>
      <p:sp>
        <p:nvSpPr>
          <p:cNvPr id="58" name="Rectangle 84"/>
          <p:cNvSpPr>
            <a:spLocks noChangeArrowheads="1"/>
          </p:cNvSpPr>
          <p:nvPr/>
        </p:nvSpPr>
        <p:spPr bwMode="black">
          <a:xfrm>
            <a:off x="2977232" y="2017713"/>
            <a:ext cx="516287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id-ID" b="1" dirty="0" smtClean="0">
                <a:solidFill>
                  <a:srgbClr val="080808"/>
                </a:solidFill>
              </a:rPr>
              <a:t>Menjelaskan pengertian jaringan komputer</a:t>
            </a:r>
            <a:endParaRPr lang="en-US" b="1" dirty="0">
              <a:solidFill>
                <a:srgbClr val="FFFFFF"/>
              </a:solidFill>
            </a:endParaRPr>
          </a:p>
        </p:txBody>
      </p:sp>
      <p:sp>
        <p:nvSpPr>
          <p:cNvPr id="59" name="Line 85"/>
          <p:cNvSpPr>
            <a:spLocks noChangeShapeType="1"/>
          </p:cNvSpPr>
          <p:nvPr/>
        </p:nvSpPr>
        <p:spPr bwMode="black">
          <a:xfrm>
            <a:off x="3142010" y="3084513"/>
            <a:ext cx="48006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b="1">
              <a:solidFill>
                <a:srgbClr val="FFFFFF"/>
              </a:solidFill>
            </a:endParaRPr>
          </a:p>
        </p:txBody>
      </p:sp>
      <p:sp>
        <p:nvSpPr>
          <p:cNvPr id="60" name="Rectangle 86"/>
          <p:cNvSpPr>
            <a:spLocks noChangeArrowheads="1"/>
          </p:cNvSpPr>
          <p:nvPr/>
        </p:nvSpPr>
        <p:spPr bwMode="black">
          <a:xfrm>
            <a:off x="3459584" y="2703513"/>
            <a:ext cx="496704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id-ID" b="1" dirty="0" smtClean="0">
                <a:solidFill>
                  <a:srgbClr val="080808"/>
                </a:solidFill>
              </a:rPr>
              <a:t>Menjelaskan </a:t>
            </a:r>
            <a:r>
              <a:rPr lang="id-ID" b="1" dirty="0">
                <a:solidFill>
                  <a:srgbClr val="080808"/>
                </a:solidFill>
              </a:rPr>
              <a:t>protokol </a:t>
            </a:r>
            <a:r>
              <a:rPr lang="id-ID" b="1" dirty="0" smtClean="0">
                <a:solidFill>
                  <a:srgbClr val="080808"/>
                </a:solidFill>
              </a:rPr>
              <a:t>TCP/IP dan OSI</a:t>
            </a:r>
            <a:endParaRPr lang="en-US" b="1" dirty="0">
              <a:solidFill>
                <a:srgbClr val="FFFFFF"/>
              </a:solidFill>
            </a:endParaRPr>
          </a:p>
        </p:txBody>
      </p:sp>
      <p:sp>
        <p:nvSpPr>
          <p:cNvPr id="61" name="Line 87"/>
          <p:cNvSpPr>
            <a:spLocks noChangeShapeType="1"/>
          </p:cNvSpPr>
          <p:nvPr/>
        </p:nvSpPr>
        <p:spPr bwMode="black">
          <a:xfrm>
            <a:off x="3337272" y="3810000"/>
            <a:ext cx="48006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b="1">
              <a:solidFill>
                <a:srgbClr val="FFFFFF"/>
              </a:solidFill>
            </a:endParaRPr>
          </a:p>
        </p:txBody>
      </p:sp>
      <p:sp>
        <p:nvSpPr>
          <p:cNvPr id="62" name="Rectangle 88"/>
          <p:cNvSpPr>
            <a:spLocks noChangeArrowheads="1"/>
          </p:cNvSpPr>
          <p:nvPr/>
        </p:nvSpPr>
        <p:spPr bwMode="black">
          <a:xfrm>
            <a:off x="3675608" y="3429000"/>
            <a:ext cx="469309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id-ID" b="1" dirty="0" smtClean="0">
                <a:solidFill>
                  <a:srgbClr val="080808"/>
                </a:solidFill>
              </a:rPr>
              <a:t>Menjelaskan perangkat jaringan</a:t>
            </a:r>
            <a:endParaRPr lang="id-ID" b="1" dirty="0">
              <a:solidFill>
                <a:srgbClr val="080808"/>
              </a:solidFill>
            </a:endParaRPr>
          </a:p>
        </p:txBody>
      </p:sp>
      <p:sp>
        <p:nvSpPr>
          <p:cNvPr id="63" name="Line 89"/>
          <p:cNvSpPr>
            <a:spLocks noChangeShapeType="1"/>
          </p:cNvSpPr>
          <p:nvPr/>
        </p:nvSpPr>
        <p:spPr bwMode="black">
          <a:xfrm>
            <a:off x="3142010" y="4532313"/>
            <a:ext cx="48006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b="1">
              <a:solidFill>
                <a:srgbClr val="FFFFFF"/>
              </a:solidFill>
            </a:endParaRPr>
          </a:p>
        </p:txBody>
      </p:sp>
      <p:sp>
        <p:nvSpPr>
          <p:cNvPr id="64" name="Rectangle 90"/>
          <p:cNvSpPr>
            <a:spLocks noChangeArrowheads="1"/>
          </p:cNvSpPr>
          <p:nvPr/>
        </p:nvSpPr>
        <p:spPr bwMode="black">
          <a:xfrm>
            <a:off x="3459584" y="4151313"/>
            <a:ext cx="576064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GB" b="1" dirty="0" smtClean="0">
                <a:solidFill>
                  <a:srgbClr val="080808"/>
                </a:solidFill>
              </a:rPr>
              <a:t>Me</a:t>
            </a:r>
            <a:r>
              <a:rPr lang="id-ID" b="1" dirty="0" smtClean="0">
                <a:solidFill>
                  <a:srgbClr val="080808"/>
                </a:solidFill>
              </a:rPr>
              <a:t>rencanakan</a:t>
            </a:r>
            <a:r>
              <a:rPr lang="en-GB" b="1" dirty="0" smtClean="0">
                <a:solidFill>
                  <a:srgbClr val="080808"/>
                </a:solidFill>
              </a:rPr>
              <a:t> </a:t>
            </a:r>
            <a:r>
              <a:rPr lang="en-GB" b="1" dirty="0" err="1">
                <a:solidFill>
                  <a:srgbClr val="080808"/>
                </a:solidFill>
              </a:rPr>
              <a:t>jaringan</a:t>
            </a:r>
            <a:endParaRPr lang="id-ID" b="1" dirty="0">
              <a:solidFill>
                <a:srgbClr val="080808"/>
              </a:solidFill>
            </a:endParaRPr>
          </a:p>
        </p:txBody>
      </p:sp>
      <p:grpSp>
        <p:nvGrpSpPr>
          <p:cNvPr id="65" name="Group 91"/>
          <p:cNvGrpSpPr>
            <a:grpSpLocks/>
          </p:cNvGrpSpPr>
          <p:nvPr/>
        </p:nvGrpSpPr>
        <p:grpSpPr bwMode="auto">
          <a:xfrm>
            <a:off x="2470497" y="2017713"/>
            <a:ext cx="393700" cy="393700"/>
            <a:chOff x="2543" y="1006"/>
            <a:chExt cx="416" cy="416"/>
          </a:xfrm>
        </p:grpSpPr>
        <p:sp>
          <p:nvSpPr>
            <p:cNvPr id="66" name="Oval 92"/>
            <p:cNvSpPr>
              <a:spLocks noChangeArrowheads="1"/>
            </p:cNvSpPr>
            <p:nvPr/>
          </p:nvSpPr>
          <p:spPr bwMode="gray">
            <a:xfrm>
              <a:off x="254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id-ID" b="1">
                <a:solidFill>
                  <a:srgbClr val="FFFFFF"/>
                </a:solidFill>
              </a:endParaRPr>
            </a:p>
          </p:txBody>
        </p:sp>
        <p:grpSp>
          <p:nvGrpSpPr>
            <p:cNvPr id="67" name="Group 93"/>
            <p:cNvGrpSpPr>
              <a:grpSpLocks/>
            </p:cNvGrpSpPr>
            <p:nvPr/>
          </p:nvGrpSpPr>
          <p:grpSpPr bwMode="auto">
            <a:xfrm rot="-2288454">
              <a:off x="2578" y="1034"/>
              <a:ext cx="348" cy="356"/>
              <a:chOff x="887" y="2040"/>
              <a:chExt cx="433" cy="422"/>
            </a:xfrm>
          </p:grpSpPr>
          <p:pic>
            <p:nvPicPr>
              <p:cNvPr id="69" name="Picture 94" descr="circuler_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Oval 95"/>
              <p:cNvSpPr>
                <a:spLocks noChangeArrowheads="1"/>
              </p:cNvSpPr>
              <p:nvPr/>
            </p:nvSpPr>
            <p:spPr bwMode="gray">
              <a:xfrm>
                <a:off x="887" y="2040"/>
                <a:ext cx="433" cy="422"/>
              </a:xfrm>
              <a:prstGeom prst="ellipse">
                <a:avLst/>
              </a:prstGeom>
              <a:gradFill rotWithShape="1">
                <a:gsLst>
                  <a:gs pos="0">
                    <a:schemeClr val="accent1">
                      <a:gamma/>
                      <a:shade val="34902"/>
                      <a:invGamma/>
                      <a:alpha val="89999"/>
                    </a:schemeClr>
                  </a:gs>
                  <a:gs pos="50000">
                    <a:schemeClr val="accent1">
                      <a:alpha val="75000"/>
                    </a:schemeClr>
                  </a:gs>
                  <a:gs pos="100000">
                    <a:schemeClr val="accent1">
                      <a:gamma/>
                      <a:shade val="34902"/>
                      <a:invGamma/>
                      <a:alpha val="89999"/>
                    </a:schemeClr>
                  </a:gs>
                </a:gsLst>
                <a:lin ang="189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d-ID" b="1">
                  <a:solidFill>
                    <a:srgbClr val="FFFFFF"/>
                  </a:solidFill>
                </a:endParaRPr>
              </a:p>
            </p:txBody>
          </p:sp>
          <p:pic>
            <p:nvPicPr>
              <p:cNvPr id="71" name="Picture 96" descr="Picture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68" name="Picture 97"/>
            <p:cNvPicPr>
              <a:picLocks noChangeAspect="1" noChangeArrowheads="1"/>
            </p:cNvPicPr>
            <p:nvPr/>
          </p:nvPicPr>
          <p:blipFill>
            <a:blip r:embed="rId6" cstate="print">
              <a:extLst>
                <a:ext uri="{28A0092B-C50C-407E-A947-70E740481C1C}">
                  <a14:useLocalDpi xmlns:a14="http://schemas.microsoft.com/office/drawing/2010/main" xmlns="" val="0"/>
                </a:ext>
              </a:extLst>
            </a:blip>
            <a:srcRect l="12015" t="9302" r="12404" b="12598"/>
            <a:stretch>
              <a:fillRect/>
            </a:stretch>
          </p:blipFill>
          <p:spPr bwMode="gray">
            <a:xfrm>
              <a:off x="2570" y="1020"/>
              <a:ext cx="359" cy="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72" name="Group 98"/>
          <p:cNvGrpSpPr>
            <a:grpSpLocks/>
          </p:cNvGrpSpPr>
          <p:nvPr/>
        </p:nvGrpSpPr>
        <p:grpSpPr bwMode="auto">
          <a:xfrm>
            <a:off x="3005485" y="2705100"/>
            <a:ext cx="393700" cy="393700"/>
            <a:chOff x="3071" y="1006"/>
            <a:chExt cx="416" cy="416"/>
          </a:xfrm>
        </p:grpSpPr>
        <p:sp>
          <p:nvSpPr>
            <p:cNvPr id="73" name="Oval 99"/>
            <p:cNvSpPr>
              <a:spLocks noChangeArrowheads="1"/>
            </p:cNvSpPr>
            <p:nvPr/>
          </p:nvSpPr>
          <p:spPr bwMode="gray">
            <a:xfrm>
              <a:off x="3071"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id-ID" b="1">
                <a:solidFill>
                  <a:srgbClr val="FFFFFF"/>
                </a:solidFill>
              </a:endParaRPr>
            </a:p>
          </p:txBody>
        </p:sp>
        <p:grpSp>
          <p:nvGrpSpPr>
            <p:cNvPr id="116" name="Group 100"/>
            <p:cNvGrpSpPr>
              <a:grpSpLocks/>
            </p:cNvGrpSpPr>
            <p:nvPr/>
          </p:nvGrpSpPr>
          <p:grpSpPr bwMode="auto">
            <a:xfrm rot="-2288454">
              <a:off x="3106" y="1034"/>
              <a:ext cx="348" cy="356"/>
              <a:chOff x="887" y="2040"/>
              <a:chExt cx="433" cy="422"/>
            </a:xfrm>
          </p:grpSpPr>
          <p:pic>
            <p:nvPicPr>
              <p:cNvPr id="118" name="Picture 101" descr="circuler_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xmlns="">
                    <a:solidFill>
                      <a:srgbClr val="FFFFFF"/>
                    </a:solidFill>
                  </a14:hiddenFill>
                </a:ext>
              </a:extLst>
            </p:spPr>
          </p:pic>
          <p:sp>
            <p:nvSpPr>
              <p:cNvPr id="119" name="Oval 102"/>
              <p:cNvSpPr>
                <a:spLocks noChangeArrowheads="1"/>
              </p:cNvSpPr>
              <p:nvPr/>
            </p:nvSpPr>
            <p:spPr bwMode="gray">
              <a:xfrm>
                <a:off x="887" y="2040"/>
                <a:ext cx="433" cy="422"/>
              </a:xfrm>
              <a:prstGeom prst="ellipse">
                <a:avLst/>
              </a:prstGeom>
              <a:gradFill rotWithShape="1">
                <a:gsLst>
                  <a:gs pos="0">
                    <a:schemeClr val="accent2">
                      <a:gamma/>
                      <a:shade val="34902"/>
                      <a:invGamma/>
                      <a:alpha val="89999"/>
                    </a:schemeClr>
                  </a:gs>
                  <a:gs pos="50000">
                    <a:schemeClr val="accent2">
                      <a:alpha val="75000"/>
                    </a:schemeClr>
                  </a:gs>
                  <a:gs pos="100000">
                    <a:schemeClr val="accent2">
                      <a:gamma/>
                      <a:shade val="34902"/>
                      <a:invGamma/>
                      <a:alpha val="89999"/>
                    </a:schemeClr>
                  </a:gs>
                </a:gsLst>
                <a:lin ang="189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d-ID" b="1">
                  <a:solidFill>
                    <a:srgbClr val="FFFFFF"/>
                  </a:solidFill>
                </a:endParaRPr>
              </a:p>
            </p:txBody>
          </p:sp>
          <p:pic>
            <p:nvPicPr>
              <p:cNvPr id="120" name="Picture 103" descr="Picture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17" name="Picture 104"/>
            <p:cNvPicPr>
              <a:picLocks noChangeAspect="1" noChangeArrowheads="1"/>
            </p:cNvPicPr>
            <p:nvPr/>
          </p:nvPicPr>
          <p:blipFill>
            <a:blip r:embed="rId6" cstate="print">
              <a:extLst>
                <a:ext uri="{28A0092B-C50C-407E-A947-70E740481C1C}">
                  <a14:useLocalDpi xmlns:a14="http://schemas.microsoft.com/office/drawing/2010/main" xmlns="" val="0"/>
                </a:ext>
              </a:extLst>
            </a:blip>
            <a:srcRect l="12015" t="9302" r="12404" b="12598"/>
            <a:stretch>
              <a:fillRect/>
            </a:stretch>
          </p:blipFill>
          <p:spPr bwMode="gray">
            <a:xfrm>
              <a:off x="3098" y="1020"/>
              <a:ext cx="359" cy="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21" name="Group 105"/>
          <p:cNvGrpSpPr>
            <a:grpSpLocks/>
          </p:cNvGrpSpPr>
          <p:nvPr/>
        </p:nvGrpSpPr>
        <p:grpSpPr bwMode="auto">
          <a:xfrm>
            <a:off x="3173760" y="3427413"/>
            <a:ext cx="393700" cy="393700"/>
            <a:chOff x="3647" y="1006"/>
            <a:chExt cx="416" cy="416"/>
          </a:xfrm>
        </p:grpSpPr>
        <p:sp>
          <p:nvSpPr>
            <p:cNvPr id="122" name="Oval 106"/>
            <p:cNvSpPr>
              <a:spLocks noChangeArrowheads="1"/>
            </p:cNvSpPr>
            <p:nvPr/>
          </p:nvSpPr>
          <p:spPr bwMode="gray">
            <a:xfrm>
              <a:off x="3647"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id-ID" b="1">
                <a:solidFill>
                  <a:srgbClr val="FFFFFF"/>
                </a:solidFill>
              </a:endParaRPr>
            </a:p>
          </p:txBody>
        </p:sp>
        <p:grpSp>
          <p:nvGrpSpPr>
            <p:cNvPr id="123" name="Group 107"/>
            <p:cNvGrpSpPr>
              <a:grpSpLocks/>
            </p:cNvGrpSpPr>
            <p:nvPr/>
          </p:nvGrpSpPr>
          <p:grpSpPr bwMode="auto">
            <a:xfrm rot="-2288454">
              <a:off x="3682" y="1034"/>
              <a:ext cx="348" cy="356"/>
              <a:chOff x="887" y="2040"/>
              <a:chExt cx="433" cy="422"/>
            </a:xfrm>
          </p:grpSpPr>
          <p:pic>
            <p:nvPicPr>
              <p:cNvPr id="125" name="Picture 108" descr="circuler_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xmlns="">
                    <a:solidFill>
                      <a:srgbClr val="FFFFFF"/>
                    </a:solidFill>
                  </a14:hiddenFill>
                </a:ext>
              </a:extLst>
            </p:spPr>
          </p:pic>
          <p:sp>
            <p:nvSpPr>
              <p:cNvPr id="126" name="Oval 109"/>
              <p:cNvSpPr>
                <a:spLocks noChangeArrowheads="1"/>
              </p:cNvSpPr>
              <p:nvPr/>
            </p:nvSpPr>
            <p:spPr bwMode="gray">
              <a:xfrm>
                <a:off x="887" y="2040"/>
                <a:ext cx="433" cy="422"/>
              </a:xfrm>
              <a:prstGeom prst="ellipse">
                <a:avLst/>
              </a:prstGeom>
              <a:gradFill rotWithShape="1">
                <a:gsLst>
                  <a:gs pos="0">
                    <a:schemeClr val="hlink">
                      <a:gamma/>
                      <a:shade val="34902"/>
                      <a:invGamma/>
                      <a:alpha val="89999"/>
                    </a:schemeClr>
                  </a:gs>
                  <a:gs pos="50000">
                    <a:schemeClr val="hlink">
                      <a:alpha val="75000"/>
                    </a:schemeClr>
                  </a:gs>
                  <a:gs pos="100000">
                    <a:schemeClr val="hlink">
                      <a:gamma/>
                      <a:shade val="34902"/>
                      <a:invGamma/>
                      <a:alpha val="89999"/>
                    </a:schemeClr>
                  </a:gs>
                </a:gsLst>
                <a:lin ang="189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d-ID" b="1">
                  <a:solidFill>
                    <a:srgbClr val="FFFFFF"/>
                  </a:solidFill>
                </a:endParaRPr>
              </a:p>
            </p:txBody>
          </p:sp>
          <p:pic>
            <p:nvPicPr>
              <p:cNvPr id="127" name="Picture 110" descr="Picture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24" name="Picture 111"/>
            <p:cNvPicPr>
              <a:picLocks noChangeAspect="1" noChangeArrowheads="1"/>
            </p:cNvPicPr>
            <p:nvPr/>
          </p:nvPicPr>
          <p:blipFill>
            <a:blip r:embed="rId6" cstate="print">
              <a:extLst>
                <a:ext uri="{28A0092B-C50C-407E-A947-70E740481C1C}">
                  <a14:useLocalDpi xmlns:a14="http://schemas.microsoft.com/office/drawing/2010/main" xmlns="" val="0"/>
                </a:ext>
              </a:extLst>
            </a:blip>
            <a:srcRect l="12015" t="9302" r="12404" b="12598"/>
            <a:stretch>
              <a:fillRect/>
            </a:stretch>
          </p:blipFill>
          <p:spPr bwMode="gray">
            <a:xfrm>
              <a:off x="3676" y="1020"/>
              <a:ext cx="359" cy="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28" name="Group 112"/>
          <p:cNvGrpSpPr>
            <a:grpSpLocks/>
          </p:cNvGrpSpPr>
          <p:nvPr/>
        </p:nvGrpSpPr>
        <p:grpSpPr bwMode="auto">
          <a:xfrm>
            <a:off x="2956272" y="4140200"/>
            <a:ext cx="393700" cy="393700"/>
            <a:chOff x="4213" y="1006"/>
            <a:chExt cx="416" cy="416"/>
          </a:xfrm>
        </p:grpSpPr>
        <p:sp>
          <p:nvSpPr>
            <p:cNvPr id="129" name="Oval 113"/>
            <p:cNvSpPr>
              <a:spLocks noChangeArrowheads="1"/>
            </p:cNvSpPr>
            <p:nvPr/>
          </p:nvSpPr>
          <p:spPr bwMode="gray">
            <a:xfrm>
              <a:off x="421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id-ID" b="1">
                <a:solidFill>
                  <a:srgbClr val="FFFFFF"/>
                </a:solidFill>
              </a:endParaRPr>
            </a:p>
          </p:txBody>
        </p:sp>
        <p:grpSp>
          <p:nvGrpSpPr>
            <p:cNvPr id="130" name="Group 114"/>
            <p:cNvGrpSpPr>
              <a:grpSpLocks/>
            </p:cNvGrpSpPr>
            <p:nvPr/>
          </p:nvGrpSpPr>
          <p:grpSpPr bwMode="auto">
            <a:xfrm rot="-2288454">
              <a:off x="4248" y="1034"/>
              <a:ext cx="348" cy="356"/>
              <a:chOff x="887" y="2040"/>
              <a:chExt cx="433" cy="422"/>
            </a:xfrm>
          </p:grpSpPr>
          <p:pic>
            <p:nvPicPr>
              <p:cNvPr id="132" name="Picture 115" descr="circuler_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xmlns="">
                    <a:solidFill>
                      <a:srgbClr val="FFFFFF"/>
                    </a:solidFill>
                  </a14:hiddenFill>
                </a:ext>
              </a:extLst>
            </p:spPr>
          </p:pic>
          <p:sp>
            <p:nvSpPr>
              <p:cNvPr id="133" name="Oval 116"/>
              <p:cNvSpPr>
                <a:spLocks noChangeArrowheads="1"/>
              </p:cNvSpPr>
              <p:nvPr/>
            </p:nvSpPr>
            <p:spPr bwMode="gray">
              <a:xfrm>
                <a:off x="887" y="2040"/>
                <a:ext cx="433" cy="422"/>
              </a:xfrm>
              <a:prstGeom prst="ellipse">
                <a:avLst/>
              </a:prstGeom>
              <a:gradFill rotWithShape="1">
                <a:gsLst>
                  <a:gs pos="0">
                    <a:schemeClr val="folHlink">
                      <a:gamma/>
                      <a:shade val="34902"/>
                      <a:invGamma/>
                      <a:alpha val="89999"/>
                    </a:schemeClr>
                  </a:gs>
                  <a:gs pos="50000">
                    <a:schemeClr val="folHlink">
                      <a:alpha val="75000"/>
                    </a:schemeClr>
                  </a:gs>
                  <a:gs pos="100000">
                    <a:schemeClr val="folHlink">
                      <a:gamma/>
                      <a:shade val="34902"/>
                      <a:invGamma/>
                      <a:alpha val="89999"/>
                    </a:schemeClr>
                  </a:gs>
                </a:gsLst>
                <a:lin ang="189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d-ID" b="1">
                  <a:solidFill>
                    <a:srgbClr val="FFFFFF"/>
                  </a:solidFill>
                </a:endParaRPr>
              </a:p>
            </p:txBody>
          </p:sp>
          <p:pic>
            <p:nvPicPr>
              <p:cNvPr id="134" name="Picture 117" descr="Picture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31" name="Picture 118"/>
            <p:cNvPicPr>
              <a:picLocks noChangeAspect="1" noChangeArrowheads="1"/>
            </p:cNvPicPr>
            <p:nvPr/>
          </p:nvPicPr>
          <p:blipFill>
            <a:blip r:embed="rId6" cstate="print">
              <a:extLst>
                <a:ext uri="{28A0092B-C50C-407E-A947-70E740481C1C}">
                  <a14:useLocalDpi xmlns:a14="http://schemas.microsoft.com/office/drawing/2010/main" xmlns="" val="0"/>
                </a:ext>
              </a:extLst>
            </a:blip>
            <a:srcRect l="12015" t="9302" r="12404" b="12598"/>
            <a:stretch>
              <a:fillRect/>
            </a:stretch>
          </p:blipFill>
          <p:spPr bwMode="gray">
            <a:xfrm>
              <a:off x="4240" y="1020"/>
              <a:ext cx="359" cy="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35" name="Group 119"/>
          <p:cNvGrpSpPr>
            <a:grpSpLocks/>
          </p:cNvGrpSpPr>
          <p:nvPr/>
        </p:nvGrpSpPr>
        <p:grpSpPr bwMode="auto">
          <a:xfrm>
            <a:off x="2411760" y="4803775"/>
            <a:ext cx="393700" cy="393700"/>
            <a:chOff x="4803" y="1006"/>
            <a:chExt cx="416" cy="416"/>
          </a:xfrm>
        </p:grpSpPr>
        <p:sp>
          <p:nvSpPr>
            <p:cNvPr id="136" name="Oval 120"/>
            <p:cNvSpPr>
              <a:spLocks noChangeArrowheads="1"/>
            </p:cNvSpPr>
            <p:nvPr/>
          </p:nvSpPr>
          <p:spPr bwMode="gray">
            <a:xfrm>
              <a:off x="480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fontAlgn="base">
                <a:spcBef>
                  <a:spcPct val="0"/>
                </a:spcBef>
                <a:spcAft>
                  <a:spcPct val="0"/>
                </a:spcAft>
              </a:pPr>
              <a:endParaRPr lang="id-ID" b="1">
                <a:solidFill>
                  <a:srgbClr val="FFFFFF"/>
                </a:solidFill>
              </a:endParaRPr>
            </a:p>
          </p:txBody>
        </p:sp>
        <p:grpSp>
          <p:nvGrpSpPr>
            <p:cNvPr id="137" name="Group 121"/>
            <p:cNvGrpSpPr>
              <a:grpSpLocks/>
            </p:cNvGrpSpPr>
            <p:nvPr/>
          </p:nvGrpSpPr>
          <p:grpSpPr bwMode="auto">
            <a:xfrm rot="-2288454">
              <a:off x="4838" y="1034"/>
              <a:ext cx="348" cy="356"/>
              <a:chOff x="887" y="2040"/>
              <a:chExt cx="433" cy="422"/>
            </a:xfrm>
          </p:grpSpPr>
          <p:pic>
            <p:nvPicPr>
              <p:cNvPr id="139" name="Picture 122" descr="circuler_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xmlns="">
                    <a:solidFill>
                      <a:srgbClr val="FFFFFF"/>
                    </a:solidFill>
                  </a14:hiddenFill>
                </a:ext>
              </a:extLst>
            </p:spPr>
          </p:pic>
          <p:sp>
            <p:nvSpPr>
              <p:cNvPr id="140" name="Oval 123"/>
              <p:cNvSpPr>
                <a:spLocks noChangeArrowheads="1"/>
              </p:cNvSpPr>
              <p:nvPr/>
            </p:nvSpPr>
            <p:spPr bwMode="gray">
              <a:xfrm>
                <a:off x="887" y="2040"/>
                <a:ext cx="433" cy="422"/>
              </a:xfrm>
              <a:prstGeom prst="ellipse">
                <a:avLst/>
              </a:prstGeom>
              <a:solidFill>
                <a:srgbClr val="FB4F2D">
                  <a:alpha val="75000"/>
                </a:srgbClr>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d-ID" b="1">
                  <a:solidFill>
                    <a:srgbClr val="FFFFFF"/>
                  </a:solidFill>
                </a:endParaRPr>
              </a:p>
            </p:txBody>
          </p:sp>
          <p:pic>
            <p:nvPicPr>
              <p:cNvPr id="141" name="Picture 124" descr="Picture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38" name="Picture 125"/>
            <p:cNvPicPr>
              <a:picLocks noChangeAspect="1" noChangeArrowheads="1"/>
            </p:cNvPicPr>
            <p:nvPr/>
          </p:nvPicPr>
          <p:blipFill>
            <a:blip r:embed="rId6" cstate="print">
              <a:extLst>
                <a:ext uri="{28A0092B-C50C-407E-A947-70E740481C1C}">
                  <a14:useLocalDpi xmlns:a14="http://schemas.microsoft.com/office/drawing/2010/main" xmlns="" val="0"/>
                </a:ext>
              </a:extLst>
            </a:blip>
            <a:srcRect l="12015" t="9302" r="12404" b="12598"/>
            <a:stretch>
              <a:fillRect/>
            </a:stretch>
          </p:blipFill>
          <p:spPr bwMode="gray">
            <a:xfrm>
              <a:off x="4830" y="1020"/>
              <a:ext cx="359" cy="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1231857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p:cNvSpPr>
            <a:spLocks noChangeShapeType="1"/>
          </p:cNvSpPr>
          <p:nvPr/>
        </p:nvSpPr>
        <p:spPr bwMode="auto">
          <a:xfrm flipV="1">
            <a:off x="2368550" y="2057400"/>
            <a:ext cx="381000" cy="381000"/>
          </a:xfrm>
          <a:prstGeom prst="line">
            <a:avLst/>
          </a:prstGeom>
          <a:noFill/>
          <a:ln w="12700" cap="rnd">
            <a:solidFill>
              <a:srgbClr val="003366"/>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80808"/>
              </a:solidFill>
            </a:endParaRPr>
          </a:p>
        </p:txBody>
      </p:sp>
      <p:sp>
        <p:nvSpPr>
          <p:cNvPr id="7171" name="Line 3"/>
          <p:cNvSpPr>
            <a:spLocks noChangeShapeType="1"/>
          </p:cNvSpPr>
          <p:nvPr/>
        </p:nvSpPr>
        <p:spPr bwMode="auto">
          <a:xfrm>
            <a:off x="2292350" y="4724400"/>
            <a:ext cx="457200" cy="304800"/>
          </a:xfrm>
          <a:prstGeom prst="line">
            <a:avLst/>
          </a:prstGeom>
          <a:noFill/>
          <a:ln w="12700" cap="rnd">
            <a:solidFill>
              <a:srgbClr val="003366"/>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80808"/>
              </a:solidFill>
            </a:endParaRPr>
          </a:p>
        </p:txBody>
      </p:sp>
      <p:sp>
        <p:nvSpPr>
          <p:cNvPr id="7172" name="Line 4"/>
          <p:cNvSpPr>
            <a:spLocks noChangeShapeType="1"/>
          </p:cNvSpPr>
          <p:nvPr/>
        </p:nvSpPr>
        <p:spPr bwMode="auto">
          <a:xfrm>
            <a:off x="2749550" y="2057400"/>
            <a:ext cx="609600" cy="0"/>
          </a:xfrm>
          <a:prstGeom prst="line">
            <a:avLst/>
          </a:prstGeom>
          <a:noFill/>
          <a:ln w="12700" cap="rnd">
            <a:solidFill>
              <a:srgbClr val="003366"/>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80808"/>
              </a:solidFill>
            </a:endParaRPr>
          </a:p>
        </p:txBody>
      </p:sp>
      <p:sp>
        <p:nvSpPr>
          <p:cNvPr id="7173" name="Line 5"/>
          <p:cNvSpPr>
            <a:spLocks noChangeShapeType="1"/>
          </p:cNvSpPr>
          <p:nvPr/>
        </p:nvSpPr>
        <p:spPr bwMode="auto">
          <a:xfrm>
            <a:off x="2749550" y="5029200"/>
            <a:ext cx="609600" cy="0"/>
          </a:xfrm>
          <a:prstGeom prst="line">
            <a:avLst/>
          </a:prstGeom>
          <a:noFill/>
          <a:ln w="12700" cap="rnd">
            <a:solidFill>
              <a:srgbClr val="003366"/>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80808"/>
              </a:solidFill>
            </a:endParaRPr>
          </a:p>
        </p:txBody>
      </p:sp>
      <p:sp>
        <p:nvSpPr>
          <p:cNvPr id="7174" name="Line 6"/>
          <p:cNvSpPr>
            <a:spLocks noChangeShapeType="1"/>
          </p:cNvSpPr>
          <p:nvPr/>
        </p:nvSpPr>
        <p:spPr bwMode="auto">
          <a:xfrm flipV="1">
            <a:off x="2673350" y="2819400"/>
            <a:ext cx="685800" cy="0"/>
          </a:xfrm>
          <a:prstGeom prst="line">
            <a:avLst/>
          </a:prstGeom>
          <a:noFill/>
          <a:ln w="12700" cap="rnd">
            <a:solidFill>
              <a:srgbClr val="003366"/>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80808"/>
              </a:solidFill>
            </a:endParaRPr>
          </a:p>
        </p:txBody>
      </p:sp>
      <p:sp>
        <p:nvSpPr>
          <p:cNvPr id="7175" name="Line 7"/>
          <p:cNvSpPr>
            <a:spLocks noChangeShapeType="1"/>
          </p:cNvSpPr>
          <p:nvPr/>
        </p:nvSpPr>
        <p:spPr bwMode="auto">
          <a:xfrm>
            <a:off x="2749550" y="3581400"/>
            <a:ext cx="609600" cy="0"/>
          </a:xfrm>
          <a:prstGeom prst="line">
            <a:avLst/>
          </a:prstGeom>
          <a:noFill/>
          <a:ln w="12700" cap="rnd">
            <a:solidFill>
              <a:srgbClr val="003366"/>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80808"/>
              </a:solidFill>
            </a:endParaRPr>
          </a:p>
        </p:txBody>
      </p:sp>
      <p:sp>
        <p:nvSpPr>
          <p:cNvPr id="7176" name="Line 8"/>
          <p:cNvSpPr>
            <a:spLocks noChangeShapeType="1"/>
          </p:cNvSpPr>
          <p:nvPr/>
        </p:nvSpPr>
        <p:spPr bwMode="auto">
          <a:xfrm flipV="1">
            <a:off x="2673350" y="4267200"/>
            <a:ext cx="685800" cy="0"/>
          </a:xfrm>
          <a:prstGeom prst="line">
            <a:avLst/>
          </a:prstGeom>
          <a:noFill/>
          <a:ln w="12700" cap="rnd">
            <a:solidFill>
              <a:srgbClr val="003366"/>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80808"/>
              </a:solidFill>
            </a:endParaRPr>
          </a:p>
        </p:txBody>
      </p:sp>
      <p:sp>
        <p:nvSpPr>
          <p:cNvPr id="7177" name="Rectangle 9"/>
          <p:cNvSpPr>
            <a:spLocks noGrp="1" noChangeArrowheads="1"/>
          </p:cNvSpPr>
          <p:nvPr>
            <p:ph type="title"/>
          </p:nvPr>
        </p:nvSpPr>
        <p:spPr/>
        <p:txBody>
          <a:bodyPr/>
          <a:lstStyle/>
          <a:p>
            <a:r>
              <a:rPr lang="id-ID" sz="4300" i="0" dirty="0" smtClean="0"/>
              <a:t>Isi Materi</a:t>
            </a:r>
            <a:endParaRPr lang="en-US" sz="4300" i="0" dirty="0"/>
          </a:p>
        </p:txBody>
      </p:sp>
      <p:grpSp>
        <p:nvGrpSpPr>
          <p:cNvPr id="7178" name="Group 10"/>
          <p:cNvGrpSpPr>
            <a:grpSpLocks/>
          </p:cNvGrpSpPr>
          <p:nvPr/>
        </p:nvGrpSpPr>
        <p:grpSpPr bwMode="auto">
          <a:xfrm>
            <a:off x="304800" y="2205038"/>
            <a:ext cx="2673350" cy="2671762"/>
            <a:chOff x="140" y="1419"/>
            <a:chExt cx="1684" cy="1683"/>
          </a:xfrm>
        </p:grpSpPr>
        <p:sp>
          <p:nvSpPr>
            <p:cNvPr id="7179" name="Oval 11"/>
            <p:cNvSpPr>
              <a:spLocks noChangeArrowheads="1"/>
            </p:cNvSpPr>
            <p:nvPr/>
          </p:nvSpPr>
          <p:spPr bwMode="gray">
            <a:xfrm>
              <a:off x="140" y="1419"/>
              <a:ext cx="1684" cy="1683"/>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id-ID">
                <a:solidFill>
                  <a:srgbClr val="080808"/>
                </a:solidFill>
              </a:endParaRPr>
            </a:p>
          </p:txBody>
        </p:sp>
        <p:sp>
          <p:nvSpPr>
            <p:cNvPr id="7180" name="Oval 12"/>
            <p:cNvSpPr>
              <a:spLocks noChangeArrowheads="1"/>
            </p:cNvSpPr>
            <p:nvPr/>
          </p:nvSpPr>
          <p:spPr bwMode="gray">
            <a:xfrm>
              <a:off x="251" y="1528"/>
              <a:ext cx="1461" cy="1463"/>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id-ID">
                <a:solidFill>
                  <a:srgbClr val="080808"/>
                </a:solidFill>
              </a:endParaRPr>
            </a:p>
          </p:txBody>
        </p:sp>
        <p:sp>
          <p:nvSpPr>
            <p:cNvPr id="7181" name="Oval 13"/>
            <p:cNvSpPr>
              <a:spLocks noChangeArrowheads="1"/>
            </p:cNvSpPr>
            <p:nvPr/>
          </p:nvSpPr>
          <p:spPr bwMode="gray">
            <a:xfrm>
              <a:off x="258" y="1536"/>
              <a:ext cx="1461" cy="1462"/>
            </a:xfrm>
            <a:prstGeom prst="ellipse">
              <a:avLst/>
            </a:prstGeom>
            <a:gradFill rotWithShape="1">
              <a:gsLst>
                <a:gs pos="0">
                  <a:schemeClr val="folHlink">
                    <a:gamma/>
                    <a:shade val="63529"/>
                    <a:invGamma/>
                  </a:schemeClr>
                </a:gs>
                <a:gs pos="100000">
                  <a:schemeClr val="folHlink">
                    <a:alpha val="0"/>
                  </a:schemeClr>
                </a:gs>
              </a:gsLst>
              <a:lin ang="2700000" scaled="1"/>
            </a:gra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id-ID">
                <a:solidFill>
                  <a:srgbClr val="080808"/>
                </a:solidFill>
              </a:endParaRPr>
            </a:p>
          </p:txBody>
        </p:sp>
        <p:sp>
          <p:nvSpPr>
            <p:cNvPr id="7182" name="Oval 14"/>
            <p:cNvSpPr>
              <a:spLocks noChangeArrowheads="1"/>
            </p:cNvSpPr>
            <p:nvPr/>
          </p:nvSpPr>
          <p:spPr bwMode="gray">
            <a:xfrm>
              <a:off x="323" y="1602"/>
              <a:ext cx="1317" cy="1316"/>
            </a:xfrm>
            <a:prstGeom prst="ellipse">
              <a:avLst/>
            </a:prstGeom>
            <a:solidFill>
              <a:srgbClr val="000000"/>
            </a:solidFill>
            <a:ln>
              <a:noFill/>
            </a:ln>
            <a:effectLst/>
            <a:extLs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id-ID">
                <a:solidFill>
                  <a:srgbClr val="080808"/>
                </a:solidFill>
              </a:endParaRPr>
            </a:p>
          </p:txBody>
        </p:sp>
        <p:sp>
          <p:nvSpPr>
            <p:cNvPr id="7183" name="Oval 15"/>
            <p:cNvSpPr>
              <a:spLocks noChangeArrowheads="1"/>
            </p:cNvSpPr>
            <p:nvPr/>
          </p:nvSpPr>
          <p:spPr bwMode="gray">
            <a:xfrm>
              <a:off x="344" y="1623"/>
              <a:ext cx="1276" cy="127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id-ID">
                <a:solidFill>
                  <a:srgbClr val="080808"/>
                </a:solidFill>
              </a:endParaRPr>
            </a:p>
          </p:txBody>
        </p:sp>
        <p:sp>
          <p:nvSpPr>
            <p:cNvPr id="7184" name="Oval 16"/>
            <p:cNvSpPr>
              <a:spLocks noChangeArrowheads="1"/>
            </p:cNvSpPr>
            <p:nvPr/>
          </p:nvSpPr>
          <p:spPr bwMode="gray">
            <a:xfrm>
              <a:off x="360" y="1630"/>
              <a:ext cx="1246" cy="1246"/>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id-ID">
                <a:solidFill>
                  <a:srgbClr val="080808"/>
                </a:solidFill>
              </a:endParaRPr>
            </a:p>
          </p:txBody>
        </p:sp>
        <p:sp>
          <p:nvSpPr>
            <p:cNvPr id="7185" name="Oval 17"/>
            <p:cNvSpPr>
              <a:spLocks noChangeArrowheads="1"/>
            </p:cNvSpPr>
            <p:nvPr/>
          </p:nvSpPr>
          <p:spPr bwMode="gray">
            <a:xfrm>
              <a:off x="374" y="1642"/>
              <a:ext cx="1184" cy="1164"/>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id-ID">
                <a:solidFill>
                  <a:srgbClr val="080808"/>
                </a:solidFill>
              </a:endParaRPr>
            </a:p>
          </p:txBody>
        </p:sp>
        <p:sp>
          <p:nvSpPr>
            <p:cNvPr id="7186" name="Oval 18"/>
            <p:cNvSpPr>
              <a:spLocks noChangeArrowheads="1"/>
            </p:cNvSpPr>
            <p:nvPr/>
          </p:nvSpPr>
          <p:spPr bwMode="gray">
            <a:xfrm>
              <a:off x="443" y="1675"/>
              <a:ext cx="1053" cy="945"/>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id-ID">
                <a:solidFill>
                  <a:srgbClr val="080808"/>
                </a:solidFill>
              </a:endParaRPr>
            </a:p>
          </p:txBody>
        </p:sp>
        <p:pic>
          <p:nvPicPr>
            <p:cNvPr id="7187" name="Picture 19" descr="mar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2" y="1773"/>
              <a:ext cx="1011" cy="100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188" name="AutoShape 20"/>
          <p:cNvSpPr>
            <a:spLocks noChangeArrowheads="1"/>
          </p:cNvSpPr>
          <p:nvPr/>
        </p:nvSpPr>
        <p:spPr bwMode="gray">
          <a:xfrm>
            <a:off x="3352800" y="1828800"/>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fontAlgn="base">
              <a:spcBef>
                <a:spcPct val="0"/>
              </a:spcBef>
              <a:spcAft>
                <a:spcPct val="0"/>
              </a:spcAft>
            </a:pPr>
            <a:endParaRPr lang="id-ID">
              <a:solidFill>
                <a:srgbClr val="080808"/>
              </a:solidFill>
            </a:endParaRPr>
          </a:p>
        </p:txBody>
      </p:sp>
      <p:sp>
        <p:nvSpPr>
          <p:cNvPr id="7189" name="Rectangle 21"/>
          <p:cNvSpPr>
            <a:spLocks noChangeArrowheads="1"/>
          </p:cNvSpPr>
          <p:nvPr/>
        </p:nvSpPr>
        <p:spPr bwMode="auto">
          <a:xfrm>
            <a:off x="4026261" y="1825660"/>
            <a:ext cx="393011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d-ID" sz="2800" dirty="0" smtClean="0">
                <a:solidFill>
                  <a:srgbClr val="000000"/>
                </a:solidFill>
                <a:latin typeface="Arial Black" pitchFamily="34" charset="0"/>
              </a:rPr>
              <a:t>Jaringan Komputer</a:t>
            </a:r>
            <a:endParaRPr lang="en-US" sz="2800" dirty="0">
              <a:solidFill>
                <a:srgbClr val="000000"/>
              </a:solidFill>
              <a:latin typeface="Arial Black" pitchFamily="34" charset="0"/>
            </a:endParaRPr>
          </a:p>
        </p:txBody>
      </p:sp>
      <p:sp>
        <p:nvSpPr>
          <p:cNvPr id="7190" name="AutoShape 22"/>
          <p:cNvSpPr>
            <a:spLocks noChangeArrowheads="1"/>
          </p:cNvSpPr>
          <p:nvPr/>
        </p:nvSpPr>
        <p:spPr bwMode="gray">
          <a:xfrm>
            <a:off x="3352800" y="2578100"/>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fontAlgn="base">
              <a:spcBef>
                <a:spcPct val="0"/>
              </a:spcBef>
              <a:spcAft>
                <a:spcPct val="0"/>
              </a:spcAft>
            </a:pPr>
            <a:endParaRPr lang="id-ID">
              <a:solidFill>
                <a:srgbClr val="080808"/>
              </a:solidFill>
            </a:endParaRPr>
          </a:p>
        </p:txBody>
      </p:sp>
      <p:sp>
        <p:nvSpPr>
          <p:cNvPr id="7191" name="Rectangle 23"/>
          <p:cNvSpPr>
            <a:spLocks noChangeArrowheads="1"/>
          </p:cNvSpPr>
          <p:nvPr/>
        </p:nvSpPr>
        <p:spPr bwMode="auto">
          <a:xfrm>
            <a:off x="3419872" y="2689175"/>
            <a:ext cx="525658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id-ID" dirty="0">
                <a:solidFill>
                  <a:srgbClr val="080808"/>
                </a:solidFill>
                <a:latin typeface="Arial Black" pitchFamily="34" charset="0"/>
              </a:rPr>
              <a:t>Protokol </a:t>
            </a:r>
            <a:r>
              <a:rPr lang="id-ID" dirty="0" smtClean="0">
                <a:solidFill>
                  <a:srgbClr val="080808"/>
                </a:solidFill>
                <a:latin typeface="Arial Black" pitchFamily="34" charset="0"/>
              </a:rPr>
              <a:t>model </a:t>
            </a:r>
            <a:r>
              <a:rPr lang="id-ID" dirty="0">
                <a:solidFill>
                  <a:srgbClr val="080808"/>
                </a:solidFill>
                <a:latin typeface="Arial Black" pitchFamily="34" charset="0"/>
              </a:rPr>
              <a:t>Referensi </a:t>
            </a:r>
            <a:r>
              <a:rPr lang="id-ID" dirty="0" smtClean="0">
                <a:solidFill>
                  <a:srgbClr val="080808"/>
                </a:solidFill>
                <a:latin typeface="Arial Black" pitchFamily="34" charset="0"/>
              </a:rPr>
              <a:t>TCP/IP &amp; OSI</a:t>
            </a:r>
            <a:endParaRPr lang="id-ID" dirty="0">
              <a:solidFill>
                <a:srgbClr val="080808"/>
              </a:solidFill>
              <a:latin typeface="Arial Black" pitchFamily="34" charset="0"/>
            </a:endParaRPr>
          </a:p>
        </p:txBody>
      </p:sp>
      <p:sp>
        <p:nvSpPr>
          <p:cNvPr id="7192" name="AutoShape 24"/>
          <p:cNvSpPr>
            <a:spLocks noChangeArrowheads="1"/>
          </p:cNvSpPr>
          <p:nvPr/>
        </p:nvSpPr>
        <p:spPr bwMode="gray">
          <a:xfrm>
            <a:off x="3352800" y="3321050"/>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fontAlgn="base">
              <a:spcBef>
                <a:spcPct val="0"/>
              </a:spcBef>
              <a:spcAft>
                <a:spcPct val="0"/>
              </a:spcAft>
            </a:pPr>
            <a:endParaRPr lang="id-ID">
              <a:solidFill>
                <a:srgbClr val="080808"/>
              </a:solidFill>
            </a:endParaRPr>
          </a:p>
        </p:txBody>
      </p:sp>
      <p:sp>
        <p:nvSpPr>
          <p:cNvPr id="7194" name="Oval 26"/>
          <p:cNvSpPr>
            <a:spLocks noChangeArrowheads="1"/>
          </p:cNvSpPr>
          <p:nvPr/>
        </p:nvSpPr>
        <p:spPr bwMode="gray">
          <a:xfrm>
            <a:off x="3263900" y="1946275"/>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base">
              <a:spcBef>
                <a:spcPct val="0"/>
              </a:spcBef>
              <a:spcAft>
                <a:spcPct val="0"/>
              </a:spcAft>
            </a:pPr>
            <a:endParaRPr lang="id-ID">
              <a:solidFill>
                <a:srgbClr val="080808"/>
              </a:solidFill>
            </a:endParaRPr>
          </a:p>
        </p:txBody>
      </p:sp>
      <p:sp>
        <p:nvSpPr>
          <p:cNvPr id="7195" name="Oval 27"/>
          <p:cNvSpPr>
            <a:spLocks noChangeArrowheads="1"/>
          </p:cNvSpPr>
          <p:nvPr/>
        </p:nvSpPr>
        <p:spPr bwMode="gray">
          <a:xfrm>
            <a:off x="3276600" y="2711450"/>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base">
              <a:spcBef>
                <a:spcPct val="0"/>
              </a:spcBef>
              <a:spcAft>
                <a:spcPct val="0"/>
              </a:spcAft>
            </a:pPr>
            <a:endParaRPr lang="id-ID">
              <a:solidFill>
                <a:srgbClr val="080808"/>
              </a:solidFill>
            </a:endParaRPr>
          </a:p>
        </p:txBody>
      </p:sp>
      <p:sp>
        <p:nvSpPr>
          <p:cNvPr id="7196" name="Oval 28"/>
          <p:cNvSpPr>
            <a:spLocks noChangeArrowheads="1"/>
          </p:cNvSpPr>
          <p:nvPr/>
        </p:nvSpPr>
        <p:spPr bwMode="gray">
          <a:xfrm>
            <a:off x="3276600" y="3467100"/>
            <a:ext cx="228600" cy="228600"/>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base">
              <a:spcBef>
                <a:spcPct val="0"/>
              </a:spcBef>
              <a:spcAft>
                <a:spcPct val="0"/>
              </a:spcAft>
            </a:pPr>
            <a:endParaRPr lang="id-ID">
              <a:solidFill>
                <a:srgbClr val="080808"/>
              </a:solidFill>
            </a:endParaRPr>
          </a:p>
        </p:txBody>
      </p:sp>
      <p:sp>
        <p:nvSpPr>
          <p:cNvPr id="7197" name="AutoShape 29"/>
          <p:cNvSpPr>
            <a:spLocks noChangeArrowheads="1"/>
          </p:cNvSpPr>
          <p:nvPr/>
        </p:nvSpPr>
        <p:spPr bwMode="gray">
          <a:xfrm>
            <a:off x="3352800" y="4052888"/>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fontAlgn="base">
              <a:spcBef>
                <a:spcPct val="0"/>
              </a:spcBef>
              <a:spcAft>
                <a:spcPct val="0"/>
              </a:spcAft>
            </a:pPr>
            <a:endParaRPr lang="id-ID">
              <a:solidFill>
                <a:srgbClr val="080808"/>
              </a:solidFill>
            </a:endParaRPr>
          </a:p>
        </p:txBody>
      </p:sp>
      <p:sp>
        <p:nvSpPr>
          <p:cNvPr id="7198" name="Rectangle 30"/>
          <p:cNvSpPr>
            <a:spLocks noChangeArrowheads="1"/>
          </p:cNvSpPr>
          <p:nvPr/>
        </p:nvSpPr>
        <p:spPr bwMode="auto">
          <a:xfrm>
            <a:off x="3944765" y="4077072"/>
            <a:ext cx="401161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d-ID" sz="2800" dirty="0" smtClean="0">
                <a:solidFill>
                  <a:srgbClr val="080808"/>
                </a:solidFill>
                <a:latin typeface="Arial Black" pitchFamily="34" charset="0"/>
              </a:rPr>
              <a:t>Perangkat Jaringan</a:t>
            </a:r>
            <a:endParaRPr lang="id-ID" sz="2800" dirty="0">
              <a:solidFill>
                <a:srgbClr val="080808"/>
              </a:solidFill>
              <a:latin typeface="Arial Black" pitchFamily="34" charset="0"/>
            </a:endParaRPr>
          </a:p>
        </p:txBody>
      </p:sp>
      <p:sp>
        <p:nvSpPr>
          <p:cNvPr id="7199" name="Oval 31"/>
          <p:cNvSpPr>
            <a:spLocks noChangeArrowheads="1"/>
          </p:cNvSpPr>
          <p:nvPr/>
        </p:nvSpPr>
        <p:spPr bwMode="gray">
          <a:xfrm>
            <a:off x="3263900" y="4191000"/>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base">
              <a:spcBef>
                <a:spcPct val="0"/>
              </a:spcBef>
              <a:spcAft>
                <a:spcPct val="0"/>
              </a:spcAft>
            </a:pPr>
            <a:endParaRPr lang="id-ID">
              <a:solidFill>
                <a:srgbClr val="080808"/>
              </a:solidFill>
            </a:endParaRPr>
          </a:p>
        </p:txBody>
      </p:sp>
      <p:sp>
        <p:nvSpPr>
          <p:cNvPr id="7200" name="AutoShape 32"/>
          <p:cNvSpPr>
            <a:spLocks noChangeArrowheads="1"/>
          </p:cNvSpPr>
          <p:nvPr/>
        </p:nvSpPr>
        <p:spPr bwMode="gray">
          <a:xfrm>
            <a:off x="3352800" y="4841875"/>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fontAlgn="base">
              <a:spcBef>
                <a:spcPct val="0"/>
              </a:spcBef>
              <a:spcAft>
                <a:spcPct val="0"/>
              </a:spcAft>
            </a:pPr>
            <a:endParaRPr lang="id-ID">
              <a:solidFill>
                <a:srgbClr val="080808"/>
              </a:solidFill>
            </a:endParaRPr>
          </a:p>
        </p:txBody>
      </p:sp>
      <p:sp>
        <p:nvSpPr>
          <p:cNvPr id="7201" name="Rectangle 33"/>
          <p:cNvSpPr>
            <a:spLocks noChangeArrowheads="1"/>
          </p:cNvSpPr>
          <p:nvPr/>
        </p:nvSpPr>
        <p:spPr bwMode="auto">
          <a:xfrm>
            <a:off x="4283968" y="4869160"/>
            <a:ext cx="361727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d-ID" sz="2800" dirty="0" smtClean="0">
                <a:solidFill>
                  <a:srgbClr val="080808"/>
                </a:solidFill>
                <a:latin typeface="Arial Black" pitchFamily="34" charset="0"/>
              </a:rPr>
              <a:t>Pengalamatan IP </a:t>
            </a:r>
            <a:endParaRPr lang="id-ID" sz="2800" dirty="0">
              <a:solidFill>
                <a:srgbClr val="080808"/>
              </a:solidFill>
              <a:latin typeface="Arial Black" pitchFamily="34" charset="0"/>
            </a:endParaRPr>
          </a:p>
        </p:txBody>
      </p:sp>
      <p:sp>
        <p:nvSpPr>
          <p:cNvPr id="7202" name="Oval 34"/>
          <p:cNvSpPr>
            <a:spLocks noChangeArrowheads="1"/>
          </p:cNvSpPr>
          <p:nvPr/>
        </p:nvSpPr>
        <p:spPr bwMode="gray">
          <a:xfrm>
            <a:off x="3276600" y="4975225"/>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fontAlgn="base">
              <a:spcBef>
                <a:spcPct val="0"/>
              </a:spcBef>
              <a:spcAft>
                <a:spcPct val="0"/>
              </a:spcAft>
            </a:pPr>
            <a:endParaRPr lang="id-ID">
              <a:solidFill>
                <a:srgbClr val="080808"/>
              </a:solidFill>
            </a:endParaRPr>
          </a:p>
        </p:txBody>
      </p:sp>
      <p:sp>
        <p:nvSpPr>
          <p:cNvPr id="2" name="Rectangle 1"/>
          <p:cNvSpPr/>
          <p:nvPr/>
        </p:nvSpPr>
        <p:spPr>
          <a:xfrm>
            <a:off x="3639621" y="3356992"/>
            <a:ext cx="4604787" cy="523220"/>
          </a:xfrm>
          <a:prstGeom prst="rect">
            <a:avLst/>
          </a:prstGeom>
        </p:spPr>
        <p:txBody>
          <a:bodyPr wrap="none">
            <a:spAutoFit/>
          </a:bodyPr>
          <a:lstStyle/>
          <a:p>
            <a:pPr fontAlgn="base">
              <a:spcBef>
                <a:spcPct val="0"/>
              </a:spcBef>
              <a:spcAft>
                <a:spcPct val="0"/>
              </a:spcAft>
            </a:pPr>
            <a:r>
              <a:rPr lang="id-ID" sz="2800" dirty="0" smtClean="0">
                <a:solidFill>
                  <a:srgbClr val="080808"/>
                </a:solidFill>
                <a:latin typeface="Arial Black" pitchFamily="34" charset="0"/>
              </a:rPr>
              <a:t>Media Transmisi kabel</a:t>
            </a:r>
            <a:endParaRPr lang="id-ID" sz="2800" dirty="0">
              <a:solidFill>
                <a:srgbClr val="080808"/>
              </a:solidFill>
              <a:latin typeface="Arial Black" pitchFamily="34" charset="0"/>
            </a:endParaRPr>
          </a:p>
        </p:txBody>
      </p:sp>
    </p:spTree>
    <p:extLst>
      <p:ext uri="{BB962C8B-B14F-4D97-AF65-F5344CB8AC3E}">
        <p14:creationId xmlns:p14="http://schemas.microsoft.com/office/powerpoint/2010/main" xmlns="" val="376748789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solidFill>
                  <a:srgbClr val="E7DEC9">
                    <a:shade val="50000"/>
                    <a:satMod val="200000"/>
                  </a:srgbClr>
                </a:solidFill>
              </a:rPr>
              <a:t>Pengenalan Jaringan Komputer</a:t>
            </a:r>
          </a:p>
        </p:txBody>
      </p:sp>
      <p:sp>
        <p:nvSpPr>
          <p:cNvPr id="6" name="Slide Number Placeholder 5"/>
          <p:cNvSpPr>
            <a:spLocks noGrp="1"/>
          </p:cNvSpPr>
          <p:nvPr>
            <p:ph type="sldNum" sz="quarter" idx="12"/>
          </p:nvPr>
        </p:nvSpPr>
        <p:spPr/>
        <p:txBody>
          <a:bodyPr/>
          <a:lstStyle/>
          <a:p>
            <a:pPr>
              <a:defRPr/>
            </a:pPr>
            <a:fld id="{5E1A9A8E-8181-4897-8329-6472A424C1BF}" type="slidenum">
              <a:rPr lang="en-US">
                <a:solidFill>
                  <a:srgbClr val="E7DEC9">
                    <a:shade val="50000"/>
                    <a:satMod val="200000"/>
                  </a:srgbClr>
                </a:solidFill>
              </a:rPr>
              <a:pPr>
                <a:defRPr/>
              </a:pPr>
              <a:t>44</a:t>
            </a:fld>
            <a:endParaRPr lang="en-US">
              <a:solidFill>
                <a:srgbClr val="E7DEC9">
                  <a:shade val="50000"/>
                  <a:satMod val="200000"/>
                </a:srgbClr>
              </a:solidFill>
            </a:endParaRPr>
          </a:p>
        </p:txBody>
      </p:sp>
      <p:sp>
        <p:nvSpPr>
          <p:cNvPr id="9218" name="Rectangle 2"/>
          <p:cNvSpPr>
            <a:spLocks noGrp="1" noChangeArrowheads="1"/>
          </p:cNvSpPr>
          <p:nvPr>
            <p:ph type="title"/>
          </p:nvPr>
        </p:nvSpPr>
        <p:spPr>
          <a:xfrm>
            <a:off x="0" y="688429"/>
            <a:ext cx="9144000" cy="722859"/>
          </a:xfrm>
        </p:spPr>
        <p:txBody>
          <a:bodyPr/>
          <a:lstStyle/>
          <a:p>
            <a:pPr fontAlgn="auto">
              <a:spcAft>
                <a:spcPts val="0"/>
              </a:spcAft>
              <a:defRPr/>
            </a:pPr>
            <a:r>
              <a:rPr lang="en-US" sz="2800" b="1" i="0" dirty="0"/>
              <a:t>Kantor </a:t>
            </a:r>
            <a:r>
              <a:rPr lang="en-US" sz="2800" b="1" i="0" dirty="0" err="1"/>
              <a:t>Sebelum</a:t>
            </a:r>
            <a:r>
              <a:rPr lang="en-US" sz="2800" b="1" i="0" dirty="0"/>
              <a:t> </a:t>
            </a:r>
            <a:r>
              <a:rPr lang="en-US" sz="2800" b="1" i="0" dirty="0" err="1" smtClean="0"/>
              <a:t>Menggunakan</a:t>
            </a:r>
            <a:r>
              <a:rPr lang="id-ID" sz="2800" b="1" i="0" dirty="0" smtClean="0"/>
              <a:t> </a:t>
            </a:r>
            <a:r>
              <a:rPr lang="en-US" sz="2800" b="1" i="0" dirty="0" err="1" smtClean="0"/>
              <a:t>Jaringan</a:t>
            </a:r>
            <a:r>
              <a:rPr lang="en-US" sz="2800" b="1" i="0" dirty="0" smtClean="0"/>
              <a:t> </a:t>
            </a:r>
            <a:r>
              <a:rPr lang="en-US" sz="2800" b="1" i="0" dirty="0" err="1"/>
              <a:t>Komputer</a:t>
            </a:r>
            <a:r>
              <a:rPr lang="en-US" sz="2800" b="1" i="0" dirty="0"/>
              <a:t> </a:t>
            </a:r>
          </a:p>
        </p:txBody>
      </p:sp>
      <p:pic>
        <p:nvPicPr>
          <p:cNvPr id="67589" name="Picture 3" descr="ilus1"/>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209675" y="1917700"/>
            <a:ext cx="7705725" cy="4032250"/>
          </a:xfrm>
        </p:spPr>
      </p:pic>
    </p:spTree>
    <p:extLst>
      <p:ext uri="{BB962C8B-B14F-4D97-AF65-F5344CB8AC3E}">
        <p14:creationId xmlns:p14="http://schemas.microsoft.com/office/powerpoint/2010/main" xmlns="" val="10024636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solidFill>
                  <a:srgbClr val="E7DEC9">
                    <a:shade val="50000"/>
                    <a:satMod val="200000"/>
                  </a:srgbClr>
                </a:solidFill>
              </a:rPr>
              <a:t>Pengenalan Jaringan Komputer</a:t>
            </a:r>
          </a:p>
        </p:txBody>
      </p:sp>
      <p:sp>
        <p:nvSpPr>
          <p:cNvPr id="6" name="Slide Number Placeholder 5"/>
          <p:cNvSpPr>
            <a:spLocks noGrp="1"/>
          </p:cNvSpPr>
          <p:nvPr>
            <p:ph type="sldNum" sz="quarter" idx="12"/>
          </p:nvPr>
        </p:nvSpPr>
        <p:spPr/>
        <p:txBody>
          <a:bodyPr/>
          <a:lstStyle/>
          <a:p>
            <a:pPr>
              <a:defRPr/>
            </a:pPr>
            <a:fld id="{6051BC61-306C-4B9D-A6FC-82E148E8F99C}" type="slidenum">
              <a:rPr lang="en-US">
                <a:solidFill>
                  <a:srgbClr val="E7DEC9">
                    <a:shade val="50000"/>
                    <a:satMod val="200000"/>
                  </a:srgbClr>
                </a:solidFill>
              </a:rPr>
              <a:pPr>
                <a:defRPr/>
              </a:pPr>
              <a:t>45</a:t>
            </a:fld>
            <a:endParaRPr lang="en-US">
              <a:solidFill>
                <a:srgbClr val="E7DEC9">
                  <a:shade val="50000"/>
                  <a:satMod val="200000"/>
                </a:srgbClr>
              </a:solidFill>
            </a:endParaRPr>
          </a:p>
        </p:txBody>
      </p:sp>
      <p:sp>
        <p:nvSpPr>
          <p:cNvPr id="11266" name="Rectangle 2"/>
          <p:cNvSpPr>
            <a:spLocks noGrp="1" noChangeArrowheads="1"/>
          </p:cNvSpPr>
          <p:nvPr>
            <p:ph type="title"/>
          </p:nvPr>
        </p:nvSpPr>
        <p:spPr>
          <a:xfrm>
            <a:off x="277688" y="688429"/>
            <a:ext cx="8686800" cy="722859"/>
          </a:xfrm>
        </p:spPr>
        <p:txBody>
          <a:bodyPr/>
          <a:lstStyle/>
          <a:p>
            <a:pPr fontAlgn="auto">
              <a:spcAft>
                <a:spcPts val="0"/>
              </a:spcAft>
              <a:defRPr/>
            </a:pPr>
            <a:r>
              <a:rPr lang="en-US" sz="2800" b="1" i="0" dirty="0">
                <a:solidFill>
                  <a:schemeClr val="tx2">
                    <a:satMod val="130000"/>
                  </a:schemeClr>
                </a:solidFill>
              </a:rPr>
              <a:t>Kantor </a:t>
            </a:r>
            <a:r>
              <a:rPr lang="en-US" sz="2800" b="1" i="0" dirty="0" err="1">
                <a:solidFill>
                  <a:schemeClr val="tx2">
                    <a:satMod val="130000"/>
                  </a:schemeClr>
                </a:solidFill>
              </a:rPr>
              <a:t>Setelah</a:t>
            </a:r>
            <a:r>
              <a:rPr lang="en-US" sz="2800" b="1" i="0" dirty="0">
                <a:solidFill>
                  <a:schemeClr val="tx2">
                    <a:satMod val="130000"/>
                  </a:schemeClr>
                </a:solidFill>
              </a:rPr>
              <a:t> </a:t>
            </a:r>
            <a:r>
              <a:rPr lang="en-US" sz="2800" b="1" i="0" dirty="0" err="1">
                <a:solidFill>
                  <a:schemeClr val="tx2">
                    <a:satMod val="130000"/>
                  </a:schemeClr>
                </a:solidFill>
              </a:rPr>
              <a:t>Menggunakan</a:t>
            </a:r>
            <a:r>
              <a:rPr lang="en-US" sz="2800" b="1" i="0" dirty="0">
                <a:solidFill>
                  <a:schemeClr val="tx2">
                    <a:satMod val="130000"/>
                  </a:schemeClr>
                </a:solidFill>
              </a:rPr>
              <a:t> </a:t>
            </a:r>
            <a:r>
              <a:rPr lang="en-US" sz="2800" b="1" i="0" dirty="0" err="1" smtClean="0">
                <a:solidFill>
                  <a:schemeClr val="tx2">
                    <a:satMod val="130000"/>
                  </a:schemeClr>
                </a:solidFill>
              </a:rPr>
              <a:t>Jaringan</a:t>
            </a:r>
            <a:r>
              <a:rPr lang="en-US" sz="2800" b="1" i="0" dirty="0" smtClean="0">
                <a:solidFill>
                  <a:schemeClr val="tx2">
                    <a:satMod val="130000"/>
                  </a:schemeClr>
                </a:solidFill>
              </a:rPr>
              <a:t> </a:t>
            </a:r>
            <a:r>
              <a:rPr lang="en-US" sz="2800" b="1" i="0" dirty="0" err="1">
                <a:solidFill>
                  <a:schemeClr val="tx2">
                    <a:satMod val="130000"/>
                  </a:schemeClr>
                </a:solidFill>
              </a:rPr>
              <a:t>Komputer</a:t>
            </a:r>
            <a:r>
              <a:rPr lang="en-US" sz="2800" b="1" i="0" dirty="0">
                <a:solidFill>
                  <a:schemeClr val="tx2">
                    <a:satMod val="130000"/>
                  </a:schemeClr>
                </a:solidFill>
              </a:rPr>
              <a:t> </a:t>
            </a:r>
          </a:p>
        </p:txBody>
      </p:sp>
      <p:pic>
        <p:nvPicPr>
          <p:cNvPr id="68613" name="Picture 3" descr="ilus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206500" y="1635125"/>
            <a:ext cx="7632700" cy="4537075"/>
          </a:xfrm>
        </p:spPr>
      </p:pic>
    </p:spTree>
    <p:extLst>
      <p:ext uri="{BB962C8B-B14F-4D97-AF65-F5344CB8AC3E}">
        <p14:creationId xmlns:p14="http://schemas.microsoft.com/office/powerpoint/2010/main" xmlns="" val="38593993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574675" y="502568"/>
            <a:ext cx="8001000" cy="838200"/>
          </a:xfrm>
        </p:spPr>
        <p:txBody>
          <a:bodyPr/>
          <a:lstStyle/>
          <a:p>
            <a:r>
              <a:rPr lang="id-ID" i="0" dirty="0" smtClean="0">
                <a:latin typeface="Times" pitchFamily="18" charset="0"/>
                <a:cs typeface="Times New Roman" pitchFamily="18" charset="0"/>
              </a:rPr>
              <a:t>Apakah</a:t>
            </a:r>
            <a:r>
              <a:rPr lang="en-US" i="0" dirty="0" smtClean="0">
                <a:solidFill>
                  <a:schemeClr val="tx1"/>
                </a:solidFill>
                <a:latin typeface="Times" pitchFamily="18" charset="0"/>
                <a:cs typeface="Times New Roman" pitchFamily="18" charset="0"/>
              </a:rPr>
              <a:t> </a:t>
            </a:r>
            <a:r>
              <a:rPr lang="en-US" i="0" dirty="0" err="1">
                <a:solidFill>
                  <a:schemeClr val="tx1"/>
                </a:solidFill>
                <a:latin typeface="Times" pitchFamily="18" charset="0"/>
                <a:cs typeface="Times New Roman" pitchFamily="18" charset="0"/>
              </a:rPr>
              <a:t>Jaringan</a:t>
            </a:r>
            <a:r>
              <a:rPr lang="en-US" i="0" dirty="0">
                <a:solidFill>
                  <a:schemeClr val="tx1"/>
                </a:solidFill>
                <a:latin typeface="Times" pitchFamily="18" charset="0"/>
                <a:cs typeface="Times New Roman" pitchFamily="18" charset="0"/>
              </a:rPr>
              <a:t> </a:t>
            </a:r>
            <a:r>
              <a:rPr lang="en-US" i="0" dirty="0" err="1" smtClean="0">
                <a:solidFill>
                  <a:schemeClr val="tx1"/>
                </a:solidFill>
                <a:latin typeface="Times" pitchFamily="18" charset="0"/>
                <a:cs typeface="Times New Roman" pitchFamily="18" charset="0"/>
              </a:rPr>
              <a:t>Komputer</a:t>
            </a:r>
            <a:r>
              <a:rPr lang="id-ID" i="0" dirty="0" smtClean="0">
                <a:solidFill>
                  <a:schemeClr val="tx1"/>
                </a:solidFill>
                <a:latin typeface="Times" pitchFamily="18" charset="0"/>
                <a:cs typeface="Times New Roman" pitchFamily="18" charset="0"/>
              </a:rPr>
              <a:t> itu ?</a:t>
            </a:r>
            <a:r>
              <a:rPr lang="en-US" i="0" dirty="0" smtClean="0">
                <a:solidFill>
                  <a:schemeClr val="tx1"/>
                </a:solidFill>
                <a:latin typeface="Times" pitchFamily="18" charset="0"/>
                <a:cs typeface="Times New Roman" pitchFamily="18" charset="0"/>
              </a:rPr>
              <a:t> </a:t>
            </a:r>
            <a:endParaRPr lang="en-US" i="0" dirty="0">
              <a:solidFill>
                <a:schemeClr val="tx1"/>
              </a:solidFill>
              <a:latin typeface="Times" pitchFamily="18" charset="0"/>
              <a:cs typeface="Times New Roman" pitchFamily="18" charset="0"/>
            </a:endParaRPr>
          </a:p>
        </p:txBody>
      </p:sp>
      <p:sp>
        <p:nvSpPr>
          <p:cNvPr id="228355" name="Rectangle 3"/>
          <p:cNvSpPr>
            <a:spLocks noGrp="1" noChangeArrowheads="1"/>
          </p:cNvSpPr>
          <p:nvPr>
            <p:ph type="body" sz="half" idx="2"/>
          </p:nvPr>
        </p:nvSpPr>
        <p:spPr>
          <a:xfrm>
            <a:off x="4191000" y="1371600"/>
            <a:ext cx="4724400" cy="4038600"/>
          </a:xfrm>
        </p:spPr>
        <p:txBody>
          <a:bodyPr/>
          <a:lstStyle/>
          <a:p>
            <a:pPr>
              <a:lnSpc>
                <a:spcPct val="90000"/>
              </a:lnSpc>
            </a:pPr>
            <a:r>
              <a:rPr lang="en-US" sz="2200" dirty="0" err="1">
                <a:solidFill>
                  <a:srgbClr val="000000"/>
                </a:solidFill>
                <a:cs typeface="Times New Roman" pitchFamily="18" charset="0"/>
              </a:rPr>
              <a:t>Sebuah</a:t>
            </a:r>
            <a:r>
              <a:rPr lang="en-US" sz="2200" dirty="0">
                <a:solidFill>
                  <a:srgbClr val="000000"/>
                </a:solidFill>
                <a:cs typeface="Times New Roman" pitchFamily="18" charset="0"/>
              </a:rPr>
              <a:t> </a:t>
            </a:r>
            <a:r>
              <a:rPr lang="en-US" sz="2200" dirty="0" err="1">
                <a:solidFill>
                  <a:srgbClr val="000000"/>
                </a:solidFill>
                <a:cs typeface="Times New Roman" pitchFamily="18" charset="0"/>
              </a:rPr>
              <a:t>jaringan</a:t>
            </a:r>
            <a:r>
              <a:rPr lang="en-US" sz="2200" dirty="0">
                <a:solidFill>
                  <a:srgbClr val="000000"/>
                </a:solidFill>
                <a:cs typeface="Times New Roman" pitchFamily="18" charset="0"/>
              </a:rPr>
              <a:t> </a:t>
            </a:r>
            <a:r>
              <a:rPr lang="en-US" sz="2200" dirty="0" err="1">
                <a:solidFill>
                  <a:srgbClr val="000000"/>
                </a:solidFill>
                <a:cs typeface="Times New Roman" pitchFamily="18" charset="0"/>
              </a:rPr>
              <a:t>komputer</a:t>
            </a:r>
            <a:r>
              <a:rPr lang="en-US" sz="2200" dirty="0">
                <a:solidFill>
                  <a:srgbClr val="000000"/>
                </a:solidFill>
                <a:cs typeface="Times New Roman" pitchFamily="18" charset="0"/>
              </a:rPr>
              <a:t> </a:t>
            </a:r>
            <a:r>
              <a:rPr lang="en-US" sz="2200" dirty="0" err="1">
                <a:solidFill>
                  <a:srgbClr val="000000"/>
                </a:solidFill>
                <a:cs typeface="Times New Roman" pitchFamily="18" charset="0"/>
              </a:rPr>
              <a:t>memungkinkan</a:t>
            </a:r>
            <a:r>
              <a:rPr lang="en-US" sz="2200" dirty="0">
                <a:solidFill>
                  <a:srgbClr val="000000"/>
                </a:solidFill>
                <a:cs typeface="Times New Roman" pitchFamily="18" charset="0"/>
              </a:rPr>
              <a:t> </a:t>
            </a:r>
            <a:r>
              <a:rPr lang="en-US" sz="2200" dirty="0" err="1">
                <a:solidFill>
                  <a:srgbClr val="000000"/>
                </a:solidFill>
                <a:cs typeface="Times New Roman" pitchFamily="18" charset="0"/>
              </a:rPr>
              <a:t>seorang</a:t>
            </a:r>
            <a:r>
              <a:rPr lang="en-US" sz="2200" dirty="0">
                <a:solidFill>
                  <a:srgbClr val="000000"/>
                </a:solidFill>
                <a:cs typeface="Times New Roman" pitchFamily="18" charset="0"/>
              </a:rPr>
              <a:t> user </a:t>
            </a:r>
            <a:r>
              <a:rPr lang="en-US" sz="2200" dirty="0" err="1">
                <a:solidFill>
                  <a:srgbClr val="000000"/>
                </a:solidFill>
                <a:cs typeface="Times New Roman" pitchFamily="18" charset="0"/>
              </a:rPr>
              <a:t>berkomunikasi</a:t>
            </a:r>
            <a:r>
              <a:rPr lang="en-US" sz="2200" dirty="0">
                <a:solidFill>
                  <a:srgbClr val="000000"/>
                </a:solidFill>
                <a:cs typeface="Times New Roman" pitchFamily="18" charset="0"/>
              </a:rPr>
              <a:t> </a:t>
            </a:r>
            <a:r>
              <a:rPr lang="en-US" sz="2200" dirty="0" err="1">
                <a:solidFill>
                  <a:srgbClr val="000000"/>
                </a:solidFill>
                <a:cs typeface="Times New Roman" pitchFamily="18" charset="0"/>
              </a:rPr>
              <a:t>dengan</a:t>
            </a:r>
            <a:r>
              <a:rPr lang="en-US" sz="2200" dirty="0">
                <a:solidFill>
                  <a:srgbClr val="000000"/>
                </a:solidFill>
                <a:cs typeface="Times New Roman" pitchFamily="18" charset="0"/>
              </a:rPr>
              <a:t> user lain </a:t>
            </a:r>
            <a:r>
              <a:rPr lang="en-US" sz="2200" dirty="0" err="1">
                <a:solidFill>
                  <a:srgbClr val="000000"/>
                </a:solidFill>
                <a:cs typeface="Times New Roman" pitchFamily="18" charset="0"/>
              </a:rPr>
              <a:t>dalam</a:t>
            </a:r>
            <a:r>
              <a:rPr lang="en-US" sz="2200" dirty="0">
                <a:solidFill>
                  <a:srgbClr val="000000"/>
                </a:solidFill>
                <a:cs typeface="Times New Roman" pitchFamily="18" charset="0"/>
              </a:rPr>
              <a:t> </a:t>
            </a:r>
            <a:r>
              <a:rPr lang="en-US" sz="2200" dirty="0" err="1">
                <a:solidFill>
                  <a:srgbClr val="000000"/>
                </a:solidFill>
                <a:cs typeface="Times New Roman" pitchFamily="18" charset="0"/>
              </a:rPr>
              <a:t>jaringan</a:t>
            </a:r>
            <a:r>
              <a:rPr lang="en-US" sz="2200" dirty="0">
                <a:solidFill>
                  <a:srgbClr val="000000"/>
                </a:solidFill>
                <a:cs typeface="Times New Roman" pitchFamily="18" charset="0"/>
              </a:rPr>
              <a:t> yang </a:t>
            </a:r>
            <a:r>
              <a:rPr lang="en-US" sz="2200" dirty="0" err="1">
                <a:solidFill>
                  <a:srgbClr val="000000"/>
                </a:solidFill>
                <a:cs typeface="Times New Roman" pitchFamily="18" charset="0"/>
              </a:rPr>
              <a:t>sama</a:t>
            </a:r>
            <a:r>
              <a:rPr lang="en-US" sz="2200" dirty="0">
                <a:solidFill>
                  <a:srgbClr val="000000"/>
                </a:solidFill>
                <a:cs typeface="Times New Roman" pitchFamily="18" charset="0"/>
              </a:rPr>
              <a:t> </a:t>
            </a:r>
            <a:r>
              <a:rPr lang="en-US" sz="2200" dirty="0" err="1">
                <a:solidFill>
                  <a:srgbClr val="000000"/>
                </a:solidFill>
                <a:cs typeface="Times New Roman" pitchFamily="18" charset="0"/>
              </a:rPr>
              <a:t>dengan</a:t>
            </a:r>
            <a:r>
              <a:rPr lang="en-US" sz="2200" dirty="0">
                <a:solidFill>
                  <a:srgbClr val="000000"/>
                </a:solidFill>
                <a:cs typeface="Times New Roman" pitchFamily="18" charset="0"/>
              </a:rPr>
              <a:t> </a:t>
            </a:r>
            <a:r>
              <a:rPr lang="en-US" sz="2200" dirty="0" err="1">
                <a:solidFill>
                  <a:srgbClr val="000000"/>
                </a:solidFill>
                <a:cs typeface="Times New Roman" pitchFamily="18" charset="0"/>
              </a:rPr>
              <a:t>mengirimkan</a:t>
            </a:r>
            <a:r>
              <a:rPr lang="en-US" sz="2200" dirty="0">
                <a:solidFill>
                  <a:srgbClr val="000000"/>
                </a:solidFill>
                <a:cs typeface="Times New Roman" pitchFamily="18" charset="0"/>
              </a:rPr>
              <a:t> data </a:t>
            </a:r>
            <a:r>
              <a:rPr lang="en-US" sz="2200" dirty="0" err="1">
                <a:solidFill>
                  <a:srgbClr val="000000"/>
                </a:solidFill>
                <a:cs typeface="Times New Roman" pitchFamily="18" charset="0"/>
              </a:rPr>
              <a:t>melalui</a:t>
            </a:r>
            <a:r>
              <a:rPr lang="en-US" sz="2200" dirty="0">
                <a:solidFill>
                  <a:srgbClr val="000000"/>
                </a:solidFill>
                <a:cs typeface="Times New Roman" pitchFamily="18" charset="0"/>
              </a:rPr>
              <a:t> media yang </a:t>
            </a:r>
            <a:r>
              <a:rPr lang="en-US" sz="2200" dirty="0" err="1">
                <a:solidFill>
                  <a:srgbClr val="000000"/>
                </a:solidFill>
                <a:cs typeface="Times New Roman" pitchFamily="18" charset="0"/>
              </a:rPr>
              <a:t>menghubungkan</a:t>
            </a:r>
            <a:r>
              <a:rPr lang="en-US" sz="2200" dirty="0">
                <a:solidFill>
                  <a:srgbClr val="000000"/>
                </a:solidFill>
                <a:cs typeface="Times New Roman" pitchFamily="18" charset="0"/>
              </a:rPr>
              <a:t> </a:t>
            </a:r>
            <a:r>
              <a:rPr lang="en-US" sz="2200" dirty="0" err="1">
                <a:solidFill>
                  <a:srgbClr val="000000"/>
                </a:solidFill>
                <a:cs typeface="Times New Roman" pitchFamily="18" charset="0"/>
              </a:rPr>
              <a:t>keduanya</a:t>
            </a:r>
            <a:r>
              <a:rPr lang="en-US" sz="2200" dirty="0">
                <a:solidFill>
                  <a:srgbClr val="000000"/>
                </a:solidFill>
                <a:cs typeface="Times New Roman" pitchFamily="18" charset="0"/>
              </a:rPr>
              <a:t>. </a:t>
            </a:r>
          </a:p>
          <a:p>
            <a:pPr>
              <a:lnSpc>
                <a:spcPct val="90000"/>
              </a:lnSpc>
            </a:pPr>
            <a:r>
              <a:rPr lang="en-US" sz="2200" dirty="0" err="1">
                <a:solidFill>
                  <a:srgbClr val="000000"/>
                </a:solidFill>
                <a:cs typeface="Times New Roman" pitchFamily="18" charset="0"/>
              </a:rPr>
              <a:t>Sebuah</a:t>
            </a:r>
            <a:r>
              <a:rPr lang="en-US" sz="2200" dirty="0">
                <a:solidFill>
                  <a:srgbClr val="000000"/>
                </a:solidFill>
                <a:cs typeface="Times New Roman" pitchFamily="18" charset="0"/>
              </a:rPr>
              <a:t> </a:t>
            </a:r>
            <a:r>
              <a:rPr lang="en-US" sz="2200" dirty="0" err="1">
                <a:solidFill>
                  <a:srgbClr val="000000"/>
                </a:solidFill>
                <a:cs typeface="Times New Roman" pitchFamily="18" charset="0"/>
              </a:rPr>
              <a:t>jaringan</a:t>
            </a:r>
            <a:r>
              <a:rPr lang="en-US" sz="2200" dirty="0">
                <a:solidFill>
                  <a:srgbClr val="000000"/>
                </a:solidFill>
                <a:cs typeface="Times New Roman" pitchFamily="18" charset="0"/>
              </a:rPr>
              <a:t> </a:t>
            </a:r>
            <a:r>
              <a:rPr lang="en-US" sz="2200" dirty="0" err="1">
                <a:solidFill>
                  <a:srgbClr val="000000"/>
                </a:solidFill>
                <a:cs typeface="Times New Roman" pitchFamily="18" charset="0"/>
              </a:rPr>
              <a:t>komputer</a:t>
            </a:r>
            <a:r>
              <a:rPr lang="en-US" sz="2200" dirty="0">
                <a:solidFill>
                  <a:srgbClr val="000000"/>
                </a:solidFill>
                <a:cs typeface="Times New Roman" pitchFamily="18" charset="0"/>
              </a:rPr>
              <a:t> </a:t>
            </a:r>
            <a:r>
              <a:rPr lang="en-US" sz="2200" dirty="0" err="1">
                <a:solidFill>
                  <a:srgbClr val="000000"/>
                </a:solidFill>
                <a:cs typeface="Times New Roman" pitchFamily="18" charset="0"/>
              </a:rPr>
              <a:t>terdiri</a:t>
            </a:r>
            <a:r>
              <a:rPr lang="en-US" sz="2200" dirty="0">
                <a:solidFill>
                  <a:srgbClr val="000000"/>
                </a:solidFill>
                <a:cs typeface="Times New Roman" pitchFamily="18" charset="0"/>
              </a:rPr>
              <a:t> </a:t>
            </a:r>
            <a:r>
              <a:rPr lang="en-US" sz="2200" dirty="0" err="1">
                <a:solidFill>
                  <a:srgbClr val="000000"/>
                </a:solidFill>
                <a:cs typeface="Times New Roman" pitchFamily="18" charset="0"/>
              </a:rPr>
              <a:t>dari</a:t>
            </a:r>
            <a:r>
              <a:rPr lang="en-US" sz="2200" dirty="0">
                <a:solidFill>
                  <a:srgbClr val="000000"/>
                </a:solidFill>
                <a:cs typeface="Times New Roman" pitchFamily="18" charset="0"/>
              </a:rPr>
              <a:t> 2 </a:t>
            </a:r>
            <a:r>
              <a:rPr lang="en-US" sz="2200" dirty="0" err="1">
                <a:solidFill>
                  <a:srgbClr val="000000"/>
                </a:solidFill>
                <a:cs typeface="Times New Roman" pitchFamily="18" charset="0"/>
              </a:rPr>
              <a:t>atau</a:t>
            </a:r>
            <a:r>
              <a:rPr lang="en-US" sz="2200" dirty="0">
                <a:solidFill>
                  <a:srgbClr val="000000"/>
                </a:solidFill>
                <a:cs typeface="Times New Roman" pitchFamily="18" charset="0"/>
              </a:rPr>
              <a:t> </a:t>
            </a:r>
            <a:r>
              <a:rPr lang="en-US" sz="2200" dirty="0" err="1">
                <a:solidFill>
                  <a:srgbClr val="000000"/>
                </a:solidFill>
                <a:cs typeface="Times New Roman" pitchFamily="18" charset="0"/>
              </a:rPr>
              <a:t>lebih</a:t>
            </a:r>
            <a:r>
              <a:rPr lang="en-US" sz="2200" dirty="0">
                <a:solidFill>
                  <a:srgbClr val="000000"/>
                </a:solidFill>
                <a:cs typeface="Times New Roman" pitchFamily="18" charset="0"/>
              </a:rPr>
              <a:t> </a:t>
            </a:r>
            <a:r>
              <a:rPr lang="en-US" sz="2200" dirty="0" err="1">
                <a:solidFill>
                  <a:srgbClr val="000000"/>
                </a:solidFill>
                <a:cs typeface="Times New Roman" pitchFamily="18" charset="0"/>
              </a:rPr>
              <a:t>perangkat</a:t>
            </a:r>
            <a:r>
              <a:rPr lang="en-US" sz="2200" dirty="0">
                <a:solidFill>
                  <a:srgbClr val="000000"/>
                </a:solidFill>
                <a:cs typeface="Times New Roman" pitchFamily="18" charset="0"/>
              </a:rPr>
              <a:t> (</a:t>
            </a:r>
            <a:r>
              <a:rPr lang="en-US" sz="2200" dirty="0" err="1">
                <a:solidFill>
                  <a:srgbClr val="000000"/>
                </a:solidFill>
                <a:cs typeface="Times New Roman" pitchFamily="18" charset="0"/>
              </a:rPr>
              <a:t>seperti</a:t>
            </a:r>
            <a:r>
              <a:rPr lang="en-US" sz="2200" dirty="0">
                <a:solidFill>
                  <a:srgbClr val="000000"/>
                </a:solidFill>
                <a:cs typeface="Times New Roman" pitchFamily="18" charset="0"/>
              </a:rPr>
              <a:t> workstation, printer, </a:t>
            </a:r>
            <a:r>
              <a:rPr lang="en-US" sz="2200" dirty="0" err="1">
                <a:solidFill>
                  <a:srgbClr val="000000"/>
                </a:solidFill>
                <a:cs typeface="Times New Roman" pitchFamily="18" charset="0"/>
              </a:rPr>
              <a:t>atau</a:t>
            </a:r>
            <a:r>
              <a:rPr lang="en-US" sz="2200" dirty="0">
                <a:solidFill>
                  <a:srgbClr val="000000"/>
                </a:solidFill>
                <a:cs typeface="Times New Roman" pitchFamily="18" charset="0"/>
              </a:rPr>
              <a:t> server) yang </a:t>
            </a:r>
            <a:r>
              <a:rPr lang="en-US" sz="2200" dirty="0" err="1">
                <a:solidFill>
                  <a:srgbClr val="000000"/>
                </a:solidFill>
                <a:cs typeface="Times New Roman" pitchFamily="18" charset="0"/>
              </a:rPr>
              <a:t>terhubung</a:t>
            </a:r>
            <a:r>
              <a:rPr lang="en-US" sz="2200" dirty="0">
                <a:solidFill>
                  <a:srgbClr val="000000"/>
                </a:solidFill>
                <a:cs typeface="Times New Roman" pitchFamily="18" charset="0"/>
              </a:rPr>
              <a:t> </a:t>
            </a:r>
            <a:r>
              <a:rPr lang="en-US" sz="2200" dirty="0" err="1">
                <a:solidFill>
                  <a:srgbClr val="000000"/>
                </a:solidFill>
                <a:cs typeface="Times New Roman" pitchFamily="18" charset="0"/>
              </a:rPr>
              <a:t>bersama</a:t>
            </a:r>
            <a:r>
              <a:rPr lang="en-US" sz="2200" dirty="0">
                <a:solidFill>
                  <a:srgbClr val="000000"/>
                </a:solidFill>
                <a:cs typeface="Times New Roman" pitchFamily="18" charset="0"/>
              </a:rPr>
              <a:t> </a:t>
            </a:r>
            <a:r>
              <a:rPr lang="en-US" sz="2200" dirty="0" err="1">
                <a:solidFill>
                  <a:srgbClr val="000000"/>
                </a:solidFill>
                <a:cs typeface="Times New Roman" pitchFamily="18" charset="0"/>
              </a:rPr>
              <a:t>dengan</a:t>
            </a:r>
            <a:r>
              <a:rPr lang="en-US" sz="2200" dirty="0">
                <a:solidFill>
                  <a:srgbClr val="000000"/>
                </a:solidFill>
                <a:cs typeface="Times New Roman" pitchFamily="18" charset="0"/>
              </a:rPr>
              <a:t> </a:t>
            </a:r>
            <a:r>
              <a:rPr lang="en-US" sz="2200" dirty="0" err="1">
                <a:solidFill>
                  <a:srgbClr val="000000"/>
                </a:solidFill>
                <a:cs typeface="Times New Roman" pitchFamily="18" charset="0"/>
              </a:rPr>
              <a:t>tujuan</a:t>
            </a:r>
            <a:r>
              <a:rPr lang="en-US" sz="2200" dirty="0">
                <a:solidFill>
                  <a:srgbClr val="000000"/>
                </a:solidFill>
                <a:cs typeface="Times New Roman" pitchFamily="18" charset="0"/>
              </a:rPr>
              <a:t> </a:t>
            </a:r>
            <a:r>
              <a:rPr lang="en-US" sz="2200" dirty="0" err="1">
                <a:solidFill>
                  <a:srgbClr val="000000"/>
                </a:solidFill>
                <a:cs typeface="Times New Roman" pitchFamily="18" charset="0"/>
              </a:rPr>
              <a:t>untuk</a:t>
            </a:r>
            <a:r>
              <a:rPr lang="en-US" sz="2200" dirty="0">
                <a:solidFill>
                  <a:srgbClr val="000000"/>
                </a:solidFill>
                <a:cs typeface="Times New Roman" pitchFamily="18" charset="0"/>
              </a:rPr>
              <a:t> </a:t>
            </a:r>
            <a:r>
              <a:rPr lang="en-US" sz="2200" dirty="0" err="1">
                <a:solidFill>
                  <a:srgbClr val="000000"/>
                </a:solidFill>
                <a:cs typeface="Times New Roman" pitchFamily="18" charset="0"/>
              </a:rPr>
              <a:t>berbagi</a:t>
            </a:r>
            <a:r>
              <a:rPr lang="en-US" sz="2200" dirty="0">
                <a:solidFill>
                  <a:srgbClr val="000000"/>
                </a:solidFill>
                <a:cs typeface="Times New Roman" pitchFamily="18" charset="0"/>
              </a:rPr>
              <a:t> </a:t>
            </a:r>
            <a:r>
              <a:rPr lang="en-US" sz="2200" dirty="0" err="1">
                <a:solidFill>
                  <a:srgbClr val="000000"/>
                </a:solidFill>
                <a:cs typeface="Times New Roman" pitchFamily="18" charset="0"/>
              </a:rPr>
              <a:t>pakai</a:t>
            </a:r>
            <a:r>
              <a:rPr lang="en-US" sz="2200" dirty="0">
                <a:solidFill>
                  <a:srgbClr val="000000"/>
                </a:solidFill>
                <a:cs typeface="Times New Roman" pitchFamily="18" charset="0"/>
              </a:rPr>
              <a:t> </a:t>
            </a:r>
            <a:r>
              <a:rPr lang="en-US" sz="2200" dirty="0" err="1">
                <a:solidFill>
                  <a:srgbClr val="000000"/>
                </a:solidFill>
                <a:cs typeface="Times New Roman" pitchFamily="18" charset="0"/>
              </a:rPr>
              <a:t>informasi</a:t>
            </a:r>
            <a:r>
              <a:rPr lang="en-US" sz="2200" dirty="0">
                <a:solidFill>
                  <a:srgbClr val="000000"/>
                </a:solidFill>
                <a:cs typeface="Times New Roman" pitchFamily="18" charset="0"/>
              </a:rPr>
              <a:t>, resource, </a:t>
            </a:r>
            <a:r>
              <a:rPr lang="en-US" sz="2200" dirty="0" err="1">
                <a:solidFill>
                  <a:srgbClr val="000000"/>
                </a:solidFill>
                <a:cs typeface="Times New Roman" pitchFamily="18" charset="0"/>
              </a:rPr>
              <a:t>atau</a:t>
            </a:r>
            <a:r>
              <a:rPr lang="en-US" sz="2200" dirty="0">
                <a:solidFill>
                  <a:srgbClr val="000000"/>
                </a:solidFill>
                <a:cs typeface="Times New Roman" pitchFamily="18" charset="0"/>
              </a:rPr>
              <a:t> </a:t>
            </a:r>
            <a:r>
              <a:rPr lang="en-US" sz="2200" dirty="0" err="1">
                <a:solidFill>
                  <a:srgbClr val="000000"/>
                </a:solidFill>
                <a:cs typeface="Times New Roman" pitchFamily="18" charset="0"/>
              </a:rPr>
              <a:t>keduanya</a:t>
            </a:r>
            <a:r>
              <a:rPr lang="en-US" sz="2200" dirty="0">
                <a:solidFill>
                  <a:srgbClr val="000000"/>
                </a:solidFill>
                <a:cs typeface="Times New Roman" pitchFamily="18" charset="0"/>
              </a:rPr>
              <a:t>.</a:t>
            </a:r>
          </a:p>
        </p:txBody>
      </p:sp>
      <p:sp>
        <p:nvSpPr>
          <p:cNvPr id="228356" name="Rectangle 4"/>
          <p:cNvSpPr>
            <a:spLocks noChangeArrowheads="1"/>
          </p:cNvSpPr>
          <p:nvPr/>
        </p:nvSpPr>
        <p:spPr bwMode="auto">
          <a:xfrm>
            <a:off x="2490788" y="1571625"/>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sp>
        <p:nvSpPr>
          <p:cNvPr id="228357" name="Rectangle 5"/>
          <p:cNvSpPr>
            <a:spLocks noChangeArrowheads="1"/>
          </p:cNvSpPr>
          <p:nvPr/>
        </p:nvSpPr>
        <p:spPr bwMode="auto">
          <a:xfrm>
            <a:off x="2681288" y="1762125"/>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28358" name="Picture 6"/>
          <p:cNvPicPr>
            <a:picLocks noChangeAspect="1" noChangeArrowheads="1"/>
          </p:cNvPicPr>
          <p:nvPr/>
        </p:nvPicPr>
        <p:blipFill>
          <a:blip r:embed="rId3" cstate="print"/>
          <a:srcRect l="5667" t="24857" r="9698" b="20287"/>
          <a:stretch>
            <a:fillRect/>
          </a:stretch>
        </p:blipFill>
        <p:spPr bwMode="auto">
          <a:xfrm>
            <a:off x="152400" y="1436688"/>
            <a:ext cx="3886200" cy="2220912"/>
          </a:xfrm>
          <a:prstGeom prst="rect">
            <a:avLst/>
          </a:prstGeom>
          <a:noFill/>
        </p:spPr>
      </p:pic>
    </p:spTree>
    <p:extLst>
      <p:ext uri="{BB962C8B-B14F-4D97-AF65-F5344CB8AC3E}">
        <p14:creationId xmlns:p14="http://schemas.microsoft.com/office/powerpoint/2010/main" xmlns="" val="28546099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79920" y="764705"/>
            <a:ext cx="8684568" cy="792088"/>
          </a:xfrm>
        </p:spPr>
        <p:txBody>
          <a:bodyPr/>
          <a:lstStyle/>
          <a:p>
            <a:r>
              <a:rPr lang="en-US" sz="3200" b="0" i="0" dirty="0" err="1">
                <a:latin typeface="Arial Black" pitchFamily="34" charset="0"/>
                <a:cs typeface="Times New Roman" pitchFamily="18" charset="0"/>
              </a:rPr>
              <a:t>Layanan</a:t>
            </a:r>
            <a:r>
              <a:rPr lang="en-US" sz="3200" b="0" i="0" dirty="0">
                <a:latin typeface="Arial Black" pitchFamily="34" charset="0"/>
                <a:cs typeface="Times New Roman" pitchFamily="18" charset="0"/>
              </a:rPr>
              <a:t> File, Printer,  </a:t>
            </a:r>
            <a:r>
              <a:rPr lang="en-US" sz="3200" b="0" i="0" dirty="0" err="1">
                <a:latin typeface="Arial Black" pitchFamily="34" charset="0"/>
                <a:cs typeface="Times New Roman" pitchFamily="18" charset="0"/>
              </a:rPr>
              <a:t>dan</a:t>
            </a:r>
            <a:r>
              <a:rPr lang="en-US" sz="3200" b="0" i="0" dirty="0">
                <a:latin typeface="Arial Black" pitchFamily="34" charset="0"/>
                <a:cs typeface="Times New Roman" pitchFamily="18" charset="0"/>
              </a:rPr>
              <a:t> </a:t>
            </a:r>
            <a:r>
              <a:rPr lang="en-US" sz="3200" b="0" i="0" dirty="0" err="1">
                <a:latin typeface="Arial Black" pitchFamily="34" charset="0"/>
                <a:cs typeface="Times New Roman" pitchFamily="18" charset="0"/>
              </a:rPr>
              <a:t>Applikasi</a:t>
            </a:r>
            <a:endParaRPr lang="en-US" sz="3200" b="0" i="0" dirty="0">
              <a:latin typeface="Arial Black" pitchFamily="34" charset="0"/>
            </a:endParaRPr>
          </a:p>
        </p:txBody>
      </p:sp>
      <p:sp>
        <p:nvSpPr>
          <p:cNvPr id="232451" name="Rectangle 3"/>
          <p:cNvSpPr>
            <a:spLocks noGrp="1" noChangeArrowheads="1"/>
          </p:cNvSpPr>
          <p:nvPr>
            <p:ph type="body" sz="half" idx="2"/>
          </p:nvPr>
        </p:nvSpPr>
        <p:spPr>
          <a:xfrm>
            <a:off x="4572000" y="2132856"/>
            <a:ext cx="4343400" cy="3137520"/>
          </a:xfrm>
        </p:spPr>
        <p:txBody>
          <a:bodyPr/>
          <a:lstStyle/>
          <a:p>
            <a:pPr>
              <a:lnSpc>
                <a:spcPct val="90000"/>
              </a:lnSpc>
            </a:pPr>
            <a:r>
              <a:rPr lang="en-US" sz="2100" dirty="0" err="1">
                <a:cs typeface="Times New Roman" pitchFamily="18" charset="0"/>
              </a:rPr>
              <a:t>Jaringan</a:t>
            </a:r>
            <a:r>
              <a:rPr lang="en-US" sz="2100" dirty="0">
                <a:cs typeface="Times New Roman" pitchFamily="18" charset="0"/>
              </a:rPr>
              <a:t> </a:t>
            </a:r>
            <a:r>
              <a:rPr lang="en-US" sz="2100" dirty="0" err="1">
                <a:cs typeface="Times New Roman" pitchFamily="18" charset="0"/>
              </a:rPr>
              <a:t>komputer</a:t>
            </a:r>
            <a:r>
              <a:rPr lang="en-US" sz="2100" dirty="0">
                <a:cs typeface="Times New Roman" pitchFamily="18" charset="0"/>
              </a:rPr>
              <a:t> </a:t>
            </a:r>
            <a:r>
              <a:rPr lang="en-US" sz="2100" dirty="0" err="1">
                <a:cs typeface="Times New Roman" pitchFamily="18" charset="0"/>
              </a:rPr>
              <a:t>memungkinkan</a:t>
            </a:r>
            <a:r>
              <a:rPr lang="en-US" sz="2100" dirty="0">
                <a:cs typeface="Times New Roman" pitchFamily="18" charset="0"/>
              </a:rPr>
              <a:t> sharing printer, file, scanner, internet.</a:t>
            </a:r>
          </a:p>
          <a:p>
            <a:pPr>
              <a:lnSpc>
                <a:spcPct val="90000"/>
              </a:lnSpc>
            </a:pPr>
            <a:endParaRPr lang="en-US" sz="2100" dirty="0">
              <a:cs typeface="Times New Roman" pitchFamily="18" charset="0"/>
            </a:endParaRPr>
          </a:p>
          <a:p>
            <a:pPr>
              <a:lnSpc>
                <a:spcPct val="90000"/>
              </a:lnSpc>
            </a:pPr>
            <a:r>
              <a:rPr lang="en-US" sz="2100" dirty="0">
                <a:cs typeface="Times New Roman" pitchFamily="18" charset="0"/>
              </a:rPr>
              <a:t>server </a:t>
            </a:r>
            <a:r>
              <a:rPr lang="en-US" sz="2100" dirty="0" err="1">
                <a:cs typeface="Times New Roman" pitchFamily="18" charset="0"/>
              </a:rPr>
              <a:t>berfungsi</a:t>
            </a:r>
            <a:r>
              <a:rPr lang="en-US" sz="2100" dirty="0">
                <a:cs typeface="Times New Roman" pitchFamily="18" charset="0"/>
              </a:rPr>
              <a:t> </a:t>
            </a:r>
            <a:r>
              <a:rPr lang="en-US" sz="2100" dirty="0" err="1">
                <a:cs typeface="Times New Roman" pitchFamily="18" charset="0"/>
              </a:rPr>
              <a:t>sebagai</a:t>
            </a:r>
            <a:r>
              <a:rPr lang="en-US" sz="2100" dirty="0">
                <a:cs typeface="Times New Roman" pitchFamily="18" charset="0"/>
              </a:rPr>
              <a:t> </a:t>
            </a:r>
            <a:r>
              <a:rPr lang="en-US" sz="2100" dirty="0" err="1">
                <a:cs typeface="Times New Roman" pitchFamily="18" charset="0"/>
              </a:rPr>
              <a:t>pusat</a:t>
            </a:r>
            <a:r>
              <a:rPr lang="en-US" sz="2100" dirty="0">
                <a:cs typeface="Times New Roman" pitchFamily="18" charset="0"/>
              </a:rPr>
              <a:t> </a:t>
            </a:r>
            <a:r>
              <a:rPr lang="en-US" sz="2100" dirty="0" err="1">
                <a:cs typeface="Times New Roman" pitchFamily="18" charset="0"/>
              </a:rPr>
              <a:t>penyimpanan</a:t>
            </a:r>
            <a:r>
              <a:rPr lang="en-US" sz="2100" dirty="0">
                <a:cs typeface="Times New Roman" pitchFamily="18" charset="0"/>
              </a:rPr>
              <a:t> file </a:t>
            </a:r>
            <a:r>
              <a:rPr lang="en-US" sz="2100" dirty="0" err="1">
                <a:cs typeface="Times New Roman" pitchFamily="18" charset="0"/>
              </a:rPr>
              <a:t>dimana</a:t>
            </a:r>
            <a:r>
              <a:rPr lang="en-US" sz="2100" dirty="0">
                <a:cs typeface="Times New Roman" pitchFamily="18" charset="0"/>
              </a:rPr>
              <a:t> file </a:t>
            </a:r>
            <a:r>
              <a:rPr lang="en-US" sz="2100" dirty="0" err="1">
                <a:cs typeface="Times New Roman" pitchFamily="18" charset="0"/>
              </a:rPr>
              <a:t>tersebut</a:t>
            </a:r>
            <a:r>
              <a:rPr lang="en-US" sz="2100" dirty="0">
                <a:cs typeface="Times New Roman" pitchFamily="18" charset="0"/>
              </a:rPr>
              <a:t> </a:t>
            </a:r>
            <a:r>
              <a:rPr lang="en-US" sz="2100" dirty="0" err="1">
                <a:cs typeface="Times New Roman" pitchFamily="18" charset="0"/>
              </a:rPr>
              <a:t>dapat</a:t>
            </a:r>
            <a:r>
              <a:rPr lang="en-US" sz="2100" dirty="0">
                <a:cs typeface="Times New Roman" pitchFamily="18" charset="0"/>
              </a:rPr>
              <a:t> di </a:t>
            </a:r>
            <a:r>
              <a:rPr lang="en-US" sz="2100" dirty="0" err="1">
                <a:cs typeface="Times New Roman" pitchFamily="18" charset="0"/>
              </a:rPr>
              <a:t>akses</a:t>
            </a:r>
            <a:r>
              <a:rPr lang="en-US" sz="2100" dirty="0">
                <a:cs typeface="Times New Roman" pitchFamily="18" charset="0"/>
              </a:rPr>
              <a:t> </a:t>
            </a:r>
            <a:r>
              <a:rPr lang="en-US" sz="2100" dirty="0" err="1">
                <a:cs typeface="Times New Roman" pitchFamily="18" charset="0"/>
              </a:rPr>
              <a:t>dan</a:t>
            </a:r>
            <a:r>
              <a:rPr lang="en-US" sz="2100" dirty="0">
                <a:cs typeface="Times New Roman" pitchFamily="18" charset="0"/>
              </a:rPr>
              <a:t> di-sharing </a:t>
            </a:r>
            <a:r>
              <a:rPr lang="en-US" sz="2100" dirty="0" err="1">
                <a:cs typeface="Times New Roman" pitchFamily="18" charset="0"/>
              </a:rPr>
              <a:t>ke</a:t>
            </a:r>
            <a:r>
              <a:rPr lang="en-US" sz="2100" dirty="0">
                <a:cs typeface="Times New Roman" pitchFamily="18" charset="0"/>
              </a:rPr>
              <a:t> </a:t>
            </a:r>
            <a:r>
              <a:rPr lang="en-US" sz="2100" dirty="0" err="1">
                <a:cs typeface="Times New Roman" pitchFamily="18" charset="0"/>
              </a:rPr>
              <a:t>seluruh</a:t>
            </a:r>
            <a:r>
              <a:rPr lang="en-US" sz="2100" dirty="0">
                <a:cs typeface="Times New Roman" pitchFamily="18" charset="0"/>
              </a:rPr>
              <a:t> </a:t>
            </a:r>
            <a:r>
              <a:rPr lang="en-US" sz="2100" dirty="0" err="1">
                <a:cs typeface="Times New Roman" pitchFamily="18" charset="0"/>
              </a:rPr>
              <a:t>jaringan</a:t>
            </a:r>
            <a:r>
              <a:rPr lang="en-US" sz="2100" dirty="0">
                <a:cs typeface="Times New Roman" pitchFamily="18" charset="0"/>
              </a:rPr>
              <a:t> </a:t>
            </a:r>
            <a:r>
              <a:rPr lang="en-US" sz="2100" dirty="0" err="1">
                <a:cs typeface="Times New Roman" pitchFamily="18" charset="0"/>
              </a:rPr>
              <a:t>oleh</a:t>
            </a:r>
            <a:r>
              <a:rPr lang="en-US" sz="2100" dirty="0">
                <a:cs typeface="Times New Roman" pitchFamily="18" charset="0"/>
              </a:rPr>
              <a:t> </a:t>
            </a:r>
            <a:r>
              <a:rPr lang="en-US" sz="2100" dirty="0" err="1">
                <a:cs typeface="Times New Roman" pitchFamily="18" charset="0"/>
              </a:rPr>
              <a:t>banyak</a:t>
            </a:r>
            <a:r>
              <a:rPr lang="en-US" sz="2100" dirty="0">
                <a:cs typeface="Times New Roman" pitchFamily="18" charset="0"/>
              </a:rPr>
              <a:t> user.</a:t>
            </a:r>
          </a:p>
        </p:txBody>
      </p:sp>
      <p:sp>
        <p:nvSpPr>
          <p:cNvPr id="232452" name="Rectangle 4"/>
          <p:cNvSpPr>
            <a:spLocks noChangeArrowheads="1"/>
          </p:cNvSpPr>
          <p:nvPr/>
        </p:nvSpPr>
        <p:spPr bwMode="auto">
          <a:xfrm>
            <a:off x="2671763" y="1743075"/>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32454" name="Picture 6"/>
          <p:cNvPicPr>
            <a:picLocks noChangeAspect="1" noChangeArrowheads="1"/>
          </p:cNvPicPr>
          <p:nvPr/>
        </p:nvPicPr>
        <p:blipFill>
          <a:blip r:embed="rId3" cstate="print"/>
          <a:srcRect l="2010" t="11395" r="3517" b="8832"/>
          <a:stretch>
            <a:fillRect/>
          </a:stretch>
        </p:blipFill>
        <p:spPr bwMode="auto">
          <a:xfrm>
            <a:off x="317376" y="1844824"/>
            <a:ext cx="4038600" cy="3006725"/>
          </a:xfrm>
          <a:prstGeom prst="rect">
            <a:avLst/>
          </a:prstGeom>
          <a:noFill/>
        </p:spPr>
      </p:pic>
    </p:spTree>
    <p:extLst>
      <p:ext uri="{BB962C8B-B14F-4D97-AF65-F5344CB8AC3E}">
        <p14:creationId xmlns:p14="http://schemas.microsoft.com/office/powerpoint/2010/main" xmlns="" val="13016328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495300" y="307975"/>
            <a:ext cx="8001000" cy="1216025"/>
          </a:xfrm>
        </p:spPr>
        <p:txBody>
          <a:bodyPr/>
          <a:lstStyle/>
          <a:p>
            <a:r>
              <a:rPr lang="en-US" dirty="0">
                <a:latin typeface="Times" pitchFamily="18" charset="0"/>
                <a:cs typeface="Times New Roman" pitchFamily="18" charset="0"/>
              </a:rPr>
              <a:t> </a:t>
            </a:r>
            <a:r>
              <a:rPr lang="en-US" sz="3600" b="0" i="0" dirty="0">
                <a:latin typeface="Arial Black" pitchFamily="34" charset="0"/>
                <a:cs typeface="Times New Roman" pitchFamily="18" charset="0"/>
              </a:rPr>
              <a:t>Internet</a:t>
            </a:r>
            <a:r>
              <a:rPr lang="en-US" dirty="0"/>
              <a:t> </a:t>
            </a:r>
          </a:p>
        </p:txBody>
      </p:sp>
      <p:sp>
        <p:nvSpPr>
          <p:cNvPr id="242691" name="Rectangle 3"/>
          <p:cNvSpPr>
            <a:spLocks noGrp="1" noChangeArrowheads="1"/>
          </p:cNvSpPr>
          <p:nvPr>
            <p:ph type="body" sz="half" idx="2"/>
          </p:nvPr>
        </p:nvSpPr>
        <p:spPr>
          <a:xfrm>
            <a:off x="4716016" y="1524000"/>
            <a:ext cx="4114800" cy="4187825"/>
          </a:xfrm>
        </p:spPr>
        <p:txBody>
          <a:bodyPr/>
          <a:lstStyle/>
          <a:p>
            <a:pPr>
              <a:lnSpc>
                <a:spcPct val="90000"/>
              </a:lnSpc>
            </a:pPr>
            <a:r>
              <a:rPr lang="en-US" sz="2200" dirty="0">
                <a:cs typeface="Times New Roman" pitchFamily="18" charset="0"/>
              </a:rPr>
              <a:t>Internet </a:t>
            </a:r>
            <a:r>
              <a:rPr lang="en-US" sz="2200" dirty="0" err="1">
                <a:cs typeface="Times New Roman" pitchFamily="18" charset="0"/>
              </a:rPr>
              <a:t>adalah</a:t>
            </a:r>
            <a:r>
              <a:rPr lang="en-US" sz="2200" dirty="0">
                <a:cs typeface="Times New Roman" pitchFamily="18" charset="0"/>
              </a:rPr>
              <a:t> </a:t>
            </a:r>
            <a:r>
              <a:rPr lang="en-US" sz="2200" dirty="0" err="1">
                <a:cs typeface="Times New Roman" pitchFamily="18" charset="0"/>
              </a:rPr>
              <a:t>jaringan</a:t>
            </a:r>
            <a:r>
              <a:rPr lang="en-US" sz="2200" dirty="0">
                <a:cs typeface="Times New Roman" pitchFamily="18" charset="0"/>
              </a:rPr>
              <a:t> </a:t>
            </a:r>
            <a:r>
              <a:rPr lang="en-US" sz="2200" dirty="0" err="1">
                <a:cs typeface="Times New Roman" pitchFamily="18" charset="0"/>
              </a:rPr>
              <a:t>komputer</a:t>
            </a:r>
            <a:r>
              <a:rPr lang="en-US" sz="2200" dirty="0">
                <a:cs typeface="Times New Roman" pitchFamily="18" charset="0"/>
              </a:rPr>
              <a:t> di </a:t>
            </a:r>
            <a:r>
              <a:rPr lang="en-US" sz="2200" dirty="0" err="1">
                <a:cs typeface="Times New Roman" pitchFamily="18" charset="0"/>
              </a:rPr>
              <a:t>seluruh</a:t>
            </a:r>
            <a:r>
              <a:rPr lang="en-US" sz="2200" dirty="0">
                <a:cs typeface="Times New Roman" pitchFamily="18" charset="0"/>
              </a:rPr>
              <a:t> </a:t>
            </a:r>
            <a:r>
              <a:rPr lang="en-US" sz="2200" dirty="0" err="1">
                <a:cs typeface="Times New Roman" pitchFamily="18" charset="0"/>
              </a:rPr>
              <a:t>dunia</a:t>
            </a:r>
            <a:r>
              <a:rPr lang="en-US" sz="2200" dirty="0">
                <a:cs typeface="Times New Roman" pitchFamily="18" charset="0"/>
              </a:rPr>
              <a:t> yang </a:t>
            </a:r>
            <a:r>
              <a:rPr lang="en-US" sz="2200" dirty="0" err="1">
                <a:cs typeface="Times New Roman" pitchFamily="18" charset="0"/>
              </a:rPr>
              <a:t>menghubungkan</a:t>
            </a:r>
            <a:r>
              <a:rPr lang="en-US" sz="2200" dirty="0">
                <a:cs typeface="Times New Roman" pitchFamily="18" charset="0"/>
              </a:rPr>
              <a:t> </a:t>
            </a:r>
            <a:r>
              <a:rPr lang="en-US" sz="2200" dirty="0" err="1">
                <a:cs typeface="Times New Roman" pitchFamily="18" charset="0"/>
              </a:rPr>
              <a:t>jutaan</a:t>
            </a:r>
            <a:r>
              <a:rPr lang="en-US" sz="2200" dirty="0">
                <a:cs typeface="Times New Roman" pitchFamily="18" charset="0"/>
              </a:rPr>
              <a:t> </a:t>
            </a:r>
            <a:r>
              <a:rPr lang="en-US" sz="2200" dirty="0" err="1">
                <a:cs typeface="Times New Roman" pitchFamily="18" charset="0"/>
              </a:rPr>
              <a:t>jaringan</a:t>
            </a:r>
            <a:r>
              <a:rPr lang="en-US" sz="2200" dirty="0">
                <a:cs typeface="Times New Roman" pitchFamily="18" charset="0"/>
              </a:rPr>
              <a:t>  </a:t>
            </a:r>
            <a:r>
              <a:rPr lang="en-US" sz="2200" dirty="0" err="1">
                <a:cs typeface="Times New Roman" pitchFamily="18" charset="0"/>
              </a:rPr>
              <a:t>untuk</a:t>
            </a:r>
            <a:r>
              <a:rPr lang="en-US" sz="2200" dirty="0">
                <a:cs typeface="Times New Roman" pitchFamily="18" charset="0"/>
              </a:rPr>
              <a:t> </a:t>
            </a:r>
            <a:r>
              <a:rPr lang="en-US" sz="2200" dirty="0" err="1">
                <a:cs typeface="Times New Roman" pitchFamily="18" charset="0"/>
              </a:rPr>
              <a:t>dapat</a:t>
            </a:r>
            <a:r>
              <a:rPr lang="en-US" sz="2200" dirty="0">
                <a:cs typeface="Times New Roman" pitchFamily="18" charset="0"/>
              </a:rPr>
              <a:t> </a:t>
            </a:r>
            <a:r>
              <a:rPr lang="en-US" sz="2200" dirty="0" err="1">
                <a:cs typeface="Times New Roman" pitchFamily="18" charset="0"/>
              </a:rPr>
              <a:t>berkomunikasi</a:t>
            </a:r>
            <a:r>
              <a:rPr lang="en-US" sz="2200" dirty="0">
                <a:cs typeface="Times New Roman" pitchFamily="18" charset="0"/>
              </a:rPr>
              <a:t> </a:t>
            </a:r>
            <a:r>
              <a:rPr lang="en-US" sz="2200" dirty="0" err="1">
                <a:cs typeface="Times New Roman" pitchFamily="18" charset="0"/>
              </a:rPr>
              <a:t>melalui</a:t>
            </a:r>
            <a:r>
              <a:rPr lang="en-US" sz="2200" dirty="0">
                <a:cs typeface="Times New Roman" pitchFamily="18" charset="0"/>
              </a:rPr>
              <a:t> </a:t>
            </a:r>
            <a:r>
              <a:rPr lang="en-US" sz="2200" dirty="0">
                <a:latin typeface="Arial"/>
                <a:cs typeface="Times New Roman" pitchFamily="18" charset="0"/>
              </a:rPr>
              <a:t>“</a:t>
            </a:r>
            <a:r>
              <a:rPr lang="en-US" sz="2200" dirty="0">
                <a:cs typeface="Times New Roman" pitchFamily="18" charset="0"/>
              </a:rPr>
              <a:t>web</a:t>
            </a:r>
            <a:r>
              <a:rPr lang="en-US" sz="2200" dirty="0">
                <a:latin typeface="Arial"/>
                <a:cs typeface="Times New Roman" pitchFamily="18" charset="0"/>
              </a:rPr>
              <a:t>”</a:t>
            </a:r>
            <a:r>
              <a:rPr lang="en-US" sz="2200" dirty="0">
                <a:cs typeface="Times New Roman" pitchFamily="18" charset="0"/>
              </a:rPr>
              <a:t>. </a:t>
            </a:r>
          </a:p>
          <a:p>
            <a:pPr>
              <a:lnSpc>
                <a:spcPct val="90000"/>
              </a:lnSpc>
            </a:pPr>
            <a:r>
              <a:rPr lang="en-US" sz="2200" dirty="0" err="1">
                <a:cs typeface="Times New Roman" pitchFamily="18" charset="0"/>
              </a:rPr>
              <a:t>Fungsi</a:t>
            </a:r>
            <a:r>
              <a:rPr lang="en-US" sz="2200" dirty="0">
                <a:cs typeface="Times New Roman" pitchFamily="18" charset="0"/>
              </a:rPr>
              <a:t> Internet </a:t>
            </a:r>
            <a:r>
              <a:rPr lang="en-US" sz="2200" dirty="0" err="1">
                <a:cs typeface="Times New Roman" pitchFamily="18" charset="0"/>
              </a:rPr>
              <a:t>seperti</a:t>
            </a:r>
            <a:r>
              <a:rPr lang="en-US" sz="2200" dirty="0">
                <a:cs typeface="Times New Roman" pitchFamily="18" charset="0"/>
              </a:rPr>
              <a:t> </a:t>
            </a:r>
            <a:r>
              <a:rPr lang="en-US" sz="2200" dirty="0" err="1">
                <a:cs typeface="Times New Roman" pitchFamily="18" charset="0"/>
              </a:rPr>
              <a:t>fasilitas</a:t>
            </a:r>
            <a:r>
              <a:rPr lang="en-US" sz="2200" dirty="0">
                <a:cs typeface="Times New Roman" pitchFamily="18" charset="0"/>
              </a:rPr>
              <a:t> </a:t>
            </a:r>
            <a:r>
              <a:rPr lang="en-US" sz="2200" dirty="0" err="1">
                <a:cs typeface="Times New Roman" pitchFamily="18" charset="0"/>
              </a:rPr>
              <a:t>pada</a:t>
            </a:r>
            <a:r>
              <a:rPr lang="en-US" sz="2200" dirty="0">
                <a:cs typeface="Times New Roman" pitchFamily="18" charset="0"/>
              </a:rPr>
              <a:t> </a:t>
            </a:r>
            <a:r>
              <a:rPr lang="en-US" sz="2200" dirty="0" err="1">
                <a:cs typeface="Times New Roman" pitchFamily="18" charset="0"/>
              </a:rPr>
              <a:t>jalan</a:t>
            </a:r>
            <a:r>
              <a:rPr lang="en-US" sz="2200" dirty="0">
                <a:cs typeface="Times New Roman" pitchFamily="18" charset="0"/>
              </a:rPr>
              <a:t> </a:t>
            </a:r>
            <a:r>
              <a:rPr lang="en-US" sz="2200" dirty="0" err="1">
                <a:cs typeface="Times New Roman" pitchFamily="18" charset="0"/>
              </a:rPr>
              <a:t>raya</a:t>
            </a:r>
            <a:r>
              <a:rPr lang="en-US" sz="2200" dirty="0">
                <a:cs typeface="Times New Roman" pitchFamily="18" charset="0"/>
              </a:rPr>
              <a:t> yang </a:t>
            </a:r>
            <a:r>
              <a:rPr lang="en-US" sz="2200" dirty="0" err="1">
                <a:cs typeface="Times New Roman" pitchFamily="18" charset="0"/>
              </a:rPr>
              <a:t>menghubungkan</a:t>
            </a:r>
            <a:r>
              <a:rPr lang="en-US" sz="2200" dirty="0">
                <a:cs typeface="Times New Roman" pitchFamily="18" charset="0"/>
              </a:rPr>
              <a:t> </a:t>
            </a:r>
            <a:r>
              <a:rPr lang="en-US" sz="2200" dirty="0" err="1">
                <a:cs typeface="Times New Roman" pitchFamily="18" charset="0"/>
              </a:rPr>
              <a:t>daerah</a:t>
            </a:r>
            <a:r>
              <a:rPr lang="en-US" sz="2200" dirty="0">
                <a:cs typeface="Times New Roman" pitchFamily="18" charset="0"/>
              </a:rPr>
              <a:t> </a:t>
            </a:r>
            <a:r>
              <a:rPr lang="en-US" sz="2200" dirty="0" err="1">
                <a:cs typeface="Times New Roman" pitchFamily="18" charset="0"/>
              </a:rPr>
              <a:t>satu</a:t>
            </a:r>
            <a:r>
              <a:rPr lang="en-US" sz="2200" dirty="0">
                <a:cs typeface="Times New Roman" pitchFamily="18" charset="0"/>
              </a:rPr>
              <a:t> </a:t>
            </a:r>
            <a:r>
              <a:rPr lang="en-US" sz="2200" dirty="0" err="1">
                <a:cs typeface="Times New Roman" pitchFamily="18" charset="0"/>
              </a:rPr>
              <a:t>dengan</a:t>
            </a:r>
            <a:r>
              <a:rPr lang="en-US" sz="2200" dirty="0">
                <a:cs typeface="Times New Roman" pitchFamily="18" charset="0"/>
              </a:rPr>
              <a:t> </a:t>
            </a:r>
            <a:r>
              <a:rPr lang="en-US" sz="2200" dirty="0" err="1">
                <a:cs typeface="Times New Roman" pitchFamily="18" charset="0"/>
              </a:rPr>
              <a:t>daerah</a:t>
            </a:r>
            <a:r>
              <a:rPr lang="en-US" sz="2200" dirty="0">
                <a:cs typeface="Times New Roman" pitchFamily="18" charset="0"/>
              </a:rPr>
              <a:t> lain </a:t>
            </a:r>
            <a:r>
              <a:rPr lang="en-US" sz="2200" dirty="0" err="1">
                <a:cs typeface="Times New Roman" pitchFamily="18" charset="0"/>
              </a:rPr>
              <a:t>baik</a:t>
            </a:r>
            <a:r>
              <a:rPr lang="en-US" sz="2200" dirty="0">
                <a:cs typeface="Times New Roman" pitchFamily="18" charset="0"/>
              </a:rPr>
              <a:t> personal, </a:t>
            </a:r>
            <a:r>
              <a:rPr lang="en-US" sz="2200" dirty="0" err="1">
                <a:cs typeface="Times New Roman" pitchFamily="18" charset="0"/>
              </a:rPr>
              <a:t>organisasi,institusi</a:t>
            </a:r>
            <a:r>
              <a:rPr lang="en-US" sz="2200" dirty="0">
                <a:cs typeface="Times New Roman" pitchFamily="18" charset="0"/>
              </a:rPr>
              <a:t> </a:t>
            </a:r>
            <a:r>
              <a:rPr lang="en-US" sz="2200" dirty="0" err="1">
                <a:cs typeface="Times New Roman" pitchFamily="18" charset="0"/>
              </a:rPr>
              <a:t>dll</a:t>
            </a:r>
            <a:r>
              <a:rPr lang="en-US" sz="2200" dirty="0">
                <a:cs typeface="Times New Roman" pitchFamily="18" charset="0"/>
              </a:rPr>
              <a:t>. </a:t>
            </a:r>
          </a:p>
        </p:txBody>
      </p:sp>
      <p:sp>
        <p:nvSpPr>
          <p:cNvPr id="242692" name="Rectangle 4"/>
          <p:cNvSpPr>
            <a:spLocks noChangeArrowheads="1"/>
          </p:cNvSpPr>
          <p:nvPr/>
        </p:nvSpPr>
        <p:spPr bwMode="auto">
          <a:xfrm>
            <a:off x="2667000" y="1747838"/>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42693" name="Picture 5"/>
          <p:cNvPicPr>
            <a:picLocks noChangeAspect="1" noChangeArrowheads="1"/>
          </p:cNvPicPr>
          <p:nvPr/>
        </p:nvPicPr>
        <p:blipFill>
          <a:blip r:embed="rId3" cstate="print"/>
          <a:srcRect l="3999" t="11331" r="2000" b="2550"/>
          <a:stretch>
            <a:fillRect/>
          </a:stretch>
        </p:blipFill>
        <p:spPr bwMode="auto">
          <a:xfrm>
            <a:off x="304800" y="1524000"/>
            <a:ext cx="4191000" cy="3389313"/>
          </a:xfrm>
          <a:prstGeom prst="rect">
            <a:avLst/>
          </a:prstGeom>
          <a:noFill/>
        </p:spPr>
      </p:pic>
    </p:spTree>
    <p:extLst>
      <p:ext uri="{BB962C8B-B14F-4D97-AF65-F5344CB8AC3E}">
        <p14:creationId xmlns:p14="http://schemas.microsoft.com/office/powerpoint/2010/main" xmlns="" val="13439579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571500" y="404664"/>
            <a:ext cx="8001000" cy="1216025"/>
          </a:xfrm>
        </p:spPr>
        <p:txBody>
          <a:bodyPr/>
          <a:lstStyle/>
          <a:p>
            <a:r>
              <a:rPr lang="en-US" b="0" i="0" dirty="0">
                <a:latin typeface="Arial Black" pitchFamily="34" charset="0"/>
                <a:cs typeface="Times New Roman" pitchFamily="18" charset="0"/>
              </a:rPr>
              <a:t>Internet</a:t>
            </a:r>
          </a:p>
        </p:txBody>
      </p:sp>
      <p:sp>
        <p:nvSpPr>
          <p:cNvPr id="244739" name="Rectangle 3"/>
          <p:cNvSpPr>
            <a:spLocks noGrp="1" noChangeArrowheads="1"/>
          </p:cNvSpPr>
          <p:nvPr>
            <p:ph type="body" sz="half" idx="2"/>
          </p:nvPr>
        </p:nvSpPr>
        <p:spPr>
          <a:xfrm>
            <a:off x="4572000" y="1447800"/>
            <a:ext cx="4267200" cy="4187825"/>
          </a:xfrm>
        </p:spPr>
        <p:txBody>
          <a:bodyPr/>
          <a:lstStyle/>
          <a:p>
            <a:pPr>
              <a:buFont typeface="Wingdings" pitchFamily="2" charset="2"/>
              <a:buNone/>
            </a:pPr>
            <a:endParaRPr lang="en-US" sz="2600">
              <a:cs typeface="Times New Roman" pitchFamily="18" charset="0"/>
            </a:endParaRPr>
          </a:p>
          <a:p>
            <a:r>
              <a:rPr lang="en-US" sz="2600">
                <a:cs typeface="Times New Roman" pitchFamily="18" charset="0"/>
              </a:rPr>
              <a:t>Internet menekan waktu, beaya dan meniadakan jarak untuk berkomunikasi dan tukar menukar informasi di seluruh dunia.</a:t>
            </a:r>
            <a:r>
              <a:rPr lang="en-US" sz="2600">
                <a:latin typeface="Times" pitchFamily="18" charset="0"/>
                <a:cs typeface="Times New Roman" pitchFamily="18" charset="0"/>
              </a:rPr>
              <a:t> </a:t>
            </a:r>
          </a:p>
        </p:txBody>
      </p:sp>
      <p:sp>
        <p:nvSpPr>
          <p:cNvPr id="244740" name="Rectangle 4"/>
          <p:cNvSpPr>
            <a:spLocks noChangeArrowheads="1"/>
          </p:cNvSpPr>
          <p:nvPr/>
        </p:nvSpPr>
        <p:spPr bwMode="auto">
          <a:xfrm>
            <a:off x="2671763" y="1747838"/>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44741" name="Picture 5"/>
          <p:cNvPicPr>
            <a:picLocks noChangeAspect="1" noChangeArrowheads="1"/>
          </p:cNvPicPr>
          <p:nvPr/>
        </p:nvPicPr>
        <p:blipFill>
          <a:blip r:embed="rId3" cstate="print"/>
          <a:srcRect l="1880" t="15865" r="1880" b="13881"/>
          <a:stretch>
            <a:fillRect/>
          </a:stretch>
        </p:blipFill>
        <p:spPr bwMode="auto">
          <a:xfrm>
            <a:off x="228600" y="1447800"/>
            <a:ext cx="4267200" cy="2755900"/>
          </a:xfrm>
          <a:prstGeom prst="rect">
            <a:avLst/>
          </a:prstGeom>
          <a:noFill/>
        </p:spPr>
      </p:pic>
    </p:spTree>
    <p:extLst>
      <p:ext uri="{BB962C8B-B14F-4D97-AF65-F5344CB8AC3E}">
        <p14:creationId xmlns:p14="http://schemas.microsoft.com/office/powerpoint/2010/main" xmlns="" val="2336367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Organisasi</a:t>
            </a:r>
            <a:r>
              <a:rPr lang="en-US" dirty="0" smtClean="0"/>
              <a:t> </a:t>
            </a:r>
            <a:r>
              <a:rPr lang="en-US" dirty="0" err="1" smtClean="0"/>
              <a:t>Komputer</a:t>
            </a:r>
            <a:endParaRPr lang="en-US" dirty="0"/>
          </a:p>
        </p:txBody>
      </p:sp>
      <p:sp>
        <p:nvSpPr>
          <p:cNvPr id="3" name="Content Placeholder 2"/>
          <p:cNvSpPr>
            <a:spLocks noGrp="1"/>
          </p:cNvSpPr>
          <p:nvPr>
            <p:ph idx="1"/>
          </p:nvPr>
        </p:nvSpPr>
        <p:spPr>
          <a:xfrm>
            <a:off x="990600" y="1600200"/>
            <a:ext cx="7498080" cy="5029200"/>
          </a:xfrm>
        </p:spPr>
        <p:txBody>
          <a:bodyPr>
            <a:normAutofit fontScale="92500"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a:p>
            <a:pPr>
              <a:buNone/>
            </a:pPr>
            <a:r>
              <a:rPr lang="en-US" dirty="0" err="1" smtClean="0"/>
              <a:t>Gambar</a:t>
            </a:r>
            <a:r>
              <a:rPr lang="en-US" dirty="0" smtClean="0"/>
              <a:t> </a:t>
            </a:r>
            <a:r>
              <a:rPr lang="en-US" dirty="0" err="1" smtClean="0"/>
              <a:t>satu</a:t>
            </a:r>
            <a:r>
              <a:rPr lang="en-US" dirty="0" smtClean="0"/>
              <a:t> set </a:t>
            </a:r>
            <a:r>
              <a:rPr lang="en-US" dirty="0" err="1" smtClean="0"/>
              <a:t>komputer</a:t>
            </a:r>
            <a:endParaRPr lang="en-US" dirty="0"/>
          </a:p>
        </p:txBody>
      </p:sp>
      <p:grpSp>
        <p:nvGrpSpPr>
          <p:cNvPr id="4" name="Group 2"/>
          <p:cNvGrpSpPr>
            <a:grpSpLocks/>
          </p:cNvGrpSpPr>
          <p:nvPr/>
        </p:nvGrpSpPr>
        <p:grpSpPr bwMode="auto">
          <a:xfrm>
            <a:off x="1828800" y="2133600"/>
            <a:ext cx="6192837" cy="762000"/>
            <a:chOff x="2340" y="7834"/>
            <a:chExt cx="8496" cy="864"/>
          </a:xfrm>
        </p:grpSpPr>
        <p:sp>
          <p:nvSpPr>
            <p:cNvPr id="5" name="Text Box 3"/>
            <p:cNvSpPr txBox="1">
              <a:spLocks noChangeArrowheads="1"/>
            </p:cNvSpPr>
            <p:nvPr/>
          </p:nvSpPr>
          <p:spPr bwMode="auto">
            <a:xfrm>
              <a:off x="2340" y="7834"/>
              <a:ext cx="1872" cy="864"/>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rPr>
                <a:t>INPUT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rPr>
                <a:t>DEVICE</a:t>
              </a:r>
              <a:endParaRPr kumimoji="0" lang="en-US" sz="3200" b="0" i="0" u="none" strike="noStrike" cap="none" normalizeH="0" baseline="0" dirty="0" smtClean="0">
                <a:ln>
                  <a:noFill/>
                </a:ln>
                <a:solidFill>
                  <a:schemeClr val="tx1"/>
                </a:solidFill>
                <a:effectLst/>
                <a:latin typeface="Arial" pitchFamily="34" charset="0"/>
              </a:endParaRPr>
            </a:p>
          </p:txBody>
        </p:sp>
        <p:sp>
          <p:nvSpPr>
            <p:cNvPr id="6" name="Text Box 4"/>
            <p:cNvSpPr txBox="1">
              <a:spLocks noChangeArrowheads="1"/>
            </p:cNvSpPr>
            <p:nvPr/>
          </p:nvSpPr>
          <p:spPr bwMode="auto">
            <a:xfrm>
              <a:off x="5636" y="7834"/>
              <a:ext cx="1872" cy="864"/>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rPr>
                <a:t>PROCESS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rPr>
                <a:t>DEVICE</a:t>
              </a:r>
              <a:endParaRPr kumimoji="0" lang="en-US" sz="3200" b="0" i="0" u="none" strike="noStrike" cap="none" normalizeH="0" baseline="0" dirty="0" smtClean="0">
                <a:ln>
                  <a:noFill/>
                </a:ln>
                <a:solidFill>
                  <a:schemeClr val="tx1"/>
                </a:solidFill>
                <a:effectLst/>
                <a:latin typeface="Arial" pitchFamily="34" charset="0"/>
              </a:endParaRPr>
            </a:p>
          </p:txBody>
        </p:sp>
        <p:sp>
          <p:nvSpPr>
            <p:cNvPr id="7" name="Text Box 5"/>
            <p:cNvSpPr txBox="1">
              <a:spLocks noChangeArrowheads="1"/>
            </p:cNvSpPr>
            <p:nvPr/>
          </p:nvSpPr>
          <p:spPr bwMode="auto">
            <a:xfrm>
              <a:off x="8964" y="7834"/>
              <a:ext cx="1872" cy="864"/>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ts val="30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Times New Roman" pitchFamily="18" charset="0"/>
                </a:rPr>
                <a:t>OUTPUT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ea typeface="Times New Roman" pitchFamily="18" charset="0"/>
                </a:rPr>
                <a:t>DEVICE</a:t>
              </a:r>
              <a:endParaRPr kumimoji="0" lang="en-US" sz="3200" b="0" i="0" u="none" strike="noStrike" cap="none" normalizeH="0" baseline="0" smtClean="0">
                <a:ln>
                  <a:noFill/>
                </a:ln>
                <a:solidFill>
                  <a:schemeClr val="tx1"/>
                </a:solidFill>
                <a:effectLst/>
                <a:latin typeface="Arial" pitchFamily="34" charset="0"/>
              </a:endParaRPr>
            </a:p>
          </p:txBody>
        </p:sp>
        <p:sp>
          <p:nvSpPr>
            <p:cNvPr id="8" name="Line 6"/>
            <p:cNvSpPr>
              <a:spLocks noChangeShapeType="1"/>
            </p:cNvSpPr>
            <p:nvPr/>
          </p:nvSpPr>
          <p:spPr bwMode="auto">
            <a:xfrm>
              <a:off x="4212" y="8315"/>
              <a:ext cx="144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sz="3200"/>
            </a:p>
          </p:txBody>
        </p:sp>
        <p:sp>
          <p:nvSpPr>
            <p:cNvPr id="9" name="Line 7"/>
            <p:cNvSpPr>
              <a:spLocks noChangeShapeType="1"/>
            </p:cNvSpPr>
            <p:nvPr/>
          </p:nvSpPr>
          <p:spPr bwMode="auto">
            <a:xfrm>
              <a:off x="7532" y="8315"/>
              <a:ext cx="144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sz="3200"/>
            </a:p>
          </p:txBody>
        </p:sp>
      </p:grpSp>
      <p:pic>
        <p:nvPicPr>
          <p:cNvPr id="2050" name="Picture 16" descr="komputer"/>
          <p:cNvPicPr>
            <a:picLocks noChangeAspect="1" noChangeArrowheads="1"/>
          </p:cNvPicPr>
          <p:nvPr/>
        </p:nvPicPr>
        <p:blipFill>
          <a:blip r:embed="rId2" cstate="print"/>
          <a:srcRect/>
          <a:stretch>
            <a:fillRect/>
          </a:stretch>
        </p:blipFill>
        <p:spPr bwMode="auto">
          <a:xfrm>
            <a:off x="1066800" y="2971800"/>
            <a:ext cx="4953000" cy="3055121"/>
          </a:xfrm>
          <a:prstGeom prst="rect">
            <a:avLst/>
          </a:prstGeom>
          <a:noFill/>
          <a:ln w="9525">
            <a:noFill/>
            <a:miter lim="800000"/>
            <a:headEnd/>
            <a:tailEnd/>
          </a:ln>
        </p:spPr>
      </p:pic>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87974" y="3124200"/>
            <a:ext cx="3522675" cy="33528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65871" y="76200"/>
            <a:ext cx="2401929" cy="18288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1560" y="1412776"/>
            <a:ext cx="8064896" cy="3888432"/>
            <a:chOff x="0" y="0"/>
            <a:chExt cx="5624624" cy="2009554"/>
          </a:xfrm>
        </p:grpSpPr>
        <p:pic>
          <p:nvPicPr>
            <p:cNvPr id="3" name="Picture 2" descr="http://t1.gstatic.com/images?q=tbn:ANd9GcSJaDQYT0WLit-yXR7Pd6aweL28xVdsoc_SjwmRYQNJEM1CmP-O"/>
            <p:cNvPicPr>
              <a:picLocks noChangeAspect="1"/>
            </p:cNvPicPr>
            <p:nvPr/>
          </p:nvPicPr>
          <p:blipFill rotWithShape="1">
            <a:blip r:embed="rId2" cstate="print">
              <a:extLst>
                <a:ext uri="{28A0092B-C50C-407E-A947-70E740481C1C}">
                  <a14:useLocalDpi xmlns:a14="http://schemas.microsoft.com/office/drawing/2010/main" xmlns="" val="0"/>
                </a:ext>
              </a:extLst>
            </a:blip>
            <a:srcRect t="5264" b="4283"/>
            <a:stretch/>
          </p:blipFill>
          <p:spPr bwMode="auto">
            <a:xfrm>
              <a:off x="3115340" y="0"/>
              <a:ext cx="2509284" cy="2009554"/>
            </a:xfrm>
            <a:prstGeom prst="rect">
              <a:avLst/>
            </a:prstGeom>
            <a:noFill/>
            <a:ln>
              <a:noFill/>
            </a:ln>
            <a:extLst>
              <a:ext uri="{53640926-AAD7-44D8-BBD7-CCE9431645EC}">
                <a14:shadowObscured xmlns:a14="http://schemas.microsoft.com/office/drawing/2010/main" xmlns=""/>
              </a:ext>
            </a:extLst>
          </p:spPr>
        </p:pic>
        <p:pic>
          <p:nvPicPr>
            <p:cNvPr id="4" name="Picture 3" descr="http://t0.gstatic.com/images?q=tbn:ANd9GcRzqM4_qbEZW1Lf9vg38antSP-d6vDJNem0pGuZ3H_uO0V9SZuX"/>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955851" cy="1881963"/>
            </a:xfrm>
            <a:prstGeom prst="rect">
              <a:avLst/>
            </a:prstGeom>
            <a:noFill/>
            <a:ln>
              <a:noFill/>
            </a:ln>
          </p:spPr>
        </p:pic>
      </p:grpSp>
    </p:spTree>
    <p:extLst>
      <p:ext uri="{BB962C8B-B14F-4D97-AF65-F5344CB8AC3E}">
        <p14:creationId xmlns:p14="http://schemas.microsoft.com/office/powerpoint/2010/main" xmlns="" val="13782585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_ihYfU0dGal4/SwkSbiokToI/AAAAAAAAABg/t44K2ZqWbQI/s1600/press__vsat_2.jpg"/>
          <p:cNvPicPr>
            <a:picLocks noChangeAspect="1"/>
          </p:cNvPicPr>
          <p:nvPr/>
        </p:nvPicPr>
        <p:blipFill rotWithShape="1">
          <a:blip r:embed="rId2" cstate="print">
            <a:extLst>
              <a:ext uri="{28A0092B-C50C-407E-A947-70E740481C1C}">
                <a14:useLocalDpi xmlns:a14="http://schemas.microsoft.com/office/drawing/2010/main" xmlns="" val="0"/>
              </a:ext>
            </a:extLst>
          </a:blip>
          <a:srcRect l="3428"/>
          <a:stretch/>
        </p:blipFill>
        <p:spPr bwMode="auto">
          <a:xfrm>
            <a:off x="555652" y="836712"/>
            <a:ext cx="8048796" cy="4752528"/>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6036643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11048" t="12510" r="12190" b="6333"/>
          <a:stretch/>
        </p:blipFill>
        <p:spPr bwMode="auto">
          <a:xfrm>
            <a:off x="318081" y="1124744"/>
            <a:ext cx="8343520" cy="410445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6475353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fontAlgn="auto">
              <a:spcAft>
                <a:spcPts val="0"/>
              </a:spcAft>
              <a:defRPr/>
            </a:pPr>
            <a:r>
              <a:rPr lang="en-US" b="0" i="0" dirty="0" err="1" smtClean="0">
                <a:latin typeface="Arial Black" pitchFamily="34" charset="0"/>
              </a:rPr>
              <a:t>Definisi</a:t>
            </a:r>
            <a:endParaRPr lang="en-US" b="0" i="0" dirty="0" smtClean="0">
              <a:latin typeface="Arial Black" pitchFamily="34" charset="0"/>
            </a:endParaRPr>
          </a:p>
        </p:txBody>
      </p:sp>
      <p:sp>
        <p:nvSpPr>
          <p:cNvPr id="4099" name="Rectangle 3"/>
          <p:cNvSpPr>
            <a:spLocks noGrp="1" noChangeArrowheads="1"/>
          </p:cNvSpPr>
          <p:nvPr>
            <p:ph type="body" idx="1"/>
          </p:nvPr>
        </p:nvSpPr>
        <p:spPr/>
        <p:txBody>
          <a:bodyPr>
            <a:normAutofit fontScale="92500" lnSpcReduction="20000"/>
          </a:bodyPr>
          <a:lstStyle/>
          <a:p>
            <a:pPr marL="365760" indent="-283464" algn="just" fontAlgn="auto">
              <a:lnSpc>
                <a:spcPct val="90000"/>
              </a:lnSpc>
              <a:spcAft>
                <a:spcPts val="0"/>
              </a:spcAft>
              <a:buFont typeface="Wingdings 2"/>
              <a:buChar char=""/>
              <a:defRPr/>
            </a:pPr>
            <a:r>
              <a:rPr lang="sv-SE" sz="2800" dirty="0"/>
              <a:t>Jaringan </a:t>
            </a:r>
            <a:r>
              <a:rPr lang="id-ID" sz="2800" dirty="0" smtClean="0"/>
              <a:t>komputer </a:t>
            </a:r>
            <a:r>
              <a:rPr lang="sv-SE" sz="2800" dirty="0" smtClean="0"/>
              <a:t>merupakan </a:t>
            </a:r>
            <a:r>
              <a:rPr lang="sv-SE" sz="2800" dirty="0"/>
              <a:t>sebuah sistem yang terdiri atas komputer, perangkat komputer tambahan dan perangkat jaringan </a:t>
            </a:r>
            <a:r>
              <a:rPr lang="sv-SE" sz="2800" dirty="0" smtClean="0"/>
              <a:t>yang </a:t>
            </a:r>
            <a:r>
              <a:rPr lang="sv-SE" sz="2800" dirty="0"/>
              <a:t>saling </a:t>
            </a:r>
            <a:r>
              <a:rPr lang="sv-SE" sz="2800" dirty="0" smtClean="0"/>
              <a:t>terhubung</a:t>
            </a:r>
            <a:r>
              <a:rPr lang="id-ID" sz="2800" dirty="0" smtClean="0"/>
              <a:t> </a:t>
            </a:r>
            <a:r>
              <a:rPr lang="en-US" sz="2800" dirty="0" err="1" smtClean="0"/>
              <a:t>melalui</a:t>
            </a:r>
            <a:r>
              <a:rPr lang="en-US" sz="2800" dirty="0" smtClean="0"/>
              <a:t> media </a:t>
            </a:r>
            <a:r>
              <a:rPr lang="en-US" sz="2800" dirty="0" err="1" smtClean="0"/>
              <a:t>transmisi</a:t>
            </a:r>
            <a:r>
              <a:rPr lang="id-ID" sz="2800" dirty="0" smtClean="0"/>
              <a:t> atau komunikasi</a:t>
            </a:r>
            <a:r>
              <a:rPr lang="en-US" sz="2800" dirty="0" smtClean="0"/>
              <a:t> </a:t>
            </a:r>
            <a:r>
              <a:rPr lang="en-US" sz="2800" dirty="0" err="1" smtClean="0"/>
              <a:t>menggunakan</a:t>
            </a:r>
            <a:r>
              <a:rPr lang="en-US" sz="2800" dirty="0" smtClean="0"/>
              <a:t> </a:t>
            </a:r>
            <a:r>
              <a:rPr lang="en-US" sz="2800" dirty="0" err="1" smtClean="0"/>
              <a:t>protokol</a:t>
            </a:r>
            <a:r>
              <a:rPr lang="en-US" sz="2800" dirty="0" smtClean="0"/>
              <a:t> </a:t>
            </a:r>
            <a:r>
              <a:rPr lang="en-US" sz="2800" dirty="0" smtClean="0"/>
              <a:t>agar </a:t>
            </a:r>
            <a:r>
              <a:rPr lang="en-US" sz="2800" dirty="0" err="1" smtClean="0"/>
              <a:t>dapat</a:t>
            </a:r>
            <a:r>
              <a:rPr lang="en-US" sz="2800" dirty="0" smtClean="0"/>
              <a:t> </a:t>
            </a:r>
            <a:r>
              <a:rPr lang="en-US" sz="2800" dirty="0" err="1" smtClean="0"/>
              <a:t>saling</a:t>
            </a:r>
            <a:r>
              <a:rPr lang="en-US" sz="2800" dirty="0" smtClean="0"/>
              <a:t> </a:t>
            </a:r>
            <a:r>
              <a:rPr lang="en-US" sz="2800" dirty="0" err="1" smtClean="0"/>
              <a:t>berkomunikasi</a:t>
            </a:r>
            <a:r>
              <a:rPr lang="en-US" sz="2800" dirty="0" smtClean="0"/>
              <a:t> </a:t>
            </a:r>
            <a:r>
              <a:rPr lang="id-ID" sz="2800" dirty="0" smtClean="0"/>
              <a:t>untuk mencapai </a:t>
            </a:r>
            <a:r>
              <a:rPr lang="id-ID" sz="2800" dirty="0"/>
              <a:t>suatu </a:t>
            </a:r>
            <a:r>
              <a:rPr lang="id-ID" sz="2800" dirty="0" smtClean="0"/>
              <a:t>tujuan.</a:t>
            </a:r>
            <a:endParaRPr lang="id-ID" sz="2800" dirty="0" smtClean="0"/>
          </a:p>
          <a:p>
            <a:pPr marL="365760" indent="-283464" algn="just" fontAlgn="auto">
              <a:lnSpc>
                <a:spcPct val="90000"/>
              </a:lnSpc>
              <a:spcAft>
                <a:spcPts val="0"/>
              </a:spcAft>
              <a:buFont typeface="Wingdings 2"/>
              <a:buChar char=""/>
              <a:defRPr/>
            </a:pPr>
            <a:r>
              <a:rPr lang="id-ID" sz="2800" dirty="0"/>
              <a:t>Jaringan komputer adalah sekumpulan komputer dan perangkat komputer </a:t>
            </a:r>
            <a:r>
              <a:rPr lang="id-ID" sz="2800" dirty="0" smtClean="0"/>
              <a:t>yang </a:t>
            </a:r>
            <a:r>
              <a:rPr lang="id-ID" sz="2800" dirty="0"/>
              <a:t>saling terkoneksi secara fisik maupun logik melalui media komunikasi untuk melakukan komunikasi data. </a:t>
            </a:r>
            <a:endParaRPr lang="id-ID" sz="2800" dirty="0" smtClean="0"/>
          </a:p>
          <a:p>
            <a:pPr marL="365760" indent="-283464" algn="just" fontAlgn="auto">
              <a:lnSpc>
                <a:spcPct val="90000"/>
              </a:lnSpc>
              <a:spcAft>
                <a:spcPts val="0"/>
              </a:spcAft>
              <a:buFont typeface="Wingdings 2"/>
              <a:buChar char=""/>
              <a:defRPr/>
            </a:pPr>
            <a:r>
              <a:rPr lang="en-US" sz="2800" dirty="0" smtClean="0"/>
              <a:t>Agar </a:t>
            </a:r>
            <a:r>
              <a:rPr lang="en-US" sz="2800" dirty="0" err="1" smtClean="0"/>
              <a:t>jaringan</a:t>
            </a:r>
            <a:r>
              <a:rPr lang="en-US" sz="2800" dirty="0" smtClean="0"/>
              <a:t> </a:t>
            </a:r>
            <a:r>
              <a:rPr lang="en-US" sz="2800" dirty="0" err="1" smtClean="0"/>
              <a:t>dapat</a:t>
            </a:r>
            <a:r>
              <a:rPr lang="en-US" sz="2800" dirty="0" smtClean="0"/>
              <a:t> </a:t>
            </a:r>
            <a:r>
              <a:rPr lang="en-US" sz="2800" dirty="0" err="1" smtClean="0"/>
              <a:t>berfungsi</a:t>
            </a:r>
            <a:r>
              <a:rPr lang="en-US" sz="2800" dirty="0" smtClean="0"/>
              <a:t>, </a:t>
            </a:r>
            <a:r>
              <a:rPr lang="en-US" sz="2800" dirty="0" err="1" smtClean="0"/>
              <a:t>dibutuhkan</a:t>
            </a:r>
            <a:r>
              <a:rPr lang="en-US" sz="2800" dirty="0" smtClean="0"/>
              <a:t> </a:t>
            </a:r>
            <a:r>
              <a:rPr lang="en-US" sz="2800" b="1" dirty="0" err="1" smtClean="0"/>
              <a:t>layanan-layanan</a:t>
            </a:r>
            <a:r>
              <a:rPr lang="en-US" sz="2800" dirty="0" smtClean="0"/>
              <a:t> yang </a:t>
            </a:r>
            <a:r>
              <a:rPr lang="en-US" sz="2800" dirty="0" err="1" smtClean="0"/>
              <a:t>dapat</a:t>
            </a:r>
            <a:r>
              <a:rPr lang="en-US" sz="2800" dirty="0" smtClean="0"/>
              <a:t> </a:t>
            </a:r>
            <a:r>
              <a:rPr lang="en-US" sz="2800" dirty="0" err="1" smtClean="0"/>
              <a:t>mengatur</a:t>
            </a:r>
            <a:r>
              <a:rPr lang="en-US" sz="2800" dirty="0" smtClean="0"/>
              <a:t> </a:t>
            </a:r>
            <a:r>
              <a:rPr lang="en-US" sz="2800" dirty="0" err="1" smtClean="0"/>
              <a:t>pembagian</a:t>
            </a:r>
            <a:r>
              <a:rPr lang="en-US" sz="2800" dirty="0" smtClean="0"/>
              <a:t> </a:t>
            </a:r>
            <a:r>
              <a:rPr lang="en-US" sz="2800" dirty="0" err="1" smtClean="0"/>
              <a:t>sumber</a:t>
            </a:r>
            <a:r>
              <a:rPr lang="en-US" sz="2800" dirty="0" smtClean="0"/>
              <a:t> </a:t>
            </a:r>
            <a:r>
              <a:rPr lang="en-US" sz="2800" dirty="0" err="1" smtClean="0"/>
              <a:t>daya</a:t>
            </a:r>
            <a:r>
              <a:rPr lang="en-US" sz="2800" dirty="0" smtClean="0"/>
              <a:t>.</a:t>
            </a:r>
          </a:p>
          <a:p>
            <a:pPr marL="365760" indent="-283464" fontAlgn="auto">
              <a:lnSpc>
                <a:spcPct val="90000"/>
              </a:lnSpc>
              <a:spcAft>
                <a:spcPts val="0"/>
              </a:spcAft>
              <a:buFont typeface="Wingdings 2"/>
              <a:buChar char=""/>
              <a:defRPr/>
            </a:pPr>
            <a:r>
              <a:rPr lang="en-US" sz="2800" dirty="0" err="1" smtClean="0"/>
              <a:t>Dibutuhkan</a:t>
            </a:r>
            <a:r>
              <a:rPr lang="en-US" sz="2800" dirty="0" smtClean="0"/>
              <a:t> </a:t>
            </a:r>
            <a:r>
              <a:rPr lang="en-US" sz="2800" dirty="0" err="1" smtClean="0"/>
              <a:t>aturan-aturan</a:t>
            </a:r>
            <a:r>
              <a:rPr lang="en-US" sz="2800" dirty="0" smtClean="0"/>
              <a:t> (</a:t>
            </a:r>
            <a:r>
              <a:rPr lang="en-US" sz="2800" b="1" dirty="0" smtClean="0"/>
              <a:t>protocols</a:t>
            </a:r>
            <a:r>
              <a:rPr lang="en-US" sz="2800" dirty="0" smtClean="0"/>
              <a:t>)</a:t>
            </a:r>
            <a:r>
              <a:rPr lang="en-US" sz="2800" b="1" dirty="0" smtClean="0"/>
              <a:t> </a:t>
            </a:r>
            <a:r>
              <a:rPr lang="en-US" sz="2800" dirty="0" smtClean="0"/>
              <a:t>yang </a:t>
            </a:r>
            <a:r>
              <a:rPr lang="en-US" sz="2800" dirty="0" err="1" smtClean="0"/>
              <a:t>mengatur</a:t>
            </a:r>
            <a:r>
              <a:rPr lang="en-US" sz="2800" dirty="0" smtClean="0"/>
              <a:t> </a:t>
            </a:r>
            <a:r>
              <a:rPr lang="en-US" sz="2800" dirty="0" err="1" smtClean="0"/>
              <a:t>komunikasi</a:t>
            </a:r>
            <a:r>
              <a:rPr lang="en-US" sz="2800" dirty="0" smtClean="0"/>
              <a:t> </a:t>
            </a:r>
            <a:r>
              <a:rPr lang="en-US" sz="2800" dirty="0" err="1" smtClean="0"/>
              <a:t>dan</a:t>
            </a:r>
            <a:r>
              <a:rPr lang="en-US" sz="2800" dirty="0" smtClean="0"/>
              <a:t> </a:t>
            </a:r>
            <a:r>
              <a:rPr lang="en-US" sz="2800" dirty="0" err="1" smtClean="0"/>
              <a:t>layanan-layanan</a:t>
            </a:r>
            <a:r>
              <a:rPr lang="en-US" sz="2800" dirty="0" smtClean="0"/>
              <a:t> </a:t>
            </a:r>
            <a:r>
              <a:rPr lang="en-US" sz="2800" dirty="0" err="1" smtClean="0"/>
              <a:t>secara</a:t>
            </a:r>
            <a:r>
              <a:rPr lang="en-US" sz="2800" dirty="0" smtClean="0"/>
              <a:t> </a:t>
            </a:r>
            <a:r>
              <a:rPr lang="en-US" sz="2800" dirty="0" err="1" smtClean="0"/>
              <a:t>umum</a:t>
            </a:r>
            <a:r>
              <a:rPr lang="en-US" sz="2800" dirty="0" smtClean="0"/>
              <a:t> </a:t>
            </a:r>
            <a:r>
              <a:rPr lang="en-US" sz="2800" dirty="0" err="1" smtClean="0"/>
              <a:t>untuk</a:t>
            </a:r>
            <a:r>
              <a:rPr lang="en-US" sz="2800" dirty="0" smtClean="0"/>
              <a:t> </a:t>
            </a:r>
            <a:r>
              <a:rPr lang="en-US" sz="2800" dirty="0" err="1" smtClean="0"/>
              <a:t>seluruh</a:t>
            </a:r>
            <a:r>
              <a:rPr lang="en-US" sz="2800" dirty="0" smtClean="0"/>
              <a:t> </a:t>
            </a:r>
            <a:r>
              <a:rPr lang="en-US" sz="2800" dirty="0" err="1" smtClean="0"/>
              <a:t>sistem</a:t>
            </a:r>
            <a:r>
              <a:rPr lang="en-US" sz="2800" dirty="0" smtClean="0"/>
              <a:t> </a:t>
            </a:r>
            <a:r>
              <a:rPr lang="en-US" sz="2800" dirty="0" err="1" smtClean="0"/>
              <a:t>jaringan</a:t>
            </a:r>
            <a:endParaRPr lang="en-US" sz="2800" dirty="0" smtClean="0"/>
          </a:p>
        </p:txBody>
      </p:sp>
    </p:spTree>
    <p:extLst>
      <p:ext uri="{BB962C8B-B14F-4D97-AF65-F5344CB8AC3E}">
        <p14:creationId xmlns:p14="http://schemas.microsoft.com/office/powerpoint/2010/main" xmlns="" val="19970407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881419"/>
            <a:ext cx="7848872" cy="5139869"/>
          </a:xfrm>
          <a:prstGeom prst="rect">
            <a:avLst/>
          </a:prstGeom>
        </p:spPr>
        <p:txBody>
          <a:bodyPr wrap="square">
            <a:spAutoFit/>
          </a:bodyPr>
          <a:lstStyle/>
          <a:p>
            <a:pPr fontAlgn="base">
              <a:spcBef>
                <a:spcPct val="0"/>
              </a:spcBef>
              <a:spcAft>
                <a:spcPct val="0"/>
              </a:spcAft>
            </a:pPr>
            <a:r>
              <a:rPr lang="id-ID" sz="3600" dirty="0" smtClean="0">
                <a:solidFill>
                  <a:srgbClr val="080808"/>
                </a:solidFill>
                <a:cs typeface="Arial" pitchFamily="34" charset="0"/>
              </a:rPr>
              <a:t>Fungsi Jaringan Komputer :</a:t>
            </a:r>
          </a:p>
          <a:p>
            <a:pPr fontAlgn="base">
              <a:spcBef>
                <a:spcPct val="0"/>
              </a:spcBef>
              <a:spcAft>
                <a:spcPct val="0"/>
              </a:spcAft>
            </a:pPr>
            <a:endParaRPr lang="id-ID" sz="3600" dirty="0" smtClean="0">
              <a:solidFill>
                <a:srgbClr val="080808"/>
              </a:solidFill>
              <a:cs typeface="Arial" pitchFamily="34" charset="0"/>
            </a:endParaRPr>
          </a:p>
          <a:p>
            <a:pPr marL="514350" indent="-514350" algn="just" fontAlgn="base">
              <a:spcBef>
                <a:spcPct val="0"/>
              </a:spcBef>
              <a:spcAft>
                <a:spcPct val="0"/>
              </a:spcAft>
              <a:buFont typeface="Arial" pitchFamily="34" charset="0"/>
              <a:buChar char="•"/>
            </a:pPr>
            <a:r>
              <a:rPr lang="id-ID" sz="3200" i="1" dirty="0" smtClean="0">
                <a:solidFill>
                  <a:srgbClr val="080808"/>
                </a:solidFill>
                <a:cs typeface="Arial" pitchFamily="34" charset="0"/>
              </a:rPr>
              <a:t>Resource Sharing </a:t>
            </a:r>
            <a:r>
              <a:rPr lang="id-ID" sz="3200" dirty="0" smtClean="0">
                <a:solidFill>
                  <a:srgbClr val="080808"/>
                </a:solidFill>
                <a:cs typeface="Arial" pitchFamily="34" charset="0"/>
              </a:rPr>
              <a:t>, tujuan ini agar seluruh program, peralatan, khususnya data dapat digunakan oleh orang yang berada atau berhak atas suatu jaringan komputer tanpa terpengaruh lokasi. Jadi lebih ringkasnya tujuan ini diharapkan dapat menghilangkan kendala jarak</a:t>
            </a:r>
          </a:p>
        </p:txBody>
      </p:sp>
    </p:spTree>
    <p:extLst>
      <p:ext uri="{BB962C8B-B14F-4D97-AF65-F5344CB8AC3E}">
        <p14:creationId xmlns:p14="http://schemas.microsoft.com/office/powerpoint/2010/main" xmlns="" val="41672515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280949"/>
            <a:ext cx="7632848" cy="4524315"/>
          </a:xfrm>
          <a:prstGeom prst="rect">
            <a:avLst/>
          </a:prstGeom>
        </p:spPr>
        <p:txBody>
          <a:bodyPr wrap="square">
            <a:spAutoFit/>
          </a:bodyPr>
          <a:lstStyle/>
          <a:p>
            <a:pPr marL="514350" indent="-514350" fontAlgn="base">
              <a:spcBef>
                <a:spcPct val="0"/>
              </a:spcBef>
              <a:spcAft>
                <a:spcPct val="0"/>
              </a:spcAft>
              <a:buFont typeface="Arial" pitchFamily="34" charset="0"/>
              <a:buChar char="•"/>
            </a:pPr>
            <a:r>
              <a:rPr lang="id-ID" sz="3600" i="1" dirty="0" smtClean="0">
                <a:solidFill>
                  <a:srgbClr val="080808"/>
                </a:solidFill>
                <a:cs typeface="Arial" pitchFamily="34" charset="0"/>
              </a:rPr>
              <a:t>Keandalan Tinggi </a:t>
            </a:r>
            <a:r>
              <a:rPr lang="id-ID" sz="3600" dirty="0" smtClean="0">
                <a:solidFill>
                  <a:srgbClr val="080808"/>
                </a:solidFill>
                <a:cs typeface="Arial" pitchFamily="34" charset="0"/>
              </a:rPr>
              <a:t>, artinya file file yang diperlukan dapat di taruh pada dua atau tiga buah mesin (komputer), sehingga apabila salah satu mesin tersebut tidak dapat dipakai atau rusak maka mesin yang lain dapat mengambil alih tugasnya</a:t>
            </a:r>
          </a:p>
        </p:txBody>
      </p:sp>
    </p:spTree>
    <p:extLst>
      <p:ext uri="{BB962C8B-B14F-4D97-AF65-F5344CB8AC3E}">
        <p14:creationId xmlns:p14="http://schemas.microsoft.com/office/powerpoint/2010/main" xmlns="" val="10880240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932522"/>
            <a:ext cx="7848872" cy="5016758"/>
          </a:xfrm>
          <a:prstGeom prst="rect">
            <a:avLst/>
          </a:prstGeom>
        </p:spPr>
        <p:txBody>
          <a:bodyPr wrap="square">
            <a:spAutoFit/>
          </a:bodyPr>
          <a:lstStyle/>
          <a:p>
            <a:pPr marL="457200" indent="-457200" algn="just" fontAlgn="base">
              <a:spcBef>
                <a:spcPct val="0"/>
              </a:spcBef>
              <a:spcAft>
                <a:spcPct val="0"/>
              </a:spcAft>
              <a:buFont typeface="Arial" pitchFamily="34" charset="0"/>
              <a:buChar char="•"/>
            </a:pPr>
            <a:r>
              <a:rPr lang="id-ID" sz="3200" i="1" dirty="0" smtClean="0">
                <a:solidFill>
                  <a:srgbClr val="080808"/>
                </a:solidFill>
                <a:cs typeface="Arial" pitchFamily="34" charset="0"/>
              </a:rPr>
              <a:t>Saving Money (Menghemat Uang)</a:t>
            </a:r>
            <a:r>
              <a:rPr lang="id-ID" sz="3200" dirty="0" smtClean="0">
                <a:solidFill>
                  <a:srgbClr val="080808"/>
                </a:solidFill>
                <a:cs typeface="Arial" pitchFamily="34" charset="0"/>
              </a:rPr>
              <a:t> , maksudnya adalah kita dapat menggunakan satu server yang dapat dipakai bersama sama melalui komputer pribadi, jadi dalam jaringan komputer kita tidak harus menggunakan komputer mainframe yang harganya cukup mahal, kita dapat terhubung ke jaringan dengan komputer pribadi dan mengakses data di server</a:t>
            </a:r>
          </a:p>
        </p:txBody>
      </p:sp>
    </p:spTree>
    <p:extLst>
      <p:ext uri="{BB962C8B-B14F-4D97-AF65-F5344CB8AC3E}">
        <p14:creationId xmlns:p14="http://schemas.microsoft.com/office/powerpoint/2010/main" xmlns="" val="40159211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412776"/>
            <a:ext cx="7560840" cy="3416320"/>
          </a:xfrm>
          <a:prstGeom prst="rect">
            <a:avLst/>
          </a:prstGeom>
        </p:spPr>
        <p:txBody>
          <a:bodyPr wrap="square">
            <a:spAutoFit/>
          </a:bodyPr>
          <a:lstStyle/>
          <a:p>
            <a:pPr marL="571500" indent="-571500" fontAlgn="base">
              <a:spcBef>
                <a:spcPct val="0"/>
              </a:spcBef>
              <a:spcAft>
                <a:spcPct val="0"/>
              </a:spcAft>
              <a:buFont typeface="Arial" pitchFamily="34" charset="0"/>
              <a:buChar char="•"/>
            </a:pPr>
            <a:r>
              <a:rPr lang="id-ID" sz="3600" i="1" dirty="0" smtClean="0">
                <a:solidFill>
                  <a:srgbClr val="080808"/>
                </a:solidFill>
                <a:cs typeface="Arial" pitchFamily="34" charset="0"/>
              </a:rPr>
              <a:t>Skalabilitas </a:t>
            </a:r>
            <a:r>
              <a:rPr lang="id-ID" sz="3600" dirty="0" smtClean="0">
                <a:solidFill>
                  <a:srgbClr val="080808"/>
                </a:solidFill>
                <a:cs typeface="Arial" pitchFamily="34" charset="0"/>
              </a:rPr>
              <a:t>, yaitu kemampuan untuk meningkatkan kinerja secara berangsur angsur hanya dengan menambah sejumlah processor</a:t>
            </a:r>
          </a:p>
          <a:p>
            <a:pPr fontAlgn="base">
              <a:spcBef>
                <a:spcPct val="0"/>
              </a:spcBef>
              <a:spcAft>
                <a:spcPct val="0"/>
              </a:spcAft>
            </a:pPr>
            <a:r>
              <a:rPr lang="id-ID" sz="3600" dirty="0" smtClean="0">
                <a:solidFill>
                  <a:srgbClr val="080808"/>
                </a:solidFill>
                <a:cs typeface="Arial" pitchFamily="34" charset="0"/>
              </a:rPr>
              <a:t>(</a:t>
            </a:r>
            <a:r>
              <a:rPr lang="id-ID" sz="2000" dirty="0" smtClean="0">
                <a:solidFill>
                  <a:srgbClr val="080808"/>
                </a:solidFill>
                <a:cs typeface="Arial" pitchFamily="34" charset="0"/>
              </a:rPr>
              <a:t>Andrew S. Tanenbaum,  </a:t>
            </a:r>
            <a:r>
              <a:rPr lang="id-ID" sz="2000" i="1" dirty="0" smtClean="0">
                <a:solidFill>
                  <a:srgbClr val="080808"/>
                </a:solidFill>
                <a:cs typeface="Arial" pitchFamily="34" charset="0"/>
              </a:rPr>
              <a:t>Computer  Nekworking</a:t>
            </a:r>
            <a:r>
              <a:rPr lang="id-ID" sz="3600" i="1" dirty="0" smtClean="0">
                <a:solidFill>
                  <a:srgbClr val="080808"/>
                </a:solidFill>
                <a:cs typeface="Arial" pitchFamily="34" charset="0"/>
              </a:rPr>
              <a:t>)</a:t>
            </a:r>
            <a:endParaRPr lang="id-ID" sz="3600" dirty="0">
              <a:solidFill>
                <a:srgbClr val="080808"/>
              </a:solidFill>
              <a:cs typeface="Arial" pitchFamily="34" charset="0"/>
            </a:endParaRPr>
          </a:p>
        </p:txBody>
      </p:sp>
    </p:spTree>
    <p:extLst>
      <p:ext uri="{BB962C8B-B14F-4D97-AF65-F5344CB8AC3E}">
        <p14:creationId xmlns:p14="http://schemas.microsoft.com/office/powerpoint/2010/main" xmlns="" val="25749665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lang="en-US" b="0" i="0" dirty="0" err="1" smtClean="0">
                <a:latin typeface="Arial Black" pitchFamily="34" charset="0"/>
              </a:rPr>
              <a:t>Sistem</a:t>
            </a:r>
            <a:r>
              <a:rPr lang="en-US" b="0" i="0" dirty="0" smtClean="0">
                <a:latin typeface="Arial Black" pitchFamily="34" charset="0"/>
              </a:rPr>
              <a:t> </a:t>
            </a:r>
            <a:r>
              <a:rPr lang="en-US" b="0" i="0" dirty="0" err="1" smtClean="0">
                <a:latin typeface="Arial Black" pitchFamily="34" charset="0"/>
              </a:rPr>
              <a:t>Komunikasi</a:t>
            </a:r>
            <a:endParaRPr lang="en-US" b="0" i="0" dirty="0" smtClean="0">
              <a:latin typeface="Arial Black" pitchFamily="34" charset="0"/>
            </a:endParaRPr>
          </a:p>
        </p:txBody>
      </p:sp>
      <p:sp>
        <p:nvSpPr>
          <p:cNvPr id="73731" name="Rectangle 3"/>
          <p:cNvSpPr>
            <a:spLocks noGrp="1" noChangeArrowheads="1"/>
          </p:cNvSpPr>
          <p:nvPr>
            <p:ph type="body" idx="1"/>
          </p:nvPr>
        </p:nvSpPr>
        <p:spPr>
          <a:xfrm>
            <a:off x="539552" y="1600200"/>
            <a:ext cx="8229600" cy="2286000"/>
          </a:xfrm>
        </p:spPr>
        <p:txBody>
          <a:bodyPr/>
          <a:lstStyle/>
          <a:p>
            <a:pPr>
              <a:lnSpc>
                <a:spcPct val="90000"/>
              </a:lnSpc>
            </a:pPr>
            <a:r>
              <a:rPr lang="en-US" sz="2800" dirty="0" err="1" smtClean="0"/>
              <a:t>Jaringan</a:t>
            </a:r>
            <a:r>
              <a:rPr lang="en-US" sz="2800" dirty="0" smtClean="0"/>
              <a:t> </a:t>
            </a:r>
            <a:r>
              <a:rPr lang="en-US" sz="2800" dirty="0" err="1" smtClean="0"/>
              <a:t>komputer</a:t>
            </a:r>
            <a:r>
              <a:rPr lang="en-US" sz="2800" dirty="0" smtClean="0"/>
              <a:t> = </a:t>
            </a:r>
            <a:r>
              <a:rPr lang="en-US" sz="2800" dirty="0" err="1" smtClean="0"/>
              <a:t>jaringan</a:t>
            </a:r>
            <a:r>
              <a:rPr lang="en-US" sz="2800" dirty="0" smtClean="0"/>
              <a:t> </a:t>
            </a:r>
            <a:r>
              <a:rPr lang="en-US" sz="2800" dirty="0" err="1" smtClean="0"/>
              <a:t>komunikasi</a:t>
            </a:r>
            <a:r>
              <a:rPr lang="en-US" sz="2800" dirty="0" smtClean="0"/>
              <a:t> data = </a:t>
            </a:r>
            <a:r>
              <a:rPr lang="en-US" sz="2800" dirty="0" err="1" smtClean="0"/>
              <a:t>sistem</a:t>
            </a:r>
            <a:r>
              <a:rPr lang="en-US" sz="2800" dirty="0" smtClean="0"/>
              <a:t> </a:t>
            </a:r>
            <a:r>
              <a:rPr lang="en-US" sz="2800" dirty="0" err="1" smtClean="0"/>
              <a:t>komunikasi</a:t>
            </a:r>
            <a:endParaRPr lang="en-US" sz="2800" dirty="0" smtClean="0"/>
          </a:p>
          <a:p>
            <a:pPr lvl="1">
              <a:lnSpc>
                <a:spcPct val="90000"/>
              </a:lnSpc>
            </a:pPr>
            <a:r>
              <a:rPr lang="en-US" sz="2400" dirty="0" err="1" smtClean="0"/>
              <a:t>Pertukaran</a:t>
            </a:r>
            <a:r>
              <a:rPr lang="en-US" sz="2400" dirty="0" smtClean="0"/>
              <a:t> data minimal </a:t>
            </a:r>
            <a:r>
              <a:rPr lang="en-US" sz="2400" dirty="0" err="1" smtClean="0"/>
              <a:t>antar</a:t>
            </a:r>
            <a:r>
              <a:rPr lang="en-US" sz="2400" dirty="0" smtClean="0"/>
              <a:t> </a:t>
            </a:r>
            <a:r>
              <a:rPr lang="en-US" sz="2400" dirty="0" err="1" smtClean="0"/>
              <a:t>dua</a:t>
            </a:r>
            <a:r>
              <a:rPr lang="en-US" sz="2400" dirty="0" smtClean="0"/>
              <a:t> </a:t>
            </a:r>
            <a:r>
              <a:rPr lang="en-US" sz="2400" dirty="0" err="1" smtClean="0"/>
              <a:t>entitas</a:t>
            </a:r>
            <a:endParaRPr lang="en-US" sz="2400" dirty="0" smtClean="0"/>
          </a:p>
          <a:p>
            <a:pPr lvl="1">
              <a:lnSpc>
                <a:spcPct val="90000"/>
              </a:lnSpc>
              <a:buFontTx/>
              <a:buNone/>
            </a:pPr>
            <a:endParaRPr lang="en-US" sz="2400" dirty="0" smtClean="0"/>
          </a:p>
          <a:p>
            <a:pPr>
              <a:lnSpc>
                <a:spcPct val="90000"/>
              </a:lnSpc>
            </a:pPr>
            <a:r>
              <a:rPr lang="en-US" sz="2800" dirty="0" smtClean="0"/>
              <a:t>Model </a:t>
            </a:r>
            <a:r>
              <a:rPr lang="en-US" sz="2800" dirty="0" err="1" smtClean="0"/>
              <a:t>komunikasi</a:t>
            </a:r>
            <a:r>
              <a:rPr lang="en-US" sz="2800" dirty="0" smtClean="0"/>
              <a:t> </a:t>
            </a:r>
            <a:r>
              <a:rPr lang="en-US" sz="2800" dirty="0" err="1" smtClean="0"/>
              <a:t>umum</a:t>
            </a:r>
            <a:r>
              <a:rPr lang="en-US" sz="2800" dirty="0" smtClean="0"/>
              <a:t>:</a:t>
            </a:r>
          </a:p>
        </p:txBody>
      </p:sp>
      <p:grpSp>
        <p:nvGrpSpPr>
          <p:cNvPr id="2" name="Group 1"/>
          <p:cNvGrpSpPr/>
          <p:nvPr/>
        </p:nvGrpSpPr>
        <p:grpSpPr>
          <a:xfrm>
            <a:off x="1043608" y="3846513"/>
            <a:ext cx="7162800" cy="2006600"/>
            <a:chOff x="1524000" y="3846513"/>
            <a:chExt cx="7162800" cy="2006600"/>
          </a:xfrm>
        </p:grpSpPr>
        <p:sp>
          <p:nvSpPr>
            <p:cNvPr id="73732" name="AutoShape 5"/>
            <p:cNvSpPr>
              <a:spLocks noChangeArrowheads="1"/>
            </p:cNvSpPr>
            <p:nvPr/>
          </p:nvSpPr>
          <p:spPr bwMode="auto">
            <a:xfrm>
              <a:off x="1828800" y="4495800"/>
              <a:ext cx="304800" cy="533400"/>
            </a:xfrm>
            <a:prstGeom prst="can">
              <a:avLst>
                <a:gd name="adj" fmla="val 43750"/>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3733" name="AutoShape 6"/>
            <p:cNvSpPr>
              <a:spLocks noChangeArrowheads="1"/>
            </p:cNvSpPr>
            <p:nvPr/>
          </p:nvSpPr>
          <p:spPr bwMode="auto">
            <a:xfrm>
              <a:off x="8077200" y="4495800"/>
              <a:ext cx="304800" cy="533400"/>
            </a:xfrm>
            <a:prstGeom prst="can">
              <a:avLst>
                <a:gd name="adj" fmla="val 43750"/>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3734" name="AutoShape 7"/>
            <p:cNvSpPr>
              <a:spLocks noChangeArrowheads="1"/>
            </p:cNvSpPr>
            <p:nvPr/>
          </p:nvSpPr>
          <p:spPr bwMode="auto">
            <a:xfrm>
              <a:off x="2971800" y="4648200"/>
              <a:ext cx="533400" cy="228600"/>
            </a:xfrm>
            <a:prstGeom prst="cube">
              <a:avLst>
                <a:gd name="adj"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3735" name="AutoShape 8"/>
            <p:cNvSpPr>
              <a:spLocks noChangeArrowheads="1"/>
            </p:cNvSpPr>
            <p:nvPr/>
          </p:nvSpPr>
          <p:spPr bwMode="auto">
            <a:xfrm>
              <a:off x="6553200" y="4648200"/>
              <a:ext cx="533400" cy="228600"/>
            </a:xfrm>
            <a:prstGeom prst="cube">
              <a:avLst>
                <a:gd name="adj"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3736" name="Line 10"/>
            <p:cNvSpPr>
              <a:spLocks noChangeShapeType="1"/>
            </p:cNvSpPr>
            <p:nvPr/>
          </p:nvSpPr>
          <p:spPr bwMode="auto">
            <a:xfrm>
              <a:off x="2286000" y="48006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3737" name="Line 11"/>
            <p:cNvSpPr>
              <a:spLocks noChangeShapeType="1"/>
            </p:cNvSpPr>
            <p:nvPr/>
          </p:nvSpPr>
          <p:spPr bwMode="auto">
            <a:xfrm>
              <a:off x="3733800" y="48006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3738" name="Line 12"/>
            <p:cNvSpPr>
              <a:spLocks noChangeShapeType="1"/>
            </p:cNvSpPr>
            <p:nvPr/>
          </p:nvSpPr>
          <p:spPr bwMode="auto">
            <a:xfrm>
              <a:off x="5638800" y="48006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3739" name="Line 13"/>
            <p:cNvSpPr>
              <a:spLocks noChangeShapeType="1"/>
            </p:cNvSpPr>
            <p:nvPr/>
          </p:nvSpPr>
          <p:spPr bwMode="auto">
            <a:xfrm>
              <a:off x="7315200" y="48006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3740" name="Text Box 14"/>
            <p:cNvSpPr txBox="1">
              <a:spLocks noChangeArrowheads="1"/>
            </p:cNvSpPr>
            <p:nvPr/>
          </p:nvSpPr>
          <p:spPr bwMode="auto">
            <a:xfrm>
              <a:off x="1524000" y="4075113"/>
              <a:ext cx="1035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Sumber</a:t>
              </a:r>
            </a:p>
          </p:txBody>
        </p:sp>
        <p:sp>
          <p:nvSpPr>
            <p:cNvPr id="73741" name="Text Box 15"/>
            <p:cNvSpPr txBox="1">
              <a:spLocks noChangeArrowheads="1"/>
            </p:cNvSpPr>
            <p:nvPr/>
          </p:nvSpPr>
          <p:spPr bwMode="auto">
            <a:xfrm>
              <a:off x="2743200" y="4075113"/>
              <a:ext cx="1162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Pengirim</a:t>
              </a:r>
            </a:p>
          </p:txBody>
        </p:sp>
        <p:sp>
          <p:nvSpPr>
            <p:cNvPr id="73742" name="Text Box 16"/>
            <p:cNvSpPr txBox="1">
              <a:spLocks noChangeArrowheads="1"/>
            </p:cNvSpPr>
            <p:nvPr/>
          </p:nvSpPr>
          <p:spPr bwMode="auto">
            <a:xfrm>
              <a:off x="4267200" y="3846513"/>
              <a:ext cx="14287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fontAlgn="base">
                <a:spcBef>
                  <a:spcPct val="0"/>
                </a:spcBef>
                <a:spcAft>
                  <a:spcPct val="0"/>
                </a:spcAft>
              </a:pPr>
              <a:r>
                <a:rPr lang="en-US" b="1">
                  <a:solidFill>
                    <a:prstClr val="black"/>
                  </a:solidFill>
                  <a:cs typeface="Arial" pitchFamily="34" charset="0"/>
                </a:rPr>
                <a:t>Sistem</a:t>
              </a:r>
            </a:p>
            <a:p>
              <a:pPr algn="ctr" fontAlgn="base">
                <a:spcBef>
                  <a:spcPct val="0"/>
                </a:spcBef>
                <a:spcAft>
                  <a:spcPct val="0"/>
                </a:spcAft>
              </a:pPr>
              <a:r>
                <a:rPr lang="en-US" b="1">
                  <a:solidFill>
                    <a:prstClr val="black"/>
                  </a:solidFill>
                  <a:cs typeface="Arial" pitchFamily="34" charset="0"/>
                </a:rPr>
                <a:t>Pengiriman</a:t>
              </a:r>
            </a:p>
          </p:txBody>
        </p:sp>
        <p:sp>
          <p:nvSpPr>
            <p:cNvPr id="73743" name="Text Box 17"/>
            <p:cNvSpPr txBox="1">
              <a:spLocks noChangeArrowheads="1"/>
            </p:cNvSpPr>
            <p:nvPr/>
          </p:nvSpPr>
          <p:spPr bwMode="auto">
            <a:xfrm>
              <a:off x="6248400" y="3998913"/>
              <a:ext cx="1212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Penerima</a:t>
              </a:r>
            </a:p>
          </p:txBody>
        </p:sp>
        <p:sp>
          <p:nvSpPr>
            <p:cNvPr id="73744" name="Text Box 18"/>
            <p:cNvSpPr txBox="1">
              <a:spLocks noChangeArrowheads="1"/>
            </p:cNvSpPr>
            <p:nvPr/>
          </p:nvSpPr>
          <p:spPr bwMode="auto">
            <a:xfrm>
              <a:off x="7753350" y="3976688"/>
              <a:ext cx="933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Tujuan</a:t>
              </a:r>
            </a:p>
          </p:txBody>
        </p:sp>
        <p:sp>
          <p:nvSpPr>
            <p:cNvPr id="73745" name="AutoShape 19"/>
            <p:cNvSpPr>
              <a:spLocks/>
            </p:cNvSpPr>
            <p:nvPr/>
          </p:nvSpPr>
          <p:spPr bwMode="auto">
            <a:xfrm rot="-5400000">
              <a:off x="2628900" y="4152900"/>
              <a:ext cx="228600" cy="2286000"/>
            </a:xfrm>
            <a:prstGeom prst="leftBrace">
              <a:avLst>
                <a:gd name="adj1" fmla="val 83333"/>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3746" name="AutoShape 20"/>
            <p:cNvSpPr>
              <a:spLocks/>
            </p:cNvSpPr>
            <p:nvPr/>
          </p:nvSpPr>
          <p:spPr bwMode="auto">
            <a:xfrm rot="-5400000">
              <a:off x="7353300" y="4152900"/>
              <a:ext cx="228600" cy="2286000"/>
            </a:xfrm>
            <a:prstGeom prst="leftBrace">
              <a:avLst>
                <a:gd name="adj1" fmla="val 83333"/>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3747" name="Text Box 21"/>
            <p:cNvSpPr txBox="1">
              <a:spLocks noChangeArrowheads="1"/>
            </p:cNvSpPr>
            <p:nvPr/>
          </p:nvSpPr>
          <p:spPr bwMode="auto">
            <a:xfrm>
              <a:off x="1911350" y="5446713"/>
              <a:ext cx="1847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Sistem Sumber</a:t>
              </a:r>
            </a:p>
          </p:txBody>
        </p:sp>
        <p:sp>
          <p:nvSpPr>
            <p:cNvPr id="73748" name="Text Box 22"/>
            <p:cNvSpPr txBox="1">
              <a:spLocks noChangeArrowheads="1"/>
            </p:cNvSpPr>
            <p:nvPr/>
          </p:nvSpPr>
          <p:spPr bwMode="auto">
            <a:xfrm>
              <a:off x="6629400" y="5486400"/>
              <a:ext cx="17462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dirty="0" err="1">
                  <a:solidFill>
                    <a:prstClr val="black"/>
                  </a:solidFill>
                  <a:cs typeface="Arial" pitchFamily="34" charset="0"/>
                </a:rPr>
                <a:t>Sistem</a:t>
              </a:r>
              <a:r>
                <a:rPr lang="en-US" b="1" dirty="0">
                  <a:solidFill>
                    <a:prstClr val="black"/>
                  </a:solidFill>
                  <a:cs typeface="Arial" pitchFamily="34" charset="0"/>
                </a:rPr>
                <a:t> </a:t>
              </a:r>
              <a:r>
                <a:rPr lang="en-US" b="1" dirty="0" err="1">
                  <a:solidFill>
                    <a:prstClr val="black"/>
                  </a:solidFill>
                  <a:cs typeface="Arial" pitchFamily="34" charset="0"/>
                </a:rPr>
                <a:t>Tujuan</a:t>
              </a:r>
              <a:endParaRPr lang="en-US" b="1" dirty="0">
                <a:solidFill>
                  <a:prstClr val="black"/>
                </a:solidFill>
                <a:cs typeface="Arial" pitchFamily="34" charset="0"/>
              </a:endParaRPr>
            </a:p>
          </p:txBody>
        </p:sp>
        <p:sp>
          <p:nvSpPr>
            <p:cNvPr id="73749" name="AutoShape 23"/>
            <p:cNvSpPr>
              <a:spLocks noChangeArrowheads="1"/>
            </p:cNvSpPr>
            <p:nvPr/>
          </p:nvSpPr>
          <p:spPr bwMode="auto">
            <a:xfrm>
              <a:off x="4419600" y="4419600"/>
              <a:ext cx="1143000" cy="838200"/>
            </a:xfrm>
            <a:prstGeom prst="irregularSeal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grpSp>
    </p:spTree>
    <p:extLst>
      <p:ext uri="{BB962C8B-B14F-4D97-AF65-F5344CB8AC3E}">
        <p14:creationId xmlns:p14="http://schemas.microsoft.com/office/powerpoint/2010/main" xmlns="" val="33314920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4294967295"/>
          </p:nvPr>
        </p:nvSpPr>
        <p:spPr>
          <a:xfrm>
            <a:off x="0" y="836712"/>
            <a:ext cx="8229600" cy="838200"/>
          </a:xfrm>
        </p:spPr>
        <p:txBody>
          <a:bodyPr/>
          <a:lstStyle/>
          <a:p>
            <a:r>
              <a:rPr lang="en-US" dirty="0" err="1" smtClean="0"/>
              <a:t>Contoh</a:t>
            </a:r>
            <a:r>
              <a:rPr lang="en-US" dirty="0" smtClean="0"/>
              <a:t>:</a:t>
            </a:r>
          </a:p>
        </p:txBody>
      </p:sp>
      <p:grpSp>
        <p:nvGrpSpPr>
          <p:cNvPr id="3" name="Group 2"/>
          <p:cNvGrpSpPr/>
          <p:nvPr/>
        </p:nvGrpSpPr>
        <p:grpSpPr>
          <a:xfrm>
            <a:off x="899592" y="1477640"/>
            <a:ext cx="7245350" cy="2311400"/>
            <a:chOff x="1365250" y="1955800"/>
            <a:chExt cx="7245350" cy="2311400"/>
          </a:xfrm>
        </p:grpSpPr>
        <p:sp>
          <p:nvSpPr>
            <p:cNvPr id="74756" name="AutoShape 4"/>
            <p:cNvSpPr>
              <a:spLocks noChangeArrowheads="1"/>
            </p:cNvSpPr>
            <p:nvPr/>
          </p:nvSpPr>
          <p:spPr bwMode="auto">
            <a:xfrm>
              <a:off x="1752600" y="2909888"/>
              <a:ext cx="304800" cy="533400"/>
            </a:xfrm>
            <a:prstGeom prst="can">
              <a:avLst>
                <a:gd name="adj" fmla="val 43750"/>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4757" name="AutoShape 5"/>
            <p:cNvSpPr>
              <a:spLocks noChangeArrowheads="1"/>
            </p:cNvSpPr>
            <p:nvPr/>
          </p:nvSpPr>
          <p:spPr bwMode="auto">
            <a:xfrm>
              <a:off x="8001000" y="2909888"/>
              <a:ext cx="304800" cy="533400"/>
            </a:xfrm>
            <a:prstGeom prst="can">
              <a:avLst>
                <a:gd name="adj" fmla="val 43750"/>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4758" name="AutoShape 6"/>
            <p:cNvSpPr>
              <a:spLocks noChangeArrowheads="1"/>
            </p:cNvSpPr>
            <p:nvPr/>
          </p:nvSpPr>
          <p:spPr bwMode="auto">
            <a:xfrm>
              <a:off x="2895600" y="3062288"/>
              <a:ext cx="533400" cy="228600"/>
            </a:xfrm>
            <a:prstGeom prst="cube">
              <a:avLst>
                <a:gd name="adj"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4759" name="AutoShape 7"/>
            <p:cNvSpPr>
              <a:spLocks noChangeArrowheads="1"/>
            </p:cNvSpPr>
            <p:nvPr/>
          </p:nvSpPr>
          <p:spPr bwMode="auto">
            <a:xfrm>
              <a:off x="6477000" y="3062288"/>
              <a:ext cx="533400" cy="228600"/>
            </a:xfrm>
            <a:prstGeom prst="cube">
              <a:avLst>
                <a:gd name="adj"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4760" name="Line 9"/>
            <p:cNvSpPr>
              <a:spLocks noChangeShapeType="1"/>
            </p:cNvSpPr>
            <p:nvPr/>
          </p:nvSpPr>
          <p:spPr bwMode="auto">
            <a:xfrm>
              <a:off x="2209800" y="3214688"/>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4761" name="Line 10"/>
            <p:cNvSpPr>
              <a:spLocks noChangeShapeType="1"/>
            </p:cNvSpPr>
            <p:nvPr/>
          </p:nvSpPr>
          <p:spPr bwMode="auto">
            <a:xfrm>
              <a:off x="3657600" y="3214688"/>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4762" name="Line 11"/>
            <p:cNvSpPr>
              <a:spLocks noChangeShapeType="1"/>
            </p:cNvSpPr>
            <p:nvPr/>
          </p:nvSpPr>
          <p:spPr bwMode="auto">
            <a:xfrm>
              <a:off x="5562600" y="3214688"/>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4763" name="Line 12"/>
            <p:cNvSpPr>
              <a:spLocks noChangeShapeType="1"/>
            </p:cNvSpPr>
            <p:nvPr/>
          </p:nvSpPr>
          <p:spPr bwMode="auto">
            <a:xfrm>
              <a:off x="7239000" y="3214688"/>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4764" name="Text Box 13"/>
            <p:cNvSpPr txBox="1">
              <a:spLocks noChangeArrowheads="1"/>
            </p:cNvSpPr>
            <p:nvPr/>
          </p:nvSpPr>
          <p:spPr bwMode="auto">
            <a:xfrm>
              <a:off x="1365250" y="2489200"/>
              <a:ext cx="1225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komputer</a:t>
              </a:r>
            </a:p>
          </p:txBody>
        </p:sp>
        <p:sp>
          <p:nvSpPr>
            <p:cNvPr id="74765" name="Text Box 14"/>
            <p:cNvSpPr txBox="1">
              <a:spLocks noChangeArrowheads="1"/>
            </p:cNvSpPr>
            <p:nvPr/>
          </p:nvSpPr>
          <p:spPr bwMode="auto">
            <a:xfrm>
              <a:off x="2749550" y="2489200"/>
              <a:ext cx="9842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Modem</a:t>
              </a:r>
            </a:p>
          </p:txBody>
        </p:sp>
        <p:sp>
          <p:nvSpPr>
            <p:cNvPr id="74766" name="Text Box 15"/>
            <p:cNvSpPr txBox="1">
              <a:spLocks noChangeArrowheads="1"/>
            </p:cNvSpPr>
            <p:nvPr/>
          </p:nvSpPr>
          <p:spPr bwMode="auto">
            <a:xfrm>
              <a:off x="4337050" y="1955800"/>
              <a:ext cx="113665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fontAlgn="base">
                <a:spcBef>
                  <a:spcPct val="0"/>
                </a:spcBef>
                <a:spcAft>
                  <a:spcPct val="0"/>
                </a:spcAft>
              </a:pPr>
              <a:r>
                <a:rPr lang="en-US" b="1">
                  <a:solidFill>
                    <a:prstClr val="black"/>
                  </a:solidFill>
                  <a:cs typeface="Arial" pitchFamily="34" charset="0"/>
                </a:rPr>
                <a:t>Jaringan</a:t>
              </a:r>
            </a:p>
            <a:p>
              <a:pPr algn="ctr" fontAlgn="base">
                <a:spcBef>
                  <a:spcPct val="0"/>
                </a:spcBef>
                <a:spcAft>
                  <a:spcPct val="0"/>
                </a:spcAft>
              </a:pPr>
              <a:r>
                <a:rPr lang="en-US" b="1">
                  <a:solidFill>
                    <a:prstClr val="black"/>
                  </a:solidFill>
                  <a:cs typeface="Arial" pitchFamily="34" charset="0"/>
                </a:rPr>
                <a:t>Telepon</a:t>
              </a:r>
            </a:p>
            <a:p>
              <a:pPr algn="ctr" fontAlgn="base">
                <a:spcBef>
                  <a:spcPct val="0"/>
                </a:spcBef>
                <a:spcAft>
                  <a:spcPct val="0"/>
                </a:spcAft>
              </a:pPr>
              <a:r>
                <a:rPr lang="en-US" b="1">
                  <a:solidFill>
                    <a:prstClr val="black"/>
                  </a:solidFill>
                  <a:cs typeface="Arial" pitchFamily="34" charset="0"/>
                </a:rPr>
                <a:t>Umum</a:t>
              </a:r>
            </a:p>
          </p:txBody>
        </p:sp>
        <p:sp>
          <p:nvSpPr>
            <p:cNvPr id="74767" name="Text Box 16"/>
            <p:cNvSpPr txBox="1">
              <a:spLocks noChangeArrowheads="1"/>
            </p:cNvSpPr>
            <p:nvPr/>
          </p:nvSpPr>
          <p:spPr bwMode="auto">
            <a:xfrm>
              <a:off x="6248400" y="2413000"/>
              <a:ext cx="9842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Modem</a:t>
              </a:r>
            </a:p>
          </p:txBody>
        </p:sp>
        <p:sp>
          <p:nvSpPr>
            <p:cNvPr id="74768" name="Text Box 17"/>
            <p:cNvSpPr txBox="1">
              <a:spLocks noChangeArrowheads="1"/>
            </p:cNvSpPr>
            <p:nvPr/>
          </p:nvSpPr>
          <p:spPr bwMode="auto">
            <a:xfrm>
              <a:off x="7715250" y="2390775"/>
              <a:ext cx="895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Server</a:t>
              </a:r>
            </a:p>
          </p:txBody>
        </p:sp>
        <p:sp>
          <p:nvSpPr>
            <p:cNvPr id="74769" name="AutoShape 18"/>
            <p:cNvSpPr>
              <a:spLocks/>
            </p:cNvSpPr>
            <p:nvPr/>
          </p:nvSpPr>
          <p:spPr bwMode="auto">
            <a:xfrm rot="-5400000">
              <a:off x="2552700" y="2566988"/>
              <a:ext cx="228600" cy="2286000"/>
            </a:xfrm>
            <a:prstGeom prst="leftBrace">
              <a:avLst>
                <a:gd name="adj1" fmla="val 83333"/>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4770" name="AutoShape 19"/>
            <p:cNvSpPr>
              <a:spLocks/>
            </p:cNvSpPr>
            <p:nvPr/>
          </p:nvSpPr>
          <p:spPr bwMode="auto">
            <a:xfrm rot="-5400000">
              <a:off x="7277100" y="2566988"/>
              <a:ext cx="228600" cy="2286000"/>
            </a:xfrm>
            <a:prstGeom prst="leftBrace">
              <a:avLst>
                <a:gd name="adj1" fmla="val 83333"/>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4771" name="Text Box 20"/>
            <p:cNvSpPr txBox="1">
              <a:spLocks noChangeArrowheads="1"/>
            </p:cNvSpPr>
            <p:nvPr/>
          </p:nvSpPr>
          <p:spPr bwMode="auto">
            <a:xfrm>
              <a:off x="1835150" y="3860800"/>
              <a:ext cx="1847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Sistem Sumber</a:t>
              </a:r>
            </a:p>
          </p:txBody>
        </p:sp>
        <p:sp>
          <p:nvSpPr>
            <p:cNvPr id="74772" name="Text Box 21"/>
            <p:cNvSpPr txBox="1">
              <a:spLocks noChangeArrowheads="1"/>
            </p:cNvSpPr>
            <p:nvPr/>
          </p:nvSpPr>
          <p:spPr bwMode="auto">
            <a:xfrm>
              <a:off x="6553200" y="3900488"/>
              <a:ext cx="17462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Sistem Tujuan</a:t>
              </a:r>
            </a:p>
          </p:txBody>
        </p:sp>
        <p:sp>
          <p:nvSpPr>
            <p:cNvPr id="74773" name="AutoShape 22"/>
            <p:cNvSpPr>
              <a:spLocks noChangeArrowheads="1"/>
            </p:cNvSpPr>
            <p:nvPr/>
          </p:nvSpPr>
          <p:spPr bwMode="auto">
            <a:xfrm>
              <a:off x="4343400" y="2870200"/>
              <a:ext cx="1143000" cy="838200"/>
            </a:xfrm>
            <a:prstGeom prst="irregularSeal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grpSp>
      <p:pic>
        <p:nvPicPr>
          <p:cNvPr id="74774" name="Picture 5" descr="FIG4-01"/>
          <p:cNvPicPr>
            <a:picLocks noChangeAspect="1" noChangeArrowheads="1"/>
          </p:cNvPicPr>
          <p:nvPr/>
        </p:nvPicPr>
        <p:blipFill>
          <a:blip r:embed="rId2" cstate="print">
            <a:extLst>
              <a:ext uri="{28A0092B-C50C-407E-A947-70E740481C1C}">
                <a14:useLocalDpi xmlns:a14="http://schemas.microsoft.com/office/drawing/2010/main" xmlns="" val="0"/>
              </a:ext>
            </a:extLst>
          </a:blip>
          <a:srcRect l="12503" t="45000" b="12500"/>
          <a:stretch>
            <a:fillRect/>
          </a:stretch>
        </p:blipFill>
        <p:spPr bwMode="auto">
          <a:xfrm>
            <a:off x="683568" y="3790528"/>
            <a:ext cx="7110413"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99005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dirty="0" smtClean="0"/>
              <a:t>Input Device</a:t>
            </a:r>
            <a:endParaRPr lang="en-US" dirty="0"/>
          </a:p>
        </p:txBody>
      </p:sp>
      <p:sp>
        <p:nvSpPr>
          <p:cNvPr id="3" name="Content Placeholder 2"/>
          <p:cNvSpPr>
            <a:spLocks noGrp="1"/>
          </p:cNvSpPr>
          <p:nvPr>
            <p:ph idx="1"/>
          </p:nvPr>
        </p:nvSpPr>
        <p:spPr>
          <a:xfrm>
            <a:off x="5029200" y="1409533"/>
            <a:ext cx="2298192" cy="762000"/>
          </a:xfrm>
        </p:spPr>
        <p:txBody>
          <a:bodyPr/>
          <a:lstStyle/>
          <a:p>
            <a:pPr>
              <a:buNone/>
            </a:pPr>
            <a:r>
              <a:rPr lang="en-US" dirty="0" smtClean="0"/>
              <a:t>Keyboard</a:t>
            </a:r>
            <a:endParaRPr lang="en-US" dirty="0"/>
          </a:p>
        </p:txBody>
      </p:sp>
      <p:pic>
        <p:nvPicPr>
          <p:cNvPr id="3074" name="Picture 14" descr="keyboard"/>
          <p:cNvPicPr>
            <a:picLocks noChangeAspect="1" noChangeArrowheads="1"/>
          </p:cNvPicPr>
          <p:nvPr/>
        </p:nvPicPr>
        <p:blipFill>
          <a:blip r:embed="rId3" cstate="print"/>
          <a:srcRect/>
          <a:stretch>
            <a:fillRect/>
          </a:stretch>
        </p:blipFill>
        <p:spPr bwMode="auto">
          <a:xfrm>
            <a:off x="1066800" y="1143000"/>
            <a:ext cx="3200400" cy="1382572"/>
          </a:xfrm>
          <a:prstGeom prst="rect">
            <a:avLst/>
          </a:prstGeom>
          <a:noFill/>
          <a:ln w="9525">
            <a:noFill/>
            <a:miter lim="800000"/>
            <a:headEnd/>
            <a:tailEnd/>
          </a:ln>
        </p:spPr>
      </p:pic>
      <p:pic>
        <p:nvPicPr>
          <p:cNvPr id="3075" name="Picture 3" descr="E:\Kerja\Dre Dosen\Pictogram_input.png"/>
          <p:cNvPicPr>
            <a:picLocks noChangeAspect="1" noChangeArrowheads="1"/>
          </p:cNvPicPr>
          <p:nvPr/>
        </p:nvPicPr>
        <p:blipFill>
          <a:blip r:embed="rId4" cstate="print"/>
          <a:srcRect/>
          <a:stretch>
            <a:fillRect/>
          </a:stretch>
        </p:blipFill>
        <p:spPr bwMode="auto">
          <a:xfrm rot="10800000">
            <a:off x="7696200" y="228600"/>
            <a:ext cx="1219201" cy="1206332"/>
          </a:xfrm>
          <a:prstGeom prst="rect">
            <a:avLst/>
          </a:prstGeom>
          <a:noFill/>
        </p:spPr>
      </p:pic>
      <p:pic>
        <p:nvPicPr>
          <p:cNvPr id="4" name="Picture 2"/>
          <p:cNvPicPr>
            <a:picLocks noChangeAspect="1" noChangeArrowheads="1"/>
          </p:cNvPicPr>
          <p:nvPr/>
        </p:nvPicPr>
        <p:blipFill>
          <a:blip r:embed="rId5" cstate="print"/>
          <a:srcRect/>
          <a:stretch>
            <a:fillRect/>
          </a:stretch>
        </p:blipFill>
        <p:spPr bwMode="auto">
          <a:xfrm>
            <a:off x="3276600" y="2590800"/>
            <a:ext cx="3149600" cy="2362200"/>
          </a:xfrm>
          <a:prstGeom prst="rect">
            <a:avLst/>
          </a:prstGeom>
          <a:noFill/>
          <a:ln w="9525">
            <a:noFill/>
            <a:miter lim="800000"/>
            <a:headEnd/>
            <a:tailEnd/>
          </a:ln>
          <a:effectLst/>
        </p:spPr>
      </p:pic>
      <p:pic>
        <p:nvPicPr>
          <p:cNvPr id="5" name="Picture 3"/>
          <p:cNvPicPr>
            <a:picLocks noChangeAspect="1" noChangeArrowheads="1"/>
          </p:cNvPicPr>
          <p:nvPr/>
        </p:nvPicPr>
        <p:blipFill rotWithShape="1">
          <a:blip r:embed="rId6" cstate="print"/>
          <a:srcRect l="8131" t="813" r="5144" b="9751"/>
          <a:stretch/>
        </p:blipFill>
        <p:spPr bwMode="auto">
          <a:xfrm>
            <a:off x="1092199" y="2870199"/>
            <a:ext cx="2032001" cy="1397001"/>
          </a:xfrm>
          <a:prstGeom prst="rect">
            <a:avLst/>
          </a:prstGeom>
          <a:noFill/>
          <a:ln w="9525">
            <a:noFill/>
            <a:miter lim="800000"/>
            <a:headEnd/>
            <a:tailEnd/>
          </a:ln>
          <a:effectLst/>
        </p:spPr>
      </p:pic>
      <p:pic>
        <p:nvPicPr>
          <p:cNvPr id="3076" name="Picture 4"/>
          <p:cNvPicPr>
            <a:picLocks noChangeAspect="1" noChangeArrowheads="1"/>
          </p:cNvPicPr>
          <p:nvPr/>
        </p:nvPicPr>
        <p:blipFill rotWithShape="1">
          <a:blip r:embed="rId7" cstate="print"/>
          <a:srcRect l="4520" t="8932" b="6077"/>
          <a:stretch/>
        </p:blipFill>
        <p:spPr bwMode="auto">
          <a:xfrm>
            <a:off x="6502527" y="2819400"/>
            <a:ext cx="2641473" cy="1427888"/>
          </a:xfrm>
          <a:prstGeom prst="rect">
            <a:avLst/>
          </a:prstGeom>
          <a:noFill/>
          <a:ln w="9525">
            <a:noFill/>
            <a:miter lim="800000"/>
            <a:headEnd/>
            <a:tailEnd/>
          </a:ln>
          <a:effectLst/>
        </p:spPr>
      </p:pic>
      <p:pic>
        <p:nvPicPr>
          <p:cNvPr id="3077" name="Picture 5"/>
          <p:cNvPicPr>
            <a:picLocks noChangeAspect="1" noChangeArrowheads="1"/>
          </p:cNvPicPr>
          <p:nvPr/>
        </p:nvPicPr>
        <p:blipFill rotWithShape="1">
          <a:blip r:embed="rId8" cstate="print"/>
          <a:srcRect l="4099" t="12234" r="4099" b="8895"/>
          <a:stretch/>
        </p:blipFill>
        <p:spPr bwMode="auto">
          <a:xfrm>
            <a:off x="1066800" y="4998469"/>
            <a:ext cx="2819400" cy="1816667"/>
          </a:xfrm>
          <a:prstGeom prst="rect">
            <a:avLst/>
          </a:prstGeom>
          <a:noFill/>
          <a:ln w="9525">
            <a:noFill/>
            <a:miter lim="800000"/>
            <a:headEnd/>
            <a:tailEnd/>
          </a:ln>
          <a:effectLst/>
        </p:spPr>
      </p:pic>
      <p:pic>
        <p:nvPicPr>
          <p:cNvPr id="3078" name="Picture 6"/>
          <p:cNvPicPr>
            <a:picLocks noChangeAspect="1" noChangeArrowheads="1"/>
          </p:cNvPicPr>
          <p:nvPr/>
        </p:nvPicPr>
        <p:blipFill rotWithShape="1">
          <a:blip r:embed="rId9" cstate="print"/>
          <a:srcRect t="12696" b="17108"/>
          <a:stretch/>
        </p:blipFill>
        <p:spPr bwMode="auto">
          <a:xfrm>
            <a:off x="4103280" y="5029199"/>
            <a:ext cx="2526119" cy="1773237"/>
          </a:xfrm>
          <a:prstGeom prst="rect">
            <a:avLst/>
          </a:prstGeom>
          <a:noFill/>
          <a:ln w="9525">
            <a:noFill/>
            <a:miter lim="800000"/>
            <a:headEnd/>
            <a:tailEnd/>
          </a:ln>
          <a:effectLst/>
        </p:spPr>
      </p:pic>
      <p:pic>
        <p:nvPicPr>
          <p:cNvPr id="3079" name="Picture 7"/>
          <p:cNvPicPr>
            <a:picLocks noChangeAspect="1" noChangeArrowheads="1"/>
          </p:cNvPicPr>
          <p:nvPr/>
        </p:nvPicPr>
        <p:blipFill>
          <a:blip r:embed="rId10" cstate="print"/>
          <a:srcRect/>
          <a:stretch>
            <a:fillRect/>
          </a:stretch>
        </p:blipFill>
        <p:spPr bwMode="auto">
          <a:xfrm>
            <a:off x="6705600" y="5029199"/>
            <a:ext cx="2381249" cy="17859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fontAlgn="auto">
              <a:spcAft>
                <a:spcPts val="0"/>
              </a:spcAft>
              <a:defRPr/>
            </a:pPr>
            <a:r>
              <a:rPr lang="en-US" b="0" i="0" dirty="0" err="1" smtClean="0">
                <a:latin typeface="Arial Black" pitchFamily="34" charset="0"/>
              </a:rPr>
              <a:t>Komunikasi</a:t>
            </a:r>
            <a:r>
              <a:rPr lang="en-US" b="0" i="0" dirty="0" smtClean="0">
                <a:latin typeface="Arial Black" pitchFamily="34" charset="0"/>
              </a:rPr>
              <a:t> Data</a:t>
            </a:r>
          </a:p>
        </p:txBody>
      </p:sp>
      <p:grpSp>
        <p:nvGrpSpPr>
          <p:cNvPr id="2" name="Group 1"/>
          <p:cNvGrpSpPr/>
          <p:nvPr/>
        </p:nvGrpSpPr>
        <p:grpSpPr>
          <a:xfrm>
            <a:off x="488131" y="2146920"/>
            <a:ext cx="8188325" cy="2362200"/>
            <a:chOff x="955675" y="2362200"/>
            <a:chExt cx="8188325" cy="2362200"/>
          </a:xfrm>
        </p:grpSpPr>
        <p:sp>
          <p:nvSpPr>
            <p:cNvPr id="75779" name="AutoShape 4"/>
            <p:cNvSpPr>
              <a:spLocks noChangeArrowheads="1"/>
            </p:cNvSpPr>
            <p:nvPr/>
          </p:nvSpPr>
          <p:spPr bwMode="auto">
            <a:xfrm>
              <a:off x="1809750" y="3011488"/>
              <a:ext cx="304800" cy="533400"/>
            </a:xfrm>
            <a:prstGeom prst="can">
              <a:avLst>
                <a:gd name="adj" fmla="val 43750"/>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5780" name="AutoShape 5"/>
            <p:cNvSpPr>
              <a:spLocks noChangeArrowheads="1"/>
            </p:cNvSpPr>
            <p:nvPr/>
          </p:nvSpPr>
          <p:spPr bwMode="auto">
            <a:xfrm>
              <a:off x="8058150" y="3011488"/>
              <a:ext cx="304800" cy="533400"/>
            </a:xfrm>
            <a:prstGeom prst="can">
              <a:avLst>
                <a:gd name="adj" fmla="val 43750"/>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5781" name="AutoShape 6"/>
            <p:cNvSpPr>
              <a:spLocks noChangeArrowheads="1"/>
            </p:cNvSpPr>
            <p:nvPr/>
          </p:nvSpPr>
          <p:spPr bwMode="auto">
            <a:xfrm>
              <a:off x="2952750" y="3163888"/>
              <a:ext cx="533400" cy="228600"/>
            </a:xfrm>
            <a:prstGeom prst="cube">
              <a:avLst>
                <a:gd name="adj"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5782" name="AutoShape 7"/>
            <p:cNvSpPr>
              <a:spLocks noChangeArrowheads="1"/>
            </p:cNvSpPr>
            <p:nvPr/>
          </p:nvSpPr>
          <p:spPr bwMode="auto">
            <a:xfrm>
              <a:off x="6534150" y="3163888"/>
              <a:ext cx="533400" cy="228600"/>
            </a:xfrm>
            <a:prstGeom prst="cube">
              <a:avLst>
                <a:gd name="adj"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5783" name="Line 8"/>
            <p:cNvSpPr>
              <a:spLocks noChangeShapeType="1"/>
            </p:cNvSpPr>
            <p:nvPr/>
          </p:nvSpPr>
          <p:spPr bwMode="auto">
            <a:xfrm>
              <a:off x="2266950" y="3316288"/>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784" name="Line 9"/>
            <p:cNvSpPr>
              <a:spLocks noChangeShapeType="1"/>
            </p:cNvSpPr>
            <p:nvPr/>
          </p:nvSpPr>
          <p:spPr bwMode="auto">
            <a:xfrm>
              <a:off x="3714750" y="3316288"/>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785" name="Line 10"/>
            <p:cNvSpPr>
              <a:spLocks noChangeShapeType="1"/>
            </p:cNvSpPr>
            <p:nvPr/>
          </p:nvSpPr>
          <p:spPr bwMode="auto">
            <a:xfrm>
              <a:off x="5619750" y="3316288"/>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786" name="Line 11"/>
            <p:cNvSpPr>
              <a:spLocks noChangeShapeType="1"/>
            </p:cNvSpPr>
            <p:nvPr/>
          </p:nvSpPr>
          <p:spPr bwMode="auto">
            <a:xfrm>
              <a:off x="7296150" y="3316288"/>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787" name="Text Box 12"/>
            <p:cNvSpPr txBox="1">
              <a:spLocks noChangeArrowheads="1"/>
            </p:cNvSpPr>
            <p:nvPr/>
          </p:nvSpPr>
          <p:spPr bwMode="auto">
            <a:xfrm>
              <a:off x="1504950" y="2590800"/>
              <a:ext cx="1035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Sumber</a:t>
              </a:r>
            </a:p>
          </p:txBody>
        </p:sp>
        <p:sp>
          <p:nvSpPr>
            <p:cNvPr id="75788" name="Text Box 13"/>
            <p:cNvSpPr txBox="1">
              <a:spLocks noChangeArrowheads="1"/>
            </p:cNvSpPr>
            <p:nvPr/>
          </p:nvSpPr>
          <p:spPr bwMode="auto">
            <a:xfrm>
              <a:off x="2724150" y="2590800"/>
              <a:ext cx="1162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Pengirim</a:t>
              </a:r>
            </a:p>
          </p:txBody>
        </p:sp>
        <p:sp>
          <p:nvSpPr>
            <p:cNvPr id="75789" name="Text Box 14"/>
            <p:cNvSpPr txBox="1">
              <a:spLocks noChangeArrowheads="1"/>
            </p:cNvSpPr>
            <p:nvPr/>
          </p:nvSpPr>
          <p:spPr bwMode="auto">
            <a:xfrm>
              <a:off x="4248150" y="2362200"/>
              <a:ext cx="14287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fontAlgn="base">
                <a:spcBef>
                  <a:spcPct val="0"/>
                </a:spcBef>
                <a:spcAft>
                  <a:spcPct val="0"/>
                </a:spcAft>
              </a:pPr>
              <a:r>
                <a:rPr lang="en-US" b="1">
                  <a:solidFill>
                    <a:prstClr val="black"/>
                  </a:solidFill>
                  <a:cs typeface="Arial" pitchFamily="34" charset="0"/>
                </a:rPr>
                <a:t>Sistem</a:t>
              </a:r>
            </a:p>
            <a:p>
              <a:pPr algn="ctr" fontAlgn="base">
                <a:spcBef>
                  <a:spcPct val="0"/>
                </a:spcBef>
                <a:spcAft>
                  <a:spcPct val="0"/>
                </a:spcAft>
              </a:pPr>
              <a:r>
                <a:rPr lang="en-US" b="1">
                  <a:solidFill>
                    <a:prstClr val="black"/>
                  </a:solidFill>
                  <a:cs typeface="Arial" pitchFamily="34" charset="0"/>
                </a:rPr>
                <a:t>Pengiriman</a:t>
              </a:r>
            </a:p>
          </p:txBody>
        </p:sp>
        <p:sp>
          <p:nvSpPr>
            <p:cNvPr id="75790" name="Text Box 15"/>
            <p:cNvSpPr txBox="1">
              <a:spLocks noChangeArrowheads="1"/>
            </p:cNvSpPr>
            <p:nvPr/>
          </p:nvSpPr>
          <p:spPr bwMode="auto">
            <a:xfrm>
              <a:off x="6229350" y="2514600"/>
              <a:ext cx="1212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Penerima</a:t>
              </a:r>
            </a:p>
          </p:txBody>
        </p:sp>
        <p:sp>
          <p:nvSpPr>
            <p:cNvPr id="75791" name="Text Box 16"/>
            <p:cNvSpPr txBox="1">
              <a:spLocks noChangeArrowheads="1"/>
            </p:cNvSpPr>
            <p:nvPr/>
          </p:nvSpPr>
          <p:spPr bwMode="auto">
            <a:xfrm>
              <a:off x="7734300" y="2492375"/>
              <a:ext cx="933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b="1">
                  <a:solidFill>
                    <a:prstClr val="black"/>
                  </a:solidFill>
                  <a:cs typeface="Arial" pitchFamily="34" charset="0"/>
                </a:rPr>
                <a:t>Tujuan</a:t>
              </a:r>
            </a:p>
          </p:txBody>
        </p:sp>
        <p:sp>
          <p:nvSpPr>
            <p:cNvPr id="75792" name="AutoShape 17"/>
            <p:cNvSpPr>
              <a:spLocks noChangeArrowheads="1"/>
            </p:cNvSpPr>
            <p:nvPr/>
          </p:nvSpPr>
          <p:spPr bwMode="auto">
            <a:xfrm>
              <a:off x="4400550" y="2935288"/>
              <a:ext cx="1143000" cy="838200"/>
            </a:xfrm>
            <a:prstGeom prst="irregularSeal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id-ID">
                <a:solidFill>
                  <a:prstClr val="black"/>
                </a:solidFill>
                <a:cs typeface="Arial" pitchFamily="34" charset="0"/>
              </a:endParaRPr>
            </a:p>
          </p:txBody>
        </p:sp>
        <p:sp>
          <p:nvSpPr>
            <p:cNvPr id="75793" name="Text Box 18"/>
            <p:cNvSpPr txBox="1">
              <a:spLocks noChangeArrowheads="1"/>
            </p:cNvSpPr>
            <p:nvPr/>
          </p:nvSpPr>
          <p:spPr bwMode="auto">
            <a:xfrm>
              <a:off x="955675" y="3617913"/>
              <a:ext cx="628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a:solidFill>
                    <a:prstClr val="black"/>
                  </a:solidFill>
                  <a:cs typeface="Arial" pitchFamily="34" charset="0"/>
                </a:rPr>
                <a:t>Text</a:t>
              </a:r>
            </a:p>
          </p:txBody>
        </p:sp>
        <p:sp>
          <p:nvSpPr>
            <p:cNvPr id="75794" name="Line 19"/>
            <p:cNvSpPr>
              <a:spLocks noChangeShapeType="1"/>
            </p:cNvSpPr>
            <p:nvPr/>
          </p:nvSpPr>
          <p:spPr bwMode="auto">
            <a:xfrm>
              <a:off x="1962150" y="3886200"/>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795" name="Line 20"/>
            <p:cNvSpPr>
              <a:spLocks noChangeShapeType="1"/>
            </p:cNvSpPr>
            <p:nvPr/>
          </p:nvSpPr>
          <p:spPr bwMode="auto">
            <a:xfrm>
              <a:off x="2190750" y="365760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796" name="Line 21"/>
            <p:cNvSpPr>
              <a:spLocks noChangeShapeType="1"/>
            </p:cNvSpPr>
            <p:nvPr/>
          </p:nvSpPr>
          <p:spPr bwMode="auto">
            <a:xfrm>
              <a:off x="2190750" y="3657600"/>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797" name="Line 22"/>
            <p:cNvSpPr>
              <a:spLocks noChangeShapeType="1"/>
            </p:cNvSpPr>
            <p:nvPr/>
          </p:nvSpPr>
          <p:spPr bwMode="auto">
            <a:xfrm>
              <a:off x="2419350" y="365760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798" name="Line 23"/>
            <p:cNvSpPr>
              <a:spLocks noChangeShapeType="1"/>
            </p:cNvSpPr>
            <p:nvPr/>
          </p:nvSpPr>
          <p:spPr bwMode="auto">
            <a:xfrm>
              <a:off x="2419350" y="3886200"/>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799" name="Line 24"/>
            <p:cNvSpPr>
              <a:spLocks noChangeShapeType="1"/>
            </p:cNvSpPr>
            <p:nvPr/>
          </p:nvSpPr>
          <p:spPr bwMode="auto">
            <a:xfrm>
              <a:off x="2647950" y="365760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00" name="Line 25"/>
            <p:cNvSpPr>
              <a:spLocks noChangeShapeType="1"/>
            </p:cNvSpPr>
            <p:nvPr/>
          </p:nvSpPr>
          <p:spPr bwMode="auto">
            <a:xfrm>
              <a:off x="2647950" y="3657600"/>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01" name="Text Box 26"/>
            <p:cNvSpPr txBox="1">
              <a:spLocks noChangeArrowheads="1"/>
            </p:cNvSpPr>
            <p:nvPr/>
          </p:nvSpPr>
          <p:spPr bwMode="auto">
            <a:xfrm>
              <a:off x="1625600" y="3998913"/>
              <a:ext cx="15557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fontAlgn="base">
                <a:spcBef>
                  <a:spcPct val="0"/>
                </a:spcBef>
                <a:spcAft>
                  <a:spcPct val="0"/>
                </a:spcAft>
              </a:pPr>
              <a:r>
                <a:rPr lang="en-US">
                  <a:solidFill>
                    <a:prstClr val="black"/>
                  </a:solidFill>
                  <a:cs typeface="Arial" pitchFamily="34" charset="0"/>
                </a:rPr>
                <a:t>Aliran data </a:t>
              </a:r>
            </a:p>
            <a:p>
              <a:pPr algn="ctr" fontAlgn="base">
                <a:spcBef>
                  <a:spcPct val="0"/>
                </a:spcBef>
                <a:spcAft>
                  <a:spcPct val="0"/>
                </a:spcAft>
              </a:pPr>
              <a:r>
                <a:rPr lang="en-US">
                  <a:solidFill>
                    <a:prstClr val="black"/>
                  </a:solidFill>
                  <a:cs typeface="Arial" pitchFamily="34" charset="0"/>
                </a:rPr>
                <a:t>digital (bit-bit)</a:t>
              </a:r>
            </a:p>
          </p:txBody>
        </p:sp>
        <p:sp>
          <p:nvSpPr>
            <p:cNvPr id="75802" name="Freeform 32"/>
            <p:cNvSpPr>
              <a:spLocks/>
            </p:cNvSpPr>
            <p:nvPr/>
          </p:nvSpPr>
          <p:spPr bwMode="auto">
            <a:xfrm>
              <a:off x="3638550" y="3632200"/>
              <a:ext cx="685800" cy="330200"/>
            </a:xfrm>
            <a:custGeom>
              <a:avLst/>
              <a:gdLst>
                <a:gd name="T0" fmla="*/ 0 w 432"/>
                <a:gd name="T1" fmla="*/ 177800 h 208"/>
                <a:gd name="T2" fmla="*/ 76200 w 432"/>
                <a:gd name="T3" fmla="*/ 25400 h 208"/>
                <a:gd name="T4" fmla="*/ 152400 w 432"/>
                <a:gd name="T5" fmla="*/ 330200 h 208"/>
                <a:gd name="T6" fmla="*/ 228600 w 432"/>
                <a:gd name="T7" fmla="*/ 25400 h 208"/>
                <a:gd name="T8" fmla="*/ 304800 w 432"/>
                <a:gd name="T9" fmla="*/ 330200 h 208"/>
                <a:gd name="T10" fmla="*/ 381000 w 432"/>
                <a:gd name="T11" fmla="*/ 25400 h 208"/>
                <a:gd name="T12" fmla="*/ 457200 w 432"/>
                <a:gd name="T13" fmla="*/ 330200 h 208"/>
                <a:gd name="T14" fmla="*/ 533400 w 432"/>
                <a:gd name="T15" fmla="*/ 25400 h 208"/>
                <a:gd name="T16" fmla="*/ 685800 w 432"/>
                <a:gd name="T17" fmla="*/ 177800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208"/>
                <a:gd name="T29" fmla="*/ 432 w 432"/>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208">
                  <a:moveTo>
                    <a:pt x="0" y="112"/>
                  </a:moveTo>
                  <a:cubicBezTo>
                    <a:pt x="16" y="56"/>
                    <a:pt x="32" y="0"/>
                    <a:pt x="48" y="16"/>
                  </a:cubicBezTo>
                  <a:cubicBezTo>
                    <a:pt x="64" y="32"/>
                    <a:pt x="80" y="208"/>
                    <a:pt x="96" y="208"/>
                  </a:cubicBezTo>
                  <a:cubicBezTo>
                    <a:pt x="112" y="208"/>
                    <a:pt x="128" y="16"/>
                    <a:pt x="144" y="16"/>
                  </a:cubicBezTo>
                  <a:cubicBezTo>
                    <a:pt x="160" y="16"/>
                    <a:pt x="176" y="208"/>
                    <a:pt x="192" y="208"/>
                  </a:cubicBezTo>
                  <a:cubicBezTo>
                    <a:pt x="208" y="208"/>
                    <a:pt x="224" y="16"/>
                    <a:pt x="240" y="16"/>
                  </a:cubicBezTo>
                  <a:cubicBezTo>
                    <a:pt x="256" y="16"/>
                    <a:pt x="272" y="208"/>
                    <a:pt x="288" y="208"/>
                  </a:cubicBezTo>
                  <a:cubicBezTo>
                    <a:pt x="304" y="208"/>
                    <a:pt x="312" y="32"/>
                    <a:pt x="336" y="16"/>
                  </a:cubicBezTo>
                  <a:cubicBezTo>
                    <a:pt x="360" y="0"/>
                    <a:pt x="396" y="56"/>
                    <a:pt x="432" y="11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03" name="Text Box 33"/>
            <p:cNvSpPr txBox="1">
              <a:spLocks noChangeArrowheads="1"/>
            </p:cNvSpPr>
            <p:nvPr/>
          </p:nvSpPr>
          <p:spPr bwMode="auto">
            <a:xfrm>
              <a:off x="3524250" y="4038600"/>
              <a:ext cx="8699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fontAlgn="base">
                <a:spcBef>
                  <a:spcPct val="0"/>
                </a:spcBef>
                <a:spcAft>
                  <a:spcPct val="0"/>
                </a:spcAft>
              </a:pPr>
              <a:r>
                <a:rPr lang="en-US">
                  <a:solidFill>
                    <a:prstClr val="black"/>
                  </a:solidFill>
                  <a:cs typeface="Arial" pitchFamily="34" charset="0"/>
                </a:rPr>
                <a:t>Sinyal</a:t>
              </a:r>
            </a:p>
            <a:p>
              <a:pPr algn="ctr" fontAlgn="base">
                <a:spcBef>
                  <a:spcPct val="0"/>
                </a:spcBef>
                <a:spcAft>
                  <a:spcPct val="0"/>
                </a:spcAft>
              </a:pPr>
              <a:r>
                <a:rPr lang="en-US">
                  <a:solidFill>
                    <a:prstClr val="black"/>
                  </a:solidFill>
                  <a:cs typeface="Arial" pitchFamily="34" charset="0"/>
                </a:rPr>
                <a:t>analog</a:t>
              </a:r>
            </a:p>
          </p:txBody>
        </p:sp>
        <p:sp>
          <p:nvSpPr>
            <p:cNvPr id="75804" name="Freeform 34"/>
            <p:cNvSpPr>
              <a:spLocks/>
            </p:cNvSpPr>
            <p:nvPr/>
          </p:nvSpPr>
          <p:spPr bwMode="auto">
            <a:xfrm>
              <a:off x="5626100" y="3676650"/>
              <a:ext cx="685800" cy="330200"/>
            </a:xfrm>
            <a:custGeom>
              <a:avLst/>
              <a:gdLst>
                <a:gd name="T0" fmla="*/ 0 w 432"/>
                <a:gd name="T1" fmla="*/ 177800 h 208"/>
                <a:gd name="T2" fmla="*/ 76200 w 432"/>
                <a:gd name="T3" fmla="*/ 25400 h 208"/>
                <a:gd name="T4" fmla="*/ 152400 w 432"/>
                <a:gd name="T5" fmla="*/ 330200 h 208"/>
                <a:gd name="T6" fmla="*/ 228600 w 432"/>
                <a:gd name="T7" fmla="*/ 25400 h 208"/>
                <a:gd name="T8" fmla="*/ 304800 w 432"/>
                <a:gd name="T9" fmla="*/ 330200 h 208"/>
                <a:gd name="T10" fmla="*/ 381000 w 432"/>
                <a:gd name="T11" fmla="*/ 25400 h 208"/>
                <a:gd name="T12" fmla="*/ 457200 w 432"/>
                <a:gd name="T13" fmla="*/ 330200 h 208"/>
                <a:gd name="T14" fmla="*/ 533400 w 432"/>
                <a:gd name="T15" fmla="*/ 25400 h 208"/>
                <a:gd name="T16" fmla="*/ 685800 w 432"/>
                <a:gd name="T17" fmla="*/ 177800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208"/>
                <a:gd name="T29" fmla="*/ 432 w 432"/>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208">
                  <a:moveTo>
                    <a:pt x="0" y="112"/>
                  </a:moveTo>
                  <a:cubicBezTo>
                    <a:pt x="16" y="56"/>
                    <a:pt x="32" y="0"/>
                    <a:pt x="48" y="16"/>
                  </a:cubicBezTo>
                  <a:cubicBezTo>
                    <a:pt x="64" y="32"/>
                    <a:pt x="80" y="208"/>
                    <a:pt x="96" y="208"/>
                  </a:cubicBezTo>
                  <a:cubicBezTo>
                    <a:pt x="112" y="208"/>
                    <a:pt x="128" y="16"/>
                    <a:pt x="144" y="16"/>
                  </a:cubicBezTo>
                  <a:cubicBezTo>
                    <a:pt x="160" y="16"/>
                    <a:pt x="176" y="208"/>
                    <a:pt x="192" y="208"/>
                  </a:cubicBezTo>
                  <a:cubicBezTo>
                    <a:pt x="208" y="208"/>
                    <a:pt x="224" y="16"/>
                    <a:pt x="240" y="16"/>
                  </a:cubicBezTo>
                  <a:cubicBezTo>
                    <a:pt x="256" y="16"/>
                    <a:pt x="272" y="208"/>
                    <a:pt x="288" y="208"/>
                  </a:cubicBezTo>
                  <a:cubicBezTo>
                    <a:pt x="304" y="208"/>
                    <a:pt x="312" y="32"/>
                    <a:pt x="336" y="16"/>
                  </a:cubicBezTo>
                  <a:cubicBezTo>
                    <a:pt x="360" y="0"/>
                    <a:pt x="396" y="56"/>
                    <a:pt x="432" y="11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05" name="Text Box 35"/>
            <p:cNvSpPr txBox="1">
              <a:spLocks noChangeArrowheads="1"/>
            </p:cNvSpPr>
            <p:nvPr/>
          </p:nvSpPr>
          <p:spPr bwMode="auto">
            <a:xfrm>
              <a:off x="5511800" y="4083050"/>
              <a:ext cx="8699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fontAlgn="base">
                <a:spcBef>
                  <a:spcPct val="0"/>
                </a:spcBef>
                <a:spcAft>
                  <a:spcPct val="0"/>
                </a:spcAft>
              </a:pPr>
              <a:r>
                <a:rPr lang="en-US">
                  <a:solidFill>
                    <a:prstClr val="black"/>
                  </a:solidFill>
                  <a:cs typeface="Arial" pitchFamily="34" charset="0"/>
                </a:rPr>
                <a:t>Sinyal</a:t>
              </a:r>
            </a:p>
            <a:p>
              <a:pPr algn="ctr" fontAlgn="base">
                <a:spcBef>
                  <a:spcPct val="0"/>
                </a:spcBef>
                <a:spcAft>
                  <a:spcPct val="0"/>
                </a:spcAft>
              </a:pPr>
              <a:r>
                <a:rPr lang="en-US">
                  <a:solidFill>
                    <a:prstClr val="black"/>
                  </a:solidFill>
                  <a:cs typeface="Arial" pitchFamily="34" charset="0"/>
                </a:rPr>
                <a:t>analog</a:t>
              </a:r>
            </a:p>
          </p:txBody>
        </p:sp>
        <p:sp>
          <p:nvSpPr>
            <p:cNvPr id="75806" name="Line 36"/>
            <p:cNvSpPr>
              <a:spLocks noChangeShapeType="1"/>
            </p:cNvSpPr>
            <p:nvPr/>
          </p:nvSpPr>
          <p:spPr bwMode="auto">
            <a:xfrm>
              <a:off x="7099300" y="3970338"/>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07" name="Line 37"/>
            <p:cNvSpPr>
              <a:spLocks noChangeShapeType="1"/>
            </p:cNvSpPr>
            <p:nvPr/>
          </p:nvSpPr>
          <p:spPr bwMode="auto">
            <a:xfrm>
              <a:off x="7327900" y="3741738"/>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08" name="Line 38"/>
            <p:cNvSpPr>
              <a:spLocks noChangeShapeType="1"/>
            </p:cNvSpPr>
            <p:nvPr/>
          </p:nvSpPr>
          <p:spPr bwMode="auto">
            <a:xfrm>
              <a:off x="7327900" y="3741738"/>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09" name="Line 39"/>
            <p:cNvSpPr>
              <a:spLocks noChangeShapeType="1"/>
            </p:cNvSpPr>
            <p:nvPr/>
          </p:nvSpPr>
          <p:spPr bwMode="auto">
            <a:xfrm>
              <a:off x="7556500" y="3741738"/>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10" name="Line 40"/>
            <p:cNvSpPr>
              <a:spLocks noChangeShapeType="1"/>
            </p:cNvSpPr>
            <p:nvPr/>
          </p:nvSpPr>
          <p:spPr bwMode="auto">
            <a:xfrm>
              <a:off x="7556500" y="3970338"/>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11" name="Line 41"/>
            <p:cNvSpPr>
              <a:spLocks noChangeShapeType="1"/>
            </p:cNvSpPr>
            <p:nvPr/>
          </p:nvSpPr>
          <p:spPr bwMode="auto">
            <a:xfrm>
              <a:off x="7785100" y="3741738"/>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12" name="Line 42"/>
            <p:cNvSpPr>
              <a:spLocks noChangeShapeType="1"/>
            </p:cNvSpPr>
            <p:nvPr/>
          </p:nvSpPr>
          <p:spPr bwMode="auto">
            <a:xfrm>
              <a:off x="7785100" y="3741738"/>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75813" name="Text Box 43"/>
            <p:cNvSpPr txBox="1">
              <a:spLocks noChangeArrowheads="1"/>
            </p:cNvSpPr>
            <p:nvPr/>
          </p:nvSpPr>
          <p:spPr bwMode="auto">
            <a:xfrm>
              <a:off x="6762750" y="4083050"/>
              <a:ext cx="15557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algn="ctr" fontAlgn="base">
                <a:spcBef>
                  <a:spcPct val="0"/>
                </a:spcBef>
                <a:spcAft>
                  <a:spcPct val="0"/>
                </a:spcAft>
              </a:pPr>
              <a:r>
                <a:rPr lang="en-US" dirty="0" err="1">
                  <a:solidFill>
                    <a:prstClr val="black"/>
                  </a:solidFill>
                  <a:cs typeface="Arial" pitchFamily="34" charset="0"/>
                </a:rPr>
                <a:t>Aliran</a:t>
              </a:r>
              <a:r>
                <a:rPr lang="en-US" dirty="0">
                  <a:solidFill>
                    <a:prstClr val="black"/>
                  </a:solidFill>
                  <a:cs typeface="Arial" pitchFamily="34" charset="0"/>
                </a:rPr>
                <a:t> data </a:t>
              </a:r>
            </a:p>
            <a:p>
              <a:pPr algn="ctr" fontAlgn="base">
                <a:spcBef>
                  <a:spcPct val="0"/>
                </a:spcBef>
                <a:spcAft>
                  <a:spcPct val="0"/>
                </a:spcAft>
              </a:pPr>
              <a:r>
                <a:rPr lang="en-US" dirty="0">
                  <a:solidFill>
                    <a:prstClr val="black"/>
                  </a:solidFill>
                  <a:cs typeface="Arial" pitchFamily="34" charset="0"/>
                </a:rPr>
                <a:t>digital (bit-bit)</a:t>
              </a:r>
            </a:p>
          </p:txBody>
        </p:sp>
        <p:sp>
          <p:nvSpPr>
            <p:cNvPr id="75814" name="Text Box 44"/>
            <p:cNvSpPr txBox="1">
              <a:spLocks noChangeArrowheads="1"/>
            </p:cNvSpPr>
            <p:nvPr/>
          </p:nvSpPr>
          <p:spPr bwMode="auto">
            <a:xfrm>
              <a:off x="8515350" y="3733800"/>
              <a:ext cx="628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r>
                <a:rPr lang="en-US">
                  <a:solidFill>
                    <a:prstClr val="black"/>
                  </a:solidFill>
                  <a:cs typeface="Arial" pitchFamily="34" charset="0"/>
                </a:rPr>
                <a:t>Text</a:t>
              </a:r>
            </a:p>
          </p:txBody>
        </p:sp>
      </p:grpSp>
    </p:spTree>
    <p:extLst>
      <p:ext uri="{BB962C8B-B14F-4D97-AF65-F5344CB8AC3E}">
        <p14:creationId xmlns:p14="http://schemas.microsoft.com/office/powerpoint/2010/main" xmlns="" val="9951398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1447800"/>
            <a:ext cx="9144000" cy="838200"/>
          </a:xfrm>
        </p:spPr>
        <p:txBody>
          <a:bodyPr/>
          <a:lstStyle/>
          <a:p>
            <a:pPr algn="ctr"/>
            <a:r>
              <a:rPr lang="en-US">
                <a:latin typeface="Times" pitchFamily="18" charset="0"/>
                <a:cs typeface="Times New Roman" pitchFamily="18" charset="0"/>
              </a:rPr>
              <a:t>Jenis-jenis Jaringan</a:t>
            </a:r>
            <a:r>
              <a:rPr lang="en-US"/>
              <a:t> </a:t>
            </a:r>
          </a:p>
        </p:txBody>
      </p:sp>
    </p:spTree>
    <p:extLst>
      <p:ext uri="{BB962C8B-B14F-4D97-AF65-F5344CB8AC3E}">
        <p14:creationId xmlns:p14="http://schemas.microsoft.com/office/powerpoint/2010/main" xmlns="" val="20157425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latin typeface="Times" pitchFamily="18" charset="0"/>
                <a:cs typeface="Times New Roman" pitchFamily="18" charset="0"/>
              </a:rPr>
              <a:t>Overview</a:t>
            </a:r>
            <a:r>
              <a:rPr lang="en-US"/>
              <a:t> </a:t>
            </a:r>
          </a:p>
        </p:txBody>
      </p:sp>
      <p:sp>
        <p:nvSpPr>
          <p:cNvPr id="257027" name="Rectangle 3"/>
          <p:cNvSpPr>
            <a:spLocks noGrp="1" noChangeArrowheads="1"/>
          </p:cNvSpPr>
          <p:nvPr>
            <p:ph type="body" idx="1"/>
          </p:nvPr>
        </p:nvSpPr>
        <p:spPr>
          <a:xfrm>
            <a:off x="467544" y="1524000"/>
            <a:ext cx="8066856" cy="4187825"/>
          </a:xfrm>
        </p:spPr>
        <p:txBody>
          <a:bodyPr/>
          <a:lstStyle/>
          <a:p>
            <a:pPr>
              <a:lnSpc>
                <a:spcPct val="90000"/>
              </a:lnSpc>
            </a:pPr>
            <a:r>
              <a:rPr lang="en-US" sz="2400" dirty="0" err="1">
                <a:cs typeface="Times New Roman" pitchFamily="18" charset="0"/>
              </a:rPr>
              <a:t>Baik</a:t>
            </a:r>
            <a:r>
              <a:rPr lang="en-US" sz="2400" dirty="0">
                <a:cs typeface="Times New Roman" pitchFamily="18" charset="0"/>
              </a:rPr>
              <a:t> </a:t>
            </a:r>
            <a:r>
              <a:rPr lang="en-US" sz="2400" dirty="0" err="1">
                <a:cs typeface="Times New Roman" pitchFamily="18" charset="0"/>
              </a:rPr>
              <a:t>dalam</a:t>
            </a:r>
            <a:r>
              <a:rPr lang="en-US" sz="2400" dirty="0">
                <a:cs typeface="Times New Roman" pitchFamily="18" charset="0"/>
              </a:rPr>
              <a:t>  </a:t>
            </a:r>
            <a:r>
              <a:rPr lang="en-US" sz="2400" dirty="0" err="1">
                <a:cs typeface="Times New Roman" pitchFamily="18" charset="0"/>
              </a:rPr>
              <a:t>teknologi</a:t>
            </a:r>
            <a:r>
              <a:rPr lang="en-US" sz="2400" dirty="0">
                <a:cs typeface="Times New Roman" pitchFamily="18" charset="0"/>
              </a:rPr>
              <a:t> local-area network (LAN) </a:t>
            </a:r>
            <a:r>
              <a:rPr lang="en-US" sz="2400" dirty="0" err="1">
                <a:cs typeface="Times New Roman" pitchFamily="18" charset="0"/>
              </a:rPr>
              <a:t>maupun</a:t>
            </a:r>
            <a:r>
              <a:rPr lang="en-US" sz="2400" dirty="0">
                <a:cs typeface="Times New Roman" pitchFamily="18" charset="0"/>
              </a:rPr>
              <a:t> wide-area network (WAN), </a:t>
            </a:r>
            <a:r>
              <a:rPr lang="en-US" sz="2400" dirty="0" err="1">
                <a:cs typeface="Times New Roman" pitchFamily="18" charset="0"/>
              </a:rPr>
              <a:t>banyak</a:t>
            </a:r>
            <a:r>
              <a:rPr lang="en-US" sz="2400" dirty="0">
                <a:cs typeface="Times New Roman" pitchFamily="18" charset="0"/>
              </a:rPr>
              <a:t> </a:t>
            </a:r>
            <a:r>
              <a:rPr lang="en-US" sz="2400" dirty="0" err="1">
                <a:cs typeface="Times New Roman" pitchFamily="18" charset="0"/>
              </a:rPr>
              <a:t>komputer</a:t>
            </a:r>
            <a:r>
              <a:rPr lang="en-US" sz="2400" dirty="0">
                <a:cs typeface="Times New Roman" pitchFamily="18" charset="0"/>
              </a:rPr>
              <a:t>  </a:t>
            </a:r>
            <a:r>
              <a:rPr lang="en-US" sz="2400" dirty="0" err="1">
                <a:cs typeface="Times New Roman" pitchFamily="18" charset="0"/>
              </a:rPr>
              <a:t>terhubung</a:t>
            </a:r>
            <a:r>
              <a:rPr lang="en-US" sz="2400" dirty="0">
                <a:cs typeface="Times New Roman" pitchFamily="18" charset="0"/>
              </a:rPr>
              <a:t> </a:t>
            </a:r>
            <a:r>
              <a:rPr lang="en-US" sz="2400" dirty="0" err="1">
                <a:cs typeface="Times New Roman" pitchFamily="18" charset="0"/>
              </a:rPr>
              <a:t>satu</a:t>
            </a:r>
            <a:r>
              <a:rPr lang="en-US" sz="2400" dirty="0">
                <a:cs typeface="Times New Roman" pitchFamily="18" charset="0"/>
              </a:rPr>
              <a:t> </a:t>
            </a:r>
            <a:r>
              <a:rPr lang="en-US" sz="2400" dirty="0" err="1">
                <a:cs typeface="Times New Roman" pitchFamily="18" charset="0"/>
              </a:rPr>
              <a:t>dengan</a:t>
            </a:r>
            <a:r>
              <a:rPr lang="en-US" sz="2400" dirty="0">
                <a:cs typeface="Times New Roman" pitchFamily="18" charset="0"/>
              </a:rPr>
              <a:t> </a:t>
            </a:r>
            <a:r>
              <a:rPr lang="en-US" sz="2400" dirty="0" err="1">
                <a:cs typeface="Times New Roman" pitchFamily="18" charset="0"/>
              </a:rPr>
              <a:t>lainnya</a:t>
            </a:r>
            <a:r>
              <a:rPr lang="en-US" sz="2400" dirty="0">
                <a:cs typeface="Times New Roman" pitchFamily="18" charset="0"/>
              </a:rPr>
              <a:t> </a:t>
            </a:r>
            <a:r>
              <a:rPr lang="en-US" sz="2400" dirty="0" err="1">
                <a:cs typeface="Times New Roman" pitchFamily="18" charset="0"/>
              </a:rPr>
              <a:t>untuk</a:t>
            </a:r>
            <a:r>
              <a:rPr lang="en-US" sz="2400" dirty="0">
                <a:cs typeface="Times New Roman" pitchFamily="18" charset="0"/>
              </a:rPr>
              <a:t> </a:t>
            </a:r>
            <a:r>
              <a:rPr lang="en-US" sz="2400" dirty="0" err="1">
                <a:cs typeface="Times New Roman" pitchFamily="18" charset="0"/>
              </a:rPr>
              <a:t>melayani</a:t>
            </a:r>
            <a:r>
              <a:rPr lang="en-US" sz="2400" dirty="0">
                <a:cs typeface="Times New Roman" pitchFamily="18" charset="0"/>
              </a:rPr>
              <a:t> user. </a:t>
            </a:r>
          </a:p>
          <a:p>
            <a:pPr>
              <a:lnSpc>
                <a:spcPct val="90000"/>
              </a:lnSpc>
            </a:pPr>
            <a:endParaRPr lang="en-US" sz="2400" dirty="0">
              <a:cs typeface="Times New Roman" pitchFamily="18" charset="0"/>
            </a:endParaRPr>
          </a:p>
          <a:p>
            <a:pPr>
              <a:lnSpc>
                <a:spcPct val="90000"/>
              </a:lnSpc>
            </a:pPr>
            <a:r>
              <a:rPr lang="en-US" sz="2400" dirty="0" err="1">
                <a:cs typeface="Times New Roman" pitchFamily="18" charset="0"/>
              </a:rPr>
              <a:t>Dalam</a:t>
            </a:r>
            <a:r>
              <a:rPr lang="en-US" sz="2400" dirty="0">
                <a:cs typeface="Times New Roman" pitchFamily="18" charset="0"/>
              </a:rPr>
              <a:t> </a:t>
            </a:r>
            <a:r>
              <a:rPr lang="en-US" sz="2400" dirty="0" err="1">
                <a:cs typeface="Times New Roman" pitchFamily="18" charset="0"/>
              </a:rPr>
              <a:t>hal</a:t>
            </a:r>
            <a:r>
              <a:rPr lang="en-US" sz="2400" dirty="0">
                <a:cs typeface="Times New Roman" pitchFamily="18" charset="0"/>
              </a:rPr>
              <a:t> </a:t>
            </a:r>
            <a:r>
              <a:rPr lang="en-US" sz="2400" dirty="0" err="1">
                <a:cs typeface="Times New Roman" pitchFamily="18" charset="0"/>
              </a:rPr>
              <a:t>pelayanan</a:t>
            </a:r>
            <a:r>
              <a:rPr lang="en-US" sz="2400" dirty="0">
                <a:cs typeface="Times New Roman" pitchFamily="18" charset="0"/>
              </a:rPr>
              <a:t> </a:t>
            </a:r>
            <a:r>
              <a:rPr lang="en-US" sz="2400" dirty="0" err="1">
                <a:cs typeface="Times New Roman" pitchFamily="18" charset="0"/>
              </a:rPr>
              <a:t>servis</a:t>
            </a:r>
            <a:r>
              <a:rPr lang="en-US" sz="2400" dirty="0">
                <a:cs typeface="Times New Roman" pitchFamily="18" charset="0"/>
              </a:rPr>
              <a:t>, </a:t>
            </a:r>
            <a:r>
              <a:rPr lang="en-US" sz="2400" dirty="0" err="1">
                <a:cs typeface="Times New Roman" pitchFamily="18" charset="0"/>
              </a:rPr>
              <a:t>masing-masing</a:t>
            </a:r>
            <a:r>
              <a:rPr lang="en-US" sz="2400" dirty="0">
                <a:cs typeface="Times New Roman" pitchFamily="18" charset="0"/>
              </a:rPr>
              <a:t> </a:t>
            </a:r>
            <a:r>
              <a:rPr lang="en-US" sz="2400" dirty="0" err="1">
                <a:cs typeface="Times New Roman" pitchFamily="18" charset="0"/>
              </a:rPr>
              <a:t>komputer</a:t>
            </a:r>
            <a:r>
              <a:rPr lang="en-US" sz="2400" dirty="0">
                <a:cs typeface="Times New Roman" pitchFamily="18" charset="0"/>
              </a:rPr>
              <a:t> </a:t>
            </a:r>
            <a:r>
              <a:rPr lang="en-US" sz="2400" dirty="0" err="1">
                <a:cs typeface="Times New Roman" pitchFamily="18" charset="0"/>
              </a:rPr>
              <a:t>dapat</a:t>
            </a:r>
            <a:r>
              <a:rPr lang="en-US" sz="2400" dirty="0">
                <a:cs typeface="Times New Roman" pitchFamily="18" charset="0"/>
              </a:rPr>
              <a:t> </a:t>
            </a:r>
            <a:r>
              <a:rPr lang="en-US" sz="2400" dirty="0" err="1">
                <a:cs typeface="Times New Roman" pitchFamily="18" charset="0"/>
              </a:rPr>
              <a:t>mempunyai</a:t>
            </a:r>
            <a:r>
              <a:rPr lang="en-US" sz="2400" dirty="0">
                <a:cs typeface="Times New Roman" pitchFamily="18" charset="0"/>
              </a:rPr>
              <a:t> </a:t>
            </a:r>
            <a:r>
              <a:rPr lang="en-US" sz="2400" dirty="0" err="1">
                <a:cs typeface="Times New Roman" pitchFamily="18" charset="0"/>
              </a:rPr>
              <a:t>fungsi</a:t>
            </a:r>
            <a:r>
              <a:rPr lang="en-US" sz="2400" dirty="0">
                <a:cs typeface="Times New Roman" pitchFamily="18" charset="0"/>
              </a:rPr>
              <a:t> </a:t>
            </a:r>
            <a:r>
              <a:rPr lang="en-US" sz="2400" dirty="0" err="1">
                <a:cs typeface="Times New Roman" pitchFamily="18" charset="0"/>
              </a:rPr>
              <a:t>atau</a:t>
            </a:r>
            <a:r>
              <a:rPr lang="en-US" sz="2400" dirty="0">
                <a:cs typeface="Times New Roman" pitchFamily="18" charset="0"/>
              </a:rPr>
              <a:t> </a:t>
            </a:r>
            <a:r>
              <a:rPr lang="en-US" sz="2400" dirty="0" err="1">
                <a:cs typeface="Times New Roman" pitchFamily="18" charset="0"/>
              </a:rPr>
              <a:t>peranan</a:t>
            </a:r>
            <a:r>
              <a:rPr lang="en-US" sz="2400" dirty="0">
                <a:cs typeface="Times New Roman" pitchFamily="18" charset="0"/>
              </a:rPr>
              <a:t> yang </a:t>
            </a:r>
            <a:r>
              <a:rPr lang="en-US" sz="2400" dirty="0" err="1">
                <a:cs typeface="Times New Roman" pitchFamily="18" charset="0"/>
              </a:rPr>
              <a:t>berbeda</a:t>
            </a:r>
            <a:r>
              <a:rPr lang="en-US" sz="2400" dirty="0">
                <a:cs typeface="Times New Roman" pitchFamily="18" charset="0"/>
              </a:rPr>
              <a:t>.</a:t>
            </a:r>
          </a:p>
          <a:p>
            <a:pPr>
              <a:lnSpc>
                <a:spcPct val="90000"/>
              </a:lnSpc>
            </a:pPr>
            <a:endParaRPr lang="en-US" sz="2400" dirty="0">
              <a:cs typeface="Times New Roman" pitchFamily="18" charset="0"/>
            </a:endParaRPr>
          </a:p>
          <a:p>
            <a:pPr>
              <a:lnSpc>
                <a:spcPct val="90000"/>
              </a:lnSpc>
            </a:pPr>
            <a:r>
              <a:rPr lang="en-US" sz="2400" dirty="0" err="1">
                <a:cs typeface="Times New Roman" pitchFamily="18" charset="0"/>
              </a:rPr>
              <a:t>Dalam</a:t>
            </a:r>
            <a:r>
              <a:rPr lang="en-US" sz="2400" dirty="0">
                <a:cs typeface="Times New Roman" pitchFamily="18" charset="0"/>
              </a:rPr>
              <a:t> </a:t>
            </a:r>
            <a:r>
              <a:rPr lang="en-US" sz="2400" dirty="0" err="1">
                <a:cs typeface="Times New Roman" pitchFamily="18" charset="0"/>
              </a:rPr>
              <a:t>beberapa</a:t>
            </a:r>
            <a:r>
              <a:rPr lang="en-US" sz="2400" dirty="0">
                <a:cs typeface="Times New Roman" pitchFamily="18" charset="0"/>
              </a:rPr>
              <a:t> </a:t>
            </a:r>
            <a:r>
              <a:rPr lang="en-US" sz="2400" dirty="0" err="1">
                <a:cs typeface="Times New Roman" pitchFamily="18" charset="0"/>
              </a:rPr>
              <a:t>aplikasi</a:t>
            </a:r>
            <a:r>
              <a:rPr lang="en-US" sz="2400" dirty="0">
                <a:cs typeface="Times New Roman" pitchFamily="18" charset="0"/>
              </a:rPr>
              <a:t> </a:t>
            </a:r>
            <a:r>
              <a:rPr lang="en-US" sz="2400" dirty="0" err="1">
                <a:cs typeface="Times New Roman" pitchFamily="18" charset="0"/>
              </a:rPr>
              <a:t>membutuhkan</a:t>
            </a:r>
            <a:r>
              <a:rPr lang="en-US" sz="2400" dirty="0">
                <a:cs typeface="Times New Roman" pitchFamily="18" charset="0"/>
              </a:rPr>
              <a:t> </a:t>
            </a:r>
            <a:r>
              <a:rPr lang="en-US" sz="2400" dirty="0" err="1">
                <a:cs typeface="Times New Roman" pitchFamily="18" charset="0"/>
              </a:rPr>
              <a:t>beberapa</a:t>
            </a:r>
            <a:r>
              <a:rPr lang="en-US" sz="2400" dirty="0">
                <a:cs typeface="Times New Roman" pitchFamily="18" charset="0"/>
              </a:rPr>
              <a:t> </a:t>
            </a:r>
            <a:r>
              <a:rPr lang="en-US" sz="2400" dirty="0" err="1">
                <a:cs typeface="Times New Roman" pitchFamily="18" charset="0"/>
              </a:rPr>
              <a:t>komputer</a:t>
            </a:r>
            <a:r>
              <a:rPr lang="en-US" sz="2400" dirty="0">
                <a:cs typeface="Times New Roman" pitchFamily="18" charset="0"/>
              </a:rPr>
              <a:t>  yang </a:t>
            </a:r>
            <a:r>
              <a:rPr lang="en-US" sz="2400" dirty="0" err="1">
                <a:cs typeface="Times New Roman" pitchFamily="18" charset="0"/>
              </a:rPr>
              <a:t>berfungsi</a:t>
            </a:r>
            <a:r>
              <a:rPr lang="en-US" sz="2400" dirty="0">
                <a:cs typeface="Times New Roman" pitchFamily="18" charset="0"/>
              </a:rPr>
              <a:t> </a:t>
            </a:r>
            <a:r>
              <a:rPr lang="en-US" sz="2400" dirty="0" err="1">
                <a:cs typeface="Times New Roman" pitchFamily="18" charset="0"/>
              </a:rPr>
              <a:t>sebagai</a:t>
            </a:r>
            <a:r>
              <a:rPr lang="en-US" sz="2400" dirty="0">
                <a:cs typeface="Times New Roman" pitchFamily="18" charset="0"/>
              </a:rPr>
              <a:t> partner </a:t>
            </a:r>
            <a:r>
              <a:rPr lang="en-US" sz="2400" dirty="0" err="1">
                <a:cs typeface="Times New Roman" pitchFamily="18" charset="0"/>
              </a:rPr>
              <a:t>untuk</a:t>
            </a:r>
            <a:r>
              <a:rPr lang="en-US" sz="2400" dirty="0">
                <a:cs typeface="Times New Roman" pitchFamily="18" charset="0"/>
              </a:rPr>
              <a:t> </a:t>
            </a:r>
            <a:r>
              <a:rPr lang="en-US" sz="2400" dirty="0" err="1">
                <a:cs typeface="Times New Roman" pitchFamily="18" charset="0"/>
              </a:rPr>
              <a:t>menyelesaikan</a:t>
            </a:r>
            <a:r>
              <a:rPr lang="en-US" sz="2400" dirty="0">
                <a:cs typeface="Times New Roman" pitchFamily="18" charset="0"/>
              </a:rPr>
              <a:t> </a:t>
            </a:r>
            <a:r>
              <a:rPr lang="en-US" sz="2400" dirty="0" err="1">
                <a:cs typeface="Times New Roman" pitchFamily="18" charset="0"/>
              </a:rPr>
              <a:t>suatu</a:t>
            </a:r>
            <a:r>
              <a:rPr lang="en-US" sz="2400" dirty="0">
                <a:cs typeface="Times New Roman" pitchFamily="18" charset="0"/>
              </a:rPr>
              <a:t> </a:t>
            </a:r>
            <a:r>
              <a:rPr lang="en-US" sz="2400" dirty="0" err="1">
                <a:cs typeface="Times New Roman" pitchFamily="18" charset="0"/>
              </a:rPr>
              <a:t>tugas.Sedangkan</a:t>
            </a:r>
            <a:r>
              <a:rPr lang="en-US" sz="2400" dirty="0">
                <a:cs typeface="Times New Roman" pitchFamily="18" charset="0"/>
              </a:rPr>
              <a:t> </a:t>
            </a:r>
            <a:r>
              <a:rPr lang="en-US" sz="2400" dirty="0" err="1">
                <a:cs typeface="Times New Roman" pitchFamily="18" charset="0"/>
              </a:rPr>
              <a:t>tipe</a:t>
            </a:r>
            <a:r>
              <a:rPr lang="en-US" sz="2400" dirty="0">
                <a:cs typeface="Times New Roman" pitchFamily="18" charset="0"/>
              </a:rPr>
              <a:t> </a:t>
            </a:r>
            <a:r>
              <a:rPr lang="en-US" sz="2400" dirty="0" err="1">
                <a:cs typeface="Times New Roman" pitchFamily="18" charset="0"/>
              </a:rPr>
              <a:t>aplikasi</a:t>
            </a:r>
            <a:r>
              <a:rPr lang="en-US" sz="2400" dirty="0">
                <a:cs typeface="Times New Roman" pitchFamily="18" charset="0"/>
              </a:rPr>
              <a:t> yang lain, </a:t>
            </a:r>
            <a:r>
              <a:rPr lang="en-US" sz="2400" dirty="0" err="1">
                <a:cs typeface="Times New Roman" pitchFamily="18" charset="0"/>
              </a:rPr>
              <a:t>ada</a:t>
            </a:r>
            <a:r>
              <a:rPr lang="en-US" sz="2400" dirty="0">
                <a:cs typeface="Times New Roman" pitchFamily="18" charset="0"/>
              </a:rPr>
              <a:t> </a:t>
            </a:r>
            <a:r>
              <a:rPr lang="en-US" sz="2400" dirty="0" err="1">
                <a:cs typeface="Times New Roman" pitchFamily="18" charset="0"/>
              </a:rPr>
              <a:t>satu</a:t>
            </a:r>
            <a:r>
              <a:rPr lang="en-US" sz="2400" dirty="0">
                <a:cs typeface="Times New Roman" pitchFamily="18" charset="0"/>
              </a:rPr>
              <a:t> </a:t>
            </a:r>
            <a:r>
              <a:rPr lang="en-US" sz="2400" dirty="0" err="1">
                <a:cs typeface="Times New Roman" pitchFamily="18" charset="0"/>
              </a:rPr>
              <a:t>komputer</a:t>
            </a:r>
            <a:r>
              <a:rPr lang="en-US" sz="2400" dirty="0">
                <a:cs typeface="Times New Roman" pitchFamily="18" charset="0"/>
              </a:rPr>
              <a:t> </a:t>
            </a:r>
            <a:r>
              <a:rPr lang="en-US" sz="2400" dirty="0" err="1">
                <a:cs typeface="Times New Roman" pitchFamily="18" charset="0"/>
              </a:rPr>
              <a:t>dijadikan</a:t>
            </a:r>
            <a:r>
              <a:rPr lang="en-US" sz="2400" dirty="0">
                <a:cs typeface="Times New Roman" pitchFamily="18" charset="0"/>
              </a:rPr>
              <a:t> server </a:t>
            </a:r>
            <a:r>
              <a:rPr lang="en-US" sz="2400" dirty="0" err="1">
                <a:cs typeface="Times New Roman" pitchFamily="18" charset="0"/>
              </a:rPr>
              <a:t>untuk</a:t>
            </a:r>
            <a:r>
              <a:rPr lang="en-US" sz="2400" dirty="0">
                <a:cs typeface="Times New Roman" pitchFamily="18" charset="0"/>
              </a:rPr>
              <a:t> </a:t>
            </a:r>
            <a:r>
              <a:rPr lang="en-US" sz="2400" dirty="0" err="1">
                <a:cs typeface="Times New Roman" pitchFamily="18" charset="0"/>
              </a:rPr>
              <a:t>melayani</a:t>
            </a:r>
            <a:r>
              <a:rPr lang="en-US" sz="2400" dirty="0">
                <a:cs typeface="Times New Roman" pitchFamily="18" charset="0"/>
              </a:rPr>
              <a:t> </a:t>
            </a:r>
            <a:r>
              <a:rPr lang="en-US" sz="2400" dirty="0" err="1">
                <a:cs typeface="Times New Roman" pitchFamily="18" charset="0"/>
              </a:rPr>
              <a:t>komputer-komputer</a:t>
            </a:r>
            <a:r>
              <a:rPr lang="en-US" sz="2400" dirty="0">
                <a:cs typeface="Times New Roman" pitchFamily="18" charset="0"/>
              </a:rPr>
              <a:t> lain.</a:t>
            </a:r>
            <a:r>
              <a:rPr lang="en-US" sz="2400" dirty="0"/>
              <a:t> </a:t>
            </a:r>
          </a:p>
        </p:txBody>
      </p:sp>
    </p:spTree>
    <p:extLst>
      <p:ext uri="{BB962C8B-B14F-4D97-AF65-F5344CB8AC3E}">
        <p14:creationId xmlns:p14="http://schemas.microsoft.com/office/powerpoint/2010/main" xmlns="" val="26263466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fontAlgn="auto">
              <a:spcAft>
                <a:spcPts val="0"/>
              </a:spcAft>
              <a:defRPr/>
            </a:pPr>
            <a:r>
              <a:rPr lang="en-US" b="0" i="0" dirty="0" err="1" smtClean="0">
                <a:latin typeface="Arial Black" pitchFamily="34" charset="0"/>
              </a:rPr>
              <a:t>Jenis-Jenis</a:t>
            </a:r>
            <a:r>
              <a:rPr lang="en-US" b="0" i="0" dirty="0" smtClean="0">
                <a:latin typeface="Arial Black" pitchFamily="34" charset="0"/>
              </a:rPr>
              <a:t> </a:t>
            </a:r>
            <a:r>
              <a:rPr lang="en-US" b="0" i="0" dirty="0" err="1" smtClean="0">
                <a:latin typeface="Arial Black" pitchFamily="34" charset="0"/>
              </a:rPr>
              <a:t>Jaringan</a:t>
            </a:r>
            <a:endParaRPr lang="en-US" b="0" i="0" dirty="0" smtClean="0">
              <a:latin typeface="Arial Black" pitchFamily="34" charset="0"/>
            </a:endParaRPr>
          </a:p>
        </p:txBody>
      </p:sp>
      <p:sp>
        <p:nvSpPr>
          <p:cNvPr id="78851" name="Rectangle 3"/>
          <p:cNvSpPr>
            <a:spLocks noGrp="1" noChangeArrowheads="1"/>
          </p:cNvSpPr>
          <p:nvPr>
            <p:ph sz="half" idx="1"/>
          </p:nvPr>
        </p:nvSpPr>
        <p:spPr>
          <a:xfrm>
            <a:off x="107504" y="1412776"/>
            <a:ext cx="4038600" cy="5029200"/>
          </a:xfrm>
        </p:spPr>
        <p:txBody>
          <a:bodyPr/>
          <a:lstStyle/>
          <a:p>
            <a:pPr>
              <a:lnSpc>
                <a:spcPct val="90000"/>
              </a:lnSpc>
            </a:pPr>
            <a:r>
              <a:rPr lang="en-US" sz="2400" dirty="0" err="1" smtClean="0"/>
              <a:t>Berdasarkan</a:t>
            </a:r>
            <a:r>
              <a:rPr lang="en-US" sz="2400" dirty="0" smtClean="0"/>
              <a:t> </a:t>
            </a:r>
            <a:r>
              <a:rPr lang="en-US" sz="2400" dirty="0" err="1" smtClean="0"/>
              <a:t>koneksi</a:t>
            </a:r>
            <a:r>
              <a:rPr lang="en-US" sz="2400" dirty="0" smtClean="0"/>
              <a:t> (</a:t>
            </a:r>
            <a:r>
              <a:rPr lang="en-US" sz="2400" dirty="0" err="1" smtClean="0"/>
              <a:t>keterhubungan</a:t>
            </a:r>
            <a:r>
              <a:rPr lang="en-US" sz="2400" dirty="0" smtClean="0"/>
              <a:t>):</a:t>
            </a:r>
          </a:p>
          <a:p>
            <a:pPr lvl="1">
              <a:lnSpc>
                <a:spcPct val="90000"/>
              </a:lnSpc>
            </a:pPr>
            <a:r>
              <a:rPr lang="en-US" sz="2000" dirty="0" smtClean="0"/>
              <a:t>Broadcast Links</a:t>
            </a:r>
          </a:p>
          <a:p>
            <a:pPr lvl="1">
              <a:lnSpc>
                <a:spcPct val="90000"/>
              </a:lnSpc>
            </a:pPr>
            <a:r>
              <a:rPr lang="en-US" sz="2000" dirty="0" smtClean="0"/>
              <a:t>Point-to-point Links</a:t>
            </a:r>
          </a:p>
          <a:p>
            <a:pPr>
              <a:lnSpc>
                <a:spcPct val="90000"/>
              </a:lnSpc>
            </a:pPr>
            <a:r>
              <a:rPr lang="en-US" sz="2400" dirty="0" err="1" smtClean="0"/>
              <a:t>Berdasarkan</a:t>
            </a:r>
            <a:r>
              <a:rPr lang="en-US" sz="2400" dirty="0" smtClean="0"/>
              <a:t> </a:t>
            </a:r>
            <a:r>
              <a:rPr lang="en-US" sz="2400" dirty="0" err="1" smtClean="0"/>
              <a:t>skala</a:t>
            </a:r>
            <a:r>
              <a:rPr lang="en-US" sz="2400" dirty="0" smtClean="0"/>
              <a:t>:</a:t>
            </a:r>
          </a:p>
          <a:p>
            <a:pPr lvl="1">
              <a:lnSpc>
                <a:spcPct val="90000"/>
              </a:lnSpc>
            </a:pPr>
            <a:r>
              <a:rPr lang="en-US" sz="2000" dirty="0" smtClean="0"/>
              <a:t>Local Area Network (LAN)</a:t>
            </a:r>
          </a:p>
          <a:p>
            <a:pPr lvl="1">
              <a:lnSpc>
                <a:spcPct val="90000"/>
              </a:lnSpc>
            </a:pPr>
            <a:r>
              <a:rPr lang="en-US" sz="2000" dirty="0" smtClean="0"/>
              <a:t>Metropolitan Area Network (MAN)</a:t>
            </a:r>
          </a:p>
          <a:p>
            <a:pPr lvl="1">
              <a:lnSpc>
                <a:spcPct val="90000"/>
              </a:lnSpc>
            </a:pPr>
            <a:r>
              <a:rPr lang="en-US" sz="2000" dirty="0" smtClean="0"/>
              <a:t>Wide Area Network (WAN)</a:t>
            </a:r>
          </a:p>
          <a:p>
            <a:pPr lvl="1">
              <a:lnSpc>
                <a:spcPct val="90000"/>
              </a:lnSpc>
            </a:pPr>
            <a:r>
              <a:rPr lang="en-US" sz="2000" dirty="0" smtClean="0"/>
              <a:t>Internetwork (internet)</a:t>
            </a:r>
          </a:p>
        </p:txBody>
      </p:sp>
      <p:sp>
        <p:nvSpPr>
          <p:cNvPr id="78852" name="Rectangle 4"/>
          <p:cNvSpPr>
            <a:spLocks noGrp="1" noChangeArrowheads="1"/>
          </p:cNvSpPr>
          <p:nvPr>
            <p:ph sz="half" idx="2"/>
          </p:nvPr>
        </p:nvSpPr>
        <p:spPr>
          <a:xfrm>
            <a:off x="4572000" y="1496144"/>
            <a:ext cx="4038600" cy="5029200"/>
          </a:xfrm>
        </p:spPr>
        <p:txBody>
          <a:bodyPr/>
          <a:lstStyle/>
          <a:p>
            <a:pPr>
              <a:lnSpc>
                <a:spcPct val="80000"/>
              </a:lnSpc>
            </a:pPr>
            <a:r>
              <a:rPr lang="en-US" sz="2400" dirty="0" err="1" smtClean="0"/>
              <a:t>Berdasarkan</a:t>
            </a:r>
            <a:r>
              <a:rPr lang="en-US" sz="2400" dirty="0" smtClean="0"/>
              <a:t> </a:t>
            </a:r>
            <a:r>
              <a:rPr lang="en-US" sz="2400" dirty="0" err="1" smtClean="0"/>
              <a:t>topologi</a:t>
            </a:r>
            <a:r>
              <a:rPr lang="en-US" sz="2400" dirty="0" smtClean="0"/>
              <a:t>:</a:t>
            </a:r>
          </a:p>
          <a:p>
            <a:pPr lvl="1">
              <a:lnSpc>
                <a:spcPct val="80000"/>
              </a:lnSpc>
            </a:pPr>
            <a:r>
              <a:rPr lang="en-US" sz="2000" dirty="0" smtClean="0"/>
              <a:t>Bus</a:t>
            </a:r>
          </a:p>
          <a:p>
            <a:pPr lvl="1">
              <a:lnSpc>
                <a:spcPct val="80000"/>
              </a:lnSpc>
            </a:pPr>
            <a:r>
              <a:rPr lang="en-US" sz="2000" dirty="0" smtClean="0"/>
              <a:t>Star</a:t>
            </a:r>
          </a:p>
          <a:p>
            <a:pPr lvl="1">
              <a:lnSpc>
                <a:spcPct val="80000"/>
              </a:lnSpc>
            </a:pPr>
            <a:r>
              <a:rPr lang="en-US" sz="2000" dirty="0" smtClean="0"/>
              <a:t>Ring</a:t>
            </a:r>
          </a:p>
          <a:p>
            <a:pPr lvl="1">
              <a:lnSpc>
                <a:spcPct val="80000"/>
              </a:lnSpc>
            </a:pPr>
            <a:r>
              <a:rPr lang="en-US" sz="2000" dirty="0" err="1" smtClean="0"/>
              <a:t>dll</a:t>
            </a:r>
            <a:endParaRPr lang="en-US" sz="2000" dirty="0" smtClean="0"/>
          </a:p>
          <a:p>
            <a:pPr>
              <a:lnSpc>
                <a:spcPct val="80000"/>
              </a:lnSpc>
            </a:pPr>
            <a:r>
              <a:rPr lang="en-US" sz="2400" dirty="0" err="1" smtClean="0"/>
              <a:t>Berdasarkan</a:t>
            </a:r>
            <a:r>
              <a:rPr lang="en-US" sz="2400" dirty="0" smtClean="0"/>
              <a:t> </a:t>
            </a:r>
            <a:r>
              <a:rPr lang="en-US" sz="2400" dirty="0" err="1" smtClean="0"/>
              <a:t>protokol</a:t>
            </a:r>
            <a:r>
              <a:rPr lang="en-US" sz="2400" dirty="0" smtClean="0"/>
              <a:t>:</a:t>
            </a:r>
          </a:p>
          <a:p>
            <a:pPr lvl="1">
              <a:lnSpc>
                <a:spcPct val="80000"/>
              </a:lnSpc>
            </a:pPr>
            <a:r>
              <a:rPr lang="en-US" sz="2000" dirty="0" smtClean="0"/>
              <a:t>Ethernet</a:t>
            </a:r>
          </a:p>
          <a:p>
            <a:pPr lvl="1">
              <a:lnSpc>
                <a:spcPct val="80000"/>
              </a:lnSpc>
            </a:pPr>
            <a:r>
              <a:rPr lang="en-US" sz="2000" dirty="0" smtClean="0"/>
              <a:t>Token Ring</a:t>
            </a:r>
          </a:p>
          <a:p>
            <a:pPr lvl="1">
              <a:lnSpc>
                <a:spcPct val="80000"/>
              </a:lnSpc>
            </a:pPr>
            <a:r>
              <a:rPr lang="en-US" sz="2000" dirty="0" err="1" smtClean="0"/>
              <a:t>dll</a:t>
            </a:r>
            <a:endParaRPr lang="en-US" sz="2000" dirty="0" smtClean="0"/>
          </a:p>
          <a:p>
            <a:pPr>
              <a:lnSpc>
                <a:spcPct val="80000"/>
              </a:lnSpc>
            </a:pPr>
            <a:r>
              <a:rPr lang="en-US" sz="2400" dirty="0" err="1" smtClean="0"/>
              <a:t>Berdasarkan</a:t>
            </a:r>
            <a:r>
              <a:rPr lang="en-US" sz="2400" dirty="0" smtClean="0"/>
              <a:t> </a:t>
            </a:r>
            <a:r>
              <a:rPr lang="en-US" sz="2400" dirty="0" err="1" smtClean="0"/>
              <a:t>arsitektur</a:t>
            </a:r>
            <a:endParaRPr lang="en-US" sz="2400" dirty="0" smtClean="0"/>
          </a:p>
          <a:p>
            <a:pPr lvl="1">
              <a:lnSpc>
                <a:spcPct val="80000"/>
              </a:lnSpc>
            </a:pPr>
            <a:r>
              <a:rPr lang="en-US" sz="2000" dirty="0" smtClean="0"/>
              <a:t>Peer-to-peer</a:t>
            </a:r>
          </a:p>
          <a:p>
            <a:pPr lvl="1">
              <a:lnSpc>
                <a:spcPct val="80000"/>
              </a:lnSpc>
            </a:pPr>
            <a:r>
              <a:rPr lang="en-US" sz="2000" dirty="0" smtClean="0"/>
              <a:t>Client/Server</a:t>
            </a:r>
          </a:p>
          <a:p>
            <a:pPr lvl="1">
              <a:lnSpc>
                <a:spcPct val="80000"/>
              </a:lnSpc>
            </a:pPr>
            <a:r>
              <a:rPr lang="en-US" sz="2000" dirty="0" smtClean="0"/>
              <a:t>hybrid</a:t>
            </a:r>
          </a:p>
        </p:txBody>
      </p:sp>
    </p:spTree>
    <p:extLst>
      <p:ext uri="{BB962C8B-B14F-4D97-AF65-F5344CB8AC3E}">
        <p14:creationId xmlns:p14="http://schemas.microsoft.com/office/powerpoint/2010/main" xmlns="" val="29626765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latin typeface="Times" pitchFamily="18" charset="0"/>
                <a:cs typeface="Times New Roman" pitchFamily="18" charset="0"/>
              </a:rPr>
              <a:t>Jaringan Peer-to-Peer </a:t>
            </a:r>
            <a:r>
              <a:rPr lang="en-US"/>
              <a:t> </a:t>
            </a:r>
          </a:p>
        </p:txBody>
      </p:sp>
      <p:sp>
        <p:nvSpPr>
          <p:cNvPr id="259075" name="Rectangle 3"/>
          <p:cNvSpPr>
            <a:spLocks noGrp="1" noChangeArrowheads="1"/>
          </p:cNvSpPr>
          <p:nvPr>
            <p:ph type="body" sz="half" idx="2"/>
          </p:nvPr>
        </p:nvSpPr>
        <p:spPr>
          <a:xfrm>
            <a:off x="4495800" y="1447800"/>
            <a:ext cx="4343400" cy="4187825"/>
          </a:xfrm>
        </p:spPr>
        <p:txBody>
          <a:bodyPr/>
          <a:lstStyle/>
          <a:p>
            <a:r>
              <a:rPr lang="en-US" sz="2600">
                <a:cs typeface="Times New Roman" pitchFamily="18" charset="0"/>
              </a:rPr>
              <a:t>Kedudukan masing-masing komputer dalam jaringan adalah sama. </a:t>
            </a:r>
          </a:p>
          <a:p>
            <a:endParaRPr lang="en-US" sz="2600">
              <a:cs typeface="Times New Roman" pitchFamily="18" charset="0"/>
            </a:endParaRPr>
          </a:p>
          <a:p>
            <a:r>
              <a:rPr lang="en-US" sz="2600">
                <a:cs typeface="Times New Roman" pitchFamily="18" charset="0"/>
              </a:rPr>
              <a:t>Setiap komputer dapat berlaku sebagai Klien atau Server. </a:t>
            </a:r>
          </a:p>
        </p:txBody>
      </p:sp>
      <p:sp>
        <p:nvSpPr>
          <p:cNvPr id="259076" name="Rectangle 4"/>
          <p:cNvSpPr>
            <a:spLocks noChangeArrowheads="1"/>
          </p:cNvSpPr>
          <p:nvPr/>
        </p:nvSpPr>
        <p:spPr bwMode="auto">
          <a:xfrm>
            <a:off x="2667000" y="1743075"/>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59077" name="Picture 5"/>
          <p:cNvPicPr>
            <a:picLocks noChangeAspect="1" noChangeArrowheads="1"/>
          </p:cNvPicPr>
          <p:nvPr/>
        </p:nvPicPr>
        <p:blipFill>
          <a:blip r:embed="rId3" cstate="print"/>
          <a:srcRect l="6000" t="9322" r="3999" b="2542"/>
          <a:stretch>
            <a:fillRect/>
          </a:stretch>
        </p:blipFill>
        <p:spPr bwMode="auto">
          <a:xfrm>
            <a:off x="228600" y="1447800"/>
            <a:ext cx="4114800" cy="3565525"/>
          </a:xfrm>
          <a:prstGeom prst="rect">
            <a:avLst/>
          </a:prstGeom>
          <a:noFill/>
        </p:spPr>
      </p:pic>
    </p:spTree>
    <p:extLst>
      <p:ext uri="{BB962C8B-B14F-4D97-AF65-F5344CB8AC3E}">
        <p14:creationId xmlns:p14="http://schemas.microsoft.com/office/powerpoint/2010/main" xmlns="" val="31754768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a:latin typeface="Times" pitchFamily="18" charset="0"/>
                <a:cs typeface="Times New Roman" pitchFamily="18" charset="0"/>
              </a:rPr>
              <a:t>Jaringan Client/Server </a:t>
            </a:r>
            <a:r>
              <a:rPr lang="en-US"/>
              <a:t> </a:t>
            </a:r>
          </a:p>
        </p:txBody>
      </p:sp>
      <p:sp>
        <p:nvSpPr>
          <p:cNvPr id="261123" name="Rectangle 3"/>
          <p:cNvSpPr>
            <a:spLocks noGrp="1" noChangeArrowheads="1"/>
          </p:cNvSpPr>
          <p:nvPr>
            <p:ph type="body" sz="half" idx="2"/>
          </p:nvPr>
        </p:nvSpPr>
        <p:spPr>
          <a:xfrm>
            <a:off x="4343400" y="1447800"/>
            <a:ext cx="4572000" cy="4038600"/>
          </a:xfrm>
        </p:spPr>
        <p:txBody>
          <a:bodyPr/>
          <a:lstStyle/>
          <a:p>
            <a:pPr>
              <a:lnSpc>
                <a:spcPct val="90000"/>
              </a:lnSpc>
            </a:pPr>
            <a:r>
              <a:rPr lang="en-US" sz="2200">
                <a:cs typeface="Times New Roman" pitchFamily="18" charset="0"/>
              </a:rPr>
              <a:t>Dirancang dimana layanan jaringan dilokasikan dan dilayani oleh sebuah Komputer yang di fungsikan sebagai SERVER yang melayani semua host atau klien. </a:t>
            </a:r>
          </a:p>
          <a:p>
            <a:pPr>
              <a:lnSpc>
                <a:spcPct val="90000"/>
              </a:lnSpc>
            </a:pPr>
            <a:endParaRPr lang="en-US" sz="2200">
              <a:cs typeface="Times New Roman" pitchFamily="18" charset="0"/>
            </a:endParaRPr>
          </a:p>
          <a:p>
            <a:pPr>
              <a:lnSpc>
                <a:spcPct val="90000"/>
              </a:lnSpc>
            </a:pPr>
            <a:r>
              <a:rPr lang="en-US" sz="2200">
                <a:cs typeface="Times New Roman" pitchFamily="18" charset="0"/>
              </a:rPr>
              <a:t>Di dalam Server terdiri  file, print, applikasi, sekuriti, dan  layanan yang lain yang terus menerus siap untuk melayani permintaan klien.</a:t>
            </a:r>
          </a:p>
        </p:txBody>
      </p:sp>
      <p:sp>
        <p:nvSpPr>
          <p:cNvPr id="261124" name="Rectangle 4"/>
          <p:cNvSpPr>
            <a:spLocks noChangeArrowheads="1"/>
          </p:cNvSpPr>
          <p:nvPr/>
        </p:nvSpPr>
        <p:spPr bwMode="auto">
          <a:xfrm>
            <a:off x="2662238" y="1757363"/>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61125" name="Picture 5"/>
          <p:cNvPicPr>
            <a:picLocks noChangeAspect="1" noChangeArrowheads="1"/>
          </p:cNvPicPr>
          <p:nvPr/>
        </p:nvPicPr>
        <p:blipFill>
          <a:blip r:embed="rId3" cstate="print"/>
          <a:srcRect l="8105" t="13675" r="10100" b="6552"/>
          <a:stretch>
            <a:fillRect/>
          </a:stretch>
        </p:blipFill>
        <p:spPr bwMode="auto">
          <a:xfrm>
            <a:off x="381000" y="1447800"/>
            <a:ext cx="3810000" cy="3252788"/>
          </a:xfrm>
          <a:prstGeom prst="rect">
            <a:avLst/>
          </a:prstGeom>
          <a:noFill/>
        </p:spPr>
      </p:pic>
    </p:spTree>
    <p:extLst>
      <p:ext uri="{BB962C8B-B14F-4D97-AF65-F5344CB8AC3E}">
        <p14:creationId xmlns:p14="http://schemas.microsoft.com/office/powerpoint/2010/main" xmlns="" val="27054389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en-US">
                <a:latin typeface="Times" pitchFamily="18" charset="0"/>
                <a:cs typeface="Times New Roman" pitchFamily="18" charset="0"/>
              </a:rPr>
              <a:t>Local-Area Network (LAN)</a:t>
            </a:r>
            <a:r>
              <a:rPr lang="en-US"/>
              <a:t> </a:t>
            </a:r>
          </a:p>
        </p:txBody>
      </p:sp>
      <p:sp>
        <p:nvSpPr>
          <p:cNvPr id="263171" name="Rectangle 3"/>
          <p:cNvSpPr>
            <a:spLocks noGrp="1" noChangeArrowheads="1"/>
          </p:cNvSpPr>
          <p:nvPr>
            <p:ph type="body" sz="half" idx="2"/>
          </p:nvPr>
        </p:nvSpPr>
        <p:spPr>
          <a:xfrm>
            <a:off x="4495800" y="1447800"/>
            <a:ext cx="4343400" cy="4187825"/>
          </a:xfrm>
        </p:spPr>
        <p:txBody>
          <a:bodyPr/>
          <a:lstStyle/>
          <a:p>
            <a:r>
              <a:rPr lang="en-US" sz="2200">
                <a:cs typeface="Times New Roman" pitchFamily="18" charset="0"/>
              </a:rPr>
              <a:t>local-area network (LAN) dapat menghubungkan banyak komputer dalam daerah yang terbatas seperti rumah, kantor, sekolah.</a:t>
            </a:r>
          </a:p>
          <a:p>
            <a:endParaRPr lang="en-US" sz="2200">
              <a:cs typeface="Times New Roman" pitchFamily="18" charset="0"/>
            </a:endParaRPr>
          </a:p>
          <a:p>
            <a:r>
              <a:rPr lang="en-US" sz="2200">
                <a:cs typeface="Times New Roman" pitchFamily="18" charset="0"/>
              </a:rPr>
              <a:t>Memungkinkan user untuk sharing koneksi Internet, printer dll.</a:t>
            </a:r>
            <a:r>
              <a:rPr lang="en-US" sz="2200"/>
              <a:t> </a:t>
            </a:r>
          </a:p>
        </p:txBody>
      </p:sp>
      <p:sp>
        <p:nvSpPr>
          <p:cNvPr id="263172" name="Rectangle 4"/>
          <p:cNvSpPr>
            <a:spLocks noChangeArrowheads="1"/>
          </p:cNvSpPr>
          <p:nvPr/>
        </p:nvSpPr>
        <p:spPr bwMode="auto">
          <a:xfrm>
            <a:off x="2671763" y="1752600"/>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63173" name="Picture 5"/>
          <p:cNvPicPr>
            <a:picLocks noChangeAspect="1" noChangeArrowheads="1"/>
          </p:cNvPicPr>
          <p:nvPr/>
        </p:nvPicPr>
        <p:blipFill>
          <a:blip r:embed="rId3" cstate="print"/>
          <a:srcRect l="17920" t="15909" r="15915" b="18182"/>
          <a:stretch>
            <a:fillRect/>
          </a:stretch>
        </p:blipFill>
        <p:spPr bwMode="auto">
          <a:xfrm>
            <a:off x="304800" y="1447800"/>
            <a:ext cx="3810000" cy="3348038"/>
          </a:xfrm>
          <a:prstGeom prst="rect">
            <a:avLst/>
          </a:prstGeom>
          <a:noFill/>
        </p:spPr>
      </p:pic>
    </p:spTree>
    <p:extLst>
      <p:ext uri="{BB962C8B-B14F-4D97-AF65-F5344CB8AC3E}">
        <p14:creationId xmlns:p14="http://schemas.microsoft.com/office/powerpoint/2010/main" xmlns="" val="38829920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0" i="0" dirty="0" smtClean="0">
                <a:latin typeface="Arial Black" pitchFamily="34" charset="0"/>
              </a:rPr>
              <a:t>LAN</a:t>
            </a:r>
            <a:endParaRPr lang="id-ID" b="0" i="0" dirty="0">
              <a:latin typeface="Arial Black" pitchFamily="34" charset="0"/>
            </a:endParaRPr>
          </a:p>
        </p:txBody>
      </p:sp>
      <p:pic>
        <p:nvPicPr>
          <p:cNvPr id="3" name="Picture 2"/>
          <p:cNvPicPr/>
          <p:nvPr/>
        </p:nvPicPr>
        <p:blipFill rotWithShape="1">
          <a:blip r:embed="rId2" cstate="print">
            <a:extLst>
              <a:ext uri="{28A0092B-C50C-407E-A947-70E740481C1C}">
                <a14:useLocalDpi xmlns:a14="http://schemas.microsoft.com/office/drawing/2010/main" xmlns="" val="0"/>
              </a:ext>
            </a:extLst>
          </a:blip>
          <a:srcRect l="8297" t="15202" r="6662" b="23090"/>
          <a:stretch/>
        </p:blipFill>
        <p:spPr bwMode="auto">
          <a:xfrm>
            <a:off x="1259632" y="1556792"/>
            <a:ext cx="6552728" cy="432048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6736083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a:latin typeface="Times" pitchFamily="18" charset="0"/>
                <a:cs typeface="Times New Roman" pitchFamily="18" charset="0"/>
              </a:rPr>
              <a:t>Local-Area Network (LAN)</a:t>
            </a:r>
          </a:p>
        </p:txBody>
      </p:sp>
      <p:sp>
        <p:nvSpPr>
          <p:cNvPr id="265219" name="Rectangle 3"/>
          <p:cNvSpPr>
            <a:spLocks noGrp="1" noChangeArrowheads="1"/>
          </p:cNvSpPr>
          <p:nvPr>
            <p:ph type="body" sz="half" idx="2"/>
          </p:nvPr>
        </p:nvSpPr>
        <p:spPr>
          <a:xfrm>
            <a:off x="4495800" y="1447800"/>
            <a:ext cx="4343400" cy="4187825"/>
          </a:xfrm>
        </p:spPr>
        <p:txBody>
          <a:bodyPr/>
          <a:lstStyle/>
          <a:p>
            <a:r>
              <a:rPr lang="en-US" sz="2200">
                <a:cs typeface="Times New Roman" pitchFamily="18" charset="0"/>
              </a:rPr>
              <a:t>Lay out umum sebuah LAN biasa disebut dengan TOPOLOGI.</a:t>
            </a:r>
          </a:p>
          <a:p>
            <a:endParaRPr lang="en-US" sz="2200">
              <a:cs typeface="Times New Roman" pitchFamily="18" charset="0"/>
            </a:endParaRPr>
          </a:p>
          <a:p>
            <a:r>
              <a:rPr lang="en-US" sz="2200">
                <a:cs typeface="Times New Roman" pitchFamily="18" charset="0"/>
              </a:rPr>
              <a:t>Topologi ditentukan oleh susunan jaringan. Termasuk didalamnya interkoneksi secara fisik dan bagaimana secara logik media diakses oleh host.</a:t>
            </a:r>
          </a:p>
        </p:txBody>
      </p:sp>
      <p:sp>
        <p:nvSpPr>
          <p:cNvPr id="265220" name="Rectangle 4"/>
          <p:cNvSpPr>
            <a:spLocks noChangeArrowheads="1"/>
          </p:cNvSpPr>
          <p:nvPr/>
        </p:nvSpPr>
        <p:spPr bwMode="auto">
          <a:xfrm>
            <a:off x="2676525" y="1747838"/>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65221" name="Picture 5"/>
          <p:cNvPicPr>
            <a:picLocks noChangeAspect="1" noChangeArrowheads="1"/>
          </p:cNvPicPr>
          <p:nvPr/>
        </p:nvPicPr>
        <p:blipFill>
          <a:blip r:embed="rId3" cstate="print"/>
          <a:srcRect l="4021" t="15865" r="5528" b="7082"/>
          <a:stretch>
            <a:fillRect/>
          </a:stretch>
        </p:blipFill>
        <p:spPr bwMode="auto">
          <a:xfrm>
            <a:off x="304800" y="1447800"/>
            <a:ext cx="4038600" cy="3051175"/>
          </a:xfrm>
          <a:prstGeom prst="rect">
            <a:avLst/>
          </a:prstGeom>
          <a:noFill/>
        </p:spPr>
      </p:pic>
    </p:spTree>
    <p:extLst>
      <p:ext uri="{BB962C8B-B14F-4D97-AF65-F5344CB8AC3E}">
        <p14:creationId xmlns:p14="http://schemas.microsoft.com/office/powerpoint/2010/main" xmlns="" val="20481589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0" i="0" dirty="0" smtClean="0">
                <a:latin typeface="Arial Black" pitchFamily="34" charset="0"/>
              </a:rPr>
              <a:t>MAN</a:t>
            </a:r>
            <a:endParaRPr lang="id-ID" b="0" i="0" dirty="0">
              <a:latin typeface="Arial Black" pitchFamily="34" charset="0"/>
            </a:endParaRPr>
          </a:p>
        </p:txBody>
      </p:sp>
      <p:pic>
        <p:nvPicPr>
          <p:cNvPr id="3" name="Picture 2"/>
          <p:cNvPicPr/>
          <p:nvPr/>
        </p:nvPicPr>
        <p:blipFill>
          <a:blip r:embed="rId2" cstate="print">
            <a:extLst>
              <a:ext uri="{28A0092B-C50C-407E-A947-70E740481C1C}">
                <a14:useLocalDpi xmlns:a14="http://schemas.microsoft.com/office/drawing/2010/main" xmlns="" val="0"/>
              </a:ext>
            </a:extLst>
          </a:blip>
          <a:stretch>
            <a:fillRect/>
          </a:stretch>
        </p:blipFill>
        <p:spPr>
          <a:xfrm>
            <a:off x="1151915" y="1556792"/>
            <a:ext cx="6588437" cy="4323923"/>
          </a:xfrm>
          <a:prstGeom prst="rect">
            <a:avLst/>
          </a:prstGeom>
        </p:spPr>
      </p:pic>
    </p:spTree>
    <p:extLst>
      <p:ext uri="{BB962C8B-B14F-4D97-AF65-F5344CB8AC3E}">
        <p14:creationId xmlns:p14="http://schemas.microsoft.com/office/powerpoint/2010/main" xmlns="" val="3560879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498080" cy="1143000"/>
          </a:xfrm>
        </p:spPr>
        <p:txBody>
          <a:bodyPr>
            <a:normAutofit/>
          </a:bodyPr>
          <a:lstStyle/>
          <a:p>
            <a:pPr lvl="0"/>
            <a:r>
              <a:rPr lang="en-US" b="1" dirty="0" smtClean="0"/>
              <a:t>Mouse</a:t>
            </a:r>
            <a:endParaRPr lang="en-US" dirty="0"/>
          </a:p>
        </p:txBody>
      </p:sp>
      <p:pic>
        <p:nvPicPr>
          <p:cNvPr id="4" name="Picture 3" descr="E:\Kerja\Dre Dosen\Pictogram_input.png"/>
          <p:cNvPicPr>
            <a:picLocks noChangeAspect="1" noChangeArrowheads="1"/>
          </p:cNvPicPr>
          <p:nvPr/>
        </p:nvPicPr>
        <p:blipFill>
          <a:blip r:embed="rId2" cstate="print"/>
          <a:srcRect/>
          <a:stretch>
            <a:fillRect/>
          </a:stretch>
        </p:blipFill>
        <p:spPr bwMode="auto">
          <a:xfrm rot="10800000">
            <a:off x="7696200" y="228600"/>
            <a:ext cx="1219201" cy="1206332"/>
          </a:xfrm>
          <a:prstGeom prst="rect">
            <a:avLst/>
          </a:prstGeom>
          <a:noFill/>
        </p:spPr>
      </p:pic>
      <p:pic>
        <p:nvPicPr>
          <p:cNvPr id="4098" name="Picture 2" descr="E:\Kerja\Dre Dosen\mouse-serial.jpg"/>
          <p:cNvPicPr>
            <a:picLocks noChangeAspect="1" noChangeArrowheads="1"/>
          </p:cNvPicPr>
          <p:nvPr/>
        </p:nvPicPr>
        <p:blipFill>
          <a:blip r:embed="rId3" cstate="print"/>
          <a:srcRect/>
          <a:stretch>
            <a:fillRect/>
          </a:stretch>
        </p:blipFill>
        <p:spPr bwMode="auto">
          <a:xfrm>
            <a:off x="1066800" y="1066800"/>
            <a:ext cx="2590800" cy="1850571"/>
          </a:xfrm>
          <a:prstGeom prst="rect">
            <a:avLst/>
          </a:prstGeom>
          <a:noFill/>
        </p:spPr>
      </p:pic>
      <p:pic>
        <p:nvPicPr>
          <p:cNvPr id="4099" name="Picture 3" descr="E:\Kerja\Dre Dosen\PS2-3ButtonScrollMouse.jpg"/>
          <p:cNvPicPr>
            <a:picLocks noChangeAspect="1" noChangeArrowheads="1"/>
          </p:cNvPicPr>
          <p:nvPr/>
        </p:nvPicPr>
        <p:blipFill rotWithShape="1">
          <a:blip r:embed="rId4" cstate="print"/>
          <a:srcRect t="32444"/>
          <a:stretch/>
        </p:blipFill>
        <p:spPr bwMode="auto">
          <a:xfrm>
            <a:off x="6846814" y="3886200"/>
            <a:ext cx="1839986" cy="1243013"/>
          </a:xfrm>
          <a:prstGeom prst="rect">
            <a:avLst/>
          </a:prstGeom>
          <a:noFill/>
        </p:spPr>
      </p:pic>
      <p:pic>
        <p:nvPicPr>
          <p:cNvPr id="4100" name="Picture 4" descr="E:\Kerja\Dre Dosen\genius-mouse-wireless-traveller.jpg"/>
          <p:cNvPicPr>
            <a:picLocks noChangeAspect="1" noChangeArrowheads="1"/>
          </p:cNvPicPr>
          <p:nvPr/>
        </p:nvPicPr>
        <p:blipFill>
          <a:blip r:embed="rId5" cstate="print"/>
          <a:srcRect/>
          <a:stretch>
            <a:fillRect/>
          </a:stretch>
        </p:blipFill>
        <p:spPr bwMode="auto">
          <a:xfrm>
            <a:off x="1066800" y="4648200"/>
            <a:ext cx="2133600" cy="2133600"/>
          </a:xfrm>
          <a:prstGeom prst="rect">
            <a:avLst/>
          </a:prstGeom>
          <a:noFill/>
        </p:spPr>
      </p:pic>
      <p:pic>
        <p:nvPicPr>
          <p:cNvPr id="4101" name="Picture 5" descr="E:\Kerja\Dre Dosen\usb mouse.jpg"/>
          <p:cNvPicPr>
            <a:picLocks noChangeAspect="1" noChangeArrowheads="1"/>
          </p:cNvPicPr>
          <p:nvPr/>
        </p:nvPicPr>
        <p:blipFill>
          <a:blip r:embed="rId6" cstate="print"/>
          <a:srcRect/>
          <a:stretch>
            <a:fillRect/>
          </a:stretch>
        </p:blipFill>
        <p:spPr bwMode="auto">
          <a:xfrm>
            <a:off x="5763965" y="5057774"/>
            <a:ext cx="3303835" cy="1724025"/>
          </a:xfrm>
          <a:prstGeom prst="rect">
            <a:avLst/>
          </a:prstGeom>
          <a:noFill/>
        </p:spPr>
      </p:pic>
      <p:pic>
        <p:nvPicPr>
          <p:cNvPr id="2051" name="Picture 3"/>
          <p:cNvPicPr>
            <a:picLocks noChangeAspect="1" noChangeArrowheads="1"/>
          </p:cNvPicPr>
          <p:nvPr/>
        </p:nvPicPr>
        <p:blipFill>
          <a:blip r:embed="rId7" cstate="print"/>
          <a:srcRect/>
          <a:stretch>
            <a:fillRect/>
          </a:stretch>
        </p:blipFill>
        <p:spPr bwMode="auto">
          <a:xfrm>
            <a:off x="3200400" y="2971800"/>
            <a:ext cx="2743200" cy="2160270"/>
          </a:xfrm>
          <a:prstGeom prst="rect">
            <a:avLst/>
          </a:prstGeom>
          <a:noFill/>
          <a:ln w="9525">
            <a:noFill/>
            <a:miter lim="800000"/>
            <a:headEnd/>
            <a:tailEnd/>
          </a:ln>
          <a:effectLst/>
        </p:spPr>
      </p:pic>
      <p:pic>
        <p:nvPicPr>
          <p:cNvPr id="2052" name="Picture 4"/>
          <p:cNvPicPr>
            <a:picLocks noChangeAspect="1" noChangeArrowheads="1"/>
          </p:cNvPicPr>
          <p:nvPr/>
        </p:nvPicPr>
        <p:blipFill>
          <a:blip r:embed="rId8" cstate="print"/>
          <a:srcRect/>
          <a:stretch>
            <a:fillRect/>
          </a:stretch>
        </p:blipFill>
        <p:spPr bwMode="auto">
          <a:xfrm>
            <a:off x="3457575" y="5133975"/>
            <a:ext cx="2181225" cy="1495425"/>
          </a:xfrm>
          <a:prstGeom prst="rect">
            <a:avLst/>
          </a:prstGeom>
          <a:noFill/>
          <a:ln w="9525">
            <a:noFill/>
            <a:miter lim="800000"/>
            <a:headEnd/>
            <a:tailEnd/>
          </a:ln>
          <a:effectLst/>
        </p:spPr>
      </p:pic>
      <p:pic>
        <p:nvPicPr>
          <p:cNvPr id="2053" name="Picture 5"/>
          <p:cNvPicPr>
            <a:picLocks noChangeAspect="1" noChangeArrowheads="1"/>
          </p:cNvPicPr>
          <p:nvPr/>
        </p:nvPicPr>
        <p:blipFill>
          <a:blip r:embed="rId9" cstate="print"/>
          <a:srcRect/>
          <a:stretch>
            <a:fillRect/>
          </a:stretch>
        </p:blipFill>
        <p:spPr bwMode="auto">
          <a:xfrm>
            <a:off x="5981700" y="1685925"/>
            <a:ext cx="2857500" cy="2124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0" i="0" dirty="0" smtClean="0">
                <a:latin typeface="Arial Black" pitchFamily="34" charset="0"/>
              </a:rPr>
              <a:t>WAN</a:t>
            </a:r>
            <a:endParaRPr lang="id-ID" b="0" i="0" dirty="0">
              <a:latin typeface="Arial Black" pitchFamily="34" charset="0"/>
            </a:endParaRPr>
          </a:p>
        </p:txBody>
      </p:sp>
      <p:pic>
        <p:nvPicPr>
          <p:cNvPr id="3" name="Picture 2"/>
          <p:cNvPicPr/>
          <p:nvPr/>
        </p:nvPicPr>
        <p:blipFill rotWithShape="1">
          <a:blip r:embed="rId2" cstate="print">
            <a:extLst>
              <a:ext uri="{28A0092B-C50C-407E-A947-70E740481C1C}">
                <a14:useLocalDpi xmlns:a14="http://schemas.microsoft.com/office/drawing/2010/main" xmlns="" val="0"/>
              </a:ext>
            </a:extLst>
          </a:blip>
          <a:srcRect l="8809" r="5440"/>
          <a:stretch/>
        </p:blipFill>
        <p:spPr bwMode="auto">
          <a:xfrm>
            <a:off x="971600" y="1628800"/>
            <a:ext cx="6912768" cy="468052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2247230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a:latin typeface="Times" pitchFamily="18" charset="0"/>
                <a:cs typeface="Times New Roman" pitchFamily="18" charset="0"/>
              </a:rPr>
              <a:t>Wide-Area Network (WAN)</a:t>
            </a:r>
            <a:r>
              <a:rPr lang="en-US"/>
              <a:t> </a:t>
            </a:r>
          </a:p>
        </p:txBody>
      </p:sp>
      <p:sp>
        <p:nvSpPr>
          <p:cNvPr id="267267" name="Rectangle 3"/>
          <p:cNvSpPr>
            <a:spLocks noGrp="1" noChangeArrowheads="1"/>
          </p:cNvSpPr>
          <p:nvPr>
            <p:ph type="body" sz="half" idx="2"/>
          </p:nvPr>
        </p:nvSpPr>
        <p:spPr>
          <a:xfrm>
            <a:off x="3886200" y="1447800"/>
            <a:ext cx="4953000" cy="4501480"/>
          </a:xfrm>
        </p:spPr>
        <p:txBody>
          <a:bodyPr/>
          <a:lstStyle/>
          <a:p>
            <a:pPr>
              <a:lnSpc>
                <a:spcPct val="90000"/>
              </a:lnSpc>
            </a:pPr>
            <a:r>
              <a:rPr lang="en-US" sz="2200" dirty="0">
                <a:cs typeface="Times New Roman" pitchFamily="18" charset="0"/>
              </a:rPr>
              <a:t>WAN, </a:t>
            </a:r>
            <a:r>
              <a:rPr lang="en-US" sz="2200" dirty="0" err="1">
                <a:cs typeface="Times New Roman" pitchFamily="18" charset="0"/>
              </a:rPr>
              <a:t>adalah</a:t>
            </a:r>
            <a:r>
              <a:rPr lang="en-US" sz="2200" dirty="0">
                <a:cs typeface="Times New Roman" pitchFamily="18" charset="0"/>
              </a:rPr>
              <a:t> </a:t>
            </a:r>
            <a:r>
              <a:rPr lang="en-US" sz="2200" dirty="0" err="1">
                <a:cs typeface="Times New Roman" pitchFamily="18" charset="0"/>
              </a:rPr>
              <a:t>jaringan</a:t>
            </a:r>
            <a:r>
              <a:rPr lang="en-US" sz="2200" dirty="0">
                <a:cs typeface="Times New Roman" pitchFamily="18" charset="0"/>
              </a:rPr>
              <a:t> </a:t>
            </a:r>
            <a:r>
              <a:rPr lang="en-US" sz="2200" dirty="0" err="1">
                <a:cs typeface="Times New Roman" pitchFamily="18" charset="0"/>
              </a:rPr>
              <a:t>komputer</a:t>
            </a:r>
            <a:r>
              <a:rPr lang="en-US" sz="2200" dirty="0">
                <a:cs typeface="Times New Roman" pitchFamily="18" charset="0"/>
              </a:rPr>
              <a:t> yang </a:t>
            </a:r>
            <a:r>
              <a:rPr lang="en-US" sz="2200" dirty="0" err="1">
                <a:cs typeface="Times New Roman" pitchFamily="18" charset="0"/>
              </a:rPr>
              <a:t>berada</a:t>
            </a:r>
            <a:r>
              <a:rPr lang="en-US" sz="2200" dirty="0">
                <a:cs typeface="Times New Roman" pitchFamily="18" charset="0"/>
              </a:rPr>
              <a:t> </a:t>
            </a:r>
            <a:r>
              <a:rPr lang="en-US" sz="2200" dirty="0" err="1">
                <a:cs typeface="Times New Roman" pitchFamily="18" charset="0"/>
              </a:rPr>
              <a:t>pada</a:t>
            </a:r>
            <a:r>
              <a:rPr lang="en-US" sz="2200" dirty="0">
                <a:cs typeface="Times New Roman" pitchFamily="18" charset="0"/>
              </a:rPr>
              <a:t> </a:t>
            </a:r>
            <a:r>
              <a:rPr lang="en-US" sz="2200" dirty="0" err="1">
                <a:cs typeface="Times New Roman" pitchFamily="18" charset="0"/>
              </a:rPr>
              <a:t>kawasan</a:t>
            </a:r>
            <a:r>
              <a:rPr lang="en-US" sz="2200" dirty="0">
                <a:cs typeface="Times New Roman" pitchFamily="18" charset="0"/>
              </a:rPr>
              <a:t> yang </a:t>
            </a:r>
            <a:r>
              <a:rPr lang="en-US" sz="2200" dirty="0" err="1">
                <a:cs typeface="Times New Roman" pitchFamily="18" charset="0"/>
              </a:rPr>
              <a:t>lebih</a:t>
            </a:r>
            <a:r>
              <a:rPr lang="en-US" sz="2200" dirty="0">
                <a:cs typeface="Times New Roman" pitchFamily="18" charset="0"/>
              </a:rPr>
              <a:t> </a:t>
            </a:r>
            <a:r>
              <a:rPr lang="en-US" sz="2200" dirty="0" err="1">
                <a:cs typeface="Times New Roman" pitchFamily="18" charset="0"/>
              </a:rPr>
              <a:t>luas</a:t>
            </a:r>
            <a:r>
              <a:rPr lang="en-US" sz="2200" dirty="0">
                <a:cs typeface="Times New Roman" pitchFamily="18" charset="0"/>
              </a:rPr>
              <a:t> (</a:t>
            </a:r>
            <a:r>
              <a:rPr lang="en-US" sz="2200" dirty="0" err="1">
                <a:cs typeface="Times New Roman" pitchFamily="18" charset="0"/>
              </a:rPr>
              <a:t>lebih</a:t>
            </a:r>
            <a:r>
              <a:rPr lang="en-US" sz="2200" dirty="0">
                <a:cs typeface="Times New Roman" pitchFamily="18" charset="0"/>
              </a:rPr>
              <a:t> </a:t>
            </a:r>
            <a:r>
              <a:rPr lang="en-US" sz="2200" dirty="0" err="1">
                <a:cs typeface="Times New Roman" pitchFamily="18" charset="0"/>
              </a:rPr>
              <a:t>luas</a:t>
            </a:r>
            <a:r>
              <a:rPr lang="en-US" sz="2200" dirty="0">
                <a:cs typeface="Times New Roman" pitchFamily="18" charset="0"/>
              </a:rPr>
              <a:t> </a:t>
            </a:r>
            <a:r>
              <a:rPr lang="en-US" sz="2200" dirty="0" err="1">
                <a:cs typeface="Times New Roman" pitchFamily="18" charset="0"/>
              </a:rPr>
              <a:t>daripada</a:t>
            </a:r>
            <a:r>
              <a:rPr lang="en-US" sz="2200" dirty="0">
                <a:cs typeface="Times New Roman" pitchFamily="18" charset="0"/>
              </a:rPr>
              <a:t> LAN).</a:t>
            </a:r>
          </a:p>
          <a:p>
            <a:pPr>
              <a:lnSpc>
                <a:spcPct val="90000"/>
              </a:lnSpc>
            </a:pPr>
            <a:r>
              <a:rPr lang="en-US" sz="2200" dirty="0" err="1" smtClean="0">
                <a:cs typeface="Times New Roman" pitchFamily="18" charset="0"/>
              </a:rPr>
              <a:t>Interkoneksi</a:t>
            </a:r>
            <a:r>
              <a:rPr lang="en-US" sz="2200" dirty="0" smtClean="0">
                <a:cs typeface="Times New Roman" pitchFamily="18" charset="0"/>
              </a:rPr>
              <a:t> </a:t>
            </a:r>
            <a:r>
              <a:rPr lang="en-US" sz="2200" dirty="0" err="1">
                <a:cs typeface="Times New Roman" pitchFamily="18" charset="0"/>
              </a:rPr>
              <a:t>pada</a:t>
            </a:r>
            <a:r>
              <a:rPr lang="en-US" sz="2200" dirty="0">
                <a:cs typeface="Times New Roman" pitchFamily="18" charset="0"/>
              </a:rPr>
              <a:t> WAN </a:t>
            </a:r>
            <a:r>
              <a:rPr lang="en-US" sz="2200" dirty="0" err="1">
                <a:cs typeface="Times New Roman" pitchFamily="18" charset="0"/>
              </a:rPr>
              <a:t>menggunaka</a:t>
            </a:r>
            <a:r>
              <a:rPr lang="en-US" sz="2200" dirty="0">
                <a:cs typeface="Times New Roman" pitchFamily="18" charset="0"/>
              </a:rPr>
              <a:t> </a:t>
            </a:r>
            <a:r>
              <a:rPr lang="en-US" sz="2200" dirty="0" err="1">
                <a:cs typeface="Times New Roman" pitchFamily="18" charset="0"/>
              </a:rPr>
              <a:t>metoda</a:t>
            </a:r>
            <a:r>
              <a:rPr lang="en-US" sz="2200" dirty="0">
                <a:cs typeface="Times New Roman" pitchFamily="18" charset="0"/>
              </a:rPr>
              <a:t> point-to-point (p2p) </a:t>
            </a:r>
            <a:r>
              <a:rPr lang="en-US" sz="2200" dirty="0" err="1">
                <a:cs typeface="Times New Roman" pitchFamily="18" charset="0"/>
              </a:rPr>
              <a:t>atau</a:t>
            </a:r>
            <a:r>
              <a:rPr lang="en-US" sz="2200" dirty="0">
                <a:cs typeface="Times New Roman" pitchFamily="18" charset="0"/>
              </a:rPr>
              <a:t> point to multipoint (p2mp), </a:t>
            </a:r>
            <a:r>
              <a:rPr lang="en-US" sz="2200" dirty="0" err="1">
                <a:cs typeface="Times New Roman" pitchFamily="18" charset="0"/>
              </a:rPr>
              <a:t>dan</a:t>
            </a:r>
            <a:r>
              <a:rPr lang="en-US" sz="2200" dirty="0">
                <a:cs typeface="Times New Roman" pitchFamily="18" charset="0"/>
              </a:rPr>
              <a:t> </a:t>
            </a:r>
            <a:r>
              <a:rPr lang="en-US" sz="2200" dirty="0" err="1">
                <a:cs typeface="Times New Roman" pitchFamily="18" charset="0"/>
              </a:rPr>
              <a:t>jalur</a:t>
            </a:r>
            <a:r>
              <a:rPr lang="en-US" sz="2200" dirty="0">
                <a:cs typeface="Times New Roman" pitchFamily="18" charset="0"/>
              </a:rPr>
              <a:t> </a:t>
            </a:r>
            <a:r>
              <a:rPr lang="en-US" sz="2200" dirty="0" err="1">
                <a:cs typeface="Times New Roman" pitchFamily="18" charset="0"/>
              </a:rPr>
              <a:t>komunikasi</a:t>
            </a:r>
            <a:r>
              <a:rPr lang="en-US" sz="2200" dirty="0">
                <a:cs typeface="Times New Roman" pitchFamily="18" charset="0"/>
              </a:rPr>
              <a:t> serial (modem).</a:t>
            </a:r>
          </a:p>
          <a:p>
            <a:pPr>
              <a:lnSpc>
                <a:spcPct val="90000"/>
              </a:lnSpc>
            </a:pPr>
            <a:r>
              <a:rPr lang="en-US" sz="2200" dirty="0" smtClean="0">
                <a:cs typeface="Times New Roman" pitchFamily="18" charset="0"/>
              </a:rPr>
              <a:t>Point-to-point </a:t>
            </a:r>
            <a:r>
              <a:rPr lang="en-US" sz="2200" dirty="0" err="1">
                <a:cs typeface="Times New Roman" pitchFamily="18" charset="0"/>
              </a:rPr>
              <a:t>hanya</a:t>
            </a:r>
            <a:r>
              <a:rPr lang="en-US" sz="2200" dirty="0">
                <a:cs typeface="Times New Roman" pitchFamily="18" charset="0"/>
              </a:rPr>
              <a:t> </a:t>
            </a:r>
            <a:r>
              <a:rPr lang="en-US" sz="2200" dirty="0" err="1">
                <a:cs typeface="Times New Roman" pitchFamily="18" charset="0"/>
              </a:rPr>
              <a:t>menghubungkan</a:t>
            </a:r>
            <a:r>
              <a:rPr lang="en-US" sz="2200" dirty="0">
                <a:cs typeface="Times New Roman" pitchFamily="18" charset="0"/>
              </a:rPr>
              <a:t> 2 </a:t>
            </a:r>
            <a:r>
              <a:rPr lang="en-US" sz="2200" dirty="0" err="1">
                <a:cs typeface="Times New Roman" pitchFamily="18" charset="0"/>
              </a:rPr>
              <a:t>lokasi</a:t>
            </a:r>
            <a:r>
              <a:rPr lang="en-US" sz="2200" dirty="0">
                <a:cs typeface="Times New Roman" pitchFamily="18" charset="0"/>
              </a:rPr>
              <a:t>. Point-to-multipoint </a:t>
            </a:r>
            <a:r>
              <a:rPr lang="en-US" sz="2200" dirty="0" err="1">
                <a:cs typeface="Times New Roman" pitchFamily="18" charset="0"/>
              </a:rPr>
              <a:t>menghubungkan</a:t>
            </a:r>
            <a:r>
              <a:rPr lang="en-US" sz="2200" dirty="0">
                <a:cs typeface="Times New Roman" pitchFamily="18" charset="0"/>
              </a:rPr>
              <a:t> </a:t>
            </a:r>
            <a:r>
              <a:rPr lang="en-US" sz="2200" dirty="0" err="1">
                <a:cs typeface="Times New Roman" pitchFamily="18" charset="0"/>
              </a:rPr>
              <a:t>satu</a:t>
            </a:r>
            <a:r>
              <a:rPr lang="en-US" sz="2200" dirty="0">
                <a:cs typeface="Times New Roman" pitchFamily="18" charset="0"/>
              </a:rPr>
              <a:t> </a:t>
            </a:r>
            <a:r>
              <a:rPr lang="en-US" sz="2200" dirty="0" err="1">
                <a:cs typeface="Times New Roman" pitchFamily="18" charset="0"/>
              </a:rPr>
              <a:t>lokasi</a:t>
            </a:r>
            <a:r>
              <a:rPr lang="en-US" sz="2200" dirty="0">
                <a:cs typeface="Times New Roman" pitchFamily="18" charset="0"/>
              </a:rPr>
              <a:t> </a:t>
            </a:r>
            <a:r>
              <a:rPr lang="en-US" sz="2200" dirty="0" err="1">
                <a:cs typeface="Times New Roman" pitchFamily="18" charset="0"/>
              </a:rPr>
              <a:t>dengan</a:t>
            </a:r>
            <a:r>
              <a:rPr lang="en-US" sz="2200" dirty="0">
                <a:cs typeface="Times New Roman" pitchFamily="18" charset="0"/>
              </a:rPr>
              <a:t> </a:t>
            </a:r>
            <a:r>
              <a:rPr lang="en-US" sz="2200" dirty="0" err="1">
                <a:cs typeface="Times New Roman" pitchFamily="18" charset="0"/>
              </a:rPr>
              <a:t>banyak</a:t>
            </a:r>
            <a:r>
              <a:rPr lang="en-US" sz="2200" dirty="0">
                <a:cs typeface="Times New Roman" pitchFamily="18" charset="0"/>
              </a:rPr>
              <a:t> </a:t>
            </a:r>
            <a:r>
              <a:rPr lang="en-US" sz="2200" dirty="0" err="1">
                <a:cs typeface="Times New Roman" pitchFamily="18" charset="0"/>
              </a:rPr>
              <a:t>lokasi</a:t>
            </a:r>
            <a:r>
              <a:rPr lang="en-US" sz="2200" dirty="0">
                <a:cs typeface="Times New Roman" pitchFamily="18" charset="0"/>
              </a:rPr>
              <a:t> </a:t>
            </a:r>
            <a:r>
              <a:rPr lang="en-US" sz="2200" dirty="0" err="1">
                <a:cs typeface="Times New Roman" pitchFamily="18" charset="0"/>
              </a:rPr>
              <a:t>lainnya</a:t>
            </a:r>
            <a:r>
              <a:rPr lang="en-US" sz="2200" dirty="0">
                <a:cs typeface="Times New Roman" pitchFamily="18" charset="0"/>
              </a:rPr>
              <a:t>.</a:t>
            </a:r>
          </a:p>
        </p:txBody>
      </p:sp>
      <p:sp>
        <p:nvSpPr>
          <p:cNvPr id="267268" name="Rectangle 4"/>
          <p:cNvSpPr>
            <a:spLocks noChangeArrowheads="1"/>
          </p:cNvSpPr>
          <p:nvPr/>
        </p:nvSpPr>
        <p:spPr bwMode="auto">
          <a:xfrm>
            <a:off x="2671763" y="1743075"/>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67269" name="Picture 5"/>
          <p:cNvPicPr>
            <a:picLocks noChangeAspect="1" noChangeArrowheads="1"/>
          </p:cNvPicPr>
          <p:nvPr/>
        </p:nvPicPr>
        <p:blipFill>
          <a:blip r:embed="rId3" cstate="print"/>
          <a:srcRect l="18799" t="11299" r="19115" b="20264"/>
          <a:stretch>
            <a:fillRect/>
          </a:stretch>
        </p:blipFill>
        <p:spPr bwMode="auto">
          <a:xfrm>
            <a:off x="304800" y="1447800"/>
            <a:ext cx="3429000" cy="3352800"/>
          </a:xfrm>
          <a:prstGeom prst="rect">
            <a:avLst/>
          </a:prstGeom>
          <a:noFill/>
        </p:spPr>
      </p:pic>
    </p:spTree>
    <p:extLst>
      <p:ext uri="{BB962C8B-B14F-4D97-AF65-F5344CB8AC3E}">
        <p14:creationId xmlns:p14="http://schemas.microsoft.com/office/powerpoint/2010/main" xmlns="" val="26276671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latin typeface="Times" pitchFamily="18" charset="0"/>
                <a:cs typeface="Times New Roman" pitchFamily="18" charset="0"/>
              </a:rPr>
              <a:t>Wide-Area Network (WAN)</a:t>
            </a:r>
          </a:p>
        </p:txBody>
      </p:sp>
      <p:sp>
        <p:nvSpPr>
          <p:cNvPr id="269315" name="Rectangle 3"/>
          <p:cNvSpPr>
            <a:spLocks noGrp="1" noChangeArrowheads="1"/>
          </p:cNvSpPr>
          <p:nvPr>
            <p:ph type="body" idx="1"/>
          </p:nvPr>
        </p:nvSpPr>
        <p:spPr>
          <a:xfrm>
            <a:off x="1066800" y="1447800"/>
            <a:ext cx="7467600" cy="4267200"/>
          </a:xfrm>
        </p:spPr>
        <p:txBody>
          <a:bodyPr/>
          <a:lstStyle/>
          <a:p>
            <a:pPr>
              <a:lnSpc>
                <a:spcPct val="90000"/>
              </a:lnSpc>
            </a:pPr>
            <a:r>
              <a:rPr lang="en-US" sz="2600">
                <a:cs typeface="Times New Roman" pitchFamily="18" charset="0"/>
              </a:rPr>
              <a:t>Berikut ini adalah teknologi WAN:</a:t>
            </a:r>
            <a:r>
              <a:rPr lang="en-US" sz="2600"/>
              <a:t> </a:t>
            </a:r>
          </a:p>
          <a:p>
            <a:pPr lvl="1">
              <a:lnSpc>
                <a:spcPct val="90000"/>
              </a:lnSpc>
            </a:pPr>
            <a:r>
              <a:rPr lang="en-US" sz="2200"/>
              <a:t>Modem</a:t>
            </a:r>
          </a:p>
          <a:p>
            <a:pPr lvl="1">
              <a:lnSpc>
                <a:spcPct val="90000"/>
              </a:lnSpc>
            </a:pPr>
            <a:r>
              <a:rPr lang="en-US" sz="2200">
                <a:cs typeface="Times New Roman" pitchFamily="18" charset="0"/>
              </a:rPr>
              <a:t>Integrated Services Digital Network (ISDN) </a:t>
            </a:r>
          </a:p>
          <a:p>
            <a:pPr lvl="1">
              <a:lnSpc>
                <a:spcPct val="90000"/>
              </a:lnSpc>
            </a:pPr>
            <a:r>
              <a:rPr lang="en-US" sz="2200">
                <a:cs typeface="Times New Roman" pitchFamily="18" charset="0"/>
              </a:rPr>
              <a:t>Digital subscriber line (DSL) </a:t>
            </a:r>
          </a:p>
          <a:p>
            <a:pPr lvl="1">
              <a:lnSpc>
                <a:spcPct val="90000"/>
              </a:lnSpc>
            </a:pPr>
            <a:r>
              <a:rPr lang="en-US" sz="2200">
                <a:cs typeface="Times New Roman" pitchFamily="18" charset="0"/>
              </a:rPr>
              <a:t>Wireless </a:t>
            </a:r>
            <a:r>
              <a:rPr lang="en-US" sz="2200">
                <a:solidFill>
                  <a:schemeClr val="accent2"/>
                </a:solidFill>
                <a:cs typeface="Times New Roman" pitchFamily="18" charset="0"/>
              </a:rPr>
              <a:t>(teknologi paling murah)</a:t>
            </a:r>
          </a:p>
          <a:p>
            <a:pPr lvl="1">
              <a:lnSpc>
                <a:spcPct val="90000"/>
              </a:lnSpc>
            </a:pPr>
            <a:r>
              <a:rPr lang="en-US" sz="2200">
                <a:cs typeface="Times New Roman" pitchFamily="18" charset="0"/>
              </a:rPr>
              <a:t>Frame Relay</a:t>
            </a:r>
          </a:p>
          <a:p>
            <a:pPr lvl="1">
              <a:lnSpc>
                <a:spcPct val="90000"/>
              </a:lnSpc>
            </a:pPr>
            <a:r>
              <a:rPr lang="en-US" sz="2200">
                <a:cs typeface="Times New Roman" pitchFamily="18" charset="0"/>
              </a:rPr>
              <a:t>Asynchronous Transfer Mode (ATM) </a:t>
            </a:r>
          </a:p>
          <a:p>
            <a:pPr lvl="1">
              <a:lnSpc>
                <a:spcPct val="90000"/>
              </a:lnSpc>
            </a:pPr>
            <a:r>
              <a:rPr lang="en-US" sz="2200">
                <a:cs typeface="Times New Roman" pitchFamily="18" charset="0"/>
              </a:rPr>
              <a:t>The T (US) and E (Europe) Carrier series (T1, E1, T3, E3, and so on) </a:t>
            </a:r>
          </a:p>
          <a:p>
            <a:pPr lvl="1">
              <a:lnSpc>
                <a:spcPct val="90000"/>
              </a:lnSpc>
            </a:pPr>
            <a:r>
              <a:rPr lang="en-US" sz="2200">
                <a:cs typeface="Times New Roman" pitchFamily="18" charset="0"/>
              </a:rPr>
              <a:t>Synchronous Optical Network (SONET) </a:t>
            </a:r>
          </a:p>
        </p:txBody>
      </p:sp>
    </p:spTree>
    <p:extLst>
      <p:ext uri="{BB962C8B-B14F-4D97-AF65-F5344CB8AC3E}">
        <p14:creationId xmlns:p14="http://schemas.microsoft.com/office/powerpoint/2010/main" xmlns="" val="25624351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en-US">
                <a:latin typeface="Times" pitchFamily="18" charset="0"/>
                <a:cs typeface="Times New Roman" pitchFamily="18" charset="0"/>
              </a:rPr>
              <a:t>Wide-Area Network (WAN)</a:t>
            </a:r>
          </a:p>
        </p:txBody>
      </p:sp>
      <p:sp>
        <p:nvSpPr>
          <p:cNvPr id="271363" name="Rectangle 3"/>
          <p:cNvSpPr>
            <a:spLocks noGrp="1" noChangeArrowheads="1"/>
          </p:cNvSpPr>
          <p:nvPr>
            <p:ph type="body" sz="half" idx="2"/>
          </p:nvPr>
        </p:nvSpPr>
        <p:spPr>
          <a:xfrm>
            <a:off x="4267200" y="1828800"/>
            <a:ext cx="4572000" cy="4038600"/>
          </a:xfrm>
        </p:spPr>
        <p:txBody>
          <a:bodyPr/>
          <a:lstStyle/>
          <a:p>
            <a:pPr>
              <a:lnSpc>
                <a:spcPct val="90000"/>
              </a:lnSpc>
            </a:pPr>
            <a:r>
              <a:rPr lang="en-US" sz="2100" dirty="0" err="1">
                <a:cs typeface="Times New Roman" pitchFamily="18" charset="0"/>
              </a:rPr>
              <a:t>Koneksi</a:t>
            </a:r>
            <a:r>
              <a:rPr lang="en-US" sz="2100" dirty="0">
                <a:cs typeface="Times New Roman" pitchFamily="18" charset="0"/>
              </a:rPr>
              <a:t> yang </a:t>
            </a:r>
            <a:r>
              <a:rPr lang="en-US" sz="2100" dirty="0" err="1">
                <a:cs typeface="Times New Roman" pitchFamily="18" charset="0"/>
              </a:rPr>
              <a:t>terjadi</a:t>
            </a:r>
            <a:r>
              <a:rPr lang="en-US" sz="2100" dirty="0">
                <a:cs typeface="Times New Roman" pitchFamily="18" charset="0"/>
              </a:rPr>
              <a:t> </a:t>
            </a:r>
            <a:r>
              <a:rPr lang="en-US" sz="2100" dirty="0" err="1">
                <a:cs typeface="Times New Roman" pitchFamily="18" charset="0"/>
              </a:rPr>
              <a:t>pada</a:t>
            </a:r>
            <a:r>
              <a:rPr lang="en-US" sz="2100" dirty="0">
                <a:cs typeface="Times New Roman" pitchFamily="18" charset="0"/>
              </a:rPr>
              <a:t> </a:t>
            </a:r>
            <a:r>
              <a:rPr lang="en-US" sz="2100" dirty="0" err="1">
                <a:cs typeface="Times New Roman" pitchFamily="18" charset="0"/>
              </a:rPr>
              <a:t>jalur</a:t>
            </a:r>
            <a:r>
              <a:rPr lang="en-US" sz="2100" dirty="0">
                <a:cs typeface="Times New Roman" pitchFamily="18" charset="0"/>
              </a:rPr>
              <a:t> WAN </a:t>
            </a:r>
            <a:r>
              <a:rPr lang="en-US" sz="2100" dirty="0" err="1">
                <a:cs typeface="Times New Roman" pitchFamily="18" charset="0"/>
              </a:rPr>
              <a:t>dapat</a:t>
            </a:r>
            <a:r>
              <a:rPr lang="en-US" sz="2100" dirty="0">
                <a:cs typeface="Times New Roman" pitchFamily="18" charset="0"/>
              </a:rPr>
              <a:t> </a:t>
            </a:r>
            <a:r>
              <a:rPr lang="en-US" sz="2100" dirty="0" err="1">
                <a:cs typeface="Times New Roman" pitchFamily="18" charset="0"/>
              </a:rPr>
              <a:t>bersifat</a:t>
            </a:r>
            <a:r>
              <a:rPr lang="en-US" sz="2100" dirty="0">
                <a:cs typeface="Times New Roman" pitchFamily="18" charset="0"/>
              </a:rPr>
              <a:t>  </a:t>
            </a:r>
            <a:r>
              <a:rPr lang="en-US" sz="2100" dirty="0" err="1">
                <a:cs typeface="Times New Roman" pitchFamily="18" charset="0"/>
              </a:rPr>
              <a:t>temporer</a:t>
            </a:r>
            <a:r>
              <a:rPr lang="en-US" sz="2100" dirty="0">
                <a:cs typeface="Times New Roman" pitchFamily="18" charset="0"/>
              </a:rPr>
              <a:t> </a:t>
            </a:r>
            <a:r>
              <a:rPr lang="en-US" sz="2100" dirty="0" err="1">
                <a:cs typeface="Times New Roman" pitchFamily="18" charset="0"/>
              </a:rPr>
              <a:t>maupun</a:t>
            </a:r>
            <a:r>
              <a:rPr lang="en-US" sz="2100" dirty="0">
                <a:cs typeface="Times New Roman" pitchFamily="18" charset="0"/>
              </a:rPr>
              <a:t> </a:t>
            </a:r>
            <a:r>
              <a:rPr lang="en-US" sz="2100" dirty="0" err="1">
                <a:cs typeface="Times New Roman" pitchFamily="18" charset="0"/>
              </a:rPr>
              <a:t>permanen</a:t>
            </a:r>
            <a:r>
              <a:rPr lang="en-US" sz="2100" dirty="0">
                <a:cs typeface="Times New Roman" pitchFamily="18" charset="0"/>
              </a:rPr>
              <a:t>. </a:t>
            </a:r>
          </a:p>
          <a:p>
            <a:pPr>
              <a:lnSpc>
                <a:spcPct val="90000"/>
              </a:lnSpc>
            </a:pPr>
            <a:r>
              <a:rPr lang="en-US" sz="2100" dirty="0">
                <a:cs typeface="Times New Roman" pitchFamily="18" charset="0"/>
              </a:rPr>
              <a:t>Telephone </a:t>
            </a:r>
            <a:r>
              <a:rPr lang="en-US" sz="2100" dirty="0" err="1">
                <a:cs typeface="Times New Roman" pitchFamily="18" charset="0"/>
              </a:rPr>
              <a:t>atau</a:t>
            </a:r>
            <a:r>
              <a:rPr lang="en-US" sz="2100" dirty="0">
                <a:cs typeface="Times New Roman" pitchFamily="18" charset="0"/>
              </a:rPr>
              <a:t> </a:t>
            </a:r>
            <a:r>
              <a:rPr lang="en-US" sz="2100" dirty="0" smtClean="0">
                <a:cs typeface="Times New Roman" pitchFamily="18" charset="0"/>
              </a:rPr>
              <a:t>dial</a:t>
            </a:r>
            <a:r>
              <a:rPr lang="id-ID" sz="2100" dirty="0" smtClean="0">
                <a:cs typeface="Times New Roman" pitchFamily="18" charset="0"/>
              </a:rPr>
              <a:t> </a:t>
            </a:r>
            <a:r>
              <a:rPr lang="en-US" sz="2100" dirty="0" smtClean="0">
                <a:cs typeface="Times New Roman" pitchFamily="18" charset="0"/>
              </a:rPr>
              <a:t>up</a:t>
            </a:r>
            <a:r>
              <a:rPr lang="en-US" sz="2100" dirty="0">
                <a:cs typeface="Times New Roman" pitchFamily="18" charset="0"/>
              </a:rPr>
              <a:t>, </a:t>
            </a:r>
            <a:r>
              <a:rPr lang="en-US" sz="2100" dirty="0" err="1">
                <a:cs typeface="Times New Roman" pitchFamily="18" charset="0"/>
              </a:rPr>
              <a:t>termasuk</a:t>
            </a:r>
            <a:r>
              <a:rPr lang="en-US" sz="2100" dirty="0">
                <a:cs typeface="Times New Roman" pitchFamily="18" charset="0"/>
              </a:rPr>
              <a:t> </a:t>
            </a:r>
            <a:r>
              <a:rPr lang="en-US" sz="2100" dirty="0" err="1">
                <a:cs typeface="Times New Roman" pitchFamily="18" charset="0"/>
              </a:rPr>
              <a:t>koneksi</a:t>
            </a:r>
            <a:r>
              <a:rPr lang="en-US" sz="2100" dirty="0">
                <a:cs typeface="Times New Roman" pitchFamily="18" charset="0"/>
              </a:rPr>
              <a:t> </a:t>
            </a:r>
            <a:r>
              <a:rPr lang="en-US" sz="2100" dirty="0" err="1">
                <a:cs typeface="Times New Roman" pitchFamily="18" charset="0"/>
              </a:rPr>
              <a:t>temporer</a:t>
            </a:r>
            <a:r>
              <a:rPr lang="en-US" sz="2100" dirty="0">
                <a:cs typeface="Times New Roman" pitchFamily="18" charset="0"/>
              </a:rPr>
              <a:t> </a:t>
            </a:r>
          </a:p>
          <a:p>
            <a:pPr>
              <a:lnSpc>
                <a:spcPct val="90000"/>
              </a:lnSpc>
            </a:pPr>
            <a:r>
              <a:rPr lang="en-US" sz="2100" dirty="0" err="1">
                <a:cs typeface="Times New Roman" pitchFamily="18" charset="0"/>
              </a:rPr>
              <a:t>Baik</a:t>
            </a:r>
            <a:r>
              <a:rPr lang="en-US" sz="2100" dirty="0">
                <a:cs typeface="Times New Roman" pitchFamily="18" charset="0"/>
              </a:rPr>
              <a:t> </a:t>
            </a:r>
            <a:r>
              <a:rPr lang="en-US" sz="2100" dirty="0" err="1">
                <a:cs typeface="Times New Roman" pitchFamily="18" charset="0"/>
              </a:rPr>
              <a:t>temporer</a:t>
            </a:r>
            <a:r>
              <a:rPr lang="en-US" sz="2100" dirty="0">
                <a:cs typeface="Times New Roman" pitchFamily="18" charset="0"/>
              </a:rPr>
              <a:t> </a:t>
            </a:r>
            <a:r>
              <a:rPr lang="en-US" sz="2100" dirty="0" err="1">
                <a:cs typeface="Times New Roman" pitchFamily="18" charset="0"/>
              </a:rPr>
              <a:t>maupun</a:t>
            </a:r>
            <a:r>
              <a:rPr lang="en-US" sz="2100" dirty="0">
                <a:cs typeface="Times New Roman" pitchFamily="18" charset="0"/>
              </a:rPr>
              <a:t> </a:t>
            </a:r>
            <a:r>
              <a:rPr lang="en-US" sz="2100" dirty="0" err="1">
                <a:cs typeface="Times New Roman" pitchFamily="18" charset="0"/>
              </a:rPr>
              <a:t>permanen</a:t>
            </a:r>
            <a:r>
              <a:rPr lang="en-US" sz="2100" dirty="0">
                <a:cs typeface="Times New Roman" pitchFamily="18" charset="0"/>
              </a:rPr>
              <a:t>, </a:t>
            </a:r>
            <a:r>
              <a:rPr lang="en-US" sz="2100" dirty="0" err="1">
                <a:cs typeface="Times New Roman" pitchFamily="18" charset="0"/>
              </a:rPr>
              <a:t>komputer</a:t>
            </a:r>
            <a:r>
              <a:rPr lang="en-US" sz="2100" dirty="0">
                <a:cs typeface="Times New Roman" pitchFamily="18" charset="0"/>
              </a:rPr>
              <a:t> </a:t>
            </a:r>
            <a:r>
              <a:rPr lang="en-US" sz="2100" dirty="0" err="1">
                <a:cs typeface="Times New Roman" pitchFamily="18" charset="0"/>
              </a:rPr>
              <a:t>membutuhkan</a:t>
            </a:r>
            <a:r>
              <a:rPr lang="en-US" sz="2100" dirty="0">
                <a:cs typeface="Times New Roman" pitchFamily="18" charset="0"/>
              </a:rPr>
              <a:t> </a:t>
            </a:r>
            <a:r>
              <a:rPr lang="en-US" sz="2100" dirty="0" err="1">
                <a:cs typeface="Times New Roman" pitchFamily="18" charset="0"/>
              </a:rPr>
              <a:t>perangkat</a:t>
            </a:r>
            <a:r>
              <a:rPr lang="en-US" sz="2100" dirty="0">
                <a:cs typeface="Times New Roman" pitchFamily="18" charset="0"/>
              </a:rPr>
              <a:t> </a:t>
            </a:r>
            <a:r>
              <a:rPr lang="en-US" sz="2100" dirty="0" err="1">
                <a:cs typeface="Times New Roman" pitchFamily="18" charset="0"/>
              </a:rPr>
              <a:t>seperti</a:t>
            </a:r>
            <a:r>
              <a:rPr lang="en-US" sz="2100" dirty="0">
                <a:cs typeface="Times New Roman" pitchFamily="18" charset="0"/>
              </a:rPr>
              <a:t> modem, radio wireless </a:t>
            </a:r>
            <a:r>
              <a:rPr lang="en-US" sz="2100" dirty="0" err="1">
                <a:cs typeface="Times New Roman" pitchFamily="18" charset="0"/>
              </a:rPr>
              <a:t>untuk</a:t>
            </a:r>
            <a:r>
              <a:rPr lang="en-US" sz="2100" dirty="0">
                <a:cs typeface="Times New Roman" pitchFamily="18" charset="0"/>
              </a:rPr>
              <a:t> </a:t>
            </a:r>
            <a:r>
              <a:rPr lang="en-US" sz="2100" dirty="0" err="1">
                <a:cs typeface="Times New Roman" pitchFamily="18" charset="0"/>
              </a:rPr>
              <a:t>menghubungkan</a:t>
            </a:r>
            <a:r>
              <a:rPr lang="en-US" sz="2100" dirty="0">
                <a:cs typeface="Times New Roman" pitchFamily="18" charset="0"/>
              </a:rPr>
              <a:t> </a:t>
            </a:r>
            <a:r>
              <a:rPr lang="en-US" sz="2100" dirty="0" err="1">
                <a:cs typeface="Times New Roman" pitchFamily="18" charset="0"/>
              </a:rPr>
              <a:t>ke</a:t>
            </a:r>
            <a:r>
              <a:rPr lang="en-US" sz="2100" dirty="0">
                <a:cs typeface="Times New Roman" pitchFamily="18" charset="0"/>
              </a:rPr>
              <a:t> WAN.</a:t>
            </a:r>
            <a:r>
              <a:rPr lang="en-US" sz="2200" dirty="0"/>
              <a:t>  </a:t>
            </a:r>
          </a:p>
        </p:txBody>
      </p:sp>
      <p:sp>
        <p:nvSpPr>
          <p:cNvPr id="271364" name="Rectangle 4"/>
          <p:cNvSpPr>
            <a:spLocks noChangeArrowheads="1"/>
          </p:cNvSpPr>
          <p:nvPr/>
        </p:nvSpPr>
        <p:spPr bwMode="auto">
          <a:xfrm>
            <a:off x="2676525" y="1752600"/>
            <a:ext cx="9144000" cy="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id-ID">
              <a:solidFill>
                <a:srgbClr val="000000"/>
              </a:solidFill>
            </a:endParaRPr>
          </a:p>
        </p:txBody>
      </p:sp>
      <p:pic>
        <p:nvPicPr>
          <p:cNvPr id="271365" name="Picture 5"/>
          <p:cNvPicPr>
            <a:picLocks noChangeAspect="1" noChangeArrowheads="1"/>
          </p:cNvPicPr>
          <p:nvPr/>
        </p:nvPicPr>
        <p:blipFill>
          <a:blip r:embed="rId3" cstate="print"/>
          <a:srcRect l="1759" t="18182" r="3769" b="13637"/>
          <a:stretch>
            <a:fillRect/>
          </a:stretch>
        </p:blipFill>
        <p:spPr bwMode="auto">
          <a:xfrm>
            <a:off x="304800" y="1905000"/>
            <a:ext cx="3886200" cy="2481263"/>
          </a:xfrm>
          <a:prstGeom prst="rect">
            <a:avLst/>
          </a:prstGeom>
          <a:noFill/>
        </p:spPr>
      </p:pic>
    </p:spTree>
    <p:extLst>
      <p:ext uri="{BB962C8B-B14F-4D97-AF65-F5344CB8AC3E}">
        <p14:creationId xmlns:p14="http://schemas.microsoft.com/office/powerpoint/2010/main" xmlns="" val="12831210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Topologi</a:t>
            </a:r>
            <a:r>
              <a:rPr lang="en-US" b="1" dirty="0"/>
              <a:t> </a:t>
            </a:r>
            <a:r>
              <a:rPr lang="en-US" b="1" dirty="0" err="1"/>
              <a:t>Jaringan</a:t>
            </a:r>
            <a:endParaRPr lang="id-ID" dirty="0"/>
          </a:p>
        </p:txBody>
      </p:sp>
      <p:sp>
        <p:nvSpPr>
          <p:cNvPr id="3" name="Content Placeholder 2"/>
          <p:cNvSpPr>
            <a:spLocks noGrp="1"/>
          </p:cNvSpPr>
          <p:nvPr>
            <p:ph idx="1"/>
          </p:nvPr>
        </p:nvSpPr>
        <p:spPr/>
        <p:txBody>
          <a:bodyPr/>
          <a:lstStyle/>
          <a:p>
            <a:pPr>
              <a:lnSpc>
                <a:spcPct val="80000"/>
              </a:lnSpc>
            </a:pPr>
            <a:r>
              <a:rPr lang="sv-SE" dirty="0"/>
              <a:t>Kebutuhan untuk terhubung ke jaringan dan memanfaatkan layanan yang ada :</a:t>
            </a:r>
          </a:p>
          <a:p>
            <a:pPr lvl="1">
              <a:lnSpc>
                <a:spcPct val="80000"/>
              </a:lnSpc>
            </a:pPr>
            <a:r>
              <a:rPr lang="sv-SE" sz="3200" dirty="0"/>
              <a:t>Koneksi Secara Fisik (Phisical Connection), secara langsung peralatan harus terhubung dengan jaringan tersebut.</a:t>
            </a:r>
          </a:p>
          <a:p>
            <a:pPr lvl="1">
              <a:lnSpc>
                <a:spcPct val="80000"/>
              </a:lnSpc>
            </a:pPr>
            <a:r>
              <a:rPr lang="sv-SE" sz="3200" dirty="0"/>
              <a:t>Koneksi Secara Logis (Logical Connection), harus ada aturan yang sama supaya semua peralatan bisa saling berhubungan</a:t>
            </a:r>
            <a:endParaRPr lang="id-ID" sz="3200" dirty="0"/>
          </a:p>
        </p:txBody>
      </p:sp>
    </p:spTree>
    <p:extLst>
      <p:ext uri="{BB962C8B-B14F-4D97-AF65-F5344CB8AC3E}">
        <p14:creationId xmlns:p14="http://schemas.microsoft.com/office/powerpoint/2010/main" xmlns="" val="18162955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sv-SE"/>
              <a:t>Koneksi Secara Fisik</a:t>
            </a:r>
            <a:endParaRPr lang="en-US"/>
          </a:p>
        </p:txBody>
      </p:sp>
      <p:pic>
        <p:nvPicPr>
          <p:cNvPr id="31748" name="Picture 4" descr="Image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43337" y="4186237"/>
            <a:ext cx="4995863" cy="221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32438" y="1447800"/>
            <a:ext cx="3382962" cy="2198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751" name="Rectangle 7"/>
          <p:cNvSpPr>
            <a:spLocks noGrp="1" noChangeArrowheads="1"/>
          </p:cNvSpPr>
          <p:nvPr>
            <p:ph type="body" idx="1"/>
          </p:nvPr>
        </p:nvSpPr>
        <p:spPr>
          <a:xfrm>
            <a:off x="990600" y="1752600"/>
            <a:ext cx="4648200" cy="4267200"/>
          </a:xfrm>
          <a:noFill/>
          <a:ln/>
        </p:spPr>
        <p:txBody>
          <a:bodyPr/>
          <a:lstStyle/>
          <a:p>
            <a:pPr>
              <a:lnSpc>
                <a:spcPct val="90000"/>
              </a:lnSpc>
            </a:pPr>
            <a:r>
              <a:rPr lang="en-US" sz="2100" dirty="0" err="1"/>
              <a:t>Semua</a:t>
            </a:r>
            <a:r>
              <a:rPr lang="en-US" sz="2100" dirty="0"/>
              <a:t> </a:t>
            </a:r>
            <a:r>
              <a:rPr lang="en-US" sz="2100" dirty="0" err="1"/>
              <a:t>peralatan</a:t>
            </a:r>
            <a:r>
              <a:rPr lang="en-US" sz="2100" dirty="0"/>
              <a:t> yang </a:t>
            </a:r>
            <a:r>
              <a:rPr lang="en-US" sz="2100" dirty="0" err="1"/>
              <a:t>berpartisipasi</a:t>
            </a:r>
            <a:r>
              <a:rPr lang="en-US" sz="2100" dirty="0"/>
              <a:t> </a:t>
            </a:r>
            <a:r>
              <a:rPr lang="en-US" sz="2100" dirty="0" err="1"/>
              <a:t>harus</a:t>
            </a:r>
            <a:r>
              <a:rPr lang="en-US" sz="2100" dirty="0"/>
              <a:t> </a:t>
            </a:r>
            <a:r>
              <a:rPr lang="en-US" sz="2100" dirty="0" err="1"/>
              <a:t>terhubung</a:t>
            </a:r>
            <a:r>
              <a:rPr lang="en-US" sz="2100" dirty="0"/>
              <a:t> </a:t>
            </a:r>
            <a:r>
              <a:rPr lang="en-US" sz="2100" dirty="0" err="1"/>
              <a:t>secara</a:t>
            </a:r>
            <a:r>
              <a:rPr lang="en-US" sz="2100" dirty="0"/>
              <a:t> </a:t>
            </a:r>
            <a:r>
              <a:rPr lang="en-US" sz="2100" dirty="0" err="1"/>
              <a:t>langsung</a:t>
            </a:r>
            <a:r>
              <a:rPr lang="en-US" sz="2100" dirty="0"/>
              <a:t>.</a:t>
            </a:r>
          </a:p>
          <a:p>
            <a:pPr>
              <a:lnSpc>
                <a:spcPct val="90000"/>
              </a:lnSpc>
            </a:pPr>
            <a:r>
              <a:rPr lang="en-US" sz="2100" dirty="0" err="1"/>
              <a:t>Peralatan</a:t>
            </a:r>
            <a:r>
              <a:rPr lang="en-US" sz="2100" dirty="0"/>
              <a:t> yang </a:t>
            </a:r>
            <a:r>
              <a:rPr lang="en-US" sz="2100" dirty="0" err="1"/>
              <a:t>dibutuhkan</a:t>
            </a:r>
            <a:r>
              <a:rPr lang="en-US" sz="2100" dirty="0"/>
              <a:t> </a:t>
            </a:r>
            <a:r>
              <a:rPr lang="en-US" sz="2100" dirty="0" err="1"/>
              <a:t>untuk</a:t>
            </a:r>
            <a:r>
              <a:rPr lang="en-US" sz="2100" dirty="0"/>
              <a:t> </a:t>
            </a:r>
            <a:r>
              <a:rPr lang="en-US" sz="2100" dirty="0" err="1"/>
              <a:t>koneksi</a:t>
            </a:r>
            <a:r>
              <a:rPr lang="en-US" sz="2100" dirty="0"/>
              <a:t> </a:t>
            </a:r>
            <a:r>
              <a:rPr lang="en-US" sz="2100" dirty="0" err="1"/>
              <a:t>secara</a:t>
            </a:r>
            <a:r>
              <a:rPr lang="en-US" sz="2100" dirty="0"/>
              <a:t> </a:t>
            </a:r>
            <a:r>
              <a:rPr lang="en-US" sz="2100" dirty="0" err="1"/>
              <a:t>Fisik</a:t>
            </a:r>
            <a:r>
              <a:rPr lang="en-US" sz="2100" dirty="0"/>
              <a:t>:</a:t>
            </a:r>
          </a:p>
          <a:p>
            <a:pPr lvl="1">
              <a:lnSpc>
                <a:spcPct val="90000"/>
              </a:lnSpc>
            </a:pPr>
            <a:r>
              <a:rPr lang="en-US" sz="2000" dirty="0"/>
              <a:t>PC</a:t>
            </a:r>
          </a:p>
          <a:p>
            <a:pPr lvl="1">
              <a:lnSpc>
                <a:spcPct val="90000"/>
              </a:lnSpc>
            </a:pPr>
            <a:r>
              <a:rPr lang="en-US" sz="2000" dirty="0"/>
              <a:t>NIC</a:t>
            </a:r>
          </a:p>
          <a:p>
            <a:pPr lvl="1">
              <a:lnSpc>
                <a:spcPct val="90000"/>
              </a:lnSpc>
            </a:pPr>
            <a:r>
              <a:rPr lang="en-US" sz="2000" dirty="0"/>
              <a:t>Network Media</a:t>
            </a:r>
          </a:p>
          <a:p>
            <a:pPr lvl="1">
              <a:lnSpc>
                <a:spcPct val="90000"/>
              </a:lnSpc>
            </a:pPr>
            <a:r>
              <a:rPr lang="en-US" sz="2000" dirty="0"/>
              <a:t>Repeater/Hub/Bridge/Switch/Router</a:t>
            </a:r>
          </a:p>
        </p:txBody>
      </p:sp>
    </p:spTree>
    <p:extLst>
      <p:ext uri="{BB962C8B-B14F-4D97-AF65-F5344CB8AC3E}">
        <p14:creationId xmlns:p14="http://schemas.microsoft.com/office/powerpoint/2010/main" xmlns="" val="9461196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0" name="Picture 10" descr="mes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5386" y="4797152"/>
            <a:ext cx="1752600"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2" name="Rectangle 2"/>
          <p:cNvSpPr>
            <a:spLocks noGrp="1" noChangeArrowheads="1"/>
          </p:cNvSpPr>
          <p:nvPr>
            <p:ph type="title"/>
          </p:nvPr>
        </p:nvSpPr>
        <p:spPr>
          <a:xfrm>
            <a:off x="0" y="688975"/>
            <a:ext cx="9144000" cy="1216025"/>
          </a:xfrm>
        </p:spPr>
        <p:txBody>
          <a:bodyPr>
            <a:normAutofit/>
          </a:bodyPr>
          <a:lstStyle/>
          <a:p>
            <a:r>
              <a:rPr lang="en-US" sz="3200" b="0" i="0" dirty="0" err="1" smtClean="0">
                <a:latin typeface="Arial Black" pitchFamily="34" charset="0"/>
              </a:rPr>
              <a:t>Jenis</a:t>
            </a:r>
            <a:r>
              <a:rPr lang="en-US" sz="3200" b="0" i="0" dirty="0" smtClean="0">
                <a:latin typeface="Arial Black" pitchFamily="34" charset="0"/>
              </a:rPr>
              <a:t>/</a:t>
            </a:r>
            <a:r>
              <a:rPr lang="en-US" sz="3200" b="0" i="0" dirty="0" err="1" smtClean="0">
                <a:latin typeface="Arial Black" pitchFamily="34" charset="0"/>
              </a:rPr>
              <a:t>Tipe</a:t>
            </a:r>
            <a:r>
              <a:rPr lang="id-ID" sz="3200" b="0" i="0" dirty="0" smtClean="0">
                <a:latin typeface="Arial Black" pitchFamily="34" charset="0"/>
              </a:rPr>
              <a:t>/Bentuk</a:t>
            </a:r>
            <a:r>
              <a:rPr lang="en-US" sz="3200" b="0" i="0" dirty="0" smtClean="0">
                <a:latin typeface="Arial Black" pitchFamily="34" charset="0"/>
              </a:rPr>
              <a:t> </a:t>
            </a:r>
            <a:r>
              <a:rPr lang="en-US" sz="3200" b="0" i="0" dirty="0" err="1">
                <a:latin typeface="Arial Black" pitchFamily="34" charset="0"/>
              </a:rPr>
              <a:t>Koneksi</a:t>
            </a:r>
            <a:r>
              <a:rPr lang="en-US" sz="3200" b="0" i="0" dirty="0">
                <a:latin typeface="Arial Black" pitchFamily="34" charset="0"/>
              </a:rPr>
              <a:t> </a:t>
            </a:r>
            <a:r>
              <a:rPr lang="en-US" sz="3200" b="0" i="0" dirty="0" err="1">
                <a:latin typeface="Arial Black" pitchFamily="34" charset="0"/>
              </a:rPr>
              <a:t>Secara</a:t>
            </a:r>
            <a:r>
              <a:rPr lang="en-US" sz="3200" b="0" i="0" dirty="0">
                <a:latin typeface="Arial Black" pitchFamily="34" charset="0"/>
              </a:rPr>
              <a:t> </a:t>
            </a:r>
            <a:r>
              <a:rPr lang="en-US" sz="3200" b="0" i="0" dirty="0" err="1">
                <a:latin typeface="Arial Black" pitchFamily="34" charset="0"/>
              </a:rPr>
              <a:t>Fisik</a:t>
            </a:r>
            <a:endParaRPr lang="en-US" sz="3200" b="0" i="0" dirty="0">
              <a:latin typeface="Arial Black" pitchFamily="34" charset="0"/>
            </a:endParaRPr>
          </a:p>
        </p:txBody>
      </p:sp>
      <p:sp>
        <p:nvSpPr>
          <p:cNvPr id="46083" name="Rectangle 3"/>
          <p:cNvSpPr>
            <a:spLocks noGrp="1" noChangeArrowheads="1"/>
          </p:cNvSpPr>
          <p:nvPr>
            <p:ph type="body" sz="half" idx="1"/>
          </p:nvPr>
        </p:nvSpPr>
        <p:spPr>
          <a:xfrm>
            <a:off x="251520" y="1851878"/>
            <a:ext cx="3924300" cy="4267200"/>
          </a:xfrm>
        </p:spPr>
        <p:txBody>
          <a:bodyPr/>
          <a:lstStyle/>
          <a:p>
            <a:r>
              <a:rPr lang="en-US" sz="2600" dirty="0"/>
              <a:t>Bus</a:t>
            </a:r>
          </a:p>
          <a:p>
            <a:r>
              <a:rPr lang="en-US" sz="2600" dirty="0"/>
              <a:t>Star</a:t>
            </a:r>
          </a:p>
          <a:p>
            <a:r>
              <a:rPr lang="en-US" sz="2600" dirty="0"/>
              <a:t>Ring</a:t>
            </a:r>
          </a:p>
          <a:p>
            <a:r>
              <a:rPr lang="en-US" sz="2600" dirty="0"/>
              <a:t>Extended Star</a:t>
            </a:r>
          </a:p>
          <a:p>
            <a:r>
              <a:rPr lang="en-US" sz="2600" dirty="0" err="1"/>
              <a:t>Hirarchical</a:t>
            </a:r>
            <a:endParaRPr lang="en-US" sz="2600" dirty="0"/>
          </a:p>
          <a:p>
            <a:r>
              <a:rPr lang="en-US" sz="2600" dirty="0"/>
              <a:t>Mesh</a:t>
            </a:r>
          </a:p>
        </p:txBody>
      </p:sp>
      <p:pic>
        <p:nvPicPr>
          <p:cNvPr id="46084" name="Picture 4" descr="Bus%20Topology"/>
          <p:cNvPicPr>
            <a:picLocks noGrp="1" noChangeAspect="1" noChangeArrowheads="1"/>
          </p:cNvPicPr>
          <p:nvPr>
            <p:ph sz="quarter" idx="2"/>
          </p:nvPr>
        </p:nvPicPr>
        <p:blipFill>
          <a:blip r:embed="rId4" cstate="print">
            <a:extLst>
              <a:ext uri="{28A0092B-C50C-407E-A947-70E740481C1C}">
                <a14:useLocalDpi xmlns:a14="http://schemas.microsoft.com/office/drawing/2010/main" xmlns="" val="0"/>
              </a:ext>
            </a:extLst>
          </a:blip>
          <a:srcRect/>
          <a:stretch>
            <a:fillRect/>
          </a:stretch>
        </p:blipFill>
        <p:spPr>
          <a:xfrm>
            <a:off x="6084168" y="2553493"/>
            <a:ext cx="2362200" cy="17510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6086" name="Picture 6" descr="Bus%20Topology"/>
          <p:cNvPicPr>
            <a:picLocks noGrp="1" noChangeAspect="1" noChangeArrowheads="1"/>
          </p:cNvPicPr>
          <p:nvPr>
            <p:ph sz="quarter" idx="3"/>
          </p:nvPr>
        </p:nvPicPr>
        <p:blipFill>
          <a:blip r:embed="rId4" cstate="print">
            <a:extLst>
              <a:ext uri="{28A0092B-C50C-407E-A947-70E740481C1C}">
                <a14:useLocalDpi xmlns:a14="http://schemas.microsoft.com/office/drawing/2010/main" xmlns="" val="0"/>
              </a:ext>
            </a:extLst>
          </a:blip>
          <a:srcRect/>
          <a:stretch>
            <a:fillRect/>
          </a:stretch>
        </p:blipFill>
        <p:spPr>
          <a:xfrm>
            <a:off x="5364088" y="4581128"/>
            <a:ext cx="2354263" cy="17446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6088" name="Picture 8" descr="Image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43808" y="3819252"/>
            <a:ext cx="2133600" cy="1955800"/>
          </a:xfrm>
          <a:prstGeom prst="rect">
            <a:avLst/>
          </a:prstGeom>
          <a:noFill/>
          <a:extLst>
            <a:ext uri="{909E8E84-426E-40DD-AFC4-6F175D3DCCD1}">
              <a14:hiddenFill xmlns:a14="http://schemas.microsoft.com/office/drawing/2010/main" xmlns="">
                <a:solidFill>
                  <a:srgbClr val="FFFFFF"/>
                </a:solidFill>
              </a14:hiddenFill>
            </a:ext>
          </a:extLst>
        </p:spPr>
      </p:pic>
      <p:pic>
        <p:nvPicPr>
          <p:cNvPr id="46089" name="Picture 9" descr="tree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19872" y="1905000"/>
            <a:ext cx="20574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180600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3600" b="0" i="0" dirty="0" err="1" smtClean="0">
                <a:latin typeface="Arial Black" pitchFamily="34" charset="0"/>
              </a:rPr>
              <a:t>Topologi</a:t>
            </a:r>
            <a:r>
              <a:rPr lang="en-US" sz="3600" b="0" i="0" dirty="0" smtClean="0">
                <a:latin typeface="Arial Black" pitchFamily="34" charset="0"/>
              </a:rPr>
              <a:t> </a:t>
            </a:r>
            <a:r>
              <a:rPr lang="en-US" sz="3600" b="0" i="0" dirty="0" err="1" smtClean="0">
                <a:latin typeface="Arial Black" pitchFamily="34" charset="0"/>
              </a:rPr>
              <a:t>Jaringan</a:t>
            </a:r>
            <a:r>
              <a:rPr lang="en-US" sz="3600" b="0" i="0" dirty="0" smtClean="0">
                <a:latin typeface="Arial Black" pitchFamily="34" charset="0"/>
              </a:rPr>
              <a:t> </a:t>
            </a:r>
            <a:r>
              <a:rPr lang="en-US" sz="3600" b="0" i="0" dirty="0" err="1" smtClean="0">
                <a:latin typeface="Arial Black" pitchFamily="34" charset="0"/>
              </a:rPr>
              <a:t>Komputer</a:t>
            </a:r>
            <a:endParaRPr lang="en-US" sz="3600" b="0" i="0" dirty="0">
              <a:latin typeface="Arial Black" pitchFamily="34" charset="0"/>
            </a:endParaRPr>
          </a:p>
        </p:txBody>
      </p:sp>
      <p:sp>
        <p:nvSpPr>
          <p:cNvPr id="119811" name="Content Placeholder 2"/>
          <p:cNvSpPr>
            <a:spLocks noGrp="1"/>
          </p:cNvSpPr>
          <p:nvPr>
            <p:ph idx="1"/>
          </p:nvPr>
        </p:nvSpPr>
        <p:spPr>
          <a:xfrm>
            <a:off x="3194050" y="1871267"/>
            <a:ext cx="2755900" cy="533400"/>
          </a:xfrm>
        </p:spPr>
        <p:txBody>
          <a:bodyPr/>
          <a:lstStyle/>
          <a:p>
            <a:pPr>
              <a:buFont typeface="Wingdings 2" pitchFamily="18" charset="2"/>
              <a:buNone/>
            </a:pPr>
            <a:r>
              <a:rPr lang="en-US" sz="2800" dirty="0" err="1" smtClean="0"/>
              <a:t>Topologi</a:t>
            </a:r>
            <a:r>
              <a:rPr lang="en-US" sz="2800" dirty="0" smtClean="0"/>
              <a:t> Bus</a:t>
            </a:r>
          </a:p>
        </p:txBody>
      </p:sp>
      <p:pic>
        <p:nvPicPr>
          <p:cNvPr id="119812"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4048" y="2780928"/>
            <a:ext cx="4038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3"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02" y="2420888"/>
            <a:ext cx="4800600" cy="309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05571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nvPr>
        </p:nvSpPr>
        <p:spPr>
          <a:xfrm>
            <a:off x="1979712" y="764704"/>
            <a:ext cx="5040560" cy="636984"/>
          </a:xfrm>
        </p:spPr>
        <p:txBody>
          <a:bodyPr/>
          <a:lstStyle/>
          <a:p>
            <a:pPr algn="ctr">
              <a:buFont typeface="Wingdings 2" pitchFamily="18" charset="2"/>
              <a:buNone/>
            </a:pPr>
            <a:r>
              <a:rPr lang="en-US" sz="3600" dirty="0" err="1" smtClean="0">
                <a:latin typeface="Arial Black" pitchFamily="34" charset="0"/>
              </a:rPr>
              <a:t>Topologi</a:t>
            </a:r>
            <a:r>
              <a:rPr lang="en-US" sz="3600" dirty="0" smtClean="0">
                <a:latin typeface="Arial Black" pitchFamily="34" charset="0"/>
              </a:rPr>
              <a:t> Ring</a:t>
            </a:r>
          </a:p>
        </p:txBody>
      </p:sp>
      <p:pic>
        <p:nvPicPr>
          <p:cNvPr id="12083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216" y="1401688"/>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50904" y="1340768"/>
            <a:ext cx="3657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32720" y="3717032"/>
            <a:ext cx="2819400" cy="264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563591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Content Placeholder 2"/>
          <p:cNvSpPr>
            <a:spLocks noGrp="1"/>
          </p:cNvSpPr>
          <p:nvPr>
            <p:ph idx="1"/>
          </p:nvPr>
        </p:nvSpPr>
        <p:spPr>
          <a:xfrm>
            <a:off x="2051720" y="836712"/>
            <a:ext cx="4824536" cy="685800"/>
          </a:xfrm>
        </p:spPr>
        <p:txBody>
          <a:bodyPr/>
          <a:lstStyle/>
          <a:p>
            <a:pPr algn="ctr">
              <a:buFont typeface="Wingdings 2" pitchFamily="18" charset="2"/>
              <a:buNone/>
            </a:pPr>
            <a:r>
              <a:rPr lang="en-US" sz="3600" dirty="0" err="1" smtClean="0">
                <a:latin typeface="Arial Black" pitchFamily="34" charset="0"/>
              </a:rPr>
              <a:t>Topologi</a:t>
            </a:r>
            <a:r>
              <a:rPr lang="en-US" sz="3600" dirty="0" smtClean="0">
                <a:latin typeface="Arial Black" pitchFamily="34" charset="0"/>
              </a:rPr>
              <a:t> Star</a:t>
            </a:r>
          </a:p>
        </p:txBody>
      </p:sp>
      <p:pic>
        <p:nvPicPr>
          <p:cNvPr id="12185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3600" y="1698079"/>
            <a:ext cx="4724400"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90332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Trackball</a:t>
            </a:r>
            <a:endParaRPr lang="en-US" dirty="0"/>
          </a:p>
        </p:txBody>
      </p:sp>
      <p:pic>
        <p:nvPicPr>
          <p:cNvPr id="4" name="Picture 3" descr="E:\Kerja\Dre Dosen\Pictogram_input.png"/>
          <p:cNvPicPr>
            <a:picLocks noChangeAspect="1" noChangeArrowheads="1"/>
          </p:cNvPicPr>
          <p:nvPr/>
        </p:nvPicPr>
        <p:blipFill>
          <a:blip r:embed="rId2" cstate="print"/>
          <a:srcRect/>
          <a:stretch>
            <a:fillRect/>
          </a:stretch>
        </p:blipFill>
        <p:spPr bwMode="auto">
          <a:xfrm rot="10800000">
            <a:off x="7696200" y="228600"/>
            <a:ext cx="1219201" cy="1206332"/>
          </a:xfrm>
          <a:prstGeom prst="rect">
            <a:avLst/>
          </a:prstGeom>
          <a:noFill/>
        </p:spPr>
      </p:pic>
      <p:pic>
        <p:nvPicPr>
          <p:cNvPr id="5122" name="Picture 17" descr="mouse-2"/>
          <p:cNvPicPr>
            <a:picLocks noChangeAspect="1" noChangeArrowheads="1"/>
          </p:cNvPicPr>
          <p:nvPr/>
        </p:nvPicPr>
        <p:blipFill>
          <a:blip r:embed="rId3" cstate="print"/>
          <a:srcRect/>
          <a:stretch>
            <a:fillRect/>
          </a:stretch>
        </p:blipFill>
        <p:spPr bwMode="auto">
          <a:xfrm>
            <a:off x="1447800" y="2438400"/>
            <a:ext cx="7315200" cy="23758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Content Placeholder 2"/>
          <p:cNvSpPr>
            <a:spLocks noGrp="1"/>
          </p:cNvSpPr>
          <p:nvPr>
            <p:ph idx="1"/>
          </p:nvPr>
        </p:nvSpPr>
        <p:spPr>
          <a:xfrm>
            <a:off x="1065212" y="908720"/>
            <a:ext cx="7499350" cy="609600"/>
          </a:xfrm>
        </p:spPr>
        <p:txBody>
          <a:bodyPr/>
          <a:lstStyle/>
          <a:p>
            <a:pPr algn="ctr">
              <a:buFont typeface="Wingdings 2" pitchFamily="18" charset="2"/>
              <a:buNone/>
            </a:pPr>
            <a:r>
              <a:rPr lang="en-US" sz="4000" dirty="0" err="1" smtClean="0">
                <a:latin typeface="Arial Black" pitchFamily="34" charset="0"/>
              </a:rPr>
              <a:t>Topologi</a:t>
            </a:r>
            <a:r>
              <a:rPr lang="en-US" sz="4000" dirty="0" smtClean="0">
                <a:latin typeface="Arial Black" pitchFamily="34" charset="0"/>
              </a:rPr>
              <a:t> Mesh</a:t>
            </a:r>
          </a:p>
        </p:txBody>
      </p:sp>
      <p:grpSp>
        <p:nvGrpSpPr>
          <p:cNvPr id="122883" name="Group 37"/>
          <p:cNvGrpSpPr>
            <a:grpSpLocks/>
          </p:cNvGrpSpPr>
          <p:nvPr/>
        </p:nvGrpSpPr>
        <p:grpSpPr bwMode="auto">
          <a:xfrm>
            <a:off x="2324100" y="1865313"/>
            <a:ext cx="4540250" cy="4124325"/>
            <a:chOff x="1450" y="1240"/>
            <a:chExt cx="2860" cy="2598"/>
          </a:xfrm>
        </p:grpSpPr>
        <p:sp>
          <p:nvSpPr>
            <p:cNvPr id="122884" name="Oval 7"/>
            <p:cNvSpPr>
              <a:spLocks noChangeAspect="1" noChangeArrowheads="1"/>
            </p:cNvSpPr>
            <p:nvPr/>
          </p:nvSpPr>
          <p:spPr bwMode="auto">
            <a:xfrm>
              <a:off x="1728" y="1392"/>
              <a:ext cx="2303" cy="2303"/>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id-ID">
                <a:solidFill>
                  <a:prstClr val="black"/>
                </a:solidFill>
                <a:cs typeface="Arial" pitchFamily="34" charset="0"/>
              </a:endParaRPr>
            </a:p>
          </p:txBody>
        </p:sp>
        <p:pic>
          <p:nvPicPr>
            <p:cNvPr id="122885" name="Picture 4"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50" y="2382"/>
              <a:ext cx="576"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6" name="Picture 9"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4" y="2382"/>
              <a:ext cx="576"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7" name="Picture 10"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2" y="1240"/>
              <a:ext cx="576"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8" name="Picture 11"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2" y="3484"/>
              <a:ext cx="576"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9" name="Picture 12"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6" y="3120"/>
              <a:ext cx="576"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90" name="Picture 13"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8" y="3120"/>
              <a:ext cx="576"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91" name="Picture 14"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28" y="1662"/>
              <a:ext cx="576"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92" name="Picture 15"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56" y="1632"/>
              <a:ext cx="576"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2893" name="AutoShape 17"/>
            <p:cNvCxnSpPr>
              <a:cxnSpLocks noChangeShapeType="1"/>
            </p:cNvCxnSpPr>
            <p:nvPr/>
          </p:nvCxnSpPr>
          <p:spPr bwMode="auto">
            <a:xfrm flipH="1" flipV="1">
              <a:off x="2304" y="1839"/>
              <a:ext cx="576" cy="164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894" name="AutoShape 18"/>
            <p:cNvCxnSpPr>
              <a:cxnSpLocks noChangeShapeType="1"/>
            </p:cNvCxnSpPr>
            <p:nvPr/>
          </p:nvCxnSpPr>
          <p:spPr bwMode="auto">
            <a:xfrm flipV="1">
              <a:off x="2064" y="1594"/>
              <a:ext cx="816" cy="1526"/>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895" name="AutoShape 19"/>
            <p:cNvCxnSpPr>
              <a:cxnSpLocks noChangeShapeType="1"/>
            </p:cNvCxnSpPr>
            <p:nvPr/>
          </p:nvCxnSpPr>
          <p:spPr bwMode="auto">
            <a:xfrm flipV="1">
              <a:off x="2064" y="1809"/>
              <a:ext cx="1392" cy="1311"/>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896" name="AutoShape 20"/>
            <p:cNvCxnSpPr>
              <a:cxnSpLocks noChangeShapeType="1"/>
            </p:cNvCxnSpPr>
            <p:nvPr/>
          </p:nvCxnSpPr>
          <p:spPr bwMode="auto">
            <a:xfrm flipV="1">
              <a:off x="2064" y="2559"/>
              <a:ext cx="1670" cy="561"/>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897" name="AutoShape 21"/>
            <p:cNvCxnSpPr>
              <a:cxnSpLocks noChangeShapeType="1"/>
            </p:cNvCxnSpPr>
            <p:nvPr/>
          </p:nvCxnSpPr>
          <p:spPr bwMode="auto">
            <a:xfrm>
              <a:off x="2064" y="3120"/>
              <a:ext cx="1344" cy="177"/>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898" name="AutoShape 22"/>
            <p:cNvCxnSpPr>
              <a:cxnSpLocks noChangeShapeType="1"/>
            </p:cNvCxnSpPr>
            <p:nvPr/>
          </p:nvCxnSpPr>
          <p:spPr bwMode="auto">
            <a:xfrm flipV="1">
              <a:off x="2880" y="2559"/>
              <a:ext cx="854" cy="92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899" name="AutoShape 23"/>
            <p:cNvCxnSpPr>
              <a:cxnSpLocks noChangeShapeType="1"/>
            </p:cNvCxnSpPr>
            <p:nvPr/>
          </p:nvCxnSpPr>
          <p:spPr bwMode="auto">
            <a:xfrm flipV="1">
              <a:off x="2880" y="1809"/>
              <a:ext cx="576" cy="167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0" name="AutoShape 24"/>
            <p:cNvCxnSpPr>
              <a:cxnSpLocks noChangeShapeType="1"/>
            </p:cNvCxnSpPr>
            <p:nvPr/>
          </p:nvCxnSpPr>
          <p:spPr bwMode="auto">
            <a:xfrm flipV="1">
              <a:off x="2880" y="1594"/>
              <a:ext cx="0" cy="189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1" name="AutoShape 25"/>
            <p:cNvCxnSpPr>
              <a:cxnSpLocks noChangeShapeType="1"/>
            </p:cNvCxnSpPr>
            <p:nvPr/>
          </p:nvCxnSpPr>
          <p:spPr bwMode="auto">
            <a:xfrm flipV="1">
              <a:off x="2064" y="1839"/>
              <a:ext cx="240" cy="1281"/>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2" name="AutoShape 26"/>
            <p:cNvCxnSpPr>
              <a:cxnSpLocks noChangeShapeType="1"/>
            </p:cNvCxnSpPr>
            <p:nvPr/>
          </p:nvCxnSpPr>
          <p:spPr bwMode="auto">
            <a:xfrm flipH="1" flipV="1">
              <a:off x="2026" y="2559"/>
              <a:ext cx="854" cy="92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3" name="AutoShape 27"/>
            <p:cNvCxnSpPr>
              <a:cxnSpLocks noChangeShapeType="1"/>
            </p:cNvCxnSpPr>
            <p:nvPr/>
          </p:nvCxnSpPr>
          <p:spPr bwMode="auto">
            <a:xfrm flipV="1">
              <a:off x="3408" y="1809"/>
              <a:ext cx="48" cy="1488"/>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4" name="AutoShape 28"/>
            <p:cNvCxnSpPr>
              <a:cxnSpLocks noChangeShapeType="1"/>
            </p:cNvCxnSpPr>
            <p:nvPr/>
          </p:nvCxnSpPr>
          <p:spPr bwMode="auto">
            <a:xfrm flipH="1" flipV="1">
              <a:off x="2880" y="1594"/>
              <a:ext cx="528" cy="1703"/>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5" name="AutoShape 29"/>
            <p:cNvCxnSpPr>
              <a:cxnSpLocks noChangeShapeType="1"/>
            </p:cNvCxnSpPr>
            <p:nvPr/>
          </p:nvCxnSpPr>
          <p:spPr bwMode="auto">
            <a:xfrm flipH="1" flipV="1">
              <a:off x="2304" y="1839"/>
              <a:ext cx="1104" cy="1458"/>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6" name="AutoShape 30"/>
            <p:cNvCxnSpPr>
              <a:cxnSpLocks noChangeShapeType="1"/>
            </p:cNvCxnSpPr>
            <p:nvPr/>
          </p:nvCxnSpPr>
          <p:spPr bwMode="auto">
            <a:xfrm flipH="1" flipV="1">
              <a:off x="2026" y="2559"/>
              <a:ext cx="1382" cy="738"/>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7" name="AutoShape 31"/>
            <p:cNvCxnSpPr>
              <a:cxnSpLocks noChangeShapeType="1"/>
            </p:cNvCxnSpPr>
            <p:nvPr/>
          </p:nvCxnSpPr>
          <p:spPr bwMode="auto">
            <a:xfrm flipH="1" flipV="1">
              <a:off x="2880" y="1594"/>
              <a:ext cx="854" cy="96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8" name="AutoShape 32"/>
            <p:cNvCxnSpPr>
              <a:cxnSpLocks noChangeShapeType="1"/>
            </p:cNvCxnSpPr>
            <p:nvPr/>
          </p:nvCxnSpPr>
          <p:spPr bwMode="auto">
            <a:xfrm flipH="1" flipV="1">
              <a:off x="2304" y="1839"/>
              <a:ext cx="1430" cy="72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09" name="AutoShape 33"/>
            <p:cNvCxnSpPr>
              <a:cxnSpLocks noChangeShapeType="1"/>
            </p:cNvCxnSpPr>
            <p:nvPr/>
          </p:nvCxnSpPr>
          <p:spPr bwMode="auto">
            <a:xfrm flipH="1">
              <a:off x="2026" y="2559"/>
              <a:ext cx="1708" cy="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10" name="AutoShape 34"/>
            <p:cNvCxnSpPr>
              <a:cxnSpLocks noChangeShapeType="1"/>
            </p:cNvCxnSpPr>
            <p:nvPr/>
          </p:nvCxnSpPr>
          <p:spPr bwMode="auto">
            <a:xfrm flipH="1">
              <a:off x="2304" y="1809"/>
              <a:ext cx="1152" cy="3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11" name="AutoShape 35"/>
            <p:cNvCxnSpPr>
              <a:cxnSpLocks noChangeShapeType="1"/>
            </p:cNvCxnSpPr>
            <p:nvPr/>
          </p:nvCxnSpPr>
          <p:spPr bwMode="auto">
            <a:xfrm flipH="1">
              <a:off x="2026" y="1809"/>
              <a:ext cx="1430" cy="75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2912" name="AutoShape 36"/>
            <p:cNvCxnSpPr>
              <a:cxnSpLocks noChangeShapeType="1"/>
            </p:cNvCxnSpPr>
            <p:nvPr/>
          </p:nvCxnSpPr>
          <p:spPr bwMode="auto">
            <a:xfrm flipH="1">
              <a:off x="2026" y="1594"/>
              <a:ext cx="854" cy="96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24055120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p:cNvSpPr>
            <a:spLocks noGrp="1"/>
          </p:cNvSpPr>
          <p:nvPr>
            <p:ph idx="1"/>
          </p:nvPr>
        </p:nvSpPr>
        <p:spPr>
          <a:xfrm>
            <a:off x="2095500" y="764704"/>
            <a:ext cx="5372100" cy="609600"/>
          </a:xfrm>
        </p:spPr>
        <p:txBody>
          <a:bodyPr/>
          <a:lstStyle/>
          <a:p>
            <a:pPr algn="ctr">
              <a:buFont typeface="Wingdings 2" pitchFamily="18" charset="2"/>
              <a:buNone/>
            </a:pPr>
            <a:r>
              <a:rPr lang="en-US" sz="4000" dirty="0" err="1" smtClean="0">
                <a:latin typeface="Arial Black" pitchFamily="34" charset="0"/>
              </a:rPr>
              <a:t>Topologi</a:t>
            </a:r>
            <a:r>
              <a:rPr lang="en-US" sz="4000" dirty="0" smtClean="0">
                <a:latin typeface="Arial Black" pitchFamily="34" charset="0"/>
              </a:rPr>
              <a:t> Tree</a:t>
            </a:r>
          </a:p>
        </p:txBody>
      </p:sp>
      <p:grpSp>
        <p:nvGrpSpPr>
          <p:cNvPr id="2" name="Group 1"/>
          <p:cNvGrpSpPr/>
          <p:nvPr/>
        </p:nvGrpSpPr>
        <p:grpSpPr>
          <a:xfrm>
            <a:off x="1866900" y="1905000"/>
            <a:ext cx="5943600" cy="3925888"/>
            <a:chOff x="1905000" y="1219200"/>
            <a:chExt cx="5943600" cy="3925888"/>
          </a:xfrm>
        </p:grpSpPr>
        <p:grpSp>
          <p:nvGrpSpPr>
            <p:cNvPr id="123907" name="Group 19"/>
            <p:cNvGrpSpPr>
              <a:grpSpLocks/>
            </p:cNvGrpSpPr>
            <p:nvPr/>
          </p:nvGrpSpPr>
          <p:grpSpPr bwMode="auto">
            <a:xfrm>
              <a:off x="1905000" y="1219200"/>
              <a:ext cx="1524000" cy="1716088"/>
              <a:chOff x="912" y="1584"/>
              <a:chExt cx="960" cy="1081"/>
            </a:xfrm>
          </p:grpSpPr>
          <p:pic>
            <p:nvPicPr>
              <p:cNvPr id="123930" name="Picture 8"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6" y="1584"/>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31" name="Rectangle 10"/>
              <p:cNvSpPr>
                <a:spLocks noChangeArrowheads="1"/>
              </p:cNvSpPr>
              <p:nvPr/>
            </p:nvSpPr>
            <p:spPr bwMode="auto">
              <a:xfrm>
                <a:off x="1536" y="2064"/>
                <a:ext cx="336" cy="192"/>
              </a:xfrm>
              <a:prstGeom prst="rect">
                <a:avLst/>
              </a:prstGeom>
              <a:solidFill>
                <a:schemeClr val="accent1"/>
              </a:solidFill>
              <a:ln w="9525">
                <a:miter lim="800000"/>
                <a:headEnd/>
                <a:tailEnd/>
              </a:ln>
              <a:scene3d>
                <a:camera prst="legacyObliqueTopRight"/>
                <a:lightRig rig="legacyFlat3" dir="b"/>
              </a:scene3d>
              <a:sp3d extrusionH="227000" prstMaterial="legacyMatte">
                <a:bevelT w="13500" h="13500" prst="angle"/>
                <a:bevelB w="13500" h="13500" prst="angle"/>
                <a:extrusionClr>
                  <a:schemeClr val="accent1"/>
                </a:extrusionClr>
              </a:sp3d>
            </p:spPr>
            <p:txBody>
              <a:bodyPr wrap="none" anchor="ctr">
                <a:flatTx/>
              </a:bodyPr>
              <a:lstStyle/>
              <a:p>
                <a:pPr algn="ctr" eaLnBrk="0" fontAlgn="base" hangingPunct="0">
                  <a:spcBef>
                    <a:spcPct val="0"/>
                  </a:spcBef>
                  <a:spcAft>
                    <a:spcPct val="0"/>
                  </a:spcAft>
                </a:pPr>
                <a:r>
                  <a:rPr lang="en-US" sz="1200">
                    <a:solidFill>
                      <a:prstClr val="black"/>
                    </a:solidFill>
                    <a:cs typeface="Arial" pitchFamily="34" charset="0"/>
                  </a:rPr>
                  <a:t>Switch</a:t>
                </a:r>
              </a:p>
            </p:txBody>
          </p:sp>
          <p:pic>
            <p:nvPicPr>
              <p:cNvPr id="123932" name="Picture 11"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2" y="2016"/>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3" name="Picture 12"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6" y="2400"/>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3934" name="AutoShape 13"/>
              <p:cNvCxnSpPr>
                <a:cxnSpLocks noChangeShapeType="1"/>
                <a:endCxn id="123931" idx="2"/>
              </p:cNvCxnSpPr>
              <p:nvPr/>
            </p:nvCxnSpPr>
            <p:spPr bwMode="auto">
              <a:xfrm flipV="1">
                <a:off x="1272" y="2256"/>
                <a:ext cx="432" cy="144"/>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3935" name="AutoShape 14"/>
              <p:cNvCxnSpPr>
                <a:cxnSpLocks noChangeShapeType="1"/>
                <a:endCxn id="123931" idx="1"/>
              </p:cNvCxnSpPr>
              <p:nvPr/>
            </p:nvCxnSpPr>
            <p:spPr bwMode="auto">
              <a:xfrm>
                <a:off x="1344" y="2149"/>
                <a:ext cx="192" cy="11"/>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3936" name="AutoShape 15"/>
              <p:cNvCxnSpPr>
                <a:cxnSpLocks noChangeShapeType="1"/>
                <a:endCxn id="123931" idx="0"/>
              </p:cNvCxnSpPr>
              <p:nvPr/>
            </p:nvCxnSpPr>
            <p:spPr bwMode="auto">
              <a:xfrm>
                <a:off x="1512" y="1849"/>
                <a:ext cx="192" cy="21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sp>
          <p:nvSpPr>
            <p:cNvPr id="123908" name="Line 17"/>
            <p:cNvSpPr>
              <a:spLocks noChangeShapeType="1"/>
            </p:cNvSpPr>
            <p:nvPr/>
          </p:nvSpPr>
          <p:spPr bwMode="auto">
            <a:xfrm>
              <a:off x="4343400" y="1676400"/>
              <a:ext cx="0" cy="3276600"/>
            </a:xfrm>
            <a:prstGeom prst="line">
              <a:avLst/>
            </a:prstGeom>
            <a:noFill/>
            <a:ln w="127000" cmpd="tri">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pic>
          <p:nvPicPr>
            <p:cNvPr id="123909" name="Picture 18"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4343400"/>
              <a:ext cx="68580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Line 20"/>
            <p:cNvSpPr>
              <a:spLocks noChangeShapeType="1"/>
            </p:cNvSpPr>
            <p:nvPr/>
          </p:nvSpPr>
          <p:spPr bwMode="auto">
            <a:xfrm>
              <a:off x="3429000" y="2133600"/>
              <a:ext cx="8382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sp>
          <p:nvSpPr>
            <p:cNvPr id="123911" name="Line 21"/>
            <p:cNvSpPr>
              <a:spLocks noChangeShapeType="1"/>
            </p:cNvSpPr>
            <p:nvPr/>
          </p:nvSpPr>
          <p:spPr bwMode="auto">
            <a:xfrm>
              <a:off x="3581400" y="4572000"/>
              <a:ext cx="685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grpSp>
          <p:nvGrpSpPr>
            <p:cNvPr id="123912" name="Group 22"/>
            <p:cNvGrpSpPr>
              <a:grpSpLocks/>
            </p:cNvGrpSpPr>
            <p:nvPr/>
          </p:nvGrpSpPr>
          <p:grpSpPr bwMode="auto">
            <a:xfrm flipH="1">
              <a:off x="5273675" y="1825625"/>
              <a:ext cx="1524000" cy="1716088"/>
              <a:chOff x="912" y="1584"/>
              <a:chExt cx="960" cy="1081"/>
            </a:xfrm>
          </p:grpSpPr>
          <p:pic>
            <p:nvPicPr>
              <p:cNvPr id="123923" name="Picture 23"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6" y="1584"/>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24" name="Rectangle 24"/>
              <p:cNvSpPr>
                <a:spLocks noChangeArrowheads="1"/>
              </p:cNvSpPr>
              <p:nvPr/>
            </p:nvSpPr>
            <p:spPr bwMode="auto">
              <a:xfrm>
                <a:off x="1536" y="2064"/>
                <a:ext cx="336" cy="192"/>
              </a:xfrm>
              <a:prstGeom prst="rect">
                <a:avLst/>
              </a:prstGeom>
              <a:solidFill>
                <a:schemeClr val="accent1"/>
              </a:solidFill>
              <a:ln w="9525">
                <a:miter lim="800000"/>
                <a:headEnd/>
                <a:tailEnd/>
              </a:ln>
              <a:scene3d>
                <a:camera prst="legacyObliqueTopRight"/>
                <a:lightRig rig="legacyFlat3" dir="b"/>
              </a:scene3d>
              <a:sp3d extrusionH="227000" prstMaterial="legacyMatte">
                <a:bevelT w="13500" h="13500" prst="angle"/>
                <a:bevelB w="13500" h="13500" prst="angle"/>
                <a:extrusionClr>
                  <a:schemeClr val="accent1"/>
                </a:extrusionClr>
              </a:sp3d>
            </p:spPr>
            <p:txBody>
              <a:bodyPr wrap="none" anchor="ctr">
                <a:flatTx/>
              </a:bodyPr>
              <a:lstStyle/>
              <a:p>
                <a:pPr algn="ctr" eaLnBrk="0" fontAlgn="base" hangingPunct="0">
                  <a:spcBef>
                    <a:spcPct val="0"/>
                  </a:spcBef>
                  <a:spcAft>
                    <a:spcPct val="0"/>
                  </a:spcAft>
                </a:pPr>
                <a:r>
                  <a:rPr lang="en-US" sz="1200">
                    <a:solidFill>
                      <a:prstClr val="black"/>
                    </a:solidFill>
                    <a:cs typeface="Arial" pitchFamily="34" charset="0"/>
                  </a:rPr>
                  <a:t>Switch</a:t>
                </a:r>
              </a:p>
            </p:txBody>
          </p:sp>
          <p:pic>
            <p:nvPicPr>
              <p:cNvPr id="123925" name="Picture 25"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2" y="2016"/>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26" name="Picture 26"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6" y="2400"/>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3927" name="AutoShape 27"/>
              <p:cNvCxnSpPr>
                <a:cxnSpLocks noChangeShapeType="1"/>
                <a:endCxn id="123924" idx="2"/>
              </p:cNvCxnSpPr>
              <p:nvPr/>
            </p:nvCxnSpPr>
            <p:spPr bwMode="auto">
              <a:xfrm flipV="1">
                <a:off x="1272" y="2256"/>
                <a:ext cx="432" cy="144"/>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3928" name="AutoShape 28"/>
              <p:cNvCxnSpPr>
                <a:cxnSpLocks noChangeShapeType="1"/>
                <a:endCxn id="123924" idx="1"/>
              </p:cNvCxnSpPr>
              <p:nvPr/>
            </p:nvCxnSpPr>
            <p:spPr bwMode="auto">
              <a:xfrm flipH="1">
                <a:off x="1344" y="2149"/>
                <a:ext cx="192" cy="11"/>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3929" name="AutoShape 29"/>
              <p:cNvCxnSpPr>
                <a:cxnSpLocks noChangeShapeType="1"/>
                <a:endCxn id="123924" idx="0"/>
              </p:cNvCxnSpPr>
              <p:nvPr/>
            </p:nvCxnSpPr>
            <p:spPr bwMode="auto">
              <a:xfrm>
                <a:off x="1512" y="1849"/>
                <a:ext cx="192" cy="21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sp>
          <p:nvSpPr>
            <p:cNvPr id="123913" name="Line 30"/>
            <p:cNvSpPr>
              <a:spLocks noChangeShapeType="1"/>
            </p:cNvSpPr>
            <p:nvPr/>
          </p:nvSpPr>
          <p:spPr bwMode="auto">
            <a:xfrm>
              <a:off x="4419600" y="2743200"/>
              <a:ext cx="8382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grpSp>
          <p:nvGrpSpPr>
            <p:cNvPr id="123914" name="Group 31"/>
            <p:cNvGrpSpPr>
              <a:grpSpLocks/>
            </p:cNvGrpSpPr>
            <p:nvPr/>
          </p:nvGrpSpPr>
          <p:grpSpPr bwMode="auto">
            <a:xfrm flipH="1">
              <a:off x="6324600" y="3429000"/>
              <a:ext cx="1524000" cy="1716088"/>
              <a:chOff x="912" y="1584"/>
              <a:chExt cx="960" cy="1081"/>
            </a:xfrm>
          </p:grpSpPr>
          <p:pic>
            <p:nvPicPr>
              <p:cNvPr id="123916" name="Picture 32"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6" y="1584"/>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7" name="Rectangle 33"/>
              <p:cNvSpPr>
                <a:spLocks noChangeArrowheads="1"/>
              </p:cNvSpPr>
              <p:nvPr/>
            </p:nvSpPr>
            <p:spPr bwMode="auto">
              <a:xfrm>
                <a:off x="1536" y="2064"/>
                <a:ext cx="336" cy="192"/>
              </a:xfrm>
              <a:prstGeom prst="rect">
                <a:avLst/>
              </a:prstGeom>
              <a:solidFill>
                <a:schemeClr val="accent1"/>
              </a:solidFill>
              <a:ln w="9525">
                <a:miter lim="800000"/>
                <a:headEnd/>
                <a:tailEnd/>
              </a:ln>
              <a:scene3d>
                <a:camera prst="legacyObliqueTopRight"/>
                <a:lightRig rig="legacyFlat3" dir="b"/>
              </a:scene3d>
              <a:sp3d extrusionH="227000" prstMaterial="legacyMatte">
                <a:bevelT w="13500" h="13500" prst="angle"/>
                <a:bevelB w="13500" h="13500" prst="angle"/>
                <a:extrusionClr>
                  <a:schemeClr val="accent1"/>
                </a:extrusionClr>
              </a:sp3d>
            </p:spPr>
            <p:txBody>
              <a:bodyPr wrap="none" anchor="ctr">
                <a:flatTx/>
              </a:bodyPr>
              <a:lstStyle/>
              <a:p>
                <a:pPr algn="ctr" eaLnBrk="0" fontAlgn="base" hangingPunct="0">
                  <a:spcBef>
                    <a:spcPct val="0"/>
                  </a:spcBef>
                  <a:spcAft>
                    <a:spcPct val="0"/>
                  </a:spcAft>
                </a:pPr>
                <a:r>
                  <a:rPr lang="en-US" sz="1200">
                    <a:solidFill>
                      <a:prstClr val="black"/>
                    </a:solidFill>
                    <a:cs typeface="Arial" pitchFamily="34" charset="0"/>
                  </a:rPr>
                  <a:t>Switch</a:t>
                </a:r>
              </a:p>
            </p:txBody>
          </p:sp>
          <p:pic>
            <p:nvPicPr>
              <p:cNvPr id="123918" name="Picture 34"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2" y="2016"/>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9" name="Picture 35" descr="j028575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6" y="2400"/>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3920" name="AutoShape 36"/>
              <p:cNvCxnSpPr>
                <a:cxnSpLocks noChangeShapeType="1"/>
                <a:endCxn id="123917" idx="2"/>
              </p:cNvCxnSpPr>
              <p:nvPr/>
            </p:nvCxnSpPr>
            <p:spPr bwMode="auto">
              <a:xfrm flipV="1">
                <a:off x="1272" y="2256"/>
                <a:ext cx="432" cy="144"/>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3921" name="AutoShape 37"/>
              <p:cNvCxnSpPr>
                <a:cxnSpLocks noChangeShapeType="1"/>
                <a:endCxn id="123917" idx="1"/>
              </p:cNvCxnSpPr>
              <p:nvPr/>
            </p:nvCxnSpPr>
            <p:spPr bwMode="auto">
              <a:xfrm flipH="1">
                <a:off x="1344" y="2149"/>
                <a:ext cx="192" cy="11"/>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3922" name="AutoShape 38"/>
              <p:cNvCxnSpPr>
                <a:cxnSpLocks noChangeShapeType="1"/>
                <a:endCxn id="123917" idx="0"/>
              </p:cNvCxnSpPr>
              <p:nvPr/>
            </p:nvCxnSpPr>
            <p:spPr bwMode="auto">
              <a:xfrm>
                <a:off x="1512" y="1849"/>
                <a:ext cx="192" cy="21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sp>
          <p:nvSpPr>
            <p:cNvPr id="123915" name="Line 39"/>
            <p:cNvSpPr>
              <a:spLocks noChangeShapeType="1"/>
            </p:cNvSpPr>
            <p:nvPr/>
          </p:nvSpPr>
          <p:spPr bwMode="auto">
            <a:xfrm>
              <a:off x="5334000" y="2895600"/>
              <a:ext cx="990600" cy="1447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id-ID">
                <a:solidFill>
                  <a:prstClr val="black"/>
                </a:solidFill>
                <a:cs typeface="Arial" pitchFamily="34" charset="0"/>
              </a:endParaRPr>
            </a:p>
          </p:txBody>
        </p:sp>
      </p:grpSp>
    </p:spTree>
    <p:extLst>
      <p:ext uri="{BB962C8B-B14F-4D97-AF65-F5344CB8AC3E}">
        <p14:creationId xmlns:p14="http://schemas.microsoft.com/office/powerpoint/2010/main" xmlns="" val="13174603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4000" b="0" i="0" dirty="0" err="1" smtClean="0">
                <a:latin typeface="Arial Black" pitchFamily="34" charset="0"/>
              </a:rPr>
              <a:t>Topologi</a:t>
            </a:r>
            <a:r>
              <a:rPr lang="en-US" sz="4000" b="0" i="0" dirty="0" smtClean="0">
                <a:latin typeface="Arial Black" pitchFamily="34" charset="0"/>
              </a:rPr>
              <a:t> Daisy-Chain (linear)</a:t>
            </a:r>
            <a:endParaRPr lang="en-US" sz="4000" b="0" i="0" dirty="0">
              <a:latin typeface="Arial Black" pitchFamily="34" charset="0"/>
            </a:endParaRPr>
          </a:p>
        </p:txBody>
      </p:sp>
      <p:pic>
        <p:nvPicPr>
          <p:cNvPr id="12493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5700" y="2133600"/>
            <a:ext cx="78359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363755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Koneksi</a:t>
            </a:r>
            <a:r>
              <a:rPr lang="en-US" dirty="0" smtClean="0"/>
              <a:t> </a:t>
            </a:r>
            <a:r>
              <a:rPr lang="en-US" dirty="0" err="1" smtClean="0"/>
              <a:t>Secara</a:t>
            </a:r>
            <a:r>
              <a:rPr lang="en-US" dirty="0" smtClean="0"/>
              <a:t> </a:t>
            </a:r>
            <a:r>
              <a:rPr lang="en-US" dirty="0" err="1" smtClean="0"/>
              <a:t>Logis</a:t>
            </a:r>
            <a:endParaRPr lang="id-ID" dirty="0"/>
          </a:p>
        </p:txBody>
      </p:sp>
      <p:sp>
        <p:nvSpPr>
          <p:cNvPr id="3" name="Content Placeholder 2"/>
          <p:cNvSpPr>
            <a:spLocks noGrp="1"/>
          </p:cNvSpPr>
          <p:nvPr>
            <p:ph idx="1"/>
          </p:nvPr>
        </p:nvSpPr>
        <p:spPr>
          <a:xfrm>
            <a:off x="107504" y="1463700"/>
            <a:ext cx="8784976" cy="4773612"/>
          </a:xfrm>
        </p:spPr>
        <p:txBody>
          <a:bodyPr/>
          <a:lstStyle/>
          <a:p>
            <a:pPr>
              <a:lnSpc>
                <a:spcPct val="80000"/>
              </a:lnSpc>
            </a:pPr>
            <a:r>
              <a:rPr lang="pt-BR" sz="2400" dirty="0"/>
              <a:t>Biasa disebut sebagai Topologi Logik Jaringan</a:t>
            </a:r>
          </a:p>
          <a:p>
            <a:pPr>
              <a:lnSpc>
                <a:spcPct val="80000"/>
              </a:lnSpc>
            </a:pPr>
            <a:r>
              <a:rPr lang="pt-BR" sz="2400" dirty="0"/>
              <a:t>Berupa aturan supaya perangkat jaringan bisa saling berkomunikasi </a:t>
            </a:r>
            <a:endParaRPr lang="id-ID" sz="2400" dirty="0" smtClean="0"/>
          </a:p>
          <a:p>
            <a:pPr>
              <a:lnSpc>
                <a:spcPct val="80000"/>
              </a:lnSpc>
            </a:pPr>
            <a:r>
              <a:rPr lang="en-US" sz="2400" dirty="0" err="1" smtClean="0"/>
              <a:t>Merupakan</a:t>
            </a:r>
            <a:r>
              <a:rPr lang="en-US" sz="2400" dirty="0" smtClean="0"/>
              <a:t> </a:t>
            </a:r>
            <a:r>
              <a:rPr lang="en-US" sz="2400" dirty="0" err="1" smtClean="0"/>
              <a:t>sua</a:t>
            </a:r>
            <a:r>
              <a:rPr lang="id-ID" sz="2400" dirty="0" smtClean="0"/>
              <a:t>tu</a:t>
            </a:r>
            <a:r>
              <a:rPr lang="en-US" sz="2400" dirty="0" smtClean="0"/>
              <a:t> </a:t>
            </a:r>
            <a:r>
              <a:rPr lang="en-US" sz="2400" dirty="0" err="1" smtClean="0"/>
              <a:t>aturan</a:t>
            </a:r>
            <a:r>
              <a:rPr lang="en-US" sz="2400" dirty="0" smtClean="0"/>
              <a:t> </a:t>
            </a:r>
            <a:r>
              <a:rPr lang="en-US" sz="2400" dirty="0" err="1" smtClean="0"/>
              <a:t>bersama</a:t>
            </a:r>
            <a:r>
              <a:rPr lang="en-US" sz="2400" dirty="0" smtClean="0"/>
              <a:t> </a:t>
            </a:r>
            <a:r>
              <a:rPr lang="en-US" sz="2400" dirty="0" err="1" smtClean="0"/>
              <a:t>bagaimana</a:t>
            </a:r>
            <a:r>
              <a:rPr lang="en-US" sz="2400" dirty="0" smtClean="0"/>
              <a:t> </a:t>
            </a:r>
            <a:r>
              <a:rPr lang="en-US" sz="2400" dirty="0" err="1" smtClean="0"/>
              <a:t>informasi</a:t>
            </a:r>
            <a:r>
              <a:rPr lang="en-US" sz="2400" dirty="0" smtClean="0"/>
              <a:t> </a:t>
            </a:r>
            <a:r>
              <a:rPr lang="en-US" sz="2400" dirty="0" err="1" smtClean="0"/>
              <a:t>dikirim</a:t>
            </a:r>
            <a:r>
              <a:rPr lang="en-US" sz="2400" dirty="0" smtClean="0"/>
              <a:t> </a:t>
            </a:r>
            <a:r>
              <a:rPr lang="en-US" sz="2400" dirty="0" err="1" smtClean="0"/>
              <a:t>melalui</a:t>
            </a:r>
            <a:r>
              <a:rPr lang="en-US" sz="2400" dirty="0" smtClean="0"/>
              <a:t> media.</a:t>
            </a:r>
          </a:p>
          <a:p>
            <a:pPr>
              <a:lnSpc>
                <a:spcPct val="80000"/>
              </a:lnSpc>
            </a:pPr>
            <a:r>
              <a:rPr lang="en-US" sz="2400" dirty="0" err="1" smtClean="0"/>
              <a:t>Biasa</a:t>
            </a:r>
            <a:r>
              <a:rPr lang="en-US" sz="2400" dirty="0" smtClean="0"/>
              <a:t> </a:t>
            </a:r>
            <a:r>
              <a:rPr lang="en-US" sz="2400" dirty="0" err="1" smtClean="0"/>
              <a:t>disebut</a:t>
            </a:r>
            <a:r>
              <a:rPr lang="en-US" sz="2400" dirty="0" smtClean="0"/>
              <a:t> </a:t>
            </a:r>
            <a:r>
              <a:rPr lang="en-US" sz="2400" dirty="0" err="1" smtClean="0"/>
              <a:t>dengan</a:t>
            </a:r>
            <a:r>
              <a:rPr lang="en-US" sz="2400" dirty="0" smtClean="0"/>
              <a:t> </a:t>
            </a:r>
            <a:r>
              <a:rPr lang="en-US" sz="2400" dirty="0" err="1" smtClean="0"/>
              <a:t>protokol</a:t>
            </a:r>
            <a:endParaRPr lang="en-US" sz="2400" dirty="0" smtClean="0"/>
          </a:p>
          <a:p>
            <a:pPr>
              <a:lnSpc>
                <a:spcPct val="80000"/>
              </a:lnSpc>
            </a:pPr>
            <a:r>
              <a:rPr lang="en-US" sz="2400" dirty="0" err="1" smtClean="0"/>
              <a:t>Jaringan</a:t>
            </a:r>
            <a:r>
              <a:rPr lang="en-US" sz="2400" dirty="0" smtClean="0"/>
              <a:t> </a:t>
            </a:r>
            <a:r>
              <a:rPr lang="en-US" sz="2400" dirty="0" err="1" smtClean="0"/>
              <a:t>pada</a:t>
            </a:r>
            <a:r>
              <a:rPr lang="en-US" sz="2400" dirty="0" smtClean="0"/>
              <a:t> </a:t>
            </a:r>
            <a:r>
              <a:rPr lang="en-US" sz="2400" dirty="0" err="1" smtClean="0"/>
              <a:t>dasarnya</a:t>
            </a:r>
            <a:r>
              <a:rPr lang="en-US" sz="2400" dirty="0" smtClean="0"/>
              <a:t> </a:t>
            </a:r>
            <a:r>
              <a:rPr lang="en-US" sz="2400" dirty="0" err="1" smtClean="0"/>
              <a:t>gabungan</a:t>
            </a:r>
            <a:r>
              <a:rPr lang="en-US" sz="2400" dirty="0" smtClean="0"/>
              <a:t> </a:t>
            </a:r>
            <a:r>
              <a:rPr lang="en-US" sz="2400" dirty="0" err="1" smtClean="0"/>
              <a:t>dari</a:t>
            </a:r>
            <a:r>
              <a:rPr lang="en-US" sz="2400" dirty="0" smtClean="0"/>
              <a:t> </a:t>
            </a:r>
            <a:r>
              <a:rPr lang="en-US" sz="2400" dirty="0" err="1" smtClean="0"/>
              <a:t>berbagai</a:t>
            </a:r>
            <a:r>
              <a:rPr lang="en-US" sz="2400" dirty="0" smtClean="0"/>
              <a:t> </a:t>
            </a:r>
            <a:r>
              <a:rPr lang="en-US" sz="2400" dirty="0" err="1" smtClean="0"/>
              <a:t>macam</a:t>
            </a:r>
            <a:r>
              <a:rPr lang="en-US" sz="2400" dirty="0" smtClean="0"/>
              <a:t> </a:t>
            </a:r>
            <a:r>
              <a:rPr lang="en-US" sz="2400" dirty="0" err="1" smtClean="0"/>
              <a:t>protokol</a:t>
            </a:r>
            <a:r>
              <a:rPr lang="en-US" sz="2400" dirty="0" smtClean="0"/>
              <a:t> yang </a:t>
            </a:r>
            <a:r>
              <a:rPr lang="en-US" sz="2400" dirty="0" err="1" smtClean="0"/>
              <a:t>muaranya</a:t>
            </a:r>
            <a:r>
              <a:rPr lang="en-US" sz="2400" dirty="0" smtClean="0"/>
              <a:t> </a:t>
            </a:r>
            <a:r>
              <a:rPr lang="en-US" sz="2400" dirty="0" err="1" smtClean="0"/>
              <a:t>adalah</a:t>
            </a:r>
            <a:r>
              <a:rPr lang="en-US" sz="2400" dirty="0" smtClean="0"/>
              <a:t> </a:t>
            </a:r>
            <a:r>
              <a:rPr lang="en-US" sz="2400" dirty="0" err="1" smtClean="0"/>
              <a:t>bagaimana</a:t>
            </a:r>
            <a:r>
              <a:rPr lang="en-US" sz="2400" dirty="0" smtClean="0"/>
              <a:t> </a:t>
            </a:r>
            <a:r>
              <a:rPr lang="en-US" sz="2400" dirty="0" err="1" smtClean="0"/>
              <a:t>informasi</a:t>
            </a:r>
            <a:r>
              <a:rPr lang="en-US" sz="2400" dirty="0" smtClean="0"/>
              <a:t> yang </a:t>
            </a:r>
            <a:r>
              <a:rPr lang="en-US" sz="2400" dirty="0" err="1" smtClean="0"/>
              <a:t>dikirim</a:t>
            </a:r>
            <a:r>
              <a:rPr lang="en-US" sz="2400" dirty="0" smtClean="0"/>
              <a:t> </a:t>
            </a:r>
            <a:r>
              <a:rPr lang="en-US" sz="2400" dirty="0" err="1" smtClean="0"/>
              <a:t>oleh</a:t>
            </a:r>
            <a:r>
              <a:rPr lang="en-US" sz="2400" dirty="0" smtClean="0"/>
              <a:t> </a:t>
            </a:r>
            <a:r>
              <a:rPr lang="en-US" sz="2400" dirty="0" err="1" smtClean="0"/>
              <a:t>pengirim</a:t>
            </a:r>
            <a:r>
              <a:rPr lang="en-US" sz="2400" dirty="0" smtClean="0"/>
              <a:t> </a:t>
            </a:r>
            <a:r>
              <a:rPr lang="en-US" sz="2400" dirty="0" err="1" smtClean="0"/>
              <a:t>bisa</a:t>
            </a:r>
            <a:r>
              <a:rPr lang="en-US" sz="2400" dirty="0" smtClean="0"/>
              <a:t> </a:t>
            </a:r>
            <a:r>
              <a:rPr lang="en-US" sz="2400" dirty="0" err="1" smtClean="0"/>
              <a:t>diterima</a:t>
            </a:r>
            <a:r>
              <a:rPr lang="en-US" sz="2400" dirty="0" smtClean="0"/>
              <a:t> </a:t>
            </a:r>
            <a:r>
              <a:rPr lang="en-US" sz="2400" dirty="0" err="1" smtClean="0"/>
              <a:t>oleh</a:t>
            </a:r>
            <a:r>
              <a:rPr lang="en-US" sz="2400" dirty="0" smtClean="0"/>
              <a:t> </a:t>
            </a:r>
            <a:r>
              <a:rPr lang="en-US" sz="2400" dirty="0" err="1" smtClean="0"/>
              <a:t>penerima</a:t>
            </a:r>
            <a:r>
              <a:rPr lang="en-US" sz="2400" dirty="0" smtClean="0"/>
              <a:t> </a:t>
            </a:r>
            <a:r>
              <a:rPr lang="en-US" sz="2400" dirty="0" err="1" smtClean="0"/>
              <a:t>dengan</a:t>
            </a:r>
            <a:r>
              <a:rPr lang="en-US" sz="2400" dirty="0" smtClean="0"/>
              <a:t> </a:t>
            </a:r>
            <a:r>
              <a:rPr lang="en-US" sz="2400" dirty="0" err="1" smtClean="0"/>
              <a:t>benar</a:t>
            </a:r>
            <a:r>
              <a:rPr lang="en-US" sz="2400" dirty="0" smtClean="0"/>
              <a:t>. </a:t>
            </a:r>
          </a:p>
          <a:p>
            <a:pPr>
              <a:lnSpc>
                <a:spcPct val="80000"/>
              </a:lnSpc>
            </a:pPr>
            <a:r>
              <a:rPr lang="en-US" sz="2400" dirty="0" smtClean="0"/>
              <a:t>Yang </a:t>
            </a:r>
            <a:r>
              <a:rPr lang="en-US" sz="2400" dirty="0" err="1" smtClean="0"/>
              <a:t>termasuk</a:t>
            </a:r>
            <a:r>
              <a:rPr lang="en-US" sz="2400" dirty="0" smtClean="0"/>
              <a:t> </a:t>
            </a:r>
            <a:r>
              <a:rPr lang="en-US" sz="2400" dirty="0" err="1" smtClean="0"/>
              <a:t>dalam</a:t>
            </a:r>
            <a:r>
              <a:rPr lang="en-US" sz="2400" dirty="0" smtClean="0"/>
              <a:t> </a:t>
            </a:r>
            <a:r>
              <a:rPr lang="en-US" sz="2400" dirty="0" err="1" smtClean="0"/>
              <a:t>protokol</a:t>
            </a:r>
            <a:r>
              <a:rPr lang="en-US" sz="2400" dirty="0" smtClean="0"/>
              <a:t> :</a:t>
            </a:r>
          </a:p>
          <a:p>
            <a:pPr lvl="1">
              <a:lnSpc>
                <a:spcPct val="80000"/>
              </a:lnSpc>
            </a:pPr>
            <a:r>
              <a:rPr lang="en-US" sz="2400" dirty="0" err="1" smtClean="0"/>
              <a:t>Bagaimana</a:t>
            </a:r>
            <a:r>
              <a:rPr lang="en-US" sz="2400" dirty="0" smtClean="0"/>
              <a:t> format data yang </a:t>
            </a:r>
            <a:r>
              <a:rPr lang="en-US" sz="2400" dirty="0" err="1" smtClean="0"/>
              <a:t>dikirim</a:t>
            </a:r>
            <a:r>
              <a:rPr lang="en-US" sz="2400" dirty="0" smtClean="0"/>
              <a:t> ?</a:t>
            </a:r>
          </a:p>
          <a:p>
            <a:pPr lvl="1">
              <a:lnSpc>
                <a:spcPct val="80000"/>
              </a:lnSpc>
            </a:pPr>
            <a:r>
              <a:rPr lang="en-US" sz="2400" dirty="0" err="1" smtClean="0"/>
              <a:t>Bagaimana</a:t>
            </a:r>
            <a:r>
              <a:rPr lang="en-US" sz="2400" dirty="0" smtClean="0"/>
              <a:t> </a:t>
            </a:r>
            <a:r>
              <a:rPr lang="en-US" sz="2400" dirty="0" err="1" smtClean="0"/>
              <a:t>cara</a:t>
            </a:r>
            <a:r>
              <a:rPr lang="en-US" sz="2400" dirty="0" smtClean="0"/>
              <a:t> data </a:t>
            </a:r>
            <a:r>
              <a:rPr lang="en-US" sz="2400" dirty="0" err="1" smtClean="0"/>
              <a:t>dikirim</a:t>
            </a:r>
            <a:r>
              <a:rPr lang="en-US" sz="2400" dirty="0" smtClean="0"/>
              <a:t> ?</a:t>
            </a:r>
          </a:p>
          <a:p>
            <a:pPr lvl="1">
              <a:lnSpc>
                <a:spcPct val="80000"/>
              </a:lnSpc>
            </a:pPr>
            <a:r>
              <a:rPr lang="en-US" sz="2400" dirty="0" err="1" smtClean="0"/>
              <a:t>Bagaimana</a:t>
            </a:r>
            <a:r>
              <a:rPr lang="en-US" sz="2400" dirty="0" smtClean="0"/>
              <a:t> </a:t>
            </a:r>
            <a:r>
              <a:rPr lang="en-US" sz="2400" dirty="0" err="1" smtClean="0"/>
              <a:t>jika</a:t>
            </a:r>
            <a:r>
              <a:rPr lang="en-US" sz="2400" dirty="0" smtClean="0"/>
              <a:t> </a:t>
            </a:r>
            <a:r>
              <a:rPr lang="en-US" sz="2400" dirty="0" err="1" smtClean="0"/>
              <a:t>terjadi</a:t>
            </a:r>
            <a:r>
              <a:rPr lang="en-US" sz="2400" dirty="0" smtClean="0"/>
              <a:t> </a:t>
            </a:r>
            <a:r>
              <a:rPr lang="en-US" sz="2400" dirty="0" err="1" smtClean="0"/>
              <a:t>kesalahan</a:t>
            </a:r>
            <a:r>
              <a:rPr lang="en-US" sz="2400" dirty="0" smtClean="0"/>
              <a:t> </a:t>
            </a:r>
            <a:r>
              <a:rPr lang="en-US" sz="2400" dirty="0" err="1" smtClean="0"/>
              <a:t>selama</a:t>
            </a:r>
            <a:r>
              <a:rPr lang="en-US" sz="2400" dirty="0" smtClean="0"/>
              <a:t> </a:t>
            </a:r>
            <a:r>
              <a:rPr lang="en-US" sz="2400" dirty="0" err="1" smtClean="0"/>
              <a:t>pengiriman</a:t>
            </a:r>
            <a:r>
              <a:rPr lang="en-US" sz="2400" dirty="0" smtClean="0"/>
              <a:t> </a:t>
            </a:r>
            <a:r>
              <a:rPr lang="en-US" sz="2400" dirty="0" err="1" smtClean="0"/>
              <a:t>dan</a:t>
            </a:r>
            <a:r>
              <a:rPr lang="en-US" sz="2400" dirty="0" smtClean="0"/>
              <a:t> </a:t>
            </a:r>
            <a:r>
              <a:rPr lang="en-US" sz="2400" dirty="0" err="1" smtClean="0"/>
              <a:t>apa</a:t>
            </a:r>
            <a:r>
              <a:rPr lang="en-US" sz="2400" dirty="0" smtClean="0"/>
              <a:t> yang </a:t>
            </a:r>
            <a:r>
              <a:rPr lang="en-US" sz="2400" dirty="0" err="1" smtClean="0"/>
              <a:t>harus</a:t>
            </a:r>
            <a:r>
              <a:rPr lang="en-US" sz="2400" dirty="0" smtClean="0"/>
              <a:t> </a:t>
            </a:r>
            <a:r>
              <a:rPr lang="en-US" sz="2400" dirty="0" err="1" smtClean="0"/>
              <a:t>dikerjakan</a:t>
            </a:r>
            <a:r>
              <a:rPr lang="en-US" sz="2400" dirty="0" smtClean="0"/>
              <a:t> ?</a:t>
            </a:r>
          </a:p>
        </p:txBody>
      </p:sp>
    </p:spTree>
    <p:extLst>
      <p:ext uri="{BB962C8B-B14F-4D97-AF65-F5344CB8AC3E}">
        <p14:creationId xmlns:p14="http://schemas.microsoft.com/office/powerpoint/2010/main" xmlns="" val="28353072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85564" y="1196752"/>
            <a:ext cx="8572872" cy="4680520"/>
          </a:xfrm>
        </p:spPr>
        <p:txBody>
          <a:bodyPr/>
          <a:lstStyle/>
          <a:p>
            <a:pPr marL="609600" indent="-609600">
              <a:lnSpc>
                <a:spcPct val="80000"/>
              </a:lnSpc>
            </a:pPr>
            <a:r>
              <a:rPr lang="pt-BR" dirty="0" smtClean="0"/>
              <a:t>ada </a:t>
            </a:r>
            <a:r>
              <a:rPr lang="pt-BR" dirty="0"/>
              <a:t>beberapa jenis topologi logik yang dikenal saat ini yaitu :</a:t>
            </a:r>
            <a:r>
              <a:rPr lang="en-US" dirty="0"/>
              <a:t> </a:t>
            </a:r>
          </a:p>
          <a:p>
            <a:pPr marL="971550" lvl="1" indent="-457200">
              <a:lnSpc>
                <a:spcPct val="80000"/>
              </a:lnSpc>
            </a:pPr>
            <a:r>
              <a:rPr lang="pt-BR" dirty="0"/>
              <a:t>Aturan bagaimana data di transmisikan lewat media, ada beberapa macam yang dipakai :</a:t>
            </a:r>
          </a:p>
          <a:p>
            <a:pPr marL="1295400" lvl="2" indent="-381000">
              <a:lnSpc>
                <a:spcPct val="80000"/>
              </a:lnSpc>
            </a:pPr>
            <a:r>
              <a:rPr lang="pt-BR" dirty="0"/>
              <a:t>Ethernet </a:t>
            </a:r>
            <a:r>
              <a:rPr lang="pt-BR" dirty="0">
                <a:sym typeface="Wingdings" pitchFamily="2" charset="2"/>
              </a:rPr>
              <a:t> Yang paling umum dipakai</a:t>
            </a:r>
            <a:endParaRPr lang="pt-BR" dirty="0"/>
          </a:p>
          <a:p>
            <a:pPr marL="1295400" lvl="2" indent="-381000">
              <a:lnSpc>
                <a:spcPct val="80000"/>
              </a:lnSpc>
            </a:pPr>
            <a:r>
              <a:rPr lang="pt-BR" dirty="0"/>
              <a:t>FDDI</a:t>
            </a:r>
          </a:p>
          <a:p>
            <a:pPr marL="1295400" lvl="2" indent="-381000">
              <a:lnSpc>
                <a:spcPct val="80000"/>
              </a:lnSpc>
            </a:pPr>
            <a:r>
              <a:rPr lang="pt-BR" dirty="0"/>
              <a:t>Token Ring</a:t>
            </a:r>
          </a:p>
          <a:p>
            <a:pPr marL="1295400" lvl="2" indent="-381000">
              <a:lnSpc>
                <a:spcPct val="80000"/>
              </a:lnSpc>
            </a:pPr>
            <a:r>
              <a:rPr lang="pt-BR" dirty="0"/>
              <a:t>ATM</a:t>
            </a:r>
          </a:p>
          <a:p>
            <a:pPr marL="971550" lvl="1" indent="-457200">
              <a:lnSpc>
                <a:spcPct val="80000"/>
              </a:lnSpc>
            </a:pPr>
            <a:r>
              <a:rPr lang="pt-BR" dirty="0"/>
              <a:t>Aturan bagaimana komputer saling bertukar data/informasi</a:t>
            </a:r>
          </a:p>
          <a:p>
            <a:pPr marL="1295400" lvl="2" indent="-381000">
              <a:lnSpc>
                <a:spcPct val="80000"/>
              </a:lnSpc>
            </a:pPr>
            <a:r>
              <a:rPr lang="en-US" dirty="0"/>
              <a:t>TCP/IP </a:t>
            </a:r>
            <a:r>
              <a:rPr lang="en-US" dirty="0">
                <a:sym typeface="Wingdings" pitchFamily="2" charset="2"/>
              </a:rPr>
              <a:t> Yang paling </a:t>
            </a:r>
            <a:r>
              <a:rPr lang="en-US" dirty="0" err="1">
                <a:sym typeface="Wingdings" pitchFamily="2" charset="2"/>
              </a:rPr>
              <a:t>umum</a:t>
            </a:r>
            <a:r>
              <a:rPr lang="en-US" dirty="0">
                <a:sym typeface="Wingdings" pitchFamily="2" charset="2"/>
              </a:rPr>
              <a:t> </a:t>
            </a:r>
            <a:r>
              <a:rPr lang="en-US" dirty="0" err="1">
                <a:sym typeface="Wingdings" pitchFamily="2" charset="2"/>
              </a:rPr>
              <a:t>dipakai</a:t>
            </a:r>
            <a:endParaRPr lang="en-US" dirty="0"/>
          </a:p>
          <a:p>
            <a:pPr marL="1295400" lvl="2" indent="-381000">
              <a:lnSpc>
                <a:spcPct val="80000"/>
              </a:lnSpc>
            </a:pPr>
            <a:r>
              <a:rPr lang="en-US" dirty="0"/>
              <a:t>IPX/SPX </a:t>
            </a:r>
          </a:p>
        </p:txBody>
      </p:sp>
    </p:spTree>
    <p:extLst>
      <p:ext uri="{BB962C8B-B14F-4D97-AF65-F5344CB8AC3E}">
        <p14:creationId xmlns:p14="http://schemas.microsoft.com/office/powerpoint/2010/main" xmlns="" val="21864335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Ethernet</a:t>
            </a:r>
          </a:p>
        </p:txBody>
      </p:sp>
      <p:sp>
        <p:nvSpPr>
          <p:cNvPr id="20483" name="Rectangle 3"/>
          <p:cNvSpPr>
            <a:spLocks noGrp="1" noChangeArrowheads="1"/>
          </p:cNvSpPr>
          <p:nvPr>
            <p:ph type="body" idx="1"/>
          </p:nvPr>
        </p:nvSpPr>
        <p:spPr/>
        <p:txBody>
          <a:bodyPr/>
          <a:lstStyle/>
          <a:p>
            <a:r>
              <a:rPr lang="en-US" sz="3600"/>
              <a:t>Pada dasarnya ethernet adalah suatu aturan bagaimana caranya dua atau lebih komputer menggunakan satu media untuk saling bertukar informasi</a:t>
            </a:r>
          </a:p>
          <a:p>
            <a:r>
              <a:rPr lang="en-US" sz="3600"/>
              <a:t>Aturan ini akan diakomodasi oleh TCP/IP dalam hal pengiriman data melalui media yang ada</a:t>
            </a:r>
          </a:p>
        </p:txBody>
      </p:sp>
    </p:spTree>
    <p:extLst>
      <p:ext uri="{BB962C8B-B14F-4D97-AF65-F5344CB8AC3E}">
        <p14:creationId xmlns:p14="http://schemas.microsoft.com/office/powerpoint/2010/main" xmlns="" val="42509078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Protokol</a:t>
            </a:r>
            <a:endParaRPr lang="id-ID" dirty="0"/>
          </a:p>
        </p:txBody>
      </p:sp>
      <p:sp>
        <p:nvSpPr>
          <p:cNvPr id="3" name="Content Placeholder 2"/>
          <p:cNvSpPr>
            <a:spLocks noGrp="1"/>
          </p:cNvSpPr>
          <p:nvPr>
            <p:ph idx="1"/>
          </p:nvPr>
        </p:nvSpPr>
        <p:spPr>
          <a:xfrm>
            <a:off x="179512" y="1556792"/>
            <a:ext cx="8568952" cy="4896544"/>
          </a:xfrm>
        </p:spPr>
        <p:txBody>
          <a:bodyPr/>
          <a:lstStyle/>
          <a:p>
            <a:r>
              <a:rPr lang="id-ID" sz="2800" dirty="0" smtClean="0"/>
              <a:t>sekumpulan aturan yang digunakan/berlaku pada komunikasi data</a:t>
            </a:r>
            <a:r>
              <a:rPr lang="id-ID" sz="2800" dirty="0"/>
              <a:t> </a:t>
            </a:r>
            <a:r>
              <a:rPr lang="id-ID" sz="2800" dirty="0" smtClean="0"/>
              <a:t>untuk bisa berkomunikasi</a:t>
            </a:r>
            <a:r>
              <a:rPr lang="id-ID" sz="2800" dirty="0"/>
              <a:t>.</a:t>
            </a:r>
            <a:endParaRPr lang="id-ID" sz="2800" dirty="0" smtClean="0"/>
          </a:p>
          <a:p>
            <a:r>
              <a:rPr lang="id-ID" sz="2800" dirty="0"/>
              <a:t>White (2009) mengatakan bahwa </a:t>
            </a:r>
            <a:r>
              <a:rPr lang="id-ID" sz="2800" dirty="0" smtClean="0"/>
              <a:t>protokol adalah </a:t>
            </a:r>
            <a:r>
              <a:rPr lang="id-ID" sz="2800" dirty="0"/>
              <a:t>sekumpulan prosedur (</a:t>
            </a:r>
            <a:r>
              <a:rPr lang="id-ID" sz="2800" dirty="0" smtClean="0"/>
              <a:t>hardware/software</a:t>
            </a:r>
            <a:r>
              <a:rPr lang="id-ID" sz="2800" dirty="0"/>
              <a:t>) yang mengijinkan </a:t>
            </a:r>
            <a:r>
              <a:rPr lang="id-ID" sz="2800" dirty="0" smtClean="0"/>
              <a:t>komunikasi terjadi </a:t>
            </a:r>
            <a:r>
              <a:rPr lang="id-ID" sz="2800" dirty="0"/>
              <a:t>antar komputer dalam </a:t>
            </a:r>
            <a:r>
              <a:rPr lang="id-ID" sz="2800" dirty="0" smtClean="0"/>
              <a:t>sebuah jaringan. </a:t>
            </a:r>
          </a:p>
          <a:p>
            <a:pPr lvl="1"/>
            <a:r>
              <a:rPr lang="id-ID" sz="2400" dirty="0" smtClean="0"/>
              <a:t>Protokol untuk jaringan komputer cukup banyak, beberapa yang populer seperti: TCP/IP, IPX, NetBIOS, PPP, AppleTalk, dan sebagainya. </a:t>
            </a:r>
          </a:p>
          <a:p>
            <a:r>
              <a:rPr lang="id-ID" sz="2800" dirty="0" smtClean="0"/>
              <a:t>Model OSI dibuat setelah teknologi jaringan komputer mulai berkembang.</a:t>
            </a:r>
          </a:p>
        </p:txBody>
      </p:sp>
    </p:spTree>
    <p:extLst>
      <p:ext uri="{BB962C8B-B14F-4D97-AF65-F5344CB8AC3E}">
        <p14:creationId xmlns:p14="http://schemas.microsoft.com/office/powerpoint/2010/main" xmlns="" val="29318299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8429"/>
            <a:ext cx="8229600" cy="1300411"/>
          </a:xfrm>
        </p:spPr>
        <p:txBody>
          <a:bodyPr/>
          <a:lstStyle/>
          <a:p>
            <a:r>
              <a:rPr lang="id-ID" sz="4400" dirty="0" smtClean="0"/>
              <a:t>Model Referensi OSI</a:t>
            </a:r>
            <a:br>
              <a:rPr lang="id-ID" sz="4400" dirty="0" smtClean="0"/>
            </a:br>
            <a:r>
              <a:rPr lang="id-ID" sz="4000" dirty="0" smtClean="0"/>
              <a:t>(Open System Interconnection)</a:t>
            </a:r>
            <a:endParaRPr lang="id-ID" sz="4000" dirty="0"/>
          </a:p>
        </p:txBody>
      </p:sp>
      <p:sp>
        <p:nvSpPr>
          <p:cNvPr id="3" name="Content Placeholder 2"/>
          <p:cNvSpPr>
            <a:spLocks noGrp="1"/>
          </p:cNvSpPr>
          <p:nvPr>
            <p:ph idx="1"/>
          </p:nvPr>
        </p:nvSpPr>
        <p:spPr>
          <a:xfrm>
            <a:off x="457200" y="2132856"/>
            <a:ext cx="8229600" cy="4248472"/>
          </a:xfrm>
        </p:spPr>
        <p:txBody>
          <a:bodyPr/>
          <a:lstStyle/>
          <a:p>
            <a:r>
              <a:rPr lang="id-ID" dirty="0" smtClean="0"/>
              <a:t>dikembangkan oleh ISO (International Organization for Standardization) yaitu badan yang menyediakan kerangka logika terstruktur tentang bagaimana proses komunikasi data berinteraksi melalui jaringan. </a:t>
            </a:r>
          </a:p>
          <a:p>
            <a:r>
              <a:rPr lang="id-ID" dirty="0" smtClean="0"/>
              <a:t>merupakan sebuah model yang diakui didunia sampai saat ini.</a:t>
            </a:r>
          </a:p>
        </p:txBody>
      </p:sp>
    </p:spTree>
    <p:extLst>
      <p:ext uri="{BB962C8B-B14F-4D97-AF65-F5344CB8AC3E}">
        <p14:creationId xmlns:p14="http://schemas.microsoft.com/office/powerpoint/2010/main" xmlns="" val="29494738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487888"/>
          </a:xfrm>
        </p:spPr>
        <p:txBody>
          <a:bodyPr/>
          <a:lstStyle/>
          <a:p>
            <a:r>
              <a:rPr lang="id-ID" dirty="0" smtClean="0"/>
              <a:t>suatu model konseptual yang terdiri atas tujuh layer, yang masing-masing layer tersebut mempunyai fungsi yang berbeda.</a:t>
            </a:r>
          </a:p>
          <a:p>
            <a:r>
              <a:rPr lang="id-ID" dirty="0" smtClean="0"/>
              <a:t>Model OSI adalah semacam referensi atau acuan bagi siapa saja yang ingin memahami cara kerja jaringan komputer.</a:t>
            </a:r>
          </a:p>
          <a:p>
            <a:r>
              <a:rPr lang="id-ID" dirty="0" smtClean="0"/>
              <a:t>Model OSI bukanlah sebuah protokol.</a:t>
            </a:r>
          </a:p>
          <a:p>
            <a:r>
              <a:rPr lang="en-GB" dirty="0" smtClean="0"/>
              <a:t>Model a</a:t>
            </a:r>
            <a:r>
              <a:rPr lang="id-ID" dirty="0" smtClean="0"/>
              <a:t>r</a:t>
            </a:r>
            <a:r>
              <a:rPr lang="en-GB" dirty="0" err="1" smtClean="0"/>
              <a:t>sitektur</a:t>
            </a:r>
            <a:r>
              <a:rPr lang="en-GB" dirty="0" smtClean="0"/>
              <a:t> </a:t>
            </a:r>
            <a:r>
              <a:rPr lang="en-GB" dirty="0" err="1" smtClean="0"/>
              <a:t>untuk</a:t>
            </a:r>
            <a:r>
              <a:rPr lang="en-GB" dirty="0" smtClean="0"/>
              <a:t> </a:t>
            </a:r>
            <a:r>
              <a:rPr lang="en-GB" dirty="0" err="1" smtClean="0"/>
              <a:t>komunikasi</a:t>
            </a:r>
            <a:r>
              <a:rPr lang="en-GB" dirty="0" smtClean="0"/>
              <a:t> </a:t>
            </a:r>
            <a:r>
              <a:rPr lang="id-ID" dirty="0" smtClean="0"/>
              <a:t>data</a:t>
            </a:r>
          </a:p>
          <a:p>
            <a:r>
              <a:rPr lang="en-US" dirty="0" err="1" smtClean="0"/>
              <a:t>mendefinisikan</a:t>
            </a:r>
            <a:r>
              <a:rPr lang="en-US" dirty="0" smtClean="0"/>
              <a:t> </a:t>
            </a:r>
            <a:r>
              <a:rPr lang="en-US" dirty="0" err="1" smtClean="0"/>
              <a:t>fungsi</a:t>
            </a:r>
            <a:r>
              <a:rPr lang="en-US" dirty="0" smtClean="0"/>
              <a:t> </a:t>
            </a:r>
            <a:r>
              <a:rPr lang="en-US" dirty="0" err="1" smtClean="0"/>
              <a:t>protokol</a:t>
            </a:r>
            <a:r>
              <a:rPr lang="en-US" dirty="0" smtClean="0"/>
              <a:t> </a:t>
            </a:r>
            <a:r>
              <a:rPr lang="en-US" dirty="0" err="1" smtClean="0"/>
              <a:t>Jaringan</a:t>
            </a:r>
            <a:r>
              <a:rPr lang="en-US" dirty="0" smtClean="0"/>
              <a:t> </a:t>
            </a:r>
            <a:r>
              <a:rPr lang="en-US" dirty="0" err="1" smtClean="0"/>
              <a:t>komputer</a:t>
            </a:r>
            <a:r>
              <a:rPr lang="en-US" dirty="0" smtClean="0"/>
              <a:t> </a:t>
            </a:r>
            <a:r>
              <a:rPr lang="id-ID" dirty="0" smtClean="0"/>
              <a:t> </a:t>
            </a:r>
          </a:p>
          <a:p>
            <a:endParaRPr lang="id-ID" dirty="0" smtClean="0"/>
          </a:p>
          <a:p>
            <a:endParaRPr lang="id-ID" dirty="0"/>
          </a:p>
        </p:txBody>
      </p:sp>
    </p:spTree>
    <p:extLst>
      <p:ext uri="{BB962C8B-B14F-4D97-AF65-F5344CB8AC3E}">
        <p14:creationId xmlns:p14="http://schemas.microsoft.com/office/powerpoint/2010/main" xmlns="" val="14639215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84976" cy="5328592"/>
          </a:xfrm>
        </p:spPr>
        <p:txBody>
          <a:bodyPr/>
          <a:lstStyle/>
          <a:p>
            <a:r>
              <a:rPr lang="id-ID" dirty="0" smtClean="0"/>
              <a:t>Muncul akibat adanya m</a:t>
            </a:r>
            <a:r>
              <a:rPr lang="en-US" dirty="0" err="1" smtClean="0"/>
              <a:t>asalah</a:t>
            </a:r>
            <a:r>
              <a:rPr lang="en-US" dirty="0" smtClean="0"/>
              <a:t> </a:t>
            </a:r>
            <a:r>
              <a:rPr lang="en-US" dirty="0" err="1"/>
              <a:t>ketidak</a:t>
            </a:r>
            <a:r>
              <a:rPr lang="en-US" dirty="0"/>
              <a:t> </a:t>
            </a:r>
            <a:r>
              <a:rPr lang="en-US" dirty="0" err="1"/>
              <a:t>sesuaian</a:t>
            </a:r>
            <a:r>
              <a:rPr lang="en-US" dirty="0"/>
              <a:t> </a:t>
            </a:r>
            <a:r>
              <a:rPr lang="en-US" dirty="0" err="1"/>
              <a:t>antar</a:t>
            </a:r>
            <a:r>
              <a:rPr lang="en-US" dirty="0"/>
              <a:t> </a:t>
            </a:r>
            <a:r>
              <a:rPr lang="en-US" dirty="0" err="1"/>
              <a:t>produk</a:t>
            </a:r>
            <a:r>
              <a:rPr lang="en-US" dirty="0"/>
              <a:t> </a:t>
            </a:r>
            <a:r>
              <a:rPr lang="en-US" dirty="0" err="1"/>
              <a:t>peralatan</a:t>
            </a:r>
            <a:r>
              <a:rPr lang="en-US" dirty="0"/>
              <a:t> </a:t>
            </a:r>
            <a:r>
              <a:rPr lang="en-US" dirty="0" err="1"/>
              <a:t>jaringan</a:t>
            </a:r>
            <a:r>
              <a:rPr lang="en-US" dirty="0"/>
              <a:t> </a:t>
            </a:r>
            <a:r>
              <a:rPr lang="en-US" dirty="0" err="1"/>
              <a:t>komputer</a:t>
            </a:r>
            <a:r>
              <a:rPr lang="en-US" dirty="0"/>
              <a:t> </a:t>
            </a:r>
            <a:r>
              <a:rPr lang="id-ID" dirty="0" smtClean="0"/>
              <a:t>yang </a:t>
            </a:r>
            <a:r>
              <a:rPr lang="en-US" dirty="0" err="1" smtClean="0"/>
              <a:t>mempengaruhi</a:t>
            </a:r>
            <a:r>
              <a:rPr lang="en-US" dirty="0" smtClean="0"/>
              <a:t> </a:t>
            </a:r>
            <a:r>
              <a:rPr lang="en-US" dirty="0" err="1"/>
              <a:t>para</a:t>
            </a:r>
            <a:r>
              <a:rPr lang="en-US" dirty="0"/>
              <a:t> </a:t>
            </a:r>
            <a:r>
              <a:rPr lang="en-US" dirty="0" err="1"/>
              <a:t>pemakai</a:t>
            </a:r>
            <a:r>
              <a:rPr lang="en-US" dirty="0"/>
              <a:t> </a:t>
            </a:r>
            <a:r>
              <a:rPr lang="en-US" dirty="0" err="1"/>
              <a:t>komputer</a:t>
            </a:r>
            <a:r>
              <a:rPr lang="en-US" dirty="0"/>
              <a:t> </a:t>
            </a:r>
            <a:r>
              <a:rPr lang="en-US" dirty="0" err="1"/>
              <a:t>diseluruh</a:t>
            </a:r>
            <a:r>
              <a:rPr lang="en-US" dirty="0"/>
              <a:t> </a:t>
            </a:r>
            <a:r>
              <a:rPr lang="en-US" dirty="0" err="1" smtClean="0"/>
              <a:t>dunia</a:t>
            </a:r>
            <a:r>
              <a:rPr lang="id-ID" dirty="0" smtClean="0"/>
              <a:t>.</a:t>
            </a:r>
          </a:p>
          <a:p>
            <a:pPr>
              <a:spcBef>
                <a:spcPts val="800"/>
              </a:spcBef>
              <a:tabLst>
                <a:tab pos="1016000" algn="l"/>
                <a:tab pos="2035175" algn="l"/>
                <a:tab pos="3054350" algn="l"/>
                <a:tab pos="4073525" algn="l"/>
                <a:tab pos="5092700" algn="l"/>
                <a:tab pos="6111875" algn="l"/>
                <a:tab pos="7131050" algn="l"/>
                <a:tab pos="8150225" algn="l"/>
                <a:tab pos="9169400" algn="l"/>
                <a:tab pos="10188575" algn="l"/>
              </a:tabLst>
            </a:pPr>
            <a:r>
              <a:rPr lang="en-GB" dirty="0" err="1" smtClean="0"/>
              <a:t>Menjelaskan</a:t>
            </a:r>
            <a:r>
              <a:rPr lang="en-GB" dirty="0" smtClean="0"/>
              <a:t> </a:t>
            </a:r>
            <a:r>
              <a:rPr lang="en-GB" dirty="0" err="1"/>
              <a:t>bagaimana</a:t>
            </a:r>
            <a:r>
              <a:rPr lang="en-GB" dirty="0"/>
              <a:t> </a:t>
            </a:r>
            <a:r>
              <a:rPr lang="en-GB" dirty="0" err="1"/>
              <a:t>informasi</a:t>
            </a:r>
            <a:r>
              <a:rPr lang="en-GB" dirty="0"/>
              <a:t> </a:t>
            </a:r>
            <a:r>
              <a:rPr lang="en-GB" dirty="0" err="1"/>
              <a:t>dari</a:t>
            </a:r>
            <a:r>
              <a:rPr lang="en-GB" dirty="0"/>
              <a:t> software </a:t>
            </a:r>
            <a:r>
              <a:rPr lang="en-GB" dirty="0" err="1"/>
              <a:t>aplikasi</a:t>
            </a:r>
            <a:r>
              <a:rPr lang="en-GB" dirty="0"/>
              <a:t> </a:t>
            </a:r>
            <a:r>
              <a:rPr lang="en-GB" dirty="0" err="1"/>
              <a:t>pada</a:t>
            </a:r>
            <a:r>
              <a:rPr lang="en-GB" dirty="0"/>
              <a:t> </a:t>
            </a:r>
            <a:r>
              <a:rPr lang="en-GB" dirty="0" err="1"/>
              <a:t>satu</a:t>
            </a:r>
            <a:r>
              <a:rPr lang="en-GB" dirty="0"/>
              <a:t> </a:t>
            </a:r>
            <a:r>
              <a:rPr lang="en-GB" dirty="0" err="1"/>
              <a:t>komputer</a:t>
            </a:r>
            <a:r>
              <a:rPr lang="en-GB" dirty="0"/>
              <a:t> </a:t>
            </a:r>
            <a:r>
              <a:rPr lang="en-GB" dirty="0" err="1"/>
              <a:t>berpindah</a:t>
            </a:r>
            <a:r>
              <a:rPr lang="en-GB" dirty="0"/>
              <a:t> </a:t>
            </a:r>
            <a:r>
              <a:rPr lang="en-GB" dirty="0" err="1"/>
              <a:t>melalui</a:t>
            </a:r>
            <a:r>
              <a:rPr lang="en-GB" dirty="0"/>
              <a:t> medium </a:t>
            </a:r>
            <a:r>
              <a:rPr lang="en-GB" dirty="0" err="1"/>
              <a:t>kemudian</a:t>
            </a:r>
            <a:r>
              <a:rPr lang="en-GB" dirty="0"/>
              <a:t> </a:t>
            </a:r>
            <a:r>
              <a:rPr lang="en-GB" dirty="0" err="1"/>
              <a:t>sampai</a:t>
            </a:r>
            <a:r>
              <a:rPr lang="en-GB" dirty="0"/>
              <a:t> </a:t>
            </a:r>
            <a:r>
              <a:rPr lang="en-GB" dirty="0" err="1"/>
              <a:t>akhirnya</a:t>
            </a:r>
            <a:r>
              <a:rPr lang="en-GB" dirty="0"/>
              <a:t> </a:t>
            </a:r>
            <a:r>
              <a:rPr lang="en-GB" dirty="0" err="1"/>
              <a:t>diterima</a:t>
            </a:r>
            <a:r>
              <a:rPr lang="en-GB" dirty="0"/>
              <a:t> </a:t>
            </a:r>
            <a:r>
              <a:rPr lang="en-GB" dirty="0" err="1"/>
              <a:t>kembali</a:t>
            </a:r>
            <a:r>
              <a:rPr lang="en-GB" dirty="0"/>
              <a:t> </a:t>
            </a:r>
            <a:r>
              <a:rPr lang="en-GB" dirty="0" err="1"/>
              <a:t>oleh</a:t>
            </a:r>
            <a:r>
              <a:rPr lang="en-GB" dirty="0"/>
              <a:t> software </a:t>
            </a:r>
            <a:r>
              <a:rPr lang="en-GB" dirty="0" err="1"/>
              <a:t>aplikasi</a:t>
            </a:r>
            <a:r>
              <a:rPr lang="en-GB" dirty="0"/>
              <a:t> </a:t>
            </a:r>
            <a:r>
              <a:rPr lang="en-GB" dirty="0" err="1"/>
              <a:t>pada</a:t>
            </a:r>
            <a:r>
              <a:rPr lang="en-GB" dirty="0"/>
              <a:t> </a:t>
            </a:r>
            <a:r>
              <a:rPr lang="en-GB" dirty="0" err="1"/>
              <a:t>komputer</a:t>
            </a:r>
            <a:r>
              <a:rPr lang="en-GB" dirty="0"/>
              <a:t> yang </a:t>
            </a:r>
            <a:r>
              <a:rPr lang="en-GB" dirty="0" err="1"/>
              <a:t>kedua</a:t>
            </a:r>
            <a:r>
              <a:rPr lang="en-GB" dirty="0"/>
              <a:t>.</a:t>
            </a:r>
            <a:r>
              <a:rPr lang="en-US" dirty="0" smtClean="0"/>
              <a:t> </a:t>
            </a:r>
            <a:endParaRPr lang="en-US" dirty="0"/>
          </a:p>
          <a:p>
            <a:endParaRPr lang="id-ID" dirty="0"/>
          </a:p>
        </p:txBody>
      </p:sp>
    </p:spTree>
    <p:extLst>
      <p:ext uri="{BB962C8B-B14F-4D97-AF65-F5344CB8AC3E}">
        <p14:creationId xmlns:p14="http://schemas.microsoft.com/office/powerpoint/2010/main" xmlns="" val="1039438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Scanner</a:t>
            </a:r>
            <a:endParaRPr lang="en-US" dirty="0"/>
          </a:p>
        </p:txBody>
      </p:sp>
      <p:pic>
        <p:nvPicPr>
          <p:cNvPr id="4" name="Picture 3" descr="E:\Kerja\Dre Dosen\Pictogram_input.png"/>
          <p:cNvPicPr>
            <a:picLocks noChangeAspect="1" noChangeArrowheads="1"/>
          </p:cNvPicPr>
          <p:nvPr/>
        </p:nvPicPr>
        <p:blipFill>
          <a:blip r:embed="rId3" cstate="print"/>
          <a:srcRect/>
          <a:stretch>
            <a:fillRect/>
          </a:stretch>
        </p:blipFill>
        <p:spPr bwMode="auto">
          <a:xfrm rot="10800000">
            <a:off x="7696200" y="228600"/>
            <a:ext cx="1219201" cy="1206332"/>
          </a:xfrm>
          <a:prstGeom prst="rect">
            <a:avLst/>
          </a:prstGeom>
          <a:noFill/>
        </p:spPr>
      </p:pic>
      <p:pic>
        <p:nvPicPr>
          <p:cNvPr id="6146" name="Picture 18" descr="scanner"/>
          <p:cNvPicPr>
            <a:picLocks noChangeAspect="1" noChangeArrowheads="1"/>
          </p:cNvPicPr>
          <p:nvPr/>
        </p:nvPicPr>
        <p:blipFill>
          <a:blip r:embed="rId4" cstate="print"/>
          <a:srcRect/>
          <a:stretch>
            <a:fillRect/>
          </a:stretch>
        </p:blipFill>
        <p:spPr bwMode="auto">
          <a:xfrm>
            <a:off x="3780633" y="1568317"/>
            <a:ext cx="5287167" cy="3156083"/>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srcRect/>
          <a:stretch>
            <a:fillRect/>
          </a:stretch>
        </p:blipFill>
        <p:spPr bwMode="auto">
          <a:xfrm>
            <a:off x="1371600" y="4757737"/>
            <a:ext cx="2209800" cy="2066925"/>
          </a:xfrm>
          <a:prstGeom prst="rect">
            <a:avLst/>
          </a:prstGeom>
          <a:noFill/>
          <a:ln w="9525">
            <a:noFill/>
            <a:miter lim="800000"/>
            <a:headEnd/>
            <a:tailEnd/>
          </a:ln>
          <a:effectLst/>
        </p:spPr>
      </p:pic>
      <p:pic>
        <p:nvPicPr>
          <p:cNvPr id="4099" name="Picture 3"/>
          <p:cNvPicPr>
            <a:picLocks noChangeAspect="1" noChangeArrowheads="1"/>
          </p:cNvPicPr>
          <p:nvPr/>
        </p:nvPicPr>
        <p:blipFill>
          <a:blip r:embed="rId6" cstate="print"/>
          <a:srcRect/>
          <a:stretch>
            <a:fillRect/>
          </a:stretch>
        </p:blipFill>
        <p:spPr bwMode="auto">
          <a:xfrm>
            <a:off x="6762750" y="4800600"/>
            <a:ext cx="2305050" cy="19812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7" cstate="print"/>
          <a:srcRect/>
          <a:stretch>
            <a:fillRect/>
          </a:stretch>
        </p:blipFill>
        <p:spPr bwMode="auto">
          <a:xfrm>
            <a:off x="1371600" y="1422233"/>
            <a:ext cx="2390775" cy="1914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body" idx="1"/>
          </p:nvPr>
        </p:nvSpPr>
        <p:spPr>
          <a:xfrm>
            <a:off x="457200" y="1124744"/>
            <a:ext cx="8229600" cy="5199856"/>
          </a:xfrm>
        </p:spPr>
        <p:txBody>
          <a:bodyPr/>
          <a:lstStyle/>
          <a:p>
            <a:pPr>
              <a:lnSpc>
                <a:spcPct val="90000"/>
              </a:lnSpc>
            </a:pPr>
            <a:r>
              <a:rPr lang="en-US" sz="2900" dirty="0" err="1" smtClean="0"/>
              <a:t>Setiap</a:t>
            </a:r>
            <a:r>
              <a:rPr lang="en-US" sz="2900" dirty="0" smtClean="0"/>
              <a:t> </a:t>
            </a:r>
            <a:r>
              <a:rPr lang="en-US" sz="2900" dirty="0"/>
              <a:t>layer </a:t>
            </a:r>
            <a:r>
              <a:rPr lang="en-US" sz="2900" dirty="0" err="1"/>
              <a:t>merepresentasikan</a:t>
            </a:r>
            <a:r>
              <a:rPr lang="en-US" sz="2900" dirty="0"/>
              <a:t> </a:t>
            </a:r>
            <a:r>
              <a:rPr lang="en-US" sz="2900" dirty="0" err="1"/>
              <a:t>sebuah</a:t>
            </a:r>
            <a:r>
              <a:rPr lang="en-US" sz="2900" dirty="0"/>
              <a:t> </a:t>
            </a:r>
            <a:r>
              <a:rPr lang="en-US" sz="2900" dirty="0" err="1"/>
              <a:t>fungsi</a:t>
            </a:r>
            <a:r>
              <a:rPr lang="en-US" sz="2900" dirty="0"/>
              <a:t> yang </a:t>
            </a:r>
            <a:r>
              <a:rPr lang="en-US" sz="2900" dirty="0" err="1"/>
              <a:t>dilakukan</a:t>
            </a:r>
            <a:r>
              <a:rPr lang="en-US" sz="2900" dirty="0"/>
              <a:t> </a:t>
            </a:r>
            <a:r>
              <a:rPr lang="en-US" sz="2900" dirty="0" err="1"/>
              <a:t>ketika</a:t>
            </a:r>
            <a:r>
              <a:rPr lang="en-US" sz="2900" dirty="0"/>
              <a:t> data </a:t>
            </a:r>
            <a:r>
              <a:rPr lang="en-US" sz="2900" dirty="0" err="1"/>
              <a:t>ditransfer</a:t>
            </a:r>
            <a:r>
              <a:rPr lang="en-US" sz="2900" dirty="0"/>
              <a:t> </a:t>
            </a:r>
            <a:r>
              <a:rPr lang="en-US" sz="2900" dirty="0" err="1"/>
              <a:t>antara</a:t>
            </a:r>
            <a:r>
              <a:rPr lang="en-US" sz="2900" dirty="0"/>
              <a:t> </a:t>
            </a:r>
            <a:r>
              <a:rPr lang="en-US" sz="2900" dirty="0" err="1"/>
              <a:t>aplikasi</a:t>
            </a:r>
            <a:r>
              <a:rPr lang="en-US" sz="2900" dirty="0"/>
              <a:t> yang </a:t>
            </a:r>
            <a:r>
              <a:rPr lang="en-US" sz="2900" dirty="0" err="1"/>
              <a:t>sesuai</a:t>
            </a:r>
            <a:r>
              <a:rPr lang="en-US" sz="2900" dirty="0"/>
              <a:t> </a:t>
            </a:r>
            <a:r>
              <a:rPr lang="en-US" sz="2900" dirty="0" err="1"/>
              <a:t>lintas</a:t>
            </a:r>
            <a:r>
              <a:rPr lang="en-US" sz="2900" dirty="0"/>
              <a:t> </a:t>
            </a:r>
            <a:r>
              <a:rPr lang="en-US" sz="2900" dirty="0" err="1"/>
              <a:t>jaringan</a:t>
            </a:r>
            <a:r>
              <a:rPr lang="en-US" sz="2900" dirty="0"/>
              <a:t> yang </a:t>
            </a:r>
            <a:r>
              <a:rPr lang="en-US" sz="2900" dirty="0" err="1"/>
              <a:t>dimasuki</a:t>
            </a:r>
            <a:endParaRPr lang="en-US" sz="2900" dirty="0"/>
          </a:p>
          <a:p>
            <a:pPr>
              <a:lnSpc>
                <a:spcPct val="90000"/>
              </a:lnSpc>
            </a:pPr>
            <a:r>
              <a:rPr lang="en-US" sz="2900" dirty="0" err="1"/>
              <a:t>Sebuah</a:t>
            </a:r>
            <a:r>
              <a:rPr lang="en-US" sz="2900" dirty="0"/>
              <a:t> layer </a:t>
            </a:r>
            <a:r>
              <a:rPr lang="en-US" sz="2900" dirty="0" err="1"/>
              <a:t>tidak</a:t>
            </a:r>
            <a:r>
              <a:rPr lang="en-US" sz="2900" dirty="0"/>
              <a:t> </a:t>
            </a:r>
            <a:r>
              <a:rPr lang="en-US" sz="2900" dirty="0" err="1"/>
              <a:t>mendefinisikan</a:t>
            </a:r>
            <a:r>
              <a:rPr lang="en-US" sz="2900" dirty="0"/>
              <a:t> </a:t>
            </a:r>
            <a:r>
              <a:rPr lang="en-US" sz="2900" dirty="0" err="1"/>
              <a:t>protokol</a:t>
            </a:r>
            <a:r>
              <a:rPr lang="en-US" sz="2900" dirty="0"/>
              <a:t> </a:t>
            </a:r>
            <a:r>
              <a:rPr lang="en-US" sz="2900" dirty="0" err="1"/>
              <a:t>tunggal</a:t>
            </a:r>
            <a:r>
              <a:rPr lang="en-US" sz="2900" dirty="0"/>
              <a:t>, </a:t>
            </a:r>
            <a:r>
              <a:rPr lang="en-US" sz="2900" dirty="0" err="1"/>
              <a:t>tapi</a:t>
            </a:r>
            <a:r>
              <a:rPr lang="en-US" sz="2900" dirty="0"/>
              <a:t> </a:t>
            </a:r>
            <a:r>
              <a:rPr lang="en-US" sz="2900" dirty="0" err="1"/>
              <a:t>mendefinisikan</a:t>
            </a:r>
            <a:r>
              <a:rPr lang="en-US" sz="2900" dirty="0"/>
              <a:t> </a:t>
            </a:r>
            <a:r>
              <a:rPr lang="en-US" sz="2900" dirty="0" err="1"/>
              <a:t>suatu</a:t>
            </a:r>
            <a:r>
              <a:rPr lang="en-US" sz="2900" dirty="0"/>
              <a:t> </a:t>
            </a:r>
            <a:r>
              <a:rPr lang="en-US" sz="2900" dirty="0" err="1"/>
              <a:t>fungsi</a:t>
            </a:r>
            <a:r>
              <a:rPr lang="en-US" sz="2900" dirty="0"/>
              <a:t> </a:t>
            </a:r>
            <a:r>
              <a:rPr lang="en-US" sz="2900" dirty="0" err="1"/>
              <a:t>Jaringan</a:t>
            </a:r>
            <a:r>
              <a:rPr lang="en-US" sz="2900" dirty="0"/>
              <a:t> </a:t>
            </a:r>
            <a:r>
              <a:rPr lang="en-US" sz="2900" dirty="0" err="1"/>
              <a:t>komputer</a:t>
            </a:r>
            <a:r>
              <a:rPr lang="en-US" sz="2900" dirty="0"/>
              <a:t> yang </a:t>
            </a:r>
            <a:r>
              <a:rPr lang="en-US" sz="2900" dirty="0" err="1"/>
              <a:t>dapat</a:t>
            </a:r>
            <a:r>
              <a:rPr lang="en-US" sz="2900" dirty="0"/>
              <a:t> </a:t>
            </a:r>
            <a:r>
              <a:rPr lang="en-US" sz="2900" dirty="0" err="1"/>
              <a:t>dilakukan</a:t>
            </a:r>
            <a:r>
              <a:rPr lang="en-US" sz="2900" dirty="0"/>
              <a:t> </a:t>
            </a:r>
            <a:r>
              <a:rPr lang="en-US" sz="2900" dirty="0" err="1"/>
              <a:t>oleh</a:t>
            </a:r>
            <a:r>
              <a:rPr lang="en-US" sz="2900" dirty="0"/>
              <a:t> </a:t>
            </a:r>
            <a:r>
              <a:rPr lang="en-US" sz="2900" dirty="0" err="1"/>
              <a:t>sejumlah</a:t>
            </a:r>
            <a:r>
              <a:rPr lang="en-US" sz="2900" dirty="0"/>
              <a:t> </a:t>
            </a:r>
            <a:r>
              <a:rPr lang="en-US" sz="2900" dirty="0" err="1"/>
              <a:t>protokol</a:t>
            </a:r>
            <a:r>
              <a:rPr lang="en-US" sz="2900" dirty="0"/>
              <a:t> </a:t>
            </a:r>
            <a:r>
              <a:rPr lang="id-ID" sz="2900" dirty="0" smtClean="0"/>
              <a:t>.</a:t>
            </a:r>
          </a:p>
          <a:p>
            <a:pPr>
              <a:lnSpc>
                <a:spcPct val="90000"/>
              </a:lnSpc>
            </a:pPr>
            <a:r>
              <a:rPr lang="en-US" sz="2900" dirty="0" err="1" smtClean="0"/>
              <a:t>secara</a:t>
            </a:r>
            <a:r>
              <a:rPr lang="en-US" sz="2900" dirty="0" smtClean="0"/>
              <a:t> </a:t>
            </a:r>
            <a:r>
              <a:rPr lang="en-US" sz="2900" dirty="0" err="1" smtClean="0"/>
              <a:t>abstrak</a:t>
            </a:r>
            <a:r>
              <a:rPr lang="en-US" sz="2900" dirty="0" smtClean="0"/>
              <a:t> </a:t>
            </a:r>
            <a:r>
              <a:rPr lang="en-US" sz="2900" dirty="0" err="1" smtClean="0"/>
              <a:t>setiap</a:t>
            </a:r>
            <a:r>
              <a:rPr lang="en-US" sz="2900" dirty="0" smtClean="0"/>
              <a:t> </a:t>
            </a:r>
            <a:r>
              <a:rPr lang="en-US" sz="2900" dirty="0" err="1" smtClean="0"/>
              <a:t>protokol</a:t>
            </a:r>
            <a:r>
              <a:rPr lang="en-US" sz="2900" dirty="0" smtClean="0"/>
              <a:t> </a:t>
            </a:r>
            <a:r>
              <a:rPr lang="en-US" sz="2900" dirty="0" err="1" smtClean="0"/>
              <a:t>hanya</a:t>
            </a:r>
            <a:r>
              <a:rPr lang="en-US" sz="2900" dirty="0" smtClean="0"/>
              <a:t> </a:t>
            </a:r>
            <a:r>
              <a:rPr lang="en-US" sz="2900" dirty="0" err="1" smtClean="0"/>
              <a:t>konsen</a:t>
            </a:r>
            <a:r>
              <a:rPr lang="en-US" sz="2900" dirty="0" smtClean="0"/>
              <a:t> </a:t>
            </a:r>
            <a:r>
              <a:rPr lang="en-US" sz="2900" dirty="0" err="1" smtClean="0"/>
              <a:t>terhadap</a:t>
            </a:r>
            <a:r>
              <a:rPr lang="en-US" sz="2900" dirty="0" smtClean="0"/>
              <a:t> </a:t>
            </a:r>
            <a:r>
              <a:rPr lang="en-US" sz="2900" dirty="0" err="1" smtClean="0"/>
              <a:t>komunikasi</a:t>
            </a:r>
            <a:r>
              <a:rPr lang="en-US" sz="2900" dirty="0" smtClean="0"/>
              <a:t> </a:t>
            </a:r>
            <a:r>
              <a:rPr lang="en-US" sz="2900" dirty="0" err="1" smtClean="0"/>
              <a:t>dengan</a:t>
            </a:r>
            <a:r>
              <a:rPr lang="en-US" sz="2900" dirty="0" smtClean="0"/>
              <a:t> </a:t>
            </a:r>
            <a:r>
              <a:rPr lang="en-US" sz="2900" dirty="0" err="1" smtClean="0"/>
              <a:t>peernya</a:t>
            </a:r>
            <a:r>
              <a:rPr lang="en-US" sz="2900" dirty="0" smtClean="0"/>
              <a:t> </a:t>
            </a:r>
          </a:p>
        </p:txBody>
      </p:sp>
    </p:spTree>
    <p:extLst>
      <p:ext uri="{BB962C8B-B14F-4D97-AF65-F5344CB8AC3E}">
        <p14:creationId xmlns:p14="http://schemas.microsoft.com/office/powerpoint/2010/main" xmlns="" val="583791917"/>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457491" y="1052735"/>
            <a:ext cx="8227579" cy="5184577"/>
          </a:xfrm>
        </p:spPr>
        <p:txBody>
          <a:bodyPr/>
          <a:lstStyle/>
          <a:p>
            <a:r>
              <a:rPr lang="en-US" sz="2900" dirty="0" err="1"/>
              <a:t>setiap</a:t>
            </a:r>
            <a:r>
              <a:rPr lang="en-US" sz="2900" dirty="0"/>
              <a:t> layer </a:t>
            </a:r>
            <a:r>
              <a:rPr lang="en-US" sz="2900" dirty="0" err="1"/>
              <a:t>dapat</a:t>
            </a:r>
            <a:r>
              <a:rPr lang="en-US" sz="2900" dirty="0"/>
              <a:t> </a:t>
            </a:r>
            <a:r>
              <a:rPr lang="en-US" sz="2900" dirty="0" err="1"/>
              <a:t>berisi</a:t>
            </a:r>
            <a:r>
              <a:rPr lang="en-US" sz="2900" dirty="0"/>
              <a:t> </a:t>
            </a:r>
            <a:r>
              <a:rPr lang="en-US" sz="2900" dirty="0" err="1"/>
              <a:t>banyak</a:t>
            </a:r>
            <a:r>
              <a:rPr lang="en-US" sz="2900" dirty="0"/>
              <a:t> </a:t>
            </a:r>
            <a:r>
              <a:rPr lang="en-US" sz="2900" dirty="0" err="1"/>
              <a:t>protokol</a:t>
            </a:r>
            <a:r>
              <a:rPr lang="en-US" sz="2900" dirty="0"/>
              <a:t>, </a:t>
            </a:r>
            <a:r>
              <a:rPr lang="en-US" sz="2900" dirty="0" err="1"/>
              <a:t>masing-masing</a:t>
            </a:r>
            <a:r>
              <a:rPr lang="en-US" sz="2900" dirty="0"/>
              <a:t> </a:t>
            </a:r>
            <a:r>
              <a:rPr lang="en-US" sz="2900" dirty="0" err="1"/>
              <a:t>menyediakan</a:t>
            </a:r>
            <a:r>
              <a:rPr lang="en-US" sz="2900" dirty="0"/>
              <a:t> </a:t>
            </a:r>
            <a:r>
              <a:rPr lang="en-US" sz="2900" dirty="0" err="1"/>
              <a:t>servis</a:t>
            </a:r>
            <a:r>
              <a:rPr lang="en-US" sz="2900" dirty="0"/>
              <a:t> yang </a:t>
            </a:r>
            <a:r>
              <a:rPr lang="en-US" sz="2900" dirty="0" err="1"/>
              <a:t>cocok</a:t>
            </a:r>
            <a:r>
              <a:rPr lang="en-US" sz="2900" dirty="0"/>
              <a:t> </a:t>
            </a:r>
            <a:r>
              <a:rPr lang="en-US" sz="2900" dirty="0" err="1"/>
              <a:t>dengan</a:t>
            </a:r>
            <a:r>
              <a:rPr lang="en-US" sz="2900" dirty="0"/>
              <a:t> </a:t>
            </a:r>
            <a:r>
              <a:rPr lang="en-US" sz="2900" dirty="0" err="1"/>
              <a:t>fungsi</a:t>
            </a:r>
            <a:r>
              <a:rPr lang="en-US" sz="2900" dirty="0"/>
              <a:t> layer </a:t>
            </a:r>
            <a:r>
              <a:rPr lang="en-US" sz="2900" dirty="0" err="1"/>
              <a:t>tersebut</a:t>
            </a:r>
            <a:r>
              <a:rPr lang="en-US" sz="2900" dirty="0"/>
              <a:t> </a:t>
            </a:r>
          </a:p>
          <a:p>
            <a:r>
              <a:rPr lang="en-US" sz="2900" dirty="0" err="1" smtClean="0"/>
              <a:t>Mengisolasi</a:t>
            </a:r>
            <a:r>
              <a:rPr lang="en-US" sz="2900" dirty="0" smtClean="0"/>
              <a:t> </a:t>
            </a:r>
            <a:r>
              <a:rPr lang="en-US" sz="2900" dirty="0" err="1"/>
              <a:t>fungsi</a:t>
            </a:r>
            <a:r>
              <a:rPr lang="en-US" sz="2900" dirty="0"/>
              <a:t> </a:t>
            </a:r>
            <a:r>
              <a:rPr lang="en-US" sz="2900" dirty="0" err="1"/>
              <a:t>komunikasi</a:t>
            </a:r>
            <a:r>
              <a:rPr lang="en-US" sz="2900" dirty="0"/>
              <a:t> </a:t>
            </a:r>
            <a:r>
              <a:rPr lang="en-US" sz="2900" dirty="0" err="1"/>
              <a:t>jaringan</a:t>
            </a:r>
            <a:r>
              <a:rPr lang="en-US" sz="2900" dirty="0"/>
              <a:t> </a:t>
            </a:r>
            <a:r>
              <a:rPr lang="en-US" sz="2900" dirty="0" err="1"/>
              <a:t>dalam</a:t>
            </a:r>
            <a:r>
              <a:rPr lang="en-US" sz="2900" dirty="0"/>
              <a:t> layer-layer yang </a:t>
            </a:r>
            <a:r>
              <a:rPr lang="en-US" sz="2900" dirty="0" err="1"/>
              <a:t>berbeda</a:t>
            </a:r>
            <a:r>
              <a:rPr lang="en-US" sz="2900" dirty="0"/>
              <a:t> </a:t>
            </a:r>
            <a:r>
              <a:rPr lang="en-US" sz="2900" dirty="0" err="1"/>
              <a:t>dapat</a:t>
            </a:r>
            <a:r>
              <a:rPr lang="en-US" sz="2900" dirty="0"/>
              <a:t> </a:t>
            </a:r>
            <a:r>
              <a:rPr lang="en-US" sz="2900" dirty="0" err="1"/>
              <a:t>meminimalkan</a:t>
            </a:r>
            <a:r>
              <a:rPr lang="en-US" sz="2900" dirty="0"/>
              <a:t> </a:t>
            </a:r>
            <a:r>
              <a:rPr lang="en-US" sz="2900" dirty="0" err="1"/>
              <a:t>efek</a:t>
            </a:r>
            <a:r>
              <a:rPr lang="en-US" sz="2900" dirty="0"/>
              <a:t> </a:t>
            </a:r>
            <a:r>
              <a:rPr lang="en-US" sz="2900" dirty="0" err="1"/>
              <a:t>perubahan</a:t>
            </a:r>
            <a:r>
              <a:rPr lang="en-US" sz="2900" dirty="0"/>
              <a:t> </a:t>
            </a:r>
            <a:r>
              <a:rPr lang="en-US" sz="2900" dirty="0" err="1"/>
              <a:t>teknologi</a:t>
            </a:r>
            <a:r>
              <a:rPr lang="en-US" sz="2900" dirty="0"/>
              <a:t> </a:t>
            </a:r>
            <a:r>
              <a:rPr lang="en-US" sz="2900" dirty="0" err="1"/>
              <a:t>pada</a:t>
            </a:r>
            <a:r>
              <a:rPr lang="en-US" sz="2900" dirty="0"/>
              <a:t> protocol-suite yang </a:t>
            </a:r>
            <a:r>
              <a:rPr lang="en-US" sz="2900" dirty="0" err="1"/>
              <a:t>digunakan</a:t>
            </a:r>
            <a:r>
              <a:rPr lang="en-US" sz="2900" dirty="0"/>
              <a:t> </a:t>
            </a:r>
          </a:p>
          <a:p>
            <a:r>
              <a:rPr lang="en-US" sz="2900" dirty="0" err="1"/>
              <a:t>Aplikasi</a:t>
            </a:r>
            <a:r>
              <a:rPr lang="en-US" sz="2900" dirty="0"/>
              <a:t> </a:t>
            </a:r>
            <a:r>
              <a:rPr lang="en-US" sz="2900" dirty="0" err="1"/>
              <a:t>baru</a:t>
            </a:r>
            <a:r>
              <a:rPr lang="en-US" sz="2900" dirty="0"/>
              <a:t> </a:t>
            </a:r>
            <a:r>
              <a:rPr lang="en-US" sz="2900" dirty="0" err="1"/>
              <a:t>dapat</a:t>
            </a:r>
            <a:r>
              <a:rPr lang="en-US" sz="2900" dirty="0"/>
              <a:t> </a:t>
            </a:r>
            <a:r>
              <a:rPr lang="en-US" sz="2900" dirty="0" err="1"/>
              <a:t>ditambahkan</a:t>
            </a:r>
            <a:r>
              <a:rPr lang="en-US" sz="2900" dirty="0"/>
              <a:t> </a:t>
            </a:r>
            <a:r>
              <a:rPr lang="en-US" sz="2900" dirty="0" err="1"/>
              <a:t>tanpa</a:t>
            </a:r>
            <a:r>
              <a:rPr lang="en-US" sz="2900" dirty="0"/>
              <a:t> </a:t>
            </a:r>
            <a:r>
              <a:rPr lang="en-US" sz="2900" dirty="0" err="1"/>
              <a:t>mengubah</a:t>
            </a:r>
            <a:r>
              <a:rPr lang="en-US" sz="2900" dirty="0"/>
              <a:t> </a:t>
            </a:r>
            <a:r>
              <a:rPr lang="en-US" sz="2900" dirty="0" smtClean="0"/>
              <a:t>ne</a:t>
            </a:r>
            <a:r>
              <a:rPr lang="id-ID" sz="2900" dirty="0" smtClean="0"/>
              <a:t>t</a:t>
            </a:r>
            <a:r>
              <a:rPr lang="en-US" sz="2900" dirty="0" smtClean="0"/>
              <a:t>work </a:t>
            </a:r>
            <a:r>
              <a:rPr lang="en-US" sz="2900" dirty="0" err="1"/>
              <a:t>secara</a:t>
            </a:r>
            <a:r>
              <a:rPr lang="en-US" sz="2900" dirty="0"/>
              <a:t> </a:t>
            </a:r>
            <a:r>
              <a:rPr lang="en-US" sz="2900" dirty="0" err="1"/>
              <a:t>fisik</a:t>
            </a:r>
            <a:r>
              <a:rPr lang="en-US" sz="2900" dirty="0"/>
              <a:t>, </a:t>
            </a:r>
            <a:r>
              <a:rPr lang="en-US" sz="2900" dirty="0" err="1"/>
              <a:t>dan</a:t>
            </a:r>
            <a:r>
              <a:rPr lang="en-US" sz="2900" dirty="0"/>
              <a:t> hardware network yang </a:t>
            </a:r>
            <a:r>
              <a:rPr lang="en-US" sz="2900" dirty="0" err="1"/>
              <a:t>baru</a:t>
            </a:r>
            <a:r>
              <a:rPr lang="en-US" sz="2900" dirty="0"/>
              <a:t> </a:t>
            </a:r>
            <a:r>
              <a:rPr lang="en-US" sz="2900" dirty="0" err="1"/>
              <a:t>dapat</a:t>
            </a:r>
            <a:r>
              <a:rPr lang="en-US" sz="2900" dirty="0"/>
              <a:t> </a:t>
            </a:r>
            <a:r>
              <a:rPr lang="en-US" sz="2900" dirty="0" err="1"/>
              <a:t>diinstal</a:t>
            </a:r>
            <a:r>
              <a:rPr lang="en-US" sz="2900" dirty="0"/>
              <a:t> </a:t>
            </a:r>
            <a:r>
              <a:rPr lang="en-US" sz="2900" dirty="0" err="1"/>
              <a:t>tanpa</a:t>
            </a:r>
            <a:r>
              <a:rPr lang="en-US" sz="2900" dirty="0"/>
              <a:t> </a:t>
            </a:r>
            <a:r>
              <a:rPr lang="en-US" sz="2900" dirty="0" err="1"/>
              <a:t>harus</a:t>
            </a:r>
            <a:r>
              <a:rPr lang="en-US" sz="2900" dirty="0"/>
              <a:t> </a:t>
            </a:r>
            <a:r>
              <a:rPr lang="en-US" sz="2900" dirty="0" err="1"/>
              <a:t>menulis</a:t>
            </a:r>
            <a:r>
              <a:rPr lang="en-US" sz="2900" dirty="0"/>
              <a:t> </a:t>
            </a:r>
            <a:r>
              <a:rPr lang="en-US" sz="2900" dirty="0" err="1"/>
              <a:t>kembali</a:t>
            </a:r>
            <a:r>
              <a:rPr lang="en-US" sz="2900" dirty="0"/>
              <a:t> software </a:t>
            </a:r>
            <a:r>
              <a:rPr lang="en-US" sz="2900" dirty="0" err="1"/>
              <a:t>aplikasi</a:t>
            </a:r>
            <a:r>
              <a:rPr lang="en-US" sz="2900" dirty="0"/>
              <a:t> </a:t>
            </a:r>
          </a:p>
        </p:txBody>
      </p:sp>
    </p:spTree>
    <p:extLst>
      <p:ext uri="{BB962C8B-B14F-4D97-AF65-F5344CB8AC3E}">
        <p14:creationId xmlns:p14="http://schemas.microsoft.com/office/powerpoint/2010/main" xmlns="" val="667597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4000" b="0" i="0" dirty="0" smtClean="0">
                <a:latin typeface="Arial Black" pitchFamily="34" charset="0"/>
              </a:rPr>
              <a:t>Badan Standarisasi</a:t>
            </a:r>
            <a:endParaRPr lang="id-ID" sz="4000" b="0" i="0" dirty="0">
              <a:latin typeface="Arial Black" pitchFamily="34" charset="0"/>
            </a:endParaRPr>
          </a:p>
        </p:txBody>
      </p:sp>
      <p:sp>
        <p:nvSpPr>
          <p:cNvPr id="3" name="Content Placeholder 2"/>
          <p:cNvSpPr>
            <a:spLocks noGrp="1"/>
          </p:cNvSpPr>
          <p:nvPr>
            <p:ph idx="1"/>
          </p:nvPr>
        </p:nvSpPr>
        <p:spPr>
          <a:xfrm>
            <a:off x="179512" y="1550988"/>
            <a:ext cx="8712968" cy="4773612"/>
          </a:xfrm>
        </p:spPr>
        <p:txBody>
          <a:bodyPr/>
          <a:lstStyle/>
          <a:p>
            <a:r>
              <a:rPr lang="id-ID" sz="2400" dirty="0" smtClean="0"/>
              <a:t>ITU (International Telecommunication Union).</a:t>
            </a:r>
          </a:p>
          <a:p>
            <a:r>
              <a:rPr lang="en-US" sz="2400" dirty="0"/>
              <a:t>International Telecommunications Union-Telecommunication Standards Section (ITU-T). </a:t>
            </a:r>
            <a:endParaRPr lang="id-ID" sz="2400" dirty="0" smtClean="0"/>
          </a:p>
          <a:p>
            <a:r>
              <a:rPr lang="id-ID" sz="2400" dirty="0" smtClean="0"/>
              <a:t>ANSI (American National Standard Institute)</a:t>
            </a:r>
          </a:p>
          <a:p>
            <a:r>
              <a:rPr lang="id-ID" sz="2400" dirty="0" smtClean="0"/>
              <a:t>NCITS (National Committee for Information Technology Standardization)</a:t>
            </a:r>
          </a:p>
          <a:p>
            <a:r>
              <a:rPr lang="en-US" sz="2400" dirty="0"/>
              <a:t>International Standards Organization (ISO). </a:t>
            </a:r>
            <a:endParaRPr lang="id-ID" sz="2400" dirty="0" smtClean="0"/>
          </a:p>
          <a:p>
            <a:r>
              <a:rPr lang="id-ID" sz="2400" dirty="0" smtClean="0"/>
              <a:t>lembaga asosiasi profesi </a:t>
            </a:r>
          </a:p>
          <a:p>
            <a:pPr lvl="1"/>
            <a:r>
              <a:rPr lang="id-ID" sz="2400" dirty="0" smtClean="0"/>
              <a:t>IEEE (Institute of Electrical and Electronics Engineers)</a:t>
            </a:r>
          </a:p>
          <a:p>
            <a:pPr lvl="1"/>
            <a:r>
              <a:rPr lang="en-US" sz="2400" dirty="0"/>
              <a:t>Electronic Industries Association (EIA). </a:t>
            </a:r>
            <a:endParaRPr lang="id-ID" sz="2400" dirty="0" smtClean="0"/>
          </a:p>
          <a:p>
            <a:pPr lvl="1"/>
            <a:r>
              <a:rPr lang="id-ID" sz="2400" dirty="0" smtClean="0"/>
              <a:t>ATM-Forum di Amerika. </a:t>
            </a:r>
            <a:endParaRPr lang="id-ID" sz="2400" dirty="0"/>
          </a:p>
        </p:txBody>
      </p:sp>
    </p:spTree>
    <p:extLst>
      <p:ext uri="{BB962C8B-B14F-4D97-AF65-F5344CB8AC3E}">
        <p14:creationId xmlns:p14="http://schemas.microsoft.com/office/powerpoint/2010/main" xmlns="" val="41209051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88429"/>
            <a:ext cx="8712968" cy="722859"/>
          </a:xfrm>
        </p:spPr>
        <p:txBody>
          <a:bodyPr/>
          <a:lstStyle/>
          <a:p>
            <a:r>
              <a:rPr lang="id-ID" sz="3600" b="0" i="0" dirty="0">
                <a:solidFill>
                  <a:schemeClr val="tx1"/>
                </a:solidFill>
              </a:rPr>
              <a:t>Faktor </a:t>
            </a:r>
            <a:r>
              <a:rPr lang="id-ID" sz="3600" b="0" i="0" dirty="0" smtClean="0">
                <a:solidFill>
                  <a:schemeClr val="tx1"/>
                </a:solidFill>
              </a:rPr>
              <a:t>perhatian </a:t>
            </a:r>
            <a:r>
              <a:rPr lang="id-ID" sz="3600" b="0" i="0" dirty="0">
                <a:solidFill>
                  <a:schemeClr val="tx1"/>
                </a:solidFill>
              </a:rPr>
              <a:t>pada Komunikasi Data</a:t>
            </a:r>
            <a:endParaRPr lang="id-ID" sz="3600" dirty="0"/>
          </a:p>
        </p:txBody>
      </p:sp>
      <p:sp>
        <p:nvSpPr>
          <p:cNvPr id="3" name="Content Placeholder 2"/>
          <p:cNvSpPr>
            <a:spLocks noGrp="1"/>
          </p:cNvSpPr>
          <p:nvPr>
            <p:ph idx="1"/>
          </p:nvPr>
        </p:nvSpPr>
        <p:spPr/>
        <p:txBody>
          <a:bodyPr/>
          <a:lstStyle/>
          <a:p>
            <a:r>
              <a:rPr lang="id-ID" sz="2800" dirty="0" smtClean="0">
                <a:solidFill>
                  <a:schemeClr val="tx1"/>
                </a:solidFill>
              </a:rPr>
              <a:t>Jumlah </a:t>
            </a:r>
            <a:r>
              <a:rPr lang="id-ID" sz="2800" dirty="0">
                <a:solidFill>
                  <a:schemeClr val="tx1"/>
                </a:solidFill>
              </a:rPr>
              <a:t>dan lokasi pemrosesan data</a:t>
            </a:r>
          </a:p>
          <a:p>
            <a:r>
              <a:rPr lang="fi-FI" sz="2800" dirty="0" smtClean="0">
                <a:solidFill>
                  <a:schemeClr val="tx1"/>
                </a:solidFill>
              </a:rPr>
              <a:t>Jumlah </a:t>
            </a:r>
            <a:r>
              <a:rPr lang="fi-FI" sz="2800" dirty="0">
                <a:solidFill>
                  <a:schemeClr val="tx1"/>
                </a:solidFill>
              </a:rPr>
              <a:t>dan lokasi terminal (remote)</a:t>
            </a:r>
          </a:p>
          <a:p>
            <a:r>
              <a:rPr lang="id-ID" sz="2800" dirty="0" smtClean="0">
                <a:solidFill>
                  <a:schemeClr val="tx1"/>
                </a:solidFill>
              </a:rPr>
              <a:t>Type </a:t>
            </a:r>
            <a:r>
              <a:rPr lang="id-ID" sz="2800" dirty="0">
                <a:solidFill>
                  <a:schemeClr val="tx1"/>
                </a:solidFill>
              </a:rPr>
              <a:t>transaksi</a:t>
            </a:r>
          </a:p>
          <a:p>
            <a:r>
              <a:rPr lang="fi-FI" sz="2800" dirty="0" smtClean="0">
                <a:solidFill>
                  <a:schemeClr val="tx1"/>
                </a:solidFill>
              </a:rPr>
              <a:t>Kepadatan </a:t>
            </a:r>
            <a:r>
              <a:rPr lang="fi-FI" sz="2800" dirty="0">
                <a:solidFill>
                  <a:schemeClr val="tx1"/>
                </a:solidFill>
              </a:rPr>
              <a:t>lalu lintas tiap tipe transaksi.</a:t>
            </a:r>
          </a:p>
          <a:p>
            <a:r>
              <a:rPr lang="id-ID" sz="2800" dirty="0" smtClean="0">
                <a:solidFill>
                  <a:schemeClr val="tx1"/>
                </a:solidFill>
              </a:rPr>
              <a:t>Prioritas</a:t>
            </a:r>
            <a:r>
              <a:rPr lang="id-ID" sz="2800" dirty="0">
                <a:solidFill>
                  <a:schemeClr val="tx1"/>
                </a:solidFill>
              </a:rPr>
              <a:t>/ urgensi informasi yang disalurkan.</a:t>
            </a:r>
          </a:p>
          <a:p>
            <a:r>
              <a:rPr lang="id-ID" sz="2800" dirty="0" smtClean="0">
                <a:solidFill>
                  <a:schemeClr val="tx1"/>
                </a:solidFill>
              </a:rPr>
              <a:t>Pola </a:t>
            </a:r>
            <a:r>
              <a:rPr lang="id-ID" sz="2800" dirty="0">
                <a:solidFill>
                  <a:schemeClr val="tx1"/>
                </a:solidFill>
              </a:rPr>
              <a:t>lalu lintas</a:t>
            </a:r>
          </a:p>
          <a:p>
            <a:r>
              <a:rPr lang="es-ES" sz="2800" dirty="0" smtClean="0">
                <a:solidFill>
                  <a:schemeClr val="tx1"/>
                </a:solidFill>
              </a:rPr>
              <a:t>Bit </a:t>
            </a:r>
            <a:r>
              <a:rPr lang="es-ES" sz="2800" dirty="0">
                <a:solidFill>
                  <a:schemeClr val="tx1"/>
                </a:solidFill>
              </a:rPr>
              <a:t>error </a:t>
            </a:r>
            <a:r>
              <a:rPr lang="es-ES" sz="2800" dirty="0" err="1">
                <a:solidFill>
                  <a:schemeClr val="tx1"/>
                </a:solidFill>
              </a:rPr>
              <a:t>rate</a:t>
            </a:r>
            <a:r>
              <a:rPr lang="es-ES" sz="2800" dirty="0">
                <a:solidFill>
                  <a:schemeClr val="tx1"/>
                </a:solidFill>
              </a:rPr>
              <a:t> yang </a:t>
            </a:r>
            <a:r>
              <a:rPr lang="es-ES" sz="2800" dirty="0" err="1">
                <a:solidFill>
                  <a:schemeClr val="tx1"/>
                </a:solidFill>
              </a:rPr>
              <a:t>dibutuhkan</a:t>
            </a:r>
            <a:r>
              <a:rPr lang="es-ES" sz="2800" dirty="0">
                <a:solidFill>
                  <a:schemeClr val="tx1"/>
                </a:solidFill>
              </a:rPr>
              <a:t>.</a:t>
            </a:r>
          </a:p>
          <a:p>
            <a:r>
              <a:rPr lang="id-ID" sz="2800" dirty="0" smtClean="0">
                <a:solidFill>
                  <a:schemeClr val="tx1"/>
                </a:solidFill>
              </a:rPr>
              <a:t>Keandalan </a:t>
            </a:r>
            <a:r>
              <a:rPr lang="id-ID" sz="2800" dirty="0">
                <a:solidFill>
                  <a:schemeClr val="tx1"/>
                </a:solidFill>
              </a:rPr>
              <a:t>sistem yang digunakan.</a:t>
            </a:r>
          </a:p>
          <a:p>
            <a:r>
              <a:rPr lang="id-ID" sz="2800" dirty="0" smtClean="0">
                <a:solidFill>
                  <a:schemeClr val="tx1"/>
                </a:solidFill>
              </a:rPr>
              <a:t>Revenue </a:t>
            </a:r>
            <a:r>
              <a:rPr lang="id-ID" sz="2800" dirty="0">
                <a:solidFill>
                  <a:schemeClr val="tx1"/>
                </a:solidFill>
              </a:rPr>
              <a:t>yang mungkin didapat.</a:t>
            </a:r>
            <a:endParaRPr lang="id-ID" sz="2800" dirty="0"/>
          </a:p>
        </p:txBody>
      </p:sp>
    </p:spTree>
    <p:extLst>
      <p:ext uri="{BB962C8B-B14F-4D97-AF65-F5344CB8AC3E}">
        <p14:creationId xmlns:p14="http://schemas.microsoft.com/office/powerpoint/2010/main" xmlns="" val="33175243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0" i="0" dirty="0">
                <a:solidFill>
                  <a:schemeClr val="tx1"/>
                </a:solidFill>
                <a:latin typeface="+mj-lt"/>
                <a:ea typeface="+mj-ea"/>
                <a:cs typeface="+mj-cs"/>
              </a:rPr>
              <a:t>Standard </a:t>
            </a:r>
            <a:r>
              <a:rPr lang="id-ID" sz="4400" b="0" i="0" dirty="0" smtClean="0">
                <a:solidFill>
                  <a:schemeClr val="tx1"/>
                </a:solidFill>
              </a:rPr>
              <a:t>Komunikasi Data</a:t>
            </a:r>
            <a:endParaRPr lang="id-ID" dirty="0"/>
          </a:p>
        </p:txBody>
      </p:sp>
      <p:sp>
        <p:nvSpPr>
          <p:cNvPr id="3" name="Content Placeholder 2"/>
          <p:cNvSpPr>
            <a:spLocks noGrp="1"/>
          </p:cNvSpPr>
          <p:nvPr>
            <p:ph idx="1"/>
          </p:nvPr>
        </p:nvSpPr>
        <p:spPr/>
        <p:txBody>
          <a:bodyPr/>
          <a:lstStyle/>
          <a:p>
            <a:r>
              <a:rPr lang="id-ID" dirty="0">
                <a:solidFill>
                  <a:schemeClr val="tx1"/>
                </a:solidFill>
                <a:latin typeface="+mn-lt"/>
                <a:ea typeface="+mn-ea"/>
                <a:cs typeface="+mn-cs"/>
              </a:rPr>
              <a:t>Supaya sistem komunikasi data </a:t>
            </a:r>
            <a:r>
              <a:rPr lang="es-ES" dirty="0" err="1" smtClean="0">
                <a:solidFill>
                  <a:schemeClr val="tx1"/>
                </a:solidFill>
                <a:latin typeface="+mn-lt"/>
                <a:ea typeface="+mn-ea"/>
                <a:cs typeface="+mn-cs"/>
              </a:rPr>
              <a:t>berjalan</a:t>
            </a:r>
            <a:r>
              <a:rPr lang="es-ES" dirty="0" smtClean="0">
                <a:solidFill>
                  <a:schemeClr val="tx1"/>
                </a:solidFill>
                <a:latin typeface="+mn-lt"/>
                <a:ea typeface="+mn-ea"/>
                <a:cs typeface="+mn-cs"/>
              </a:rPr>
              <a:t> </a:t>
            </a:r>
            <a:r>
              <a:rPr lang="es-ES" dirty="0" err="1">
                <a:solidFill>
                  <a:schemeClr val="tx1"/>
                </a:solidFill>
                <a:latin typeface="+mn-lt"/>
                <a:ea typeface="+mn-ea"/>
                <a:cs typeface="+mn-cs"/>
              </a:rPr>
              <a:t>lancar</a:t>
            </a:r>
            <a:r>
              <a:rPr lang="es-ES" dirty="0">
                <a:solidFill>
                  <a:schemeClr val="tx1"/>
                </a:solidFill>
                <a:latin typeface="+mn-lt"/>
                <a:ea typeface="+mn-ea"/>
                <a:cs typeface="+mn-cs"/>
              </a:rPr>
              <a:t> &amp; global, </a:t>
            </a:r>
            <a:r>
              <a:rPr lang="es-ES" dirty="0" err="1">
                <a:solidFill>
                  <a:schemeClr val="tx1"/>
                </a:solidFill>
                <a:latin typeface="+mn-lt"/>
                <a:ea typeface="+mn-ea"/>
                <a:cs typeface="+mn-cs"/>
              </a:rPr>
              <a:t>dibuat</a:t>
            </a:r>
            <a:r>
              <a:rPr lang="es-ES" dirty="0">
                <a:solidFill>
                  <a:schemeClr val="tx1"/>
                </a:solidFill>
                <a:latin typeface="+mn-lt"/>
                <a:ea typeface="+mn-ea"/>
                <a:cs typeface="+mn-cs"/>
              </a:rPr>
              <a:t> </a:t>
            </a:r>
            <a:r>
              <a:rPr lang="es-ES" dirty="0" err="1" smtClean="0">
                <a:solidFill>
                  <a:schemeClr val="tx1"/>
                </a:solidFill>
                <a:latin typeface="+mn-lt"/>
                <a:ea typeface="+mn-ea"/>
                <a:cs typeface="+mn-cs"/>
              </a:rPr>
              <a:t>suatu</a:t>
            </a:r>
            <a:r>
              <a:rPr lang="id-ID" dirty="0" smtClean="0">
                <a:solidFill>
                  <a:schemeClr val="tx1"/>
                </a:solidFill>
                <a:latin typeface="+mn-lt"/>
                <a:ea typeface="+mn-ea"/>
                <a:cs typeface="+mn-cs"/>
              </a:rPr>
              <a:t> standar </a:t>
            </a:r>
            <a:r>
              <a:rPr lang="id-ID" dirty="0">
                <a:solidFill>
                  <a:schemeClr val="tx1"/>
                </a:solidFill>
                <a:latin typeface="+mn-lt"/>
                <a:ea typeface="+mn-ea"/>
                <a:cs typeface="+mn-cs"/>
              </a:rPr>
              <a:t>protocol yang menjamin:</a:t>
            </a:r>
          </a:p>
          <a:p>
            <a:pPr lvl="1"/>
            <a:r>
              <a:rPr lang="id-ID" dirty="0">
                <a:solidFill>
                  <a:schemeClr val="tx1"/>
                </a:solidFill>
                <a:latin typeface="+mn-lt"/>
                <a:ea typeface="+mn-ea"/>
                <a:cs typeface="+mn-cs"/>
              </a:rPr>
              <a:t>Kompatibilitas penuh antara </a:t>
            </a:r>
            <a:r>
              <a:rPr lang="id-ID" dirty="0" smtClean="0">
                <a:solidFill>
                  <a:schemeClr val="tx1"/>
                </a:solidFill>
                <a:latin typeface="+mn-lt"/>
                <a:ea typeface="+mn-ea"/>
                <a:cs typeface="+mn-cs"/>
              </a:rPr>
              <a:t>dua peralatan </a:t>
            </a:r>
            <a:r>
              <a:rPr lang="id-ID" dirty="0">
                <a:solidFill>
                  <a:schemeClr val="tx1"/>
                </a:solidFill>
                <a:latin typeface="+mn-lt"/>
                <a:ea typeface="+mn-ea"/>
                <a:cs typeface="+mn-cs"/>
              </a:rPr>
              <a:t>setara.</a:t>
            </a:r>
          </a:p>
          <a:p>
            <a:pPr lvl="1"/>
            <a:r>
              <a:rPr lang="sv-SE" dirty="0">
                <a:solidFill>
                  <a:schemeClr val="tx1"/>
                </a:solidFill>
                <a:latin typeface="+mn-lt"/>
                <a:ea typeface="+mn-ea"/>
                <a:cs typeface="+mn-cs"/>
              </a:rPr>
              <a:t>Bisa melayani banyak peralatan </a:t>
            </a:r>
            <a:r>
              <a:rPr lang="sv-SE" dirty="0" smtClean="0">
                <a:solidFill>
                  <a:schemeClr val="tx1"/>
                </a:solidFill>
                <a:latin typeface="+mn-lt"/>
                <a:ea typeface="+mn-ea"/>
                <a:cs typeface="+mn-cs"/>
              </a:rPr>
              <a:t>dengan</a:t>
            </a:r>
            <a:r>
              <a:rPr lang="id-ID" dirty="0" smtClean="0">
                <a:solidFill>
                  <a:schemeClr val="tx1"/>
                </a:solidFill>
                <a:latin typeface="+mn-lt"/>
                <a:ea typeface="+mn-ea"/>
                <a:cs typeface="+mn-cs"/>
              </a:rPr>
              <a:t> kemampuan </a:t>
            </a:r>
            <a:r>
              <a:rPr lang="id-ID" dirty="0">
                <a:solidFill>
                  <a:schemeClr val="tx1"/>
                </a:solidFill>
                <a:latin typeface="+mn-lt"/>
                <a:ea typeface="+mn-ea"/>
                <a:cs typeface="+mn-cs"/>
              </a:rPr>
              <a:t>berbeda-beda</a:t>
            </a:r>
          </a:p>
          <a:p>
            <a:pPr lvl="1"/>
            <a:r>
              <a:rPr lang="id-ID" dirty="0">
                <a:solidFill>
                  <a:schemeClr val="tx1"/>
                </a:solidFill>
                <a:latin typeface="+mn-lt"/>
                <a:ea typeface="+mn-ea"/>
                <a:cs typeface="+mn-cs"/>
              </a:rPr>
              <a:t>Berlaku umum dan mudah </a:t>
            </a:r>
            <a:r>
              <a:rPr lang="id-ID" dirty="0" smtClean="0">
                <a:solidFill>
                  <a:schemeClr val="tx1"/>
                </a:solidFill>
                <a:latin typeface="+mn-lt"/>
                <a:ea typeface="+mn-ea"/>
                <a:cs typeface="+mn-cs"/>
              </a:rPr>
              <a:t>untuk dipelajari </a:t>
            </a:r>
            <a:r>
              <a:rPr lang="id-ID" dirty="0">
                <a:solidFill>
                  <a:schemeClr val="tx1"/>
                </a:solidFill>
                <a:latin typeface="+mn-lt"/>
                <a:ea typeface="+mn-ea"/>
                <a:cs typeface="+mn-cs"/>
              </a:rPr>
              <a:t>atau diterapkan</a:t>
            </a:r>
            <a:endParaRPr lang="id-ID" dirty="0"/>
          </a:p>
        </p:txBody>
      </p:sp>
    </p:spTree>
    <p:extLst>
      <p:ext uri="{BB962C8B-B14F-4D97-AF65-F5344CB8AC3E}">
        <p14:creationId xmlns:p14="http://schemas.microsoft.com/office/powerpoint/2010/main" xmlns="" val="4226599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cstate="print"/>
          <a:stretch>
            <a:fillRect/>
          </a:stretch>
        </p:blipFill>
        <p:spPr>
          <a:xfrm>
            <a:off x="377646" y="990600"/>
            <a:ext cx="8309154" cy="483055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7 Lapisan OSI</a:t>
            </a:r>
            <a:endParaRPr lang="id-ID" dirty="0"/>
          </a:p>
        </p:txBody>
      </p:sp>
      <p:sp>
        <p:nvSpPr>
          <p:cNvPr id="3" name="Content Placeholder 2"/>
          <p:cNvSpPr>
            <a:spLocks noGrp="1"/>
          </p:cNvSpPr>
          <p:nvPr>
            <p:ph idx="1"/>
          </p:nvPr>
        </p:nvSpPr>
        <p:spPr>
          <a:xfrm>
            <a:off x="3419872" y="1556792"/>
            <a:ext cx="5472608" cy="4824536"/>
          </a:xfrm>
        </p:spPr>
        <p:txBody>
          <a:bodyPr/>
          <a:lstStyle/>
          <a:p>
            <a:r>
              <a:rPr lang="id-ID" sz="1800" dirty="0" smtClean="0"/>
              <a:t>Memudahkan siapa saja untuk memahami cara kerja jaringan komputer secara menyeluruh.</a:t>
            </a:r>
          </a:p>
          <a:p>
            <a:r>
              <a:rPr lang="id-ID" sz="1800" dirty="0" smtClean="0"/>
              <a:t>Memecah persoalan komunikasi data yang rumit menjadi bagian-bagian kecil yang lebih sederhana. Sehingga dapat memudahkan proses troubleshouting.</a:t>
            </a:r>
          </a:p>
          <a:p>
            <a:r>
              <a:rPr lang="id-ID" sz="1800" dirty="0" smtClean="0"/>
              <a:t>Memungkinkan vendor atau pakar network mendesain dan mengembangkan hardware/ software yang sesuai dengan fungsi layer tertentu (modular).</a:t>
            </a:r>
            <a:endParaRPr lang="id-ID" sz="1800" dirty="0"/>
          </a:p>
          <a:p>
            <a:r>
              <a:rPr lang="id-ID" sz="1800" dirty="0" smtClean="0"/>
              <a:t>Menyediakan standar interface bagi pengembangan perangkat yang melibatkan multi-vendor.</a:t>
            </a:r>
          </a:p>
          <a:p>
            <a:r>
              <a:rPr lang="id-ID" sz="1800" dirty="0" smtClean="0"/>
              <a:t>Adanya abstraksi layer memudahkan bagi pengembang teknologi masa depan yang terkait dengan layer tertentu.</a:t>
            </a:r>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510921"/>
            <a:ext cx="3312368" cy="4870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578225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ics_osimodel.jpg"/>
          <p:cNvPicPr>
            <a:picLocks noChangeAspect="1"/>
          </p:cNvPicPr>
          <p:nvPr/>
        </p:nvPicPr>
        <p:blipFill>
          <a:blip r:embed="rId2" cstate="print"/>
          <a:stretch>
            <a:fillRect/>
          </a:stretch>
        </p:blipFill>
        <p:spPr>
          <a:xfrm>
            <a:off x="609600" y="1209865"/>
            <a:ext cx="7543800" cy="473373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si343123.jpg"/>
          <p:cNvPicPr>
            <a:picLocks noChangeAspect="1"/>
          </p:cNvPicPr>
          <p:nvPr/>
        </p:nvPicPr>
        <p:blipFill>
          <a:blip r:embed="rId2" cstate="print"/>
          <a:stretch>
            <a:fillRect/>
          </a:stretch>
        </p:blipFill>
        <p:spPr>
          <a:xfrm>
            <a:off x="1905000" y="1295400"/>
            <a:ext cx="5516017" cy="4257676"/>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7909"/>
            <a:ext cx="8229600" cy="722859"/>
          </a:xfrm>
        </p:spPr>
        <p:txBody>
          <a:bodyPr/>
          <a:lstStyle/>
          <a:p>
            <a:r>
              <a:rPr lang="id-ID" dirty="0"/>
              <a:t>Application </a:t>
            </a:r>
            <a:r>
              <a:rPr lang="id-ID" dirty="0" smtClean="0"/>
              <a:t>Layer</a:t>
            </a:r>
            <a:endParaRPr lang="id-ID" dirty="0"/>
          </a:p>
        </p:txBody>
      </p:sp>
      <p:sp>
        <p:nvSpPr>
          <p:cNvPr id="3" name="Content Placeholder 2"/>
          <p:cNvSpPr>
            <a:spLocks noGrp="1"/>
          </p:cNvSpPr>
          <p:nvPr>
            <p:ph idx="1"/>
          </p:nvPr>
        </p:nvSpPr>
        <p:spPr>
          <a:xfrm>
            <a:off x="179512" y="1340768"/>
            <a:ext cx="8784976" cy="5184576"/>
          </a:xfrm>
        </p:spPr>
        <p:txBody>
          <a:bodyPr/>
          <a:lstStyle/>
          <a:p>
            <a:r>
              <a:rPr lang="fi-FI" sz="2400" dirty="0" smtClean="0"/>
              <a:t>Menyediakan jasa untuk aplikasi pengguna </a:t>
            </a:r>
            <a:endParaRPr lang="id-ID" sz="2400" dirty="0" smtClean="0"/>
          </a:p>
          <a:p>
            <a:r>
              <a:rPr lang="id-ID" sz="2400" dirty="0" smtClean="0">
                <a:solidFill>
                  <a:schemeClr val="tx1"/>
                </a:solidFill>
              </a:rPr>
              <a:t>Sebagai </a:t>
            </a:r>
            <a:r>
              <a:rPr lang="id-ID" sz="2400" dirty="0">
                <a:solidFill>
                  <a:schemeClr val="tx1"/>
                </a:solidFill>
              </a:rPr>
              <a:t>interface user </a:t>
            </a:r>
            <a:r>
              <a:rPr lang="id-ID" sz="2400" dirty="0" smtClean="0">
                <a:solidFill>
                  <a:schemeClr val="tx1"/>
                </a:solidFill>
              </a:rPr>
              <a:t>ke lingkungan </a:t>
            </a:r>
            <a:r>
              <a:rPr lang="id-ID" sz="2400" dirty="0">
                <a:solidFill>
                  <a:schemeClr val="tx1"/>
                </a:solidFill>
              </a:rPr>
              <a:t>OSI.</a:t>
            </a:r>
          </a:p>
          <a:p>
            <a:r>
              <a:rPr lang="id-ID" sz="2400" dirty="0" smtClean="0">
                <a:solidFill>
                  <a:schemeClr val="tx1"/>
                </a:solidFill>
              </a:rPr>
              <a:t>Interaksi </a:t>
            </a:r>
            <a:r>
              <a:rPr lang="id-ID" sz="2400" dirty="0">
                <a:solidFill>
                  <a:schemeClr val="tx1"/>
                </a:solidFill>
              </a:rPr>
              <a:t>User </a:t>
            </a:r>
            <a:r>
              <a:rPr lang="id-ID" sz="2400" dirty="0" smtClean="0">
                <a:solidFill>
                  <a:schemeClr val="tx1"/>
                </a:solidFill>
              </a:rPr>
              <a:t>melalui program </a:t>
            </a:r>
            <a:r>
              <a:rPr lang="id-ID" sz="2400" dirty="0">
                <a:solidFill>
                  <a:schemeClr val="tx1"/>
                </a:solidFill>
              </a:rPr>
              <a:t>aplikasi (software)</a:t>
            </a:r>
          </a:p>
          <a:p>
            <a:r>
              <a:rPr lang="id-ID" sz="2400" dirty="0" smtClean="0">
                <a:solidFill>
                  <a:schemeClr val="tx1"/>
                </a:solidFill>
              </a:rPr>
              <a:t>Berfungsi </a:t>
            </a:r>
            <a:r>
              <a:rPr lang="id-ID" sz="2400" dirty="0">
                <a:solidFill>
                  <a:schemeClr val="tx1"/>
                </a:solidFill>
              </a:rPr>
              <a:t>sebagai antarmuka </a:t>
            </a:r>
            <a:r>
              <a:rPr lang="id-ID" sz="2400" dirty="0" smtClean="0">
                <a:solidFill>
                  <a:schemeClr val="tx1"/>
                </a:solidFill>
              </a:rPr>
              <a:t>aplikasi dengan fungsionalitas jaringan</a:t>
            </a:r>
          </a:p>
          <a:p>
            <a:r>
              <a:rPr lang="id-ID" sz="2400" dirty="0" smtClean="0">
                <a:solidFill>
                  <a:schemeClr val="tx1"/>
                </a:solidFill>
              </a:rPr>
              <a:t>Mengatur bagaimana </a:t>
            </a:r>
            <a:r>
              <a:rPr lang="id-ID" sz="2400" dirty="0">
                <a:solidFill>
                  <a:schemeClr val="tx1"/>
                </a:solidFill>
              </a:rPr>
              <a:t>aplikasi dapat mengakses </a:t>
            </a:r>
            <a:r>
              <a:rPr lang="id-ID" sz="2400" dirty="0" smtClean="0">
                <a:solidFill>
                  <a:schemeClr val="tx1"/>
                </a:solidFill>
              </a:rPr>
              <a:t>jaringan</a:t>
            </a:r>
            <a:endParaRPr lang="id-ID" sz="2400" dirty="0">
              <a:solidFill>
                <a:schemeClr val="tx1"/>
              </a:solidFill>
            </a:endParaRPr>
          </a:p>
          <a:p>
            <a:r>
              <a:rPr lang="fi-FI" sz="2400" dirty="0" smtClean="0">
                <a:solidFill>
                  <a:schemeClr val="tx1"/>
                </a:solidFill>
              </a:rPr>
              <a:t>membuat </a:t>
            </a:r>
            <a:r>
              <a:rPr lang="fi-FI" sz="2400" dirty="0">
                <a:solidFill>
                  <a:schemeClr val="tx1"/>
                </a:solidFill>
              </a:rPr>
              <a:t>pesan-pesan kesalahan.</a:t>
            </a:r>
          </a:p>
          <a:p>
            <a:r>
              <a:rPr lang="id-ID" sz="2400" dirty="0" smtClean="0"/>
              <a:t>bertanggungjawab atas pertukaran informasi antara program komputer seperti </a:t>
            </a:r>
            <a:r>
              <a:rPr lang="id-ID" sz="2400" dirty="0" smtClean="0">
                <a:solidFill>
                  <a:schemeClr val="tx1"/>
                </a:solidFill>
                <a:latin typeface="+mn-lt"/>
                <a:ea typeface="+mn-ea"/>
                <a:cs typeface="+mn-cs"/>
              </a:rPr>
              <a:t>layanan : e-mail (pop3, smtp), transfer file (ftp), browsing (http)</a:t>
            </a:r>
          </a:p>
          <a:p>
            <a:pPr marL="342900" lvl="1" indent="-342900">
              <a:buClr>
                <a:schemeClr val="folHlink"/>
              </a:buClr>
              <a:buFont typeface="Wingdings" pitchFamily="2" charset="2"/>
              <a:buChar char="v"/>
            </a:pPr>
            <a:r>
              <a:rPr lang="id-ID" sz="2400" dirty="0" smtClean="0">
                <a:solidFill>
                  <a:schemeClr val="tx1"/>
                </a:solidFill>
              </a:rPr>
              <a:t>Protokol yang berada dalam lapisan ini adalah : </a:t>
            </a:r>
            <a:r>
              <a:rPr lang="nl-NL" sz="2000" dirty="0" smtClean="0">
                <a:solidFill>
                  <a:schemeClr val="tx1"/>
                </a:solidFill>
              </a:rPr>
              <a:t> NFS</a:t>
            </a:r>
            <a:r>
              <a:rPr lang="id-ID" sz="2000" dirty="0" smtClean="0">
                <a:solidFill>
                  <a:schemeClr val="tx1"/>
                </a:solidFill>
              </a:rPr>
              <a:t>, </a:t>
            </a:r>
            <a:r>
              <a:rPr lang="en-US" sz="2000" dirty="0" smtClean="0"/>
              <a:t>BOOTP</a:t>
            </a:r>
            <a:r>
              <a:rPr lang="id-ID" sz="2000" dirty="0" smtClean="0"/>
              <a:t>,  </a:t>
            </a:r>
            <a:r>
              <a:rPr lang="en-US" sz="2000" dirty="0" smtClean="0"/>
              <a:t>RLOGIN</a:t>
            </a:r>
            <a:r>
              <a:rPr lang="id-ID" sz="2000" dirty="0" smtClean="0"/>
              <a:t>,</a:t>
            </a:r>
            <a:r>
              <a:rPr lang="en-US" sz="2000" dirty="0" smtClean="0"/>
              <a:t> FINGER</a:t>
            </a:r>
            <a:r>
              <a:rPr lang="id-ID" sz="2000" dirty="0" smtClean="0"/>
              <a:t>, </a:t>
            </a:r>
            <a:r>
              <a:rPr lang="en-US" sz="2000" dirty="0" smtClean="0"/>
              <a:t>NCP</a:t>
            </a:r>
            <a:r>
              <a:rPr lang="id-ID" sz="2000" dirty="0" smtClean="0"/>
              <a:t>, </a:t>
            </a:r>
            <a:r>
              <a:rPr lang="en-US" sz="2000" dirty="0" smtClean="0"/>
              <a:t>APPC</a:t>
            </a:r>
            <a:r>
              <a:rPr lang="id-ID" sz="2000" dirty="0" smtClean="0"/>
              <a:t>,</a:t>
            </a:r>
            <a:r>
              <a:rPr lang="en-US" sz="2000" dirty="0" smtClean="0"/>
              <a:t> AFP</a:t>
            </a:r>
          </a:p>
          <a:p>
            <a:endParaRPr lang="id-ID" sz="2400" dirty="0"/>
          </a:p>
        </p:txBody>
      </p:sp>
    </p:spTree>
    <p:extLst>
      <p:ext uri="{BB962C8B-B14F-4D97-AF65-F5344CB8AC3E}">
        <p14:creationId xmlns:p14="http://schemas.microsoft.com/office/powerpoint/2010/main" xmlns="" val="35915996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uny">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1649</TotalTime>
  <Words>8742</Words>
  <Application>Microsoft Office PowerPoint</Application>
  <PresentationFormat>On-screen Show (4:3)</PresentationFormat>
  <Paragraphs>1440</Paragraphs>
  <Slides>249</Slides>
  <Notes>54</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249</vt:i4>
      </vt:variant>
    </vt:vector>
  </HeadingPairs>
  <TitlesOfParts>
    <vt:vector size="255" baseType="lpstr">
      <vt:lpstr>Solstice</vt:lpstr>
      <vt:lpstr>uny</vt:lpstr>
      <vt:lpstr>400TGp_globalcity_light_ani</vt:lpstr>
      <vt:lpstr>2_Office Theme</vt:lpstr>
      <vt:lpstr>1_400TGp_globalcity_light_ani</vt:lpstr>
      <vt:lpstr>VISIO</vt:lpstr>
      <vt:lpstr>Slide 1</vt:lpstr>
      <vt:lpstr>Teknik Komputer dan Jaringan</vt:lpstr>
      <vt:lpstr>Teori Dasar Komputer Oleh Totok Sukardiyono e-mail : totoks@uny.ac.id, tardiyan@yahoo.com telp.    :0274 7447560, 085771356040</vt:lpstr>
      <vt:lpstr>Materi</vt:lpstr>
      <vt:lpstr>Organisasi Komputer</vt:lpstr>
      <vt:lpstr>Input Device</vt:lpstr>
      <vt:lpstr>Mouse</vt:lpstr>
      <vt:lpstr>Trackball</vt:lpstr>
      <vt:lpstr>Scanner</vt:lpstr>
      <vt:lpstr>Slide 10</vt:lpstr>
      <vt:lpstr>Digitizer</vt:lpstr>
      <vt:lpstr>Kamera</vt:lpstr>
      <vt:lpstr>Mic</vt:lpstr>
      <vt:lpstr>Joystick</vt:lpstr>
      <vt:lpstr>Output Device</vt:lpstr>
      <vt:lpstr>Printer</vt:lpstr>
      <vt:lpstr>Slide 17</vt:lpstr>
      <vt:lpstr>Slide 18</vt:lpstr>
      <vt:lpstr>Plotter</vt:lpstr>
      <vt:lpstr>Speaker</vt:lpstr>
      <vt:lpstr>Process Device</vt:lpstr>
      <vt:lpstr>Slide 22</vt:lpstr>
      <vt:lpstr>Slide 23</vt:lpstr>
      <vt:lpstr>Slide 24</vt:lpstr>
      <vt:lpstr>Motherboard</vt:lpstr>
      <vt:lpstr>Bagian-bagian Motherboard</vt:lpstr>
      <vt:lpstr>Socket  Processor</vt:lpstr>
      <vt:lpstr>Chipset</vt:lpstr>
      <vt:lpstr>BIOS (Basic Input Output System)</vt:lpstr>
      <vt:lpstr>Memory</vt:lpstr>
      <vt:lpstr>Memori Module</vt:lpstr>
      <vt:lpstr>Slide 32</vt:lpstr>
      <vt:lpstr>Expansion Card</vt:lpstr>
      <vt:lpstr>Slide 34</vt:lpstr>
      <vt:lpstr>Slide 35</vt:lpstr>
      <vt:lpstr>Slide 36</vt:lpstr>
      <vt:lpstr>Memori Eksternal (Storage Device)</vt:lpstr>
      <vt:lpstr>Slide 38</vt:lpstr>
      <vt:lpstr>Slide 39</vt:lpstr>
      <vt:lpstr>Jaringan Komputer Oleh Totok Sukardiyono e-mail : totoks@uny.ac.id, tardiyan@yahoo.com telp.    :0274 7447560, 085771356040</vt:lpstr>
      <vt:lpstr>Slide 41</vt:lpstr>
      <vt:lpstr>Tujuan</vt:lpstr>
      <vt:lpstr>Isi Materi</vt:lpstr>
      <vt:lpstr>Kantor Sebelum Menggunakan Jaringan Komputer </vt:lpstr>
      <vt:lpstr>Kantor Setelah Menggunakan Jaringan Komputer </vt:lpstr>
      <vt:lpstr>Apakah Jaringan Komputer itu ? </vt:lpstr>
      <vt:lpstr>Layanan File, Printer,  dan Applikasi</vt:lpstr>
      <vt:lpstr> Internet </vt:lpstr>
      <vt:lpstr>Internet</vt:lpstr>
      <vt:lpstr>Slide 50</vt:lpstr>
      <vt:lpstr>Slide 51</vt:lpstr>
      <vt:lpstr>Slide 52</vt:lpstr>
      <vt:lpstr>Definisi</vt:lpstr>
      <vt:lpstr>Slide 54</vt:lpstr>
      <vt:lpstr>Slide 55</vt:lpstr>
      <vt:lpstr>Slide 56</vt:lpstr>
      <vt:lpstr>Slide 57</vt:lpstr>
      <vt:lpstr>Sistem Komunikasi</vt:lpstr>
      <vt:lpstr>Slide 59</vt:lpstr>
      <vt:lpstr>Komunikasi Data</vt:lpstr>
      <vt:lpstr>Jenis-jenis Jaringan </vt:lpstr>
      <vt:lpstr>Overview </vt:lpstr>
      <vt:lpstr>Jenis-Jenis Jaringan</vt:lpstr>
      <vt:lpstr>Jaringan Peer-to-Peer  </vt:lpstr>
      <vt:lpstr>Jaringan Client/Server  </vt:lpstr>
      <vt:lpstr>Local-Area Network (LAN) </vt:lpstr>
      <vt:lpstr>LAN</vt:lpstr>
      <vt:lpstr>Local-Area Network (LAN)</vt:lpstr>
      <vt:lpstr>MAN</vt:lpstr>
      <vt:lpstr>WAN</vt:lpstr>
      <vt:lpstr>Wide-Area Network (WAN) </vt:lpstr>
      <vt:lpstr>Wide-Area Network (WAN)</vt:lpstr>
      <vt:lpstr>Wide-Area Network (WAN)</vt:lpstr>
      <vt:lpstr>Topologi Jaringan</vt:lpstr>
      <vt:lpstr>Koneksi Secara Fisik</vt:lpstr>
      <vt:lpstr>Jenis/Tipe/Bentuk Koneksi Secara Fisik</vt:lpstr>
      <vt:lpstr>Topologi Jaringan Komputer</vt:lpstr>
      <vt:lpstr>Slide 78</vt:lpstr>
      <vt:lpstr>Slide 79</vt:lpstr>
      <vt:lpstr>Slide 80</vt:lpstr>
      <vt:lpstr>Slide 81</vt:lpstr>
      <vt:lpstr>Topologi Daisy-Chain (linear)</vt:lpstr>
      <vt:lpstr>Koneksi Secara Logis</vt:lpstr>
      <vt:lpstr>Slide 84</vt:lpstr>
      <vt:lpstr>Ethernet</vt:lpstr>
      <vt:lpstr>Protokol</vt:lpstr>
      <vt:lpstr>Model Referensi OSI (Open System Interconnection)</vt:lpstr>
      <vt:lpstr>Slide 88</vt:lpstr>
      <vt:lpstr>Slide 89</vt:lpstr>
      <vt:lpstr>Slide 90</vt:lpstr>
      <vt:lpstr>Slide 91</vt:lpstr>
      <vt:lpstr>Badan Standarisasi</vt:lpstr>
      <vt:lpstr>Faktor perhatian pada Komunikasi Data</vt:lpstr>
      <vt:lpstr>Standard Komunikasi Data</vt:lpstr>
      <vt:lpstr>Slide 95</vt:lpstr>
      <vt:lpstr>7 Lapisan OSI</vt:lpstr>
      <vt:lpstr>Slide 97</vt:lpstr>
      <vt:lpstr>Slide 98</vt:lpstr>
      <vt:lpstr>Application Layer</vt:lpstr>
      <vt:lpstr>Protokol</vt:lpstr>
      <vt:lpstr>Presentation Layer</vt:lpstr>
      <vt:lpstr>Protokol</vt:lpstr>
      <vt:lpstr>Session Layer</vt:lpstr>
      <vt:lpstr>Fungsi</vt:lpstr>
      <vt:lpstr>Slide 105</vt:lpstr>
      <vt:lpstr>Protocol</vt:lpstr>
      <vt:lpstr>Transport Layer</vt:lpstr>
      <vt:lpstr>Fungsi</vt:lpstr>
      <vt:lpstr>Slide 109</vt:lpstr>
      <vt:lpstr>Protokol</vt:lpstr>
      <vt:lpstr>Network Layer</vt:lpstr>
      <vt:lpstr>Fungsi</vt:lpstr>
      <vt:lpstr>Protokol</vt:lpstr>
      <vt:lpstr>Data Link Layer</vt:lpstr>
      <vt:lpstr>Fungsi</vt:lpstr>
      <vt:lpstr>Slide 116</vt:lpstr>
      <vt:lpstr>Protokol</vt:lpstr>
      <vt:lpstr>Physical Layer</vt:lpstr>
      <vt:lpstr>Fungsi</vt:lpstr>
      <vt:lpstr>Protokol</vt:lpstr>
      <vt:lpstr>Slide 121</vt:lpstr>
      <vt:lpstr>Slide 122</vt:lpstr>
      <vt:lpstr>Slide 123</vt:lpstr>
      <vt:lpstr>Slide 124</vt:lpstr>
      <vt:lpstr>Layer menurut OSI</vt:lpstr>
      <vt:lpstr>Slide 126</vt:lpstr>
      <vt:lpstr>Slide 127</vt:lpstr>
      <vt:lpstr>Slide 128</vt:lpstr>
      <vt:lpstr>Slide 129</vt:lpstr>
      <vt:lpstr>Slide 130</vt:lpstr>
      <vt:lpstr>Slide 131</vt:lpstr>
      <vt:lpstr>Contoh Aplikasi per Layer OSI</vt:lpstr>
      <vt:lpstr>Model referensi TCP/IP</vt:lpstr>
      <vt:lpstr>Slide 134</vt:lpstr>
      <vt:lpstr>Transmisi data</vt:lpstr>
      <vt:lpstr>Slide 136</vt:lpstr>
      <vt:lpstr>Slide 137</vt:lpstr>
      <vt:lpstr>Slide 138</vt:lpstr>
      <vt:lpstr>TCP/IP Protocol  Suite</vt:lpstr>
      <vt:lpstr>Slide 140</vt:lpstr>
      <vt:lpstr>Slide 141</vt:lpstr>
      <vt:lpstr>Kesimpulan</vt:lpstr>
      <vt:lpstr>Bagaimana Komputer Bisa Saling Berhubungan ?</vt:lpstr>
      <vt:lpstr>Model OSI dan TCP/IP</vt:lpstr>
      <vt:lpstr>TCP/IP</vt:lpstr>
      <vt:lpstr>Buku Bacaan</vt:lpstr>
      <vt:lpstr>Perangkat Jaringan</vt:lpstr>
      <vt:lpstr>Personal Computer</vt:lpstr>
      <vt:lpstr>Server  </vt:lpstr>
      <vt:lpstr>Network interface cards (NIC)</vt:lpstr>
      <vt:lpstr>Slide 151</vt:lpstr>
      <vt:lpstr>Apakah NIC? </vt:lpstr>
      <vt:lpstr>Setting  IP Address </vt:lpstr>
      <vt:lpstr>Slide 154</vt:lpstr>
      <vt:lpstr>Slide 155</vt:lpstr>
      <vt:lpstr>Perangkat Jaringan</vt:lpstr>
      <vt:lpstr>Repeater</vt:lpstr>
      <vt:lpstr>Slide 158</vt:lpstr>
      <vt:lpstr>HUB </vt:lpstr>
      <vt:lpstr>Slide 160</vt:lpstr>
      <vt:lpstr>Slide 161</vt:lpstr>
      <vt:lpstr>Slide 162</vt:lpstr>
      <vt:lpstr>Slide 163</vt:lpstr>
      <vt:lpstr>Router</vt:lpstr>
      <vt:lpstr>Slide 165</vt:lpstr>
      <vt:lpstr>Slide 166</vt:lpstr>
      <vt:lpstr>Network Media</vt:lpstr>
      <vt:lpstr>Slide 168</vt:lpstr>
      <vt:lpstr>Type , Jenis Kabel dan Pengkabelan</vt:lpstr>
      <vt:lpstr>Pengkabelan</vt:lpstr>
      <vt:lpstr>Jenis Tipe Koneksi (Cont…)</vt:lpstr>
      <vt:lpstr> Media Jaringan: UTP/STP</vt:lpstr>
      <vt:lpstr>Kabel UTP </vt:lpstr>
      <vt:lpstr>Slide 174</vt:lpstr>
      <vt:lpstr>Tujuan Pemakaian Standar EIA/TIA 568</vt:lpstr>
      <vt:lpstr>Slide 176</vt:lpstr>
      <vt:lpstr>Slide 177</vt:lpstr>
      <vt:lpstr>Slide 178</vt:lpstr>
      <vt:lpstr>Slide 179</vt:lpstr>
      <vt:lpstr>Kabel UTP (Unshield Twisted Pair)</vt:lpstr>
      <vt:lpstr>Konfigurasi Kabel UTP</vt:lpstr>
      <vt:lpstr>Tiga Cara Pemasangan UTP</vt:lpstr>
      <vt:lpstr>Straight Trought</vt:lpstr>
      <vt:lpstr>Cross Over</vt:lpstr>
      <vt:lpstr>Roll Over</vt:lpstr>
      <vt:lpstr>Alat dan Bahan</vt:lpstr>
      <vt:lpstr>RJ45 dan Panel</vt:lpstr>
      <vt:lpstr>Crimping</vt:lpstr>
      <vt:lpstr>Penutup</vt:lpstr>
      <vt:lpstr>Tang Crimping</vt:lpstr>
      <vt:lpstr>Slide 191</vt:lpstr>
      <vt:lpstr>Toolset dan meter</vt:lpstr>
      <vt:lpstr>Slide 193</vt:lpstr>
      <vt:lpstr>Test Kualitas Kabel</vt:lpstr>
      <vt:lpstr>Cable testing standards</vt:lpstr>
      <vt:lpstr>Hal yang Berhubungan dgn Testing </vt:lpstr>
      <vt:lpstr>Slide 197</vt:lpstr>
      <vt:lpstr>Standar Testing Kabel</vt:lpstr>
      <vt:lpstr>Attenuation and insertion loss on copper media</vt:lpstr>
      <vt:lpstr>Sources of noise on copper media</vt:lpstr>
      <vt:lpstr>Media Jaringan: Fiber Optik</vt:lpstr>
      <vt:lpstr>Pengkabelan</vt:lpstr>
      <vt:lpstr>Slide 203</vt:lpstr>
      <vt:lpstr>Media Jaringan: Wireless</vt:lpstr>
      <vt:lpstr>Network Administrator </vt:lpstr>
      <vt:lpstr>Linux Network Troubleshooting</vt:lpstr>
      <vt:lpstr>Troubleshooting Physical Layer</vt:lpstr>
      <vt:lpstr>Troubleshooting DataLink Layer</vt:lpstr>
      <vt:lpstr>Troubleshooting Network Layer</vt:lpstr>
      <vt:lpstr>Troubleshooting Transport  Layer</vt:lpstr>
      <vt:lpstr>PROTOKOL INTERNET (TCP/IP)</vt:lpstr>
      <vt:lpstr>IP ADDRESS</vt:lpstr>
      <vt:lpstr>Definisi</vt:lpstr>
      <vt:lpstr>Slide 214</vt:lpstr>
      <vt:lpstr>Perbandingan Karakteristik</vt:lpstr>
      <vt:lpstr>Slide 216</vt:lpstr>
      <vt:lpstr>Kelas-kelas dalam IP Address</vt:lpstr>
      <vt:lpstr>Kelas  IP Address dalam notasi desimal</vt:lpstr>
      <vt:lpstr>Alamat-alamat Khusus</vt:lpstr>
      <vt:lpstr>Slide 220</vt:lpstr>
      <vt:lpstr>Slide 221</vt:lpstr>
      <vt:lpstr>Slide 222</vt:lpstr>
      <vt:lpstr>Notasi Subnet Mask</vt:lpstr>
      <vt:lpstr>CIDR (Classless Inter-Domain Routing)</vt:lpstr>
      <vt:lpstr>Tabel Subnet Mask Yang Dipakai Untuk Subnetting</vt:lpstr>
      <vt:lpstr>SUBNETTING DAN SUPERNETTING</vt:lpstr>
      <vt:lpstr>Subnetting</vt:lpstr>
      <vt:lpstr>KEUNTUNGAN SUBNETTING</vt:lpstr>
      <vt:lpstr>Slide 229</vt:lpstr>
      <vt:lpstr>Slide 230</vt:lpstr>
      <vt:lpstr>Slide 231</vt:lpstr>
      <vt:lpstr>Masking</vt:lpstr>
      <vt:lpstr>Slide 233</vt:lpstr>
      <vt:lpstr>Latihan dan Cara menghitung subneting</vt:lpstr>
      <vt:lpstr>Slide 235</vt:lpstr>
      <vt:lpstr>alamat host dan broadcast yang valid :  dibuat tabel sebagai berikut : Dengan catatan: host pertama adalah 1 angka setelah subnet dan broadcast adalah 1 angka sebelum subnet berikutnya.</vt:lpstr>
      <vt:lpstr>Soal Latihan</vt:lpstr>
      <vt:lpstr>Jawab</vt:lpstr>
      <vt:lpstr>Alamat host dan broadcast yang valid</vt:lpstr>
      <vt:lpstr>Slide 240</vt:lpstr>
      <vt:lpstr>Supernetting</vt:lpstr>
      <vt:lpstr>Supernet mask</vt:lpstr>
      <vt:lpstr>Latihan dan Cara menghitung supernetting</vt:lpstr>
      <vt:lpstr>Slide 244</vt:lpstr>
      <vt:lpstr>alamat host dan broadcast yang valid :  dibuat tabel sebagai berikut : Dengan catatan: host pertama adalah 1 angka setelah supernet dan broadcast adalah 1 angka sebelum supernet berikutnya.</vt:lpstr>
      <vt:lpstr>Soal Latihan</vt:lpstr>
      <vt:lpstr>Slide 247</vt:lpstr>
      <vt:lpstr>Slide 248</vt:lpstr>
      <vt:lpstr>Slide 249</vt:lpstr>
    </vt:vector>
  </TitlesOfParts>
  <Company>VaFA Softstar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Teknik Komputer dan Jaringan</dc:title>
  <dc:creator>Faisal Fahmi</dc:creator>
  <cp:lastModifiedBy>Arwan Nur Ramadhan</cp:lastModifiedBy>
  <cp:revision>84</cp:revision>
  <dcterms:created xsi:type="dcterms:W3CDTF">2010-09-29T21:08:57Z</dcterms:created>
  <dcterms:modified xsi:type="dcterms:W3CDTF">2013-08-16T03:44:54Z</dcterms:modified>
</cp:coreProperties>
</file>