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3" r:id="rId2"/>
    <p:sldId id="257" r:id="rId3"/>
    <p:sldId id="258" r:id="rId4"/>
    <p:sldId id="299" r:id="rId5"/>
    <p:sldId id="332" r:id="rId6"/>
    <p:sldId id="333" r:id="rId7"/>
    <p:sldId id="334" r:id="rId8"/>
    <p:sldId id="331" r:id="rId9"/>
    <p:sldId id="335" r:id="rId10"/>
    <p:sldId id="336" r:id="rId11"/>
    <p:sldId id="327" r:id="rId12"/>
    <p:sldId id="266" r:id="rId13"/>
    <p:sldId id="328" r:id="rId14"/>
    <p:sldId id="268" r:id="rId15"/>
    <p:sldId id="329" r:id="rId16"/>
    <p:sldId id="271" r:id="rId17"/>
    <p:sldId id="330" r:id="rId18"/>
    <p:sldId id="259" r:id="rId19"/>
    <p:sldId id="260" r:id="rId20"/>
    <p:sldId id="261" r:id="rId21"/>
    <p:sldId id="264" r:id="rId22"/>
    <p:sldId id="301" r:id="rId23"/>
    <p:sldId id="302" r:id="rId24"/>
    <p:sldId id="305" r:id="rId25"/>
    <p:sldId id="262" r:id="rId26"/>
    <p:sldId id="272" r:id="rId27"/>
    <p:sldId id="263" r:id="rId28"/>
    <p:sldId id="273" r:id="rId29"/>
    <p:sldId id="274" r:id="rId30"/>
    <p:sldId id="275" r:id="rId31"/>
    <p:sldId id="297" r:id="rId32"/>
    <p:sldId id="285" r:id="rId33"/>
    <p:sldId id="283" r:id="rId34"/>
    <p:sldId id="284" r:id="rId35"/>
    <p:sldId id="276" r:id="rId36"/>
    <p:sldId id="287" r:id="rId37"/>
    <p:sldId id="288" r:id="rId38"/>
    <p:sldId id="289" r:id="rId39"/>
    <p:sldId id="294" r:id="rId40"/>
    <p:sldId id="295" r:id="rId41"/>
    <p:sldId id="290" r:id="rId42"/>
    <p:sldId id="291" r:id="rId43"/>
    <p:sldId id="292" r:id="rId44"/>
    <p:sldId id="309" r:id="rId45"/>
    <p:sldId id="310" r:id="rId46"/>
    <p:sldId id="337" r:id="rId47"/>
    <p:sldId id="338" r:id="rId48"/>
    <p:sldId id="340" r:id="rId49"/>
    <p:sldId id="341" r:id="rId50"/>
    <p:sldId id="306" r:id="rId51"/>
    <p:sldId id="307" r:id="rId52"/>
    <p:sldId id="308" r:id="rId53"/>
    <p:sldId id="324" r:id="rId54"/>
    <p:sldId id="343" r:id="rId55"/>
    <p:sldId id="342" r:id="rId56"/>
    <p:sldId id="278" r:id="rId57"/>
    <p:sldId id="279" r:id="rId58"/>
    <p:sldId id="280" r:id="rId59"/>
    <p:sldId id="325" r:id="rId60"/>
    <p:sldId id="311" r:id="rId61"/>
    <p:sldId id="312" r:id="rId62"/>
    <p:sldId id="313" r:id="rId63"/>
    <p:sldId id="314" r:id="rId64"/>
    <p:sldId id="322" r:id="rId65"/>
    <p:sldId id="323" r:id="rId66"/>
    <p:sldId id="320" r:id="rId67"/>
    <p:sldId id="326" r:id="rId68"/>
    <p:sldId id="315" r:id="rId69"/>
    <p:sldId id="316" r:id="rId70"/>
    <p:sldId id="317" r:id="rId71"/>
    <p:sldId id="318" r:id="rId72"/>
    <p:sldId id="319" r:id="rId73"/>
    <p:sldId id="344" r:id="rId74"/>
    <p:sldId id="345" r:id="rId75"/>
    <p:sldId id="346" r:id="rId76"/>
    <p:sldId id="347" r:id="rId77"/>
    <p:sldId id="348" r:id="rId78"/>
    <p:sldId id="349" r:id="rId79"/>
    <p:sldId id="350" r:id="rId80"/>
    <p:sldId id="351" r:id="rId81"/>
    <p:sldId id="352" r:id="rId82"/>
    <p:sldId id="353" r:id="rId83"/>
    <p:sldId id="354" r:id="rId84"/>
    <p:sldId id="355" r:id="rId85"/>
    <p:sldId id="356" r:id="rId86"/>
    <p:sldId id="357" r:id="rId87"/>
    <p:sldId id="358" r:id="rId88"/>
    <p:sldId id="359" r:id="rId89"/>
    <p:sldId id="360" r:id="rId90"/>
    <p:sldId id="361" r:id="rId91"/>
    <p:sldId id="362" r:id="rId92"/>
    <p:sldId id="363" r:id="rId93"/>
    <p:sldId id="364" r:id="rId94"/>
    <p:sldId id="365" r:id="rId95"/>
    <p:sldId id="366" r:id="rId96"/>
    <p:sldId id="367" r:id="rId97"/>
    <p:sldId id="368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FF3D29-A8E1-4449-873A-3B4D63D045D6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F31656-646E-402B-B080-15DCA34FB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F3D29-A8E1-4449-873A-3B4D63D045D6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31656-646E-402B-B080-15DCA34FB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F3D29-A8E1-4449-873A-3B4D63D045D6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31656-646E-402B-B080-15DCA34FB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5C62F5A-9527-4A31-A317-4ECEC9FE6A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32B1C88-69B8-4298-92D8-AC81505359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F3D29-A8E1-4449-873A-3B4D63D045D6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31656-646E-402B-B080-15DCA34FB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F3D29-A8E1-4449-873A-3B4D63D045D6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31656-646E-402B-B080-15DCA34FB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F3D29-A8E1-4449-873A-3B4D63D045D6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31656-646E-402B-B080-15DCA34FB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F3D29-A8E1-4449-873A-3B4D63D045D6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31656-646E-402B-B080-15DCA34FB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F3D29-A8E1-4449-873A-3B4D63D045D6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31656-646E-402B-B080-15DCA34FB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F3D29-A8E1-4449-873A-3B4D63D045D6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31656-646E-402B-B080-15DCA34FB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6FF3D29-A8E1-4449-873A-3B4D63D045D6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31656-646E-402B-B080-15DCA34FB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FF3D29-A8E1-4449-873A-3B4D63D045D6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F31656-646E-402B-B080-15DCA34FB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6FF3D29-A8E1-4449-873A-3B4D63D045D6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F31656-646E-402B-B080-15DCA34FB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3.bp.blogspot.com/-9ge7fPYKQuo/T_ZIzkvciyI/AAAAAAAAAx0/JkOyLwMp9kY/s1600/5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2.bp.blogspot.com/_yYZ7nB811sw/SN0tr-tf9NI/AAAAAAAAARo/aVHFUgAua8E/s1600-h/mp2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3.bp.blogspot.com/_yYZ7nB811sw/SN0uNB0LcgI/AAAAAAAAARw/-JJsFbAEnbQ/s1600-h/mp3.jpg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2.bp.blogspot.com/_yYZ7nB811sw/SN0uv7hXW-I/AAAAAAAAASA/RLaiVpC4Its/s1600-h/mp4.jpg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de-kill.blogspot.com/2009/04/cara-share-koneksi-internet-antar-pc.html" TargetMode="External"/><Relationship Id="rId2" Type="http://schemas.openxmlformats.org/officeDocument/2006/relationships/hyperlink" Target="http://de-kill.blogspot.com/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6314" y="6429396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Oleh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: </a:t>
            </a:r>
            <a:r>
              <a:rPr lang="en-US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Tuslim,S.Kom</a:t>
            </a:r>
            <a:endParaRPr lang="en-US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785926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Jaringan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Komputer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4348" y="214290"/>
            <a:ext cx="8229600" cy="579300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Kelebihan</a:t>
            </a:r>
            <a:endParaRPr lang="en-US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instalasi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murah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OS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server.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administrator.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Kelangsungan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server, </a:t>
            </a:r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PC / Laptop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terganggu</a:t>
            </a:r>
            <a:r>
              <a:rPr lang="en-US" dirty="0" smtClean="0"/>
              <a:t>.</a:t>
            </a:r>
          </a:p>
          <a:p>
            <a:r>
              <a:rPr lang="en-US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Kekurangan</a:t>
            </a:r>
            <a:endParaRPr lang="en-US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Tingkat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berskala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Troubleshooting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Client Server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Berbagi koneksi internet dengan kab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44575"/>
            <a:ext cx="9144000" cy="5813425"/>
          </a:xfrm>
          <a:prstGeom prst="rect">
            <a:avLst/>
          </a:prstGeom>
          <a:noFill/>
        </p:spPr>
      </p:pic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0" y="304800"/>
            <a:ext cx="9144000" cy="7016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/>
              <a:t>Jaringan</a:t>
            </a:r>
            <a:r>
              <a:rPr lang="en-US" sz="4000" b="1" dirty="0"/>
              <a:t> </a:t>
            </a:r>
            <a:r>
              <a:rPr lang="en-US" sz="4000" b="1" dirty="0" err="1"/>
              <a:t>Dengan</a:t>
            </a:r>
            <a:r>
              <a:rPr lang="en-US" sz="4000" b="1" dirty="0"/>
              <a:t> </a:t>
            </a:r>
            <a:r>
              <a:rPr lang="en-US" sz="4000" b="1" dirty="0" err="1"/>
              <a:t>Kabel</a:t>
            </a:r>
            <a:r>
              <a:rPr lang="en-US" sz="4000" b="1" dirty="0"/>
              <a:t> Data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LAN </a:t>
            </a:r>
            <a:r>
              <a:rPr lang="en-US" b="1" u="sng" dirty="0" err="1" smtClean="0">
                <a:solidFill>
                  <a:srgbClr val="FF0000"/>
                </a:solidFill>
              </a:rPr>
              <a:t>adalah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singkatan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area network.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LAN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temui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warnet-warnet</a:t>
            </a:r>
            <a:r>
              <a:rPr lang="en-US" dirty="0" smtClean="0"/>
              <a:t>, </a:t>
            </a:r>
            <a:r>
              <a:rPr lang="en-US" dirty="0" err="1" smtClean="0"/>
              <a:t>kampus</a:t>
            </a:r>
            <a:r>
              <a:rPr lang="en-US" dirty="0" smtClean="0"/>
              <a:t>,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perkantoran</a:t>
            </a:r>
            <a:r>
              <a:rPr lang="en-US" dirty="0" smtClean="0"/>
              <a:t> yang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500042"/>
            <a:ext cx="624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LOCAL AREA NETWORK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cal-area-networ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1" y="1142984"/>
            <a:ext cx="8572561" cy="47149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LAN ( </a:t>
            </a:r>
            <a:r>
              <a:rPr lang="en-US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Lokal</a:t>
            </a:r>
            <a:r>
              <a:rPr lang="en-US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Area Network)</a:t>
            </a:r>
            <a:endParaRPr lang="en-US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MAN </a:t>
            </a:r>
            <a:r>
              <a:rPr lang="en-US" b="1" u="sng" dirty="0" err="1" smtClean="0">
                <a:solidFill>
                  <a:srgbClr val="FF0000"/>
                </a:solidFill>
              </a:rPr>
              <a:t>singkatan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metropolitan area network.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MAN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kota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transfer data </a:t>
            </a:r>
            <a:r>
              <a:rPr lang="en-US" dirty="0" err="1" smtClean="0"/>
              <a:t>berkecepatan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yang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, </a:t>
            </a:r>
            <a:r>
              <a:rPr lang="en-US" dirty="0" err="1" smtClean="0"/>
              <a:t>kampus</a:t>
            </a:r>
            <a:r>
              <a:rPr lang="en-US" dirty="0" smtClean="0"/>
              <a:t>, </a:t>
            </a:r>
            <a:r>
              <a:rPr lang="en-US" dirty="0" err="1" smtClean="0"/>
              <a:t>perkantoran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pemerintahan</a:t>
            </a:r>
            <a:r>
              <a:rPr lang="en-US" dirty="0" smtClean="0"/>
              <a:t>. </a:t>
            </a:r>
            <a:r>
              <a:rPr lang="en-US" dirty="0" err="1" smtClean="0"/>
              <a:t>Sebenarnya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MAN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gabungan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LAN. </a:t>
            </a:r>
            <a:r>
              <a:rPr lang="en-US" dirty="0" err="1" smtClean="0"/>
              <a:t>Jangkauan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MAN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10 - 50 kilo meter.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714356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METROPOLITAN AREA NETWORK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tropolitan-area-networ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3" y="1292366"/>
            <a:ext cx="7458659" cy="492271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MAN (Metropolitan Area Network)</a:t>
            </a:r>
            <a:endParaRPr lang="en-US" dirty="0"/>
          </a:p>
        </p:txBody>
      </p:sp>
    </p:spTree>
  </p:cSld>
  <p:clrMapOvr>
    <a:masterClrMapping/>
  </p:clrMapOvr>
  <p:transition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22136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WAN </a:t>
            </a:r>
            <a:r>
              <a:rPr lang="en-US" b="1" u="sng" dirty="0" err="1" smtClean="0">
                <a:solidFill>
                  <a:srgbClr val="FF0000"/>
                </a:solidFill>
              </a:rPr>
              <a:t>singkatan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dari</a:t>
            </a:r>
            <a:r>
              <a:rPr lang="en-US" dirty="0" smtClean="0"/>
              <a:t> wide area network. WAN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mencakup</a:t>
            </a:r>
            <a:r>
              <a:rPr lang="en-US" dirty="0" smtClean="0"/>
              <a:t> area yang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menghubugkan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1142984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WIDE AREA NETWORK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WAN (Wide Area Network)</a:t>
            </a:r>
            <a:endParaRPr lang="en-US" dirty="0"/>
          </a:p>
        </p:txBody>
      </p:sp>
      <p:pic>
        <p:nvPicPr>
          <p:cNvPr id="6" name="Content Placeholder 5" descr="wide-area-networ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3" y="1125202"/>
            <a:ext cx="7625009" cy="5375632"/>
          </a:xfrm>
        </p:spPr>
      </p:pic>
    </p:spTree>
  </p:cSld>
  <p:clrMapOvr>
    <a:masterClrMapping/>
  </p:clrMapOvr>
  <p:transition>
    <p:strips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1</a:t>
            </a:r>
            <a:r>
              <a:rPr lang="en-US" dirty="0"/>
              <a:t>.         </a:t>
            </a:r>
            <a:r>
              <a:rPr lang="en-US" dirty="0" err="1"/>
              <a:t>Pertukaran</a:t>
            </a:r>
            <a:r>
              <a:rPr lang="en-US" dirty="0"/>
              <a:t> file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(File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        Sharing</a:t>
            </a:r>
            <a:r>
              <a:rPr lang="en-US" dirty="0"/>
              <a:t>). </a:t>
            </a:r>
          </a:p>
          <a:p>
            <a:pPr>
              <a:buNone/>
            </a:pPr>
            <a:r>
              <a:rPr lang="en-US" dirty="0"/>
              <a:t>2.         </a:t>
            </a:r>
            <a:r>
              <a:rPr lang="en-US" dirty="0" err="1"/>
              <a:t>Pemakaian</a:t>
            </a:r>
            <a:r>
              <a:rPr lang="en-US" dirty="0"/>
              <a:t> printer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client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(</a:t>
            </a:r>
            <a:r>
              <a:rPr lang="en-US" dirty="0"/>
              <a:t>Printer Sharing). </a:t>
            </a:r>
          </a:p>
          <a:p>
            <a:pPr>
              <a:buNone/>
            </a:pPr>
            <a:r>
              <a:rPr lang="en-US" dirty="0"/>
              <a:t>3.         File-file data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server,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smtClean="0"/>
              <a:t>	  data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diakses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client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smtClean="0"/>
              <a:t>	  </a:t>
            </a:r>
          </a:p>
          <a:p>
            <a:pPr>
              <a:buNone/>
            </a:pPr>
            <a:r>
              <a:rPr lang="en-US" dirty="0" smtClean="0"/>
              <a:t>	     	  </a:t>
            </a:r>
            <a:r>
              <a:rPr lang="en-US" dirty="0" err="1" smtClean="0"/>
              <a:t>otorisasi</a:t>
            </a:r>
            <a:r>
              <a:rPr lang="en-US" dirty="0" smtClean="0"/>
              <a:t> </a:t>
            </a:r>
            <a:r>
              <a:rPr lang="en-US" dirty="0" err="1"/>
              <a:t>sekuritas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,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smtClean="0"/>
              <a:t>  	 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smtClean="0"/>
              <a:t>	 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/>
              <a:t>keamanan</a:t>
            </a:r>
            <a:r>
              <a:rPr lang="en-US" dirty="0"/>
              <a:t> data </a:t>
            </a:r>
            <a:r>
              <a:rPr lang="en-US" dirty="0" err="1" smtClean="0"/>
              <a:t>terjamin</a:t>
            </a:r>
            <a:r>
              <a:rPr lang="en-US" dirty="0"/>
              <a:t>. </a:t>
            </a:r>
          </a:p>
          <a:p>
            <a:pPr>
              <a:buNone/>
            </a:pPr>
            <a:r>
              <a:rPr lang="da-DK" dirty="0"/>
              <a:t>4.         File data yang keluar/masuk dari/ke server dapat di </a:t>
            </a:r>
            <a:endParaRPr lang="da-DK" dirty="0" smtClean="0"/>
          </a:p>
          <a:p>
            <a:pPr>
              <a:buNone/>
            </a:pPr>
            <a:r>
              <a:rPr lang="da-DK" dirty="0" smtClean="0"/>
              <a:t>		   kontrol</a:t>
            </a:r>
            <a:r>
              <a:rPr lang="da-DK" dirty="0"/>
              <a:t>. </a:t>
            </a:r>
            <a:endParaRPr lang="en-US" dirty="0"/>
          </a:p>
          <a:p>
            <a:pPr>
              <a:buNone/>
            </a:pPr>
            <a:r>
              <a:rPr lang="da-DK" dirty="0"/>
              <a:t>      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Keuntungan</a:t>
            </a:r>
            <a:r>
              <a:rPr lang="en-US" b="1" dirty="0" smtClean="0"/>
              <a:t> </a:t>
            </a:r>
            <a:r>
              <a:rPr lang="en-US" b="1" dirty="0" err="1" smtClean="0"/>
              <a:t>Jaringan</a:t>
            </a:r>
            <a:r>
              <a:rPr lang="en-US" b="1" dirty="0" smtClean="0"/>
              <a:t> LAN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kegunaan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/>
          </a:p>
        </p:txBody>
      </p:sp>
    </p:spTree>
  </p:cSld>
  <p:clrMapOvr>
    <a:masterClrMapping/>
  </p:clrMapOvr>
  <p:transition>
    <p:strips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43581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da-DK" dirty="0" smtClean="0"/>
              <a:t>5. 	Proses backup data menjadi lebih mudah 	dan cepat.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6.     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kehilangan</a:t>
            </a:r>
            <a:r>
              <a:rPr lang="en-US" dirty="0" smtClean="0"/>
              <a:t> data </a:t>
            </a:r>
            <a:r>
              <a:rPr lang="en-US" dirty="0" err="1" smtClean="0"/>
              <a:t>oleh</a:t>
            </a:r>
            <a:r>
              <a:rPr lang="en-US" dirty="0" smtClean="0"/>
              <a:t> virus	 	</a:t>
            </a:r>
            <a:r>
              <a:rPr lang="en-US" dirty="0" err="1" smtClean="0"/>
              <a:t>komputer</a:t>
            </a:r>
            <a:r>
              <a:rPr lang="en-US" dirty="0" smtClean="0"/>
              <a:t> 	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7.     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	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E-Mail &amp; Chat. </a:t>
            </a:r>
          </a:p>
          <a:p>
            <a:pPr>
              <a:buNone/>
            </a:pPr>
            <a:r>
              <a:rPr lang="en-US" dirty="0" smtClean="0"/>
              <a:t>8. 	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client/server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/>
              <a:t>modem,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err="1" smtClean="0"/>
              <a:t>sebagian</a:t>
            </a:r>
            <a:r>
              <a:rPr lang="en-US" dirty="0" smtClean="0"/>
              <a:t> 	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LAN </a:t>
            </a:r>
            <a:r>
              <a:rPr lang="en-US" dirty="0" smtClean="0"/>
              <a:t>	</a:t>
            </a:r>
            <a:r>
              <a:rPr lang="en-US" dirty="0" err="1" smtClean="0"/>
              <a:t>dapat</a:t>
            </a:r>
            <a:r>
              <a:rPr lang="en-US" dirty="0" smtClean="0"/>
              <a:t> 	</a:t>
            </a:r>
            <a:r>
              <a:rPr lang="en-US" dirty="0" err="1" smtClean="0"/>
              <a:t>mengakses</a:t>
            </a:r>
            <a:r>
              <a:rPr lang="en-US" dirty="0" smtClean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Internet </a:t>
            </a:r>
            <a:r>
              <a:rPr lang="en-US" dirty="0" smtClean="0"/>
              <a:t>	</a:t>
            </a:r>
            <a:r>
              <a:rPr lang="en-US" dirty="0" err="1" smtClean="0"/>
              <a:t>atau</a:t>
            </a:r>
            <a:r>
              <a:rPr lang="en-US" dirty="0" smtClean="0"/>
              <a:t> 	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/>
              <a:t>fax </a:t>
            </a:r>
            <a:r>
              <a:rPr lang="en-US" dirty="0" err="1"/>
              <a:t>melalui</a:t>
            </a:r>
            <a:r>
              <a:rPr lang="en-US" dirty="0"/>
              <a:t> 1 modem. </a:t>
            </a:r>
          </a:p>
        </p:txBody>
      </p:sp>
    </p:spTree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7663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>
              <a:buFont typeface="Wingdings" pitchFamily="2" charset="2"/>
              <a:buChar char="v"/>
            </a:pP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en-US" dirty="0"/>
          </a:p>
          <a:p>
            <a:pPr lvl="0">
              <a:buFont typeface="Wingdings" pitchFamily="2" charset="2"/>
              <a:buChar char="v"/>
            </a:pPr>
            <a:r>
              <a:rPr lang="en-US" dirty="0" err="1"/>
              <a:t>Kegunaan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en-US" dirty="0"/>
          </a:p>
          <a:p>
            <a:pPr lvl="0">
              <a:buFont typeface="Wingdings" pitchFamily="2" charset="2"/>
              <a:buChar char="v"/>
            </a:pPr>
            <a:r>
              <a:rPr lang="en-US" dirty="0" err="1"/>
              <a:t>Alat-alat</a:t>
            </a:r>
            <a:r>
              <a:rPr lang="en-US" dirty="0"/>
              <a:t> /hardware </a:t>
            </a:r>
            <a:r>
              <a:rPr lang="en-US" dirty="0" err="1"/>
              <a:t>seputar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(PC, LAN card, </a:t>
            </a:r>
            <a:r>
              <a:rPr lang="en-US" dirty="0" err="1"/>
              <a:t>kabel</a:t>
            </a:r>
            <a:r>
              <a:rPr lang="en-US" dirty="0"/>
              <a:t> UTP, RJ 45, Tang </a:t>
            </a:r>
            <a:r>
              <a:rPr lang="en-US" dirty="0" err="1"/>
              <a:t>Kremping</a:t>
            </a:r>
            <a:r>
              <a:rPr lang="en-US" dirty="0"/>
              <a:t>, hub, switch)</a:t>
            </a:r>
          </a:p>
          <a:p>
            <a:pPr lvl="0">
              <a:buFont typeface="Wingdings" pitchFamily="2" charset="2"/>
              <a:buChar char="v"/>
            </a:pP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Pengkabelan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en-US" dirty="0" err="1" smtClean="0"/>
              <a:t>Topologi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/>
          </a:p>
          <a:p>
            <a:pPr lvl="0">
              <a:buFont typeface="Wingdings" pitchFamily="2" charset="2"/>
              <a:buChar char="v"/>
            </a:pPr>
            <a:r>
              <a:rPr lang="en-US" dirty="0" err="1"/>
              <a:t>Kegunaan</a:t>
            </a:r>
            <a:r>
              <a:rPr lang="en-US" dirty="0"/>
              <a:t> IP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Subnetmask</a:t>
            </a:r>
            <a:endParaRPr lang="en-US" dirty="0"/>
          </a:p>
          <a:p>
            <a:pPr lvl="0">
              <a:buFont typeface="Wingdings" pitchFamily="2" charset="2"/>
              <a:buChar char="v"/>
            </a:pP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IP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subnetmask</a:t>
            </a:r>
            <a:endParaRPr lang="en-US" dirty="0"/>
          </a:p>
          <a:p>
            <a:pPr lvl="0">
              <a:buFont typeface="Wingdings" pitchFamily="2" charset="2"/>
              <a:buChar char="v"/>
            </a:pPr>
            <a:r>
              <a:rPr lang="en-US" dirty="0"/>
              <a:t>Testing </a:t>
            </a:r>
            <a:r>
              <a:rPr lang="en-US" dirty="0" err="1" smtClean="0"/>
              <a:t>koneksi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Mapping Drive</a:t>
            </a:r>
            <a:endParaRPr lang="en-US" dirty="0"/>
          </a:p>
          <a:p>
            <a:pPr lvl="0">
              <a:buFont typeface="Wingdings" pitchFamily="2" charset="2"/>
              <a:buChar char="v"/>
            </a:pPr>
            <a:r>
              <a:rPr lang="en-US" dirty="0"/>
              <a:t>Sharing data (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ambil</a:t>
            </a:r>
            <a:r>
              <a:rPr lang="en-US" dirty="0" smtClean="0"/>
              <a:t> data)</a:t>
            </a:r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Sharing Printer</a:t>
            </a:r>
            <a:endParaRPr lang="en-US" dirty="0"/>
          </a:p>
          <a:p>
            <a:pPr lvl="0">
              <a:buFont typeface="Wingdings" pitchFamily="2" charset="2"/>
              <a:buChar char="v"/>
            </a:pPr>
            <a:r>
              <a:rPr lang="en-US" dirty="0" err="1" smtClean="0"/>
              <a:t>Koneksi</a:t>
            </a:r>
            <a:r>
              <a:rPr lang="en-US" dirty="0" smtClean="0"/>
              <a:t>  </a:t>
            </a:r>
            <a:r>
              <a:rPr lang="en-US" dirty="0"/>
              <a:t>internet </a:t>
            </a:r>
            <a:r>
              <a:rPr lang="en-US" dirty="0" err="1" smtClean="0"/>
              <a:t>antar</a:t>
            </a:r>
            <a:r>
              <a:rPr lang="en-US" dirty="0" smtClean="0"/>
              <a:t> PC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07848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Peralatan-peralatan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yang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biasa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digunakan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untuk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membuat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suatu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jaringan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:</a:t>
            </a:r>
            <a:endParaRPr lang="en-US" dirty="0" smtClean="0">
              <a:solidFill>
                <a:srgbClr val="FF000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da-DK" dirty="0" smtClean="0"/>
              <a:t>Unit komputer untuk Server. 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da-DK" dirty="0" smtClean="0"/>
              <a:t>Beberapa Unit komputer untuk Client.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da-DK" dirty="0" smtClean="0"/>
              <a:t>HUB 16 Port, Untuk jaringan yang terdiri dari 1 Server dan 15 Client.Ethernet Card, Untuk masing masing komputer dibutuhkan 1 Ethernet Card.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Jack RJ 45,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2 PCS Jack RJ 45.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Kabel</a:t>
            </a:r>
            <a:r>
              <a:rPr lang="en-US" dirty="0" smtClean="0"/>
              <a:t> UTP, </a:t>
            </a:r>
            <a:r>
              <a:rPr lang="en-US" dirty="0" err="1" smtClean="0"/>
              <a:t>Panjangnya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pemasangan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   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err="1" smtClean="0"/>
              <a:t>Peralatan-peralatan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dibutuhkan</a:t>
            </a:r>
            <a:r>
              <a:rPr lang="en-US" sz="3200" b="1" dirty="0" smtClean="0"/>
              <a:t> :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</p:cSld>
  <p:clrMapOvr>
    <a:masterClrMapping/>
  </p:clrMapOvr>
  <p:transition>
    <p:strips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20002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24078" indent="-514350">
              <a:buAutoNum type="arabicPeriod" startAt="6"/>
            </a:pPr>
            <a:r>
              <a:rPr lang="en-US" dirty="0" smtClean="0"/>
              <a:t>Modem 56Kbps.</a:t>
            </a:r>
          </a:p>
          <a:p>
            <a:pPr marL="624078" indent="-514350">
              <a:buAutoNum type="arabicPeriod" startAt="6"/>
            </a:pPr>
            <a:r>
              <a:rPr lang="en-US" dirty="0" smtClean="0"/>
              <a:t>Line </a:t>
            </a:r>
            <a:r>
              <a:rPr lang="en-US" dirty="0" err="1" smtClean="0"/>
              <a:t>Telpon</a:t>
            </a:r>
            <a:r>
              <a:rPr lang="en-US" dirty="0" smtClean="0"/>
              <a:t>.</a:t>
            </a:r>
          </a:p>
          <a:p>
            <a:pPr marL="624078" indent="-514350">
              <a:buAutoNum type="arabicPeriod" startAt="8"/>
            </a:pPr>
            <a:r>
              <a:rPr lang="en-US" dirty="0" smtClean="0"/>
              <a:t>UPS.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strips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v-SE" dirty="0"/>
              <a:t>Komputer Server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v-SE" sz="2800" dirty="0"/>
              <a:t>	sistem komputer yang berjalan terus menerus di jaringan dengan tugas untuk melayani komputer lain (workstation) dalam jaringan</a:t>
            </a:r>
            <a:r>
              <a:rPr lang="en-US" sz="2800" dirty="0"/>
              <a:t> </a:t>
            </a:r>
          </a:p>
        </p:txBody>
      </p:sp>
      <p:pic>
        <p:nvPicPr>
          <p:cNvPr id="27652" name="Picture 4" descr="200px-Wikimedia-servers-Sept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51500" y="1989138"/>
            <a:ext cx="2540000" cy="3390900"/>
          </a:xfrm>
          <a:noFill/>
          <a:ln/>
        </p:spPr>
      </p:pic>
    </p:spTree>
  </p:cSld>
  <p:clrMapOvr>
    <a:masterClrMapping/>
  </p:clrMapOvr>
  <p:transition>
    <p:strips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v-SE" dirty="0"/>
              <a:t>Komputer Server (cont’d)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v-SE" dirty="0"/>
              <a:t>Mail Server</a:t>
            </a:r>
          </a:p>
          <a:p>
            <a:pPr>
              <a:buFont typeface="Wingdings" pitchFamily="2" charset="2"/>
              <a:buChar char="v"/>
            </a:pPr>
            <a:r>
              <a:rPr lang="sv-SE" dirty="0"/>
              <a:t>Streaming Media Server</a:t>
            </a:r>
          </a:p>
          <a:p>
            <a:pPr>
              <a:buFont typeface="Wingdings" pitchFamily="2" charset="2"/>
              <a:buChar char="v"/>
            </a:pPr>
            <a:r>
              <a:rPr lang="sv-SE" dirty="0"/>
              <a:t>Web Server</a:t>
            </a:r>
          </a:p>
          <a:p>
            <a:pPr>
              <a:buFont typeface="Wingdings" pitchFamily="2" charset="2"/>
              <a:buChar char="v"/>
            </a:pPr>
            <a:r>
              <a:rPr lang="sv-SE" dirty="0"/>
              <a:t>FTP Server</a:t>
            </a:r>
          </a:p>
          <a:p>
            <a:pPr>
              <a:buFont typeface="Wingdings" pitchFamily="2" charset="2"/>
              <a:buChar char="v"/>
            </a:pPr>
            <a:r>
              <a:rPr lang="sv-SE" dirty="0"/>
              <a:t>Proxy Server</a:t>
            </a:r>
          </a:p>
          <a:p>
            <a:pPr>
              <a:buFont typeface="Wingdings" pitchFamily="2" charset="2"/>
              <a:buChar char="v"/>
            </a:pPr>
            <a:r>
              <a:rPr lang="sv-SE" dirty="0"/>
              <a:t>Database Server</a:t>
            </a:r>
            <a:endParaRPr lang="en-US" dirty="0"/>
          </a:p>
        </p:txBody>
      </p:sp>
    </p:spTree>
  </p:cSld>
  <p:clrMapOvr>
    <a:masterClrMapping/>
  </p:clrMapOvr>
  <p:transition>
    <p:strips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1.komputer server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database yang </a:t>
            </a:r>
            <a:r>
              <a:rPr lang="en-US" dirty="0" err="1" smtClean="0"/>
              <a:t>mediakan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komputer-komputer</a:t>
            </a:r>
            <a:r>
              <a:rPr lang="en-US" dirty="0" smtClean="0"/>
              <a:t> lain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.Database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server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berisikan</a:t>
            </a:r>
            <a:r>
              <a:rPr lang="en-US" dirty="0" smtClean="0"/>
              <a:t> data-data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komputer-komputer</a:t>
            </a:r>
            <a:r>
              <a:rPr lang="en-US" dirty="0" smtClean="0"/>
              <a:t> </a:t>
            </a:r>
            <a:r>
              <a:rPr lang="en-US" dirty="0" err="1" smtClean="0"/>
              <a:t>client.pada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data-data yang </a:t>
            </a:r>
            <a:r>
              <a:rPr lang="en-US" dirty="0" err="1" smtClean="0"/>
              <a:t>haru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tangani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server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lah</a:t>
            </a:r>
            <a:r>
              <a:rPr lang="en-US" dirty="0" smtClean="0"/>
              <a:t> </a:t>
            </a:r>
            <a:r>
              <a:rPr lang="en-US" dirty="0" err="1" smtClean="0"/>
              <a:t>besar,server</a:t>
            </a:r>
            <a:r>
              <a:rPr lang="en-US" dirty="0" smtClean="0"/>
              <a:t> data base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...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jaringa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hubungakan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internet,,maka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server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gatway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gerbang</a:t>
            </a:r>
            <a:r>
              <a:rPr lang="en-US" dirty="0" smtClean="0"/>
              <a:t> (</a:t>
            </a:r>
            <a:r>
              <a:rPr lang="en-US" dirty="0" err="1" smtClean="0"/>
              <a:t>pintu</a:t>
            </a:r>
            <a:r>
              <a:rPr lang="en-US" dirty="0" smtClean="0"/>
              <a:t>) client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internet.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b="1" u="sng" dirty="0" smtClean="0">
                <a:solidFill>
                  <a:srgbClr val="FF0000"/>
                </a:solidFill>
              </a:rPr>
              <a:t>Client </a:t>
            </a:r>
            <a:r>
              <a:rPr lang="en-US" b="1" u="sng" dirty="0" err="1" smtClean="0">
                <a:solidFill>
                  <a:srgbClr val="FF0000"/>
                </a:solidFill>
              </a:rPr>
              <a:t>komputer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pengelolahan</a:t>
            </a:r>
            <a:r>
              <a:rPr lang="en-US" dirty="0" smtClean="0"/>
              <a:t> data-data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server .</a:t>
            </a:r>
            <a:r>
              <a:rPr lang="en-US" dirty="0" err="1" smtClean="0"/>
              <a:t>komputer</a:t>
            </a:r>
            <a:r>
              <a:rPr lang="en-US" dirty="0" smtClean="0"/>
              <a:t> client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server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sajikan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server.</a:t>
            </a:r>
            <a:endParaRPr lang="en-US" dirty="0"/>
          </a:p>
        </p:txBody>
      </p:sp>
    </p:spTree>
  </p:cSld>
  <p:clrMapOvr>
    <a:masterClrMapping/>
  </p:clrMapOvr>
  <p:transition>
    <p:strips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a.     Microsoft</a:t>
            </a:r>
            <a:r>
              <a:rPr lang="en-US" baseline="30000" dirty="0" smtClean="0"/>
              <a:t>®</a:t>
            </a:r>
            <a:r>
              <a:rPr lang="en-US" dirty="0" smtClean="0"/>
              <a:t> Windows NT Server 4.0 , Linux, </a:t>
            </a:r>
            <a:r>
              <a:rPr lang="en-US" dirty="0" err="1" smtClean="0"/>
              <a:t>Untuk</a:t>
            </a:r>
            <a:r>
              <a:rPr lang="en-US" dirty="0" smtClean="0"/>
              <a:t> Operating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Server.  </a:t>
            </a:r>
          </a:p>
          <a:p>
            <a:pPr>
              <a:buNone/>
            </a:pPr>
            <a:r>
              <a:rPr lang="en-US" dirty="0" smtClean="0"/>
              <a:t>b.     Microsoft</a:t>
            </a:r>
            <a:r>
              <a:rPr lang="en-US" baseline="30000" dirty="0" smtClean="0"/>
              <a:t>®</a:t>
            </a:r>
            <a:r>
              <a:rPr lang="en-US" dirty="0" smtClean="0"/>
              <a:t> Windows </a:t>
            </a:r>
            <a:r>
              <a:rPr lang="en-US" dirty="0" err="1" smtClean="0"/>
              <a:t>xp</a:t>
            </a:r>
            <a:r>
              <a:rPr lang="en-US" dirty="0" smtClean="0"/>
              <a:t> sp 3/win 7, </a:t>
            </a:r>
            <a:r>
              <a:rPr lang="en-US" dirty="0" err="1" smtClean="0"/>
              <a:t>Untuk</a:t>
            </a:r>
            <a:r>
              <a:rPr lang="en-US" dirty="0" smtClean="0"/>
              <a:t> Operating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Client.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Software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strips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a.     Client C, Client E </a:t>
            </a:r>
            <a:r>
              <a:rPr lang="en-US" dirty="0" err="1" smtClean="0"/>
              <a:t>sedang</a:t>
            </a:r>
            <a:r>
              <a:rPr lang="en-US" dirty="0" smtClean="0"/>
              <a:t> print document </a:t>
            </a:r>
            <a:r>
              <a:rPr lang="en-US" dirty="0" err="1" smtClean="0"/>
              <a:t>pada</a:t>
            </a:r>
            <a:r>
              <a:rPr lang="en-US" dirty="0" smtClean="0"/>
              <a:t> printer </a:t>
            </a:r>
            <a:r>
              <a:rPr lang="en-US" dirty="0" err="1" smtClean="0"/>
              <a:t>di</a:t>
            </a:r>
            <a:r>
              <a:rPr lang="en-US" dirty="0" smtClean="0"/>
              <a:t> Client A</a:t>
            </a:r>
          </a:p>
          <a:p>
            <a:pPr>
              <a:buNone/>
            </a:pPr>
            <a:r>
              <a:rPr lang="en-US" dirty="0" smtClean="0"/>
              <a:t>b.     Client F </a:t>
            </a:r>
            <a:r>
              <a:rPr lang="en-US" dirty="0" err="1" smtClean="0"/>
              <a:t>sedang</a:t>
            </a:r>
            <a:r>
              <a:rPr lang="en-US" dirty="0" smtClean="0"/>
              <a:t> print document </a:t>
            </a:r>
            <a:r>
              <a:rPr lang="en-US" dirty="0" err="1" smtClean="0"/>
              <a:t>pada</a:t>
            </a:r>
            <a:r>
              <a:rPr lang="en-US" dirty="0" smtClean="0"/>
              <a:t> printer </a:t>
            </a:r>
            <a:r>
              <a:rPr lang="en-US" dirty="0" err="1" smtClean="0"/>
              <a:t>di</a:t>
            </a:r>
            <a:r>
              <a:rPr lang="en-US" dirty="0" smtClean="0"/>
              <a:t> Client B</a:t>
            </a:r>
          </a:p>
          <a:p>
            <a:pPr>
              <a:buNone/>
            </a:pPr>
            <a:r>
              <a:rPr lang="en-US" dirty="0" smtClean="0"/>
              <a:t>c.      Client A,B,C,D,E,F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u="sng" dirty="0" err="1" smtClean="0">
                <a:solidFill>
                  <a:srgbClr val="FF0000"/>
                </a:solidFill>
              </a:rPr>
              <a:t>Contoh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aplikasi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jaringan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komputer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br>
              <a:rPr lang="en-US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</p:spTree>
  </p:cSld>
  <p:clrMapOvr>
    <a:masterClrMapping/>
  </p:clrMapOvr>
  <p:transition>
    <p:strips dir="l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29293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d.     Client G </a:t>
            </a:r>
            <a:r>
              <a:rPr lang="en-US" dirty="0" err="1" smtClean="0"/>
              <a:t>mengakses</a:t>
            </a:r>
            <a:r>
              <a:rPr lang="en-US" dirty="0" smtClean="0"/>
              <a:t> data </a:t>
            </a:r>
            <a:r>
              <a:rPr lang="en-US" dirty="0" err="1" smtClean="0"/>
              <a:t>pada</a:t>
            </a:r>
            <a:r>
              <a:rPr lang="en-US" dirty="0" smtClean="0"/>
              <a:t> Server </a:t>
            </a:r>
            <a:r>
              <a:rPr lang="en-US" dirty="0" err="1" smtClean="0"/>
              <a:t>dikantor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tinggalnya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e.     Internet </a:t>
            </a:r>
            <a:r>
              <a:rPr lang="en-US" dirty="0" err="1" smtClean="0"/>
              <a:t>pada</a:t>
            </a:r>
            <a:r>
              <a:rPr lang="en-US" dirty="0" smtClean="0"/>
              <a:t> Client D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, Client A,B,C,E </a:t>
            </a:r>
            <a:r>
              <a:rPr lang="en-US" dirty="0" err="1" smtClean="0"/>
              <a:t>dan</a:t>
            </a:r>
            <a:r>
              <a:rPr lang="en-US" dirty="0" smtClean="0"/>
              <a:t> F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Internet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Client D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simultan</a:t>
            </a:r>
            <a:r>
              <a:rPr lang="en-US" dirty="0" smtClean="0"/>
              <a:t>/</a:t>
            </a:r>
            <a:r>
              <a:rPr lang="en-US" dirty="0" err="1" smtClean="0"/>
              <a:t>bersamaan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f.       Modem </a:t>
            </a:r>
            <a:r>
              <a:rPr lang="en-US" dirty="0" err="1" smtClean="0"/>
              <a:t>pada</a:t>
            </a:r>
            <a:r>
              <a:rPr lang="en-US" dirty="0" smtClean="0"/>
              <a:t> Client D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difungsikan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Fax, Client A,B,C,E,F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Fax </a:t>
            </a:r>
            <a:r>
              <a:rPr lang="en-US" dirty="0" err="1" smtClean="0"/>
              <a:t>pada</a:t>
            </a:r>
            <a:r>
              <a:rPr lang="en-US" dirty="0" smtClean="0"/>
              <a:t> modem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menghemat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pencetakan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, </a:t>
            </a:r>
            <a:r>
              <a:rPr lang="en-US" dirty="0" err="1" smtClean="0"/>
              <a:t>melainkan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i="1" dirty="0" smtClean="0"/>
              <a:t>send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fax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dituju</a:t>
            </a:r>
            <a:r>
              <a:rPr lang="en-US" dirty="0" smtClean="0"/>
              <a:t>, </a:t>
            </a:r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baca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hasilnya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strips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gunakan.untuk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tipe-tipe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silakan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 err="1" smtClean="0"/>
              <a:t>artike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terdahulu</a:t>
            </a:r>
            <a:r>
              <a:rPr lang="en-US" dirty="0" smtClean="0"/>
              <a:t> </a:t>
            </a:r>
            <a:r>
              <a:rPr lang="en-US" dirty="0" err="1" smtClean="0"/>
              <a:t>Mengenal</a:t>
            </a:r>
            <a:r>
              <a:rPr lang="en-US" dirty="0" smtClean="0"/>
              <a:t> </a:t>
            </a:r>
            <a:r>
              <a:rPr lang="en-US" dirty="0" err="1" smtClean="0"/>
              <a:t>Macam-Macam</a:t>
            </a:r>
            <a:r>
              <a:rPr lang="en-US" dirty="0" smtClean="0"/>
              <a:t> </a:t>
            </a:r>
            <a:r>
              <a:rPr lang="en-US" dirty="0" err="1" smtClean="0"/>
              <a:t>Topologi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.  </a:t>
            </a:r>
            <a:r>
              <a:rPr lang="en-US" dirty="0" err="1" smtClean="0"/>
              <a:t>Pasanglah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network card. </a:t>
            </a:r>
            <a:r>
              <a:rPr lang="en-US" dirty="0" err="1" smtClean="0"/>
              <a:t>Pemasangan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topologi</a:t>
            </a:r>
            <a:r>
              <a:rPr lang="en-US" dirty="0" smtClean="0"/>
              <a:t>/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pemilihan</a:t>
            </a:r>
            <a:r>
              <a:rPr lang="en-US" dirty="0" smtClean="0"/>
              <a:t> network card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slot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motherboard </a:t>
            </a:r>
            <a:r>
              <a:rPr lang="en-US" dirty="0" err="1" smtClean="0"/>
              <a:t>anda</a:t>
            </a:r>
            <a:r>
              <a:rPr lang="en-US" dirty="0" smtClean="0"/>
              <a:t>. </a:t>
            </a:r>
            <a:r>
              <a:rPr lang="en-US" dirty="0" err="1" smtClean="0"/>
              <a:t>Bila</a:t>
            </a:r>
            <a:r>
              <a:rPr lang="en-US" dirty="0" smtClean="0"/>
              <a:t> board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 slot PCI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LAN card </a:t>
            </a:r>
            <a:r>
              <a:rPr lang="en-US" dirty="0" err="1" smtClean="0"/>
              <a:t>berbasis</a:t>
            </a:r>
            <a:r>
              <a:rPr lang="en-US" dirty="0" smtClean="0"/>
              <a:t> PCI bus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transfer data.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i="1" dirty="0" err="1" smtClean="0"/>
              <a:t>Langkah-langkah</a:t>
            </a:r>
            <a:r>
              <a:rPr lang="en-US" i="1" dirty="0" smtClean="0"/>
              <a:t> </a:t>
            </a:r>
            <a:r>
              <a:rPr lang="en-US" i="1" dirty="0" err="1" smtClean="0"/>
              <a:t>Membangun</a:t>
            </a:r>
            <a:r>
              <a:rPr lang="en-US" i="1" dirty="0" smtClean="0"/>
              <a:t> </a:t>
            </a:r>
            <a:r>
              <a:rPr lang="en-US" i="1" dirty="0" err="1" smtClean="0"/>
              <a:t>Jaringan</a:t>
            </a:r>
            <a:r>
              <a:rPr lang="en-US" i="1" dirty="0" smtClean="0"/>
              <a:t> </a:t>
            </a:r>
            <a:r>
              <a:rPr lang="en-US" i="1" dirty="0" err="1" smtClean="0"/>
              <a:t>Komputer</a:t>
            </a:r>
            <a:r>
              <a:rPr lang="en-US" i="1" dirty="0" smtClean="0"/>
              <a:t> LAN: </a:t>
            </a:r>
            <a:endParaRPr lang="en-US" dirty="0"/>
          </a:p>
        </p:txBody>
      </p:sp>
    </p:spTree>
  </p:cSld>
  <p:clrMapOvr>
    <a:masterClrMapping/>
  </p:clrMapOvr>
  <p:transition>
    <p:strips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bus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pasang</a:t>
            </a:r>
            <a:r>
              <a:rPr lang="en-US" dirty="0" smtClean="0"/>
              <a:t> T-Connector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input. Dan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1 input </a:t>
            </a:r>
            <a:r>
              <a:rPr lang="en-US" dirty="0" err="1" smtClean="0"/>
              <a:t>pada</a:t>
            </a:r>
            <a:r>
              <a:rPr lang="en-US" dirty="0" smtClean="0"/>
              <a:t> input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dipasang</a:t>
            </a:r>
            <a:r>
              <a:rPr lang="en-US" dirty="0" smtClean="0"/>
              <a:t> terminator 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circle</a:t>
            </a:r>
            <a:r>
              <a:rPr lang="en-US" dirty="0" smtClean="0"/>
              <a:t>(</a:t>
            </a:r>
            <a:r>
              <a:rPr lang="en-US" dirty="0" err="1" smtClean="0"/>
              <a:t>lingkaran</a:t>
            </a:r>
            <a:r>
              <a:rPr lang="en-US" dirty="0" smtClean="0"/>
              <a:t>)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2 input. </a:t>
            </a:r>
            <a:r>
              <a:rPr lang="en-US" dirty="0" err="1" smtClean="0"/>
              <a:t>Misalnya</a:t>
            </a:r>
            <a:r>
              <a:rPr lang="en-US" dirty="0" smtClean="0"/>
              <a:t> komp1,komp2,komp3 </a:t>
            </a:r>
            <a:r>
              <a:rPr lang="en-US" dirty="0" err="1" smtClean="0"/>
              <a:t>berjajar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t-</a:t>
            </a:r>
            <a:r>
              <a:rPr lang="en-US" dirty="0" err="1" smtClean="0"/>
              <a:t>conncector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komp1 </a:t>
            </a:r>
            <a:r>
              <a:rPr lang="en-US" dirty="0" err="1" smtClean="0"/>
              <a:t>dipasang</a:t>
            </a:r>
            <a:r>
              <a:rPr lang="en-US" dirty="0" smtClean="0"/>
              <a:t> terminator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komp2. </a:t>
            </a:r>
            <a:r>
              <a:rPr lang="en-US" dirty="0" err="1" smtClean="0"/>
              <a:t>Pada</a:t>
            </a:r>
            <a:r>
              <a:rPr lang="en-US" dirty="0" smtClean="0"/>
              <a:t> komp2 </a:t>
            </a:r>
            <a:r>
              <a:rPr lang="en-US" dirty="0" err="1" smtClean="0"/>
              <a:t>dipasang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komp1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komp3. </a:t>
            </a:r>
            <a:r>
              <a:rPr lang="en-US" dirty="0" err="1" smtClean="0"/>
              <a:t>Sedangkan</a:t>
            </a:r>
            <a:r>
              <a:rPr lang="en-US" dirty="0" smtClean="0"/>
              <a:t> komp3 </a:t>
            </a:r>
            <a:r>
              <a:rPr lang="en-US" dirty="0" err="1" smtClean="0"/>
              <a:t>dipasang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komp2 </a:t>
            </a:r>
            <a:r>
              <a:rPr lang="en-US" dirty="0" err="1" smtClean="0"/>
              <a:t>dan</a:t>
            </a:r>
            <a:r>
              <a:rPr lang="en-US" dirty="0" smtClean="0"/>
              <a:t> terminator.</a:t>
            </a:r>
            <a:endParaRPr lang="en-US" dirty="0"/>
          </a:p>
        </p:txBody>
      </p:sp>
    </p:spTree>
  </p:cSld>
  <p:clrMapOvr>
    <a:masterClrMapping/>
  </p:clrMapOvr>
  <p:transition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de-DE" dirty="0"/>
              <a:t>	</a:t>
            </a:r>
            <a:r>
              <a:rPr lang="de-DE" b="1" u="sng" dirty="0">
                <a:solidFill>
                  <a:srgbClr val="FF0000"/>
                </a:solidFill>
              </a:rPr>
              <a:t>Jaringan komputer </a:t>
            </a:r>
            <a:r>
              <a:rPr lang="de-DE" dirty="0"/>
              <a:t>adalah sebuah kumpula</a:t>
            </a:r>
            <a:r>
              <a:rPr lang="en-US" dirty="0"/>
              <a:t>n </a:t>
            </a:r>
            <a:r>
              <a:rPr lang="en-US" dirty="0" err="1"/>
              <a:t>komputer</a:t>
            </a:r>
            <a:r>
              <a:rPr lang="en-US" dirty="0"/>
              <a:t>, printer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yang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kesatuan</a:t>
            </a:r>
            <a:r>
              <a:rPr lang="en-US" dirty="0"/>
              <a:t>.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data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kabel-kabel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kabel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bertukar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data, </a:t>
            </a:r>
            <a:r>
              <a:rPr lang="en-US" dirty="0" err="1"/>
              <a:t>mencetak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printer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bersama-sama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hardware/software yang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, printer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periferal</a:t>
            </a:r>
            <a:r>
              <a:rPr lang="en-US" dirty="0"/>
              <a:t> yang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node.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, </a:t>
            </a:r>
            <a:r>
              <a:rPr lang="en-US" dirty="0" err="1"/>
              <a:t>puluhan</a:t>
            </a:r>
            <a:r>
              <a:rPr lang="en-US" dirty="0"/>
              <a:t>, </a:t>
            </a:r>
            <a:r>
              <a:rPr lang="en-US" dirty="0" err="1"/>
              <a:t>ribuan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jutaan</a:t>
            </a:r>
            <a:r>
              <a:rPr lang="en-US" dirty="0"/>
              <a:t> node.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de-DE" b="1" dirty="0" smtClean="0"/>
              <a:t>Definisi Jaringan komputer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star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port yang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hub. Dan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menghubungkan</a:t>
            </a:r>
            <a:r>
              <a:rPr lang="en-US" dirty="0" smtClean="0"/>
              <a:t> hub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hub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UTP yang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port </a:t>
            </a:r>
            <a:r>
              <a:rPr lang="en-US" dirty="0" err="1" smtClean="0"/>
              <a:t>khusus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hub.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, </a:t>
            </a:r>
            <a:r>
              <a:rPr lang="en-US" dirty="0" err="1" smtClean="0"/>
              <a:t>Mis</a:t>
            </a:r>
            <a:r>
              <a:rPr lang="en-US" dirty="0" smtClean="0"/>
              <a:t> : Windows </a:t>
            </a:r>
            <a:r>
              <a:rPr lang="en-US" dirty="0" err="1" smtClean="0"/>
              <a:t>atau</a:t>
            </a:r>
            <a:r>
              <a:rPr lang="en-US" dirty="0" smtClean="0"/>
              <a:t> Linux </a:t>
            </a:r>
            <a:r>
              <a:rPr lang="en-US" dirty="0" err="1" smtClean="0"/>
              <a:t>Persiapkan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Server yang </a:t>
            </a:r>
            <a:r>
              <a:rPr lang="en-US" dirty="0" err="1" smtClean="0"/>
              <a:t>memadai</a:t>
            </a:r>
            <a:r>
              <a:rPr lang="en-US" dirty="0" smtClean="0"/>
              <a:t>,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.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, </a:t>
            </a:r>
            <a:r>
              <a:rPr lang="en-US" dirty="0" err="1" smtClean="0"/>
              <a:t>Mis</a:t>
            </a:r>
            <a:r>
              <a:rPr lang="en-US" dirty="0" smtClean="0"/>
              <a:t>: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Wireless.</a:t>
            </a:r>
            <a:endParaRPr lang="en-US" dirty="0"/>
          </a:p>
        </p:txBody>
      </p:sp>
    </p:spTree>
  </p:cSld>
  <p:clrMapOvr>
    <a:masterClrMapping/>
  </p:clrMapOvr>
  <p:transition>
    <p:strips dir="l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2900" b="1" u="sng" dirty="0" err="1" smtClean="0">
                <a:solidFill>
                  <a:srgbClr val="FF0000"/>
                </a:solidFill>
              </a:rPr>
              <a:t>Topologi</a:t>
            </a:r>
            <a:r>
              <a:rPr lang="en-US" sz="2900" b="1" u="sng" dirty="0" smtClean="0">
                <a:solidFill>
                  <a:srgbClr val="FF0000"/>
                </a:solidFill>
              </a:rPr>
              <a:t> </a:t>
            </a:r>
            <a:r>
              <a:rPr lang="en-US" sz="2900" b="1" u="sng" dirty="0" err="1" smtClean="0">
                <a:solidFill>
                  <a:srgbClr val="FF0000"/>
                </a:solidFill>
              </a:rPr>
              <a:t>jaringan</a:t>
            </a:r>
            <a:r>
              <a:rPr lang="en-US" sz="2900" b="1" u="sng" dirty="0" smtClean="0">
                <a:solidFill>
                  <a:srgbClr val="FF0000"/>
                </a:solidFill>
              </a:rPr>
              <a:t> </a:t>
            </a:r>
            <a:r>
              <a:rPr lang="en-US" sz="2900" b="1" u="sng" dirty="0" err="1" smtClean="0">
                <a:solidFill>
                  <a:srgbClr val="FF0000"/>
                </a:solidFill>
              </a:rPr>
              <a:t>adalah</a:t>
            </a:r>
            <a:r>
              <a:rPr lang="en-US" sz="2900" b="1" u="sng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interkoneksi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terminal </a:t>
            </a:r>
            <a:r>
              <a:rPr lang="en-US" dirty="0" err="1" smtClean="0"/>
              <a:t>komputer</a:t>
            </a:r>
            <a:r>
              <a:rPr lang="en-US" dirty="0" smtClean="0"/>
              <a:t>. </a:t>
            </a:r>
            <a:r>
              <a:rPr lang="en-US" dirty="0" err="1" smtClean="0"/>
              <a:t>Topologi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 smtClean="0"/>
              <a:t>geometri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(terminal </a:t>
            </a:r>
            <a:r>
              <a:rPr lang="en-US" dirty="0" err="1" smtClean="0"/>
              <a:t>komputer</a:t>
            </a:r>
            <a:r>
              <a:rPr lang="en-US" dirty="0" smtClean="0"/>
              <a:t>, repeaters, bridges)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Topologi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jaringan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sendiri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terbagi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menjadi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dua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yaitu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1. Physical</a:t>
            </a:r>
            <a:r>
              <a:rPr lang="en-US" dirty="0" smtClean="0"/>
              <a:t>.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(</a:t>
            </a:r>
            <a:r>
              <a:rPr lang="en-US" dirty="0" err="1" smtClean="0"/>
              <a:t>komputer</a:t>
            </a:r>
            <a:r>
              <a:rPr lang="en-US" dirty="0" smtClean="0"/>
              <a:t>, server, hub, switch,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) yang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2. Logical.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dapatberkomunikasi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Topologi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  <a:t>topologi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erlin Sans FB Demi" pitchFamily="34" charset="0"/>
            </a:endParaRPr>
          </a:p>
        </p:txBody>
      </p:sp>
      <p:pic>
        <p:nvPicPr>
          <p:cNvPr id="4" name="Picture 3" descr="Topologi B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14356"/>
            <a:ext cx="3048000" cy="1419225"/>
          </a:xfrm>
          <a:prstGeom prst="rect">
            <a:avLst/>
          </a:prstGeom>
        </p:spPr>
      </p:pic>
      <p:pic>
        <p:nvPicPr>
          <p:cNvPr id="5" name="Picture 4" descr="Topologi R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714356"/>
            <a:ext cx="3048000" cy="1581150"/>
          </a:xfrm>
          <a:prstGeom prst="rect">
            <a:avLst/>
          </a:prstGeom>
        </p:spPr>
      </p:pic>
      <p:pic>
        <p:nvPicPr>
          <p:cNvPr id="6" name="Picture 5" descr="Topologi Tr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71942"/>
            <a:ext cx="3048000" cy="1876425"/>
          </a:xfrm>
          <a:prstGeom prst="rect">
            <a:avLst/>
          </a:prstGeom>
        </p:spPr>
      </p:pic>
      <p:pic>
        <p:nvPicPr>
          <p:cNvPr id="7" name="Picture 6" descr="Topologi St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429132"/>
            <a:ext cx="3048000" cy="1762125"/>
          </a:xfrm>
          <a:prstGeom prst="rect">
            <a:avLst/>
          </a:prstGeom>
        </p:spPr>
      </p:pic>
      <p:pic>
        <p:nvPicPr>
          <p:cNvPr id="8" name="Picture 7" descr="Topologi Mes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481262"/>
            <a:ext cx="3048000" cy="1895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348" y="2214554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Topologi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bus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3702" y="2500306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Tologi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ring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2" y="4572008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Topologi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mesh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5929330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Topologi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tree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636" y="6357958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Topologi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star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264320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topologi</a:t>
            </a:r>
            <a:r>
              <a:rPr lang="en-US" dirty="0" smtClean="0"/>
              <a:t> star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pengendali</a:t>
            </a:r>
            <a:r>
              <a:rPr lang="en-US" dirty="0" smtClean="0"/>
              <a:t>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pengatur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pengendali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data.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lain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pengendali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data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pengendali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4294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Topologi</a:t>
            </a:r>
            <a:r>
              <a:rPr lang="en-US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Star</a:t>
            </a:r>
            <a:br>
              <a:rPr lang="en-US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 descr="Topologi St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000372"/>
            <a:ext cx="6357982" cy="367570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429124" y="3643314"/>
            <a:ext cx="1571636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43636" y="3643314"/>
            <a:ext cx="2785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Arial Black" pitchFamily="34" charset="0"/>
              </a:rPr>
              <a:t>PERANGKAT PENGENDALI</a:t>
            </a:r>
            <a:endParaRPr lang="en-US" sz="1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Keuntungan</a:t>
            </a:r>
            <a:r>
              <a:rPr lang="en-US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topologi</a:t>
            </a:r>
            <a:r>
              <a:rPr lang="en-US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star </a:t>
            </a:r>
            <a:r>
              <a:rPr lang="en-US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adalah</a:t>
            </a:r>
            <a:r>
              <a:rPr lang="en-US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diandalkan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Keamanan</a:t>
            </a:r>
            <a:r>
              <a:rPr lang="en-US" dirty="0" smtClean="0"/>
              <a:t> data </a:t>
            </a:r>
            <a:r>
              <a:rPr lang="en-US" dirty="0" err="1" smtClean="0"/>
              <a:t>tinggi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Kemudahan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LAN lain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Kerugian</a:t>
            </a:r>
            <a:r>
              <a:rPr lang="en-US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topologi</a:t>
            </a:r>
            <a:r>
              <a:rPr lang="en-US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star </a:t>
            </a:r>
            <a:r>
              <a:rPr lang="en-US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adalah</a:t>
            </a:r>
            <a:r>
              <a:rPr lang="en-US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trafik</a:t>
            </a:r>
            <a:r>
              <a:rPr lang="en-US" dirty="0" smtClean="0"/>
              <a:t> </a:t>
            </a:r>
            <a:r>
              <a:rPr lang="en-US" dirty="0" err="1" smtClean="0"/>
              <a:t>padat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lambatnya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pengendali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 PC Server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OS (Operating System)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Lan</a:t>
            </a:r>
            <a:r>
              <a:rPr lang="en-US" dirty="0" smtClean="0"/>
              <a:t> Card (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) </a:t>
            </a:r>
            <a:r>
              <a:rPr lang="en-US" dirty="0" err="1" smtClean="0"/>
              <a:t>atau</a:t>
            </a:r>
            <a:r>
              <a:rPr lang="en-US" dirty="0" smtClean="0"/>
              <a:t> Card WLAN (U/ Wireless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 </a:t>
            </a:r>
            <a:r>
              <a:rPr lang="en-US" dirty="0" err="1" smtClean="0"/>
              <a:t>Kabel</a:t>
            </a:r>
            <a:r>
              <a:rPr lang="en-US" dirty="0" smtClean="0"/>
              <a:t> UTP Cat 5 (u/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 Access Point (U/ </a:t>
            </a:r>
            <a:r>
              <a:rPr lang="en-US" dirty="0" err="1" smtClean="0"/>
              <a:t>Jaringan</a:t>
            </a:r>
            <a:r>
              <a:rPr lang="en-US" dirty="0" smtClean="0"/>
              <a:t> Wireless)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 Switch </a:t>
            </a:r>
            <a:r>
              <a:rPr lang="en-US" dirty="0" err="1" smtClean="0"/>
              <a:t>atau</a:t>
            </a:r>
            <a:r>
              <a:rPr lang="en-US" dirty="0" smtClean="0"/>
              <a:t> Hub (u/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RJ 45 (u/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Pemotong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/ Crimping Tool (u/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Tester </a:t>
            </a:r>
            <a:r>
              <a:rPr lang="en-US" dirty="0" err="1" smtClean="0"/>
              <a:t>kabel</a:t>
            </a:r>
            <a:r>
              <a:rPr lang="en-US" dirty="0" smtClean="0"/>
              <a:t> (u/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) 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i="1" dirty="0" err="1" smtClean="0"/>
              <a:t>Alat</a:t>
            </a:r>
            <a:r>
              <a:rPr lang="en-US" i="1" dirty="0" smtClean="0"/>
              <a:t> – </a:t>
            </a:r>
            <a:r>
              <a:rPr lang="en-US" i="1" dirty="0" err="1" smtClean="0"/>
              <a:t>Alat</a:t>
            </a:r>
            <a:r>
              <a:rPr lang="en-US" i="1" dirty="0" smtClean="0"/>
              <a:t> yang </a:t>
            </a:r>
            <a:r>
              <a:rPr lang="en-US" i="1" dirty="0" err="1" smtClean="0"/>
              <a:t>dibutuhkan</a:t>
            </a:r>
            <a:r>
              <a:rPr lang="en-US" i="1" dirty="0" smtClean="0"/>
              <a:t> </a:t>
            </a:r>
            <a:r>
              <a:rPr lang="en-US" i="1" dirty="0" err="1" smtClean="0"/>
              <a:t>dalam</a:t>
            </a:r>
            <a:r>
              <a:rPr lang="en-US" i="1" dirty="0" smtClean="0"/>
              <a:t> </a:t>
            </a:r>
            <a:r>
              <a:rPr lang="en-US" i="1" dirty="0" err="1" smtClean="0"/>
              <a:t>membangun</a:t>
            </a:r>
            <a:r>
              <a:rPr lang="en-US" i="1" dirty="0" smtClean="0"/>
              <a:t> </a:t>
            </a:r>
            <a:r>
              <a:rPr lang="en-US" i="1" dirty="0" err="1" smtClean="0"/>
              <a:t>jaringan</a:t>
            </a:r>
            <a:r>
              <a:rPr lang="en-US" i="1" dirty="0" smtClean="0"/>
              <a:t> LAN :</a:t>
            </a:r>
            <a:endParaRPr lang="en-US" dirty="0"/>
          </a:p>
        </p:txBody>
      </p:sp>
    </p:spTree>
  </p:cSld>
  <p:clrMapOvr>
    <a:masterClrMapping/>
  </p:clrMapOvr>
  <p:transition>
    <p:strips dir="l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LAN Card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Card WLAN.</a:t>
            </a:r>
          </a:p>
          <a:p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CPU,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memasang</a:t>
            </a:r>
            <a:r>
              <a:rPr lang="en-US" dirty="0" smtClean="0"/>
              <a:t> </a:t>
            </a:r>
            <a:r>
              <a:rPr lang="en-US" dirty="0" err="1" smtClean="0"/>
              <a:t>konektor</a:t>
            </a:r>
            <a:r>
              <a:rPr lang="en-US" dirty="0" smtClean="0"/>
              <a:t> RJ.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700" dirty="0" err="1" smtClean="0"/>
              <a:t>Alat</a:t>
            </a:r>
            <a:r>
              <a:rPr lang="en-US" sz="2700" dirty="0" smtClean="0"/>
              <a:t> </a:t>
            </a:r>
            <a:r>
              <a:rPr lang="en-US" sz="2700" dirty="0" err="1" smtClean="0"/>
              <a:t>inti</a:t>
            </a:r>
            <a:r>
              <a:rPr lang="en-US" sz="2700" dirty="0" smtClean="0"/>
              <a:t> yang </a:t>
            </a:r>
            <a:r>
              <a:rPr lang="en-US" sz="2700" dirty="0" err="1" smtClean="0"/>
              <a:t>wajib</a:t>
            </a:r>
            <a:r>
              <a:rPr lang="en-US" sz="2700" dirty="0" smtClean="0"/>
              <a:t> </a:t>
            </a:r>
            <a:r>
              <a:rPr lang="en-US" sz="2700" dirty="0" err="1" smtClean="0"/>
              <a:t>ada</a:t>
            </a:r>
            <a:r>
              <a:rPr lang="en-US" sz="2700" dirty="0" smtClean="0"/>
              <a:t> </a:t>
            </a:r>
            <a:r>
              <a:rPr lang="en-US" sz="2700" dirty="0" err="1" smtClean="0"/>
              <a:t>untuk</a:t>
            </a:r>
            <a:r>
              <a:rPr lang="en-US" sz="2700" dirty="0" smtClean="0"/>
              <a:t> </a:t>
            </a:r>
            <a:r>
              <a:rPr lang="en-US" sz="2700" dirty="0" err="1" smtClean="0"/>
              <a:t>membuat</a:t>
            </a:r>
            <a:r>
              <a:rPr lang="en-US" sz="2700" dirty="0" smtClean="0"/>
              <a:t> </a:t>
            </a:r>
            <a:r>
              <a:rPr lang="en-US" sz="2700" dirty="0" err="1" smtClean="0"/>
              <a:t>sebuah</a:t>
            </a:r>
            <a:r>
              <a:rPr lang="en-US" sz="2700" dirty="0" smtClean="0"/>
              <a:t> </a:t>
            </a:r>
            <a:r>
              <a:rPr lang="en-US" sz="2700" dirty="0" err="1" smtClean="0"/>
              <a:t>jaringan</a:t>
            </a:r>
            <a:r>
              <a:rPr lang="en-US" sz="2700" dirty="0" smtClean="0"/>
              <a:t> </a:t>
            </a:r>
            <a:r>
              <a:rPr lang="en-US" sz="2700" dirty="0" err="1" smtClean="0"/>
              <a:t>komputer</a:t>
            </a:r>
            <a:r>
              <a:rPr lang="en-US" sz="2700" dirty="0" smtClean="0"/>
              <a:t> 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 descr="L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071810"/>
            <a:ext cx="4000528" cy="3000396"/>
          </a:xfrm>
          <a:prstGeom prst="rect">
            <a:avLst/>
          </a:prstGeom>
        </p:spPr>
      </p:pic>
      <p:pic>
        <p:nvPicPr>
          <p:cNvPr id="5" name="Picture 4" descr="CARD WLA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285" y="3214686"/>
            <a:ext cx="4077243" cy="250033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Konektor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RJ 45</a:t>
            </a:r>
          </a:p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UTP,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pengait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penghubung</a:t>
            </a:r>
            <a:r>
              <a:rPr lang="en-US" dirty="0" smtClean="0"/>
              <a:t> </a:t>
            </a:r>
            <a:r>
              <a:rPr lang="en-US" dirty="0" err="1" smtClean="0"/>
              <a:t>atar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konek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857496"/>
            <a:ext cx="4143404" cy="3521893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150059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Kabel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UTP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kabel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kab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928934"/>
            <a:ext cx="3857652" cy="3298292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v-SE" dirty="0"/>
              <a:t>Pemasangan Konektor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v-SE" sz="2800"/>
              <a:t>Untuk kabel straight through</a:t>
            </a:r>
            <a:r>
              <a:rPr lang="en-US" sz="2800"/>
              <a:t> </a:t>
            </a:r>
          </a:p>
        </p:txBody>
      </p:sp>
      <p:graphicFrame>
        <p:nvGraphicFramePr>
          <p:cNvPr id="53414" name="Group 166"/>
          <p:cNvGraphicFramePr>
            <a:graphicFrameLocks noGrp="1"/>
          </p:cNvGraphicFramePr>
          <p:nvPr>
            <p:ph sz="quarter" idx="2"/>
          </p:nvPr>
        </p:nvGraphicFramePr>
        <p:xfrm>
          <a:off x="4648200" y="1981200"/>
          <a:ext cx="4038600" cy="4145280"/>
        </p:xfrm>
        <a:graphic>
          <a:graphicData uri="http://schemas.openxmlformats.org/drawingml/2006/table">
            <a:tbl>
              <a:tblPr/>
              <a:tblGrid>
                <a:gridCol w="1820863"/>
                <a:gridCol w="354012"/>
                <a:gridCol w="1863725"/>
              </a:tblGrid>
              <a:tr h="233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Putih Orange</a:t>
                      </a:r>
                      <a:endParaRPr kumimoji="0" lang="sv-S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Putih Orange</a:t>
                      </a:r>
                      <a:endParaRPr kumimoji="0" lang="sv-S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Orange</a:t>
                      </a:r>
                      <a:endParaRPr kumimoji="0" lang="sv-S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Orange</a:t>
                      </a:r>
                      <a:endParaRPr kumimoji="0" lang="sv-S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Putih Hijau</a:t>
                      </a:r>
                      <a:endParaRPr kumimoji="0" lang="sv-S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Putih Hijau</a:t>
                      </a:r>
                      <a:endParaRPr kumimoji="0" lang="sv-S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Biru</a:t>
                      </a:r>
                      <a:endParaRPr kumimoji="0" lang="sv-S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Biru</a:t>
                      </a:r>
                      <a:endParaRPr kumimoji="0" lang="sv-S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Putih Biru</a:t>
                      </a:r>
                      <a:endParaRPr kumimoji="0" lang="sv-S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Putih Biru</a:t>
                      </a:r>
                      <a:endParaRPr kumimoji="0" lang="sv-S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Hijau</a:t>
                      </a:r>
                      <a:endParaRPr kumimoji="0" lang="sv-S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Hijau</a:t>
                      </a:r>
                      <a:endParaRPr kumimoji="0" lang="sv-S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Putih Coklat</a:t>
                      </a:r>
                      <a:endParaRPr kumimoji="0" lang="sv-S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Putih Coklat</a:t>
                      </a:r>
                      <a:endParaRPr kumimoji="0" lang="sv-S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Coklat</a:t>
                      </a:r>
                      <a:endParaRPr kumimoji="0" lang="sv-S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Coklat</a:t>
                      </a:r>
                      <a:endParaRPr kumimoji="0" lang="sv-S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412" name="Object 16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9750" y="3716338"/>
          <a:ext cx="3744913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3" imgW="2085714" imgH="1171429" progId="PBrush">
                  <p:embed/>
                </p:oleObj>
              </mc:Choice>
              <mc:Fallback>
                <p:oleObj name="Bitmap Image" r:id="rId3" imgW="2085714" imgH="117142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716338"/>
                        <a:ext cx="3744913" cy="210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4000" b="1" dirty="0" err="1">
                <a:latin typeface="Arial,Bold" charset="0"/>
              </a:rPr>
              <a:t>Jenis-Jenis</a:t>
            </a:r>
            <a:r>
              <a:rPr lang="en-GB" sz="4000" b="1" dirty="0">
                <a:latin typeface="Arial,Bold" charset="0"/>
              </a:rPr>
              <a:t> </a:t>
            </a:r>
            <a:r>
              <a:rPr lang="en-GB" sz="4000" b="1" dirty="0" err="1">
                <a:latin typeface="Arial,Bold" charset="0"/>
              </a:rPr>
              <a:t>Jaringan</a:t>
            </a:r>
            <a:r>
              <a:rPr lang="en-GB" sz="4000" b="1" dirty="0">
                <a:latin typeface="Arial,Bold" charset="0"/>
              </a:rPr>
              <a:t> </a:t>
            </a:r>
            <a:r>
              <a:rPr lang="en-GB" sz="4000" b="1" dirty="0" err="1">
                <a:latin typeface="Arial,Bold" charset="0"/>
              </a:rPr>
              <a:t>Komputer</a:t>
            </a:r>
            <a:endParaRPr lang="en-GB" sz="4000" dirty="0">
              <a:latin typeface="Arial,Bold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b="1" dirty="0">
                <a:latin typeface="Arial,Bold" charset="0"/>
              </a:rPr>
              <a:t>1. Local Area Network (LAN)</a:t>
            </a:r>
            <a:endParaRPr lang="en-GB" dirty="0">
              <a:latin typeface="Arial,Bold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b="1" dirty="0">
                <a:latin typeface="Arial,Bold" charset="0"/>
              </a:rPr>
              <a:t>2. Metropolitan Area Network (MAN)</a:t>
            </a:r>
            <a:endParaRPr lang="en-GB" dirty="0">
              <a:latin typeface="Arial,Bold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b="1" dirty="0">
                <a:latin typeface="Arial,Bold" charset="0"/>
              </a:rPr>
              <a:t>3. Wide Area Network (WAN)</a:t>
            </a:r>
            <a:endParaRPr lang="en-GB" dirty="0">
              <a:latin typeface="Arial,Bold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b="1" dirty="0">
                <a:latin typeface="Arial,Bold" charset="0"/>
              </a:rPr>
              <a:t>4. Internet</a:t>
            </a:r>
            <a:endParaRPr lang="en-GB" dirty="0">
              <a:latin typeface="Arial,Bold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b="1" dirty="0">
                <a:latin typeface="Arial,Bold" charset="0"/>
              </a:rPr>
              <a:t>5. </a:t>
            </a:r>
            <a:r>
              <a:rPr lang="en-GB" b="1" dirty="0" err="1">
                <a:latin typeface="Arial,Bold" charset="0"/>
              </a:rPr>
              <a:t>Jaringan</a:t>
            </a:r>
            <a:r>
              <a:rPr lang="en-GB" b="1" dirty="0">
                <a:latin typeface="Arial,Bold" charset="0"/>
              </a:rPr>
              <a:t> </a:t>
            </a:r>
            <a:r>
              <a:rPr lang="en-GB" b="1" dirty="0" err="1">
                <a:latin typeface="Arial,Bold" charset="0"/>
              </a:rPr>
              <a:t>Tanpa</a:t>
            </a:r>
            <a:r>
              <a:rPr lang="en-GB" b="1" dirty="0">
                <a:latin typeface="Arial,Bold" charset="0"/>
              </a:rPr>
              <a:t> </a:t>
            </a:r>
            <a:r>
              <a:rPr lang="en-GB" b="1" dirty="0" err="1">
                <a:latin typeface="Arial,Bold" charset="0"/>
              </a:rPr>
              <a:t>Kabel</a:t>
            </a:r>
            <a:r>
              <a:rPr lang="id-ID" b="1" dirty="0">
                <a:latin typeface="Arial,Bold" charset="0"/>
              </a:rPr>
              <a:t> (WLAN</a:t>
            </a:r>
            <a:r>
              <a:rPr lang="id-ID" b="1" dirty="0" smtClean="0">
                <a:latin typeface="Arial,Bold" charset="0"/>
              </a:rPr>
              <a:t>)</a:t>
            </a:r>
            <a:endParaRPr lang="en-US" b="1" dirty="0" smtClean="0">
              <a:latin typeface="Arial,Bold" charset="0"/>
            </a:endParaRPr>
          </a:p>
          <a:p>
            <a:pPr>
              <a:buNone/>
            </a:pPr>
            <a:endParaRPr lang="en-US" b="1" dirty="0" smtClean="0">
              <a:latin typeface="Arial,Bold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Berdasarkan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fungsional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sv-SE" sz="2400" b="1" dirty="0" smtClean="0"/>
              <a:t>Client-Server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sv-SE" sz="2400" b="1" dirty="0" smtClean="0"/>
              <a:t>Peer to peer (workgroup)</a:t>
            </a:r>
            <a:endParaRPr lang="en-US" sz="2400" b="1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v-SE" sz="4000" dirty="0"/>
              <a:t>Pemasangan Konektor (cont’d)</a:t>
            </a:r>
            <a:endParaRPr lang="en-US" sz="4000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Untuk kabel cross</a:t>
            </a:r>
          </a:p>
        </p:txBody>
      </p:sp>
      <p:graphicFrame>
        <p:nvGraphicFramePr>
          <p:cNvPr id="55459" name="Group 163"/>
          <p:cNvGraphicFramePr>
            <a:graphicFrameLocks noGrp="1"/>
          </p:cNvGraphicFramePr>
          <p:nvPr>
            <p:ph sz="quarter" idx="2"/>
          </p:nvPr>
        </p:nvGraphicFramePr>
        <p:xfrm>
          <a:off x="4648200" y="1981200"/>
          <a:ext cx="4038600" cy="4145280"/>
        </p:xfrm>
        <a:graphic>
          <a:graphicData uri="http://schemas.openxmlformats.org/drawingml/2006/table">
            <a:tbl>
              <a:tblPr/>
              <a:tblGrid>
                <a:gridCol w="1820863"/>
                <a:gridCol w="315912"/>
                <a:gridCol w="1901825"/>
              </a:tblGrid>
              <a:tr h="2333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Putih Orange</a:t>
                      </a:r>
                      <a:endParaRPr kumimoji="0" lang="sv-S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Putih Hijau</a:t>
                      </a:r>
                      <a:endParaRPr kumimoji="0" lang="sv-S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Orange</a:t>
                      </a:r>
                      <a:endParaRPr kumimoji="0" lang="sv-S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Hijau</a:t>
                      </a:r>
                      <a:endParaRPr kumimoji="0" lang="sv-S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Putih Hijau</a:t>
                      </a:r>
                      <a:endParaRPr kumimoji="0" lang="sv-S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Putih Orange</a:t>
                      </a:r>
                      <a:endParaRPr kumimoji="0" lang="sv-S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Biru</a:t>
                      </a:r>
                      <a:endParaRPr kumimoji="0" lang="sv-S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Biru</a:t>
                      </a:r>
                      <a:endParaRPr kumimoji="0" lang="sv-S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Putih Biru</a:t>
                      </a:r>
                      <a:endParaRPr kumimoji="0" lang="sv-S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Putih Biru</a:t>
                      </a:r>
                      <a:endParaRPr kumimoji="0" lang="sv-S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Hijau</a:t>
                      </a:r>
                      <a:endParaRPr kumimoji="0" lang="sv-S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Orange</a:t>
                      </a:r>
                      <a:endParaRPr kumimoji="0" lang="sv-S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Putih Coklat</a:t>
                      </a:r>
                      <a:endParaRPr kumimoji="0" lang="sv-S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Putih Coklat</a:t>
                      </a:r>
                      <a:endParaRPr kumimoji="0" lang="sv-S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Coklat</a:t>
                      </a:r>
                      <a:endParaRPr kumimoji="0" lang="sv-S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Coklat</a:t>
                      </a:r>
                      <a:endParaRPr kumimoji="0" lang="sv-S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457" name="Object 16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11188" y="3357563"/>
          <a:ext cx="3671887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map Image" r:id="rId3" imgW="2123810" imgH="1419048" progId="PBrush">
                  <p:embed/>
                </p:oleObj>
              </mc:Choice>
              <mc:Fallback>
                <p:oleObj name="Bitmap Image" r:id="rId3" imgW="2123810" imgH="141904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357563"/>
                        <a:ext cx="3671887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Tang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Krimping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menekan</a:t>
            </a:r>
            <a:r>
              <a:rPr lang="en-US" dirty="0" smtClean="0"/>
              <a:t> </a:t>
            </a:r>
            <a:r>
              <a:rPr lang="en-US" dirty="0" err="1" smtClean="0"/>
              <a:t>konektor</a:t>
            </a:r>
            <a:r>
              <a:rPr lang="en-US" dirty="0" smtClean="0"/>
              <a:t> RJ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UTP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ta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3071810"/>
            <a:ext cx="3230864" cy="321471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HUB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Access Point /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Jaringan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Wireless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Keempat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merangkai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memasang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HUB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cabang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H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714752"/>
            <a:ext cx="3929090" cy="2622132"/>
          </a:xfrm>
          <a:prstGeom prst="rect">
            <a:avLst/>
          </a:prstGeom>
        </p:spPr>
      </p:pic>
      <p:pic>
        <p:nvPicPr>
          <p:cNvPr id="5" name="Picture 4" descr="ACSES POIN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929065"/>
            <a:ext cx="3571900" cy="2675477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rmAutofit lnSpcReduction="10000"/>
          </a:bodyPr>
          <a:lstStyle/>
          <a:p>
            <a:pPr marL="624078" indent="-514350">
              <a:buNone/>
            </a:pPr>
            <a:endParaRPr lang="en-US" b="1" dirty="0" smtClean="0"/>
          </a:p>
          <a:p>
            <a:pPr marL="624078" indent="-514350">
              <a:buNone/>
            </a:pPr>
            <a:endParaRPr lang="en-US" b="1" dirty="0" smtClean="0"/>
          </a:p>
          <a:p>
            <a:pPr marL="624078" indent="-514350">
              <a:buNone/>
            </a:pPr>
            <a:endParaRPr lang="en-US" b="1" dirty="0" smtClean="0"/>
          </a:p>
          <a:p>
            <a:pPr marL="624078" indent="-514350"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en-U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Modem External</a:t>
            </a:r>
          </a:p>
          <a:p>
            <a:pPr marL="624078" indent="-514350">
              <a:buNone/>
            </a:pPr>
            <a:r>
              <a:rPr lang="en-US" sz="2200" dirty="0" smtClean="0"/>
              <a:t>     </a:t>
            </a:r>
            <a:r>
              <a:rPr lang="en-US" sz="2200" dirty="0" err="1" smtClean="0"/>
              <a:t>Alat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jika</a:t>
            </a:r>
            <a:r>
              <a:rPr lang="en-US" sz="2200" dirty="0" smtClean="0"/>
              <a:t> </a:t>
            </a:r>
            <a:r>
              <a:rPr lang="en-US" sz="2200" dirty="0" err="1" smtClean="0"/>
              <a:t>anda</a:t>
            </a:r>
            <a:r>
              <a:rPr lang="en-US" sz="2200" dirty="0" smtClean="0"/>
              <a:t> </a:t>
            </a:r>
            <a:r>
              <a:rPr lang="en-US" sz="2200" dirty="0" err="1" smtClean="0"/>
              <a:t>membutuhkan</a:t>
            </a:r>
            <a:r>
              <a:rPr lang="en-US" sz="2200" dirty="0" smtClean="0"/>
              <a:t> </a:t>
            </a:r>
            <a:r>
              <a:rPr lang="en-US" sz="2200" dirty="0" err="1" smtClean="0"/>
              <a:t>sebuah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 </a:t>
            </a:r>
            <a:r>
              <a:rPr lang="en-US" sz="2200" dirty="0" err="1" smtClean="0"/>
              <a:t>komputer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terhubung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internet.</a:t>
            </a:r>
          </a:p>
          <a:p>
            <a:pPr marL="624078" indent="-514350">
              <a:buNone/>
            </a:pPr>
            <a:r>
              <a:rPr lang="en-U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Test Signal</a:t>
            </a:r>
          </a:p>
          <a:p>
            <a:pPr marL="624078" indent="-514350">
              <a:buNone/>
            </a:pPr>
            <a:r>
              <a:rPr lang="en-US" sz="2200" dirty="0" smtClean="0"/>
              <a:t>     </a:t>
            </a:r>
            <a:r>
              <a:rPr lang="en-US" sz="2200" dirty="0" err="1" smtClean="0"/>
              <a:t>Alat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dibutuhkan</a:t>
            </a:r>
            <a:r>
              <a:rPr lang="en-US" sz="2200" dirty="0" smtClean="0"/>
              <a:t>, </a:t>
            </a:r>
            <a:r>
              <a:rPr lang="en-US" sz="2200" dirty="0" err="1" smtClean="0"/>
              <a:t>jika</a:t>
            </a:r>
            <a:r>
              <a:rPr lang="en-US" sz="2200" dirty="0" smtClean="0"/>
              <a:t> </a:t>
            </a:r>
            <a:r>
              <a:rPr lang="en-US" sz="2200" dirty="0" err="1" smtClean="0"/>
              <a:t>anda</a:t>
            </a:r>
            <a:r>
              <a:rPr lang="en-US" sz="2200" dirty="0" smtClean="0"/>
              <a:t> </a:t>
            </a:r>
            <a:r>
              <a:rPr lang="en-US" sz="2200" dirty="0" err="1" smtClean="0"/>
              <a:t>ingin</a:t>
            </a:r>
            <a:r>
              <a:rPr lang="en-US" sz="2200" dirty="0" smtClean="0"/>
              <a:t> </a:t>
            </a:r>
            <a:r>
              <a:rPr lang="en-US" sz="2200" dirty="0" err="1" smtClean="0"/>
              <a:t>cepat</a:t>
            </a:r>
            <a:r>
              <a:rPr lang="en-US" sz="2200" dirty="0" smtClean="0"/>
              <a:t> </a:t>
            </a:r>
            <a:r>
              <a:rPr lang="en-US" sz="2200" dirty="0" err="1" smtClean="0"/>
              <a:t>mengetahui</a:t>
            </a:r>
            <a:r>
              <a:rPr lang="en-US" sz="2200" dirty="0" smtClean="0"/>
              <a:t> </a:t>
            </a:r>
            <a:r>
              <a:rPr lang="en-US" sz="2200" dirty="0" err="1" smtClean="0"/>
              <a:t>bahwa</a:t>
            </a:r>
            <a:r>
              <a:rPr lang="en-US" sz="2200" dirty="0" smtClean="0"/>
              <a:t> </a:t>
            </a:r>
            <a:r>
              <a:rPr lang="en-US" sz="2200" dirty="0" err="1" smtClean="0"/>
              <a:t>sebuah</a:t>
            </a:r>
            <a:r>
              <a:rPr lang="en-US" sz="2200" dirty="0" smtClean="0"/>
              <a:t> </a:t>
            </a:r>
            <a:r>
              <a:rPr lang="en-US" sz="2200" dirty="0" err="1" smtClean="0"/>
              <a:t>kabel</a:t>
            </a:r>
            <a:r>
              <a:rPr lang="en-US" sz="2200" dirty="0" smtClean="0"/>
              <a:t> UTP </a:t>
            </a:r>
            <a:r>
              <a:rPr lang="en-US" sz="2200" dirty="0" err="1" smtClean="0"/>
              <a:t>sudah</a:t>
            </a:r>
            <a:r>
              <a:rPr lang="en-US" sz="2200" dirty="0" smtClean="0"/>
              <a:t> </a:t>
            </a:r>
            <a:r>
              <a:rPr lang="en-US" sz="2200" dirty="0" err="1" smtClean="0"/>
              <a:t>bisa</a:t>
            </a:r>
            <a:r>
              <a:rPr lang="en-US" sz="2200" dirty="0" smtClean="0"/>
              <a:t> </a:t>
            </a:r>
            <a:r>
              <a:rPr lang="en-US" sz="2200" dirty="0" err="1" smtClean="0"/>
              <a:t>terhubung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sebuag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. </a:t>
            </a:r>
            <a:r>
              <a:rPr lang="en-US" sz="2200" dirty="0" err="1" smtClean="0"/>
              <a:t>jadi</a:t>
            </a:r>
            <a:r>
              <a:rPr lang="en-US" sz="2200" dirty="0" smtClean="0"/>
              <a:t> </a:t>
            </a:r>
            <a:r>
              <a:rPr lang="en-US" sz="2200" dirty="0" err="1" smtClean="0"/>
              <a:t>fungsi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alat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mengetest</a:t>
            </a:r>
            <a:r>
              <a:rPr lang="en-US" sz="2200" dirty="0" smtClean="0"/>
              <a:t> </a:t>
            </a:r>
            <a:r>
              <a:rPr lang="en-US" sz="2200" dirty="0" err="1" smtClean="0"/>
              <a:t>koneksi</a:t>
            </a:r>
            <a:r>
              <a:rPr lang="en-US" sz="2200" dirty="0" smtClean="0"/>
              <a:t> </a:t>
            </a:r>
            <a:r>
              <a:rPr lang="en-US" sz="2200" dirty="0" err="1" smtClean="0"/>
              <a:t>sebuah</a:t>
            </a:r>
            <a:r>
              <a:rPr lang="en-US" sz="2200" dirty="0" smtClean="0"/>
              <a:t> </a:t>
            </a:r>
            <a:r>
              <a:rPr lang="en-US" sz="2200" dirty="0" err="1" smtClean="0"/>
              <a:t>kabel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. </a:t>
            </a:r>
            <a:r>
              <a:rPr lang="en-US" sz="2200" dirty="0" err="1" smtClean="0"/>
              <a:t>Tanpa</a:t>
            </a:r>
            <a:r>
              <a:rPr lang="en-US" sz="2200" dirty="0" smtClean="0"/>
              <a:t> </a:t>
            </a:r>
            <a:r>
              <a:rPr lang="en-US" sz="2200" dirty="0" err="1" smtClean="0"/>
              <a:t>menggunakan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alat</a:t>
            </a:r>
            <a:r>
              <a:rPr lang="en-US" sz="2200" dirty="0" smtClean="0"/>
              <a:t> </a:t>
            </a:r>
            <a:r>
              <a:rPr lang="en-US" sz="2200" dirty="0" err="1" smtClean="0"/>
              <a:t>tes</a:t>
            </a:r>
            <a:r>
              <a:rPr lang="en-US" sz="2200" dirty="0" smtClean="0"/>
              <a:t> signal </a:t>
            </a:r>
            <a:r>
              <a:rPr lang="en-US" sz="2200" dirty="0" err="1" smtClean="0"/>
              <a:t>anda</a:t>
            </a:r>
            <a:r>
              <a:rPr lang="en-US" sz="2200" dirty="0" smtClean="0"/>
              <a:t> </a:t>
            </a:r>
            <a:r>
              <a:rPr lang="en-US" sz="2200" dirty="0" err="1" smtClean="0"/>
              <a:t>bisa</a:t>
            </a:r>
            <a:r>
              <a:rPr lang="en-US" sz="2200" dirty="0" smtClean="0"/>
              <a:t> </a:t>
            </a:r>
            <a:r>
              <a:rPr lang="en-US" sz="2200" dirty="0" err="1" smtClean="0"/>
              <a:t>menggunakan</a:t>
            </a:r>
            <a:r>
              <a:rPr lang="en-US" sz="2200" dirty="0" smtClean="0"/>
              <a:t> PING </a:t>
            </a:r>
            <a:r>
              <a:rPr lang="en-US" sz="2200" dirty="0" err="1" smtClean="0"/>
              <a:t>di</a:t>
            </a:r>
            <a:r>
              <a:rPr lang="en-US" sz="2200" dirty="0" smtClean="0"/>
              <a:t> command prompt </a:t>
            </a:r>
            <a:r>
              <a:rPr lang="en-US" sz="2200" dirty="0" err="1" smtClean="0"/>
              <a:t>atau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dikenal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CMD.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dirty="0" err="1" smtClean="0"/>
              <a:t>Alat</a:t>
            </a:r>
            <a:r>
              <a:rPr lang="en-US" sz="2400" dirty="0" smtClean="0"/>
              <a:t> </a:t>
            </a:r>
            <a:r>
              <a:rPr lang="en-US" sz="2400" dirty="0" err="1" smtClean="0"/>
              <a:t>tambahan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pendukung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komputer</a:t>
            </a:r>
            <a:r>
              <a:rPr lang="en-US" sz="2400" dirty="0" smtClean="0"/>
              <a:t> :</a:t>
            </a:r>
            <a:endParaRPr lang="en-US" sz="2400" dirty="0"/>
          </a:p>
        </p:txBody>
      </p:sp>
      <p:pic>
        <p:nvPicPr>
          <p:cNvPr id="4" name="Picture 3" descr="mod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571612"/>
            <a:ext cx="1905000" cy="1181100"/>
          </a:xfrm>
          <a:prstGeom prst="rect">
            <a:avLst/>
          </a:prstGeom>
        </p:spPr>
      </p:pic>
      <p:pic>
        <p:nvPicPr>
          <p:cNvPr id="5" name="Picture 4" descr="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785926"/>
            <a:ext cx="2523372" cy="1357322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 address (internet protocol address)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numerik</a:t>
            </a:r>
            <a:r>
              <a:rPr lang="en-US" dirty="0" smtClean="0"/>
              <a:t>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. IP address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32 bit </a:t>
            </a:r>
            <a:r>
              <a:rPr lang="en-US" dirty="0" err="1" smtClean="0"/>
              <a:t>atau</a:t>
            </a:r>
            <a:r>
              <a:rPr lang="en-US" dirty="0" smtClean="0"/>
              <a:t> yang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IPv4 </a:t>
            </a:r>
            <a:r>
              <a:rPr lang="en-US" dirty="0" err="1" smtClean="0"/>
              <a:t>sampai</a:t>
            </a:r>
            <a:r>
              <a:rPr lang="en-US" dirty="0" smtClean="0"/>
              <a:t> 128 bit yang </a:t>
            </a:r>
            <a:r>
              <a:rPr lang="en-US" dirty="0" err="1" smtClean="0"/>
              <a:t>dikenal</a:t>
            </a:r>
            <a:r>
              <a:rPr lang="en-US" dirty="0" smtClean="0"/>
              <a:t> IPv6, </a:t>
            </a:r>
            <a:r>
              <a:rPr lang="en-US" dirty="0" err="1" smtClean="0"/>
              <a:t>untuk</a:t>
            </a:r>
            <a:r>
              <a:rPr lang="en-US" dirty="0" smtClean="0"/>
              <a:t> IPv6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indonesia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implementasikan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PENGERTIAN IP ADDRESS</a:t>
            </a:r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IP address </a:t>
            </a:r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A, </a:t>
            </a:r>
            <a:r>
              <a:rPr lang="en-US" dirty="0" err="1" smtClean="0"/>
              <a:t>kelas</a:t>
            </a:r>
            <a:r>
              <a:rPr lang="en-US" dirty="0" smtClean="0"/>
              <a:t> B, </a:t>
            </a:r>
            <a:r>
              <a:rPr lang="en-US" dirty="0" err="1" smtClean="0"/>
              <a:t>kelas</a:t>
            </a:r>
            <a:r>
              <a:rPr lang="en-US" dirty="0" smtClean="0"/>
              <a:t> C, </a:t>
            </a:r>
            <a:r>
              <a:rPr lang="en-US" dirty="0" err="1" smtClean="0"/>
              <a:t>kelas</a:t>
            </a:r>
            <a:r>
              <a:rPr lang="en-US" dirty="0" smtClean="0"/>
              <a:t> D,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E. </a:t>
            </a:r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IP address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host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IP address </a:t>
            </a:r>
            <a:r>
              <a:rPr lang="en-US" dirty="0" err="1" smtClean="0"/>
              <a:t>kelas</a:t>
            </a:r>
            <a:r>
              <a:rPr lang="en-US" dirty="0" smtClean="0"/>
              <a:t> A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host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IP address </a:t>
            </a:r>
            <a:r>
              <a:rPr lang="en-US" dirty="0" err="1" smtClean="0"/>
              <a:t>kelas</a:t>
            </a:r>
            <a:r>
              <a:rPr lang="en-US" dirty="0" smtClean="0"/>
              <a:t> B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host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IP address </a:t>
            </a:r>
            <a:r>
              <a:rPr lang="en-US" dirty="0" err="1" smtClean="0"/>
              <a:t>kelas</a:t>
            </a:r>
            <a:r>
              <a:rPr lang="en-US" dirty="0" smtClean="0"/>
              <a:t> C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host yang </a:t>
            </a:r>
            <a:r>
              <a:rPr lang="en-US" dirty="0" err="1" smtClean="0"/>
              <a:t>kecil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Host ID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Host ID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mengidentifikasi</a:t>
            </a:r>
            <a:r>
              <a:rPr lang="en-US" dirty="0" smtClean="0"/>
              <a:t> host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.</a:t>
            </a:r>
          </a:p>
          <a:p>
            <a:pPr lvl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Network ID.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Network ID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mengidentifikasikan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lain.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IP Address </a:t>
            </a:r>
            <a:r>
              <a:rPr lang="en-US" sz="3100" dirty="0" err="1" smtClean="0"/>
              <a:t>dapat</a:t>
            </a:r>
            <a:r>
              <a:rPr lang="en-US" sz="3100" dirty="0" smtClean="0"/>
              <a:t> </a:t>
            </a:r>
            <a:r>
              <a:rPr lang="en-US" sz="3100" dirty="0" err="1" smtClean="0"/>
              <a:t>dipisahkan</a:t>
            </a:r>
            <a:r>
              <a:rPr lang="en-US" sz="3100" dirty="0" smtClean="0"/>
              <a:t> </a:t>
            </a:r>
            <a:r>
              <a:rPr lang="en-US" sz="3100" dirty="0" err="1" smtClean="0"/>
              <a:t>menjadi</a:t>
            </a:r>
            <a:r>
              <a:rPr lang="en-US" sz="3100" dirty="0" smtClean="0"/>
              <a:t> </a:t>
            </a:r>
            <a:r>
              <a:rPr lang="en-US" sz="3100" dirty="0" err="1" smtClean="0"/>
              <a:t>dua</a:t>
            </a:r>
            <a:r>
              <a:rPr lang="en-US" sz="3100" dirty="0" smtClean="0"/>
              <a:t> </a:t>
            </a:r>
            <a:r>
              <a:rPr lang="en-US" sz="3100" dirty="0" err="1" smtClean="0"/>
              <a:t>bagian</a:t>
            </a:r>
            <a:r>
              <a:rPr lang="en-US" dirty="0" smtClean="0"/>
              <a:t>,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host yang </a:t>
            </a:r>
            <a:r>
              <a:rPr lang="en-US" dirty="0" err="1" smtClean="0"/>
              <a:t>tersambung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network ID yang </a:t>
            </a:r>
            <a:r>
              <a:rPr lang="en-US" dirty="0" err="1" smtClean="0"/>
              <a:t>sama</a:t>
            </a:r>
            <a:r>
              <a:rPr lang="en-US" dirty="0" smtClean="0"/>
              <a:t> pula.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bit-bit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IP Address </a:t>
            </a:r>
            <a:r>
              <a:rPr lang="en-US" dirty="0" err="1" smtClean="0"/>
              <a:t>merupakan</a:t>
            </a:r>
            <a:r>
              <a:rPr lang="en-US" dirty="0" smtClean="0"/>
              <a:t> network ID </a:t>
            </a:r>
            <a:r>
              <a:rPr lang="en-US" dirty="0" err="1" smtClean="0"/>
              <a:t>atau</a:t>
            </a:r>
            <a:r>
              <a:rPr lang="en-US" dirty="0" smtClean="0"/>
              <a:t> network number,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sisanya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host.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pemisah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network </a:t>
            </a:r>
            <a:r>
              <a:rPr lang="en-US" dirty="0" err="1" smtClean="0"/>
              <a:t>dan</a:t>
            </a:r>
            <a:r>
              <a:rPr lang="en-US" dirty="0" smtClean="0"/>
              <a:t> host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(</a:t>
            </a:r>
            <a:r>
              <a:rPr lang="en-US" dirty="0" err="1" smtClean="0"/>
              <a:t>konstan</a:t>
            </a:r>
            <a:r>
              <a:rPr lang="en-US" dirty="0" smtClean="0"/>
              <a:t>),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network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gunakan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IP address class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IP address range (first decimal value)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 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1-126 (00000001-01111110)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 B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128-191 (10000000-10111111)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 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192-223 (11000000-11011111)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 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224-239 (11100000-11101111)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240-255 (11110000-11111111)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200" dirty="0" err="1" smtClean="0"/>
              <a:t>Terdapat</a:t>
            </a:r>
            <a:r>
              <a:rPr lang="en-US" sz="2200" dirty="0" smtClean="0"/>
              <a:t> </a:t>
            </a:r>
            <a:r>
              <a:rPr lang="en-US" sz="2200" dirty="0" err="1" smtClean="0"/>
              <a:t>beberapa</a:t>
            </a:r>
            <a:r>
              <a:rPr lang="en-US" sz="2200" dirty="0" smtClean="0"/>
              <a:t> </a:t>
            </a:r>
            <a:r>
              <a:rPr lang="en-US" sz="2200" dirty="0" err="1" smtClean="0"/>
              <a:t>kelas</a:t>
            </a:r>
            <a:r>
              <a:rPr lang="en-US" sz="2200" dirty="0" smtClean="0"/>
              <a:t> IP Address yang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TCP/IP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 </a:t>
            </a:r>
            <a:r>
              <a:rPr lang="en-US" sz="2200" dirty="0" err="1" smtClean="0"/>
              <a:t>yaitu</a:t>
            </a:r>
            <a:r>
              <a:rPr lang="en-US" sz="2200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623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en-US" b="1" u="sng" dirty="0" smtClean="0">
                <a:solidFill>
                  <a:srgbClr val="FF0000"/>
                </a:solidFill>
              </a:rPr>
              <a:t>IP Private </a:t>
            </a:r>
          </a:p>
          <a:p>
            <a:pPr>
              <a:buNone/>
            </a:pPr>
            <a:r>
              <a:rPr lang="en-US" dirty="0" smtClean="0"/>
              <a:t>IP Private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IP address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yang </a:t>
            </a:r>
            <a:r>
              <a:rPr lang="en-US" dirty="0" err="1" smtClean="0"/>
              <a:t>diperuntukkan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.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lain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pemakaiannya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intranet.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Sedangkan</a:t>
            </a:r>
            <a:r>
              <a:rPr lang="en-US" dirty="0" smtClean="0"/>
              <a:t> Range IP Private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 		</a:t>
            </a:r>
            <a:r>
              <a:rPr lang="en-US" dirty="0" err="1" smtClean="0"/>
              <a:t>Kelas</a:t>
            </a:r>
            <a:r>
              <a:rPr lang="en-US" dirty="0" smtClean="0"/>
              <a:t> A : 10.0.0.0 – 10.255.255.255</a:t>
            </a:r>
          </a:p>
          <a:p>
            <a:pPr>
              <a:buNone/>
            </a:pPr>
            <a:r>
              <a:rPr lang="en-US" dirty="0" smtClean="0"/>
              <a:t> 		</a:t>
            </a:r>
            <a:r>
              <a:rPr lang="en-US" dirty="0" err="1" smtClean="0"/>
              <a:t>Kelas</a:t>
            </a:r>
            <a:r>
              <a:rPr lang="en-US" dirty="0" smtClean="0"/>
              <a:t> B : 172.16.0.0 – 172.31.255.255</a:t>
            </a:r>
          </a:p>
          <a:p>
            <a:pPr>
              <a:buNone/>
            </a:pPr>
            <a:r>
              <a:rPr lang="en-US" dirty="0" smtClean="0"/>
              <a:t> 		</a:t>
            </a:r>
            <a:r>
              <a:rPr lang="en-US" dirty="0" err="1" smtClean="0"/>
              <a:t>Kelas</a:t>
            </a:r>
            <a:r>
              <a:rPr lang="en-US" dirty="0" smtClean="0"/>
              <a:t> C : 192.168.0.0 – 192.168.255.255</a:t>
            </a:r>
          </a:p>
          <a:p>
            <a:pPr>
              <a:buFont typeface="Wingdings" pitchFamily="2" charset="2"/>
              <a:buChar char="v"/>
            </a:pPr>
            <a:r>
              <a:rPr lang="en-US" b="1" u="sng" dirty="0" smtClean="0">
                <a:solidFill>
                  <a:srgbClr val="FF0000"/>
                </a:solidFill>
              </a:rPr>
              <a:t>IP Public</a:t>
            </a:r>
          </a:p>
          <a:p>
            <a:pPr lvl="0">
              <a:buNone/>
            </a:pPr>
            <a:r>
              <a:rPr lang="en-US" dirty="0" smtClean="0"/>
              <a:t> IP Public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IP address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lain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pemakaiannya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internet.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Sedangkan</a:t>
            </a:r>
            <a:r>
              <a:rPr lang="en-US" dirty="0" smtClean="0"/>
              <a:t> range </a:t>
            </a:r>
            <a:r>
              <a:rPr lang="en-US" dirty="0" err="1" smtClean="0"/>
              <a:t>dari</a:t>
            </a:r>
            <a:r>
              <a:rPr lang="en-US" dirty="0" smtClean="0"/>
              <a:t> IP Public : range IP address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IP Private.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err="1" smtClean="0"/>
              <a:t>Berdasarkan</a:t>
            </a:r>
            <a:r>
              <a:rPr lang="en-US" sz="3100" dirty="0" smtClean="0"/>
              <a:t> </a:t>
            </a:r>
            <a:r>
              <a:rPr lang="en-US" sz="3100" dirty="0" err="1" smtClean="0"/>
              <a:t>jenisnya</a:t>
            </a:r>
            <a:r>
              <a:rPr lang="en-US" sz="3100" dirty="0" smtClean="0"/>
              <a:t> IP address </a:t>
            </a:r>
            <a:r>
              <a:rPr lang="en-US" sz="3100" dirty="0" err="1" smtClean="0"/>
              <a:t>dibedakan</a:t>
            </a:r>
            <a:r>
              <a:rPr lang="en-US" sz="3100" dirty="0" smtClean="0"/>
              <a:t> </a:t>
            </a:r>
            <a:r>
              <a:rPr lang="en-US" sz="3100" dirty="0" err="1" smtClean="0"/>
              <a:t>menjadi</a:t>
            </a:r>
            <a:r>
              <a:rPr lang="en-US" sz="3100" dirty="0" smtClean="0"/>
              <a:t> 2 </a:t>
            </a:r>
            <a:r>
              <a:rPr lang="en-US" sz="3100" dirty="0" err="1" smtClean="0"/>
              <a:t>macam</a:t>
            </a:r>
            <a:r>
              <a:rPr lang="en-US" sz="31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smtClean="0"/>
              <a:t>Yang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i="1" dirty="0" smtClean="0"/>
              <a:t>Client Serve</a:t>
            </a:r>
            <a:r>
              <a:rPr lang="en-US" dirty="0" smtClean="0"/>
              <a:t>r,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b="1" dirty="0" smtClean="0"/>
              <a:t>Server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smtClean="0"/>
              <a:t>Client (Workstation)</a:t>
            </a:r>
            <a:r>
              <a:rPr lang="en-US" dirty="0" smtClean="0"/>
              <a:t>.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b="1" dirty="0" smtClean="0"/>
              <a:t>SERVER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smtClean="0"/>
              <a:t>WORKSTATION</a:t>
            </a:r>
            <a:r>
              <a:rPr lang="en-US" dirty="0" smtClean="0"/>
              <a:t> ? ,  Yang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maksud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Server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yang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data yang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lain.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Workstation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yang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Server.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Server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,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membagikan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lain. Server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Client Server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Dedicated Server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JARINGAN CLIENT SERVER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IP CLASS</a:t>
            </a:r>
            <a:endParaRPr lang="en-US" dirty="0"/>
          </a:p>
        </p:txBody>
      </p:sp>
      <p:pic>
        <p:nvPicPr>
          <p:cNvPr id="6" name="Content Placeholder 5" descr="mulai hingga clas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38052"/>
            <a:ext cx="8481939" cy="4962782"/>
          </a:xfrm>
        </p:spPr>
      </p:pic>
    </p:spTree>
  </p:cSld>
  <p:clrMapOvr>
    <a:masterClrMapping/>
  </p:clrMapOvr>
  <p:transition>
    <p:strips dir="l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P SUBNET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357298"/>
            <a:ext cx="8211498" cy="475988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Class </a:t>
            </a:r>
            <a:r>
              <a:rPr lang="en-US" dirty="0" err="1" smtClean="0"/>
              <a:t>dan</a:t>
            </a:r>
            <a:r>
              <a:rPr lang="en-US" dirty="0" smtClean="0"/>
              <a:t> NETMASK</a:t>
            </a:r>
            <a:endParaRPr lang="en-US" dirty="0"/>
          </a:p>
        </p:txBody>
      </p:sp>
    </p:spTree>
  </p:cSld>
  <p:clrMapOvr>
    <a:masterClrMapping/>
  </p:clrMapOvr>
  <p:transition>
    <p:strips dir="l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RANGE IP</a:t>
            </a:r>
            <a:endParaRPr lang="en-US" dirty="0"/>
          </a:p>
        </p:txBody>
      </p:sp>
      <p:pic>
        <p:nvPicPr>
          <p:cNvPr id="6" name="Content Placeholder 5" descr="RANGE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381307"/>
            <a:ext cx="7796152" cy="5262403"/>
          </a:xfrm>
        </p:spPr>
      </p:pic>
    </p:spTree>
  </p:cSld>
  <p:clrMapOvr>
    <a:masterClrMapping/>
  </p:clrMapOvr>
  <p:transition>
    <p:strips dir="l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Format : 110NNNNN.NNNNNNNN.NNNNNNNN.HHHHHHHH</a:t>
            </a:r>
            <a:br>
              <a:rPr lang="en-US" b="1" dirty="0" smtClean="0"/>
            </a:br>
            <a:r>
              <a:rPr lang="en-US" b="1" dirty="0" smtClean="0"/>
              <a:t>Bit </a:t>
            </a:r>
            <a:r>
              <a:rPr lang="en-US" b="1" dirty="0" err="1" smtClean="0"/>
              <a:t>Pertama</a:t>
            </a:r>
            <a:r>
              <a:rPr lang="en-US" b="1" dirty="0" smtClean="0"/>
              <a:t> : 110</a:t>
            </a:r>
            <a:br>
              <a:rPr lang="en-US" b="1" dirty="0" smtClean="0"/>
            </a:br>
            <a:r>
              <a:rPr lang="en-US" b="1" dirty="0" err="1" smtClean="0"/>
              <a:t>NetworkID</a:t>
            </a:r>
            <a:r>
              <a:rPr lang="en-US" b="1" dirty="0" smtClean="0"/>
              <a:t> : 24 bit</a:t>
            </a:r>
            <a:br>
              <a:rPr lang="en-US" b="1" dirty="0" smtClean="0"/>
            </a:br>
            <a:r>
              <a:rPr lang="en-US" b="1" dirty="0" err="1" smtClean="0"/>
              <a:t>HostID</a:t>
            </a:r>
            <a:r>
              <a:rPr lang="en-US" b="1" dirty="0" smtClean="0"/>
              <a:t> : 8 bit</a:t>
            </a:r>
            <a:br>
              <a:rPr lang="en-US" b="1" dirty="0" smtClean="0"/>
            </a:br>
            <a:r>
              <a:rPr lang="en-US" b="1" dirty="0" smtClean="0"/>
              <a:t>Bit </a:t>
            </a:r>
            <a:r>
              <a:rPr lang="en-US" b="1" dirty="0" err="1" smtClean="0"/>
              <a:t>Pertama</a:t>
            </a:r>
            <a:r>
              <a:rPr lang="en-US" b="1" dirty="0" smtClean="0"/>
              <a:t> : 192 – 223</a:t>
            </a:r>
            <a:br>
              <a:rPr lang="en-US" b="1" dirty="0" smtClean="0"/>
            </a:br>
            <a:r>
              <a:rPr lang="en-US" b="1" dirty="0" err="1" smtClean="0"/>
              <a:t>Jumlah</a:t>
            </a:r>
            <a:r>
              <a:rPr lang="en-US" b="1" dirty="0" smtClean="0"/>
              <a:t> : 16.384</a:t>
            </a:r>
            <a:br>
              <a:rPr lang="en-US" b="1" dirty="0" smtClean="0"/>
            </a:br>
            <a:r>
              <a:rPr lang="en-US" b="1" dirty="0" smtClean="0"/>
              <a:t>Range IP : 192.0.0.x.x – 223.255.255.x.x</a:t>
            </a:r>
            <a:br>
              <a:rPr lang="en-US" b="1" dirty="0" smtClean="0"/>
            </a:br>
            <a:r>
              <a:rPr lang="en-US" b="1" dirty="0" err="1" smtClean="0"/>
              <a:t>Jumlah</a:t>
            </a:r>
            <a:r>
              <a:rPr lang="en-US" b="1" dirty="0" smtClean="0"/>
              <a:t> IP : 254 IP</a:t>
            </a:r>
            <a:br>
              <a:rPr lang="en-US" b="1" dirty="0" smtClean="0"/>
            </a:br>
            <a:r>
              <a:rPr lang="en-US" b="1" dirty="0" err="1" smtClean="0"/>
              <a:t>Misalnya</a:t>
            </a:r>
            <a:r>
              <a:rPr lang="en-US" b="1" dirty="0" smtClean="0"/>
              <a:t> IP address 192.168.1.1 </a:t>
            </a:r>
            <a:r>
              <a:rPr lang="en-US" b="1" dirty="0" err="1" smtClean="0"/>
              <a:t>maka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Network ID = 192.168.1</a:t>
            </a:r>
            <a:br>
              <a:rPr lang="en-US" b="1" dirty="0" smtClean="0"/>
            </a:br>
            <a:r>
              <a:rPr lang="en-US" b="1" dirty="0" err="1" smtClean="0"/>
              <a:t>HostID</a:t>
            </a:r>
            <a:r>
              <a:rPr lang="en-US" b="1" dirty="0" smtClean="0"/>
              <a:t> = 1</a:t>
            </a:r>
            <a:endParaRPr lang="en-US" dirty="0" smtClean="0"/>
          </a:p>
          <a:p>
            <a:r>
              <a:rPr lang="en-US" b="1" dirty="0" smtClean="0"/>
              <a:t>Ø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Subnetmask</a:t>
            </a:r>
            <a:r>
              <a:rPr lang="en-US" b="1" dirty="0" smtClean="0"/>
              <a:t> =255.255.255.0 </a:t>
            </a:r>
            <a:endParaRPr lang="en-US" dirty="0" smtClean="0"/>
          </a:p>
          <a:p>
            <a:r>
              <a:rPr lang="en-US" b="1" dirty="0" err="1" smtClean="0"/>
              <a:t>Jadi</a:t>
            </a:r>
            <a:r>
              <a:rPr lang="en-US" b="1" dirty="0" smtClean="0"/>
              <a:t> IP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atas</a:t>
            </a:r>
            <a:r>
              <a:rPr lang="en-US" b="1" dirty="0" smtClean="0"/>
              <a:t> </a:t>
            </a:r>
            <a:r>
              <a:rPr lang="en-US" b="1" dirty="0" err="1" smtClean="0"/>
              <a:t>mempunyai</a:t>
            </a:r>
            <a:r>
              <a:rPr lang="en-US" b="1" dirty="0" smtClean="0"/>
              <a:t> host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nomor</a:t>
            </a:r>
            <a:r>
              <a:rPr lang="en-US" b="1" dirty="0" smtClean="0"/>
              <a:t> 1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jaringan</a:t>
            </a:r>
            <a:r>
              <a:rPr lang="en-US" b="1" dirty="0" smtClean="0"/>
              <a:t> 192.168.1.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IP </a:t>
            </a:r>
            <a:r>
              <a:rPr lang="en-US" dirty="0" err="1" smtClean="0"/>
              <a:t>Kelas</a:t>
            </a:r>
            <a:r>
              <a:rPr lang="en-US" dirty="0" smtClean="0"/>
              <a:t> C</a:t>
            </a:r>
            <a:endParaRPr lang="en-US" dirty="0"/>
          </a:p>
        </p:txBody>
      </p:sp>
    </p:spTree>
  </p:cSld>
  <p:clrMapOvr>
    <a:masterClrMapping/>
  </p:clrMapOvr>
  <p:transition>
    <p:strips dir="l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namanya</a:t>
            </a:r>
            <a:r>
              <a:rPr lang="en-US" dirty="0" smtClean="0"/>
              <a:t> Gateway (Gate = </a:t>
            </a:r>
            <a:r>
              <a:rPr lang="en-US" dirty="0" err="1" smtClean="0"/>
              <a:t>Gerbang</a:t>
            </a:r>
            <a:r>
              <a:rPr lang="en-US" dirty="0" smtClean="0"/>
              <a:t>, Way =  </a:t>
            </a:r>
            <a:r>
              <a:rPr lang="en-US" dirty="0" err="1" smtClean="0"/>
              <a:t>Jalur</a:t>
            </a:r>
            <a:r>
              <a:rPr lang="en-US" dirty="0" smtClean="0"/>
              <a:t>/</a:t>
            </a:r>
            <a:r>
              <a:rPr lang="en-US" dirty="0" err="1" smtClean="0"/>
              <a:t>jalan</a:t>
            </a:r>
            <a:r>
              <a:rPr lang="en-US" dirty="0" smtClean="0"/>
              <a:t>).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Gateway </a:t>
            </a:r>
            <a:r>
              <a:rPr lang="en-US" dirty="0" err="1" smtClean="0"/>
              <a:t>merupakan</a:t>
            </a:r>
            <a:r>
              <a:rPr lang="en-US" dirty="0" smtClean="0"/>
              <a:t> “</a:t>
            </a:r>
            <a:r>
              <a:rPr lang="en-US" dirty="0" err="1" smtClean="0"/>
              <a:t>pintu</a:t>
            </a:r>
            <a:r>
              <a:rPr lang="en-US" dirty="0" smtClean="0"/>
              <a:t>” </a:t>
            </a:r>
            <a:r>
              <a:rPr lang="en-US" dirty="0" err="1" smtClean="0"/>
              <a:t>pertama</a:t>
            </a:r>
            <a:r>
              <a:rPr lang="en-US" dirty="0" smtClean="0"/>
              <a:t>,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dilewati</a:t>
            </a:r>
            <a:r>
              <a:rPr lang="en-US" dirty="0" smtClean="0"/>
              <a:t> paket2 data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network yang lain.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 ??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Ibaratkan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,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“</a:t>
            </a:r>
            <a:r>
              <a:rPr lang="en-US" dirty="0" err="1" smtClean="0"/>
              <a:t>mengantarkan</a:t>
            </a:r>
            <a:r>
              <a:rPr lang="en-US" dirty="0" smtClean="0"/>
              <a:t>” </a:t>
            </a:r>
            <a:r>
              <a:rPr lang="en-US" dirty="0" err="1" smtClean="0"/>
              <a:t>masakan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tetangga</a:t>
            </a:r>
            <a:r>
              <a:rPr lang="en-US" dirty="0" smtClean="0"/>
              <a:t> </a:t>
            </a:r>
            <a:r>
              <a:rPr lang="en-US" dirty="0" err="1" smtClean="0"/>
              <a:t>sebelah</a:t>
            </a:r>
            <a:r>
              <a:rPr lang="en-US" dirty="0" smtClean="0"/>
              <a:t>. </a:t>
            </a:r>
            <a:r>
              <a:rPr lang="en-US" dirty="0" err="1" smtClean="0"/>
              <a:t>Pasti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lewati</a:t>
            </a:r>
            <a:r>
              <a:rPr lang="en-US" dirty="0" smtClean="0"/>
              <a:t> </a:t>
            </a:r>
            <a:r>
              <a:rPr lang="en-US" dirty="0" err="1" smtClean="0"/>
              <a:t>pintu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?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. Nah, </a:t>
            </a:r>
            <a:r>
              <a:rPr lang="en-US" dirty="0" err="1" smtClean="0"/>
              <a:t>begitu</a:t>
            </a:r>
            <a:r>
              <a:rPr lang="en-US" dirty="0" smtClean="0"/>
              <a:t> pula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pergi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toilet, </a:t>
            </a:r>
            <a:r>
              <a:rPr lang="en-US" dirty="0" err="1" smtClean="0"/>
              <a:t>pasti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pintu</a:t>
            </a:r>
            <a:r>
              <a:rPr lang="en-US" dirty="0" smtClean="0"/>
              <a:t> </a:t>
            </a:r>
            <a:r>
              <a:rPr lang="en-US" dirty="0" err="1" smtClean="0"/>
              <a:t>toiet</a:t>
            </a:r>
            <a:r>
              <a:rPr lang="en-US" dirty="0" smtClean="0"/>
              <a:t> (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pintu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,, muter2 dong..) “</a:t>
            </a:r>
            <a:r>
              <a:rPr lang="en-US" dirty="0" err="1" smtClean="0"/>
              <a:t>Maskan</a:t>
            </a:r>
            <a:r>
              <a:rPr lang="en-US" dirty="0" smtClean="0"/>
              <a:t>” </a:t>
            </a:r>
            <a:r>
              <a:rPr lang="en-US" dirty="0" err="1" smtClean="0"/>
              <a:t>tadi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paket</a:t>
            </a:r>
            <a:r>
              <a:rPr lang="en-US" dirty="0" smtClean="0"/>
              <a:t> data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kirimkan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pintu2 </a:t>
            </a:r>
            <a:r>
              <a:rPr lang="en-US" dirty="0" err="1" smtClean="0"/>
              <a:t>tadi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gatewaynya</a:t>
            </a:r>
            <a:r>
              <a:rPr lang="en-US" dirty="0" smtClean="0"/>
              <a:t>. </a:t>
            </a:r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gateway !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dipastikan</a:t>
            </a:r>
            <a:r>
              <a:rPr lang="en-US" dirty="0" smtClean="0"/>
              <a:t>, network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(internet)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, </a:t>
            </a:r>
            <a:r>
              <a:rPr lang="en-US" dirty="0" err="1" smtClean="0"/>
              <a:t>sebab</a:t>
            </a:r>
            <a:r>
              <a:rPr lang="en-US" dirty="0" smtClean="0"/>
              <a:t> paket2 </a:t>
            </a:r>
            <a:r>
              <a:rPr lang="en-US" dirty="0" err="1" smtClean="0"/>
              <a:t>datanya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kirim</a:t>
            </a:r>
            <a:r>
              <a:rPr lang="en-US" dirty="0" smtClean="0"/>
              <a:t> !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/>
              <a:t>Gateway </a:t>
            </a:r>
            <a:r>
              <a:rPr lang="en-US" sz="3600" dirty="0" err="1" smtClean="0"/>
              <a:t>dan</a:t>
            </a:r>
            <a:r>
              <a:rPr lang="en-US" sz="3600" dirty="0" smtClean="0"/>
              <a:t> DNS (Domain Name Server)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DNS (Domain Name Server)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Kita </a:t>
            </a:r>
            <a:r>
              <a:rPr lang="en-US" dirty="0" err="1" smtClean="0"/>
              <a:t>lanjutkan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DNS. Dari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katanya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“Server yang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domain”.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fahami</a:t>
            </a:r>
            <a:r>
              <a:rPr lang="en-US" dirty="0" smtClean="0"/>
              <a:t> </a:t>
            </a:r>
            <a:r>
              <a:rPr lang="en-US" dirty="0" err="1" smtClean="0"/>
              <a:t>dulu</a:t>
            </a:r>
            <a:r>
              <a:rPr lang="en-US" dirty="0" smtClean="0"/>
              <a:t>,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web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web browser </a:t>
            </a:r>
            <a:r>
              <a:rPr lang="en-US" dirty="0" err="1" smtClean="0"/>
              <a:t>kita</a:t>
            </a:r>
            <a:r>
              <a:rPr lang="en-US" dirty="0" smtClean="0"/>
              <a:t> :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ketik</a:t>
            </a:r>
            <a:r>
              <a:rPr lang="en-US" dirty="0" smtClean="0"/>
              <a:t> : </a:t>
            </a:r>
            <a:r>
              <a:rPr lang="en-US" dirty="0" smtClean="0">
                <a:hlinkClick r:id="rId2"/>
              </a:rPr>
              <a:t>http://www.google.com</a:t>
            </a:r>
            <a:r>
              <a:rPr lang="en-US" dirty="0" smtClean="0"/>
              <a:t> === Router === DNS == internet.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Penjelasan</a:t>
            </a:r>
            <a:r>
              <a:rPr lang="en-US" dirty="0" smtClean="0"/>
              <a:t> :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ketik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http://www.google.com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, </a:t>
            </a:r>
            <a:r>
              <a:rPr lang="en-US" dirty="0" err="1" smtClean="0"/>
              <a:t>akan</a:t>
            </a:r>
            <a:r>
              <a:rPr lang="en-US" dirty="0" smtClean="0"/>
              <a:t> “</a:t>
            </a:r>
            <a:r>
              <a:rPr lang="en-US" dirty="0" err="1" smtClean="0"/>
              <a:t>mencari</a:t>
            </a:r>
            <a:r>
              <a:rPr lang="en-US" dirty="0" smtClean="0"/>
              <a:t>” </a:t>
            </a:r>
            <a:r>
              <a:rPr lang="en-US" dirty="0" err="1" smtClean="0"/>
              <a:t>alamat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(</a:t>
            </a:r>
            <a:r>
              <a:rPr lang="en-US" dirty="0" err="1" smtClean="0"/>
              <a:t>ingat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,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IP), </a:t>
            </a:r>
            <a:r>
              <a:rPr lang="en-US" dirty="0" err="1" smtClean="0"/>
              <a:t>melewati</a:t>
            </a:r>
            <a:r>
              <a:rPr lang="en-US" dirty="0" smtClean="0"/>
              <a:t> router,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DNS,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menterjemahkan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http://www.google.com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IP.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http://www.google.com</a:t>
            </a:r>
            <a:r>
              <a:rPr lang="en-US" dirty="0" smtClean="0"/>
              <a:t>, </a:t>
            </a:r>
            <a:r>
              <a:rPr lang="en-US" dirty="0" err="1" smtClean="0"/>
              <a:t>ip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 = 216.239.61.104 . </a:t>
            </a:r>
            <a:r>
              <a:rPr lang="en-US" dirty="0" err="1" smtClean="0"/>
              <a:t>Coba</a:t>
            </a:r>
            <a:r>
              <a:rPr lang="en-US" dirty="0" smtClean="0"/>
              <a:t> </a:t>
            </a:r>
            <a:r>
              <a:rPr lang="en-US" dirty="0" err="1" smtClean="0"/>
              <a:t>ketikan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web browser </a:t>
            </a:r>
            <a:r>
              <a:rPr lang="en-US" dirty="0" err="1" smtClean="0"/>
              <a:t>anda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http://www.google.com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DNS (Domain Name Server)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1434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Setting network connection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controlpanel</a:t>
            </a:r>
            <a:r>
              <a:rPr lang="en-US" dirty="0" smtClean="0"/>
              <a:t>&gt;</a:t>
            </a:r>
            <a:r>
              <a:rPr lang="en-US" dirty="0" err="1" smtClean="0"/>
              <a:t>networkConection</a:t>
            </a:r>
            <a:endParaRPr lang="en-US" dirty="0" smtClean="0"/>
          </a:p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local Area </a:t>
            </a:r>
            <a:r>
              <a:rPr lang="en-US" dirty="0" err="1" smtClean="0"/>
              <a:t>Conection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properties</a:t>
            </a:r>
          </a:p>
          <a:p>
            <a:r>
              <a:rPr lang="en-US" dirty="0" err="1" smtClean="0"/>
              <a:t>Pilih</a:t>
            </a:r>
            <a:r>
              <a:rPr lang="en-US" dirty="0" smtClean="0"/>
              <a:t> TAB General </a:t>
            </a:r>
            <a:r>
              <a:rPr lang="en-US" dirty="0" err="1" smtClean="0"/>
              <a:t>pilih</a:t>
            </a:r>
            <a:r>
              <a:rPr lang="en-US" dirty="0" smtClean="0"/>
              <a:t> internet protocol (TCP/IP)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prporties</a:t>
            </a:r>
            <a:endParaRPr lang="en-US" dirty="0" smtClean="0"/>
          </a:p>
          <a:p>
            <a:r>
              <a:rPr lang="en-US" dirty="0" err="1" smtClean="0"/>
              <a:t>Pilih</a:t>
            </a:r>
            <a:r>
              <a:rPr lang="en-US" dirty="0" smtClean="0"/>
              <a:t> use the following </a:t>
            </a:r>
            <a:r>
              <a:rPr lang="en-US" dirty="0" err="1" smtClean="0"/>
              <a:t>Ip</a:t>
            </a:r>
            <a:r>
              <a:rPr lang="en-US" dirty="0" smtClean="0"/>
              <a:t> </a:t>
            </a:r>
            <a:r>
              <a:rPr lang="en-US" dirty="0" err="1" smtClean="0"/>
              <a:t>adress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1000108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Setting TCP / IP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trips dir="l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cal area network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343186"/>
            <a:ext cx="5286412" cy="53005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SETTING NETWORK</a:t>
            </a:r>
            <a:endParaRPr lang="en-US" dirty="0"/>
          </a:p>
        </p:txBody>
      </p:sp>
    </p:spTree>
  </p:cSld>
  <p:clrMapOvr>
    <a:masterClrMapping/>
  </p:clrMapOvr>
  <p:transition>
    <p:strips dir="l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ngisian IP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7" y="1296920"/>
            <a:ext cx="7865377" cy="49895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IPadress</a:t>
            </a:r>
            <a:r>
              <a:rPr lang="en-US" dirty="0" smtClean="0"/>
              <a:t> : 192.168.0.26 subnet mask : 255.255.255.0</a:t>
            </a:r>
            <a:endParaRPr lang="en-US" dirty="0"/>
          </a:p>
        </p:txBody>
      </p:sp>
    </p:spTree>
  </p:cSld>
  <p:clrMapOvr>
    <a:masterClrMapping/>
  </p:clrMapOvr>
  <p:transition>
    <p:strips dir="l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Setting </a:t>
            </a:r>
            <a:r>
              <a:rPr lang="en-US" dirty="0" err="1" smtClean="0"/>
              <a:t>ip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dns</a:t>
            </a:r>
            <a:endParaRPr lang="en-US" dirty="0"/>
          </a:p>
        </p:txBody>
      </p:sp>
      <p:pic>
        <p:nvPicPr>
          <p:cNvPr id="4" name="Content Placeholder 3" descr="Cara Setting IP Jaringan dan Workgroup di Windows 7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0174"/>
            <a:ext cx="664373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ient-server2-300x2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218071"/>
            <a:ext cx="5857916" cy="531117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JARINGAN CLIENT - SERVER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/>
              <a:t>Ipconfiq</a:t>
            </a:r>
            <a:r>
              <a:rPr lang="en-US" dirty="0" smtClean="0"/>
              <a:t> / all :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adapter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Ipconfiq</a:t>
            </a:r>
            <a:r>
              <a:rPr lang="en-US" dirty="0" smtClean="0"/>
              <a:t> / release : </a:t>
            </a:r>
            <a:r>
              <a:rPr lang="en-US" dirty="0" err="1" smtClean="0"/>
              <a:t>Pers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IP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adaptor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Ipconfiq</a:t>
            </a:r>
            <a:r>
              <a:rPr lang="en-US" dirty="0" smtClean="0"/>
              <a:t> / renew : </a:t>
            </a:r>
            <a:r>
              <a:rPr lang="en-US" dirty="0" err="1" smtClean="0"/>
              <a:t>Memperbarui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IP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adaptor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Ipconfiq</a:t>
            </a:r>
            <a:r>
              <a:rPr lang="en-US" dirty="0" smtClean="0"/>
              <a:t> / </a:t>
            </a:r>
            <a:r>
              <a:rPr lang="en-US" dirty="0" err="1" smtClean="0"/>
              <a:t>flushdns</a:t>
            </a:r>
            <a:r>
              <a:rPr lang="en-US" dirty="0" smtClean="0"/>
              <a:t> : </a:t>
            </a:r>
            <a:r>
              <a:rPr lang="en-US" dirty="0" err="1" smtClean="0"/>
              <a:t>Mengosongkan</a:t>
            </a:r>
            <a:r>
              <a:rPr lang="en-US" dirty="0" smtClean="0"/>
              <a:t> cache yang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DNS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Ipconfiq</a:t>
            </a:r>
            <a:r>
              <a:rPr lang="en-US" dirty="0" smtClean="0"/>
              <a:t> / </a:t>
            </a:r>
            <a:r>
              <a:rPr lang="en-US" dirty="0" err="1" smtClean="0"/>
              <a:t>registerdns</a:t>
            </a:r>
            <a:r>
              <a:rPr lang="en-US" dirty="0" smtClean="0"/>
              <a:t> : </a:t>
            </a:r>
            <a:r>
              <a:rPr lang="en-US" dirty="0" err="1" smtClean="0"/>
              <a:t>Menyegarkan</a:t>
            </a:r>
            <a:r>
              <a:rPr lang="en-US" dirty="0" smtClean="0"/>
              <a:t> DHCP </a:t>
            </a:r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re-register adaptor </a:t>
            </a:r>
            <a:r>
              <a:rPr lang="en-US" dirty="0" err="1" smtClean="0"/>
              <a:t>dengan</a:t>
            </a:r>
            <a:r>
              <a:rPr lang="en-US" dirty="0" smtClean="0"/>
              <a:t> DNS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Ipconfiq</a:t>
            </a:r>
            <a:r>
              <a:rPr lang="en-US" dirty="0" smtClean="0"/>
              <a:t> / </a:t>
            </a:r>
            <a:r>
              <a:rPr lang="en-US" dirty="0" err="1" smtClean="0"/>
              <a:t>displaydns</a:t>
            </a:r>
            <a:r>
              <a:rPr lang="en-US" dirty="0" smtClean="0"/>
              <a:t> :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DNS </a:t>
            </a:r>
            <a:r>
              <a:rPr lang="en-US" dirty="0" err="1" smtClean="0"/>
              <a:t>dalam</a:t>
            </a:r>
            <a:r>
              <a:rPr lang="en-US" dirty="0" smtClean="0"/>
              <a:t> cache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Ipconfig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strips dir="l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/>
              <a:t>Perintah</a:t>
            </a:r>
            <a:r>
              <a:rPr lang="en-US" dirty="0" smtClean="0"/>
              <a:t> Ping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mengkonfirmasi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adaptor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, ping NIC </a:t>
            </a:r>
            <a:r>
              <a:rPr lang="en-US" dirty="0" err="1" smtClean="0"/>
              <a:t>Anda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Pilih</a:t>
            </a:r>
            <a:r>
              <a:rPr lang="en-US" dirty="0" smtClean="0"/>
              <a:t> Start&gt; Run&gt; cmd.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Pada</a:t>
            </a:r>
            <a:r>
              <a:rPr lang="en-US" dirty="0" smtClean="0"/>
              <a:t> command prompt, </a:t>
            </a:r>
            <a:r>
              <a:rPr lang="en-US" dirty="0" err="1" smtClean="0"/>
              <a:t>masukkan</a:t>
            </a:r>
            <a:r>
              <a:rPr lang="en-US" dirty="0" smtClean="0"/>
              <a:t> </a:t>
            </a:r>
            <a:r>
              <a:rPr lang="en-US" dirty="0" err="1" smtClean="0"/>
              <a:t>localhost</a:t>
            </a:r>
            <a:r>
              <a:rPr lang="en-US" dirty="0" smtClean="0"/>
              <a:t> ping.</a:t>
            </a:r>
            <a:br>
              <a:rPr lang="en-US" dirty="0" smtClean="0"/>
            </a:b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mengkonfirmasi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sambungan</a:t>
            </a:r>
            <a:r>
              <a:rPr lang="en-US" dirty="0" smtClean="0"/>
              <a:t> WAN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, ping gateway default </a:t>
            </a:r>
            <a:r>
              <a:rPr lang="en-US" dirty="0" err="1" smtClean="0"/>
              <a:t>Anda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Temukan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gateway default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ipconfig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internet </a:t>
            </a:r>
            <a:r>
              <a:rPr lang="en-US" dirty="0" err="1" smtClean="0"/>
              <a:t>dan</a:t>
            </a:r>
            <a:r>
              <a:rPr lang="en-US" dirty="0" smtClean="0"/>
              <a:t> DNS, ping website </a:t>
            </a:r>
            <a:r>
              <a:rPr lang="en-US" dirty="0" err="1" smtClean="0"/>
              <a:t>populer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/>
              <a:t>Perintah</a:t>
            </a:r>
            <a:r>
              <a:rPr lang="en-US" dirty="0" smtClean="0"/>
              <a:t> Ping</a:t>
            </a:r>
            <a:endParaRPr lang="en-US" dirty="0"/>
          </a:p>
        </p:txBody>
      </p:sp>
    </p:spTree>
  </p:cSld>
  <p:clrMapOvr>
    <a:masterClrMapping/>
  </p:clrMapOvr>
  <p:transition>
    <p:strips dir="l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penulisan</a:t>
            </a:r>
            <a:r>
              <a:rPr lang="en-US" sz="2800" dirty="0" smtClean="0"/>
              <a:t> </a:t>
            </a:r>
            <a:r>
              <a:rPr lang="en-US" sz="2800" dirty="0" err="1" smtClean="0"/>
              <a:t>perintah</a:t>
            </a:r>
            <a:r>
              <a:rPr lang="en-US" sz="2800" dirty="0" smtClean="0"/>
              <a:t> ping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gambar</a:t>
            </a:r>
            <a:r>
              <a:rPr lang="en-US" sz="2800" dirty="0" smtClean="0"/>
              <a:t> </a:t>
            </a:r>
            <a:r>
              <a:rPr lang="en-US" sz="2800" dirty="0" err="1" smtClean="0"/>
              <a:t>dibawah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: 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Content Placeholder 3" descr="TestKoneksi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8286808" cy="4929221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800" dirty="0" err="1" smtClean="0"/>
              <a:t>Setelah</a:t>
            </a:r>
            <a:r>
              <a:rPr lang="en-US" sz="1800" dirty="0" smtClean="0"/>
              <a:t> </a:t>
            </a:r>
            <a:r>
              <a:rPr lang="en-US" sz="1800" dirty="0" err="1" smtClean="0"/>
              <a:t>perintah</a:t>
            </a:r>
            <a:r>
              <a:rPr lang="en-US" sz="1800" dirty="0" smtClean="0"/>
              <a:t> ping </a:t>
            </a:r>
            <a:r>
              <a:rPr lang="en-US" sz="1800" dirty="0" err="1" smtClean="0"/>
              <a:t>ditulis</a:t>
            </a:r>
            <a:r>
              <a:rPr lang="en-US" sz="1800" dirty="0" smtClean="0"/>
              <a:t>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gambar</a:t>
            </a:r>
            <a:r>
              <a:rPr lang="en-US" sz="1800" dirty="0" smtClean="0"/>
              <a:t> </a:t>
            </a:r>
            <a:r>
              <a:rPr lang="en-US" sz="1800" dirty="0" err="1" smtClean="0"/>
              <a:t>diatas</a:t>
            </a:r>
            <a:r>
              <a:rPr lang="en-US" sz="1800" dirty="0" smtClean="0"/>
              <a:t>, </a:t>
            </a:r>
            <a:r>
              <a:rPr lang="en-US" sz="1800" dirty="0" err="1" smtClean="0"/>
              <a:t>akhiri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menekan</a:t>
            </a:r>
            <a:r>
              <a:rPr lang="en-US" sz="1800" dirty="0" smtClean="0"/>
              <a:t> OK.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kemudian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ditampilkan</a:t>
            </a:r>
            <a:r>
              <a:rPr lang="en-US" sz="1800" dirty="0" smtClean="0"/>
              <a:t> </a:t>
            </a:r>
            <a:r>
              <a:rPr lang="en-US" sz="1800" dirty="0" err="1" smtClean="0"/>
              <a:t>jendela</a:t>
            </a:r>
            <a:r>
              <a:rPr lang="en-US" sz="1800" dirty="0" smtClean="0"/>
              <a:t> ping yang </a:t>
            </a:r>
            <a:r>
              <a:rPr lang="en-US" sz="1800" dirty="0" err="1" smtClean="0"/>
              <a:t>memuat</a:t>
            </a:r>
            <a:r>
              <a:rPr lang="en-US" sz="1800" dirty="0" smtClean="0"/>
              <a:t> </a:t>
            </a:r>
            <a:r>
              <a:rPr lang="en-US" sz="1800" dirty="0" err="1" smtClean="0"/>
              <a:t>hasil</a:t>
            </a:r>
            <a:r>
              <a:rPr lang="en-US" sz="1800" dirty="0" smtClean="0"/>
              <a:t> </a:t>
            </a:r>
            <a:r>
              <a:rPr lang="en-US" sz="1800" dirty="0" err="1" smtClean="0"/>
              <a:t>pengecekan</a:t>
            </a:r>
            <a:r>
              <a:rPr lang="en-US" sz="1800" dirty="0" smtClean="0"/>
              <a:t> </a:t>
            </a:r>
            <a:r>
              <a:rPr lang="en-US" sz="1800" dirty="0" err="1" smtClean="0"/>
              <a:t>koneksi</a:t>
            </a:r>
            <a:r>
              <a:rPr lang="en-US" sz="1800" dirty="0" smtClean="0"/>
              <a:t>, </a:t>
            </a:r>
            <a:r>
              <a:rPr lang="en-US" sz="1800" dirty="0" err="1" smtClean="0"/>
              <a:t>contohnya</a:t>
            </a:r>
            <a:r>
              <a:rPr lang="en-US" sz="1800" dirty="0" smtClean="0"/>
              <a:t>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</a:t>
            </a:r>
            <a:r>
              <a:rPr lang="en-US" sz="1800" dirty="0" err="1" smtClean="0"/>
              <a:t>gambar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4" name="Content Placeholder 3" descr="TestKoneksii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43051"/>
            <a:ext cx="8286808" cy="2928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4643446"/>
            <a:ext cx="792961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Baris-baris</a:t>
            </a:r>
            <a:r>
              <a:rPr lang="en-US" dirty="0" smtClean="0"/>
              <a:t> "Reply from ..."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pengecekan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kali </a:t>
            </a:r>
            <a:r>
              <a:rPr lang="en-US" dirty="0" err="1" smtClean="0"/>
              <a:t>pengecekan</a:t>
            </a:r>
            <a:r>
              <a:rPr lang="en-US" dirty="0" smtClean="0"/>
              <a:t>.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"Request Time Out",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terputusnya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endParaRPr lang="en-US" dirty="0"/>
          </a:p>
        </p:txBody>
      </p:sp>
    </p:spTree>
  </p:cSld>
  <p:clrMapOvr>
    <a:masterClrMapping/>
  </p:clrMapOvr>
  <p:transition>
    <p:strips dir="l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1800" dirty="0" err="1" smtClean="0"/>
              <a:t>Buka</a:t>
            </a:r>
            <a:r>
              <a:rPr lang="en-US" sz="1800" dirty="0" smtClean="0"/>
              <a:t> </a:t>
            </a:r>
            <a:r>
              <a:rPr lang="en-US" sz="1800" b="1" dirty="0" smtClean="0"/>
              <a:t>Control Panel </a:t>
            </a:r>
            <a:r>
              <a:rPr lang="en-US" sz="1800" dirty="0" smtClean="0"/>
              <a:t>==&gt; </a:t>
            </a:r>
            <a:r>
              <a:rPr lang="en-US" sz="1800" b="1" dirty="0" smtClean="0"/>
              <a:t>Performance and Maintenance</a:t>
            </a:r>
            <a:r>
              <a:rPr lang="en-US" sz="1800" dirty="0" smtClean="0"/>
              <a:t> ==&gt; </a:t>
            </a:r>
            <a:r>
              <a:rPr lang="en-US" sz="1800" b="1" dirty="0" smtClean="0"/>
              <a:t>System</a:t>
            </a:r>
            <a:r>
              <a:rPr lang="en-US" sz="1800" dirty="0" smtClean="0"/>
              <a:t>. </a:t>
            </a:r>
            <a:r>
              <a:rPr lang="en-US" sz="1800" dirty="0" err="1" smtClean="0"/>
              <a:t>Perhatikan</a:t>
            </a:r>
            <a:r>
              <a:rPr lang="en-US" sz="1800" dirty="0" smtClean="0"/>
              <a:t> tab </a:t>
            </a:r>
            <a:r>
              <a:rPr lang="en-US" sz="1800" b="1" dirty="0" smtClean="0"/>
              <a:t>Computer Name.</a:t>
            </a:r>
            <a:r>
              <a:rPr lang="en-US" sz="1800" dirty="0" smtClean="0"/>
              <a:t> </a:t>
            </a:r>
            <a:r>
              <a:rPr lang="en-US" sz="1800" dirty="0" err="1" smtClean="0"/>
              <a:t>Alternatif</a:t>
            </a:r>
            <a:r>
              <a:rPr lang="en-US" sz="1800" dirty="0" smtClean="0"/>
              <a:t> lain, Icon </a:t>
            </a:r>
            <a:r>
              <a:rPr lang="en-US" sz="1800" b="1" dirty="0" smtClean="0"/>
              <a:t>My Computer</a:t>
            </a:r>
            <a:r>
              <a:rPr lang="en-US" sz="1800" dirty="0" smtClean="0"/>
              <a:t> ==&gt; </a:t>
            </a:r>
            <a:r>
              <a:rPr lang="en-US" sz="1800" b="1" dirty="0" smtClean="0"/>
              <a:t>Properties</a:t>
            </a:r>
            <a:r>
              <a:rPr lang="en-US" sz="1800" dirty="0" smtClean="0"/>
              <a:t> ==&gt; </a:t>
            </a:r>
            <a:r>
              <a:rPr lang="en-US" sz="1800" b="1" dirty="0" smtClean="0"/>
              <a:t>Computer Name.</a:t>
            </a:r>
            <a:endParaRPr lang="en-US" sz="1800" dirty="0" smtClean="0"/>
          </a:p>
          <a:p>
            <a:pPr lvl="0">
              <a:buFont typeface="Wingdings" pitchFamily="2" charset="2"/>
              <a:buChar char="v"/>
            </a:pPr>
            <a:r>
              <a:rPr lang="en-US" sz="1800" dirty="0" err="1" smtClean="0"/>
              <a:t>Isi</a:t>
            </a:r>
            <a:r>
              <a:rPr lang="en-US" sz="1800" dirty="0" smtClean="0"/>
              <a:t> </a:t>
            </a:r>
            <a:r>
              <a:rPr lang="en-US" sz="1800" b="1" dirty="0" smtClean="0"/>
              <a:t>Computer description</a:t>
            </a:r>
            <a:r>
              <a:rPr lang="en-US" sz="1800" dirty="0" smtClean="0"/>
              <a:t> 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deskripsi</a:t>
            </a:r>
            <a:r>
              <a:rPr lang="en-US" sz="1800" dirty="0" smtClean="0"/>
              <a:t> </a:t>
            </a:r>
            <a:r>
              <a:rPr lang="en-US" sz="1800" dirty="0" err="1" smtClean="0"/>
              <a:t>komputer</a:t>
            </a:r>
            <a:r>
              <a:rPr lang="en-US" sz="1800" dirty="0" smtClean="0"/>
              <a:t> </a:t>
            </a:r>
            <a:r>
              <a:rPr lang="en-US" sz="1800" dirty="0" err="1" smtClean="0"/>
              <a:t>anda</a:t>
            </a:r>
            <a:r>
              <a:rPr lang="en-US" sz="1800" dirty="0" smtClean="0"/>
              <a:t>, </a:t>
            </a:r>
            <a:r>
              <a:rPr lang="en-US" sz="1800" dirty="0" err="1" smtClean="0"/>
              <a:t>misal</a:t>
            </a:r>
            <a:r>
              <a:rPr lang="en-US" sz="1800" dirty="0" smtClean="0"/>
              <a:t> Client1</a:t>
            </a:r>
          </a:p>
          <a:p>
            <a:pPr lvl="0">
              <a:buFont typeface="Wingdings" pitchFamily="2" charset="2"/>
              <a:buChar char="v"/>
            </a:pPr>
            <a:r>
              <a:rPr lang="en-US" sz="1800" dirty="0" err="1" smtClean="0"/>
              <a:t>Klik</a:t>
            </a:r>
            <a:r>
              <a:rPr lang="en-US" sz="1800" dirty="0" smtClean="0"/>
              <a:t> </a:t>
            </a:r>
            <a:r>
              <a:rPr lang="en-US" sz="1800" b="1" dirty="0" smtClean="0"/>
              <a:t>Change</a:t>
            </a:r>
            <a:r>
              <a:rPr lang="en-US" sz="1800" dirty="0" smtClean="0"/>
              <a:t> ==&gt; </a:t>
            </a:r>
            <a:r>
              <a:rPr lang="en-US" sz="1800" dirty="0" err="1" smtClean="0"/>
              <a:t>keluar</a:t>
            </a:r>
            <a:r>
              <a:rPr lang="en-US" sz="1800" dirty="0" smtClean="0"/>
              <a:t> </a:t>
            </a:r>
            <a:r>
              <a:rPr lang="en-US" sz="1800" b="1" dirty="0" smtClean="0"/>
              <a:t>Computer Name Changes,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Setting workgroup  </a:t>
            </a:r>
            <a:br>
              <a:rPr lang="en-US" dirty="0" smtClean="0"/>
            </a:br>
            <a:r>
              <a:rPr lang="en-US" dirty="0" err="1" smtClean="0"/>
              <a:t>pada</a:t>
            </a:r>
            <a:r>
              <a:rPr lang="en-US" dirty="0" smtClean="0"/>
              <a:t> Windows XP</a:t>
            </a:r>
            <a:endParaRPr lang="en-US" dirty="0"/>
          </a:p>
        </p:txBody>
      </p:sp>
      <p:pic>
        <p:nvPicPr>
          <p:cNvPr id="4" name="Picture 3" descr="http://4.bp.blogspot.com/-8WXHjboebOE/TZMAM_lQOUI/AAAAAAAAAjs/lHfe9nBlpGM/s320/1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571876"/>
            <a:ext cx="263017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7203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en-US" dirty="0" err="1" smtClean="0"/>
              <a:t>Pada</a:t>
            </a:r>
            <a:r>
              <a:rPr lang="en-US" dirty="0" smtClean="0"/>
              <a:t> </a:t>
            </a:r>
            <a:r>
              <a:rPr lang="en-US" b="1" dirty="0" smtClean="0"/>
              <a:t>Computer Name</a:t>
            </a:r>
            <a:r>
              <a:rPr lang="en-US" dirty="0" smtClean="0"/>
              <a:t> :</a:t>
            </a:r>
            <a:r>
              <a:rPr lang="en-US" dirty="0" err="1" smtClean="0"/>
              <a:t>isikan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 (</a:t>
            </a:r>
            <a:r>
              <a:rPr lang="en-US" dirty="0" err="1" smtClean="0"/>
              <a:t>misal</a:t>
            </a:r>
            <a:r>
              <a:rPr lang="en-US" dirty="0" smtClean="0"/>
              <a:t> Client1, Client2, Client3, </a:t>
            </a:r>
            <a:r>
              <a:rPr lang="en-US" dirty="0" err="1" smtClean="0"/>
              <a:t>dst</a:t>
            </a:r>
            <a:r>
              <a:rPr lang="en-US" dirty="0" smtClean="0"/>
              <a:t>….)</a:t>
            </a:r>
          </a:p>
          <a:p>
            <a:pPr lvl="0">
              <a:buFont typeface="Wingdings" pitchFamily="2" charset="2"/>
              <a:buChar char="v"/>
            </a:pPr>
            <a:r>
              <a:rPr lang="en-US" dirty="0" err="1" smtClean="0"/>
              <a:t>Pada</a:t>
            </a:r>
            <a:r>
              <a:rPr lang="en-US" dirty="0" smtClean="0"/>
              <a:t> </a:t>
            </a:r>
            <a:r>
              <a:rPr lang="en-US" b="1" dirty="0" smtClean="0"/>
              <a:t>Member of</a:t>
            </a:r>
            <a:r>
              <a:rPr lang="en-US" dirty="0" smtClean="0"/>
              <a:t>, </a:t>
            </a:r>
            <a:r>
              <a:rPr lang="en-US" dirty="0" err="1" smtClean="0"/>
              <a:t>perhatikan</a:t>
            </a:r>
            <a:r>
              <a:rPr lang="en-US" dirty="0" smtClean="0"/>
              <a:t> yang </a:t>
            </a:r>
            <a:r>
              <a:rPr lang="en-US" b="1" dirty="0" smtClean="0"/>
              <a:t>Workgroup</a:t>
            </a:r>
            <a:r>
              <a:rPr lang="en-US" dirty="0" smtClean="0"/>
              <a:t> </a:t>
            </a:r>
            <a:r>
              <a:rPr lang="en-US" dirty="0" err="1" smtClean="0"/>
              <a:t>saja</a:t>
            </a:r>
            <a:r>
              <a:rPr lang="en-US" dirty="0" smtClean="0"/>
              <a:t>, </a:t>
            </a:r>
            <a:r>
              <a:rPr lang="en-US" dirty="0" err="1" smtClean="0"/>
              <a:t>isikan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group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(</a:t>
            </a:r>
            <a:r>
              <a:rPr lang="en-US" dirty="0" err="1" smtClean="0"/>
              <a:t>misal</a:t>
            </a:r>
            <a:r>
              <a:rPr lang="en-US" dirty="0" smtClean="0"/>
              <a:t>: PPTI UNS). </a:t>
            </a:r>
            <a:r>
              <a:rPr lang="en-US" b="1" dirty="0" err="1" smtClean="0"/>
              <a:t>Nama</a:t>
            </a:r>
            <a:r>
              <a:rPr lang="en-US" b="1" dirty="0" smtClean="0"/>
              <a:t> workgroup</a:t>
            </a:r>
            <a:r>
              <a:rPr lang="en-US" dirty="0" smtClean="0"/>
              <a:t> 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bergabung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 </a:t>
            </a:r>
            <a:r>
              <a:rPr lang="en-US" b="1" dirty="0" err="1" smtClean="0"/>
              <a:t>harus</a:t>
            </a:r>
            <a:r>
              <a:rPr lang="en-US" b="1" dirty="0" smtClean="0"/>
              <a:t> </a:t>
            </a:r>
            <a:r>
              <a:rPr lang="en-US" b="1" dirty="0" err="1" smtClean="0"/>
              <a:t>sama</a:t>
            </a:r>
            <a:r>
              <a:rPr lang="en-US" b="1" dirty="0" smtClean="0"/>
              <a:t>.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b="1" dirty="0" err="1" smtClean="0"/>
              <a:t>Klik</a:t>
            </a:r>
            <a:r>
              <a:rPr lang="en-US" b="1" dirty="0" smtClean="0"/>
              <a:t> OK</a:t>
            </a:r>
            <a:r>
              <a:rPr lang="en-US" dirty="0" smtClean="0"/>
              <a:t>, </a:t>
            </a:r>
            <a:r>
              <a:rPr lang="en-US" dirty="0" err="1" smtClean="0"/>
              <a:t>tunggu</a:t>
            </a:r>
            <a:r>
              <a:rPr lang="en-US" dirty="0" smtClean="0"/>
              <a:t> </a:t>
            </a:r>
            <a:r>
              <a:rPr lang="en-US" dirty="0" err="1" smtClean="0"/>
              <a:t>sebentar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dialog </a:t>
            </a:r>
            <a:r>
              <a:rPr lang="en-US" b="1" dirty="0" smtClean="0"/>
              <a:t>Welcome to the  PPTI UNS workgroup. Restart PC 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. </a:t>
            </a:r>
          </a:p>
          <a:p>
            <a:endParaRPr lang="en-US" dirty="0"/>
          </a:p>
        </p:txBody>
      </p:sp>
      <p:pic>
        <p:nvPicPr>
          <p:cNvPr id="4" name="Picture 3" descr="http://2.bp.blogspot.com/-rgeugCt0pak/TZMAqMjNXPI/AAAAAAAAAjw/cMBSm-7ueHY/s1600/2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929198"/>
            <a:ext cx="2506345" cy="119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en-US" sz="1600" b="1" dirty="0" smtClean="0"/>
              <a:t>Start</a:t>
            </a:r>
            <a:r>
              <a:rPr lang="en-US" sz="1600" dirty="0" smtClean="0"/>
              <a:t> ==&gt; </a:t>
            </a:r>
            <a:r>
              <a:rPr lang="en-US" sz="1600" b="1" dirty="0" smtClean="0"/>
              <a:t>Explore</a:t>
            </a:r>
            <a:r>
              <a:rPr lang="en-US" sz="1600" dirty="0" smtClean="0"/>
              <a:t> ==&gt; </a:t>
            </a:r>
            <a:r>
              <a:rPr lang="en-US" sz="1600" dirty="0" err="1" smtClean="0"/>
              <a:t>cari</a:t>
            </a:r>
            <a:r>
              <a:rPr lang="en-US" sz="1600" dirty="0" smtClean="0"/>
              <a:t> </a:t>
            </a:r>
            <a:r>
              <a:rPr lang="en-US" sz="1600" b="1" dirty="0" smtClean="0"/>
              <a:t>My Network Places</a:t>
            </a:r>
            <a:r>
              <a:rPr lang="en-US" sz="1600" dirty="0" smtClean="0"/>
              <a:t> ==&gt; </a:t>
            </a:r>
            <a:r>
              <a:rPr lang="en-US" sz="1600" b="1" dirty="0" smtClean="0"/>
              <a:t>Entire Network</a:t>
            </a:r>
            <a:r>
              <a:rPr lang="en-US" sz="1600" dirty="0" smtClean="0"/>
              <a:t> ==&gt; </a:t>
            </a:r>
            <a:r>
              <a:rPr lang="en-US" sz="1600" b="1" dirty="0" smtClean="0"/>
              <a:t>Microsoft Windows Network</a:t>
            </a:r>
            <a:r>
              <a:rPr lang="en-US" sz="1600" dirty="0" smtClean="0"/>
              <a:t> ==&gt; </a:t>
            </a:r>
            <a:r>
              <a:rPr lang="en-US" sz="1600" dirty="0" err="1" smtClean="0"/>
              <a:t>cari</a:t>
            </a:r>
            <a:r>
              <a:rPr lang="en-US" sz="1600" dirty="0" smtClean="0"/>
              <a:t> </a:t>
            </a:r>
            <a:r>
              <a:rPr lang="en-US" sz="1600" b="1" dirty="0" err="1" smtClean="0"/>
              <a:t>Nama</a:t>
            </a:r>
            <a:r>
              <a:rPr lang="en-US" sz="1600" b="1" dirty="0" smtClean="0"/>
              <a:t> Workgroup.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Cek</a:t>
            </a:r>
            <a:r>
              <a:rPr lang="en-US" dirty="0" smtClean="0"/>
              <a:t> Workgroup </a:t>
            </a:r>
            <a:r>
              <a:rPr lang="en-US" dirty="0" err="1" smtClean="0"/>
              <a:t>dan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Computer Name</a:t>
            </a:r>
            <a:endParaRPr lang="en-US" dirty="0"/>
          </a:p>
        </p:txBody>
      </p:sp>
      <p:pic>
        <p:nvPicPr>
          <p:cNvPr id="4" name="Picture 3" descr="http://3.bp.blogspot.com/-ipShWoH7jM0/TZMBJB4QFEI/AAAAAAAAAj0/80Jjm7U8VFc/s320/3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478634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Mapping drive </a:t>
            </a:r>
            <a:r>
              <a:rPr lang="en-US" sz="2800" dirty="0" err="1" smtClean="0"/>
              <a:t>dimaksudkan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mempermudah</a:t>
            </a:r>
            <a:r>
              <a:rPr lang="en-US" sz="2800" dirty="0" smtClean="0"/>
              <a:t> user account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mengakses</a:t>
            </a:r>
            <a:r>
              <a:rPr lang="en-US" sz="2800" dirty="0" smtClean="0"/>
              <a:t> folder yang </a:t>
            </a:r>
            <a:r>
              <a:rPr lang="en-US" sz="2800" dirty="0" err="1" smtClean="0"/>
              <a:t>di</a:t>
            </a:r>
            <a:r>
              <a:rPr lang="en-US" sz="2800" dirty="0" smtClean="0"/>
              <a:t>-share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dirty="0" smtClean="0"/>
              <a:t>Mapping drive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3100" dirty="0" smtClean="0"/>
              <a:t>Cara yang </a:t>
            </a:r>
            <a:r>
              <a:rPr lang="en-US" sz="3100" dirty="0" err="1" smtClean="0"/>
              <a:t>digunakan</a:t>
            </a:r>
            <a:r>
              <a:rPr lang="en-US" sz="3100" dirty="0" smtClean="0"/>
              <a:t> </a:t>
            </a:r>
            <a:r>
              <a:rPr lang="en-US" sz="3100" dirty="0" err="1" smtClean="0"/>
              <a:t>untuk</a:t>
            </a:r>
            <a:r>
              <a:rPr lang="en-US" sz="3100" dirty="0" smtClean="0"/>
              <a:t> </a:t>
            </a:r>
            <a:r>
              <a:rPr lang="en-US" sz="3100" dirty="0" err="1" smtClean="0"/>
              <a:t>membuat</a:t>
            </a:r>
            <a:r>
              <a:rPr lang="en-US" sz="3100" dirty="0" smtClean="0"/>
              <a:t> mapping drive </a:t>
            </a:r>
            <a:r>
              <a:rPr lang="en-US" sz="3100" dirty="0" err="1" smtClean="0"/>
              <a:t>adalah</a:t>
            </a:r>
            <a:r>
              <a:rPr lang="en-US" sz="3100" dirty="0" smtClean="0"/>
              <a:t> </a:t>
            </a:r>
            <a:r>
              <a:rPr lang="en-US" sz="3100" dirty="0" err="1" smtClean="0"/>
              <a:t>sebagai</a:t>
            </a:r>
            <a:r>
              <a:rPr lang="en-US" sz="3100" dirty="0" smtClean="0"/>
              <a:t> </a:t>
            </a:r>
            <a:r>
              <a:rPr lang="en-US" sz="3100" dirty="0" err="1" smtClean="0"/>
              <a:t>berikut</a:t>
            </a:r>
            <a:r>
              <a:rPr lang="en-US" sz="3100" dirty="0" smtClean="0"/>
              <a:t>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BLOGGER_PHOTO_ID_5250402699134982706" descr="http://4.bp.blogspot.com/_yYZ7nB811sw/SN0tb-GxWjI/AAAAAAAAARg/c_Bsc5N8GOc/s400/mp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500" y="1655762"/>
            <a:ext cx="4953020" cy="477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err="1" smtClean="0"/>
              <a:t>Kemudian</a:t>
            </a:r>
            <a:r>
              <a:rPr lang="en-US" sz="2700" dirty="0" smtClean="0"/>
              <a:t> </a:t>
            </a:r>
            <a:r>
              <a:rPr lang="en-US" sz="2700" dirty="0" err="1" smtClean="0"/>
              <a:t>dilayar</a:t>
            </a:r>
            <a:r>
              <a:rPr lang="en-US" sz="2700" dirty="0" smtClean="0"/>
              <a:t> </a:t>
            </a:r>
            <a:r>
              <a:rPr lang="en-US" sz="2700" dirty="0" err="1" smtClean="0"/>
              <a:t>akan</a:t>
            </a:r>
            <a:r>
              <a:rPr lang="en-US" sz="2700" dirty="0" smtClean="0"/>
              <a:t> </a:t>
            </a:r>
            <a:r>
              <a:rPr lang="en-US" sz="2700" dirty="0" err="1" smtClean="0"/>
              <a:t>terlihat</a:t>
            </a:r>
            <a:r>
              <a:rPr lang="en-US" sz="2700" dirty="0" smtClean="0"/>
              <a:t> </a:t>
            </a:r>
            <a:r>
              <a:rPr lang="en-US" sz="2700" dirty="0" err="1" smtClean="0"/>
              <a:t>kotak</a:t>
            </a:r>
            <a:r>
              <a:rPr lang="en-US" sz="2700" dirty="0" smtClean="0"/>
              <a:t> dialog map network drive, </a:t>
            </a:r>
            <a:r>
              <a:rPr lang="en-US" sz="2700" dirty="0" err="1" smtClean="0"/>
              <a:t>tentukan</a:t>
            </a:r>
            <a:r>
              <a:rPr lang="en-US" sz="2700" dirty="0" smtClean="0"/>
              <a:t> </a:t>
            </a:r>
            <a:r>
              <a:rPr lang="en-US" sz="2700" dirty="0" err="1" smtClean="0"/>
              <a:t>pilihan</a:t>
            </a:r>
            <a:r>
              <a:rPr lang="en-US" sz="2700" dirty="0" smtClean="0"/>
              <a:t> drive </a:t>
            </a:r>
            <a:r>
              <a:rPr lang="en-US" sz="2700" dirty="0" err="1" smtClean="0"/>
              <a:t>pada</a:t>
            </a:r>
            <a:r>
              <a:rPr lang="en-US" sz="2700" dirty="0" smtClean="0"/>
              <a:t> </a:t>
            </a:r>
            <a:r>
              <a:rPr lang="en-US" sz="2700" dirty="0" err="1" smtClean="0"/>
              <a:t>bagian</a:t>
            </a:r>
            <a:r>
              <a:rPr lang="en-US" sz="2700" dirty="0" smtClean="0"/>
              <a:t> Drive, </a:t>
            </a:r>
            <a:r>
              <a:rPr lang="en-US" sz="2700" dirty="0" err="1" smtClean="0"/>
              <a:t>misalnya</a:t>
            </a:r>
            <a:r>
              <a:rPr lang="en-US" sz="2700" dirty="0" smtClean="0"/>
              <a:t> drive 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BLOGGER_PHOTO_ID_5250402974175327442" descr="http://2.bp.blogspot.com/_yYZ7nB811sw/SN0tr-tf9NI/AAAAAAAAARo/aVHFUgAua8E/s400/mp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00174"/>
            <a:ext cx="628654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>
            <a:normAutofit fontScale="77500" lnSpcReduction="20000"/>
          </a:bodyPr>
          <a:lstStyle/>
          <a:p>
            <a:r>
              <a:rPr lang="en-US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Kelebihan</a:t>
            </a:r>
            <a:endParaRPr lang="en-US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Dari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,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, </a:t>
            </a:r>
            <a:r>
              <a:rPr lang="en-US" dirty="0" err="1" smtClean="0"/>
              <a:t>dikarenakan</a:t>
            </a:r>
            <a:r>
              <a:rPr lang="en-US" dirty="0" smtClean="0"/>
              <a:t> SERVER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dibebani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Workstation.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Dari </a:t>
            </a:r>
            <a:r>
              <a:rPr lang="en-US" dirty="0" err="1" smtClean="0"/>
              <a:t>segi</a:t>
            </a:r>
            <a:r>
              <a:rPr lang="en-US" dirty="0" smtClean="0"/>
              <a:t> Back Up,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Back Up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dikarenakan</a:t>
            </a:r>
            <a:r>
              <a:rPr lang="en-US" dirty="0" smtClean="0"/>
              <a:t> Back Up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terpusat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server.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Dari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,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yang </a:t>
            </a:r>
            <a:r>
              <a:rPr lang="en-US" dirty="0" err="1" smtClean="0"/>
              <a:t>bertugas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Administrator yang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.</a:t>
            </a:r>
          </a:p>
          <a:p>
            <a:r>
              <a:rPr lang="en-US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Kekurangan</a:t>
            </a:r>
            <a:endParaRPr lang="en-US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Server </a:t>
            </a:r>
            <a:r>
              <a:rPr lang="en-US" dirty="0" err="1" smtClean="0"/>
              <a:t>dan</a:t>
            </a:r>
            <a:r>
              <a:rPr lang="en-US" dirty="0" smtClean="0"/>
              <a:t> Workstation ,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seluruhnya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Server, </a:t>
            </a:r>
            <a:r>
              <a:rPr lang="en-US" dirty="0" err="1" smtClean="0"/>
              <a:t>Jika</a:t>
            </a:r>
            <a:r>
              <a:rPr lang="en-US" dirty="0" smtClean="0"/>
              <a:t> server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trganggu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operasional</a:t>
            </a:r>
            <a:r>
              <a:rPr lang="en-US" dirty="0" smtClean="0"/>
              <a:t> yang </a:t>
            </a:r>
            <a:r>
              <a:rPr lang="en-US" dirty="0" err="1" smtClean="0"/>
              <a:t>mahal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dijadikan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Server.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err="1" smtClean="0"/>
              <a:t>Tentukan</a:t>
            </a:r>
            <a:r>
              <a:rPr lang="en-US" sz="2700" dirty="0" smtClean="0"/>
              <a:t> folder </a:t>
            </a:r>
            <a:r>
              <a:rPr lang="en-US" sz="2700" dirty="0" err="1" smtClean="0"/>
              <a:t>pada</a:t>
            </a:r>
            <a:r>
              <a:rPr lang="en-US" sz="2700" dirty="0" smtClean="0"/>
              <a:t> </a:t>
            </a:r>
            <a:r>
              <a:rPr lang="en-US" sz="2700" dirty="0" err="1" smtClean="0"/>
              <a:t>bagian</a:t>
            </a:r>
            <a:r>
              <a:rPr lang="en-US" sz="2700" dirty="0" smtClean="0"/>
              <a:t> folder. </a:t>
            </a:r>
            <a:r>
              <a:rPr lang="en-US" sz="2700" dirty="0" err="1" smtClean="0"/>
              <a:t>Dengan</a:t>
            </a:r>
            <a:r>
              <a:rPr lang="en-US" sz="2700" dirty="0" smtClean="0"/>
              <a:t> </a:t>
            </a:r>
            <a:r>
              <a:rPr lang="en-US" sz="2700" dirty="0" err="1" smtClean="0"/>
              <a:t>cara</a:t>
            </a:r>
            <a:r>
              <a:rPr lang="en-US" sz="2700" dirty="0" smtClean="0"/>
              <a:t> </a:t>
            </a:r>
            <a:r>
              <a:rPr lang="en-US" sz="2700" dirty="0" err="1" smtClean="0"/>
              <a:t>klik</a:t>
            </a:r>
            <a:r>
              <a:rPr lang="en-US" sz="2700" dirty="0" smtClean="0"/>
              <a:t> </a:t>
            </a:r>
            <a:r>
              <a:rPr lang="en-US" sz="2700" dirty="0" err="1" smtClean="0"/>
              <a:t>tombol</a:t>
            </a:r>
            <a:r>
              <a:rPr lang="en-US" sz="2700" dirty="0" smtClean="0"/>
              <a:t> browse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di</a:t>
            </a:r>
            <a:r>
              <a:rPr lang="en-US" sz="2700" dirty="0" smtClean="0"/>
              <a:t> </a:t>
            </a:r>
            <a:r>
              <a:rPr lang="en-US" sz="2700" dirty="0" err="1" smtClean="0"/>
              <a:t>layar</a:t>
            </a:r>
            <a:r>
              <a:rPr lang="en-US" sz="2700" dirty="0" smtClean="0"/>
              <a:t> </a:t>
            </a:r>
            <a:r>
              <a:rPr lang="en-US" sz="2700" dirty="0" err="1" smtClean="0"/>
              <a:t>akan</a:t>
            </a:r>
            <a:r>
              <a:rPr lang="en-US" sz="2700" dirty="0" smtClean="0"/>
              <a:t> </a:t>
            </a:r>
            <a:r>
              <a:rPr lang="en-US" sz="2700" dirty="0" err="1" smtClean="0"/>
              <a:t>terlihat</a:t>
            </a:r>
            <a:r>
              <a:rPr lang="en-US" sz="2700" dirty="0" smtClean="0"/>
              <a:t> </a:t>
            </a:r>
            <a:r>
              <a:rPr lang="en-US" sz="2700" dirty="0" err="1" smtClean="0"/>
              <a:t>kotak</a:t>
            </a:r>
            <a:r>
              <a:rPr lang="en-US" sz="2700" dirty="0" smtClean="0"/>
              <a:t> dialog browse for folder. </a:t>
            </a:r>
            <a:r>
              <a:rPr lang="en-US" sz="2700" dirty="0" err="1" smtClean="0"/>
              <a:t>Kemudian</a:t>
            </a:r>
            <a:r>
              <a:rPr lang="en-US" sz="2700" dirty="0" smtClean="0"/>
              <a:t> </a:t>
            </a:r>
            <a:r>
              <a:rPr lang="en-US" sz="2700" dirty="0" err="1" smtClean="0"/>
              <a:t>pilih</a:t>
            </a:r>
            <a:r>
              <a:rPr lang="en-US" sz="2700" dirty="0" smtClean="0"/>
              <a:t> folder </a:t>
            </a:r>
            <a:r>
              <a:rPr lang="en-US" sz="2700" dirty="0" err="1" smtClean="0"/>
              <a:t>terus</a:t>
            </a:r>
            <a:r>
              <a:rPr lang="en-US" sz="2700" dirty="0" smtClean="0"/>
              <a:t> OK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BLOGGER_PHOTO_ID_5250403541944332802" descr="http://3.bp.blogspot.com/_yYZ7nB811sw/SN0uNB0LcgI/AAAAAAAAARw/-JJsFbAEnbQ/s400/mp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785926"/>
            <a:ext cx="542928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5715008" cy="492919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700" dirty="0" err="1" smtClean="0"/>
              <a:t>lik</a:t>
            </a:r>
            <a:r>
              <a:rPr lang="en-US" sz="2700" dirty="0" smtClean="0"/>
              <a:t> </a:t>
            </a:r>
            <a:r>
              <a:rPr lang="en-US" sz="2700" dirty="0" err="1" smtClean="0"/>
              <a:t>nama</a:t>
            </a:r>
            <a:r>
              <a:rPr lang="en-US" sz="2700" dirty="0" smtClean="0"/>
              <a:t> </a:t>
            </a:r>
            <a:r>
              <a:rPr lang="en-US" sz="2700" dirty="0" err="1" smtClean="0"/>
              <a:t>komputer</a:t>
            </a:r>
            <a:r>
              <a:rPr lang="en-US" sz="2700" dirty="0" smtClean="0"/>
              <a:t> yang </a:t>
            </a:r>
            <a:r>
              <a:rPr lang="en-US" sz="2700" dirty="0" err="1" smtClean="0"/>
              <a:t>dituju</a:t>
            </a:r>
            <a:r>
              <a:rPr lang="en-US" sz="2700" dirty="0" smtClean="0"/>
              <a:t> </a:t>
            </a:r>
            <a:r>
              <a:rPr lang="en-US" sz="2700" dirty="0" err="1" smtClean="0"/>
              <a:t>kemudian</a:t>
            </a:r>
            <a:r>
              <a:rPr lang="en-US" sz="2700" dirty="0" smtClean="0"/>
              <a:t> </a:t>
            </a:r>
            <a:r>
              <a:rPr lang="en-US" sz="2700" dirty="0" err="1" smtClean="0"/>
              <a:t>klik</a:t>
            </a:r>
            <a:r>
              <a:rPr lang="en-US" sz="2700" dirty="0" smtClean="0"/>
              <a:t> </a:t>
            </a:r>
            <a:r>
              <a:rPr lang="en-US" sz="2700" dirty="0" err="1" smtClean="0"/>
              <a:t>nama</a:t>
            </a:r>
            <a:r>
              <a:rPr lang="en-US" sz="2700" dirty="0" smtClean="0"/>
              <a:t> folder </a:t>
            </a:r>
            <a:r>
              <a:rPr lang="en-US" sz="2700" dirty="0" err="1" smtClean="0"/>
              <a:t>latihan</a:t>
            </a:r>
            <a:r>
              <a:rPr lang="en-US" sz="2700" dirty="0" smtClean="0"/>
              <a:t> sharing </a:t>
            </a:r>
            <a:r>
              <a:rPr lang="en-US" sz="2700" dirty="0" err="1" smtClean="0"/>
              <a:t>kemudian</a:t>
            </a:r>
            <a:r>
              <a:rPr lang="en-US" sz="2700" dirty="0" smtClean="0"/>
              <a:t> </a:t>
            </a:r>
            <a:r>
              <a:rPr lang="en-US" sz="2700" dirty="0" err="1" smtClean="0"/>
              <a:t>klik</a:t>
            </a:r>
            <a:r>
              <a:rPr lang="en-US" sz="2700" dirty="0" smtClean="0"/>
              <a:t> </a:t>
            </a:r>
            <a:r>
              <a:rPr lang="en-US" sz="2700" dirty="0" err="1" smtClean="0"/>
              <a:t>tombol</a:t>
            </a:r>
            <a:r>
              <a:rPr lang="en-US" sz="2700" dirty="0" smtClean="0"/>
              <a:t> OK,</a:t>
            </a:r>
            <a:br>
              <a:rPr lang="en-US" sz="2700" dirty="0" smtClean="0"/>
            </a:br>
            <a:r>
              <a:rPr lang="en-US" sz="4000" dirty="0" smtClean="0"/>
              <a:t>- </a:t>
            </a:r>
            <a:r>
              <a:rPr lang="en-US" sz="2000" dirty="0" err="1" smtClean="0"/>
              <a:t>Pastikan</a:t>
            </a:r>
            <a:r>
              <a:rPr lang="en-US" sz="2000" dirty="0" smtClean="0"/>
              <a:t> </a:t>
            </a:r>
            <a:r>
              <a:rPr lang="en-US" sz="2000" dirty="0" err="1" smtClean="0"/>
              <a:t>pilihan</a:t>
            </a:r>
            <a:r>
              <a:rPr lang="en-US" sz="2000" dirty="0" smtClean="0"/>
              <a:t> </a:t>
            </a:r>
            <a:r>
              <a:rPr lang="en-US" sz="2000" dirty="0" err="1" smtClean="0"/>
              <a:t>Reconect</a:t>
            </a:r>
            <a:r>
              <a:rPr lang="en-US" sz="2000" dirty="0" smtClean="0"/>
              <a:t> at logon </a:t>
            </a:r>
            <a:r>
              <a:rPr lang="en-US" sz="2000" dirty="0" err="1" smtClean="0"/>
              <a:t>ditandai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simbol</a:t>
            </a:r>
            <a:r>
              <a:rPr lang="en-US" sz="2000" dirty="0" smtClean="0"/>
              <a:t> </a:t>
            </a:r>
            <a:r>
              <a:rPr lang="en-US" sz="2000" dirty="0" err="1" smtClean="0"/>
              <a:t>ceklist</a:t>
            </a:r>
            <a:r>
              <a:rPr lang="en-US" sz="2000" dirty="0" smtClean="0"/>
              <a:t>, agar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kali user account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logon drive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 </a:t>
            </a:r>
            <a:r>
              <a:rPr lang="en-US" sz="2000" dirty="0" err="1" smtClean="0"/>
              <a:t>dipetakan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smtClean="0"/>
              <a:t>- </a:t>
            </a:r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dirty="0" err="1" smtClean="0"/>
              <a:t>tombol</a:t>
            </a:r>
            <a:r>
              <a:rPr lang="en-US" sz="2000" dirty="0" smtClean="0"/>
              <a:t> finish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maping</a:t>
            </a:r>
            <a:r>
              <a:rPr lang="en-US" sz="2000" dirty="0" smtClean="0"/>
              <a:t> drive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dirty="0" err="1" smtClean="0"/>
              <a:t>disamping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BLOGGER_PHOTO_ID_5250404141550230498" descr="http://2.bp.blogspot.com/_yYZ7nB811sw/SN0uv7hXW-I/AAAAAAAAASA/RLaiVpC4Its/s400/mp4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0"/>
            <a:ext cx="35004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3766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sharing file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atau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folder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silahkan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mengikuti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langkah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kerja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bawah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ini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 </a:t>
            </a:r>
            <a:r>
              <a:rPr lang="en-US" b="1" dirty="0" smtClean="0"/>
              <a:t>Start</a:t>
            </a:r>
            <a:r>
              <a:rPr lang="en-US" dirty="0" smtClean="0"/>
              <a:t> ==&gt; </a:t>
            </a:r>
            <a:r>
              <a:rPr lang="en-US" b="1" dirty="0" smtClean="0"/>
              <a:t>Explore</a:t>
            </a:r>
            <a:r>
              <a:rPr lang="en-US" dirty="0" smtClean="0"/>
              <a:t> ==&gt; </a:t>
            </a:r>
            <a:r>
              <a:rPr lang="en-US" dirty="0" err="1" smtClean="0"/>
              <a:t>cari</a:t>
            </a:r>
            <a:r>
              <a:rPr lang="en-US" dirty="0" smtClean="0"/>
              <a:t> folder </a:t>
            </a:r>
            <a:r>
              <a:rPr lang="en-US" dirty="0" err="1" smtClean="0"/>
              <a:t>atau</a:t>
            </a:r>
            <a:r>
              <a:rPr lang="en-US" dirty="0" smtClean="0"/>
              <a:t> file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sharing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dimunculkan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My Network Places (</a:t>
            </a:r>
            <a:r>
              <a:rPr lang="en-US" dirty="0" err="1" smtClean="0"/>
              <a:t>misal</a:t>
            </a:r>
            <a:r>
              <a:rPr lang="en-US" dirty="0" smtClean="0"/>
              <a:t>: </a:t>
            </a:r>
            <a:r>
              <a:rPr lang="en-US" b="1" dirty="0" smtClean="0"/>
              <a:t>My Documents)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</a:t>
            </a:r>
            <a:r>
              <a:rPr lang="en-US" b="1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b="1" dirty="0" smtClean="0"/>
              <a:t> My Document </a:t>
            </a:r>
            <a:r>
              <a:rPr lang="en-US" dirty="0" err="1" smtClean="0"/>
              <a:t>trus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b="1" dirty="0" smtClean="0"/>
              <a:t> Properties ==&gt; </a:t>
            </a:r>
            <a:r>
              <a:rPr lang="en-US" dirty="0" err="1" smtClean="0"/>
              <a:t>pilih</a:t>
            </a:r>
            <a:r>
              <a:rPr lang="en-US" b="1" dirty="0" smtClean="0"/>
              <a:t> Sharing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Centang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disamping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b="1" dirty="0" smtClean="0"/>
              <a:t> "Shared this folder on the network"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Centang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"</a:t>
            </a:r>
            <a:r>
              <a:rPr lang="en-US" b="1" dirty="0" smtClean="0"/>
              <a:t>Allow network users to change my files" </a:t>
            </a:r>
            <a:r>
              <a:rPr lang="en-US" dirty="0" smtClean="0"/>
              <a:t>(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membiarkan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lain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merubah</a:t>
            </a:r>
            <a:r>
              <a:rPr lang="en-US" dirty="0" smtClean="0"/>
              <a:t> file </a:t>
            </a:r>
            <a:r>
              <a:rPr lang="en-US" dirty="0" err="1" smtClean="0"/>
              <a:t>tersebut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5. </a:t>
            </a:r>
            <a:r>
              <a:rPr lang="en-US" dirty="0" err="1" smtClean="0"/>
              <a:t>Klik</a:t>
            </a:r>
            <a:r>
              <a:rPr lang="en-US" dirty="0" smtClean="0"/>
              <a:t> Apply ==&gt; OK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Sharing Folder</a:t>
            </a:r>
            <a:endParaRPr lang="en-US" dirty="0"/>
          </a:p>
        </p:txBody>
      </p:sp>
    </p:spTree>
  </p:cSld>
  <p:clrMapOvr>
    <a:masterClrMapping/>
  </p:clrMapOvr>
  <p:transition>
    <p:strips dir="ld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447738"/>
          </a:xfrm>
        </p:spPr>
        <p:txBody>
          <a:bodyPr/>
          <a:lstStyle/>
          <a:p>
            <a:r>
              <a:rPr lang="en-US" dirty="0" err="1" smtClean="0"/>
              <a:t>Langkah</a:t>
            </a:r>
            <a:r>
              <a:rPr lang="en-US" dirty="0" smtClean="0"/>
              <a:t> -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Sharing file and printer.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Cara sharing file </a:t>
            </a:r>
            <a:r>
              <a:rPr lang="en-US" dirty="0" err="1" smtClean="0"/>
              <a:t>dan</a:t>
            </a:r>
            <a:r>
              <a:rPr lang="en-US" dirty="0" smtClean="0"/>
              <a:t> printer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trol pane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3116"/>
            <a:ext cx="3048000" cy="3857628"/>
          </a:xfrm>
        </p:spPr>
      </p:pic>
      <p:pic>
        <p:nvPicPr>
          <p:cNvPr id="5" name="Picture 4" descr="Network and Sharing Cen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2571744"/>
            <a:ext cx="5500726" cy="4000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1142984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b="1" dirty="0" smtClean="0"/>
              <a:t>Control Panel,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smtClean="0"/>
              <a:t>Network and   </a:t>
            </a:r>
          </a:p>
          <a:p>
            <a:pPr>
              <a:buNone/>
            </a:pPr>
            <a:r>
              <a:rPr lang="en-US" b="1" dirty="0" smtClean="0"/>
              <a:t>    Sharing Center.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nge Advanced Sharing Setti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000528" cy="4000528"/>
          </a:xfrm>
        </p:spPr>
      </p:pic>
      <p:pic>
        <p:nvPicPr>
          <p:cNvPr id="5" name="Picture 4" descr="Protected password shar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4929198"/>
            <a:ext cx="4500594" cy="19288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3857628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b="1" dirty="0" smtClean="0"/>
              <a:t>Password protected sharing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b="1" dirty="0" smtClean="0"/>
              <a:t>Home or Work </a:t>
            </a:r>
            <a:r>
              <a:rPr lang="en-US" dirty="0" smtClean="0"/>
              <a:t>/ </a:t>
            </a:r>
            <a:r>
              <a:rPr lang="en-US" b="1" dirty="0" smtClean="0"/>
              <a:t>Public </a:t>
            </a:r>
            <a:r>
              <a:rPr lang="en-US" dirty="0" smtClean="0"/>
              <a:t>(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sharing file)</a:t>
            </a:r>
            <a:r>
              <a:rPr lang="en-US" b="1" dirty="0" smtClean="0"/>
              <a:t> </a:t>
            </a:r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b="1" dirty="0" smtClean="0"/>
              <a:t>Protected password sharing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b="1" dirty="0" smtClean="0"/>
              <a:t>Turn off. 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0430" y="1142984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2.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smtClean="0"/>
              <a:t>Change Advanced Sharing Network</a:t>
            </a:r>
            <a:r>
              <a:rPr lang="en-US" dirty="0" smtClean="0"/>
              <a:t>, 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Pilih</a:t>
            </a:r>
            <a:r>
              <a:rPr lang="en-US" dirty="0" smtClean="0"/>
              <a:t> folder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sharing,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contohkan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sharing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folder </a:t>
            </a:r>
            <a:r>
              <a:rPr lang="en-US" dirty="0" err="1" smtClean="0"/>
              <a:t>lagu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folder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sharing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arahkan</a:t>
            </a:r>
            <a:r>
              <a:rPr lang="en-US" dirty="0" smtClean="0"/>
              <a:t> </a:t>
            </a:r>
            <a:r>
              <a:rPr lang="en-US" dirty="0" err="1" smtClean="0"/>
              <a:t>kursor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b="1" dirty="0" smtClean="0"/>
              <a:t>Share with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b="1" dirty="0" err="1" smtClean="0"/>
              <a:t>Spesific</a:t>
            </a:r>
            <a:r>
              <a:rPr lang="en-US" b="1" dirty="0" smtClean="0"/>
              <a:t> people..</a:t>
            </a:r>
            <a:r>
              <a:rPr lang="en-US" dirty="0" smtClean="0"/>
              <a:t>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/ </a:t>
            </a:r>
            <a:r>
              <a:rPr lang="en-US" dirty="0" err="1" smtClean="0"/>
              <a:t>tergabung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homegroup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sharing folder </a:t>
            </a:r>
            <a:r>
              <a:rPr lang="en-US" dirty="0" err="1" smtClean="0"/>
              <a:t>sesama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yang </a:t>
            </a:r>
            <a:r>
              <a:rPr lang="en-US" dirty="0" err="1" smtClean="0"/>
              <a:t>diatas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Sharing Folder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are wit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3357586" cy="3357586"/>
          </a:xfrm>
        </p:spPr>
      </p:pic>
      <p:sp>
        <p:nvSpPr>
          <p:cNvPr id="5" name="TextBox 4"/>
          <p:cNvSpPr txBox="1"/>
          <p:nvPr/>
        </p:nvSpPr>
        <p:spPr>
          <a:xfrm>
            <a:off x="928662" y="3500438"/>
            <a:ext cx="67151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yang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disuruh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siapa</a:t>
            </a:r>
            <a:r>
              <a:rPr lang="en-US" dirty="0" smtClean="0"/>
              <a:t> folder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sharing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wewenangnya</a:t>
            </a:r>
            <a:r>
              <a:rPr lang="en-US" dirty="0" smtClean="0"/>
              <a:t> </a:t>
            </a:r>
            <a:r>
              <a:rPr lang="en-US" dirty="0" err="1" smtClean="0"/>
              <a:t>terhadapa</a:t>
            </a:r>
            <a:r>
              <a:rPr lang="en-US" dirty="0" smtClean="0"/>
              <a:t> folder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segitiga</a:t>
            </a:r>
            <a:r>
              <a:rPr lang="en-US" dirty="0" smtClean="0"/>
              <a:t> </a:t>
            </a:r>
            <a:r>
              <a:rPr lang="en-US" dirty="0" err="1" smtClean="0"/>
              <a:t>kebawah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menu dropdown,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b="1" dirty="0" smtClean="0"/>
              <a:t>everyone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yang lain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sharing folder(</a:t>
            </a:r>
            <a:r>
              <a:rPr lang="en-US" b="1" dirty="0" smtClean="0"/>
              <a:t>guest, Create new user</a:t>
            </a:r>
            <a:r>
              <a:rPr lang="en-US" dirty="0" smtClean="0"/>
              <a:t>)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smtClean="0"/>
              <a:t>add</a:t>
            </a:r>
            <a:r>
              <a:rPr lang="en-US" dirty="0" smtClean="0"/>
              <a:t>, </a:t>
            </a:r>
            <a:r>
              <a:rPr lang="en-US" dirty="0" err="1" smtClean="0"/>
              <a:t>tapi</a:t>
            </a:r>
            <a:r>
              <a:rPr lang="en-US" dirty="0" smtClean="0"/>
              <a:t> agar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everyone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atur</a:t>
            </a:r>
            <a:r>
              <a:rPr lang="en-US" dirty="0" smtClean="0"/>
              <a:t> permission </a:t>
            </a:r>
            <a:r>
              <a:rPr lang="en-US" dirty="0" err="1" smtClean="0"/>
              <a:t>levelnya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diinginkan</a:t>
            </a:r>
            <a:r>
              <a:rPr lang="en-US" dirty="0" smtClean="0"/>
              <a:t> (</a:t>
            </a:r>
            <a:r>
              <a:rPr lang="en-US" b="1" dirty="0" smtClean="0"/>
              <a:t>read, read &amp; write)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smtClean="0"/>
              <a:t>share.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nu dropdow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4071966" cy="4071966"/>
          </a:xfrm>
        </p:spPr>
      </p:pic>
      <p:pic>
        <p:nvPicPr>
          <p:cNvPr id="5" name="Picture 4" descr="File shar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785794"/>
            <a:ext cx="4429156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oadi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714620"/>
            <a:ext cx="4000528" cy="4000528"/>
          </a:xfrm>
        </p:spPr>
      </p:pic>
      <p:pic>
        <p:nvPicPr>
          <p:cNvPr id="7" name="Picture 6" descr="Succe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785902"/>
            <a:ext cx="3643338" cy="50720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348" y="500042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aka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b="1" dirty="0" smtClean="0"/>
              <a:t>"your folder is shared"</a:t>
            </a:r>
            <a:r>
              <a:rPr lang="en-US" dirty="0" smtClean="0"/>
              <a:t>. </a:t>
            </a:r>
            <a:r>
              <a:rPr lang="en-US" dirty="0" err="1" smtClean="0"/>
              <a:t>Sekarang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suda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sharing folder.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Peer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rekan</a:t>
            </a:r>
            <a:r>
              <a:rPr lang="en-US" dirty="0" smtClean="0"/>
              <a:t> </a:t>
            </a:r>
            <a:r>
              <a:rPr lang="en-US" dirty="0" err="1" smtClean="0"/>
              <a:t>sekerja</a:t>
            </a:r>
            <a:r>
              <a:rPr lang="en-US" dirty="0" smtClean="0"/>
              <a:t>. Peer-to-peer network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(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10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1-2 printer).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yang </a:t>
            </a:r>
            <a:r>
              <a:rPr lang="en-US" dirty="0" err="1" smtClean="0"/>
              <a:t>diutamakan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program, data </a:t>
            </a:r>
            <a:r>
              <a:rPr lang="en-US" dirty="0" err="1" smtClean="0"/>
              <a:t>dan</a:t>
            </a:r>
            <a:r>
              <a:rPr lang="en-US" dirty="0" smtClean="0"/>
              <a:t> printer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bersama-sama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  <a:t>Peer-to-peer Network </a:t>
            </a:r>
            <a:br>
              <a:rPr 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</a:br>
            <a:endParaRPr lang="en-US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dirty="0" smtClean="0"/>
              <a:t>1</a:t>
            </a:r>
            <a:r>
              <a:rPr lang="en-US" dirty="0" smtClean="0"/>
              <a:t>.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setting </a:t>
            </a:r>
            <a:r>
              <a:rPr lang="en-US" dirty="0" err="1" smtClean="0"/>
              <a:t>dulu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yang </a:t>
            </a:r>
            <a:r>
              <a:rPr lang="en-US" dirty="0" err="1" smtClean="0"/>
              <a:t>tersambung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printer. (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driver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terinstal</a:t>
            </a:r>
            <a:r>
              <a:rPr lang="en-US" dirty="0" smtClean="0"/>
              <a:t>).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menu Start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Printer and Faxes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instal</a:t>
            </a:r>
            <a:r>
              <a:rPr lang="en-US" dirty="0" smtClean="0"/>
              <a:t> printer sharing </a:t>
            </a:r>
            <a:r>
              <a:rPr lang="en-US" dirty="0" err="1" smtClean="0"/>
              <a:t>lan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windows </a:t>
            </a:r>
            <a:r>
              <a:rPr lang="en-US" dirty="0" err="1" smtClean="0"/>
              <a:t>xp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ra-instal-sharing-printer-pada-lan-jaringan-windows-x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428604"/>
            <a:ext cx="7970950" cy="5857916"/>
          </a:xfr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2.Sesaat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tampil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driver printer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terinstal</a:t>
            </a:r>
            <a:r>
              <a:rPr lang="en-US" dirty="0" smtClean="0"/>
              <a:t>.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mouse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driver printer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disharing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menu Sharing</a:t>
            </a:r>
          </a:p>
          <a:p>
            <a:endParaRPr lang="en-US" dirty="0"/>
          </a:p>
        </p:txBody>
      </p:sp>
      <p:pic>
        <p:nvPicPr>
          <p:cNvPr id="4" name="Picture 3" descr="Sharing_Printer_on_Windows_XP_Pi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357430"/>
            <a:ext cx="4929222" cy="4282262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jendela</a:t>
            </a:r>
            <a:r>
              <a:rPr lang="en-US" dirty="0" smtClean="0"/>
              <a:t> printer sharing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Share this printer,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Apply.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 Apply </a:t>
            </a:r>
            <a:r>
              <a:rPr lang="en-US" dirty="0" err="1" smtClean="0"/>
              <a:t>maka</a:t>
            </a:r>
            <a:r>
              <a:rPr lang="en-US" dirty="0" smtClean="0"/>
              <a:t> printer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disetting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lain</a:t>
            </a:r>
          </a:p>
          <a:p>
            <a:endParaRPr lang="en-US" dirty="0"/>
          </a:p>
        </p:txBody>
      </p:sp>
      <p:pic>
        <p:nvPicPr>
          <p:cNvPr id="4" name="Picture 3" descr="cara-instal-sharing-printer-pada-lan-jaringan-windows-xp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285992"/>
            <a:ext cx="3876675" cy="436245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Sekarang</a:t>
            </a:r>
            <a:r>
              <a:rPr lang="en-US" dirty="0" smtClean="0"/>
              <a:t> </a:t>
            </a:r>
            <a:r>
              <a:rPr lang="en-US" dirty="0" err="1" smtClean="0"/>
              <a:t>saatnya</a:t>
            </a:r>
            <a:r>
              <a:rPr lang="en-US" dirty="0" smtClean="0"/>
              <a:t> </a:t>
            </a:r>
            <a:r>
              <a:rPr lang="en-US" dirty="0" err="1" smtClean="0"/>
              <a:t>beralih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lain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disambungkan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printer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tadi</a:t>
            </a:r>
            <a:r>
              <a:rPr lang="en-US" dirty="0" smtClean="0"/>
              <a:t> agar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mengoperasikan</a:t>
            </a:r>
            <a:r>
              <a:rPr lang="en-US" dirty="0" smtClean="0"/>
              <a:t> printer.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Start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Printer and Faxes</a:t>
            </a:r>
            <a:endParaRPr lang="en-US" dirty="0"/>
          </a:p>
        </p:txBody>
      </p:sp>
      <p:pic>
        <p:nvPicPr>
          <p:cNvPr id="4" name="Picture 3" descr="cara-instal-sharing-printer-pada-lan-jaringan-windows-x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500306"/>
            <a:ext cx="5540782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5. </a:t>
            </a:r>
            <a:r>
              <a:rPr lang="en-US" dirty="0" err="1" smtClean="0"/>
              <a:t>Sesaat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printer and </a:t>
            </a:r>
            <a:r>
              <a:rPr lang="en-US" dirty="0" err="1" smtClean="0"/>
              <a:t>faxs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,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Add a printer</a:t>
            </a:r>
          </a:p>
          <a:p>
            <a:endParaRPr lang="en-US" dirty="0"/>
          </a:p>
        </p:txBody>
      </p:sp>
      <p:pic>
        <p:nvPicPr>
          <p:cNvPr id="4" name="Picture 3" descr="printer and fa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357298"/>
            <a:ext cx="4643470" cy="5212952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6. </a:t>
            </a:r>
            <a:r>
              <a:rPr lang="en-US" dirty="0" err="1" smtClean="0"/>
              <a:t>nanti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Add printer Wizard, </a:t>
            </a:r>
            <a:r>
              <a:rPr lang="en-US" dirty="0" err="1" smtClean="0"/>
              <a:t>silahkan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Next</a:t>
            </a:r>
          </a:p>
          <a:p>
            <a:pPr>
              <a:buNone/>
            </a:pPr>
            <a:r>
              <a:rPr lang="en-US" b="1" dirty="0" smtClean="0"/>
              <a:t>7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 network printer, or a printer attached to another computer,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kliknext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 descr="Local or Network Prin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651" y="2714620"/>
            <a:ext cx="6399596" cy="414338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8.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 agar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browse for a printer,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next</a:t>
            </a:r>
          </a:p>
          <a:p>
            <a:pPr>
              <a:buNone/>
            </a:pPr>
            <a:r>
              <a:rPr lang="en-US" b="1" dirty="0" smtClean="0"/>
              <a:t>9.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dobel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printer sharing </a:t>
            </a:r>
            <a:r>
              <a:rPr lang="en-US" dirty="0" err="1" smtClean="0"/>
              <a:t>tadi</a:t>
            </a:r>
            <a:r>
              <a:rPr lang="en-US" dirty="0" smtClean="0"/>
              <a:t>, </a:t>
            </a:r>
            <a:r>
              <a:rPr lang="en-US" dirty="0" err="1" smtClean="0"/>
              <a:t>nanti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printer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sharing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tadi</a:t>
            </a:r>
            <a:r>
              <a:rPr lang="en-US" dirty="0" smtClean="0"/>
              <a:t>,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printernya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Next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ra-instal-sharing-printer-pada-lan-jaringan-windows-xp-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189" y="714357"/>
            <a:ext cx="7490273" cy="568792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10.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Next</a:t>
            </a:r>
          </a:p>
          <a:p>
            <a:endParaRPr lang="en-US" dirty="0"/>
          </a:p>
        </p:txBody>
      </p:sp>
      <p:pic>
        <p:nvPicPr>
          <p:cNvPr id="4" name="Picture 3" descr="cara-instal-sharing-printer-pada-lan-jaringan-windows-xp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571612"/>
            <a:ext cx="7610475" cy="1209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3571876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11.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nanti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Finish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ringan-peer-to-peer-300x2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421908"/>
            <a:ext cx="6643734" cy="469490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JARINGAN PEER TO PEER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setting </a:t>
            </a:r>
            <a:r>
              <a:rPr lang="en-US" dirty="0" smtClean="0">
                <a:hlinkClick r:id="rId2"/>
              </a:rPr>
              <a:t>share internet</a:t>
            </a:r>
            <a:r>
              <a:rPr lang="en-US" dirty="0" smtClean="0"/>
              <a:t> :</a:t>
            </a:r>
            <a:br>
              <a:rPr lang="en-US" dirty="0" smtClean="0"/>
            </a:br>
            <a:r>
              <a:rPr lang="en-US" b="1" dirty="0" err="1" smtClean="0"/>
              <a:t>Pada</a:t>
            </a:r>
            <a:r>
              <a:rPr lang="en-US" b="1" dirty="0" smtClean="0"/>
              <a:t> Host </a:t>
            </a:r>
            <a:r>
              <a:rPr lang="en-US" b="1" dirty="0" err="1" smtClean="0"/>
              <a:t>Komputer</a:t>
            </a:r>
            <a:r>
              <a:rPr lang="en-US" dirty="0" smtClean="0"/>
              <a:t> (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dipasang</a:t>
            </a:r>
            <a:r>
              <a:rPr lang="en-US" dirty="0" smtClean="0"/>
              <a:t> modem/PC </a:t>
            </a:r>
            <a:r>
              <a:rPr lang="en-US" dirty="0" err="1" smtClean="0"/>
              <a:t>utama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1.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Control panel</a:t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smtClean="0"/>
              <a:t>Network and Internet Connections</a:t>
            </a:r>
            <a:r>
              <a:rPr lang="en-US" dirty="0" smtClean="0"/>
              <a:t> --&gt; </a:t>
            </a:r>
            <a:r>
              <a:rPr lang="en-US" b="1" dirty="0" smtClean="0"/>
              <a:t>Network Connections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yang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internet. </a:t>
            </a:r>
            <a:r>
              <a:rPr lang="en-US" dirty="0" err="1" smtClean="0"/>
              <a:t>Misalnya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internet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modem,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yang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inginkan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dial-up.</a:t>
            </a:r>
            <a:br>
              <a:rPr lang="en-US" dirty="0" smtClean="0"/>
            </a:br>
            <a:r>
              <a:rPr lang="en-US" dirty="0" smtClean="0"/>
              <a:t>4.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smtClean="0"/>
              <a:t>Properties</a:t>
            </a:r>
            <a:r>
              <a:rPr lang="en-US" dirty="0" smtClean="0"/>
              <a:t> --&gt; tab </a:t>
            </a:r>
            <a:r>
              <a:rPr lang="en-US" b="1" dirty="0" smtClean="0"/>
              <a:t>Advanced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hlinkClick r:id="rId3"/>
              </a:rPr>
              <a:t/>
            </a:r>
            <a:br>
              <a:rPr lang="en-US" dirty="0" smtClean="0">
                <a:hlinkClick r:id="rId3"/>
              </a:rPr>
            </a:br>
            <a:r>
              <a:rPr lang="en-US" sz="3600" dirty="0" smtClean="0">
                <a:hlinkClick r:id="rId3"/>
              </a:rPr>
              <a:t>Cara Share </a:t>
            </a:r>
            <a:r>
              <a:rPr lang="en-US" sz="3600" dirty="0" err="1" smtClean="0">
                <a:hlinkClick r:id="rId3"/>
              </a:rPr>
              <a:t>Koneksi</a:t>
            </a:r>
            <a:r>
              <a:rPr lang="en-US" sz="3600" dirty="0" smtClean="0">
                <a:hlinkClick r:id="rId3"/>
              </a:rPr>
              <a:t> Internet </a:t>
            </a:r>
            <a:r>
              <a:rPr lang="en-US" sz="3600" dirty="0" err="1" smtClean="0">
                <a:hlinkClick r:id="rId3"/>
              </a:rPr>
              <a:t>Antar</a:t>
            </a:r>
            <a:r>
              <a:rPr lang="en-US" sz="3600" dirty="0" smtClean="0">
                <a:hlinkClick r:id="rId3"/>
              </a:rPr>
              <a:t> PC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364333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Dibawah</a:t>
            </a:r>
            <a:r>
              <a:rPr lang="en-US" dirty="0" smtClean="0"/>
              <a:t> Internet Connection Sharing,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b="1" dirty="0" smtClean="0"/>
              <a:t>Allow other network users to connect through this computer's Internet connection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6.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berbagi</a:t>
            </a:r>
            <a:r>
              <a:rPr lang="en-US" dirty="0" smtClean="0"/>
              <a:t> dial-up </a:t>
            </a:r>
            <a:r>
              <a:rPr lang="en-US" dirty="0" err="1" smtClean="0"/>
              <a:t>koneksi</a:t>
            </a:r>
            <a:r>
              <a:rPr lang="en-US" dirty="0" smtClean="0"/>
              <a:t> Internet, </a:t>
            </a:r>
            <a:r>
              <a:rPr lang="en-US" dirty="0" err="1" smtClean="0"/>
              <a:t>pilih</a:t>
            </a:r>
            <a:r>
              <a:rPr lang="en-US" dirty="0" smtClean="0"/>
              <a:t> E</a:t>
            </a:r>
            <a:r>
              <a:rPr lang="en-US" b="1" dirty="0" smtClean="0"/>
              <a:t>stablish a dial-up connection whenever a computer on my network attempts to access the Internet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OK.</a:t>
            </a:r>
            <a:br>
              <a:rPr lang="en-US" dirty="0" smtClean="0"/>
            </a:br>
            <a:r>
              <a:rPr lang="en-US" dirty="0" smtClean="0"/>
              <a:t>7.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3786191"/>
            <a:ext cx="750099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When Internet Connection Sharing is enabled, your LAN adapter will be set to use</a:t>
            </a:r>
            <a:br>
              <a:rPr lang="en-US" dirty="0" smtClean="0"/>
            </a:br>
            <a:r>
              <a:rPr lang="en-US" dirty="0" smtClean="0"/>
              <a:t>IP address 192.168.0.1. Your computer may lose connectivity with other computers on</a:t>
            </a:r>
            <a:br>
              <a:rPr lang="en-US" dirty="0" smtClean="0"/>
            </a:br>
            <a:r>
              <a:rPr lang="en-US" dirty="0" smtClean="0"/>
              <a:t>your network. If these other computers have static IP addresses, it is a good idea to set them</a:t>
            </a:r>
            <a:br>
              <a:rPr lang="en-US" dirty="0" smtClean="0"/>
            </a:br>
            <a:r>
              <a:rPr lang="en-US" dirty="0" smtClean="0"/>
              <a:t>to obtain their IP addresses automatically. Are you sure you want to enable Internet</a:t>
            </a:r>
            <a:br>
              <a:rPr lang="en-US" dirty="0" smtClean="0"/>
            </a:br>
            <a:r>
              <a:rPr lang="en-US" dirty="0" smtClean="0"/>
              <a:t>Connection Sharing?</a:t>
            </a:r>
            <a:endParaRPr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8. </a:t>
            </a:r>
            <a:r>
              <a:rPr lang="en-US" dirty="0" err="1" smtClean="0"/>
              <a:t>klik</a:t>
            </a:r>
            <a:r>
              <a:rPr lang="en-US" dirty="0" smtClean="0"/>
              <a:t> YES. </a:t>
            </a:r>
            <a:r>
              <a:rPr lang="en-US" dirty="0" err="1" smtClean="0"/>
              <a:t>Sambungan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Internet yang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bersama-sama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lain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area </a:t>
            </a:r>
            <a:r>
              <a:rPr lang="en-US" dirty="0" err="1" smtClean="0"/>
              <a:t>lokal</a:t>
            </a:r>
            <a:r>
              <a:rPr lang="en-US" dirty="0" smtClean="0"/>
              <a:t> (LAN). Adaptor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LAN </a:t>
            </a:r>
            <a:r>
              <a:rPr lang="en-US" dirty="0" err="1" smtClean="0"/>
              <a:t>dikonfigurasi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IP </a:t>
            </a:r>
            <a:r>
              <a:rPr lang="en-US" dirty="0" err="1" smtClean="0"/>
              <a:t>statis</a:t>
            </a:r>
            <a:r>
              <a:rPr lang="en-US" dirty="0" smtClean="0"/>
              <a:t> 192.168.0.1 </a:t>
            </a:r>
            <a:r>
              <a:rPr lang="en-US" dirty="0" err="1" smtClean="0"/>
              <a:t>dan</a:t>
            </a:r>
            <a:r>
              <a:rPr lang="en-US" dirty="0" smtClean="0"/>
              <a:t> subnet mask </a:t>
            </a:r>
            <a:r>
              <a:rPr lang="en-US" dirty="0" err="1" smtClean="0"/>
              <a:t>dari</a:t>
            </a:r>
            <a:r>
              <a:rPr lang="en-US" dirty="0" smtClean="0"/>
              <a:t> 255.255.255.0</a:t>
            </a: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07848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komputer</a:t>
            </a:r>
            <a:r>
              <a:rPr lang="en-US" b="1" dirty="0" smtClean="0"/>
              <a:t> </a:t>
            </a:r>
            <a:r>
              <a:rPr lang="en-US" b="1" dirty="0" err="1" smtClean="0"/>
              <a:t>klien</a:t>
            </a:r>
            <a:r>
              <a:rPr lang="en-US" dirty="0" smtClean="0"/>
              <a:t> (PC </a:t>
            </a:r>
            <a:r>
              <a:rPr lang="en-US" dirty="0" err="1" smtClean="0"/>
              <a:t>satunya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Internet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,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mengkonfirmasi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IP adapter LAN,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mengkonfigurasi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mengkonfirmasi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IP adapter LAN, </a:t>
            </a:r>
            <a:r>
              <a:rPr lang="en-US" dirty="0" err="1" smtClean="0"/>
              <a:t>ikuti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 (PC </a:t>
            </a:r>
            <a:r>
              <a:rPr lang="en-US" dirty="0" err="1" smtClean="0"/>
              <a:t>satunya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b="1" dirty="0" smtClean="0"/>
              <a:t>Control pane</a:t>
            </a:r>
            <a:r>
              <a:rPr lang="en-US" dirty="0" smtClean="0"/>
              <a:t>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smtClean="0"/>
              <a:t>Network and Internet Connections</a:t>
            </a:r>
            <a:r>
              <a:rPr lang="en-US" dirty="0" smtClean="0"/>
              <a:t> --&gt; </a:t>
            </a:r>
            <a:r>
              <a:rPr lang="en-US" b="1" dirty="0" smtClean="0"/>
              <a:t>Network Connections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smtClean="0"/>
              <a:t>Local Area Connection</a:t>
            </a:r>
            <a:r>
              <a:rPr lang="en-US" dirty="0" smtClean="0"/>
              <a:t> --&gt; </a:t>
            </a:r>
            <a:r>
              <a:rPr lang="en-US" b="1" dirty="0" smtClean="0"/>
              <a:t>Properties</a:t>
            </a:r>
            <a:r>
              <a:rPr lang="en-US" dirty="0" smtClean="0"/>
              <a:t> --&gt; Tab </a:t>
            </a:r>
            <a:r>
              <a:rPr lang="en-US" b="1" dirty="0" err="1" smtClean="0"/>
              <a:t>GeneraL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smtClean="0"/>
              <a:t>Internet Protocol (TCP/IP)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b="1" dirty="0" smtClean="0"/>
              <a:t>This connection uses the following items</a:t>
            </a:r>
            <a:r>
              <a:rPr lang="en-US" dirty="0" smtClean="0"/>
              <a:t> --&gt;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smtClean="0"/>
              <a:t>properties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Di </a:t>
            </a:r>
            <a:r>
              <a:rPr lang="en-US" dirty="0" err="1" smtClean="0"/>
              <a:t>kotak</a:t>
            </a:r>
            <a:r>
              <a:rPr lang="en-US" dirty="0" smtClean="0"/>
              <a:t> dialog </a:t>
            </a:r>
            <a:r>
              <a:rPr lang="en-US" b="1" dirty="0" smtClean="0"/>
              <a:t>Internet Protocol (TCP/IP) Properties</a:t>
            </a:r>
            <a:r>
              <a:rPr lang="en-US" dirty="0" smtClean="0"/>
              <a:t>,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smtClean="0"/>
              <a:t>Obtain an IP address automatically</a:t>
            </a:r>
            <a:r>
              <a:rPr lang="en-US" dirty="0" smtClean="0"/>
              <a:t> (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dipilih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smtClean="0"/>
              <a:t>OK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nb:Anda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IP </a:t>
            </a:r>
            <a:r>
              <a:rPr lang="en-US" dirty="0" err="1" smtClean="0"/>
              <a:t>statis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kisaran</a:t>
            </a:r>
            <a:r>
              <a:rPr lang="en-US" dirty="0" smtClean="0"/>
              <a:t> 192.168.0.2 </a:t>
            </a:r>
            <a:r>
              <a:rPr lang="en-US" dirty="0" err="1" smtClean="0"/>
              <a:t>ke</a:t>
            </a:r>
            <a:r>
              <a:rPr lang="en-US" dirty="0" smtClean="0"/>
              <a:t> 192.168.0.254. </a:t>
            </a:r>
            <a:r>
              <a:rPr lang="en-US" dirty="0" err="1" smtClean="0"/>
              <a:t>Misalnya</a:t>
            </a:r>
            <a:r>
              <a:rPr lang="en-US" dirty="0" smtClean="0"/>
              <a:t>,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IP </a:t>
            </a:r>
            <a:r>
              <a:rPr lang="en-US" dirty="0" err="1" smtClean="0"/>
              <a:t>statis</a:t>
            </a:r>
            <a:r>
              <a:rPr lang="en-US" dirty="0" smtClean="0"/>
              <a:t>, subnet mask, </a:t>
            </a:r>
            <a:r>
              <a:rPr lang="en-US" dirty="0" err="1" smtClean="0"/>
              <a:t>dan</a:t>
            </a:r>
            <a:r>
              <a:rPr lang="en-US" dirty="0" smtClean="0"/>
              <a:t> default gateway: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IP Address 192.168.0.2</a:t>
            </a:r>
            <a:br>
              <a:rPr lang="en-US" dirty="0" smtClean="0"/>
            </a:br>
            <a:r>
              <a:rPr lang="en-US" dirty="0" smtClean="0"/>
              <a:t>Subnet mask 255.255.255.0</a:t>
            </a:r>
            <a:br>
              <a:rPr lang="en-US" dirty="0" smtClean="0"/>
            </a:br>
            <a:r>
              <a:rPr lang="en-US" dirty="0" smtClean="0"/>
              <a:t>Default gateway 192.168.0.1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/>
              <a:t>6.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b="1" dirty="0" smtClean="0"/>
              <a:t>Local Area Connection Properties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smtClean="0"/>
              <a:t>OK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mengkonfigurasi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share </a:t>
            </a:r>
            <a:r>
              <a:rPr lang="en-US" dirty="0" err="1" smtClean="0"/>
              <a:t>koneksi</a:t>
            </a:r>
            <a:r>
              <a:rPr lang="en-US" dirty="0" smtClean="0"/>
              <a:t> internet, </a:t>
            </a:r>
            <a:r>
              <a:rPr lang="en-US" dirty="0" err="1" smtClean="0"/>
              <a:t>ikuti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Control panel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dirty="0" err="1" smtClean="0"/>
              <a:t>Klik</a:t>
            </a:r>
            <a:r>
              <a:rPr lang="en-US" dirty="0" smtClean="0"/>
              <a:t> Network and Internet Connections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en-US" dirty="0" err="1" smtClean="0"/>
              <a:t>klik</a:t>
            </a:r>
            <a:r>
              <a:rPr lang="en-US" dirty="0" smtClean="0"/>
              <a:t> Internet Options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dialog Internet Properties dialog box, </a:t>
            </a:r>
            <a:r>
              <a:rPr lang="en-US" dirty="0" err="1" smtClean="0"/>
              <a:t>klik</a:t>
            </a:r>
            <a:r>
              <a:rPr lang="en-US" dirty="0" smtClean="0"/>
              <a:t> tab Connections.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Setup.Connection</a:t>
            </a:r>
            <a:r>
              <a:rPr lang="en-US" dirty="0" smtClean="0"/>
              <a:t> Wizard starts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6. </a:t>
            </a:r>
            <a:r>
              <a:rPr lang="en-US" dirty="0" err="1" smtClean="0"/>
              <a:t>Pada</a:t>
            </a:r>
            <a:r>
              <a:rPr lang="en-US" dirty="0" smtClean="0"/>
              <a:t> New Connection Wizard page --&gt; next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7. </a:t>
            </a:r>
            <a:r>
              <a:rPr lang="en-US" dirty="0" err="1" smtClean="0"/>
              <a:t>Klik</a:t>
            </a:r>
            <a:r>
              <a:rPr lang="en-US" dirty="0" smtClean="0"/>
              <a:t> Connect to the Internet --&gt; next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8. </a:t>
            </a:r>
            <a:r>
              <a:rPr lang="en-US" dirty="0" err="1" smtClean="0"/>
              <a:t>Klik</a:t>
            </a:r>
            <a:r>
              <a:rPr lang="en-US" dirty="0" smtClean="0"/>
              <a:t> Set up my connection manually --&gt; next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9. </a:t>
            </a:r>
            <a:r>
              <a:rPr lang="en-US" dirty="0" err="1" smtClean="0"/>
              <a:t>klik</a:t>
            </a:r>
            <a:r>
              <a:rPr lang="en-US" dirty="0" smtClean="0"/>
              <a:t> Connect using a broadband connection that is always on --&gt; next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10. </a:t>
            </a:r>
            <a:r>
              <a:rPr lang="en-US" dirty="0" err="1" smtClean="0"/>
              <a:t>Setelah</a:t>
            </a:r>
            <a:r>
              <a:rPr lang="en-US" dirty="0" smtClean="0"/>
              <a:t> Completing the New Connection Wizard, </a:t>
            </a:r>
            <a:r>
              <a:rPr lang="en-US" dirty="0" err="1" smtClean="0"/>
              <a:t>klik</a:t>
            </a:r>
            <a:r>
              <a:rPr lang="en-US" dirty="0" smtClean="0"/>
              <a:t> finish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9190" y="1571612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solidFill>
                  <a:schemeClr val="accent3"/>
                </a:solidFill>
                <a:latin typeface="Bernard MT Condensed" pitchFamily="18" charset="0"/>
              </a:rPr>
              <a:t>SELESAI</a:t>
            </a:r>
            <a:endParaRPr lang="en-US" sz="4800" b="1" dirty="0">
              <a:ln/>
              <a:solidFill>
                <a:schemeClr val="accent3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837</TotalTime>
  <Words>2713</Words>
  <Application>Microsoft Office PowerPoint</Application>
  <PresentationFormat>On-screen Show (4:3)</PresentationFormat>
  <Paragraphs>331</Paragraphs>
  <Slides>97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10" baseType="lpstr">
      <vt:lpstr>Arial</vt:lpstr>
      <vt:lpstr>Arial Black</vt:lpstr>
      <vt:lpstr>Arial,Bold</vt:lpstr>
      <vt:lpstr>Berlin Sans FB Demi</vt:lpstr>
      <vt:lpstr>Bernard MT Condensed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Bitmap Image</vt:lpstr>
      <vt:lpstr>PowerPoint Presentation</vt:lpstr>
      <vt:lpstr>Materi Jaringan Komputer </vt:lpstr>
      <vt:lpstr>Definisi Jaringan komputer </vt:lpstr>
      <vt:lpstr>Jenis-Jenis Jaringan Komputer</vt:lpstr>
      <vt:lpstr>JARINGAN CLIENT SERVER</vt:lpstr>
      <vt:lpstr>JARINGAN CLIENT - SERVER</vt:lpstr>
      <vt:lpstr>PowerPoint Presentation</vt:lpstr>
      <vt:lpstr>Peer-to-peer Network  </vt:lpstr>
      <vt:lpstr>JARINGAN PEER TO PEER</vt:lpstr>
      <vt:lpstr>PowerPoint Presentation</vt:lpstr>
      <vt:lpstr>PowerPoint Presentation</vt:lpstr>
      <vt:lpstr>PowerPoint Presentation</vt:lpstr>
      <vt:lpstr>LAN ( Lokal Area Network)</vt:lpstr>
      <vt:lpstr>PowerPoint Presentation</vt:lpstr>
      <vt:lpstr>MAN (Metropolitan Area Network)</vt:lpstr>
      <vt:lpstr>PowerPoint Presentation</vt:lpstr>
      <vt:lpstr>WAN (Wide Area Network)</vt:lpstr>
      <vt:lpstr>Keuntungan Jaringan LAN : atau kegunaan jaringan</vt:lpstr>
      <vt:lpstr>PowerPoint Presentation</vt:lpstr>
      <vt:lpstr>Peralatan-peralatan yang dibutuhkan : </vt:lpstr>
      <vt:lpstr>PowerPoint Presentation</vt:lpstr>
      <vt:lpstr>Komputer Server</vt:lpstr>
      <vt:lpstr>Komputer Server (cont’d)</vt:lpstr>
      <vt:lpstr>PowerPoint Presentation</vt:lpstr>
      <vt:lpstr>Software </vt:lpstr>
      <vt:lpstr>Contoh aplikasi jaringan komputer  </vt:lpstr>
      <vt:lpstr>PowerPoint Presentation</vt:lpstr>
      <vt:lpstr>Langkah-langkah Membangun Jaringan Komputer LAN: </vt:lpstr>
      <vt:lpstr>PowerPoint Presentation</vt:lpstr>
      <vt:lpstr>PowerPoint Presentation</vt:lpstr>
      <vt:lpstr>Pengertian Topologi Jaringan </vt:lpstr>
      <vt:lpstr>topologi</vt:lpstr>
      <vt:lpstr> Topologi Star </vt:lpstr>
      <vt:lpstr>PowerPoint Presentation</vt:lpstr>
      <vt:lpstr>Alat – Alat yang dibutuhkan dalam membangun jaringan LAN :</vt:lpstr>
      <vt:lpstr>Alat inti yang wajib ada untuk membuat sebuah jaringan komputer :</vt:lpstr>
      <vt:lpstr>PowerPoint Presentation</vt:lpstr>
      <vt:lpstr>PowerPoint Presentation</vt:lpstr>
      <vt:lpstr>Pemasangan Konektor</vt:lpstr>
      <vt:lpstr>Pemasangan Konektor (cont’d)</vt:lpstr>
      <vt:lpstr>PowerPoint Presentation</vt:lpstr>
      <vt:lpstr>PowerPoint Presentation</vt:lpstr>
      <vt:lpstr>Alat tambahan atau pendukung untuk membuat sebuah jaringan komputer :</vt:lpstr>
      <vt:lpstr>PENGERTIAN IP ADDRESS</vt:lpstr>
      <vt:lpstr>PowerPoint Presentation</vt:lpstr>
      <vt:lpstr> IP Address dapat dipisahkan menjadi dua bagian, </vt:lpstr>
      <vt:lpstr>PowerPoint Presentation</vt:lpstr>
      <vt:lpstr>Terdapat beberapa kelas IP Address yang digunakan dalam TCP/IP dalam suatu jaringan yaitu:</vt:lpstr>
      <vt:lpstr> Berdasarkan jenisnya IP address dibedakan menjadi 2 macam: </vt:lpstr>
      <vt:lpstr>IP CLASS</vt:lpstr>
      <vt:lpstr>Class dan NETMASK</vt:lpstr>
      <vt:lpstr>RANGE IP</vt:lpstr>
      <vt:lpstr>Karakteristik IP Kelas C</vt:lpstr>
      <vt:lpstr>Gateway dan DNS (Domain Name Server) </vt:lpstr>
      <vt:lpstr>DNS (Domain Name Server) </vt:lpstr>
      <vt:lpstr>PowerPoint Presentation</vt:lpstr>
      <vt:lpstr>SETTING NETWORK</vt:lpstr>
      <vt:lpstr>Masukan IPadress : 192.168.0.26 subnet mask : 255.255.255.0</vt:lpstr>
      <vt:lpstr>Setting ip dan dns</vt:lpstr>
      <vt:lpstr>Perintah Ipconfig </vt:lpstr>
      <vt:lpstr>Perintah Ping</vt:lpstr>
      <vt:lpstr> Maka penulisan perintah ping seperti pada gambar dibawah ini:  </vt:lpstr>
      <vt:lpstr>Setelah perintah ping ditulis seperti pada gambar diatas, akhiri dengan menekan OK. Untuk kemudian akan ditampilkan jendela ping yang memuat hasil pengecekan koneksi, contohnya seperti gambar ini </vt:lpstr>
      <vt:lpstr>Setting workgroup   pada Windows XP</vt:lpstr>
      <vt:lpstr>PowerPoint Presentation</vt:lpstr>
      <vt:lpstr>Cek Workgroup dan  Computer Name</vt:lpstr>
      <vt:lpstr>Mapping drive</vt:lpstr>
      <vt:lpstr>   Cara yang digunakan untuk membuat mapping drive adalah sebagai berikut :  </vt:lpstr>
      <vt:lpstr>  Kemudian dilayar akan terlihat kotak dialog map network drive, tentukan pilihan drive pada bagian Drive, misalnya drive E. </vt:lpstr>
      <vt:lpstr> Tentukan folder pada bagian folder. Dengan cara klik tombol browse dan di layar akan terlihat kotak dialog browse for folder. Kemudian pilih folder terus OK </vt:lpstr>
      <vt:lpstr>lik nama komputer yang dituju kemudian klik nama folder latihan sharing kemudian klik tombol OK, - Pastikan pilihan Reconect at logon ditandai dengan simbol ceklist, agar setiap kali user account melakukan logon drive tersebut langsung dipetakan. - Kemudian klik tombol finish maka maping drive telah dapat di gunakan seperti gambar disamping  </vt:lpstr>
      <vt:lpstr>Sharing Folder</vt:lpstr>
      <vt:lpstr>Cara sharing file dan printer </vt:lpstr>
      <vt:lpstr>PowerPoint Presentation</vt:lpstr>
      <vt:lpstr>PowerPoint Presentation</vt:lpstr>
      <vt:lpstr>Sharing Folder </vt:lpstr>
      <vt:lpstr>PowerPoint Presentation</vt:lpstr>
      <vt:lpstr>PowerPoint Presentation</vt:lpstr>
      <vt:lpstr>PowerPoint Presentation</vt:lpstr>
      <vt:lpstr>cara instal printer sharing lan jaringan pada windows xp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Cara Share Koneksi Internet Antar PC </vt:lpstr>
      <vt:lpstr>PowerPoint Presentation</vt:lpstr>
      <vt:lpstr>PowerPoint Presentation</vt:lpstr>
      <vt:lpstr>Pada komputer klien (PC satunya)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tuslimpc</cp:lastModifiedBy>
  <cp:revision>104</cp:revision>
  <dcterms:created xsi:type="dcterms:W3CDTF">2013-08-31T06:28:06Z</dcterms:created>
  <dcterms:modified xsi:type="dcterms:W3CDTF">2017-08-07T02:26:04Z</dcterms:modified>
</cp:coreProperties>
</file>