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1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CA9E6-5BCA-4E3A-9612-719C798E4906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CAC10-31F2-4D3F-A33B-09A465823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67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9F04DE-03D0-4813-8AB9-63AFD65A69F3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056577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C52E06-217C-4E71-B360-2877FAB027CC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262996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E4AAA3-4B34-49C8-82C5-4842A7E20DBD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55392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EAB857-22C0-4CDC-81E9-7700D45CDB46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980415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660ED6-7CF1-49B1-9D68-350156B1DD5E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819082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A169285-BD19-4261-B338-E414C00C839F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BB40C53-5EFB-41EC-9C2E-15DF7D5C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9285-BD19-4261-B338-E414C00C839F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53-5EFB-41EC-9C2E-15DF7D5C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9285-BD19-4261-B338-E414C00C839F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53-5EFB-41EC-9C2E-15DF7D5C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9285-BD19-4261-B338-E414C00C839F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53-5EFB-41EC-9C2E-15DF7D5C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9285-BD19-4261-B338-E414C00C839F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53-5EFB-41EC-9C2E-15DF7D5C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9285-BD19-4261-B338-E414C00C839F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53-5EFB-41EC-9C2E-15DF7D5C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A169285-BD19-4261-B338-E414C00C839F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BB40C53-5EFB-41EC-9C2E-15DF7D5C324A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A169285-BD19-4261-B338-E414C00C839F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BB40C53-5EFB-41EC-9C2E-15DF7D5C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9285-BD19-4261-B338-E414C00C839F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53-5EFB-41EC-9C2E-15DF7D5C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9285-BD19-4261-B338-E414C00C839F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53-5EFB-41EC-9C2E-15DF7D5C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9285-BD19-4261-B338-E414C00C839F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0C53-5EFB-41EC-9C2E-15DF7D5C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A169285-BD19-4261-B338-E414C00C839F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BB40C53-5EFB-41EC-9C2E-15DF7D5C324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Use%20your%20mind1.ex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401887"/>
            <a:ext cx="8763000" cy="1470025"/>
          </a:xfrm>
        </p:spPr>
        <p:txBody>
          <a:bodyPr/>
          <a:lstStyle/>
          <a:p>
            <a:r>
              <a:rPr lang="en-US" dirty="0" smtClean="0"/>
              <a:t>ALGORITMA DAN PEMROGRAMAN 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: </a:t>
            </a:r>
            <a:r>
              <a:rPr lang="en-US" dirty="0" err="1" smtClean="0"/>
              <a:t>Tuslim,S.Kom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585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BAHASA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, </a:t>
            </a:r>
            <a:r>
              <a:rPr lang="en-US" dirty="0" err="1" smtClean="0"/>
              <a:t>bahasa</a:t>
            </a:r>
            <a:r>
              <a:rPr lang="en-US" dirty="0" smtClean="0"/>
              <a:t> program </a:t>
            </a:r>
            <a:r>
              <a:rPr lang="en-US" dirty="0" err="1" smtClean="0"/>
              <a:t>digolongkan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3 </a:t>
            </a:r>
            <a:r>
              <a:rPr lang="en-US" dirty="0" err="1" smtClean="0"/>
              <a:t>bagian</a:t>
            </a:r>
            <a:r>
              <a:rPr lang="en-US" dirty="0" smtClean="0"/>
              <a:t> 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Bahasa</a:t>
            </a:r>
            <a:r>
              <a:rPr lang="en-US" dirty="0" smtClean="0"/>
              <a:t> Tingkat </a:t>
            </a:r>
            <a:r>
              <a:rPr lang="en-US" dirty="0" err="1" smtClean="0"/>
              <a:t>Rendah</a:t>
            </a:r>
            <a:r>
              <a:rPr lang="en-US" dirty="0" smtClean="0"/>
              <a:t> (Low Level)</a:t>
            </a:r>
          </a:p>
          <a:p>
            <a:r>
              <a:rPr lang="en-US" dirty="0" err="1" smtClean="0"/>
              <a:t>Bahasa</a:t>
            </a:r>
            <a:r>
              <a:rPr lang="en-US" dirty="0" smtClean="0"/>
              <a:t> Tingkat </a:t>
            </a:r>
            <a:r>
              <a:rPr lang="en-US" dirty="0" err="1" smtClean="0"/>
              <a:t>Sedang</a:t>
            </a:r>
            <a:r>
              <a:rPr lang="en-US" dirty="0" smtClean="0"/>
              <a:t> (Middle Level)</a:t>
            </a:r>
          </a:p>
          <a:p>
            <a:r>
              <a:rPr lang="en-US" dirty="0" err="1" smtClean="0"/>
              <a:t>Bahasa</a:t>
            </a:r>
            <a:r>
              <a:rPr lang="en-US" dirty="0" smtClean="0"/>
              <a:t> Tingkat </a:t>
            </a:r>
            <a:r>
              <a:rPr lang="en-US" dirty="0" err="1" smtClean="0"/>
              <a:t>Tinggi</a:t>
            </a:r>
            <a:r>
              <a:rPr lang="en-US" dirty="0" smtClean="0"/>
              <a:t> (High Level)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15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9160"/>
          </a:xfrm>
        </p:spPr>
        <p:txBody>
          <a:bodyPr/>
          <a:lstStyle/>
          <a:p>
            <a:r>
              <a:rPr lang="en-US" dirty="0" smtClean="0"/>
              <a:t>TAHAPAN </a:t>
            </a:r>
            <a:endParaRPr lang="en-US" dirty="0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2971800" y="1524000"/>
            <a:ext cx="914400" cy="3810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600" b="1">
                <a:latin typeface="Arial" charset="0"/>
              </a:rPr>
              <a:t>Mulai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429000" y="1905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514600" y="2209800"/>
            <a:ext cx="1981200" cy="4572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Batasan Masalah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3429000" y="2667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590800" y="2971800"/>
            <a:ext cx="1600200" cy="5334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600" b="1">
                <a:latin typeface="Arial" charset="0"/>
              </a:rPr>
              <a:t>Pengembangan </a:t>
            </a:r>
          </a:p>
          <a:p>
            <a:pPr algn="ctr" eaLnBrk="1" hangingPunct="1"/>
            <a:r>
              <a:rPr lang="en-US" sz="1600" b="1">
                <a:latin typeface="Arial" charset="0"/>
              </a:rPr>
              <a:t>Model</a:t>
            </a: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3505200" y="3505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667000" y="3810000"/>
            <a:ext cx="1524000" cy="5334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600" b="1">
                <a:latin typeface="Arial" charset="0"/>
              </a:rPr>
              <a:t>Rancangan </a:t>
            </a:r>
          </a:p>
          <a:p>
            <a:pPr algn="ctr" eaLnBrk="1" hangingPunct="1"/>
            <a:r>
              <a:rPr lang="en-US" sz="1600" b="1">
                <a:latin typeface="Arial" charset="0"/>
              </a:rPr>
              <a:t>Algoritma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3505200" y="4343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2667000" y="4648200"/>
            <a:ext cx="1524000" cy="5334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600" b="1">
                <a:latin typeface="Arial" charset="0"/>
              </a:rPr>
              <a:t>Perbaikan </a:t>
            </a:r>
          </a:p>
          <a:p>
            <a:pPr algn="ctr" eaLnBrk="1" hangingPunct="1"/>
            <a:r>
              <a:rPr lang="en-US" sz="1600" b="1">
                <a:latin typeface="Arial" charset="0"/>
              </a:rPr>
              <a:t>Algoritma</a:t>
            </a: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>
            <a:off x="1981200" y="4953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V="1">
            <a:off x="1981200" y="24384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1981200" y="2438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1981200" y="3200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191000" y="4038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4648200" y="3810000"/>
            <a:ext cx="1828800" cy="5334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600" b="1">
                <a:latin typeface="Arial" charset="0"/>
              </a:rPr>
              <a:t>Pemrograman</a:t>
            </a: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5562600" y="4343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648200" y="4648200"/>
            <a:ext cx="1828800" cy="5334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600" b="1">
                <a:latin typeface="Arial" charset="0"/>
              </a:rPr>
              <a:t>Pengujian</a:t>
            </a:r>
          </a:p>
          <a:p>
            <a:pPr algn="ctr" eaLnBrk="1" hangingPunct="1"/>
            <a:r>
              <a:rPr lang="en-US" sz="1600" b="1">
                <a:latin typeface="Arial" charset="0"/>
              </a:rPr>
              <a:t> Pembetulan Analisa</a:t>
            </a:r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55626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4648200" y="5486400"/>
            <a:ext cx="1828800" cy="3810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600" b="1">
                <a:latin typeface="Arial" charset="0"/>
              </a:rPr>
              <a:t>Dokumentasi</a:t>
            </a:r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5562600" y="586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Oval 24"/>
          <p:cNvSpPr>
            <a:spLocks noChangeArrowheads="1"/>
          </p:cNvSpPr>
          <p:nvPr/>
        </p:nvSpPr>
        <p:spPr bwMode="auto">
          <a:xfrm>
            <a:off x="5029200" y="6172200"/>
            <a:ext cx="990600" cy="3048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600" b="1">
                <a:latin typeface="Arial" charset="0"/>
              </a:rPr>
              <a:t>Selesai</a:t>
            </a:r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 flipV="1">
            <a:off x="6477000" y="4953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 flipV="1">
            <a:off x="7467600" y="24384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 flipH="1">
            <a:off x="6477000" y="4038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 flipH="1">
            <a:off x="4191000" y="32004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 flipH="1">
            <a:off x="4495800" y="24384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4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Langkah-langkah</a:t>
            </a:r>
            <a:r>
              <a:rPr lang="en-US" dirty="0" smtClean="0"/>
              <a:t> </a:t>
            </a:r>
            <a:r>
              <a:rPr lang="en-US" dirty="0" err="1" smtClean="0"/>
              <a:t>logis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pikirnya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merepresentasikan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logis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diterapkan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r>
              <a:rPr lang="en-US" dirty="0" smtClean="0"/>
              <a:t> </a:t>
            </a:r>
            <a:r>
              <a:rPr lang="en-US" dirty="0" err="1" smtClean="0"/>
              <a:t>sehari-hari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52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SIFAT ALGORITMA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Tidak menggunakan simbol atau sintaks dari suatu bahasa pemrograman.</a:t>
            </a:r>
          </a:p>
          <a:p>
            <a:r>
              <a:rPr lang="pt-BR" dirty="0" smtClean="0"/>
              <a:t>Tidak tergantung pada suatu bahasa pemrograman.</a:t>
            </a:r>
          </a:p>
          <a:p>
            <a:r>
              <a:rPr lang="en-US" dirty="0" err="1" smtClean="0"/>
              <a:t>Notasi-notasinya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manapun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66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KRITERIA PEMILIHAN ALGORITMA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 smtClean="0"/>
              <a:t>1. </a:t>
            </a:r>
            <a:r>
              <a:rPr lang="en-US" sz="2800" b="1" dirty="0" err="1" smtClean="0"/>
              <a:t>Ada</a:t>
            </a:r>
            <a:r>
              <a:rPr lang="en-US" sz="2800" b="1" dirty="0" smtClean="0"/>
              <a:t> output</a:t>
            </a:r>
            <a:r>
              <a:rPr lang="en-US" sz="2800" dirty="0" smtClean="0"/>
              <a:t>:</a:t>
            </a:r>
            <a:endParaRPr lang="en-US" sz="2800" b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 smtClean="0"/>
              <a:t>2. </a:t>
            </a:r>
            <a:r>
              <a:rPr lang="en-US" sz="2800" b="1" dirty="0" err="1" smtClean="0"/>
              <a:t>Efektifitas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Efisiensi</a:t>
            </a:r>
            <a:endParaRPr lang="en-US" sz="28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 smtClean="0"/>
              <a:t>3. </a:t>
            </a:r>
            <a:r>
              <a:rPr lang="en-US" sz="2800" b="1" dirty="0" err="1" smtClean="0"/>
              <a:t>Jumlah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langkahnya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berhingga</a:t>
            </a:r>
            <a:r>
              <a:rPr lang="en-US" sz="2800" b="1" dirty="0" smtClean="0"/>
              <a:t> </a:t>
            </a:r>
            <a:r>
              <a:rPr lang="en-US" sz="2800" dirty="0" smtClean="0"/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 smtClean="0"/>
              <a:t>4. </a:t>
            </a:r>
            <a:r>
              <a:rPr lang="en-US" sz="2800" b="1" dirty="0" err="1" smtClean="0"/>
              <a:t>Terstruktur</a:t>
            </a:r>
            <a:endParaRPr lang="en-US" sz="28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06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miring </a:t>
            </a:r>
            <a:r>
              <a:rPr lang="en-US" dirty="0" err="1" smtClean="0"/>
              <a:t>segitiga</a:t>
            </a:r>
            <a:r>
              <a:rPr lang="en-US" dirty="0" smtClean="0"/>
              <a:t> </a:t>
            </a:r>
            <a:r>
              <a:rPr lang="en-US" dirty="0" err="1" smtClean="0"/>
              <a:t>siku</a:t>
            </a:r>
            <a:r>
              <a:rPr lang="en-US" dirty="0" smtClean="0"/>
              <a:t> - </a:t>
            </a:r>
            <a:r>
              <a:rPr lang="en-US" dirty="0" err="1" smtClean="0"/>
              <a:t>siku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Masukkan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a</a:t>
            </a:r>
          </a:p>
          <a:p>
            <a:r>
              <a:rPr lang="en-US" dirty="0" err="1" smtClean="0"/>
              <a:t>Masukkan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b</a:t>
            </a:r>
          </a:p>
          <a:p>
            <a:r>
              <a:rPr lang="en-US" dirty="0" err="1" smtClean="0"/>
              <a:t>Hitung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 smtClean="0"/>
          </a:p>
          <a:p>
            <a:r>
              <a:rPr lang="en-US" dirty="0" err="1" smtClean="0"/>
              <a:t>Hitung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c</a:t>
            </a:r>
          </a:p>
          <a:p>
            <a:r>
              <a:rPr lang="en-US" dirty="0" err="1" smtClean="0"/>
              <a:t>Tampilkan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49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ALGORITMA yang </a:t>
            </a:r>
            <a:r>
              <a:rPr lang="en-US" dirty="0" err="1" smtClean="0"/>
              <a:t>berkembang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Djikstra</a:t>
            </a:r>
            <a:endParaRPr lang="en-US" dirty="0" smtClean="0"/>
          </a:p>
          <a:p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Semut</a:t>
            </a:r>
            <a:endParaRPr lang="en-US" dirty="0" smtClean="0"/>
          </a:p>
          <a:p>
            <a:r>
              <a:rPr lang="en-US" dirty="0" smtClean="0"/>
              <a:t>Neural Network</a:t>
            </a:r>
          </a:p>
          <a:p>
            <a:r>
              <a:rPr lang="en-US" dirty="0" err="1" smtClean="0"/>
              <a:t>Logika</a:t>
            </a:r>
            <a:r>
              <a:rPr lang="en-US" dirty="0" smtClean="0"/>
              <a:t> Fuzzy</a:t>
            </a:r>
          </a:p>
          <a:p>
            <a:r>
              <a:rPr lang="en-US" dirty="0" smtClean="0"/>
              <a:t>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64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1.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Memasak</a:t>
            </a:r>
            <a:r>
              <a:rPr lang="en-US" dirty="0" smtClean="0"/>
              <a:t> </a:t>
            </a:r>
            <a:r>
              <a:rPr lang="en-US" dirty="0" err="1" smtClean="0"/>
              <a:t>mie</a:t>
            </a:r>
            <a:r>
              <a:rPr lang="en-US" dirty="0" smtClean="0"/>
              <a:t> </a:t>
            </a:r>
            <a:r>
              <a:rPr lang="en-US" dirty="0" err="1" smtClean="0"/>
              <a:t>instan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Berangkat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Bangun</a:t>
            </a:r>
            <a:r>
              <a:rPr lang="en-US" dirty="0" smtClean="0"/>
              <a:t> </a:t>
            </a:r>
            <a:r>
              <a:rPr lang="en-US" dirty="0" err="1" smtClean="0"/>
              <a:t>Tidur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Penerimaan</a:t>
            </a:r>
            <a:r>
              <a:rPr lang="en-US" dirty="0" smtClean="0"/>
              <a:t> MABA di UYP.</a:t>
            </a:r>
          </a:p>
          <a:p>
            <a:pPr lvl="1"/>
            <a:r>
              <a:rPr lang="en-US" dirty="0" smtClean="0"/>
              <a:t>Update status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www.facebook.com</a:t>
            </a:r>
            <a:endParaRPr lang="en-US" dirty="0" smtClean="0"/>
          </a:p>
          <a:p>
            <a:pPr lvl="1"/>
            <a:r>
              <a:rPr lang="en-US" dirty="0" smtClean="0"/>
              <a:t>Bonus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Menabung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punya</a:t>
            </a: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bank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293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Algoritma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6000" b="1" smtClean="0"/>
              <a:t>Game : </a:t>
            </a:r>
          </a:p>
          <a:p>
            <a:pPr>
              <a:buFontTx/>
              <a:buNone/>
              <a:defRPr/>
            </a:pPr>
            <a:r>
              <a:rPr lang="en-US" sz="6000" b="1" smtClean="0"/>
              <a:t>	</a:t>
            </a:r>
            <a:r>
              <a:rPr lang="en-US" sz="6000" b="1" smtClean="0">
                <a:hlinkClick r:id="rId3" action="ppaction://hlinkfile"/>
              </a:rPr>
              <a:t>Use Your Mind!</a:t>
            </a:r>
            <a:endParaRPr lang="en-US" sz="6000" b="1" smtClean="0"/>
          </a:p>
        </p:txBody>
      </p:sp>
    </p:spTree>
    <p:extLst>
      <p:ext uri="{BB962C8B-B14F-4D97-AF65-F5344CB8AC3E}">
        <p14:creationId xmlns:p14="http://schemas.microsoft.com/office/powerpoint/2010/main" val="5546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Langkah Use Your Mind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1800" dirty="0" smtClean="0"/>
              <a:t>2 kanibal naik perahu ke seberang kiri </a:t>
            </a:r>
          </a:p>
          <a:p>
            <a:pPr marL="609600" indent="-609600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1800" dirty="0" smtClean="0"/>
              <a:t>Pindahkan 1 kanibal ke seberang kiri</a:t>
            </a:r>
          </a:p>
          <a:p>
            <a:pPr marL="609600" indent="-609600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1800" dirty="0" smtClean="0"/>
              <a:t>Perahu kembali ke seberang kanan </a:t>
            </a:r>
            <a:r>
              <a:rPr lang="en-US" sz="1800" dirty="0" err="1" smtClean="0"/>
              <a:t>dgn</a:t>
            </a:r>
            <a:r>
              <a:rPr lang="en-US" sz="1800" dirty="0" smtClean="0"/>
              <a:t> 1 kanibal</a:t>
            </a:r>
          </a:p>
          <a:p>
            <a:pPr marL="609600" indent="-609600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1800" dirty="0" smtClean="0"/>
              <a:t>Ulangi langkah 1-3</a:t>
            </a:r>
          </a:p>
          <a:p>
            <a:pPr marL="609600" indent="-609600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1800" dirty="0" smtClean="0"/>
              <a:t>2 misionaris naik perahu ke seberang kiri</a:t>
            </a:r>
          </a:p>
          <a:p>
            <a:pPr marL="609600" indent="-609600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1800" dirty="0" smtClean="0"/>
              <a:t>Di seberang kiri, tukar 1 kanibal </a:t>
            </a:r>
            <a:r>
              <a:rPr lang="en-US" sz="1800" dirty="0" err="1" smtClean="0"/>
              <a:t>dgn</a:t>
            </a:r>
            <a:r>
              <a:rPr lang="en-US" sz="1800" dirty="0" smtClean="0"/>
              <a:t> 1 misionaris di perahu</a:t>
            </a:r>
          </a:p>
          <a:p>
            <a:pPr marL="609600" indent="-609600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1800" dirty="0" smtClean="0"/>
              <a:t>Perahu kembali ke seberang kanan </a:t>
            </a:r>
            <a:r>
              <a:rPr lang="en-US" sz="1800" dirty="0" err="1" smtClean="0"/>
              <a:t>dgn</a:t>
            </a:r>
            <a:r>
              <a:rPr lang="en-US" sz="1800" dirty="0" smtClean="0"/>
              <a:t> 1 kanibal dan 1 misionaris</a:t>
            </a:r>
          </a:p>
          <a:p>
            <a:pPr marL="609600" indent="-609600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1800" dirty="0" smtClean="0"/>
              <a:t>Di seberang kanan, tukar kanibal di perahu </a:t>
            </a:r>
            <a:r>
              <a:rPr lang="en-US" sz="1800" dirty="0" err="1" smtClean="0"/>
              <a:t>dgn</a:t>
            </a:r>
            <a:r>
              <a:rPr lang="en-US" sz="1800" dirty="0" smtClean="0"/>
              <a:t> 1 misionaris di seberang kanan</a:t>
            </a:r>
          </a:p>
          <a:p>
            <a:pPr marL="609600" indent="-609600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1800" dirty="0" smtClean="0"/>
              <a:t>Perahu kembali ke seberang kiri </a:t>
            </a:r>
            <a:r>
              <a:rPr lang="en-US" sz="1800" dirty="0" err="1" smtClean="0"/>
              <a:t>dgn</a:t>
            </a:r>
            <a:r>
              <a:rPr lang="en-US" sz="1800" dirty="0" smtClean="0"/>
              <a:t> 2 misionaris</a:t>
            </a:r>
          </a:p>
          <a:p>
            <a:pPr marL="609600" indent="-609600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1800" dirty="0" smtClean="0"/>
              <a:t>Turunkan semua misionaris di perahu ke seberang kiri</a:t>
            </a:r>
          </a:p>
          <a:p>
            <a:pPr marL="609600" indent="-609600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1800" dirty="0" smtClean="0"/>
              <a:t>Perahu kembali ke seberang kanan </a:t>
            </a:r>
            <a:r>
              <a:rPr lang="en-US" sz="1800" dirty="0" err="1" smtClean="0"/>
              <a:t>dgn</a:t>
            </a:r>
            <a:r>
              <a:rPr lang="en-US" sz="1800" dirty="0" smtClean="0"/>
              <a:t> 1 kanibal</a:t>
            </a:r>
          </a:p>
          <a:p>
            <a:pPr marL="609600" indent="-609600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1800" dirty="0" smtClean="0"/>
              <a:t>Ulangi langkah 1-3</a:t>
            </a:r>
          </a:p>
          <a:p>
            <a:pPr marL="609600" indent="-609600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1800" dirty="0" smtClean="0"/>
              <a:t>2 kanibal naik perahu ke seberang kiri</a:t>
            </a:r>
          </a:p>
          <a:p>
            <a:pPr marL="609600" indent="-609600">
              <a:lnSpc>
                <a:spcPct val="80000"/>
              </a:lnSpc>
              <a:buClrTx/>
              <a:buFontTx/>
              <a:buAutoNum type="arabicPeriod"/>
              <a:defRPr/>
            </a:pPr>
            <a:r>
              <a:rPr lang="en-US" sz="1800" dirty="0" smtClean="0"/>
              <a:t>Turunkan kedua kanibal ke seberang kiri</a:t>
            </a:r>
          </a:p>
        </p:txBody>
      </p:sp>
    </p:spTree>
    <p:extLst>
      <p:ext uri="{BB962C8B-B14F-4D97-AF65-F5344CB8AC3E}">
        <p14:creationId xmlns:p14="http://schemas.microsoft.com/office/powerpoint/2010/main" val="71991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3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3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34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34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34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34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34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34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ALGORITMA DAN PEMROGRAMAN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Tujuan</a:t>
            </a:r>
            <a:r>
              <a:rPr lang="en-US" dirty="0" smtClean="0"/>
              <a:t>		: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pengertian</a:t>
            </a:r>
            <a:r>
              <a:rPr lang="en-US" dirty="0"/>
              <a:t>,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mengolah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menyusun</a:t>
            </a:r>
            <a:r>
              <a:rPr lang="en-US" dirty="0"/>
              <a:t> program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pemrograman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tinggi</a:t>
            </a:r>
            <a:endParaRPr lang="en-US" dirty="0"/>
          </a:p>
          <a:p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 smtClean="0"/>
              <a:t>Bahasan</a:t>
            </a:r>
            <a:r>
              <a:rPr lang="en-US" dirty="0" smtClean="0"/>
              <a:t>	: 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,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pemrograman</a:t>
            </a:r>
            <a:r>
              <a:rPr lang="en-US" dirty="0"/>
              <a:t> Pascal </a:t>
            </a:r>
            <a:r>
              <a:rPr lang="en-US" dirty="0" err="1"/>
              <a:t>dan</a:t>
            </a:r>
            <a:r>
              <a:rPr lang="en-US" dirty="0"/>
              <a:t> C/C++, </a:t>
            </a:r>
            <a:r>
              <a:rPr lang="en-US" dirty="0" err="1"/>
              <a:t>Iterasi</a:t>
            </a:r>
            <a:r>
              <a:rPr lang="en-US" dirty="0"/>
              <a:t> , Top down design , Array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, Pointer, </a:t>
            </a:r>
            <a:r>
              <a:rPr lang="en-US" dirty="0" err="1"/>
              <a:t>Matrik</a:t>
            </a:r>
            <a:r>
              <a:rPr lang="en-US" dirty="0"/>
              <a:t> , Table searching , </a:t>
            </a:r>
            <a:r>
              <a:rPr lang="en-US" dirty="0" err="1"/>
              <a:t>Algorima</a:t>
            </a:r>
            <a:r>
              <a:rPr lang="en-US" dirty="0"/>
              <a:t> </a:t>
            </a:r>
            <a:r>
              <a:rPr lang="en-US" dirty="0" err="1"/>
              <a:t>konsolidasi</a:t>
            </a:r>
            <a:r>
              <a:rPr lang="en-US" dirty="0"/>
              <a:t> ,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pemrosesan</a:t>
            </a:r>
            <a:r>
              <a:rPr lang="en-US" dirty="0"/>
              <a:t> 2 </a:t>
            </a:r>
            <a:r>
              <a:rPr lang="en-US" dirty="0" err="1"/>
              <a:t>buah</a:t>
            </a:r>
            <a:r>
              <a:rPr lang="en-US" dirty="0"/>
              <a:t> file, </a:t>
            </a:r>
            <a:r>
              <a:rPr lang="en-US" dirty="0" err="1"/>
              <a:t>Pengantar</a:t>
            </a:r>
            <a:r>
              <a:rPr lang="en-US" dirty="0"/>
              <a:t> list </a:t>
            </a:r>
            <a:r>
              <a:rPr lang="en-US" dirty="0" err="1"/>
              <a:t>berkait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2339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Contoh lain</a:t>
            </a:r>
            <a:endParaRPr lang="en-GB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Ada 2 gelas kosong berukuran: 5 liter dan 3 liter</a:t>
            </a:r>
          </a:p>
          <a:p>
            <a:pPr>
              <a:defRPr/>
            </a:pPr>
            <a:r>
              <a:rPr lang="en-US" dirty="0" smtClean="0"/>
              <a:t>Bagaimana cara kita mendapatkan air berukuran 4 liter?</a:t>
            </a:r>
          </a:p>
          <a:p>
            <a:pPr>
              <a:defRPr/>
            </a:pPr>
            <a:r>
              <a:rPr lang="en-US" dirty="0" smtClean="0"/>
              <a:t>Bagaimana cara mendapatkan air berukuran 2 liter?</a:t>
            </a:r>
          </a:p>
          <a:p>
            <a:pPr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5216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d-ID" dirty="0" smtClean="0"/>
              <a:t>Jawaban No 1</a:t>
            </a:r>
            <a:endParaRPr lang="en-GB" dirty="0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400" dirty="0" smtClean="0"/>
              <a:t>Masukkan air ke 3 liter hingga penuh</a:t>
            </a:r>
          </a:p>
          <a:p>
            <a:pPr>
              <a:lnSpc>
                <a:spcPct val="80000"/>
              </a:lnSpc>
              <a:defRPr/>
            </a:pPr>
            <a:r>
              <a:rPr lang="en-US" sz="2400" dirty="0" smtClean="0"/>
              <a:t>Masukkan air 3 liter ke 5 liter, sisa 2 liter kosong</a:t>
            </a:r>
          </a:p>
          <a:p>
            <a:pPr>
              <a:lnSpc>
                <a:spcPct val="80000"/>
              </a:lnSpc>
              <a:defRPr/>
            </a:pPr>
            <a:r>
              <a:rPr lang="en-US" sz="2400" dirty="0" smtClean="0"/>
              <a:t>Masukkan air ke 3 liter hingga penuh</a:t>
            </a:r>
          </a:p>
          <a:p>
            <a:pPr>
              <a:lnSpc>
                <a:spcPct val="80000"/>
              </a:lnSpc>
              <a:defRPr/>
            </a:pPr>
            <a:r>
              <a:rPr lang="en-US" sz="2400" dirty="0" smtClean="0"/>
              <a:t>Tuangkan air 3 liter ke sisa 2 liter, berarti sisa 1 liter di gelas 2 liter</a:t>
            </a:r>
          </a:p>
          <a:p>
            <a:pPr>
              <a:lnSpc>
                <a:spcPct val="80000"/>
              </a:lnSpc>
              <a:defRPr/>
            </a:pPr>
            <a:r>
              <a:rPr lang="en-US" sz="2400" dirty="0" smtClean="0"/>
              <a:t>Buang seluruh air di gelas 5 liter tadi</a:t>
            </a:r>
          </a:p>
          <a:p>
            <a:pPr>
              <a:lnSpc>
                <a:spcPct val="80000"/>
              </a:lnSpc>
              <a:defRPr/>
            </a:pPr>
            <a:r>
              <a:rPr lang="en-US" sz="2400" dirty="0" smtClean="0"/>
              <a:t>Tuangkan air 1 liter </a:t>
            </a:r>
            <a:r>
              <a:rPr lang="en-US" sz="2400" dirty="0" err="1" smtClean="0"/>
              <a:t>yg</a:t>
            </a:r>
            <a:r>
              <a:rPr lang="en-US" sz="2400" dirty="0" smtClean="0"/>
              <a:t> ada di gelas 3 liter tadi hingga </a:t>
            </a:r>
            <a:r>
              <a:rPr lang="id-ID" sz="2400" dirty="0" smtClean="0"/>
              <a:t>ke 5 liter </a:t>
            </a:r>
            <a:r>
              <a:rPr lang="en-US" sz="2400" dirty="0" smtClean="0"/>
              <a:t>kosong</a:t>
            </a:r>
          </a:p>
          <a:p>
            <a:pPr>
              <a:lnSpc>
                <a:spcPct val="80000"/>
              </a:lnSpc>
              <a:defRPr/>
            </a:pPr>
            <a:r>
              <a:rPr lang="en-US" sz="2400" dirty="0" smtClean="0"/>
              <a:t>Masukkan air ke 3 liter hingga penuh</a:t>
            </a:r>
          </a:p>
          <a:p>
            <a:pPr>
              <a:lnSpc>
                <a:spcPct val="80000"/>
              </a:lnSpc>
              <a:defRPr/>
            </a:pPr>
            <a:r>
              <a:rPr lang="en-US" sz="2400" dirty="0" smtClean="0"/>
              <a:t>Tuangkan 3 liter ke gelas 5 liter yang sudah ada 1 liter tadi, hingga kita dapat 4 liter</a:t>
            </a:r>
          </a:p>
          <a:p>
            <a:pPr>
              <a:lnSpc>
                <a:spcPct val="80000"/>
              </a:lnSpc>
              <a:defRPr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49388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J</a:t>
            </a:r>
            <a:r>
              <a:rPr lang="id-ID" dirty="0" smtClean="0"/>
              <a:t>awaban no 2</a:t>
            </a:r>
            <a:endParaRPr lang="en-GB" dirty="0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Gelas 5 liter diisi penuh</a:t>
            </a:r>
          </a:p>
          <a:p>
            <a:pPr>
              <a:defRPr/>
            </a:pPr>
            <a:r>
              <a:rPr lang="en-US" dirty="0" smtClean="0"/>
              <a:t>Buang isinya ke gelas 3 liter</a:t>
            </a:r>
          </a:p>
          <a:p>
            <a:pPr>
              <a:defRPr/>
            </a:pPr>
            <a:r>
              <a:rPr lang="en-US" dirty="0" smtClean="0"/>
              <a:t>Sisa 2 liter di gelas 5 liter!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094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menuliskan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high-level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ringkas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Pseudocode</a:t>
            </a:r>
            <a:r>
              <a:rPr lang="en-US" dirty="0" smtClean="0"/>
              <a:t> </a:t>
            </a:r>
            <a:r>
              <a:rPr lang="en-US" dirty="0" err="1" smtClean="0"/>
              <a:t>dituliskan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kombinasi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universal yang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pahami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notasi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r>
              <a:rPr lang="en-US" dirty="0" smtClean="0"/>
              <a:t>. </a:t>
            </a:r>
          </a:p>
          <a:p>
            <a:r>
              <a:rPr lang="en-US" b="1" dirty="0" err="1" smtClean="0"/>
              <a:t>Pseudocode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detail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program. Hal-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mendetail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program yang </a:t>
            </a:r>
            <a:r>
              <a:rPr lang="en-US" dirty="0" err="1" smtClean="0"/>
              <a:t>sifatnya</a:t>
            </a:r>
            <a:r>
              <a:rPr lang="en-US" dirty="0" smtClean="0"/>
              <a:t> </a:t>
            </a:r>
            <a:r>
              <a:rPr lang="en-US" dirty="0" err="1" smtClean="0"/>
              <a:t>teknis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dibahas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b="1" dirty="0" err="1" smtClean="0"/>
              <a:t>Pseudocode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KOMPONEN 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Variabel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penyimpanan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Perulangan</a:t>
            </a:r>
            <a:r>
              <a:rPr lang="en-US" dirty="0" smtClean="0"/>
              <a:t> (</a:t>
            </a:r>
            <a:r>
              <a:rPr lang="en-US" i="1" dirty="0" smtClean="0"/>
              <a:t>Loop</a:t>
            </a:r>
            <a:r>
              <a:rPr lang="en-US" dirty="0" smtClean="0"/>
              <a:t>). </a:t>
            </a:r>
          </a:p>
          <a:p>
            <a:pPr lvl="1"/>
            <a:r>
              <a:rPr lang="en-US" dirty="0" err="1" smtClean="0"/>
              <a:t>Teknik</a:t>
            </a:r>
            <a:r>
              <a:rPr lang="en-US" dirty="0" smtClean="0"/>
              <a:t> for-do</a:t>
            </a:r>
          </a:p>
          <a:p>
            <a:pPr lvl="1"/>
            <a:r>
              <a:rPr lang="en-US" dirty="0" err="1" smtClean="0"/>
              <a:t>Teknik</a:t>
            </a:r>
            <a:r>
              <a:rPr lang="en-US" dirty="0" smtClean="0"/>
              <a:t> repeat-until</a:t>
            </a:r>
          </a:p>
          <a:p>
            <a:pPr lvl="1"/>
            <a:r>
              <a:rPr lang="en-US" dirty="0" err="1" smtClean="0"/>
              <a:t>Teknik</a:t>
            </a:r>
            <a:r>
              <a:rPr lang="en-US" dirty="0" smtClean="0"/>
              <a:t> while-do</a:t>
            </a:r>
          </a:p>
          <a:p>
            <a:r>
              <a:rPr lang="en-US" b="1" dirty="0" err="1" smtClean="0"/>
              <a:t>Percabangan</a:t>
            </a:r>
            <a:r>
              <a:rPr lang="en-US" dirty="0" smtClean="0"/>
              <a:t> (</a:t>
            </a:r>
            <a:r>
              <a:rPr lang="en-US" i="1" dirty="0" smtClean="0"/>
              <a:t>branch</a:t>
            </a:r>
            <a:r>
              <a:rPr lang="en-US" dirty="0" smtClean="0"/>
              <a:t>). </a:t>
            </a:r>
          </a:p>
          <a:p>
            <a:pPr lvl="1"/>
            <a:r>
              <a:rPr lang="en-US" dirty="0" err="1" smtClean="0"/>
              <a:t>Teknik</a:t>
            </a:r>
            <a:r>
              <a:rPr lang="en-US" dirty="0" smtClean="0"/>
              <a:t> if-then</a:t>
            </a:r>
          </a:p>
          <a:p>
            <a:pPr lvl="1"/>
            <a:r>
              <a:rPr lang="en-US" dirty="0" err="1" smtClean="0"/>
              <a:t>Teknik</a:t>
            </a:r>
            <a:r>
              <a:rPr lang="en-US" dirty="0" smtClean="0"/>
              <a:t> select-case</a:t>
            </a:r>
          </a:p>
          <a:p>
            <a:r>
              <a:rPr lang="en-US" b="1" dirty="0" err="1" smtClean="0"/>
              <a:t>Modul</a:t>
            </a:r>
            <a:r>
              <a:rPr lang="en-US" b="1" dirty="0" smtClean="0"/>
              <a:t>.</a:t>
            </a:r>
            <a:r>
              <a:rPr lang="en-US" dirty="0" smtClean="0"/>
              <a:t> Procedure/Sub</a:t>
            </a:r>
          </a:p>
          <a:p>
            <a:pPr lvl="1"/>
            <a:r>
              <a:rPr lang="en-US" dirty="0" smtClean="0"/>
              <a:t>Function.</a:t>
            </a:r>
          </a:p>
          <a:p>
            <a:pPr lvl="1"/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Rekursif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9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PERBEDAAN 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828800"/>
            <a:ext cx="7239000" cy="22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6861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PERBEDAAN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375716"/>
            <a:ext cx="7239000" cy="331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0829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Pseudocode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endParaRPr lang="en-US" dirty="0" smtClean="0"/>
          </a:p>
          <a:p>
            <a:pPr lvl="1"/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2 </a:t>
            </a:r>
            <a:r>
              <a:rPr lang="en-US" dirty="0" err="1" smtClean="0"/>
              <a:t>bilangan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Ganjil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Genap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Kelipatan</a:t>
            </a:r>
            <a:r>
              <a:rPr lang="en-US" dirty="0" smtClean="0"/>
              <a:t> 10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0 – 100.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70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en-US" sz="38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Operasi</a:t>
            </a:r>
            <a:r>
              <a:rPr lang="en-US" sz="38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8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dasar</a:t>
            </a:r>
            <a:r>
              <a:rPr lang="en-US" sz="38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8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perhitungan</a:t>
            </a:r>
            <a:r>
              <a:rPr lang="en-US" sz="38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2 </a:t>
            </a:r>
            <a:r>
              <a:rPr lang="en-US" sz="38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bilangan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 A</a:t>
            </a:r>
          </a:p>
          <a:p>
            <a:r>
              <a:rPr lang="en-US" dirty="0" smtClean="0"/>
              <a:t>Input B</a:t>
            </a:r>
          </a:p>
          <a:p>
            <a:r>
              <a:rPr lang="en-US" dirty="0" smtClean="0"/>
              <a:t>Input </a:t>
            </a:r>
            <a:r>
              <a:rPr lang="en-US" dirty="0" err="1" smtClean="0"/>
              <a:t>Operasi_Dasar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err="1" smtClean="0"/>
              <a:t>Operasi_Dasar</a:t>
            </a:r>
            <a:r>
              <a:rPr lang="en-US" dirty="0" smtClean="0"/>
              <a:t> = “+” THEN C </a:t>
            </a:r>
            <a:r>
              <a:rPr lang="en-US" dirty="0" smtClean="0">
                <a:sym typeface="Wingdings" pitchFamily="2" charset="2"/>
              </a:rPr>
              <a:t> A+B</a:t>
            </a:r>
            <a:r>
              <a:rPr lang="en-US" dirty="0" smtClean="0"/>
              <a:t>  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Operasi_Dasar</a:t>
            </a:r>
            <a:r>
              <a:rPr lang="en-US" dirty="0" smtClean="0"/>
              <a:t> = “-” THEN D </a:t>
            </a:r>
            <a:r>
              <a:rPr lang="en-US" dirty="0" smtClean="0">
                <a:sym typeface="Wingdings" pitchFamily="2" charset="2"/>
              </a:rPr>
              <a:t> A-B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Operasi_Dasar</a:t>
            </a:r>
            <a:r>
              <a:rPr lang="en-US" dirty="0" smtClean="0"/>
              <a:t> = “*” THEN E </a:t>
            </a:r>
            <a:r>
              <a:rPr lang="en-US" dirty="0" smtClean="0">
                <a:sym typeface="Wingdings" pitchFamily="2" charset="2"/>
              </a:rPr>
              <a:t> A*B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Operasi_Dasar</a:t>
            </a:r>
            <a:r>
              <a:rPr lang="en-US" dirty="0" smtClean="0"/>
              <a:t> = “/” THEN F </a:t>
            </a:r>
            <a:r>
              <a:rPr lang="en-US" dirty="0" smtClean="0">
                <a:sym typeface="Wingdings" pitchFamily="2" charset="2"/>
              </a:rPr>
              <a:t> A/B</a:t>
            </a:r>
          </a:p>
          <a:p>
            <a:r>
              <a:rPr lang="en-US" dirty="0" smtClean="0"/>
              <a:t>Print C, D, E, 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99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4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Mengetahui</a:t>
            </a:r>
            <a:r>
              <a:rPr lang="en-US" sz="34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Bilangan</a:t>
            </a:r>
            <a:r>
              <a:rPr lang="en-US" sz="34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Ganjil</a:t>
            </a:r>
            <a:r>
              <a:rPr lang="en-US" sz="34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dan</a:t>
            </a:r>
            <a:r>
              <a:rPr lang="en-US" sz="34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Genap</a:t>
            </a:r>
            <a:r>
              <a:rPr lang="en-US" sz="3400" b="1" kern="12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.</a:t>
            </a:r>
            <a:endParaRPr lang="en-US" sz="3400" b="1" kern="12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 A</a:t>
            </a:r>
          </a:p>
          <a:p>
            <a:r>
              <a:rPr lang="en-US" dirty="0" smtClean="0"/>
              <a:t>B </a:t>
            </a:r>
            <a:r>
              <a:rPr lang="en-US" dirty="0" smtClean="0">
                <a:sym typeface="Wingdings" pitchFamily="2" charset="2"/>
              </a:rPr>
              <a:t> A mod 2</a:t>
            </a:r>
          </a:p>
          <a:p>
            <a:r>
              <a:rPr lang="en-US" dirty="0" smtClean="0">
                <a:sym typeface="Wingdings" pitchFamily="2" charset="2"/>
              </a:rPr>
              <a:t>IF B = 0 THEN Print GENAP ELSE Print GANJIL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56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Pustaka</a:t>
            </a:r>
            <a:r>
              <a:rPr lang="en-US" dirty="0"/>
              <a:t> : 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 </a:t>
            </a:r>
            <a:r>
              <a:rPr lang="en-US" dirty="0"/>
              <a:t>Wirth, </a:t>
            </a:r>
            <a:r>
              <a:rPr lang="en-US" dirty="0" err="1"/>
              <a:t>Niklaus</a:t>
            </a:r>
            <a:r>
              <a:rPr lang="en-US" dirty="0"/>
              <a:t>, Algorithms Data Structures Program, Prentice Hall, </a:t>
            </a:r>
            <a:r>
              <a:rPr lang="en-US" dirty="0" smtClean="0"/>
              <a:t>1991</a:t>
            </a:r>
            <a:r>
              <a:rPr lang="en-US" dirty="0"/>
              <a:t>. </a:t>
            </a:r>
          </a:p>
          <a:p>
            <a:pPr marL="109728" indent="0">
              <a:buNone/>
            </a:pPr>
            <a:r>
              <a:rPr lang="en-US" dirty="0"/>
              <a:t> Wirth, Systematic Programming </a:t>
            </a:r>
            <a:r>
              <a:rPr lang="en-US" dirty="0" err="1"/>
              <a:t>Intriduction</a:t>
            </a:r>
            <a:r>
              <a:rPr lang="en-US" dirty="0"/>
              <a:t>, Prentice Hall, 1976. </a:t>
            </a:r>
          </a:p>
          <a:p>
            <a:pPr marL="109728" indent="0">
              <a:buNone/>
            </a:pPr>
            <a:r>
              <a:rPr lang="en-US" dirty="0"/>
              <a:t> Turbo Pascal </a:t>
            </a:r>
            <a:r>
              <a:rPr lang="en-US" dirty="0" err="1"/>
              <a:t>versi</a:t>
            </a:r>
            <a:r>
              <a:rPr lang="en-US" dirty="0"/>
              <a:t> 5.5, Borland International, 1989. </a:t>
            </a:r>
          </a:p>
          <a:p>
            <a:pPr marL="109728" indent="0">
              <a:buNone/>
            </a:pPr>
            <a:r>
              <a:rPr lang="en-US" dirty="0"/>
              <a:t> </a:t>
            </a:r>
            <a:r>
              <a:rPr lang="en-US" dirty="0" err="1"/>
              <a:t>Jogiyanto,H.M</a:t>
            </a:r>
            <a:r>
              <a:rPr lang="en-US" dirty="0"/>
              <a:t>, Turbo Pascal, Volume I, II, </a:t>
            </a:r>
            <a:r>
              <a:rPr lang="en-US" dirty="0" err="1"/>
              <a:t>Andi</a:t>
            </a:r>
            <a:r>
              <a:rPr lang="en-US" dirty="0"/>
              <a:t> offset Yogyakarta, </a:t>
            </a:r>
            <a:r>
              <a:rPr lang="en-US" dirty="0" smtClean="0"/>
              <a:t>1991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612992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Kelipatan</a:t>
            </a:r>
            <a:r>
              <a:rPr lang="en-US" dirty="0" smtClean="0"/>
              <a:t> 10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0 –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 </a:t>
            </a:r>
            <a:r>
              <a:rPr lang="en-US" dirty="0" err="1" smtClean="0"/>
              <a:t>Nilai_awal</a:t>
            </a:r>
            <a:r>
              <a:rPr lang="en-US" dirty="0" smtClean="0"/>
              <a:t> = 0</a:t>
            </a:r>
          </a:p>
          <a:p>
            <a:r>
              <a:rPr lang="en-US" dirty="0" smtClean="0"/>
              <a:t>Input </a:t>
            </a:r>
            <a:r>
              <a:rPr lang="en-US" dirty="0" err="1" smtClean="0"/>
              <a:t>Nilai_Akhir</a:t>
            </a:r>
            <a:r>
              <a:rPr lang="en-US" dirty="0" smtClean="0"/>
              <a:t> = 100</a:t>
            </a:r>
          </a:p>
          <a:p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err="1" smtClean="0">
                <a:sym typeface="Wingdings" pitchFamily="2" charset="2"/>
              </a:rPr>
              <a:t>Nilai_awal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/>
              <a:t>While </a:t>
            </a:r>
            <a:r>
              <a:rPr lang="en-US" dirty="0" err="1" smtClean="0"/>
              <a:t>i</a:t>
            </a:r>
            <a:r>
              <a:rPr lang="en-US" dirty="0" smtClean="0"/>
              <a:t> &lt;= </a:t>
            </a:r>
            <a:r>
              <a:rPr lang="en-US" dirty="0" err="1" smtClean="0"/>
              <a:t>Nilai_Akhir</a:t>
            </a:r>
            <a:r>
              <a:rPr lang="en-US" dirty="0" smtClean="0"/>
              <a:t> THEN</a:t>
            </a:r>
          </a:p>
          <a:p>
            <a:pPr>
              <a:buNone/>
            </a:pPr>
            <a:r>
              <a:rPr lang="en-US" dirty="0" smtClean="0"/>
              <a:t>    Begin 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	Print  </a:t>
            </a:r>
            <a:r>
              <a:rPr lang="en-US" dirty="0" err="1" smtClean="0">
                <a:sym typeface="Wingdings" pitchFamily="2" charset="2"/>
              </a:rPr>
              <a:t>i</a:t>
            </a: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err="1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 + 10</a:t>
            </a:r>
          </a:p>
          <a:p>
            <a:pPr>
              <a:buNone/>
            </a:pPr>
            <a:r>
              <a:rPr lang="en-US" dirty="0" smtClean="0"/>
              <a:t>    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99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Diagram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mendeskripsikan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sekuensial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95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838200"/>
            <a:ext cx="6858000" cy="746760"/>
          </a:xfrm>
        </p:spPr>
        <p:txBody>
          <a:bodyPr/>
          <a:lstStyle/>
          <a:p>
            <a:r>
              <a:rPr lang="en-US" dirty="0" err="1" smtClean="0"/>
              <a:t>SiMbol</a:t>
            </a:r>
            <a:r>
              <a:rPr lang="en-US" dirty="0" smtClean="0"/>
              <a:t> flowchart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838200"/>
            <a:ext cx="4191000" cy="5830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6747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800" y="990600"/>
            <a:ext cx="6629400" cy="594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SIMBOL</a:t>
            </a:r>
            <a:br>
              <a:rPr lang="en-US" dirty="0" smtClean="0"/>
            </a:br>
            <a:r>
              <a:rPr lang="en-US" dirty="0" smtClean="0"/>
              <a:t> FLOWCHART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761999"/>
            <a:ext cx="5715000" cy="6019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5055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FLOWCHART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96059" y="1524000"/>
            <a:ext cx="5271741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9515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3.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Pseudocode</a:t>
            </a:r>
            <a:r>
              <a:rPr lang="en-US" dirty="0" smtClean="0"/>
              <a:t> </a:t>
            </a:r>
            <a:r>
              <a:rPr lang="en-US" dirty="0" err="1" smtClean="0"/>
              <a:t>diatas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flowchart.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59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Buat</a:t>
            </a:r>
            <a:r>
              <a:rPr lang="en-US" dirty="0" smtClean="0"/>
              <a:t> 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Flowchartnya</a:t>
            </a:r>
            <a:r>
              <a:rPr lang="en-US" dirty="0" smtClean="0"/>
              <a:t> :</a:t>
            </a:r>
          </a:p>
          <a:p>
            <a:pPr lvl="1"/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akar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bulat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bulat</a:t>
            </a:r>
            <a:endParaRPr lang="en-US" dirty="0" smtClean="0"/>
          </a:p>
          <a:p>
            <a:pPr lvl="1"/>
            <a:r>
              <a:rPr lang="en-US" dirty="0" err="1" smtClean="0"/>
              <a:t>Menampilkan</a:t>
            </a:r>
            <a:r>
              <a:rPr lang="en-US" dirty="0" smtClean="0"/>
              <a:t> 2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bulat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bulat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endParaRPr lang="en-US" dirty="0" smtClean="0"/>
          </a:p>
          <a:p>
            <a:pPr lvl="1"/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r>
              <a:rPr lang="en-US" dirty="0" smtClean="0"/>
              <a:t> yang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46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Mencari</a:t>
            </a:r>
            <a:r>
              <a:rPr lang="en-US" sz="32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akar</a:t>
            </a:r>
            <a:r>
              <a:rPr lang="en-US" sz="32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bilangan</a:t>
            </a:r>
            <a:r>
              <a:rPr lang="en-US" sz="32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bulat</a:t>
            </a:r>
            <a:r>
              <a:rPr lang="en-US" sz="32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positif</a:t>
            </a:r>
            <a:r>
              <a:rPr lang="en-US" sz="32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dari</a:t>
            </a:r>
            <a:r>
              <a:rPr lang="en-US" sz="32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bilangan</a:t>
            </a:r>
            <a:r>
              <a:rPr lang="en-US" sz="32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cap="all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bulat</a:t>
            </a:r>
            <a:endParaRPr lang="en-US" sz="3200" b="1" kern="12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Algoritma</a:t>
            </a:r>
            <a:endParaRPr lang="en-US" dirty="0" smtClean="0"/>
          </a:p>
          <a:p>
            <a:pPr lvl="1"/>
            <a:r>
              <a:rPr lang="en-US" dirty="0" err="1" smtClean="0"/>
              <a:t>Memasukkan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A</a:t>
            </a:r>
          </a:p>
          <a:p>
            <a:pPr lvl="1"/>
            <a:r>
              <a:rPr lang="en-US" dirty="0" err="1" smtClean="0"/>
              <a:t>Penyeleksian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bulat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(A&gt;0)</a:t>
            </a:r>
          </a:p>
          <a:p>
            <a:pPr lvl="1"/>
            <a:r>
              <a:rPr lang="en-US" dirty="0" err="1" smtClean="0"/>
              <a:t>Memasukkan</a:t>
            </a:r>
            <a:r>
              <a:rPr lang="en-US" dirty="0" smtClean="0"/>
              <a:t> </a:t>
            </a:r>
            <a:r>
              <a:rPr lang="en-US" dirty="0" err="1" smtClean="0"/>
              <a:t>rumus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Nilai</a:t>
            </a:r>
            <a:r>
              <a:rPr lang="en-US" dirty="0" smtClean="0"/>
              <a:t> A </a:t>
            </a:r>
            <a:r>
              <a:rPr lang="en-US" dirty="0" err="1" smtClean="0"/>
              <a:t>dimasukkan</a:t>
            </a:r>
            <a:r>
              <a:rPr lang="en-US" dirty="0" smtClean="0"/>
              <a:t> </a:t>
            </a:r>
            <a:r>
              <a:rPr lang="en-US" dirty="0" err="1" smtClean="0"/>
              <a:t>rumus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B</a:t>
            </a:r>
          </a:p>
          <a:p>
            <a:pPr lvl="1"/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B</a:t>
            </a:r>
          </a:p>
          <a:p>
            <a:r>
              <a:rPr lang="en-US" dirty="0" err="1" smtClean="0"/>
              <a:t>Pseudocode</a:t>
            </a:r>
            <a:endParaRPr lang="en-US" dirty="0" smtClean="0"/>
          </a:p>
          <a:p>
            <a:pPr lvl="1"/>
            <a:r>
              <a:rPr lang="en-US" dirty="0" smtClean="0"/>
              <a:t>Input A</a:t>
            </a:r>
          </a:p>
          <a:p>
            <a:pPr lvl="1"/>
            <a:r>
              <a:rPr lang="en-US" dirty="0" smtClean="0"/>
              <a:t>IF A &gt; 0 THEN B</a:t>
            </a:r>
            <a:r>
              <a:rPr lang="en-US" dirty="0" smtClean="0">
                <a:sym typeface="Wingdings" pitchFamily="2" charset="2"/>
              </a:rPr>
              <a:t>A </a:t>
            </a:r>
            <a:r>
              <a:rPr lang="en-US" dirty="0" err="1" smtClean="0">
                <a:sym typeface="Wingdings" pitchFamily="2" charset="2"/>
              </a:rPr>
              <a:t>akar</a:t>
            </a:r>
            <a:r>
              <a:rPr lang="en-US" dirty="0" smtClean="0">
                <a:sym typeface="Wingdings" pitchFamily="2" charset="2"/>
              </a:rPr>
              <a:t> 2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Print B</a:t>
            </a:r>
            <a:endParaRPr lang="en-US" dirty="0" smtClean="0"/>
          </a:p>
          <a:p>
            <a:r>
              <a:rPr lang="en-US" dirty="0" smtClean="0"/>
              <a:t>Flowchart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7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7467600" cy="1143000"/>
          </a:xfrm>
        </p:spPr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Menampilkan</a:t>
            </a:r>
            <a:r>
              <a:rPr lang="en-US" dirty="0" smtClean="0"/>
              <a:t> </a:t>
            </a:r>
            <a:r>
              <a:rPr lang="en-US" sz="32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2 </a:t>
            </a:r>
            <a:r>
              <a:rPr lang="en-US" sz="32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bilangan</a:t>
            </a:r>
            <a:r>
              <a:rPr lang="en-US" sz="32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bulat</a:t>
            </a:r>
            <a:r>
              <a:rPr lang="en-US" sz="32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apakah</a:t>
            </a:r>
            <a:r>
              <a:rPr lang="en-US" sz="32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bilangan</a:t>
            </a:r>
            <a:r>
              <a:rPr lang="en-US" sz="32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bulat</a:t>
            </a:r>
            <a:r>
              <a:rPr lang="en-US" sz="32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tersebut</a:t>
            </a:r>
            <a:r>
              <a:rPr lang="en-US" sz="32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lebih</a:t>
            </a:r>
            <a:r>
              <a:rPr lang="en-US" sz="32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besar</a:t>
            </a:r>
            <a:r>
              <a:rPr lang="en-US" sz="32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atau</a:t>
            </a:r>
            <a:r>
              <a:rPr lang="en-US" sz="32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lebih</a:t>
            </a:r>
            <a:r>
              <a:rPr lang="en-US" sz="32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kecil</a:t>
            </a:r>
            <a:endParaRPr lang="en-US" sz="3200" b="1" kern="12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Algoritma</a:t>
            </a:r>
            <a:endParaRPr lang="en-US" dirty="0" smtClean="0"/>
          </a:p>
          <a:p>
            <a:pPr lvl="1"/>
            <a:r>
              <a:rPr lang="en-US" dirty="0" err="1" smtClean="0"/>
              <a:t>Memasukkan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A</a:t>
            </a:r>
          </a:p>
          <a:p>
            <a:pPr lvl="1"/>
            <a:r>
              <a:rPr lang="en-US" dirty="0" err="1" smtClean="0"/>
              <a:t>Memasukkan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B</a:t>
            </a:r>
          </a:p>
          <a:p>
            <a:pPr lvl="1"/>
            <a:r>
              <a:rPr lang="en-US" dirty="0" err="1" smtClean="0"/>
              <a:t>Menyeleksi</a:t>
            </a:r>
            <a:r>
              <a:rPr lang="en-US" dirty="0" smtClean="0"/>
              <a:t> </a:t>
            </a:r>
            <a:r>
              <a:rPr lang="en-US" dirty="0" err="1" smtClean="0"/>
              <a:t>apaka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A &gt; B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sebaliknya</a:t>
            </a:r>
            <a:endParaRPr lang="en-US" dirty="0" smtClean="0"/>
          </a:p>
          <a:p>
            <a:pPr lvl="1"/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endParaRPr lang="en-US" dirty="0" smtClean="0"/>
          </a:p>
          <a:p>
            <a:r>
              <a:rPr lang="en-US" dirty="0" err="1" smtClean="0"/>
              <a:t>Pseudocode</a:t>
            </a:r>
            <a:endParaRPr lang="en-US" dirty="0" smtClean="0"/>
          </a:p>
          <a:p>
            <a:pPr lvl="1"/>
            <a:r>
              <a:rPr lang="en-US" dirty="0" smtClean="0"/>
              <a:t>Input A</a:t>
            </a:r>
          </a:p>
          <a:p>
            <a:pPr lvl="1"/>
            <a:r>
              <a:rPr lang="en-US" dirty="0" smtClean="0"/>
              <a:t>Input B</a:t>
            </a:r>
          </a:p>
          <a:p>
            <a:pPr lvl="1"/>
            <a:r>
              <a:rPr lang="en-US" dirty="0" smtClean="0"/>
              <a:t>IF A&gt;B THEN Print “A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B” </a:t>
            </a:r>
          </a:p>
          <a:p>
            <a:pPr lvl="4">
              <a:buNone/>
            </a:pPr>
            <a:r>
              <a:rPr lang="en-US" dirty="0" smtClean="0"/>
              <a:t>	   ELSE Print “A </a:t>
            </a:r>
            <a:r>
              <a:rPr lang="en-US" dirty="0" err="1" smtClean="0"/>
              <a:t>lebih</a:t>
            </a:r>
            <a:r>
              <a:rPr lang="en-US" dirty="0" smtClean="0"/>
              <a:t> Kecil </a:t>
            </a:r>
            <a:r>
              <a:rPr lang="en-US" dirty="0" err="1" smtClean="0"/>
              <a:t>dari</a:t>
            </a:r>
            <a:r>
              <a:rPr lang="en-US" dirty="0" smtClean="0"/>
              <a:t> B”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3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24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Mencari</a:t>
            </a:r>
            <a:r>
              <a:rPr lang="en-US" sz="24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24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nilai</a:t>
            </a:r>
            <a:r>
              <a:rPr lang="en-US" sz="24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24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huruf</a:t>
            </a:r>
            <a:r>
              <a:rPr lang="en-US" sz="24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yang </a:t>
            </a:r>
            <a:r>
              <a:rPr lang="en-US" sz="24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dihasilkan</a:t>
            </a:r>
            <a:r>
              <a:rPr lang="en-US" sz="24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24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nilai</a:t>
            </a:r>
            <a:r>
              <a:rPr lang="en-US" sz="24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24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angka</a:t>
            </a:r>
            <a:r>
              <a:rPr lang="en-US" sz="24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24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berdasarkan</a:t>
            </a:r>
            <a:r>
              <a:rPr lang="en-US" sz="24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24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dari</a:t>
            </a:r>
            <a:r>
              <a:rPr lang="en-US" sz="24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24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daftar</a:t>
            </a:r>
            <a:r>
              <a:rPr lang="en-US" sz="24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2400" b="1" kern="120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nilai</a:t>
            </a:r>
            <a:endParaRPr lang="en-US" sz="2400" b="1" kern="12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Algoritma</a:t>
            </a:r>
            <a:endParaRPr lang="en-US" dirty="0" smtClean="0"/>
          </a:p>
          <a:p>
            <a:pPr lvl="1"/>
            <a:r>
              <a:rPr lang="en-US" dirty="0" err="1" smtClean="0"/>
              <a:t>Memasukkan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endParaRPr lang="en-US" dirty="0" smtClean="0"/>
          </a:p>
          <a:p>
            <a:pPr lvl="1"/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persyaratan</a:t>
            </a:r>
            <a:endParaRPr lang="en-US" dirty="0" smtClean="0"/>
          </a:p>
          <a:p>
            <a:pPr lvl="2"/>
            <a:r>
              <a:rPr lang="en-US" dirty="0" smtClean="0"/>
              <a:t>A : &gt;80</a:t>
            </a:r>
          </a:p>
          <a:p>
            <a:pPr lvl="2"/>
            <a:r>
              <a:rPr lang="en-US" dirty="0" smtClean="0"/>
              <a:t>B : 70 - 80</a:t>
            </a:r>
          </a:p>
          <a:p>
            <a:pPr lvl="2"/>
            <a:r>
              <a:rPr lang="en-US" dirty="0" smtClean="0"/>
              <a:t>C : 60 – 69</a:t>
            </a:r>
          </a:p>
          <a:p>
            <a:pPr lvl="2"/>
            <a:r>
              <a:rPr lang="en-US" dirty="0" smtClean="0"/>
              <a:t>D : 50 – 59</a:t>
            </a:r>
          </a:p>
          <a:p>
            <a:pPr lvl="2"/>
            <a:r>
              <a:rPr lang="en-US" dirty="0" smtClean="0"/>
              <a:t>E : 0 – 49</a:t>
            </a:r>
          </a:p>
          <a:p>
            <a:pPr lvl="1"/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Pseudocode</a:t>
            </a:r>
            <a:endParaRPr lang="en-US" dirty="0" smtClean="0"/>
          </a:p>
          <a:p>
            <a:pPr lvl="1"/>
            <a:r>
              <a:rPr lang="en-US" dirty="0" smtClean="0"/>
              <a:t>Input </a:t>
            </a:r>
            <a:r>
              <a:rPr lang="en-US" dirty="0" err="1" smtClean="0"/>
              <a:t>Nilai_angka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 err="1" smtClean="0"/>
              <a:t>Nilai_angka</a:t>
            </a:r>
            <a:r>
              <a:rPr lang="en-US" dirty="0" smtClean="0"/>
              <a:t> &gt; 80 THEN Print “ A”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 smtClean="0"/>
              <a:t>Nilai_angka</a:t>
            </a:r>
            <a:r>
              <a:rPr lang="en-US" dirty="0" smtClean="0"/>
              <a:t> &gt; 69 THEN Print “B”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 smtClean="0"/>
              <a:t>Nilai_angka</a:t>
            </a:r>
            <a:r>
              <a:rPr lang="en-US" dirty="0" smtClean="0"/>
              <a:t> &gt; 59 THEN Print “C”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 smtClean="0"/>
              <a:t>NIlai_angka</a:t>
            </a:r>
            <a:r>
              <a:rPr lang="en-US" dirty="0" smtClean="0"/>
              <a:t> &gt; 49 THEN Print “D” Else Print “E”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43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Penilaia</a:t>
            </a:r>
            <a:r>
              <a:rPr lang="en-US" dirty="0" err="1"/>
              <a:t>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  : 20% </a:t>
            </a:r>
          </a:p>
          <a:p>
            <a:r>
              <a:rPr lang="en-US" dirty="0"/>
              <a:t>UTS : 30% </a:t>
            </a:r>
          </a:p>
          <a:p>
            <a:r>
              <a:rPr lang="en-US" dirty="0"/>
              <a:t>Final Project: 50% </a:t>
            </a:r>
          </a:p>
        </p:txBody>
      </p:sp>
    </p:spTree>
    <p:extLst>
      <p:ext uri="{BB962C8B-B14F-4D97-AF65-F5344CB8AC3E}">
        <p14:creationId xmlns:p14="http://schemas.microsoft.com/office/powerpoint/2010/main" val="2625291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KONSEP PEMROGRAMAN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Visual C++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7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SISTEM 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Sebuah sistem komputer terdiri dari </a:t>
            </a:r>
            <a:r>
              <a:rPr lang="sv-SE" b="1" i="1" dirty="0" smtClean="0"/>
              <a:t>Hardware</a:t>
            </a:r>
            <a:r>
              <a:rPr lang="sv-SE" i="1" dirty="0" smtClean="0"/>
              <a:t> </a:t>
            </a:r>
            <a:r>
              <a:rPr lang="sv-SE" dirty="0" smtClean="0"/>
              <a:t>(perangkat keras)</a:t>
            </a:r>
            <a:r>
              <a:rPr lang="sv-SE" b="1" dirty="0" smtClean="0"/>
              <a:t> </a:t>
            </a:r>
            <a:r>
              <a:rPr lang="sv-SE" b="1" i="1" dirty="0" smtClean="0"/>
              <a:t>, Software</a:t>
            </a:r>
            <a:r>
              <a:rPr lang="sv-SE" i="1" dirty="0" smtClean="0"/>
              <a:t> </a:t>
            </a:r>
            <a:r>
              <a:rPr lang="sv-SE" dirty="0" smtClean="0"/>
              <a:t>(perangkat lunak)</a:t>
            </a:r>
            <a:r>
              <a:rPr lang="sv-SE" b="1" i="1" dirty="0" smtClean="0"/>
              <a:t> </a:t>
            </a:r>
            <a:r>
              <a:rPr lang="sv-SE" dirty="0" smtClean="0"/>
              <a:t>dan</a:t>
            </a:r>
            <a:r>
              <a:rPr lang="sv-SE" b="1" dirty="0" smtClean="0"/>
              <a:t> </a:t>
            </a:r>
            <a:r>
              <a:rPr lang="sv-SE" b="1" i="1" dirty="0" smtClean="0"/>
              <a:t>Brainware</a:t>
            </a:r>
            <a:r>
              <a:rPr lang="sv-SE" dirty="0" smtClean="0"/>
              <a:t>.</a:t>
            </a:r>
          </a:p>
          <a:p>
            <a:r>
              <a:rPr lang="sv-SE" i="1" dirty="0" smtClean="0"/>
              <a:t>Software</a:t>
            </a:r>
            <a:r>
              <a:rPr lang="sv-SE" dirty="0" smtClean="0"/>
              <a:t> dapat dikelompokkan menjadi </a:t>
            </a:r>
            <a:r>
              <a:rPr lang="sv-SE" b="1" i="1" dirty="0" smtClean="0"/>
              <a:t>Operating System Software, Programming Language Software </a:t>
            </a:r>
            <a:r>
              <a:rPr lang="sv-SE" dirty="0" smtClean="0"/>
              <a:t>dan</a:t>
            </a:r>
            <a:r>
              <a:rPr lang="sv-SE" b="1" i="1" dirty="0" smtClean="0"/>
              <a:t> Application Program Software.</a:t>
            </a:r>
          </a:p>
          <a:p>
            <a:r>
              <a:rPr lang="sv-SE" dirty="0" smtClean="0"/>
              <a:t>Terdiri dari</a:t>
            </a:r>
            <a:r>
              <a:rPr lang="sv-SE" b="1" i="1" dirty="0" smtClean="0"/>
              <a:t> Input-Proses-Output </a:t>
            </a:r>
          </a:p>
          <a:p>
            <a:pPr>
              <a:buNone/>
            </a:pPr>
            <a:endParaRPr lang="en-US" b="1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4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kumpulan</a:t>
            </a:r>
            <a:r>
              <a:rPr lang="en-US" sz="2800" dirty="0" smtClean="0"/>
              <a:t> </a:t>
            </a:r>
            <a:r>
              <a:rPr lang="en-US" sz="2800" dirty="0" err="1" smtClean="0"/>
              <a:t>instruksi-instruksi</a:t>
            </a:r>
            <a:r>
              <a:rPr lang="en-US" sz="2800" dirty="0" smtClean="0"/>
              <a:t> </a:t>
            </a:r>
            <a:r>
              <a:rPr lang="en-US" sz="2800" dirty="0" err="1" smtClean="0"/>
              <a:t>tersendiri</a:t>
            </a:r>
            <a:r>
              <a:rPr lang="en-US" sz="2800" dirty="0" smtClean="0"/>
              <a:t> yang </a:t>
            </a:r>
            <a:r>
              <a:rPr lang="en-US" sz="2800" dirty="0" err="1" smtClean="0"/>
              <a:t>biasanya</a:t>
            </a:r>
            <a:r>
              <a:rPr lang="en-US" sz="2800" dirty="0" smtClean="0"/>
              <a:t> </a:t>
            </a:r>
            <a:r>
              <a:rPr lang="en-US" sz="2800" dirty="0" err="1" smtClean="0"/>
              <a:t>disebut</a:t>
            </a:r>
            <a:r>
              <a:rPr lang="en-US" sz="2800" dirty="0" smtClean="0"/>
              <a:t> source code yang </a:t>
            </a:r>
            <a:r>
              <a:rPr lang="en-US" sz="2800" dirty="0" err="1" smtClean="0"/>
              <a:t>dibuat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programmer (</a:t>
            </a:r>
            <a:r>
              <a:rPr lang="en-US" sz="2800" dirty="0" err="1" smtClean="0"/>
              <a:t>pembuat</a:t>
            </a:r>
            <a:r>
              <a:rPr lang="en-US" sz="2800" dirty="0" smtClean="0"/>
              <a:t> program)</a:t>
            </a:r>
            <a:endParaRPr lang="en-GB" sz="2800" dirty="0" smtClean="0"/>
          </a:p>
          <a:p>
            <a:pPr>
              <a:lnSpc>
                <a:spcPct val="90000"/>
              </a:lnSpc>
            </a:pPr>
            <a:r>
              <a:rPr lang="en-GB" sz="2800" dirty="0" smtClean="0"/>
              <a:t>Program </a:t>
            </a:r>
            <a:r>
              <a:rPr lang="en-GB" sz="2800" dirty="0" err="1" smtClean="0"/>
              <a:t>adalah</a:t>
            </a:r>
            <a:r>
              <a:rPr lang="en-GB" sz="2800" dirty="0" smtClean="0"/>
              <a:t> </a:t>
            </a:r>
            <a:r>
              <a:rPr lang="en-GB" sz="2800" dirty="0" err="1" smtClean="0"/>
              <a:t>kumpulan</a:t>
            </a:r>
            <a:r>
              <a:rPr lang="en-GB" sz="2800" dirty="0" smtClean="0"/>
              <a:t> </a:t>
            </a:r>
            <a:r>
              <a:rPr lang="en-GB" sz="2800" dirty="0" err="1" smtClean="0"/>
              <a:t>instruksi</a:t>
            </a:r>
            <a:r>
              <a:rPr lang="en-GB" sz="2800" dirty="0" smtClean="0"/>
              <a:t> </a:t>
            </a:r>
            <a:r>
              <a:rPr lang="en-GB" sz="2800" dirty="0" err="1" smtClean="0"/>
              <a:t>atau</a:t>
            </a:r>
            <a:r>
              <a:rPr lang="en-GB" sz="2800" dirty="0" smtClean="0"/>
              <a:t> </a:t>
            </a:r>
            <a:r>
              <a:rPr lang="en-GB" sz="2800" dirty="0" err="1" smtClean="0"/>
              <a:t>perintah</a:t>
            </a:r>
            <a:r>
              <a:rPr lang="en-GB" sz="2800" dirty="0" smtClean="0"/>
              <a:t> yang </a:t>
            </a:r>
            <a:r>
              <a:rPr lang="en-GB" sz="2800" dirty="0" err="1" smtClean="0"/>
              <a:t>disusun</a:t>
            </a:r>
            <a:r>
              <a:rPr lang="en-GB" sz="2800" dirty="0" smtClean="0"/>
              <a:t> </a:t>
            </a:r>
            <a:r>
              <a:rPr lang="en-GB" sz="2800" dirty="0" err="1" smtClean="0"/>
              <a:t>sedemikian</a:t>
            </a:r>
            <a:r>
              <a:rPr lang="en-GB" sz="2800" dirty="0" smtClean="0"/>
              <a:t> </a:t>
            </a:r>
            <a:r>
              <a:rPr lang="en-GB" sz="2800" dirty="0" err="1" smtClean="0"/>
              <a:t>rupa</a:t>
            </a:r>
            <a:r>
              <a:rPr lang="en-GB" sz="2800" dirty="0" smtClean="0"/>
              <a:t> </a:t>
            </a:r>
            <a:r>
              <a:rPr lang="en-GB" sz="2800" dirty="0" err="1" smtClean="0"/>
              <a:t>sehingga</a:t>
            </a:r>
            <a:r>
              <a:rPr lang="en-GB" sz="2800" dirty="0" smtClean="0"/>
              <a:t> </a:t>
            </a:r>
            <a:r>
              <a:rPr lang="en-GB" sz="2800" dirty="0" err="1" smtClean="0"/>
              <a:t>mempunyai</a:t>
            </a:r>
            <a:r>
              <a:rPr lang="en-GB" sz="2800" dirty="0" smtClean="0"/>
              <a:t> </a:t>
            </a:r>
            <a:r>
              <a:rPr lang="en-GB" sz="2800" dirty="0" err="1" smtClean="0"/>
              <a:t>urutan</a:t>
            </a:r>
            <a:r>
              <a:rPr lang="en-GB" sz="2800" dirty="0" smtClean="0"/>
              <a:t> </a:t>
            </a:r>
            <a:r>
              <a:rPr lang="en-GB" sz="2800" dirty="0" err="1" smtClean="0"/>
              <a:t>nalar</a:t>
            </a:r>
            <a:r>
              <a:rPr lang="en-GB" sz="2800" dirty="0" smtClean="0"/>
              <a:t> yang </a:t>
            </a:r>
            <a:r>
              <a:rPr lang="en-GB" sz="2800" dirty="0" err="1" smtClean="0"/>
              <a:t>tepat</a:t>
            </a:r>
            <a:r>
              <a:rPr lang="en-GB" sz="2800" dirty="0" smtClean="0"/>
              <a:t> </a:t>
            </a:r>
            <a:r>
              <a:rPr lang="en-GB" sz="2800" dirty="0" err="1" smtClean="0"/>
              <a:t>untuk</a:t>
            </a:r>
            <a:r>
              <a:rPr lang="en-GB" sz="2800" dirty="0" smtClean="0"/>
              <a:t> </a:t>
            </a:r>
            <a:r>
              <a:rPr lang="en-GB" sz="2800" dirty="0" err="1" smtClean="0"/>
              <a:t>menyelesaikan</a:t>
            </a:r>
            <a:r>
              <a:rPr lang="en-GB" sz="2800" dirty="0" smtClean="0"/>
              <a:t> </a:t>
            </a:r>
            <a:r>
              <a:rPr lang="en-GB" sz="2800" dirty="0" err="1" smtClean="0"/>
              <a:t>suatu</a:t>
            </a:r>
            <a:r>
              <a:rPr lang="en-GB" sz="2800" dirty="0" smtClean="0"/>
              <a:t> </a:t>
            </a:r>
            <a:r>
              <a:rPr lang="en-GB" sz="2800" dirty="0" err="1" smtClean="0"/>
              <a:t>persoalan</a:t>
            </a:r>
            <a:r>
              <a:rPr lang="en-GB" sz="2800" dirty="0" smtClean="0"/>
              <a:t>. (</a:t>
            </a:r>
            <a:r>
              <a:rPr lang="en-GB" sz="2800" dirty="0" err="1" smtClean="0"/>
              <a:t>Menurut</a:t>
            </a:r>
            <a:r>
              <a:rPr lang="en-GB" sz="2800" dirty="0" smtClean="0"/>
              <a:t> P. </a:t>
            </a:r>
            <a:r>
              <a:rPr lang="en-GB" sz="2800" dirty="0" err="1" smtClean="0"/>
              <a:t>Insap</a:t>
            </a:r>
            <a:r>
              <a:rPr lang="en-GB" sz="2800" dirty="0" smtClean="0"/>
              <a:t> </a:t>
            </a:r>
            <a:r>
              <a:rPr lang="en-GB" sz="2800" dirty="0" err="1" smtClean="0"/>
              <a:t>Santosa</a:t>
            </a:r>
            <a:r>
              <a:rPr lang="en-GB" sz="2800" dirty="0" smtClean="0"/>
              <a:t>)</a:t>
            </a: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44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KONSEP BILANGAN BINER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biner</a:t>
            </a:r>
            <a:r>
              <a:rPr lang="en-US" dirty="0" smtClean="0"/>
              <a:t>,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tiap-tiap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mendefinisikan</a:t>
            </a:r>
            <a:r>
              <a:rPr lang="en-US" dirty="0" smtClean="0"/>
              <a:t> </a:t>
            </a:r>
            <a:r>
              <a:rPr lang="en-US" dirty="0" err="1" smtClean="0"/>
              <a:t>arus</a:t>
            </a:r>
            <a:r>
              <a:rPr lang="en-US" dirty="0" smtClean="0"/>
              <a:t> yang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kedalam</a:t>
            </a:r>
            <a:r>
              <a:rPr lang="en-US" dirty="0" smtClean="0"/>
              <a:t> </a:t>
            </a:r>
            <a:r>
              <a:rPr lang="en-US" i="1" dirty="0" smtClean="0"/>
              <a:t>processor</a:t>
            </a:r>
          </a:p>
          <a:p>
            <a:r>
              <a:rPr lang="en-US" dirty="0" err="1" smtClean="0"/>
              <a:t>Bilangan</a:t>
            </a:r>
            <a:r>
              <a:rPr lang="en-US" dirty="0" smtClean="0"/>
              <a:t> 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2 </a:t>
            </a:r>
            <a:r>
              <a:rPr lang="en-US" dirty="0" err="1" smtClean="0"/>
              <a:t>angka</a:t>
            </a:r>
            <a:r>
              <a:rPr lang="en-US" dirty="0" smtClean="0"/>
              <a:t> 0 </a:t>
            </a:r>
            <a:r>
              <a:rPr lang="en-US" dirty="0" err="1" smtClean="0"/>
              <a:t>dan</a:t>
            </a:r>
            <a:r>
              <a:rPr lang="en-US" dirty="0" smtClean="0"/>
              <a:t> 1.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19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BAHASA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b="1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program</a:t>
            </a:r>
          </a:p>
          <a:p>
            <a:pPr marL="109728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: C, C++, C#, Pascal, Basic, Perl, PHP, ASP, JHP, Java, </a:t>
            </a:r>
            <a:r>
              <a:rPr lang="en-US" dirty="0" err="1" smtClean="0"/>
              <a:t>dll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r>
              <a:rPr lang="en-US" dirty="0" err="1" smtClean="0"/>
              <a:t>Perbedaan</a:t>
            </a:r>
            <a:r>
              <a:rPr lang="en-US" dirty="0" smtClean="0"/>
              <a:t>: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endParaRPr lang="en-US" dirty="0" smtClean="0"/>
          </a:p>
          <a:p>
            <a:r>
              <a:rPr lang="en-US" dirty="0" err="1" smtClean="0"/>
              <a:t>Persamaan</a:t>
            </a:r>
            <a:r>
              <a:rPr lang="en-US" dirty="0" smtClean="0"/>
              <a:t>: </a:t>
            </a:r>
            <a:r>
              <a:rPr lang="en-US" dirty="0" err="1" smtClean="0"/>
              <a:t>bertujuan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i="1" dirty="0" smtClean="0"/>
              <a:t>output </a:t>
            </a:r>
            <a:r>
              <a:rPr lang="en-US" dirty="0" smtClean="0"/>
              <a:t>yang </a:t>
            </a:r>
            <a:r>
              <a:rPr lang="en-US" dirty="0" err="1" smtClean="0"/>
              <a:t>sama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</TotalTime>
  <Words>1173</Words>
  <Application>Microsoft Office PowerPoint</Application>
  <PresentationFormat>On-screen Show (4:3)</PresentationFormat>
  <Paragraphs>222</Paragraphs>
  <Slides>39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</vt:lpstr>
      <vt:lpstr>Calibri</vt:lpstr>
      <vt:lpstr>Georgia</vt:lpstr>
      <vt:lpstr>Trebuchet MS</vt:lpstr>
      <vt:lpstr>Wingdings</vt:lpstr>
      <vt:lpstr>Wingdings 2</vt:lpstr>
      <vt:lpstr>Urban</vt:lpstr>
      <vt:lpstr>ALGORITMA DAN PEMROGRAMAN 1 </vt:lpstr>
      <vt:lpstr>ALGORITMA DAN PEMROGRAMAN 1</vt:lpstr>
      <vt:lpstr>PowerPoint Presentation</vt:lpstr>
      <vt:lpstr>Penilaian</vt:lpstr>
      <vt:lpstr>KONSEP PEMROGRAMAN</vt:lpstr>
      <vt:lpstr>SISTEM KOMPUTER</vt:lpstr>
      <vt:lpstr>DEFINISI</vt:lpstr>
      <vt:lpstr>KONSEP BILANGAN BINER</vt:lpstr>
      <vt:lpstr>BAHASA PROGRAM</vt:lpstr>
      <vt:lpstr>BAHASA PROGRAM</vt:lpstr>
      <vt:lpstr>TAHAPAN </vt:lpstr>
      <vt:lpstr>ALGORITMA</vt:lpstr>
      <vt:lpstr>SIFAT ALGORITMA</vt:lpstr>
      <vt:lpstr>KRITERIA PEMILIHAN ALGORITMA</vt:lpstr>
      <vt:lpstr>Contoh algoritma</vt:lpstr>
      <vt:lpstr>ALGORITMA yang berkembang</vt:lpstr>
      <vt:lpstr>Point 1.</vt:lpstr>
      <vt:lpstr>Algoritma</vt:lpstr>
      <vt:lpstr>Langkah Use Your Mind</vt:lpstr>
      <vt:lpstr>Contoh lain</vt:lpstr>
      <vt:lpstr>Jawaban No 1</vt:lpstr>
      <vt:lpstr>Jawaban no 2</vt:lpstr>
      <vt:lpstr>PSEUDOCODE</vt:lpstr>
      <vt:lpstr>KOMPONEN PSEUDOCODE</vt:lpstr>
      <vt:lpstr>PERBEDAAN </vt:lpstr>
      <vt:lpstr>PERBEDAAN</vt:lpstr>
      <vt:lpstr>Point 2</vt:lpstr>
      <vt:lpstr>Operasi dasar perhitungan 2 bilangan.</vt:lpstr>
      <vt:lpstr>Mengetahui Bilangan Ganjil dan Genap.</vt:lpstr>
      <vt:lpstr>Bilangan Kelipatan 10 mulai dari 0 – 100</vt:lpstr>
      <vt:lpstr>Flowchart</vt:lpstr>
      <vt:lpstr>SiMbol flowchart</vt:lpstr>
      <vt:lpstr>SIMBOL  FLOWCHART</vt:lpstr>
      <vt:lpstr>Contoh FLOWCHART</vt:lpstr>
      <vt:lpstr>Point 3.</vt:lpstr>
      <vt:lpstr>Take HOME TASK</vt:lpstr>
      <vt:lpstr>Mencari akar bilangan bulat positif dari bilangan bulat</vt:lpstr>
      <vt:lpstr>Menampilkan 2 bilangan bulat apakah bilangan bulat tersebut lebih besar atau lebih kecil</vt:lpstr>
      <vt:lpstr>Mencari nilai huruf yang dihasilkan nilai angka berdasarkan dari daftar nilai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DAN PEMROGRAMAN 1 4 SKS</dc:title>
  <dc:creator>Rachma Sunni</dc:creator>
  <cp:lastModifiedBy>tuslim</cp:lastModifiedBy>
  <cp:revision>2</cp:revision>
  <dcterms:created xsi:type="dcterms:W3CDTF">2014-10-22T18:05:04Z</dcterms:created>
  <dcterms:modified xsi:type="dcterms:W3CDTF">2019-08-05T02:16:02Z</dcterms:modified>
</cp:coreProperties>
</file>