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CA9E6-5BCA-4E3A-9612-719C798E4906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CAC10-31F2-4D3F-A33B-09A465823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6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F04DE-03D0-4813-8AB9-63AFD65A69F3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5657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52E06-217C-4E71-B360-2877FAB027CC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62996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4AAA3-4B34-49C8-82C5-4842A7E20DBD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5539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AB857-22C0-4CDC-81E9-7700D45CDB46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8041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60ED6-7CF1-49B1-9D68-350156B1DD5E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1908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169285-BD19-4261-B338-E414C00C839F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B40C53-5EFB-41EC-9C2E-15DF7D5C32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Use%20your%20mind1.ex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401887"/>
            <a:ext cx="8763000" cy="1470025"/>
          </a:xfrm>
        </p:spPr>
        <p:txBody>
          <a:bodyPr/>
          <a:lstStyle/>
          <a:p>
            <a:r>
              <a:rPr lang="en-US" dirty="0" smtClean="0"/>
              <a:t>ALGORITMA DAN PEMROGRAMAN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Tuslim,S.Kom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8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program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Tingkat </a:t>
            </a:r>
            <a:r>
              <a:rPr lang="en-US" dirty="0" err="1" smtClean="0"/>
              <a:t>Rendah</a:t>
            </a:r>
            <a:r>
              <a:rPr lang="en-US" dirty="0" smtClean="0"/>
              <a:t> (Low Level)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Tingkat </a:t>
            </a:r>
            <a:r>
              <a:rPr lang="en-US" dirty="0" err="1" smtClean="0"/>
              <a:t>Sedang</a:t>
            </a:r>
            <a:r>
              <a:rPr lang="en-US" dirty="0" smtClean="0"/>
              <a:t> (Middle Level)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Tingkat </a:t>
            </a:r>
            <a:r>
              <a:rPr lang="en-US" dirty="0" err="1" smtClean="0"/>
              <a:t>Tinggi</a:t>
            </a:r>
            <a:r>
              <a:rPr lang="en-US" dirty="0" smtClean="0"/>
              <a:t> (High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TAHAPAN 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971800" y="1524000"/>
            <a:ext cx="914400" cy="3810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Mulai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4290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4600" y="2209800"/>
            <a:ext cx="1981200" cy="4572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Batasan Masalah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4290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90800" y="2971800"/>
            <a:ext cx="1600200" cy="533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Pengembangan 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Model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5052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67000" y="3810000"/>
            <a:ext cx="1524000" cy="533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Rancangan 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Algoritma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5052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667000" y="4648200"/>
            <a:ext cx="1524000" cy="533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Perbaikan 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Algoritma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1981200" y="4953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981200" y="2438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9812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19812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191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648200" y="3810000"/>
            <a:ext cx="1828800" cy="533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Pemrograman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5626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648200" y="4648200"/>
            <a:ext cx="1828800" cy="533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Pengujian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 Pembetulan Analisa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562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648200" y="5486400"/>
            <a:ext cx="1828800" cy="3810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Dokumentasi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5626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5029200" y="6172200"/>
            <a:ext cx="990600" cy="3048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latin typeface="Arial" charset="0"/>
              </a:rPr>
              <a:t>Selesai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6477000" y="495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7467600" y="2438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6477000" y="4038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4191000" y="3200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4495800" y="2438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SIFAT 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Tidak menggunakan simbol atau sintaks dari suatu bahasa pemrograman.</a:t>
            </a:r>
          </a:p>
          <a:p>
            <a:r>
              <a:rPr lang="pt-BR" dirty="0" smtClean="0"/>
              <a:t>Tidak tergantung pada suatu bahasa pemrograman.</a:t>
            </a:r>
          </a:p>
          <a:p>
            <a:r>
              <a:rPr lang="en-US" dirty="0" err="1" smtClean="0"/>
              <a:t>Notasi-notasinya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KRITERIA PEMILIHAN 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Ada</a:t>
            </a:r>
            <a:r>
              <a:rPr lang="en-US" sz="2800" b="1" dirty="0" smtClean="0"/>
              <a:t> output</a:t>
            </a:r>
            <a:r>
              <a:rPr lang="en-US" sz="2800" dirty="0" smtClean="0"/>
              <a:t>:</a:t>
            </a:r>
            <a:endParaRPr lang="en-US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2. </a:t>
            </a:r>
            <a:r>
              <a:rPr lang="en-US" sz="2800" b="1" dirty="0" err="1" smtClean="0"/>
              <a:t>Efektifitas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Efisiensi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3.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langkahnya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berhingga</a:t>
            </a:r>
            <a:r>
              <a:rPr lang="en-US" sz="2800" b="1" dirty="0" smtClean="0"/>
              <a:t> </a:t>
            </a:r>
            <a:r>
              <a:rPr lang="en-US" sz="2800" dirty="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4. </a:t>
            </a:r>
            <a:r>
              <a:rPr lang="en-US" sz="2800" b="1" dirty="0" err="1" smtClean="0"/>
              <a:t>Terstruktur</a:t>
            </a:r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miring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r>
              <a:rPr lang="en-US" dirty="0" smtClean="0"/>
              <a:t> - </a:t>
            </a:r>
            <a:r>
              <a:rPr lang="en-US" dirty="0" err="1" smtClean="0"/>
              <a:t>siku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b</a:t>
            </a:r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c</a:t>
            </a:r>
          </a:p>
          <a:p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ALGORITMA yang </a:t>
            </a:r>
            <a:r>
              <a:rPr lang="en-US" dirty="0" err="1" smtClean="0"/>
              <a:t>berkembang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Djikstra</a:t>
            </a:r>
            <a:endParaRPr lang="en-US" dirty="0" smtClean="0"/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Semut</a:t>
            </a:r>
            <a:endParaRPr lang="en-US" dirty="0" smtClean="0"/>
          </a:p>
          <a:p>
            <a:r>
              <a:rPr lang="en-US" dirty="0" smtClean="0"/>
              <a:t>Neural Network</a:t>
            </a:r>
          </a:p>
          <a:p>
            <a:r>
              <a:rPr lang="en-US" dirty="0" err="1" smtClean="0"/>
              <a:t>Logika</a:t>
            </a:r>
            <a:r>
              <a:rPr lang="en-US" dirty="0" smtClean="0"/>
              <a:t> Fuzzy</a:t>
            </a:r>
          </a:p>
          <a:p>
            <a:r>
              <a:rPr lang="en-US" dirty="0" smtClean="0"/>
              <a:t>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mie</a:t>
            </a:r>
            <a:r>
              <a:rPr lang="en-US" dirty="0" smtClean="0"/>
              <a:t> </a:t>
            </a:r>
            <a:r>
              <a:rPr lang="en-US" dirty="0" err="1" smtClean="0"/>
              <a:t>instan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Berangkat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Penerimaan</a:t>
            </a:r>
            <a:r>
              <a:rPr lang="en-US" dirty="0" smtClean="0"/>
              <a:t> MABA di UYP.</a:t>
            </a:r>
          </a:p>
          <a:p>
            <a:pPr lvl="1"/>
            <a:r>
              <a:rPr lang="en-US" dirty="0" smtClean="0"/>
              <a:t>Update status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www.facebook.com</a:t>
            </a:r>
            <a:endParaRPr lang="en-US" dirty="0" smtClean="0"/>
          </a:p>
          <a:p>
            <a:pPr lvl="1"/>
            <a:r>
              <a:rPr lang="en-US" dirty="0" smtClean="0"/>
              <a:t>Bonus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Menabung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bank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29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Algoritma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6000" b="1" smtClean="0"/>
              <a:t>Game : </a:t>
            </a:r>
          </a:p>
          <a:p>
            <a:pPr>
              <a:buFontTx/>
              <a:buNone/>
              <a:defRPr/>
            </a:pPr>
            <a:r>
              <a:rPr lang="en-US" sz="6000" b="1" smtClean="0"/>
              <a:t>	</a:t>
            </a:r>
            <a:r>
              <a:rPr lang="en-US" sz="6000" b="1" smtClean="0">
                <a:hlinkClick r:id="rId3" action="ppaction://hlinkfile"/>
              </a:rPr>
              <a:t>Use Your Mind!</a:t>
            </a:r>
            <a:endParaRPr lang="en-US" sz="6000" b="1" smtClean="0"/>
          </a:p>
        </p:txBody>
      </p:sp>
    </p:spTree>
    <p:extLst>
      <p:ext uri="{BB962C8B-B14F-4D97-AF65-F5344CB8AC3E}">
        <p14:creationId xmlns:p14="http://schemas.microsoft.com/office/powerpoint/2010/main" val="554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Langkah Use Your Mind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2 kanibal naik perahu ke seberang kiri 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Pindahkan 1 kanibal ke seberang kiri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Perahu kembali ke seberang kanan </a:t>
            </a:r>
            <a:r>
              <a:rPr lang="en-US" sz="1800" dirty="0" err="1" smtClean="0"/>
              <a:t>dgn</a:t>
            </a:r>
            <a:r>
              <a:rPr lang="en-US" sz="1800" dirty="0" smtClean="0"/>
              <a:t> 1 kanibal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Ulangi langkah 1-3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2 misionaris naik perahu ke seberang kiri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Di seberang kiri, tukar 1 kanibal </a:t>
            </a:r>
            <a:r>
              <a:rPr lang="en-US" sz="1800" dirty="0" err="1" smtClean="0"/>
              <a:t>dgn</a:t>
            </a:r>
            <a:r>
              <a:rPr lang="en-US" sz="1800" dirty="0" smtClean="0"/>
              <a:t> 1 misionaris di perahu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Perahu kembali ke seberang kanan </a:t>
            </a:r>
            <a:r>
              <a:rPr lang="en-US" sz="1800" dirty="0" err="1" smtClean="0"/>
              <a:t>dgn</a:t>
            </a:r>
            <a:r>
              <a:rPr lang="en-US" sz="1800" dirty="0" smtClean="0"/>
              <a:t> 1 kanibal dan 1 misionaris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Di seberang kanan, tukar kanibal di perahu </a:t>
            </a:r>
            <a:r>
              <a:rPr lang="en-US" sz="1800" dirty="0" err="1" smtClean="0"/>
              <a:t>dgn</a:t>
            </a:r>
            <a:r>
              <a:rPr lang="en-US" sz="1800" dirty="0" smtClean="0"/>
              <a:t> 1 misionaris di seberang kanan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Perahu kembali ke seberang kiri </a:t>
            </a:r>
            <a:r>
              <a:rPr lang="en-US" sz="1800" dirty="0" err="1" smtClean="0"/>
              <a:t>dgn</a:t>
            </a:r>
            <a:r>
              <a:rPr lang="en-US" sz="1800" dirty="0" smtClean="0"/>
              <a:t> 2 misionaris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Turunkan semua misionaris di perahu ke seberang kiri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Perahu kembali ke seberang kanan </a:t>
            </a:r>
            <a:r>
              <a:rPr lang="en-US" sz="1800" dirty="0" err="1" smtClean="0"/>
              <a:t>dgn</a:t>
            </a:r>
            <a:r>
              <a:rPr lang="en-US" sz="1800" dirty="0" smtClean="0"/>
              <a:t> 1 kanibal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Ulangi langkah 1-3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2 kanibal naik perahu ke seberang kiri</a:t>
            </a:r>
          </a:p>
          <a:p>
            <a:pPr marL="609600" indent="-609600">
              <a:lnSpc>
                <a:spcPct val="80000"/>
              </a:lnSpc>
              <a:buClrTx/>
              <a:buFontTx/>
              <a:buAutoNum type="arabicPeriod"/>
              <a:defRPr/>
            </a:pPr>
            <a:r>
              <a:rPr lang="en-US" sz="1800" dirty="0" smtClean="0"/>
              <a:t>Turunkan kedua kanibal ke seberang kiri</a:t>
            </a:r>
          </a:p>
        </p:txBody>
      </p:sp>
    </p:spTree>
    <p:extLst>
      <p:ext uri="{BB962C8B-B14F-4D97-AF65-F5344CB8AC3E}">
        <p14:creationId xmlns:p14="http://schemas.microsoft.com/office/powerpoint/2010/main" val="71991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ALGORITMA DAN PEMROGRAMAN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		: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	: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Pascal </a:t>
            </a:r>
            <a:r>
              <a:rPr lang="en-US" dirty="0" err="1"/>
              <a:t>dan</a:t>
            </a:r>
            <a:r>
              <a:rPr lang="en-US" dirty="0"/>
              <a:t> C/C++, </a:t>
            </a:r>
            <a:r>
              <a:rPr lang="en-US" dirty="0" err="1"/>
              <a:t>Iterasi</a:t>
            </a:r>
            <a:r>
              <a:rPr lang="en-US" dirty="0"/>
              <a:t> , Top down design , Array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, Pointer, </a:t>
            </a:r>
            <a:r>
              <a:rPr lang="en-US" dirty="0" err="1"/>
              <a:t>Matrik</a:t>
            </a:r>
            <a:r>
              <a:rPr lang="en-US" dirty="0"/>
              <a:t> , Table searching , </a:t>
            </a:r>
            <a:r>
              <a:rPr lang="en-US" dirty="0" err="1"/>
              <a:t>Algorima</a:t>
            </a:r>
            <a:r>
              <a:rPr lang="en-US" dirty="0"/>
              <a:t> </a:t>
            </a:r>
            <a:r>
              <a:rPr lang="en-US" dirty="0" err="1"/>
              <a:t>konsolidasi</a:t>
            </a:r>
            <a:r>
              <a:rPr lang="en-US" dirty="0"/>
              <a:t> 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2 </a:t>
            </a:r>
            <a:r>
              <a:rPr lang="en-US" dirty="0" err="1"/>
              <a:t>buah</a:t>
            </a:r>
            <a:r>
              <a:rPr lang="en-US" dirty="0"/>
              <a:t> file, </a:t>
            </a:r>
            <a:r>
              <a:rPr lang="en-US" dirty="0" err="1"/>
              <a:t>Pengantar</a:t>
            </a:r>
            <a:r>
              <a:rPr lang="en-US" dirty="0"/>
              <a:t> list </a:t>
            </a:r>
            <a:r>
              <a:rPr lang="en-US" dirty="0" err="1"/>
              <a:t>berkait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2339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Contoh lain</a:t>
            </a:r>
            <a:endParaRPr lang="en-GB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Ada 2 gelas kosong berukuran: 5 liter dan 3 liter</a:t>
            </a:r>
          </a:p>
          <a:p>
            <a:pPr>
              <a:defRPr/>
            </a:pPr>
            <a:r>
              <a:rPr lang="en-US" dirty="0" smtClean="0"/>
              <a:t>Bagaimana cara kita mendapatkan air berukuran 4 liter?</a:t>
            </a:r>
          </a:p>
          <a:p>
            <a:pPr>
              <a:defRPr/>
            </a:pPr>
            <a:r>
              <a:rPr lang="en-US" dirty="0" smtClean="0"/>
              <a:t>Bagaimana cara mendapatkan air berukuran 2 liter?</a:t>
            </a:r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5216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Jawaban No 1</a:t>
            </a:r>
            <a:endParaRPr lang="en-GB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Masukkan air ke 3 liter hingga penuh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Masukkan air 3 liter ke 5 liter, sisa 2 liter kosong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Masukkan air ke 3 liter hingga penuh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Tuangkan air 3 liter ke sisa 2 liter, berarti sisa 1 liter di gelas 2 liter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Buang seluruh air di gelas 5 liter tadi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Tuangkan air 1 liter </a:t>
            </a:r>
            <a:r>
              <a:rPr lang="en-US" sz="2400" dirty="0" err="1" smtClean="0"/>
              <a:t>yg</a:t>
            </a:r>
            <a:r>
              <a:rPr lang="en-US" sz="2400" dirty="0" smtClean="0"/>
              <a:t> ada di gelas 3 liter tadi hingga </a:t>
            </a:r>
            <a:r>
              <a:rPr lang="id-ID" sz="2400" dirty="0" smtClean="0"/>
              <a:t>ke 5 liter </a:t>
            </a:r>
            <a:r>
              <a:rPr lang="en-US" sz="2400" dirty="0" smtClean="0"/>
              <a:t>kosong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Masukkan air ke 3 liter hingga penuh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Tuangkan 3 liter ke gelas 5 liter yang sudah ada 1 liter tadi, hingga kita dapat 4 liter</a:t>
            </a:r>
          </a:p>
          <a:p>
            <a:pPr>
              <a:lnSpc>
                <a:spcPct val="80000"/>
              </a:lnSpc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938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J</a:t>
            </a:r>
            <a:r>
              <a:rPr lang="id-ID" dirty="0" smtClean="0"/>
              <a:t>awaban no 2</a:t>
            </a:r>
            <a:endParaRPr lang="en-GB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Gelas 5 liter diisi penuh</a:t>
            </a:r>
          </a:p>
          <a:p>
            <a:pPr>
              <a:defRPr/>
            </a:pPr>
            <a:r>
              <a:rPr lang="en-US" dirty="0" smtClean="0"/>
              <a:t>Buang isinya ke gelas 3 liter</a:t>
            </a:r>
          </a:p>
          <a:p>
            <a:pPr>
              <a:defRPr/>
            </a:pPr>
            <a:r>
              <a:rPr lang="en-US" dirty="0" smtClean="0"/>
              <a:t>Sisa 2 liter di gelas 5 liter!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94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high-level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Pseudocode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universal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Pseudocode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detail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program. 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mendetail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Pseudocode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KOMPONEN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Variabel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Perulangan</a:t>
            </a:r>
            <a:r>
              <a:rPr lang="en-US" dirty="0" smtClean="0"/>
              <a:t> (</a:t>
            </a:r>
            <a:r>
              <a:rPr lang="en-US" i="1" dirty="0" smtClean="0"/>
              <a:t>Loop</a:t>
            </a:r>
            <a:r>
              <a:rPr lang="en-US" dirty="0" smtClean="0"/>
              <a:t>). 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for-do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repeat-until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while-do</a:t>
            </a:r>
          </a:p>
          <a:p>
            <a:r>
              <a:rPr lang="en-US" b="1" dirty="0" err="1" smtClean="0"/>
              <a:t>Percabangan</a:t>
            </a:r>
            <a:r>
              <a:rPr lang="en-US" dirty="0" smtClean="0"/>
              <a:t> (</a:t>
            </a:r>
            <a:r>
              <a:rPr lang="en-US" i="1" dirty="0" smtClean="0"/>
              <a:t>branch</a:t>
            </a:r>
            <a:r>
              <a:rPr lang="en-US" dirty="0" smtClean="0"/>
              <a:t>). 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if-then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select-case</a:t>
            </a:r>
          </a:p>
          <a:p>
            <a:r>
              <a:rPr lang="en-US" b="1" dirty="0" err="1" smtClean="0"/>
              <a:t>Modul</a:t>
            </a:r>
            <a:r>
              <a:rPr lang="en-US" b="1" dirty="0" smtClean="0"/>
              <a:t>.</a:t>
            </a:r>
            <a:r>
              <a:rPr lang="en-US" dirty="0" smtClean="0"/>
              <a:t> Procedure/Sub</a:t>
            </a:r>
          </a:p>
          <a:p>
            <a:pPr lvl="1"/>
            <a:r>
              <a:rPr lang="en-US" dirty="0" smtClean="0"/>
              <a:t>Function.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PERBEDAAN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7239000" cy="22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686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PERBEDAAN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75716"/>
            <a:ext cx="7239000" cy="33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82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pPr lvl="1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2 </a:t>
            </a:r>
            <a:r>
              <a:rPr lang="en-US" dirty="0" err="1" smtClean="0"/>
              <a:t>bilangan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10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– 100.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38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Operasi</a:t>
            </a:r>
            <a:r>
              <a:rPr lang="en-US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8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dasar</a:t>
            </a:r>
            <a:r>
              <a:rPr lang="en-US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8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perhitungan</a:t>
            </a:r>
            <a:r>
              <a:rPr lang="en-US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2 </a:t>
            </a:r>
            <a:r>
              <a:rPr lang="en-US" sz="38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bilangan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</a:t>
            </a:r>
          </a:p>
          <a:p>
            <a:r>
              <a:rPr lang="en-US" dirty="0" smtClean="0"/>
              <a:t>Input B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Operasi_Dasar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Operasi_Dasar</a:t>
            </a:r>
            <a:r>
              <a:rPr lang="en-US" dirty="0" smtClean="0"/>
              <a:t> = “+” THEN C </a:t>
            </a:r>
            <a:r>
              <a:rPr lang="en-US" dirty="0" smtClean="0">
                <a:sym typeface="Wingdings" pitchFamily="2" charset="2"/>
              </a:rPr>
              <a:t> A+B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Operasi_Dasar</a:t>
            </a:r>
            <a:r>
              <a:rPr lang="en-US" dirty="0" smtClean="0"/>
              <a:t> = “-” THEN D </a:t>
            </a:r>
            <a:r>
              <a:rPr lang="en-US" dirty="0" smtClean="0">
                <a:sym typeface="Wingdings" pitchFamily="2" charset="2"/>
              </a:rPr>
              <a:t> A-B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Operasi_Dasar</a:t>
            </a:r>
            <a:r>
              <a:rPr lang="en-US" dirty="0" smtClean="0"/>
              <a:t> = “*” THEN E </a:t>
            </a:r>
            <a:r>
              <a:rPr lang="en-US" dirty="0" smtClean="0">
                <a:sym typeface="Wingdings" pitchFamily="2" charset="2"/>
              </a:rPr>
              <a:t> A*B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Operasi_Dasar</a:t>
            </a:r>
            <a:r>
              <a:rPr lang="en-US" dirty="0" smtClean="0"/>
              <a:t> = “/” THEN F </a:t>
            </a:r>
            <a:r>
              <a:rPr lang="en-US" dirty="0" smtClean="0">
                <a:sym typeface="Wingdings" pitchFamily="2" charset="2"/>
              </a:rPr>
              <a:t> A/B</a:t>
            </a:r>
          </a:p>
          <a:p>
            <a:r>
              <a:rPr lang="en-US" dirty="0" smtClean="0"/>
              <a:t>Print C, D, E,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Mengetahui</a:t>
            </a:r>
            <a:r>
              <a:rPr lang="en-US" sz="3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Bilangan</a:t>
            </a:r>
            <a:r>
              <a:rPr lang="en-US" sz="3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Ganjil</a:t>
            </a:r>
            <a:r>
              <a:rPr lang="en-US" sz="3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dan</a:t>
            </a:r>
            <a:r>
              <a:rPr lang="en-US" sz="3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Genap</a:t>
            </a:r>
            <a:r>
              <a:rPr lang="en-US" sz="34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</a:t>
            </a:r>
            <a:endParaRPr lang="en-US" sz="34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</a:t>
            </a:r>
          </a:p>
          <a:p>
            <a:r>
              <a:rPr lang="en-US" dirty="0" smtClean="0"/>
              <a:t>B </a:t>
            </a:r>
            <a:r>
              <a:rPr lang="en-US" dirty="0" smtClean="0">
                <a:sym typeface="Wingdings" pitchFamily="2" charset="2"/>
              </a:rPr>
              <a:t> A mod 2</a:t>
            </a:r>
          </a:p>
          <a:p>
            <a:r>
              <a:rPr lang="en-US" dirty="0" smtClean="0">
                <a:sym typeface="Wingdings" pitchFamily="2" charset="2"/>
              </a:rPr>
              <a:t>IF B = 0 THEN Print GENAP ELSE Print GANJIL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: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 </a:t>
            </a:r>
            <a:r>
              <a:rPr lang="en-US" dirty="0"/>
              <a:t>Wirth, </a:t>
            </a:r>
            <a:r>
              <a:rPr lang="en-US" dirty="0" err="1"/>
              <a:t>Niklaus</a:t>
            </a:r>
            <a:r>
              <a:rPr lang="en-US" dirty="0"/>
              <a:t>, Algorithms Data Structures Program, Prentice Hall, </a:t>
            </a:r>
            <a:r>
              <a:rPr lang="en-US" dirty="0" smtClean="0"/>
              <a:t>1991</a:t>
            </a:r>
            <a:r>
              <a:rPr lang="en-US" dirty="0"/>
              <a:t>. </a:t>
            </a:r>
          </a:p>
          <a:p>
            <a:pPr marL="109728" indent="0">
              <a:buNone/>
            </a:pPr>
            <a:r>
              <a:rPr lang="en-US" dirty="0"/>
              <a:t> Wirth, Systematic Programming </a:t>
            </a:r>
            <a:r>
              <a:rPr lang="en-US" dirty="0" err="1"/>
              <a:t>Intriduction</a:t>
            </a:r>
            <a:r>
              <a:rPr lang="en-US" dirty="0"/>
              <a:t>, Prentice Hall, 1976. </a:t>
            </a:r>
          </a:p>
          <a:p>
            <a:pPr marL="109728" indent="0">
              <a:buNone/>
            </a:pPr>
            <a:r>
              <a:rPr lang="en-US" dirty="0"/>
              <a:t> Turbo Pascal </a:t>
            </a:r>
            <a:r>
              <a:rPr lang="en-US" dirty="0" err="1"/>
              <a:t>versi</a:t>
            </a:r>
            <a:r>
              <a:rPr lang="en-US" dirty="0"/>
              <a:t> 5.5, Borland International, 1989. </a:t>
            </a:r>
          </a:p>
          <a:p>
            <a:pPr marL="109728" indent="0">
              <a:buNone/>
            </a:pPr>
            <a:r>
              <a:rPr lang="en-US" dirty="0"/>
              <a:t> </a:t>
            </a:r>
            <a:r>
              <a:rPr lang="en-US" dirty="0" err="1"/>
              <a:t>Jogiyanto,H.M</a:t>
            </a:r>
            <a:r>
              <a:rPr lang="en-US" dirty="0"/>
              <a:t>, Turbo Pascal, Volume I, II, </a:t>
            </a:r>
            <a:r>
              <a:rPr lang="en-US" dirty="0" err="1"/>
              <a:t>Andi</a:t>
            </a:r>
            <a:r>
              <a:rPr lang="en-US" dirty="0"/>
              <a:t> offset Yogyakarta, </a:t>
            </a:r>
            <a:r>
              <a:rPr lang="en-US" dirty="0" smtClean="0"/>
              <a:t>1991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1299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10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–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err="1" smtClean="0"/>
              <a:t>Nilai_awal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Nilai_Akhir</a:t>
            </a:r>
            <a:r>
              <a:rPr lang="en-US" dirty="0" smtClean="0"/>
              <a:t> = 100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Nilai_awal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While </a:t>
            </a:r>
            <a:r>
              <a:rPr lang="en-US" dirty="0" err="1" smtClean="0"/>
              <a:t>i</a:t>
            </a:r>
            <a:r>
              <a:rPr lang="en-US" dirty="0" smtClean="0"/>
              <a:t> &lt;= </a:t>
            </a:r>
            <a:r>
              <a:rPr lang="en-US" dirty="0" err="1" smtClean="0"/>
              <a:t>Nilai_Akhir</a:t>
            </a:r>
            <a:r>
              <a:rPr lang="en-US" dirty="0" smtClean="0"/>
              <a:t> THEN</a:t>
            </a:r>
          </a:p>
          <a:p>
            <a:pPr>
              <a:buNone/>
            </a:pPr>
            <a:r>
              <a:rPr lang="en-US" dirty="0" smtClean="0"/>
              <a:t>    Begin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Print 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+ 10</a:t>
            </a:r>
          </a:p>
          <a:p>
            <a:pPr>
              <a:buNone/>
            </a:pPr>
            <a:r>
              <a:rPr lang="en-US" dirty="0" smtClean="0"/>
              <a:t>   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838200"/>
            <a:ext cx="6858000" cy="746760"/>
          </a:xfrm>
        </p:spPr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flowchart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4191000" cy="583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6747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990600"/>
            <a:ext cx="662940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SIMBOL</a:t>
            </a:r>
            <a:br>
              <a:rPr lang="en-US" dirty="0" smtClean="0"/>
            </a:br>
            <a:r>
              <a:rPr lang="en-US" dirty="0" smtClean="0"/>
              <a:t> FLOWCHART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1999"/>
            <a:ext cx="5715000" cy="601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05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FLOWCHART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96059" y="1524000"/>
            <a:ext cx="527174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51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flowchart.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Flowchartnya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 smtClean="0"/>
          </a:p>
          <a:p>
            <a:pPr lvl="1"/>
            <a:r>
              <a:rPr lang="en-US" dirty="0" err="1" smtClean="0"/>
              <a:t>Menampilkan</a:t>
            </a:r>
            <a:r>
              <a:rPr lang="en-US" dirty="0" smtClean="0"/>
              <a:t> 2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lvl="1"/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Mencari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akar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bilangan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bulat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positif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dari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bilangan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bulat</a:t>
            </a:r>
            <a:endParaRPr lang="en-US" sz="32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Algoritma</a:t>
            </a:r>
            <a:endParaRPr lang="en-US" dirty="0" smtClean="0"/>
          </a:p>
          <a:p>
            <a:pPr lvl="1"/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</a:t>
            </a:r>
          </a:p>
          <a:p>
            <a:pPr lvl="1"/>
            <a:r>
              <a:rPr lang="en-US" dirty="0" err="1" smtClean="0"/>
              <a:t>Penyeleksian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(A&gt;0)</a:t>
            </a:r>
          </a:p>
          <a:p>
            <a:pPr lvl="1"/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A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</a:t>
            </a:r>
          </a:p>
          <a:p>
            <a:pPr lvl="1"/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</a:t>
            </a:r>
          </a:p>
          <a:p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Input A</a:t>
            </a:r>
          </a:p>
          <a:p>
            <a:pPr lvl="1"/>
            <a:r>
              <a:rPr lang="en-US" dirty="0" smtClean="0"/>
              <a:t>IF A &gt; 0 THEN B</a:t>
            </a:r>
            <a:r>
              <a:rPr lang="en-US" dirty="0" smtClean="0">
                <a:sym typeface="Wingdings" pitchFamily="2" charset="2"/>
              </a:rPr>
              <a:t>A </a:t>
            </a:r>
            <a:r>
              <a:rPr lang="en-US" dirty="0" err="1" smtClean="0">
                <a:sym typeface="Wingdings" pitchFamily="2" charset="2"/>
              </a:rPr>
              <a:t>akar</a:t>
            </a:r>
            <a:r>
              <a:rPr lang="en-US" dirty="0" smtClean="0">
                <a:sym typeface="Wingdings" pitchFamily="2" charset="2"/>
              </a:rPr>
              <a:t> 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Print B</a:t>
            </a:r>
            <a:endParaRPr lang="en-US" dirty="0" smtClean="0"/>
          </a:p>
          <a:p>
            <a:r>
              <a:rPr lang="en-US" dirty="0" smtClean="0"/>
              <a:t>Flowchart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11430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Menampilkan</a:t>
            </a:r>
            <a:r>
              <a:rPr lang="en-US" dirty="0" smtClean="0"/>
              <a:t> 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2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bilangan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bulat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apakah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bilangan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bulat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tersebut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lebih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besar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atau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lebih</a:t>
            </a:r>
            <a:r>
              <a:rPr lang="en-US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kecil</a:t>
            </a:r>
            <a:endParaRPr lang="en-US" sz="32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Algoritma</a:t>
            </a:r>
            <a:endParaRPr lang="en-US" dirty="0" smtClean="0"/>
          </a:p>
          <a:p>
            <a:pPr lvl="1"/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</a:t>
            </a:r>
          </a:p>
          <a:p>
            <a:pPr lvl="1"/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</a:t>
            </a:r>
          </a:p>
          <a:p>
            <a:pPr lvl="1"/>
            <a:r>
              <a:rPr lang="en-US" dirty="0" err="1" smtClean="0"/>
              <a:t>Menyeleksi</a:t>
            </a:r>
            <a:r>
              <a:rPr lang="en-US" dirty="0" smtClean="0"/>
              <a:t> </a:t>
            </a:r>
            <a:r>
              <a:rPr lang="en-US" dirty="0" err="1" smtClean="0"/>
              <a:t>apaka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 &gt; B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 smtClean="0"/>
          </a:p>
          <a:p>
            <a:pPr lvl="1"/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Input A</a:t>
            </a:r>
          </a:p>
          <a:p>
            <a:pPr lvl="1"/>
            <a:r>
              <a:rPr lang="en-US" dirty="0" smtClean="0"/>
              <a:t>Input B</a:t>
            </a:r>
          </a:p>
          <a:p>
            <a:pPr lvl="1"/>
            <a:r>
              <a:rPr lang="en-US" dirty="0" smtClean="0"/>
              <a:t>IF A&gt;B THEN Print “A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B” </a:t>
            </a:r>
          </a:p>
          <a:p>
            <a:pPr lvl="4">
              <a:buNone/>
            </a:pPr>
            <a:r>
              <a:rPr lang="en-US" dirty="0" smtClean="0"/>
              <a:t>	   ELSE Print “A </a:t>
            </a:r>
            <a:r>
              <a:rPr lang="en-US" dirty="0" err="1" smtClean="0"/>
              <a:t>lebih</a:t>
            </a:r>
            <a:r>
              <a:rPr lang="en-US" dirty="0" smtClean="0"/>
              <a:t> Kecil </a:t>
            </a:r>
            <a:r>
              <a:rPr lang="en-US" dirty="0" err="1" smtClean="0"/>
              <a:t>dari</a:t>
            </a:r>
            <a:r>
              <a:rPr lang="en-US" dirty="0" smtClean="0"/>
              <a:t> B”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Mencari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nilai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huruf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yang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dihasilkan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nilai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angka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berdasarkan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dari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daftar</a:t>
            </a:r>
            <a:r>
              <a:rPr lang="en-US" sz="2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nilai</a:t>
            </a:r>
            <a:endParaRPr lang="en-US" sz="24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Algoritma</a:t>
            </a:r>
            <a:endParaRPr lang="en-US" dirty="0" smtClean="0"/>
          </a:p>
          <a:p>
            <a:pPr lvl="1"/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endParaRPr lang="en-US" dirty="0" smtClean="0"/>
          </a:p>
          <a:p>
            <a:pPr lvl="1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endParaRPr lang="en-US" dirty="0" smtClean="0"/>
          </a:p>
          <a:p>
            <a:pPr lvl="2"/>
            <a:r>
              <a:rPr lang="en-US" dirty="0" smtClean="0"/>
              <a:t>A : &gt;80</a:t>
            </a:r>
          </a:p>
          <a:p>
            <a:pPr lvl="2"/>
            <a:r>
              <a:rPr lang="en-US" dirty="0" smtClean="0"/>
              <a:t>B : 70 - 80</a:t>
            </a:r>
          </a:p>
          <a:p>
            <a:pPr lvl="2"/>
            <a:r>
              <a:rPr lang="en-US" dirty="0" smtClean="0"/>
              <a:t>C : 60 – 69</a:t>
            </a:r>
          </a:p>
          <a:p>
            <a:pPr lvl="2"/>
            <a:r>
              <a:rPr lang="en-US" dirty="0" smtClean="0"/>
              <a:t>D : 50 – 59</a:t>
            </a:r>
          </a:p>
          <a:p>
            <a:pPr lvl="2"/>
            <a:r>
              <a:rPr lang="en-US" dirty="0" smtClean="0"/>
              <a:t>E : 0 – 49</a:t>
            </a:r>
          </a:p>
          <a:p>
            <a:pPr lvl="1"/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Input </a:t>
            </a:r>
            <a:r>
              <a:rPr lang="en-US" dirty="0" err="1" smtClean="0"/>
              <a:t>Nilai_angka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Nilai_angka</a:t>
            </a:r>
            <a:r>
              <a:rPr lang="en-US" dirty="0" smtClean="0"/>
              <a:t> &gt; 80 THEN Print “ A”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Nilai_angka</a:t>
            </a:r>
            <a:r>
              <a:rPr lang="en-US" dirty="0" smtClean="0"/>
              <a:t> &gt; 69 THEN Print “B”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Nilai_angka</a:t>
            </a:r>
            <a:r>
              <a:rPr lang="en-US" dirty="0" smtClean="0"/>
              <a:t> &gt; 59 THEN Print “C”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NIlai_angka</a:t>
            </a:r>
            <a:r>
              <a:rPr lang="en-US" dirty="0" smtClean="0"/>
              <a:t> &gt; 49 THEN Print “D” Else Print “E”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</a:t>
            </a:r>
            <a:r>
              <a:rPr lang="en-US" dirty="0" err="1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 : 20% </a:t>
            </a:r>
          </a:p>
          <a:p>
            <a:r>
              <a:rPr lang="en-US" dirty="0"/>
              <a:t>UTS : 30% </a:t>
            </a:r>
          </a:p>
          <a:p>
            <a:r>
              <a:rPr lang="en-US" dirty="0"/>
              <a:t>Final Project: 50% </a:t>
            </a:r>
          </a:p>
        </p:txBody>
      </p:sp>
    </p:spTree>
    <p:extLst>
      <p:ext uri="{BB962C8B-B14F-4D97-AF65-F5344CB8AC3E}">
        <p14:creationId xmlns:p14="http://schemas.microsoft.com/office/powerpoint/2010/main" val="262529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KONSEP PEMROGRAMAN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Visual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Sebuah sistem komputer terdiri dari </a:t>
            </a:r>
            <a:r>
              <a:rPr lang="sv-SE" b="1" i="1" dirty="0" smtClean="0"/>
              <a:t>Hardware</a:t>
            </a:r>
            <a:r>
              <a:rPr lang="sv-SE" i="1" dirty="0" smtClean="0"/>
              <a:t> </a:t>
            </a:r>
            <a:r>
              <a:rPr lang="sv-SE" dirty="0" smtClean="0"/>
              <a:t>(perangkat keras)</a:t>
            </a:r>
            <a:r>
              <a:rPr lang="sv-SE" b="1" dirty="0" smtClean="0"/>
              <a:t> </a:t>
            </a:r>
            <a:r>
              <a:rPr lang="sv-SE" b="1" i="1" dirty="0" smtClean="0"/>
              <a:t>, Software</a:t>
            </a:r>
            <a:r>
              <a:rPr lang="sv-SE" i="1" dirty="0" smtClean="0"/>
              <a:t> </a:t>
            </a:r>
            <a:r>
              <a:rPr lang="sv-SE" dirty="0" smtClean="0"/>
              <a:t>(perangkat lunak)</a:t>
            </a:r>
            <a:r>
              <a:rPr lang="sv-SE" b="1" i="1" dirty="0" smtClean="0"/>
              <a:t> </a:t>
            </a:r>
            <a:r>
              <a:rPr lang="sv-SE" dirty="0" smtClean="0"/>
              <a:t>dan</a:t>
            </a:r>
            <a:r>
              <a:rPr lang="sv-SE" b="1" dirty="0" smtClean="0"/>
              <a:t> </a:t>
            </a:r>
            <a:r>
              <a:rPr lang="sv-SE" b="1" i="1" dirty="0" smtClean="0"/>
              <a:t>Brainware</a:t>
            </a:r>
            <a:r>
              <a:rPr lang="sv-SE" dirty="0" smtClean="0"/>
              <a:t>.</a:t>
            </a:r>
          </a:p>
          <a:p>
            <a:r>
              <a:rPr lang="sv-SE" i="1" dirty="0" smtClean="0"/>
              <a:t>Software</a:t>
            </a:r>
            <a:r>
              <a:rPr lang="sv-SE" dirty="0" smtClean="0"/>
              <a:t> dapat dikelompokkan menjadi </a:t>
            </a:r>
            <a:r>
              <a:rPr lang="sv-SE" b="1" i="1" dirty="0" smtClean="0"/>
              <a:t>Operating System Software, Programming Language Software </a:t>
            </a:r>
            <a:r>
              <a:rPr lang="sv-SE" dirty="0" smtClean="0"/>
              <a:t>dan</a:t>
            </a:r>
            <a:r>
              <a:rPr lang="sv-SE" b="1" i="1" dirty="0" smtClean="0"/>
              <a:t> Application Program Software.</a:t>
            </a:r>
          </a:p>
          <a:p>
            <a:r>
              <a:rPr lang="sv-SE" dirty="0" smtClean="0"/>
              <a:t>Terdiri dari</a:t>
            </a:r>
            <a:r>
              <a:rPr lang="sv-SE" b="1" i="1" dirty="0" smtClean="0"/>
              <a:t> Input-Proses-Output </a:t>
            </a:r>
          </a:p>
          <a:p>
            <a:pPr>
              <a:buNone/>
            </a:pP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instruksi-instruksi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tersendiri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source code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programmer (</a:t>
            </a:r>
            <a:r>
              <a:rPr lang="en-US" sz="2800" dirty="0" err="1" smtClean="0"/>
              <a:t>pembuat</a:t>
            </a:r>
            <a:r>
              <a:rPr lang="en-US" sz="2800" dirty="0" smtClean="0"/>
              <a:t> program)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Program </a:t>
            </a:r>
            <a:r>
              <a:rPr lang="en-GB" sz="2800" dirty="0" err="1" smtClean="0"/>
              <a:t>adalah</a:t>
            </a:r>
            <a:r>
              <a:rPr lang="en-GB" sz="2800" dirty="0" smtClean="0"/>
              <a:t> </a:t>
            </a:r>
            <a:r>
              <a:rPr lang="en-GB" sz="2800" dirty="0" err="1" smtClean="0"/>
              <a:t>kumpulan</a:t>
            </a:r>
            <a:r>
              <a:rPr lang="en-GB" sz="2800" dirty="0" smtClean="0"/>
              <a:t> </a:t>
            </a:r>
            <a:r>
              <a:rPr lang="en-GB" sz="2800" dirty="0" err="1" smtClean="0"/>
              <a:t>instruksi</a:t>
            </a:r>
            <a:r>
              <a:rPr lang="en-GB" sz="2800" dirty="0" smtClean="0"/>
              <a:t> </a:t>
            </a:r>
            <a:r>
              <a:rPr lang="en-GB" sz="2800" dirty="0" err="1" smtClean="0"/>
              <a:t>atau</a:t>
            </a:r>
            <a:r>
              <a:rPr lang="en-GB" sz="2800" dirty="0" smtClean="0"/>
              <a:t> </a:t>
            </a:r>
            <a:r>
              <a:rPr lang="en-GB" sz="2800" dirty="0" err="1" smtClean="0"/>
              <a:t>perintah</a:t>
            </a:r>
            <a:r>
              <a:rPr lang="en-GB" sz="2800" dirty="0" smtClean="0"/>
              <a:t> yang </a:t>
            </a:r>
            <a:r>
              <a:rPr lang="en-GB" sz="2800" dirty="0" err="1" smtClean="0"/>
              <a:t>disusun</a:t>
            </a:r>
            <a:r>
              <a:rPr lang="en-GB" sz="2800" dirty="0" smtClean="0"/>
              <a:t> </a:t>
            </a:r>
            <a:r>
              <a:rPr lang="en-GB" sz="2800" dirty="0" err="1" smtClean="0"/>
              <a:t>sedemikian</a:t>
            </a:r>
            <a:r>
              <a:rPr lang="en-GB" sz="2800" dirty="0" smtClean="0"/>
              <a:t> </a:t>
            </a:r>
            <a:r>
              <a:rPr lang="en-GB" sz="2800" dirty="0" err="1" smtClean="0"/>
              <a:t>rupa</a:t>
            </a:r>
            <a:r>
              <a:rPr lang="en-GB" sz="2800" dirty="0" smtClean="0"/>
              <a:t> </a:t>
            </a:r>
            <a:r>
              <a:rPr lang="en-GB" sz="2800" dirty="0" err="1" smtClean="0"/>
              <a:t>sehingga</a:t>
            </a:r>
            <a:r>
              <a:rPr lang="en-GB" sz="2800" dirty="0" smtClean="0"/>
              <a:t> </a:t>
            </a:r>
            <a:r>
              <a:rPr lang="en-GB" sz="2800" dirty="0" err="1" smtClean="0"/>
              <a:t>mempunyai</a:t>
            </a:r>
            <a:r>
              <a:rPr lang="en-GB" sz="2800" dirty="0" smtClean="0"/>
              <a:t> </a:t>
            </a:r>
            <a:r>
              <a:rPr lang="en-GB" sz="2800" dirty="0" err="1" smtClean="0"/>
              <a:t>urutan</a:t>
            </a:r>
            <a:r>
              <a:rPr lang="en-GB" sz="2800" dirty="0" smtClean="0"/>
              <a:t> </a:t>
            </a:r>
            <a:r>
              <a:rPr lang="en-GB" sz="2800" dirty="0" err="1" smtClean="0"/>
              <a:t>nalar</a:t>
            </a:r>
            <a:r>
              <a:rPr lang="en-GB" sz="2800" dirty="0" smtClean="0"/>
              <a:t> yang </a:t>
            </a:r>
            <a:r>
              <a:rPr lang="en-GB" sz="2800" dirty="0" err="1" smtClean="0"/>
              <a:t>tepat</a:t>
            </a:r>
            <a:r>
              <a:rPr lang="en-GB" sz="2800" dirty="0" smtClean="0"/>
              <a:t> </a:t>
            </a:r>
            <a:r>
              <a:rPr lang="en-GB" sz="2800" dirty="0" err="1" smtClean="0"/>
              <a:t>untuk</a:t>
            </a:r>
            <a:r>
              <a:rPr lang="en-GB" sz="2800" dirty="0" smtClean="0"/>
              <a:t> </a:t>
            </a:r>
            <a:r>
              <a:rPr lang="en-GB" sz="2800" dirty="0" err="1" smtClean="0"/>
              <a:t>menyelesaikan</a:t>
            </a:r>
            <a:r>
              <a:rPr lang="en-GB" sz="2800" dirty="0" smtClean="0"/>
              <a:t> </a:t>
            </a:r>
            <a:r>
              <a:rPr lang="en-GB" sz="2800" dirty="0" err="1" smtClean="0"/>
              <a:t>suatu</a:t>
            </a:r>
            <a:r>
              <a:rPr lang="en-GB" sz="2800" dirty="0" smtClean="0"/>
              <a:t> </a:t>
            </a:r>
            <a:r>
              <a:rPr lang="en-GB" sz="2800" dirty="0" err="1" smtClean="0"/>
              <a:t>persoalan</a:t>
            </a:r>
            <a:r>
              <a:rPr lang="en-GB" sz="2800" dirty="0" smtClean="0"/>
              <a:t>. (</a:t>
            </a:r>
            <a:r>
              <a:rPr lang="en-GB" sz="2800" dirty="0" err="1" smtClean="0"/>
              <a:t>Menurut</a:t>
            </a:r>
            <a:r>
              <a:rPr lang="en-GB" sz="2800" dirty="0" smtClean="0"/>
              <a:t> P. </a:t>
            </a:r>
            <a:r>
              <a:rPr lang="en-GB" sz="2800" dirty="0" err="1" smtClean="0"/>
              <a:t>Insap</a:t>
            </a:r>
            <a:r>
              <a:rPr lang="en-GB" sz="2800" dirty="0" smtClean="0"/>
              <a:t> </a:t>
            </a:r>
            <a:r>
              <a:rPr lang="en-GB" sz="2800" dirty="0" err="1" smtClean="0"/>
              <a:t>Santosa</a:t>
            </a:r>
            <a:r>
              <a:rPr lang="en-GB" sz="2800" dirty="0" smtClean="0"/>
              <a:t>)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BILANGAN 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i="1" dirty="0" smtClean="0"/>
              <a:t>processor</a:t>
            </a:r>
          </a:p>
          <a:p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BAHASA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C, C++, C#, Pascal, Basic, Perl, PHP, ASP, JHP, Java,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 smtClean="0"/>
          </a:p>
          <a:p>
            <a:r>
              <a:rPr lang="en-US" dirty="0" err="1" smtClean="0"/>
              <a:t>Persamaan</a:t>
            </a:r>
            <a:r>
              <a:rPr lang="en-US" dirty="0" smtClean="0"/>
              <a:t>: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i="1" dirty="0" smtClean="0"/>
              <a:t>output </a:t>
            </a:r>
            <a:r>
              <a:rPr lang="en-US" dirty="0" smtClean="0"/>
              <a:t>yang </a:t>
            </a:r>
            <a:r>
              <a:rPr lang="en-US" dirty="0" err="1" smtClean="0"/>
              <a:t>sama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1173</Words>
  <Application>Microsoft Office PowerPoint</Application>
  <PresentationFormat>On-screen Show (4:3)</PresentationFormat>
  <Paragraphs>222</Paragraphs>
  <Slides>39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ALGORITMA DAN PEMROGRAMAN 1 </vt:lpstr>
      <vt:lpstr>ALGORITMA DAN PEMROGRAMAN 1</vt:lpstr>
      <vt:lpstr>PowerPoint Presentation</vt:lpstr>
      <vt:lpstr>Penilaian</vt:lpstr>
      <vt:lpstr>KONSEP PEMROGRAMAN</vt:lpstr>
      <vt:lpstr>SISTEM KOMPUTER</vt:lpstr>
      <vt:lpstr>DEFINISI</vt:lpstr>
      <vt:lpstr>KONSEP BILANGAN BINER</vt:lpstr>
      <vt:lpstr>BAHASA PROGRAM</vt:lpstr>
      <vt:lpstr>BAHASA PROGRAM</vt:lpstr>
      <vt:lpstr>TAHAPAN </vt:lpstr>
      <vt:lpstr>ALGORITMA</vt:lpstr>
      <vt:lpstr>SIFAT ALGORITMA</vt:lpstr>
      <vt:lpstr>KRITERIA PEMILIHAN ALGORITMA</vt:lpstr>
      <vt:lpstr>Contoh algoritma</vt:lpstr>
      <vt:lpstr>ALGORITMA yang berkembang</vt:lpstr>
      <vt:lpstr>Point 1.</vt:lpstr>
      <vt:lpstr>Algoritma</vt:lpstr>
      <vt:lpstr>Langkah Use Your Mind</vt:lpstr>
      <vt:lpstr>Contoh lain</vt:lpstr>
      <vt:lpstr>Jawaban No 1</vt:lpstr>
      <vt:lpstr>Jawaban no 2</vt:lpstr>
      <vt:lpstr>PSEUDOCODE</vt:lpstr>
      <vt:lpstr>KOMPONEN PSEUDOCODE</vt:lpstr>
      <vt:lpstr>PERBEDAAN </vt:lpstr>
      <vt:lpstr>PERBEDAAN</vt:lpstr>
      <vt:lpstr>Point 2</vt:lpstr>
      <vt:lpstr>Operasi dasar perhitungan 2 bilangan.</vt:lpstr>
      <vt:lpstr>Mengetahui Bilangan Ganjil dan Genap.</vt:lpstr>
      <vt:lpstr>Bilangan Kelipatan 10 mulai dari 0 – 100</vt:lpstr>
      <vt:lpstr>Flowchart</vt:lpstr>
      <vt:lpstr>SiMbol flowchart</vt:lpstr>
      <vt:lpstr>SIMBOL  FLOWCHART</vt:lpstr>
      <vt:lpstr>Contoh FLOWCHART</vt:lpstr>
      <vt:lpstr>Point 3.</vt:lpstr>
      <vt:lpstr>Take HOME TASK</vt:lpstr>
      <vt:lpstr>Mencari akar bilangan bulat positif dari bilangan bulat</vt:lpstr>
      <vt:lpstr>Menampilkan 2 bilangan bulat apakah bilangan bulat tersebut lebih besar atau lebih kecil</vt:lpstr>
      <vt:lpstr>Mencari nilai huruf yang dihasilkan nilai angka berdasarkan dari daftar nilai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PEMROGRAMAN 1 4 SKS</dc:title>
  <dc:creator>Rachma Sunni</dc:creator>
  <cp:lastModifiedBy>tuslim</cp:lastModifiedBy>
  <cp:revision>2</cp:revision>
  <dcterms:created xsi:type="dcterms:W3CDTF">2014-10-22T18:05:04Z</dcterms:created>
  <dcterms:modified xsi:type="dcterms:W3CDTF">2019-08-05T02:16:02Z</dcterms:modified>
</cp:coreProperties>
</file>