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47"/>
  </p:notesMasterIdLst>
  <p:sldIdLst>
    <p:sldId id="383" r:id="rId4"/>
    <p:sldId id="390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6" r:id="rId13"/>
    <p:sldId id="357" r:id="rId14"/>
    <p:sldId id="394" r:id="rId15"/>
    <p:sldId id="389" r:id="rId16"/>
    <p:sldId id="391" r:id="rId17"/>
    <p:sldId id="393" r:id="rId18"/>
    <p:sldId id="359" r:id="rId19"/>
    <p:sldId id="360" r:id="rId20"/>
    <p:sldId id="361" r:id="rId21"/>
    <p:sldId id="362" r:id="rId22"/>
    <p:sldId id="363" r:id="rId23"/>
    <p:sldId id="322" r:id="rId24"/>
    <p:sldId id="364" r:id="rId25"/>
    <p:sldId id="365" r:id="rId26"/>
    <p:sldId id="366" r:id="rId27"/>
    <p:sldId id="386" r:id="rId28"/>
    <p:sldId id="387" r:id="rId29"/>
    <p:sldId id="367" r:id="rId30"/>
    <p:sldId id="368" r:id="rId31"/>
    <p:sldId id="369" r:id="rId32"/>
    <p:sldId id="395" r:id="rId33"/>
    <p:sldId id="370" r:id="rId34"/>
    <p:sldId id="371" r:id="rId35"/>
    <p:sldId id="372" r:id="rId36"/>
    <p:sldId id="373" r:id="rId37"/>
    <p:sldId id="374" r:id="rId38"/>
    <p:sldId id="375" r:id="rId39"/>
    <p:sldId id="376" r:id="rId40"/>
    <p:sldId id="377" r:id="rId41"/>
    <p:sldId id="378" r:id="rId42"/>
    <p:sldId id="379" r:id="rId43"/>
    <p:sldId id="380" r:id="rId44"/>
    <p:sldId id="381" r:id="rId45"/>
    <p:sldId id="382" r:id="rId46"/>
  </p:sldIdLst>
  <p:sldSz cx="9144000" cy="6858000" type="screen4x3"/>
  <p:notesSz cx="6858000" cy="9144000"/>
  <p:custDataLst>
    <p:tags r:id="rId48"/>
  </p:custDataLst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ags" Target="tags/tag1.xml"/><Relationship Id="rId8" Type="http://schemas.openxmlformats.org/officeDocument/2006/relationships/slide" Target="slides/slide5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2007_Workbook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2007_Workbook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25371287790415248"/>
                  <c:y val="-0.12809494907492641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2</a:t>
                    </a:r>
                    <a:r>
                      <a:rPr lang="en-US" b="1" dirty="0" smtClean="0"/>
                      <a:t>,67 </a:t>
                    </a:r>
                    <a:r>
                      <a:rPr lang="en-US" b="1" dirty="0" smtClean="0">
                        <a:sym typeface="Symbol"/>
                      </a:rPr>
                      <a:t> 55,55%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Sangat menguasai = 4</c:v>
                </c:pt>
                <c:pt idx="1">
                  <c:v>Menguasai = 3</c:v>
                </c:pt>
                <c:pt idx="2">
                  <c:v>Cukup Menguasai = 2</c:v>
                </c:pt>
                <c:pt idx="3">
                  <c:v>Kurang menguasai = 1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 formatCode="0.0%">
                  <c:v>1</c:v>
                </c:pt>
                <c:pt idx="1">
                  <c:v>0.55549999999999999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Sangat menguasai = 4</c:v>
                </c:pt>
                <c:pt idx="1">
                  <c:v>Menguasai = 3</c:v>
                </c:pt>
                <c:pt idx="2">
                  <c:v>Cukup Menguasai = 2</c:v>
                </c:pt>
                <c:pt idx="3">
                  <c:v>Kurang menguasai = 1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4.1949790998347426E-3"/>
                  <c:y val="-0.43941698153520103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err="1">
                        <a:solidFill>
                          <a:schemeClr val="bg1"/>
                        </a:solidFill>
                        <a:latin typeface="Berlin Sans FB" pitchFamily="34" charset="0"/>
                      </a:rPr>
                      <a:t>Sangat</a:t>
                    </a:r>
                    <a:r>
                      <a:rPr lang="en-US" sz="2400" dirty="0">
                        <a:solidFill>
                          <a:schemeClr val="bg1"/>
                        </a:solidFill>
                        <a:latin typeface="Berlin Sans FB" pitchFamily="34" charset="0"/>
                      </a:rPr>
                      <a:t> </a:t>
                    </a:r>
                    <a:r>
                      <a:rPr lang="en-US" sz="2400" dirty="0" err="1">
                        <a:solidFill>
                          <a:schemeClr val="bg1"/>
                        </a:solidFill>
                        <a:latin typeface="Berlin Sans FB" pitchFamily="34" charset="0"/>
                      </a:rPr>
                      <a:t>menguasai</a:t>
                    </a:r>
                    <a:r>
                      <a:rPr lang="en-US" sz="2400" dirty="0">
                        <a:solidFill>
                          <a:schemeClr val="bg1"/>
                        </a:solidFill>
                        <a:latin typeface="Berlin Sans FB" pitchFamily="34" charset="0"/>
                      </a:rPr>
                      <a:t> </a:t>
                    </a:r>
                    <a:r>
                      <a:rPr lang="en-US" sz="2400" dirty="0" smtClean="0">
                        <a:solidFill>
                          <a:schemeClr val="bg1"/>
                        </a:solidFill>
                        <a:latin typeface="Berlin Sans FB" pitchFamily="34" charset="0"/>
                      </a:rPr>
                      <a:t>≥ 100</a:t>
                    </a:r>
                    <a:r>
                      <a:rPr lang="en-US" sz="2400" dirty="0">
                        <a:solidFill>
                          <a:schemeClr val="bg1"/>
                        </a:solidFill>
                        <a:latin typeface="Berlin Sans FB" pitchFamily="34" charset="0"/>
                      </a:rPr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'Sheet1'!$A$2:$A$5</c:f>
              <c:strCache>
                <c:ptCount val="4"/>
                <c:pt idx="0">
                  <c:v>Sangat menguasai = 4</c:v>
                </c:pt>
                <c:pt idx="1">
                  <c:v>Menguasai = 3</c:v>
                </c:pt>
                <c:pt idx="2">
                  <c:v>Cukup Menguasai = 2</c:v>
                </c:pt>
                <c:pt idx="3">
                  <c:v>Kurang menguasai = 1</c:v>
                </c:pt>
              </c:strCache>
            </c:strRef>
          </c:cat>
          <c:val>
            <c:numRef>
              <c:f>'Sheet1'!$B$2:$B$5</c:f>
              <c:numCache>
                <c:formatCode>General</c:formatCode>
                <c:ptCount val="4"/>
                <c:pt idx="0" formatCode="0%">
                  <c:v>1</c:v>
                </c:pt>
              </c:numCache>
            </c:numRef>
          </c:val>
        </c:ser>
        <c:ser>
          <c:idx val="1"/>
          <c:order val="1"/>
          <c:tx>
            <c:strRef>
              <c:f>'Sheet1'!$C$1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'Sheet1'!$A$2:$A$5</c:f>
              <c:strCache>
                <c:ptCount val="4"/>
                <c:pt idx="0">
                  <c:v>Sangat menguasai = 4</c:v>
                </c:pt>
                <c:pt idx="1">
                  <c:v>Menguasai = 3</c:v>
                </c:pt>
                <c:pt idx="2">
                  <c:v>Cukup Menguasai = 2</c:v>
                </c:pt>
                <c:pt idx="3">
                  <c:v>Kurang menguasai = 1</c:v>
                </c:pt>
              </c:strCache>
            </c:strRef>
          </c:cat>
          <c:val>
            <c:numRef>
              <c:f>'Sheet1'!$C$2:$C$5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Sangat menguasai = 4</c:v>
                </c:pt>
                <c:pt idx="1">
                  <c:v>Menguasai = 3</c:v>
                </c:pt>
                <c:pt idx="2">
                  <c:v>xxx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0.33330000000000115</c:v>
                </c:pt>
                <c:pt idx="1">
                  <c:v>0.33330000000000115</c:v>
                </c:pt>
                <c:pt idx="2" formatCode="0%">
                  <c:v>0.33330000000000115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Sangat menguasai = 4</c:v>
                </c:pt>
                <c:pt idx="1">
                  <c:v>Menguasai = 3</c:v>
                </c:pt>
                <c:pt idx="2">
                  <c:v>xxx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Kurang menguasai = 1</c:v>
                </c:pt>
                <c:pt idx="1">
                  <c:v>Kurang menguasai = 1</c:v>
                </c:pt>
                <c:pt idx="2">
                  <c:v>Kurang menguasai = 1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0.33330000000000115</c:v>
                </c:pt>
                <c:pt idx="1">
                  <c:v>0.33330000000000115</c:v>
                </c:pt>
                <c:pt idx="2" formatCode="0.00%">
                  <c:v>0.33330000000000115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Kurang menguasai = 1</c:v>
                </c:pt>
                <c:pt idx="1">
                  <c:v>Kurang menguasai = 1</c:v>
                </c:pt>
                <c:pt idx="2">
                  <c:v>Kurang menguasai = 1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delete val="1"/>
      </c:legendEntry>
      <c:legendEntry>
        <c:idx val="1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8DE743-5E56-4752-A148-0769AD1144BB}" type="doc">
      <dgm:prSet loTypeId="urn:microsoft.com/office/officeart/2005/8/layout/cycle8" loCatId="cycle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0107D92-D295-4E2D-8667-2A9851568A29}">
      <dgm:prSet phldrT="[Text]" custT="1"/>
      <dgm:spPr>
        <a:solidFill>
          <a:srgbClr val="CC0000"/>
        </a:solidFill>
      </dgm:spPr>
      <dgm:t>
        <a:bodyPr/>
        <a:lstStyle/>
        <a:p>
          <a:r>
            <a:rPr lang="en-US" sz="2400" b="1" cap="all" baseline="0" dirty="0" err="1" smtClean="0"/>
            <a:t>Pengetahuan</a:t>
          </a:r>
          <a:endParaRPr lang="en-US" sz="2400" b="1" cap="all" baseline="0" dirty="0"/>
        </a:p>
      </dgm:t>
    </dgm:pt>
    <dgm:pt modelId="{02548234-84D2-4B77-A46D-EDA3BCDAC748}" type="parTrans" cxnId="{A52BB32D-DEC8-4837-A340-ECBCFD82A0E4}">
      <dgm:prSet/>
      <dgm:spPr/>
      <dgm:t>
        <a:bodyPr/>
        <a:lstStyle/>
        <a:p>
          <a:endParaRPr lang="en-US"/>
        </a:p>
      </dgm:t>
    </dgm:pt>
    <dgm:pt modelId="{7AD04878-7465-4102-90A9-DD3E808893CD}" type="sibTrans" cxnId="{A52BB32D-DEC8-4837-A340-ECBCFD82A0E4}">
      <dgm:prSet/>
      <dgm:spPr/>
      <dgm:t>
        <a:bodyPr/>
        <a:lstStyle/>
        <a:p>
          <a:endParaRPr lang="en-US"/>
        </a:p>
      </dgm:t>
    </dgm:pt>
    <dgm:pt modelId="{97D038B9-08FF-4C3C-82BD-475C655ACA37}">
      <dgm:prSet phldrT="[Text]" custT="1"/>
      <dgm:spPr>
        <a:solidFill>
          <a:srgbClr val="0070C0"/>
        </a:solidFill>
      </dgm:spPr>
      <dgm:t>
        <a:bodyPr anchor="t" anchorCtr="0"/>
        <a:lstStyle/>
        <a:p>
          <a:r>
            <a:rPr lang="en-US" sz="2400" b="1" cap="all" baseline="0" dirty="0" err="1" smtClean="0"/>
            <a:t>Keterampilan</a:t>
          </a:r>
          <a:endParaRPr lang="en-US" sz="2400" b="1" cap="all" baseline="0" dirty="0"/>
        </a:p>
      </dgm:t>
    </dgm:pt>
    <dgm:pt modelId="{62E2E241-404D-4FE0-8058-83EC85A3EB66}" type="parTrans" cxnId="{86E3F6FC-6092-4BF6-B712-828EE71D4203}">
      <dgm:prSet/>
      <dgm:spPr/>
      <dgm:t>
        <a:bodyPr/>
        <a:lstStyle/>
        <a:p>
          <a:endParaRPr lang="en-US"/>
        </a:p>
      </dgm:t>
    </dgm:pt>
    <dgm:pt modelId="{7993196F-E523-42D9-BB64-35FA370FA2C9}" type="sibTrans" cxnId="{86E3F6FC-6092-4BF6-B712-828EE71D4203}">
      <dgm:prSet/>
      <dgm:spPr/>
      <dgm:t>
        <a:bodyPr/>
        <a:lstStyle/>
        <a:p>
          <a:endParaRPr lang="en-US"/>
        </a:p>
      </dgm:t>
    </dgm:pt>
    <dgm:pt modelId="{156F02A8-E2F9-4842-BA5D-CF69E4AC07AA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400" b="1" cap="all" baseline="0" dirty="0" err="1" smtClean="0">
              <a:latin typeface="Arial" pitchFamily="34" charset="0"/>
              <a:cs typeface="Arial" pitchFamily="34" charset="0"/>
            </a:rPr>
            <a:t>Sikap</a:t>
          </a:r>
          <a:endParaRPr lang="en-US" sz="2400" b="1" cap="all" baseline="0" dirty="0">
            <a:latin typeface="Arial" pitchFamily="34" charset="0"/>
            <a:cs typeface="Arial" pitchFamily="34" charset="0"/>
          </a:endParaRPr>
        </a:p>
      </dgm:t>
    </dgm:pt>
    <dgm:pt modelId="{B21F588C-7785-46C5-86AA-206B271A489F}" type="parTrans" cxnId="{9F7B9081-AE3B-41A5-83D8-6CB9D8BA752C}">
      <dgm:prSet/>
      <dgm:spPr/>
      <dgm:t>
        <a:bodyPr/>
        <a:lstStyle/>
        <a:p>
          <a:endParaRPr lang="en-US"/>
        </a:p>
      </dgm:t>
    </dgm:pt>
    <dgm:pt modelId="{1A45746D-2D4A-4BFA-9F3E-C4CEDA7559ED}" type="sibTrans" cxnId="{9F7B9081-AE3B-41A5-83D8-6CB9D8BA752C}">
      <dgm:prSet/>
      <dgm:spPr/>
      <dgm:t>
        <a:bodyPr/>
        <a:lstStyle/>
        <a:p>
          <a:endParaRPr lang="en-US"/>
        </a:p>
      </dgm:t>
    </dgm:pt>
    <dgm:pt modelId="{CE3531AF-4823-4584-9339-37CFFC9C3264}" type="pres">
      <dgm:prSet presAssocID="{298DE743-5E56-4752-A148-0769AD1144BB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91EFFC-1D79-46C6-BB55-6C8D488EB7AA}" type="pres">
      <dgm:prSet presAssocID="{298DE743-5E56-4752-A148-0769AD1144BB}" presName="wedge1" presStyleLbl="node1" presStyleIdx="0" presStyleCnt="3" custLinFactNeighborY="690"/>
      <dgm:spPr/>
      <dgm:t>
        <a:bodyPr/>
        <a:lstStyle/>
        <a:p>
          <a:endParaRPr lang="en-US"/>
        </a:p>
      </dgm:t>
    </dgm:pt>
    <dgm:pt modelId="{B45AF5A9-B979-4827-9152-51BF1D041B4D}" type="pres">
      <dgm:prSet presAssocID="{298DE743-5E56-4752-A148-0769AD1144BB}" presName="dummy1a" presStyleCnt="0"/>
      <dgm:spPr/>
      <dgm:t>
        <a:bodyPr/>
        <a:lstStyle/>
        <a:p>
          <a:endParaRPr lang="en-US"/>
        </a:p>
      </dgm:t>
    </dgm:pt>
    <dgm:pt modelId="{AB4AE5F8-00E6-4EFA-80E9-A5976F7FBDB3}" type="pres">
      <dgm:prSet presAssocID="{298DE743-5E56-4752-A148-0769AD1144BB}" presName="dummy1b" presStyleCnt="0"/>
      <dgm:spPr/>
      <dgm:t>
        <a:bodyPr/>
        <a:lstStyle/>
        <a:p>
          <a:endParaRPr lang="en-US"/>
        </a:p>
      </dgm:t>
    </dgm:pt>
    <dgm:pt modelId="{8E767C68-59CC-45D7-9A66-A3B420777E79}" type="pres">
      <dgm:prSet presAssocID="{298DE743-5E56-4752-A148-0769AD1144B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11AD6A-C338-4C0A-9498-00A98F90A690}" type="pres">
      <dgm:prSet presAssocID="{298DE743-5E56-4752-A148-0769AD1144BB}" presName="wedge2" presStyleLbl="node1" presStyleIdx="1" presStyleCnt="3" custLinFactNeighborY="-690"/>
      <dgm:spPr/>
      <dgm:t>
        <a:bodyPr/>
        <a:lstStyle/>
        <a:p>
          <a:endParaRPr lang="en-US"/>
        </a:p>
      </dgm:t>
    </dgm:pt>
    <dgm:pt modelId="{4DB1EB5C-5EB3-41E0-A43D-CA99C35C1809}" type="pres">
      <dgm:prSet presAssocID="{298DE743-5E56-4752-A148-0769AD1144BB}" presName="dummy2a" presStyleCnt="0"/>
      <dgm:spPr/>
      <dgm:t>
        <a:bodyPr/>
        <a:lstStyle/>
        <a:p>
          <a:endParaRPr lang="en-US"/>
        </a:p>
      </dgm:t>
    </dgm:pt>
    <dgm:pt modelId="{A2ED735D-36AD-48F2-8400-0D04467FF520}" type="pres">
      <dgm:prSet presAssocID="{298DE743-5E56-4752-A148-0769AD1144BB}" presName="dummy2b" presStyleCnt="0"/>
      <dgm:spPr/>
      <dgm:t>
        <a:bodyPr/>
        <a:lstStyle/>
        <a:p>
          <a:endParaRPr lang="en-US"/>
        </a:p>
      </dgm:t>
    </dgm:pt>
    <dgm:pt modelId="{0377C12A-BBB1-44C1-9B72-AF9AFF082DEA}" type="pres">
      <dgm:prSet presAssocID="{298DE743-5E56-4752-A148-0769AD1144B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4566EA-1AB9-498D-AFC9-413106937D7A}" type="pres">
      <dgm:prSet presAssocID="{298DE743-5E56-4752-A148-0769AD1144BB}" presName="wedge3" presStyleLbl="node1" presStyleIdx="2" presStyleCnt="3" custLinFactNeighborX="1034"/>
      <dgm:spPr/>
      <dgm:t>
        <a:bodyPr/>
        <a:lstStyle/>
        <a:p>
          <a:endParaRPr lang="en-US"/>
        </a:p>
      </dgm:t>
    </dgm:pt>
    <dgm:pt modelId="{19F4C10C-DE97-4579-881E-03CCB859ED84}" type="pres">
      <dgm:prSet presAssocID="{298DE743-5E56-4752-A148-0769AD1144BB}" presName="dummy3a" presStyleCnt="0"/>
      <dgm:spPr/>
      <dgm:t>
        <a:bodyPr/>
        <a:lstStyle/>
        <a:p>
          <a:endParaRPr lang="en-US"/>
        </a:p>
      </dgm:t>
    </dgm:pt>
    <dgm:pt modelId="{77493C00-F672-4BA1-9245-EBCEDD7C0447}" type="pres">
      <dgm:prSet presAssocID="{298DE743-5E56-4752-A148-0769AD1144BB}" presName="dummy3b" presStyleCnt="0"/>
      <dgm:spPr/>
      <dgm:t>
        <a:bodyPr/>
        <a:lstStyle/>
        <a:p>
          <a:endParaRPr lang="en-US"/>
        </a:p>
      </dgm:t>
    </dgm:pt>
    <dgm:pt modelId="{AA5C6C46-B5F6-411E-BF2D-F9771FDFC4D2}" type="pres">
      <dgm:prSet presAssocID="{298DE743-5E56-4752-A148-0769AD1144B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C9729A-9AD3-45F5-9EE2-AA1FCE953943}" type="pres">
      <dgm:prSet presAssocID="{7AD04878-7465-4102-90A9-DD3E808893CD}" presName="arrowWedge1" presStyleLbl="fgSibTrans2D1" presStyleIdx="0" presStyleCnt="3"/>
      <dgm:spPr/>
      <dgm:t>
        <a:bodyPr/>
        <a:lstStyle/>
        <a:p>
          <a:endParaRPr lang="en-US"/>
        </a:p>
      </dgm:t>
    </dgm:pt>
    <dgm:pt modelId="{302E5230-2524-4C5E-BCDB-49C92A10D6D2}" type="pres">
      <dgm:prSet presAssocID="{7993196F-E523-42D9-BB64-35FA370FA2C9}" presName="arrowWedge2" presStyleLbl="fgSibTrans2D1" presStyleIdx="1" presStyleCnt="3"/>
      <dgm:spPr/>
      <dgm:t>
        <a:bodyPr/>
        <a:lstStyle/>
        <a:p>
          <a:endParaRPr lang="en-US"/>
        </a:p>
      </dgm:t>
    </dgm:pt>
    <dgm:pt modelId="{A7EB1F68-3A82-4541-BEA3-974DEA47FC97}" type="pres">
      <dgm:prSet presAssocID="{1A45746D-2D4A-4BFA-9F3E-C4CEDA7559ED}" presName="arrowWedge3" presStyleLbl="fgSibTrans2D1" presStyleIdx="2" presStyleCnt="3"/>
      <dgm:spPr/>
      <dgm:t>
        <a:bodyPr/>
        <a:lstStyle/>
        <a:p>
          <a:endParaRPr lang="en-US"/>
        </a:p>
      </dgm:t>
    </dgm:pt>
  </dgm:ptLst>
  <dgm:cxnLst>
    <dgm:cxn modelId="{A52BB32D-DEC8-4837-A340-ECBCFD82A0E4}" srcId="{298DE743-5E56-4752-A148-0769AD1144BB}" destId="{C0107D92-D295-4E2D-8667-2A9851568A29}" srcOrd="0" destOrd="0" parTransId="{02548234-84D2-4B77-A46D-EDA3BCDAC748}" sibTransId="{7AD04878-7465-4102-90A9-DD3E808893CD}"/>
    <dgm:cxn modelId="{5C0C0C4A-F527-E548-8390-DCDEEC5C7625}" type="presOf" srcId="{97D038B9-08FF-4C3C-82BD-475C655ACA37}" destId="{5E11AD6A-C338-4C0A-9498-00A98F90A690}" srcOrd="0" destOrd="0" presId="urn:microsoft.com/office/officeart/2005/8/layout/cycle8"/>
    <dgm:cxn modelId="{9F7B9081-AE3B-41A5-83D8-6CB9D8BA752C}" srcId="{298DE743-5E56-4752-A148-0769AD1144BB}" destId="{156F02A8-E2F9-4842-BA5D-CF69E4AC07AA}" srcOrd="2" destOrd="0" parTransId="{B21F588C-7785-46C5-86AA-206B271A489F}" sibTransId="{1A45746D-2D4A-4BFA-9F3E-C4CEDA7559ED}"/>
    <dgm:cxn modelId="{33D77990-30E9-BB4F-9029-B525ADA9C29F}" type="presOf" srcId="{97D038B9-08FF-4C3C-82BD-475C655ACA37}" destId="{0377C12A-BBB1-44C1-9B72-AF9AFF082DEA}" srcOrd="1" destOrd="0" presId="urn:microsoft.com/office/officeart/2005/8/layout/cycle8"/>
    <dgm:cxn modelId="{8CD912D5-124C-E241-89B3-1C2DAA9BCDFE}" type="presOf" srcId="{C0107D92-D295-4E2D-8667-2A9851568A29}" destId="{CC91EFFC-1D79-46C6-BB55-6C8D488EB7AA}" srcOrd="0" destOrd="0" presId="urn:microsoft.com/office/officeart/2005/8/layout/cycle8"/>
    <dgm:cxn modelId="{4945635F-D63B-D846-B08A-68EABF2AC26C}" type="presOf" srcId="{298DE743-5E56-4752-A148-0769AD1144BB}" destId="{CE3531AF-4823-4584-9339-37CFFC9C3264}" srcOrd="0" destOrd="0" presId="urn:microsoft.com/office/officeart/2005/8/layout/cycle8"/>
    <dgm:cxn modelId="{5853E377-3D09-4A4F-8974-BA3DAF459886}" type="presOf" srcId="{C0107D92-D295-4E2D-8667-2A9851568A29}" destId="{8E767C68-59CC-45D7-9A66-A3B420777E79}" srcOrd="1" destOrd="0" presId="urn:microsoft.com/office/officeart/2005/8/layout/cycle8"/>
    <dgm:cxn modelId="{86E3F6FC-6092-4BF6-B712-828EE71D4203}" srcId="{298DE743-5E56-4752-A148-0769AD1144BB}" destId="{97D038B9-08FF-4C3C-82BD-475C655ACA37}" srcOrd="1" destOrd="0" parTransId="{62E2E241-404D-4FE0-8058-83EC85A3EB66}" sibTransId="{7993196F-E523-42D9-BB64-35FA370FA2C9}"/>
    <dgm:cxn modelId="{1AFE501C-3AD5-1049-AFF8-908305D1EB5F}" type="presOf" srcId="{156F02A8-E2F9-4842-BA5D-CF69E4AC07AA}" destId="{AA5C6C46-B5F6-411E-BF2D-F9771FDFC4D2}" srcOrd="1" destOrd="0" presId="urn:microsoft.com/office/officeart/2005/8/layout/cycle8"/>
    <dgm:cxn modelId="{AB253FE1-640E-3847-86D7-F8064185504F}" type="presOf" srcId="{156F02A8-E2F9-4842-BA5D-CF69E4AC07AA}" destId="{5E4566EA-1AB9-498D-AFC9-413106937D7A}" srcOrd="0" destOrd="0" presId="urn:microsoft.com/office/officeart/2005/8/layout/cycle8"/>
    <dgm:cxn modelId="{12D18847-771A-F74E-A8F6-DE96FF65D660}" type="presParOf" srcId="{CE3531AF-4823-4584-9339-37CFFC9C3264}" destId="{CC91EFFC-1D79-46C6-BB55-6C8D488EB7AA}" srcOrd="0" destOrd="0" presId="urn:microsoft.com/office/officeart/2005/8/layout/cycle8"/>
    <dgm:cxn modelId="{AE746F03-10FC-D640-B4D6-5D0265A79C9C}" type="presParOf" srcId="{CE3531AF-4823-4584-9339-37CFFC9C3264}" destId="{B45AF5A9-B979-4827-9152-51BF1D041B4D}" srcOrd="1" destOrd="0" presId="urn:microsoft.com/office/officeart/2005/8/layout/cycle8"/>
    <dgm:cxn modelId="{70BBF03E-5983-7A42-819E-EB5E87CF3E85}" type="presParOf" srcId="{CE3531AF-4823-4584-9339-37CFFC9C3264}" destId="{AB4AE5F8-00E6-4EFA-80E9-A5976F7FBDB3}" srcOrd="2" destOrd="0" presId="urn:microsoft.com/office/officeart/2005/8/layout/cycle8"/>
    <dgm:cxn modelId="{2E523BA7-A044-D44C-A550-7B466AE31B27}" type="presParOf" srcId="{CE3531AF-4823-4584-9339-37CFFC9C3264}" destId="{8E767C68-59CC-45D7-9A66-A3B420777E79}" srcOrd="3" destOrd="0" presId="urn:microsoft.com/office/officeart/2005/8/layout/cycle8"/>
    <dgm:cxn modelId="{1442AD13-1C5C-2C43-AC20-F5506791C628}" type="presParOf" srcId="{CE3531AF-4823-4584-9339-37CFFC9C3264}" destId="{5E11AD6A-C338-4C0A-9498-00A98F90A690}" srcOrd="4" destOrd="0" presId="urn:microsoft.com/office/officeart/2005/8/layout/cycle8"/>
    <dgm:cxn modelId="{3FADB983-51A2-944E-BC8E-2BF0CA3150FA}" type="presParOf" srcId="{CE3531AF-4823-4584-9339-37CFFC9C3264}" destId="{4DB1EB5C-5EB3-41E0-A43D-CA99C35C1809}" srcOrd="5" destOrd="0" presId="urn:microsoft.com/office/officeart/2005/8/layout/cycle8"/>
    <dgm:cxn modelId="{63F60CB0-0081-7849-AAD5-9E7D2BA516ED}" type="presParOf" srcId="{CE3531AF-4823-4584-9339-37CFFC9C3264}" destId="{A2ED735D-36AD-48F2-8400-0D04467FF520}" srcOrd="6" destOrd="0" presId="urn:microsoft.com/office/officeart/2005/8/layout/cycle8"/>
    <dgm:cxn modelId="{A2D6D9DB-4D90-F641-907A-EF3C1559AD75}" type="presParOf" srcId="{CE3531AF-4823-4584-9339-37CFFC9C3264}" destId="{0377C12A-BBB1-44C1-9B72-AF9AFF082DEA}" srcOrd="7" destOrd="0" presId="urn:microsoft.com/office/officeart/2005/8/layout/cycle8"/>
    <dgm:cxn modelId="{79707773-5194-FB46-AA5B-D0F0599AE8E3}" type="presParOf" srcId="{CE3531AF-4823-4584-9339-37CFFC9C3264}" destId="{5E4566EA-1AB9-498D-AFC9-413106937D7A}" srcOrd="8" destOrd="0" presId="urn:microsoft.com/office/officeart/2005/8/layout/cycle8"/>
    <dgm:cxn modelId="{21EF027D-6930-E74E-80A0-4A3F3CEF66AD}" type="presParOf" srcId="{CE3531AF-4823-4584-9339-37CFFC9C3264}" destId="{19F4C10C-DE97-4579-881E-03CCB859ED84}" srcOrd="9" destOrd="0" presId="urn:microsoft.com/office/officeart/2005/8/layout/cycle8"/>
    <dgm:cxn modelId="{A0EC5ED4-DAC2-F14A-8626-40CE05A2C594}" type="presParOf" srcId="{CE3531AF-4823-4584-9339-37CFFC9C3264}" destId="{77493C00-F672-4BA1-9245-EBCEDD7C0447}" srcOrd="10" destOrd="0" presId="urn:microsoft.com/office/officeart/2005/8/layout/cycle8"/>
    <dgm:cxn modelId="{B50D49B4-4355-3C4E-A240-FE17B1A4320C}" type="presParOf" srcId="{CE3531AF-4823-4584-9339-37CFFC9C3264}" destId="{AA5C6C46-B5F6-411E-BF2D-F9771FDFC4D2}" srcOrd="11" destOrd="0" presId="urn:microsoft.com/office/officeart/2005/8/layout/cycle8"/>
    <dgm:cxn modelId="{8BE6DC95-F930-7346-B97F-D04AF4F22D64}" type="presParOf" srcId="{CE3531AF-4823-4584-9339-37CFFC9C3264}" destId="{04C9729A-9AD3-45F5-9EE2-AA1FCE953943}" srcOrd="12" destOrd="0" presId="urn:microsoft.com/office/officeart/2005/8/layout/cycle8"/>
    <dgm:cxn modelId="{88950C9F-242C-334F-B4C2-FD4E36F1CE13}" type="presParOf" srcId="{CE3531AF-4823-4584-9339-37CFFC9C3264}" destId="{302E5230-2524-4C5E-BCDB-49C92A10D6D2}" srcOrd="13" destOrd="0" presId="urn:microsoft.com/office/officeart/2005/8/layout/cycle8"/>
    <dgm:cxn modelId="{91AAE1A7-0328-3446-9815-6F877B25E11F}" type="presParOf" srcId="{CE3531AF-4823-4584-9339-37CFFC9C3264}" destId="{A7EB1F68-3A82-4541-BEA3-974DEA47FC9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1EFFC-1D79-46C6-BB55-6C8D488EB7AA}">
      <dsp:nvSpPr>
        <dsp:cNvPr id="0" name=""/>
        <dsp:cNvSpPr/>
      </dsp:nvSpPr>
      <dsp:spPr>
        <a:xfrm>
          <a:off x="1922356" y="385438"/>
          <a:ext cx="4573261" cy="4573261"/>
        </a:xfrm>
        <a:prstGeom prst="pie">
          <a:avLst>
            <a:gd name="adj1" fmla="val 16200000"/>
            <a:gd name="adj2" fmla="val 1800000"/>
          </a:avLst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cap="all" baseline="0" dirty="0" err="1" smtClean="0"/>
            <a:t>Pengetahuan</a:t>
          </a:r>
          <a:endParaRPr lang="en-US" sz="2400" b="1" kern="1200" cap="all" baseline="0" dirty="0"/>
        </a:p>
      </dsp:txBody>
      <dsp:txXfrm>
        <a:off x="4332574" y="1354534"/>
        <a:ext cx="1633307" cy="1361089"/>
      </dsp:txXfrm>
    </dsp:sp>
    <dsp:sp modelId="{5E11AD6A-C338-4C0A-9498-00A98F90A690}">
      <dsp:nvSpPr>
        <dsp:cNvPr id="0" name=""/>
        <dsp:cNvSpPr/>
      </dsp:nvSpPr>
      <dsp:spPr>
        <a:xfrm>
          <a:off x="1828169" y="485658"/>
          <a:ext cx="4573261" cy="4573261"/>
        </a:xfrm>
        <a:prstGeom prst="pie">
          <a:avLst>
            <a:gd name="adj1" fmla="val 1800000"/>
            <a:gd name="adj2" fmla="val 9000000"/>
          </a:avLst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cap="all" baseline="0" dirty="0" err="1" smtClean="0"/>
            <a:t>Keterampilan</a:t>
          </a:r>
          <a:endParaRPr lang="en-US" sz="2400" b="1" kern="1200" cap="all" baseline="0" dirty="0"/>
        </a:p>
      </dsp:txBody>
      <dsp:txXfrm>
        <a:off x="2917041" y="3452834"/>
        <a:ext cx="2449961" cy="1197758"/>
      </dsp:txXfrm>
    </dsp:sp>
    <dsp:sp modelId="{5E4566EA-1AB9-498D-AFC9-413106937D7A}">
      <dsp:nvSpPr>
        <dsp:cNvPr id="0" name=""/>
        <dsp:cNvSpPr/>
      </dsp:nvSpPr>
      <dsp:spPr>
        <a:xfrm>
          <a:off x="1781269" y="353883"/>
          <a:ext cx="4573261" cy="4573261"/>
        </a:xfrm>
        <a:prstGeom prst="pie">
          <a:avLst>
            <a:gd name="adj1" fmla="val 9000000"/>
            <a:gd name="adj2" fmla="val 16200000"/>
          </a:avLst>
        </a:prstGeom>
        <a:solidFill>
          <a:schemeClr val="accent5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cap="all" baseline="0" dirty="0" err="1" smtClean="0">
              <a:latin typeface="Arial" pitchFamily="34" charset="0"/>
              <a:cs typeface="Arial" pitchFamily="34" charset="0"/>
            </a:rPr>
            <a:t>Sikap</a:t>
          </a:r>
          <a:endParaRPr lang="en-US" sz="2400" b="1" kern="1200" cap="all" baseline="0" dirty="0">
            <a:latin typeface="Arial" pitchFamily="34" charset="0"/>
            <a:cs typeface="Arial" pitchFamily="34" charset="0"/>
          </a:endParaRPr>
        </a:p>
      </dsp:txBody>
      <dsp:txXfrm>
        <a:off x="2311005" y="1322979"/>
        <a:ext cx="1633307" cy="1361089"/>
      </dsp:txXfrm>
    </dsp:sp>
    <dsp:sp modelId="{04C9729A-9AD3-45F5-9EE2-AA1FCE953943}">
      <dsp:nvSpPr>
        <dsp:cNvPr id="0" name=""/>
        <dsp:cNvSpPr/>
      </dsp:nvSpPr>
      <dsp:spPr>
        <a:xfrm>
          <a:off x="1639627" y="102332"/>
          <a:ext cx="5139474" cy="5139474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02E5230-2524-4C5E-BCDB-49C92A10D6D2}">
      <dsp:nvSpPr>
        <dsp:cNvPr id="0" name=""/>
        <dsp:cNvSpPr/>
      </dsp:nvSpPr>
      <dsp:spPr>
        <a:xfrm>
          <a:off x="1545062" y="202262"/>
          <a:ext cx="5139474" cy="5139474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7EB1F68-3A82-4541-BEA3-974DEA47FC97}">
      <dsp:nvSpPr>
        <dsp:cNvPr id="0" name=""/>
        <dsp:cNvSpPr/>
      </dsp:nvSpPr>
      <dsp:spPr>
        <a:xfrm>
          <a:off x="1497785" y="70776"/>
          <a:ext cx="5139474" cy="5139474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0.31104</cdr:x>
      <cdr:y>0.45931</cdr:y>
    </cdr:from>
    <cdr:to>
      <cdr:x>0.73696</cdr:x>
      <cdr:y>0.67014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88064" y="1746598"/>
          <a:ext cx="2448532" cy="8017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err="1" smtClean="0"/>
            <a:t>Menguasai</a:t>
          </a:r>
          <a:r>
            <a:rPr lang="en-US" sz="1800" dirty="0" smtClean="0"/>
            <a:t> </a:t>
          </a:r>
          <a:r>
            <a:rPr lang="en-US" sz="1800" dirty="0">
              <a:sym typeface="Symbol"/>
            </a:rPr>
            <a:t> </a:t>
          </a:r>
          <a:endParaRPr lang="en-US" sz="1800" dirty="0" smtClean="0">
            <a:sym typeface="Symbol"/>
          </a:endParaRPr>
        </a:p>
        <a:p xmlns:a="http://schemas.openxmlformats.org/drawingml/2006/main">
          <a:r>
            <a:rPr lang="en-US" sz="1800" dirty="0" err="1" smtClean="0">
              <a:sym typeface="Symbol"/>
            </a:rPr>
            <a:t>kompetensi</a:t>
          </a:r>
          <a:r>
            <a:rPr lang="en-US" sz="1800" dirty="0" smtClean="0">
              <a:sym typeface="Symbol"/>
            </a:rPr>
            <a:t>  33,33% </a:t>
          </a:r>
          <a:endParaRPr lang="en-US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0.07072</cdr:x>
      <cdr:y>0.23909</cdr:y>
    </cdr:from>
    <cdr:to>
      <cdr:x>0.40952</cdr:x>
      <cdr:y>0.39228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2026" y="1082132"/>
          <a:ext cx="2788188" cy="693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800" b="1" dirty="0" err="1" smtClean="0">
              <a:solidFill>
                <a:schemeClr val="bg1"/>
              </a:solidFill>
            </a:rPr>
            <a:t>Kurang</a:t>
          </a:r>
          <a:r>
            <a:rPr lang="en-US" sz="1800" b="1" dirty="0" smtClean="0">
              <a:solidFill>
                <a:schemeClr val="bg1"/>
              </a:solidFill>
            </a:rPr>
            <a:t> </a:t>
          </a:r>
          <a:r>
            <a:rPr lang="en-US" sz="1800" b="1" dirty="0" err="1" smtClean="0">
              <a:solidFill>
                <a:schemeClr val="bg1"/>
              </a:solidFill>
            </a:rPr>
            <a:t>Menguasai</a:t>
          </a:r>
          <a:r>
            <a:rPr lang="en-US" sz="1800" b="1" dirty="0" smtClean="0">
              <a:solidFill>
                <a:schemeClr val="bg1"/>
              </a:solidFill>
            </a:rPr>
            <a:t> </a:t>
          </a:r>
        </a:p>
        <a:p xmlns:a="http://schemas.openxmlformats.org/drawingml/2006/main">
          <a:r>
            <a:rPr lang="en-US" sz="1800" b="1" dirty="0" smtClean="0">
              <a:solidFill>
                <a:schemeClr val="bg1"/>
              </a:solidFill>
              <a:sym typeface="Symbol"/>
            </a:rPr>
            <a:t>&lt; 33,33%  1 </a:t>
          </a:r>
          <a:endParaRPr lang="en-US" sz="1800" b="1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A6623-EA9C-4AB8-808B-D2F58E215A9A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96FC2-5013-442D-9BC9-EB1C26F840D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3821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46843-D891-4080-842D-AC4B4C2BFCEA}" type="slidenum">
              <a:rPr lang="en-US" smtClean="0">
                <a:solidFill>
                  <a:prstClr val="black"/>
                </a:solidFill>
              </a:rPr>
              <a:pPr/>
              <a:t>40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140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46843-D891-4080-842D-AC4B4C2BFCEA}" type="slidenum">
              <a:rPr lang="en-US" smtClean="0">
                <a:solidFill>
                  <a:prstClr val="black"/>
                </a:solidFill>
              </a:rPr>
              <a:pPr/>
              <a:t>41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55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0B71C54-9DC9-4DA7-B889-4967A68CEA85}" type="datetimeFigureOut">
              <a:rPr lang="id-ID" smtClean="0"/>
              <a:pPr/>
              <a:t>21/11/2014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A86B4EC-0CFB-4DAA-AED3-9FAA16068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73377"/>
            <a:ext cx="9153939" cy="145404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d-ID" sz="4800" b="1" dirty="0" smtClean="0">
                <a:latin typeface="Berlin Sans FB" pitchFamily="34" charset="0"/>
              </a:rPr>
              <a:t>PENILAIAN HASIL BELAJAR</a:t>
            </a:r>
            <a:r>
              <a:rPr lang="en-US" sz="4800" b="1" dirty="0" smtClean="0">
                <a:latin typeface="Berlin Sans FB" pitchFamily="34" charset="0"/>
              </a:rPr>
              <a:t/>
            </a:r>
            <a:br>
              <a:rPr lang="en-US" sz="4800" b="1" dirty="0" smtClean="0">
                <a:latin typeface="Berlin Sans FB" pitchFamily="34" charset="0"/>
              </a:rPr>
            </a:br>
            <a:r>
              <a:rPr lang="en-US" sz="4800" b="1" dirty="0" err="1" smtClean="0">
                <a:latin typeface="Berlin Sans FB" pitchFamily="34" charset="0"/>
              </a:rPr>
              <a:t>Kurikulum</a:t>
            </a:r>
            <a:r>
              <a:rPr lang="en-US" sz="4800" b="1" dirty="0" smtClean="0">
                <a:latin typeface="Berlin Sans FB" pitchFamily="34" charset="0"/>
              </a:rPr>
              <a:t> 2013</a:t>
            </a:r>
            <a:endParaRPr lang="en-US" sz="4800" b="1" dirty="0">
              <a:latin typeface="Berlin Sans FB" pitchFamily="34" charset="0"/>
            </a:endParaRPr>
          </a:p>
        </p:txBody>
      </p:sp>
      <p:pic>
        <p:nvPicPr>
          <p:cNvPr id="7" name="Picture 6" descr="logo kemdikna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333" y="344730"/>
            <a:ext cx="1805066" cy="1853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238250" y="5396591"/>
            <a:ext cx="66865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d-ID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algn="ctr"/>
            <a:r>
              <a:rPr lang="id-ID" sz="2400" dirty="0">
                <a:solidFill>
                  <a:prstClr val="black"/>
                </a:solidFill>
                <a:latin typeface="Berlin Sans FB" pitchFamily="34" charset="0"/>
              </a:rPr>
              <a:t>Kementerian Pendidikan dan Kebudayaan</a:t>
            </a:r>
          </a:p>
          <a:p>
            <a:pPr algn="ctr"/>
            <a:r>
              <a:rPr lang="id-ID" sz="2400" dirty="0">
                <a:solidFill>
                  <a:prstClr val="black"/>
                </a:solidFill>
                <a:latin typeface="Berlin Sans FB" pitchFamily="34" charset="0"/>
              </a:rPr>
              <a:t>Direktorat Jenderal Pendidikan Menengah</a:t>
            </a:r>
          </a:p>
          <a:p>
            <a:pPr algn="ctr"/>
            <a:r>
              <a:rPr lang="id-ID" sz="2400" dirty="0">
                <a:solidFill>
                  <a:prstClr val="black"/>
                </a:solidFill>
                <a:latin typeface="Berlin Sans FB" pitchFamily="34" charset="0"/>
              </a:rPr>
              <a:t>Direktorat Pembinaan Sekolah Menengah </a:t>
            </a:r>
            <a:r>
              <a:rPr lang="id-ID" sz="2400" dirty="0" smtClean="0">
                <a:solidFill>
                  <a:prstClr val="black"/>
                </a:solidFill>
                <a:latin typeface="Berlin Sans FB" pitchFamily="34" charset="0"/>
              </a:rPr>
              <a:t>Atas</a:t>
            </a:r>
            <a:endParaRPr lang="id-ID" sz="2400" dirty="0">
              <a:solidFill>
                <a:prstClr val="black"/>
              </a:solidFill>
              <a:latin typeface="Berlin Sans FB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90988" y="4188500"/>
            <a:ext cx="59810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  <a:latin typeface="Berlin Sans FB" pitchFamily="34" charset="0"/>
                <a:ea typeface="+mj-ea"/>
                <a:cs typeface="+mj-cs"/>
              </a:rPr>
              <a:t>Bimtek</a:t>
            </a:r>
            <a:r>
              <a:rPr lang="en-US" sz="3200">
                <a:solidFill>
                  <a:prstClr val="black"/>
                </a:solidFill>
                <a:latin typeface="Berlin Sans FB" pitchFamily="34" charset="0"/>
                <a:ea typeface="+mj-ea"/>
                <a:cs typeface="+mj-cs"/>
              </a:rPr>
              <a:t> </a:t>
            </a:r>
            <a:r>
              <a:rPr lang="en-US" sz="3200" smtClean="0">
                <a:solidFill>
                  <a:prstClr val="black"/>
                </a:solidFill>
                <a:latin typeface="Berlin Sans FB" pitchFamily="34" charset="0"/>
                <a:ea typeface="+mj-ea"/>
                <a:cs typeface="+mj-cs"/>
              </a:rPr>
              <a:t>Kab. Banyumas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  <a:latin typeface="Berlin Sans FB" pitchFamily="34" charset="0"/>
                <a:ea typeface="+mj-ea"/>
                <a:cs typeface="+mj-cs"/>
              </a:rPr>
              <a:t>22 Nopember 2014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63965103"/>
      </p:ext>
    </p:extLst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20097"/>
            <a:ext cx="8686800" cy="5715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Materi </a:t>
            </a:r>
            <a:r>
              <a:rPr lang="id-ID" sz="2000" dirty="0">
                <a:latin typeface="Berlin Sans FB" pitchFamily="34" charset="0"/>
              </a:rPr>
              <a:t>penilaian dikembangkan dari kurikulum.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Bersifat </a:t>
            </a:r>
            <a:r>
              <a:rPr lang="id-ID" sz="2000" dirty="0">
                <a:latin typeface="Berlin Sans FB" pitchFamily="34" charset="0"/>
              </a:rPr>
              <a:t>lintas muatan atau mata pelajaran.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Berkaitan </a:t>
            </a:r>
            <a:r>
              <a:rPr lang="id-ID" sz="2000" dirty="0">
                <a:latin typeface="Berlin Sans FB" pitchFamily="34" charset="0"/>
              </a:rPr>
              <a:t>dengan kemampuan peserta didik.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Berbasis </a:t>
            </a:r>
            <a:r>
              <a:rPr lang="id-ID" sz="2000" dirty="0">
                <a:latin typeface="Berlin Sans FB" pitchFamily="34" charset="0"/>
              </a:rPr>
              <a:t>kinerja peserta didik.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Memotivasi </a:t>
            </a:r>
            <a:r>
              <a:rPr lang="id-ID" sz="2000" dirty="0">
                <a:latin typeface="Berlin Sans FB" pitchFamily="34" charset="0"/>
              </a:rPr>
              <a:t>belajar peserta didik.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Menekankan </a:t>
            </a:r>
            <a:r>
              <a:rPr lang="id-ID" sz="2000" dirty="0">
                <a:latin typeface="Berlin Sans FB" pitchFamily="34" charset="0"/>
              </a:rPr>
              <a:t>pada kegiatan dan pengalaman belajar peserta didik</a:t>
            </a:r>
            <a:r>
              <a:rPr lang="id-ID" sz="2000" dirty="0" smtClean="0">
                <a:latin typeface="Berlin Sans FB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Memberi </a:t>
            </a:r>
            <a:r>
              <a:rPr lang="id-ID" sz="2000" dirty="0">
                <a:latin typeface="Berlin Sans FB" pitchFamily="34" charset="0"/>
              </a:rPr>
              <a:t>kebebasan peserta didik untuk mengkonstruksi responnya.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Menekankan </a:t>
            </a:r>
            <a:r>
              <a:rPr lang="id-ID" sz="2000" dirty="0">
                <a:latin typeface="Berlin Sans FB" pitchFamily="34" charset="0"/>
              </a:rPr>
              <a:t>keterpaduan sikap, pengetahuan, dan keterampilan.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solidFill>
                  <a:srgbClr val="FF0000"/>
                </a:solidFill>
                <a:latin typeface="Berlin Sans FB" pitchFamily="34" charset="0"/>
              </a:rPr>
              <a:t>Mengembangkan </a:t>
            </a:r>
            <a:r>
              <a:rPr lang="id-ID" sz="2000" dirty="0">
                <a:solidFill>
                  <a:srgbClr val="FF0000"/>
                </a:solidFill>
                <a:latin typeface="Berlin Sans FB" pitchFamily="34" charset="0"/>
              </a:rPr>
              <a:t>kemampuan berpikir divergen</a:t>
            </a:r>
            <a:r>
              <a:rPr lang="id-ID" sz="2000" dirty="0">
                <a:latin typeface="Berlin Sans FB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solidFill>
                  <a:srgbClr val="FF0000"/>
                </a:solidFill>
                <a:latin typeface="Berlin Sans FB" pitchFamily="34" charset="0"/>
              </a:rPr>
              <a:t>Menjadi </a:t>
            </a:r>
            <a:r>
              <a:rPr lang="id-ID" sz="2000" dirty="0">
                <a:solidFill>
                  <a:srgbClr val="FF0000"/>
                </a:solidFill>
                <a:latin typeface="Berlin Sans FB" pitchFamily="34" charset="0"/>
              </a:rPr>
              <a:t>bagian yang tidak terpisahkan dari pembelajaran</a:t>
            </a:r>
            <a:r>
              <a:rPr lang="id-ID" sz="2000" dirty="0">
                <a:latin typeface="Berlin Sans FB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Menghendaki </a:t>
            </a:r>
            <a:r>
              <a:rPr lang="id-ID" sz="2000" dirty="0">
                <a:latin typeface="Berlin Sans FB" pitchFamily="34" charset="0"/>
              </a:rPr>
              <a:t>balikan yang segera dan terus menerus.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solidFill>
                  <a:srgbClr val="FF0000"/>
                </a:solidFill>
                <a:latin typeface="Berlin Sans FB" pitchFamily="34" charset="0"/>
              </a:rPr>
              <a:t>Menekankan </a:t>
            </a:r>
            <a:r>
              <a:rPr lang="id-ID" sz="2000" dirty="0">
                <a:solidFill>
                  <a:srgbClr val="FF0000"/>
                </a:solidFill>
                <a:latin typeface="Berlin Sans FB" pitchFamily="34" charset="0"/>
              </a:rPr>
              <a:t>konteks yang mencerminkan dunia nyata.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Terkait </a:t>
            </a:r>
            <a:r>
              <a:rPr lang="id-ID" sz="2000" dirty="0">
                <a:latin typeface="Berlin Sans FB" pitchFamily="34" charset="0"/>
              </a:rPr>
              <a:t>dengan dunia kerja.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Menggunakan </a:t>
            </a:r>
            <a:r>
              <a:rPr lang="id-ID" sz="2000" dirty="0">
                <a:latin typeface="Berlin Sans FB" pitchFamily="34" charset="0"/>
              </a:rPr>
              <a:t>data yang diperoleh langsung dari dunia nyata.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solidFill>
                  <a:srgbClr val="FF0000"/>
                </a:solidFill>
                <a:latin typeface="Berlin Sans FB" pitchFamily="34" charset="0"/>
              </a:rPr>
              <a:t>Menggunakan </a:t>
            </a:r>
            <a:r>
              <a:rPr lang="id-ID" sz="2000" dirty="0">
                <a:solidFill>
                  <a:srgbClr val="FF0000"/>
                </a:solidFill>
                <a:latin typeface="Berlin Sans FB" pitchFamily="34" charset="0"/>
              </a:rPr>
              <a:t>berbagai cara dan instrumen</a:t>
            </a:r>
            <a:r>
              <a:rPr lang="id-ID" sz="2000" dirty="0">
                <a:latin typeface="Berlin Sans FB" pitchFamily="34" charset="0"/>
              </a:rPr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0"/>
            <a:ext cx="9144000" cy="867697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d-ID" sz="3600" b="1" dirty="0" smtClean="0">
                <a:solidFill>
                  <a:prstClr val="white"/>
                </a:solidFill>
                <a:latin typeface="Berlin Sans FB" pitchFamily="34" charset="0"/>
              </a:rPr>
              <a:t>PRINSIP KHUSUS PENILAIAN AUTENTIK</a:t>
            </a:r>
            <a:endParaRPr lang="id-ID" sz="3600" b="1" dirty="0">
              <a:solidFill>
                <a:prstClr val="white"/>
              </a:solidFill>
              <a:latin typeface="Berlin Sans FB" pitchFamily="34" charset="0"/>
            </a:endParaRPr>
          </a:p>
        </p:txBody>
      </p:sp>
      <p:sp>
        <p:nvSpPr>
          <p:cNvPr id="5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7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6105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143000"/>
            <a:ext cx="8763000" cy="5486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id-ID" sz="2600" dirty="0">
                <a:latin typeface="Berlin Sans FB" pitchFamily="34" charset="0"/>
              </a:rPr>
              <a:t>Penilaian </a:t>
            </a:r>
            <a:r>
              <a:rPr lang="id-ID" sz="2600" dirty="0" smtClean="0">
                <a:latin typeface="Berlin Sans FB" pitchFamily="34" charset="0"/>
              </a:rPr>
              <a:t>Acuan Kriteria:  penilaian </a:t>
            </a:r>
            <a:r>
              <a:rPr lang="id-ID" sz="2600" dirty="0">
                <a:latin typeface="Berlin Sans FB" pitchFamily="34" charset="0"/>
              </a:rPr>
              <a:t>kemajuan peserta didik dibandingkan dengan kriteria capaian kompetensi yang ditetapkan</a:t>
            </a:r>
            <a:r>
              <a:rPr lang="id-ID" sz="2600" dirty="0" smtClean="0">
                <a:latin typeface="Berlin Sans FB" pitchFamily="34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id-ID" sz="2600" b="1" dirty="0" smtClean="0">
                <a:latin typeface="Berlin Sans FB" pitchFamily="34" charset="0"/>
              </a:rPr>
              <a:t>Acuan </a:t>
            </a:r>
            <a:r>
              <a:rPr lang="id-ID" sz="2600" b="1" dirty="0">
                <a:latin typeface="Berlin Sans FB" pitchFamily="34" charset="0"/>
              </a:rPr>
              <a:t>Kriteria menggunakan modus untuk sikap, rerata untuk pengetahuan, dan capaian optimum untuk </a:t>
            </a:r>
            <a:r>
              <a:rPr lang="id-ID" sz="2600" b="1" dirty="0" smtClean="0">
                <a:latin typeface="Berlin Sans FB" pitchFamily="34" charset="0"/>
              </a:rPr>
              <a:t>keterampilan.</a:t>
            </a:r>
          </a:p>
          <a:p>
            <a:pPr>
              <a:buFont typeface="Wingdings" pitchFamily="2" charset="2"/>
              <a:buChar char="§"/>
            </a:pPr>
            <a:r>
              <a:rPr lang="id-ID" sz="2600" u="sng" dirty="0">
                <a:latin typeface="Berlin Sans FB" pitchFamily="34" charset="0"/>
              </a:rPr>
              <a:t>Modus</a:t>
            </a:r>
            <a:r>
              <a:rPr lang="id-ID" sz="2600" dirty="0">
                <a:latin typeface="Berlin Sans FB" pitchFamily="34" charset="0"/>
              </a:rPr>
              <a:t> untuk ketuntasan kompetensi sikap  ditetapkan dengan predikat </a:t>
            </a:r>
            <a:r>
              <a:rPr lang="id-ID" sz="2600" b="1" dirty="0">
                <a:latin typeface="Berlin Sans FB" pitchFamily="34" charset="0"/>
              </a:rPr>
              <a:t>Baik</a:t>
            </a:r>
            <a:r>
              <a:rPr lang="id-ID" sz="2600" dirty="0">
                <a:latin typeface="Berlin Sans FB" pitchFamily="34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id-ID" sz="2600" dirty="0">
                <a:latin typeface="Berlin Sans FB" pitchFamily="34" charset="0"/>
              </a:rPr>
              <a:t>Skor </a:t>
            </a:r>
            <a:r>
              <a:rPr lang="id-ID" sz="2600" u="sng" dirty="0">
                <a:latin typeface="Berlin Sans FB" pitchFamily="34" charset="0"/>
              </a:rPr>
              <a:t>rerata</a:t>
            </a:r>
            <a:r>
              <a:rPr lang="id-ID" sz="2600" dirty="0">
                <a:latin typeface="Berlin Sans FB" pitchFamily="34" charset="0"/>
              </a:rPr>
              <a:t> untuk ketuntasan kompetensi pengetahuan ditetapkan paling kecil </a:t>
            </a:r>
            <a:r>
              <a:rPr lang="id-ID" sz="2600" b="1" dirty="0">
                <a:latin typeface="Berlin Sans FB" pitchFamily="34" charset="0"/>
              </a:rPr>
              <a:t>2,67</a:t>
            </a:r>
            <a:r>
              <a:rPr lang="id-ID" sz="2600" dirty="0">
                <a:latin typeface="Berlin Sans FB" pitchFamily="34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id-ID" sz="2600" dirty="0">
                <a:latin typeface="Berlin Sans FB" pitchFamily="34" charset="0"/>
              </a:rPr>
              <a:t>Capaian optimum untuk ketuntasan kompetensi keterampilan ditetapkan paling kecil </a:t>
            </a:r>
            <a:r>
              <a:rPr lang="id-ID" sz="2600" b="1" dirty="0">
                <a:latin typeface="Berlin Sans FB" pitchFamily="34" charset="0"/>
              </a:rPr>
              <a:t>2,67</a:t>
            </a:r>
            <a:r>
              <a:rPr lang="id-ID" sz="2600" dirty="0">
                <a:latin typeface="Berlin Sans FB" pitchFamily="34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endParaRPr lang="id-ID" dirty="0">
              <a:latin typeface="Berlin Sans FB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-1"/>
            <a:ext cx="9144000" cy="1169233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b="1" dirty="0" smtClean="0">
                <a:solidFill>
                  <a:prstClr val="white"/>
                </a:solidFill>
                <a:latin typeface="Berlin Sans FB" pitchFamily="34" charset="0"/>
              </a:rPr>
              <a:t>ACUAN PENILAIAN</a:t>
            </a:r>
            <a:r>
              <a:rPr lang="en-US" b="1" dirty="0" smtClean="0">
                <a:solidFill>
                  <a:prstClr val="white"/>
                </a:solidFill>
                <a:latin typeface="Berlin Sans FB" pitchFamily="34" charset="0"/>
              </a:rPr>
              <a:t> &amp; </a:t>
            </a:r>
          </a:p>
          <a:p>
            <a:r>
              <a:rPr lang="en-US" b="1" dirty="0" smtClean="0">
                <a:solidFill>
                  <a:prstClr val="white"/>
                </a:solidFill>
                <a:latin typeface="Berlin Sans FB" pitchFamily="34" charset="0"/>
              </a:rPr>
              <a:t>BATAS KETUNTASAN</a:t>
            </a:r>
            <a:endParaRPr lang="id-ID" b="1" dirty="0">
              <a:solidFill>
                <a:prstClr val="white"/>
              </a:solidFill>
              <a:latin typeface="Berlin Sans FB" pitchFamily="34" charset="0"/>
            </a:endParaRPr>
          </a:p>
        </p:txBody>
      </p:sp>
      <p:sp>
        <p:nvSpPr>
          <p:cNvPr id="5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8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2667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481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ts val="4400"/>
              </a:lnSpc>
            </a:pPr>
            <a:r>
              <a:rPr lang="en-US" dirty="0" smtClean="0">
                <a:latin typeface="Berlin Sans FB" pitchFamily="34" charset="0"/>
              </a:rPr>
              <a:t>KRITERIA KETUNTASAN </a:t>
            </a:r>
            <a:br>
              <a:rPr lang="en-US" dirty="0" smtClean="0">
                <a:latin typeface="Berlin Sans FB" pitchFamily="34" charset="0"/>
              </a:rPr>
            </a:br>
            <a:r>
              <a:rPr lang="en-US" dirty="0" smtClean="0">
                <a:latin typeface="Berlin Sans FB" pitchFamily="34" charset="0"/>
              </a:rPr>
              <a:t>BERBASIS KOMPETENSI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21" name="Left-Right Arrow 20"/>
          <p:cNvSpPr/>
          <p:nvPr/>
        </p:nvSpPr>
        <p:spPr>
          <a:xfrm>
            <a:off x="479685" y="1478410"/>
            <a:ext cx="8124669" cy="914400"/>
          </a:xfrm>
          <a:prstGeom prst="leftRightArrow">
            <a:avLst>
              <a:gd name="adj1" fmla="val 29605"/>
              <a:gd name="adj2" fmla="val 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481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ts val="4400"/>
              </a:lnSpc>
            </a:pPr>
            <a:r>
              <a:rPr lang="en-US" dirty="0" smtClean="0">
                <a:latin typeface="Berlin Sans FB" pitchFamily="34" charset="0"/>
              </a:rPr>
              <a:t>KRITERIA KETUNTASAN </a:t>
            </a:r>
            <a:br>
              <a:rPr lang="en-US" dirty="0" smtClean="0">
                <a:latin typeface="Berlin Sans FB" pitchFamily="34" charset="0"/>
              </a:rPr>
            </a:br>
            <a:r>
              <a:rPr lang="en-US" dirty="0" smtClean="0">
                <a:latin typeface="Berlin Sans FB" pitchFamily="34" charset="0"/>
              </a:rPr>
              <a:t>BERBASIS KOMPETENSI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21" name="Left-Right Arrow 20"/>
          <p:cNvSpPr/>
          <p:nvPr/>
        </p:nvSpPr>
        <p:spPr>
          <a:xfrm>
            <a:off x="479685" y="1478410"/>
            <a:ext cx="8124669" cy="914400"/>
          </a:xfrm>
          <a:prstGeom prst="leftRightArrow">
            <a:avLst>
              <a:gd name="adj1" fmla="val 29605"/>
              <a:gd name="adj2" fmla="val 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5"/>
          <p:cNvGrpSpPr/>
          <p:nvPr/>
        </p:nvGrpSpPr>
        <p:grpSpPr>
          <a:xfrm>
            <a:off x="329783" y="2375945"/>
            <a:ext cx="8459450" cy="461665"/>
            <a:chOff x="329783" y="2840635"/>
            <a:chExt cx="8459450" cy="461665"/>
          </a:xfrm>
        </p:grpSpPr>
        <p:sp>
          <p:nvSpPr>
            <p:cNvPr id="23" name="TextBox 22"/>
            <p:cNvSpPr txBox="1"/>
            <p:nvPr/>
          </p:nvSpPr>
          <p:spPr>
            <a:xfrm>
              <a:off x="329783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749561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459449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39672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2</a:t>
              </a:r>
              <a:endParaRPr lang="en-US" sz="2400" dirty="0"/>
            </a:p>
          </p:txBody>
        </p:sp>
      </p:grpSp>
      <p:sp>
        <p:nvSpPr>
          <p:cNvPr id="27" name="Pentagon 26"/>
          <p:cNvSpPr/>
          <p:nvPr/>
        </p:nvSpPr>
        <p:spPr>
          <a:xfrm flipH="1">
            <a:off x="3177908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entagon 28"/>
          <p:cNvSpPr/>
          <p:nvPr/>
        </p:nvSpPr>
        <p:spPr>
          <a:xfrm flipH="1">
            <a:off x="5908617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481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ts val="4400"/>
              </a:lnSpc>
            </a:pPr>
            <a:r>
              <a:rPr lang="en-US" dirty="0" smtClean="0">
                <a:latin typeface="Berlin Sans FB" pitchFamily="34" charset="0"/>
              </a:rPr>
              <a:t>KRITERIA KETUNTASAN </a:t>
            </a:r>
            <a:br>
              <a:rPr lang="en-US" dirty="0" smtClean="0">
                <a:latin typeface="Berlin Sans FB" pitchFamily="34" charset="0"/>
              </a:rPr>
            </a:br>
            <a:r>
              <a:rPr lang="en-US" dirty="0" smtClean="0">
                <a:latin typeface="Berlin Sans FB" pitchFamily="34" charset="0"/>
              </a:rPr>
              <a:t>BERBASIS KOMPETENSI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21" name="Left-Right Arrow 20"/>
          <p:cNvSpPr/>
          <p:nvPr/>
        </p:nvSpPr>
        <p:spPr>
          <a:xfrm>
            <a:off x="479685" y="1478410"/>
            <a:ext cx="8124669" cy="914400"/>
          </a:xfrm>
          <a:prstGeom prst="leftRightArrow">
            <a:avLst>
              <a:gd name="adj1" fmla="val 29605"/>
              <a:gd name="adj2" fmla="val 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5"/>
          <p:cNvGrpSpPr/>
          <p:nvPr/>
        </p:nvGrpSpPr>
        <p:grpSpPr>
          <a:xfrm>
            <a:off x="329783" y="2375945"/>
            <a:ext cx="8459450" cy="461665"/>
            <a:chOff x="329783" y="2840635"/>
            <a:chExt cx="8459450" cy="461665"/>
          </a:xfrm>
        </p:grpSpPr>
        <p:sp>
          <p:nvSpPr>
            <p:cNvPr id="23" name="TextBox 22"/>
            <p:cNvSpPr txBox="1"/>
            <p:nvPr/>
          </p:nvSpPr>
          <p:spPr>
            <a:xfrm>
              <a:off x="329783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749561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459449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39672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2</a:t>
              </a:r>
              <a:endParaRPr lang="en-US" sz="2400" dirty="0"/>
            </a:p>
          </p:txBody>
        </p:sp>
      </p:grpSp>
      <p:sp>
        <p:nvSpPr>
          <p:cNvPr id="27" name="Pentagon 26"/>
          <p:cNvSpPr/>
          <p:nvPr/>
        </p:nvSpPr>
        <p:spPr>
          <a:xfrm flipH="1">
            <a:off x="3177908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entagon 28"/>
          <p:cNvSpPr/>
          <p:nvPr/>
        </p:nvSpPr>
        <p:spPr>
          <a:xfrm flipH="1">
            <a:off x="5908617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52"/>
          <p:cNvGrpSpPr/>
          <p:nvPr/>
        </p:nvGrpSpPr>
        <p:grpSpPr>
          <a:xfrm>
            <a:off x="1020176" y="1435977"/>
            <a:ext cx="1687941" cy="1505977"/>
            <a:chOff x="1020176" y="1435977"/>
            <a:chExt cx="1687941" cy="1505977"/>
          </a:xfrm>
        </p:grpSpPr>
        <p:grpSp>
          <p:nvGrpSpPr>
            <p:cNvPr id="4" name="Group 42"/>
            <p:cNvGrpSpPr/>
            <p:nvPr/>
          </p:nvGrpSpPr>
          <p:grpSpPr>
            <a:xfrm>
              <a:off x="1020176" y="1435977"/>
              <a:ext cx="795312" cy="1505977"/>
              <a:chOff x="1020176" y="1424072"/>
              <a:chExt cx="795312" cy="1505977"/>
            </a:xfrm>
          </p:grpSpPr>
          <p:sp>
            <p:nvSpPr>
              <p:cNvPr id="50" name="Pentagon 17"/>
              <p:cNvSpPr/>
              <p:nvPr/>
            </p:nvSpPr>
            <p:spPr>
              <a:xfrm flipH="1">
                <a:off x="1398729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extBox 14"/>
              <p:cNvSpPr txBox="1"/>
              <p:nvPr/>
            </p:nvSpPr>
            <p:spPr>
              <a:xfrm>
                <a:off x="1020176" y="2468384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" name="Group 46"/>
            <p:cNvGrpSpPr/>
            <p:nvPr/>
          </p:nvGrpSpPr>
          <p:grpSpPr>
            <a:xfrm>
              <a:off x="1912805" y="1435977"/>
              <a:ext cx="795312" cy="1505977"/>
              <a:chOff x="1020176" y="1424072"/>
              <a:chExt cx="795312" cy="1505977"/>
            </a:xfrm>
          </p:grpSpPr>
          <p:sp>
            <p:nvSpPr>
              <p:cNvPr id="42" name="Pentagon 41"/>
              <p:cNvSpPr/>
              <p:nvPr/>
            </p:nvSpPr>
            <p:spPr>
              <a:xfrm flipH="1">
                <a:off x="1398729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020176" y="2468384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1.67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Content Placeholder 3"/>
          <p:cNvGraphicFramePr>
            <a:graphicFrameLocks noGrp="1"/>
          </p:cNvGraphicFramePr>
          <p:nvPr>
            <p:ph idx="1"/>
          </p:nvPr>
        </p:nvGraphicFramePr>
        <p:xfrm>
          <a:off x="322290" y="3732551"/>
          <a:ext cx="4039848" cy="2663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481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ts val="4400"/>
              </a:lnSpc>
            </a:pPr>
            <a:r>
              <a:rPr lang="en-US" dirty="0" smtClean="0">
                <a:latin typeface="Berlin Sans FB" pitchFamily="34" charset="0"/>
              </a:rPr>
              <a:t>KRITERIA KETUNTASAN </a:t>
            </a:r>
            <a:br>
              <a:rPr lang="en-US" dirty="0" smtClean="0">
                <a:latin typeface="Berlin Sans FB" pitchFamily="34" charset="0"/>
              </a:rPr>
            </a:br>
            <a:r>
              <a:rPr lang="en-US" dirty="0" smtClean="0">
                <a:latin typeface="Berlin Sans FB" pitchFamily="34" charset="0"/>
              </a:rPr>
              <a:t>BERBASIS KOMPETENSI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28" name="Curved Up Arrow 27"/>
          <p:cNvSpPr/>
          <p:nvPr/>
        </p:nvSpPr>
        <p:spPr>
          <a:xfrm rot="10800000">
            <a:off x="3379807" y="4484914"/>
            <a:ext cx="2846822" cy="6981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38057" y="5225143"/>
            <a:ext cx="2032000" cy="1072098"/>
          </a:xfrm>
          <a:prstGeom prst="roundRect">
            <a:avLst>
              <a:gd name="adj" fmla="val 38768"/>
            </a:avLst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Ketuntasan</a:t>
            </a:r>
            <a:r>
              <a:rPr lang="en-US" sz="2400" b="1" dirty="0" smtClean="0">
                <a:solidFill>
                  <a:srgbClr val="FF0000"/>
                </a:solidFill>
              </a:rPr>
              <a:t> Minimal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1" name="Left-Right Arrow 20"/>
          <p:cNvSpPr/>
          <p:nvPr/>
        </p:nvSpPr>
        <p:spPr>
          <a:xfrm>
            <a:off x="479685" y="1478410"/>
            <a:ext cx="8124669" cy="914400"/>
          </a:xfrm>
          <a:prstGeom prst="leftRightArrow">
            <a:avLst>
              <a:gd name="adj1" fmla="val 29605"/>
              <a:gd name="adj2" fmla="val 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5"/>
          <p:cNvGrpSpPr/>
          <p:nvPr/>
        </p:nvGrpSpPr>
        <p:grpSpPr>
          <a:xfrm>
            <a:off x="329783" y="2375945"/>
            <a:ext cx="8459450" cy="461665"/>
            <a:chOff x="329783" y="2840635"/>
            <a:chExt cx="8459450" cy="461665"/>
          </a:xfrm>
        </p:grpSpPr>
        <p:sp>
          <p:nvSpPr>
            <p:cNvPr id="23" name="TextBox 22"/>
            <p:cNvSpPr txBox="1"/>
            <p:nvPr/>
          </p:nvSpPr>
          <p:spPr>
            <a:xfrm>
              <a:off x="329783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749561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459449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39672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2</a:t>
              </a:r>
              <a:endParaRPr lang="en-US" sz="2400" dirty="0"/>
            </a:p>
          </p:txBody>
        </p:sp>
      </p:grpSp>
      <p:sp>
        <p:nvSpPr>
          <p:cNvPr id="27" name="Pentagon 26"/>
          <p:cNvSpPr/>
          <p:nvPr/>
        </p:nvSpPr>
        <p:spPr>
          <a:xfrm flipH="1">
            <a:off x="3177908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entagon 28"/>
          <p:cNvSpPr/>
          <p:nvPr/>
        </p:nvSpPr>
        <p:spPr>
          <a:xfrm flipH="1">
            <a:off x="5908617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52"/>
          <p:cNvGrpSpPr/>
          <p:nvPr/>
        </p:nvGrpSpPr>
        <p:grpSpPr>
          <a:xfrm>
            <a:off x="1020176" y="1435977"/>
            <a:ext cx="7131865" cy="1678364"/>
            <a:chOff x="1020176" y="1435977"/>
            <a:chExt cx="7131865" cy="1678364"/>
          </a:xfrm>
        </p:grpSpPr>
        <p:grpSp>
          <p:nvGrpSpPr>
            <p:cNvPr id="4" name="Group 42"/>
            <p:cNvGrpSpPr/>
            <p:nvPr/>
          </p:nvGrpSpPr>
          <p:grpSpPr>
            <a:xfrm>
              <a:off x="1020176" y="1435977"/>
              <a:ext cx="795312" cy="1505977"/>
              <a:chOff x="1020176" y="1424072"/>
              <a:chExt cx="795312" cy="1505977"/>
            </a:xfrm>
          </p:grpSpPr>
          <p:sp>
            <p:nvSpPr>
              <p:cNvPr id="50" name="Pentagon 17"/>
              <p:cNvSpPr/>
              <p:nvPr/>
            </p:nvSpPr>
            <p:spPr>
              <a:xfrm flipH="1">
                <a:off x="1398729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extBox 14"/>
              <p:cNvSpPr txBox="1"/>
              <p:nvPr/>
            </p:nvSpPr>
            <p:spPr>
              <a:xfrm>
                <a:off x="1020176" y="2468384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" name="Group 44"/>
            <p:cNvGrpSpPr/>
            <p:nvPr/>
          </p:nvGrpSpPr>
          <p:grpSpPr>
            <a:xfrm>
              <a:off x="6449590" y="1435977"/>
              <a:ext cx="795312" cy="1568436"/>
              <a:chOff x="6885010" y="1424072"/>
              <a:chExt cx="795312" cy="1568436"/>
            </a:xfrm>
          </p:grpSpPr>
          <p:sp>
            <p:nvSpPr>
              <p:cNvPr id="48" name="Pentagon 47"/>
              <p:cNvSpPr/>
              <p:nvPr/>
            </p:nvSpPr>
            <p:spPr>
              <a:xfrm flipH="1">
                <a:off x="7250595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TextBox 15"/>
              <p:cNvSpPr txBox="1"/>
              <p:nvPr/>
            </p:nvSpPr>
            <p:spPr>
              <a:xfrm>
                <a:off x="6885010" y="2530843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3.33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" name="Group 43"/>
            <p:cNvGrpSpPr/>
            <p:nvPr/>
          </p:nvGrpSpPr>
          <p:grpSpPr>
            <a:xfrm>
              <a:off x="3779079" y="1435977"/>
              <a:ext cx="795312" cy="1540954"/>
              <a:chOff x="4069359" y="1424072"/>
              <a:chExt cx="795312" cy="1540954"/>
            </a:xfrm>
          </p:grpSpPr>
          <p:sp>
            <p:nvSpPr>
              <p:cNvPr id="46" name="Pentagon 45"/>
              <p:cNvSpPr/>
              <p:nvPr/>
            </p:nvSpPr>
            <p:spPr>
              <a:xfrm flipH="1">
                <a:off x="4444936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TextBox 16"/>
              <p:cNvSpPr txBox="1"/>
              <p:nvPr/>
            </p:nvSpPr>
            <p:spPr>
              <a:xfrm>
                <a:off x="4069359" y="2503361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2.33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7" name="Group 21"/>
            <p:cNvGrpSpPr/>
            <p:nvPr/>
          </p:nvGrpSpPr>
          <p:grpSpPr>
            <a:xfrm>
              <a:off x="4696093" y="1435977"/>
              <a:ext cx="795312" cy="1678364"/>
              <a:chOff x="4848488" y="2263516"/>
              <a:chExt cx="795312" cy="1678364"/>
            </a:xfrm>
          </p:grpSpPr>
          <p:sp>
            <p:nvSpPr>
              <p:cNvPr id="44" name="Down Arrow 43"/>
              <p:cNvSpPr/>
              <p:nvPr/>
            </p:nvSpPr>
            <p:spPr>
              <a:xfrm>
                <a:off x="5186596" y="2263516"/>
                <a:ext cx="134912" cy="1139252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rgbClr val="FF0000"/>
                    </a:solidFill>
                  </a:ln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4848488" y="3480215"/>
                <a:ext cx="795312" cy="461665"/>
              </a:xfrm>
              <a:prstGeom prst="rect">
                <a:avLst/>
              </a:prstGeom>
              <a:solidFill>
                <a:srgbClr val="00206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bg1"/>
                    </a:solidFill>
                  </a:rPr>
                  <a:t>2.67</a:t>
                </a:r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" name="Group 46"/>
            <p:cNvGrpSpPr/>
            <p:nvPr/>
          </p:nvGrpSpPr>
          <p:grpSpPr>
            <a:xfrm>
              <a:off x="1912805" y="1435977"/>
              <a:ext cx="795312" cy="1505977"/>
              <a:chOff x="1020176" y="1424072"/>
              <a:chExt cx="795312" cy="1505977"/>
            </a:xfrm>
          </p:grpSpPr>
          <p:sp>
            <p:nvSpPr>
              <p:cNvPr id="42" name="Pentagon 41"/>
              <p:cNvSpPr/>
              <p:nvPr/>
            </p:nvSpPr>
            <p:spPr>
              <a:xfrm flipH="1">
                <a:off x="1398729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020176" y="2468384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1.67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" name="Group 49"/>
            <p:cNvGrpSpPr/>
            <p:nvPr/>
          </p:nvGrpSpPr>
          <p:grpSpPr>
            <a:xfrm>
              <a:off x="7356729" y="1435977"/>
              <a:ext cx="795312" cy="1568436"/>
              <a:chOff x="6885010" y="1424072"/>
              <a:chExt cx="795312" cy="1568436"/>
            </a:xfrm>
          </p:grpSpPr>
          <p:sp>
            <p:nvSpPr>
              <p:cNvPr id="40" name="Pentagon 39"/>
              <p:cNvSpPr/>
              <p:nvPr/>
            </p:nvSpPr>
            <p:spPr>
              <a:xfrm flipH="1">
                <a:off x="7250595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6885010" y="2530843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3.67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52" name="Pentagon 51"/>
          <p:cNvSpPr/>
          <p:nvPr/>
        </p:nvSpPr>
        <p:spPr>
          <a:xfrm>
            <a:off x="464457" y="1785255"/>
            <a:ext cx="4586514" cy="333829"/>
          </a:xfrm>
          <a:prstGeom prst="homePlate">
            <a:avLst>
              <a:gd name="adj" fmla="val 1545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Batasa</a:t>
            </a:r>
            <a:r>
              <a:rPr lang="en-US" b="1" dirty="0" smtClean="0"/>
              <a:t> </a:t>
            </a:r>
            <a:r>
              <a:rPr lang="en-US" b="1" dirty="0" err="1" smtClean="0"/>
              <a:t>Ketuntasan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2" grpId="0">
        <p:bldAsOne/>
      </p:bldGraphic>
      <p:bldP spid="28" grpId="0" animBg="1"/>
      <p:bldP spid="31" grpId="0" animBg="1"/>
      <p:bldP spid="5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67260" y="276675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457200" y="481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ts val="4400"/>
              </a:lnSpc>
            </a:pPr>
            <a:r>
              <a:rPr lang="en-US" dirty="0" smtClean="0">
                <a:latin typeface="Berlin Sans FB" pitchFamily="34" charset="0"/>
              </a:rPr>
              <a:t>TINGKAT PENGUASAAN</a:t>
            </a:r>
            <a:br>
              <a:rPr lang="en-US" dirty="0" smtClean="0">
                <a:latin typeface="Berlin Sans FB" pitchFamily="34" charset="0"/>
              </a:rPr>
            </a:br>
            <a:r>
              <a:rPr lang="en-US" dirty="0" smtClean="0">
                <a:latin typeface="Berlin Sans FB" pitchFamily="34" charset="0"/>
              </a:rPr>
              <a:t>BERBASIS KOMPETENSI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28" name="Curved Left Arrow 27"/>
          <p:cNvSpPr/>
          <p:nvPr/>
        </p:nvSpPr>
        <p:spPr>
          <a:xfrm rot="2980354">
            <a:off x="6648604" y="1593946"/>
            <a:ext cx="887197" cy="3863676"/>
          </a:xfrm>
          <a:prstGeom prst="curved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Left-Right Arrow 25"/>
          <p:cNvSpPr/>
          <p:nvPr/>
        </p:nvSpPr>
        <p:spPr>
          <a:xfrm>
            <a:off x="479685" y="1478410"/>
            <a:ext cx="8124669" cy="914400"/>
          </a:xfrm>
          <a:prstGeom prst="leftRightArrow">
            <a:avLst>
              <a:gd name="adj1" fmla="val 29605"/>
              <a:gd name="adj2" fmla="val 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5"/>
          <p:cNvGrpSpPr/>
          <p:nvPr/>
        </p:nvGrpSpPr>
        <p:grpSpPr>
          <a:xfrm>
            <a:off x="329783" y="2375945"/>
            <a:ext cx="8459450" cy="461665"/>
            <a:chOff x="329783" y="2840635"/>
            <a:chExt cx="8459450" cy="461665"/>
          </a:xfrm>
        </p:grpSpPr>
        <p:sp>
          <p:nvSpPr>
            <p:cNvPr id="30" name="TextBox 29"/>
            <p:cNvSpPr txBox="1"/>
            <p:nvPr/>
          </p:nvSpPr>
          <p:spPr>
            <a:xfrm>
              <a:off x="329783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749561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459449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39672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2</a:t>
              </a:r>
              <a:endParaRPr lang="en-US" sz="2400" dirty="0"/>
            </a:p>
          </p:txBody>
        </p:sp>
      </p:grpSp>
      <p:sp>
        <p:nvSpPr>
          <p:cNvPr id="34" name="Pentagon 33"/>
          <p:cNvSpPr/>
          <p:nvPr/>
        </p:nvSpPr>
        <p:spPr>
          <a:xfrm flipH="1">
            <a:off x="3177908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Pentagon 34"/>
          <p:cNvSpPr/>
          <p:nvPr/>
        </p:nvSpPr>
        <p:spPr>
          <a:xfrm flipH="1">
            <a:off x="5908617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52"/>
          <p:cNvGrpSpPr/>
          <p:nvPr/>
        </p:nvGrpSpPr>
        <p:grpSpPr>
          <a:xfrm>
            <a:off x="1020176" y="1435977"/>
            <a:ext cx="7131865" cy="1678364"/>
            <a:chOff x="1020176" y="1435977"/>
            <a:chExt cx="7131865" cy="1678364"/>
          </a:xfrm>
        </p:grpSpPr>
        <p:grpSp>
          <p:nvGrpSpPr>
            <p:cNvPr id="37" name="Group 42"/>
            <p:cNvGrpSpPr/>
            <p:nvPr/>
          </p:nvGrpSpPr>
          <p:grpSpPr>
            <a:xfrm>
              <a:off x="1020176" y="1435977"/>
              <a:ext cx="795312" cy="1505977"/>
              <a:chOff x="1020176" y="1424072"/>
              <a:chExt cx="795312" cy="1505977"/>
            </a:xfrm>
          </p:grpSpPr>
          <p:sp>
            <p:nvSpPr>
              <p:cNvPr id="53" name="Pentagon 17"/>
              <p:cNvSpPr/>
              <p:nvPr/>
            </p:nvSpPr>
            <p:spPr>
              <a:xfrm flipH="1">
                <a:off x="1398729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14"/>
              <p:cNvSpPr txBox="1"/>
              <p:nvPr/>
            </p:nvSpPr>
            <p:spPr>
              <a:xfrm>
                <a:off x="1020176" y="2468384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8" name="Group 44"/>
            <p:cNvGrpSpPr/>
            <p:nvPr/>
          </p:nvGrpSpPr>
          <p:grpSpPr>
            <a:xfrm>
              <a:off x="6449590" y="1435977"/>
              <a:ext cx="795312" cy="1568436"/>
              <a:chOff x="6885010" y="1424072"/>
              <a:chExt cx="795312" cy="1568436"/>
            </a:xfrm>
          </p:grpSpPr>
          <p:sp>
            <p:nvSpPr>
              <p:cNvPr id="51" name="Pentagon 50"/>
              <p:cNvSpPr/>
              <p:nvPr/>
            </p:nvSpPr>
            <p:spPr>
              <a:xfrm flipH="1">
                <a:off x="7250595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extBox 15"/>
              <p:cNvSpPr txBox="1"/>
              <p:nvPr/>
            </p:nvSpPr>
            <p:spPr>
              <a:xfrm>
                <a:off x="6885010" y="2530843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3.33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9" name="Group 43"/>
            <p:cNvGrpSpPr/>
            <p:nvPr/>
          </p:nvGrpSpPr>
          <p:grpSpPr>
            <a:xfrm>
              <a:off x="3779079" y="1435977"/>
              <a:ext cx="795312" cy="1540954"/>
              <a:chOff x="4069359" y="1424072"/>
              <a:chExt cx="795312" cy="1540954"/>
            </a:xfrm>
          </p:grpSpPr>
          <p:sp>
            <p:nvSpPr>
              <p:cNvPr id="49" name="Pentagon 48"/>
              <p:cNvSpPr/>
              <p:nvPr/>
            </p:nvSpPr>
            <p:spPr>
              <a:xfrm flipH="1">
                <a:off x="4444936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16"/>
              <p:cNvSpPr txBox="1"/>
              <p:nvPr/>
            </p:nvSpPr>
            <p:spPr>
              <a:xfrm>
                <a:off x="4069359" y="2503361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2.33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40" name="Group 21"/>
            <p:cNvGrpSpPr/>
            <p:nvPr/>
          </p:nvGrpSpPr>
          <p:grpSpPr>
            <a:xfrm>
              <a:off x="4696093" y="1435977"/>
              <a:ext cx="795312" cy="1678364"/>
              <a:chOff x="4848488" y="2263516"/>
              <a:chExt cx="795312" cy="1678364"/>
            </a:xfrm>
          </p:grpSpPr>
          <p:sp>
            <p:nvSpPr>
              <p:cNvPr id="47" name="Down Arrow 46"/>
              <p:cNvSpPr/>
              <p:nvPr/>
            </p:nvSpPr>
            <p:spPr>
              <a:xfrm>
                <a:off x="5186596" y="2263516"/>
                <a:ext cx="134912" cy="1139252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rgbClr val="FF0000"/>
                    </a:solidFill>
                  </a:ln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4848488" y="3480215"/>
                <a:ext cx="795312" cy="461665"/>
              </a:xfrm>
              <a:prstGeom prst="rect">
                <a:avLst/>
              </a:prstGeom>
              <a:solidFill>
                <a:srgbClr val="00206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bg1"/>
                    </a:solidFill>
                  </a:rPr>
                  <a:t>2.67</a:t>
                </a:r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1" name="Group 46"/>
            <p:cNvGrpSpPr/>
            <p:nvPr/>
          </p:nvGrpSpPr>
          <p:grpSpPr>
            <a:xfrm>
              <a:off x="1912805" y="1435977"/>
              <a:ext cx="795312" cy="1505977"/>
              <a:chOff x="1020176" y="1424072"/>
              <a:chExt cx="795312" cy="1505977"/>
            </a:xfrm>
          </p:grpSpPr>
          <p:sp>
            <p:nvSpPr>
              <p:cNvPr id="45" name="Pentagon 44"/>
              <p:cNvSpPr/>
              <p:nvPr/>
            </p:nvSpPr>
            <p:spPr>
              <a:xfrm flipH="1">
                <a:off x="1398729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020176" y="2468384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1.67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42" name="Group 49"/>
            <p:cNvGrpSpPr/>
            <p:nvPr/>
          </p:nvGrpSpPr>
          <p:grpSpPr>
            <a:xfrm>
              <a:off x="7356729" y="1435977"/>
              <a:ext cx="795312" cy="1568436"/>
              <a:chOff x="6885010" y="1424072"/>
              <a:chExt cx="795312" cy="1568436"/>
            </a:xfrm>
          </p:grpSpPr>
          <p:sp>
            <p:nvSpPr>
              <p:cNvPr id="43" name="Pentagon 42"/>
              <p:cNvSpPr/>
              <p:nvPr/>
            </p:nvSpPr>
            <p:spPr>
              <a:xfrm flipH="1">
                <a:off x="7250595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885010" y="2530843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3.67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1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ts val="4400"/>
              </a:lnSpc>
            </a:pPr>
            <a:r>
              <a:rPr lang="en-US" dirty="0" smtClean="0">
                <a:latin typeface="Berlin Sans FB" pitchFamily="34" charset="0"/>
              </a:rPr>
              <a:t>TINGKAT PENGUASAAN</a:t>
            </a:r>
            <a:br>
              <a:rPr lang="en-US" dirty="0" smtClean="0">
                <a:latin typeface="Berlin Sans FB" pitchFamily="34" charset="0"/>
              </a:rPr>
            </a:br>
            <a:r>
              <a:rPr lang="en-US" dirty="0" smtClean="0">
                <a:latin typeface="Berlin Sans FB" pitchFamily="34" charset="0"/>
              </a:rPr>
              <a:t>BERBASIS KOMPETENSI</a:t>
            </a:r>
            <a:endParaRPr lang="en-US" dirty="0">
              <a:latin typeface="Berlin Sans FB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1" y="3055312"/>
          <a:ext cx="5748728" cy="380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3418695" y="3754253"/>
            <a:ext cx="2667000" cy="49608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err="1" smtClean="0"/>
              <a:t>Menguasai</a:t>
            </a:r>
            <a:r>
              <a:rPr lang="en-US" sz="1800" dirty="0" smtClean="0"/>
              <a:t> </a:t>
            </a:r>
            <a:r>
              <a:rPr lang="en-US" sz="1800" dirty="0">
                <a:sym typeface="Symbol"/>
              </a:rPr>
              <a:t> </a:t>
            </a:r>
            <a:endParaRPr lang="en-US" sz="1800" dirty="0" smtClean="0">
              <a:sym typeface="Symbol"/>
            </a:endParaRPr>
          </a:p>
          <a:p>
            <a:r>
              <a:rPr lang="en-US" sz="1800" dirty="0" err="1" smtClean="0">
                <a:sym typeface="Symbol"/>
              </a:rPr>
              <a:t>kompetensi</a:t>
            </a:r>
            <a:r>
              <a:rPr lang="en-US" sz="1800" dirty="0" smtClean="0">
                <a:sym typeface="Symbol"/>
              </a:rPr>
              <a:t>  33,33% </a:t>
            </a:r>
            <a:endParaRPr lang="en-US" sz="1800" dirty="0"/>
          </a:p>
        </p:txBody>
      </p:sp>
      <p:sp>
        <p:nvSpPr>
          <p:cNvPr id="6" name="TextBox 1"/>
          <p:cNvSpPr txBox="1"/>
          <p:nvPr/>
        </p:nvSpPr>
        <p:spPr>
          <a:xfrm>
            <a:off x="1099590" y="3828893"/>
            <a:ext cx="3505200" cy="6675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err="1" smtClean="0"/>
              <a:t>Menguasai</a:t>
            </a:r>
            <a:r>
              <a:rPr lang="en-US" sz="1800" dirty="0" smtClean="0"/>
              <a:t> </a:t>
            </a:r>
            <a:r>
              <a:rPr lang="en-US" sz="1800" dirty="0">
                <a:sym typeface="Symbol"/>
              </a:rPr>
              <a:t> </a:t>
            </a:r>
            <a:endParaRPr lang="en-US" sz="1800" dirty="0" smtClean="0">
              <a:sym typeface="Symbol"/>
            </a:endParaRPr>
          </a:p>
          <a:p>
            <a:r>
              <a:rPr lang="en-US" sz="1800" dirty="0" err="1" smtClean="0">
                <a:sym typeface="Symbol"/>
              </a:rPr>
              <a:t>kompetensi</a:t>
            </a:r>
            <a:r>
              <a:rPr lang="en-US" sz="1800" dirty="0" smtClean="0">
                <a:sym typeface="Symbol"/>
              </a:rPr>
              <a:t>  33,33% </a:t>
            </a:r>
            <a:endParaRPr lang="en-US" sz="1800" dirty="0"/>
          </a:p>
        </p:txBody>
      </p:sp>
      <p:sp>
        <p:nvSpPr>
          <p:cNvPr id="28" name="Rectangle 27"/>
          <p:cNvSpPr/>
          <p:nvPr/>
        </p:nvSpPr>
        <p:spPr>
          <a:xfrm>
            <a:off x="6505732" y="4572000"/>
            <a:ext cx="2443396" cy="184379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en-US" b="1" u="sng" dirty="0" smtClean="0"/>
              <a:t>RUBRIK KOMPETENSI: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menguasai</a:t>
            </a:r>
            <a:r>
              <a:rPr lang="en-US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menguasai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Menguasai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menguasai</a:t>
            </a:r>
            <a:endParaRPr lang="en-US" dirty="0"/>
          </a:p>
        </p:txBody>
      </p:sp>
      <p:sp>
        <p:nvSpPr>
          <p:cNvPr id="29" name="Left-Right Arrow 28"/>
          <p:cNvSpPr/>
          <p:nvPr/>
        </p:nvSpPr>
        <p:spPr>
          <a:xfrm>
            <a:off x="479685" y="1478410"/>
            <a:ext cx="8124669" cy="914400"/>
          </a:xfrm>
          <a:prstGeom prst="leftRightArrow">
            <a:avLst>
              <a:gd name="adj1" fmla="val 29605"/>
              <a:gd name="adj2" fmla="val 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5"/>
          <p:cNvGrpSpPr/>
          <p:nvPr/>
        </p:nvGrpSpPr>
        <p:grpSpPr>
          <a:xfrm>
            <a:off x="329783" y="2375945"/>
            <a:ext cx="8459450" cy="461665"/>
            <a:chOff x="329783" y="2840635"/>
            <a:chExt cx="8459450" cy="461665"/>
          </a:xfrm>
        </p:grpSpPr>
        <p:sp>
          <p:nvSpPr>
            <p:cNvPr id="31" name="TextBox 30"/>
            <p:cNvSpPr txBox="1"/>
            <p:nvPr/>
          </p:nvSpPr>
          <p:spPr>
            <a:xfrm>
              <a:off x="329783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749561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459449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039672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2</a:t>
              </a:r>
              <a:endParaRPr lang="en-US" sz="2400" dirty="0"/>
            </a:p>
          </p:txBody>
        </p:sp>
      </p:grpSp>
      <p:sp>
        <p:nvSpPr>
          <p:cNvPr id="35" name="Pentagon 34"/>
          <p:cNvSpPr/>
          <p:nvPr/>
        </p:nvSpPr>
        <p:spPr>
          <a:xfrm flipH="1">
            <a:off x="3177908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Pentagon 35"/>
          <p:cNvSpPr/>
          <p:nvPr/>
        </p:nvSpPr>
        <p:spPr>
          <a:xfrm flipH="1">
            <a:off x="5908617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52"/>
          <p:cNvGrpSpPr/>
          <p:nvPr/>
        </p:nvGrpSpPr>
        <p:grpSpPr>
          <a:xfrm>
            <a:off x="1020176" y="1435977"/>
            <a:ext cx="7131865" cy="1678364"/>
            <a:chOff x="1020176" y="1435977"/>
            <a:chExt cx="7131865" cy="1678364"/>
          </a:xfrm>
        </p:grpSpPr>
        <p:grpSp>
          <p:nvGrpSpPr>
            <p:cNvPr id="38" name="Group 42"/>
            <p:cNvGrpSpPr/>
            <p:nvPr/>
          </p:nvGrpSpPr>
          <p:grpSpPr>
            <a:xfrm>
              <a:off x="1020176" y="1435977"/>
              <a:ext cx="795312" cy="1505977"/>
              <a:chOff x="1020176" y="1424072"/>
              <a:chExt cx="795312" cy="1505977"/>
            </a:xfrm>
          </p:grpSpPr>
          <p:sp>
            <p:nvSpPr>
              <p:cNvPr id="54" name="Pentagon 17"/>
              <p:cNvSpPr/>
              <p:nvPr/>
            </p:nvSpPr>
            <p:spPr>
              <a:xfrm flipH="1">
                <a:off x="1398729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14"/>
              <p:cNvSpPr txBox="1"/>
              <p:nvPr/>
            </p:nvSpPr>
            <p:spPr>
              <a:xfrm>
                <a:off x="1020176" y="2468384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9" name="Group 44"/>
            <p:cNvGrpSpPr/>
            <p:nvPr/>
          </p:nvGrpSpPr>
          <p:grpSpPr>
            <a:xfrm>
              <a:off x="6449590" y="1435977"/>
              <a:ext cx="795312" cy="1568436"/>
              <a:chOff x="6885010" y="1424072"/>
              <a:chExt cx="795312" cy="1568436"/>
            </a:xfrm>
          </p:grpSpPr>
          <p:sp>
            <p:nvSpPr>
              <p:cNvPr id="52" name="Pentagon 51"/>
              <p:cNvSpPr/>
              <p:nvPr/>
            </p:nvSpPr>
            <p:spPr>
              <a:xfrm flipH="1">
                <a:off x="7250595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extBox 15"/>
              <p:cNvSpPr txBox="1"/>
              <p:nvPr/>
            </p:nvSpPr>
            <p:spPr>
              <a:xfrm>
                <a:off x="6885010" y="2530843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3.33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40" name="Group 43"/>
            <p:cNvGrpSpPr/>
            <p:nvPr/>
          </p:nvGrpSpPr>
          <p:grpSpPr>
            <a:xfrm>
              <a:off x="3779079" y="1435977"/>
              <a:ext cx="795312" cy="1540954"/>
              <a:chOff x="4069359" y="1424072"/>
              <a:chExt cx="795312" cy="1540954"/>
            </a:xfrm>
          </p:grpSpPr>
          <p:sp>
            <p:nvSpPr>
              <p:cNvPr id="50" name="Pentagon 49"/>
              <p:cNvSpPr/>
              <p:nvPr/>
            </p:nvSpPr>
            <p:spPr>
              <a:xfrm flipH="1">
                <a:off x="4444936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extBox 16"/>
              <p:cNvSpPr txBox="1"/>
              <p:nvPr/>
            </p:nvSpPr>
            <p:spPr>
              <a:xfrm>
                <a:off x="4069359" y="2503361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2.33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41" name="Group 21"/>
            <p:cNvGrpSpPr/>
            <p:nvPr/>
          </p:nvGrpSpPr>
          <p:grpSpPr>
            <a:xfrm>
              <a:off x="4696093" y="1435977"/>
              <a:ext cx="795312" cy="1678364"/>
              <a:chOff x="4848488" y="2263516"/>
              <a:chExt cx="795312" cy="1678364"/>
            </a:xfrm>
          </p:grpSpPr>
          <p:sp>
            <p:nvSpPr>
              <p:cNvPr id="48" name="Down Arrow 47"/>
              <p:cNvSpPr/>
              <p:nvPr/>
            </p:nvSpPr>
            <p:spPr>
              <a:xfrm>
                <a:off x="5186596" y="2263516"/>
                <a:ext cx="134912" cy="1139252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rgbClr val="FF0000"/>
                    </a:solidFill>
                  </a:ln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4848488" y="3480215"/>
                <a:ext cx="795312" cy="461665"/>
              </a:xfrm>
              <a:prstGeom prst="rect">
                <a:avLst/>
              </a:prstGeom>
              <a:solidFill>
                <a:srgbClr val="00206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bg1"/>
                    </a:solidFill>
                  </a:rPr>
                  <a:t>2.67</a:t>
                </a:r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2" name="Group 46"/>
            <p:cNvGrpSpPr/>
            <p:nvPr/>
          </p:nvGrpSpPr>
          <p:grpSpPr>
            <a:xfrm>
              <a:off x="1912805" y="1435977"/>
              <a:ext cx="795312" cy="1505977"/>
              <a:chOff x="1020176" y="1424072"/>
              <a:chExt cx="795312" cy="1505977"/>
            </a:xfrm>
          </p:grpSpPr>
          <p:sp>
            <p:nvSpPr>
              <p:cNvPr id="46" name="Pentagon 45"/>
              <p:cNvSpPr/>
              <p:nvPr/>
            </p:nvSpPr>
            <p:spPr>
              <a:xfrm flipH="1">
                <a:off x="1398729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020176" y="2468384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1.67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43" name="Group 49"/>
            <p:cNvGrpSpPr/>
            <p:nvPr/>
          </p:nvGrpSpPr>
          <p:grpSpPr>
            <a:xfrm>
              <a:off x="7356729" y="1435977"/>
              <a:ext cx="795312" cy="1568436"/>
              <a:chOff x="6885010" y="1424072"/>
              <a:chExt cx="795312" cy="1568436"/>
            </a:xfrm>
          </p:grpSpPr>
          <p:sp>
            <p:nvSpPr>
              <p:cNvPr id="44" name="Pentagon 43"/>
              <p:cNvSpPr/>
              <p:nvPr/>
            </p:nvSpPr>
            <p:spPr>
              <a:xfrm flipH="1">
                <a:off x="7250595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885010" y="2530843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3.67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541899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457200" y="481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ts val="4400"/>
              </a:lnSpc>
            </a:pPr>
            <a:r>
              <a:rPr lang="en-US" dirty="0" smtClean="0">
                <a:latin typeface="Berlin Sans FB" pitchFamily="34" charset="0"/>
              </a:rPr>
              <a:t>TINGKAT PENGUASAAN KOMPETENSI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25" name="Left-Right Arrow 24"/>
          <p:cNvSpPr/>
          <p:nvPr/>
        </p:nvSpPr>
        <p:spPr>
          <a:xfrm>
            <a:off x="479685" y="1478410"/>
            <a:ext cx="8124669" cy="914400"/>
          </a:xfrm>
          <a:prstGeom prst="leftRightArrow">
            <a:avLst>
              <a:gd name="adj1" fmla="val 29605"/>
              <a:gd name="adj2" fmla="val 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5"/>
          <p:cNvGrpSpPr/>
          <p:nvPr/>
        </p:nvGrpSpPr>
        <p:grpSpPr>
          <a:xfrm>
            <a:off x="329783" y="2375945"/>
            <a:ext cx="8459450" cy="461665"/>
            <a:chOff x="329783" y="2840635"/>
            <a:chExt cx="8459450" cy="461665"/>
          </a:xfrm>
        </p:grpSpPr>
        <p:sp>
          <p:nvSpPr>
            <p:cNvPr id="28" name="TextBox 27"/>
            <p:cNvSpPr txBox="1"/>
            <p:nvPr/>
          </p:nvSpPr>
          <p:spPr>
            <a:xfrm>
              <a:off x="329783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749561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459449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039672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2</a:t>
              </a:r>
              <a:endParaRPr lang="en-US" sz="2400" dirty="0"/>
            </a:p>
          </p:txBody>
        </p:sp>
      </p:grpSp>
      <p:sp>
        <p:nvSpPr>
          <p:cNvPr id="32" name="Pentagon 31"/>
          <p:cNvSpPr/>
          <p:nvPr/>
        </p:nvSpPr>
        <p:spPr>
          <a:xfrm flipH="1">
            <a:off x="3177908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Pentagon 32"/>
          <p:cNvSpPr/>
          <p:nvPr/>
        </p:nvSpPr>
        <p:spPr>
          <a:xfrm flipH="1">
            <a:off x="5908617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42"/>
          <p:cNvGrpSpPr/>
          <p:nvPr/>
        </p:nvGrpSpPr>
        <p:grpSpPr>
          <a:xfrm>
            <a:off x="1020176" y="1435977"/>
            <a:ext cx="795312" cy="1505977"/>
            <a:chOff x="1020176" y="1424072"/>
            <a:chExt cx="795312" cy="1505977"/>
          </a:xfrm>
        </p:grpSpPr>
        <p:sp>
          <p:nvSpPr>
            <p:cNvPr id="51" name="Pentagon 17"/>
            <p:cNvSpPr/>
            <p:nvPr/>
          </p:nvSpPr>
          <p:spPr>
            <a:xfrm flipH="1">
              <a:off x="1398729" y="1424072"/>
              <a:ext cx="45719" cy="974359"/>
            </a:xfrm>
            <a:prstGeom prst="homePlate">
              <a:avLst>
                <a:gd name="adj" fmla="val 0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14"/>
            <p:cNvSpPr txBox="1"/>
            <p:nvPr/>
          </p:nvSpPr>
          <p:spPr>
            <a:xfrm>
              <a:off x="1020176" y="2468384"/>
              <a:ext cx="795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1.33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6" name="Group 44"/>
          <p:cNvGrpSpPr/>
          <p:nvPr/>
        </p:nvGrpSpPr>
        <p:grpSpPr>
          <a:xfrm>
            <a:off x="6449590" y="1435977"/>
            <a:ext cx="795312" cy="1568436"/>
            <a:chOff x="6885010" y="1424072"/>
            <a:chExt cx="795312" cy="1568436"/>
          </a:xfrm>
        </p:grpSpPr>
        <p:sp>
          <p:nvSpPr>
            <p:cNvPr id="49" name="Pentagon 48"/>
            <p:cNvSpPr/>
            <p:nvPr/>
          </p:nvSpPr>
          <p:spPr>
            <a:xfrm flipH="1">
              <a:off x="7250595" y="1424072"/>
              <a:ext cx="45719" cy="974359"/>
            </a:xfrm>
            <a:prstGeom prst="homePlate">
              <a:avLst>
                <a:gd name="adj" fmla="val 0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15"/>
            <p:cNvSpPr txBox="1"/>
            <p:nvPr/>
          </p:nvSpPr>
          <p:spPr>
            <a:xfrm>
              <a:off x="6885010" y="2530843"/>
              <a:ext cx="795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3.33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7" name="Group 43"/>
          <p:cNvGrpSpPr/>
          <p:nvPr/>
        </p:nvGrpSpPr>
        <p:grpSpPr>
          <a:xfrm>
            <a:off x="3779079" y="1435977"/>
            <a:ext cx="795312" cy="1540954"/>
            <a:chOff x="4069359" y="1424072"/>
            <a:chExt cx="795312" cy="1540954"/>
          </a:xfrm>
        </p:grpSpPr>
        <p:sp>
          <p:nvSpPr>
            <p:cNvPr id="47" name="Pentagon 46"/>
            <p:cNvSpPr/>
            <p:nvPr/>
          </p:nvSpPr>
          <p:spPr>
            <a:xfrm flipH="1">
              <a:off x="4444936" y="1424072"/>
              <a:ext cx="45719" cy="974359"/>
            </a:xfrm>
            <a:prstGeom prst="homePlate">
              <a:avLst>
                <a:gd name="adj" fmla="val 0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16"/>
            <p:cNvSpPr txBox="1"/>
            <p:nvPr/>
          </p:nvSpPr>
          <p:spPr>
            <a:xfrm>
              <a:off x="4069359" y="2503361"/>
              <a:ext cx="795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2.33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8" name="Group 21"/>
          <p:cNvGrpSpPr/>
          <p:nvPr/>
        </p:nvGrpSpPr>
        <p:grpSpPr>
          <a:xfrm>
            <a:off x="4696093" y="1435977"/>
            <a:ext cx="795312" cy="1678364"/>
            <a:chOff x="4848488" y="2263516"/>
            <a:chExt cx="795312" cy="1678364"/>
          </a:xfrm>
        </p:grpSpPr>
        <p:sp>
          <p:nvSpPr>
            <p:cNvPr id="45" name="Down Arrow 44"/>
            <p:cNvSpPr/>
            <p:nvPr/>
          </p:nvSpPr>
          <p:spPr>
            <a:xfrm>
              <a:off x="5186596" y="2263516"/>
              <a:ext cx="134912" cy="1139252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848488" y="3480215"/>
              <a:ext cx="795312" cy="461665"/>
            </a:xfrm>
            <a:prstGeom prst="rect">
              <a:avLst/>
            </a:prstGeom>
            <a:solidFill>
              <a:srgbClr val="002060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</a:rPr>
                <a:t>2.67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Group 46"/>
          <p:cNvGrpSpPr/>
          <p:nvPr/>
        </p:nvGrpSpPr>
        <p:grpSpPr>
          <a:xfrm>
            <a:off x="1912805" y="1435977"/>
            <a:ext cx="795312" cy="1505977"/>
            <a:chOff x="1020176" y="1424072"/>
            <a:chExt cx="795312" cy="1505977"/>
          </a:xfrm>
        </p:grpSpPr>
        <p:sp>
          <p:nvSpPr>
            <p:cNvPr id="43" name="Pentagon 42"/>
            <p:cNvSpPr/>
            <p:nvPr/>
          </p:nvSpPr>
          <p:spPr>
            <a:xfrm flipH="1">
              <a:off x="1398729" y="1424072"/>
              <a:ext cx="45719" cy="974359"/>
            </a:xfrm>
            <a:prstGeom prst="homePlate">
              <a:avLst>
                <a:gd name="adj" fmla="val 0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20176" y="2468384"/>
              <a:ext cx="795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1.67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0" name="Group 49"/>
          <p:cNvGrpSpPr/>
          <p:nvPr/>
        </p:nvGrpSpPr>
        <p:grpSpPr>
          <a:xfrm>
            <a:off x="7356729" y="1435977"/>
            <a:ext cx="795312" cy="1568436"/>
            <a:chOff x="6885010" y="1424072"/>
            <a:chExt cx="795312" cy="1568436"/>
          </a:xfrm>
        </p:grpSpPr>
        <p:sp>
          <p:nvSpPr>
            <p:cNvPr id="41" name="Pentagon 40"/>
            <p:cNvSpPr/>
            <p:nvPr/>
          </p:nvSpPr>
          <p:spPr>
            <a:xfrm flipH="1">
              <a:off x="7250595" y="1424072"/>
              <a:ext cx="45719" cy="974359"/>
            </a:xfrm>
            <a:prstGeom prst="homePlate">
              <a:avLst>
                <a:gd name="adj" fmla="val 0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885010" y="2530843"/>
              <a:ext cx="795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3.67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53" name="Notched Right Arrow 52"/>
          <p:cNvSpPr/>
          <p:nvPr/>
        </p:nvSpPr>
        <p:spPr>
          <a:xfrm rot="10800000">
            <a:off x="478971" y="1654629"/>
            <a:ext cx="2685140" cy="551542"/>
          </a:xfrm>
          <a:prstGeom prst="notchedRightArrow">
            <a:avLst>
              <a:gd name="adj1" fmla="val 50000"/>
              <a:gd name="adj2" fmla="val 46000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/>
          </a:p>
        </p:txBody>
      </p:sp>
      <p:sp>
        <p:nvSpPr>
          <p:cNvPr id="55" name="Striped Right Arrow 54"/>
          <p:cNvSpPr/>
          <p:nvPr/>
        </p:nvSpPr>
        <p:spPr>
          <a:xfrm rot="5400000">
            <a:off x="2090060" y="2656117"/>
            <a:ext cx="1291767" cy="159654"/>
          </a:xfrm>
          <a:prstGeom prst="striped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3" grpId="0" animBg="1"/>
      <p:bldP spid="5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000099"/>
                </a:solidFill>
                <a:latin typeface="Berlin Sans FB" pitchFamily="34" charset="0"/>
              </a:rPr>
              <a:t/>
            </a:r>
            <a:br>
              <a:rPr lang="en-US" sz="4800" dirty="0" smtClean="0">
                <a:solidFill>
                  <a:srgbClr val="000099"/>
                </a:solidFill>
                <a:latin typeface="Berlin Sans FB" pitchFamily="34" charset="0"/>
              </a:rPr>
            </a:br>
            <a:r>
              <a:rPr lang="en-US" sz="4800" dirty="0" err="1" smtClean="0">
                <a:solidFill>
                  <a:srgbClr val="000099"/>
                </a:solidFill>
                <a:latin typeface="Berlin Sans FB" pitchFamily="34" charset="0"/>
              </a:rPr>
              <a:t>Capaian</a:t>
            </a:r>
            <a:r>
              <a:rPr lang="en-US" sz="4800" dirty="0" smtClean="0">
                <a:solidFill>
                  <a:srgbClr val="000099"/>
                </a:solidFill>
                <a:latin typeface="Berlin Sans FB" pitchFamily="34" charset="0"/>
              </a:rPr>
              <a:t> Tingkat </a:t>
            </a:r>
            <a:r>
              <a:rPr lang="en-US" sz="4800" dirty="0" err="1" smtClean="0">
                <a:solidFill>
                  <a:srgbClr val="000099"/>
                </a:solidFill>
                <a:latin typeface="Berlin Sans FB" pitchFamily="34" charset="0"/>
              </a:rPr>
              <a:t>Kompetensi</a:t>
            </a:r>
            <a:r>
              <a:rPr lang="en-US" sz="4800" dirty="0" smtClean="0">
                <a:solidFill>
                  <a:srgbClr val="000099"/>
                </a:solidFill>
                <a:latin typeface="Berlin Sans FB" pitchFamily="34" charset="0"/>
              </a:rPr>
              <a:t> </a:t>
            </a:r>
            <a:br>
              <a:rPr lang="en-US" sz="4800" dirty="0" smtClean="0">
                <a:solidFill>
                  <a:srgbClr val="000099"/>
                </a:solidFill>
                <a:latin typeface="Berlin Sans FB" pitchFamily="34" charset="0"/>
              </a:rPr>
            </a:br>
            <a:endParaRPr lang="en-US" sz="4800" dirty="0">
              <a:solidFill>
                <a:srgbClr val="000099"/>
              </a:solidFill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004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Berlin Sans FB" pitchFamily="34" charset="0"/>
              </a:rPr>
              <a:t>Pencapaian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kompetensi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cap="all" dirty="0" err="1" smtClean="0">
                <a:latin typeface="Berlin Sans FB" pitchFamily="34" charset="0"/>
              </a:rPr>
              <a:t>sikap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dinyatakan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dalam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deskripsi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kualitas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tertentu</a:t>
            </a:r>
            <a:r>
              <a:rPr lang="en-US" dirty="0" smtClean="0">
                <a:latin typeface="Berlin Sans FB" pitchFamily="34" charset="0"/>
              </a:rPr>
              <a:t>, </a:t>
            </a:r>
          </a:p>
          <a:p>
            <a:r>
              <a:rPr lang="en-US" dirty="0" err="1" smtClean="0">
                <a:latin typeface="Berlin Sans FB" pitchFamily="34" charset="0"/>
              </a:rPr>
              <a:t>Pencapaian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kompetensi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cap="all" dirty="0" err="1" smtClean="0">
                <a:latin typeface="Berlin Sans FB" pitchFamily="34" charset="0"/>
              </a:rPr>
              <a:t>pengetahuan</a:t>
            </a:r>
            <a:r>
              <a:rPr lang="en-US" cap="all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dinyatakan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dalam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skor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tertentu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untuk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kemampuan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berpikir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dimensi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pengetahuannya</a:t>
            </a:r>
            <a:r>
              <a:rPr lang="en-US" dirty="0" smtClean="0">
                <a:latin typeface="Berlin Sans FB" pitchFamily="34" charset="0"/>
              </a:rPr>
              <a:t>, </a:t>
            </a:r>
          </a:p>
          <a:p>
            <a:r>
              <a:rPr lang="en-US" dirty="0" err="1" smtClean="0">
                <a:latin typeface="Berlin Sans FB" pitchFamily="34" charset="0"/>
              </a:rPr>
              <a:t>Pencapaian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kompetensi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cap="all" dirty="0" err="1" smtClean="0">
                <a:latin typeface="Berlin Sans FB" pitchFamily="34" charset="0"/>
              </a:rPr>
              <a:t>keterampilan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dinyatakan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dalam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deskripsi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kemahiran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dan</a:t>
            </a:r>
            <a:r>
              <a:rPr lang="en-US" dirty="0" smtClean="0">
                <a:latin typeface="Berlin Sans FB" pitchFamily="34" charset="0"/>
              </a:rPr>
              <a:t>/</a:t>
            </a:r>
            <a:r>
              <a:rPr lang="en-US" dirty="0" err="1" smtClean="0">
                <a:latin typeface="Berlin Sans FB" pitchFamily="34" charset="0"/>
              </a:rPr>
              <a:t>atau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skor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tertentu</a:t>
            </a:r>
            <a:endParaRPr lang="en-US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028" y="483433"/>
            <a:ext cx="8229600" cy="850692"/>
          </a:xfrm>
        </p:spPr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  <a:latin typeface="Berlin Sans FB" pitchFamily="34" charset="0"/>
              </a:rPr>
              <a:t>PENILAIAN HASIL BELAJAR</a:t>
            </a:r>
            <a:endParaRPr lang="en-US" b="1" dirty="0">
              <a:solidFill>
                <a:srgbClr val="000099"/>
              </a:solidFill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6198" y="1439055"/>
            <a:ext cx="5613815" cy="5096656"/>
          </a:xfrm>
          <a:prstGeom prst="snip1Rect">
            <a:avLst>
              <a:gd name="adj" fmla="val 1019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ts val="3300"/>
              </a:lnSpc>
            </a:pPr>
            <a:r>
              <a:rPr lang="en-US" sz="3200" dirty="0" err="1" smtClean="0">
                <a:latin typeface="Berlin Sans FB" pitchFamily="34" charset="0"/>
              </a:rPr>
              <a:t>Siapa</a:t>
            </a:r>
            <a:endParaRPr lang="en-US" sz="3200" dirty="0" smtClean="0">
              <a:latin typeface="Berlin Sans FB" pitchFamily="34" charset="0"/>
            </a:endParaRPr>
          </a:p>
          <a:p>
            <a:pPr>
              <a:lnSpc>
                <a:spcPts val="3300"/>
              </a:lnSpc>
            </a:pPr>
            <a:r>
              <a:rPr lang="en-US" sz="3200" dirty="0" err="1" smtClean="0">
                <a:latin typeface="Berlin Sans FB" pitchFamily="34" charset="0"/>
              </a:rPr>
              <a:t>Kapan</a:t>
            </a:r>
            <a:endParaRPr lang="en-US" sz="3200" dirty="0" smtClean="0">
              <a:latin typeface="Berlin Sans FB" pitchFamily="34" charset="0"/>
            </a:endParaRPr>
          </a:p>
          <a:p>
            <a:pPr>
              <a:lnSpc>
                <a:spcPts val="3300"/>
              </a:lnSpc>
            </a:pPr>
            <a:r>
              <a:rPr lang="en-US" sz="3200" dirty="0" err="1" smtClean="0">
                <a:latin typeface="Berlin Sans FB" pitchFamily="34" charset="0"/>
              </a:rPr>
              <a:t>Dimana</a:t>
            </a:r>
            <a:endParaRPr lang="en-US" sz="3200" dirty="0" smtClean="0">
              <a:latin typeface="Berlin Sans FB" pitchFamily="34" charset="0"/>
            </a:endParaRPr>
          </a:p>
          <a:p>
            <a:pPr>
              <a:lnSpc>
                <a:spcPts val="3300"/>
              </a:lnSpc>
            </a:pPr>
            <a:r>
              <a:rPr lang="en-US" sz="3200" dirty="0" err="1" smtClean="0">
                <a:latin typeface="Berlin Sans FB" pitchFamily="34" charset="0"/>
              </a:rPr>
              <a:t>Ketuntasan</a:t>
            </a:r>
            <a:r>
              <a:rPr lang="en-US" sz="3200" dirty="0" smtClean="0">
                <a:latin typeface="Berlin Sans FB" pitchFamily="34" charset="0"/>
              </a:rPr>
              <a:t> </a:t>
            </a:r>
            <a:r>
              <a:rPr lang="en-US" sz="3200" dirty="0" err="1" smtClean="0">
                <a:latin typeface="Berlin Sans FB" pitchFamily="34" charset="0"/>
              </a:rPr>
              <a:t>Belajar</a:t>
            </a:r>
            <a:endParaRPr lang="en-US" sz="3200" dirty="0" smtClean="0">
              <a:latin typeface="Berlin Sans FB" pitchFamily="34" charset="0"/>
            </a:endParaRPr>
          </a:p>
          <a:p>
            <a:pPr>
              <a:lnSpc>
                <a:spcPts val="3300"/>
              </a:lnSpc>
            </a:pPr>
            <a:r>
              <a:rPr lang="en-US" sz="3200" dirty="0" err="1" smtClean="0">
                <a:latin typeface="Berlin Sans FB" pitchFamily="34" charset="0"/>
              </a:rPr>
              <a:t>Ruang</a:t>
            </a:r>
            <a:r>
              <a:rPr lang="en-US" sz="3200" dirty="0" smtClean="0">
                <a:latin typeface="Berlin Sans FB" pitchFamily="34" charset="0"/>
              </a:rPr>
              <a:t> </a:t>
            </a:r>
            <a:r>
              <a:rPr lang="en-US" sz="3200" dirty="0" err="1" smtClean="0">
                <a:latin typeface="Berlin Sans FB" pitchFamily="34" charset="0"/>
              </a:rPr>
              <a:t>Lingkup</a:t>
            </a:r>
            <a:endParaRPr lang="en-US" sz="3200" dirty="0" smtClean="0">
              <a:latin typeface="Berlin Sans FB" pitchFamily="34" charset="0"/>
            </a:endParaRPr>
          </a:p>
          <a:p>
            <a:pPr>
              <a:lnSpc>
                <a:spcPts val="3300"/>
              </a:lnSpc>
            </a:pPr>
            <a:r>
              <a:rPr lang="en-US" sz="3200" dirty="0" err="1" smtClean="0">
                <a:latin typeface="Berlin Sans FB" pitchFamily="34" charset="0"/>
              </a:rPr>
              <a:t>Mekanisme</a:t>
            </a:r>
            <a:endParaRPr lang="en-US" sz="3200" dirty="0" smtClean="0">
              <a:latin typeface="Berlin Sans FB" pitchFamily="34" charset="0"/>
            </a:endParaRPr>
          </a:p>
          <a:p>
            <a:pPr>
              <a:lnSpc>
                <a:spcPts val="3300"/>
              </a:lnSpc>
            </a:pPr>
            <a:r>
              <a:rPr lang="en-US" sz="3200" dirty="0" err="1" smtClean="0">
                <a:latin typeface="Berlin Sans FB" pitchFamily="34" charset="0"/>
              </a:rPr>
              <a:t>Prosedur</a:t>
            </a:r>
            <a:r>
              <a:rPr lang="en-US" sz="3200" dirty="0" smtClean="0">
                <a:latin typeface="Berlin Sans FB" pitchFamily="34" charset="0"/>
              </a:rPr>
              <a:t> </a:t>
            </a:r>
          </a:p>
          <a:p>
            <a:pPr>
              <a:lnSpc>
                <a:spcPts val="3300"/>
              </a:lnSpc>
            </a:pPr>
            <a:r>
              <a:rPr lang="en-US" sz="3200" dirty="0" err="1" smtClean="0">
                <a:latin typeface="Berlin Sans FB" pitchFamily="34" charset="0"/>
              </a:rPr>
              <a:t>Instrumen</a:t>
            </a:r>
            <a:r>
              <a:rPr lang="en-US" sz="3200" dirty="0" smtClean="0">
                <a:latin typeface="Berlin Sans FB" pitchFamily="34" charset="0"/>
              </a:rPr>
              <a:t> </a:t>
            </a:r>
            <a:r>
              <a:rPr lang="en-US" sz="3200" dirty="0" err="1" smtClean="0">
                <a:latin typeface="Berlin Sans FB" pitchFamily="34" charset="0"/>
              </a:rPr>
              <a:t>Penilaian</a:t>
            </a:r>
            <a:endParaRPr lang="en-US" sz="3200" dirty="0" smtClean="0">
              <a:latin typeface="Berlin Sans FB" pitchFamily="34" charset="0"/>
            </a:endParaRPr>
          </a:p>
          <a:p>
            <a:pPr>
              <a:lnSpc>
                <a:spcPts val="3300"/>
              </a:lnSpc>
            </a:pPr>
            <a:r>
              <a:rPr lang="en-US" sz="3200" dirty="0" err="1" smtClean="0">
                <a:latin typeface="Berlin Sans FB" pitchFamily="34" charset="0"/>
              </a:rPr>
              <a:t>Pengolahan</a:t>
            </a:r>
            <a:endParaRPr lang="en-US" sz="3200" dirty="0" smtClean="0">
              <a:latin typeface="Berlin Sans FB" pitchFamily="34" charset="0"/>
            </a:endParaRPr>
          </a:p>
          <a:p>
            <a:pPr>
              <a:lnSpc>
                <a:spcPts val="3300"/>
              </a:lnSpc>
            </a:pPr>
            <a:r>
              <a:rPr lang="en-US" sz="3200" dirty="0" err="1" smtClean="0">
                <a:latin typeface="Berlin Sans FB" pitchFamily="34" charset="0"/>
              </a:rPr>
              <a:t>Laporan</a:t>
            </a:r>
            <a:r>
              <a:rPr lang="en-US" sz="3200" dirty="0" smtClean="0">
                <a:latin typeface="Berlin Sans FB" pitchFamily="34" charset="0"/>
              </a:rPr>
              <a:t> </a:t>
            </a:r>
            <a:r>
              <a:rPr lang="en-US" sz="3200" dirty="0" err="1" smtClean="0">
                <a:latin typeface="Berlin Sans FB" pitchFamily="34" charset="0"/>
              </a:rPr>
              <a:t>Hasil</a:t>
            </a:r>
            <a:r>
              <a:rPr lang="en-US" sz="3200" dirty="0" smtClean="0">
                <a:latin typeface="Berlin Sans FB" pitchFamily="34" charset="0"/>
              </a:rPr>
              <a:t> </a:t>
            </a:r>
            <a:r>
              <a:rPr lang="en-US" sz="3200" dirty="0" err="1" smtClean="0">
                <a:latin typeface="Berlin Sans FB" pitchFamily="34" charset="0"/>
              </a:rPr>
              <a:t>Belajar</a:t>
            </a:r>
            <a:endParaRPr lang="en-US" sz="3200" dirty="0" smtClean="0">
              <a:latin typeface="Berlin Sans FB" pitchFamily="34" charset="0"/>
            </a:endParaRPr>
          </a:p>
        </p:txBody>
      </p:sp>
      <p:sp>
        <p:nvSpPr>
          <p:cNvPr id="4" name="Striped Right Arrow 3"/>
          <p:cNvSpPr/>
          <p:nvPr/>
        </p:nvSpPr>
        <p:spPr>
          <a:xfrm>
            <a:off x="824459" y="1469037"/>
            <a:ext cx="1094282" cy="505168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35EC6-4084-4CEE-8F8D-A46F35AB7E8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203581" y="1501775"/>
          <a:ext cx="3656640" cy="4490114"/>
        </p:xfrm>
        <a:graphic>
          <a:graphicData uri="http://schemas.openxmlformats.org/drawingml/2006/table">
            <a:tbl>
              <a:tblPr/>
              <a:tblGrid>
                <a:gridCol w="1260281"/>
                <a:gridCol w="1198179"/>
                <a:gridCol w="1198180"/>
              </a:tblGrid>
              <a:tr h="58328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1600" b="1" dirty="0" smtClean="0">
                          <a:solidFill>
                            <a:srgbClr val="080CB8"/>
                          </a:solidFill>
                          <a:latin typeface="Arial Narrow" pitchFamily="34" charset="0"/>
                          <a:ea typeface="Times New Roman"/>
                        </a:rPr>
                        <a:t>Sikap</a:t>
                      </a:r>
                      <a:endParaRPr lang="id-ID" sz="1600" b="1" dirty="0">
                        <a:solidFill>
                          <a:srgbClr val="080CB8"/>
                        </a:solidFill>
                        <a:latin typeface="Arial Narrow" pitchFamily="34" charset="0"/>
                        <a:ea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1600" b="1" dirty="0">
                          <a:solidFill>
                            <a:srgbClr val="080CB8"/>
                          </a:solidFill>
                          <a:latin typeface="Arial Narrow" pitchFamily="34" charset="0"/>
                          <a:ea typeface="Times New Roman"/>
                        </a:rPr>
                        <a:t>Pengetahuan</a:t>
                      </a: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1600" b="1" dirty="0">
                          <a:solidFill>
                            <a:srgbClr val="080CB8"/>
                          </a:solidFill>
                          <a:latin typeface="Arial Narrow" pitchFamily="34" charset="0"/>
                          <a:ea typeface="Times New Roman"/>
                        </a:rPr>
                        <a:t>Keterampilan</a:t>
                      </a: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51139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000000"/>
                          </a:solidFill>
                          <a:latin typeface="Berlin Sans FB" pitchFamily="34" charset="0"/>
                          <a:ea typeface="Times New Roman"/>
                        </a:rPr>
                        <a:t>Menerima</a:t>
                      </a:r>
                      <a:endParaRPr lang="id-ID" sz="1350" b="0" dirty="0">
                        <a:solidFill>
                          <a:srgbClr val="000000"/>
                        </a:solidFill>
                        <a:latin typeface="Berlin Sans FB" pitchFamily="34" charset="0"/>
                        <a:ea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000000"/>
                          </a:solidFill>
                          <a:latin typeface="Berlin Sans FB" pitchFamily="34" charset="0"/>
                          <a:ea typeface="Times New Roman"/>
                        </a:rPr>
                        <a:t>Meng</a:t>
                      </a:r>
                      <a:r>
                        <a:rPr lang="id-ID" sz="1350" b="0" dirty="0">
                          <a:solidFill>
                            <a:srgbClr val="000000"/>
                          </a:solidFill>
                          <a:latin typeface="Berlin Sans FB" pitchFamily="34" charset="0"/>
                          <a:ea typeface="Times New Roman"/>
                        </a:rPr>
                        <a:t>ingat</a:t>
                      </a: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000000"/>
                          </a:solidFill>
                          <a:latin typeface="Berlin Sans FB" pitchFamily="34" charset="0"/>
                          <a:ea typeface="Times New Roman"/>
                        </a:rPr>
                        <a:t>Mengamati</a:t>
                      </a:r>
                      <a:endParaRPr lang="id-ID" sz="1350" b="0" dirty="0">
                        <a:solidFill>
                          <a:srgbClr val="000000"/>
                        </a:solidFill>
                        <a:latin typeface="Berlin Sans FB" pitchFamily="34" charset="0"/>
                        <a:ea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51139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000000"/>
                          </a:solidFill>
                          <a:latin typeface="Berlin Sans FB" pitchFamily="34" charset="0"/>
                          <a:ea typeface="Times New Roman"/>
                        </a:rPr>
                        <a:t>Menjalanka</a:t>
                      </a:r>
                      <a:r>
                        <a:rPr lang="id-ID" sz="1350" b="0" dirty="0">
                          <a:solidFill>
                            <a:srgbClr val="000000"/>
                          </a:solidFill>
                          <a:latin typeface="Berlin Sans FB" pitchFamily="34" charset="0"/>
                          <a:ea typeface="Times New Roman"/>
                        </a:rPr>
                        <a:t>n</a:t>
                      </a: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000000"/>
                          </a:solidFill>
                          <a:latin typeface="Berlin Sans FB" pitchFamily="34" charset="0"/>
                          <a:ea typeface="Times New Roman"/>
                        </a:rPr>
                        <a:t>Memahami</a:t>
                      </a:r>
                      <a:endParaRPr lang="id-ID" sz="1350" b="0" dirty="0">
                        <a:solidFill>
                          <a:srgbClr val="000000"/>
                        </a:solidFill>
                        <a:latin typeface="Berlin Sans FB" pitchFamily="34" charset="0"/>
                        <a:ea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000000"/>
                          </a:solidFill>
                          <a:latin typeface="Berlin Sans FB" pitchFamily="34" charset="0"/>
                          <a:ea typeface="Times New Roman"/>
                        </a:rPr>
                        <a:t>Menanya</a:t>
                      </a:r>
                      <a:endParaRPr lang="id-ID" sz="1350" b="0" dirty="0">
                        <a:solidFill>
                          <a:srgbClr val="000000"/>
                        </a:solidFill>
                        <a:latin typeface="Berlin Sans FB" pitchFamily="34" charset="0"/>
                        <a:ea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51139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000000"/>
                          </a:solidFill>
                          <a:latin typeface="Berlin Sans FB" pitchFamily="34" charset="0"/>
                          <a:ea typeface="Times New Roman"/>
                        </a:rPr>
                        <a:t>Menghargai</a:t>
                      </a:r>
                      <a:endParaRPr lang="id-ID" sz="1350" b="0" dirty="0">
                        <a:solidFill>
                          <a:srgbClr val="000000"/>
                        </a:solidFill>
                        <a:latin typeface="Berlin Sans FB" pitchFamily="34" charset="0"/>
                        <a:ea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000000"/>
                          </a:solidFill>
                          <a:latin typeface="Berlin Sans FB" pitchFamily="34" charset="0"/>
                          <a:ea typeface="Times New Roman"/>
                        </a:rPr>
                        <a:t>Menerapkan</a:t>
                      </a:r>
                      <a:endParaRPr lang="id-ID" sz="1350" b="0" dirty="0">
                        <a:solidFill>
                          <a:srgbClr val="000000"/>
                        </a:solidFill>
                        <a:latin typeface="Berlin Sans FB" pitchFamily="34" charset="0"/>
                        <a:ea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000000"/>
                          </a:solidFill>
                          <a:latin typeface="Berlin Sans FB" pitchFamily="34" charset="0"/>
                          <a:ea typeface="Times New Roman"/>
                        </a:rPr>
                        <a:t>Mencoba</a:t>
                      </a:r>
                      <a:endParaRPr lang="id-ID" sz="1350" b="0" dirty="0">
                        <a:solidFill>
                          <a:srgbClr val="000000"/>
                        </a:solidFill>
                        <a:latin typeface="Berlin Sans FB" pitchFamily="34" charset="0"/>
                        <a:ea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51139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>
                          <a:solidFill>
                            <a:srgbClr val="000000"/>
                          </a:solidFill>
                          <a:latin typeface="Berlin Sans FB" pitchFamily="34" charset="0"/>
                          <a:ea typeface="Times New Roman"/>
                        </a:rPr>
                        <a:t>Menghayat</a:t>
                      </a:r>
                      <a:r>
                        <a:rPr lang="id-ID" sz="1350" b="0">
                          <a:solidFill>
                            <a:srgbClr val="000000"/>
                          </a:solidFill>
                          <a:latin typeface="Berlin Sans FB" pitchFamily="34" charset="0"/>
                          <a:ea typeface="Times New Roman"/>
                        </a:rPr>
                        <a:t>i,</a:t>
                      </a: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FF0000"/>
                          </a:solidFill>
                          <a:latin typeface="Berlin Sans FB" pitchFamily="34" charset="0"/>
                          <a:ea typeface="Times New Roman"/>
                        </a:rPr>
                        <a:t>Menganalis</a:t>
                      </a:r>
                      <a:r>
                        <a:rPr lang="id-ID" sz="1350" b="0" dirty="0">
                          <a:solidFill>
                            <a:srgbClr val="FF0000"/>
                          </a:solidFill>
                          <a:latin typeface="Berlin Sans FB" pitchFamily="34" charset="0"/>
                          <a:ea typeface="Times New Roman"/>
                        </a:rPr>
                        <a:t>is</a:t>
                      </a: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FF0000"/>
                          </a:solidFill>
                          <a:latin typeface="Berlin Sans FB" pitchFamily="34" charset="0"/>
                          <a:ea typeface="Times New Roman"/>
                        </a:rPr>
                        <a:t>Menalar</a:t>
                      </a:r>
                      <a:endParaRPr lang="id-ID" sz="1350" b="0" dirty="0">
                        <a:solidFill>
                          <a:srgbClr val="FF0000"/>
                        </a:solidFill>
                        <a:latin typeface="Berlin Sans FB" pitchFamily="34" charset="0"/>
                        <a:ea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51139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FF0000"/>
                          </a:solidFill>
                          <a:latin typeface="Berlin Sans FB" pitchFamily="34" charset="0"/>
                          <a:ea typeface="Times New Roman"/>
                        </a:rPr>
                        <a:t>Mengamalkan</a:t>
                      </a:r>
                      <a:endParaRPr lang="id-ID" sz="1350" b="0" dirty="0">
                        <a:solidFill>
                          <a:srgbClr val="FF0000"/>
                        </a:solidFill>
                        <a:latin typeface="Berlin Sans FB" pitchFamily="34" charset="0"/>
                        <a:ea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FF0000"/>
                          </a:solidFill>
                          <a:latin typeface="Berlin Sans FB" pitchFamily="34" charset="0"/>
                          <a:ea typeface="Times New Roman"/>
                        </a:rPr>
                        <a:t>Mengevaluasi</a:t>
                      </a:r>
                      <a:endParaRPr lang="id-ID" sz="1350" b="0" dirty="0">
                        <a:solidFill>
                          <a:srgbClr val="FF0000"/>
                        </a:solidFill>
                        <a:latin typeface="Berlin Sans FB" pitchFamily="34" charset="0"/>
                        <a:ea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FF0000"/>
                          </a:solidFill>
                          <a:latin typeface="Berlin Sans FB" pitchFamily="34" charset="0"/>
                          <a:ea typeface="Times New Roman"/>
                        </a:rPr>
                        <a:t>Menyaji</a:t>
                      </a:r>
                      <a:endParaRPr lang="id-ID" sz="1350" b="0" dirty="0">
                        <a:solidFill>
                          <a:srgbClr val="FF0000"/>
                        </a:solidFill>
                        <a:latin typeface="Berlin Sans FB" pitchFamily="34" charset="0"/>
                        <a:ea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51139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d-ID" sz="1350" b="0">
                          <a:solidFill>
                            <a:srgbClr val="000000"/>
                          </a:solidFill>
                          <a:latin typeface="Berlin Sans FB" pitchFamily="34" charset="0"/>
                          <a:ea typeface="Times New Roman"/>
                        </a:rPr>
                        <a:t>-</a:t>
                      </a: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FF0000"/>
                          </a:solidFill>
                          <a:latin typeface="Berlin Sans FB" pitchFamily="34" charset="0"/>
                          <a:ea typeface="Times New Roman"/>
                        </a:rPr>
                        <a:t>Mencipta</a:t>
                      </a:r>
                      <a:endParaRPr lang="id-ID" sz="1350" b="0" dirty="0">
                        <a:solidFill>
                          <a:srgbClr val="FF0000"/>
                        </a:solidFill>
                        <a:latin typeface="Berlin Sans FB" pitchFamily="34" charset="0"/>
                        <a:ea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350" b="0" dirty="0" err="1">
                          <a:solidFill>
                            <a:srgbClr val="FF0000"/>
                          </a:solidFill>
                          <a:latin typeface="Berlin Sans FB" pitchFamily="34" charset="0"/>
                          <a:ea typeface="Times New Roman"/>
                        </a:rPr>
                        <a:t>Mencipta</a:t>
                      </a:r>
                      <a:endParaRPr lang="id-ID" sz="1350" b="0" dirty="0">
                        <a:solidFill>
                          <a:srgbClr val="FF0000"/>
                        </a:solidFill>
                        <a:latin typeface="Berlin Sans FB" pitchFamily="34" charset="0"/>
                        <a:ea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TextBox 17"/>
          <p:cNvSpPr txBox="1">
            <a:spLocks noChangeArrowheads="1"/>
          </p:cNvSpPr>
          <p:nvPr/>
        </p:nvSpPr>
        <p:spPr bwMode="auto">
          <a:xfrm>
            <a:off x="573571" y="177627"/>
            <a:ext cx="76546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Berlin Sans FB" pitchFamily="34" charset="0"/>
              </a:rPr>
              <a:t>LINGKUP PENILAIAN HASIL BELAJAR</a:t>
            </a:r>
            <a:endParaRPr lang="id-ID" sz="3200" b="1" dirty="0">
              <a:latin typeface="Berlin Sans FB" pitchFamily="34" charset="0"/>
            </a:endParaRPr>
          </a:p>
        </p:txBody>
      </p:sp>
      <p:sp>
        <p:nvSpPr>
          <p:cNvPr id="16" name="TextBox 19"/>
          <p:cNvSpPr txBox="1">
            <a:spLocks noChangeArrowheads="1"/>
          </p:cNvSpPr>
          <p:nvPr/>
        </p:nvSpPr>
        <p:spPr bwMode="auto">
          <a:xfrm>
            <a:off x="5177205" y="1065213"/>
            <a:ext cx="23260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 b="1">
                <a:solidFill>
                  <a:srgbClr val="080CB8"/>
                </a:solidFill>
              </a:rPr>
              <a:t>Capaian pembelajaran</a:t>
            </a:r>
          </a:p>
        </p:txBody>
      </p:sp>
      <p:sp>
        <p:nvSpPr>
          <p:cNvPr id="17" name="TextBox 20"/>
          <p:cNvSpPr txBox="1">
            <a:spLocks noChangeArrowheads="1"/>
          </p:cNvSpPr>
          <p:nvPr/>
        </p:nvSpPr>
        <p:spPr bwMode="auto">
          <a:xfrm>
            <a:off x="1285143" y="1255713"/>
            <a:ext cx="243400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 sz="2000">
                <a:solidFill>
                  <a:srgbClr val="080CB8"/>
                </a:solidFill>
              </a:rPr>
              <a:t>Proses Pembelajaran</a:t>
            </a:r>
          </a:p>
        </p:txBody>
      </p:sp>
      <p:sp>
        <p:nvSpPr>
          <p:cNvPr id="18" name="Rounded Rectangle 7"/>
          <p:cNvSpPr>
            <a:spLocks noChangeArrowheads="1"/>
          </p:cNvSpPr>
          <p:nvPr/>
        </p:nvSpPr>
        <p:spPr bwMode="auto">
          <a:xfrm>
            <a:off x="1286052" y="2207830"/>
            <a:ext cx="527538" cy="430213"/>
          </a:xfrm>
          <a:custGeom>
            <a:avLst/>
            <a:gdLst>
              <a:gd name="T0" fmla="*/ 14227 w 865186"/>
              <a:gd name="T1" fmla="*/ 0 h 411480"/>
              <a:gd name="T2" fmla="*/ 28453 w 865186"/>
              <a:gd name="T3" fmla="*/ 47646640 h 411480"/>
              <a:gd name="T4" fmla="*/ 14227 w 865186"/>
              <a:gd name="T5" fmla="*/ 95293201 h 411480"/>
              <a:gd name="T6" fmla="*/ 0 w 865186"/>
              <a:gd name="T7" fmla="*/ 47646640 h 41148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0086 w 865186"/>
              <a:gd name="T13" fmla="*/ 20087 h 411480"/>
              <a:gd name="T14" fmla="*/ 845100 w 865186"/>
              <a:gd name="T15" fmla="*/ 391393 h 411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5186" h="411480">
                <a:moveTo>
                  <a:pt x="68580" y="0"/>
                </a:moveTo>
                <a:lnTo>
                  <a:pt x="68579" y="0"/>
                </a:lnTo>
                <a:cubicBezTo>
                  <a:pt x="30704" y="0"/>
                  <a:pt x="0" y="30704"/>
                  <a:pt x="0" y="68579"/>
                </a:cubicBezTo>
                <a:lnTo>
                  <a:pt x="0" y="342900"/>
                </a:lnTo>
                <a:cubicBezTo>
                  <a:pt x="0" y="380775"/>
                  <a:pt x="30704" y="411479"/>
                  <a:pt x="68579" y="411480"/>
                </a:cubicBezTo>
                <a:lnTo>
                  <a:pt x="796606" y="411480"/>
                </a:lnTo>
                <a:cubicBezTo>
                  <a:pt x="834481" y="411479"/>
                  <a:pt x="865186" y="380775"/>
                  <a:pt x="865186" y="342900"/>
                </a:cubicBezTo>
                <a:lnTo>
                  <a:pt x="865186" y="68580"/>
                </a:lnTo>
                <a:cubicBezTo>
                  <a:pt x="865186" y="30704"/>
                  <a:pt x="834481" y="0"/>
                  <a:pt x="796606" y="0"/>
                </a:cubicBezTo>
                <a:lnTo>
                  <a:pt x="68580" y="0"/>
                </a:lnTo>
                <a:close/>
              </a:path>
            </a:pathLst>
          </a:custGeom>
          <a:solidFill>
            <a:srgbClr val="FFC000"/>
          </a:solidFill>
          <a:ln w="3172">
            <a:solidFill>
              <a:srgbClr val="948A54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defRPr/>
            </a:pPr>
            <a:r>
              <a:rPr lang="id-ID" sz="2000" b="1" dirty="0">
                <a:latin typeface="Berlin Sans FB" pitchFamily="34" charset="0"/>
              </a:rPr>
              <a:t>1</a:t>
            </a:r>
          </a:p>
        </p:txBody>
      </p:sp>
      <p:sp>
        <p:nvSpPr>
          <p:cNvPr id="19" name="Rounded Rectangle 7"/>
          <p:cNvSpPr>
            <a:spLocks noChangeArrowheads="1"/>
          </p:cNvSpPr>
          <p:nvPr/>
        </p:nvSpPr>
        <p:spPr bwMode="auto">
          <a:xfrm>
            <a:off x="1286052" y="4951029"/>
            <a:ext cx="575896" cy="560388"/>
          </a:xfrm>
          <a:custGeom>
            <a:avLst/>
            <a:gdLst>
              <a:gd name="T0" fmla="*/ 14227 w 865186"/>
              <a:gd name="T1" fmla="*/ 0 h 411480"/>
              <a:gd name="T2" fmla="*/ 28453 w 865186"/>
              <a:gd name="T3" fmla="*/ 47646640 h 411480"/>
              <a:gd name="T4" fmla="*/ 14227 w 865186"/>
              <a:gd name="T5" fmla="*/ 95293201 h 411480"/>
              <a:gd name="T6" fmla="*/ 0 w 865186"/>
              <a:gd name="T7" fmla="*/ 47646640 h 41148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0086 w 865186"/>
              <a:gd name="T13" fmla="*/ 20087 h 411480"/>
              <a:gd name="T14" fmla="*/ 845100 w 865186"/>
              <a:gd name="T15" fmla="*/ 391393 h 411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5186" h="411480">
                <a:moveTo>
                  <a:pt x="68580" y="0"/>
                </a:moveTo>
                <a:lnTo>
                  <a:pt x="68579" y="0"/>
                </a:lnTo>
                <a:cubicBezTo>
                  <a:pt x="30704" y="0"/>
                  <a:pt x="0" y="30704"/>
                  <a:pt x="0" y="68579"/>
                </a:cubicBezTo>
                <a:lnTo>
                  <a:pt x="0" y="342900"/>
                </a:lnTo>
                <a:cubicBezTo>
                  <a:pt x="0" y="380775"/>
                  <a:pt x="30704" y="411479"/>
                  <a:pt x="68579" y="411480"/>
                </a:cubicBezTo>
                <a:lnTo>
                  <a:pt x="796606" y="411480"/>
                </a:lnTo>
                <a:cubicBezTo>
                  <a:pt x="834481" y="411479"/>
                  <a:pt x="865186" y="380775"/>
                  <a:pt x="865186" y="342900"/>
                </a:cubicBezTo>
                <a:lnTo>
                  <a:pt x="865186" y="68580"/>
                </a:lnTo>
                <a:cubicBezTo>
                  <a:pt x="865186" y="30704"/>
                  <a:pt x="834481" y="0"/>
                  <a:pt x="796606" y="0"/>
                </a:cubicBezTo>
                <a:lnTo>
                  <a:pt x="68580" y="0"/>
                </a:lnTo>
                <a:close/>
              </a:path>
            </a:pathLst>
          </a:custGeom>
          <a:solidFill>
            <a:srgbClr val="FFC000"/>
          </a:solidFill>
          <a:ln w="3172">
            <a:solidFill>
              <a:srgbClr val="948A54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defRPr/>
            </a:pPr>
            <a:r>
              <a:rPr lang="id-ID" sz="2000" b="1" dirty="0">
                <a:latin typeface="Berlin Sans FB" pitchFamily="34" charset="0"/>
              </a:rPr>
              <a:t>5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742394" y="1825243"/>
            <a:ext cx="4434254" cy="3944937"/>
          </a:xfrm>
          <a:prstGeom prst="rightArrow">
            <a:avLst>
              <a:gd name="adj1" fmla="val 50000"/>
              <a:gd name="adj2" fmla="val 49213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21" name="Rounded Rectangle 6"/>
          <p:cNvSpPr>
            <a:spLocks noChangeArrowheads="1"/>
          </p:cNvSpPr>
          <p:nvPr/>
        </p:nvSpPr>
        <p:spPr bwMode="auto">
          <a:xfrm>
            <a:off x="2112529" y="2850768"/>
            <a:ext cx="2156754" cy="504825"/>
          </a:xfrm>
          <a:custGeom>
            <a:avLst/>
            <a:gdLst>
              <a:gd name="T0" fmla="*/ 4037805 w 8075615"/>
              <a:gd name="T1" fmla="*/ 0 h 411480"/>
              <a:gd name="T2" fmla="*/ 8075605 w 8075615"/>
              <a:gd name="T3" fmla="*/ 204950 h 411480"/>
              <a:gd name="T4" fmla="*/ 4037805 w 8075615"/>
              <a:gd name="T5" fmla="*/ 409897 h 411480"/>
              <a:gd name="T6" fmla="*/ 0 w 8075615"/>
              <a:gd name="T7" fmla="*/ 204950 h 41148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0087 w 8075615"/>
              <a:gd name="T13" fmla="*/ 20087 h 411480"/>
              <a:gd name="T14" fmla="*/ 8055531 w 8075615"/>
              <a:gd name="T15" fmla="*/ 391393 h 411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075615" h="411480">
                <a:moveTo>
                  <a:pt x="68580" y="0"/>
                </a:moveTo>
                <a:lnTo>
                  <a:pt x="68579" y="0"/>
                </a:lnTo>
                <a:cubicBezTo>
                  <a:pt x="30704" y="0"/>
                  <a:pt x="0" y="30704"/>
                  <a:pt x="0" y="68579"/>
                </a:cubicBezTo>
                <a:lnTo>
                  <a:pt x="0" y="342900"/>
                </a:lnTo>
                <a:cubicBezTo>
                  <a:pt x="0" y="380775"/>
                  <a:pt x="30704" y="411479"/>
                  <a:pt x="68579" y="411480"/>
                </a:cubicBezTo>
                <a:lnTo>
                  <a:pt x="8007035" y="411480"/>
                </a:lnTo>
                <a:cubicBezTo>
                  <a:pt x="8044910" y="411479"/>
                  <a:pt x="8075615" y="380775"/>
                  <a:pt x="8075615" y="342900"/>
                </a:cubicBezTo>
                <a:lnTo>
                  <a:pt x="8075615" y="68580"/>
                </a:lnTo>
                <a:cubicBezTo>
                  <a:pt x="8075615" y="30704"/>
                  <a:pt x="8044910" y="0"/>
                  <a:pt x="8007035" y="0"/>
                </a:cubicBezTo>
                <a:lnTo>
                  <a:pt x="68580" y="0"/>
                </a:lnTo>
                <a:close/>
              </a:path>
            </a:pathLst>
          </a:cu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dirty="0" smtClean="0">
                <a:latin typeface="Berlin Sans FB" pitchFamily="34" charset="0"/>
              </a:rPr>
              <a:t>Menanya</a:t>
            </a:r>
            <a:endParaRPr lang="en-GB" sz="2000" b="1" dirty="0">
              <a:latin typeface="Berlin Sans FB" pitchFamily="34" charset="0"/>
            </a:endParaRPr>
          </a:p>
        </p:txBody>
      </p:sp>
      <p:sp>
        <p:nvSpPr>
          <p:cNvPr id="22" name="Rounded Rectangle 6"/>
          <p:cNvSpPr>
            <a:spLocks noChangeArrowheads="1"/>
          </p:cNvSpPr>
          <p:nvPr/>
        </p:nvSpPr>
        <p:spPr bwMode="auto">
          <a:xfrm>
            <a:off x="2112529" y="3511167"/>
            <a:ext cx="2169122" cy="525462"/>
          </a:xfrm>
          <a:custGeom>
            <a:avLst/>
            <a:gdLst>
              <a:gd name="T0" fmla="*/ 4037805 w 8075615"/>
              <a:gd name="T1" fmla="*/ 0 h 411480"/>
              <a:gd name="T2" fmla="*/ 8075605 w 8075615"/>
              <a:gd name="T3" fmla="*/ 204950 h 411480"/>
              <a:gd name="T4" fmla="*/ 4037805 w 8075615"/>
              <a:gd name="T5" fmla="*/ 409897 h 411480"/>
              <a:gd name="T6" fmla="*/ 0 w 8075615"/>
              <a:gd name="T7" fmla="*/ 204950 h 41148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0087 w 8075615"/>
              <a:gd name="T13" fmla="*/ 20087 h 411480"/>
              <a:gd name="T14" fmla="*/ 8055531 w 8075615"/>
              <a:gd name="T15" fmla="*/ 391393 h 411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075615" h="411480">
                <a:moveTo>
                  <a:pt x="68580" y="0"/>
                </a:moveTo>
                <a:lnTo>
                  <a:pt x="68579" y="0"/>
                </a:lnTo>
                <a:cubicBezTo>
                  <a:pt x="30704" y="0"/>
                  <a:pt x="0" y="30704"/>
                  <a:pt x="0" y="68579"/>
                </a:cubicBezTo>
                <a:lnTo>
                  <a:pt x="0" y="342900"/>
                </a:lnTo>
                <a:cubicBezTo>
                  <a:pt x="0" y="380775"/>
                  <a:pt x="30704" y="411479"/>
                  <a:pt x="68579" y="411480"/>
                </a:cubicBezTo>
                <a:lnTo>
                  <a:pt x="8007035" y="411480"/>
                </a:lnTo>
                <a:cubicBezTo>
                  <a:pt x="8044910" y="411479"/>
                  <a:pt x="8075615" y="380775"/>
                  <a:pt x="8075615" y="342900"/>
                </a:cubicBezTo>
                <a:lnTo>
                  <a:pt x="8075615" y="68580"/>
                </a:lnTo>
                <a:cubicBezTo>
                  <a:pt x="8075615" y="30704"/>
                  <a:pt x="8044910" y="0"/>
                  <a:pt x="8007035" y="0"/>
                </a:cubicBezTo>
                <a:lnTo>
                  <a:pt x="68580" y="0"/>
                </a:lnTo>
                <a:close/>
              </a:path>
            </a:pathLst>
          </a:cu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dirty="0" smtClean="0">
                <a:latin typeface="Berlin Sans FB" pitchFamily="34" charset="0"/>
              </a:rPr>
              <a:t>Mengumpulk</a:t>
            </a:r>
            <a:r>
              <a:rPr lang="en-US" sz="2000" b="1" dirty="0" smtClean="0">
                <a:latin typeface="Berlin Sans FB" pitchFamily="34" charset="0"/>
              </a:rPr>
              <a:t>an</a:t>
            </a:r>
            <a:endParaRPr lang="id-ID" sz="2000" b="1" dirty="0">
              <a:latin typeface="Berlin Sans FB" pitchFamily="34" charset="0"/>
            </a:endParaRPr>
          </a:p>
          <a:p>
            <a:pPr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dirty="0" smtClean="0">
                <a:latin typeface="Berlin Sans FB" pitchFamily="34" charset="0"/>
              </a:rPr>
              <a:t>informasi</a:t>
            </a:r>
            <a:endParaRPr lang="en-GB" sz="2000" b="1" dirty="0">
              <a:latin typeface="Berlin Sans FB" pitchFamily="34" charset="0"/>
            </a:endParaRPr>
          </a:p>
        </p:txBody>
      </p:sp>
      <p:sp>
        <p:nvSpPr>
          <p:cNvPr id="23" name="Rounded Rectangle 6"/>
          <p:cNvSpPr>
            <a:spLocks noChangeArrowheads="1"/>
          </p:cNvSpPr>
          <p:nvPr/>
        </p:nvSpPr>
        <p:spPr bwMode="auto">
          <a:xfrm>
            <a:off x="2112529" y="4192204"/>
            <a:ext cx="2195406" cy="503238"/>
          </a:xfrm>
          <a:custGeom>
            <a:avLst/>
            <a:gdLst>
              <a:gd name="T0" fmla="*/ 4037805 w 8075615"/>
              <a:gd name="T1" fmla="*/ 0 h 411480"/>
              <a:gd name="T2" fmla="*/ 8075605 w 8075615"/>
              <a:gd name="T3" fmla="*/ 204950 h 411480"/>
              <a:gd name="T4" fmla="*/ 4037805 w 8075615"/>
              <a:gd name="T5" fmla="*/ 409897 h 411480"/>
              <a:gd name="T6" fmla="*/ 0 w 8075615"/>
              <a:gd name="T7" fmla="*/ 204950 h 41148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0087 w 8075615"/>
              <a:gd name="T13" fmla="*/ 20087 h 411480"/>
              <a:gd name="T14" fmla="*/ 8055531 w 8075615"/>
              <a:gd name="T15" fmla="*/ 391393 h 411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075615" h="411480">
                <a:moveTo>
                  <a:pt x="68580" y="0"/>
                </a:moveTo>
                <a:lnTo>
                  <a:pt x="68579" y="0"/>
                </a:lnTo>
                <a:cubicBezTo>
                  <a:pt x="30704" y="0"/>
                  <a:pt x="0" y="30704"/>
                  <a:pt x="0" y="68579"/>
                </a:cubicBezTo>
                <a:lnTo>
                  <a:pt x="0" y="342900"/>
                </a:lnTo>
                <a:cubicBezTo>
                  <a:pt x="0" y="380775"/>
                  <a:pt x="30704" y="411479"/>
                  <a:pt x="68579" y="411480"/>
                </a:cubicBezTo>
                <a:lnTo>
                  <a:pt x="8007035" y="411480"/>
                </a:lnTo>
                <a:cubicBezTo>
                  <a:pt x="8044910" y="411479"/>
                  <a:pt x="8075615" y="380775"/>
                  <a:pt x="8075615" y="342900"/>
                </a:cubicBezTo>
                <a:lnTo>
                  <a:pt x="8075615" y="68580"/>
                </a:lnTo>
                <a:cubicBezTo>
                  <a:pt x="8075615" y="30704"/>
                  <a:pt x="8044910" y="0"/>
                  <a:pt x="8007035" y="0"/>
                </a:cubicBezTo>
                <a:lnTo>
                  <a:pt x="68580" y="0"/>
                </a:lnTo>
                <a:close/>
              </a:path>
            </a:pathLst>
          </a:cu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latin typeface="Berlin Sans FB" pitchFamily="34" charset="0"/>
              </a:rPr>
              <a:t>M</a:t>
            </a:r>
            <a:r>
              <a:rPr lang="id-ID" sz="2000" b="1" dirty="0" smtClean="0">
                <a:latin typeface="Berlin Sans FB" pitchFamily="34" charset="0"/>
              </a:rPr>
              <a:t>engasosiasi</a:t>
            </a:r>
            <a:endParaRPr lang="en-GB" sz="2000" b="1" dirty="0">
              <a:latin typeface="Berlin Sans FB" pitchFamily="34" charset="0"/>
            </a:endParaRPr>
          </a:p>
        </p:txBody>
      </p:sp>
      <p:sp>
        <p:nvSpPr>
          <p:cNvPr id="24" name="Rounded Rectangle 6"/>
          <p:cNvSpPr>
            <a:spLocks noChangeArrowheads="1"/>
          </p:cNvSpPr>
          <p:nvPr/>
        </p:nvSpPr>
        <p:spPr bwMode="auto">
          <a:xfrm>
            <a:off x="2112529" y="4898643"/>
            <a:ext cx="2183037" cy="720725"/>
          </a:xfrm>
          <a:custGeom>
            <a:avLst/>
            <a:gdLst>
              <a:gd name="T0" fmla="*/ 4037805 w 8075615"/>
              <a:gd name="T1" fmla="*/ 0 h 411480"/>
              <a:gd name="T2" fmla="*/ 8075605 w 8075615"/>
              <a:gd name="T3" fmla="*/ 204950 h 411480"/>
              <a:gd name="T4" fmla="*/ 4037805 w 8075615"/>
              <a:gd name="T5" fmla="*/ 409897 h 411480"/>
              <a:gd name="T6" fmla="*/ 0 w 8075615"/>
              <a:gd name="T7" fmla="*/ 204950 h 41148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0087 w 8075615"/>
              <a:gd name="T13" fmla="*/ 20087 h 411480"/>
              <a:gd name="T14" fmla="*/ 8055531 w 8075615"/>
              <a:gd name="T15" fmla="*/ 391393 h 411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075615" h="411480">
                <a:moveTo>
                  <a:pt x="68580" y="0"/>
                </a:moveTo>
                <a:lnTo>
                  <a:pt x="68579" y="0"/>
                </a:lnTo>
                <a:cubicBezTo>
                  <a:pt x="30704" y="0"/>
                  <a:pt x="0" y="30704"/>
                  <a:pt x="0" y="68579"/>
                </a:cubicBezTo>
                <a:lnTo>
                  <a:pt x="0" y="342900"/>
                </a:lnTo>
                <a:cubicBezTo>
                  <a:pt x="0" y="380775"/>
                  <a:pt x="30704" y="411479"/>
                  <a:pt x="68579" y="411480"/>
                </a:cubicBezTo>
                <a:lnTo>
                  <a:pt x="8007035" y="411480"/>
                </a:lnTo>
                <a:cubicBezTo>
                  <a:pt x="8044910" y="411479"/>
                  <a:pt x="8075615" y="380775"/>
                  <a:pt x="8075615" y="342900"/>
                </a:cubicBezTo>
                <a:lnTo>
                  <a:pt x="8075615" y="68580"/>
                </a:lnTo>
                <a:cubicBezTo>
                  <a:pt x="8075615" y="30704"/>
                  <a:pt x="8044910" y="0"/>
                  <a:pt x="8007035" y="0"/>
                </a:cubicBezTo>
                <a:lnTo>
                  <a:pt x="68580" y="0"/>
                </a:lnTo>
                <a:close/>
              </a:path>
            </a:pathLst>
          </a:cu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dirty="0" smtClean="0">
                <a:latin typeface="Berlin Sans FB" pitchFamily="34" charset="0"/>
              </a:rPr>
              <a:t>Mengkomuni-</a:t>
            </a:r>
            <a:endParaRPr lang="id-ID" sz="2000" b="1" dirty="0">
              <a:latin typeface="Berlin Sans FB" pitchFamily="34" charset="0"/>
            </a:endParaRPr>
          </a:p>
          <a:p>
            <a:pPr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dirty="0" smtClean="0">
                <a:latin typeface="Berlin Sans FB" pitchFamily="34" charset="0"/>
              </a:rPr>
              <a:t>kasikan</a:t>
            </a:r>
            <a:endParaRPr lang="en-GB" sz="2000" b="1" dirty="0">
              <a:latin typeface="Berlin Sans FB" pitchFamily="34" charset="0"/>
            </a:endParaRPr>
          </a:p>
        </p:txBody>
      </p:sp>
      <p:sp>
        <p:nvSpPr>
          <p:cNvPr id="25" name="Rounded Rectangle 6"/>
          <p:cNvSpPr>
            <a:spLocks noChangeArrowheads="1"/>
          </p:cNvSpPr>
          <p:nvPr/>
        </p:nvSpPr>
        <p:spPr bwMode="auto">
          <a:xfrm>
            <a:off x="2112529" y="2161793"/>
            <a:ext cx="2183037" cy="503237"/>
          </a:xfrm>
          <a:custGeom>
            <a:avLst/>
            <a:gdLst>
              <a:gd name="T0" fmla="*/ 4037805 w 8075615"/>
              <a:gd name="T1" fmla="*/ 0 h 411480"/>
              <a:gd name="T2" fmla="*/ 8075605 w 8075615"/>
              <a:gd name="T3" fmla="*/ 204950 h 411480"/>
              <a:gd name="T4" fmla="*/ 4037805 w 8075615"/>
              <a:gd name="T5" fmla="*/ 409897 h 411480"/>
              <a:gd name="T6" fmla="*/ 0 w 8075615"/>
              <a:gd name="T7" fmla="*/ 204950 h 41148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0087 w 8075615"/>
              <a:gd name="T13" fmla="*/ 20087 h 411480"/>
              <a:gd name="T14" fmla="*/ 8055531 w 8075615"/>
              <a:gd name="T15" fmla="*/ 391393 h 411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075615" h="411480">
                <a:moveTo>
                  <a:pt x="68580" y="0"/>
                </a:moveTo>
                <a:lnTo>
                  <a:pt x="68579" y="0"/>
                </a:lnTo>
                <a:cubicBezTo>
                  <a:pt x="30704" y="0"/>
                  <a:pt x="0" y="30704"/>
                  <a:pt x="0" y="68579"/>
                </a:cubicBezTo>
                <a:lnTo>
                  <a:pt x="0" y="342900"/>
                </a:lnTo>
                <a:cubicBezTo>
                  <a:pt x="0" y="380775"/>
                  <a:pt x="30704" y="411479"/>
                  <a:pt x="68579" y="411480"/>
                </a:cubicBezTo>
                <a:lnTo>
                  <a:pt x="8007035" y="411480"/>
                </a:lnTo>
                <a:cubicBezTo>
                  <a:pt x="8044910" y="411479"/>
                  <a:pt x="8075615" y="380775"/>
                  <a:pt x="8075615" y="342900"/>
                </a:cubicBezTo>
                <a:lnTo>
                  <a:pt x="8075615" y="68580"/>
                </a:lnTo>
                <a:cubicBezTo>
                  <a:pt x="8075615" y="30704"/>
                  <a:pt x="8044910" y="0"/>
                  <a:pt x="8007035" y="0"/>
                </a:cubicBezTo>
                <a:lnTo>
                  <a:pt x="68580" y="0"/>
                </a:lnTo>
                <a:close/>
              </a:path>
            </a:pathLst>
          </a:cu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dirty="0" smtClean="0">
                <a:latin typeface="Berlin Sans FB" pitchFamily="34" charset="0"/>
                <a:ea typeface="Calibri" pitchFamily="34" charset="0"/>
                <a:cs typeface="Times New Roman" pitchFamily="18" charset="0"/>
              </a:rPr>
              <a:t>Mengamati</a:t>
            </a:r>
            <a:endParaRPr lang="en-GB" sz="2000" b="1" dirty="0">
              <a:latin typeface="Berlin Sans FB" pitchFamily="34" charset="0"/>
            </a:endParaRPr>
          </a:p>
        </p:txBody>
      </p:sp>
      <p:sp>
        <p:nvSpPr>
          <p:cNvPr id="26" name="Rounded Rectangle 7"/>
          <p:cNvSpPr>
            <a:spLocks noChangeArrowheads="1"/>
          </p:cNvSpPr>
          <p:nvPr/>
        </p:nvSpPr>
        <p:spPr bwMode="auto">
          <a:xfrm>
            <a:off x="1286052" y="2863468"/>
            <a:ext cx="575897" cy="504825"/>
          </a:xfrm>
          <a:custGeom>
            <a:avLst/>
            <a:gdLst>
              <a:gd name="T0" fmla="*/ 14227 w 865186"/>
              <a:gd name="T1" fmla="*/ 0 h 411480"/>
              <a:gd name="T2" fmla="*/ 28453 w 865186"/>
              <a:gd name="T3" fmla="*/ 48098840 h 411480"/>
              <a:gd name="T4" fmla="*/ 14227 w 865186"/>
              <a:gd name="T5" fmla="*/ 96197523 h 411480"/>
              <a:gd name="T6" fmla="*/ 0 w 865186"/>
              <a:gd name="T7" fmla="*/ 48098840 h 41148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0086 w 865186"/>
              <a:gd name="T13" fmla="*/ 20087 h 411480"/>
              <a:gd name="T14" fmla="*/ 845100 w 865186"/>
              <a:gd name="T15" fmla="*/ 391393 h 411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5186" h="411480">
                <a:moveTo>
                  <a:pt x="68580" y="0"/>
                </a:moveTo>
                <a:lnTo>
                  <a:pt x="68579" y="0"/>
                </a:lnTo>
                <a:cubicBezTo>
                  <a:pt x="30704" y="0"/>
                  <a:pt x="0" y="30704"/>
                  <a:pt x="0" y="68579"/>
                </a:cubicBezTo>
                <a:lnTo>
                  <a:pt x="0" y="342900"/>
                </a:lnTo>
                <a:cubicBezTo>
                  <a:pt x="0" y="380775"/>
                  <a:pt x="30704" y="411479"/>
                  <a:pt x="68579" y="411480"/>
                </a:cubicBezTo>
                <a:lnTo>
                  <a:pt x="796606" y="411480"/>
                </a:lnTo>
                <a:cubicBezTo>
                  <a:pt x="834481" y="411479"/>
                  <a:pt x="865186" y="380775"/>
                  <a:pt x="865186" y="342900"/>
                </a:cubicBezTo>
                <a:lnTo>
                  <a:pt x="865186" y="68580"/>
                </a:lnTo>
                <a:cubicBezTo>
                  <a:pt x="865186" y="30704"/>
                  <a:pt x="834481" y="0"/>
                  <a:pt x="796606" y="0"/>
                </a:cubicBezTo>
                <a:lnTo>
                  <a:pt x="68580" y="0"/>
                </a:lnTo>
                <a:close/>
              </a:path>
            </a:pathLst>
          </a:custGeom>
          <a:solidFill>
            <a:srgbClr val="FFC000"/>
          </a:solidFill>
          <a:ln w="3172">
            <a:solidFill>
              <a:srgbClr val="948A54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defRPr/>
            </a:pPr>
            <a:r>
              <a:rPr lang="id-ID" sz="2000" b="1" dirty="0">
                <a:latin typeface="Berlin Sans FB" pitchFamily="34" charset="0"/>
              </a:rPr>
              <a:t>2</a:t>
            </a:r>
          </a:p>
        </p:txBody>
      </p:sp>
      <p:sp>
        <p:nvSpPr>
          <p:cNvPr id="27" name="Rounded Rectangle 7"/>
          <p:cNvSpPr>
            <a:spLocks noChangeArrowheads="1"/>
          </p:cNvSpPr>
          <p:nvPr/>
        </p:nvSpPr>
        <p:spPr bwMode="auto">
          <a:xfrm>
            <a:off x="1286052" y="3525455"/>
            <a:ext cx="575897" cy="504825"/>
          </a:xfrm>
          <a:custGeom>
            <a:avLst/>
            <a:gdLst>
              <a:gd name="T0" fmla="*/ 14227 w 865186"/>
              <a:gd name="T1" fmla="*/ 0 h 411480"/>
              <a:gd name="T2" fmla="*/ 28453 w 865186"/>
              <a:gd name="T3" fmla="*/ 48098840 h 411480"/>
              <a:gd name="T4" fmla="*/ 14227 w 865186"/>
              <a:gd name="T5" fmla="*/ 96197523 h 411480"/>
              <a:gd name="T6" fmla="*/ 0 w 865186"/>
              <a:gd name="T7" fmla="*/ 48098840 h 41148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0086 w 865186"/>
              <a:gd name="T13" fmla="*/ 20087 h 411480"/>
              <a:gd name="T14" fmla="*/ 845100 w 865186"/>
              <a:gd name="T15" fmla="*/ 391393 h 411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5186" h="411480">
                <a:moveTo>
                  <a:pt x="68580" y="0"/>
                </a:moveTo>
                <a:lnTo>
                  <a:pt x="68579" y="0"/>
                </a:lnTo>
                <a:cubicBezTo>
                  <a:pt x="30704" y="0"/>
                  <a:pt x="0" y="30704"/>
                  <a:pt x="0" y="68579"/>
                </a:cubicBezTo>
                <a:lnTo>
                  <a:pt x="0" y="342900"/>
                </a:lnTo>
                <a:cubicBezTo>
                  <a:pt x="0" y="380775"/>
                  <a:pt x="30704" y="411479"/>
                  <a:pt x="68579" y="411480"/>
                </a:cubicBezTo>
                <a:lnTo>
                  <a:pt x="796606" y="411480"/>
                </a:lnTo>
                <a:cubicBezTo>
                  <a:pt x="834481" y="411479"/>
                  <a:pt x="865186" y="380775"/>
                  <a:pt x="865186" y="342900"/>
                </a:cubicBezTo>
                <a:lnTo>
                  <a:pt x="865186" y="68580"/>
                </a:lnTo>
                <a:cubicBezTo>
                  <a:pt x="865186" y="30704"/>
                  <a:pt x="834481" y="0"/>
                  <a:pt x="796606" y="0"/>
                </a:cubicBezTo>
                <a:lnTo>
                  <a:pt x="68580" y="0"/>
                </a:lnTo>
                <a:close/>
              </a:path>
            </a:pathLst>
          </a:custGeom>
          <a:solidFill>
            <a:srgbClr val="FFC000"/>
          </a:solidFill>
          <a:ln w="3172">
            <a:solidFill>
              <a:srgbClr val="948A54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defRPr/>
            </a:pPr>
            <a:r>
              <a:rPr lang="id-ID" sz="2000" b="1" dirty="0">
                <a:latin typeface="Berlin Sans FB" pitchFamily="34" charset="0"/>
              </a:rPr>
              <a:t>3</a:t>
            </a:r>
          </a:p>
        </p:txBody>
      </p:sp>
      <p:sp>
        <p:nvSpPr>
          <p:cNvPr id="28" name="Rounded Rectangle 7"/>
          <p:cNvSpPr>
            <a:spLocks noChangeArrowheads="1"/>
          </p:cNvSpPr>
          <p:nvPr/>
        </p:nvSpPr>
        <p:spPr bwMode="auto">
          <a:xfrm>
            <a:off x="1286052" y="4192204"/>
            <a:ext cx="575896" cy="503238"/>
          </a:xfrm>
          <a:custGeom>
            <a:avLst/>
            <a:gdLst>
              <a:gd name="T0" fmla="*/ 14227 w 865186"/>
              <a:gd name="T1" fmla="*/ 0 h 411480"/>
              <a:gd name="T2" fmla="*/ 28453 w 865186"/>
              <a:gd name="T3" fmla="*/ 47646640 h 411480"/>
              <a:gd name="T4" fmla="*/ 14227 w 865186"/>
              <a:gd name="T5" fmla="*/ 95293201 h 411480"/>
              <a:gd name="T6" fmla="*/ 0 w 865186"/>
              <a:gd name="T7" fmla="*/ 47646640 h 41148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0086 w 865186"/>
              <a:gd name="T13" fmla="*/ 20087 h 411480"/>
              <a:gd name="T14" fmla="*/ 845100 w 865186"/>
              <a:gd name="T15" fmla="*/ 391393 h 411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5186" h="411480">
                <a:moveTo>
                  <a:pt x="68580" y="0"/>
                </a:moveTo>
                <a:lnTo>
                  <a:pt x="68579" y="0"/>
                </a:lnTo>
                <a:cubicBezTo>
                  <a:pt x="30704" y="0"/>
                  <a:pt x="0" y="30704"/>
                  <a:pt x="0" y="68579"/>
                </a:cubicBezTo>
                <a:lnTo>
                  <a:pt x="0" y="342900"/>
                </a:lnTo>
                <a:cubicBezTo>
                  <a:pt x="0" y="380775"/>
                  <a:pt x="30704" y="411479"/>
                  <a:pt x="68579" y="411480"/>
                </a:cubicBezTo>
                <a:lnTo>
                  <a:pt x="796606" y="411480"/>
                </a:lnTo>
                <a:cubicBezTo>
                  <a:pt x="834481" y="411479"/>
                  <a:pt x="865186" y="380775"/>
                  <a:pt x="865186" y="342900"/>
                </a:cubicBezTo>
                <a:lnTo>
                  <a:pt x="865186" y="68580"/>
                </a:lnTo>
                <a:cubicBezTo>
                  <a:pt x="865186" y="30704"/>
                  <a:pt x="834481" y="0"/>
                  <a:pt x="796606" y="0"/>
                </a:cubicBezTo>
                <a:lnTo>
                  <a:pt x="68580" y="0"/>
                </a:lnTo>
                <a:close/>
              </a:path>
            </a:pathLst>
          </a:custGeom>
          <a:solidFill>
            <a:srgbClr val="FFC000"/>
          </a:solidFill>
          <a:ln w="3172">
            <a:solidFill>
              <a:srgbClr val="948A54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defRPr/>
            </a:pPr>
            <a:r>
              <a:rPr lang="id-ID" sz="2000" b="1" dirty="0">
                <a:latin typeface="Berlin Sans FB" pitchFamily="34" charset="0"/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77462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TEKNIK PENILAIAN </a:t>
            </a:r>
            <a:endParaRPr lang="en-US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066799"/>
          <a:ext cx="8229600" cy="54443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ounded Rectangular Callout 8"/>
          <p:cNvSpPr/>
          <p:nvPr/>
        </p:nvSpPr>
        <p:spPr bwMode="auto">
          <a:xfrm>
            <a:off x="3381703" y="5105400"/>
            <a:ext cx="3857297" cy="1563415"/>
          </a:xfrm>
          <a:prstGeom prst="wedgeRoundRectCallout">
            <a:avLst>
              <a:gd name="adj1" fmla="val 1421"/>
              <a:gd name="adj2" fmla="val -70243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d-ID" b="1" dirty="0" smtClean="0">
                <a:solidFill>
                  <a:prstClr val="black"/>
                </a:solidFill>
                <a:latin typeface="Berlin Sans FB" pitchFamily="34" charset="0"/>
              </a:rPr>
              <a:t> Unjuk kerja/kinerja/p</a:t>
            </a:r>
            <a:r>
              <a:rPr lang="en-US" b="1" dirty="0" err="1" smtClean="0">
                <a:solidFill>
                  <a:prstClr val="black"/>
                </a:solidFill>
                <a:latin typeface="Berlin Sans FB" pitchFamily="34" charset="0"/>
              </a:rPr>
              <a:t>raktik</a:t>
            </a:r>
            <a:endParaRPr lang="en-US" b="1" dirty="0">
              <a:solidFill>
                <a:prstClr val="black"/>
              </a:solidFill>
              <a:latin typeface="Berlin Sans FB" pitchFamily="34" charset="0"/>
            </a:endParaRPr>
          </a:p>
          <a:p>
            <a:pPr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Berlin Sans FB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Berlin Sans FB" pitchFamily="34" charset="0"/>
              </a:rPr>
              <a:t>Proyek</a:t>
            </a:r>
            <a:endParaRPr lang="en-US" b="1" dirty="0">
              <a:solidFill>
                <a:prstClr val="black"/>
              </a:solidFill>
              <a:latin typeface="Berlin Sans FB" pitchFamily="34" charset="0"/>
            </a:endParaRPr>
          </a:p>
          <a:p>
            <a:pPr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d-ID" b="1" dirty="0" smtClean="0">
                <a:solidFill>
                  <a:prstClr val="black"/>
                </a:solidFill>
                <a:latin typeface="Berlin Sans FB" pitchFamily="34" charset="0"/>
              </a:rPr>
              <a:t> Produk</a:t>
            </a:r>
            <a:r>
              <a:rPr lang="en-US" b="1" dirty="0" smtClean="0">
                <a:solidFill>
                  <a:prstClr val="black"/>
                </a:solidFill>
                <a:latin typeface="Berlin Sans FB" pitchFamily="34" charset="0"/>
              </a:rPr>
              <a:t> </a:t>
            </a:r>
            <a:endParaRPr lang="id-ID" b="1" dirty="0" smtClean="0">
              <a:solidFill>
                <a:prstClr val="black"/>
              </a:solidFill>
              <a:latin typeface="Berlin Sans FB" pitchFamily="34" charset="0"/>
            </a:endParaRPr>
          </a:p>
          <a:p>
            <a:pPr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d-ID" b="1" dirty="0" smtClean="0">
                <a:solidFill>
                  <a:prstClr val="black"/>
                </a:solidFill>
                <a:latin typeface="Berlin Sans FB" pitchFamily="34" charset="0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latin typeface="Berlin Sans FB" pitchFamily="34" charset="0"/>
              </a:rPr>
              <a:t>Portofolio</a:t>
            </a:r>
            <a:endParaRPr lang="id-ID" b="1" dirty="0" smtClean="0">
              <a:solidFill>
                <a:prstClr val="black"/>
              </a:solidFill>
              <a:latin typeface="Berlin Sans FB" pitchFamily="34" charset="0"/>
            </a:endParaRPr>
          </a:p>
          <a:p>
            <a:pPr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d-ID" b="1" dirty="0">
                <a:solidFill>
                  <a:prstClr val="black"/>
                </a:solidFill>
                <a:latin typeface="Berlin Sans FB" pitchFamily="34" charset="0"/>
              </a:rPr>
              <a:t> </a:t>
            </a:r>
            <a:r>
              <a:rPr lang="id-ID" b="1" dirty="0" smtClean="0">
                <a:solidFill>
                  <a:prstClr val="black"/>
                </a:solidFill>
                <a:latin typeface="Berlin Sans FB" pitchFamily="34" charset="0"/>
              </a:rPr>
              <a:t>Tertulis</a:t>
            </a:r>
            <a:endParaRPr lang="en-US" b="1" dirty="0">
              <a:solidFill>
                <a:prstClr val="black"/>
              </a:solidFill>
              <a:latin typeface="Berlin Sans FB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262762" y="1442540"/>
            <a:ext cx="2401613" cy="1681660"/>
          </a:xfrm>
          <a:prstGeom prst="wedgeRoundRectCallout">
            <a:avLst>
              <a:gd name="adj1" fmla="val 67645"/>
              <a:gd name="adj2" fmla="val 27654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b="1" dirty="0">
                <a:solidFill>
                  <a:prstClr val="black"/>
                </a:solidFill>
                <a:latin typeface="Berlin Sans FB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Berlin Sans FB" pitchFamily="34" charset="0"/>
                <a:cs typeface="Arial" pitchFamily="34" charset="0"/>
              </a:rPr>
              <a:t>Observasi</a:t>
            </a:r>
            <a:endParaRPr lang="en-US" b="1" dirty="0">
              <a:solidFill>
                <a:prstClr val="black"/>
              </a:solidFill>
              <a:latin typeface="Berlin Sans FB" pitchFamily="34" charset="0"/>
              <a:cs typeface="Arial" pitchFamily="34" charset="0"/>
            </a:endParaRPr>
          </a:p>
          <a:p>
            <a:pPr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b="1" dirty="0">
                <a:solidFill>
                  <a:prstClr val="black"/>
                </a:solidFill>
                <a:latin typeface="Berlin Sans FB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Berlin Sans FB" pitchFamily="34" charset="0"/>
                <a:cs typeface="Arial" pitchFamily="34" charset="0"/>
              </a:rPr>
              <a:t>Penilaian</a:t>
            </a:r>
            <a:r>
              <a:rPr lang="en-US" b="1" dirty="0">
                <a:solidFill>
                  <a:prstClr val="black"/>
                </a:solidFill>
                <a:latin typeface="Berlin Sans FB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Berlin Sans FB" pitchFamily="34" charset="0"/>
                <a:cs typeface="Arial" pitchFamily="34" charset="0"/>
              </a:rPr>
              <a:t>diri</a:t>
            </a:r>
            <a:endParaRPr lang="en-US" b="1" dirty="0">
              <a:solidFill>
                <a:prstClr val="black"/>
              </a:solidFill>
              <a:latin typeface="Berlin Sans FB" pitchFamily="34" charset="0"/>
              <a:cs typeface="Arial" pitchFamily="34" charset="0"/>
            </a:endParaRPr>
          </a:p>
          <a:p>
            <a:pPr marL="176213" indent="-176213"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b="1" dirty="0">
                <a:solidFill>
                  <a:prstClr val="black"/>
                </a:solidFill>
                <a:latin typeface="Berlin Sans FB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latin typeface="Berlin Sans FB" pitchFamily="34" charset="0"/>
                <a:cs typeface="Arial" pitchFamily="34" charset="0"/>
              </a:rPr>
              <a:t>Penil</a:t>
            </a:r>
            <a:r>
              <a:rPr lang="id-ID" b="1" dirty="0" smtClean="0">
                <a:solidFill>
                  <a:prstClr val="black"/>
                </a:solidFill>
                <a:latin typeface="Berlin Sans FB" pitchFamily="34" charset="0"/>
                <a:cs typeface="Arial" pitchFamily="34" charset="0"/>
              </a:rPr>
              <a:t>aian</a:t>
            </a:r>
            <a:r>
              <a:rPr lang="en-US" b="1" dirty="0" smtClean="0">
                <a:solidFill>
                  <a:prstClr val="black"/>
                </a:solidFill>
                <a:latin typeface="Berlin Sans FB" pitchFamily="34" charset="0"/>
                <a:cs typeface="Arial" pitchFamily="34" charset="0"/>
              </a:rPr>
              <a:t> </a:t>
            </a:r>
            <a:r>
              <a:rPr lang="id-ID" b="1" dirty="0" smtClean="0">
                <a:solidFill>
                  <a:prstClr val="black"/>
                </a:solidFill>
                <a:latin typeface="Berlin Sans FB" pitchFamily="34" charset="0"/>
                <a:cs typeface="Arial" pitchFamily="34" charset="0"/>
              </a:rPr>
              <a:t>teman sebaya</a:t>
            </a:r>
            <a:endParaRPr lang="en-US" b="1" dirty="0">
              <a:solidFill>
                <a:prstClr val="black"/>
              </a:solidFill>
              <a:latin typeface="Berlin Sans FB" pitchFamily="34" charset="0"/>
              <a:cs typeface="Arial" pitchFamily="34" charset="0"/>
            </a:endParaRPr>
          </a:p>
          <a:p>
            <a:pPr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b="1" dirty="0">
                <a:solidFill>
                  <a:prstClr val="black"/>
                </a:solidFill>
                <a:latin typeface="Berlin Sans FB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Berlin Sans FB" pitchFamily="34" charset="0"/>
                <a:cs typeface="Arial" pitchFamily="34" charset="0"/>
              </a:rPr>
              <a:t>Jurnal</a:t>
            </a:r>
            <a:endParaRPr lang="en-US" b="1" dirty="0">
              <a:solidFill>
                <a:prstClr val="black"/>
              </a:solidFill>
              <a:latin typeface="Berlin Sans FB" pitchFamily="34" charset="0"/>
              <a:cs typeface="Arial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6589986" y="1350572"/>
            <a:ext cx="2401613" cy="2535628"/>
          </a:xfrm>
          <a:prstGeom prst="wedgeRoundRectCallout">
            <a:avLst>
              <a:gd name="adj1" fmla="val -66810"/>
              <a:gd name="adj2" fmla="val 27654"/>
              <a:gd name="adj3" fmla="val 16667"/>
            </a:avLst>
          </a:prstGeom>
          <a:solidFill>
            <a:srgbClr val="FFF0C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5425" indent="-225425"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b="1" dirty="0" err="1" smtClean="0">
                <a:solidFill>
                  <a:prstClr val="black"/>
                </a:solidFill>
                <a:latin typeface="Berlin Sans FB" pitchFamily="34" charset="0"/>
              </a:rPr>
              <a:t>Tes</a:t>
            </a:r>
            <a:r>
              <a:rPr lang="en-US" b="1" dirty="0" smtClean="0">
                <a:solidFill>
                  <a:prstClr val="black"/>
                </a:solidFill>
                <a:latin typeface="Berlin Sans FB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Berlin Sans FB" pitchFamily="34" charset="0"/>
              </a:rPr>
              <a:t>Tulis</a:t>
            </a:r>
            <a:endParaRPr lang="en-US" b="1" dirty="0">
              <a:solidFill>
                <a:prstClr val="black"/>
              </a:solidFill>
              <a:latin typeface="Berlin Sans FB" pitchFamily="34" charset="0"/>
            </a:endParaRPr>
          </a:p>
          <a:p>
            <a:pPr marL="225425" indent="-225425"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id-ID" b="1" dirty="0" smtClean="0">
                <a:solidFill>
                  <a:prstClr val="black"/>
                </a:solidFill>
                <a:latin typeface="Berlin Sans FB" pitchFamily="34" charset="0"/>
              </a:rPr>
              <a:t>Observasi thd diskusi, tanya jawab, dan percakapan</a:t>
            </a:r>
            <a:endParaRPr lang="en-US" b="1" dirty="0">
              <a:solidFill>
                <a:prstClr val="black"/>
              </a:solidFill>
              <a:latin typeface="Berlin Sans FB" pitchFamily="34" charset="0"/>
            </a:endParaRPr>
          </a:p>
          <a:p>
            <a:pPr marL="225425" indent="-225425" eaLnBrk="0" fontAlgn="base" hangingPunct="0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b="1" dirty="0" err="1" smtClean="0">
                <a:solidFill>
                  <a:prstClr val="black"/>
                </a:solidFill>
                <a:latin typeface="Berlin Sans FB" pitchFamily="34" charset="0"/>
              </a:rPr>
              <a:t>Penugasan</a:t>
            </a:r>
            <a:endParaRPr lang="en-US" b="1" dirty="0">
              <a:solidFill>
                <a:prstClr val="black"/>
              </a:solidFill>
              <a:latin typeface="Berlin Sans FB" pitchFamily="34" charset="0"/>
            </a:endParaRPr>
          </a:p>
        </p:txBody>
      </p:sp>
      <p:sp>
        <p:nvSpPr>
          <p:cNvPr id="10" name="Slide Number Placeholder 2"/>
          <p:cNvSpPr txBox="1"/>
          <p:nvPr/>
        </p:nvSpPr>
        <p:spPr>
          <a:xfrm>
            <a:off x="8559800" y="6223000"/>
            <a:ext cx="584200" cy="635001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t>16</a:t>
            </a:r>
            <a:endParaRPr lang="id-ID" sz="11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315441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7746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WAKTU</a:t>
            </a:r>
            <a:r>
              <a:rPr lang="en-US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 PENILAIAN </a:t>
            </a:r>
            <a:endParaRPr lang="en-US" b="1" dirty="0">
              <a:solidFill>
                <a:prstClr val="white"/>
              </a:solidFill>
              <a:latin typeface="Berlin Sans FB" pitchFamily="34" charset="0"/>
              <a:cs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418658"/>
              </p:ext>
            </p:extLst>
          </p:nvPr>
        </p:nvGraphicFramePr>
        <p:xfrm>
          <a:off x="209862" y="1143001"/>
          <a:ext cx="8553138" cy="5501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440"/>
                <a:gridCol w="3147934"/>
                <a:gridCol w="4550764"/>
              </a:tblGrid>
              <a:tr h="750625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>
                          <a:latin typeface="Berlin Sans FB" pitchFamily="34" charset="0"/>
                        </a:rPr>
                        <a:t>NO</a:t>
                      </a:r>
                      <a:endParaRPr lang="id-ID" sz="32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>
                          <a:latin typeface="Berlin Sans FB" pitchFamily="34" charset="0"/>
                        </a:rPr>
                        <a:t>PENILAIAN</a:t>
                      </a:r>
                      <a:endParaRPr lang="id-ID" sz="32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>
                          <a:latin typeface="Berlin Sans FB" pitchFamily="34" charset="0"/>
                        </a:rPr>
                        <a:t>WAKTU</a:t>
                      </a:r>
                      <a:endParaRPr lang="id-ID" sz="3200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834518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latin typeface="Berlin Sans FB" pitchFamily="34" charset="0"/>
                        </a:rPr>
                        <a:t>1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latin typeface="Berlin Sans FB" pitchFamily="34" charset="0"/>
                        </a:rPr>
                        <a:t>Ulangan Harian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latin typeface="Berlin Sans FB" pitchFamily="34" charset="0"/>
                        </a:rPr>
                        <a:t>Setiap akhir pembelajaran suatu KD atau beberapa bagian KD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501152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latin typeface="Berlin Sans FB" pitchFamily="34" charset="0"/>
                        </a:rPr>
                        <a:t>2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latin typeface="Berlin Sans FB" pitchFamily="34" charset="0"/>
                        </a:rPr>
                        <a:t>Ujian Tengah Semester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Berlin Sans FB" pitchFamily="34" charset="0"/>
                        </a:rPr>
                        <a:t>Pada minggu 7 suatu semester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540892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latin typeface="Berlin Sans FB" pitchFamily="34" charset="0"/>
                        </a:rPr>
                        <a:t>3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solidFill>
                            <a:srgbClr val="FF0000"/>
                          </a:solidFill>
                          <a:latin typeface="Berlin Sans FB" pitchFamily="34" charset="0"/>
                        </a:rPr>
                        <a:t>Ujian</a:t>
                      </a:r>
                      <a:r>
                        <a:rPr lang="id-ID" sz="2400" dirty="0" smtClean="0">
                          <a:latin typeface="Berlin Sans FB" pitchFamily="34" charset="0"/>
                        </a:rPr>
                        <a:t> Akhir Semester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latin typeface="Berlin Sans FB" pitchFamily="34" charset="0"/>
                        </a:rPr>
                        <a:t>Pada akhir suatu semester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834518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latin typeface="Berlin Sans FB" pitchFamily="34" charset="0"/>
                        </a:rPr>
                        <a:t>4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solidFill>
                            <a:srgbClr val="FF0000"/>
                          </a:solidFill>
                          <a:latin typeface="Berlin Sans FB" pitchFamily="34" charset="0"/>
                        </a:rPr>
                        <a:t>Ujian</a:t>
                      </a:r>
                      <a:r>
                        <a:rPr lang="id-ID" sz="2400" dirty="0" smtClean="0">
                          <a:latin typeface="Berlin Sans FB" pitchFamily="34" charset="0"/>
                        </a:rPr>
                        <a:t> Sekolah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latin typeface="Berlin Sans FB" pitchFamily="34" charset="0"/>
                        </a:rPr>
                        <a:t>Pada akhir tahun belajar Satuan Pendidikan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1205416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latin typeface="Berlin Sans FB" pitchFamily="34" charset="0"/>
                        </a:rPr>
                        <a:t>5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latin typeface="Berlin Sans FB" pitchFamily="34" charset="0"/>
                        </a:rPr>
                        <a:t>Penilaian Proses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2400" dirty="0" smtClean="0">
                          <a:latin typeface="Berlin Sans FB" pitchFamily="34" charset="0"/>
                        </a:rPr>
                        <a:t>Dilaksanakan selama proses pembelajaran sepanjang tahun ajaran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834518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>
                          <a:latin typeface="Berlin Sans FB" pitchFamily="34" charset="0"/>
                        </a:rPr>
                        <a:t>6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latin typeface="Berlin Sans FB" pitchFamily="34" charset="0"/>
                        </a:rPr>
                        <a:t>Penilaian Diri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>
                          <a:latin typeface="Berlin Sans FB" pitchFamily="34" charset="0"/>
                        </a:rPr>
                        <a:t>Dilaksanakan pada akhir setiap semester</a:t>
                      </a:r>
                      <a:endParaRPr lang="id-ID" sz="2400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9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98066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id-ID" dirty="0">
                <a:latin typeface="Berlin Sans FB" pitchFamily="34" charset="0"/>
              </a:rPr>
              <a:t>Penilaian </a:t>
            </a:r>
            <a:r>
              <a:rPr lang="id-ID" dirty="0" smtClean="0">
                <a:latin typeface="Berlin Sans FB" pitchFamily="34" charset="0"/>
              </a:rPr>
              <a:t>kompetensi </a:t>
            </a:r>
            <a:r>
              <a:rPr lang="id-ID" dirty="0">
                <a:latin typeface="Berlin Sans FB" pitchFamily="34" charset="0"/>
              </a:rPr>
              <a:t>sikap, pengetahuan, dan keterampilan </a:t>
            </a:r>
            <a:r>
              <a:rPr lang="id-ID" dirty="0" smtClean="0">
                <a:latin typeface="Berlin Sans FB" pitchFamily="34" charset="0"/>
              </a:rPr>
              <a:t>dapat </a:t>
            </a:r>
            <a:r>
              <a:rPr lang="en-US" dirty="0" err="1" smtClean="0">
                <a:latin typeface="Berlin Sans FB" pitchFamily="34" charset="0"/>
              </a:rPr>
              <a:t>dilakukan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secara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terpisah</a:t>
            </a:r>
            <a:r>
              <a:rPr lang="en-US" dirty="0" smtClean="0">
                <a:latin typeface="Berlin Sans FB" pitchFamily="34" charset="0"/>
              </a:rPr>
              <a:t>, </a:t>
            </a:r>
            <a:r>
              <a:rPr lang="en-US" dirty="0" err="1" smtClean="0">
                <a:latin typeface="Berlin Sans FB" pitchFamily="34" charset="0"/>
              </a:rPr>
              <a:t>karena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karakternya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berbeda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tetapi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dapat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juga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melalui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suatu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kegiatan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atau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peristiwa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penilaian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dengan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instrumen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penilaian</a:t>
            </a:r>
            <a:r>
              <a:rPr lang="en-US" dirty="0" smtClean="0">
                <a:latin typeface="Berlin Sans FB" pitchFamily="34" charset="0"/>
              </a:rPr>
              <a:t> yang </a:t>
            </a:r>
            <a:r>
              <a:rPr lang="en-US" dirty="0" err="1" smtClean="0">
                <a:latin typeface="Berlin Sans FB" pitchFamily="34" charset="0"/>
              </a:rPr>
              <a:t>sama</a:t>
            </a:r>
            <a:r>
              <a:rPr lang="en-US" dirty="0" smtClean="0">
                <a:latin typeface="Berlin Sans FB" pitchFamily="34" charset="0"/>
              </a:rPr>
              <a:t> </a:t>
            </a:r>
            <a:endParaRPr lang="id-ID" dirty="0" smtClean="0">
              <a:latin typeface="Berlin Sans FB" pitchFamily="34" charset="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id-ID" dirty="0" smtClean="0">
                <a:latin typeface="Berlin Sans FB" pitchFamily="34" charset="0"/>
              </a:rPr>
              <a:t>Hasil </a:t>
            </a:r>
            <a:r>
              <a:rPr lang="id-ID" dirty="0">
                <a:latin typeface="Berlin Sans FB" pitchFamily="34" charset="0"/>
              </a:rPr>
              <a:t>pekerjaan peserta didik harus segera dianalisis </a:t>
            </a:r>
            <a:r>
              <a:rPr lang="id-ID" dirty="0" smtClean="0">
                <a:latin typeface="Berlin Sans FB" pitchFamily="34" charset="0"/>
              </a:rPr>
              <a:t>sehingga </a:t>
            </a:r>
            <a:r>
              <a:rPr lang="id-ID" dirty="0">
                <a:latin typeface="Berlin Sans FB" pitchFamily="34" charset="0"/>
              </a:rPr>
              <a:t>diketahui apakah seorang peserta didik memerlukan </a:t>
            </a:r>
            <a:r>
              <a:rPr lang="id-ID" dirty="0" smtClean="0">
                <a:latin typeface="Berlin Sans FB" pitchFamily="34" charset="0"/>
              </a:rPr>
              <a:t>pembelajaran </a:t>
            </a:r>
            <a:r>
              <a:rPr lang="id-ID" dirty="0">
                <a:latin typeface="Berlin Sans FB" pitchFamily="34" charset="0"/>
              </a:rPr>
              <a:t>remedial atau program </a:t>
            </a:r>
            <a:r>
              <a:rPr lang="id-ID" dirty="0" smtClean="0">
                <a:latin typeface="Berlin Sans FB" pitchFamily="34" charset="0"/>
              </a:rPr>
              <a:t>pengayaan</a:t>
            </a:r>
            <a:endParaRPr lang="en-US" dirty="0" smtClean="0">
              <a:latin typeface="Berlin Sans FB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7746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PEN</a:t>
            </a:r>
            <a:r>
              <a:rPr lang="id-ID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GOLAH</a:t>
            </a:r>
            <a:r>
              <a:rPr lang="en-US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AN </a:t>
            </a:r>
            <a:endParaRPr lang="en-US" b="1" dirty="0">
              <a:solidFill>
                <a:prstClr val="white"/>
              </a:solidFill>
              <a:latin typeface="Berlin Sans FB" pitchFamily="34" charset="0"/>
              <a:cs typeface="Calibri" pitchFamily="34" charset="0"/>
            </a:endParaRPr>
          </a:p>
        </p:txBody>
      </p:sp>
      <p:sp>
        <p:nvSpPr>
          <p:cNvPr id="5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10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77475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250"/>
            <a:ext cx="9144000" cy="828368"/>
          </a:xfrm>
          <a:solidFill>
            <a:schemeClr val="tx2"/>
          </a:solidFill>
        </p:spPr>
        <p:txBody>
          <a:bodyPr/>
          <a:lstStyle/>
          <a:p>
            <a:r>
              <a:rPr lang="id-ID" sz="4000" b="1" dirty="0" smtClean="0">
                <a:solidFill>
                  <a:schemeClr val="bg1"/>
                </a:solidFill>
                <a:latin typeface="Berlin Sans FB" pitchFamily="34" charset="0"/>
              </a:rPr>
              <a:t>SKALA PENILAIAN</a:t>
            </a:r>
            <a:endParaRPr lang="id-ID" sz="4000" b="1" dirty="0">
              <a:solidFill>
                <a:schemeClr val="bg1"/>
              </a:solidFill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20799"/>
            <a:ext cx="8382000" cy="4920343"/>
          </a:xfrm>
        </p:spPr>
        <p:txBody>
          <a:bodyPr>
            <a:normAutofit/>
          </a:bodyPr>
          <a:lstStyle/>
          <a:p>
            <a:r>
              <a:rPr lang="id-ID" sz="2800" dirty="0" smtClean="0">
                <a:latin typeface="Berlin Sans FB" pitchFamily="34" charset="0"/>
              </a:rPr>
              <a:t>Penilaian </a:t>
            </a:r>
            <a:r>
              <a:rPr lang="en-US" sz="2800" dirty="0" err="1" smtClean="0">
                <a:latin typeface="Berlin Sans FB" pitchFamily="34" charset="0"/>
              </a:rPr>
              <a:t>hasil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belajar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oleh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Pendidik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untuk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id-ID" sz="2800" dirty="0" smtClean="0">
                <a:latin typeface="Berlin Sans FB" pitchFamily="34" charset="0"/>
              </a:rPr>
              <a:t>kompetensi sikap, pengetahuan, dan keterampilan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menggunakan</a:t>
            </a:r>
            <a:r>
              <a:rPr lang="en-US" sz="2800" dirty="0" smtClean="0">
                <a:latin typeface="Berlin Sans FB" pitchFamily="34" charset="0"/>
              </a:rPr>
              <a:t> SKALA PENILAIAN</a:t>
            </a:r>
            <a:endParaRPr lang="id-ID" sz="2800" dirty="0" smtClean="0">
              <a:latin typeface="Berlin Sans FB" pitchFamily="34" charset="0"/>
            </a:endParaRPr>
          </a:p>
          <a:p>
            <a:r>
              <a:rPr lang="id-ID" sz="2800" dirty="0" smtClean="0">
                <a:latin typeface="Berlin Sans FB" pitchFamily="34" charset="0"/>
              </a:rPr>
              <a:t>Skala </a:t>
            </a:r>
            <a:r>
              <a:rPr lang="id-ID" sz="2800" dirty="0">
                <a:latin typeface="Berlin Sans FB" pitchFamily="34" charset="0"/>
              </a:rPr>
              <a:t>penilaian </a:t>
            </a:r>
            <a:r>
              <a:rPr lang="id-ID" sz="2800" dirty="0" smtClean="0">
                <a:latin typeface="Berlin Sans FB" pitchFamily="34" charset="0"/>
              </a:rPr>
              <a:t>untuk </a:t>
            </a:r>
            <a:r>
              <a:rPr lang="id-ID" sz="2800" dirty="0">
                <a:latin typeface="Berlin Sans FB" pitchFamily="34" charset="0"/>
              </a:rPr>
              <a:t>kompetensi sikap menggunakan rentang predikat Sangat Baik (SB), Baik (B), Cukup (C), dan Kurang (K</a:t>
            </a:r>
            <a:r>
              <a:rPr lang="id-ID" sz="2800" dirty="0" smtClean="0">
                <a:latin typeface="Berlin Sans FB" pitchFamily="34" charset="0"/>
              </a:rPr>
              <a:t>).</a:t>
            </a:r>
          </a:p>
          <a:p>
            <a:r>
              <a:rPr lang="sv-SE" sz="2800" dirty="0">
                <a:latin typeface="Berlin Sans FB" pitchFamily="34" charset="0"/>
              </a:rPr>
              <a:t>Skala penilaian </a:t>
            </a:r>
            <a:r>
              <a:rPr lang="sv-SE" sz="2800" dirty="0" smtClean="0">
                <a:latin typeface="Berlin Sans FB" pitchFamily="34" charset="0"/>
              </a:rPr>
              <a:t>untuk </a:t>
            </a:r>
            <a:r>
              <a:rPr lang="sv-SE" sz="2800" dirty="0">
                <a:latin typeface="Berlin Sans FB" pitchFamily="34" charset="0"/>
              </a:rPr>
              <a:t>kompetensi pengetahuan dan kompetensi keterampilan menggunakan rentang angka dan huruf 4,00 (A) - 1,00 (D) dengan </a:t>
            </a:r>
            <a:r>
              <a:rPr lang="sv-SE" sz="2800" dirty="0" smtClean="0">
                <a:latin typeface="Berlin Sans FB" pitchFamily="34" charset="0"/>
              </a:rPr>
              <a:t>rincian</a:t>
            </a:r>
            <a:r>
              <a:rPr lang="id-ID" sz="2800" dirty="0" smtClean="0">
                <a:latin typeface="Berlin Sans FB" pitchFamily="34" charset="0"/>
              </a:rPr>
              <a:t> sbb:</a:t>
            </a:r>
            <a:endParaRPr lang="id-ID" sz="2800" dirty="0">
              <a:latin typeface="Berlin Sans FB" pitchFamily="34" charset="0"/>
            </a:endParaRPr>
          </a:p>
        </p:txBody>
      </p:sp>
      <p:sp>
        <p:nvSpPr>
          <p:cNvPr id="6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11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7170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ft-Right Arrow 4"/>
          <p:cNvSpPr/>
          <p:nvPr/>
        </p:nvSpPr>
        <p:spPr>
          <a:xfrm>
            <a:off x="479685" y="1478410"/>
            <a:ext cx="8124669" cy="914400"/>
          </a:xfrm>
          <a:prstGeom prst="leftRightArrow">
            <a:avLst>
              <a:gd name="adj1" fmla="val 29605"/>
              <a:gd name="adj2" fmla="val 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5"/>
          <p:cNvGrpSpPr/>
          <p:nvPr/>
        </p:nvGrpSpPr>
        <p:grpSpPr>
          <a:xfrm>
            <a:off x="329783" y="2375945"/>
            <a:ext cx="8459450" cy="461665"/>
            <a:chOff x="329783" y="2840635"/>
            <a:chExt cx="8459450" cy="461665"/>
          </a:xfrm>
        </p:grpSpPr>
        <p:sp>
          <p:nvSpPr>
            <p:cNvPr id="7" name="TextBox 6"/>
            <p:cNvSpPr txBox="1"/>
            <p:nvPr/>
          </p:nvSpPr>
          <p:spPr>
            <a:xfrm>
              <a:off x="329783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49561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459449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39672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2</a:t>
              </a:r>
              <a:endParaRPr lang="en-US" sz="2400" dirty="0"/>
            </a:p>
          </p:txBody>
        </p:sp>
      </p:grpSp>
      <p:sp>
        <p:nvSpPr>
          <p:cNvPr id="11" name="Pentagon 10"/>
          <p:cNvSpPr/>
          <p:nvPr/>
        </p:nvSpPr>
        <p:spPr>
          <a:xfrm flipH="1">
            <a:off x="3177908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/>
          <p:cNvSpPr/>
          <p:nvPr/>
        </p:nvSpPr>
        <p:spPr>
          <a:xfrm flipH="1">
            <a:off x="5908617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457200" y="4818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400"/>
              </a:lnSpc>
            </a:pPr>
            <a:r>
              <a:rPr lang="en-US" dirty="0" smtClean="0">
                <a:latin typeface="Berlin Sans FB" pitchFamily="34" charset="0"/>
              </a:rPr>
              <a:t>SKALAPENILAIAN</a:t>
            </a:r>
            <a:endParaRPr lang="en-US" dirty="0">
              <a:latin typeface="Berlin Sans FB" pitchFamily="34" charset="0"/>
            </a:endParaRPr>
          </a:p>
        </p:txBody>
      </p:sp>
      <p:grpSp>
        <p:nvGrpSpPr>
          <p:cNvPr id="3" name="Group 52"/>
          <p:cNvGrpSpPr/>
          <p:nvPr/>
        </p:nvGrpSpPr>
        <p:grpSpPr>
          <a:xfrm>
            <a:off x="1020176" y="1435977"/>
            <a:ext cx="7131865" cy="1678364"/>
            <a:chOff x="1020176" y="1435977"/>
            <a:chExt cx="7131865" cy="1678364"/>
          </a:xfrm>
        </p:grpSpPr>
        <p:grpSp>
          <p:nvGrpSpPr>
            <p:cNvPr id="4" name="Group 42"/>
            <p:cNvGrpSpPr/>
            <p:nvPr/>
          </p:nvGrpSpPr>
          <p:grpSpPr>
            <a:xfrm>
              <a:off x="1020176" y="1435977"/>
              <a:ext cx="795312" cy="1505977"/>
              <a:chOff x="1020176" y="1424072"/>
              <a:chExt cx="795312" cy="1505977"/>
            </a:xfrm>
          </p:grpSpPr>
          <p:sp>
            <p:nvSpPr>
              <p:cNvPr id="18" name="Pentagon 17"/>
              <p:cNvSpPr/>
              <p:nvPr/>
            </p:nvSpPr>
            <p:spPr>
              <a:xfrm flipH="1">
                <a:off x="1398729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020176" y="2468384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" name="Group 44"/>
            <p:cNvGrpSpPr/>
            <p:nvPr/>
          </p:nvGrpSpPr>
          <p:grpSpPr>
            <a:xfrm>
              <a:off x="6449590" y="1435977"/>
              <a:ext cx="795312" cy="1568436"/>
              <a:chOff x="6885010" y="1424072"/>
              <a:chExt cx="795312" cy="1568436"/>
            </a:xfrm>
          </p:grpSpPr>
          <p:sp>
            <p:nvSpPr>
              <p:cNvPr id="20" name="Pentagon 19"/>
              <p:cNvSpPr/>
              <p:nvPr/>
            </p:nvSpPr>
            <p:spPr>
              <a:xfrm flipH="1">
                <a:off x="7250595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885010" y="2530843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3.33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3" name="Group 43"/>
            <p:cNvGrpSpPr/>
            <p:nvPr/>
          </p:nvGrpSpPr>
          <p:grpSpPr>
            <a:xfrm>
              <a:off x="3779079" y="1435977"/>
              <a:ext cx="795312" cy="1540954"/>
              <a:chOff x="4069359" y="1424072"/>
              <a:chExt cx="795312" cy="1540954"/>
            </a:xfrm>
          </p:grpSpPr>
          <p:sp>
            <p:nvSpPr>
              <p:cNvPr id="19" name="Pentagon 18"/>
              <p:cNvSpPr/>
              <p:nvPr/>
            </p:nvSpPr>
            <p:spPr>
              <a:xfrm flipH="1">
                <a:off x="4444936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069359" y="2503361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2.33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4" name="Group 21"/>
            <p:cNvGrpSpPr/>
            <p:nvPr/>
          </p:nvGrpSpPr>
          <p:grpSpPr>
            <a:xfrm>
              <a:off x="4696093" y="1435977"/>
              <a:ext cx="795312" cy="1678364"/>
              <a:chOff x="4848488" y="2263516"/>
              <a:chExt cx="795312" cy="1678364"/>
            </a:xfrm>
          </p:grpSpPr>
          <p:sp>
            <p:nvSpPr>
              <p:cNvPr id="23" name="Down Arrow 22"/>
              <p:cNvSpPr/>
              <p:nvPr/>
            </p:nvSpPr>
            <p:spPr>
              <a:xfrm>
                <a:off x="5186596" y="2263516"/>
                <a:ext cx="134912" cy="1139252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rgbClr val="FF0000"/>
                    </a:solidFill>
                  </a:ln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848488" y="3480215"/>
                <a:ext cx="795312" cy="46166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</a:rPr>
                  <a:t>2.67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1" name="Group 46"/>
            <p:cNvGrpSpPr/>
            <p:nvPr/>
          </p:nvGrpSpPr>
          <p:grpSpPr>
            <a:xfrm>
              <a:off x="1912805" y="1435977"/>
              <a:ext cx="795312" cy="1505977"/>
              <a:chOff x="1020176" y="1424072"/>
              <a:chExt cx="795312" cy="1505977"/>
            </a:xfrm>
          </p:grpSpPr>
          <p:sp>
            <p:nvSpPr>
              <p:cNvPr id="48" name="Pentagon 47"/>
              <p:cNvSpPr/>
              <p:nvPr/>
            </p:nvSpPr>
            <p:spPr>
              <a:xfrm flipH="1">
                <a:off x="1398729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020176" y="2468384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1.67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2" name="Group 49"/>
            <p:cNvGrpSpPr/>
            <p:nvPr/>
          </p:nvGrpSpPr>
          <p:grpSpPr>
            <a:xfrm>
              <a:off x="7356729" y="1435977"/>
              <a:ext cx="795312" cy="1568436"/>
              <a:chOff x="6885010" y="1424072"/>
              <a:chExt cx="795312" cy="1568436"/>
            </a:xfrm>
          </p:grpSpPr>
          <p:sp>
            <p:nvSpPr>
              <p:cNvPr id="51" name="Pentagon 50"/>
              <p:cNvSpPr/>
              <p:nvPr/>
            </p:nvSpPr>
            <p:spPr>
              <a:xfrm flipH="1">
                <a:off x="7250595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6885010" y="2530843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3.67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ft-Right Arrow 4"/>
          <p:cNvSpPr/>
          <p:nvPr/>
        </p:nvSpPr>
        <p:spPr>
          <a:xfrm>
            <a:off x="479685" y="1478410"/>
            <a:ext cx="8124669" cy="914400"/>
          </a:xfrm>
          <a:prstGeom prst="leftRightArrow">
            <a:avLst>
              <a:gd name="adj1" fmla="val 29605"/>
              <a:gd name="adj2" fmla="val 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5"/>
          <p:cNvGrpSpPr/>
          <p:nvPr/>
        </p:nvGrpSpPr>
        <p:grpSpPr>
          <a:xfrm>
            <a:off x="329783" y="2375945"/>
            <a:ext cx="8459450" cy="461665"/>
            <a:chOff x="329783" y="2840635"/>
            <a:chExt cx="8459450" cy="461665"/>
          </a:xfrm>
        </p:grpSpPr>
        <p:sp>
          <p:nvSpPr>
            <p:cNvPr id="7" name="TextBox 6"/>
            <p:cNvSpPr txBox="1"/>
            <p:nvPr/>
          </p:nvSpPr>
          <p:spPr>
            <a:xfrm>
              <a:off x="329783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49561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sz="2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459449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4</a:t>
              </a:r>
              <a:endParaRPr lang="en-US" sz="2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39672" y="2840635"/>
              <a:ext cx="329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2</a:t>
              </a:r>
              <a:endParaRPr lang="en-US" sz="2400" dirty="0"/>
            </a:p>
          </p:txBody>
        </p:sp>
      </p:grpSp>
      <p:sp>
        <p:nvSpPr>
          <p:cNvPr id="11" name="Pentagon 10"/>
          <p:cNvSpPr/>
          <p:nvPr/>
        </p:nvSpPr>
        <p:spPr>
          <a:xfrm flipH="1">
            <a:off x="3177908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/>
          <p:cNvSpPr/>
          <p:nvPr/>
        </p:nvSpPr>
        <p:spPr>
          <a:xfrm flipH="1">
            <a:off x="5908617" y="1424072"/>
            <a:ext cx="45719" cy="974359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457200" y="4818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400"/>
              </a:lnSpc>
            </a:pPr>
            <a:r>
              <a:rPr lang="en-US" dirty="0" smtClean="0">
                <a:latin typeface="Berlin Sans FB" pitchFamily="34" charset="0"/>
              </a:rPr>
              <a:t>SKALAPENILAIAN</a:t>
            </a:r>
            <a:endParaRPr lang="en-US" dirty="0">
              <a:latin typeface="Berlin Sans FB" pitchFamily="34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004863"/>
              </p:ext>
            </p:extLst>
          </p:nvPr>
        </p:nvGraphicFramePr>
        <p:xfrm>
          <a:off x="486234" y="4052384"/>
          <a:ext cx="8178793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219"/>
                <a:gridCol w="1351666"/>
                <a:gridCol w="951022"/>
                <a:gridCol w="2282454"/>
                <a:gridCol w="13314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latin typeface="Berlin Sans FB" pitchFamily="34" charset="0"/>
                        </a:rPr>
                        <a:t>Rentang</a:t>
                      </a:r>
                      <a:endParaRPr lang="id-ID" sz="20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latin typeface="Berlin Sans FB" pitchFamily="34" charset="0"/>
                        </a:rPr>
                        <a:t>Huruf</a:t>
                      </a:r>
                      <a:endParaRPr lang="id-ID" sz="2000" dirty="0">
                        <a:latin typeface="Berlin Sans FB" pitchFamily="34" charset="0"/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id-ID" sz="2000" dirty="0">
                        <a:latin typeface="Berlin Sans FB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latin typeface="Berlin Sans FB" pitchFamily="34" charset="0"/>
                        </a:rPr>
                        <a:t>Rentang</a:t>
                      </a:r>
                      <a:endParaRPr lang="id-ID" sz="2000" dirty="0">
                        <a:latin typeface="Berlin Sans FB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>
                          <a:latin typeface="Berlin Sans FB" pitchFamily="34" charset="0"/>
                        </a:rPr>
                        <a:t>Huruf</a:t>
                      </a:r>
                      <a:endParaRPr lang="id-ID" sz="2000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3</a:t>
                      </a:r>
                      <a:r>
                        <a:rPr lang="en-US" sz="2400" dirty="0" smtClean="0"/>
                        <a:t>,</a:t>
                      </a:r>
                      <a:r>
                        <a:rPr lang="id-ID" sz="2400" dirty="0" smtClean="0"/>
                        <a:t>85 – 4,00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39725" indent="-103188" algn="l"/>
                      <a:r>
                        <a:rPr lang="id-ID" sz="2400" dirty="0" smtClean="0"/>
                        <a:t>A</a:t>
                      </a:r>
                      <a:endParaRPr lang="id-ID" sz="2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2,18 – 2,50 </a:t>
                      </a:r>
                      <a:endParaRPr lang="id-ID" sz="24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indent="280988" algn="l"/>
                      <a:r>
                        <a:rPr lang="id-ID" sz="2400" dirty="0" smtClean="0"/>
                        <a:t>C+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3,51 – 3,84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36538" algn="l"/>
                      <a:r>
                        <a:rPr lang="id-ID" sz="2400" dirty="0" smtClean="0"/>
                        <a:t>A-</a:t>
                      </a:r>
                      <a:endParaRPr lang="id-ID" sz="2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1,85 – 2,17</a:t>
                      </a:r>
                      <a:endParaRPr lang="id-ID" sz="24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indent="280988" algn="l"/>
                      <a:r>
                        <a:rPr lang="id-ID" sz="2400" dirty="0" smtClean="0"/>
                        <a:t>C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3,18 – 3,50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36538" algn="l"/>
                      <a:r>
                        <a:rPr lang="id-ID" sz="2400" dirty="0" smtClean="0"/>
                        <a:t>B+</a:t>
                      </a:r>
                      <a:endParaRPr lang="id-ID" sz="2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1,51 – 1,84</a:t>
                      </a:r>
                      <a:endParaRPr lang="id-ID" sz="24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indent="280988" algn="l"/>
                      <a:r>
                        <a:rPr lang="id-ID" sz="2400" dirty="0" smtClean="0"/>
                        <a:t>C-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2,85</a:t>
                      </a:r>
                      <a:r>
                        <a:rPr lang="id-ID" sz="2400" baseline="0" dirty="0" smtClean="0"/>
                        <a:t> – 3,17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36538" algn="l"/>
                      <a:r>
                        <a:rPr lang="id-ID" sz="2400" dirty="0" smtClean="0"/>
                        <a:t>B</a:t>
                      </a:r>
                      <a:endParaRPr lang="id-ID" sz="2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1,18 – 1,50</a:t>
                      </a:r>
                      <a:endParaRPr lang="id-ID" sz="24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indent="236538" algn="l"/>
                      <a:r>
                        <a:rPr lang="id-ID" sz="2400" dirty="0" smtClean="0"/>
                        <a:t>D+</a:t>
                      </a:r>
                      <a:endParaRPr lang="id-ID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2,51 – 2,84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36538" algn="l"/>
                      <a:r>
                        <a:rPr lang="id-ID" sz="2400" dirty="0" smtClean="0"/>
                        <a:t>B-</a:t>
                      </a:r>
                      <a:endParaRPr lang="id-ID" sz="2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1,00 – 1,17</a:t>
                      </a:r>
                      <a:endParaRPr lang="id-ID" sz="24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indent="236538" algn="l"/>
                      <a:r>
                        <a:rPr lang="id-ID" sz="2400" dirty="0" smtClean="0"/>
                        <a:t>D</a:t>
                      </a:r>
                      <a:endParaRPr lang="id-ID" sz="2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Group 52"/>
          <p:cNvGrpSpPr/>
          <p:nvPr/>
        </p:nvGrpSpPr>
        <p:grpSpPr>
          <a:xfrm>
            <a:off x="1020176" y="1435977"/>
            <a:ext cx="7131865" cy="1822608"/>
            <a:chOff x="1020176" y="1435977"/>
            <a:chExt cx="7131865" cy="1822608"/>
          </a:xfrm>
        </p:grpSpPr>
        <p:grpSp>
          <p:nvGrpSpPr>
            <p:cNvPr id="4" name="Group 42"/>
            <p:cNvGrpSpPr/>
            <p:nvPr/>
          </p:nvGrpSpPr>
          <p:grpSpPr>
            <a:xfrm>
              <a:off x="1020176" y="1435977"/>
              <a:ext cx="795312" cy="1505977"/>
              <a:chOff x="1020176" y="1424072"/>
              <a:chExt cx="795312" cy="1505977"/>
            </a:xfrm>
          </p:grpSpPr>
          <p:sp>
            <p:nvSpPr>
              <p:cNvPr id="18" name="Pentagon 17"/>
              <p:cNvSpPr/>
              <p:nvPr/>
            </p:nvSpPr>
            <p:spPr>
              <a:xfrm flipH="1">
                <a:off x="1398729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020176" y="2468384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" name="Group 44"/>
            <p:cNvGrpSpPr/>
            <p:nvPr/>
          </p:nvGrpSpPr>
          <p:grpSpPr>
            <a:xfrm>
              <a:off x="6449590" y="1435977"/>
              <a:ext cx="795312" cy="1568436"/>
              <a:chOff x="6885010" y="1424072"/>
              <a:chExt cx="795312" cy="1568436"/>
            </a:xfrm>
          </p:grpSpPr>
          <p:sp>
            <p:nvSpPr>
              <p:cNvPr id="20" name="Pentagon 19"/>
              <p:cNvSpPr/>
              <p:nvPr/>
            </p:nvSpPr>
            <p:spPr>
              <a:xfrm flipH="1">
                <a:off x="7250595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885010" y="2530843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3.33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3" name="Group 43"/>
            <p:cNvGrpSpPr/>
            <p:nvPr/>
          </p:nvGrpSpPr>
          <p:grpSpPr>
            <a:xfrm>
              <a:off x="3779079" y="1435977"/>
              <a:ext cx="795312" cy="1540954"/>
              <a:chOff x="4069359" y="1424072"/>
              <a:chExt cx="795312" cy="1540954"/>
            </a:xfrm>
          </p:grpSpPr>
          <p:sp>
            <p:nvSpPr>
              <p:cNvPr id="19" name="Pentagon 18"/>
              <p:cNvSpPr/>
              <p:nvPr/>
            </p:nvSpPr>
            <p:spPr>
              <a:xfrm flipH="1">
                <a:off x="4444936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069359" y="2503361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2.33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4" name="Group 21"/>
            <p:cNvGrpSpPr/>
            <p:nvPr/>
          </p:nvGrpSpPr>
          <p:grpSpPr>
            <a:xfrm>
              <a:off x="4585648" y="1435977"/>
              <a:ext cx="1009934" cy="1822608"/>
              <a:chOff x="4738043" y="2263516"/>
              <a:chExt cx="1009934" cy="1822608"/>
            </a:xfrm>
          </p:grpSpPr>
          <p:sp>
            <p:nvSpPr>
              <p:cNvPr id="23" name="Down Arrow 22"/>
              <p:cNvSpPr/>
              <p:nvPr/>
            </p:nvSpPr>
            <p:spPr>
              <a:xfrm>
                <a:off x="5186596" y="2263516"/>
                <a:ext cx="134912" cy="1139252"/>
              </a:xfrm>
              <a:prstGeom prst="down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rgbClr val="FF0000"/>
                    </a:solidFill>
                  </a:ln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738043" y="3480215"/>
                <a:ext cx="1009934" cy="605909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 smtClean="0">
                    <a:solidFill>
                      <a:srgbClr val="002060"/>
                    </a:solidFill>
                  </a:rPr>
                  <a:t>2.67</a:t>
                </a:r>
                <a:endParaRPr lang="en-US" sz="2200" b="1" dirty="0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21" name="Group 46"/>
            <p:cNvGrpSpPr/>
            <p:nvPr/>
          </p:nvGrpSpPr>
          <p:grpSpPr>
            <a:xfrm>
              <a:off x="1912805" y="1435977"/>
              <a:ext cx="795312" cy="1505977"/>
              <a:chOff x="1020176" y="1424072"/>
              <a:chExt cx="795312" cy="1505977"/>
            </a:xfrm>
          </p:grpSpPr>
          <p:sp>
            <p:nvSpPr>
              <p:cNvPr id="48" name="Pentagon 47"/>
              <p:cNvSpPr/>
              <p:nvPr/>
            </p:nvSpPr>
            <p:spPr>
              <a:xfrm flipH="1">
                <a:off x="1398729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020176" y="2468384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1.67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2" name="Group 49"/>
            <p:cNvGrpSpPr/>
            <p:nvPr/>
          </p:nvGrpSpPr>
          <p:grpSpPr>
            <a:xfrm>
              <a:off x="7356729" y="1435977"/>
              <a:ext cx="795312" cy="1568436"/>
              <a:chOff x="6885010" y="1424072"/>
              <a:chExt cx="795312" cy="1568436"/>
            </a:xfrm>
          </p:grpSpPr>
          <p:sp>
            <p:nvSpPr>
              <p:cNvPr id="51" name="Pentagon 50"/>
              <p:cNvSpPr/>
              <p:nvPr/>
            </p:nvSpPr>
            <p:spPr>
              <a:xfrm flipH="1">
                <a:off x="7250595" y="1424072"/>
                <a:ext cx="45719" cy="974359"/>
              </a:xfrm>
              <a:prstGeom prst="homePlate">
                <a:avLst>
                  <a:gd name="adj" fmla="val 0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6885010" y="2530843"/>
                <a:ext cx="795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3.67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25" name="Group 57"/>
          <p:cNvGrpSpPr/>
          <p:nvPr/>
        </p:nvGrpSpPr>
        <p:grpSpPr>
          <a:xfrm>
            <a:off x="562976" y="2009438"/>
            <a:ext cx="795312" cy="1622091"/>
            <a:chOff x="562976" y="2052834"/>
            <a:chExt cx="795312" cy="1622091"/>
          </a:xfrm>
        </p:grpSpPr>
        <p:sp>
          <p:nvSpPr>
            <p:cNvPr id="54" name="Down Arrow 53"/>
            <p:cNvSpPr/>
            <p:nvPr/>
          </p:nvSpPr>
          <p:spPr>
            <a:xfrm>
              <a:off x="875857" y="2052834"/>
              <a:ext cx="134912" cy="1139252"/>
            </a:xfrm>
            <a:prstGeom prst="down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0000FF"/>
                  </a:solidFill>
                </a:ln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62976" y="3213260"/>
              <a:ext cx="795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1.17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8" name="Group 59"/>
          <p:cNvGrpSpPr/>
          <p:nvPr/>
        </p:nvGrpSpPr>
        <p:grpSpPr>
          <a:xfrm>
            <a:off x="1470119" y="2009438"/>
            <a:ext cx="795312" cy="1622092"/>
            <a:chOff x="1470119" y="2052833"/>
            <a:chExt cx="795312" cy="1622092"/>
          </a:xfrm>
        </p:grpSpPr>
        <p:sp>
          <p:nvSpPr>
            <p:cNvPr id="55" name="Down Arrow 54"/>
            <p:cNvSpPr/>
            <p:nvPr/>
          </p:nvSpPr>
          <p:spPr>
            <a:xfrm>
              <a:off x="1797514" y="2052833"/>
              <a:ext cx="134912" cy="1139252"/>
            </a:xfrm>
            <a:prstGeom prst="down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0000FF"/>
                  </a:solidFill>
                </a:ln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470119" y="3213260"/>
              <a:ext cx="795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1.50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9" name="Group 60"/>
          <p:cNvGrpSpPr/>
          <p:nvPr/>
        </p:nvGrpSpPr>
        <p:grpSpPr>
          <a:xfrm>
            <a:off x="2348234" y="2009438"/>
            <a:ext cx="795312" cy="1622092"/>
            <a:chOff x="1470119" y="2052833"/>
            <a:chExt cx="795312" cy="1622092"/>
          </a:xfrm>
        </p:grpSpPr>
        <p:sp>
          <p:nvSpPr>
            <p:cNvPr id="62" name="Down Arrow 61"/>
            <p:cNvSpPr/>
            <p:nvPr/>
          </p:nvSpPr>
          <p:spPr>
            <a:xfrm>
              <a:off x="1797514" y="2052833"/>
              <a:ext cx="134912" cy="1139252"/>
            </a:xfrm>
            <a:prstGeom prst="down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0000FF"/>
                  </a:solidFill>
                </a:ln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470119" y="3213260"/>
              <a:ext cx="795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1.84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0" name="Group 59"/>
          <p:cNvGrpSpPr/>
          <p:nvPr/>
        </p:nvGrpSpPr>
        <p:grpSpPr>
          <a:xfrm>
            <a:off x="6891204" y="2009438"/>
            <a:ext cx="795312" cy="1622092"/>
            <a:chOff x="1470119" y="2052833"/>
            <a:chExt cx="795312" cy="1622092"/>
          </a:xfrm>
        </p:grpSpPr>
        <p:sp>
          <p:nvSpPr>
            <p:cNvPr id="41" name="Down Arrow 40"/>
            <p:cNvSpPr/>
            <p:nvPr/>
          </p:nvSpPr>
          <p:spPr>
            <a:xfrm>
              <a:off x="1797514" y="2052833"/>
              <a:ext cx="134912" cy="1139252"/>
            </a:xfrm>
            <a:prstGeom prst="down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0000FF"/>
                  </a:solidFill>
                </a:ln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470119" y="3213260"/>
              <a:ext cx="795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3.50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3" name="Group 60"/>
          <p:cNvGrpSpPr/>
          <p:nvPr/>
        </p:nvGrpSpPr>
        <p:grpSpPr>
          <a:xfrm>
            <a:off x="7769319" y="2009438"/>
            <a:ext cx="795312" cy="1622092"/>
            <a:chOff x="1470119" y="2052833"/>
            <a:chExt cx="795312" cy="1622092"/>
          </a:xfrm>
        </p:grpSpPr>
        <p:sp>
          <p:nvSpPr>
            <p:cNvPr id="44" name="Down Arrow 43"/>
            <p:cNvSpPr/>
            <p:nvPr/>
          </p:nvSpPr>
          <p:spPr>
            <a:xfrm>
              <a:off x="1797514" y="2052833"/>
              <a:ext cx="134912" cy="1139252"/>
            </a:xfrm>
            <a:prstGeom prst="down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0000FF"/>
                  </a:solidFill>
                </a:ln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470119" y="3213260"/>
              <a:ext cx="7953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3.84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657671" y="2009438"/>
            <a:ext cx="2803048" cy="1139252"/>
            <a:chOff x="3657671" y="2009438"/>
            <a:chExt cx="2803048" cy="1139252"/>
          </a:xfrm>
        </p:grpSpPr>
        <p:sp>
          <p:nvSpPr>
            <p:cNvPr id="47" name="Down Arrow 46"/>
            <p:cNvSpPr/>
            <p:nvPr/>
          </p:nvSpPr>
          <p:spPr>
            <a:xfrm>
              <a:off x="6325807" y="2009438"/>
              <a:ext cx="134912" cy="1139252"/>
            </a:xfrm>
            <a:prstGeom prst="down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0000FF"/>
                  </a:solidFill>
                </a:ln>
              </a:endParaRPr>
            </a:p>
          </p:txBody>
        </p:sp>
        <p:sp>
          <p:nvSpPr>
            <p:cNvPr id="53" name="Down Arrow 52"/>
            <p:cNvSpPr/>
            <p:nvPr/>
          </p:nvSpPr>
          <p:spPr>
            <a:xfrm>
              <a:off x="5454624" y="2009438"/>
              <a:ext cx="134912" cy="1139252"/>
            </a:xfrm>
            <a:prstGeom prst="down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0000FF"/>
                  </a:solidFill>
                </a:ln>
              </a:endParaRPr>
            </a:p>
          </p:txBody>
        </p:sp>
        <p:sp>
          <p:nvSpPr>
            <p:cNvPr id="58" name="Down Arrow 57"/>
            <p:cNvSpPr/>
            <p:nvPr/>
          </p:nvSpPr>
          <p:spPr>
            <a:xfrm>
              <a:off x="4569796" y="2009438"/>
              <a:ext cx="134912" cy="1139252"/>
            </a:xfrm>
            <a:prstGeom prst="down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0000FF"/>
                  </a:solidFill>
                </a:ln>
              </a:endParaRPr>
            </a:p>
          </p:txBody>
        </p:sp>
        <p:sp>
          <p:nvSpPr>
            <p:cNvPr id="59" name="Down Arrow 58"/>
            <p:cNvSpPr/>
            <p:nvPr/>
          </p:nvSpPr>
          <p:spPr>
            <a:xfrm>
              <a:off x="3657671" y="2009438"/>
              <a:ext cx="134912" cy="1139252"/>
            </a:xfrm>
            <a:prstGeom prst="downArrow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0000FF"/>
                  </a:solidFill>
                </a:ln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bg1"/>
                </a:solidFill>
                <a:latin typeface="Berlin Sans FB" pitchFamily="34" charset="0"/>
              </a:rPr>
              <a:t>CONTOH PERHITUNGAN NILAI PENGETAHUAN</a:t>
            </a:r>
            <a:endParaRPr lang="en-US" sz="3200" b="1" dirty="0">
              <a:solidFill>
                <a:schemeClr val="bg1"/>
              </a:solidFill>
              <a:latin typeface="Berlin Sans FB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234794"/>
              </p:ext>
            </p:extLst>
          </p:nvPr>
        </p:nvGraphicFramePr>
        <p:xfrm>
          <a:off x="89935" y="1249180"/>
          <a:ext cx="8929146" cy="2849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077"/>
                <a:gridCol w="1011063"/>
                <a:gridCol w="469011"/>
                <a:gridCol w="469011"/>
                <a:gridCol w="469011"/>
                <a:gridCol w="469011"/>
                <a:gridCol w="469011"/>
                <a:gridCol w="469011"/>
                <a:gridCol w="469011"/>
                <a:gridCol w="547179"/>
                <a:gridCol w="469011"/>
                <a:gridCol w="469011"/>
                <a:gridCol w="469011"/>
                <a:gridCol w="547179"/>
                <a:gridCol w="547179"/>
                <a:gridCol w="469011"/>
                <a:gridCol w="312674"/>
                <a:gridCol w="312674"/>
              </a:tblGrid>
              <a:tr h="396240">
                <a:tc rowSpan="3">
                  <a:txBody>
                    <a:bodyPr/>
                    <a:lstStyle/>
                    <a:p>
                      <a:pPr algn="ctr"/>
                      <a:endParaRPr lang="id-ID" dirty="0" smtClean="0">
                        <a:latin typeface="Berlin Sans FB" pitchFamily="34" charset="0"/>
                      </a:endParaRPr>
                    </a:p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No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id-ID" dirty="0" smtClean="0">
                        <a:latin typeface="Berlin Sans FB" pitchFamily="34" charset="0"/>
                      </a:endParaRPr>
                    </a:p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Nama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Penil. ke 1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Penil ke 2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Penil ke 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Penil ke 4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Dst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96240">
                <a:tc v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KD</a:t>
                      </a:r>
                      <a:endParaRPr lang="id-ID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KD</a:t>
                      </a:r>
                      <a:endParaRPr lang="id-ID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KD</a:t>
                      </a:r>
                      <a:endParaRPr lang="id-ID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KD</a:t>
                      </a:r>
                      <a:endParaRPr lang="id-ID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….</a:t>
                      </a:r>
                      <a:endParaRPr lang="id-ID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3.1</a:t>
                      </a:r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3.2</a:t>
                      </a:r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3.3</a:t>
                      </a:r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3.1</a:t>
                      </a:r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3.2</a:t>
                      </a:r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3.3</a:t>
                      </a:r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3.4</a:t>
                      </a:r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3.2</a:t>
                      </a:r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3.3</a:t>
                      </a:r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3.4</a:t>
                      </a:r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3.5</a:t>
                      </a:r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3.3</a:t>
                      </a:r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3.4</a:t>
                      </a:r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3.5</a:t>
                      </a:r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1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Berlin Sans FB" pitchFamily="34" charset="0"/>
                        </a:rPr>
                        <a:t>Ani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2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4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2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4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4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4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4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>
                        <a:latin typeface="Berlin Sans FB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2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Berlin Sans FB" pitchFamily="34" charset="0"/>
                        </a:rPr>
                        <a:t>Budi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2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4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2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4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4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4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472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Berlin Sans FB" pitchFamily="34" charset="0"/>
                        </a:rPr>
                        <a:t>Candra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4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2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4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4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2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3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4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Berlin Sans FB" pitchFamily="34" charset="0"/>
                        </a:rPr>
                        <a:t>4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Berlin Sans FB" pitchFamily="34" charset="0"/>
                        </a:rPr>
                        <a:t>dst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itchFamily="34" charset="0"/>
                        </a:rPr>
                        <a:t>….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Berlin Sans FB" pitchFamily="34" charset="0"/>
                        </a:rPr>
                        <a:t>….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itchFamily="34" charset="0"/>
                        </a:rPr>
                        <a:t>….</a:t>
                      </a:r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5077" y="4572000"/>
            <a:ext cx="8001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 smtClean="0">
                <a:latin typeface="Berlin Sans FB" pitchFamily="34" charset="0"/>
              </a:rPr>
              <a:t>Keterangan:</a:t>
            </a:r>
          </a:p>
          <a:p>
            <a:r>
              <a:rPr lang="id-ID" sz="2000" dirty="0" smtClean="0">
                <a:latin typeface="Berlin Sans FB" pitchFamily="34" charset="0"/>
              </a:rPr>
              <a:t>4 = sangat menguasai</a:t>
            </a:r>
          </a:p>
          <a:p>
            <a:r>
              <a:rPr lang="id-ID" sz="2000" dirty="0" smtClean="0">
                <a:latin typeface="Berlin Sans FB" pitchFamily="34" charset="0"/>
              </a:rPr>
              <a:t>3 = menguasai</a:t>
            </a:r>
          </a:p>
          <a:p>
            <a:r>
              <a:rPr lang="id-ID" sz="2000" dirty="0" smtClean="0">
                <a:latin typeface="Berlin Sans FB" pitchFamily="34" charset="0"/>
              </a:rPr>
              <a:t>2 = cukup menguasai</a:t>
            </a:r>
          </a:p>
          <a:p>
            <a:r>
              <a:rPr lang="id-ID" sz="2000" dirty="0" smtClean="0">
                <a:latin typeface="Berlin Sans FB" pitchFamily="34" charset="0"/>
              </a:rPr>
              <a:t>1 = kurang menguasai</a:t>
            </a:r>
            <a:endParaRPr lang="id-ID" sz="2000" dirty="0">
              <a:latin typeface="Berlin Sans FB" pitchFamily="34" charset="0"/>
            </a:endParaRPr>
          </a:p>
        </p:txBody>
      </p:sp>
      <p:sp>
        <p:nvSpPr>
          <p:cNvPr id="6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12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78939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452"/>
            <a:ext cx="9144000" cy="582158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Berlin Sans FB" pitchFamily="34" charset="0"/>
              </a:rPr>
              <a:t>REKAP</a:t>
            </a:r>
            <a:r>
              <a:rPr lang="id-ID" sz="3600" b="1" dirty="0" smtClean="0">
                <a:solidFill>
                  <a:schemeClr val="bg1"/>
                </a:solidFill>
                <a:latin typeface="Berlin Sans FB" pitchFamily="34" charset="0"/>
              </a:rPr>
              <a:t>ITULASI</a:t>
            </a:r>
            <a:endParaRPr lang="en-US" sz="3600" b="1" dirty="0">
              <a:solidFill>
                <a:schemeClr val="bg1"/>
              </a:solidFill>
              <a:latin typeface="Berlin Sans FB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38033"/>
              </p:ext>
            </p:extLst>
          </p:nvPr>
        </p:nvGraphicFramePr>
        <p:xfrm>
          <a:off x="228600" y="762000"/>
          <a:ext cx="8610599" cy="5867375"/>
        </p:xfrm>
        <a:graphic>
          <a:graphicData uri="http://schemas.openxmlformats.org/drawingml/2006/table">
            <a:tbl>
              <a:tblPr/>
              <a:tblGrid>
                <a:gridCol w="574290"/>
                <a:gridCol w="2010024"/>
                <a:gridCol w="717864"/>
                <a:gridCol w="717864"/>
                <a:gridCol w="717864"/>
                <a:gridCol w="717864"/>
                <a:gridCol w="636634"/>
                <a:gridCol w="731089"/>
                <a:gridCol w="731089"/>
                <a:gridCol w="1056017"/>
              </a:tblGrid>
              <a:tr h="21064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  <a:endParaRPr lang="id-ID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</a:t>
                      </a:r>
                      <a:endParaRPr lang="id-ID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KD</a:t>
                      </a:r>
                    </a:p>
                  </a:txBody>
                  <a:tcPr marL="11671" marR="11671" marT="116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HASIL PENILAIAN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RATA-RATA</a:t>
                      </a:r>
                    </a:p>
                  </a:txBody>
                  <a:tcPr marL="11671" marR="11671" marT="116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PREDIKAT</a:t>
                      </a:r>
                    </a:p>
                  </a:txBody>
                  <a:tcPr marL="11671" marR="11671" marT="116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85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5961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76213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ANI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C+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1" u="none" strike="sng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….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B-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3,50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B+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3.67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A-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B+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Rapor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15961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76213" indent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C+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4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4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Rapor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202741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88900" indent="0" algn="l" fontAlgn="b">
                        <a:tabLst>
                          <a:tab pos="88900" algn="l"/>
                        </a:tabLs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CANDRA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4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A-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4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2,75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B-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4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B-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4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4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Rapor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20581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id-ID" sz="3200" b="1" dirty="0" smtClean="0">
                <a:solidFill>
                  <a:schemeClr val="bg1"/>
                </a:solidFill>
                <a:latin typeface="Berlin Sans FB" pitchFamily="34" charset="0"/>
              </a:rPr>
              <a:t>DESKRIPSI KOMPETENSI PENGETAHUAN</a:t>
            </a:r>
            <a:endParaRPr lang="id-ID" sz="3200" b="1" dirty="0">
              <a:solidFill>
                <a:schemeClr val="bg1"/>
              </a:solidFill>
              <a:latin typeface="Berlin Sans FB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873027"/>
              </p:ext>
            </p:extLst>
          </p:nvPr>
        </p:nvGraphicFramePr>
        <p:xfrm>
          <a:off x="115023" y="1169846"/>
          <a:ext cx="8839202" cy="5361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564"/>
                <a:gridCol w="1607128"/>
                <a:gridCol w="6428510"/>
              </a:tblGrid>
              <a:tr h="569014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NO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NAMA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DESKRIPSI</a:t>
                      </a:r>
                      <a:endParaRPr lang="id-ID" sz="2400" dirty="0"/>
                    </a:p>
                  </a:txBody>
                  <a:tcPr/>
                </a:tc>
              </a:tr>
              <a:tr h="1651689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ANI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BAIK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emahami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menjelaskan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menerapkan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menganalisis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faktual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konseptual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prosedural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…. (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mapel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yang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berkaitan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…. (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KD 3.4)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(KD 3.2), ….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( 3.3,),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…. (KD 3.5) 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…. (KD 3.1) </a:t>
                      </a:r>
                      <a:r>
                        <a:rPr lang="en-US" sz="18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cukup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d-ID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472511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2.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BUDI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…… Memahami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menjelaskan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menerapkan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menganalisis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faktual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konseptual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prosedural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…. (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mapel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yang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berkaitan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…. (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KD 3.4)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….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(KD 3.2), ….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( 3.3,),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…. (KD 3.5) 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…. (KD 3.1) </a:t>
                      </a:r>
                      <a:r>
                        <a:rPr lang="en-US" sz="18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cukup</a:t>
                      </a:r>
                      <a:endParaRPr lang="id-ID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651689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3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CANDRA</a:t>
                      </a:r>
                      <a:endParaRPr lang="id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……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Memahami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menjelaskan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menerapkan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menganalisis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faktual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konseptual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prosedural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…. (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mapel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yang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berkaitan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…. (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KD 3.2)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…. (KD 3.5)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amat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….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(KD 3.1),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…. ( 3.3,),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…. (KD 3.5) 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d-ID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2"/>
          <p:cNvSpPr txBox="1"/>
          <p:nvPr/>
        </p:nvSpPr>
        <p:spPr>
          <a:xfrm>
            <a:off x="8610600" y="6492875"/>
            <a:ext cx="533400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D202482-47FA-4B63-9B08-9FDC23A54441}" type="slidenum">
              <a:rPr lang="en-US" sz="1600" b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pPr algn="r">
                <a:defRPr/>
              </a:pPr>
              <a:t>29</a:t>
            </a:fld>
            <a:endParaRPr lang="id-ID" sz="11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89440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chemeClr val="tx2"/>
          </a:solidFill>
        </p:spPr>
        <p:txBody>
          <a:bodyPr/>
          <a:lstStyle/>
          <a:p>
            <a:r>
              <a:rPr lang="id-ID" sz="3600" b="1" dirty="0" smtClean="0">
                <a:solidFill>
                  <a:schemeClr val="bg1"/>
                </a:solidFill>
                <a:latin typeface="Berlin Sans FB" pitchFamily="34" charset="0"/>
              </a:rPr>
              <a:t>PENILAIAN HASIL BELAJAR</a:t>
            </a:r>
            <a:br>
              <a:rPr lang="id-ID" sz="3600" b="1" dirty="0" smtClean="0">
                <a:solidFill>
                  <a:schemeClr val="bg1"/>
                </a:solidFill>
                <a:latin typeface="Berlin Sans FB" pitchFamily="34" charset="0"/>
              </a:rPr>
            </a:br>
            <a:r>
              <a:rPr lang="id-ID" sz="3600" b="1" dirty="0" smtClean="0">
                <a:solidFill>
                  <a:schemeClr val="bg1"/>
                </a:solidFill>
                <a:latin typeface="Berlin Sans FB" pitchFamily="34" charset="0"/>
              </a:rPr>
              <a:t>OLEH PENDIDIK</a:t>
            </a:r>
            <a:endParaRPr lang="id-ID" sz="3600" b="1" dirty="0">
              <a:solidFill>
                <a:schemeClr val="bg1"/>
              </a:solidFill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828800"/>
            <a:ext cx="8077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err="1" smtClean="0">
                <a:latin typeface="Berlin Sans FB" pitchFamily="34" charset="0"/>
              </a:rPr>
              <a:t>Penilaian</a:t>
            </a:r>
            <a:r>
              <a:rPr lang="en-US" sz="3600" b="1" dirty="0" smtClean="0">
                <a:latin typeface="Berlin Sans FB" pitchFamily="34" charset="0"/>
              </a:rPr>
              <a:t> </a:t>
            </a:r>
            <a:r>
              <a:rPr lang="en-US" sz="3600" b="1" dirty="0" err="1" smtClean="0">
                <a:latin typeface="Berlin Sans FB" pitchFamily="34" charset="0"/>
              </a:rPr>
              <a:t>Autentik</a:t>
            </a:r>
            <a:r>
              <a:rPr lang="en-US" sz="3600" b="1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adalah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bentuk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penilaian</a:t>
            </a:r>
            <a:r>
              <a:rPr lang="en-US" sz="3600" dirty="0" smtClean="0">
                <a:latin typeface="Berlin Sans FB" pitchFamily="34" charset="0"/>
              </a:rPr>
              <a:t> yang </a:t>
            </a:r>
            <a:r>
              <a:rPr lang="en-US" sz="3600" dirty="0" err="1" smtClean="0">
                <a:latin typeface="Berlin Sans FB" pitchFamily="34" charset="0"/>
              </a:rPr>
              <a:t>menghendaki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peserta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didik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menampilkan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sikap</a:t>
            </a:r>
            <a:r>
              <a:rPr lang="en-US" sz="3600" dirty="0" smtClean="0">
                <a:latin typeface="Berlin Sans FB" pitchFamily="34" charset="0"/>
              </a:rPr>
              <a:t>, </a:t>
            </a:r>
            <a:r>
              <a:rPr lang="en-US" sz="3600" dirty="0" err="1" smtClean="0">
                <a:latin typeface="Berlin Sans FB" pitchFamily="34" charset="0"/>
              </a:rPr>
              <a:t>menggunakan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pengetahuan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dan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keterampilan</a:t>
            </a:r>
            <a:r>
              <a:rPr lang="en-US" sz="3600" dirty="0" smtClean="0">
                <a:latin typeface="Berlin Sans FB" pitchFamily="34" charset="0"/>
              </a:rPr>
              <a:t> yang </a:t>
            </a:r>
            <a:r>
              <a:rPr lang="en-US" sz="3600" dirty="0" err="1" smtClean="0">
                <a:latin typeface="Berlin Sans FB" pitchFamily="34" charset="0"/>
              </a:rPr>
              <a:t>diperoleh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dari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pembelajaran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dalam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melakukan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tugas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pada</a:t>
            </a:r>
            <a:r>
              <a:rPr lang="en-US" sz="3600" dirty="0" smtClean="0">
                <a:latin typeface="Berlin Sans FB" pitchFamily="34" charset="0"/>
              </a:rPr>
              <a:t> </a:t>
            </a:r>
            <a:r>
              <a:rPr lang="en-US" sz="3600" dirty="0" err="1" smtClean="0">
                <a:latin typeface="Berlin Sans FB" pitchFamily="34" charset="0"/>
              </a:rPr>
              <a:t>situasi</a:t>
            </a:r>
            <a:r>
              <a:rPr lang="en-US" sz="3600" dirty="0" smtClean="0">
                <a:latin typeface="Berlin Sans FB" pitchFamily="34" charset="0"/>
              </a:rPr>
              <a:t> yang </a:t>
            </a:r>
            <a:r>
              <a:rPr lang="en-US" sz="3600" dirty="0" err="1" smtClean="0">
                <a:latin typeface="Berlin Sans FB" pitchFamily="34" charset="0"/>
              </a:rPr>
              <a:t>sesungguhnya</a:t>
            </a:r>
            <a:r>
              <a:rPr lang="en-US" sz="3600" dirty="0" smtClean="0">
                <a:latin typeface="Berlin Sans FB" pitchFamily="34" charset="0"/>
              </a:rPr>
              <a:t> </a:t>
            </a:r>
          </a:p>
        </p:txBody>
      </p:sp>
      <p:sp>
        <p:nvSpPr>
          <p:cNvPr id="4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pitchFamily="34" charset="0"/>
              </a:rPr>
              <a:t>2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erlin Sans FB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0337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452"/>
            <a:ext cx="9144000" cy="582158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Berlin Sans FB" pitchFamily="34" charset="0"/>
              </a:rPr>
              <a:t>REKAP</a:t>
            </a:r>
            <a:r>
              <a:rPr lang="id-ID" sz="3600" b="1" dirty="0" smtClean="0">
                <a:solidFill>
                  <a:schemeClr val="bg1"/>
                </a:solidFill>
                <a:latin typeface="Berlin Sans FB" pitchFamily="34" charset="0"/>
              </a:rPr>
              <a:t>ITULASI</a:t>
            </a:r>
            <a:endParaRPr lang="en-US" sz="3600" b="1" dirty="0">
              <a:solidFill>
                <a:schemeClr val="bg1"/>
              </a:solidFill>
              <a:latin typeface="Berlin Sans FB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38033"/>
              </p:ext>
            </p:extLst>
          </p:nvPr>
        </p:nvGraphicFramePr>
        <p:xfrm>
          <a:off x="228600" y="762000"/>
          <a:ext cx="8610599" cy="5867375"/>
        </p:xfrm>
        <a:graphic>
          <a:graphicData uri="http://schemas.openxmlformats.org/drawingml/2006/table">
            <a:tbl>
              <a:tblPr/>
              <a:tblGrid>
                <a:gridCol w="574290"/>
                <a:gridCol w="2010024"/>
                <a:gridCol w="717864"/>
                <a:gridCol w="717864"/>
                <a:gridCol w="717864"/>
                <a:gridCol w="717864"/>
                <a:gridCol w="636634"/>
                <a:gridCol w="731089"/>
                <a:gridCol w="731089"/>
                <a:gridCol w="1056017"/>
              </a:tblGrid>
              <a:tr h="21064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  <a:endParaRPr lang="id-ID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NAMA</a:t>
                      </a:r>
                      <a:endParaRPr lang="id-ID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KD</a:t>
                      </a:r>
                    </a:p>
                  </a:txBody>
                  <a:tcPr marL="11671" marR="11671" marT="116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HASIL PENILAIAN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RATA-RATA</a:t>
                      </a:r>
                    </a:p>
                  </a:txBody>
                  <a:tcPr marL="11671" marR="11671" marT="116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PREDIKAT</a:t>
                      </a:r>
                    </a:p>
                  </a:txBody>
                  <a:tcPr marL="11671" marR="11671" marT="116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85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5961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76213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ANI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C+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1" u="none" strike="sng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….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B-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3,50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B+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3.67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A-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B+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Rapor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id-ID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3.</a:t>
                      </a:r>
                      <a:r>
                        <a:rPr lang="en-US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17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15961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76213" indent="0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C+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6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4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4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Rapor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  <a:r>
                        <a:rPr lang="id-ID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97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</a:t>
                      </a: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202741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88900" indent="0" algn="l" fontAlgn="b">
                        <a:tabLst>
                          <a:tab pos="88900" algn="l"/>
                        </a:tabLs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CANDRA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4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A-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4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2,75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B-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4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2,67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B-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41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4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Rapor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id-ID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</a:t>
                      </a:r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B+</a:t>
                      </a: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671" marR="11671" marT="116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2058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prstClr val="white"/>
                </a:solidFill>
                <a:latin typeface="Berlin Sans FB" pitchFamily="34" charset="0"/>
              </a:rPr>
              <a:t>CONTOH PERHITUNGAN NILAI </a:t>
            </a:r>
            <a:r>
              <a:rPr lang="id-ID" sz="3200" b="1" dirty="0" smtClean="0">
                <a:solidFill>
                  <a:prstClr val="white"/>
                </a:solidFill>
                <a:latin typeface="Berlin Sans FB" pitchFamily="34" charset="0"/>
              </a:rPr>
              <a:t>KETERAMPIL</a:t>
            </a:r>
            <a:r>
              <a:rPr lang="en-US" sz="3200" b="1" dirty="0" smtClean="0">
                <a:solidFill>
                  <a:prstClr val="white"/>
                </a:solidFill>
                <a:latin typeface="Berlin Sans FB" pitchFamily="34" charset="0"/>
              </a:rPr>
              <a:t>AN</a:t>
            </a:r>
            <a:endParaRPr lang="en-US" sz="3200" b="1" dirty="0">
              <a:solidFill>
                <a:prstClr val="white"/>
              </a:solidFill>
              <a:latin typeface="Berlin Sans FB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558981"/>
              </p:ext>
            </p:extLst>
          </p:nvPr>
        </p:nvGraphicFramePr>
        <p:xfrm>
          <a:off x="149902" y="1219200"/>
          <a:ext cx="8869179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685"/>
                <a:gridCol w="1150494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533400"/>
                <a:gridCol w="457200"/>
                <a:gridCol w="457200"/>
                <a:gridCol w="457200"/>
                <a:gridCol w="533400"/>
                <a:gridCol w="533400"/>
                <a:gridCol w="457200"/>
                <a:gridCol w="304800"/>
                <a:gridCol w="304800"/>
              </a:tblGrid>
              <a:tr h="396240">
                <a:tc rowSpan="3">
                  <a:txBody>
                    <a:bodyPr/>
                    <a:lstStyle/>
                    <a:p>
                      <a:pPr algn="ctr"/>
                      <a:endParaRPr lang="id-ID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id-ID" b="1" dirty="0" smtClean="0">
                          <a:solidFill>
                            <a:schemeClr val="bg1"/>
                          </a:solidFill>
                        </a:rPr>
                        <a:t>No</a:t>
                      </a:r>
                      <a:endParaRPr lang="id-ID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id-ID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id-ID" b="1" dirty="0" smtClean="0">
                          <a:solidFill>
                            <a:schemeClr val="bg1"/>
                          </a:solidFill>
                        </a:rPr>
                        <a:t>Nama</a:t>
                      </a:r>
                      <a:endParaRPr lang="id-ID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chemeClr val="bg1"/>
                          </a:solidFill>
                        </a:rPr>
                        <a:t>Penil. ke 1</a:t>
                      </a:r>
                      <a:endParaRPr lang="id-ID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chemeClr val="bg1"/>
                          </a:solidFill>
                        </a:rPr>
                        <a:t>Penil ke 2</a:t>
                      </a:r>
                      <a:endParaRPr lang="id-ID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chemeClr val="bg1"/>
                          </a:solidFill>
                        </a:rPr>
                        <a:t>Penil ke 3</a:t>
                      </a:r>
                      <a:endParaRPr lang="id-ID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chemeClr val="bg1"/>
                          </a:solidFill>
                        </a:rPr>
                        <a:t>Penil ke 4</a:t>
                      </a:r>
                      <a:endParaRPr lang="id-ID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chemeClr val="bg1"/>
                          </a:solidFill>
                        </a:rPr>
                        <a:t>Dst</a:t>
                      </a:r>
                      <a:endParaRPr lang="id-ID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96240">
                <a:tc v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chemeClr val="bg1"/>
                          </a:solidFill>
                        </a:rPr>
                        <a:t>KD</a:t>
                      </a:r>
                      <a:endParaRPr lang="id-ID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chemeClr val="bg1"/>
                          </a:solidFill>
                        </a:rPr>
                        <a:t>KD</a:t>
                      </a:r>
                      <a:endParaRPr lang="id-ID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chemeClr val="bg1"/>
                          </a:solidFill>
                        </a:rPr>
                        <a:t>KD</a:t>
                      </a:r>
                      <a:endParaRPr lang="id-ID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chemeClr val="bg1"/>
                          </a:solidFill>
                        </a:rPr>
                        <a:t>KD</a:t>
                      </a:r>
                      <a:endParaRPr lang="id-ID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….</a:t>
                      </a:r>
                      <a:endParaRPr lang="id-ID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chemeClr val="bg1"/>
                          </a:solidFill>
                        </a:rPr>
                        <a:t>4.1</a:t>
                      </a:r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chemeClr val="bg1"/>
                          </a:solidFill>
                        </a:rPr>
                        <a:t>4.2</a:t>
                      </a:r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chemeClr val="bg1"/>
                          </a:solidFill>
                        </a:rPr>
                        <a:t>4.3</a:t>
                      </a:r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chemeClr val="bg1"/>
                          </a:solidFill>
                        </a:rPr>
                        <a:t>4.1</a:t>
                      </a:r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chemeClr val="bg1"/>
                          </a:solidFill>
                        </a:rPr>
                        <a:t>4.2</a:t>
                      </a:r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chemeClr val="bg1"/>
                          </a:solidFill>
                        </a:rPr>
                        <a:t>4.3</a:t>
                      </a:r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chemeClr val="bg1"/>
                          </a:solidFill>
                        </a:rPr>
                        <a:t>4.4</a:t>
                      </a:r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chemeClr val="bg1"/>
                          </a:solidFill>
                        </a:rPr>
                        <a:t>4.1</a:t>
                      </a:r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chemeClr val="bg1"/>
                          </a:solidFill>
                        </a:rPr>
                        <a:t>4.2</a:t>
                      </a:r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chemeClr val="bg1"/>
                          </a:solidFill>
                        </a:rPr>
                        <a:t>4.3</a:t>
                      </a:r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chemeClr val="bg1"/>
                          </a:solidFill>
                        </a:rPr>
                        <a:t>4.4</a:t>
                      </a:r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chemeClr val="bg1"/>
                          </a:solidFill>
                        </a:rPr>
                        <a:t>4.2</a:t>
                      </a:r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chemeClr val="bg1"/>
                          </a:solidFill>
                        </a:rPr>
                        <a:t>4.3</a:t>
                      </a:r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chemeClr val="bg1"/>
                          </a:solidFill>
                        </a:rPr>
                        <a:t>4.4</a:t>
                      </a:r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Ani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Budi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Candra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dst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0287" y="4572000"/>
            <a:ext cx="8001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u="sng" dirty="0" smtClean="0">
                <a:solidFill>
                  <a:prstClr val="black"/>
                </a:solidFill>
                <a:latin typeface="Berlin Sans FB" pitchFamily="34" charset="0"/>
              </a:rPr>
              <a:t>Keterangan:</a:t>
            </a:r>
          </a:p>
          <a:p>
            <a:r>
              <a:rPr lang="id-ID" sz="2000" dirty="0" smtClean="0">
                <a:solidFill>
                  <a:prstClr val="black"/>
                </a:solidFill>
                <a:latin typeface="Berlin Sans FB" pitchFamily="34" charset="0"/>
              </a:rPr>
              <a:t>4 = sangat terampil</a:t>
            </a:r>
          </a:p>
          <a:p>
            <a:r>
              <a:rPr lang="id-ID" sz="2000" dirty="0" smtClean="0">
                <a:solidFill>
                  <a:prstClr val="black"/>
                </a:solidFill>
                <a:latin typeface="Berlin Sans FB" pitchFamily="34" charset="0"/>
              </a:rPr>
              <a:t>3 = terampil</a:t>
            </a:r>
          </a:p>
          <a:p>
            <a:r>
              <a:rPr lang="id-ID" sz="2000" dirty="0" smtClean="0">
                <a:solidFill>
                  <a:prstClr val="black"/>
                </a:solidFill>
                <a:latin typeface="Berlin Sans FB" pitchFamily="34" charset="0"/>
              </a:rPr>
              <a:t>2 = cukup terampil</a:t>
            </a:r>
          </a:p>
          <a:p>
            <a:r>
              <a:rPr lang="id-ID" sz="2000" dirty="0" smtClean="0">
                <a:solidFill>
                  <a:prstClr val="black"/>
                </a:solidFill>
                <a:latin typeface="Berlin Sans FB" pitchFamily="34" charset="0"/>
              </a:rPr>
              <a:t>1 = kurang terampil</a:t>
            </a:r>
            <a:endParaRPr lang="id-ID" sz="2000" dirty="0">
              <a:solidFill>
                <a:prstClr val="black"/>
              </a:solidFill>
              <a:latin typeface="Berlin Sans FB" pitchFamily="34" charset="0"/>
            </a:endParaRPr>
          </a:p>
        </p:txBody>
      </p:sp>
      <p:sp>
        <p:nvSpPr>
          <p:cNvPr id="6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15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4472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072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000" b="1" i="0" u="none" strike="noStrike" kern="0" cap="all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rlin Sans FB" pitchFamily="34" charset="0"/>
              </a:rPr>
              <a:t>REKAPITULASI</a:t>
            </a:r>
            <a:endParaRPr kumimoji="0" lang="id-ID" sz="4000" b="1" i="0" u="none" strike="noStrike" kern="0" cap="all" spc="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rlin Sans FB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427865"/>
              </p:ext>
            </p:extLst>
          </p:nvPr>
        </p:nvGraphicFramePr>
        <p:xfrm>
          <a:off x="212359" y="1111768"/>
          <a:ext cx="8691798" cy="5259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686"/>
                <a:gridCol w="1334236"/>
                <a:gridCol w="914400"/>
                <a:gridCol w="914400"/>
                <a:gridCol w="914400"/>
                <a:gridCol w="914400"/>
                <a:gridCol w="1139141"/>
                <a:gridCol w="1319135"/>
              </a:tblGrid>
              <a:tr h="762002">
                <a:tc rowSpan="2">
                  <a:txBody>
                    <a:bodyPr/>
                    <a:lstStyle/>
                    <a:p>
                      <a:pPr algn="ctr"/>
                      <a:endParaRPr lang="id-ID" sz="2400" b="0" dirty="0" smtClean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  <a:p>
                      <a:pPr algn="ctr"/>
                      <a:endParaRPr lang="id-ID" sz="2400" b="0" dirty="0" smtClean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  <a:p>
                      <a:pPr algn="ctr"/>
                      <a:r>
                        <a:rPr lang="en-US" sz="2400" b="0" dirty="0" err="1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Nama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id-ID" sz="2400" b="0" dirty="0" smtClean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  <a:p>
                      <a:pPr algn="ctr"/>
                      <a:endParaRPr lang="id-ID" sz="2400" b="0" dirty="0" smtClean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  <a:p>
                      <a:pPr algn="ctr"/>
                      <a:r>
                        <a:rPr lang="id-ID" sz="2400" b="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KD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id-ID" sz="1200" b="1" dirty="0" smtClean="0"/>
                    </a:p>
                    <a:p>
                      <a:pPr algn="ctr"/>
                      <a:r>
                        <a:rPr lang="id-ID" sz="2400" b="1" dirty="0" smtClean="0"/>
                        <a:t>Penilaian ke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Nilai</a:t>
                      </a: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opti</a:t>
                      </a:r>
                      <a:endParaRPr lang="en-US" sz="2400" b="0" dirty="0" smtClean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  <a:p>
                      <a:pPr algn="ctr"/>
                      <a:r>
                        <a:rPr lang="id-ID" sz="2400" b="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m</a:t>
                      </a: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um</a:t>
                      </a:r>
                      <a:endParaRPr lang="id-ID" sz="2400" b="0" dirty="0" smtClean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id-ID" sz="2400" b="0" dirty="0" smtClean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P</a:t>
                      </a:r>
                      <a:r>
                        <a:rPr lang="id-ID" sz="2400" b="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redi-kat</a:t>
                      </a:r>
                    </a:p>
                    <a:p>
                      <a:pPr algn="ctr"/>
                      <a:endParaRPr lang="id-ID" sz="2400" b="0" dirty="0" smtClean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b="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b="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2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b="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3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b="0" dirty="0" smtClean="0">
                          <a:solidFill>
                            <a:schemeClr val="bg1"/>
                          </a:solidFill>
                          <a:latin typeface="Berlin Sans FB" pitchFamily="34" charset="0"/>
                        </a:rPr>
                        <a:t>4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609602">
                <a:tc rowSpan="5">
                  <a:txBody>
                    <a:bodyPr/>
                    <a:lstStyle/>
                    <a:p>
                      <a:r>
                        <a:rPr lang="en-US" sz="2400" b="1" dirty="0" smtClean="0"/>
                        <a:t>ANI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KD 4.1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25031">
                <a:tc vMerge="1"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KD</a:t>
                      </a:r>
                      <a:r>
                        <a:rPr lang="en-US" sz="2400" b="1" baseline="0" dirty="0" smtClean="0"/>
                        <a:t> 4.2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B</a:t>
                      </a:r>
                      <a:endParaRPr lang="en-US" sz="2400" b="1" dirty="0"/>
                    </a:p>
                  </a:txBody>
                  <a:tcPr/>
                </a:tc>
              </a:tr>
              <a:tr h="570369">
                <a:tc vMerge="1"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KD 4.3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B</a:t>
                      </a:r>
                      <a:endParaRPr lang="en-US" sz="2400" b="1" dirty="0"/>
                    </a:p>
                  </a:txBody>
                  <a:tcPr/>
                </a:tc>
              </a:tr>
              <a:tr h="609600">
                <a:tc vMerge="1"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KD 4.4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accent6"/>
                          </a:solidFill>
                        </a:rPr>
                        <a:t>-</a:t>
                      </a:r>
                      <a:endParaRPr lang="en-US" sz="24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</a:t>
                      </a:r>
                      <a:endParaRPr lang="en-US" sz="2400" b="1" dirty="0"/>
                    </a:p>
                  </a:txBody>
                  <a:tcPr/>
                </a:tc>
              </a:tr>
              <a:tr h="611863">
                <a:tc vMerge="1"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Rapor</a:t>
                      </a:r>
                      <a:endParaRPr lang="en-US" sz="28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b="1" dirty="0" smtClean="0"/>
                        <a:t>3,50</a:t>
                      </a:r>
                      <a:endParaRPr lang="en-US" sz="28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B+</a:t>
                      </a:r>
                      <a:endParaRPr lang="en-US" sz="28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578106">
                <a:tc>
                  <a:txBody>
                    <a:bodyPr/>
                    <a:lstStyle/>
                    <a:p>
                      <a:r>
                        <a:rPr lang="id-ID" sz="2400" b="1" dirty="0" smtClean="0"/>
                        <a:t>BUDI</a:t>
                      </a:r>
                      <a:endParaRPr lang="en-US" sz="2400" b="1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id-ID" sz="2400" b="1" dirty="0" smtClean="0"/>
                        <a:t>Dst</a:t>
                      </a:r>
                      <a:r>
                        <a:rPr lang="en-US" sz="2400" b="1" dirty="0" smtClean="0"/>
                        <a:t>…</a:t>
                      </a:r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…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….</a:t>
                      </a:r>
                      <a:endParaRPr lang="en-US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2"/>
          <p:cNvSpPr txBox="1"/>
          <p:nvPr/>
        </p:nvSpPr>
        <p:spPr>
          <a:xfrm>
            <a:off x="8610600" y="6492875"/>
            <a:ext cx="533400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D202482-47FA-4B63-9B08-9FDC23A54441}" type="slidenum">
              <a:rPr lang="en-US" sz="1600" b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pPr algn="r">
                <a:defRPr/>
              </a:pPr>
              <a:t>32</a:t>
            </a:fld>
            <a:endParaRPr lang="id-ID" sz="11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2969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id-ID" sz="3600" b="1" dirty="0" smtClean="0">
                <a:solidFill>
                  <a:schemeClr val="bg1"/>
                </a:solidFill>
                <a:latin typeface="Berlin Sans FB" pitchFamily="34" charset="0"/>
              </a:rPr>
              <a:t>DESKRIPSI KOMPETENSI KETERAMPILAN</a:t>
            </a:r>
            <a:endParaRPr lang="id-ID" sz="3600" b="1" dirty="0">
              <a:solidFill>
                <a:schemeClr val="bg1"/>
              </a:solidFill>
              <a:latin typeface="Berlin Sans FB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179468"/>
              </p:ext>
            </p:extLst>
          </p:nvPr>
        </p:nvGraphicFramePr>
        <p:xfrm>
          <a:off x="152400" y="1295400"/>
          <a:ext cx="8839202" cy="437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564"/>
                <a:gridCol w="1607128"/>
                <a:gridCol w="6428510"/>
              </a:tblGrid>
              <a:tr h="668311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>
                          <a:latin typeface="Berlin Sans FB" pitchFamily="34" charset="0"/>
                        </a:rPr>
                        <a:t>NO</a:t>
                      </a:r>
                      <a:endParaRPr lang="id-ID" sz="28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>
                          <a:latin typeface="Berlin Sans FB" pitchFamily="34" charset="0"/>
                        </a:rPr>
                        <a:t>NAMA</a:t>
                      </a:r>
                      <a:endParaRPr lang="id-ID" sz="28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>
                          <a:latin typeface="Berlin Sans FB" pitchFamily="34" charset="0"/>
                        </a:rPr>
                        <a:t>DESKRIPSI</a:t>
                      </a:r>
                      <a:endParaRPr lang="id-ID" sz="2800" dirty="0">
                        <a:latin typeface="Berlin Sans FB" pitchFamily="34" charset="0"/>
                      </a:endParaRPr>
                    </a:p>
                  </a:txBody>
                  <a:tcPr/>
                </a:tc>
              </a:tr>
              <a:tr h="1651689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>
                          <a:latin typeface="Berlin Sans FB" pitchFamily="34" charset="0"/>
                        </a:rPr>
                        <a:t>1</a:t>
                      </a:r>
                      <a:endParaRPr lang="id-ID" sz="28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800" dirty="0" smtClean="0">
                          <a:latin typeface="Berlin Sans FB" pitchFamily="34" charset="0"/>
                        </a:rPr>
                        <a:t>ANI</a:t>
                      </a:r>
                      <a:endParaRPr lang="id-ID" sz="28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d-ID" sz="2800" dirty="0" smtClean="0">
                          <a:solidFill>
                            <a:srgbClr val="000000"/>
                          </a:solidFill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Sangat terampil dalam .... (sesuai</a:t>
                      </a:r>
                      <a:r>
                        <a:rPr lang="id-ID" sz="2800" baseline="0" dirty="0" smtClean="0">
                          <a:solidFill>
                            <a:srgbClr val="000000"/>
                          </a:solidFill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 KD 4.1 dan 4.4), serta memiliki keterampilan yang baik dalam.... (sesuai KD 4.2, dan 4.3)</a:t>
                      </a:r>
                    </a:p>
                  </a:txBody>
                  <a:tcPr/>
                </a:tc>
              </a:tr>
              <a:tr h="1651689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>
                          <a:latin typeface="Berlin Sans FB" pitchFamily="34" charset="0"/>
                        </a:rPr>
                        <a:t>2.</a:t>
                      </a:r>
                      <a:endParaRPr lang="id-ID" sz="28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800" dirty="0" smtClean="0">
                          <a:latin typeface="Berlin Sans FB" pitchFamily="34" charset="0"/>
                        </a:rPr>
                        <a:t>BUDI</a:t>
                      </a:r>
                      <a:endParaRPr lang="id-ID" sz="2800" dirty="0">
                        <a:latin typeface="Berlin Sans FB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d-ID" sz="2800" baseline="0" dirty="0" smtClean="0">
                          <a:solidFill>
                            <a:srgbClr val="000000"/>
                          </a:solidFill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.....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2"/>
          <p:cNvSpPr txBox="1"/>
          <p:nvPr/>
        </p:nvSpPr>
        <p:spPr>
          <a:xfrm>
            <a:off x="8610600" y="6492875"/>
            <a:ext cx="533400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D202482-47FA-4B63-9B08-9FDC23A54441}" type="slidenum">
              <a:rPr lang="en-US" sz="1600" b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pPr algn="r">
                <a:defRPr/>
              </a:pPr>
              <a:t>33</a:t>
            </a:fld>
            <a:endParaRPr lang="id-ID" sz="11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446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5401"/>
          </a:xfrm>
          <a:solidFill>
            <a:schemeClr val="tx2"/>
          </a:solidFill>
        </p:spPr>
        <p:txBody>
          <a:bodyPr/>
          <a:lstStyle/>
          <a:p>
            <a:r>
              <a:rPr lang="id-ID" sz="3200" b="1" cap="all" dirty="0" smtClean="0">
                <a:solidFill>
                  <a:schemeClr val="bg1"/>
                </a:solidFill>
                <a:latin typeface="+mn-lt"/>
              </a:rPr>
              <a:t>Contoh Perhitungan Nilai SIKAP</a:t>
            </a:r>
            <a:endParaRPr lang="id-ID" sz="3200" b="1" cap="all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53596"/>
              </p:ext>
            </p:extLst>
          </p:nvPr>
        </p:nvGraphicFramePr>
        <p:xfrm>
          <a:off x="209863" y="1450300"/>
          <a:ext cx="8829206" cy="1927860"/>
        </p:xfrm>
        <a:graphic>
          <a:graphicData uri="http://schemas.openxmlformats.org/drawingml/2006/table">
            <a:tbl>
              <a:tblPr firstRow="1" firstCol="1" bandRow="1"/>
              <a:tblGrid>
                <a:gridCol w="885917"/>
                <a:gridCol w="368327"/>
                <a:gridCol w="368327"/>
                <a:gridCol w="367241"/>
                <a:gridCol w="367241"/>
                <a:gridCol w="367241"/>
                <a:gridCol w="367241"/>
                <a:gridCol w="384626"/>
                <a:gridCol w="896372"/>
                <a:gridCol w="349369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906904"/>
              </a:tblGrid>
              <a:tr h="522514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Nama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KD 1.1 penilaian </a:t>
                      </a: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ke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22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2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KD 1.1</a:t>
                      </a:r>
                      <a:endParaRPr lang="id-ID" sz="2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1000" b="1" dirty="0" smtClean="0">
                        <a:solidFill>
                          <a:schemeClr val="tx1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KD 2.1 penilaian ke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b="1" dirty="0" smtClean="0">
                        <a:solidFill>
                          <a:schemeClr val="tx1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KD 2.1</a:t>
                      </a:r>
                      <a:endParaRPr lang="id-ID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2657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1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2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3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4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5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6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7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1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2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3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4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5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6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7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en-US" dirty="0" smtClean="0"/>
                        <a:t>ANI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B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C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id-ID" dirty="0" smtClean="0"/>
                        <a:t>BUDI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B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B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id-ID" dirty="0" smtClean="0"/>
                        <a:t>CITRA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C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B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131825"/>
              </p:ext>
            </p:extLst>
          </p:nvPr>
        </p:nvGraphicFramePr>
        <p:xfrm>
          <a:off x="194873" y="3812500"/>
          <a:ext cx="8829206" cy="2590800"/>
        </p:xfrm>
        <a:graphic>
          <a:graphicData uri="http://schemas.openxmlformats.org/drawingml/2006/table">
            <a:tbl>
              <a:tblPr firstRow="1" firstCol="1" bandRow="1"/>
              <a:tblGrid>
                <a:gridCol w="828046"/>
                <a:gridCol w="365760"/>
                <a:gridCol w="365760"/>
                <a:gridCol w="365760"/>
                <a:gridCol w="365760"/>
                <a:gridCol w="365760"/>
                <a:gridCol w="365760"/>
                <a:gridCol w="470102"/>
                <a:gridCol w="899410"/>
                <a:gridCol w="344774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891914"/>
              </a:tblGrid>
              <a:tr h="518160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Nama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KD 2.2 penilaian ke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rebuchet MS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KD 2.2</a:t>
                      </a:r>
                      <a:endParaRPr lang="id-ID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KD 2.3 penilaian ke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20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KD 2.3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816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1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2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3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4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5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6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7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1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2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3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4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5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6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7</a:t>
                      </a:r>
                      <a:endParaRPr lang="id-ID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ANI 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B</a:t>
                      </a:r>
                      <a:endParaRPr lang="id-ID" sz="2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SB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id-ID" dirty="0" smtClean="0"/>
                        <a:t>BUDI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B</a:t>
                      </a:r>
                      <a:endParaRPr lang="id-ID" sz="2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B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id-ID" dirty="0" smtClean="0"/>
                        <a:t>CITRA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B</a:t>
                      </a:r>
                      <a:endParaRPr lang="id-ID" sz="2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B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942945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>
                <a:solidFill>
                  <a:prstClr val="black"/>
                </a:solidFill>
              </a:rPr>
              <a:t>Mata Pelajaran: </a:t>
            </a:r>
            <a:r>
              <a:rPr lang="id-ID" sz="2400" b="1" dirty="0" smtClean="0">
                <a:solidFill>
                  <a:prstClr val="black"/>
                </a:solidFill>
              </a:rPr>
              <a:t>..........</a:t>
            </a:r>
            <a:endParaRPr lang="id-ID" sz="2400" b="1" dirty="0">
              <a:solidFill>
                <a:prstClr val="black"/>
              </a:solidFill>
            </a:endParaRPr>
          </a:p>
        </p:txBody>
      </p:sp>
      <p:sp>
        <p:nvSpPr>
          <p:cNvPr id="6" name="Slide Number Placeholder 2"/>
          <p:cNvSpPr txBox="1"/>
          <p:nvPr/>
        </p:nvSpPr>
        <p:spPr>
          <a:xfrm>
            <a:off x="8610600" y="6492875"/>
            <a:ext cx="533400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D202482-47FA-4B63-9B08-9FDC23A54441}" type="slidenum">
              <a:rPr lang="en-US" sz="1600" b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pPr algn="r">
                <a:defRPr/>
              </a:pPr>
              <a:t>34</a:t>
            </a:fld>
            <a:endParaRPr lang="id-ID" sz="11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33012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993679"/>
              </p:ext>
            </p:extLst>
          </p:nvPr>
        </p:nvGraphicFramePr>
        <p:xfrm>
          <a:off x="344774" y="729522"/>
          <a:ext cx="5891133" cy="3243870"/>
        </p:xfrm>
        <a:graphic>
          <a:graphicData uri="http://schemas.openxmlformats.org/drawingml/2006/table">
            <a:tbl>
              <a:tblPr firstRow="1" firstCol="1" bandRow="1"/>
              <a:tblGrid>
                <a:gridCol w="1286718"/>
                <a:gridCol w="473340"/>
                <a:gridCol w="473340"/>
                <a:gridCol w="473340"/>
                <a:gridCol w="473340"/>
                <a:gridCol w="473340"/>
                <a:gridCol w="473340"/>
                <a:gridCol w="473340"/>
                <a:gridCol w="1291035"/>
              </a:tblGrid>
              <a:tr h="544642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Nama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KD 2.4 penilaian ke</a:t>
                      </a:r>
                      <a:endParaRPr lang="id-ID" sz="2400" dirty="0">
                        <a:solidFill>
                          <a:schemeClr val="tx1"/>
                        </a:solidFill>
                        <a:effectLst/>
                        <a:latin typeface="Berlin Sans FB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2400" dirty="0" smtClean="0">
                        <a:solidFill>
                          <a:schemeClr val="tx1"/>
                        </a:solidFill>
                        <a:effectLst/>
                        <a:latin typeface="Berlin Sans FB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KD 2.4</a:t>
                      </a:r>
                      <a:endParaRPr lang="id-ID" sz="2400" dirty="0">
                        <a:solidFill>
                          <a:schemeClr val="tx1"/>
                        </a:solidFill>
                        <a:effectLst/>
                        <a:latin typeface="Berlin Sans FB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46641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7175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 smtClean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ANI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B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5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BUDI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B</a:t>
                      </a:r>
                      <a:endParaRPr lang="id-ID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5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CITRA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 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v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solidFill>
                            <a:schemeClr val="tx1"/>
                          </a:solidFill>
                          <a:effectLst/>
                          <a:latin typeface="Trebuchet MS"/>
                          <a:ea typeface="Calibri"/>
                          <a:cs typeface="Times New Roman"/>
                        </a:rPr>
                        <a:t>C</a:t>
                      </a:r>
                      <a:endParaRPr lang="id-ID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2"/>
          <p:cNvSpPr txBox="1"/>
          <p:nvPr/>
        </p:nvSpPr>
        <p:spPr>
          <a:xfrm>
            <a:off x="8610600" y="6492875"/>
            <a:ext cx="533400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D202482-47FA-4B63-9B08-9FDC23A54441}" type="slidenum">
              <a:rPr lang="en-US" sz="1600" b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pPr algn="r">
                <a:defRPr/>
              </a:pPr>
              <a:t>35</a:t>
            </a:fld>
            <a:endParaRPr lang="id-ID" sz="11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19183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187879"/>
              </p:ext>
            </p:extLst>
          </p:nvPr>
        </p:nvGraphicFramePr>
        <p:xfrm>
          <a:off x="306047" y="1147361"/>
          <a:ext cx="8523159" cy="3587924"/>
        </p:xfrm>
        <a:graphic>
          <a:graphicData uri="http://schemas.openxmlformats.org/drawingml/2006/table">
            <a:tbl>
              <a:tblPr firstRow="1" firstCol="1" bandRow="1"/>
              <a:tblGrid>
                <a:gridCol w="641438"/>
                <a:gridCol w="1110178"/>
                <a:gridCol w="845193"/>
                <a:gridCol w="708221"/>
                <a:gridCol w="708221"/>
                <a:gridCol w="708221"/>
                <a:gridCol w="865603"/>
                <a:gridCol w="1372581"/>
                <a:gridCol w="1563503"/>
              </a:tblGrid>
              <a:tr h="59149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id-ID" sz="240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No</a:t>
                      </a:r>
                      <a:endParaRPr lang="id-ID" sz="2400" dirty="0">
                        <a:effectLst/>
                        <a:latin typeface="Berlin Sans FB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Nama</a:t>
                      </a:r>
                      <a:endParaRPr lang="id-ID" sz="2400" dirty="0">
                        <a:effectLst/>
                        <a:latin typeface="Berlin Sans FB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Hasil penilaian sikap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Profil </a:t>
                      </a:r>
                      <a:r>
                        <a:rPr lang="id-ID" sz="2400" dirty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sikap secara </a:t>
                      </a:r>
                      <a:r>
                        <a:rPr lang="id-ID" sz="240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umum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2400" dirty="0">
                        <a:effectLst/>
                        <a:latin typeface="Berlin Sans FB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b="1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RAPOR</a:t>
                      </a:r>
                      <a:endParaRPr lang="id-ID" sz="2400" b="1" dirty="0">
                        <a:effectLst/>
                        <a:latin typeface="Berlin Sans FB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16923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KD 1.1</a:t>
                      </a:r>
                      <a:endParaRPr lang="id-ID" sz="2400" dirty="0">
                        <a:effectLst/>
                        <a:latin typeface="Berlin Sans FB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KD 2.1</a:t>
                      </a:r>
                      <a:endParaRPr lang="id-ID" sz="2400" dirty="0">
                        <a:effectLst/>
                        <a:latin typeface="Berlin Sans FB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KD 2.2</a:t>
                      </a:r>
                      <a:endParaRPr lang="id-ID" sz="2400" dirty="0">
                        <a:effectLst/>
                        <a:latin typeface="Berlin Sans FB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KD 2.3</a:t>
                      </a:r>
                      <a:endParaRPr lang="id-ID" sz="2400" dirty="0">
                        <a:effectLst/>
                        <a:latin typeface="Berlin Sans FB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KD 2.4</a:t>
                      </a:r>
                      <a:endParaRPr lang="id-ID" sz="2400" dirty="0">
                        <a:effectLst/>
                        <a:latin typeface="Berlin Sans FB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398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 smtClean="0">
                          <a:effectLst/>
                          <a:latin typeface="Tahoma"/>
                          <a:ea typeface="Calibri"/>
                          <a:cs typeface="Times New Roman"/>
                        </a:rPr>
                        <a:t>Ani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B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C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B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SB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B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000" dirty="0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id-ID" sz="2000" dirty="0" smtClean="0">
                          <a:effectLst/>
                          <a:latin typeface="Tahoma"/>
                          <a:ea typeface="Calibri"/>
                          <a:cs typeface="Times New Roman"/>
                        </a:rPr>
                        <a:t>B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id-ID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8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Budi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B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B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B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B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B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id-ID" sz="2000" dirty="0" smtClean="0">
                          <a:effectLst/>
                          <a:latin typeface="Tahoma"/>
                          <a:ea typeface="Calibri"/>
                          <a:cs typeface="Times New Roman"/>
                        </a:rPr>
                        <a:t>B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id-ID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0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Citra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C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B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B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B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Tahoma"/>
                          <a:ea typeface="Calibri"/>
                          <a:cs typeface="Times New Roman"/>
                        </a:rPr>
                        <a:t>C</a:t>
                      </a:r>
                      <a:endParaRPr lang="id-ID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dirty="0" smtClean="0">
                          <a:effectLst/>
                          <a:latin typeface="Tahoma"/>
                          <a:ea typeface="Calibri"/>
                          <a:cs typeface="Times New Roman"/>
                        </a:rPr>
                        <a:t>B</a:t>
                      </a:r>
                      <a:endParaRPr lang="id-ID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id-ID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 txBox="1"/>
          <p:nvPr/>
        </p:nvSpPr>
        <p:spPr>
          <a:xfrm>
            <a:off x="8610600" y="6492875"/>
            <a:ext cx="533400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D202482-47FA-4B63-9B08-9FDC23A54441}" type="slidenum">
              <a:rPr lang="en-US" sz="1600" b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pPr algn="r">
                <a:defRPr/>
              </a:pPr>
              <a:t>36</a:t>
            </a:fld>
            <a:endParaRPr lang="id-ID" sz="11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0"/>
            <a:ext cx="9144000" cy="98072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000" b="1" i="0" u="none" strike="noStrike" kern="0" cap="all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rlin Sans FB" pitchFamily="34" charset="0"/>
                <a:ea typeface="+mj-ea"/>
                <a:cs typeface="+mj-cs"/>
              </a:rPr>
              <a:t>REKAPITULASI</a:t>
            </a:r>
            <a:endParaRPr kumimoji="0" lang="id-ID" sz="4000" b="1" i="0" u="none" strike="noStrike" kern="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597048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67581"/>
          </a:xfrm>
          <a:solidFill>
            <a:schemeClr val="tx2"/>
          </a:solidFill>
        </p:spPr>
        <p:txBody>
          <a:bodyPr>
            <a:noAutofit/>
          </a:bodyPr>
          <a:lstStyle/>
          <a:p>
            <a:r>
              <a:rPr lang="id-ID" sz="3200" b="1" dirty="0" smtClean="0">
                <a:solidFill>
                  <a:schemeClr val="bg1"/>
                </a:solidFill>
                <a:latin typeface="Berlin Sans FB" pitchFamily="34" charset="0"/>
              </a:rPr>
              <a:t>DESKRIPSI KOMPETENSI SIKAP DALAM MAPEL</a:t>
            </a:r>
            <a:endParaRPr lang="id-ID" sz="3200" b="1" dirty="0">
              <a:solidFill>
                <a:schemeClr val="bg1"/>
              </a:solidFill>
              <a:latin typeface="Berlin Sans FB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865705"/>
              </p:ext>
            </p:extLst>
          </p:nvPr>
        </p:nvGraphicFramePr>
        <p:xfrm>
          <a:off x="152400" y="1371601"/>
          <a:ext cx="8686800" cy="4024665"/>
        </p:xfrm>
        <a:graphic>
          <a:graphicData uri="http://schemas.openxmlformats.org/drawingml/2006/table">
            <a:tbl>
              <a:tblPr firstRow="1" firstCol="1" bandRow="1"/>
              <a:tblGrid>
                <a:gridCol w="542639"/>
                <a:gridCol w="1102415"/>
                <a:gridCol w="7041746"/>
              </a:tblGrid>
              <a:tr h="6171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b="1" dirty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b="1" dirty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Nama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b="1" dirty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Deskripsi sikap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090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Adi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Sikapnya secara umum baik, </a:t>
                      </a:r>
                      <a:r>
                        <a:rPr lang="id-ID" sz="240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sangat baik dalam .... (KD 2.3) sangat baik</a:t>
                      </a:r>
                      <a:r>
                        <a:rPr lang="id-ID" sz="2400" baseline="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, perlu memperbaiki sikap .... (KD 2.1).</a:t>
                      </a:r>
                      <a:endParaRPr lang="id-ID" sz="2400" dirty="0">
                        <a:effectLst/>
                        <a:latin typeface="Berlin Sans FB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63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Budi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Sikapnya secara umum baik, </a:t>
                      </a:r>
                      <a:r>
                        <a:rPr lang="id-ID" sz="240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untuk ......</a:t>
                      </a:r>
                      <a:r>
                        <a:rPr lang="id-ID" sz="2400" baseline="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 (semua KD). </a:t>
                      </a:r>
                      <a:endParaRPr lang="id-ID" sz="2400" dirty="0">
                        <a:effectLst/>
                        <a:latin typeface="Berlin Sans FB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20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Citra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Sikapnya secara umum baik, </a:t>
                      </a:r>
                      <a:r>
                        <a:rPr lang="id-ID" sz="240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dan dalam sikap .... (KD 1.1) </a:t>
                      </a:r>
                      <a:r>
                        <a:rPr lang="id-ID" sz="2400" dirty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dan </a:t>
                      </a:r>
                      <a:r>
                        <a:rPr lang="id-ID" sz="240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dalam ..... (KD 2.4) perlu</a:t>
                      </a:r>
                      <a:r>
                        <a:rPr lang="id-ID" sz="2400" baseline="0" dirty="0" smtClean="0">
                          <a:effectLst/>
                          <a:latin typeface="Berlin Sans FB" pitchFamily="34" charset="0"/>
                          <a:ea typeface="Calibri"/>
                          <a:cs typeface="Times New Roman"/>
                        </a:rPr>
                        <a:t> diperbaiki.</a:t>
                      </a:r>
                      <a:endParaRPr lang="id-ID" sz="2400" dirty="0">
                        <a:effectLst/>
                        <a:latin typeface="Berlin Sans FB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2"/>
          <p:cNvSpPr txBox="1"/>
          <p:nvPr/>
        </p:nvSpPr>
        <p:spPr>
          <a:xfrm>
            <a:off x="8610600" y="6492875"/>
            <a:ext cx="533400" cy="36512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fld id="{AD202482-47FA-4B63-9B08-9FDC23A54441}" type="slidenum">
              <a:rPr lang="en-US" sz="1600" b="1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pPr algn="r">
                <a:defRPr/>
              </a:pPr>
              <a:t>37</a:t>
            </a:fld>
            <a:endParaRPr lang="id-ID" sz="11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88603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280" y="1205460"/>
            <a:ext cx="8491928" cy="5300272"/>
          </a:xfrm>
        </p:spPr>
        <p:txBody>
          <a:bodyPr>
            <a:noAutofit/>
          </a:bodyPr>
          <a:lstStyle/>
          <a:p>
            <a:r>
              <a:rPr lang="id-ID" sz="2400" dirty="0" smtClean="0">
                <a:latin typeface="Berlin Sans FB" pitchFamily="34" charset="0"/>
              </a:rPr>
              <a:t>Pelaporan oleh Pendidik</a:t>
            </a:r>
          </a:p>
          <a:p>
            <a:pPr marL="344488" indent="0">
              <a:buNone/>
            </a:pPr>
            <a:r>
              <a:rPr lang="id-ID" sz="2400" dirty="0" smtClean="0">
                <a:latin typeface="Berlin Sans FB" pitchFamily="34" charset="0"/>
              </a:rPr>
              <a:t>Laporan </a:t>
            </a:r>
            <a:r>
              <a:rPr lang="id-ID" sz="2400" dirty="0">
                <a:latin typeface="Berlin Sans FB" pitchFamily="34" charset="0"/>
              </a:rPr>
              <a:t>hasil penilaian oleh pendidik dapat berbentuk laporan hasil ulangan harian, ulangan tengah semester, ulangan akhir semester</a:t>
            </a:r>
            <a:r>
              <a:rPr lang="id-ID" sz="2400" dirty="0" smtClean="0">
                <a:latin typeface="Berlin Sans FB" pitchFamily="34" charset="0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id-ID" sz="2200" dirty="0" smtClean="0">
                <a:latin typeface="Berlin Sans FB" pitchFamily="34" charset="0"/>
              </a:rPr>
              <a:t>Pelaporan oleh Satuan Pendidikan, meliputi:</a:t>
            </a:r>
          </a:p>
          <a:p>
            <a:pPr marL="793750" indent="-449263">
              <a:buFont typeface="+mj-lt"/>
              <a:buAutoNum type="alphaLcPeriod"/>
            </a:pPr>
            <a:r>
              <a:rPr lang="id-ID" sz="2200" dirty="0" smtClean="0">
                <a:latin typeface="Berlin Sans FB" pitchFamily="34" charset="0"/>
              </a:rPr>
              <a:t>hasil </a:t>
            </a:r>
            <a:r>
              <a:rPr lang="id-ID" sz="2200" dirty="0">
                <a:latin typeface="Berlin Sans FB" pitchFamily="34" charset="0"/>
              </a:rPr>
              <a:t>pencapaian kompetensi dan/atau tingkat kompetensi kepada </a:t>
            </a:r>
            <a:r>
              <a:rPr lang="id-ID" sz="2200" dirty="0" smtClean="0">
                <a:latin typeface="Berlin Sans FB" pitchFamily="34" charset="0"/>
              </a:rPr>
              <a:t>  orangtua/wali </a:t>
            </a:r>
            <a:r>
              <a:rPr lang="id-ID" sz="2200" dirty="0">
                <a:latin typeface="Berlin Sans FB" pitchFamily="34" charset="0"/>
              </a:rPr>
              <a:t>peserta didik dalam bentuk buku rapor;</a:t>
            </a:r>
          </a:p>
          <a:p>
            <a:pPr marL="793750" indent="-449263">
              <a:buFont typeface="+mj-lt"/>
              <a:buAutoNum type="alphaLcPeriod"/>
            </a:pPr>
            <a:r>
              <a:rPr lang="id-ID" sz="2200" dirty="0" smtClean="0">
                <a:latin typeface="Berlin Sans FB" pitchFamily="34" charset="0"/>
              </a:rPr>
              <a:t>pencapaian </a:t>
            </a:r>
            <a:r>
              <a:rPr lang="id-ID" sz="2200" dirty="0">
                <a:latin typeface="Berlin Sans FB" pitchFamily="34" charset="0"/>
              </a:rPr>
              <a:t>hasil belajar tingkat satuan pendidikan kepada dinas pendidikan kabupaten/kota dan instansi lain yang terkait; dan</a:t>
            </a:r>
          </a:p>
          <a:p>
            <a:pPr marL="793750" indent="-449263">
              <a:buFont typeface="+mj-lt"/>
              <a:buAutoNum type="alphaLcPeriod"/>
            </a:pPr>
            <a:r>
              <a:rPr lang="id-ID" sz="2200" dirty="0" smtClean="0">
                <a:latin typeface="Berlin Sans FB" pitchFamily="34" charset="0"/>
              </a:rPr>
              <a:t>hasil </a:t>
            </a:r>
            <a:r>
              <a:rPr lang="id-ID" sz="2200" dirty="0">
                <a:latin typeface="Berlin Sans FB" pitchFamily="34" charset="0"/>
              </a:rPr>
              <a:t>ujian Tingkat Kompetensi kepada orangtua/wali peserta didik dan dinas pendidikan.</a:t>
            </a:r>
          </a:p>
          <a:p>
            <a:pPr marL="0" indent="0">
              <a:buNone/>
            </a:pPr>
            <a:r>
              <a:rPr lang="id-ID" sz="2400" dirty="0" smtClean="0">
                <a:latin typeface="Berlin Sans FB" pitchFamily="34" charset="0"/>
              </a:rPr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7746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PE</a:t>
            </a:r>
            <a:r>
              <a:rPr lang="id-ID" sz="3200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LAPOR</a:t>
            </a:r>
            <a:r>
              <a:rPr lang="en-US" sz="3200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AN</a:t>
            </a:r>
            <a:r>
              <a:rPr lang="id-ID" sz="3200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 PENCAPAIAN KOMPETENSI </a:t>
            </a:r>
          </a:p>
          <a:p>
            <a:r>
              <a:rPr lang="id-ID" sz="3200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PESERTA DIDIK</a:t>
            </a:r>
            <a:r>
              <a:rPr lang="en-US" sz="3200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 </a:t>
            </a:r>
            <a:endParaRPr lang="en-US" sz="3200" b="1" dirty="0">
              <a:solidFill>
                <a:prstClr val="white"/>
              </a:solidFill>
              <a:latin typeface="Berlin Sans FB" pitchFamily="34" charset="0"/>
              <a:cs typeface="Calibri" pitchFamily="34" charset="0"/>
            </a:endParaRPr>
          </a:p>
        </p:txBody>
      </p:sp>
      <p:sp>
        <p:nvSpPr>
          <p:cNvPr id="5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22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5171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803" y="1219200"/>
            <a:ext cx="8544394" cy="4906963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id-ID" dirty="0">
                <a:latin typeface="Berlin Sans FB" pitchFamily="34" charset="0"/>
              </a:rPr>
              <a:t>Hasil belajar yang dicantumkan dalam </a:t>
            </a:r>
            <a:r>
              <a:rPr lang="id-ID" dirty="0" smtClean="0">
                <a:latin typeface="Berlin Sans FB" pitchFamily="34" charset="0"/>
              </a:rPr>
              <a:t>Rapor:</a:t>
            </a:r>
            <a:endParaRPr lang="id-ID" dirty="0">
              <a:latin typeface="Berlin Sans FB" pitchFamily="34" charset="0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id-ID" dirty="0" smtClean="0">
                <a:latin typeface="Berlin Sans FB" pitchFamily="34" charset="0"/>
              </a:rPr>
              <a:t>untuk </a:t>
            </a:r>
            <a:r>
              <a:rPr lang="id-ID" dirty="0">
                <a:latin typeface="Berlin Sans FB" pitchFamily="34" charset="0"/>
              </a:rPr>
              <a:t>ranah </a:t>
            </a:r>
            <a:r>
              <a:rPr lang="id-ID" b="1" dirty="0">
                <a:latin typeface="Berlin Sans FB" pitchFamily="34" charset="0"/>
              </a:rPr>
              <a:t>sikap</a:t>
            </a:r>
            <a:r>
              <a:rPr lang="id-ID" dirty="0">
                <a:latin typeface="Berlin Sans FB" pitchFamily="34" charset="0"/>
              </a:rPr>
              <a:t> menggunakan skor modus 1,00 – 4,00 dengan predikat Kurang (K), Cukup (C), Baik (B), dan Sangat Baik (SB);</a:t>
            </a:r>
          </a:p>
          <a:p>
            <a:pPr marL="515938" indent="-515938">
              <a:spcBef>
                <a:spcPts val="1200"/>
              </a:spcBef>
              <a:buFont typeface="+mj-lt"/>
              <a:buAutoNum type="arabicPeriod"/>
            </a:pPr>
            <a:r>
              <a:rPr lang="id-ID" dirty="0" smtClean="0">
                <a:latin typeface="Berlin Sans FB" pitchFamily="34" charset="0"/>
              </a:rPr>
              <a:t>untuk </a:t>
            </a:r>
            <a:r>
              <a:rPr lang="id-ID" dirty="0">
                <a:latin typeface="Berlin Sans FB" pitchFamily="34" charset="0"/>
              </a:rPr>
              <a:t>ranah </a:t>
            </a:r>
            <a:r>
              <a:rPr lang="id-ID" b="1" dirty="0">
                <a:latin typeface="Berlin Sans FB" pitchFamily="34" charset="0"/>
              </a:rPr>
              <a:t>pengetahuan</a:t>
            </a:r>
            <a:r>
              <a:rPr lang="id-ID" dirty="0">
                <a:latin typeface="Berlin Sans FB" pitchFamily="34" charset="0"/>
              </a:rPr>
              <a:t> menggunakan skor rerata 1,00 – 4,00 dengan predikat D – A.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id-ID" dirty="0" smtClean="0">
                <a:latin typeface="Berlin Sans FB" pitchFamily="34" charset="0"/>
              </a:rPr>
              <a:t>untuk </a:t>
            </a:r>
            <a:r>
              <a:rPr lang="id-ID" dirty="0">
                <a:latin typeface="Berlin Sans FB" pitchFamily="34" charset="0"/>
              </a:rPr>
              <a:t>ranah </a:t>
            </a:r>
            <a:r>
              <a:rPr lang="id-ID" b="1" dirty="0">
                <a:latin typeface="Berlin Sans FB" pitchFamily="34" charset="0"/>
              </a:rPr>
              <a:t>keterampilan</a:t>
            </a:r>
            <a:r>
              <a:rPr lang="id-ID" dirty="0">
                <a:latin typeface="Berlin Sans FB" pitchFamily="34" charset="0"/>
              </a:rPr>
              <a:t> menggunakan </a:t>
            </a:r>
            <a:r>
              <a:rPr lang="en-US" dirty="0" err="1" smtClean="0">
                <a:latin typeface="Berlin Sans FB" pitchFamily="34" charset="0"/>
              </a:rPr>
              <a:t>rerata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id-ID" dirty="0" smtClean="0">
                <a:latin typeface="Berlin Sans FB" pitchFamily="34" charset="0"/>
              </a:rPr>
              <a:t>skor </a:t>
            </a:r>
            <a:r>
              <a:rPr lang="id-ID" dirty="0">
                <a:latin typeface="Berlin Sans FB" pitchFamily="34" charset="0"/>
              </a:rPr>
              <a:t>optimum 1,00 – 4,00 dengan predikat D – A</a:t>
            </a:r>
            <a:r>
              <a:rPr lang="id-ID" dirty="0" smtClean="0">
                <a:latin typeface="Berlin Sans FB" pitchFamily="34" charset="0"/>
              </a:rPr>
              <a:t>.</a:t>
            </a:r>
          </a:p>
          <a:p>
            <a:pPr marL="398463" indent="-398463">
              <a:spcBef>
                <a:spcPts val="1200"/>
              </a:spcBef>
              <a:buNone/>
            </a:pPr>
            <a:endParaRPr lang="id-ID" dirty="0">
              <a:latin typeface="Berlin Sans FB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7746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N</a:t>
            </a:r>
            <a:r>
              <a:rPr lang="id-ID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ILAI RAPOR</a:t>
            </a:r>
            <a:r>
              <a:rPr lang="en-US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 </a:t>
            </a:r>
            <a:endParaRPr lang="en-US" b="1" dirty="0">
              <a:solidFill>
                <a:prstClr val="white"/>
              </a:solidFill>
              <a:latin typeface="Berlin Sans FB" pitchFamily="34" charset="0"/>
              <a:cs typeface="Calibri" pitchFamily="34" charset="0"/>
            </a:endParaRPr>
          </a:p>
        </p:txBody>
      </p:sp>
      <p:sp>
        <p:nvSpPr>
          <p:cNvPr id="5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23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8762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chemeClr val="tx2"/>
          </a:solidFill>
        </p:spPr>
        <p:txBody>
          <a:bodyPr/>
          <a:lstStyle/>
          <a:p>
            <a:r>
              <a:rPr lang="id-ID" sz="3600" b="1" dirty="0" smtClean="0">
                <a:solidFill>
                  <a:schemeClr val="bg1"/>
                </a:solidFill>
                <a:latin typeface="Berlin Sans FB" pitchFamily="34" charset="0"/>
              </a:rPr>
              <a:t>PENILAIAN HASIL BELAJAR</a:t>
            </a:r>
            <a:br>
              <a:rPr lang="id-ID" sz="3600" b="1" dirty="0" smtClean="0">
                <a:solidFill>
                  <a:schemeClr val="bg1"/>
                </a:solidFill>
                <a:latin typeface="Berlin Sans FB" pitchFamily="34" charset="0"/>
              </a:rPr>
            </a:br>
            <a:r>
              <a:rPr lang="id-ID" sz="3600" b="1" dirty="0" smtClean="0">
                <a:solidFill>
                  <a:schemeClr val="bg1"/>
                </a:solidFill>
                <a:latin typeface="Berlin Sans FB" pitchFamily="34" charset="0"/>
              </a:rPr>
              <a:t>OLEH PENDIDIK</a:t>
            </a:r>
            <a:endParaRPr lang="id-ID" sz="3600" b="1" dirty="0">
              <a:solidFill>
                <a:schemeClr val="bg1"/>
              </a:solidFill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28800"/>
            <a:ext cx="8769145" cy="4876800"/>
          </a:xfrm>
        </p:spPr>
        <p:txBody>
          <a:bodyPr/>
          <a:lstStyle/>
          <a:p>
            <a:r>
              <a:rPr lang="nl-NL" sz="3000" dirty="0" smtClean="0">
                <a:latin typeface="Berlin Sans FB" pitchFamily="34" charset="0"/>
              </a:rPr>
              <a:t>Penilaian </a:t>
            </a:r>
            <a:r>
              <a:rPr lang="id-ID" sz="3000" dirty="0" smtClean="0">
                <a:latin typeface="Berlin Sans FB" pitchFamily="34" charset="0"/>
              </a:rPr>
              <a:t>h</a:t>
            </a:r>
            <a:r>
              <a:rPr lang="nl-NL" sz="3000" dirty="0" smtClean="0">
                <a:latin typeface="Berlin Sans FB" pitchFamily="34" charset="0"/>
              </a:rPr>
              <a:t>asil </a:t>
            </a:r>
            <a:r>
              <a:rPr lang="id-ID" sz="3000" dirty="0" smtClean="0">
                <a:latin typeface="Berlin Sans FB" pitchFamily="34" charset="0"/>
              </a:rPr>
              <a:t>b</a:t>
            </a:r>
            <a:r>
              <a:rPr lang="nl-NL" sz="3000" dirty="0" smtClean="0">
                <a:latin typeface="Berlin Sans FB" pitchFamily="34" charset="0"/>
              </a:rPr>
              <a:t>elajar </a:t>
            </a:r>
            <a:r>
              <a:rPr lang="nl-NL" sz="3000" dirty="0">
                <a:latin typeface="Berlin Sans FB" pitchFamily="34" charset="0"/>
              </a:rPr>
              <a:t>oleh </a:t>
            </a:r>
            <a:r>
              <a:rPr lang="id-ID" sz="3000" dirty="0" smtClean="0">
                <a:latin typeface="Berlin Sans FB" pitchFamily="34" charset="0"/>
              </a:rPr>
              <a:t>p</a:t>
            </a:r>
            <a:r>
              <a:rPr lang="nl-NL" sz="3000" dirty="0" smtClean="0">
                <a:latin typeface="Berlin Sans FB" pitchFamily="34" charset="0"/>
              </a:rPr>
              <a:t>endidik </a:t>
            </a:r>
            <a:r>
              <a:rPr lang="nl-NL" sz="3000" dirty="0">
                <a:latin typeface="Berlin Sans FB" pitchFamily="34" charset="0"/>
              </a:rPr>
              <a:t>dilaksanakan dalam bentuk penilaian </a:t>
            </a:r>
            <a:r>
              <a:rPr lang="id-ID" sz="3000" b="1" dirty="0" smtClean="0">
                <a:latin typeface="Berlin Sans FB" pitchFamily="34" charset="0"/>
              </a:rPr>
              <a:t>a</a:t>
            </a:r>
            <a:r>
              <a:rPr lang="nl-NL" sz="3000" b="1" dirty="0" smtClean="0">
                <a:latin typeface="Berlin Sans FB" pitchFamily="34" charset="0"/>
              </a:rPr>
              <a:t>utentik </a:t>
            </a:r>
            <a:r>
              <a:rPr lang="nl-NL" sz="3000" dirty="0">
                <a:latin typeface="Berlin Sans FB" pitchFamily="34" charset="0"/>
              </a:rPr>
              <a:t>dan </a:t>
            </a:r>
            <a:r>
              <a:rPr lang="nl-NL" sz="3000" b="1" dirty="0">
                <a:latin typeface="Berlin Sans FB" pitchFamily="34" charset="0"/>
              </a:rPr>
              <a:t>non-autentik</a:t>
            </a:r>
            <a:r>
              <a:rPr lang="nl-NL" sz="3000" dirty="0">
                <a:latin typeface="Berlin Sans FB" pitchFamily="34" charset="0"/>
              </a:rPr>
              <a:t>.</a:t>
            </a:r>
            <a:endParaRPr lang="id-ID" sz="3000" dirty="0" smtClean="0">
              <a:latin typeface="Berlin Sans FB" pitchFamily="34" charset="0"/>
            </a:endParaRPr>
          </a:p>
          <a:p>
            <a:r>
              <a:rPr lang="id-ID" sz="3000" dirty="0" smtClean="0">
                <a:latin typeface="Berlin Sans FB" pitchFamily="34" charset="0"/>
              </a:rPr>
              <a:t>Bentuk </a:t>
            </a:r>
            <a:r>
              <a:rPr lang="id-ID" sz="3000" dirty="0">
                <a:latin typeface="Berlin Sans FB" pitchFamily="34" charset="0"/>
              </a:rPr>
              <a:t>penilaian autentik mencakup penilaian berdasarkan pengamatan, tugas ke lapangan, portofolio, proyek, produk, jurnal, kerja laboratorium dan unjuk kerja, serta penilaian diri.</a:t>
            </a:r>
          </a:p>
          <a:p>
            <a:r>
              <a:rPr lang="id-ID" sz="3000" dirty="0" smtClean="0">
                <a:latin typeface="Berlin Sans FB" pitchFamily="34" charset="0"/>
              </a:rPr>
              <a:t>Bentuk </a:t>
            </a:r>
            <a:r>
              <a:rPr lang="id-ID" sz="3000" dirty="0">
                <a:latin typeface="Berlin Sans FB" pitchFamily="34" charset="0"/>
              </a:rPr>
              <a:t>penilaian non-autentik </a:t>
            </a:r>
            <a:r>
              <a:rPr lang="id-ID" sz="3000" dirty="0" smtClean="0">
                <a:latin typeface="Berlin Sans FB" pitchFamily="34" charset="0"/>
              </a:rPr>
              <a:t>mencakup </a:t>
            </a:r>
            <a:r>
              <a:rPr lang="id-ID" sz="3000" dirty="0">
                <a:latin typeface="Berlin Sans FB" pitchFamily="34" charset="0"/>
              </a:rPr>
              <a:t>tes, ulangan, dan ujian</a:t>
            </a:r>
            <a:r>
              <a:rPr lang="id-ID" sz="3000" dirty="0" smtClean="0">
                <a:latin typeface="Berlin Sans FB" pitchFamily="34" charset="0"/>
              </a:rPr>
              <a:t>.</a:t>
            </a:r>
          </a:p>
        </p:txBody>
      </p:sp>
      <p:sp>
        <p:nvSpPr>
          <p:cNvPr id="4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pitchFamily="34" charset="0"/>
              </a:rPr>
              <a:t>2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erlin Sans FB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0337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9144000" cy="1066800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b="1" dirty="0">
              <a:solidFill>
                <a:prstClr val="black"/>
              </a:solidFill>
              <a:latin typeface="Berlin Sans FB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36160" y="295981"/>
            <a:ext cx="5314275" cy="5155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300"/>
              </a:lnSpc>
            </a:pPr>
            <a:r>
              <a:rPr lang="en-US" sz="2800" b="1" dirty="0" smtClean="0">
                <a:ln w="11430"/>
                <a:solidFill>
                  <a:prstClr val="white"/>
                </a:solidFill>
                <a:latin typeface="Berlin Sans FB" pitchFamily="34" charset="0"/>
              </a:rPr>
              <a:t>MODEL FORMAT  </a:t>
            </a:r>
            <a:r>
              <a:rPr lang="id-ID" sz="2800" b="1" dirty="0" smtClean="0">
                <a:ln w="11430"/>
                <a:solidFill>
                  <a:prstClr val="white"/>
                </a:solidFill>
                <a:latin typeface="Berlin Sans FB" pitchFamily="34" charset="0"/>
              </a:rPr>
              <a:t>RAPOR</a:t>
            </a:r>
            <a:r>
              <a:rPr lang="en-US" sz="2800" b="1" dirty="0" smtClean="0">
                <a:ln w="11430"/>
                <a:solidFill>
                  <a:prstClr val="white"/>
                </a:solidFill>
                <a:latin typeface="Berlin Sans FB" pitchFamily="34" charset="0"/>
              </a:rPr>
              <a:t> SMA</a:t>
            </a:r>
            <a:endParaRPr lang="id-ID" sz="2800" b="1" dirty="0">
              <a:ln w="11430"/>
              <a:solidFill>
                <a:prstClr val="white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0363" y="1668525"/>
          <a:ext cx="8891747" cy="44667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6448"/>
                <a:gridCol w="2326748"/>
                <a:gridCol w="835572"/>
                <a:gridCol w="901919"/>
                <a:gridCol w="769226"/>
                <a:gridCol w="926224"/>
                <a:gridCol w="914400"/>
                <a:gridCol w="1801210"/>
              </a:tblGrid>
              <a:tr h="41381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MATA PELAJARAN</a:t>
                      </a:r>
                      <a:endParaRPr lang="en-US" sz="1800" dirty="0">
                        <a:solidFill>
                          <a:schemeClr val="bg1"/>
                        </a:solidFill>
                        <a:latin typeface="Agency FB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PENGETAHUAN</a:t>
                      </a:r>
                      <a:endParaRPr lang="en-US" sz="1800" dirty="0">
                        <a:solidFill>
                          <a:schemeClr val="bg1"/>
                        </a:solidFill>
                        <a:latin typeface="Agency FB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KETERAMPILAN</a:t>
                      </a:r>
                      <a:endParaRPr lang="en-US" sz="1800" dirty="0">
                        <a:solidFill>
                          <a:schemeClr val="bg1"/>
                        </a:solidFill>
                        <a:latin typeface="Agency FB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SIKAP</a:t>
                      </a:r>
                      <a:endParaRPr lang="en-US" sz="1800" dirty="0">
                        <a:solidFill>
                          <a:schemeClr val="bg1"/>
                        </a:solidFill>
                        <a:latin typeface="Agency FB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381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KELOMPOK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A 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(UMUM)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Agency FB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NIL*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Agency FB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HURUF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Agency FB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NIL*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Agency FB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HURUF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Agency FB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MAPEL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Agency FB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ANTARMAPEL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Agency FB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</a:tr>
              <a:tr h="7761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b="1" dirty="0" smtClean="0">
                          <a:solidFill>
                            <a:srgbClr val="000066"/>
                          </a:solidFill>
                        </a:rPr>
                        <a:t>Pend. Agama &amp; Budi </a:t>
                      </a:r>
                      <a:r>
                        <a:rPr lang="en-US" b="1" dirty="0" err="1" smtClean="0">
                          <a:solidFill>
                            <a:srgbClr val="000066"/>
                          </a:solidFill>
                        </a:rPr>
                        <a:t>Pekerti</a:t>
                      </a:r>
                      <a:endParaRPr lang="id-ID" b="1" dirty="0" smtClean="0">
                        <a:solidFill>
                          <a:srgbClr val="000066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id-ID" sz="1600" dirty="0" smtClean="0"/>
                        <a:t>Nama guru: </a:t>
                      </a:r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Diisi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- 4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Diisi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A - D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Diisi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- 4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Diisi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A - D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Diisi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SB, B, C, K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dirty="0">
                        <a:latin typeface="Arial Narrow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18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b="1" dirty="0" err="1" smtClean="0">
                          <a:solidFill>
                            <a:srgbClr val="000066"/>
                          </a:solidFill>
                        </a:rPr>
                        <a:t>PPKn</a:t>
                      </a:r>
                      <a:endParaRPr lang="id-ID" b="1" dirty="0" smtClean="0">
                        <a:solidFill>
                          <a:srgbClr val="000066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id-ID" sz="1600" dirty="0" smtClean="0"/>
                        <a:t>Nama guru: </a:t>
                      </a:r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38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b="1" dirty="0" smtClean="0">
                          <a:solidFill>
                            <a:srgbClr val="000066"/>
                          </a:solidFill>
                        </a:rPr>
                        <a:t>B</a:t>
                      </a:r>
                      <a:r>
                        <a:rPr lang="id-ID" b="1" dirty="0" smtClean="0">
                          <a:solidFill>
                            <a:srgbClr val="000066"/>
                          </a:solidFill>
                        </a:rPr>
                        <a:t>ahasa</a:t>
                      </a:r>
                      <a:r>
                        <a:rPr lang="en-US" b="1" dirty="0" smtClean="0">
                          <a:solidFill>
                            <a:srgbClr val="000066"/>
                          </a:solidFill>
                        </a:rPr>
                        <a:t> Indonesia</a:t>
                      </a:r>
                      <a:endParaRPr lang="id-ID" b="1" dirty="0" smtClean="0">
                        <a:solidFill>
                          <a:srgbClr val="000066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id-ID" sz="1600" dirty="0" smtClean="0"/>
                        <a:t>Nama guru: </a:t>
                      </a:r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086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b="1" dirty="0" err="1" smtClean="0">
                          <a:solidFill>
                            <a:srgbClr val="000066"/>
                          </a:solidFill>
                        </a:rPr>
                        <a:t>Matematika</a:t>
                      </a:r>
                      <a:endParaRPr lang="id-ID" b="1" dirty="0" smtClean="0">
                        <a:solidFill>
                          <a:srgbClr val="000066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id-ID" sz="1600" dirty="0" smtClean="0"/>
                        <a:t>Nama guru:  Drs. Iwan</a:t>
                      </a:r>
                      <a:endParaRPr lang="en-US" sz="16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38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b="1" dirty="0" err="1" smtClean="0">
                          <a:solidFill>
                            <a:srgbClr val="000066"/>
                          </a:solidFill>
                        </a:rPr>
                        <a:t>Sejarah</a:t>
                      </a:r>
                      <a:r>
                        <a:rPr lang="en-US" b="1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000066"/>
                          </a:solidFill>
                        </a:rPr>
                        <a:t>Ind</a:t>
                      </a:r>
                      <a:r>
                        <a:rPr lang="id-ID" b="1" dirty="0" smtClean="0">
                          <a:solidFill>
                            <a:srgbClr val="000066"/>
                          </a:solidFill>
                        </a:rPr>
                        <a:t>onesia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id-ID" sz="1600" dirty="0" smtClean="0"/>
                        <a:t>Nama guru: </a:t>
                      </a:r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0141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...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dst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15753" y="1166644"/>
            <a:ext cx="3011219" cy="39414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b="1" dirty="0" smtClean="0">
                <a:solidFill>
                  <a:prstClr val="black"/>
                </a:solidFill>
              </a:rPr>
              <a:t>CAPAIAN</a:t>
            </a:r>
            <a:r>
              <a:rPr lang="en-US" b="1" dirty="0" smtClean="0">
                <a:solidFill>
                  <a:prstClr val="black"/>
                </a:solidFill>
              </a:rPr>
              <a:t> KOMPETENSI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882" y="6175947"/>
            <a:ext cx="2758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Catatan</a:t>
            </a:r>
            <a:r>
              <a:rPr lang="en-US" dirty="0" smtClean="0"/>
              <a:t>: </a:t>
            </a:r>
          </a:p>
          <a:p>
            <a:r>
              <a:rPr lang="en-US" dirty="0" smtClean="0"/>
              <a:t>*)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REAL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224452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-1"/>
            <a:ext cx="9144000" cy="1150883"/>
          </a:xfrm>
          <a:prstGeom prst="roundRect">
            <a:avLst>
              <a:gd name="adj" fmla="val 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b="1" dirty="0">
              <a:solidFill>
                <a:prstClr val="white">
                  <a:lumMod val="95000"/>
                </a:prstClr>
              </a:solidFill>
              <a:latin typeface="Berlin Sans FB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193978"/>
              </p:ext>
            </p:extLst>
          </p:nvPr>
        </p:nvGraphicFramePr>
        <p:xfrm>
          <a:off x="236482" y="1545021"/>
          <a:ext cx="8592208" cy="27904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35671"/>
                <a:gridCol w="6056537"/>
              </a:tblGrid>
              <a:tr h="567559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 EKSTRA KU</a:t>
                      </a:r>
                      <a:r>
                        <a:rPr lang="id-ID" baseline="0" dirty="0" smtClean="0"/>
                        <a:t>R</a:t>
                      </a:r>
                      <a:r>
                        <a:rPr lang="en-US" baseline="0" dirty="0" smtClean="0"/>
                        <a:t>IKULER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KEIKUTSERTAAN DALAM KEGIATAN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00000"/>
                    </a:solidFill>
                  </a:tcPr>
                </a:tc>
              </a:tr>
              <a:tr h="804041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id-ID" b="1" dirty="0" smtClean="0"/>
                        <a:t>Kepramukaan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1418896">
                <a:tc>
                  <a:txBody>
                    <a:bodyPr/>
                    <a:lstStyle/>
                    <a:p>
                      <a:pPr marL="236538" indent="-236538"/>
                      <a:r>
                        <a:rPr lang="en-US" b="1" dirty="0" smtClean="0"/>
                        <a:t>2. </a:t>
                      </a:r>
                      <a:r>
                        <a:rPr lang="en-US" b="1" dirty="0" err="1" smtClean="0"/>
                        <a:t>Palang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Merah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Remaja</a:t>
                      </a:r>
                      <a:r>
                        <a:rPr lang="en-US" b="1" dirty="0" smtClean="0"/>
                        <a:t>  (PMR)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836160" y="295981"/>
            <a:ext cx="5314275" cy="5155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300"/>
              </a:lnSpc>
            </a:pPr>
            <a:r>
              <a:rPr lang="en-US" sz="2800" b="1" dirty="0" smtClean="0">
                <a:ln w="11430"/>
                <a:solidFill>
                  <a:prstClr val="white"/>
                </a:solidFill>
                <a:latin typeface="Berlin Sans FB" pitchFamily="34" charset="0"/>
              </a:rPr>
              <a:t>MODEL FORMAT  </a:t>
            </a:r>
            <a:r>
              <a:rPr lang="id-ID" sz="2800" b="1" dirty="0" smtClean="0">
                <a:ln w="11430"/>
                <a:solidFill>
                  <a:prstClr val="white"/>
                </a:solidFill>
                <a:latin typeface="Berlin Sans FB" pitchFamily="34" charset="0"/>
              </a:rPr>
              <a:t>RAPOR</a:t>
            </a:r>
            <a:r>
              <a:rPr lang="en-US" sz="2800" b="1" dirty="0" smtClean="0">
                <a:ln w="11430"/>
                <a:solidFill>
                  <a:prstClr val="white"/>
                </a:solidFill>
                <a:latin typeface="Berlin Sans FB" pitchFamily="34" charset="0"/>
              </a:rPr>
              <a:t> SMA</a:t>
            </a:r>
            <a:endParaRPr lang="id-ID" sz="2800" b="1" dirty="0">
              <a:ln w="11430"/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72097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646" y="1828800"/>
            <a:ext cx="8070954" cy="34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4400" dirty="0" smtClean="0">
                <a:latin typeface="Berlin Sans FB" pitchFamily="34" charset="0"/>
              </a:rPr>
              <a:t>Pengisian rapor menggunakan aplikasi yang terintegrasi/s</a:t>
            </a:r>
            <a:r>
              <a:rPr lang="en-US" sz="4400" dirty="0" err="1" smtClean="0">
                <a:latin typeface="Berlin Sans FB" pitchFamily="34" charset="0"/>
              </a:rPr>
              <a:t>i</a:t>
            </a:r>
            <a:r>
              <a:rPr lang="id-ID" sz="4400" dirty="0" smtClean="0">
                <a:latin typeface="Berlin Sans FB" pitchFamily="34" charset="0"/>
              </a:rPr>
              <a:t>nkron dengan Data Pokok Pendidikan Menengah (Dapodikmen).</a:t>
            </a:r>
          </a:p>
          <a:p>
            <a:pPr marL="398463" indent="-398463">
              <a:buNone/>
            </a:pPr>
            <a:endParaRPr lang="id-ID" dirty="0">
              <a:latin typeface="Berlin Sans FB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7746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PENGISIAN RAPOR</a:t>
            </a:r>
            <a:r>
              <a:rPr lang="en-US" b="1" dirty="0" smtClean="0">
                <a:solidFill>
                  <a:prstClr val="white"/>
                </a:solidFill>
                <a:latin typeface="Berlin Sans FB" pitchFamily="34" charset="0"/>
                <a:cs typeface="Calibri" pitchFamily="34" charset="0"/>
              </a:rPr>
              <a:t> </a:t>
            </a:r>
            <a:endParaRPr lang="en-US" b="1" dirty="0">
              <a:solidFill>
                <a:prstClr val="white"/>
              </a:solidFill>
              <a:latin typeface="Berlin Sans FB" pitchFamily="34" charset="0"/>
              <a:cs typeface="Calibri" pitchFamily="34" charset="0"/>
            </a:endParaRPr>
          </a:p>
        </p:txBody>
      </p:sp>
      <p:sp>
        <p:nvSpPr>
          <p:cNvPr id="5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24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19865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37327" y="1762375"/>
            <a:ext cx="7287124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d-ID" sz="66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Calibri" pitchFamily="34" charset="0"/>
              </a:rPr>
              <a:t>Terimakasih</a:t>
            </a:r>
            <a:br>
              <a:rPr lang="id-ID" sz="66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Calibri" pitchFamily="34" charset="0"/>
              </a:rPr>
            </a:br>
            <a:r>
              <a:rPr lang="id-ID" sz="66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Calibri" pitchFamily="34" charset="0"/>
              </a:rPr>
              <a:t>Semoga Bermanfaat</a:t>
            </a:r>
            <a:endParaRPr lang="id-ID" sz="6600" b="1" cap="none" spc="0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Calibri" pitchFamily="34" charset="0"/>
            </a:endParaRPr>
          </a:p>
        </p:txBody>
      </p:sp>
      <p:pic>
        <p:nvPicPr>
          <p:cNvPr id="201730" name="Picture 2" descr="C:\Program Files\Microsoft Office\MEDIA\OFFICE12\Bullets\BD15276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822732" y="-472965"/>
            <a:ext cx="394138" cy="9601201"/>
          </a:xfrm>
          <a:prstGeom prst="rect">
            <a:avLst/>
          </a:prstGeom>
          <a:noFill/>
        </p:spPr>
      </p:pic>
      <p:sp>
        <p:nvSpPr>
          <p:cNvPr id="4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25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130955"/>
      </p:ext>
    </p:extLst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chemeClr val="bg1"/>
                </a:solidFill>
                <a:latin typeface="Berlin Sans FB" pitchFamily="34" charset="0"/>
              </a:rPr>
              <a:t>FUNGSI PENILAIAN</a:t>
            </a:r>
            <a:endParaRPr lang="id-ID" b="1" dirty="0">
              <a:solidFill>
                <a:schemeClr val="bg1"/>
              </a:solidFill>
              <a:latin typeface="Berlin Sans FB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1265237"/>
            <a:ext cx="8458200" cy="4983163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Penilaian Hasil Belajar oleh Pendidik </a:t>
            </a:r>
            <a:r>
              <a:rPr kumimoji="0" lang="id-ID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dilaksanakan </a:t>
            </a:r>
            <a:r>
              <a:rPr kumimoji="0" lang="id-ID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untuk memenuhi fungsi </a:t>
            </a:r>
            <a:r>
              <a:rPr kumimoji="0" lang="id-ID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formatif</a:t>
            </a:r>
            <a:r>
              <a:rPr kumimoji="0" lang="id-ID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 </a:t>
            </a:r>
            <a:r>
              <a:rPr kumimoji="0" lang="id-ID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dan </a:t>
            </a:r>
            <a:r>
              <a:rPr kumimoji="0" lang="id-ID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sumatif</a:t>
            </a:r>
            <a:r>
              <a:rPr kumimoji="0" lang="id-ID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 </a:t>
            </a:r>
            <a:r>
              <a:rPr kumimoji="0" lang="id-ID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dalam </a:t>
            </a:r>
            <a:r>
              <a:rPr kumimoji="0" lang="id-ID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penilaian</a:t>
            </a:r>
            <a:r>
              <a:rPr kumimoji="0" lang="id-ID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id-ID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erlin Sans FB" pitchFamily="34" charset="0"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Penilaian </a:t>
            </a:r>
            <a:r>
              <a:rPr kumimoji="0" lang="id-ID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Hasil Belajar oleh Pendidik berfungsi untuk memantau </a:t>
            </a:r>
            <a:r>
              <a:rPr kumimoji="0" lang="id-ID" b="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kemajuan</a:t>
            </a:r>
            <a:r>
              <a:rPr kumimoji="0" lang="id-ID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 belajar, memantau </a:t>
            </a:r>
            <a:r>
              <a:rPr kumimoji="0" lang="id-ID" b="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hasil belajar</a:t>
            </a:r>
            <a:r>
              <a:rPr kumimoji="0" lang="id-ID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, dan mendeteksi kebutuhan </a:t>
            </a:r>
            <a:r>
              <a:rPr kumimoji="0" lang="id-ID" b="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perbaikan</a:t>
            </a:r>
            <a:r>
              <a:rPr kumimoji="0" lang="id-ID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 hasil belajar peserta didik secara berkesinambungan</a:t>
            </a:r>
            <a:r>
              <a:rPr kumimoji="0" lang="id-ID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erlin Sans FB" pitchFamily="34" charset="0"/>
              </a:rPr>
              <a:t>.</a:t>
            </a:r>
          </a:p>
        </p:txBody>
      </p:sp>
      <p:sp>
        <p:nvSpPr>
          <p:cNvPr id="5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3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7058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b="1" dirty="0" smtClean="0">
                <a:solidFill>
                  <a:prstClr val="white"/>
                </a:solidFill>
                <a:latin typeface="Berlin Sans FB" pitchFamily="34" charset="0"/>
              </a:rPr>
              <a:t>TUJUAN PENILAIAN</a:t>
            </a:r>
            <a:endParaRPr lang="id-ID" b="1" dirty="0">
              <a:solidFill>
                <a:prstClr val="white"/>
              </a:solidFill>
              <a:latin typeface="Berlin Sans FB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8600" y="1371600"/>
            <a:ext cx="86868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r>
              <a:rPr lang="id-ID" sz="3300" dirty="0" smtClean="0">
                <a:solidFill>
                  <a:sysClr val="windowText" lastClr="000000"/>
                </a:solidFill>
                <a:latin typeface="Berlin Sans FB" pitchFamily="34" charset="0"/>
              </a:rPr>
              <a:t>Penilaian Hasil Belajar oleh Pendidik  bertujuan untuk:</a:t>
            </a:r>
          </a:p>
          <a:p>
            <a:pPr marL="509588" indent="-449263">
              <a:lnSpc>
                <a:spcPts val="3400"/>
              </a:lnSpc>
              <a:spcBef>
                <a:spcPts val="1200"/>
              </a:spcBef>
              <a:buFont typeface="+mj-lt"/>
              <a:buAutoNum type="alphaLcPeriod"/>
              <a:defRPr/>
            </a:pPr>
            <a:r>
              <a:rPr lang="id-ID" sz="3300" dirty="0" smtClean="0">
                <a:solidFill>
                  <a:sysClr val="windowText" lastClr="000000"/>
                </a:solidFill>
                <a:latin typeface="Berlin Sans FB" pitchFamily="34" charset="0"/>
              </a:rPr>
              <a:t>mengetahui tingkat </a:t>
            </a:r>
            <a:r>
              <a:rPr lang="id-ID" sz="3300" u="sng" dirty="0" smtClean="0">
                <a:solidFill>
                  <a:sysClr val="windowText" lastClr="000000"/>
                </a:solidFill>
                <a:latin typeface="Berlin Sans FB" pitchFamily="34" charset="0"/>
              </a:rPr>
              <a:t>penguasaan kompetensi</a:t>
            </a:r>
            <a:r>
              <a:rPr lang="id-ID" sz="3300" dirty="0" smtClean="0">
                <a:solidFill>
                  <a:sysClr val="windowText" lastClr="000000"/>
                </a:solidFill>
                <a:latin typeface="Berlin Sans FB" pitchFamily="34" charset="0"/>
              </a:rPr>
              <a:t>;</a:t>
            </a:r>
          </a:p>
          <a:p>
            <a:pPr marL="509588" indent="-449263">
              <a:lnSpc>
                <a:spcPts val="3400"/>
              </a:lnSpc>
              <a:spcBef>
                <a:spcPts val="1200"/>
              </a:spcBef>
              <a:buFont typeface="+mj-lt"/>
              <a:buAutoNum type="alphaLcPeriod"/>
              <a:defRPr/>
            </a:pPr>
            <a:r>
              <a:rPr lang="id-ID" sz="3300" dirty="0" smtClean="0">
                <a:solidFill>
                  <a:sysClr val="windowText" lastClr="000000"/>
                </a:solidFill>
                <a:latin typeface="Berlin Sans FB" pitchFamily="34" charset="0"/>
              </a:rPr>
              <a:t>menetapkan ketuntasan penguasaan      kompetensi;</a:t>
            </a:r>
          </a:p>
          <a:p>
            <a:pPr marL="509588" indent="-449263">
              <a:lnSpc>
                <a:spcPts val="3400"/>
              </a:lnSpc>
              <a:spcBef>
                <a:spcPts val="1200"/>
              </a:spcBef>
              <a:buFont typeface="+mj-lt"/>
              <a:buAutoNum type="alphaLcPeriod"/>
              <a:defRPr/>
            </a:pPr>
            <a:r>
              <a:rPr lang="id-ID" sz="3300" dirty="0" smtClean="0">
                <a:solidFill>
                  <a:sysClr val="windowText" lastClr="000000"/>
                </a:solidFill>
                <a:latin typeface="Berlin Sans FB" pitchFamily="34" charset="0"/>
              </a:rPr>
              <a:t>menetapkan program perbaikan atau     pengayaan berdasarkan  tingkat penguasaan</a:t>
            </a:r>
            <a:r>
              <a:rPr lang="en-US" sz="3300" dirty="0" smtClean="0">
                <a:solidFill>
                  <a:sysClr val="windowText" lastClr="000000"/>
                </a:solidFill>
                <a:latin typeface="Berlin Sans FB" pitchFamily="34" charset="0"/>
              </a:rPr>
              <a:t> </a:t>
            </a:r>
            <a:r>
              <a:rPr lang="id-ID" sz="3300" dirty="0" smtClean="0">
                <a:solidFill>
                  <a:sysClr val="windowText" lastClr="000000"/>
                </a:solidFill>
                <a:latin typeface="Berlin Sans FB" pitchFamily="34" charset="0"/>
              </a:rPr>
              <a:t> kompetensi; dan</a:t>
            </a:r>
          </a:p>
          <a:p>
            <a:pPr marL="509588" indent="-449263">
              <a:lnSpc>
                <a:spcPts val="3400"/>
              </a:lnSpc>
              <a:spcBef>
                <a:spcPts val="1200"/>
              </a:spcBef>
              <a:buFont typeface="+mj-lt"/>
              <a:buAutoNum type="alphaLcPeriod"/>
              <a:defRPr/>
            </a:pPr>
            <a:r>
              <a:rPr lang="id-ID" sz="3300" dirty="0" smtClean="0">
                <a:solidFill>
                  <a:sysClr val="windowText" lastClr="000000"/>
                </a:solidFill>
                <a:latin typeface="Berlin Sans FB" pitchFamily="34" charset="0"/>
              </a:rPr>
              <a:t>memperbaiki proses pembelajaran.</a:t>
            </a:r>
            <a:endParaRPr lang="id-ID" sz="3300" dirty="0">
              <a:solidFill>
                <a:sysClr val="windowText" lastClr="000000"/>
              </a:solidFill>
              <a:latin typeface="Berlin Sans FB" pitchFamily="34" charset="0"/>
            </a:endParaRPr>
          </a:p>
        </p:txBody>
      </p:sp>
      <p:sp>
        <p:nvSpPr>
          <p:cNvPr id="5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4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54573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22837"/>
            <a:ext cx="8610600" cy="5206991"/>
          </a:xfrm>
        </p:spPr>
        <p:txBody>
          <a:bodyPr>
            <a:noAutofit/>
          </a:bodyPr>
          <a:lstStyle/>
          <a:p>
            <a:pPr marL="347663" indent="-347663">
              <a:lnSpc>
                <a:spcPts val="26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id-ID" sz="2400" dirty="0" smtClean="0">
                <a:latin typeface="Berlin Sans FB" pitchFamily="34" charset="0"/>
              </a:rPr>
              <a:t>Penilaian Hasil Belajar </a:t>
            </a:r>
            <a:r>
              <a:rPr lang="en-US" sz="2400" dirty="0" err="1" smtClean="0">
                <a:latin typeface="Berlin Sans FB" pitchFamily="34" charset="0"/>
              </a:rPr>
              <a:t>oleh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Pendidik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dilakukan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terhadap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b="1" dirty="0" err="1" smtClean="0">
                <a:latin typeface="Berlin Sans FB" pitchFamily="34" charset="0"/>
              </a:rPr>
              <a:t>penguasaan</a:t>
            </a:r>
            <a:r>
              <a:rPr lang="en-US" sz="2400" b="1" dirty="0" smtClean="0">
                <a:latin typeface="Berlin Sans FB" pitchFamily="34" charset="0"/>
              </a:rPr>
              <a:t>  </a:t>
            </a:r>
            <a:r>
              <a:rPr lang="en-US" sz="2400" b="1" dirty="0" err="1" smtClean="0">
                <a:latin typeface="Berlin Sans FB" pitchFamily="34" charset="0"/>
              </a:rPr>
              <a:t>tingkat</a:t>
            </a:r>
            <a:r>
              <a:rPr lang="en-US" sz="2400" b="1" dirty="0" smtClean="0">
                <a:latin typeface="Berlin Sans FB" pitchFamily="34" charset="0"/>
              </a:rPr>
              <a:t> </a:t>
            </a:r>
            <a:r>
              <a:rPr lang="en-US" sz="2400" b="1" dirty="0" err="1" smtClean="0">
                <a:latin typeface="Berlin Sans FB" pitchFamily="34" charset="0"/>
              </a:rPr>
              <a:t>kompetensi</a:t>
            </a:r>
            <a:r>
              <a:rPr lang="en-US" sz="2400" b="1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sebagai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capaian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pembelajaran</a:t>
            </a:r>
            <a:r>
              <a:rPr lang="en-US" sz="2400" dirty="0" smtClean="0">
                <a:latin typeface="Berlin Sans FB" pitchFamily="34" charset="0"/>
              </a:rPr>
              <a:t>. </a:t>
            </a:r>
            <a:r>
              <a:rPr lang="en-US" sz="2400" dirty="0" err="1" smtClean="0">
                <a:latin typeface="Berlin Sans FB" pitchFamily="34" charset="0"/>
              </a:rPr>
              <a:t>Jadi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bukan</a:t>
            </a:r>
            <a:r>
              <a:rPr lang="en-US" sz="2400" dirty="0" smtClean="0">
                <a:latin typeface="Berlin Sans FB" pitchFamily="34" charset="0"/>
              </a:rPr>
              <a:t> KOMPETISI</a:t>
            </a:r>
          </a:p>
          <a:p>
            <a:pPr>
              <a:lnSpc>
                <a:spcPts val="26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400" dirty="0" err="1" smtClean="0">
                <a:latin typeface="Berlin Sans FB" pitchFamily="34" charset="0"/>
              </a:rPr>
              <a:t>Penilaian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kompetensi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adalah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penilaian</a:t>
            </a:r>
            <a:r>
              <a:rPr lang="en-US" sz="2400" dirty="0" smtClean="0">
                <a:latin typeface="Berlin Sans FB" pitchFamily="34" charset="0"/>
              </a:rPr>
              <a:t> DISKRIT </a:t>
            </a:r>
            <a:r>
              <a:rPr lang="en-US" sz="2400" dirty="0" err="1" smtClean="0">
                <a:latin typeface="Berlin Sans FB" pitchFamily="34" charset="0"/>
              </a:rPr>
              <a:t>bukan</a:t>
            </a:r>
            <a:r>
              <a:rPr lang="en-US" sz="2400" dirty="0" smtClean="0">
                <a:latin typeface="Berlin Sans FB" pitchFamily="34" charset="0"/>
              </a:rPr>
              <a:t> KONTINU</a:t>
            </a:r>
          </a:p>
          <a:p>
            <a:pPr>
              <a:lnSpc>
                <a:spcPts val="26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400" dirty="0" err="1" smtClean="0">
                <a:latin typeface="Berlin Sans FB" pitchFamily="34" charset="0"/>
              </a:rPr>
              <a:t>Penilaian</a:t>
            </a:r>
            <a:r>
              <a:rPr lang="en-US" sz="2400" dirty="0" smtClean="0">
                <a:latin typeface="Berlin Sans FB" pitchFamily="34" charset="0"/>
              </a:rPr>
              <a:t> DISKRIT </a:t>
            </a:r>
            <a:r>
              <a:rPr lang="en-US" sz="2400" dirty="0" err="1" smtClean="0">
                <a:latin typeface="Berlin Sans FB" pitchFamily="34" charset="0"/>
              </a:rPr>
              <a:t>pada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skala</a:t>
            </a:r>
            <a:r>
              <a:rPr lang="en-US" sz="2400" dirty="0" smtClean="0">
                <a:latin typeface="Berlin Sans FB" pitchFamily="34" charset="0"/>
              </a:rPr>
              <a:t> 1 – 4</a:t>
            </a:r>
          </a:p>
          <a:p>
            <a:pPr>
              <a:lnSpc>
                <a:spcPts val="26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400" dirty="0" err="1" smtClean="0">
                <a:latin typeface="Berlin Sans FB" pitchFamily="34" charset="0"/>
              </a:rPr>
              <a:t>Penilaian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kompetensi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berkaitan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dengan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penguasaan</a:t>
            </a:r>
            <a:r>
              <a:rPr lang="en-US" sz="2400" dirty="0" smtClean="0">
                <a:latin typeface="Berlin Sans FB" pitchFamily="34" charset="0"/>
              </a:rPr>
              <a:t>, </a:t>
            </a:r>
            <a:r>
              <a:rPr lang="en-US" sz="2400" dirty="0" err="1" smtClean="0">
                <a:latin typeface="Berlin Sans FB" pitchFamily="34" charset="0"/>
              </a:rPr>
              <a:t>maka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setiap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melakukan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penilaian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dibuat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rubrik</a:t>
            </a:r>
            <a:endParaRPr lang="en-US" sz="2400" dirty="0" smtClean="0">
              <a:latin typeface="Berlin Sans FB" pitchFamily="34" charset="0"/>
            </a:endParaRPr>
          </a:p>
          <a:p>
            <a:pPr marL="347663" indent="-347663">
              <a:lnSpc>
                <a:spcPts val="26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400" dirty="0" err="1" smtClean="0">
                <a:latin typeface="Berlin Sans FB" pitchFamily="34" charset="0"/>
              </a:rPr>
              <a:t>Penilaian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dalam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bentuk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deskripsi</a:t>
            </a:r>
            <a:r>
              <a:rPr lang="en-US" sz="2400" dirty="0" smtClean="0">
                <a:latin typeface="Berlin Sans FB" pitchFamily="34" charset="0"/>
              </a:rPr>
              <a:t>: t</a:t>
            </a:r>
            <a:r>
              <a:rPr lang="id-ID" sz="2400" dirty="0" smtClean="0">
                <a:latin typeface="Berlin Sans FB" pitchFamily="34" charset="0"/>
              </a:rPr>
              <a:t>idak</a:t>
            </a:r>
            <a:r>
              <a:rPr lang="en-US" sz="2400" dirty="0" smtClean="0">
                <a:latin typeface="Berlin Sans FB" pitchFamily="34" charset="0"/>
              </a:rPr>
              <a:t>/</a:t>
            </a:r>
            <a:r>
              <a:rPr lang="en-US" sz="2400" dirty="0" err="1" smtClean="0">
                <a:latin typeface="Berlin Sans FB" pitchFamily="34" charset="0"/>
              </a:rPr>
              <a:t>atau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kurang</a:t>
            </a:r>
            <a:r>
              <a:rPr lang="id-ID" sz="2400" dirty="0" smtClean="0">
                <a:latin typeface="Berlin Sans FB" pitchFamily="34" charset="0"/>
              </a:rPr>
              <a:t> kompeten, cukup kompeten, kompeten, sangat kompeten ( tidak</a:t>
            </a:r>
            <a:r>
              <a:rPr lang="en-US" sz="2400" dirty="0" smtClean="0">
                <a:latin typeface="Berlin Sans FB" pitchFamily="34" charset="0"/>
              </a:rPr>
              <a:t>/</a:t>
            </a:r>
            <a:r>
              <a:rPr lang="en-US" sz="2400" dirty="0" err="1" smtClean="0">
                <a:latin typeface="Berlin Sans FB" pitchFamily="34" charset="0"/>
              </a:rPr>
              <a:t>kurang</a:t>
            </a:r>
            <a:r>
              <a:rPr lang="id-ID" sz="2400" dirty="0" smtClean="0">
                <a:latin typeface="Berlin Sans FB" pitchFamily="34" charset="0"/>
              </a:rPr>
              <a:t> menguasai, cukup menguasai, menguasai, sangat menguasai)</a:t>
            </a:r>
            <a:endParaRPr lang="en-US" sz="2400" dirty="0" smtClean="0">
              <a:latin typeface="Berlin Sans FB" pitchFamily="34" charset="0"/>
            </a:endParaRPr>
          </a:p>
          <a:p>
            <a:pPr marL="347663" indent="-347663">
              <a:lnSpc>
                <a:spcPts val="26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id-ID" sz="2400" dirty="0" smtClean="0">
                <a:latin typeface="Berlin Sans FB" pitchFamily="34" charset="0"/>
              </a:rPr>
              <a:t>Nilai </a:t>
            </a:r>
            <a:r>
              <a:rPr lang="en-US" sz="2400" dirty="0" err="1" smtClean="0">
                <a:latin typeface="Berlin Sans FB" pitchFamily="34" charset="0"/>
              </a:rPr>
              <a:t>dalam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bentuk</a:t>
            </a:r>
            <a:r>
              <a:rPr lang="en-US" sz="2400" dirty="0" smtClean="0">
                <a:latin typeface="Berlin Sans FB" pitchFamily="34" charset="0"/>
              </a:rPr>
              <a:t>:</a:t>
            </a:r>
            <a:r>
              <a:rPr lang="id-ID" sz="2400" dirty="0" smtClean="0">
                <a:latin typeface="Berlin Sans FB" pitchFamily="34" charset="0"/>
              </a:rPr>
              <a:t> </a:t>
            </a:r>
            <a:r>
              <a:rPr lang="id-ID" sz="2400" b="1" dirty="0" smtClean="0">
                <a:latin typeface="Berlin Sans FB" pitchFamily="34" charset="0"/>
              </a:rPr>
              <a:t>D, C, B, A </a:t>
            </a:r>
            <a:r>
              <a:rPr lang="id-ID" sz="2400" dirty="0" smtClean="0">
                <a:latin typeface="Berlin Sans FB" pitchFamily="34" charset="0"/>
              </a:rPr>
              <a:t>atau</a:t>
            </a:r>
            <a:r>
              <a:rPr lang="id-ID" sz="2400" b="1" dirty="0" smtClean="0">
                <a:latin typeface="Berlin Sans FB" pitchFamily="34" charset="0"/>
              </a:rPr>
              <a:t> 1, 2, 3, 4</a:t>
            </a:r>
          </a:p>
          <a:p>
            <a:pPr marL="347663" indent="-347663">
              <a:lnSpc>
                <a:spcPts val="26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id-ID" sz="2400" dirty="0" smtClean="0">
                <a:latin typeface="Berlin Sans FB" pitchFamily="34" charset="0"/>
              </a:rPr>
              <a:t>Penilaian </a:t>
            </a:r>
            <a:r>
              <a:rPr lang="id-ID" sz="2400" dirty="0">
                <a:latin typeface="Berlin Sans FB" pitchFamily="34" charset="0"/>
              </a:rPr>
              <a:t>Hasil Belajar oleh Pendidik diterapkan berdasarkan </a:t>
            </a:r>
            <a:r>
              <a:rPr lang="id-ID" sz="2400" b="1" dirty="0">
                <a:latin typeface="Berlin Sans FB" pitchFamily="34" charset="0"/>
              </a:rPr>
              <a:t>prinsip umum </a:t>
            </a:r>
            <a:r>
              <a:rPr lang="id-ID" sz="2400" dirty="0">
                <a:latin typeface="Berlin Sans FB" pitchFamily="34" charset="0"/>
              </a:rPr>
              <a:t>dan </a:t>
            </a:r>
            <a:r>
              <a:rPr lang="id-ID" sz="2400" b="1" dirty="0">
                <a:latin typeface="Berlin Sans FB" pitchFamily="34" charset="0"/>
              </a:rPr>
              <a:t>prinsip khusus</a:t>
            </a:r>
            <a:r>
              <a:rPr lang="id-ID" sz="2400" dirty="0" smtClean="0">
                <a:latin typeface="Berlin Sans FB" pitchFamily="34" charset="0"/>
              </a:rPr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chemeClr val="tx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d-ID" b="1" dirty="0" smtClean="0">
                <a:solidFill>
                  <a:prstClr val="white"/>
                </a:solidFill>
                <a:latin typeface="Berlin Sans FB" pitchFamily="34" charset="0"/>
              </a:rPr>
              <a:t>PRINSIP-PRINSIP PENILAIAN</a:t>
            </a:r>
            <a:endParaRPr lang="id-ID" b="1" dirty="0">
              <a:solidFill>
                <a:prstClr val="white"/>
              </a:solidFill>
              <a:latin typeface="Berlin Sans FB" pitchFamily="34" charset="0"/>
            </a:endParaRPr>
          </a:p>
        </p:txBody>
      </p:sp>
      <p:sp>
        <p:nvSpPr>
          <p:cNvPr id="5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5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68871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497"/>
            <a:ext cx="9144000" cy="1042219"/>
          </a:xfrm>
          <a:solidFill>
            <a:schemeClr val="tx2"/>
          </a:solidFill>
        </p:spPr>
        <p:txBody>
          <a:bodyPr/>
          <a:lstStyle/>
          <a:p>
            <a:r>
              <a:rPr lang="id-ID" sz="4000" b="1" dirty="0" smtClean="0">
                <a:solidFill>
                  <a:schemeClr val="bg1"/>
                </a:solidFill>
                <a:latin typeface="Berlin Sans FB" pitchFamily="34" charset="0"/>
              </a:rPr>
              <a:t>PRINSIP UMUM PENILAIAN</a:t>
            </a:r>
            <a:endParaRPr lang="id-ID" sz="4000" b="1" dirty="0">
              <a:solidFill>
                <a:schemeClr val="bg1"/>
              </a:solidFill>
              <a:latin typeface="Berlin Sans FB" pitchFamily="34" charset="0"/>
            </a:endParaRPr>
          </a:p>
        </p:txBody>
      </p:sp>
      <p:sp>
        <p:nvSpPr>
          <p:cNvPr id="5" name="Striped Right Arrow 4"/>
          <p:cNvSpPr/>
          <p:nvPr/>
        </p:nvSpPr>
        <p:spPr>
          <a:xfrm>
            <a:off x="1198180" y="1205042"/>
            <a:ext cx="1466192" cy="5119558"/>
          </a:xfrm>
          <a:prstGeom prst="stripedRightArrow">
            <a:avLst>
              <a:gd name="adj1" fmla="val 50000"/>
              <a:gd name="adj2" fmla="val 37912"/>
            </a:avLst>
          </a:prstGeom>
          <a:solidFill>
            <a:srgbClr val="7030A0"/>
          </a:solidFill>
          <a:ln>
            <a:noFill/>
          </a:ln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p:spPr>
        <p:txBody>
          <a:bodyPr rtlCol="0" anchor="ctr"/>
          <a:lstStyle/>
          <a:p>
            <a:pPr algn="ctr">
              <a:defRPr/>
            </a:pPr>
            <a:endParaRPr lang="id-ID" kern="0">
              <a:solidFill>
                <a:prstClr val="white"/>
              </a:solidFill>
              <a:latin typeface="Corbel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900513" y="1179616"/>
            <a:ext cx="3482447" cy="491354"/>
          </a:xfrm>
          <a:prstGeom prst="round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dirty="0" err="1">
                <a:solidFill>
                  <a:prstClr val="white"/>
                </a:solidFill>
                <a:latin typeface="Berlin Sans FB" pitchFamily="34" charset="0"/>
              </a:rPr>
              <a:t>Sahih</a:t>
            </a:r>
            <a:endParaRPr lang="en-US" sz="3000" dirty="0">
              <a:solidFill>
                <a:prstClr val="white"/>
              </a:solidFill>
              <a:latin typeface="Berlin Sans FB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900513" y="1717382"/>
            <a:ext cx="3482447" cy="491354"/>
          </a:xfrm>
          <a:prstGeom prst="round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3000" dirty="0">
                <a:solidFill>
                  <a:prstClr val="white"/>
                </a:solidFill>
                <a:latin typeface="Berlin Sans FB" pitchFamily="34" charset="0"/>
              </a:rPr>
              <a:t>Objektif</a:t>
            </a:r>
            <a:endParaRPr lang="en-US" sz="3000" dirty="0">
              <a:solidFill>
                <a:prstClr val="white"/>
              </a:solidFill>
              <a:latin typeface="Berlin Sans FB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900513" y="2255148"/>
            <a:ext cx="3482447" cy="491354"/>
          </a:xfrm>
          <a:prstGeom prst="round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3000" dirty="0">
                <a:solidFill>
                  <a:prstClr val="white"/>
                </a:solidFill>
                <a:latin typeface="Berlin Sans FB" pitchFamily="34" charset="0"/>
              </a:rPr>
              <a:t>Adil</a:t>
            </a:r>
            <a:endParaRPr lang="en-US" sz="3000" dirty="0">
              <a:solidFill>
                <a:prstClr val="white"/>
              </a:solidFill>
              <a:latin typeface="Berlin Sans FB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00513" y="2792914"/>
            <a:ext cx="3482447" cy="491354"/>
          </a:xfrm>
          <a:prstGeom prst="round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3000" dirty="0">
                <a:solidFill>
                  <a:prstClr val="white"/>
                </a:solidFill>
                <a:latin typeface="Berlin Sans FB" pitchFamily="34" charset="0"/>
              </a:rPr>
              <a:t>Terpadu</a:t>
            </a:r>
            <a:endParaRPr lang="en-US" sz="3000" dirty="0">
              <a:solidFill>
                <a:prstClr val="white"/>
              </a:solidFill>
              <a:latin typeface="Berlin Sans FB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900513" y="3330680"/>
            <a:ext cx="3482447" cy="491354"/>
          </a:xfrm>
          <a:prstGeom prst="round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3000" dirty="0">
                <a:solidFill>
                  <a:prstClr val="white"/>
                </a:solidFill>
                <a:latin typeface="Berlin Sans FB" pitchFamily="34" charset="0"/>
              </a:rPr>
              <a:t>Terbuka</a:t>
            </a:r>
            <a:endParaRPr lang="en-US" sz="3000" dirty="0">
              <a:solidFill>
                <a:prstClr val="white"/>
              </a:solidFill>
              <a:latin typeface="Berlin Sans FB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900513" y="3868446"/>
            <a:ext cx="3482447" cy="919057"/>
          </a:xfrm>
          <a:prstGeom prst="round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100"/>
              </a:lnSpc>
            </a:pPr>
            <a:r>
              <a:rPr lang="id-ID" sz="3000" dirty="0">
                <a:solidFill>
                  <a:prstClr val="white"/>
                </a:solidFill>
                <a:latin typeface="Berlin Sans FB" pitchFamily="34" charset="0"/>
              </a:rPr>
              <a:t>Holistik dan Berkesinambungan</a:t>
            </a:r>
            <a:endParaRPr lang="en-US" sz="3000" dirty="0">
              <a:solidFill>
                <a:prstClr val="white"/>
              </a:solidFill>
              <a:latin typeface="Berlin Sans FB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900513" y="4833915"/>
            <a:ext cx="3482447" cy="491354"/>
          </a:xfrm>
          <a:prstGeom prst="round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dirty="0">
                <a:solidFill>
                  <a:prstClr val="white"/>
                </a:solidFill>
                <a:latin typeface="Berlin Sans FB" pitchFamily="34" charset="0"/>
              </a:rPr>
              <a:t>S</a:t>
            </a:r>
            <a:r>
              <a:rPr lang="id-ID" sz="3000" dirty="0">
                <a:solidFill>
                  <a:prstClr val="white"/>
                </a:solidFill>
                <a:latin typeface="Berlin Sans FB" pitchFamily="34" charset="0"/>
              </a:rPr>
              <a:t>istematik</a:t>
            </a:r>
            <a:endParaRPr lang="en-US" sz="3000" dirty="0">
              <a:solidFill>
                <a:prstClr val="white"/>
              </a:solidFill>
              <a:latin typeface="Berlin Sans FB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900513" y="5371681"/>
            <a:ext cx="3482447" cy="491354"/>
          </a:xfrm>
          <a:prstGeom prst="round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3000" dirty="0">
                <a:solidFill>
                  <a:prstClr val="white"/>
                </a:solidFill>
                <a:latin typeface="Berlin Sans FB" pitchFamily="34" charset="0"/>
              </a:rPr>
              <a:t>Akuntabel</a:t>
            </a:r>
            <a:endParaRPr lang="en-US" sz="3000" dirty="0">
              <a:solidFill>
                <a:prstClr val="white"/>
              </a:solidFill>
              <a:latin typeface="Berlin Sans FB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900513" y="5909446"/>
            <a:ext cx="3482447" cy="491354"/>
          </a:xfrm>
          <a:prstGeom prst="round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3000" dirty="0">
                <a:solidFill>
                  <a:prstClr val="white"/>
                </a:solidFill>
                <a:latin typeface="Berlin Sans FB" pitchFamily="34" charset="0"/>
              </a:rPr>
              <a:t>Edukatif</a:t>
            </a:r>
            <a:endParaRPr lang="en-US" sz="3000" dirty="0">
              <a:solidFill>
                <a:prstClr val="white"/>
              </a:solidFill>
              <a:latin typeface="Berlin Sans FB" pitchFamily="34" charset="0"/>
            </a:endParaRPr>
          </a:p>
        </p:txBody>
      </p:sp>
      <p:sp>
        <p:nvSpPr>
          <p:cNvPr id="16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6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4169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20097"/>
            <a:ext cx="8686800" cy="5715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Materi </a:t>
            </a:r>
            <a:r>
              <a:rPr lang="id-ID" sz="2000" dirty="0">
                <a:latin typeface="Berlin Sans FB" pitchFamily="34" charset="0"/>
              </a:rPr>
              <a:t>penilaian dikembangkan dari kurikulum.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Bersifat </a:t>
            </a:r>
            <a:r>
              <a:rPr lang="id-ID" sz="2000" dirty="0">
                <a:latin typeface="Berlin Sans FB" pitchFamily="34" charset="0"/>
              </a:rPr>
              <a:t>lintas muatan atau mata pelajaran.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Berkaitan </a:t>
            </a:r>
            <a:r>
              <a:rPr lang="id-ID" sz="2000" dirty="0">
                <a:latin typeface="Berlin Sans FB" pitchFamily="34" charset="0"/>
              </a:rPr>
              <a:t>dengan kemampuan peserta didik.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Berbasis </a:t>
            </a:r>
            <a:r>
              <a:rPr lang="id-ID" sz="2000" dirty="0">
                <a:latin typeface="Berlin Sans FB" pitchFamily="34" charset="0"/>
              </a:rPr>
              <a:t>kinerja peserta didik.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Memotivasi </a:t>
            </a:r>
            <a:r>
              <a:rPr lang="id-ID" sz="2000" dirty="0">
                <a:latin typeface="Berlin Sans FB" pitchFamily="34" charset="0"/>
              </a:rPr>
              <a:t>belajar peserta didik.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Menekankan </a:t>
            </a:r>
            <a:r>
              <a:rPr lang="id-ID" sz="2000" dirty="0">
                <a:latin typeface="Berlin Sans FB" pitchFamily="34" charset="0"/>
              </a:rPr>
              <a:t>pada kegiatan dan pengalaman belajar peserta didik</a:t>
            </a:r>
            <a:r>
              <a:rPr lang="id-ID" sz="2000" dirty="0" smtClean="0">
                <a:latin typeface="Berlin Sans FB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Memberi </a:t>
            </a:r>
            <a:r>
              <a:rPr lang="id-ID" sz="2000" dirty="0">
                <a:latin typeface="Berlin Sans FB" pitchFamily="34" charset="0"/>
              </a:rPr>
              <a:t>kebebasan peserta didik untuk mengkonstruksi responnya.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Menekankan </a:t>
            </a:r>
            <a:r>
              <a:rPr lang="id-ID" sz="2000" dirty="0">
                <a:latin typeface="Berlin Sans FB" pitchFamily="34" charset="0"/>
              </a:rPr>
              <a:t>keterpaduan sikap, pengetahuan, dan keterampilan.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Mengembangkan </a:t>
            </a:r>
            <a:r>
              <a:rPr lang="id-ID" sz="2000" dirty="0">
                <a:latin typeface="Berlin Sans FB" pitchFamily="34" charset="0"/>
              </a:rPr>
              <a:t>kemampuan berpikir divergen.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Menjadi </a:t>
            </a:r>
            <a:r>
              <a:rPr lang="id-ID" sz="2000" dirty="0">
                <a:latin typeface="Berlin Sans FB" pitchFamily="34" charset="0"/>
              </a:rPr>
              <a:t>bagian yang tidak terpisahkan dari pembelajaran.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Menghendaki </a:t>
            </a:r>
            <a:r>
              <a:rPr lang="id-ID" sz="2000" dirty="0">
                <a:latin typeface="Berlin Sans FB" pitchFamily="34" charset="0"/>
              </a:rPr>
              <a:t>balikan yang segera dan terus menerus.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Menekankan </a:t>
            </a:r>
            <a:r>
              <a:rPr lang="id-ID" sz="2000" dirty="0">
                <a:latin typeface="Berlin Sans FB" pitchFamily="34" charset="0"/>
              </a:rPr>
              <a:t>konteks yang mencerminkan dunia nyata.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Terkait </a:t>
            </a:r>
            <a:r>
              <a:rPr lang="id-ID" sz="2000" dirty="0">
                <a:latin typeface="Berlin Sans FB" pitchFamily="34" charset="0"/>
              </a:rPr>
              <a:t>dengan dunia kerja.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Menggunakan </a:t>
            </a:r>
            <a:r>
              <a:rPr lang="id-ID" sz="2000" dirty="0">
                <a:latin typeface="Berlin Sans FB" pitchFamily="34" charset="0"/>
              </a:rPr>
              <a:t>data yang diperoleh langsung dari dunia nyata.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>
                <a:latin typeface="Berlin Sans FB" pitchFamily="34" charset="0"/>
              </a:rPr>
              <a:t>Menggunakan </a:t>
            </a:r>
            <a:r>
              <a:rPr lang="id-ID" sz="2000" dirty="0">
                <a:latin typeface="Berlin Sans FB" pitchFamily="34" charset="0"/>
              </a:rPr>
              <a:t>berbagai cara dan instrumen.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0"/>
            <a:ext cx="9144000" cy="867697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d-ID" sz="3600" b="1" dirty="0" smtClean="0">
                <a:solidFill>
                  <a:prstClr val="white"/>
                </a:solidFill>
                <a:latin typeface="Berlin Sans FB" pitchFamily="34" charset="0"/>
              </a:rPr>
              <a:t>PRINSIP KHUSUS PENILAIAN AUTENTIK</a:t>
            </a:r>
            <a:endParaRPr lang="id-ID" sz="3600" b="1" dirty="0">
              <a:solidFill>
                <a:prstClr val="white"/>
              </a:solidFill>
              <a:latin typeface="Berlin Sans FB" pitchFamily="34" charset="0"/>
            </a:endParaRPr>
          </a:p>
        </p:txBody>
      </p:sp>
      <p:sp>
        <p:nvSpPr>
          <p:cNvPr id="5" name="Slide Number Placeholder 2"/>
          <p:cNvSpPr txBox="1"/>
          <p:nvPr/>
        </p:nvSpPr>
        <p:spPr>
          <a:xfrm>
            <a:off x="8610600" y="6324601"/>
            <a:ext cx="533400" cy="5334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="ctr"/>
          <a:lstStyle/>
          <a:p>
            <a:pPr algn="r">
              <a:defRPr/>
            </a:pPr>
            <a:r>
              <a:rPr lang="id-ID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7</a:t>
            </a:r>
            <a:endParaRPr lang="id-ID" sz="24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6105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bb61ce099a2af1851cd49b2ed4bb7571c0431e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5920</TotalTime>
  <Words>2427</Words>
  <Application>Microsoft Office PowerPoint</Application>
  <PresentationFormat>On-screen Show (4:3)</PresentationFormat>
  <Paragraphs>1175</Paragraphs>
  <Slides>43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43</vt:i4>
      </vt:variant>
    </vt:vector>
  </HeadingPairs>
  <TitlesOfParts>
    <vt:vector size="60" baseType="lpstr">
      <vt:lpstr>MS PGothic</vt:lpstr>
      <vt:lpstr>Agency FB</vt:lpstr>
      <vt:lpstr>Arial</vt:lpstr>
      <vt:lpstr>Arial Narrow</vt:lpstr>
      <vt:lpstr>Berlin Sans FB</vt:lpstr>
      <vt:lpstr>Calibri</vt:lpstr>
      <vt:lpstr>Corbel</vt:lpstr>
      <vt:lpstr>Georgia</vt:lpstr>
      <vt:lpstr>Symbol</vt:lpstr>
      <vt:lpstr>Tahoma</vt:lpstr>
      <vt:lpstr>Times New Roman</vt:lpstr>
      <vt:lpstr>Trebuchet MS</vt:lpstr>
      <vt:lpstr>Wingdings</vt:lpstr>
      <vt:lpstr>Wingdings 2</vt:lpstr>
      <vt:lpstr>1_Office Theme</vt:lpstr>
      <vt:lpstr>2_Office Theme</vt:lpstr>
      <vt:lpstr>Urban</vt:lpstr>
      <vt:lpstr>PENILAIAN HASIL BELAJAR Kurikulum 2013</vt:lpstr>
      <vt:lpstr>PENILAIAN HASIL BELAJAR</vt:lpstr>
      <vt:lpstr>PENILAIAN HASIL BELAJAR OLEH PENDIDIK</vt:lpstr>
      <vt:lpstr>PENILAIAN HASIL BELAJAR OLEH PENDIDIK</vt:lpstr>
      <vt:lpstr>FUNGSI PENILAIAN</vt:lpstr>
      <vt:lpstr>PowerPoint Presentation</vt:lpstr>
      <vt:lpstr>PowerPoint Presentation</vt:lpstr>
      <vt:lpstr>PRINSIP UMUM PENILAIAN</vt:lpstr>
      <vt:lpstr>PowerPoint Presentation</vt:lpstr>
      <vt:lpstr>PowerPoint Presentation</vt:lpstr>
      <vt:lpstr>PowerPoint Presentation</vt:lpstr>
      <vt:lpstr>KRITERIA KETUNTASAN  BERBASIS KOMPETENSI</vt:lpstr>
      <vt:lpstr>KRITERIA KETUNTASAN  BERBASIS KOMPETENSI</vt:lpstr>
      <vt:lpstr>KRITERIA KETUNTASAN  BERBASIS KOMPETENSI</vt:lpstr>
      <vt:lpstr>KRITERIA KETUNTASAN  BERBASIS KOMPETENSI</vt:lpstr>
      <vt:lpstr>TINGKAT PENGUASAAN BERBASIS KOMPETENSI</vt:lpstr>
      <vt:lpstr>TINGKAT PENGUASAAN BERBASIS KOMPETENSI</vt:lpstr>
      <vt:lpstr>TINGKAT PENGUASAAN KOMPETENSI</vt:lpstr>
      <vt:lpstr> Capaian Tingkat Kompetensi  </vt:lpstr>
      <vt:lpstr>PowerPoint Presentation</vt:lpstr>
      <vt:lpstr>TEKNIK PENILAIAN </vt:lpstr>
      <vt:lpstr>PowerPoint Presentation</vt:lpstr>
      <vt:lpstr>PowerPoint Presentation</vt:lpstr>
      <vt:lpstr>SKALA PENILAIAN</vt:lpstr>
      <vt:lpstr>SKALAPENILAIAN</vt:lpstr>
      <vt:lpstr>SKALAPENILAIAN</vt:lpstr>
      <vt:lpstr>PowerPoint Presentation</vt:lpstr>
      <vt:lpstr>REKAPITULASI</vt:lpstr>
      <vt:lpstr>DESKRIPSI KOMPETENSI PENGETAHUAN</vt:lpstr>
      <vt:lpstr>REKAPITULASI</vt:lpstr>
      <vt:lpstr>PowerPoint Presentation</vt:lpstr>
      <vt:lpstr>REKAPITULASI</vt:lpstr>
      <vt:lpstr>DESKRIPSI KOMPETENSI KETERAMPILAN</vt:lpstr>
      <vt:lpstr>Contoh Perhitungan Nilai SIKAP</vt:lpstr>
      <vt:lpstr>PowerPoint Presentation</vt:lpstr>
      <vt:lpstr>PowerPoint Presentation</vt:lpstr>
      <vt:lpstr>DESKRIPSI KOMPETENSI SIKAP DALAM MAPEL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Terimakasih Semoga Bermanfaat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Pemahaman Kompetensi, Materi, Pembelajaran, Penilaian, dan RPP</dc:title>
  <dc:creator>User</dc:creator>
  <cp:lastModifiedBy>RiverRoe</cp:lastModifiedBy>
  <cp:revision>161</cp:revision>
  <dcterms:created xsi:type="dcterms:W3CDTF">2014-08-20T11:12:39Z</dcterms:created>
  <dcterms:modified xsi:type="dcterms:W3CDTF">2014-11-20T23:26:25Z</dcterms:modified>
</cp:coreProperties>
</file>