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7.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8.xml" ContentType="application/vnd.openxmlformats-officedocument.presentationml.notesSlide+xml"/>
  <Override PartName="/ppt/charts/chart18.xml" ContentType="application/vnd.openxmlformats-officedocument.drawingml.chart+xml"/>
  <Override PartName="/ppt/theme/themeOverride1.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heme/themeOverride2.xml" ContentType="application/vnd.openxmlformats-officedocument.themeOverride+xml"/>
  <Override PartName="/ppt/charts/chart25.xml" ContentType="application/vnd.openxmlformats-officedocument.drawingml.chart+xml"/>
  <Override PartName="/ppt/theme/themeOverride3.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notesSlides/notesSlide9.xml" ContentType="application/vnd.openxmlformats-officedocument.presentationml.notesSlide+xml"/>
  <Override PartName="/ppt/charts/chart2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9.xml" ContentType="application/vnd.openxmlformats-officedocument.drawingml.chart+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2" r:id="rId3"/>
    <p:sldMasterId id="2147483695" r:id="rId4"/>
    <p:sldMasterId id="2147483707" r:id="rId5"/>
    <p:sldMasterId id="2147483719" r:id="rId6"/>
  </p:sldMasterIdLst>
  <p:notesMasterIdLst>
    <p:notesMasterId r:id="rId100"/>
  </p:notesMasterIdLst>
  <p:sldIdLst>
    <p:sldId id="316" r:id="rId7"/>
    <p:sldId id="317" r:id="rId8"/>
    <p:sldId id="318" r:id="rId9"/>
    <p:sldId id="493" r:id="rId10"/>
    <p:sldId id="494" r:id="rId11"/>
    <p:sldId id="576" r:id="rId12"/>
    <p:sldId id="724" r:id="rId13"/>
    <p:sldId id="578" r:id="rId14"/>
    <p:sldId id="580" r:id="rId15"/>
    <p:sldId id="582" r:id="rId16"/>
    <p:sldId id="583" r:id="rId17"/>
    <p:sldId id="584" r:id="rId18"/>
    <p:sldId id="585" r:id="rId19"/>
    <p:sldId id="586" r:id="rId20"/>
    <p:sldId id="609" r:id="rId21"/>
    <p:sldId id="610" r:id="rId22"/>
    <p:sldId id="611" r:id="rId23"/>
    <p:sldId id="612" r:id="rId24"/>
    <p:sldId id="613" r:id="rId25"/>
    <p:sldId id="614" r:id="rId26"/>
    <p:sldId id="615" r:id="rId27"/>
    <p:sldId id="558" r:id="rId28"/>
    <p:sldId id="726" r:id="rId29"/>
    <p:sldId id="727" r:id="rId30"/>
    <p:sldId id="605" r:id="rId31"/>
    <p:sldId id="559" r:id="rId32"/>
    <p:sldId id="616" r:id="rId33"/>
    <p:sldId id="725" r:id="rId34"/>
    <p:sldId id="560" r:id="rId35"/>
    <p:sldId id="617" r:id="rId36"/>
    <p:sldId id="563" r:id="rId37"/>
    <p:sldId id="619" r:id="rId38"/>
    <p:sldId id="728" r:id="rId39"/>
    <p:sldId id="711" r:id="rId40"/>
    <p:sldId id="561" r:id="rId41"/>
    <p:sldId id="564" r:id="rId42"/>
    <p:sldId id="594" r:id="rId43"/>
    <p:sldId id="608" r:id="rId44"/>
    <p:sldId id="710" r:id="rId45"/>
    <p:sldId id="566" r:id="rId46"/>
    <p:sldId id="693" r:id="rId47"/>
    <p:sldId id="623" r:id="rId48"/>
    <p:sldId id="624" r:id="rId49"/>
    <p:sldId id="625" r:id="rId50"/>
    <p:sldId id="577" r:id="rId51"/>
    <p:sldId id="620" r:id="rId52"/>
    <p:sldId id="769" r:id="rId53"/>
    <p:sldId id="567" r:id="rId54"/>
    <p:sldId id="589" r:id="rId55"/>
    <p:sldId id="590" r:id="rId56"/>
    <p:sldId id="591" r:id="rId57"/>
    <p:sldId id="592" r:id="rId58"/>
    <p:sldId id="593" r:id="rId59"/>
    <p:sldId id="602" r:id="rId60"/>
    <p:sldId id="770" r:id="rId61"/>
    <p:sldId id="771" r:id="rId62"/>
    <p:sldId id="772" r:id="rId63"/>
    <p:sldId id="687" r:id="rId64"/>
    <p:sldId id="685" r:id="rId65"/>
    <p:sldId id="688" r:id="rId66"/>
    <p:sldId id="669" r:id="rId67"/>
    <p:sldId id="640" r:id="rId68"/>
    <p:sldId id="744" r:id="rId69"/>
    <p:sldId id="745" r:id="rId70"/>
    <p:sldId id="746" r:id="rId71"/>
    <p:sldId id="747" r:id="rId72"/>
    <p:sldId id="748" r:id="rId73"/>
    <p:sldId id="749" r:id="rId74"/>
    <p:sldId id="750" r:id="rId75"/>
    <p:sldId id="751" r:id="rId76"/>
    <p:sldId id="752" r:id="rId77"/>
    <p:sldId id="753" r:id="rId78"/>
    <p:sldId id="754" r:id="rId79"/>
    <p:sldId id="755" r:id="rId80"/>
    <p:sldId id="756" r:id="rId81"/>
    <p:sldId id="730" r:id="rId82"/>
    <p:sldId id="731" r:id="rId83"/>
    <p:sldId id="732" r:id="rId84"/>
    <p:sldId id="733" r:id="rId85"/>
    <p:sldId id="734" r:id="rId86"/>
    <p:sldId id="757" r:id="rId87"/>
    <p:sldId id="758" r:id="rId88"/>
    <p:sldId id="759" r:id="rId89"/>
    <p:sldId id="760" r:id="rId90"/>
    <p:sldId id="761" r:id="rId91"/>
    <p:sldId id="762" r:id="rId92"/>
    <p:sldId id="763" r:id="rId93"/>
    <p:sldId id="764" r:id="rId94"/>
    <p:sldId id="765" r:id="rId95"/>
    <p:sldId id="766" r:id="rId96"/>
    <p:sldId id="767" r:id="rId97"/>
    <p:sldId id="768" r:id="rId98"/>
    <p:sldId id="344" r:id="rId9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5BE"/>
    <a:srgbClr val="CCFF99"/>
    <a:srgbClr val="93CDF1"/>
    <a:srgbClr val="C2E5F4"/>
    <a:srgbClr val="D9FFD9"/>
    <a:srgbClr val="FFFF99"/>
    <a:srgbClr val="BDFFBD"/>
    <a:srgbClr val="FFC9C9"/>
    <a:srgbClr val="FFAFAF"/>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2" autoAdjust="0"/>
    <p:restoredTop sz="95930" autoAdjust="0"/>
  </p:normalViewPr>
  <p:slideViewPr>
    <p:cSldViewPr>
      <p:cViewPr varScale="1">
        <p:scale>
          <a:sx n="72" d="100"/>
          <a:sy n="72" d="100"/>
        </p:scale>
        <p:origin x="114"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kdir\Downloads\Data%20Siswa%20SMK%202013%20Update%20u%201650%20SMK%20Ruj(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GURU%20DIKMEN\SM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GURU%20DIKMEN\SMK%20X.xlsx"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D:\PTK%20DIKMEN\NUPTK%20DIKMEN\REKAP%20DATA%20GURU%20SMA-SMK.xlsx" TargetMode="External"/><Relationship Id="rId1" Type="http://schemas.openxmlformats.org/officeDocument/2006/relationships/themeOverride" Target="../theme/themeOverride1.xml"/></Relationships>
</file>

<file path=ppt/charts/_rels/chart19.xml.rels><?xml version="1.0" encoding="UTF-8" standalone="yes"?>
<Relationships xmlns="http://schemas.openxmlformats.org/package/2006/relationships"><Relationship Id="rId1" Type="http://schemas.openxmlformats.org/officeDocument/2006/relationships/oleObject" Target="file:///D:\PTK%20DIKMEN\NUPTK%20DIKMEN\REKAP%20DATA%20GURU%20SMA-SM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kdir\Downloads\Data%20Siswa%20SMK%202013%20Update%20u%201650%20SMK%20Ruj(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ACER\Documents\NUPTK%202010\NUPTK%202010\REKAP%20DATA%20GURU%20SMA-SMK.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CER\Documents\NUPTK%202010\NUPTK%202010\REKAP%20DATA%20GURU%20SMA-SMK.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CER\Documents\NUPTK%202010\NUPTK%202010\REKAP%20DATA%20GURU%20SMA-SMK.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CER\Documents\NUPTK%202010\NUPTK%202010\REKAP%20DATA%20GURU%20SMA-SMK.xlsx"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D:\GURU%20DIKMEN\SMA.xlsx" TargetMode="External"/><Relationship Id="rId1" Type="http://schemas.openxmlformats.org/officeDocument/2006/relationships/themeOverride" Target="../theme/themeOverride2.xml"/></Relationships>
</file>

<file path=ppt/charts/_rels/chart25.xml.rels><?xml version="1.0" encoding="UTF-8" standalone="yes"?>
<Relationships xmlns="http://schemas.openxmlformats.org/package/2006/relationships"><Relationship Id="rId2" Type="http://schemas.openxmlformats.org/officeDocument/2006/relationships/oleObject" Target="file:///D:\GURU%20DIKMEN\SMK%20X.xlsx" TargetMode="External"/><Relationship Id="rId1" Type="http://schemas.openxmlformats.org/officeDocument/2006/relationships/themeOverride" Target="../theme/themeOverride3.xml"/></Relationships>
</file>

<file path=ppt/charts/_rels/chart26.xml.rels><?xml version="1.0" encoding="UTF-8" standalone="yes"?>
<Relationships xmlns="http://schemas.openxmlformats.org/package/2006/relationships"><Relationship Id="rId1" Type="http://schemas.openxmlformats.org/officeDocument/2006/relationships/oleObject" Target="file:///D:\PTK%20DIKMEN\NUPTK%20DIKMEN\REKAP%20DATA%20GURU%20SMA-SMK.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ACER\Documents\NUPTK%202010\NUPTK%202010\REKAP%20DATA%20GURU%20SMA-SMK.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embeddings/Microsoft_Excel_97-2003_Worksheet1.xls"/></Relationships>
</file>

<file path=ppt/charts/_rels/chart29.xml.rels><?xml version="1.0" encoding="UTF-8" standalone="yes"?>
<Relationships xmlns="http://schemas.openxmlformats.org/package/2006/relationships"><Relationship Id="rId2" Type="http://schemas.openxmlformats.org/officeDocument/2006/relationships/oleObject" Target="file:///C:\Users\user\Documents\Sukri\Statistik%20Kependidikan\Perhitungan%20Komposisi%20Tenaga%20Kerja.xlsx"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ekdir\Downloads\Kondisi%20Range%20Siswa%20SM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PSMK\My%20Documents\_Data%20Kebutuhan_Renstra%202010-2013\Perkembangan%20Data%20PSB%20201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Grafik%20perkembangan%20SMK\Perkembangan%20Data%20PSB%20201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WORK\MONE\SMK\RENSTRA\Data%20untuk%20Capaian%20Renstra\Data%20Olahan\data%20smk\SM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'[Data Siswa SMK 2013 Update u 1650 SMK Ruj(1).xlsx]RangeSiswa2'!$L$2</c:f>
              <c:strCache>
                <c:ptCount val="1"/>
                <c:pt idx="0">
                  <c:v>Jumlah Siswa</c:v>
                </c:pt>
              </c:strCache>
            </c:strRef>
          </c:tx>
          <c:dLbls>
            <c:dLbl>
              <c:idx val="0"/>
              <c:layout>
                <c:manualLayout>
                  <c:x val="-0.21153498353295916"/>
                  <c:y val="-7.689598659322514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6117645168651199"/>
                  <c:y val="-9.097753625867188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3149024928422817E-2"/>
                  <c:y val="-1.8876443261493722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'[Data Siswa SMK 2013 Update u 1650 SMK Ruj(1).xlsx]RangeSiswa2'!$H$3:$H$5</c:f>
              <c:strCache>
                <c:ptCount val="3"/>
                <c:pt idx="0">
                  <c:v>Jml Siswa Banyak 
(600 ke atas)</c:v>
                </c:pt>
                <c:pt idx="1">
                  <c:v>Jml Siswa Sedang 
(200 - 599)</c:v>
                </c:pt>
                <c:pt idx="2">
                  <c:v>Jml Siswa Sedikit 
(001 - 199)</c:v>
                </c:pt>
              </c:strCache>
            </c:strRef>
          </c:cat>
          <c:val>
            <c:numRef>
              <c:f>'[Data Siswa SMK 2013 Update u 1650 SMK Ruj(1).xlsx]RangeSiswa2'!$L$3:$L$5</c:f>
              <c:numCache>
                <c:formatCode>_(* #,##0_);_(* \(#,##0\);_(* "-"_);_(@_)</c:formatCode>
                <c:ptCount val="3"/>
                <c:pt idx="0">
                  <c:v>2242608</c:v>
                </c:pt>
                <c:pt idx="1">
                  <c:v>1246771</c:v>
                </c:pt>
                <c:pt idx="2">
                  <c:v>592409</c:v>
                </c:pt>
              </c:numCache>
            </c:numRef>
          </c:val>
        </c:ser>
        <c:ser>
          <c:idx val="1"/>
          <c:order val="1"/>
          <c:tx>
            <c:strRef>
              <c:f>'[Data Siswa SMK 2013 Update u 1650 SMK Ruj(1).xlsx]RangeSiswa2'!$I$2</c:f>
              <c:strCache>
                <c:ptCount val="1"/>
                <c:pt idx="0">
                  <c:v>% SISWA</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'[Data Siswa SMK 2013 Update u 1650 SMK Ruj(1).xlsx]RangeSiswa2'!$H$3:$H$5</c:f>
              <c:strCache>
                <c:ptCount val="3"/>
                <c:pt idx="0">
                  <c:v>Jml Siswa Banyak 
(600 ke atas)</c:v>
                </c:pt>
                <c:pt idx="1">
                  <c:v>Jml Siswa Sedang 
(200 - 599)</c:v>
                </c:pt>
                <c:pt idx="2">
                  <c:v>Jml Siswa Sedikit 
(001 - 199)</c:v>
                </c:pt>
              </c:strCache>
            </c:strRef>
          </c:cat>
          <c:val>
            <c:numRef>
              <c:f>'[Data Siswa SMK 2013 Update u 1650 SMK Ruj(1).xlsx]RangeSiswa2'!$I$3:$I$5</c:f>
              <c:numCache>
                <c:formatCode>_(* #,##0.00_);_(* \(#,##0.00\);_(* "-"??_);_(@_)</c:formatCode>
                <c:ptCount val="3"/>
                <c:pt idx="0">
                  <c:v>18.547905468816651</c:v>
                </c:pt>
                <c:pt idx="1">
                  <c:v>30.125415920143332</c:v>
                </c:pt>
                <c:pt idx="2">
                  <c:v>51.326678611040009</c:v>
                </c:pt>
              </c:numCache>
            </c:numRef>
          </c:val>
        </c:ser>
        <c:ser>
          <c:idx val="2"/>
          <c:order val="2"/>
          <c:tx>
            <c:strRef>
              <c:f>'[Data Siswa SMK 2013 Update u 1650 SMK Ruj(1).xlsx]RangeSiswa2'!$L$2</c:f>
              <c:strCache>
                <c:ptCount val="1"/>
                <c:pt idx="0">
                  <c:v>Jumlah Siswa</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'[Data Siswa SMK 2013 Update u 1650 SMK Ruj(1).xlsx]RangeSiswa2'!$H$3:$H$5</c:f>
              <c:strCache>
                <c:ptCount val="3"/>
                <c:pt idx="0">
                  <c:v>Jml Siswa Banyak 
(600 ke atas)</c:v>
                </c:pt>
                <c:pt idx="1">
                  <c:v>Jml Siswa Sedang 
(200 - 599)</c:v>
                </c:pt>
                <c:pt idx="2">
                  <c:v>Jml Siswa Sedikit 
(001 - 199)</c:v>
                </c:pt>
              </c:strCache>
            </c:strRef>
          </c:cat>
          <c:val>
            <c:numRef>
              <c:f>'[Data Siswa SMK 2013 Update u 1650 SMK Ruj(1).xlsx]RangeSiswa2'!$L$3:$L$5</c:f>
              <c:numCache>
                <c:formatCode>_(* #,##0_);_(* \(#,##0\);_(* "-"_);_(@_)</c:formatCode>
                <c:ptCount val="3"/>
                <c:pt idx="0">
                  <c:v>2242608</c:v>
                </c:pt>
                <c:pt idx="1">
                  <c:v>1246771</c:v>
                </c:pt>
                <c:pt idx="2">
                  <c:v>592409</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55074365704"/>
          <c:y val="5.1400554097404502E-2"/>
          <c:w val="0.85327690288713898"/>
          <c:h val="0.79822506561679796"/>
        </c:manualLayout>
      </c:layout>
      <c:barChart>
        <c:barDir val="col"/>
        <c:grouping val="clustered"/>
        <c:varyColors val="0"/>
        <c:ser>
          <c:idx val="0"/>
          <c:order val="0"/>
          <c:tx>
            <c:strRef>
              <c:f>'Jumlah SIswa'!$A$57</c:f>
              <c:strCache>
                <c:ptCount val="1"/>
                <c:pt idx="0">
                  <c:v>2010</c:v>
                </c:pt>
              </c:strCache>
            </c:strRef>
          </c:tx>
          <c:spPr>
            <a:solidFill>
              <a:srgbClr val="00B0F0"/>
            </a:solidFill>
          </c:spPr>
          <c:invertIfNegative val="0"/>
          <c:cat>
            <c:strRef>
              <c:f>'Jumlah SIswa'!$C$56:$G$56</c:f>
              <c:strCache>
                <c:ptCount val="5"/>
                <c:pt idx="0">
                  <c:v>1</c:v>
                </c:pt>
                <c:pt idx="1">
                  <c:v>2</c:v>
                </c:pt>
                <c:pt idx="2">
                  <c:v>3</c:v>
                </c:pt>
                <c:pt idx="3">
                  <c:v>4</c:v>
                </c:pt>
                <c:pt idx="4">
                  <c:v>5</c:v>
                </c:pt>
              </c:strCache>
            </c:strRef>
          </c:cat>
          <c:val>
            <c:numRef>
              <c:f>'Jumlah SIswa'!$C$57:$G$57</c:f>
              <c:numCache>
                <c:formatCode>General</c:formatCode>
                <c:ptCount val="5"/>
                <c:pt idx="0">
                  <c:v>4784</c:v>
                </c:pt>
                <c:pt idx="1">
                  <c:v>2938</c:v>
                </c:pt>
                <c:pt idx="2">
                  <c:v>847</c:v>
                </c:pt>
                <c:pt idx="3">
                  <c:v>100</c:v>
                </c:pt>
                <c:pt idx="4">
                  <c:v>7</c:v>
                </c:pt>
              </c:numCache>
            </c:numRef>
          </c:val>
        </c:ser>
        <c:ser>
          <c:idx val="1"/>
          <c:order val="1"/>
          <c:tx>
            <c:strRef>
              <c:f>'Jumlah SIswa'!$A$58</c:f>
              <c:strCache>
                <c:ptCount val="1"/>
                <c:pt idx="0">
                  <c:v>2011</c:v>
                </c:pt>
              </c:strCache>
            </c:strRef>
          </c:tx>
          <c:spPr>
            <a:solidFill>
              <a:srgbClr val="00B050"/>
            </a:solidFill>
          </c:spPr>
          <c:invertIfNegative val="0"/>
          <c:cat>
            <c:strRef>
              <c:f>'Jumlah SIswa'!$C$56:$G$56</c:f>
              <c:strCache>
                <c:ptCount val="5"/>
                <c:pt idx="0">
                  <c:v>1</c:v>
                </c:pt>
                <c:pt idx="1">
                  <c:v>2</c:v>
                </c:pt>
                <c:pt idx="2">
                  <c:v>3</c:v>
                </c:pt>
                <c:pt idx="3">
                  <c:v>4</c:v>
                </c:pt>
                <c:pt idx="4">
                  <c:v>5</c:v>
                </c:pt>
              </c:strCache>
            </c:strRef>
          </c:cat>
          <c:val>
            <c:numRef>
              <c:f>'Jumlah SIswa'!$C$58:$G$58</c:f>
              <c:numCache>
                <c:formatCode>General</c:formatCode>
                <c:ptCount val="5"/>
                <c:pt idx="0">
                  <c:v>5028</c:v>
                </c:pt>
                <c:pt idx="1">
                  <c:v>3432</c:v>
                </c:pt>
                <c:pt idx="2">
                  <c:v>1077</c:v>
                </c:pt>
                <c:pt idx="3">
                  <c:v>147</c:v>
                </c:pt>
                <c:pt idx="4">
                  <c:v>8</c:v>
                </c:pt>
              </c:numCache>
            </c:numRef>
          </c:val>
        </c:ser>
        <c:ser>
          <c:idx val="2"/>
          <c:order val="2"/>
          <c:tx>
            <c:strRef>
              <c:f>'Jumlah SIswa'!$A$59</c:f>
              <c:strCache>
                <c:ptCount val="1"/>
                <c:pt idx="0">
                  <c:v>2012</c:v>
                </c:pt>
              </c:strCache>
            </c:strRef>
          </c:tx>
          <c:spPr>
            <a:solidFill>
              <a:srgbClr val="92D050"/>
            </a:solidFill>
          </c:spPr>
          <c:invertIfNegative val="0"/>
          <c:cat>
            <c:strRef>
              <c:f>'Jumlah SIswa'!$C$56:$G$56</c:f>
              <c:strCache>
                <c:ptCount val="5"/>
                <c:pt idx="0">
                  <c:v>1</c:v>
                </c:pt>
                <c:pt idx="1">
                  <c:v>2</c:v>
                </c:pt>
                <c:pt idx="2">
                  <c:v>3</c:v>
                </c:pt>
                <c:pt idx="3">
                  <c:v>4</c:v>
                </c:pt>
                <c:pt idx="4">
                  <c:v>5</c:v>
                </c:pt>
              </c:strCache>
            </c:strRef>
          </c:cat>
          <c:val>
            <c:numRef>
              <c:f>'Jumlah SIswa'!$C$59:$G$59</c:f>
              <c:numCache>
                <c:formatCode>General</c:formatCode>
                <c:ptCount val="5"/>
                <c:pt idx="0">
                  <c:v>5117</c:v>
                </c:pt>
                <c:pt idx="1">
                  <c:v>3914</c:v>
                </c:pt>
                <c:pt idx="2">
                  <c:v>1347</c:v>
                </c:pt>
                <c:pt idx="3">
                  <c:v>212</c:v>
                </c:pt>
                <c:pt idx="4">
                  <c:v>10</c:v>
                </c:pt>
              </c:numCache>
            </c:numRef>
          </c:val>
        </c:ser>
        <c:ser>
          <c:idx val="3"/>
          <c:order val="3"/>
          <c:tx>
            <c:strRef>
              <c:f>'Jumlah SIswa'!$A$60</c:f>
              <c:strCache>
                <c:ptCount val="1"/>
                <c:pt idx="0">
                  <c:v>2013</c:v>
                </c:pt>
              </c:strCache>
            </c:strRef>
          </c:tx>
          <c:spPr>
            <a:solidFill>
              <a:srgbClr val="FFC000"/>
            </a:solidFill>
          </c:spPr>
          <c:invertIfNegative val="0"/>
          <c:cat>
            <c:strRef>
              <c:f>'Jumlah SIswa'!$C$56:$G$56</c:f>
              <c:strCache>
                <c:ptCount val="5"/>
                <c:pt idx="0">
                  <c:v>1</c:v>
                </c:pt>
                <c:pt idx="1">
                  <c:v>2</c:v>
                </c:pt>
                <c:pt idx="2">
                  <c:v>3</c:v>
                </c:pt>
                <c:pt idx="3">
                  <c:v>4</c:v>
                </c:pt>
                <c:pt idx="4">
                  <c:v>5</c:v>
                </c:pt>
              </c:strCache>
            </c:strRef>
          </c:cat>
          <c:val>
            <c:numRef>
              <c:f>'Jumlah SIswa'!$C$60:$G$60</c:f>
              <c:numCache>
                <c:formatCode>General</c:formatCode>
                <c:ptCount val="5"/>
                <c:pt idx="0">
                  <c:v>5221</c:v>
                </c:pt>
                <c:pt idx="1">
                  <c:v>4248</c:v>
                </c:pt>
                <c:pt idx="2">
                  <c:v>1571</c:v>
                </c:pt>
                <c:pt idx="3">
                  <c:v>258</c:v>
                </c:pt>
                <c:pt idx="4">
                  <c:v>17</c:v>
                </c:pt>
              </c:numCache>
            </c:numRef>
          </c:val>
        </c:ser>
        <c:dLbls>
          <c:showLegendKey val="0"/>
          <c:showVal val="0"/>
          <c:showCatName val="0"/>
          <c:showSerName val="0"/>
          <c:showPercent val="0"/>
          <c:showBubbleSize val="0"/>
        </c:dLbls>
        <c:gapWidth val="150"/>
        <c:axId val="307249368"/>
        <c:axId val="307243096"/>
      </c:barChart>
      <c:catAx>
        <c:axId val="307249368"/>
        <c:scaling>
          <c:orientation val="minMax"/>
        </c:scaling>
        <c:delete val="0"/>
        <c:axPos val="b"/>
        <c:numFmt formatCode="General" sourceLinked="1"/>
        <c:majorTickMark val="out"/>
        <c:minorTickMark val="none"/>
        <c:tickLblPos val="nextTo"/>
        <c:crossAx val="307243096"/>
        <c:crosses val="autoZero"/>
        <c:auto val="1"/>
        <c:lblAlgn val="ctr"/>
        <c:lblOffset val="100"/>
        <c:noMultiLvlLbl val="0"/>
      </c:catAx>
      <c:valAx>
        <c:axId val="307243096"/>
        <c:scaling>
          <c:orientation val="minMax"/>
        </c:scaling>
        <c:delete val="0"/>
        <c:axPos val="l"/>
        <c:numFmt formatCode="General" sourceLinked="1"/>
        <c:majorTickMark val="out"/>
        <c:minorTickMark val="none"/>
        <c:tickLblPos val="nextTo"/>
        <c:crossAx val="307249368"/>
        <c:crosses val="autoZero"/>
        <c:crossBetween val="between"/>
      </c:valAx>
    </c:plotArea>
    <c:legend>
      <c:legendPos val="r"/>
      <c:layout>
        <c:manualLayout>
          <c:xMode val="edge"/>
          <c:yMode val="edge"/>
          <c:x val="0.81037642169728696"/>
          <c:y val="0.15663969087197499"/>
          <c:w val="0.103512467191601"/>
          <c:h val="0.33486876640419999"/>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432852143482"/>
          <c:y val="5.1400554097404502E-2"/>
          <c:w val="0.84226489377507097"/>
          <c:h val="0.71952136191309402"/>
        </c:manualLayout>
      </c:layout>
      <c:barChart>
        <c:barDir val="col"/>
        <c:grouping val="percentStacked"/>
        <c:varyColors val="0"/>
        <c:ser>
          <c:idx val="0"/>
          <c:order val="0"/>
          <c:tx>
            <c:strRef>
              <c:f>'Jumlah SIswa'!$I$56</c:f>
              <c:strCache>
                <c:ptCount val="1"/>
                <c:pt idx="0">
                  <c:v>1 Bidang</c:v>
                </c:pt>
              </c:strCache>
            </c:strRef>
          </c:tx>
          <c:spPr>
            <a:solidFill>
              <a:srgbClr val="C00000"/>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SIswa'!$A$57:$A$60</c:f>
              <c:numCache>
                <c:formatCode>General</c:formatCode>
                <c:ptCount val="4"/>
                <c:pt idx="0">
                  <c:v>2010</c:v>
                </c:pt>
                <c:pt idx="1">
                  <c:v>2011</c:v>
                </c:pt>
                <c:pt idx="2">
                  <c:v>2012</c:v>
                </c:pt>
                <c:pt idx="3">
                  <c:v>2013</c:v>
                </c:pt>
              </c:numCache>
            </c:numRef>
          </c:cat>
          <c:val>
            <c:numRef>
              <c:f>'Jumlah SIswa'!$I$57:$I$60</c:f>
              <c:numCache>
                <c:formatCode>0.0%</c:formatCode>
                <c:ptCount val="4"/>
                <c:pt idx="0">
                  <c:v>0.55140617796219404</c:v>
                </c:pt>
                <c:pt idx="1">
                  <c:v>0.51877837391663195</c:v>
                </c:pt>
                <c:pt idx="2">
                  <c:v>0.48273584905660399</c:v>
                </c:pt>
                <c:pt idx="3">
                  <c:v>0.461422889969068</c:v>
                </c:pt>
              </c:numCache>
            </c:numRef>
          </c:val>
        </c:ser>
        <c:ser>
          <c:idx val="1"/>
          <c:order val="1"/>
          <c:tx>
            <c:strRef>
              <c:f>'Jumlah SIswa'!$J$56</c:f>
              <c:strCache>
                <c:ptCount val="1"/>
                <c:pt idx="0">
                  <c:v>2 Bidang</c:v>
                </c:pt>
              </c:strCache>
            </c:strRef>
          </c:tx>
          <c:spPr>
            <a:solidFill>
              <a:srgbClr val="FFC00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SIswa'!$A$57:$A$60</c:f>
              <c:numCache>
                <c:formatCode>General</c:formatCode>
                <c:ptCount val="4"/>
                <c:pt idx="0">
                  <c:v>2010</c:v>
                </c:pt>
                <c:pt idx="1">
                  <c:v>2011</c:v>
                </c:pt>
                <c:pt idx="2">
                  <c:v>2012</c:v>
                </c:pt>
                <c:pt idx="3">
                  <c:v>2013</c:v>
                </c:pt>
              </c:numCache>
            </c:numRef>
          </c:cat>
          <c:val>
            <c:numRef>
              <c:f>'Jumlah SIswa'!$J$57:$J$60</c:f>
              <c:numCache>
                <c:formatCode>0.0%</c:formatCode>
                <c:ptCount val="4"/>
                <c:pt idx="0">
                  <c:v>0.33863531581373901</c:v>
                </c:pt>
                <c:pt idx="1">
                  <c:v>0.35410647957078001</c:v>
                </c:pt>
                <c:pt idx="2">
                  <c:v>0.369245283018868</c:v>
                </c:pt>
                <c:pt idx="3">
                  <c:v>0.37543084401237298</c:v>
                </c:pt>
              </c:numCache>
            </c:numRef>
          </c:val>
        </c:ser>
        <c:ser>
          <c:idx val="2"/>
          <c:order val="2"/>
          <c:tx>
            <c:strRef>
              <c:f>'Jumlah SIswa'!$K$56</c:f>
              <c:strCache>
                <c:ptCount val="1"/>
                <c:pt idx="0">
                  <c:v>3 Bidang</c:v>
                </c:pt>
              </c:strCache>
            </c:strRef>
          </c:tx>
          <c:spPr>
            <a:solidFill>
              <a:srgbClr val="92D05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SIswa'!$A$57:$A$60</c:f>
              <c:numCache>
                <c:formatCode>General</c:formatCode>
                <c:ptCount val="4"/>
                <c:pt idx="0">
                  <c:v>2010</c:v>
                </c:pt>
                <c:pt idx="1">
                  <c:v>2011</c:v>
                </c:pt>
                <c:pt idx="2">
                  <c:v>2012</c:v>
                </c:pt>
                <c:pt idx="3">
                  <c:v>2013</c:v>
                </c:pt>
              </c:numCache>
            </c:numRef>
          </c:cat>
          <c:val>
            <c:numRef>
              <c:f>'Jumlah SIswa'!$K$57:$K$60</c:f>
              <c:numCache>
                <c:formatCode>0.0%</c:formatCode>
                <c:ptCount val="4"/>
                <c:pt idx="0">
                  <c:v>9.7625633932688E-2</c:v>
                </c:pt>
                <c:pt idx="1">
                  <c:v>0.11112257531985099</c:v>
                </c:pt>
                <c:pt idx="2">
                  <c:v>0.12707547169811301</c:v>
                </c:pt>
                <c:pt idx="3">
                  <c:v>0.13884224480777699</c:v>
                </c:pt>
              </c:numCache>
            </c:numRef>
          </c:val>
        </c:ser>
        <c:ser>
          <c:idx val="3"/>
          <c:order val="3"/>
          <c:tx>
            <c:strRef>
              <c:f>'Jumlah SIswa'!$L$56</c:f>
              <c:strCache>
                <c:ptCount val="1"/>
                <c:pt idx="0">
                  <c:v>4 Bidang</c:v>
                </c:pt>
              </c:strCache>
            </c:strRef>
          </c:tx>
          <c:spPr>
            <a:solidFill>
              <a:srgbClr val="00B050"/>
            </a:solidFill>
          </c:spPr>
          <c:invertIfNegative val="0"/>
          <c:cat>
            <c:numRef>
              <c:f>'Jumlah SIswa'!$A$57:$A$60</c:f>
              <c:numCache>
                <c:formatCode>General</c:formatCode>
                <c:ptCount val="4"/>
                <c:pt idx="0">
                  <c:v>2010</c:v>
                </c:pt>
                <c:pt idx="1">
                  <c:v>2011</c:v>
                </c:pt>
                <c:pt idx="2">
                  <c:v>2012</c:v>
                </c:pt>
                <c:pt idx="3">
                  <c:v>2013</c:v>
                </c:pt>
              </c:numCache>
            </c:numRef>
          </c:cat>
          <c:val>
            <c:numRef>
              <c:f>'Jumlah SIswa'!$L$57:$L$60</c:f>
              <c:numCache>
                <c:formatCode>0.0%</c:formatCode>
                <c:ptCount val="4"/>
                <c:pt idx="0">
                  <c:v>1.1526048870447199E-2</c:v>
                </c:pt>
                <c:pt idx="1">
                  <c:v>1.51671481634338E-2</c:v>
                </c:pt>
                <c:pt idx="2">
                  <c:v>0.02</c:v>
                </c:pt>
                <c:pt idx="3">
                  <c:v>2.28015908086611E-2</c:v>
                </c:pt>
              </c:numCache>
            </c:numRef>
          </c:val>
        </c:ser>
        <c:ser>
          <c:idx val="4"/>
          <c:order val="4"/>
          <c:tx>
            <c:strRef>
              <c:f>'Jumlah SIswa'!$M$56</c:f>
              <c:strCache>
                <c:ptCount val="1"/>
                <c:pt idx="0">
                  <c:v>5 Bidang</c:v>
                </c:pt>
              </c:strCache>
            </c:strRef>
          </c:tx>
          <c:spPr>
            <a:solidFill>
              <a:srgbClr val="0070C0"/>
            </a:solidFill>
          </c:spPr>
          <c:invertIfNegative val="0"/>
          <c:cat>
            <c:numRef>
              <c:f>'Jumlah SIswa'!$A$57:$A$60</c:f>
              <c:numCache>
                <c:formatCode>General</c:formatCode>
                <c:ptCount val="4"/>
                <c:pt idx="0">
                  <c:v>2010</c:v>
                </c:pt>
                <c:pt idx="1">
                  <c:v>2011</c:v>
                </c:pt>
                <c:pt idx="2">
                  <c:v>2012</c:v>
                </c:pt>
                <c:pt idx="3">
                  <c:v>2013</c:v>
                </c:pt>
              </c:numCache>
            </c:numRef>
          </c:cat>
          <c:val>
            <c:numRef>
              <c:f>'Jumlah SIswa'!$M$57:$M$60</c:f>
              <c:numCache>
                <c:formatCode>0.0%</c:formatCode>
                <c:ptCount val="4"/>
                <c:pt idx="0">
                  <c:v>8.06823420931306E-4</c:v>
                </c:pt>
                <c:pt idx="1">
                  <c:v>8.2542302930251803E-4</c:v>
                </c:pt>
                <c:pt idx="2">
                  <c:v>9.43396226415095E-4</c:v>
                </c:pt>
                <c:pt idx="3">
                  <c:v>1.5024304021210801E-3</c:v>
                </c:pt>
              </c:numCache>
            </c:numRef>
          </c:val>
        </c:ser>
        <c:dLbls>
          <c:showLegendKey val="0"/>
          <c:showVal val="0"/>
          <c:showCatName val="0"/>
          <c:showSerName val="0"/>
          <c:showPercent val="0"/>
          <c:showBubbleSize val="0"/>
        </c:dLbls>
        <c:gapWidth val="50"/>
        <c:overlap val="100"/>
        <c:axId val="307255248"/>
        <c:axId val="307255640"/>
      </c:barChart>
      <c:catAx>
        <c:axId val="307255248"/>
        <c:scaling>
          <c:orientation val="minMax"/>
        </c:scaling>
        <c:delete val="0"/>
        <c:axPos val="b"/>
        <c:numFmt formatCode="General" sourceLinked="1"/>
        <c:majorTickMark val="out"/>
        <c:minorTickMark val="none"/>
        <c:tickLblPos val="nextTo"/>
        <c:crossAx val="307255640"/>
        <c:crosses val="autoZero"/>
        <c:auto val="1"/>
        <c:lblAlgn val="ctr"/>
        <c:lblOffset val="100"/>
        <c:noMultiLvlLbl val="0"/>
      </c:catAx>
      <c:valAx>
        <c:axId val="307255640"/>
        <c:scaling>
          <c:orientation val="minMax"/>
        </c:scaling>
        <c:delete val="0"/>
        <c:axPos val="l"/>
        <c:numFmt formatCode="0%" sourceLinked="1"/>
        <c:majorTickMark val="out"/>
        <c:minorTickMark val="none"/>
        <c:tickLblPos val="nextTo"/>
        <c:crossAx val="307255248"/>
        <c:crosses val="autoZero"/>
        <c:crossBetween val="between"/>
      </c:valAx>
    </c:plotArea>
    <c:legend>
      <c:legendPos val="r"/>
      <c:layout>
        <c:manualLayout>
          <c:xMode val="edge"/>
          <c:yMode val="edge"/>
          <c:x val="6.9293088363954494E-2"/>
          <c:y val="0.92959572761738196"/>
          <c:w val="0.87515135608049099"/>
          <c:h val="6.6734106153397504E-2"/>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1-6 rombel</c:v>
          </c:tx>
          <c:spPr>
            <a:solidFill>
              <a:srgbClr val="C00000"/>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SIswa'!$A$32:$A$35</c:f>
              <c:numCache>
                <c:formatCode>General</c:formatCode>
                <c:ptCount val="4"/>
                <c:pt idx="0">
                  <c:v>2010</c:v>
                </c:pt>
                <c:pt idx="1">
                  <c:v>2011</c:v>
                </c:pt>
                <c:pt idx="2">
                  <c:v>2012</c:v>
                </c:pt>
                <c:pt idx="3">
                  <c:v>2013</c:v>
                </c:pt>
              </c:numCache>
            </c:numRef>
          </c:cat>
          <c:val>
            <c:numRef>
              <c:f>'Jumlah SIswa'!$G$32:$G$35</c:f>
              <c:numCache>
                <c:formatCode>0.0%</c:formatCode>
                <c:ptCount val="4"/>
                <c:pt idx="0">
                  <c:v>0.49367088607595</c:v>
                </c:pt>
                <c:pt idx="1">
                  <c:v>0.49193385763258701</c:v>
                </c:pt>
                <c:pt idx="2">
                  <c:v>0.50472625175479702</c:v>
                </c:pt>
                <c:pt idx="3">
                  <c:v>0.53971643320806295</c:v>
                </c:pt>
              </c:numCache>
            </c:numRef>
          </c:val>
        </c:ser>
        <c:ser>
          <c:idx val="1"/>
          <c:order val="1"/>
          <c:tx>
            <c:v>7-12 rombel</c:v>
          </c:tx>
          <c:spPr>
            <a:solidFill>
              <a:srgbClr val="FFC00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SIswa'!$A$32:$A$35</c:f>
              <c:numCache>
                <c:formatCode>General</c:formatCode>
                <c:ptCount val="4"/>
                <c:pt idx="0">
                  <c:v>2010</c:v>
                </c:pt>
                <c:pt idx="1">
                  <c:v>2011</c:v>
                </c:pt>
                <c:pt idx="2">
                  <c:v>2012</c:v>
                </c:pt>
                <c:pt idx="3">
                  <c:v>2013</c:v>
                </c:pt>
              </c:numCache>
            </c:numRef>
          </c:cat>
          <c:val>
            <c:numRef>
              <c:f>'Jumlah SIswa'!$H$32:$H$35</c:f>
              <c:numCache>
                <c:formatCode>0.0%</c:formatCode>
                <c:ptCount val="4"/>
                <c:pt idx="0">
                  <c:v>0.20733304233958999</c:v>
                </c:pt>
                <c:pt idx="1">
                  <c:v>0.21042548900988101</c:v>
                </c:pt>
                <c:pt idx="2">
                  <c:v>0.20861020121665899</c:v>
                </c:pt>
                <c:pt idx="3">
                  <c:v>0.19584899214212501</c:v>
                </c:pt>
              </c:numCache>
            </c:numRef>
          </c:val>
        </c:ser>
        <c:ser>
          <c:idx val="2"/>
          <c:order val="2"/>
          <c:tx>
            <c:v>13-24 rombel</c:v>
          </c:tx>
          <c:spPr>
            <a:solidFill>
              <a:srgbClr val="00B05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SIswa'!$A$32:$A$35</c:f>
              <c:numCache>
                <c:formatCode>General</c:formatCode>
                <c:ptCount val="4"/>
                <c:pt idx="0">
                  <c:v>2010</c:v>
                </c:pt>
                <c:pt idx="1">
                  <c:v>2011</c:v>
                </c:pt>
                <c:pt idx="2">
                  <c:v>2012</c:v>
                </c:pt>
                <c:pt idx="3">
                  <c:v>2013</c:v>
                </c:pt>
              </c:numCache>
            </c:numRef>
          </c:cat>
          <c:val>
            <c:numRef>
              <c:f>'Jumlah SIswa'!$I$32:$I$35</c:f>
              <c:numCache>
                <c:formatCode>0.0%</c:formatCode>
                <c:ptCount val="4"/>
                <c:pt idx="0">
                  <c:v>0.18223483195111301</c:v>
                </c:pt>
                <c:pt idx="1">
                  <c:v>0.180580762250454</c:v>
                </c:pt>
                <c:pt idx="2">
                  <c:v>0.169770706598035</c:v>
                </c:pt>
                <c:pt idx="3">
                  <c:v>0.15912196788520699</c:v>
                </c:pt>
              </c:numCache>
            </c:numRef>
          </c:val>
        </c:ser>
        <c:ser>
          <c:idx val="3"/>
          <c:order val="3"/>
          <c:tx>
            <c:v>&gt; 24 rombel</c:v>
          </c:tx>
          <c:spPr>
            <a:solidFill>
              <a:srgbClr val="0070C0"/>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SIswa'!$A$32:$A$35</c:f>
              <c:numCache>
                <c:formatCode>General</c:formatCode>
                <c:ptCount val="4"/>
                <c:pt idx="0">
                  <c:v>2010</c:v>
                </c:pt>
                <c:pt idx="1">
                  <c:v>2011</c:v>
                </c:pt>
                <c:pt idx="2">
                  <c:v>2012</c:v>
                </c:pt>
                <c:pt idx="3">
                  <c:v>2013</c:v>
                </c:pt>
              </c:numCache>
            </c:numRef>
          </c:cat>
          <c:val>
            <c:numRef>
              <c:f>'Jumlah SIswa'!$J$32:$J$35</c:f>
              <c:numCache>
                <c:formatCode>0.0%</c:formatCode>
                <c:ptCount val="4"/>
                <c:pt idx="0">
                  <c:v>0.116761239633348</c:v>
                </c:pt>
                <c:pt idx="1">
                  <c:v>0.117059891107078</c:v>
                </c:pt>
                <c:pt idx="2">
                  <c:v>0.11689284043051</c:v>
                </c:pt>
                <c:pt idx="3">
                  <c:v>0.10531260676460499</c:v>
                </c:pt>
              </c:numCache>
            </c:numRef>
          </c:val>
        </c:ser>
        <c:dLbls>
          <c:showLegendKey val="0"/>
          <c:showVal val="0"/>
          <c:showCatName val="0"/>
          <c:showSerName val="0"/>
          <c:showPercent val="0"/>
          <c:showBubbleSize val="0"/>
        </c:dLbls>
        <c:gapWidth val="58"/>
        <c:overlap val="100"/>
        <c:axId val="307252896"/>
        <c:axId val="307253288"/>
      </c:barChart>
      <c:catAx>
        <c:axId val="307252896"/>
        <c:scaling>
          <c:orientation val="minMax"/>
        </c:scaling>
        <c:delete val="0"/>
        <c:axPos val="b"/>
        <c:numFmt formatCode="General" sourceLinked="1"/>
        <c:majorTickMark val="out"/>
        <c:minorTickMark val="none"/>
        <c:tickLblPos val="nextTo"/>
        <c:crossAx val="307253288"/>
        <c:crosses val="autoZero"/>
        <c:auto val="1"/>
        <c:lblAlgn val="ctr"/>
        <c:lblOffset val="100"/>
        <c:noMultiLvlLbl val="0"/>
      </c:catAx>
      <c:valAx>
        <c:axId val="307253288"/>
        <c:scaling>
          <c:orientation val="minMax"/>
        </c:scaling>
        <c:delete val="0"/>
        <c:axPos val="l"/>
        <c:numFmt formatCode="0%" sourceLinked="1"/>
        <c:majorTickMark val="out"/>
        <c:minorTickMark val="none"/>
        <c:tickLblPos val="nextTo"/>
        <c:crossAx val="307252896"/>
        <c:crosses val="autoZero"/>
        <c:crossBetween val="between"/>
      </c:valAx>
    </c:plotArea>
    <c:legend>
      <c:legendPos val="r"/>
      <c:layout>
        <c:manualLayout>
          <c:xMode val="edge"/>
          <c:yMode val="edge"/>
          <c:x val="0.80086526684164405"/>
          <c:y val="0.359561825605133"/>
          <c:w val="0.16302362204724399"/>
          <c:h val="0.29013560804899402"/>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424843452814"/>
          <c:y val="2.7947154471544802E-2"/>
          <c:w val="0.64591865502440104"/>
          <c:h val="0.86158316529031398"/>
        </c:manualLayout>
      </c:layout>
      <c:barChart>
        <c:barDir val="bar"/>
        <c:grouping val="percentStacked"/>
        <c:varyColors val="0"/>
        <c:ser>
          <c:idx val="0"/>
          <c:order val="0"/>
          <c:tx>
            <c:v>1-6 rombel</c:v>
          </c:tx>
          <c:spPr>
            <a:solidFill>
              <a:srgbClr val="C00000"/>
            </a:solidFill>
          </c:spPr>
          <c:invertIfNegative val="0"/>
          <c:cat>
            <c:strRef>
              <c:f>'Jumlah SIswa'!$Z$170:$Z$202</c:f>
              <c:strCache>
                <c:ptCount val="33"/>
                <c:pt idx="0">
                  <c:v>BALI</c:v>
                </c:pt>
                <c:pt idx="1">
                  <c:v>KALIMANTAN SELATAN</c:v>
                </c:pt>
                <c:pt idx="2">
                  <c:v>BANGKA BELITUNG</c:v>
                </c:pt>
                <c:pt idx="3">
                  <c:v>SUMATERA BARAT</c:v>
                </c:pt>
                <c:pt idx="4">
                  <c:v>JAWA TENGAH</c:v>
                </c:pt>
                <c:pt idx="5">
                  <c:v>GORONTALO</c:v>
                </c:pt>
                <c:pt idx="6">
                  <c:v>SUMATERA SELATAN</c:v>
                </c:pt>
                <c:pt idx="7">
                  <c:v>D.I. YOGYAKARTA</c:v>
                </c:pt>
                <c:pt idx="8">
                  <c:v>D.K.I. JAKARTA</c:v>
                </c:pt>
                <c:pt idx="9">
                  <c:v>BENGKULU</c:v>
                </c:pt>
                <c:pt idx="10">
                  <c:v>SUMATERA UTARA</c:v>
                </c:pt>
                <c:pt idx="11">
                  <c:v>JAWA BARAT</c:v>
                </c:pt>
                <c:pt idx="12">
                  <c:v>JAWA TIMUR</c:v>
                </c:pt>
                <c:pt idx="13">
                  <c:v>BANTEN</c:v>
                </c:pt>
                <c:pt idx="14">
                  <c:v>KALIMANTAN BARAT</c:v>
                </c:pt>
                <c:pt idx="15">
                  <c:v>RIAU</c:v>
                </c:pt>
                <c:pt idx="16">
                  <c:v>LAMPUNG</c:v>
                </c:pt>
                <c:pt idx="17">
                  <c:v>KALIMANTAN TIMUR</c:v>
                </c:pt>
                <c:pt idx="18">
                  <c:v>PAPUA  BARAT</c:v>
                </c:pt>
                <c:pt idx="19">
                  <c:v>SULAWESI UTARA</c:v>
                </c:pt>
                <c:pt idx="20">
                  <c:v>SULAWESI SELATAN</c:v>
                </c:pt>
                <c:pt idx="21">
                  <c:v>ACEH</c:v>
                </c:pt>
                <c:pt idx="22">
                  <c:v>KEPULAUAN RIAU</c:v>
                </c:pt>
                <c:pt idx="23">
                  <c:v>NUSA TENGGARA TIMUR</c:v>
                </c:pt>
                <c:pt idx="24">
                  <c:v>JAMBI</c:v>
                </c:pt>
                <c:pt idx="25">
                  <c:v>SULAWESI BARAT</c:v>
                </c:pt>
                <c:pt idx="26">
                  <c:v>PAPUA</c:v>
                </c:pt>
                <c:pt idx="27">
                  <c:v>NUSA TENGGARA BARAT</c:v>
                </c:pt>
                <c:pt idx="28">
                  <c:v>MALUKU</c:v>
                </c:pt>
                <c:pt idx="29">
                  <c:v>KALIMANTAN TENGAH</c:v>
                </c:pt>
                <c:pt idx="30">
                  <c:v>SULAWESI TENGGARA</c:v>
                </c:pt>
                <c:pt idx="31">
                  <c:v>SULAWESI TENGAH</c:v>
                </c:pt>
                <c:pt idx="32">
                  <c:v>MALUKU UTARA</c:v>
                </c:pt>
              </c:strCache>
            </c:strRef>
          </c:cat>
          <c:val>
            <c:numRef>
              <c:f>'Jumlah SIswa'!$AE$170:$AE$202</c:f>
              <c:numCache>
                <c:formatCode>0.0%</c:formatCode>
                <c:ptCount val="33"/>
                <c:pt idx="0">
                  <c:v>0.41566265060240998</c:v>
                </c:pt>
                <c:pt idx="1">
                  <c:v>0.42201834862385301</c:v>
                </c:pt>
                <c:pt idx="2">
                  <c:v>0.43137254901960798</c:v>
                </c:pt>
                <c:pt idx="3">
                  <c:v>0.43315508021390398</c:v>
                </c:pt>
                <c:pt idx="4">
                  <c:v>0.456201822004205</c:v>
                </c:pt>
                <c:pt idx="5">
                  <c:v>0.45833333333333298</c:v>
                </c:pt>
                <c:pt idx="6">
                  <c:v>0.468354430379747</c:v>
                </c:pt>
                <c:pt idx="7">
                  <c:v>0.47706422018348599</c:v>
                </c:pt>
                <c:pt idx="8">
                  <c:v>0.48739495798319299</c:v>
                </c:pt>
                <c:pt idx="9">
                  <c:v>0.50617283950617298</c:v>
                </c:pt>
                <c:pt idx="10">
                  <c:v>0.51720310765815802</c:v>
                </c:pt>
                <c:pt idx="11">
                  <c:v>0.52686230248306998</c:v>
                </c:pt>
                <c:pt idx="12">
                  <c:v>0.54292623941958895</c:v>
                </c:pt>
                <c:pt idx="13">
                  <c:v>0.54576271186440595</c:v>
                </c:pt>
                <c:pt idx="14">
                  <c:v>0.55357142857142905</c:v>
                </c:pt>
                <c:pt idx="15">
                  <c:v>0.55844155844155896</c:v>
                </c:pt>
                <c:pt idx="16">
                  <c:v>0.55874673629242899</c:v>
                </c:pt>
                <c:pt idx="17">
                  <c:v>0.57627118644067798</c:v>
                </c:pt>
                <c:pt idx="18">
                  <c:v>0.59090909090909105</c:v>
                </c:pt>
                <c:pt idx="19">
                  <c:v>0.594936708860759</c:v>
                </c:pt>
                <c:pt idx="20">
                  <c:v>0.60696517412935302</c:v>
                </c:pt>
                <c:pt idx="21">
                  <c:v>0.60869565217391397</c:v>
                </c:pt>
                <c:pt idx="22">
                  <c:v>0.62195121951219601</c:v>
                </c:pt>
                <c:pt idx="23">
                  <c:v>0.63333333333333397</c:v>
                </c:pt>
                <c:pt idx="24">
                  <c:v>0.63636363636363702</c:v>
                </c:pt>
                <c:pt idx="25">
                  <c:v>0.64423076923076905</c:v>
                </c:pt>
                <c:pt idx="26">
                  <c:v>0.660377358490566</c:v>
                </c:pt>
                <c:pt idx="27">
                  <c:v>0.68776371308016904</c:v>
                </c:pt>
                <c:pt idx="28">
                  <c:v>0.69565217391304401</c:v>
                </c:pt>
                <c:pt idx="29">
                  <c:v>0.71186440677966101</c:v>
                </c:pt>
                <c:pt idx="30">
                  <c:v>0.721804511278196</c:v>
                </c:pt>
                <c:pt idx="31">
                  <c:v>0.73333333333333395</c:v>
                </c:pt>
                <c:pt idx="32">
                  <c:v>0.841584158415842</c:v>
                </c:pt>
              </c:numCache>
            </c:numRef>
          </c:val>
        </c:ser>
        <c:ser>
          <c:idx val="1"/>
          <c:order val="1"/>
          <c:tx>
            <c:v>7-12 rombel</c:v>
          </c:tx>
          <c:spPr>
            <a:solidFill>
              <a:srgbClr val="FFC000"/>
            </a:solidFill>
          </c:spPr>
          <c:invertIfNegative val="0"/>
          <c:cat>
            <c:strRef>
              <c:f>'Jumlah SIswa'!$Z$170:$Z$202</c:f>
              <c:strCache>
                <c:ptCount val="33"/>
                <c:pt idx="0">
                  <c:v>BALI</c:v>
                </c:pt>
                <c:pt idx="1">
                  <c:v>KALIMANTAN SELATAN</c:v>
                </c:pt>
                <c:pt idx="2">
                  <c:v>BANGKA BELITUNG</c:v>
                </c:pt>
                <c:pt idx="3">
                  <c:v>SUMATERA BARAT</c:v>
                </c:pt>
                <c:pt idx="4">
                  <c:v>JAWA TENGAH</c:v>
                </c:pt>
                <c:pt idx="5">
                  <c:v>GORONTALO</c:v>
                </c:pt>
                <c:pt idx="6">
                  <c:v>SUMATERA SELATAN</c:v>
                </c:pt>
                <c:pt idx="7">
                  <c:v>D.I. YOGYAKARTA</c:v>
                </c:pt>
                <c:pt idx="8">
                  <c:v>D.K.I. JAKARTA</c:v>
                </c:pt>
                <c:pt idx="9">
                  <c:v>BENGKULU</c:v>
                </c:pt>
                <c:pt idx="10">
                  <c:v>SUMATERA UTARA</c:v>
                </c:pt>
                <c:pt idx="11">
                  <c:v>JAWA BARAT</c:v>
                </c:pt>
                <c:pt idx="12">
                  <c:v>JAWA TIMUR</c:v>
                </c:pt>
                <c:pt idx="13">
                  <c:v>BANTEN</c:v>
                </c:pt>
                <c:pt idx="14">
                  <c:v>KALIMANTAN BARAT</c:v>
                </c:pt>
                <c:pt idx="15">
                  <c:v>RIAU</c:v>
                </c:pt>
                <c:pt idx="16">
                  <c:v>LAMPUNG</c:v>
                </c:pt>
                <c:pt idx="17">
                  <c:v>KALIMANTAN TIMUR</c:v>
                </c:pt>
                <c:pt idx="18">
                  <c:v>PAPUA  BARAT</c:v>
                </c:pt>
                <c:pt idx="19">
                  <c:v>SULAWESI UTARA</c:v>
                </c:pt>
                <c:pt idx="20">
                  <c:v>SULAWESI SELATAN</c:v>
                </c:pt>
                <c:pt idx="21">
                  <c:v>ACEH</c:v>
                </c:pt>
                <c:pt idx="22">
                  <c:v>KEPULAUAN RIAU</c:v>
                </c:pt>
                <c:pt idx="23">
                  <c:v>NUSA TENGGARA TIMUR</c:v>
                </c:pt>
                <c:pt idx="24">
                  <c:v>JAMBI</c:v>
                </c:pt>
                <c:pt idx="25">
                  <c:v>SULAWESI BARAT</c:v>
                </c:pt>
                <c:pt idx="26">
                  <c:v>PAPUA</c:v>
                </c:pt>
                <c:pt idx="27">
                  <c:v>NUSA TENGGARA BARAT</c:v>
                </c:pt>
                <c:pt idx="28">
                  <c:v>MALUKU</c:v>
                </c:pt>
                <c:pt idx="29">
                  <c:v>KALIMANTAN TENGAH</c:v>
                </c:pt>
                <c:pt idx="30">
                  <c:v>SULAWESI TENGGARA</c:v>
                </c:pt>
                <c:pt idx="31">
                  <c:v>SULAWESI TENGAH</c:v>
                </c:pt>
                <c:pt idx="32">
                  <c:v>MALUKU UTARA</c:v>
                </c:pt>
              </c:strCache>
            </c:strRef>
          </c:cat>
          <c:val>
            <c:numRef>
              <c:f>'Jumlah SIswa'!$AF$170:$AF$202</c:f>
              <c:numCache>
                <c:formatCode>0.0%</c:formatCode>
                <c:ptCount val="33"/>
                <c:pt idx="0">
                  <c:v>0.16867469879518099</c:v>
                </c:pt>
                <c:pt idx="1">
                  <c:v>0.155963302752294</c:v>
                </c:pt>
                <c:pt idx="2">
                  <c:v>0.29411764705882398</c:v>
                </c:pt>
                <c:pt idx="3">
                  <c:v>0.24598930481283399</c:v>
                </c:pt>
                <c:pt idx="4">
                  <c:v>0.180798878766643</c:v>
                </c:pt>
                <c:pt idx="5">
                  <c:v>0.29166666666666702</c:v>
                </c:pt>
                <c:pt idx="6">
                  <c:v>0.23206751054852301</c:v>
                </c:pt>
                <c:pt idx="7">
                  <c:v>0.22935779816513799</c:v>
                </c:pt>
                <c:pt idx="8">
                  <c:v>0.215126050420168</c:v>
                </c:pt>
                <c:pt idx="9">
                  <c:v>0.27160493827160498</c:v>
                </c:pt>
                <c:pt idx="10">
                  <c:v>0.24306326304106601</c:v>
                </c:pt>
                <c:pt idx="11">
                  <c:v>0.19548532731377</c:v>
                </c:pt>
                <c:pt idx="12">
                  <c:v>0.171704957678355</c:v>
                </c:pt>
                <c:pt idx="13">
                  <c:v>0.215254237288136</c:v>
                </c:pt>
                <c:pt idx="14">
                  <c:v>0.24404761904761901</c:v>
                </c:pt>
                <c:pt idx="15">
                  <c:v>0.177489177489178</c:v>
                </c:pt>
                <c:pt idx="16">
                  <c:v>0.240208877284595</c:v>
                </c:pt>
                <c:pt idx="17">
                  <c:v>0.177966101694915</c:v>
                </c:pt>
                <c:pt idx="18">
                  <c:v>0.18181818181818199</c:v>
                </c:pt>
                <c:pt idx="19">
                  <c:v>0.227848101265823</c:v>
                </c:pt>
                <c:pt idx="20">
                  <c:v>0.164179104477612</c:v>
                </c:pt>
                <c:pt idx="21">
                  <c:v>0.21118012422360199</c:v>
                </c:pt>
                <c:pt idx="22">
                  <c:v>0.146341463414634</c:v>
                </c:pt>
                <c:pt idx="23">
                  <c:v>0.155555555555556</c:v>
                </c:pt>
                <c:pt idx="24">
                  <c:v>0.20979020979021001</c:v>
                </c:pt>
                <c:pt idx="25">
                  <c:v>0.21153846153846201</c:v>
                </c:pt>
                <c:pt idx="26">
                  <c:v>0.19811320754716999</c:v>
                </c:pt>
                <c:pt idx="27">
                  <c:v>0.151898734177215</c:v>
                </c:pt>
                <c:pt idx="28">
                  <c:v>0.184782608695652</c:v>
                </c:pt>
                <c:pt idx="29">
                  <c:v>0.169491525423729</c:v>
                </c:pt>
                <c:pt idx="30">
                  <c:v>0.180451127819549</c:v>
                </c:pt>
                <c:pt idx="31">
                  <c:v>0.133333333333333</c:v>
                </c:pt>
                <c:pt idx="32">
                  <c:v>6.9306930693069396E-2</c:v>
                </c:pt>
              </c:numCache>
            </c:numRef>
          </c:val>
        </c:ser>
        <c:ser>
          <c:idx val="2"/>
          <c:order val="2"/>
          <c:tx>
            <c:v>13-24 rombel</c:v>
          </c:tx>
          <c:spPr>
            <a:solidFill>
              <a:srgbClr val="00B050"/>
            </a:solidFill>
          </c:spPr>
          <c:invertIfNegative val="0"/>
          <c:cat>
            <c:strRef>
              <c:f>'Jumlah SIswa'!$Z$170:$Z$202</c:f>
              <c:strCache>
                <c:ptCount val="33"/>
                <c:pt idx="0">
                  <c:v>BALI</c:v>
                </c:pt>
                <c:pt idx="1">
                  <c:v>KALIMANTAN SELATAN</c:v>
                </c:pt>
                <c:pt idx="2">
                  <c:v>BANGKA BELITUNG</c:v>
                </c:pt>
                <c:pt idx="3">
                  <c:v>SUMATERA BARAT</c:v>
                </c:pt>
                <c:pt idx="4">
                  <c:v>JAWA TENGAH</c:v>
                </c:pt>
                <c:pt idx="5">
                  <c:v>GORONTALO</c:v>
                </c:pt>
                <c:pt idx="6">
                  <c:v>SUMATERA SELATAN</c:v>
                </c:pt>
                <c:pt idx="7">
                  <c:v>D.I. YOGYAKARTA</c:v>
                </c:pt>
                <c:pt idx="8">
                  <c:v>D.K.I. JAKARTA</c:v>
                </c:pt>
                <c:pt idx="9">
                  <c:v>BENGKULU</c:v>
                </c:pt>
                <c:pt idx="10">
                  <c:v>SUMATERA UTARA</c:v>
                </c:pt>
                <c:pt idx="11">
                  <c:v>JAWA BARAT</c:v>
                </c:pt>
                <c:pt idx="12">
                  <c:v>JAWA TIMUR</c:v>
                </c:pt>
                <c:pt idx="13">
                  <c:v>BANTEN</c:v>
                </c:pt>
                <c:pt idx="14">
                  <c:v>KALIMANTAN BARAT</c:v>
                </c:pt>
                <c:pt idx="15">
                  <c:v>RIAU</c:v>
                </c:pt>
                <c:pt idx="16">
                  <c:v>LAMPUNG</c:v>
                </c:pt>
                <c:pt idx="17">
                  <c:v>KALIMANTAN TIMUR</c:v>
                </c:pt>
                <c:pt idx="18">
                  <c:v>PAPUA  BARAT</c:v>
                </c:pt>
                <c:pt idx="19">
                  <c:v>SULAWESI UTARA</c:v>
                </c:pt>
                <c:pt idx="20">
                  <c:v>SULAWESI SELATAN</c:v>
                </c:pt>
                <c:pt idx="21">
                  <c:v>ACEH</c:v>
                </c:pt>
                <c:pt idx="22">
                  <c:v>KEPULAUAN RIAU</c:v>
                </c:pt>
                <c:pt idx="23">
                  <c:v>NUSA TENGGARA TIMUR</c:v>
                </c:pt>
                <c:pt idx="24">
                  <c:v>JAMBI</c:v>
                </c:pt>
                <c:pt idx="25">
                  <c:v>SULAWESI BARAT</c:v>
                </c:pt>
                <c:pt idx="26">
                  <c:v>PAPUA</c:v>
                </c:pt>
                <c:pt idx="27">
                  <c:v>NUSA TENGGARA BARAT</c:v>
                </c:pt>
                <c:pt idx="28">
                  <c:v>MALUKU</c:v>
                </c:pt>
                <c:pt idx="29">
                  <c:v>KALIMANTAN TENGAH</c:v>
                </c:pt>
                <c:pt idx="30">
                  <c:v>SULAWESI TENGGARA</c:v>
                </c:pt>
                <c:pt idx="31">
                  <c:v>SULAWESI TENGAH</c:v>
                </c:pt>
                <c:pt idx="32">
                  <c:v>MALUKU UTARA</c:v>
                </c:pt>
              </c:strCache>
            </c:strRef>
          </c:cat>
          <c:val>
            <c:numRef>
              <c:f>'Jumlah SIswa'!$AG$170:$AG$202</c:f>
              <c:numCache>
                <c:formatCode>0.0%</c:formatCode>
                <c:ptCount val="33"/>
                <c:pt idx="0">
                  <c:v>0.240963855421687</c:v>
                </c:pt>
                <c:pt idx="1">
                  <c:v>0.31192660550458801</c:v>
                </c:pt>
                <c:pt idx="2">
                  <c:v>0.21568627450980399</c:v>
                </c:pt>
                <c:pt idx="3">
                  <c:v>0.22994652406417099</c:v>
                </c:pt>
                <c:pt idx="4">
                  <c:v>0.180798878766643</c:v>
                </c:pt>
                <c:pt idx="5">
                  <c:v>0.16666666666666699</c:v>
                </c:pt>
                <c:pt idx="6">
                  <c:v>0.20253164556962</c:v>
                </c:pt>
                <c:pt idx="7">
                  <c:v>0.17889908256880699</c:v>
                </c:pt>
                <c:pt idx="8">
                  <c:v>0.223529411764706</c:v>
                </c:pt>
                <c:pt idx="9">
                  <c:v>0.16049382716049401</c:v>
                </c:pt>
                <c:pt idx="10">
                  <c:v>0.16870144284128799</c:v>
                </c:pt>
                <c:pt idx="11">
                  <c:v>0.161625282167043</c:v>
                </c:pt>
                <c:pt idx="12">
                  <c:v>0.151753325272068</c:v>
                </c:pt>
                <c:pt idx="13">
                  <c:v>0.13728813559322101</c:v>
                </c:pt>
                <c:pt idx="14">
                  <c:v>0.160714285714286</c:v>
                </c:pt>
                <c:pt idx="15">
                  <c:v>0.177489177489178</c:v>
                </c:pt>
                <c:pt idx="16">
                  <c:v>0.13054830287206301</c:v>
                </c:pt>
                <c:pt idx="17">
                  <c:v>0.14406779661017</c:v>
                </c:pt>
                <c:pt idx="18">
                  <c:v>0.13636363636363599</c:v>
                </c:pt>
                <c:pt idx="19">
                  <c:v>0.10126582278481</c:v>
                </c:pt>
                <c:pt idx="20">
                  <c:v>0.116915422885572</c:v>
                </c:pt>
                <c:pt idx="21">
                  <c:v>0.13664596273291901</c:v>
                </c:pt>
                <c:pt idx="22">
                  <c:v>0.18292682926829301</c:v>
                </c:pt>
                <c:pt idx="23">
                  <c:v>0.14444444444444501</c:v>
                </c:pt>
                <c:pt idx="24">
                  <c:v>0.111888111888112</c:v>
                </c:pt>
                <c:pt idx="25">
                  <c:v>9.6153846153846298E-2</c:v>
                </c:pt>
                <c:pt idx="26">
                  <c:v>0.113207547169811</c:v>
                </c:pt>
                <c:pt idx="27">
                  <c:v>9.7046413502109699E-2</c:v>
                </c:pt>
                <c:pt idx="28">
                  <c:v>8.6956521739130502E-2</c:v>
                </c:pt>
                <c:pt idx="29">
                  <c:v>9.3220338983051002E-2</c:v>
                </c:pt>
                <c:pt idx="30">
                  <c:v>6.7669172932330796E-2</c:v>
                </c:pt>
                <c:pt idx="31">
                  <c:v>0.10666666666666701</c:v>
                </c:pt>
                <c:pt idx="32">
                  <c:v>4.95049504950495E-2</c:v>
                </c:pt>
              </c:numCache>
            </c:numRef>
          </c:val>
        </c:ser>
        <c:ser>
          <c:idx val="3"/>
          <c:order val="3"/>
          <c:tx>
            <c:v>&gt; 24 rombel</c:v>
          </c:tx>
          <c:spPr>
            <a:solidFill>
              <a:srgbClr val="0070C0"/>
            </a:solidFill>
          </c:spPr>
          <c:invertIfNegative val="0"/>
          <c:cat>
            <c:strRef>
              <c:f>'Jumlah SIswa'!$Z$170:$Z$202</c:f>
              <c:strCache>
                <c:ptCount val="33"/>
                <c:pt idx="0">
                  <c:v>BALI</c:v>
                </c:pt>
                <c:pt idx="1">
                  <c:v>KALIMANTAN SELATAN</c:v>
                </c:pt>
                <c:pt idx="2">
                  <c:v>BANGKA BELITUNG</c:v>
                </c:pt>
                <c:pt idx="3">
                  <c:v>SUMATERA BARAT</c:v>
                </c:pt>
                <c:pt idx="4">
                  <c:v>JAWA TENGAH</c:v>
                </c:pt>
                <c:pt idx="5">
                  <c:v>GORONTALO</c:v>
                </c:pt>
                <c:pt idx="6">
                  <c:v>SUMATERA SELATAN</c:v>
                </c:pt>
                <c:pt idx="7">
                  <c:v>D.I. YOGYAKARTA</c:v>
                </c:pt>
                <c:pt idx="8">
                  <c:v>D.K.I. JAKARTA</c:v>
                </c:pt>
                <c:pt idx="9">
                  <c:v>BENGKULU</c:v>
                </c:pt>
                <c:pt idx="10">
                  <c:v>SUMATERA UTARA</c:v>
                </c:pt>
                <c:pt idx="11">
                  <c:v>JAWA BARAT</c:v>
                </c:pt>
                <c:pt idx="12">
                  <c:v>JAWA TIMUR</c:v>
                </c:pt>
                <c:pt idx="13">
                  <c:v>BANTEN</c:v>
                </c:pt>
                <c:pt idx="14">
                  <c:v>KALIMANTAN BARAT</c:v>
                </c:pt>
                <c:pt idx="15">
                  <c:v>RIAU</c:v>
                </c:pt>
                <c:pt idx="16">
                  <c:v>LAMPUNG</c:v>
                </c:pt>
                <c:pt idx="17">
                  <c:v>KALIMANTAN TIMUR</c:v>
                </c:pt>
                <c:pt idx="18">
                  <c:v>PAPUA  BARAT</c:v>
                </c:pt>
                <c:pt idx="19">
                  <c:v>SULAWESI UTARA</c:v>
                </c:pt>
                <c:pt idx="20">
                  <c:v>SULAWESI SELATAN</c:v>
                </c:pt>
                <c:pt idx="21">
                  <c:v>ACEH</c:v>
                </c:pt>
                <c:pt idx="22">
                  <c:v>KEPULAUAN RIAU</c:v>
                </c:pt>
                <c:pt idx="23">
                  <c:v>NUSA TENGGARA TIMUR</c:v>
                </c:pt>
                <c:pt idx="24">
                  <c:v>JAMBI</c:v>
                </c:pt>
                <c:pt idx="25">
                  <c:v>SULAWESI BARAT</c:v>
                </c:pt>
                <c:pt idx="26">
                  <c:v>PAPUA</c:v>
                </c:pt>
                <c:pt idx="27">
                  <c:v>NUSA TENGGARA BARAT</c:v>
                </c:pt>
                <c:pt idx="28">
                  <c:v>MALUKU</c:v>
                </c:pt>
                <c:pt idx="29">
                  <c:v>KALIMANTAN TENGAH</c:v>
                </c:pt>
                <c:pt idx="30">
                  <c:v>SULAWESI TENGGARA</c:v>
                </c:pt>
                <c:pt idx="31">
                  <c:v>SULAWESI TENGAH</c:v>
                </c:pt>
                <c:pt idx="32">
                  <c:v>MALUKU UTARA</c:v>
                </c:pt>
              </c:strCache>
            </c:strRef>
          </c:cat>
          <c:val>
            <c:numRef>
              <c:f>'Jumlah SIswa'!$AH$170:$AH$202</c:f>
              <c:numCache>
                <c:formatCode>0.0%</c:formatCode>
                <c:ptCount val="33"/>
                <c:pt idx="0">
                  <c:v>0.17469879518072301</c:v>
                </c:pt>
                <c:pt idx="1">
                  <c:v>0.11009174311926601</c:v>
                </c:pt>
                <c:pt idx="2">
                  <c:v>5.8823529411764698E-2</c:v>
                </c:pt>
                <c:pt idx="3">
                  <c:v>9.0909090909090995E-2</c:v>
                </c:pt>
                <c:pt idx="4">
                  <c:v>0.18220042046250901</c:v>
                </c:pt>
                <c:pt idx="5">
                  <c:v>8.3333333333333301E-2</c:v>
                </c:pt>
                <c:pt idx="6">
                  <c:v>9.7046413502109699E-2</c:v>
                </c:pt>
                <c:pt idx="7">
                  <c:v>0.11467889908256899</c:v>
                </c:pt>
                <c:pt idx="8">
                  <c:v>7.3949579831932802E-2</c:v>
                </c:pt>
                <c:pt idx="9">
                  <c:v>6.1728395061728399E-2</c:v>
                </c:pt>
                <c:pt idx="10">
                  <c:v>7.1032186459489499E-2</c:v>
                </c:pt>
                <c:pt idx="11">
                  <c:v>0.116027088036117</c:v>
                </c:pt>
                <c:pt idx="12">
                  <c:v>0.13361547762998799</c:v>
                </c:pt>
                <c:pt idx="13">
                  <c:v>0.101694915254237</c:v>
                </c:pt>
                <c:pt idx="14">
                  <c:v>4.1666666666666699E-2</c:v>
                </c:pt>
                <c:pt idx="15">
                  <c:v>8.6580086580086604E-2</c:v>
                </c:pt>
                <c:pt idx="16">
                  <c:v>7.0496083550913899E-2</c:v>
                </c:pt>
                <c:pt idx="17">
                  <c:v>0.101694915254237</c:v>
                </c:pt>
                <c:pt idx="18">
                  <c:v>9.0909090909090995E-2</c:v>
                </c:pt>
                <c:pt idx="19">
                  <c:v>7.5949367088607597E-2</c:v>
                </c:pt>
                <c:pt idx="20">
                  <c:v>0.111940298507463</c:v>
                </c:pt>
                <c:pt idx="21">
                  <c:v>4.3478260869565202E-2</c:v>
                </c:pt>
                <c:pt idx="22">
                  <c:v>4.8780487804878099E-2</c:v>
                </c:pt>
                <c:pt idx="23">
                  <c:v>6.6666666666666693E-2</c:v>
                </c:pt>
                <c:pt idx="24">
                  <c:v>4.1958041958042001E-2</c:v>
                </c:pt>
                <c:pt idx="25">
                  <c:v>4.80769230769231E-2</c:v>
                </c:pt>
                <c:pt idx="26">
                  <c:v>2.83018867924528E-2</c:v>
                </c:pt>
                <c:pt idx="27">
                  <c:v>6.3291139240506306E-2</c:v>
                </c:pt>
                <c:pt idx="28">
                  <c:v>3.2608695652173898E-2</c:v>
                </c:pt>
                <c:pt idx="29">
                  <c:v>2.5423728813559299E-2</c:v>
                </c:pt>
                <c:pt idx="30">
                  <c:v>3.00751879699248E-2</c:v>
                </c:pt>
                <c:pt idx="31">
                  <c:v>2.66666666666667E-2</c:v>
                </c:pt>
                <c:pt idx="32">
                  <c:v>3.9603960396039598E-2</c:v>
                </c:pt>
              </c:numCache>
            </c:numRef>
          </c:val>
        </c:ser>
        <c:dLbls>
          <c:showLegendKey val="0"/>
          <c:showVal val="0"/>
          <c:showCatName val="0"/>
          <c:showSerName val="0"/>
          <c:showPercent val="0"/>
          <c:showBubbleSize val="0"/>
        </c:dLbls>
        <c:gapWidth val="31"/>
        <c:overlap val="100"/>
        <c:axId val="307253680"/>
        <c:axId val="307254072"/>
      </c:barChart>
      <c:catAx>
        <c:axId val="307253680"/>
        <c:scaling>
          <c:orientation val="minMax"/>
        </c:scaling>
        <c:delete val="0"/>
        <c:axPos val="l"/>
        <c:numFmt formatCode="General" sourceLinked="0"/>
        <c:majorTickMark val="out"/>
        <c:minorTickMark val="none"/>
        <c:tickLblPos val="nextTo"/>
        <c:txPr>
          <a:bodyPr/>
          <a:lstStyle/>
          <a:p>
            <a:pPr>
              <a:defRPr sz="700"/>
            </a:pPr>
            <a:endParaRPr lang="en-US"/>
          </a:p>
        </c:txPr>
        <c:crossAx val="307254072"/>
        <c:crosses val="autoZero"/>
        <c:auto val="1"/>
        <c:lblAlgn val="ctr"/>
        <c:lblOffset val="100"/>
        <c:noMultiLvlLbl val="0"/>
      </c:catAx>
      <c:valAx>
        <c:axId val="307254072"/>
        <c:scaling>
          <c:orientation val="minMax"/>
        </c:scaling>
        <c:delete val="0"/>
        <c:axPos val="b"/>
        <c:numFmt formatCode="0%" sourceLinked="1"/>
        <c:majorTickMark val="out"/>
        <c:minorTickMark val="none"/>
        <c:tickLblPos val="nextTo"/>
        <c:crossAx val="307253680"/>
        <c:crosses val="autoZero"/>
        <c:crossBetween val="between"/>
      </c:valAx>
    </c:plotArea>
    <c:legend>
      <c:legendPos val="r"/>
      <c:layout>
        <c:manualLayout>
          <c:xMode val="edge"/>
          <c:yMode val="edge"/>
          <c:x val="6.4411275368188706E-2"/>
          <c:y val="0.96064700297944705"/>
          <c:w val="0.83473143769283098"/>
          <c:h val="3.82387433110285E-2"/>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864990560391"/>
          <c:y val="4.3033035168478097E-2"/>
          <c:w val="0.755730073214533"/>
          <c:h val="0.76919238515302002"/>
        </c:manualLayout>
      </c:layout>
      <c:barChart>
        <c:barDir val="col"/>
        <c:grouping val="clustered"/>
        <c:varyColors val="0"/>
        <c:ser>
          <c:idx val="0"/>
          <c:order val="0"/>
          <c:tx>
            <c:strRef>
              <c:f>'Siswa vs Bidang'!$B$3</c:f>
              <c:strCache>
                <c:ptCount val="1"/>
                <c:pt idx="0">
                  <c:v>2010</c:v>
                </c:pt>
              </c:strCache>
            </c:strRef>
          </c:tx>
          <c:spPr>
            <a:solidFill>
              <a:srgbClr val="00B0F0"/>
            </a:solidFill>
          </c:spPr>
          <c:invertIfNegative val="0"/>
          <c:cat>
            <c:strRef>
              <c:f>'Siswa vs Bidang'!$A$4:$A$9</c:f>
              <c:strCache>
                <c:ptCount val="6"/>
                <c:pt idx="0">
                  <c:v>Agribisnis Dan Argoindustri</c:v>
                </c:pt>
                <c:pt idx="1">
                  <c:v>Bisnis Dan Manajemen</c:v>
                </c:pt>
                <c:pt idx="2">
                  <c:v>Kesehatan</c:v>
                </c:pt>
                <c:pt idx="3">
                  <c:v>Seni,Kerajinan Dan Pariwisata</c:v>
                </c:pt>
                <c:pt idx="4">
                  <c:v>Teknologi Dan Rekayasa</c:v>
                </c:pt>
                <c:pt idx="5">
                  <c:v>Teknologi Informasi Dan Komunikasi</c:v>
                </c:pt>
              </c:strCache>
            </c:strRef>
          </c:cat>
          <c:val>
            <c:numRef>
              <c:f>'Siswa vs Bidang'!$B$4:$B$9</c:f>
              <c:numCache>
                <c:formatCode>_(* #,##0_);_(* \(#,##0\);_(* "-"??_);_(@_)</c:formatCode>
                <c:ptCount val="6"/>
                <c:pt idx="0">
                  <c:v>148492</c:v>
                </c:pt>
                <c:pt idx="1">
                  <c:v>1095433</c:v>
                </c:pt>
                <c:pt idx="2">
                  <c:v>76989</c:v>
                </c:pt>
                <c:pt idx="3">
                  <c:v>265883</c:v>
                </c:pt>
                <c:pt idx="4">
                  <c:v>1287339</c:v>
                </c:pt>
                <c:pt idx="5">
                  <c:v>537064</c:v>
                </c:pt>
              </c:numCache>
            </c:numRef>
          </c:val>
        </c:ser>
        <c:ser>
          <c:idx val="1"/>
          <c:order val="1"/>
          <c:tx>
            <c:strRef>
              <c:f>'Siswa vs Bidang'!$C$3</c:f>
              <c:strCache>
                <c:ptCount val="1"/>
                <c:pt idx="0">
                  <c:v>2011</c:v>
                </c:pt>
              </c:strCache>
            </c:strRef>
          </c:tx>
          <c:spPr>
            <a:solidFill>
              <a:srgbClr val="00B050"/>
            </a:solidFill>
          </c:spPr>
          <c:invertIfNegative val="0"/>
          <c:cat>
            <c:strRef>
              <c:f>'Siswa vs Bidang'!$A$4:$A$9</c:f>
              <c:strCache>
                <c:ptCount val="6"/>
                <c:pt idx="0">
                  <c:v>Agribisnis Dan Argoindustri</c:v>
                </c:pt>
                <c:pt idx="1">
                  <c:v>Bisnis Dan Manajemen</c:v>
                </c:pt>
                <c:pt idx="2">
                  <c:v>Kesehatan</c:v>
                </c:pt>
                <c:pt idx="3">
                  <c:v>Seni,Kerajinan Dan Pariwisata</c:v>
                </c:pt>
                <c:pt idx="4">
                  <c:v>Teknologi Dan Rekayasa</c:v>
                </c:pt>
                <c:pt idx="5">
                  <c:v>Teknologi Informasi Dan Komunikasi</c:v>
                </c:pt>
              </c:strCache>
            </c:strRef>
          </c:cat>
          <c:val>
            <c:numRef>
              <c:f>'Siswa vs Bidang'!$C$4:$C$9</c:f>
              <c:numCache>
                <c:formatCode>_(* #,##0_);_(* \(#,##0\);_(* "-"??_);_(@_)</c:formatCode>
                <c:ptCount val="6"/>
                <c:pt idx="0">
                  <c:v>164867</c:v>
                </c:pt>
                <c:pt idx="1">
                  <c:v>1137231</c:v>
                </c:pt>
                <c:pt idx="2">
                  <c:v>106331</c:v>
                </c:pt>
                <c:pt idx="3">
                  <c:v>275486</c:v>
                </c:pt>
                <c:pt idx="4">
                  <c:v>1371089</c:v>
                </c:pt>
                <c:pt idx="5">
                  <c:v>671216</c:v>
                </c:pt>
              </c:numCache>
            </c:numRef>
          </c:val>
        </c:ser>
        <c:ser>
          <c:idx val="2"/>
          <c:order val="2"/>
          <c:tx>
            <c:strRef>
              <c:f>'Siswa vs Bidang'!$D$3</c:f>
              <c:strCache>
                <c:ptCount val="1"/>
                <c:pt idx="0">
                  <c:v>2012</c:v>
                </c:pt>
              </c:strCache>
            </c:strRef>
          </c:tx>
          <c:spPr>
            <a:solidFill>
              <a:srgbClr val="92D050"/>
            </a:solidFill>
          </c:spPr>
          <c:invertIfNegative val="0"/>
          <c:cat>
            <c:strRef>
              <c:f>'Siswa vs Bidang'!$A$4:$A$9</c:f>
              <c:strCache>
                <c:ptCount val="6"/>
                <c:pt idx="0">
                  <c:v>Agribisnis Dan Argoindustri</c:v>
                </c:pt>
                <c:pt idx="1">
                  <c:v>Bisnis Dan Manajemen</c:v>
                </c:pt>
                <c:pt idx="2">
                  <c:v>Kesehatan</c:v>
                </c:pt>
                <c:pt idx="3">
                  <c:v>Seni,Kerajinan Dan Pariwisata</c:v>
                </c:pt>
                <c:pt idx="4">
                  <c:v>Teknologi Dan Rekayasa</c:v>
                </c:pt>
                <c:pt idx="5">
                  <c:v>Teknologi Informasi Dan Komunikasi</c:v>
                </c:pt>
              </c:strCache>
            </c:strRef>
          </c:cat>
          <c:val>
            <c:numRef>
              <c:f>'Siswa vs Bidang'!$D$4:$D$9</c:f>
              <c:numCache>
                <c:formatCode>_(* #,##0_);_(* \(#,##0\);_(* "-"??_);_(@_)</c:formatCode>
                <c:ptCount val="6"/>
                <c:pt idx="0">
                  <c:v>172061</c:v>
                </c:pt>
                <c:pt idx="1">
                  <c:v>1159142</c:v>
                </c:pt>
                <c:pt idx="2">
                  <c:v>139333</c:v>
                </c:pt>
                <c:pt idx="3">
                  <c:v>281327</c:v>
                </c:pt>
                <c:pt idx="4">
                  <c:v>1430511</c:v>
                </c:pt>
                <c:pt idx="5">
                  <c:v>778650</c:v>
                </c:pt>
              </c:numCache>
            </c:numRef>
          </c:val>
        </c:ser>
        <c:ser>
          <c:idx val="3"/>
          <c:order val="3"/>
          <c:tx>
            <c:strRef>
              <c:f>'Siswa vs Bidang'!$E$3</c:f>
              <c:strCache>
                <c:ptCount val="1"/>
                <c:pt idx="0">
                  <c:v>2013</c:v>
                </c:pt>
              </c:strCache>
            </c:strRef>
          </c:tx>
          <c:spPr>
            <a:solidFill>
              <a:srgbClr val="FFC000"/>
            </a:solidFill>
          </c:spPr>
          <c:invertIfNegative val="0"/>
          <c:cat>
            <c:strRef>
              <c:f>'Siswa vs Bidang'!$A$4:$A$9</c:f>
              <c:strCache>
                <c:ptCount val="6"/>
                <c:pt idx="0">
                  <c:v>Agribisnis Dan Argoindustri</c:v>
                </c:pt>
                <c:pt idx="1">
                  <c:v>Bisnis Dan Manajemen</c:v>
                </c:pt>
                <c:pt idx="2">
                  <c:v>Kesehatan</c:v>
                </c:pt>
                <c:pt idx="3">
                  <c:v>Seni,Kerajinan Dan Pariwisata</c:v>
                </c:pt>
                <c:pt idx="4">
                  <c:v>Teknologi Dan Rekayasa</c:v>
                </c:pt>
                <c:pt idx="5">
                  <c:v>Teknologi Informasi Dan Komunikasi</c:v>
                </c:pt>
              </c:strCache>
            </c:strRef>
          </c:cat>
          <c:val>
            <c:numRef>
              <c:f>'Siswa vs Bidang'!$E$4:$E$9</c:f>
              <c:numCache>
                <c:formatCode>_(* #,##0_);_(* \(#,##0\);_(* "-"??_);_(@_)</c:formatCode>
                <c:ptCount val="6"/>
                <c:pt idx="0">
                  <c:v>177188</c:v>
                </c:pt>
                <c:pt idx="1">
                  <c:v>1117899</c:v>
                </c:pt>
                <c:pt idx="2">
                  <c:v>166358</c:v>
                </c:pt>
                <c:pt idx="3">
                  <c:v>283400</c:v>
                </c:pt>
                <c:pt idx="4">
                  <c:v>1451375</c:v>
                </c:pt>
                <c:pt idx="5">
                  <c:v>844377</c:v>
                </c:pt>
              </c:numCache>
            </c:numRef>
          </c:val>
        </c:ser>
        <c:dLbls>
          <c:showLegendKey val="0"/>
          <c:showVal val="0"/>
          <c:showCatName val="0"/>
          <c:showSerName val="0"/>
          <c:showPercent val="0"/>
          <c:showBubbleSize val="0"/>
        </c:dLbls>
        <c:gapWidth val="150"/>
        <c:axId val="305353808"/>
        <c:axId val="305355376"/>
      </c:barChart>
      <c:catAx>
        <c:axId val="305353808"/>
        <c:scaling>
          <c:orientation val="minMax"/>
        </c:scaling>
        <c:delete val="0"/>
        <c:axPos val="b"/>
        <c:numFmt formatCode="General" sourceLinked="0"/>
        <c:majorTickMark val="out"/>
        <c:minorTickMark val="none"/>
        <c:tickLblPos val="nextTo"/>
        <c:txPr>
          <a:bodyPr/>
          <a:lstStyle/>
          <a:p>
            <a:pPr>
              <a:defRPr sz="700"/>
            </a:pPr>
            <a:endParaRPr lang="en-US"/>
          </a:p>
        </c:txPr>
        <c:crossAx val="305355376"/>
        <c:crosses val="autoZero"/>
        <c:auto val="1"/>
        <c:lblAlgn val="ctr"/>
        <c:lblOffset val="100"/>
        <c:noMultiLvlLbl val="0"/>
      </c:catAx>
      <c:valAx>
        <c:axId val="305355376"/>
        <c:scaling>
          <c:orientation val="minMax"/>
        </c:scaling>
        <c:delete val="0"/>
        <c:axPos val="l"/>
        <c:numFmt formatCode="_(* #,##0_);_(* \(#,##0\);_(* &quot;-&quot;??_);_(@_)" sourceLinked="1"/>
        <c:majorTickMark val="out"/>
        <c:minorTickMark val="none"/>
        <c:tickLblPos val="nextTo"/>
        <c:crossAx val="305353808"/>
        <c:crosses val="autoZero"/>
        <c:crossBetween val="between"/>
      </c:valAx>
    </c:plotArea>
    <c:legend>
      <c:legendPos val="r"/>
      <c:layout>
        <c:manualLayout>
          <c:xMode val="edge"/>
          <c:yMode val="edge"/>
          <c:x val="0.21111601759239601"/>
          <c:y val="6.4321544511718898E-2"/>
          <c:w val="0.40374884727247001"/>
          <c:h val="6.5205965084775497E-2"/>
        </c:manualLayout>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46281714785593E-2"/>
          <c:y val="4.2538389597852E-2"/>
          <c:w val="0.82605472353190201"/>
          <c:h val="0.73722840679398005"/>
        </c:manualLayout>
      </c:layout>
      <c:barChart>
        <c:barDir val="col"/>
        <c:grouping val="percentStacked"/>
        <c:varyColors val="0"/>
        <c:ser>
          <c:idx val="2"/>
          <c:order val="0"/>
          <c:tx>
            <c:strRef>
              <c:f>'Siswa vs Bidang'!$A$6</c:f>
              <c:strCache>
                <c:ptCount val="1"/>
                <c:pt idx="0">
                  <c:v>Kesehatan</c:v>
                </c:pt>
              </c:strCache>
            </c:strRef>
          </c:tx>
          <c:spPr>
            <a:solidFill>
              <a:srgbClr val="002060"/>
            </a:solidFill>
          </c:spPr>
          <c:invertIfNegative val="0"/>
          <c:dLbls>
            <c:dLbl>
              <c:idx val="0"/>
              <c:layout>
                <c:manualLayout>
                  <c:x val="0.10333336045494999"/>
                  <c:y val="-1.219512195121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000002887139899"/>
                  <c:y val="-8.13040138275398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333357830277602E-2"/>
                  <c:y val="-4.0650406504065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0209041818818"/>
                  <c:y val="-2.84552845528454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'Siswa vs Bidang'!$F$3:$I$3</c:f>
              <c:strCache>
                <c:ptCount val="4"/>
                <c:pt idx="0">
                  <c:v>2010</c:v>
                </c:pt>
                <c:pt idx="1">
                  <c:v>2011</c:v>
                </c:pt>
                <c:pt idx="2">
                  <c:v>2012</c:v>
                </c:pt>
                <c:pt idx="3">
                  <c:v>2013</c:v>
                </c:pt>
              </c:strCache>
            </c:strRef>
          </c:cat>
          <c:val>
            <c:numRef>
              <c:f>'Siswa vs Bidang'!$F$6:$I$6</c:f>
              <c:numCache>
                <c:formatCode>0.0%</c:formatCode>
                <c:ptCount val="4"/>
                <c:pt idx="0">
                  <c:v>2.2569477016885602E-2</c:v>
                </c:pt>
                <c:pt idx="1">
                  <c:v>2.8535888916918498E-2</c:v>
                </c:pt>
                <c:pt idx="2">
                  <c:v>3.5176004992648398E-2</c:v>
                </c:pt>
                <c:pt idx="3">
                  <c:v>4.1171638745462598E-2</c:v>
                </c:pt>
              </c:numCache>
            </c:numRef>
          </c:val>
        </c:ser>
        <c:ser>
          <c:idx val="0"/>
          <c:order val="1"/>
          <c:tx>
            <c:strRef>
              <c:f>'Siswa vs Bidang'!$A$4</c:f>
              <c:strCache>
                <c:ptCount val="1"/>
                <c:pt idx="0">
                  <c:v>Agribisnis Dan Argoindustri</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'Siswa vs Bidang'!$F$3:$I$3</c:f>
              <c:strCache>
                <c:ptCount val="4"/>
                <c:pt idx="0">
                  <c:v>2010</c:v>
                </c:pt>
                <c:pt idx="1">
                  <c:v>2011</c:v>
                </c:pt>
                <c:pt idx="2">
                  <c:v>2012</c:v>
                </c:pt>
                <c:pt idx="3">
                  <c:v>2013</c:v>
                </c:pt>
              </c:strCache>
            </c:strRef>
          </c:cat>
          <c:val>
            <c:numRef>
              <c:f>'Siswa vs Bidang'!$F$4:$I$4</c:f>
              <c:numCache>
                <c:formatCode>0.0%</c:formatCode>
                <c:ptCount val="4"/>
                <c:pt idx="0">
                  <c:v>4.3530722326453997E-2</c:v>
                </c:pt>
                <c:pt idx="1">
                  <c:v>4.4245106300755101E-2</c:v>
                </c:pt>
                <c:pt idx="2">
                  <c:v>4.3438514889079197E-2</c:v>
                </c:pt>
                <c:pt idx="3">
                  <c:v>4.38519357411788E-2</c:v>
                </c:pt>
              </c:numCache>
            </c:numRef>
          </c:val>
        </c:ser>
        <c:ser>
          <c:idx val="1"/>
          <c:order val="2"/>
          <c:tx>
            <c:strRef>
              <c:f>'Siswa vs Bidang'!$A$5</c:f>
              <c:strCache>
                <c:ptCount val="1"/>
                <c:pt idx="0">
                  <c:v>Bisnis Dan Manajemen</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'Siswa vs Bidang'!$F$3:$I$3</c:f>
              <c:strCache>
                <c:ptCount val="4"/>
                <c:pt idx="0">
                  <c:v>2010</c:v>
                </c:pt>
                <c:pt idx="1">
                  <c:v>2011</c:v>
                </c:pt>
                <c:pt idx="2">
                  <c:v>2012</c:v>
                </c:pt>
                <c:pt idx="3">
                  <c:v>2013</c:v>
                </c:pt>
              </c:strCache>
            </c:strRef>
          </c:cat>
          <c:val>
            <c:numRef>
              <c:f>'Siswa vs Bidang'!$F$5:$I$5</c:f>
              <c:numCache>
                <c:formatCode>0.0%</c:formatCode>
                <c:ptCount val="4"/>
                <c:pt idx="0">
                  <c:v>0.32112834193245898</c:v>
                </c:pt>
                <c:pt idx="1">
                  <c:v>0.30519695562795601</c:v>
                </c:pt>
                <c:pt idx="2">
                  <c:v>0.292636954484497</c:v>
                </c:pt>
                <c:pt idx="3">
                  <c:v>0.27666678958579599</c:v>
                </c:pt>
              </c:numCache>
            </c:numRef>
          </c:val>
        </c:ser>
        <c:ser>
          <c:idx val="3"/>
          <c:order val="3"/>
          <c:tx>
            <c:strRef>
              <c:f>'Siswa vs Bidang'!$A$7</c:f>
              <c:strCache>
                <c:ptCount val="1"/>
                <c:pt idx="0">
                  <c:v>Seni,Kerajinan Dan Pariwisata</c:v>
                </c:pt>
              </c:strCache>
            </c:strRef>
          </c:tx>
          <c:spPr>
            <a:solidFill>
              <a:srgbClr val="92D050"/>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'Siswa vs Bidang'!$F$3:$I$3</c:f>
              <c:strCache>
                <c:ptCount val="4"/>
                <c:pt idx="0">
                  <c:v>2010</c:v>
                </c:pt>
                <c:pt idx="1">
                  <c:v>2011</c:v>
                </c:pt>
                <c:pt idx="2">
                  <c:v>2012</c:v>
                </c:pt>
                <c:pt idx="3">
                  <c:v>2013</c:v>
                </c:pt>
              </c:strCache>
            </c:strRef>
          </c:cat>
          <c:val>
            <c:numRef>
              <c:f>'Siswa vs Bidang'!$F$7:$I$7</c:f>
              <c:numCache>
                <c:formatCode>0.0%</c:formatCode>
                <c:ptCount val="4"/>
                <c:pt idx="0">
                  <c:v>7.79441252345216E-2</c:v>
                </c:pt>
                <c:pt idx="1">
                  <c:v>7.3931759262738095E-2</c:v>
                </c:pt>
                <c:pt idx="2">
                  <c:v>7.1023805965326106E-2</c:v>
                </c:pt>
                <c:pt idx="3">
                  <c:v>7.0138150377283298E-2</c:v>
                </c:pt>
              </c:numCache>
            </c:numRef>
          </c:val>
        </c:ser>
        <c:ser>
          <c:idx val="4"/>
          <c:order val="4"/>
          <c:tx>
            <c:strRef>
              <c:f>'Siswa vs Bidang'!$A$8</c:f>
              <c:strCache>
                <c:ptCount val="1"/>
                <c:pt idx="0">
                  <c:v>Teknologi Dan Rekayasa</c:v>
                </c:pt>
              </c:strCache>
            </c:strRef>
          </c:tx>
          <c:spPr>
            <a:solidFill>
              <a:srgbClr val="FFC000"/>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'Siswa vs Bidang'!$F$3:$I$3</c:f>
              <c:strCache>
                <c:ptCount val="4"/>
                <c:pt idx="0">
                  <c:v>2010</c:v>
                </c:pt>
                <c:pt idx="1">
                  <c:v>2011</c:v>
                </c:pt>
                <c:pt idx="2">
                  <c:v>2012</c:v>
                </c:pt>
                <c:pt idx="3">
                  <c:v>2013</c:v>
                </c:pt>
              </c:strCache>
            </c:strRef>
          </c:cat>
          <c:val>
            <c:numRef>
              <c:f>'Siswa vs Bidang'!$F$8:$I$8</c:f>
              <c:numCache>
                <c:formatCode>0.0%</c:formatCode>
                <c:ptCount val="4"/>
                <c:pt idx="0">
                  <c:v>0.37738596388367801</c:v>
                </c:pt>
                <c:pt idx="1">
                  <c:v>0.36795707177783399</c:v>
                </c:pt>
                <c:pt idx="2">
                  <c:v>0.36114676406908902</c:v>
                </c:pt>
                <c:pt idx="3">
                  <c:v>0.35919815809396499</c:v>
                </c:pt>
              </c:numCache>
            </c:numRef>
          </c:val>
        </c:ser>
        <c:ser>
          <c:idx val="5"/>
          <c:order val="5"/>
          <c:tx>
            <c:strRef>
              <c:f>'Siswa vs Bidang'!$A$9</c:f>
              <c:strCache>
                <c:ptCount val="1"/>
                <c:pt idx="0">
                  <c:v>Teknologi Informasi Dan Komunikasi</c:v>
                </c:pt>
              </c:strCache>
            </c:strRef>
          </c:tx>
          <c:spPr>
            <a:solidFill>
              <a:srgbClr val="C00000"/>
            </a:solidFill>
          </c:spPr>
          <c:invertIfNegative val="0"/>
          <c:dLbls>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'Siswa vs Bidang'!$F$3:$I$3</c:f>
              <c:strCache>
                <c:ptCount val="4"/>
                <c:pt idx="0">
                  <c:v>2010</c:v>
                </c:pt>
                <c:pt idx="1">
                  <c:v>2011</c:v>
                </c:pt>
                <c:pt idx="2">
                  <c:v>2012</c:v>
                </c:pt>
                <c:pt idx="3">
                  <c:v>2013</c:v>
                </c:pt>
              </c:strCache>
            </c:strRef>
          </c:cat>
          <c:val>
            <c:numRef>
              <c:f>'Siswa vs Bidang'!$F$9:$I$9</c:f>
              <c:numCache>
                <c:formatCode>0.0%</c:formatCode>
                <c:ptCount val="4"/>
                <c:pt idx="0">
                  <c:v>0.15744136960600399</c:v>
                </c:pt>
                <c:pt idx="1">
                  <c:v>0.18013321811379901</c:v>
                </c:pt>
                <c:pt idx="2">
                  <c:v>0.19657795559936</c:v>
                </c:pt>
                <c:pt idx="3">
                  <c:v>0.208973327456314</c:v>
                </c:pt>
              </c:numCache>
            </c:numRef>
          </c:val>
        </c:ser>
        <c:dLbls>
          <c:showLegendKey val="0"/>
          <c:showVal val="0"/>
          <c:showCatName val="0"/>
          <c:showSerName val="0"/>
          <c:showPercent val="0"/>
          <c:showBubbleSize val="0"/>
        </c:dLbls>
        <c:gapWidth val="72"/>
        <c:overlap val="100"/>
        <c:axId val="305351064"/>
        <c:axId val="305347928"/>
      </c:barChart>
      <c:catAx>
        <c:axId val="305351064"/>
        <c:scaling>
          <c:orientation val="minMax"/>
        </c:scaling>
        <c:delete val="0"/>
        <c:axPos val="b"/>
        <c:numFmt formatCode="General" sourceLinked="0"/>
        <c:majorTickMark val="out"/>
        <c:minorTickMark val="none"/>
        <c:tickLblPos val="nextTo"/>
        <c:crossAx val="305347928"/>
        <c:crosses val="autoZero"/>
        <c:auto val="1"/>
        <c:lblAlgn val="ctr"/>
        <c:lblOffset val="100"/>
        <c:noMultiLvlLbl val="0"/>
      </c:catAx>
      <c:valAx>
        <c:axId val="305347928"/>
        <c:scaling>
          <c:orientation val="minMax"/>
        </c:scaling>
        <c:delete val="0"/>
        <c:axPos val="l"/>
        <c:numFmt formatCode="0%" sourceLinked="1"/>
        <c:majorTickMark val="out"/>
        <c:minorTickMark val="none"/>
        <c:tickLblPos val="nextTo"/>
        <c:crossAx val="305351064"/>
        <c:crosses val="autoZero"/>
        <c:crossBetween val="between"/>
      </c:valAx>
    </c:plotArea>
    <c:legend>
      <c:legendPos val="r"/>
      <c:layout>
        <c:manualLayout>
          <c:xMode val="edge"/>
          <c:yMode val="edge"/>
          <c:x val="0"/>
          <c:y val="0.90156103962614398"/>
          <c:w val="0.99888188976377901"/>
          <c:h val="8.3103834581653005E-2"/>
        </c:manualLayout>
      </c:layout>
      <c:overlay val="0"/>
      <c:txPr>
        <a:bodyPr/>
        <a:lstStyle/>
        <a:p>
          <a:pPr>
            <a:defRPr sz="700"/>
          </a:pPr>
          <a:endParaRPr lang="en-US"/>
        </a:p>
      </c:txPr>
    </c:legend>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dLbls>
            <c:spPr>
              <a:noFill/>
              <a:ln>
                <a:noFill/>
              </a:ln>
              <a:effectLst/>
            </c:spPr>
            <c:txPr>
              <a:bodyPr rot="0" vert="horz"/>
              <a:lstStyle/>
              <a:p>
                <a:pPr>
                  <a:defRPr lang="en-US"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USIA2!$B$2:$B$34</c:f>
              <c:strCache>
                <c:ptCount val="33"/>
                <c:pt idx="0">
                  <c:v>DI YOGYAKARTA</c:v>
                </c:pt>
                <c:pt idx="1">
                  <c:v>DKI JAKARTA</c:v>
                </c:pt>
                <c:pt idx="2">
                  <c:v>JAWA TENGAH</c:v>
                </c:pt>
                <c:pt idx="3">
                  <c:v>BALI</c:v>
                </c:pt>
                <c:pt idx="4">
                  <c:v>JAWA TIMUR</c:v>
                </c:pt>
                <c:pt idx="5">
                  <c:v>SULAWESI UTARA</c:v>
                </c:pt>
                <c:pt idx="6">
                  <c:v>SULAWESI SELATAN</c:v>
                </c:pt>
                <c:pt idx="7">
                  <c:v>SUMATERA UTARA</c:v>
                </c:pt>
                <c:pt idx="8">
                  <c:v>MALUKU</c:v>
                </c:pt>
                <c:pt idx="9">
                  <c:v>JAWA BARAT</c:v>
                </c:pt>
                <c:pt idx="10">
                  <c:v>SUMATERA BARAT</c:v>
                </c:pt>
                <c:pt idx="11">
                  <c:v>NANGROE ACEH DARUSSALAM</c:v>
                </c:pt>
                <c:pt idx="12">
                  <c:v>GORONTALO</c:v>
                </c:pt>
                <c:pt idx="13">
                  <c:v>KEPULAUAN BANGKA BELITUNG</c:v>
                </c:pt>
                <c:pt idx="14">
                  <c:v>NUSA TENGGARA TIMUR</c:v>
                </c:pt>
                <c:pt idx="15">
                  <c:v>LAMPUNG</c:v>
                </c:pt>
                <c:pt idx="16">
                  <c:v>KALIMANTAN SELATAN</c:v>
                </c:pt>
                <c:pt idx="17">
                  <c:v>KALIMANTAN BARAT</c:v>
                </c:pt>
                <c:pt idx="18">
                  <c:v>SUMATERA SELATAN</c:v>
                </c:pt>
                <c:pt idx="19">
                  <c:v>KALIMANTAN TIMUR</c:v>
                </c:pt>
                <c:pt idx="20">
                  <c:v>JAMBI</c:v>
                </c:pt>
                <c:pt idx="21">
                  <c:v>NUSA TENGGARA BARAT</c:v>
                </c:pt>
                <c:pt idx="22">
                  <c:v>PAPUA</c:v>
                </c:pt>
                <c:pt idx="23">
                  <c:v>SULAWESI TENGAH</c:v>
                </c:pt>
                <c:pt idx="24">
                  <c:v>PAPUA BARAT</c:v>
                </c:pt>
                <c:pt idx="25">
                  <c:v>RIAU</c:v>
                </c:pt>
                <c:pt idx="26">
                  <c:v>BANTEN</c:v>
                </c:pt>
                <c:pt idx="27">
                  <c:v>BENGKULU</c:v>
                </c:pt>
                <c:pt idx="28">
                  <c:v>MALUKU UTARA</c:v>
                </c:pt>
                <c:pt idx="29">
                  <c:v>SULAWESI TENGGARA</c:v>
                </c:pt>
                <c:pt idx="30">
                  <c:v>KALIMANTAN TENGAH</c:v>
                </c:pt>
                <c:pt idx="31">
                  <c:v>SULAWESI BARAT</c:v>
                </c:pt>
                <c:pt idx="32">
                  <c:v>KEPULAUAN RIAU</c:v>
                </c:pt>
              </c:strCache>
            </c:strRef>
          </c:cat>
          <c:val>
            <c:numRef>
              <c:f>USIA2!$F$2:$F$34</c:f>
              <c:numCache>
                <c:formatCode>0.0%</c:formatCode>
                <c:ptCount val="33"/>
                <c:pt idx="0">
                  <c:v>0.122038360285822</c:v>
                </c:pt>
                <c:pt idx="1">
                  <c:v>0.100627967529484</c:v>
                </c:pt>
                <c:pt idx="2">
                  <c:v>7.4612442117978905E-2</c:v>
                </c:pt>
                <c:pt idx="3">
                  <c:v>7.2991324028668605E-2</c:v>
                </c:pt>
                <c:pt idx="4">
                  <c:v>6.2746029591421504E-2</c:v>
                </c:pt>
                <c:pt idx="5">
                  <c:v>5.859375E-2</c:v>
                </c:pt>
                <c:pt idx="6">
                  <c:v>5.79440905874027E-2</c:v>
                </c:pt>
                <c:pt idx="7">
                  <c:v>5.3738897434625399E-2</c:v>
                </c:pt>
                <c:pt idx="8">
                  <c:v>5.0466264399342098E-2</c:v>
                </c:pt>
                <c:pt idx="9">
                  <c:v>4.7079248366013002E-2</c:v>
                </c:pt>
                <c:pt idx="10">
                  <c:v>4.4231553200163101E-2</c:v>
                </c:pt>
                <c:pt idx="11">
                  <c:v>4.0614265508183499E-2</c:v>
                </c:pt>
                <c:pt idx="12">
                  <c:v>4.0123456790123503E-2</c:v>
                </c:pt>
                <c:pt idx="13">
                  <c:v>3.9933444259567401E-2</c:v>
                </c:pt>
                <c:pt idx="14">
                  <c:v>3.8976246236199399E-2</c:v>
                </c:pt>
                <c:pt idx="15">
                  <c:v>3.7303216974675098E-2</c:v>
                </c:pt>
                <c:pt idx="16">
                  <c:v>3.5977859778597798E-2</c:v>
                </c:pt>
                <c:pt idx="17">
                  <c:v>3.2043279234290498E-2</c:v>
                </c:pt>
                <c:pt idx="18">
                  <c:v>2.9024731684554401E-2</c:v>
                </c:pt>
                <c:pt idx="19">
                  <c:v>2.6765015806111798E-2</c:v>
                </c:pt>
                <c:pt idx="20">
                  <c:v>2.63700986012382E-2</c:v>
                </c:pt>
                <c:pt idx="21">
                  <c:v>2.63490344703123E-2</c:v>
                </c:pt>
                <c:pt idx="22">
                  <c:v>2.36191860465116E-2</c:v>
                </c:pt>
                <c:pt idx="23">
                  <c:v>2.3575638506876301E-2</c:v>
                </c:pt>
                <c:pt idx="24">
                  <c:v>2.31660231660232E-2</c:v>
                </c:pt>
                <c:pt idx="25">
                  <c:v>2.2664015904572701E-2</c:v>
                </c:pt>
                <c:pt idx="26">
                  <c:v>2.2638458428783301E-2</c:v>
                </c:pt>
                <c:pt idx="27">
                  <c:v>2.2548317823908499E-2</c:v>
                </c:pt>
                <c:pt idx="28">
                  <c:v>2.2093023255813998E-2</c:v>
                </c:pt>
                <c:pt idx="29">
                  <c:v>1.9893355209188002E-2</c:v>
                </c:pt>
                <c:pt idx="30">
                  <c:v>1.9191625472521099E-2</c:v>
                </c:pt>
                <c:pt idx="31">
                  <c:v>1.8720748829953199E-2</c:v>
                </c:pt>
                <c:pt idx="32">
                  <c:v>1.1135857461024501E-2</c:v>
                </c:pt>
              </c:numCache>
            </c:numRef>
          </c:val>
        </c:ser>
        <c:dLbls>
          <c:showLegendKey val="0"/>
          <c:showVal val="0"/>
          <c:showCatName val="0"/>
          <c:showSerName val="0"/>
          <c:showPercent val="0"/>
          <c:showBubbleSize val="0"/>
        </c:dLbls>
        <c:gapWidth val="150"/>
        <c:axId val="305348712"/>
        <c:axId val="305351456"/>
      </c:barChart>
      <c:catAx>
        <c:axId val="305348712"/>
        <c:scaling>
          <c:orientation val="minMax"/>
        </c:scaling>
        <c:delete val="0"/>
        <c:axPos val="l"/>
        <c:numFmt formatCode="General" sourceLinked="0"/>
        <c:majorTickMark val="out"/>
        <c:minorTickMark val="none"/>
        <c:tickLblPos val="nextTo"/>
        <c:txPr>
          <a:bodyPr/>
          <a:lstStyle/>
          <a:p>
            <a:pPr>
              <a:defRPr lang="en-US" b="1"/>
            </a:pPr>
            <a:endParaRPr lang="en-US"/>
          </a:p>
        </c:txPr>
        <c:crossAx val="305351456"/>
        <c:crosses val="autoZero"/>
        <c:auto val="1"/>
        <c:lblAlgn val="ctr"/>
        <c:lblOffset val="100"/>
        <c:noMultiLvlLbl val="0"/>
      </c:catAx>
      <c:valAx>
        <c:axId val="305351456"/>
        <c:scaling>
          <c:orientation val="minMax"/>
        </c:scaling>
        <c:delete val="0"/>
        <c:axPos val="b"/>
        <c:majorGridlines/>
        <c:numFmt formatCode="0.0%" sourceLinked="1"/>
        <c:majorTickMark val="out"/>
        <c:minorTickMark val="none"/>
        <c:tickLblPos val="nextTo"/>
        <c:txPr>
          <a:bodyPr/>
          <a:lstStyle/>
          <a:p>
            <a:pPr>
              <a:defRPr lang="en-US"/>
            </a:pPr>
            <a:endParaRPr lang="en-US"/>
          </a:p>
        </c:txPr>
        <c:crossAx val="305348712"/>
        <c:crosses val="autoZero"/>
        <c:crossBetween val="between"/>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00B050"/>
            </a:solidFill>
          </c:spPr>
          <c:invertIfNegative val="0"/>
          <c:dLbls>
            <c:spPr>
              <a:noFill/>
              <a:ln>
                <a:noFill/>
              </a:ln>
              <a:effectLst/>
            </c:spPr>
            <c:txPr>
              <a:bodyPr rot="0" vert="horz"/>
              <a:lstStyle/>
              <a:p>
                <a:pPr>
                  <a:defRPr lang="en-US"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USIA2!$B$2:$B$34</c:f>
              <c:strCache>
                <c:ptCount val="33"/>
                <c:pt idx="0">
                  <c:v>DI YOGYAKARTA</c:v>
                </c:pt>
                <c:pt idx="1">
                  <c:v>DKI JAKARTA</c:v>
                </c:pt>
                <c:pt idx="2">
                  <c:v>BALI</c:v>
                </c:pt>
                <c:pt idx="3">
                  <c:v>SULAWESI UTARA</c:v>
                </c:pt>
                <c:pt idx="4">
                  <c:v>JAWA TENGAH</c:v>
                </c:pt>
                <c:pt idx="5">
                  <c:v>JAWA TIMUR</c:v>
                </c:pt>
                <c:pt idx="6">
                  <c:v>MALUKU</c:v>
                </c:pt>
                <c:pt idx="7">
                  <c:v>JAWA BARAT</c:v>
                </c:pt>
                <c:pt idx="8">
                  <c:v>SUMATERA SELATAN</c:v>
                </c:pt>
                <c:pt idx="9">
                  <c:v>KEPULAUAN BANGKA BELITUNG</c:v>
                </c:pt>
                <c:pt idx="10">
                  <c:v>SULAWESI SELATAN</c:v>
                </c:pt>
                <c:pt idx="11">
                  <c:v>KALIMANTAN SELATAN</c:v>
                </c:pt>
                <c:pt idx="12">
                  <c:v>SUMATERA BARAT</c:v>
                </c:pt>
                <c:pt idx="13">
                  <c:v>BANTEN</c:v>
                </c:pt>
                <c:pt idx="14">
                  <c:v>NUSA TENGGARA TIMUR</c:v>
                </c:pt>
                <c:pt idx="15">
                  <c:v>SUMATERA UTARA</c:v>
                </c:pt>
                <c:pt idx="16">
                  <c:v>LAMPUNG</c:v>
                </c:pt>
                <c:pt idx="17">
                  <c:v>KALIMANTAN BARAT</c:v>
                </c:pt>
                <c:pt idx="18">
                  <c:v>BENGKULU</c:v>
                </c:pt>
                <c:pt idx="19">
                  <c:v>JAMBI</c:v>
                </c:pt>
                <c:pt idx="20">
                  <c:v>SULAWESI TENGAH</c:v>
                </c:pt>
                <c:pt idx="21">
                  <c:v>KALIMANTAN TIMUR</c:v>
                </c:pt>
                <c:pt idx="22">
                  <c:v>NANGROE ACEH DARUSSALAM</c:v>
                </c:pt>
                <c:pt idx="23">
                  <c:v>SULAWESI TENGGARA</c:v>
                </c:pt>
                <c:pt idx="24">
                  <c:v>KALIMANTAN TENGAH</c:v>
                </c:pt>
                <c:pt idx="25">
                  <c:v>KEPULAUAN RIAU</c:v>
                </c:pt>
                <c:pt idx="26">
                  <c:v>GORONTALO</c:v>
                </c:pt>
                <c:pt idx="27">
                  <c:v>RIAU</c:v>
                </c:pt>
                <c:pt idx="28">
                  <c:v>PAPUA</c:v>
                </c:pt>
                <c:pt idx="29">
                  <c:v>NUSA TENGGARA BARAT</c:v>
                </c:pt>
                <c:pt idx="30">
                  <c:v>PAPUA BARAT</c:v>
                </c:pt>
                <c:pt idx="31">
                  <c:v>MALUKU UTARA</c:v>
                </c:pt>
                <c:pt idx="32">
                  <c:v>SULAWESI BARAT</c:v>
                </c:pt>
              </c:strCache>
            </c:strRef>
          </c:cat>
          <c:val>
            <c:numRef>
              <c:f>USIA2!$F$2:$F$34</c:f>
              <c:numCache>
                <c:formatCode>0.0%</c:formatCode>
                <c:ptCount val="33"/>
                <c:pt idx="0">
                  <c:v>0.10742598285067199</c:v>
                </c:pt>
                <c:pt idx="1">
                  <c:v>9.5251091703057095E-2</c:v>
                </c:pt>
                <c:pt idx="2">
                  <c:v>7.8792086081222096E-2</c:v>
                </c:pt>
                <c:pt idx="3">
                  <c:v>6.9189189189189204E-2</c:v>
                </c:pt>
                <c:pt idx="4">
                  <c:v>6.6034954727310996E-2</c:v>
                </c:pt>
                <c:pt idx="5">
                  <c:v>5.8471845318860197E-2</c:v>
                </c:pt>
                <c:pt idx="6">
                  <c:v>5.80693815987934E-2</c:v>
                </c:pt>
                <c:pt idx="7">
                  <c:v>5.6152927120669098E-2</c:v>
                </c:pt>
                <c:pt idx="8">
                  <c:v>5.2003410059676403E-2</c:v>
                </c:pt>
                <c:pt idx="9">
                  <c:v>5.1906779661016901E-2</c:v>
                </c:pt>
                <c:pt idx="10">
                  <c:v>4.7802197802198097E-2</c:v>
                </c:pt>
                <c:pt idx="11">
                  <c:v>4.7646057855927598E-2</c:v>
                </c:pt>
                <c:pt idx="12">
                  <c:v>4.7068052559325398E-2</c:v>
                </c:pt>
                <c:pt idx="13">
                  <c:v>4.6294283851336999E-2</c:v>
                </c:pt>
                <c:pt idx="14">
                  <c:v>4.5819397993311299E-2</c:v>
                </c:pt>
                <c:pt idx="15">
                  <c:v>4.5165445616294798E-2</c:v>
                </c:pt>
                <c:pt idx="16">
                  <c:v>4.51224752900731E-2</c:v>
                </c:pt>
                <c:pt idx="17">
                  <c:v>3.9760581445061997E-2</c:v>
                </c:pt>
                <c:pt idx="18">
                  <c:v>3.8659793814432998E-2</c:v>
                </c:pt>
                <c:pt idx="19">
                  <c:v>3.8501026694045197E-2</c:v>
                </c:pt>
                <c:pt idx="20">
                  <c:v>3.1097560975609902E-2</c:v>
                </c:pt>
                <c:pt idx="21">
                  <c:v>2.9608938547485999E-2</c:v>
                </c:pt>
                <c:pt idx="22">
                  <c:v>2.8950542822677901E-2</c:v>
                </c:pt>
                <c:pt idx="23">
                  <c:v>2.77594183740912E-2</c:v>
                </c:pt>
                <c:pt idx="24">
                  <c:v>2.7255029201817001E-2</c:v>
                </c:pt>
                <c:pt idx="25">
                  <c:v>2.63671875E-2</c:v>
                </c:pt>
                <c:pt idx="26">
                  <c:v>2.4647887323943799E-2</c:v>
                </c:pt>
                <c:pt idx="27">
                  <c:v>2.3444283646888602E-2</c:v>
                </c:pt>
                <c:pt idx="28">
                  <c:v>2.2974607013301201E-2</c:v>
                </c:pt>
                <c:pt idx="29">
                  <c:v>2.2746419545071599E-2</c:v>
                </c:pt>
                <c:pt idx="30">
                  <c:v>2.0501138952163999E-2</c:v>
                </c:pt>
                <c:pt idx="31">
                  <c:v>1.20689655172414E-2</c:v>
                </c:pt>
                <c:pt idx="32">
                  <c:v>9.9337748344371195E-3</c:v>
                </c:pt>
              </c:numCache>
            </c:numRef>
          </c:val>
        </c:ser>
        <c:dLbls>
          <c:showLegendKey val="0"/>
          <c:showVal val="0"/>
          <c:showCatName val="0"/>
          <c:showSerName val="0"/>
          <c:showPercent val="0"/>
          <c:showBubbleSize val="0"/>
        </c:dLbls>
        <c:gapWidth val="150"/>
        <c:axId val="305345968"/>
        <c:axId val="305343616"/>
      </c:barChart>
      <c:catAx>
        <c:axId val="305345968"/>
        <c:scaling>
          <c:orientation val="minMax"/>
        </c:scaling>
        <c:delete val="0"/>
        <c:axPos val="l"/>
        <c:numFmt formatCode="General" sourceLinked="0"/>
        <c:majorTickMark val="out"/>
        <c:minorTickMark val="none"/>
        <c:tickLblPos val="nextTo"/>
        <c:txPr>
          <a:bodyPr/>
          <a:lstStyle/>
          <a:p>
            <a:pPr>
              <a:defRPr lang="en-US" b="1"/>
            </a:pPr>
            <a:endParaRPr lang="en-US"/>
          </a:p>
        </c:txPr>
        <c:crossAx val="305343616"/>
        <c:crosses val="autoZero"/>
        <c:auto val="1"/>
        <c:lblAlgn val="ctr"/>
        <c:lblOffset val="100"/>
        <c:noMultiLvlLbl val="0"/>
      </c:catAx>
      <c:valAx>
        <c:axId val="305343616"/>
        <c:scaling>
          <c:orientation val="minMax"/>
        </c:scaling>
        <c:delete val="0"/>
        <c:axPos val="b"/>
        <c:majorGridlines/>
        <c:numFmt formatCode="0.0%" sourceLinked="1"/>
        <c:majorTickMark val="out"/>
        <c:minorTickMark val="none"/>
        <c:tickLblPos val="nextTo"/>
        <c:txPr>
          <a:bodyPr/>
          <a:lstStyle/>
          <a:p>
            <a:pPr>
              <a:defRPr lang="en-US"/>
            </a:pPr>
            <a:endParaRPr lang="en-US"/>
          </a:p>
        </c:txPr>
        <c:crossAx val="305345968"/>
        <c:crosses val="autoZero"/>
        <c:crossBetween val="between"/>
      </c:valAx>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00B050"/>
            </a:solidFill>
          </c:spPr>
          <c:invertIfNegative val="0"/>
          <c:dLbls>
            <c:spPr>
              <a:noFill/>
              <a:ln>
                <a:noFill/>
              </a:ln>
              <a:effectLst/>
            </c:spPr>
            <c:txPr>
              <a:bodyPr/>
              <a:lstStyle/>
              <a:p>
                <a:pPr>
                  <a:defRPr lang="en-US"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Sheet9!$B$2:$B$34</c:f>
              <c:strCache>
                <c:ptCount val="33"/>
                <c:pt idx="0">
                  <c:v>NUSA TENGGARA BARAT</c:v>
                </c:pt>
                <c:pt idx="1">
                  <c:v>SUMATERA BARAT</c:v>
                </c:pt>
                <c:pt idx="2">
                  <c:v>PAPUA</c:v>
                </c:pt>
                <c:pt idx="3">
                  <c:v>NUSA TENGGARA TIMUR</c:v>
                </c:pt>
                <c:pt idx="4">
                  <c:v>SULAWESI TENGAH</c:v>
                </c:pt>
                <c:pt idx="5">
                  <c:v>MALUKU</c:v>
                </c:pt>
                <c:pt idx="6">
                  <c:v>KEPULAUAN RIAU</c:v>
                </c:pt>
                <c:pt idx="7">
                  <c:v>SULAWESI UTARA</c:v>
                </c:pt>
                <c:pt idx="8">
                  <c:v>NANGROE ACEH DARUSSALAM</c:v>
                </c:pt>
                <c:pt idx="9">
                  <c:v>MALUKU UTARA</c:v>
                </c:pt>
                <c:pt idx="10">
                  <c:v>PAPUA BARAT</c:v>
                </c:pt>
                <c:pt idx="11">
                  <c:v>JAWA TENGAH</c:v>
                </c:pt>
                <c:pt idx="12">
                  <c:v>SULAWESI SELATAN</c:v>
                </c:pt>
                <c:pt idx="13">
                  <c:v>KALIMANTAN SELATAN</c:v>
                </c:pt>
                <c:pt idx="14">
                  <c:v>JAWA TIMUR</c:v>
                </c:pt>
                <c:pt idx="15">
                  <c:v>KEPULAUAN BANGKA BELITUNG</c:v>
                </c:pt>
                <c:pt idx="16">
                  <c:v>SUMATERA SELATAN</c:v>
                </c:pt>
                <c:pt idx="17">
                  <c:v>BENGKULU</c:v>
                </c:pt>
                <c:pt idx="18">
                  <c:v>JAWA BARAT</c:v>
                </c:pt>
                <c:pt idx="19">
                  <c:v>DI YOGYAKARTA</c:v>
                </c:pt>
                <c:pt idx="20">
                  <c:v>SULAWESI BARAT</c:v>
                </c:pt>
                <c:pt idx="21">
                  <c:v>DKI JAKARTA</c:v>
                </c:pt>
                <c:pt idx="22">
                  <c:v>SUMATERA UTARA</c:v>
                </c:pt>
                <c:pt idx="23">
                  <c:v>SULAWESI TENGGARA</c:v>
                </c:pt>
                <c:pt idx="24">
                  <c:v>BALI</c:v>
                </c:pt>
                <c:pt idx="25">
                  <c:v>JAMBI</c:v>
                </c:pt>
                <c:pt idx="26">
                  <c:v>KALIMANTAN TIMUR</c:v>
                </c:pt>
                <c:pt idx="27">
                  <c:v>KALIMANTAN BARAT</c:v>
                </c:pt>
                <c:pt idx="28">
                  <c:v>BANTEN</c:v>
                </c:pt>
                <c:pt idx="29">
                  <c:v>RIAU</c:v>
                </c:pt>
                <c:pt idx="30">
                  <c:v>LAMPUNG</c:v>
                </c:pt>
                <c:pt idx="31">
                  <c:v>KALIMANTAN TENGAH</c:v>
                </c:pt>
                <c:pt idx="32">
                  <c:v>GORONTALO</c:v>
                </c:pt>
              </c:strCache>
            </c:strRef>
          </c:cat>
          <c:val>
            <c:numRef>
              <c:f>Sheet9!$F$2:$F$34</c:f>
              <c:numCache>
                <c:formatCode>0.0%</c:formatCode>
                <c:ptCount val="33"/>
                <c:pt idx="0">
                  <c:v>0.29443976411120498</c:v>
                </c:pt>
                <c:pt idx="1">
                  <c:v>0.28672288684055802</c:v>
                </c:pt>
                <c:pt idx="2">
                  <c:v>0.27388149939540701</c:v>
                </c:pt>
                <c:pt idx="3">
                  <c:v>0.26755852842809402</c:v>
                </c:pt>
                <c:pt idx="4">
                  <c:v>0.262804878048781</c:v>
                </c:pt>
                <c:pt idx="5">
                  <c:v>0.257164404223228</c:v>
                </c:pt>
                <c:pt idx="6">
                  <c:v>0.2568359375</c:v>
                </c:pt>
                <c:pt idx="7">
                  <c:v>0.24324324324324401</c:v>
                </c:pt>
                <c:pt idx="8">
                  <c:v>0.24246079613992799</c:v>
                </c:pt>
                <c:pt idx="9">
                  <c:v>0.24137931034482801</c:v>
                </c:pt>
                <c:pt idx="10">
                  <c:v>0.23690205011389601</c:v>
                </c:pt>
                <c:pt idx="11">
                  <c:v>0.23676563487050001</c:v>
                </c:pt>
                <c:pt idx="12">
                  <c:v>0.23534798534798601</c:v>
                </c:pt>
                <c:pt idx="13">
                  <c:v>0.228587634713556</c:v>
                </c:pt>
                <c:pt idx="14">
                  <c:v>0.22608548168249801</c:v>
                </c:pt>
                <c:pt idx="15">
                  <c:v>0.22139830508474601</c:v>
                </c:pt>
                <c:pt idx="16">
                  <c:v>0.221085535663541</c:v>
                </c:pt>
                <c:pt idx="17">
                  <c:v>0.219072164948454</c:v>
                </c:pt>
                <c:pt idx="18">
                  <c:v>0.214640198511167</c:v>
                </c:pt>
                <c:pt idx="19">
                  <c:v>0.20902766542630599</c:v>
                </c:pt>
                <c:pt idx="20">
                  <c:v>0.20419426048565101</c:v>
                </c:pt>
                <c:pt idx="21">
                  <c:v>0.20251091703056801</c:v>
                </c:pt>
                <c:pt idx="22">
                  <c:v>0.19619998389823701</c:v>
                </c:pt>
                <c:pt idx="23">
                  <c:v>0.18968935888962399</c:v>
                </c:pt>
                <c:pt idx="24">
                  <c:v>0.18917042693509201</c:v>
                </c:pt>
                <c:pt idx="25">
                  <c:v>0.18685831622176599</c:v>
                </c:pt>
                <c:pt idx="26">
                  <c:v>0.184078212290503</c:v>
                </c:pt>
                <c:pt idx="27">
                  <c:v>0.17870884993587</c:v>
                </c:pt>
                <c:pt idx="28">
                  <c:v>0.16735492284285999</c:v>
                </c:pt>
                <c:pt idx="29">
                  <c:v>0.15397973950796001</c:v>
                </c:pt>
                <c:pt idx="30">
                  <c:v>0.13730124623979401</c:v>
                </c:pt>
                <c:pt idx="31">
                  <c:v>0.13497728747566601</c:v>
                </c:pt>
                <c:pt idx="32">
                  <c:v>0.12793427230047</c:v>
                </c:pt>
              </c:numCache>
            </c:numRef>
          </c:val>
        </c:ser>
        <c:dLbls>
          <c:showLegendKey val="0"/>
          <c:showVal val="0"/>
          <c:showCatName val="0"/>
          <c:showSerName val="0"/>
          <c:showPercent val="0"/>
          <c:showBubbleSize val="0"/>
        </c:dLbls>
        <c:gapWidth val="150"/>
        <c:axId val="305346360"/>
        <c:axId val="305349496"/>
      </c:barChart>
      <c:catAx>
        <c:axId val="305346360"/>
        <c:scaling>
          <c:orientation val="minMax"/>
        </c:scaling>
        <c:delete val="0"/>
        <c:axPos val="l"/>
        <c:numFmt formatCode="General" sourceLinked="0"/>
        <c:majorTickMark val="out"/>
        <c:minorTickMark val="none"/>
        <c:tickLblPos val="nextTo"/>
        <c:txPr>
          <a:bodyPr/>
          <a:lstStyle/>
          <a:p>
            <a:pPr>
              <a:defRPr lang="en-US" b="1"/>
            </a:pPr>
            <a:endParaRPr lang="en-US"/>
          </a:p>
        </c:txPr>
        <c:crossAx val="305349496"/>
        <c:crosses val="autoZero"/>
        <c:auto val="1"/>
        <c:lblAlgn val="ctr"/>
        <c:lblOffset val="100"/>
        <c:noMultiLvlLbl val="0"/>
      </c:catAx>
      <c:valAx>
        <c:axId val="305349496"/>
        <c:scaling>
          <c:orientation val="minMax"/>
          <c:max val="0.35"/>
          <c:min val="0"/>
        </c:scaling>
        <c:delete val="0"/>
        <c:axPos val="b"/>
        <c:majorGridlines/>
        <c:numFmt formatCode="0%" sourceLinked="0"/>
        <c:majorTickMark val="out"/>
        <c:minorTickMark val="none"/>
        <c:tickLblPos val="nextTo"/>
        <c:txPr>
          <a:bodyPr/>
          <a:lstStyle/>
          <a:p>
            <a:pPr>
              <a:defRPr lang="en-US"/>
            </a:pPr>
            <a:endParaRPr lang="en-US"/>
          </a:p>
        </c:txPr>
        <c:crossAx val="305346360"/>
        <c:crosses val="autoZero"/>
        <c:crossBetween val="between"/>
        <c:majorUnit val="0.05"/>
        <c:minorUnit val="0.01"/>
      </c:valAx>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1"/>
          <c:dPt>
            <c:idx val="0"/>
            <c:bubble3D val="0"/>
            <c:spPr>
              <a:solidFill>
                <a:srgbClr val="FF0000"/>
              </a:solidFill>
            </c:spPr>
          </c:dPt>
          <c:dPt>
            <c:idx val="1"/>
            <c:bubble3D val="0"/>
            <c:spPr>
              <a:solidFill>
                <a:srgbClr val="0000CC"/>
              </a:solidFill>
            </c:spPr>
          </c:dPt>
          <c:dLbls>
            <c:dLbl>
              <c:idx val="0"/>
              <c:layout>
                <c:manualLayout>
                  <c:x val="-4.8193467370408499E-2"/>
                  <c:y val="2.9340536512667699E-3"/>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2.5941968140716601E-2"/>
                  <c:y val="-5.0597178606912201E-2"/>
                </c:manualLayout>
              </c:layout>
              <c:tx>
                <c:rich>
                  <a:bodyPr/>
                  <a:lstStyle/>
                  <a:p>
                    <a:r>
                      <a:rPr lang="fr-FR" smtClean="0"/>
                      <a:t>Guru </a:t>
                    </a:r>
                    <a:r>
                      <a:rPr lang="fr-FR"/>
                      <a:t>Normatif</a:t>
                    </a:r>
                    <a:r>
                      <a:rPr lang="fr-FR" smtClean="0"/>
                      <a:t>,     Adptif</a:t>
                    </a:r>
                    <a:r>
                      <a:rPr lang="fr-FR"/>
                      <a:t>
 126.599 
78%</a:t>
                    </a:r>
                  </a:p>
                </c:rich>
              </c:tx>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lang="en-US" sz="1400" b="1">
                    <a:latin typeface="Arial" pitchFamily="34" charset="0"/>
                    <a:cs typeface="Arial" pitchFamily="34" charset="0"/>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Sheet7!$A$2:$A$3</c:f>
              <c:strCache>
                <c:ptCount val="2"/>
                <c:pt idx="0">
                  <c:v>Guru Produktif</c:v>
                </c:pt>
                <c:pt idx="1">
                  <c:v>Guru Normatif, Adptif</c:v>
                </c:pt>
              </c:strCache>
            </c:strRef>
          </c:cat>
          <c:val>
            <c:numRef>
              <c:f>Sheet7!$B$2:$B$3</c:f>
              <c:numCache>
                <c:formatCode>_(* #,##0_);_(* \(#,##0\);_(* "-"_);_(@_)</c:formatCode>
                <c:ptCount val="2"/>
                <c:pt idx="0">
                  <c:v>35057</c:v>
                </c:pt>
                <c:pt idx="1">
                  <c:v>126599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'[Data Siswa SMK 2013 Update u 1650 SMK Ruj(1).xlsx]RangeSiswa2'!$K$2</c:f>
              <c:strCache>
                <c:ptCount val="1"/>
                <c:pt idx="0">
                  <c:v>Jumlah SMK</c:v>
                </c:pt>
              </c:strCache>
            </c:strRef>
          </c:tx>
          <c:dLbls>
            <c:dLbl>
              <c:idx val="0"/>
              <c:layout>
                <c:manualLayout>
                  <c:x val="8.2768347414287034E-3"/>
                  <c:y val="-6.977979534460371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791819772528433"/>
                  <c:y val="-0.1358510560011774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5581944444444443"/>
                  <c:y val="-5.566266833468246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'[Data Siswa SMK 2013 Update u 1650 SMK Ruj(1).xlsx]RangeSiswa2'!$H$3:$H$5</c:f>
              <c:strCache>
                <c:ptCount val="3"/>
                <c:pt idx="0">
                  <c:v>Jml Siswa Banyak 
(600 ke atas)</c:v>
                </c:pt>
                <c:pt idx="1">
                  <c:v>Jml Siswa Sedang 
(200 - 599)</c:v>
                </c:pt>
                <c:pt idx="2">
                  <c:v>Jml Siswa Sedikit 
(001 - 199)</c:v>
                </c:pt>
              </c:strCache>
            </c:strRef>
          </c:cat>
          <c:val>
            <c:numRef>
              <c:f>'[Data Siswa SMK 2013 Update u 1650 SMK Ruj(1).xlsx]RangeSiswa2'!$K$3:$K$5</c:f>
              <c:numCache>
                <c:formatCode>_(* #,##0_);_(* \(#,##0\);_(* "-"_);_(@_)</c:formatCode>
                <c:ptCount val="3"/>
                <c:pt idx="0">
                  <c:v>2174</c:v>
                </c:pt>
                <c:pt idx="1">
                  <c:v>3531</c:v>
                </c:pt>
                <c:pt idx="2">
                  <c:v>6016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id-ID" dirty="0" smtClean="0"/>
              <a:t>GURU</a:t>
            </a:r>
          </a:p>
          <a:p>
            <a:pPr>
              <a:defRPr lang="en-US"/>
            </a:pPr>
            <a:r>
              <a:rPr lang="id-ID" dirty="0" smtClean="0"/>
              <a:t>SMA</a:t>
            </a:r>
            <a:endParaRPr lang="id-ID" dirty="0"/>
          </a:p>
        </c:rich>
      </c:tx>
      <c:layout>
        <c:manualLayout>
          <c:xMode val="edge"/>
          <c:yMode val="edge"/>
          <c:x val="2.0631889763780002E-2"/>
          <c:y val="2.3148148148148098E-2"/>
        </c:manualLayout>
      </c:layout>
      <c:overlay val="0"/>
    </c:title>
    <c:autoTitleDeleted val="0"/>
    <c:plotArea>
      <c:layout>
        <c:manualLayout>
          <c:layoutTarget val="inner"/>
          <c:xMode val="edge"/>
          <c:yMode val="edge"/>
          <c:x val="0.22635433070866301"/>
          <c:y val="0.115625182268886"/>
          <c:w val="0.50006933508311502"/>
          <c:h val="0.83344889180519799"/>
        </c:manualLayout>
      </c:layout>
      <c:pieChart>
        <c:varyColors val="1"/>
        <c:ser>
          <c:idx val="0"/>
          <c:order val="0"/>
          <c:tx>
            <c:strRef>
              <c:f>UMUR!$B$5</c:f>
              <c:strCache>
                <c:ptCount val="1"/>
                <c:pt idx="0">
                  <c:v>SMA</c:v>
                </c:pt>
              </c:strCache>
            </c:strRef>
          </c:tx>
          <c:explosion val="25"/>
          <c:dLbls>
            <c:dLbl>
              <c:idx val="0"/>
              <c:layout>
                <c:manualLayout>
                  <c:x val="0.20269750656168001"/>
                  <c:y val="-0.155717410323711"/>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7.1932633420823802E-2"/>
                  <c:y val="9.3750000000001901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8.2195100612423494E-2"/>
                  <c:y val="1.9675925925925899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lang="en-US" sz="1200" b="1"/>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UMUR!$A$6:$A$8</c:f>
              <c:strCache>
                <c:ptCount val="3"/>
                <c:pt idx="0">
                  <c:v>&lt;56 TH</c:v>
                </c:pt>
                <c:pt idx="1">
                  <c:v>56-60 TH</c:v>
                </c:pt>
                <c:pt idx="2">
                  <c:v>&gt;60 TH</c:v>
                </c:pt>
              </c:strCache>
            </c:strRef>
          </c:cat>
          <c:val>
            <c:numRef>
              <c:f>UMUR!$B$6:$B$8</c:f>
              <c:numCache>
                <c:formatCode>_(* #,##0_);_(* \(#,##0\);_(* "-"_);_(@_)</c:formatCode>
                <c:ptCount val="3"/>
                <c:pt idx="0">
                  <c:v>241531</c:v>
                </c:pt>
                <c:pt idx="1">
                  <c:v>10594</c:v>
                </c:pt>
                <c:pt idx="2">
                  <c:v>2262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id-ID" dirty="0" smtClean="0"/>
              <a:t>GURU</a:t>
            </a:r>
          </a:p>
          <a:p>
            <a:pPr>
              <a:defRPr lang="en-US"/>
            </a:pPr>
            <a:r>
              <a:rPr lang="id-ID" dirty="0" smtClean="0"/>
              <a:t>SMK</a:t>
            </a:r>
            <a:endParaRPr lang="id-ID" dirty="0"/>
          </a:p>
        </c:rich>
      </c:tx>
      <c:layout>
        <c:manualLayout>
          <c:xMode val="edge"/>
          <c:yMode val="edge"/>
          <c:x val="1.6548556430446199E-2"/>
          <c:y val="1.8518518518518601E-2"/>
        </c:manualLayout>
      </c:layout>
      <c:overlay val="0"/>
    </c:title>
    <c:autoTitleDeleted val="0"/>
    <c:plotArea>
      <c:layout>
        <c:manualLayout>
          <c:layoutTarget val="inner"/>
          <c:xMode val="edge"/>
          <c:yMode val="edge"/>
          <c:x val="0.212465441819776"/>
          <c:y val="9.2477034120734602E-2"/>
          <c:w val="0.51395822397200397"/>
          <c:h val="0.85659703995333902"/>
        </c:manualLayout>
      </c:layout>
      <c:pieChart>
        <c:varyColors val="1"/>
        <c:ser>
          <c:idx val="0"/>
          <c:order val="0"/>
          <c:tx>
            <c:strRef>
              <c:f>UMUR!$C$5</c:f>
              <c:strCache>
                <c:ptCount val="1"/>
                <c:pt idx="0">
                  <c:v>SMK</c:v>
                </c:pt>
              </c:strCache>
            </c:strRef>
          </c:tx>
          <c:explosion val="25"/>
          <c:dLbls>
            <c:dLbl>
              <c:idx val="0"/>
              <c:layout>
                <c:manualLayout>
                  <c:x val="0.18296303587051899"/>
                  <c:y val="-7.5856299212598996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5.8263342082239697E-2"/>
                  <c:y val="9.8379629629629706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9.5644794400700006E-2"/>
                  <c:y val="4.2824074074074098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lang="en-US" sz="1200" b="1"/>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UMUR!$A$6:$A$8</c:f>
              <c:strCache>
                <c:ptCount val="3"/>
                <c:pt idx="0">
                  <c:v>&lt;56 TH</c:v>
                </c:pt>
                <c:pt idx="1">
                  <c:v>56-60 TH</c:v>
                </c:pt>
                <c:pt idx="2">
                  <c:v>&gt;60 TH</c:v>
                </c:pt>
              </c:strCache>
            </c:strRef>
          </c:cat>
          <c:val>
            <c:numRef>
              <c:f>UMUR!$C$6:$C$8</c:f>
              <c:numCache>
                <c:formatCode>_(* #,##0_);_(* \(#,##0\);_(* "-"_);_(@_)</c:formatCode>
                <c:ptCount val="3"/>
                <c:pt idx="0">
                  <c:v>152619</c:v>
                </c:pt>
                <c:pt idx="1">
                  <c:v>5953</c:v>
                </c:pt>
                <c:pt idx="2">
                  <c:v>3084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id-ID" dirty="0"/>
              <a:t>GURU </a:t>
            </a:r>
            <a:r>
              <a:rPr lang="en-US" dirty="0"/>
              <a:t>SMA</a:t>
            </a:r>
          </a:p>
        </c:rich>
      </c:tx>
      <c:layout>
        <c:manualLayout>
          <c:xMode val="edge"/>
          <c:yMode val="edge"/>
          <c:x val="7.3409667541557394E-2"/>
          <c:y val="6.4814814814816296E-2"/>
        </c:manualLayout>
      </c:layout>
      <c:overlay val="0"/>
    </c:title>
    <c:autoTitleDeleted val="0"/>
    <c:plotArea>
      <c:layout>
        <c:manualLayout>
          <c:layoutTarget val="inner"/>
          <c:xMode val="edge"/>
          <c:yMode val="edge"/>
          <c:x val="0.20135433070866099"/>
          <c:y val="7.3958515602216404E-2"/>
          <c:w val="0.57506933508311497"/>
          <c:h val="0.92604148439779099"/>
        </c:manualLayout>
      </c:layout>
      <c:pieChart>
        <c:varyColors val="1"/>
        <c:ser>
          <c:idx val="0"/>
          <c:order val="0"/>
          <c:tx>
            <c:strRef>
              <c:f>KUALIFIKASI!$B$31</c:f>
              <c:strCache>
                <c:ptCount val="1"/>
                <c:pt idx="0">
                  <c:v>SMA</c:v>
                </c:pt>
              </c:strCache>
            </c:strRef>
          </c:tx>
          <c:explosion val="25"/>
          <c:dLbls>
            <c:dLbl>
              <c:idx val="0"/>
              <c:layout>
                <c:manualLayout>
                  <c:x val="7.084219160105E-2"/>
                  <c:y val="7.5231481481481496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6019247594050701"/>
                  <c:y val="-3.8819262175561899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lang="en-US" sz="1400" b="1"/>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KUALIFIKASI!$A$32:$A$33</c:f>
              <c:strCache>
                <c:ptCount val="2"/>
                <c:pt idx="0">
                  <c:v>&lt;S1</c:v>
                </c:pt>
                <c:pt idx="1">
                  <c:v>&gt;=S1</c:v>
                </c:pt>
              </c:strCache>
            </c:strRef>
          </c:cat>
          <c:val>
            <c:numRef>
              <c:f>KUALIFIKASI!$B$32:$B$33</c:f>
              <c:numCache>
                <c:formatCode>_(* #,##0_);_(* \(#,##0\);_(* "-"_);_(@_)</c:formatCode>
                <c:ptCount val="2"/>
                <c:pt idx="0">
                  <c:v>21019</c:v>
                </c:pt>
                <c:pt idx="1">
                  <c:v>233368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id-ID" dirty="0"/>
              <a:t>GURU</a:t>
            </a:r>
            <a:r>
              <a:rPr lang="id-ID" baseline="0" dirty="0"/>
              <a:t> </a:t>
            </a:r>
            <a:r>
              <a:rPr lang="en-US" dirty="0"/>
              <a:t>SMK</a:t>
            </a:r>
          </a:p>
        </c:rich>
      </c:tx>
      <c:layout>
        <c:manualLayout>
          <c:xMode val="edge"/>
          <c:yMode val="edge"/>
          <c:x val="5.63717640558088E-2"/>
          <c:y val="4.4593088071348999E-2"/>
        </c:manualLayout>
      </c:layout>
      <c:overlay val="0"/>
    </c:title>
    <c:autoTitleDeleted val="0"/>
    <c:plotArea>
      <c:layout>
        <c:manualLayout>
          <c:layoutTarget val="inner"/>
          <c:xMode val="edge"/>
          <c:yMode val="edge"/>
          <c:x val="0.17821047105953899"/>
          <c:y val="5.7859707335914098E-2"/>
          <c:w val="0.56217532808398996"/>
          <c:h val="0.89308789578559999"/>
        </c:manualLayout>
      </c:layout>
      <c:pieChart>
        <c:varyColors val="1"/>
        <c:ser>
          <c:idx val="0"/>
          <c:order val="0"/>
          <c:tx>
            <c:strRef>
              <c:f>KUALIFIKASI!$C$31</c:f>
              <c:strCache>
                <c:ptCount val="1"/>
                <c:pt idx="0">
                  <c:v>SMK</c:v>
                </c:pt>
              </c:strCache>
            </c:strRef>
          </c:tx>
          <c:explosion val="11"/>
          <c:dLbls>
            <c:dLbl>
              <c:idx val="0"/>
              <c:layout>
                <c:manualLayout>
                  <c:x val="8.58635723166183E-2"/>
                  <c:y val="6.02006688963211E-2"/>
                </c:manualLayout>
              </c:layout>
              <c:spPr/>
              <c:txPr>
                <a:bodyPr/>
                <a:lstStyle/>
                <a:p>
                  <a:pPr>
                    <a:defRPr lang="en-US" sz="1400" b="1"/>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1615096007735901"/>
                  <c:y val="-8.4213871259403605E-2"/>
                </c:manualLayout>
              </c:layout>
              <c:spPr/>
              <c:txPr>
                <a:bodyPr/>
                <a:lstStyle/>
                <a:p>
                  <a:pPr>
                    <a:defRPr lang="en-US" sz="1400" b="1"/>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lang="en-US" b="1"/>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KUALIFIKASI!$A$32:$A$33</c:f>
              <c:strCache>
                <c:ptCount val="2"/>
                <c:pt idx="0">
                  <c:v>&lt;S1</c:v>
                </c:pt>
                <c:pt idx="1">
                  <c:v>&gt;=S1</c:v>
                </c:pt>
              </c:strCache>
            </c:strRef>
          </c:cat>
          <c:val>
            <c:numRef>
              <c:f>KUALIFIKASI!$C$32:$C$33</c:f>
              <c:numCache>
                <c:formatCode>_(* #,##0_);_(* \(#,##0\);_(* "-"_);_(@_)</c:formatCode>
                <c:ptCount val="2"/>
                <c:pt idx="0">
                  <c:v>21427</c:v>
                </c:pt>
                <c:pt idx="1">
                  <c:v>140229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0070C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Lbls>
            <c:spPr>
              <a:noFill/>
              <a:ln>
                <a:noFill/>
              </a:ln>
              <a:effectLst/>
            </c:spPr>
            <c:txPr>
              <a:bodyPr/>
              <a:lstStyle/>
              <a:p>
                <a:pPr>
                  <a:defRPr lang="en-US"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KUALIFIKASI2!$B$2:$B$34</c:f>
              <c:strCache>
                <c:ptCount val="33"/>
                <c:pt idx="0">
                  <c:v>MALUKU</c:v>
                </c:pt>
                <c:pt idx="1">
                  <c:v>KEPULAUAN BANGKA BELITUNG</c:v>
                </c:pt>
                <c:pt idx="2">
                  <c:v>KALIMANTAN BARAT</c:v>
                </c:pt>
                <c:pt idx="3">
                  <c:v>LAMPUNG</c:v>
                </c:pt>
                <c:pt idx="4">
                  <c:v>NUSA TENGGARA TIMUR</c:v>
                </c:pt>
                <c:pt idx="5">
                  <c:v>SUMATERA UTARA</c:v>
                </c:pt>
                <c:pt idx="6">
                  <c:v>KALIMANTAN TENGAH</c:v>
                </c:pt>
                <c:pt idx="7">
                  <c:v>SULAWESI UTARA</c:v>
                </c:pt>
                <c:pt idx="8">
                  <c:v>DI YOGYAKARTA</c:v>
                </c:pt>
                <c:pt idx="9">
                  <c:v>SUMATERA SELATAN</c:v>
                </c:pt>
                <c:pt idx="10">
                  <c:v>NANGROE ACEH DARUSSALAM</c:v>
                </c:pt>
                <c:pt idx="11">
                  <c:v>PAPUA</c:v>
                </c:pt>
                <c:pt idx="12">
                  <c:v>PAPUA BARAT</c:v>
                </c:pt>
                <c:pt idx="13">
                  <c:v>BANTEN</c:v>
                </c:pt>
                <c:pt idx="14">
                  <c:v>MALUKU UTARA</c:v>
                </c:pt>
                <c:pt idx="15">
                  <c:v>JAWA BARAT</c:v>
                </c:pt>
                <c:pt idx="16">
                  <c:v>KEPULAUAN RIAU</c:v>
                </c:pt>
                <c:pt idx="17">
                  <c:v>RIAU</c:v>
                </c:pt>
                <c:pt idx="18">
                  <c:v>JAMBI</c:v>
                </c:pt>
                <c:pt idx="19">
                  <c:v>DKI JAKARTA</c:v>
                </c:pt>
                <c:pt idx="20">
                  <c:v>KALIMANTAN TIMUR</c:v>
                </c:pt>
                <c:pt idx="21">
                  <c:v>KALIMANTAN SELATAN</c:v>
                </c:pt>
                <c:pt idx="22">
                  <c:v>SUMATERA BARAT</c:v>
                </c:pt>
                <c:pt idx="23">
                  <c:v>SULAWESI TENGGARA</c:v>
                </c:pt>
                <c:pt idx="24">
                  <c:v>JAWA TENGAH</c:v>
                </c:pt>
                <c:pt idx="25">
                  <c:v>BALI</c:v>
                </c:pt>
                <c:pt idx="26">
                  <c:v>BENGKULU</c:v>
                </c:pt>
                <c:pt idx="27">
                  <c:v>GORONTALO</c:v>
                </c:pt>
                <c:pt idx="28">
                  <c:v>SULAWESI BARAT</c:v>
                </c:pt>
                <c:pt idx="29">
                  <c:v>NUSA TENGGARA BARAT</c:v>
                </c:pt>
                <c:pt idx="30">
                  <c:v>SULAWESI SELATAN</c:v>
                </c:pt>
                <c:pt idx="31">
                  <c:v>SULAWESI TENGAH</c:v>
                </c:pt>
                <c:pt idx="32">
                  <c:v>JAWA TIMUR</c:v>
                </c:pt>
              </c:strCache>
            </c:strRef>
          </c:cat>
          <c:val>
            <c:numRef>
              <c:f>KUALIFIKASI2!$F$2:$F$34</c:f>
              <c:numCache>
                <c:formatCode>0.0%</c:formatCode>
                <c:ptCount val="33"/>
                <c:pt idx="0">
                  <c:v>0.15441579813494299</c:v>
                </c:pt>
                <c:pt idx="1">
                  <c:v>0.152246256239601</c:v>
                </c:pt>
                <c:pt idx="2">
                  <c:v>0.14835622138992899</c:v>
                </c:pt>
                <c:pt idx="3">
                  <c:v>0.145220168834132</c:v>
                </c:pt>
                <c:pt idx="4">
                  <c:v>0.135998661759786</c:v>
                </c:pt>
                <c:pt idx="5">
                  <c:v>0.13154369076564301</c:v>
                </c:pt>
                <c:pt idx="6">
                  <c:v>0.10817097993602801</c:v>
                </c:pt>
                <c:pt idx="7">
                  <c:v>0.105729166666667</c:v>
                </c:pt>
                <c:pt idx="8">
                  <c:v>0.100413689356901</c:v>
                </c:pt>
                <c:pt idx="9">
                  <c:v>9.9673355109659703E-2</c:v>
                </c:pt>
                <c:pt idx="10">
                  <c:v>9.8201656900383905E-2</c:v>
                </c:pt>
                <c:pt idx="11">
                  <c:v>9.3023255813953501E-2</c:v>
                </c:pt>
                <c:pt idx="12">
                  <c:v>9.2664092664093103E-2</c:v>
                </c:pt>
                <c:pt idx="13">
                  <c:v>9.1362350087589306E-2</c:v>
                </c:pt>
                <c:pt idx="14">
                  <c:v>9.0697674418604601E-2</c:v>
                </c:pt>
                <c:pt idx="15">
                  <c:v>8.7418300653594697E-2</c:v>
                </c:pt>
                <c:pt idx="16">
                  <c:v>8.68596881959912E-2</c:v>
                </c:pt>
                <c:pt idx="17">
                  <c:v>8.3499005964214806E-2</c:v>
                </c:pt>
                <c:pt idx="18">
                  <c:v>8.3237789497821596E-2</c:v>
                </c:pt>
                <c:pt idx="19">
                  <c:v>8.1406034614795494E-2</c:v>
                </c:pt>
                <c:pt idx="20">
                  <c:v>7.9241306638566905E-2</c:v>
                </c:pt>
                <c:pt idx="21">
                  <c:v>7.3493234932349605E-2</c:v>
                </c:pt>
                <c:pt idx="22">
                  <c:v>7.2360375050958006E-2</c:v>
                </c:pt>
                <c:pt idx="23">
                  <c:v>6.6858080393765396E-2</c:v>
                </c:pt>
                <c:pt idx="24">
                  <c:v>6.6800885846587499E-2</c:v>
                </c:pt>
                <c:pt idx="25">
                  <c:v>6.6390041493775906E-2</c:v>
                </c:pt>
                <c:pt idx="26">
                  <c:v>6.1560486757337302E-2</c:v>
                </c:pt>
                <c:pt idx="27">
                  <c:v>6.0185185185185099E-2</c:v>
                </c:pt>
                <c:pt idx="28">
                  <c:v>6.0062402496099898E-2</c:v>
                </c:pt>
                <c:pt idx="29">
                  <c:v>5.81122541057571E-2</c:v>
                </c:pt>
                <c:pt idx="30">
                  <c:v>5.2901627742392099E-2</c:v>
                </c:pt>
                <c:pt idx="31">
                  <c:v>5.1735428945645201E-2</c:v>
                </c:pt>
                <c:pt idx="32">
                  <c:v>1.4863580833446501E-2</c:v>
                </c:pt>
              </c:numCache>
            </c:numRef>
          </c:val>
        </c:ser>
        <c:dLbls>
          <c:showLegendKey val="0"/>
          <c:showVal val="0"/>
          <c:showCatName val="0"/>
          <c:showSerName val="0"/>
          <c:showPercent val="0"/>
          <c:showBubbleSize val="0"/>
        </c:dLbls>
        <c:gapWidth val="150"/>
        <c:axId val="305342048"/>
        <c:axId val="305343224"/>
      </c:barChart>
      <c:catAx>
        <c:axId val="305342048"/>
        <c:scaling>
          <c:orientation val="minMax"/>
        </c:scaling>
        <c:delete val="0"/>
        <c:axPos val="l"/>
        <c:numFmt formatCode="General" sourceLinked="0"/>
        <c:majorTickMark val="out"/>
        <c:minorTickMark val="none"/>
        <c:tickLblPos val="nextTo"/>
        <c:txPr>
          <a:bodyPr/>
          <a:lstStyle/>
          <a:p>
            <a:pPr>
              <a:defRPr lang="en-US" b="1"/>
            </a:pPr>
            <a:endParaRPr lang="en-US"/>
          </a:p>
        </c:txPr>
        <c:crossAx val="305343224"/>
        <c:crosses val="autoZero"/>
        <c:auto val="1"/>
        <c:lblAlgn val="ctr"/>
        <c:lblOffset val="100"/>
        <c:noMultiLvlLbl val="0"/>
      </c:catAx>
      <c:valAx>
        <c:axId val="305343224"/>
        <c:scaling>
          <c:orientation val="minMax"/>
        </c:scaling>
        <c:delete val="0"/>
        <c:axPos val="b"/>
        <c:majorGridlines/>
        <c:numFmt formatCode="0.0%" sourceLinked="1"/>
        <c:majorTickMark val="out"/>
        <c:minorTickMark val="none"/>
        <c:tickLblPos val="nextTo"/>
        <c:txPr>
          <a:bodyPr/>
          <a:lstStyle/>
          <a:p>
            <a:pPr>
              <a:defRPr lang="en-US"/>
            </a:pPr>
            <a:endParaRPr lang="en-US"/>
          </a:p>
        </c:txPr>
        <c:crossAx val="305342048"/>
        <c:crosses val="autoZero"/>
        <c:crossBetween val="between"/>
      </c:valAx>
    </c:plotArea>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00B05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Lbls>
            <c:spPr>
              <a:noFill/>
              <a:ln>
                <a:noFill/>
              </a:ln>
              <a:effectLst/>
            </c:spPr>
            <c:txPr>
              <a:bodyPr/>
              <a:lstStyle/>
              <a:p>
                <a:pPr>
                  <a:defRPr lang="en-US"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KUALIFIKASI2!$B$2:$B$34</c:f>
              <c:strCache>
                <c:ptCount val="33"/>
                <c:pt idx="0">
                  <c:v>MALUKU</c:v>
                </c:pt>
                <c:pt idx="1">
                  <c:v>KALIMANTAN BARAT</c:v>
                </c:pt>
                <c:pt idx="2">
                  <c:v>KEPULAUAN BANGKA BELITUNG</c:v>
                </c:pt>
                <c:pt idx="3">
                  <c:v>LAMPUNG</c:v>
                </c:pt>
                <c:pt idx="4">
                  <c:v>NUSA TENGGARA TIMUR</c:v>
                </c:pt>
                <c:pt idx="5">
                  <c:v>SUMATERA UTARA</c:v>
                </c:pt>
                <c:pt idx="6">
                  <c:v>SUMATERA SELATAN</c:v>
                </c:pt>
                <c:pt idx="7">
                  <c:v>KEPULAUAN RIAU</c:v>
                </c:pt>
                <c:pt idx="8">
                  <c:v>SULAWESI BARAT</c:v>
                </c:pt>
                <c:pt idx="9">
                  <c:v>NANGROE ACEH DARUSSALAM</c:v>
                </c:pt>
                <c:pt idx="10">
                  <c:v>PAPUA</c:v>
                </c:pt>
                <c:pt idx="11">
                  <c:v>KALIMANTAN TENGAH</c:v>
                </c:pt>
                <c:pt idx="12">
                  <c:v>BENGKULU</c:v>
                </c:pt>
                <c:pt idx="13">
                  <c:v>MALUKU UTARA</c:v>
                </c:pt>
                <c:pt idx="14">
                  <c:v>JAWA BARAT</c:v>
                </c:pt>
                <c:pt idx="15">
                  <c:v>KALIMANTAN TIMUR</c:v>
                </c:pt>
                <c:pt idx="16">
                  <c:v>BANTEN</c:v>
                </c:pt>
                <c:pt idx="17">
                  <c:v>SULAWESI UTARA</c:v>
                </c:pt>
                <c:pt idx="18">
                  <c:v>DI YOGYAKARTA</c:v>
                </c:pt>
                <c:pt idx="19">
                  <c:v>JAMBI</c:v>
                </c:pt>
                <c:pt idx="20">
                  <c:v>DKI JAKARTA</c:v>
                </c:pt>
                <c:pt idx="21">
                  <c:v>KALIMANTAN SELATAN</c:v>
                </c:pt>
                <c:pt idx="22">
                  <c:v>RIAU</c:v>
                </c:pt>
                <c:pt idx="23">
                  <c:v>BALI</c:v>
                </c:pt>
                <c:pt idx="24">
                  <c:v>GORONTALO</c:v>
                </c:pt>
                <c:pt idx="25">
                  <c:v>JAWA TENGAH</c:v>
                </c:pt>
                <c:pt idx="26">
                  <c:v>PAPUA BARAT</c:v>
                </c:pt>
                <c:pt idx="27">
                  <c:v>SULAWESI TENGAH</c:v>
                </c:pt>
                <c:pt idx="28">
                  <c:v>NUSA TENGGARA BARAT</c:v>
                </c:pt>
                <c:pt idx="29">
                  <c:v>SULAWESI TENGGARA</c:v>
                </c:pt>
                <c:pt idx="30">
                  <c:v>SUMATERA BARAT</c:v>
                </c:pt>
                <c:pt idx="31">
                  <c:v>SULAWESI SELATAN</c:v>
                </c:pt>
                <c:pt idx="32">
                  <c:v>JAWA TIMUR</c:v>
                </c:pt>
              </c:strCache>
            </c:strRef>
          </c:cat>
          <c:val>
            <c:numRef>
              <c:f>KUALIFIKASI2!$F$2:$F$34</c:f>
              <c:numCache>
                <c:formatCode>0.0%</c:formatCode>
                <c:ptCount val="33"/>
                <c:pt idx="0">
                  <c:v>0.296380090497738</c:v>
                </c:pt>
                <c:pt idx="1">
                  <c:v>0.24412141941000401</c:v>
                </c:pt>
                <c:pt idx="2">
                  <c:v>0.24364406779660999</c:v>
                </c:pt>
                <c:pt idx="3">
                  <c:v>0.22754619681994001</c:v>
                </c:pt>
                <c:pt idx="4">
                  <c:v>0.22541806020066901</c:v>
                </c:pt>
                <c:pt idx="5">
                  <c:v>0.20223814507688601</c:v>
                </c:pt>
                <c:pt idx="6">
                  <c:v>0.20204603580562699</c:v>
                </c:pt>
                <c:pt idx="7">
                  <c:v>0.1943359375</c:v>
                </c:pt>
                <c:pt idx="8">
                  <c:v>0.171081677704194</c:v>
                </c:pt>
                <c:pt idx="9">
                  <c:v>0.168476075593084</c:v>
                </c:pt>
                <c:pt idx="10">
                  <c:v>0.16565900846432899</c:v>
                </c:pt>
                <c:pt idx="11">
                  <c:v>0.15898767034393299</c:v>
                </c:pt>
                <c:pt idx="12">
                  <c:v>0.156572164948454</c:v>
                </c:pt>
                <c:pt idx="13">
                  <c:v>0.15344827586206999</c:v>
                </c:pt>
                <c:pt idx="14">
                  <c:v>0.15026192445547301</c:v>
                </c:pt>
                <c:pt idx="15">
                  <c:v>0.148882681564246</c:v>
                </c:pt>
                <c:pt idx="16">
                  <c:v>0.14692458161269301</c:v>
                </c:pt>
                <c:pt idx="17">
                  <c:v>0.14216216216216301</c:v>
                </c:pt>
                <c:pt idx="18">
                  <c:v>0.141724640025886</c:v>
                </c:pt>
                <c:pt idx="19">
                  <c:v>0.14168377823408601</c:v>
                </c:pt>
                <c:pt idx="20">
                  <c:v>0.13946506550218399</c:v>
                </c:pt>
                <c:pt idx="21">
                  <c:v>0.134429948950652</c:v>
                </c:pt>
                <c:pt idx="22">
                  <c:v>0.13256150506512299</c:v>
                </c:pt>
                <c:pt idx="23">
                  <c:v>0.12808052759458499</c:v>
                </c:pt>
                <c:pt idx="24">
                  <c:v>0.12676056338028199</c:v>
                </c:pt>
                <c:pt idx="25">
                  <c:v>0.117161507685829</c:v>
                </c:pt>
                <c:pt idx="26">
                  <c:v>0.11617312072893</c:v>
                </c:pt>
                <c:pt idx="27">
                  <c:v>0.111585365853659</c:v>
                </c:pt>
                <c:pt idx="28">
                  <c:v>0.111204717775906</c:v>
                </c:pt>
                <c:pt idx="29">
                  <c:v>0.1044282881692</c:v>
                </c:pt>
                <c:pt idx="30">
                  <c:v>0.100019611688566</c:v>
                </c:pt>
                <c:pt idx="31">
                  <c:v>8.9010989010989E-2</c:v>
                </c:pt>
                <c:pt idx="32">
                  <c:v>2.62890094979648E-2</c:v>
                </c:pt>
              </c:numCache>
            </c:numRef>
          </c:val>
        </c:ser>
        <c:dLbls>
          <c:showLegendKey val="0"/>
          <c:showVal val="0"/>
          <c:showCatName val="0"/>
          <c:showSerName val="0"/>
          <c:showPercent val="0"/>
          <c:showBubbleSize val="0"/>
        </c:dLbls>
        <c:gapWidth val="150"/>
        <c:axId val="187612312"/>
        <c:axId val="187609568"/>
      </c:barChart>
      <c:catAx>
        <c:axId val="187612312"/>
        <c:scaling>
          <c:orientation val="minMax"/>
        </c:scaling>
        <c:delete val="0"/>
        <c:axPos val="l"/>
        <c:numFmt formatCode="General" sourceLinked="0"/>
        <c:majorTickMark val="out"/>
        <c:minorTickMark val="none"/>
        <c:tickLblPos val="nextTo"/>
        <c:txPr>
          <a:bodyPr/>
          <a:lstStyle/>
          <a:p>
            <a:pPr>
              <a:defRPr lang="en-US" b="1"/>
            </a:pPr>
            <a:endParaRPr lang="en-US"/>
          </a:p>
        </c:txPr>
        <c:crossAx val="187609568"/>
        <c:crosses val="autoZero"/>
        <c:auto val="1"/>
        <c:lblAlgn val="ctr"/>
        <c:lblOffset val="100"/>
        <c:noMultiLvlLbl val="0"/>
      </c:catAx>
      <c:valAx>
        <c:axId val="187609568"/>
        <c:scaling>
          <c:orientation val="minMax"/>
        </c:scaling>
        <c:delete val="0"/>
        <c:axPos val="b"/>
        <c:majorGridlines/>
        <c:numFmt formatCode="0%" sourceLinked="0"/>
        <c:majorTickMark val="out"/>
        <c:minorTickMark val="none"/>
        <c:tickLblPos val="nextTo"/>
        <c:txPr>
          <a:bodyPr/>
          <a:lstStyle/>
          <a:p>
            <a:pPr>
              <a:defRPr lang="en-US"/>
            </a:pPr>
            <a:endParaRPr lang="en-US"/>
          </a:p>
        </c:txPr>
        <c:crossAx val="187612312"/>
        <c:crosses val="autoZero"/>
        <c:crossBetween val="between"/>
      </c:valAx>
    </c:plotArea>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8"/>
            <c:invertIfNegative val="0"/>
            <c:bubble3D val="0"/>
            <c:spPr>
              <a:solidFill>
                <a:srgbClr val="FF0000"/>
              </a:solidFill>
            </c:spPr>
          </c:dPt>
          <c:dLbls>
            <c:spPr>
              <a:noFill/>
              <a:ln>
                <a:noFill/>
              </a:ln>
              <a:effectLst/>
            </c:spPr>
            <c:txPr>
              <a:bodyPr/>
              <a:lstStyle/>
              <a:p>
                <a:pPr>
                  <a:defRPr lang="en-US"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'PANGKAT-GOL'!$B$1:$N$1</c:f>
              <c:strCache>
                <c:ptCount val="13"/>
                <c:pt idx="0">
                  <c:v>II/A</c:v>
                </c:pt>
                <c:pt idx="1">
                  <c:v>II/B</c:v>
                </c:pt>
                <c:pt idx="2">
                  <c:v>II/C</c:v>
                </c:pt>
                <c:pt idx="3">
                  <c:v>II/D</c:v>
                </c:pt>
                <c:pt idx="4">
                  <c:v>III/A</c:v>
                </c:pt>
                <c:pt idx="5">
                  <c:v>III/B</c:v>
                </c:pt>
                <c:pt idx="6">
                  <c:v>III/C</c:v>
                </c:pt>
                <c:pt idx="7">
                  <c:v>III/D</c:v>
                </c:pt>
                <c:pt idx="8">
                  <c:v>IV/A</c:v>
                </c:pt>
                <c:pt idx="9">
                  <c:v>IV/B</c:v>
                </c:pt>
                <c:pt idx="10">
                  <c:v>IV/C</c:v>
                </c:pt>
                <c:pt idx="11">
                  <c:v>IV/D</c:v>
                </c:pt>
                <c:pt idx="12">
                  <c:v>IV/E</c:v>
                </c:pt>
              </c:strCache>
            </c:strRef>
          </c:cat>
          <c:val>
            <c:numRef>
              <c:f>'PANGKAT-GOL'!$B$2:$N$2</c:f>
              <c:numCache>
                <c:formatCode>_(* #,##0_);_(* \(#,##0\);_(* "-"_);_(@_)</c:formatCode>
                <c:ptCount val="13"/>
                <c:pt idx="0">
                  <c:v>318</c:v>
                </c:pt>
                <c:pt idx="1">
                  <c:v>151</c:v>
                </c:pt>
                <c:pt idx="2">
                  <c:v>345</c:v>
                </c:pt>
                <c:pt idx="3">
                  <c:v>684</c:v>
                </c:pt>
                <c:pt idx="4">
                  <c:v>41712</c:v>
                </c:pt>
                <c:pt idx="5">
                  <c:v>12078</c:v>
                </c:pt>
                <c:pt idx="6">
                  <c:v>11486</c:v>
                </c:pt>
                <c:pt idx="7">
                  <c:v>17535</c:v>
                </c:pt>
                <c:pt idx="8">
                  <c:v>62222</c:v>
                </c:pt>
                <c:pt idx="9">
                  <c:v>4584</c:v>
                </c:pt>
                <c:pt idx="10">
                  <c:v>97</c:v>
                </c:pt>
                <c:pt idx="11">
                  <c:v>15</c:v>
                </c:pt>
                <c:pt idx="12">
                  <c:v>3</c:v>
                </c:pt>
              </c:numCache>
            </c:numRef>
          </c:val>
        </c:ser>
        <c:dLbls>
          <c:showLegendKey val="0"/>
          <c:showVal val="0"/>
          <c:showCatName val="0"/>
          <c:showSerName val="0"/>
          <c:showPercent val="0"/>
          <c:showBubbleSize val="0"/>
        </c:dLbls>
        <c:gapWidth val="150"/>
        <c:axId val="276181368"/>
        <c:axId val="334061992"/>
      </c:barChart>
      <c:catAx>
        <c:axId val="276181368"/>
        <c:scaling>
          <c:orientation val="minMax"/>
        </c:scaling>
        <c:delete val="0"/>
        <c:axPos val="b"/>
        <c:numFmt formatCode="General" sourceLinked="0"/>
        <c:majorTickMark val="out"/>
        <c:minorTickMark val="none"/>
        <c:tickLblPos val="nextTo"/>
        <c:txPr>
          <a:bodyPr/>
          <a:lstStyle/>
          <a:p>
            <a:pPr>
              <a:defRPr lang="en-US" b="1"/>
            </a:pPr>
            <a:endParaRPr lang="en-US"/>
          </a:p>
        </c:txPr>
        <c:crossAx val="334061992"/>
        <c:crosses val="autoZero"/>
        <c:auto val="1"/>
        <c:lblAlgn val="ctr"/>
        <c:lblOffset val="100"/>
        <c:noMultiLvlLbl val="0"/>
      </c:catAx>
      <c:valAx>
        <c:axId val="334061992"/>
        <c:scaling>
          <c:orientation val="minMax"/>
        </c:scaling>
        <c:delete val="0"/>
        <c:axPos val="l"/>
        <c:majorGridlines/>
        <c:numFmt formatCode="_(* #,##0_);_(* \(#,##0\);_(* &quot;-&quot;_);_(@_)" sourceLinked="1"/>
        <c:majorTickMark val="out"/>
        <c:minorTickMark val="none"/>
        <c:tickLblPos val="nextTo"/>
        <c:txPr>
          <a:bodyPr/>
          <a:lstStyle/>
          <a:p>
            <a:pPr>
              <a:defRPr lang="en-US"/>
            </a:pPr>
            <a:endParaRPr lang="en-US"/>
          </a:p>
        </c:txPr>
        <c:crossAx val="276181368"/>
        <c:crosses val="autoZero"/>
        <c:crossBetween val="between"/>
      </c:valAx>
    </c:plotArea>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8"/>
            <c:invertIfNegative val="0"/>
            <c:bubble3D val="0"/>
            <c:spPr>
              <a:solidFill>
                <a:srgbClr val="FF0000"/>
              </a:solidFill>
            </c:spPr>
          </c:dPt>
          <c:dLbls>
            <c:spPr>
              <a:noFill/>
              <a:ln>
                <a:noFill/>
              </a:ln>
              <a:effectLst/>
            </c:spPr>
            <c:txPr>
              <a:bodyPr/>
              <a:lstStyle/>
              <a:p>
                <a:pPr>
                  <a:defRPr lang="en-US"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'PANGKAT-GOL'!$B$1:$N$1</c:f>
              <c:strCache>
                <c:ptCount val="13"/>
                <c:pt idx="0">
                  <c:v>II/A</c:v>
                </c:pt>
                <c:pt idx="1">
                  <c:v>II/B</c:v>
                </c:pt>
                <c:pt idx="2">
                  <c:v>II/C</c:v>
                </c:pt>
                <c:pt idx="3">
                  <c:v>II/D</c:v>
                </c:pt>
                <c:pt idx="4">
                  <c:v>III/A</c:v>
                </c:pt>
                <c:pt idx="5">
                  <c:v>III/B</c:v>
                </c:pt>
                <c:pt idx="6">
                  <c:v>III/C</c:v>
                </c:pt>
                <c:pt idx="7">
                  <c:v>III/D</c:v>
                </c:pt>
                <c:pt idx="8">
                  <c:v>IV/A</c:v>
                </c:pt>
                <c:pt idx="9">
                  <c:v>IV/B</c:v>
                </c:pt>
                <c:pt idx="10">
                  <c:v>IV/C</c:v>
                </c:pt>
                <c:pt idx="11">
                  <c:v>IV/D</c:v>
                </c:pt>
                <c:pt idx="12">
                  <c:v>IV/E</c:v>
                </c:pt>
              </c:strCache>
            </c:strRef>
          </c:cat>
          <c:val>
            <c:numRef>
              <c:f>'PANGKAT-GOL'!$B$3:$N$3</c:f>
              <c:numCache>
                <c:formatCode>_(* #,##0_);_(* \(#,##0\);_(* "-"_);_(@_)</c:formatCode>
                <c:ptCount val="13"/>
                <c:pt idx="0">
                  <c:v>211</c:v>
                </c:pt>
                <c:pt idx="1">
                  <c:v>93</c:v>
                </c:pt>
                <c:pt idx="2">
                  <c:v>252</c:v>
                </c:pt>
                <c:pt idx="3">
                  <c:v>733</c:v>
                </c:pt>
                <c:pt idx="4">
                  <c:v>22864</c:v>
                </c:pt>
                <c:pt idx="5">
                  <c:v>5315</c:v>
                </c:pt>
                <c:pt idx="6">
                  <c:v>4981</c:v>
                </c:pt>
                <c:pt idx="7">
                  <c:v>7183</c:v>
                </c:pt>
                <c:pt idx="8">
                  <c:v>25950</c:v>
                </c:pt>
                <c:pt idx="9">
                  <c:v>1507</c:v>
                </c:pt>
                <c:pt idx="10">
                  <c:v>35</c:v>
                </c:pt>
                <c:pt idx="11">
                  <c:v>4</c:v>
                </c:pt>
                <c:pt idx="12">
                  <c:v>0</c:v>
                </c:pt>
              </c:numCache>
            </c:numRef>
          </c:val>
        </c:ser>
        <c:dLbls>
          <c:showLegendKey val="0"/>
          <c:showVal val="0"/>
          <c:showCatName val="0"/>
          <c:showSerName val="0"/>
          <c:showPercent val="0"/>
          <c:showBubbleSize val="0"/>
        </c:dLbls>
        <c:gapWidth val="150"/>
        <c:axId val="334062384"/>
        <c:axId val="334063560"/>
      </c:barChart>
      <c:catAx>
        <c:axId val="334062384"/>
        <c:scaling>
          <c:orientation val="minMax"/>
        </c:scaling>
        <c:delete val="0"/>
        <c:axPos val="b"/>
        <c:numFmt formatCode="General" sourceLinked="0"/>
        <c:majorTickMark val="out"/>
        <c:minorTickMark val="none"/>
        <c:tickLblPos val="nextTo"/>
        <c:txPr>
          <a:bodyPr/>
          <a:lstStyle/>
          <a:p>
            <a:pPr>
              <a:defRPr lang="en-US" b="1"/>
            </a:pPr>
            <a:endParaRPr lang="en-US"/>
          </a:p>
        </c:txPr>
        <c:crossAx val="334063560"/>
        <c:crosses val="autoZero"/>
        <c:auto val="1"/>
        <c:lblAlgn val="ctr"/>
        <c:lblOffset val="100"/>
        <c:noMultiLvlLbl val="0"/>
      </c:catAx>
      <c:valAx>
        <c:axId val="334063560"/>
        <c:scaling>
          <c:orientation val="minMax"/>
        </c:scaling>
        <c:delete val="0"/>
        <c:axPos val="l"/>
        <c:majorGridlines/>
        <c:numFmt formatCode="_(* #,##0_);_(* \(#,##0\);_(* &quot;-&quot;_);_(@_)" sourceLinked="1"/>
        <c:majorTickMark val="out"/>
        <c:minorTickMark val="none"/>
        <c:tickLblPos val="nextTo"/>
        <c:txPr>
          <a:bodyPr/>
          <a:lstStyle/>
          <a:p>
            <a:pPr>
              <a:defRPr lang="en-US"/>
            </a:pPr>
            <a:endParaRPr lang="en-US"/>
          </a:p>
        </c:txPr>
        <c:crossAx val="334062384"/>
        <c:crosses val="autoZero"/>
        <c:crossBetween val="between"/>
      </c:valAx>
    </c:plotArea>
    <c:plotVisOnly val="1"/>
    <c:dispBlanksAs val="gap"/>
    <c:showDLblsOverMax val="0"/>
  </c:chart>
  <c:spPr>
    <a:ln>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Sheet1!$C$3</c:f>
              <c:strCache>
                <c:ptCount val="1"/>
                <c:pt idx="0">
                  <c:v>Februari '11</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Sheet1!$C$4:$C$11</c:f>
              <c:numCache>
                <c:formatCode>###\ ###\ ###</c:formatCode>
                <c:ptCount val="8"/>
                <c:pt idx="0">
                  <c:v>96852</c:v>
                </c:pt>
                <c:pt idx="1">
                  <c:v>566349</c:v>
                </c:pt>
                <c:pt idx="2">
                  <c:v>1281605</c:v>
                </c:pt>
                <c:pt idx="3">
                  <c:v>1796178</c:v>
                </c:pt>
                <c:pt idx="4">
                  <c:v>2326651</c:v>
                </c:pt>
                <c:pt idx="5">
                  <c:v>1077462</c:v>
                </c:pt>
                <c:pt idx="6">
                  <c:v>455367</c:v>
                </c:pt>
                <c:pt idx="7">
                  <c:v>619617</c:v>
                </c:pt>
              </c:numCache>
            </c:numRef>
          </c:val>
        </c:ser>
        <c:ser>
          <c:idx val="1"/>
          <c:order val="1"/>
          <c:tx>
            <c:strRef>
              <c:f>Sheet1!$D$3</c:f>
              <c:strCache>
                <c:ptCount val="1"/>
                <c:pt idx="0">
                  <c:v>Agustus '11</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Sheet1!$D$4:$D$11</c:f>
              <c:numCache>
                <c:formatCode>###\ ###\ ###</c:formatCode>
                <c:ptCount val="8"/>
                <c:pt idx="0">
                  <c:v>205218</c:v>
                </c:pt>
                <c:pt idx="1">
                  <c:v>748742</c:v>
                </c:pt>
                <c:pt idx="2">
                  <c:v>1233475</c:v>
                </c:pt>
                <c:pt idx="3">
                  <c:v>2117407</c:v>
                </c:pt>
                <c:pt idx="4">
                  <c:v>2374469</c:v>
                </c:pt>
                <c:pt idx="5">
                  <c:v>1157813</c:v>
                </c:pt>
                <c:pt idx="6">
                  <c:v>279921</c:v>
                </c:pt>
                <c:pt idx="7">
                  <c:v>542682</c:v>
                </c:pt>
              </c:numCache>
            </c:numRef>
          </c:val>
        </c:ser>
        <c:ser>
          <c:idx val="2"/>
          <c:order val="2"/>
          <c:tx>
            <c:strRef>
              <c:f>Sheet1!$E$3</c:f>
              <c:strCache>
                <c:ptCount val="1"/>
                <c:pt idx="0">
                  <c:v>Februari '12</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Sheet1!$E$4:$E$11</c:f>
              <c:numCache>
                <c:formatCode>###\ ###\ ###</c:formatCode>
                <c:ptCount val="8"/>
                <c:pt idx="0">
                  <c:v>129258</c:v>
                </c:pt>
                <c:pt idx="1">
                  <c:v>602511</c:v>
                </c:pt>
                <c:pt idx="2">
                  <c:v>1404892</c:v>
                </c:pt>
                <c:pt idx="3">
                  <c:v>1710992</c:v>
                </c:pt>
                <c:pt idx="4">
                  <c:v>2014074</c:v>
                </c:pt>
                <c:pt idx="5">
                  <c:v>1002867</c:v>
                </c:pt>
                <c:pt idx="6">
                  <c:v>253840</c:v>
                </c:pt>
                <c:pt idx="7">
                  <c:v>546294</c:v>
                </c:pt>
              </c:numCache>
            </c:numRef>
          </c:val>
        </c:ser>
        <c:ser>
          <c:idx val="3"/>
          <c:order val="3"/>
          <c:tx>
            <c:strRef>
              <c:f>Sheet1!$F$3</c:f>
              <c:strCache>
                <c:ptCount val="1"/>
                <c:pt idx="0">
                  <c:v>Agustus '12</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Sheet1!$F$4:$F$11</c:f>
              <c:numCache>
                <c:formatCode>###\ ###\ ###</c:formatCode>
                <c:ptCount val="8"/>
                <c:pt idx="0">
                  <c:v>86397</c:v>
                </c:pt>
                <c:pt idx="1">
                  <c:v>513875</c:v>
                </c:pt>
                <c:pt idx="2">
                  <c:v>1447454</c:v>
                </c:pt>
                <c:pt idx="3">
                  <c:v>1703326</c:v>
                </c:pt>
                <c:pt idx="4">
                  <c:v>1854362</c:v>
                </c:pt>
                <c:pt idx="5">
                  <c:v>1058412</c:v>
                </c:pt>
                <c:pt idx="6">
                  <c:v>198688</c:v>
                </c:pt>
                <c:pt idx="7">
                  <c:v>443518</c:v>
                </c:pt>
              </c:numCache>
            </c:numRef>
          </c:val>
        </c:ser>
        <c:ser>
          <c:idx val="4"/>
          <c:order val="4"/>
          <c:tx>
            <c:strRef>
              <c:f>Sheet1!$G$3</c:f>
              <c:strCache>
                <c:ptCount val="1"/>
                <c:pt idx="0">
                  <c:v>Februari '13</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Sheet1!$G$4:$G$11</c:f>
              <c:numCache>
                <c:formatCode>###\ ###\ ###</c:formatCode>
                <c:ptCount val="8"/>
                <c:pt idx="0">
                  <c:v>113389</c:v>
                </c:pt>
                <c:pt idx="1">
                  <c:v>523936</c:v>
                </c:pt>
                <c:pt idx="2">
                  <c:v>1416155</c:v>
                </c:pt>
                <c:pt idx="3">
                  <c:v>1811920</c:v>
                </c:pt>
                <c:pt idx="4">
                  <c:v>1859727</c:v>
                </c:pt>
                <c:pt idx="5">
                  <c:v>857585</c:v>
                </c:pt>
                <c:pt idx="6">
                  <c:v>195427</c:v>
                </c:pt>
                <c:pt idx="7">
                  <c:v>421073</c:v>
                </c:pt>
              </c:numCache>
            </c:numRef>
          </c:val>
        </c:ser>
        <c:ser>
          <c:idx val="5"/>
          <c:order val="5"/>
          <c:tx>
            <c:strRef>
              <c:f>Sheet1!$H$3</c:f>
              <c:strCache>
                <c:ptCount val="1"/>
                <c:pt idx="0">
                  <c:v>Agustus '13</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Sheet1!$H$4:$H$11</c:f>
              <c:numCache>
                <c:formatCode>###\ ###\ ###</c:formatCode>
                <c:ptCount val="8"/>
                <c:pt idx="0">
                  <c:v>81432</c:v>
                </c:pt>
                <c:pt idx="1">
                  <c:v>489152</c:v>
                </c:pt>
                <c:pt idx="2">
                  <c:v>1347555</c:v>
                </c:pt>
                <c:pt idx="3">
                  <c:v>1689643</c:v>
                </c:pt>
                <c:pt idx="4">
                  <c:v>1925660</c:v>
                </c:pt>
                <c:pt idx="5">
                  <c:v>1258201</c:v>
                </c:pt>
                <c:pt idx="6">
                  <c:v>185103</c:v>
                </c:pt>
                <c:pt idx="7">
                  <c:v>434185</c:v>
                </c:pt>
              </c:numCache>
            </c:numRef>
          </c:val>
        </c:ser>
        <c:ser>
          <c:idx val="6"/>
          <c:order val="6"/>
          <c:tx>
            <c:strRef>
              <c:f>Sheet1!$I$3</c:f>
              <c:strCache>
                <c:ptCount val="1"/>
                <c:pt idx="0">
                  <c:v>Februari '14</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Sheet1!$I$4:$I$11</c:f>
              <c:numCache>
                <c:formatCode>General</c:formatCode>
                <c:ptCount val="8"/>
                <c:pt idx="0">
                  <c:v>134040</c:v>
                </c:pt>
                <c:pt idx="1">
                  <c:v>610574</c:v>
                </c:pt>
                <c:pt idx="2">
                  <c:v>1374822</c:v>
                </c:pt>
                <c:pt idx="3">
                  <c:v>1693203</c:v>
                </c:pt>
                <c:pt idx="4">
                  <c:v>1893509</c:v>
                </c:pt>
                <c:pt idx="5">
                  <c:v>847365</c:v>
                </c:pt>
                <c:pt idx="6">
                  <c:v>195258</c:v>
                </c:pt>
                <c:pt idx="7">
                  <c:v>398298</c:v>
                </c:pt>
              </c:numCache>
            </c:numRef>
          </c:val>
        </c:ser>
        <c:ser>
          <c:idx val="7"/>
          <c:order val="7"/>
          <c:tx>
            <c:strRef>
              <c:f>Sheet1!$J$3</c:f>
              <c:strCache>
                <c:ptCount val="1"/>
                <c:pt idx="0">
                  <c:v>Agustus'14</c:v>
                </c:pt>
              </c:strCache>
            </c:strRef>
          </c:tx>
          <c:invertIfNegative val="0"/>
          <c:cat>
            <c:strRef>
              <c:f>Sheet1!$B$4:$B$11</c:f>
              <c:strCache>
                <c:ptCount val="8"/>
                <c:pt idx="0">
                  <c:v>Tidak/belum pernah sekolah</c:v>
                </c:pt>
                <c:pt idx="1">
                  <c:v>Belum/tidak tamat SD</c:v>
                </c:pt>
                <c:pt idx="2">
                  <c:v>SD</c:v>
                </c:pt>
                <c:pt idx="3">
                  <c:v>SLTP</c:v>
                </c:pt>
                <c:pt idx="4">
                  <c:v>SLTA Umum</c:v>
                </c:pt>
                <c:pt idx="5">
                  <c:v>SLTA Kejuruan</c:v>
                </c:pt>
                <c:pt idx="6">
                  <c:v>Diploma I,II,III/Akademi</c:v>
                </c:pt>
                <c:pt idx="7">
                  <c:v>Universitas</c:v>
                </c:pt>
              </c:strCache>
            </c:strRef>
          </c:cat>
          <c:val>
            <c:numRef>
              <c:f>Sheet1!$J$4:$J$11</c:f>
              <c:numCache>
                <c:formatCode>General</c:formatCode>
                <c:ptCount val="8"/>
                <c:pt idx="0">
                  <c:v>134040</c:v>
                </c:pt>
                <c:pt idx="1">
                  <c:v>610574</c:v>
                </c:pt>
                <c:pt idx="2" formatCode="0">
                  <c:v>947021</c:v>
                </c:pt>
                <c:pt idx="3" formatCode="0">
                  <c:v>1567070.5438879912</c:v>
                </c:pt>
                <c:pt idx="4" formatCode="0">
                  <c:v>1961735.7656163624</c:v>
                </c:pt>
                <c:pt idx="5" formatCode="0">
                  <c:v>1332185.6692203695</c:v>
                </c:pt>
                <c:pt idx="6" formatCode="0">
                  <c:v>193633.07053057748</c:v>
                </c:pt>
                <c:pt idx="7" formatCode="0">
                  <c:v>574224.59893048124</c:v>
                </c:pt>
              </c:numCache>
            </c:numRef>
          </c:val>
        </c:ser>
        <c:dLbls>
          <c:showLegendKey val="0"/>
          <c:showVal val="0"/>
          <c:showCatName val="0"/>
          <c:showSerName val="0"/>
          <c:showPercent val="0"/>
          <c:showBubbleSize val="0"/>
        </c:dLbls>
        <c:gapWidth val="150"/>
        <c:shape val="box"/>
        <c:axId val="334055720"/>
        <c:axId val="334056112"/>
        <c:axId val="0"/>
      </c:bar3DChart>
      <c:catAx>
        <c:axId val="334055720"/>
        <c:scaling>
          <c:orientation val="minMax"/>
        </c:scaling>
        <c:delete val="0"/>
        <c:axPos val="b"/>
        <c:numFmt formatCode="General" sourceLinked="1"/>
        <c:majorTickMark val="out"/>
        <c:minorTickMark val="none"/>
        <c:tickLblPos val="nextTo"/>
        <c:crossAx val="334056112"/>
        <c:crosses val="autoZero"/>
        <c:auto val="1"/>
        <c:lblAlgn val="ctr"/>
        <c:lblOffset val="100"/>
        <c:noMultiLvlLbl val="0"/>
      </c:catAx>
      <c:valAx>
        <c:axId val="334056112"/>
        <c:scaling>
          <c:orientation val="minMax"/>
        </c:scaling>
        <c:delete val="0"/>
        <c:axPos val="l"/>
        <c:majorGridlines/>
        <c:numFmt formatCode="###\ ###\ ###" sourceLinked="1"/>
        <c:majorTickMark val="out"/>
        <c:minorTickMark val="none"/>
        <c:tickLblPos val="nextTo"/>
        <c:crossAx val="334055720"/>
        <c:crosses val="autoZero"/>
        <c:crossBetween val="between"/>
      </c:valAx>
      <c:spPr>
        <a:noFill/>
        <a:ln w="25400">
          <a:noFill/>
        </a:ln>
      </c:spPr>
    </c:plotArea>
    <c:legend>
      <c:legendPos val="r"/>
      <c:layout>
        <c:manualLayout>
          <c:xMode val="edge"/>
          <c:yMode val="edge"/>
          <c:x val="0.82615077369571022"/>
          <c:y val="8.1239448278267776E-2"/>
          <c:w val="0.16692013498312708"/>
          <c:h val="0.63344626329603537"/>
        </c:manualLayout>
      </c:layout>
      <c:overlay val="0"/>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2001</c:v>
          </c:tx>
          <c:invertIfNegative val="0"/>
          <c:cat>
            <c:strRef>
              <c:f>Sheet1!$D$7:$D$12</c:f>
              <c:strCache>
                <c:ptCount val="6"/>
                <c:pt idx="0">
                  <c:v>Universitas</c:v>
                </c:pt>
                <c:pt idx="1">
                  <c:v>Diploma I,II,III</c:v>
                </c:pt>
                <c:pt idx="2">
                  <c:v>SMK</c:v>
                </c:pt>
                <c:pt idx="3">
                  <c:v>SMA</c:v>
                </c:pt>
                <c:pt idx="4">
                  <c:v>SMP</c:v>
                </c:pt>
                <c:pt idx="5">
                  <c:v>SD/Tidak tamat SD</c:v>
                </c:pt>
              </c:strCache>
            </c:strRef>
          </c:cat>
          <c:val>
            <c:numRef>
              <c:f>Sheet1!$F$7:$F$12</c:f>
              <c:numCache>
                <c:formatCode>#,##0</c:formatCode>
                <c:ptCount val="6"/>
                <c:pt idx="0">
                  <c:v>1778624.064</c:v>
                </c:pt>
                <c:pt idx="1">
                  <c:v>1580999.1680000001</c:v>
                </c:pt>
                <c:pt idx="2">
                  <c:v>5434684.6399999997</c:v>
                </c:pt>
                <c:pt idx="3">
                  <c:v>10177682.143999999</c:v>
                </c:pt>
                <c:pt idx="4">
                  <c:v>17489803.296</c:v>
                </c:pt>
                <c:pt idx="5">
                  <c:v>62251842.240000002</c:v>
                </c:pt>
              </c:numCache>
            </c:numRef>
          </c:val>
        </c:ser>
        <c:ser>
          <c:idx val="1"/>
          <c:order val="1"/>
          <c:tx>
            <c:v>2006</c:v>
          </c:tx>
          <c:invertIfNegative val="0"/>
          <c:cat>
            <c:strRef>
              <c:f>Sheet1!$D$7:$D$12</c:f>
              <c:strCache>
                <c:ptCount val="6"/>
                <c:pt idx="0">
                  <c:v>Universitas</c:v>
                </c:pt>
                <c:pt idx="1">
                  <c:v>Diploma I,II,III</c:v>
                </c:pt>
                <c:pt idx="2">
                  <c:v>SMK</c:v>
                </c:pt>
                <c:pt idx="3">
                  <c:v>SMA</c:v>
                </c:pt>
                <c:pt idx="4">
                  <c:v>SMP</c:v>
                </c:pt>
                <c:pt idx="5">
                  <c:v>SD/Tidak tamat SD</c:v>
                </c:pt>
              </c:strCache>
            </c:strRef>
          </c:cat>
          <c:val>
            <c:numRef>
              <c:f>Sheet1!$H$7:$H$12</c:f>
              <c:numCache>
                <c:formatCode>#,##0</c:formatCode>
                <c:ptCount val="6"/>
                <c:pt idx="0">
                  <c:v>3404445.92</c:v>
                </c:pt>
                <c:pt idx="1">
                  <c:v>2340556.5699999998</c:v>
                </c:pt>
                <c:pt idx="2">
                  <c:v>6596113.9699999997</c:v>
                </c:pt>
                <c:pt idx="3">
                  <c:v>13511394.744999999</c:v>
                </c:pt>
                <c:pt idx="4">
                  <c:v>21490564.870000001</c:v>
                </c:pt>
                <c:pt idx="5">
                  <c:v>59045858.924999997</c:v>
                </c:pt>
              </c:numCache>
            </c:numRef>
          </c:val>
        </c:ser>
        <c:ser>
          <c:idx val="2"/>
          <c:order val="2"/>
          <c:tx>
            <c:v>2010</c:v>
          </c:tx>
          <c:invertIfNegative val="0"/>
          <c:cat>
            <c:strRef>
              <c:f>Sheet1!$D$7:$D$12</c:f>
              <c:strCache>
                <c:ptCount val="6"/>
                <c:pt idx="0">
                  <c:v>Universitas</c:v>
                </c:pt>
                <c:pt idx="1">
                  <c:v>Diploma I,II,III</c:v>
                </c:pt>
                <c:pt idx="2">
                  <c:v>SMK</c:v>
                </c:pt>
                <c:pt idx="3">
                  <c:v>SMA</c:v>
                </c:pt>
                <c:pt idx="4">
                  <c:v>SMP</c:v>
                </c:pt>
                <c:pt idx="5">
                  <c:v>SD/Tidak tamat SD</c:v>
                </c:pt>
              </c:strCache>
            </c:strRef>
          </c:cat>
          <c:val>
            <c:numRef>
              <c:f>Sheet1!$J$7:$J$12</c:f>
              <c:numCache>
                <c:formatCode>#,##0</c:formatCode>
                <c:ptCount val="6"/>
                <c:pt idx="0">
                  <c:v>5360267.1160000004</c:v>
                </c:pt>
                <c:pt idx="1">
                  <c:v>3146243.7420000001</c:v>
                </c:pt>
                <c:pt idx="2">
                  <c:v>9089148.5879999809</c:v>
                </c:pt>
                <c:pt idx="3">
                  <c:v>17013021.715999998</c:v>
                </c:pt>
                <c:pt idx="4">
                  <c:v>22023706.193999998</c:v>
                </c:pt>
                <c:pt idx="5">
                  <c:v>60011686.189999998</c:v>
                </c:pt>
              </c:numCache>
            </c:numRef>
          </c:val>
        </c:ser>
        <c:ser>
          <c:idx val="3"/>
          <c:order val="3"/>
          <c:tx>
            <c:v>2025</c:v>
          </c:tx>
          <c:invertIfNegative val="0"/>
          <c:cat>
            <c:strRef>
              <c:f>Sheet1!$D$7:$D$12</c:f>
              <c:strCache>
                <c:ptCount val="6"/>
                <c:pt idx="0">
                  <c:v>Universitas</c:v>
                </c:pt>
                <c:pt idx="1">
                  <c:v>Diploma I,II,III</c:v>
                </c:pt>
                <c:pt idx="2">
                  <c:v>SMK</c:v>
                </c:pt>
                <c:pt idx="3">
                  <c:v>SMA</c:v>
                </c:pt>
                <c:pt idx="4">
                  <c:v>SMP</c:v>
                </c:pt>
                <c:pt idx="5">
                  <c:v>SD/Tidak tamat SD</c:v>
                </c:pt>
              </c:strCache>
            </c:strRef>
          </c:cat>
          <c:val>
            <c:numRef>
              <c:f>Sheet1!$L$7:$L$12</c:f>
              <c:numCache>
                <c:formatCode>#,##0</c:formatCode>
                <c:ptCount val="6"/>
                <c:pt idx="0">
                  <c:v>17479131.899999999</c:v>
                </c:pt>
                <c:pt idx="1">
                  <c:v>11652754.6</c:v>
                </c:pt>
                <c:pt idx="2">
                  <c:v>34958263.799999997</c:v>
                </c:pt>
                <c:pt idx="3">
                  <c:v>23305509.199999999</c:v>
                </c:pt>
                <c:pt idx="4">
                  <c:v>17479131.899999999</c:v>
                </c:pt>
                <c:pt idx="5">
                  <c:v>11652754.6</c:v>
                </c:pt>
              </c:numCache>
            </c:numRef>
          </c:val>
        </c:ser>
        <c:dLbls>
          <c:showLegendKey val="0"/>
          <c:showVal val="0"/>
          <c:showCatName val="0"/>
          <c:showSerName val="0"/>
          <c:showPercent val="0"/>
          <c:showBubbleSize val="0"/>
        </c:dLbls>
        <c:gapWidth val="150"/>
        <c:axId val="334063168"/>
        <c:axId val="334061600"/>
      </c:barChart>
      <c:catAx>
        <c:axId val="334063168"/>
        <c:scaling>
          <c:orientation val="minMax"/>
        </c:scaling>
        <c:delete val="0"/>
        <c:axPos val="b"/>
        <c:numFmt formatCode="General" sourceLinked="0"/>
        <c:majorTickMark val="out"/>
        <c:minorTickMark val="none"/>
        <c:tickLblPos val="nextTo"/>
        <c:txPr>
          <a:bodyPr/>
          <a:lstStyle/>
          <a:p>
            <a:pPr>
              <a:defRPr lang="en-AU" sz="1200"/>
            </a:pPr>
            <a:endParaRPr lang="en-US"/>
          </a:p>
        </c:txPr>
        <c:crossAx val="334061600"/>
        <c:crosses val="autoZero"/>
        <c:auto val="1"/>
        <c:lblAlgn val="ctr"/>
        <c:lblOffset val="100"/>
        <c:noMultiLvlLbl val="0"/>
      </c:catAx>
      <c:valAx>
        <c:axId val="334061600"/>
        <c:scaling>
          <c:orientation val="minMax"/>
        </c:scaling>
        <c:delete val="0"/>
        <c:axPos val="l"/>
        <c:majorGridlines/>
        <c:numFmt formatCode="#,##0" sourceLinked="1"/>
        <c:majorTickMark val="out"/>
        <c:minorTickMark val="none"/>
        <c:tickLblPos val="nextTo"/>
        <c:txPr>
          <a:bodyPr/>
          <a:lstStyle/>
          <a:p>
            <a:pPr>
              <a:defRPr lang="en-AU" sz="1400"/>
            </a:pPr>
            <a:endParaRPr lang="en-US"/>
          </a:p>
        </c:txPr>
        <c:crossAx val="334063168"/>
        <c:crosses val="autoZero"/>
        <c:crossBetween val="between"/>
      </c:valAx>
    </c:plotArea>
    <c:legend>
      <c:legendPos val="r"/>
      <c:layout/>
      <c:overlay val="0"/>
      <c:txPr>
        <a:bodyPr/>
        <a:lstStyle/>
        <a:p>
          <a:pPr>
            <a:defRPr lang="en-AU" sz="11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'Nas1'!$L$2</c:f>
              <c:strCache>
                <c:ptCount val="1"/>
                <c:pt idx="0">
                  <c:v>% SISWA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'Nas1'!$H$3:$H$5</c:f>
              <c:strCache>
                <c:ptCount val="3"/>
                <c:pt idx="0">
                  <c:v>Jml Siswa Banyak 
(600 ke atas)</c:v>
                </c:pt>
                <c:pt idx="1">
                  <c:v>Jml Siswa Sedang 
(200 - 599)</c:v>
                </c:pt>
                <c:pt idx="2">
                  <c:v>Jml Siswa Sedikit 
(001 - 199)</c:v>
                </c:pt>
              </c:strCache>
            </c:strRef>
          </c:cat>
          <c:val>
            <c:numRef>
              <c:f>'Nas1'!$L$3:$L$5</c:f>
              <c:numCache>
                <c:formatCode>_(* #,##0.00_);_(* \(#,##0.00\);_(* "-"??_);_(@_)</c:formatCode>
                <c:ptCount val="3"/>
                <c:pt idx="0">
                  <c:v>54.941804914904935</c:v>
                </c:pt>
                <c:pt idx="1">
                  <c:v>30.544726967691609</c:v>
                </c:pt>
                <c:pt idx="2">
                  <c:v>14.513468117403452</c:v>
                </c:pt>
              </c:numCache>
            </c:numRef>
          </c:val>
        </c:ser>
        <c:ser>
          <c:idx val="1"/>
          <c:order val="1"/>
          <c:tx>
            <c:strRef>
              <c:f>'Nas1'!$J$2</c:f>
              <c:strCache>
                <c:ptCount val="1"/>
                <c:pt idx="0">
                  <c:v>% SMK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'Nas1'!$H$3:$H$5</c:f>
              <c:strCache>
                <c:ptCount val="3"/>
                <c:pt idx="0">
                  <c:v>Jml Siswa Banyak 
(600 ke atas)</c:v>
                </c:pt>
                <c:pt idx="1">
                  <c:v>Jml Siswa Sedang 
(200 - 599)</c:v>
                </c:pt>
                <c:pt idx="2">
                  <c:v>Jml Siswa Sedikit 
(001 - 199)</c:v>
                </c:pt>
              </c:strCache>
            </c:strRef>
          </c:cat>
          <c:val>
            <c:numRef>
              <c:f>'Nas1'!$J$3:$J$5</c:f>
              <c:numCache>
                <c:formatCode>_(* #,##0.00_);_(* \(#,##0.00\);_(* "-"??_);_(@_)</c:formatCode>
                <c:ptCount val="3"/>
                <c:pt idx="0">
                  <c:v>18.547905468816651</c:v>
                </c:pt>
                <c:pt idx="1">
                  <c:v>30.125415920143332</c:v>
                </c:pt>
                <c:pt idx="2">
                  <c:v>51.326678611040009</c:v>
                </c:pt>
              </c:numCache>
            </c:numRef>
          </c:val>
        </c:ser>
        <c:dLbls>
          <c:showLegendKey val="0"/>
          <c:showVal val="1"/>
          <c:showCatName val="0"/>
          <c:showSerName val="0"/>
          <c:showPercent val="0"/>
          <c:showBubbleSize val="0"/>
        </c:dLbls>
        <c:gapWidth val="150"/>
        <c:shape val="box"/>
        <c:axId val="307251720"/>
        <c:axId val="307248192"/>
        <c:axId val="0"/>
      </c:bar3DChart>
      <c:catAx>
        <c:axId val="307251720"/>
        <c:scaling>
          <c:orientation val="minMax"/>
        </c:scaling>
        <c:delete val="0"/>
        <c:axPos val="l"/>
        <c:numFmt formatCode="General" sourceLinked="0"/>
        <c:majorTickMark val="out"/>
        <c:minorTickMark val="none"/>
        <c:tickLblPos val="nextTo"/>
        <c:crossAx val="307248192"/>
        <c:crosses val="autoZero"/>
        <c:auto val="1"/>
        <c:lblAlgn val="ctr"/>
        <c:lblOffset val="100"/>
        <c:noMultiLvlLbl val="0"/>
      </c:catAx>
      <c:valAx>
        <c:axId val="307248192"/>
        <c:scaling>
          <c:orientation val="minMax"/>
        </c:scaling>
        <c:delete val="0"/>
        <c:axPos val="b"/>
        <c:majorGridlines/>
        <c:numFmt formatCode="_(* #,##0.00_);_(* \(#,##0.00\);_(* &quot;-&quot;??_);_(@_)" sourceLinked="1"/>
        <c:majorTickMark val="out"/>
        <c:minorTickMark val="none"/>
        <c:tickLblPos val="nextTo"/>
        <c:crossAx val="3072517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id-ID" dirty="0" smtClean="0"/>
              <a:t>1. </a:t>
            </a:r>
            <a:r>
              <a:rPr lang="en-US" dirty="0" err="1" smtClean="0"/>
              <a:t>Grafik</a:t>
            </a:r>
            <a:r>
              <a:rPr lang="en-US" baseline="0" dirty="0" smtClean="0"/>
              <a:t> </a:t>
            </a:r>
            <a:r>
              <a:rPr lang="en-US" baseline="0" dirty="0" err="1"/>
              <a:t>Perkembangan</a:t>
            </a:r>
            <a:r>
              <a:rPr lang="en-US" baseline="0" dirty="0"/>
              <a:t> </a:t>
            </a:r>
            <a:r>
              <a:rPr lang="en-US" baseline="0" dirty="0" err="1"/>
              <a:t>Animo</a:t>
            </a:r>
            <a:r>
              <a:rPr lang="en-US" baseline="0" dirty="0"/>
              <a:t> </a:t>
            </a:r>
            <a:r>
              <a:rPr lang="en-US" baseline="0" dirty="0" err="1"/>
              <a:t>Pendaftar</a:t>
            </a:r>
            <a:r>
              <a:rPr lang="en-US" baseline="0" dirty="0"/>
              <a:t> </a:t>
            </a:r>
            <a:r>
              <a:rPr lang="en-US" baseline="0" dirty="0" err="1"/>
              <a:t>ke</a:t>
            </a:r>
            <a:r>
              <a:rPr lang="en-US" baseline="0" dirty="0"/>
              <a:t> SMK</a:t>
            </a:r>
            <a:endParaRPr lang="en-US" dirty="0"/>
          </a:p>
        </c:rich>
      </c:tx>
      <c:layout/>
      <c:overlay val="0"/>
    </c:title>
    <c:autoTitleDeleted val="0"/>
    <c:plotArea>
      <c:layout/>
      <c:barChart>
        <c:barDir val="col"/>
        <c:grouping val="clustered"/>
        <c:varyColors val="0"/>
        <c:ser>
          <c:idx val="0"/>
          <c:order val="0"/>
          <c:tx>
            <c:v>Pendaftar</c:v>
          </c:tx>
          <c:spPr>
            <a:solidFill>
              <a:srgbClr val="FFC000"/>
            </a:solidFill>
          </c:spPr>
          <c:invertIfNegative val="0"/>
          <c:dLbls>
            <c:spPr>
              <a:noFill/>
              <a:ln>
                <a:noFill/>
              </a:ln>
              <a:effectLst/>
            </c:spPr>
            <c:txPr>
              <a:bodyPr rot="-5400000" vert="horz"/>
              <a:lstStyle/>
              <a:p>
                <a:pPr>
                  <a:defRPr lang="en-US"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'Rekap PSB'!$C$2:$G$2</c:f>
              <c:numCache>
                <c:formatCode>_(* #,##0_);_(* \(#,##0\);_(* "-"_);_(@_)</c:formatCode>
                <c:ptCount val="5"/>
                <c:pt idx="0">
                  <c:v>2009</c:v>
                </c:pt>
                <c:pt idx="1">
                  <c:v>2010</c:v>
                </c:pt>
                <c:pt idx="2">
                  <c:v>2011</c:v>
                </c:pt>
                <c:pt idx="3">
                  <c:v>2012</c:v>
                </c:pt>
                <c:pt idx="4">
                  <c:v>2013</c:v>
                </c:pt>
              </c:numCache>
            </c:numRef>
          </c:cat>
          <c:val>
            <c:numRef>
              <c:f>'Rekap PSB'!$C$36:$G$36</c:f>
              <c:numCache>
                <c:formatCode>_(* #,##0_);_(* \(#,##0\);_(* "-"_);_(@_)</c:formatCode>
                <c:ptCount val="5"/>
                <c:pt idx="0">
                  <c:v>1721531</c:v>
                </c:pt>
                <c:pt idx="1">
                  <c:v>1810898.6635799201</c:v>
                </c:pt>
                <c:pt idx="2">
                  <c:v>1861172.8318437601</c:v>
                </c:pt>
                <c:pt idx="3">
                  <c:v>1892555</c:v>
                </c:pt>
                <c:pt idx="4">
                  <c:v>1921919.49152542</c:v>
                </c:pt>
              </c:numCache>
            </c:numRef>
          </c:val>
        </c:ser>
        <c:ser>
          <c:idx val="1"/>
          <c:order val="1"/>
          <c:tx>
            <c:v>Diterima</c:v>
          </c:tx>
          <c:spPr>
            <a:solidFill>
              <a:srgbClr val="00B050"/>
            </a:solidFill>
          </c:spPr>
          <c:invertIfNegative val="0"/>
          <c:dLbls>
            <c:spPr>
              <a:noFill/>
              <a:ln>
                <a:noFill/>
              </a:ln>
              <a:effectLst/>
            </c:spPr>
            <c:txPr>
              <a:bodyPr rot="-5400000" vert="horz"/>
              <a:lstStyle/>
              <a:p>
                <a:pPr>
                  <a:defRPr lang="en-US"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'Rekap PSB'!$C$2:$G$2</c:f>
              <c:numCache>
                <c:formatCode>_(* #,##0_);_(* \(#,##0\);_(* "-"_);_(@_)</c:formatCode>
                <c:ptCount val="5"/>
                <c:pt idx="0">
                  <c:v>2009</c:v>
                </c:pt>
                <c:pt idx="1">
                  <c:v>2010</c:v>
                </c:pt>
                <c:pt idx="2">
                  <c:v>2011</c:v>
                </c:pt>
                <c:pt idx="3">
                  <c:v>2012</c:v>
                </c:pt>
                <c:pt idx="4">
                  <c:v>2013</c:v>
                </c:pt>
              </c:numCache>
            </c:numRef>
          </c:cat>
          <c:val>
            <c:numRef>
              <c:f>'Rekap PSB'!$I$36:$M$36</c:f>
              <c:numCache>
                <c:formatCode>_(* #,##0_);_(* \(#,##0\);_(* "-"_);_(@_)</c:formatCode>
                <c:ptCount val="5"/>
                <c:pt idx="0">
                  <c:v>1244538</c:v>
                </c:pt>
                <c:pt idx="1">
                  <c:v>1360081.02704409</c:v>
                </c:pt>
                <c:pt idx="2">
                  <c:v>1413240.64879179</c:v>
                </c:pt>
                <c:pt idx="3">
                  <c:v>1445199</c:v>
                </c:pt>
                <c:pt idx="4">
                  <c:v>1527777.54237288</c:v>
                </c:pt>
              </c:numCache>
            </c:numRef>
          </c:val>
        </c:ser>
        <c:dLbls>
          <c:showLegendKey val="0"/>
          <c:showVal val="0"/>
          <c:showCatName val="0"/>
          <c:showSerName val="0"/>
          <c:showPercent val="0"/>
          <c:showBubbleSize val="0"/>
        </c:dLbls>
        <c:gapWidth val="150"/>
        <c:axId val="307250152"/>
        <c:axId val="307247016"/>
      </c:barChart>
      <c:catAx>
        <c:axId val="307250152"/>
        <c:scaling>
          <c:orientation val="minMax"/>
        </c:scaling>
        <c:delete val="0"/>
        <c:axPos val="b"/>
        <c:numFmt formatCode="General" sourceLinked="0"/>
        <c:majorTickMark val="none"/>
        <c:minorTickMark val="none"/>
        <c:tickLblPos val="nextTo"/>
        <c:txPr>
          <a:bodyPr/>
          <a:lstStyle/>
          <a:p>
            <a:pPr>
              <a:defRPr lang="en-US" sz="1400"/>
            </a:pPr>
            <a:endParaRPr lang="en-US"/>
          </a:p>
        </c:txPr>
        <c:crossAx val="307247016"/>
        <c:crosses val="autoZero"/>
        <c:auto val="1"/>
        <c:lblAlgn val="ctr"/>
        <c:lblOffset val="100"/>
        <c:noMultiLvlLbl val="0"/>
      </c:catAx>
      <c:valAx>
        <c:axId val="307247016"/>
        <c:scaling>
          <c:orientation val="minMax"/>
          <c:max val="2000000"/>
        </c:scaling>
        <c:delete val="0"/>
        <c:axPos val="l"/>
        <c:majorGridlines/>
        <c:numFmt formatCode="_(* #,##0_);_(* \(#,##0\);_(* &quot;-&quot;_);_(@_)" sourceLinked="1"/>
        <c:majorTickMark val="none"/>
        <c:minorTickMark val="none"/>
        <c:tickLblPos val="nextTo"/>
        <c:txPr>
          <a:bodyPr/>
          <a:lstStyle/>
          <a:p>
            <a:pPr>
              <a:defRPr lang="en-US"/>
            </a:pPr>
            <a:endParaRPr lang="en-US"/>
          </a:p>
        </c:txPr>
        <c:crossAx val="307250152"/>
        <c:crosses val="autoZero"/>
        <c:crossBetween val="between"/>
      </c:valAx>
    </c:plotArea>
    <c:legend>
      <c:legendPos val="r"/>
      <c:layout/>
      <c:overlay val="0"/>
      <c:txPr>
        <a:bodyPr/>
        <a:lstStyle/>
        <a:p>
          <a:pPr>
            <a:defRPr lang="en-US"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lang="en-US"/>
            </a:pPr>
            <a:r>
              <a:rPr lang="id-ID" dirty="0" smtClean="0"/>
              <a:t>2. </a:t>
            </a:r>
            <a:r>
              <a:rPr lang="en-US" dirty="0" smtClean="0"/>
              <a:t>GRAFIK </a:t>
            </a:r>
            <a:r>
              <a:rPr lang="en-US" dirty="0"/>
              <a:t>ANIMO PENDAFTAR KE SMK TAHUN 2009-2013</a:t>
            </a:r>
          </a:p>
        </c:rich>
      </c:tx>
      <c:layout/>
      <c:overlay val="0"/>
    </c:title>
    <c:autoTitleDeleted val="0"/>
    <c:plotArea>
      <c:layout/>
      <c:barChart>
        <c:barDir val="col"/>
        <c:grouping val="clustered"/>
        <c:varyColors val="0"/>
        <c:ser>
          <c:idx val="1"/>
          <c:order val="0"/>
          <c:tx>
            <c:strRef>
              <c:f>'Rekap PSB'!$O$1</c:f>
              <c:strCache>
                <c:ptCount val="1"/>
                <c:pt idx="0">
                  <c:v>PENDAFTAR NEGERI</c:v>
                </c:pt>
              </c:strCache>
            </c:strRef>
          </c:tx>
          <c:spPr>
            <a:solidFill>
              <a:schemeClr val="accent6">
                <a:lumMod val="75000"/>
              </a:schemeClr>
            </a:solidFill>
          </c:spPr>
          <c:invertIfNegative val="0"/>
          <c:dLbls>
            <c:spPr>
              <a:noFill/>
              <a:ln>
                <a:noFill/>
              </a:ln>
              <a:effectLst/>
            </c:spPr>
            <c:txPr>
              <a:bodyPr rot="-5400000" vert="horz"/>
              <a:lstStyle/>
              <a:p>
                <a:pPr>
                  <a:defRPr lang="en-US"/>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'Rekap PSB'!$C$2:$G$2</c:f>
              <c:numCache>
                <c:formatCode>_(* #,##0_);_(* \(#,##0\);_(* "-"_);_(@_)</c:formatCode>
                <c:ptCount val="5"/>
                <c:pt idx="0">
                  <c:v>2009</c:v>
                </c:pt>
                <c:pt idx="1">
                  <c:v>2010</c:v>
                </c:pt>
                <c:pt idx="2">
                  <c:v>2011</c:v>
                </c:pt>
                <c:pt idx="3">
                  <c:v>2012</c:v>
                </c:pt>
                <c:pt idx="4">
                  <c:v>2013</c:v>
                </c:pt>
              </c:numCache>
            </c:numRef>
          </c:cat>
          <c:val>
            <c:numRef>
              <c:f>'Rekap PSB'!$O$36:$S$36</c:f>
              <c:numCache>
                <c:formatCode>_(* #,##0_);_(* \(#,##0\);_(* "-"_);_(@_)</c:formatCode>
                <c:ptCount val="5"/>
                <c:pt idx="0">
                  <c:v>824152</c:v>
                </c:pt>
                <c:pt idx="1">
                  <c:v>806224</c:v>
                </c:pt>
                <c:pt idx="2">
                  <c:v>837854</c:v>
                </c:pt>
                <c:pt idx="3">
                  <c:v>875594</c:v>
                </c:pt>
                <c:pt idx="4">
                  <c:v>821586</c:v>
                </c:pt>
              </c:numCache>
            </c:numRef>
          </c:val>
        </c:ser>
        <c:ser>
          <c:idx val="2"/>
          <c:order val="1"/>
          <c:tx>
            <c:strRef>
              <c:f>'Rekap PSB'!$U$1</c:f>
              <c:strCache>
                <c:ptCount val="1"/>
                <c:pt idx="0">
                  <c:v>PENDAFTAR SWASTA</c:v>
                </c:pt>
              </c:strCache>
            </c:strRef>
          </c:tx>
          <c:spPr>
            <a:solidFill>
              <a:schemeClr val="accent6">
                <a:lumMod val="40000"/>
                <a:lumOff val="60000"/>
              </a:schemeClr>
            </a:solidFill>
          </c:spPr>
          <c:invertIfNegative val="0"/>
          <c:dLbls>
            <c:spPr>
              <a:noFill/>
              <a:ln>
                <a:noFill/>
              </a:ln>
              <a:effectLst/>
            </c:spPr>
            <c:txPr>
              <a:bodyPr rot="-5400000" vert="horz"/>
              <a:lstStyle/>
              <a:p>
                <a:pPr>
                  <a:defRPr lang="en-US"/>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'Rekap PSB'!$C$2:$G$2</c:f>
              <c:numCache>
                <c:formatCode>_(* #,##0_);_(* \(#,##0\);_(* "-"_);_(@_)</c:formatCode>
                <c:ptCount val="5"/>
                <c:pt idx="0">
                  <c:v>2009</c:v>
                </c:pt>
                <c:pt idx="1">
                  <c:v>2010</c:v>
                </c:pt>
                <c:pt idx="2">
                  <c:v>2011</c:v>
                </c:pt>
                <c:pt idx="3">
                  <c:v>2012</c:v>
                </c:pt>
                <c:pt idx="4">
                  <c:v>2013</c:v>
                </c:pt>
              </c:numCache>
            </c:numRef>
          </c:cat>
          <c:val>
            <c:numRef>
              <c:f>'Rekap PSB'!$U$36:$Y$36</c:f>
              <c:numCache>
                <c:formatCode>_(* #,##0_);_(* \(#,##0\);_(* "-"_);_(@_)</c:formatCode>
                <c:ptCount val="5"/>
                <c:pt idx="0">
                  <c:v>897379</c:v>
                </c:pt>
                <c:pt idx="1">
                  <c:v>914673</c:v>
                </c:pt>
                <c:pt idx="2">
                  <c:v>961379</c:v>
                </c:pt>
                <c:pt idx="3">
                  <c:v>1016961</c:v>
                </c:pt>
                <c:pt idx="4">
                  <c:v>992706</c:v>
                </c:pt>
              </c:numCache>
            </c:numRef>
          </c:val>
        </c:ser>
        <c:ser>
          <c:idx val="4"/>
          <c:order val="2"/>
          <c:tx>
            <c:strRef>
              <c:f>'Rekap PSB'!$AA$1</c:f>
              <c:strCache>
                <c:ptCount val="1"/>
                <c:pt idx="0">
                  <c:v>DITERIMA NEGERI</c:v>
                </c:pt>
              </c:strCache>
            </c:strRef>
          </c:tx>
          <c:spPr>
            <a:solidFill>
              <a:schemeClr val="tx2">
                <a:lumMod val="40000"/>
                <a:lumOff val="60000"/>
              </a:schemeClr>
            </a:solidFill>
          </c:spPr>
          <c:invertIfNegative val="0"/>
          <c:dLbls>
            <c:spPr>
              <a:noFill/>
              <a:ln>
                <a:noFill/>
              </a:ln>
              <a:effectLst/>
            </c:spPr>
            <c:txPr>
              <a:bodyPr rot="-5400000" vert="horz"/>
              <a:lstStyle/>
              <a:p>
                <a:pPr>
                  <a:defRPr lang="en-US"/>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'Rekap PSB'!$C$2:$G$2</c:f>
              <c:numCache>
                <c:formatCode>_(* #,##0_);_(* \(#,##0\);_(* "-"_);_(@_)</c:formatCode>
                <c:ptCount val="5"/>
                <c:pt idx="0">
                  <c:v>2009</c:v>
                </c:pt>
                <c:pt idx="1">
                  <c:v>2010</c:v>
                </c:pt>
                <c:pt idx="2">
                  <c:v>2011</c:v>
                </c:pt>
                <c:pt idx="3">
                  <c:v>2012</c:v>
                </c:pt>
                <c:pt idx="4">
                  <c:v>2013</c:v>
                </c:pt>
              </c:numCache>
            </c:numRef>
          </c:cat>
          <c:val>
            <c:numRef>
              <c:f>'Rekap PSB'!$AA$36:$AE$36</c:f>
              <c:numCache>
                <c:formatCode>_(* #,##0_);_(* \(#,##0\);_(* "-"_);_(@_)</c:formatCode>
                <c:ptCount val="5"/>
                <c:pt idx="0">
                  <c:v>478654</c:v>
                </c:pt>
                <c:pt idx="1">
                  <c:v>510229</c:v>
                </c:pt>
                <c:pt idx="2">
                  <c:v>541002</c:v>
                </c:pt>
                <c:pt idx="3">
                  <c:v>578477</c:v>
                </c:pt>
                <c:pt idx="4">
                  <c:v>591034</c:v>
                </c:pt>
              </c:numCache>
            </c:numRef>
          </c:val>
        </c:ser>
        <c:ser>
          <c:idx val="5"/>
          <c:order val="3"/>
          <c:tx>
            <c:strRef>
              <c:f>'Rekap PSB'!$AG$1</c:f>
              <c:strCache>
                <c:ptCount val="1"/>
                <c:pt idx="0">
                  <c:v>DITERIMA SWASTA</c:v>
                </c:pt>
              </c:strCache>
            </c:strRef>
          </c:tx>
          <c:spPr>
            <a:solidFill>
              <a:schemeClr val="tx2">
                <a:lumMod val="20000"/>
                <a:lumOff val="80000"/>
              </a:schemeClr>
            </a:solidFill>
          </c:spPr>
          <c:invertIfNegative val="0"/>
          <c:dLbls>
            <c:spPr>
              <a:noFill/>
              <a:ln>
                <a:noFill/>
              </a:ln>
              <a:effectLst/>
            </c:spPr>
            <c:txPr>
              <a:bodyPr rot="-5400000" vert="horz"/>
              <a:lstStyle/>
              <a:p>
                <a:pPr>
                  <a:defRPr lang="en-US"/>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'Rekap PSB'!$C$2:$G$2</c:f>
              <c:numCache>
                <c:formatCode>_(* #,##0_);_(* \(#,##0\);_(* "-"_);_(@_)</c:formatCode>
                <c:ptCount val="5"/>
                <c:pt idx="0">
                  <c:v>2009</c:v>
                </c:pt>
                <c:pt idx="1">
                  <c:v>2010</c:v>
                </c:pt>
                <c:pt idx="2">
                  <c:v>2011</c:v>
                </c:pt>
                <c:pt idx="3">
                  <c:v>2012</c:v>
                </c:pt>
                <c:pt idx="4">
                  <c:v>2013</c:v>
                </c:pt>
              </c:numCache>
            </c:numRef>
          </c:cat>
          <c:val>
            <c:numRef>
              <c:f>'Rekap PSB'!$AG$36:$AK$36</c:f>
              <c:numCache>
                <c:formatCode>_(* #,##0_);_(* \(#,##0\);_(* "-"_);_(@_)</c:formatCode>
                <c:ptCount val="5"/>
                <c:pt idx="0">
                  <c:v>765884</c:v>
                </c:pt>
                <c:pt idx="1">
                  <c:v>782256</c:v>
                </c:pt>
                <c:pt idx="2">
                  <c:v>825206</c:v>
                </c:pt>
                <c:pt idx="3">
                  <c:v>866722</c:v>
                </c:pt>
                <c:pt idx="4">
                  <c:v>851188</c:v>
                </c:pt>
              </c:numCache>
            </c:numRef>
          </c:val>
        </c:ser>
        <c:dLbls>
          <c:showLegendKey val="0"/>
          <c:showVal val="0"/>
          <c:showCatName val="0"/>
          <c:showSerName val="0"/>
          <c:showPercent val="0"/>
          <c:showBubbleSize val="0"/>
        </c:dLbls>
        <c:gapWidth val="52"/>
        <c:axId val="307241920"/>
        <c:axId val="307242704"/>
      </c:barChart>
      <c:catAx>
        <c:axId val="307241920"/>
        <c:scaling>
          <c:orientation val="minMax"/>
        </c:scaling>
        <c:delete val="0"/>
        <c:axPos val="b"/>
        <c:numFmt formatCode="_(* #,##0_);_(* \(#,##0\);_(* &quot;-&quot;_);_(@_)" sourceLinked="1"/>
        <c:majorTickMark val="none"/>
        <c:minorTickMark val="none"/>
        <c:tickLblPos val="nextTo"/>
        <c:txPr>
          <a:bodyPr/>
          <a:lstStyle/>
          <a:p>
            <a:pPr>
              <a:defRPr lang="en-US"/>
            </a:pPr>
            <a:endParaRPr lang="en-US"/>
          </a:p>
        </c:txPr>
        <c:crossAx val="307242704"/>
        <c:crosses val="autoZero"/>
        <c:auto val="1"/>
        <c:lblAlgn val="ctr"/>
        <c:lblOffset val="100"/>
        <c:noMultiLvlLbl val="0"/>
      </c:catAx>
      <c:valAx>
        <c:axId val="307242704"/>
        <c:scaling>
          <c:orientation val="minMax"/>
        </c:scaling>
        <c:delete val="0"/>
        <c:axPos val="l"/>
        <c:majorGridlines/>
        <c:numFmt formatCode="_(* #,##0_);_(* \(#,##0\);_(* &quot;-&quot;_);_(@_)" sourceLinked="1"/>
        <c:majorTickMark val="none"/>
        <c:minorTickMark val="none"/>
        <c:tickLblPos val="nextTo"/>
        <c:txPr>
          <a:bodyPr/>
          <a:lstStyle/>
          <a:p>
            <a:pPr>
              <a:defRPr lang="en-US"/>
            </a:pPr>
            <a:endParaRPr lang="en-US"/>
          </a:p>
        </c:txPr>
        <c:crossAx val="307241920"/>
        <c:crosses val="autoZero"/>
        <c:crossBetween val="between"/>
      </c:valAx>
    </c:plotArea>
    <c:legend>
      <c:legendPos val="r"/>
      <c:layout/>
      <c:overlay val="0"/>
      <c:txPr>
        <a:bodyPr/>
        <a:lstStyle/>
        <a:p>
          <a:pPr>
            <a:defRPr lang="en-US"/>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'Jumlah Sekolah'!$A$4:$A$7</c:f>
              <c:numCache>
                <c:formatCode>General</c:formatCode>
                <c:ptCount val="4"/>
                <c:pt idx="0">
                  <c:v>2010</c:v>
                </c:pt>
                <c:pt idx="1">
                  <c:v>2011</c:v>
                </c:pt>
                <c:pt idx="2">
                  <c:v>2012</c:v>
                </c:pt>
                <c:pt idx="3">
                  <c:v>2013</c:v>
                </c:pt>
              </c:numCache>
            </c:numRef>
          </c:cat>
          <c:val>
            <c:numRef>
              <c:f>'Jumlah Sekolah'!$B$4:$B$7</c:f>
              <c:numCache>
                <c:formatCode>_(* #,##0_);_(* \(#,##0\);_(* "-"??_);_(@_)</c:formatCode>
                <c:ptCount val="4"/>
                <c:pt idx="0">
                  <c:v>9164</c:v>
                </c:pt>
                <c:pt idx="1">
                  <c:v>9918</c:v>
                </c:pt>
                <c:pt idx="2">
                  <c:v>10685</c:v>
                </c:pt>
                <c:pt idx="3">
                  <c:v>11708</c:v>
                </c:pt>
              </c:numCache>
            </c:numRef>
          </c:val>
        </c:ser>
        <c:dLbls>
          <c:showLegendKey val="0"/>
          <c:showVal val="0"/>
          <c:showCatName val="0"/>
          <c:showSerName val="0"/>
          <c:showPercent val="0"/>
          <c:showBubbleSize val="0"/>
        </c:dLbls>
        <c:gapWidth val="150"/>
        <c:axId val="307246624"/>
        <c:axId val="307248584"/>
      </c:barChart>
      <c:catAx>
        <c:axId val="307246624"/>
        <c:scaling>
          <c:orientation val="minMax"/>
        </c:scaling>
        <c:delete val="0"/>
        <c:axPos val="b"/>
        <c:numFmt formatCode="General" sourceLinked="1"/>
        <c:majorTickMark val="out"/>
        <c:minorTickMark val="none"/>
        <c:tickLblPos val="nextTo"/>
        <c:crossAx val="307248584"/>
        <c:crosses val="autoZero"/>
        <c:auto val="1"/>
        <c:lblAlgn val="ctr"/>
        <c:lblOffset val="100"/>
        <c:noMultiLvlLbl val="0"/>
      </c:catAx>
      <c:valAx>
        <c:axId val="307248584"/>
        <c:scaling>
          <c:orientation val="minMax"/>
        </c:scaling>
        <c:delete val="0"/>
        <c:axPos val="l"/>
        <c:numFmt formatCode="_(* #,##0_);_(* \(#,##0\);_(* &quot;-&quot;??_);_(@_)" sourceLinked="1"/>
        <c:majorTickMark val="out"/>
        <c:minorTickMark val="none"/>
        <c:tickLblPos val="nextTo"/>
        <c:crossAx val="307246624"/>
        <c:crosses val="autoZero"/>
        <c:crossBetween val="between"/>
      </c:valAx>
      <c:spPr>
        <a:noFill/>
        <a:ln>
          <a:noFill/>
        </a:ln>
      </c:spPr>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797462817148"/>
          <c:y val="2.1851410409217401E-2"/>
          <c:w val="0.576165791776028"/>
          <c:h val="0.91362561354443705"/>
        </c:manualLayout>
      </c:layout>
      <c:barChart>
        <c:barDir val="bar"/>
        <c:grouping val="clustered"/>
        <c:varyColors val="0"/>
        <c:ser>
          <c:idx val="0"/>
          <c:order val="0"/>
          <c:tx>
            <c:strRef>
              <c:f>'Jumlah Sekolah'!$J$3</c:f>
              <c:strCache>
                <c:ptCount val="1"/>
                <c:pt idx="0">
                  <c:v>2010</c:v>
                </c:pt>
              </c:strCache>
            </c:strRef>
          </c:tx>
          <c:spPr>
            <a:solidFill>
              <a:schemeClr val="accent2">
                <a:lumMod val="60000"/>
                <a:lumOff val="40000"/>
              </a:schemeClr>
            </a:solidFill>
          </c:spPr>
          <c:invertIfNegative val="0"/>
          <c:cat>
            <c:strRef>
              <c:f>'Jumlah Sekolah'!$I$4:$I$36</c:f>
              <c:strCache>
                <c:ptCount val="33"/>
                <c:pt idx="0">
                  <c:v>PAPUA  BARAT</c:v>
                </c:pt>
                <c:pt idx="1">
                  <c:v>GORONTALO</c:v>
                </c:pt>
                <c:pt idx="2">
                  <c:v>BANGKA BELITUNG</c:v>
                </c:pt>
                <c:pt idx="3">
                  <c:v>BENGKULU</c:v>
                </c:pt>
                <c:pt idx="4">
                  <c:v>KEPULAUAN RIAU</c:v>
                </c:pt>
                <c:pt idx="5">
                  <c:v>MALUKU</c:v>
                </c:pt>
                <c:pt idx="6">
                  <c:v>MALUKU UTARA</c:v>
                </c:pt>
                <c:pt idx="7">
                  <c:v>SULAWESI BARAT</c:v>
                </c:pt>
                <c:pt idx="8">
                  <c:v>PAPUA</c:v>
                </c:pt>
                <c:pt idx="9">
                  <c:v>KALIMANTAN SELATAN</c:v>
                </c:pt>
                <c:pt idx="10">
                  <c:v>KALIMANTAN TENGAH</c:v>
                </c:pt>
                <c:pt idx="11">
                  <c:v>SULAWESI TENGGARA</c:v>
                </c:pt>
                <c:pt idx="12">
                  <c:v>JAMBI</c:v>
                </c:pt>
                <c:pt idx="13">
                  <c:v>SULAWESI TENGAH</c:v>
                </c:pt>
                <c:pt idx="14">
                  <c:v>SULAWESI UTARA</c:v>
                </c:pt>
                <c:pt idx="15">
                  <c:v>ACEH</c:v>
                </c:pt>
                <c:pt idx="16">
                  <c:v>BALI</c:v>
                </c:pt>
                <c:pt idx="17">
                  <c:v>KALIMANTAN BARAT</c:v>
                </c:pt>
                <c:pt idx="18">
                  <c:v>NUSA TENGGARA TIMUR</c:v>
                </c:pt>
                <c:pt idx="19">
                  <c:v>SUMATERA BARAT</c:v>
                </c:pt>
                <c:pt idx="20">
                  <c:v>D.I. YOGYAKARTA</c:v>
                </c:pt>
                <c:pt idx="21">
                  <c:v>RIAU</c:v>
                </c:pt>
                <c:pt idx="22">
                  <c:v>KALIMANTAN TIMUR</c:v>
                </c:pt>
                <c:pt idx="23">
                  <c:v>NUSA TENGGARA BARAT</c:v>
                </c:pt>
                <c:pt idx="24">
                  <c:v>SUMATERA SELATAN</c:v>
                </c:pt>
                <c:pt idx="25">
                  <c:v>LAMPUNG</c:v>
                </c:pt>
                <c:pt idx="26">
                  <c:v>SULAWESI SELATAN</c:v>
                </c:pt>
                <c:pt idx="27">
                  <c:v>BANTEN</c:v>
                </c:pt>
                <c:pt idx="28">
                  <c:v>D.K.I. JAKARTA</c:v>
                </c:pt>
                <c:pt idx="29">
                  <c:v>SUMATERA UTARA</c:v>
                </c:pt>
                <c:pt idx="30">
                  <c:v>JAWA TENGAH</c:v>
                </c:pt>
                <c:pt idx="31">
                  <c:v>JAWA TIMUR</c:v>
                </c:pt>
                <c:pt idx="32">
                  <c:v>JAWA BARAT</c:v>
                </c:pt>
              </c:strCache>
            </c:strRef>
          </c:cat>
          <c:val>
            <c:numRef>
              <c:f>'Jumlah Sekolah'!$J$4:$J$36</c:f>
              <c:numCache>
                <c:formatCode>_(* #,##0_);_(* \(#,##0\);_(* "-"??_);_(@_)</c:formatCode>
                <c:ptCount val="33"/>
                <c:pt idx="0">
                  <c:v>34</c:v>
                </c:pt>
                <c:pt idx="1">
                  <c:v>41</c:v>
                </c:pt>
                <c:pt idx="2">
                  <c:v>45</c:v>
                </c:pt>
                <c:pt idx="3">
                  <c:v>70</c:v>
                </c:pt>
                <c:pt idx="4">
                  <c:v>64</c:v>
                </c:pt>
                <c:pt idx="5">
                  <c:v>77</c:v>
                </c:pt>
                <c:pt idx="6">
                  <c:v>68</c:v>
                </c:pt>
                <c:pt idx="7">
                  <c:v>65</c:v>
                </c:pt>
                <c:pt idx="8">
                  <c:v>81</c:v>
                </c:pt>
                <c:pt idx="9">
                  <c:v>84</c:v>
                </c:pt>
                <c:pt idx="10">
                  <c:v>91</c:v>
                </c:pt>
                <c:pt idx="11">
                  <c:v>98</c:v>
                </c:pt>
                <c:pt idx="12">
                  <c:v>126</c:v>
                </c:pt>
                <c:pt idx="13">
                  <c:v>107</c:v>
                </c:pt>
                <c:pt idx="14">
                  <c:v>130</c:v>
                </c:pt>
                <c:pt idx="15">
                  <c:v>131</c:v>
                </c:pt>
                <c:pt idx="16">
                  <c:v>136</c:v>
                </c:pt>
                <c:pt idx="17">
                  <c:v>149</c:v>
                </c:pt>
                <c:pt idx="18">
                  <c:v>122</c:v>
                </c:pt>
                <c:pt idx="19">
                  <c:v>173</c:v>
                </c:pt>
                <c:pt idx="20">
                  <c:v>191</c:v>
                </c:pt>
                <c:pt idx="21">
                  <c:v>176</c:v>
                </c:pt>
                <c:pt idx="22">
                  <c:v>180</c:v>
                </c:pt>
                <c:pt idx="23">
                  <c:v>187</c:v>
                </c:pt>
                <c:pt idx="24">
                  <c:v>196</c:v>
                </c:pt>
                <c:pt idx="25">
                  <c:v>282</c:v>
                </c:pt>
                <c:pt idx="26">
                  <c:v>332</c:v>
                </c:pt>
                <c:pt idx="27">
                  <c:v>406</c:v>
                </c:pt>
                <c:pt idx="28">
                  <c:v>572</c:v>
                </c:pt>
                <c:pt idx="29">
                  <c:v>784</c:v>
                </c:pt>
                <c:pt idx="30">
                  <c:v>1185</c:v>
                </c:pt>
                <c:pt idx="31">
                  <c:v>1245</c:v>
                </c:pt>
                <c:pt idx="32">
                  <c:v>1536</c:v>
                </c:pt>
              </c:numCache>
            </c:numRef>
          </c:val>
        </c:ser>
        <c:ser>
          <c:idx val="1"/>
          <c:order val="1"/>
          <c:tx>
            <c:strRef>
              <c:f>'Jumlah Sekolah'!$M$3</c:f>
              <c:strCache>
                <c:ptCount val="1"/>
                <c:pt idx="0">
                  <c:v>2013</c:v>
                </c:pt>
              </c:strCache>
            </c:strRef>
          </c:tx>
          <c:spPr>
            <a:solidFill>
              <a:schemeClr val="accent1">
                <a:lumMod val="75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'Jumlah Sekolah'!$I$4:$I$36</c:f>
              <c:strCache>
                <c:ptCount val="33"/>
                <c:pt idx="0">
                  <c:v>PAPUA  BARAT</c:v>
                </c:pt>
                <c:pt idx="1">
                  <c:v>GORONTALO</c:v>
                </c:pt>
                <c:pt idx="2">
                  <c:v>BANGKA BELITUNG</c:v>
                </c:pt>
                <c:pt idx="3">
                  <c:v>BENGKULU</c:v>
                </c:pt>
                <c:pt idx="4">
                  <c:v>KEPULAUAN RIAU</c:v>
                </c:pt>
                <c:pt idx="5">
                  <c:v>MALUKU</c:v>
                </c:pt>
                <c:pt idx="6">
                  <c:v>MALUKU UTARA</c:v>
                </c:pt>
                <c:pt idx="7">
                  <c:v>SULAWESI BARAT</c:v>
                </c:pt>
                <c:pt idx="8">
                  <c:v>PAPUA</c:v>
                </c:pt>
                <c:pt idx="9">
                  <c:v>KALIMANTAN SELATAN</c:v>
                </c:pt>
                <c:pt idx="10">
                  <c:v>KALIMANTAN TENGAH</c:v>
                </c:pt>
                <c:pt idx="11">
                  <c:v>SULAWESI TENGGARA</c:v>
                </c:pt>
                <c:pt idx="12">
                  <c:v>JAMBI</c:v>
                </c:pt>
                <c:pt idx="13">
                  <c:v>SULAWESI TENGAH</c:v>
                </c:pt>
                <c:pt idx="14">
                  <c:v>SULAWESI UTARA</c:v>
                </c:pt>
                <c:pt idx="15">
                  <c:v>ACEH</c:v>
                </c:pt>
                <c:pt idx="16">
                  <c:v>BALI</c:v>
                </c:pt>
                <c:pt idx="17">
                  <c:v>KALIMANTAN BARAT</c:v>
                </c:pt>
                <c:pt idx="18">
                  <c:v>NUSA TENGGARA TIMUR</c:v>
                </c:pt>
                <c:pt idx="19">
                  <c:v>SUMATERA BARAT</c:v>
                </c:pt>
                <c:pt idx="20">
                  <c:v>D.I. YOGYAKARTA</c:v>
                </c:pt>
                <c:pt idx="21">
                  <c:v>RIAU</c:v>
                </c:pt>
                <c:pt idx="22">
                  <c:v>KALIMANTAN TIMUR</c:v>
                </c:pt>
                <c:pt idx="23">
                  <c:v>NUSA TENGGARA BARAT</c:v>
                </c:pt>
                <c:pt idx="24">
                  <c:v>SUMATERA SELATAN</c:v>
                </c:pt>
                <c:pt idx="25">
                  <c:v>LAMPUNG</c:v>
                </c:pt>
                <c:pt idx="26">
                  <c:v>SULAWESI SELATAN</c:v>
                </c:pt>
                <c:pt idx="27">
                  <c:v>BANTEN</c:v>
                </c:pt>
                <c:pt idx="28">
                  <c:v>D.K.I. JAKARTA</c:v>
                </c:pt>
                <c:pt idx="29">
                  <c:v>SUMATERA UTARA</c:v>
                </c:pt>
                <c:pt idx="30">
                  <c:v>JAWA TENGAH</c:v>
                </c:pt>
                <c:pt idx="31">
                  <c:v>JAWA TIMUR</c:v>
                </c:pt>
                <c:pt idx="32">
                  <c:v>JAWA BARAT</c:v>
                </c:pt>
              </c:strCache>
            </c:strRef>
          </c:cat>
          <c:val>
            <c:numRef>
              <c:f>'Jumlah Sekolah'!$M$4:$M$36</c:f>
              <c:numCache>
                <c:formatCode>_(* #,##0_);_(* \(#,##0\);_(* "-"??_);_(@_)</c:formatCode>
                <c:ptCount val="33"/>
                <c:pt idx="0">
                  <c:v>44</c:v>
                </c:pt>
                <c:pt idx="1">
                  <c:v>48</c:v>
                </c:pt>
                <c:pt idx="2">
                  <c:v>51</c:v>
                </c:pt>
                <c:pt idx="3">
                  <c:v>81</c:v>
                </c:pt>
                <c:pt idx="4">
                  <c:v>82</c:v>
                </c:pt>
                <c:pt idx="5">
                  <c:v>92</c:v>
                </c:pt>
                <c:pt idx="6">
                  <c:v>101</c:v>
                </c:pt>
                <c:pt idx="7">
                  <c:v>104</c:v>
                </c:pt>
                <c:pt idx="8">
                  <c:v>106</c:v>
                </c:pt>
                <c:pt idx="9">
                  <c:v>109</c:v>
                </c:pt>
                <c:pt idx="10">
                  <c:v>118</c:v>
                </c:pt>
                <c:pt idx="11">
                  <c:v>133</c:v>
                </c:pt>
                <c:pt idx="12">
                  <c:v>143</c:v>
                </c:pt>
                <c:pt idx="13">
                  <c:v>150</c:v>
                </c:pt>
                <c:pt idx="14">
                  <c:v>158</c:v>
                </c:pt>
                <c:pt idx="15">
                  <c:v>161</c:v>
                </c:pt>
                <c:pt idx="16">
                  <c:v>166</c:v>
                </c:pt>
                <c:pt idx="17">
                  <c:v>168</c:v>
                </c:pt>
                <c:pt idx="18">
                  <c:v>180</c:v>
                </c:pt>
                <c:pt idx="19">
                  <c:v>187</c:v>
                </c:pt>
                <c:pt idx="20">
                  <c:v>218</c:v>
                </c:pt>
                <c:pt idx="21">
                  <c:v>231</c:v>
                </c:pt>
                <c:pt idx="22">
                  <c:v>236</c:v>
                </c:pt>
                <c:pt idx="23">
                  <c:v>237</c:v>
                </c:pt>
                <c:pt idx="24">
                  <c:v>237</c:v>
                </c:pt>
                <c:pt idx="25">
                  <c:v>383</c:v>
                </c:pt>
                <c:pt idx="26">
                  <c:v>402</c:v>
                </c:pt>
                <c:pt idx="27">
                  <c:v>590</c:v>
                </c:pt>
                <c:pt idx="28">
                  <c:v>595</c:v>
                </c:pt>
                <c:pt idx="29">
                  <c:v>901</c:v>
                </c:pt>
                <c:pt idx="30">
                  <c:v>1427</c:v>
                </c:pt>
                <c:pt idx="31">
                  <c:v>1654</c:v>
                </c:pt>
                <c:pt idx="32">
                  <c:v>2215</c:v>
                </c:pt>
              </c:numCache>
            </c:numRef>
          </c:val>
        </c:ser>
        <c:dLbls>
          <c:showLegendKey val="0"/>
          <c:showVal val="0"/>
          <c:showCatName val="0"/>
          <c:showSerName val="0"/>
          <c:showPercent val="0"/>
          <c:showBubbleSize val="0"/>
        </c:dLbls>
        <c:gapWidth val="150"/>
        <c:axId val="307252504"/>
        <c:axId val="307249760"/>
      </c:barChart>
      <c:catAx>
        <c:axId val="307252504"/>
        <c:scaling>
          <c:orientation val="minMax"/>
        </c:scaling>
        <c:delete val="0"/>
        <c:axPos val="l"/>
        <c:numFmt formatCode="General" sourceLinked="0"/>
        <c:majorTickMark val="out"/>
        <c:minorTickMark val="none"/>
        <c:tickLblPos val="nextTo"/>
        <c:txPr>
          <a:bodyPr/>
          <a:lstStyle/>
          <a:p>
            <a:pPr>
              <a:defRPr sz="800"/>
            </a:pPr>
            <a:endParaRPr lang="en-US"/>
          </a:p>
        </c:txPr>
        <c:crossAx val="307249760"/>
        <c:crosses val="autoZero"/>
        <c:auto val="1"/>
        <c:lblAlgn val="ctr"/>
        <c:lblOffset val="100"/>
        <c:noMultiLvlLbl val="0"/>
      </c:catAx>
      <c:valAx>
        <c:axId val="307249760"/>
        <c:scaling>
          <c:orientation val="minMax"/>
        </c:scaling>
        <c:delete val="0"/>
        <c:axPos val="b"/>
        <c:numFmt formatCode="_(* #,##0_);_(* \(#,##0\);_(* &quot;-&quot;??_);_(@_)" sourceLinked="1"/>
        <c:majorTickMark val="out"/>
        <c:minorTickMark val="none"/>
        <c:tickLblPos val="nextTo"/>
        <c:crossAx val="307252504"/>
        <c:crosses val="autoZero"/>
        <c:crossBetween val="between"/>
      </c:valAx>
    </c:plotArea>
    <c:legend>
      <c:legendPos val="r"/>
      <c:layout>
        <c:manualLayout>
          <c:xMode val="edge"/>
          <c:yMode val="edge"/>
          <c:x val="0.43259864391951097"/>
          <c:y val="0.80972802267416399"/>
          <c:w val="0.103512467191601"/>
          <c:h val="7.1843120325096405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378910969465E-2"/>
          <c:y val="2.7759783573152601E-2"/>
          <c:w val="0.88273216125146003"/>
          <c:h val="0.77638041558478199"/>
        </c:manualLayout>
      </c:layout>
      <c:barChart>
        <c:barDir val="col"/>
        <c:grouping val="clustered"/>
        <c:varyColors val="0"/>
        <c:ser>
          <c:idx val="1"/>
          <c:order val="0"/>
          <c:tx>
            <c:strRef>
              <c:f>'sekolah vs bidang'!$F$2</c:f>
              <c:strCache>
                <c:ptCount val="1"/>
                <c:pt idx="0">
                  <c:v>2010</c:v>
                </c:pt>
              </c:strCache>
            </c:strRef>
          </c:tx>
          <c:spPr>
            <a:solidFill>
              <a:srgbClr val="00B0F0"/>
            </a:solidFill>
          </c:spPr>
          <c:invertIfNegative val="0"/>
          <c:cat>
            <c:strRef>
              <c:f>'sekolah vs bidang'!$A$4:$A$9</c:f>
              <c:strCache>
                <c:ptCount val="6"/>
                <c:pt idx="0">
                  <c:v>Kesehatan</c:v>
                </c:pt>
                <c:pt idx="1">
                  <c:v>Agribisnis Dan Argoindustri</c:v>
                </c:pt>
                <c:pt idx="2">
                  <c:v>Seni,Kerajinan Dan Pariwisata</c:v>
                </c:pt>
                <c:pt idx="3">
                  <c:v>Bisnis Dan Manajemen</c:v>
                </c:pt>
                <c:pt idx="4">
                  <c:v>Teknologi Dan Rekayasa</c:v>
                </c:pt>
                <c:pt idx="5">
                  <c:v>Teknologi Informasi Dan Komunikasi</c:v>
                </c:pt>
              </c:strCache>
            </c:strRef>
          </c:cat>
          <c:val>
            <c:numRef>
              <c:f>'sekolah vs bidang'!$B$4:$B$9</c:f>
              <c:numCache>
                <c:formatCode>_(* #,##0_);_(* \(#,##0\);_(* "-"??_);_(@_)</c:formatCode>
                <c:ptCount val="6"/>
                <c:pt idx="0">
                  <c:v>417</c:v>
                </c:pt>
                <c:pt idx="1">
                  <c:v>1020</c:v>
                </c:pt>
                <c:pt idx="2">
                  <c:v>1251</c:v>
                </c:pt>
                <c:pt idx="3">
                  <c:v>3699</c:v>
                </c:pt>
                <c:pt idx="4">
                  <c:v>3790</c:v>
                </c:pt>
                <c:pt idx="5">
                  <c:v>3459</c:v>
                </c:pt>
              </c:numCache>
            </c:numRef>
          </c:val>
        </c:ser>
        <c:ser>
          <c:idx val="2"/>
          <c:order val="1"/>
          <c:tx>
            <c:strRef>
              <c:f>'sekolah vs bidang'!$G$2</c:f>
              <c:strCache>
                <c:ptCount val="1"/>
                <c:pt idx="0">
                  <c:v>2011</c:v>
                </c:pt>
              </c:strCache>
            </c:strRef>
          </c:tx>
          <c:spPr>
            <a:solidFill>
              <a:srgbClr val="00B050"/>
            </a:solidFill>
          </c:spPr>
          <c:invertIfNegative val="0"/>
          <c:cat>
            <c:strRef>
              <c:f>'sekolah vs bidang'!$A$4:$A$9</c:f>
              <c:strCache>
                <c:ptCount val="6"/>
                <c:pt idx="0">
                  <c:v>Kesehatan</c:v>
                </c:pt>
                <c:pt idx="1">
                  <c:v>Agribisnis Dan Argoindustri</c:v>
                </c:pt>
                <c:pt idx="2">
                  <c:v>Seni,Kerajinan Dan Pariwisata</c:v>
                </c:pt>
                <c:pt idx="3">
                  <c:v>Bisnis Dan Manajemen</c:v>
                </c:pt>
                <c:pt idx="4">
                  <c:v>Teknologi Dan Rekayasa</c:v>
                </c:pt>
                <c:pt idx="5">
                  <c:v>Teknologi Informasi Dan Komunikasi</c:v>
                </c:pt>
              </c:strCache>
            </c:strRef>
          </c:cat>
          <c:val>
            <c:numRef>
              <c:f>'sekolah vs bidang'!$C$4:$C$9</c:f>
              <c:numCache>
                <c:formatCode>_(* #,##0_);_(* \(#,##0\);_(* "-"??_);_(@_)</c:formatCode>
                <c:ptCount val="6"/>
                <c:pt idx="0">
                  <c:v>623</c:v>
                </c:pt>
                <c:pt idx="1">
                  <c:v>1178</c:v>
                </c:pt>
                <c:pt idx="2">
                  <c:v>1377</c:v>
                </c:pt>
                <c:pt idx="3">
                  <c:v>4063</c:v>
                </c:pt>
                <c:pt idx="4">
                  <c:v>4258</c:v>
                </c:pt>
                <c:pt idx="5">
                  <c:v>4252</c:v>
                </c:pt>
              </c:numCache>
            </c:numRef>
          </c:val>
        </c:ser>
        <c:ser>
          <c:idx val="3"/>
          <c:order val="2"/>
          <c:tx>
            <c:strRef>
              <c:f>'sekolah vs bidang'!$H$2</c:f>
              <c:strCache>
                <c:ptCount val="1"/>
                <c:pt idx="0">
                  <c:v>2012</c:v>
                </c:pt>
              </c:strCache>
            </c:strRef>
          </c:tx>
          <c:spPr>
            <a:solidFill>
              <a:srgbClr val="92D050"/>
            </a:solidFill>
          </c:spPr>
          <c:invertIfNegative val="0"/>
          <c:cat>
            <c:strRef>
              <c:f>'sekolah vs bidang'!$A$4:$A$9</c:f>
              <c:strCache>
                <c:ptCount val="6"/>
                <c:pt idx="0">
                  <c:v>Kesehatan</c:v>
                </c:pt>
                <c:pt idx="1">
                  <c:v>Agribisnis Dan Argoindustri</c:v>
                </c:pt>
                <c:pt idx="2">
                  <c:v>Seni,Kerajinan Dan Pariwisata</c:v>
                </c:pt>
                <c:pt idx="3">
                  <c:v>Bisnis Dan Manajemen</c:v>
                </c:pt>
                <c:pt idx="4">
                  <c:v>Teknologi Dan Rekayasa</c:v>
                </c:pt>
                <c:pt idx="5">
                  <c:v>Teknologi Informasi Dan Komunikasi</c:v>
                </c:pt>
              </c:strCache>
            </c:strRef>
          </c:cat>
          <c:val>
            <c:numRef>
              <c:f>'sekolah vs bidang'!$D$4:$D$9</c:f>
              <c:numCache>
                <c:formatCode>_(* #,##0_);_(* \(#,##0\);_(* "-"??_);_(@_)</c:formatCode>
                <c:ptCount val="6"/>
                <c:pt idx="0">
                  <c:v>865</c:v>
                </c:pt>
                <c:pt idx="1">
                  <c:v>1320</c:v>
                </c:pt>
                <c:pt idx="2">
                  <c:v>1463</c:v>
                </c:pt>
                <c:pt idx="3">
                  <c:v>4475</c:v>
                </c:pt>
                <c:pt idx="4">
                  <c:v>4713</c:v>
                </c:pt>
                <c:pt idx="5">
                  <c:v>5048</c:v>
                </c:pt>
              </c:numCache>
            </c:numRef>
          </c:val>
        </c:ser>
        <c:ser>
          <c:idx val="4"/>
          <c:order val="3"/>
          <c:tx>
            <c:strRef>
              <c:f>'sekolah vs bidang'!$I$2</c:f>
              <c:strCache>
                <c:ptCount val="1"/>
                <c:pt idx="0">
                  <c:v>2013</c:v>
                </c:pt>
              </c:strCache>
            </c:strRef>
          </c:tx>
          <c:spPr>
            <a:solidFill>
              <a:srgbClr val="FFC000"/>
            </a:solidFill>
          </c:spPr>
          <c:invertIfNegative val="0"/>
          <c:cat>
            <c:strRef>
              <c:f>'sekolah vs bidang'!$A$4:$A$9</c:f>
              <c:strCache>
                <c:ptCount val="6"/>
                <c:pt idx="0">
                  <c:v>Kesehatan</c:v>
                </c:pt>
                <c:pt idx="1">
                  <c:v>Agribisnis Dan Argoindustri</c:v>
                </c:pt>
                <c:pt idx="2">
                  <c:v>Seni,Kerajinan Dan Pariwisata</c:v>
                </c:pt>
                <c:pt idx="3">
                  <c:v>Bisnis Dan Manajemen</c:v>
                </c:pt>
                <c:pt idx="4">
                  <c:v>Teknologi Dan Rekayasa</c:v>
                </c:pt>
                <c:pt idx="5">
                  <c:v>Teknologi Informasi Dan Komunikasi</c:v>
                </c:pt>
              </c:strCache>
            </c:strRef>
          </c:cat>
          <c:val>
            <c:numRef>
              <c:f>'sekolah vs bidang'!$E$4:$E$9</c:f>
              <c:numCache>
                <c:formatCode>_(* #,##0_);_(* \(#,##0\);_(* "-"??_);_(@_)</c:formatCode>
                <c:ptCount val="6"/>
                <c:pt idx="0">
                  <c:v>1081</c:v>
                </c:pt>
                <c:pt idx="1">
                  <c:v>1425</c:v>
                </c:pt>
                <c:pt idx="2">
                  <c:v>1541</c:v>
                </c:pt>
                <c:pt idx="3">
                  <c:v>4759</c:v>
                </c:pt>
                <c:pt idx="4">
                  <c:v>5047</c:v>
                </c:pt>
                <c:pt idx="5">
                  <c:v>5694</c:v>
                </c:pt>
              </c:numCache>
            </c:numRef>
          </c:val>
        </c:ser>
        <c:dLbls>
          <c:showLegendKey val="0"/>
          <c:showVal val="0"/>
          <c:showCatName val="0"/>
          <c:showSerName val="0"/>
          <c:showPercent val="0"/>
          <c:showBubbleSize val="0"/>
        </c:dLbls>
        <c:gapWidth val="150"/>
        <c:axId val="307247800"/>
        <c:axId val="307250936"/>
      </c:barChart>
      <c:catAx>
        <c:axId val="307247800"/>
        <c:scaling>
          <c:orientation val="minMax"/>
        </c:scaling>
        <c:delete val="0"/>
        <c:axPos val="b"/>
        <c:numFmt formatCode="General" sourceLinked="0"/>
        <c:majorTickMark val="out"/>
        <c:minorTickMark val="none"/>
        <c:tickLblPos val="nextTo"/>
        <c:txPr>
          <a:bodyPr/>
          <a:lstStyle/>
          <a:p>
            <a:pPr>
              <a:defRPr sz="700"/>
            </a:pPr>
            <a:endParaRPr lang="en-US"/>
          </a:p>
        </c:txPr>
        <c:crossAx val="307250936"/>
        <c:crosses val="autoZero"/>
        <c:auto val="1"/>
        <c:lblAlgn val="ctr"/>
        <c:lblOffset val="100"/>
        <c:noMultiLvlLbl val="0"/>
      </c:catAx>
      <c:valAx>
        <c:axId val="307250936"/>
        <c:scaling>
          <c:orientation val="minMax"/>
        </c:scaling>
        <c:delete val="0"/>
        <c:axPos val="l"/>
        <c:numFmt formatCode="_(* #,##0_);_(* \(#,##0\);_(* &quot;-&quot;??_);_(@_)" sourceLinked="1"/>
        <c:majorTickMark val="out"/>
        <c:minorTickMark val="none"/>
        <c:tickLblPos val="nextTo"/>
        <c:crossAx val="307247800"/>
        <c:crosses val="autoZero"/>
        <c:crossBetween val="between"/>
      </c:valAx>
      <c:spPr>
        <a:noFill/>
        <a:ln>
          <a:noFill/>
        </a:ln>
      </c:spPr>
    </c:plotArea>
    <c:legend>
      <c:legendPos val="t"/>
      <c:layout>
        <c:manualLayout>
          <c:xMode val="edge"/>
          <c:yMode val="edge"/>
          <c:x val="0.156835798296976"/>
          <c:y val="0.11056588770907699"/>
          <c:w val="0.43086564157825902"/>
          <c:h val="7.93132929429399E-2"/>
        </c:manualLayout>
      </c:layout>
      <c:overlay val="0"/>
      <c:txPr>
        <a:bodyPr/>
        <a:lstStyle/>
        <a:p>
          <a:pPr>
            <a:defRPr sz="800"/>
          </a:pPr>
          <a:endParaRPr lang="en-US"/>
        </a:p>
      </c:txPr>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54952536470395E-2"/>
          <c:y val="5.1400554097404502E-2"/>
          <c:w val="0.87791285861254398"/>
          <c:h val="0.67322506561679896"/>
        </c:manualLayout>
      </c:layout>
      <c:barChart>
        <c:barDir val="col"/>
        <c:grouping val="percentStacked"/>
        <c:varyColors val="0"/>
        <c:ser>
          <c:idx val="0"/>
          <c:order val="0"/>
          <c:tx>
            <c:strRef>
              <c:f>'sekolah vs bidang'!$A$4</c:f>
              <c:strCache>
                <c:ptCount val="1"/>
                <c:pt idx="0">
                  <c:v>Kesehatan</c:v>
                </c:pt>
              </c:strCache>
            </c:strRef>
          </c:tx>
          <c:spPr>
            <a:solidFill>
              <a:srgbClr val="002060"/>
            </a:solidFill>
          </c:spPr>
          <c:invertIfNegative val="0"/>
          <c:dLbls>
            <c:dLbl>
              <c:idx val="0"/>
              <c:layout>
                <c:manualLayout>
                  <c:x val="0.101190476190476"/>
                  <c:y val="-3.70370370370370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3095238095238"/>
                  <c:y val="-3.70370370370372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07142857142857"/>
                  <c:y val="-3.2407407407407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1399512560929893E-2"/>
                  <c:y val="-2.77777777777778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'sekolah vs bidang'!$F$2:$I$2</c:f>
              <c:strCache>
                <c:ptCount val="4"/>
                <c:pt idx="0">
                  <c:v>2010</c:v>
                </c:pt>
                <c:pt idx="1">
                  <c:v>2011</c:v>
                </c:pt>
                <c:pt idx="2">
                  <c:v>2012</c:v>
                </c:pt>
                <c:pt idx="3">
                  <c:v>2013</c:v>
                </c:pt>
              </c:strCache>
            </c:strRef>
          </c:cat>
          <c:val>
            <c:numRef>
              <c:f>'sekolah vs bidang'!$F$4:$I$4</c:f>
              <c:numCache>
                <c:formatCode>0.0%</c:formatCode>
                <c:ptCount val="4"/>
                <c:pt idx="0">
                  <c:v>3.0580815488413099E-2</c:v>
                </c:pt>
                <c:pt idx="1">
                  <c:v>3.95530442511587E-2</c:v>
                </c:pt>
                <c:pt idx="2">
                  <c:v>4.8367255647506199E-2</c:v>
                </c:pt>
                <c:pt idx="3">
                  <c:v>5.5302603980150501E-2</c:v>
                </c:pt>
              </c:numCache>
            </c:numRef>
          </c:val>
        </c:ser>
        <c:ser>
          <c:idx val="1"/>
          <c:order val="1"/>
          <c:tx>
            <c:strRef>
              <c:f>'sekolah vs bidang'!$A$5</c:f>
              <c:strCache>
                <c:ptCount val="1"/>
                <c:pt idx="0">
                  <c:v>Agribisnis Dan Argoindustri</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'sekolah vs bidang'!$F$2:$I$2</c:f>
              <c:strCache>
                <c:ptCount val="4"/>
                <c:pt idx="0">
                  <c:v>2010</c:v>
                </c:pt>
                <c:pt idx="1">
                  <c:v>2011</c:v>
                </c:pt>
                <c:pt idx="2">
                  <c:v>2012</c:v>
                </c:pt>
                <c:pt idx="3">
                  <c:v>2013</c:v>
                </c:pt>
              </c:strCache>
            </c:strRef>
          </c:cat>
          <c:val>
            <c:numRef>
              <c:f>'sekolah vs bidang'!$F$5:$I$5</c:f>
              <c:numCache>
                <c:formatCode>0.0%</c:formatCode>
                <c:ptCount val="4"/>
                <c:pt idx="0">
                  <c:v>7.4801994719859197E-2</c:v>
                </c:pt>
                <c:pt idx="1">
                  <c:v>7.4788902291917994E-2</c:v>
                </c:pt>
                <c:pt idx="2">
                  <c:v>7.3808991277119304E-2</c:v>
                </c:pt>
                <c:pt idx="3">
                  <c:v>7.2901212462270396E-2</c:v>
                </c:pt>
              </c:numCache>
            </c:numRef>
          </c:val>
        </c:ser>
        <c:ser>
          <c:idx val="2"/>
          <c:order val="2"/>
          <c:tx>
            <c:strRef>
              <c:f>'sekolah vs bidang'!$A$6</c:f>
              <c:strCache>
                <c:ptCount val="1"/>
                <c:pt idx="0">
                  <c:v>Seni,Kerajinan Dan Pariwisata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'sekolah vs bidang'!$F$2:$I$2</c:f>
              <c:strCache>
                <c:ptCount val="4"/>
                <c:pt idx="0">
                  <c:v>2010</c:v>
                </c:pt>
                <c:pt idx="1">
                  <c:v>2011</c:v>
                </c:pt>
                <c:pt idx="2">
                  <c:v>2012</c:v>
                </c:pt>
                <c:pt idx="3">
                  <c:v>2013</c:v>
                </c:pt>
              </c:strCache>
            </c:strRef>
          </c:cat>
          <c:val>
            <c:numRef>
              <c:f>'sekolah vs bidang'!$F$6:$I$6</c:f>
              <c:numCache>
                <c:formatCode>0.0%</c:formatCode>
                <c:ptCount val="4"/>
                <c:pt idx="0">
                  <c:v>9.17424464652392E-2</c:v>
                </c:pt>
                <c:pt idx="1">
                  <c:v>8.7423020760586598E-2</c:v>
                </c:pt>
                <c:pt idx="2">
                  <c:v>8.18049653321406E-2</c:v>
                </c:pt>
                <c:pt idx="3">
                  <c:v>7.8835626950427298E-2</c:v>
                </c:pt>
              </c:numCache>
            </c:numRef>
          </c:val>
        </c:ser>
        <c:ser>
          <c:idx val="3"/>
          <c:order val="3"/>
          <c:tx>
            <c:strRef>
              <c:f>'sekolah vs bidang'!$A$7</c:f>
              <c:strCache>
                <c:ptCount val="1"/>
                <c:pt idx="0">
                  <c:v>Bisnis Dan Manajemen</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'sekolah vs bidang'!$F$2:$I$2</c:f>
              <c:strCache>
                <c:ptCount val="4"/>
                <c:pt idx="0">
                  <c:v>2010</c:v>
                </c:pt>
                <c:pt idx="1">
                  <c:v>2011</c:v>
                </c:pt>
                <c:pt idx="2">
                  <c:v>2012</c:v>
                </c:pt>
                <c:pt idx="3">
                  <c:v>2013</c:v>
                </c:pt>
              </c:strCache>
            </c:strRef>
          </c:cat>
          <c:val>
            <c:numRef>
              <c:f>'sekolah vs bidang'!$F$7:$I$7</c:f>
              <c:numCache>
                <c:formatCode>0.0%</c:formatCode>
                <c:ptCount val="4"/>
                <c:pt idx="0">
                  <c:v>0.27126723379290102</c:v>
                </c:pt>
                <c:pt idx="1">
                  <c:v>0.257951876071361</c:v>
                </c:pt>
                <c:pt idx="2">
                  <c:v>0.25022366360993098</c:v>
                </c:pt>
                <c:pt idx="3">
                  <c:v>0.24346447025119</c:v>
                </c:pt>
              </c:numCache>
            </c:numRef>
          </c:val>
        </c:ser>
        <c:ser>
          <c:idx val="4"/>
          <c:order val="4"/>
          <c:tx>
            <c:strRef>
              <c:f>'sekolah vs bidang'!$A$8</c:f>
              <c:strCache>
                <c:ptCount val="1"/>
                <c:pt idx="0">
                  <c:v>Teknologi Dan Rekayasa</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'sekolah vs bidang'!$F$2:$I$2</c:f>
              <c:strCache>
                <c:ptCount val="4"/>
                <c:pt idx="0">
                  <c:v>2010</c:v>
                </c:pt>
                <c:pt idx="1">
                  <c:v>2011</c:v>
                </c:pt>
                <c:pt idx="2">
                  <c:v>2012</c:v>
                </c:pt>
                <c:pt idx="3">
                  <c:v>2013</c:v>
                </c:pt>
              </c:strCache>
            </c:strRef>
          </c:cat>
          <c:val>
            <c:numRef>
              <c:f>'sekolah vs bidang'!$F$8:$I$8</c:f>
              <c:numCache>
                <c:formatCode>0.0%</c:formatCode>
                <c:ptCount val="4"/>
                <c:pt idx="0">
                  <c:v>0.27794074508653599</c:v>
                </c:pt>
                <c:pt idx="1">
                  <c:v>0.27033204241000602</c:v>
                </c:pt>
                <c:pt idx="2">
                  <c:v>0.26353164840080501</c:v>
                </c:pt>
                <c:pt idx="3">
                  <c:v>0.25819818898040597</c:v>
                </c:pt>
              </c:numCache>
            </c:numRef>
          </c:val>
        </c:ser>
        <c:ser>
          <c:idx val="5"/>
          <c:order val="5"/>
          <c:tx>
            <c:strRef>
              <c:f>'sekolah vs bidang'!$A$9</c:f>
              <c:strCache>
                <c:ptCount val="1"/>
                <c:pt idx="0">
                  <c:v>Teknologi Informasi Dan Komunikasi</c:v>
                </c:pt>
              </c:strCache>
            </c:strRef>
          </c:tx>
          <c:spPr>
            <a:solidFill>
              <a:srgbClr val="C0000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'sekolah vs bidang'!$F$2:$I$2</c:f>
              <c:strCache>
                <c:ptCount val="4"/>
                <c:pt idx="0">
                  <c:v>2010</c:v>
                </c:pt>
                <c:pt idx="1">
                  <c:v>2011</c:v>
                </c:pt>
                <c:pt idx="2">
                  <c:v>2012</c:v>
                </c:pt>
                <c:pt idx="3">
                  <c:v>2013</c:v>
                </c:pt>
              </c:strCache>
            </c:strRef>
          </c:cat>
          <c:val>
            <c:numRef>
              <c:f>'sekolah vs bidang'!$F$9:$I$9</c:f>
              <c:numCache>
                <c:formatCode>0.0%</c:formatCode>
                <c:ptCount val="4"/>
                <c:pt idx="0">
                  <c:v>0.253666764447052</c:v>
                </c:pt>
                <c:pt idx="1">
                  <c:v>0.26995111421496998</c:v>
                </c:pt>
                <c:pt idx="2">
                  <c:v>0.28226347573249799</c:v>
                </c:pt>
                <c:pt idx="3">
                  <c:v>0.291297897375557</c:v>
                </c:pt>
              </c:numCache>
            </c:numRef>
          </c:val>
        </c:ser>
        <c:dLbls>
          <c:showLegendKey val="0"/>
          <c:showVal val="0"/>
          <c:showCatName val="0"/>
          <c:showSerName val="0"/>
          <c:showPercent val="0"/>
          <c:showBubbleSize val="0"/>
        </c:dLbls>
        <c:gapWidth val="77"/>
        <c:overlap val="100"/>
        <c:axId val="307241136"/>
        <c:axId val="307240744"/>
      </c:barChart>
      <c:catAx>
        <c:axId val="307241136"/>
        <c:scaling>
          <c:orientation val="minMax"/>
        </c:scaling>
        <c:delete val="0"/>
        <c:axPos val="b"/>
        <c:numFmt formatCode="General" sourceLinked="0"/>
        <c:majorTickMark val="out"/>
        <c:minorTickMark val="none"/>
        <c:tickLblPos val="nextTo"/>
        <c:crossAx val="307240744"/>
        <c:crosses val="autoZero"/>
        <c:auto val="1"/>
        <c:lblAlgn val="ctr"/>
        <c:lblOffset val="100"/>
        <c:noMultiLvlLbl val="0"/>
      </c:catAx>
      <c:valAx>
        <c:axId val="307240744"/>
        <c:scaling>
          <c:orientation val="minMax"/>
        </c:scaling>
        <c:delete val="0"/>
        <c:axPos val="l"/>
        <c:numFmt formatCode="0%" sourceLinked="1"/>
        <c:majorTickMark val="out"/>
        <c:minorTickMark val="none"/>
        <c:tickLblPos val="nextTo"/>
        <c:crossAx val="307241136"/>
        <c:crosses val="autoZero"/>
        <c:crossBetween val="between"/>
      </c:valAx>
    </c:plotArea>
    <c:legend>
      <c:legendPos val="r"/>
      <c:layout>
        <c:manualLayout>
          <c:xMode val="edge"/>
          <c:yMode val="edge"/>
          <c:x val="2.49194217172365E-2"/>
          <c:y val="0.83218175853018395"/>
          <c:w val="0.92803027064613697"/>
          <c:h val="0.16434018664333599"/>
        </c:manualLayout>
      </c:layout>
      <c:overlay val="0"/>
      <c:txPr>
        <a:bodyPr/>
        <a:lstStyle/>
        <a:p>
          <a:pPr>
            <a:defRPr sz="8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86686-E3B0-450B-BAEB-30D7A905351E}" type="doc">
      <dgm:prSet loTypeId="urn:microsoft.com/office/officeart/2005/8/layout/cycle4#1" loCatId="cycle" qsTypeId="urn:microsoft.com/office/officeart/2005/8/quickstyle/simple4" qsCatId="simple" csTypeId="urn:microsoft.com/office/officeart/2005/8/colors/accent4_5" csCatId="accent4" phldr="1"/>
      <dgm:spPr/>
      <dgm:t>
        <a:bodyPr/>
        <a:lstStyle/>
        <a:p>
          <a:endParaRPr lang="en-US"/>
        </a:p>
      </dgm:t>
    </dgm:pt>
    <dgm:pt modelId="{53385608-F96F-495C-B781-4A96AECD2C48}">
      <dgm:prSet phldrT="[Text]" custT="1"/>
      <dgm:spPr>
        <a:solidFill>
          <a:srgbClr val="92D050"/>
        </a:solidFill>
      </dgm:spPr>
      <dgm:t>
        <a:bodyPr anchor="t"/>
        <a:lstStyle/>
        <a:p>
          <a:pPr algn="l"/>
          <a:r>
            <a:rPr lang="en-US" sz="1600" b="1" dirty="0" smtClean="0">
              <a:solidFill>
                <a:schemeClr val="tx1"/>
              </a:solidFill>
              <a:latin typeface="+mn-lt"/>
            </a:rPr>
            <a:t>Single Market and production base</a:t>
          </a:r>
          <a:endParaRPr lang="en-US" sz="1600" b="1" dirty="0">
            <a:solidFill>
              <a:schemeClr val="tx1"/>
            </a:solidFill>
            <a:latin typeface="+mn-lt"/>
          </a:endParaRPr>
        </a:p>
      </dgm:t>
    </dgm:pt>
    <dgm:pt modelId="{086767C9-1CE3-4127-BD1B-9E133E9C8A08}" type="parTrans" cxnId="{C56A1D40-313F-4888-B258-2D801CE69E29}">
      <dgm:prSet/>
      <dgm:spPr/>
      <dgm:t>
        <a:bodyPr/>
        <a:lstStyle/>
        <a:p>
          <a:pPr algn="ctr"/>
          <a:endParaRPr lang="en-US" sz="1600">
            <a:solidFill>
              <a:schemeClr val="tx1"/>
            </a:solidFill>
            <a:latin typeface="+mn-lt"/>
          </a:endParaRPr>
        </a:p>
      </dgm:t>
    </dgm:pt>
    <dgm:pt modelId="{3993C0BF-C009-4122-8C17-24BA28F471CA}" type="sibTrans" cxnId="{C56A1D40-313F-4888-B258-2D801CE69E29}">
      <dgm:prSet/>
      <dgm:spPr/>
      <dgm:t>
        <a:bodyPr/>
        <a:lstStyle/>
        <a:p>
          <a:pPr algn="ctr"/>
          <a:endParaRPr lang="en-US" sz="1600">
            <a:solidFill>
              <a:schemeClr val="tx1"/>
            </a:solidFill>
            <a:latin typeface="+mn-lt"/>
          </a:endParaRPr>
        </a:p>
      </dgm:t>
    </dgm:pt>
    <dgm:pt modelId="{C6DB4A43-7809-4BDD-86CF-242721B55CED}">
      <dgm:prSet phldrT="[Text]" custT="1"/>
      <dgm:spPr>
        <a:solidFill>
          <a:schemeClr val="accent5">
            <a:lumMod val="60000"/>
            <a:lumOff val="40000"/>
          </a:schemeClr>
        </a:solidFill>
      </dgm:spPr>
      <dgm:t>
        <a:bodyPr anchor="t"/>
        <a:lstStyle/>
        <a:p>
          <a:pPr algn="l"/>
          <a:r>
            <a:rPr lang="en-US" sz="1600" b="1" dirty="0" smtClean="0">
              <a:solidFill>
                <a:schemeClr val="tx1"/>
              </a:solidFill>
              <a:latin typeface="+mn-lt"/>
            </a:rPr>
            <a:t>Competitive economic region</a:t>
          </a:r>
          <a:endParaRPr lang="en-US" sz="1600" b="1" dirty="0">
            <a:solidFill>
              <a:schemeClr val="tx1"/>
            </a:solidFill>
            <a:latin typeface="+mn-lt"/>
          </a:endParaRPr>
        </a:p>
      </dgm:t>
    </dgm:pt>
    <dgm:pt modelId="{653F641B-E979-413D-9B8B-EA7EBD8274EB}" type="parTrans" cxnId="{534420B7-ADE0-481B-A54E-9B180A536C65}">
      <dgm:prSet/>
      <dgm:spPr/>
      <dgm:t>
        <a:bodyPr/>
        <a:lstStyle/>
        <a:p>
          <a:pPr algn="ctr"/>
          <a:endParaRPr lang="en-US" sz="1600">
            <a:solidFill>
              <a:schemeClr val="tx1"/>
            </a:solidFill>
            <a:latin typeface="+mn-lt"/>
          </a:endParaRPr>
        </a:p>
      </dgm:t>
    </dgm:pt>
    <dgm:pt modelId="{24084B19-479F-4534-846D-A340AC8EA4A7}" type="sibTrans" cxnId="{534420B7-ADE0-481B-A54E-9B180A536C65}">
      <dgm:prSet/>
      <dgm:spPr/>
      <dgm:t>
        <a:bodyPr/>
        <a:lstStyle/>
        <a:p>
          <a:pPr algn="ctr"/>
          <a:endParaRPr lang="en-US" sz="1600">
            <a:solidFill>
              <a:schemeClr val="tx1"/>
            </a:solidFill>
            <a:latin typeface="+mn-lt"/>
          </a:endParaRPr>
        </a:p>
      </dgm:t>
    </dgm:pt>
    <dgm:pt modelId="{53318996-2A11-43B1-92BF-634C408E4848}">
      <dgm:prSet phldrT="[Text]" custT="1"/>
      <dgm:spPr>
        <a:solidFill>
          <a:srgbClr val="FFFF00"/>
        </a:solidFill>
      </dgm:spPr>
      <dgm:t>
        <a:bodyPr anchor="t"/>
        <a:lstStyle/>
        <a:p>
          <a:pPr algn="l"/>
          <a:r>
            <a:rPr lang="en-US" sz="1600" b="1" dirty="0" smtClean="0">
              <a:solidFill>
                <a:schemeClr val="tx1"/>
              </a:solidFill>
              <a:latin typeface="+mn-lt"/>
            </a:rPr>
            <a:t>Region of equitable economic development</a:t>
          </a:r>
          <a:endParaRPr lang="en-US" sz="1600" b="1" dirty="0">
            <a:solidFill>
              <a:schemeClr val="tx1"/>
            </a:solidFill>
            <a:latin typeface="+mn-lt"/>
          </a:endParaRPr>
        </a:p>
      </dgm:t>
    </dgm:pt>
    <dgm:pt modelId="{F67493C2-09B4-45F2-85A5-E40880BF4AFF}" type="parTrans" cxnId="{EA6F007B-3295-43D7-A1B4-B1B4CCF44C89}">
      <dgm:prSet/>
      <dgm:spPr/>
      <dgm:t>
        <a:bodyPr/>
        <a:lstStyle/>
        <a:p>
          <a:pPr algn="ctr"/>
          <a:endParaRPr lang="en-US" sz="1600">
            <a:solidFill>
              <a:schemeClr val="tx1"/>
            </a:solidFill>
            <a:latin typeface="+mn-lt"/>
          </a:endParaRPr>
        </a:p>
      </dgm:t>
    </dgm:pt>
    <dgm:pt modelId="{A7E27B30-529F-4C7F-A415-2BBB6F8BB958}" type="sibTrans" cxnId="{EA6F007B-3295-43D7-A1B4-B1B4CCF44C89}">
      <dgm:prSet/>
      <dgm:spPr/>
      <dgm:t>
        <a:bodyPr/>
        <a:lstStyle/>
        <a:p>
          <a:pPr algn="ctr"/>
          <a:endParaRPr lang="en-US" sz="1600">
            <a:solidFill>
              <a:schemeClr val="tx1"/>
            </a:solidFill>
            <a:latin typeface="+mn-lt"/>
          </a:endParaRPr>
        </a:p>
      </dgm:t>
    </dgm:pt>
    <dgm:pt modelId="{13BB56BA-4645-4E60-984D-E079EED2B0A6}">
      <dgm:prSet custT="1"/>
      <dgm:spPr/>
      <dgm:t>
        <a:bodyPr anchor="t"/>
        <a:lstStyle/>
        <a:p>
          <a:pPr algn="l"/>
          <a:endParaRPr lang="id-ID" sz="1600" b="1" dirty="0" smtClean="0">
            <a:solidFill>
              <a:schemeClr val="tx1"/>
            </a:solidFill>
            <a:latin typeface="+mn-lt"/>
          </a:endParaRPr>
        </a:p>
        <a:p>
          <a:pPr algn="l"/>
          <a:r>
            <a:rPr lang="en-US" sz="1600" b="1" dirty="0" smtClean="0">
              <a:solidFill>
                <a:schemeClr val="tx1"/>
              </a:solidFill>
              <a:latin typeface="+mn-lt"/>
            </a:rPr>
            <a:t>Region fully integrated into the global economy</a:t>
          </a:r>
          <a:endParaRPr lang="en-US" sz="1600" b="1" dirty="0">
            <a:solidFill>
              <a:schemeClr val="tx1"/>
            </a:solidFill>
            <a:latin typeface="+mn-lt"/>
          </a:endParaRPr>
        </a:p>
      </dgm:t>
    </dgm:pt>
    <dgm:pt modelId="{07D3F33A-A95B-4185-A9EB-4AA7F15F7131}" type="parTrans" cxnId="{AFB683DB-82A8-4618-927F-CB178BC89EB4}">
      <dgm:prSet/>
      <dgm:spPr/>
      <dgm:t>
        <a:bodyPr/>
        <a:lstStyle/>
        <a:p>
          <a:pPr algn="ctr"/>
          <a:endParaRPr lang="en-US" sz="1600">
            <a:solidFill>
              <a:schemeClr val="tx1"/>
            </a:solidFill>
            <a:latin typeface="+mn-lt"/>
          </a:endParaRPr>
        </a:p>
      </dgm:t>
    </dgm:pt>
    <dgm:pt modelId="{4DDE8A99-F1D9-4399-BF7F-3878B4D0B444}" type="sibTrans" cxnId="{AFB683DB-82A8-4618-927F-CB178BC89EB4}">
      <dgm:prSet/>
      <dgm:spPr/>
      <dgm:t>
        <a:bodyPr/>
        <a:lstStyle/>
        <a:p>
          <a:pPr algn="ctr"/>
          <a:endParaRPr lang="en-US" sz="1600">
            <a:solidFill>
              <a:schemeClr val="tx1"/>
            </a:solidFill>
            <a:latin typeface="+mn-lt"/>
          </a:endParaRPr>
        </a:p>
      </dgm:t>
    </dgm:pt>
    <dgm:pt modelId="{E35D1D8C-26A0-4698-B623-A23D8B0AF14A}">
      <dgm:prSet/>
      <dgm:spPr/>
      <dgm:t>
        <a:bodyPr/>
        <a:lstStyle/>
        <a:p>
          <a:endParaRPr lang="en-US" sz="1600" dirty="0">
            <a:solidFill>
              <a:schemeClr val="tx1"/>
            </a:solidFill>
            <a:latin typeface="+mn-lt"/>
          </a:endParaRPr>
        </a:p>
      </dgm:t>
    </dgm:pt>
    <dgm:pt modelId="{DD777666-5A8D-4FE5-A641-7AB60FC97E98}" type="parTrans" cxnId="{14AC077D-A5D1-4894-AFDE-F194EFB47F54}">
      <dgm:prSet/>
      <dgm:spPr/>
      <dgm:t>
        <a:bodyPr/>
        <a:lstStyle/>
        <a:p>
          <a:pPr algn="ctr"/>
          <a:endParaRPr lang="en-US" sz="1600">
            <a:solidFill>
              <a:schemeClr val="tx1"/>
            </a:solidFill>
            <a:latin typeface="+mn-lt"/>
          </a:endParaRPr>
        </a:p>
      </dgm:t>
    </dgm:pt>
    <dgm:pt modelId="{96DCB1A1-C4F8-4005-99D8-ADE0141EFB55}" type="sibTrans" cxnId="{14AC077D-A5D1-4894-AFDE-F194EFB47F54}">
      <dgm:prSet/>
      <dgm:spPr/>
      <dgm:t>
        <a:bodyPr/>
        <a:lstStyle/>
        <a:p>
          <a:pPr algn="ctr"/>
          <a:endParaRPr lang="en-US" sz="1600">
            <a:solidFill>
              <a:schemeClr val="tx1"/>
            </a:solidFill>
            <a:latin typeface="+mn-lt"/>
          </a:endParaRPr>
        </a:p>
      </dgm:t>
    </dgm:pt>
    <dgm:pt modelId="{D3801199-C8E8-488F-88F4-B2B832081289}">
      <dgm:prSet phldrT="[Text]" phldr="1" custLinFactNeighborX="-5896" custLinFactNeighborY="-11074"/>
      <dgm:spPr/>
      <dgm:t>
        <a:bodyPr/>
        <a:lstStyle/>
        <a:p>
          <a:pPr algn="ctr"/>
          <a:endParaRPr lang="en-US" sz="1600" dirty="0">
            <a:solidFill>
              <a:schemeClr val="tx1"/>
            </a:solidFill>
            <a:latin typeface="+mn-lt"/>
          </a:endParaRPr>
        </a:p>
      </dgm:t>
    </dgm:pt>
    <dgm:pt modelId="{5B4611BD-474A-4D83-A6DE-CECAC6C0B970}" type="parTrans" cxnId="{6B43B56A-BEE6-453A-AE44-EB2CBEA36A5A}">
      <dgm:prSet/>
      <dgm:spPr/>
      <dgm:t>
        <a:bodyPr/>
        <a:lstStyle/>
        <a:p>
          <a:pPr algn="ctr"/>
          <a:endParaRPr lang="en-US" sz="1600">
            <a:solidFill>
              <a:schemeClr val="tx1"/>
            </a:solidFill>
            <a:latin typeface="+mn-lt"/>
          </a:endParaRPr>
        </a:p>
      </dgm:t>
    </dgm:pt>
    <dgm:pt modelId="{4A314355-E0F7-4EFA-AB2A-046E6E3BB2EF}" type="sibTrans" cxnId="{6B43B56A-BEE6-453A-AE44-EB2CBEA36A5A}">
      <dgm:prSet/>
      <dgm:spPr/>
      <dgm:t>
        <a:bodyPr/>
        <a:lstStyle/>
        <a:p>
          <a:pPr algn="ctr"/>
          <a:endParaRPr lang="en-US" sz="1600">
            <a:solidFill>
              <a:schemeClr val="tx1"/>
            </a:solidFill>
            <a:latin typeface="+mn-lt"/>
          </a:endParaRPr>
        </a:p>
      </dgm:t>
    </dgm:pt>
    <dgm:pt modelId="{07D83F64-D9A4-4C37-948B-1A4297B2BD20}">
      <dgm:prSet phldrT="[Text]" custT="1"/>
      <dgm:spPr>
        <a:ln>
          <a:solidFill>
            <a:schemeClr val="accent1">
              <a:alpha val="50000"/>
            </a:schemeClr>
          </a:solidFill>
        </a:ln>
      </dgm:spPr>
      <dgm:t>
        <a:bodyPr/>
        <a:lstStyle/>
        <a:p>
          <a:pPr algn="l">
            <a:lnSpc>
              <a:spcPct val="150000"/>
            </a:lnSpc>
          </a:pPr>
          <a:r>
            <a:rPr lang="en-US" sz="1600" b="1" dirty="0" smtClean="0">
              <a:solidFill>
                <a:schemeClr val="tx1"/>
              </a:solidFill>
              <a:latin typeface="+mn-lt"/>
              <a:ea typeface="Tahoma" pitchFamily="34" charset="0"/>
              <a:cs typeface="Tahoma" pitchFamily="34" charset="0"/>
            </a:rPr>
            <a:t>SME Development </a:t>
          </a:r>
          <a:endParaRPr lang="en-US" sz="1600" b="1" dirty="0">
            <a:solidFill>
              <a:schemeClr val="tx1"/>
            </a:solidFill>
            <a:latin typeface="+mn-lt"/>
            <a:ea typeface="Tahoma" pitchFamily="34" charset="0"/>
            <a:cs typeface="Tahoma" pitchFamily="34" charset="0"/>
          </a:endParaRPr>
        </a:p>
      </dgm:t>
    </dgm:pt>
    <dgm:pt modelId="{4A05735A-3A15-4995-9FB2-2C1C1AB30A7F}" type="sibTrans" cxnId="{1919CD4F-9703-494F-A244-B45BD1B012D2}">
      <dgm:prSet/>
      <dgm:spPr/>
      <dgm:t>
        <a:bodyPr/>
        <a:lstStyle/>
        <a:p>
          <a:pPr algn="ctr"/>
          <a:endParaRPr lang="en-US" sz="1600">
            <a:solidFill>
              <a:schemeClr val="tx1"/>
            </a:solidFill>
            <a:latin typeface="+mn-lt"/>
          </a:endParaRPr>
        </a:p>
      </dgm:t>
    </dgm:pt>
    <dgm:pt modelId="{92C2578B-3C03-4BD3-82BC-E1B37BCCC753}" type="parTrans" cxnId="{1919CD4F-9703-494F-A244-B45BD1B012D2}">
      <dgm:prSet/>
      <dgm:spPr/>
      <dgm:t>
        <a:bodyPr/>
        <a:lstStyle/>
        <a:p>
          <a:pPr algn="ctr"/>
          <a:endParaRPr lang="en-US" sz="1600">
            <a:solidFill>
              <a:schemeClr val="tx1"/>
            </a:solidFill>
            <a:latin typeface="+mn-lt"/>
          </a:endParaRPr>
        </a:p>
      </dgm:t>
    </dgm:pt>
    <dgm:pt modelId="{58890E2E-38D7-423F-9CB3-6FA505CF8A3D}">
      <dgm:prSet phldrT="[Text]" custScaleX="154354" custScaleY="161364" custLinFactNeighborX="-28360" custLinFactNeighborY="-18244"/>
      <dgm:spPr/>
      <dgm:t>
        <a:bodyPr/>
        <a:lstStyle/>
        <a:p>
          <a:endParaRPr lang="en-US" sz="1600" dirty="0">
            <a:solidFill>
              <a:schemeClr val="tx1"/>
            </a:solidFill>
            <a:latin typeface="+mn-lt"/>
          </a:endParaRPr>
        </a:p>
      </dgm:t>
    </dgm:pt>
    <dgm:pt modelId="{7997E6BB-D4D4-4CC5-9950-49511C5BBAEF}" type="parTrans" cxnId="{0F4ED4A7-5113-4AF4-9241-5F269325717A}">
      <dgm:prSet/>
      <dgm:spPr/>
      <dgm:t>
        <a:bodyPr/>
        <a:lstStyle/>
        <a:p>
          <a:pPr algn="ctr"/>
          <a:endParaRPr lang="en-US" sz="1600">
            <a:solidFill>
              <a:schemeClr val="tx1"/>
            </a:solidFill>
            <a:latin typeface="+mn-lt"/>
          </a:endParaRPr>
        </a:p>
      </dgm:t>
    </dgm:pt>
    <dgm:pt modelId="{415BB9B1-5165-4C2A-AAA1-2749FD6BAE41}" type="sibTrans" cxnId="{0F4ED4A7-5113-4AF4-9241-5F269325717A}">
      <dgm:prSet/>
      <dgm:spPr/>
      <dgm:t>
        <a:bodyPr/>
        <a:lstStyle/>
        <a:p>
          <a:pPr algn="ctr"/>
          <a:endParaRPr lang="en-US" sz="1600">
            <a:solidFill>
              <a:schemeClr val="tx1"/>
            </a:solidFill>
            <a:latin typeface="+mn-lt"/>
          </a:endParaRPr>
        </a:p>
      </dgm:t>
    </dgm:pt>
    <dgm:pt modelId="{8D2D008E-F1B1-4879-A6B2-60B78574C5FB}">
      <dgm:prSet custT="1"/>
      <dgm:spPr/>
      <dgm:t>
        <a:bodyPr/>
        <a:lstStyle/>
        <a:p>
          <a:pPr algn="l"/>
          <a:r>
            <a:rPr lang="en-US" sz="1600" b="1" dirty="0" smtClean="0">
              <a:solidFill>
                <a:schemeClr val="tx1"/>
              </a:solidFill>
              <a:latin typeface="+mn-lt"/>
              <a:ea typeface="Tahoma" pitchFamily="34" charset="0"/>
              <a:cs typeface="Tahoma" pitchFamily="34" charset="0"/>
            </a:rPr>
            <a:t>Free flow of skilled labor </a:t>
          </a:r>
          <a:endParaRPr lang="en-US" sz="1600" b="1" dirty="0">
            <a:solidFill>
              <a:schemeClr val="tx1"/>
            </a:solidFill>
            <a:latin typeface="+mn-lt"/>
            <a:ea typeface="Tahoma" pitchFamily="34" charset="0"/>
            <a:cs typeface="Tahoma" pitchFamily="34" charset="0"/>
          </a:endParaRPr>
        </a:p>
      </dgm:t>
    </dgm:pt>
    <dgm:pt modelId="{2D78BBBD-4E7F-4D94-9E05-F1486AC15654}" type="sibTrans" cxnId="{B61EFFBB-24CE-4878-AC84-3019B332C75B}">
      <dgm:prSet/>
      <dgm:spPr/>
      <dgm:t>
        <a:bodyPr/>
        <a:lstStyle/>
        <a:p>
          <a:pPr algn="ctr"/>
          <a:endParaRPr lang="en-US" sz="1600">
            <a:solidFill>
              <a:schemeClr val="tx1"/>
            </a:solidFill>
            <a:latin typeface="+mn-lt"/>
          </a:endParaRPr>
        </a:p>
      </dgm:t>
    </dgm:pt>
    <dgm:pt modelId="{5FA5CB1A-70D8-4280-A143-F055033FD278}" type="parTrans" cxnId="{B61EFFBB-24CE-4878-AC84-3019B332C75B}">
      <dgm:prSet/>
      <dgm:spPr/>
      <dgm:t>
        <a:bodyPr/>
        <a:lstStyle/>
        <a:p>
          <a:pPr algn="ctr"/>
          <a:endParaRPr lang="en-US" sz="1600">
            <a:solidFill>
              <a:schemeClr val="tx1"/>
            </a:solidFill>
            <a:latin typeface="+mn-lt"/>
          </a:endParaRPr>
        </a:p>
      </dgm:t>
    </dgm:pt>
    <dgm:pt modelId="{1B5CDAA6-0CC4-4FBC-82A1-829697035D47}">
      <dgm:prSet custT="1"/>
      <dgm:spPr/>
      <dgm:t>
        <a:bodyPr/>
        <a:lstStyle/>
        <a:p>
          <a:pPr algn="l"/>
          <a:r>
            <a:rPr lang="en-US" sz="1600" b="1" dirty="0" smtClean="0">
              <a:solidFill>
                <a:schemeClr val="tx1"/>
              </a:solidFill>
              <a:latin typeface="+mn-lt"/>
              <a:ea typeface="Tahoma" pitchFamily="34" charset="0"/>
              <a:cs typeface="Tahoma" pitchFamily="34" charset="0"/>
            </a:rPr>
            <a:t>Freer flow of capital</a:t>
          </a:r>
          <a:endParaRPr lang="en-US" sz="1600" b="1" dirty="0">
            <a:solidFill>
              <a:schemeClr val="tx1"/>
            </a:solidFill>
            <a:latin typeface="+mn-lt"/>
            <a:ea typeface="Tahoma" pitchFamily="34" charset="0"/>
            <a:cs typeface="Tahoma" pitchFamily="34" charset="0"/>
          </a:endParaRPr>
        </a:p>
      </dgm:t>
    </dgm:pt>
    <dgm:pt modelId="{94967D09-3B3B-4715-A474-722A36E3ACAB}" type="sibTrans" cxnId="{7E06C942-58AA-477D-9168-92EE00A97264}">
      <dgm:prSet/>
      <dgm:spPr/>
      <dgm:t>
        <a:bodyPr/>
        <a:lstStyle/>
        <a:p>
          <a:pPr algn="ctr"/>
          <a:endParaRPr lang="en-US" sz="1600">
            <a:solidFill>
              <a:schemeClr val="tx1"/>
            </a:solidFill>
            <a:latin typeface="+mn-lt"/>
          </a:endParaRPr>
        </a:p>
      </dgm:t>
    </dgm:pt>
    <dgm:pt modelId="{0360E71A-6A17-47C7-8263-025056D98363}" type="parTrans" cxnId="{7E06C942-58AA-477D-9168-92EE00A97264}">
      <dgm:prSet/>
      <dgm:spPr/>
      <dgm:t>
        <a:bodyPr/>
        <a:lstStyle/>
        <a:p>
          <a:pPr algn="ctr"/>
          <a:endParaRPr lang="en-US" sz="1600">
            <a:solidFill>
              <a:schemeClr val="tx1"/>
            </a:solidFill>
            <a:latin typeface="+mn-lt"/>
          </a:endParaRPr>
        </a:p>
      </dgm:t>
    </dgm:pt>
    <dgm:pt modelId="{EA9B1DED-2995-4A52-9589-0337A7320E21}">
      <dgm:prSet custT="1"/>
      <dgm:spPr/>
      <dgm:t>
        <a:bodyPr/>
        <a:lstStyle/>
        <a:p>
          <a:pPr algn="l"/>
          <a:r>
            <a:rPr lang="en-US" sz="1600" b="1" dirty="0" smtClean="0">
              <a:solidFill>
                <a:schemeClr val="tx1"/>
              </a:solidFill>
              <a:latin typeface="+mn-lt"/>
              <a:ea typeface="Tahoma" pitchFamily="34" charset="0"/>
              <a:cs typeface="Tahoma" pitchFamily="34" charset="0"/>
            </a:rPr>
            <a:t>Free flow of investment</a:t>
          </a:r>
          <a:endParaRPr lang="en-US" sz="1600" b="1" dirty="0">
            <a:solidFill>
              <a:schemeClr val="tx1"/>
            </a:solidFill>
            <a:latin typeface="+mn-lt"/>
            <a:ea typeface="Tahoma" pitchFamily="34" charset="0"/>
            <a:cs typeface="Tahoma" pitchFamily="34" charset="0"/>
          </a:endParaRPr>
        </a:p>
      </dgm:t>
    </dgm:pt>
    <dgm:pt modelId="{DDB36346-DFE4-44C5-906A-1072132C5DB7}" type="sibTrans" cxnId="{B4C6C05F-B543-4EA1-B6B3-19EE11189C2C}">
      <dgm:prSet/>
      <dgm:spPr/>
      <dgm:t>
        <a:bodyPr/>
        <a:lstStyle/>
        <a:p>
          <a:pPr algn="ctr"/>
          <a:endParaRPr lang="en-US" sz="1600">
            <a:solidFill>
              <a:schemeClr val="tx1"/>
            </a:solidFill>
            <a:latin typeface="+mn-lt"/>
          </a:endParaRPr>
        </a:p>
      </dgm:t>
    </dgm:pt>
    <dgm:pt modelId="{CACE9FC4-9C6D-485E-B9E1-96981A92DD89}" type="parTrans" cxnId="{B4C6C05F-B543-4EA1-B6B3-19EE11189C2C}">
      <dgm:prSet/>
      <dgm:spPr/>
      <dgm:t>
        <a:bodyPr/>
        <a:lstStyle/>
        <a:p>
          <a:pPr algn="ctr"/>
          <a:endParaRPr lang="en-US" sz="1600">
            <a:solidFill>
              <a:schemeClr val="tx1"/>
            </a:solidFill>
            <a:latin typeface="+mn-lt"/>
          </a:endParaRPr>
        </a:p>
      </dgm:t>
    </dgm:pt>
    <dgm:pt modelId="{0789F6C6-A410-4472-AE71-8867CF2D4AE9}">
      <dgm:prSet phldrT="[Text]" custT="1"/>
      <dgm:spPr/>
      <dgm:t>
        <a:bodyPr/>
        <a:lstStyle/>
        <a:p>
          <a:pPr algn="l"/>
          <a:r>
            <a:rPr lang="en-US" sz="1600" b="1" dirty="0" smtClean="0">
              <a:solidFill>
                <a:schemeClr val="tx1"/>
              </a:solidFill>
              <a:latin typeface="+mn-lt"/>
              <a:ea typeface="Tahoma" pitchFamily="34" charset="0"/>
              <a:cs typeface="Tahoma" pitchFamily="34" charset="0"/>
            </a:rPr>
            <a:t>Free flow of services</a:t>
          </a:r>
          <a:endParaRPr lang="en-US" sz="1600" b="1" dirty="0">
            <a:solidFill>
              <a:schemeClr val="tx1"/>
            </a:solidFill>
            <a:latin typeface="+mn-lt"/>
            <a:ea typeface="Tahoma" pitchFamily="34" charset="0"/>
            <a:cs typeface="Tahoma" pitchFamily="34" charset="0"/>
          </a:endParaRPr>
        </a:p>
      </dgm:t>
    </dgm:pt>
    <dgm:pt modelId="{B6A2518B-610B-4613-A892-B61C32487CBF}" type="sibTrans" cxnId="{867F5D48-8F0E-4146-9DAE-021BD0501A58}">
      <dgm:prSet/>
      <dgm:spPr/>
      <dgm:t>
        <a:bodyPr/>
        <a:lstStyle/>
        <a:p>
          <a:pPr algn="ctr"/>
          <a:endParaRPr lang="en-US" sz="1600">
            <a:solidFill>
              <a:schemeClr val="tx1"/>
            </a:solidFill>
            <a:latin typeface="+mn-lt"/>
          </a:endParaRPr>
        </a:p>
      </dgm:t>
    </dgm:pt>
    <dgm:pt modelId="{84A596FF-F0D2-4CE6-9C54-6B1AC5DFDCBA}" type="parTrans" cxnId="{867F5D48-8F0E-4146-9DAE-021BD0501A58}">
      <dgm:prSet/>
      <dgm:spPr/>
      <dgm:t>
        <a:bodyPr/>
        <a:lstStyle/>
        <a:p>
          <a:pPr algn="ctr"/>
          <a:endParaRPr lang="en-US" sz="1600">
            <a:solidFill>
              <a:schemeClr val="tx1"/>
            </a:solidFill>
            <a:latin typeface="+mn-lt"/>
          </a:endParaRPr>
        </a:p>
      </dgm:t>
    </dgm:pt>
    <dgm:pt modelId="{8FEECAFA-4E8C-4401-876E-DFE531D2067E}">
      <dgm:prSet phldrT="[Text]" custT="1"/>
      <dgm:spPr/>
      <dgm:t>
        <a:bodyPr/>
        <a:lstStyle/>
        <a:p>
          <a:pPr algn="l"/>
          <a:r>
            <a:rPr lang="en-US" sz="1600" b="1" dirty="0" smtClean="0">
              <a:solidFill>
                <a:schemeClr val="tx1"/>
              </a:solidFill>
              <a:latin typeface="+mn-lt"/>
              <a:ea typeface="Tahoma" pitchFamily="34" charset="0"/>
              <a:cs typeface="Tahoma" pitchFamily="34" charset="0"/>
            </a:rPr>
            <a:t>Free flow of goods</a:t>
          </a:r>
          <a:endParaRPr lang="en-US" sz="1600" b="1" dirty="0">
            <a:solidFill>
              <a:schemeClr val="tx1"/>
            </a:solidFill>
            <a:latin typeface="+mn-lt"/>
            <a:ea typeface="Tahoma" pitchFamily="34" charset="0"/>
            <a:cs typeface="Tahoma" pitchFamily="34" charset="0"/>
          </a:endParaRPr>
        </a:p>
      </dgm:t>
    </dgm:pt>
    <dgm:pt modelId="{E7E2BA34-DFB5-47B3-B04A-8BC5A05DA6E6}" type="sibTrans" cxnId="{FDF68C59-52E6-441B-9CF2-49DEFBD2F835}">
      <dgm:prSet/>
      <dgm:spPr/>
      <dgm:t>
        <a:bodyPr/>
        <a:lstStyle/>
        <a:p>
          <a:pPr algn="ctr"/>
          <a:endParaRPr lang="en-US" sz="1600">
            <a:solidFill>
              <a:schemeClr val="tx1"/>
            </a:solidFill>
            <a:latin typeface="+mn-lt"/>
          </a:endParaRPr>
        </a:p>
      </dgm:t>
    </dgm:pt>
    <dgm:pt modelId="{62DCCC15-3DAB-4F78-B416-6824A9DD910B}" type="parTrans" cxnId="{FDF68C59-52E6-441B-9CF2-49DEFBD2F835}">
      <dgm:prSet/>
      <dgm:spPr/>
      <dgm:t>
        <a:bodyPr/>
        <a:lstStyle/>
        <a:p>
          <a:pPr algn="ctr"/>
          <a:endParaRPr lang="en-US" sz="1600">
            <a:solidFill>
              <a:schemeClr val="tx1"/>
            </a:solidFill>
            <a:latin typeface="+mn-lt"/>
          </a:endParaRPr>
        </a:p>
      </dgm:t>
    </dgm:pt>
    <dgm:pt modelId="{176595F2-2CE0-4F25-AC06-6332DBD9E92D}">
      <dgm:prSet phldrT="[Text]" custT="1"/>
      <dgm:spPr/>
      <dgm:t>
        <a:bodyPr/>
        <a:lstStyle/>
        <a:p>
          <a:pPr algn="l"/>
          <a:r>
            <a:rPr lang="en-US" sz="1600" b="1" dirty="0" smtClean="0">
              <a:solidFill>
                <a:schemeClr val="tx1"/>
              </a:solidFill>
              <a:latin typeface="+mn-lt"/>
              <a:ea typeface="Tahoma" pitchFamily="34" charset="0"/>
              <a:cs typeface="Tahoma" pitchFamily="34" charset="0"/>
            </a:rPr>
            <a:t>Competitive Policy</a:t>
          </a:r>
          <a:endParaRPr lang="en-US" sz="1600" b="1" dirty="0">
            <a:solidFill>
              <a:schemeClr val="tx1"/>
            </a:solidFill>
            <a:latin typeface="+mn-lt"/>
            <a:ea typeface="Tahoma" pitchFamily="34" charset="0"/>
            <a:cs typeface="Tahoma" pitchFamily="34" charset="0"/>
          </a:endParaRPr>
        </a:p>
      </dgm:t>
    </dgm:pt>
    <dgm:pt modelId="{569254B4-9825-4E3A-A436-867020315C3B}" type="sibTrans" cxnId="{425AEB0D-4E8A-4737-9362-EABA2F253B31}">
      <dgm:prSet/>
      <dgm:spPr/>
      <dgm:t>
        <a:bodyPr/>
        <a:lstStyle/>
        <a:p>
          <a:pPr algn="ctr"/>
          <a:endParaRPr lang="en-US" sz="1600">
            <a:solidFill>
              <a:schemeClr val="tx1"/>
            </a:solidFill>
            <a:latin typeface="+mn-lt"/>
          </a:endParaRPr>
        </a:p>
      </dgm:t>
    </dgm:pt>
    <dgm:pt modelId="{B8A172F6-68A2-46A3-8CB6-1CAD21775E55}" type="parTrans" cxnId="{425AEB0D-4E8A-4737-9362-EABA2F253B31}">
      <dgm:prSet/>
      <dgm:spPr/>
      <dgm:t>
        <a:bodyPr/>
        <a:lstStyle/>
        <a:p>
          <a:pPr algn="ctr"/>
          <a:endParaRPr lang="en-US" sz="1600">
            <a:solidFill>
              <a:schemeClr val="tx1"/>
            </a:solidFill>
            <a:latin typeface="+mn-lt"/>
          </a:endParaRPr>
        </a:p>
      </dgm:t>
    </dgm:pt>
    <dgm:pt modelId="{24162042-A805-49C2-8AC5-3786F3121D9C}">
      <dgm:prSet phldrT="[Text]" custT="1"/>
      <dgm:spPr/>
      <dgm:t>
        <a:bodyPr/>
        <a:lstStyle/>
        <a:p>
          <a:pPr algn="l"/>
          <a:r>
            <a:rPr lang="en-US" sz="1600" b="1" dirty="0" smtClean="0">
              <a:solidFill>
                <a:schemeClr val="tx1"/>
              </a:solidFill>
              <a:latin typeface="+mn-lt"/>
              <a:ea typeface="Tahoma" pitchFamily="34" charset="0"/>
              <a:cs typeface="Tahoma" pitchFamily="34" charset="0"/>
            </a:rPr>
            <a:t>Consumer protection</a:t>
          </a:r>
          <a:endParaRPr lang="en-US" sz="1600" b="1" dirty="0">
            <a:solidFill>
              <a:schemeClr val="tx1"/>
            </a:solidFill>
            <a:latin typeface="+mn-lt"/>
            <a:ea typeface="Tahoma" pitchFamily="34" charset="0"/>
            <a:cs typeface="Tahoma" pitchFamily="34" charset="0"/>
          </a:endParaRPr>
        </a:p>
      </dgm:t>
    </dgm:pt>
    <dgm:pt modelId="{D94AA900-689E-4D14-A1C1-50B971E26CB0}" type="parTrans" cxnId="{B650A94D-22C7-43BC-BD97-A78E52A53FA6}">
      <dgm:prSet/>
      <dgm:spPr/>
      <dgm:t>
        <a:bodyPr/>
        <a:lstStyle/>
        <a:p>
          <a:endParaRPr lang="en-US" sz="1600">
            <a:solidFill>
              <a:schemeClr val="tx1"/>
            </a:solidFill>
            <a:latin typeface="+mn-lt"/>
          </a:endParaRPr>
        </a:p>
      </dgm:t>
    </dgm:pt>
    <dgm:pt modelId="{EDAE1D16-0559-434B-A03A-100D9D8C70CB}" type="sibTrans" cxnId="{B650A94D-22C7-43BC-BD97-A78E52A53FA6}">
      <dgm:prSet/>
      <dgm:spPr/>
      <dgm:t>
        <a:bodyPr/>
        <a:lstStyle/>
        <a:p>
          <a:endParaRPr lang="en-US" sz="1600">
            <a:solidFill>
              <a:schemeClr val="tx1"/>
            </a:solidFill>
            <a:latin typeface="+mn-lt"/>
          </a:endParaRPr>
        </a:p>
      </dgm:t>
    </dgm:pt>
    <dgm:pt modelId="{93DA4BFB-8A31-4C3E-9F33-6C5A352FFE4B}">
      <dgm:prSet phldrT="[Text]" custT="1"/>
      <dgm:spPr/>
      <dgm:t>
        <a:bodyPr/>
        <a:lstStyle/>
        <a:p>
          <a:pPr algn="l"/>
          <a:r>
            <a:rPr lang="en-US" sz="1600" b="1" dirty="0" smtClean="0">
              <a:solidFill>
                <a:schemeClr val="tx1"/>
              </a:solidFill>
              <a:latin typeface="+mn-lt"/>
              <a:ea typeface="Tahoma" pitchFamily="34" charset="0"/>
              <a:cs typeface="Tahoma" pitchFamily="34" charset="0"/>
            </a:rPr>
            <a:t>Intellectual Property rights</a:t>
          </a:r>
          <a:endParaRPr lang="en-US" sz="1600" b="1" dirty="0">
            <a:solidFill>
              <a:schemeClr val="tx1"/>
            </a:solidFill>
            <a:latin typeface="+mn-lt"/>
            <a:ea typeface="Tahoma" pitchFamily="34" charset="0"/>
            <a:cs typeface="Tahoma" pitchFamily="34" charset="0"/>
          </a:endParaRPr>
        </a:p>
      </dgm:t>
    </dgm:pt>
    <dgm:pt modelId="{6659BC74-0E9E-4350-A20B-0EC5A5971291}" type="parTrans" cxnId="{A73EE150-1CFA-4742-BB8E-B0110FE91011}">
      <dgm:prSet/>
      <dgm:spPr/>
      <dgm:t>
        <a:bodyPr/>
        <a:lstStyle/>
        <a:p>
          <a:endParaRPr lang="en-US" sz="1600">
            <a:solidFill>
              <a:schemeClr val="tx1"/>
            </a:solidFill>
            <a:latin typeface="+mn-lt"/>
          </a:endParaRPr>
        </a:p>
      </dgm:t>
    </dgm:pt>
    <dgm:pt modelId="{0E3B7059-2A70-461F-9A6A-3CC4A8116695}" type="sibTrans" cxnId="{A73EE150-1CFA-4742-BB8E-B0110FE91011}">
      <dgm:prSet/>
      <dgm:spPr/>
      <dgm:t>
        <a:bodyPr/>
        <a:lstStyle/>
        <a:p>
          <a:endParaRPr lang="en-US" sz="1600">
            <a:solidFill>
              <a:schemeClr val="tx1"/>
            </a:solidFill>
            <a:latin typeface="+mn-lt"/>
          </a:endParaRPr>
        </a:p>
      </dgm:t>
    </dgm:pt>
    <dgm:pt modelId="{F25C75AD-6380-4518-B2E5-D0508A6D2B3E}">
      <dgm:prSet phldrT="[Text]" custT="1"/>
      <dgm:spPr/>
      <dgm:t>
        <a:bodyPr/>
        <a:lstStyle/>
        <a:p>
          <a:pPr algn="l"/>
          <a:r>
            <a:rPr lang="en-US" sz="1600" b="1" dirty="0" smtClean="0">
              <a:solidFill>
                <a:schemeClr val="tx1"/>
              </a:solidFill>
              <a:latin typeface="+mn-lt"/>
              <a:ea typeface="Tahoma" pitchFamily="34" charset="0"/>
              <a:cs typeface="Tahoma" pitchFamily="34" charset="0"/>
            </a:rPr>
            <a:t>Infrastructure development</a:t>
          </a:r>
          <a:endParaRPr lang="en-US" sz="1600" b="1" dirty="0">
            <a:solidFill>
              <a:schemeClr val="tx1"/>
            </a:solidFill>
            <a:latin typeface="+mn-lt"/>
            <a:ea typeface="Tahoma" pitchFamily="34" charset="0"/>
            <a:cs typeface="Tahoma" pitchFamily="34" charset="0"/>
          </a:endParaRPr>
        </a:p>
      </dgm:t>
    </dgm:pt>
    <dgm:pt modelId="{B974FE2E-9E08-4C55-AF6D-CED9701214A8}" type="parTrans" cxnId="{A1415AB8-4592-49FB-9BEB-CA669374ACAA}">
      <dgm:prSet/>
      <dgm:spPr/>
      <dgm:t>
        <a:bodyPr/>
        <a:lstStyle/>
        <a:p>
          <a:endParaRPr lang="en-US" sz="1600">
            <a:solidFill>
              <a:schemeClr val="tx1"/>
            </a:solidFill>
            <a:latin typeface="+mn-lt"/>
          </a:endParaRPr>
        </a:p>
      </dgm:t>
    </dgm:pt>
    <dgm:pt modelId="{AF8B34FE-66AD-4FE9-9335-D6C64D83B966}" type="sibTrans" cxnId="{A1415AB8-4592-49FB-9BEB-CA669374ACAA}">
      <dgm:prSet/>
      <dgm:spPr/>
      <dgm:t>
        <a:bodyPr/>
        <a:lstStyle/>
        <a:p>
          <a:endParaRPr lang="en-US" sz="1600">
            <a:solidFill>
              <a:schemeClr val="tx1"/>
            </a:solidFill>
            <a:latin typeface="+mn-lt"/>
          </a:endParaRPr>
        </a:p>
      </dgm:t>
    </dgm:pt>
    <dgm:pt modelId="{7EE2F25A-8A71-48BA-A82F-3CD52EBFF668}">
      <dgm:prSet phldrT="[Text]" custT="1"/>
      <dgm:spPr/>
      <dgm:t>
        <a:bodyPr/>
        <a:lstStyle/>
        <a:p>
          <a:pPr algn="l"/>
          <a:r>
            <a:rPr lang="en-US" sz="1600" b="1" dirty="0" smtClean="0">
              <a:solidFill>
                <a:schemeClr val="tx1"/>
              </a:solidFill>
              <a:latin typeface="+mn-lt"/>
              <a:ea typeface="Tahoma" pitchFamily="34" charset="0"/>
              <a:cs typeface="Tahoma" pitchFamily="34" charset="0"/>
            </a:rPr>
            <a:t>Taxation &amp; E-commerce </a:t>
          </a:r>
          <a:endParaRPr lang="en-US" sz="1600" b="1" dirty="0">
            <a:solidFill>
              <a:schemeClr val="tx1"/>
            </a:solidFill>
            <a:latin typeface="+mn-lt"/>
            <a:ea typeface="Tahoma" pitchFamily="34" charset="0"/>
            <a:cs typeface="Tahoma" pitchFamily="34" charset="0"/>
          </a:endParaRPr>
        </a:p>
      </dgm:t>
    </dgm:pt>
    <dgm:pt modelId="{C8C28C00-B1AB-4C73-8432-184494AC6330}" type="parTrans" cxnId="{67BB8E5C-3962-4DCD-AC03-F5BAF8393514}">
      <dgm:prSet/>
      <dgm:spPr/>
      <dgm:t>
        <a:bodyPr/>
        <a:lstStyle/>
        <a:p>
          <a:endParaRPr lang="en-US" sz="1600">
            <a:solidFill>
              <a:schemeClr val="tx1"/>
            </a:solidFill>
            <a:latin typeface="+mn-lt"/>
          </a:endParaRPr>
        </a:p>
      </dgm:t>
    </dgm:pt>
    <dgm:pt modelId="{3103441F-D516-47B9-8586-DC46C5A0E471}" type="sibTrans" cxnId="{67BB8E5C-3962-4DCD-AC03-F5BAF8393514}">
      <dgm:prSet/>
      <dgm:spPr/>
      <dgm:t>
        <a:bodyPr/>
        <a:lstStyle/>
        <a:p>
          <a:endParaRPr lang="en-US" sz="1600">
            <a:solidFill>
              <a:schemeClr val="tx1"/>
            </a:solidFill>
            <a:latin typeface="+mn-lt"/>
          </a:endParaRPr>
        </a:p>
      </dgm:t>
    </dgm:pt>
    <dgm:pt modelId="{B7B8B97D-4988-464F-B038-0B7E78C03F88}">
      <dgm:prSet phldrT="[Text]" custT="1"/>
      <dgm:spPr>
        <a:ln>
          <a:solidFill>
            <a:schemeClr val="accent1">
              <a:alpha val="50000"/>
            </a:schemeClr>
          </a:solidFill>
        </a:ln>
      </dgm:spPr>
      <dgm:t>
        <a:bodyPr/>
        <a:lstStyle/>
        <a:p>
          <a:pPr algn="l">
            <a:lnSpc>
              <a:spcPct val="150000"/>
            </a:lnSpc>
          </a:pPr>
          <a:r>
            <a:rPr lang="en-US" sz="1600" b="1" dirty="0" smtClean="0">
              <a:solidFill>
                <a:schemeClr val="tx1"/>
              </a:solidFill>
              <a:latin typeface="+mn-lt"/>
              <a:ea typeface="Tahoma" pitchFamily="34" charset="0"/>
              <a:cs typeface="Tahoma" pitchFamily="34" charset="0"/>
            </a:rPr>
            <a:t>Initiative for ASEAN Integration </a:t>
          </a:r>
          <a:endParaRPr lang="en-US" sz="1600" b="1" dirty="0">
            <a:solidFill>
              <a:schemeClr val="tx1"/>
            </a:solidFill>
            <a:latin typeface="+mn-lt"/>
            <a:ea typeface="Tahoma" pitchFamily="34" charset="0"/>
            <a:cs typeface="Tahoma" pitchFamily="34" charset="0"/>
          </a:endParaRPr>
        </a:p>
      </dgm:t>
    </dgm:pt>
    <dgm:pt modelId="{31A6707D-3F0D-407C-AC11-0C5AD07DF9C4}" type="parTrans" cxnId="{A07D0E33-22CD-4D6B-984A-D9FA0E367FF8}">
      <dgm:prSet/>
      <dgm:spPr/>
      <dgm:t>
        <a:bodyPr/>
        <a:lstStyle/>
        <a:p>
          <a:endParaRPr lang="en-US" sz="1600">
            <a:solidFill>
              <a:schemeClr val="tx1"/>
            </a:solidFill>
            <a:latin typeface="+mn-lt"/>
          </a:endParaRPr>
        </a:p>
      </dgm:t>
    </dgm:pt>
    <dgm:pt modelId="{2C293174-E677-4289-A98F-52BE6301BA08}" type="sibTrans" cxnId="{A07D0E33-22CD-4D6B-984A-D9FA0E367FF8}">
      <dgm:prSet/>
      <dgm:spPr/>
      <dgm:t>
        <a:bodyPr/>
        <a:lstStyle/>
        <a:p>
          <a:endParaRPr lang="en-US" sz="1600">
            <a:solidFill>
              <a:schemeClr val="tx1"/>
            </a:solidFill>
            <a:latin typeface="+mn-lt"/>
          </a:endParaRPr>
        </a:p>
      </dgm:t>
    </dgm:pt>
    <dgm:pt modelId="{D910F196-6A27-4D76-93BF-3543A5B84154}">
      <dgm:prSet custT="1"/>
      <dgm:spPr/>
      <dgm:t>
        <a:bodyPr/>
        <a:lstStyle/>
        <a:p>
          <a:pPr algn="l"/>
          <a:r>
            <a:rPr lang="id-ID" sz="1600" b="1" dirty="0" smtClean="0">
              <a:solidFill>
                <a:schemeClr val="tx1"/>
              </a:solidFill>
              <a:latin typeface="+mn-lt"/>
              <a:ea typeface="Tahoma" pitchFamily="34" charset="0"/>
              <a:cs typeface="Tahoma" pitchFamily="34" charset="0"/>
            </a:rPr>
            <a:t>Integration 12 sectors</a:t>
          </a:r>
          <a:endParaRPr lang="en-US" sz="1600" b="1" dirty="0">
            <a:solidFill>
              <a:schemeClr val="tx1"/>
            </a:solidFill>
            <a:latin typeface="+mn-lt"/>
            <a:ea typeface="Tahoma" pitchFamily="34" charset="0"/>
            <a:cs typeface="Tahoma" pitchFamily="34" charset="0"/>
          </a:endParaRPr>
        </a:p>
      </dgm:t>
    </dgm:pt>
    <dgm:pt modelId="{0E037EDD-700A-44EE-A30B-11B77D4175F6}" type="parTrans" cxnId="{D6E77833-A314-4EEB-9C4F-CA5D59BFBA76}">
      <dgm:prSet/>
      <dgm:spPr/>
      <dgm:t>
        <a:bodyPr/>
        <a:lstStyle/>
        <a:p>
          <a:endParaRPr lang="id-ID"/>
        </a:p>
      </dgm:t>
    </dgm:pt>
    <dgm:pt modelId="{C1C0A17E-F369-4AFC-80E2-487EF3AB6E52}" type="sibTrans" cxnId="{D6E77833-A314-4EEB-9C4F-CA5D59BFBA76}">
      <dgm:prSet/>
      <dgm:spPr/>
      <dgm:t>
        <a:bodyPr/>
        <a:lstStyle/>
        <a:p>
          <a:endParaRPr lang="id-ID"/>
        </a:p>
      </dgm:t>
    </dgm:pt>
    <dgm:pt modelId="{66CDA5D0-0016-4F68-8FEF-37920815C8BE}">
      <dgm:prSet custT="1"/>
      <dgm:spPr/>
      <dgm:t>
        <a:bodyPr/>
        <a:lstStyle/>
        <a:p>
          <a:pPr algn="l"/>
          <a:r>
            <a:rPr lang="id-ID" sz="1600" b="1" dirty="0" smtClean="0">
              <a:solidFill>
                <a:schemeClr val="tx1"/>
              </a:solidFill>
              <a:latin typeface="+mn-lt"/>
              <a:ea typeface="Tahoma" pitchFamily="34" charset="0"/>
              <a:cs typeface="Tahoma" pitchFamily="34" charset="0"/>
            </a:rPr>
            <a:t>Food agriculture &amp; industry</a:t>
          </a:r>
          <a:endParaRPr lang="en-US" sz="1600" b="1" dirty="0">
            <a:solidFill>
              <a:schemeClr val="tx1"/>
            </a:solidFill>
            <a:latin typeface="+mn-lt"/>
            <a:ea typeface="Tahoma" pitchFamily="34" charset="0"/>
            <a:cs typeface="Tahoma" pitchFamily="34" charset="0"/>
          </a:endParaRPr>
        </a:p>
      </dgm:t>
    </dgm:pt>
    <dgm:pt modelId="{C0F1FE35-0A27-4C9B-B298-E164A571C0D9}" type="parTrans" cxnId="{AB15371D-D7DD-4D8F-BC76-FD1C9EC64779}">
      <dgm:prSet/>
      <dgm:spPr/>
      <dgm:t>
        <a:bodyPr/>
        <a:lstStyle/>
        <a:p>
          <a:endParaRPr lang="id-ID"/>
        </a:p>
      </dgm:t>
    </dgm:pt>
    <dgm:pt modelId="{5DC53037-61F9-4F7D-AC10-D14C1214293E}" type="sibTrans" cxnId="{AB15371D-D7DD-4D8F-BC76-FD1C9EC64779}">
      <dgm:prSet/>
      <dgm:spPr/>
      <dgm:t>
        <a:bodyPr/>
        <a:lstStyle/>
        <a:p>
          <a:endParaRPr lang="id-ID"/>
        </a:p>
      </dgm:t>
    </dgm:pt>
    <dgm:pt modelId="{7770C8CB-623F-44EB-A516-C2693E8B90A1}" type="pres">
      <dgm:prSet presAssocID="{F8B86686-E3B0-450B-BAEB-30D7A905351E}" presName="cycleMatrixDiagram" presStyleCnt="0">
        <dgm:presLayoutVars>
          <dgm:chMax val="1"/>
          <dgm:dir/>
          <dgm:animLvl val="lvl"/>
          <dgm:resizeHandles val="exact"/>
        </dgm:presLayoutVars>
      </dgm:prSet>
      <dgm:spPr/>
      <dgm:t>
        <a:bodyPr/>
        <a:lstStyle/>
        <a:p>
          <a:endParaRPr lang="en-US"/>
        </a:p>
      </dgm:t>
    </dgm:pt>
    <dgm:pt modelId="{889E1901-918D-4260-B17B-3EEA32F739D3}" type="pres">
      <dgm:prSet presAssocID="{F8B86686-E3B0-450B-BAEB-30D7A905351E}" presName="children" presStyleCnt="0"/>
      <dgm:spPr/>
      <dgm:t>
        <a:bodyPr/>
        <a:lstStyle/>
        <a:p>
          <a:endParaRPr lang="en-US"/>
        </a:p>
      </dgm:t>
    </dgm:pt>
    <dgm:pt modelId="{874F7319-26A4-4453-83C6-405B1549A6A8}" type="pres">
      <dgm:prSet presAssocID="{F8B86686-E3B0-450B-BAEB-30D7A905351E}" presName="child1group" presStyleCnt="0"/>
      <dgm:spPr/>
      <dgm:t>
        <a:bodyPr/>
        <a:lstStyle/>
        <a:p>
          <a:endParaRPr lang="en-US"/>
        </a:p>
      </dgm:t>
    </dgm:pt>
    <dgm:pt modelId="{A12371AB-AFE6-4C25-AE0A-B3B0CEB8A389}" type="pres">
      <dgm:prSet presAssocID="{F8B86686-E3B0-450B-BAEB-30D7A905351E}" presName="child1" presStyleLbl="bgAcc1" presStyleIdx="0" presStyleCnt="3" custScaleX="169041" custScaleY="148729" custLinFactNeighborX="-46552" custLinFactNeighborY="91"/>
      <dgm:spPr/>
      <dgm:t>
        <a:bodyPr/>
        <a:lstStyle/>
        <a:p>
          <a:endParaRPr lang="en-US"/>
        </a:p>
      </dgm:t>
    </dgm:pt>
    <dgm:pt modelId="{A6524B30-1736-47F8-9050-661DE0AFA73D}" type="pres">
      <dgm:prSet presAssocID="{F8B86686-E3B0-450B-BAEB-30D7A905351E}" presName="child1Text" presStyleLbl="bgAcc1" presStyleIdx="0" presStyleCnt="3">
        <dgm:presLayoutVars>
          <dgm:bulletEnabled val="1"/>
        </dgm:presLayoutVars>
      </dgm:prSet>
      <dgm:spPr/>
      <dgm:t>
        <a:bodyPr/>
        <a:lstStyle/>
        <a:p>
          <a:endParaRPr lang="en-US"/>
        </a:p>
      </dgm:t>
    </dgm:pt>
    <dgm:pt modelId="{D52F910F-3D0A-498B-AE76-CF5CDF0B15A0}" type="pres">
      <dgm:prSet presAssocID="{F8B86686-E3B0-450B-BAEB-30D7A905351E}" presName="child2group" presStyleCnt="0"/>
      <dgm:spPr/>
      <dgm:t>
        <a:bodyPr/>
        <a:lstStyle/>
        <a:p>
          <a:endParaRPr lang="en-US"/>
        </a:p>
      </dgm:t>
    </dgm:pt>
    <dgm:pt modelId="{F4E422CB-7412-4BF6-A444-9DDBC543A489}" type="pres">
      <dgm:prSet presAssocID="{F8B86686-E3B0-450B-BAEB-30D7A905351E}" presName="child2" presStyleLbl="bgAcc1" presStyleIdx="1" presStyleCnt="3" custScaleX="176350" custScaleY="117037" custLinFactNeighborX="45528" custLinFactNeighborY="-3767"/>
      <dgm:spPr/>
      <dgm:t>
        <a:bodyPr/>
        <a:lstStyle/>
        <a:p>
          <a:endParaRPr lang="en-US"/>
        </a:p>
      </dgm:t>
    </dgm:pt>
    <dgm:pt modelId="{5693F36B-9D02-42A5-A553-489265A5C787}" type="pres">
      <dgm:prSet presAssocID="{F8B86686-E3B0-450B-BAEB-30D7A905351E}" presName="child2Text" presStyleLbl="bgAcc1" presStyleIdx="1" presStyleCnt="3">
        <dgm:presLayoutVars>
          <dgm:bulletEnabled val="1"/>
        </dgm:presLayoutVars>
      </dgm:prSet>
      <dgm:spPr/>
      <dgm:t>
        <a:bodyPr/>
        <a:lstStyle/>
        <a:p>
          <a:endParaRPr lang="en-US"/>
        </a:p>
      </dgm:t>
    </dgm:pt>
    <dgm:pt modelId="{1582A3EC-2F16-43BD-A661-C50B64DB9332}" type="pres">
      <dgm:prSet presAssocID="{F8B86686-E3B0-450B-BAEB-30D7A905351E}" presName="child4group" presStyleCnt="0"/>
      <dgm:spPr/>
      <dgm:t>
        <a:bodyPr/>
        <a:lstStyle/>
        <a:p>
          <a:endParaRPr lang="en-US"/>
        </a:p>
      </dgm:t>
    </dgm:pt>
    <dgm:pt modelId="{4B2595D7-CF33-4043-893B-07F54A12DC12}" type="pres">
      <dgm:prSet presAssocID="{F8B86686-E3B0-450B-BAEB-30D7A905351E}" presName="child4" presStyleLbl="bgAcc1" presStyleIdx="2" presStyleCnt="3" custScaleX="159691" custScaleY="122961" custLinFactNeighborX="-46940" custLinFactNeighborY="-25337"/>
      <dgm:spPr/>
      <dgm:t>
        <a:bodyPr/>
        <a:lstStyle/>
        <a:p>
          <a:endParaRPr lang="en-US"/>
        </a:p>
      </dgm:t>
    </dgm:pt>
    <dgm:pt modelId="{ECFA3A9A-7AD3-4827-966A-D7F65AD7AF84}" type="pres">
      <dgm:prSet presAssocID="{F8B86686-E3B0-450B-BAEB-30D7A905351E}" presName="child4Text" presStyleLbl="bgAcc1" presStyleIdx="2" presStyleCnt="3">
        <dgm:presLayoutVars>
          <dgm:bulletEnabled val="1"/>
        </dgm:presLayoutVars>
      </dgm:prSet>
      <dgm:spPr/>
      <dgm:t>
        <a:bodyPr/>
        <a:lstStyle/>
        <a:p>
          <a:endParaRPr lang="en-US"/>
        </a:p>
      </dgm:t>
    </dgm:pt>
    <dgm:pt modelId="{05FD4796-5E47-4802-B397-64006EF76783}" type="pres">
      <dgm:prSet presAssocID="{F8B86686-E3B0-450B-BAEB-30D7A905351E}" presName="childPlaceholder" presStyleCnt="0"/>
      <dgm:spPr/>
      <dgm:t>
        <a:bodyPr/>
        <a:lstStyle/>
        <a:p>
          <a:endParaRPr lang="en-US"/>
        </a:p>
      </dgm:t>
    </dgm:pt>
    <dgm:pt modelId="{ACDDF259-3E0B-4BF8-BCD3-15D04F047CE7}" type="pres">
      <dgm:prSet presAssocID="{F8B86686-E3B0-450B-BAEB-30D7A905351E}" presName="circle" presStyleCnt="0"/>
      <dgm:spPr/>
      <dgm:t>
        <a:bodyPr/>
        <a:lstStyle/>
        <a:p>
          <a:endParaRPr lang="en-US"/>
        </a:p>
      </dgm:t>
    </dgm:pt>
    <dgm:pt modelId="{B5C0B712-B061-4DE2-A02B-16352AFA110C}" type="pres">
      <dgm:prSet presAssocID="{F8B86686-E3B0-450B-BAEB-30D7A905351E}" presName="quadrant1" presStyleLbl="node1" presStyleIdx="0" presStyleCnt="4" custLinFactNeighborX="-11531" custLinFactNeighborY="-14455">
        <dgm:presLayoutVars>
          <dgm:chMax val="1"/>
          <dgm:bulletEnabled val="1"/>
        </dgm:presLayoutVars>
      </dgm:prSet>
      <dgm:spPr/>
      <dgm:t>
        <a:bodyPr/>
        <a:lstStyle/>
        <a:p>
          <a:endParaRPr lang="en-US"/>
        </a:p>
      </dgm:t>
    </dgm:pt>
    <dgm:pt modelId="{D4804646-A793-4ADD-A352-2C8938668610}" type="pres">
      <dgm:prSet presAssocID="{F8B86686-E3B0-450B-BAEB-30D7A905351E}" presName="quadrant2" presStyleLbl="node1" presStyleIdx="1" presStyleCnt="4" custScaleY="101032" custLinFactNeighborX="1756" custLinFactNeighborY="-13663">
        <dgm:presLayoutVars>
          <dgm:chMax val="1"/>
          <dgm:bulletEnabled val="1"/>
        </dgm:presLayoutVars>
      </dgm:prSet>
      <dgm:spPr/>
      <dgm:t>
        <a:bodyPr/>
        <a:lstStyle/>
        <a:p>
          <a:endParaRPr lang="en-US"/>
        </a:p>
      </dgm:t>
    </dgm:pt>
    <dgm:pt modelId="{DC4F943C-83ED-4191-B09A-F9246EFF4746}" type="pres">
      <dgm:prSet presAssocID="{F8B86686-E3B0-450B-BAEB-30D7A905351E}" presName="quadrant3" presStyleLbl="node1" presStyleIdx="2" presStyleCnt="4" custAng="0" custLinFactNeighborX="1756" custLinFactNeighborY="2898">
        <dgm:presLayoutVars>
          <dgm:chMax val="1"/>
          <dgm:bulletEnabled val="1"/>
        </dgm:presLayoutVars>
      </dgm:prSet>
      <dgm:spPr/>
      <dgm:t>
        <a:bodyPr/>
        <a:lstStyle/>
        <a:p>
          <a:endParaRPr lang="en-US"/>
        </a:p>
      </dgm:t>
    </dgm:pt>
    <dgm:pt modelId="{9F7F74EA-0F67-43AA-B53A-AE554026DCFD}" type="pres">
      <dgm:prSet presAssocID="{F8B86686-E3B0-450B-BAEB-30D7A905351E}" presName="quadrant4" presStyleLbl="node1" presStyleIdx="3" presStyleCnt="4" custLinFactNeighborX="-10931" custLinFactNeighborY="2871">
        <dgm:presLayoutVars>
          <dgm:chMax val="1"/>
          <dgm:bulletEnabled val="1"/>
        </dgm:presLayoutVars>
      </dgm:prSet>
      <dgm:spPr/>
      <dgm:t>
        <a:bodyPr/>
        <a:lstStyle/>
        <a:p>
          <a:endParaRPr lang="en-US"/>
        </a:p>
      </dgm:t>
    </dgm:pt>
    <dgm:pt modelId="{A785D074-EB03-4CC7-8C7F-76037565F1DE}" type="pres">
      <dgm:prSet presAssocID="{F8B86686-E3B0-450B-BAEB-30D7A905351E}" presName="quadrantPlaceholder" presStyleCnt="0"/>
      <dgm:spPr/>
      <dgm:t>
        <a:bodyPr/>
        <a:lstStyle/>
        <a:p>
          <a:endParaRPr lang="en-US"/>
        </a:p>
      </dgm:t>
    </dgm:pt>
    <dgm:pt modelId="{3E0B3BB4-D0E8-4464-8F1B-87600B959098}" type="pres">
      <dgm:prSet presAssocID="{F8B86686-E3B0-450B-BAEB-30D7A905351E}" presName="center1" presStyleLbl="fgShp" presStyleIdx="0" presStyleCnt="2"/>
      <dgm:spPr/>
      <dgm:t>
        <a:bodyPr/>
        <a:lstStyle/>
        <a:p>
          <a:endParaRPr lang="en-US"/>
        </a:p>
      </dgm:t>
    </dgm:pt>
    <dgm:pt modelId="{39442AC8-156B-4A25-BF3A-E7885F568988}" type="pres">
      <dgm:prSet presAssocID="{F8B86686-E3B0-450B-BAEB-30D7A905351E}" presName="center2" presStyleLbl="fgShp" presStyleIdx="1" presStyleCnt="2"/>
      <dgm:spPr/>
      <dgm:t>
        <a:bodyPr/>
        <a:lstStyle/>
        <a:p>
          <a:endParaRPr lang="en-US"/>
        </a:p>
      </dgm:t>
    </dgm:pt>
  </dgm:ptLst>
  <dgm:cxnLst>
    <dgm:cxn modelId="{867F5D48-8F0E-4146-9DAE-021BD0501A58}" srcId="{53385608-F96F-495C-B781-4A96AECD2C48}" destId="{0789F6C6-A410-4472-AE71-8867CF2D4AE9}" srcOrd="1" destOrd="0" parTransId="{84A596FF-F0D2-4CE6-9C54-6B1AC5DFDCBA}" sibTransId="{B6A2518B-610B-4613-A892-B61C32487CBF}"/>
    <dgm:cxn modelId="{9C4EA654-CCDA-4561-A020-C7120CFE9B89}" type="presOf" srcId="{66CDA5D0-0016-4F68-8FEF-37920815C8BE}" destId="{A6524B30-1736-47F8-9050-661DE0AFA73D}" srcOrd="1" destOrd="6" presId="urn:microsoft.com/office/officeart/2005/8/layout/cycle4#1"/>
    <dgm:cxn modelId="{21863D93-63C4-4588-9290-B01B65F5D762}" type="presOf" srcId="{1B5CDAA6-0CC4-4FBC-82A1-829697035D47}" destId="{A6524B30-1736-47F8-9050-661DE0AFA73D}" srcOrd="1" destOrd="3" presId="urn:microsoft.com/office/officeart/2005/8/layout/cycle4#1"/>
    <dgm:cxn modelId="{11880F09-E927-46D5-9EEF-7FD2120F0D8D}" type="presOf" srcId="{F8B86686-E3B0-450B-BAEB-30D7A905351E}" destId="{7770C8CB-623F-44EB-A516-C2693E8B90A1}" srcOrd="0" destOrd="0" presId="urn:microsoft.com/office/officeart/2005/8/layout/cycle4#1"/>
    <dgm:cxn modelId="{490440D4-B1BE-413B-A743-DBA02E2822A3}" type="presOf" srcId="{24162042-A805-49C2-8AC5-3786F3121D9C}" destId="{5693F36B-9D02-42A5-A553-489265A5C787}" srcOrd="1" destOrd="1" presId="urn:microsoft.com/office/officeart/2005/8/layout/cycle4#1"/>
    <dgm:cxn modelId="{3F0145AB-9332-46CD-A8C6-8E139D0AF576}" type="presOf" srcId="{8FEECAFA-4E8C-4401-876E-DFE531D2067E}" destId="{A12371AB-AFE6-4C25-AE0A-B3B0CEB8A389}" srcOrd="0" destOrd="0" presId="urn:microsoft.com/office/officeart/2005/8/layout/cycle4#1"/>
    <dgm:cxn modelId="{EA261A14-3890-4F1B-9BD5-8E5BCE20C5AF}" type="presOf" srcId="{D910F196-6A27-4D76-93BF-3543A5B84154}" destId="{A12371AB-AFE6-4C25-AE0A-B3B0CEB8A389}" srcOrd="0" destOrd="5" presId="urn:microsoft.com/office/officeart/2005/8/layout/cycle4#1"/>
    <dgm:cxn modelId="{E1343E69-DA58-41E1-A0A8-32A5B5088305}" type="presOf" srcId="{66CDA5D0-0016-4F68-8FEF-37920815C8BE}" destId="{A12371AB-AFE6-4C25-AE0A-B3B0CEB8A389}" srcOrd="0" destOrd="6" presId="urn:microsoft.com/office/officeart/2005/8/layout/cycle4#1"/>
    <dgm:cxn modelId="{AFC98DE4-26BC-4982-B860-8D12B851FDAA}" type="presOf" srcId="{176595F2-2CE0-4F25-AC06-6332DBD9E92D}" destId="{F4E422CB-7412-4BF6-A444-9DDBC543A489}" srcOrd="0" destOrd="0" presId="urn:microsoft.com/office/officeart/2005/8/layout/cycle4#1"/>
    <dgm:cxn modelId="{7D214681-556D-4C68-87C1-44B59CA617C4}" type="presOf" srcId="{0789F6C6-A410-4472-AE71-8867CF2D4AE9}" destId="{A6524B30-1736-47F8-9050-661DE0AFA73D}" srcOrd="1" destOrd="1" presId="urn:microsoft.com/office/officeart/2005/8/layout/cycle4#1"/>
    <dgm:cxn modelId="{9BDEEE09-E07E-414C-8F03-87423E0A6F2B}" type="presOf" srcId="{07D83F64-D9A4-4C37-948B-1A4297B2BD20}" destId="{4B2595D7-CF33-4043-893B-07F54A12DC12}" srcOrd="0" destOrd="0" presId="urn:microsoft.com/office/officeart/2005/8/layout/cycle4#1"/>
    <dgm:cxn modelId="{E30850A6-1E54-4053-892E-64E8C68F49F3}" type="presOf" srcId="{C6DB4A43-7809-4BDD-86CF-242721B55CED}" destId="{D4804646-A793-4ADD-A352-2C8938668610}" srcOrd="0" destOrd="0" presId="urn:microsoft.com/office/officeart/2005/8/layout/cycle4#1"/>
    <dgm:cxn modelId="{60203163-F6D7-49DD-B736-C24117832366}" type="presOf" srcId="{B7B8B97D-4988-464F-B038-0B7E78C03F88}" destId="{4B2595D7-CF33-4043-893B-07F54A12DC12}" srcOrd="0" destOrd="1" presId="urn:microsoft.com/office/officeart/2005/8/layout/cycle4#1"/>
    <dgm:cxn modelId="{91704284-4A78-4688-A03C-2D4F4D9A34A1}" type="presOf" srcId="{53385608-F96F-495C-B781-4A96AECD2C48}" destId="{B5C0B712-B061-4DE2-A02B-16352AFA110C}" srcOrd="0" destOrd="0" presId="urn:microsoft.com/office/officeart/2005/8/layout/cycle4#1"/>
    <dgm:cxn modelId="{425AEB0D-4E8A-4737-9362-EABA2F253B31}" srcId="{C6DB4A43-7809-4BDD-86CF-242721B55CED}" destId="{176595F2-2CE0-4F25-AC06-6332DBD9E92D}" srcOrd="0" destOrd="0" parTransId="{B8A172F6-68A2-46A3-8CB6-1CAD21775E55}" sibTransId="{569254B4-9825-4E3A-A436-867020315C3B}"/>
    <dgm:cxn modelId="{7E06C942-58AA-477D-9168-92EE00A97264}" srcId="{53385608-F96F-495C-B781-4A96AECD2C48}" destId="{1B5CDAA6-0CC4-4FBC-82A1-829697035D47}" srcOrd="3" destOrd="0" parTransId="{0360E71A-6A17-47C7-8263-025056D98363}" sibTransId="{94967D09-3B3B-4715-A474-722A36E3ACAB}"/>
    <dgm:cxn modelId="{B61EFFBB-24CE-4878-AC84-3019B332C75B}" srcId="{53385608-F96F-495C-B781-4A96AECD2C48}" destId="{8D2D008E-F1B1-4879-A6B2-60B78574C5FB}" srcOrd="4" destOrd="0" parTransId="{5FA5CB1A-70D8-4280-A143-F055033FD278}" sibTransId="{2D78BBBD-4E7F-4D94-9E05-F1486AC15654}"/>
    <dgm:cxn modelId="{F5CAAFB1-AEE6-4F9F-87E3-03F79F70533D}" type="presOf" srcId="{7EE2F25A-8A71-48BA-A82F-3CD52EBFF668}" destId="{F4E422CB-7412-4BF6-A444-9DDBC543A489}" srcOrd="0" destOrd="4" presId="urn:microsoft.com/office/officeart/2005/8/layout/cycle4#1"/>
    <dgm:cxn modelId="{117A4EFE-6969-44C2-9495-9750DB59A72C}" type="presOf" srcId="{8D2D008E-F1B1-4879-A6B2-60B78574C5FB}" destId="{A12371AB-AFE6-4C25-AE0A-B3B0CEB8A389}" srcOrd="0" destOrd="4" presId="urn:microsoft.com/office/officeart/2005/8/layout/cycle4#1"/>
    <dgm:cxn modelId="{14AE129A-7936-4E43-8708-AEDED7D2205F}" type="presOf" srcId="{8FEECAFA-4E8C-4401-876E-DFE531D2067E}" destId="{A6524B30-1736-47F8-9050-661DE0AFA73D}" srcOrd="1" destOrd="0" presId="urn:microsoft.com/office/officeart/2005/8/layout/cycle4#1"/>
    <dgm:cxn modelId="{EA6F007B-3295-43D7-A1B4-B1B4CCF44C89}" srcId="{F8B86686-E3B0-450B-BAEB-30D7A905351E}" destId="{53318996-2A11-43B1-92BF-634C408E4848}" srcOrd="3" destOrd="0" parTransId="{F67493C2-09B4-45F2-85A5-E40880BF4AFF}" sibTransId="{A7E27B30-529F-4C7F-A415-2BBB6F8BB958}"/>
    <dgm:cxn modelId="{FDF68C59-52E6-441B-9CF2-49DEFBD2F835}" srcId="{53385608-F96F-495C-B781-4A96AECD2C48}" destId="{8FEECAFA-4E8C-4401-876E-DFE531D2067E}" srcOrd="0" destOrd="0" parTransId="{62DCCC15-3DAB-4F78-B416-6824A9DD910B}" sibTransId="{E7E2BA34-DFB5-47B3-B04A-8BC5A05DA6E6}"/>
    <dgm:cxn modelId="{AB15371D-D7DD-4D8F-BC76-FD1C9EC64779}" srcId="{53385608-F96F-495C-B781-4A96AECD2C48}" destId="{66CDA5D0-0016-4F68-8FEF-37920815C8BE}" srcOrd="6" destOrd="0" parTransId="{C0F1FE35-0A27-4C9B-B298-E164A571C0D9}" sibTransId="{5DC53037-61F9-4F7D-AC10-D14C1214293E}"/>
    <dgm:cxn modelId="{AC7D2E61-027F-4EFC-B46C-9314DD7999A6}" type="presOf" srcId="{13BB56BA-4645-4E60-984D-E079EED2B0A6}" destId="{DC4F943C-83ED-4191-B09A-F9246EFF4746}" srcOrd="0" destOrd="0" presId="urn:microsoft.com/office/officeart/2005/8/layout/cycle4#1"/>
    <dgm:cxn modelId="{83AC8B2D-0B98-42E0-8E40-17B126675611}" type="presOf" srcId="{93DA4BFB-8A31-4C3E-9F33-6C5A352FFE4B}" destId="{F4E422CB-7412-4BF6-A444-9DDBC543A489}" srcOrd="0" destOrd="2" presId="urn:microsoft.com/office/officeart/2005/8/layout/cycle4#1"/>
    <dgm:cxn modelId="{534420B7-ADE0-481B-A54E-9B180A536C65}" srcId="{F8B86686-E3B0-450B-BAEB-30D7A905351E}" destId="{C6DB4A43-7809-4BDD-86CF-242721B55CED}" srcOrd="1" destOrd="0" parTransId="{653F641B-E979-413D-9B8B-EA7EBD8274EB}" sibTransId="{24084B19-479F-4534-846D-A340AC8EA4A7}"/>
    <dgm:cxn modelId="{B4C6C05F-B543-4EA1-B6B3-19EE11189C2C}" srcId="{53385608-F96F-495C-B781-4A96AECD2C48}" destId="{EA9B1DED-2995-4A52-9589-0337A7320E21}" srcOrd="2" destOrd="0" parTransId="{CACE9FC4-9C6D-485E-B9E1-96981A92DD89}" sibTransId="{DDB36346-DFE4-44C5-906A-1072132C5DB7}"/>
    <dgm:cxn modelId="{C56A1D40-313F-4888-B258-2D801CE69E29}" srcId="{F8B86686-E3B0-450B-BAEB-30D7A905351E}" destId="{53385608-F96F-495C-B781-4A96AECD2C48}" srcOrd="0" destOrd="0" parTransId="{086767C9-1CE3-4127-BD1B-9E133E9C8A08}" sibTransId="{3993C0BF-C009-4122-8C17-24BA28F471CA}"/>
    <dgm:cxn modelId="{A07D0E33-22CD-4D6B-984A-D9FA0E367FF8}" srcId="{53318996-2A11-43B1-92BF-634C408E4848}" destId="{B7B8B97D-4988-464F-B038-0B7E78C03F88}" srcOrd="1" destOrd="0" parTransId="{31A6707D-3F0D-407C-AC11-0C5AD07DF9C4}" sibTransId="{2C293174-E677-4289-A98F-52BE6301BA08}"/>
    <dgm:cxn modelId="{C64FB39F-7677-4CC6-A199-EE0750F515B6}" type="presOf" srcId="{07D83F64-D9A4-4C37-948B-1A4297B2BD20}" destId="{ECFA3A9A-7AD3-4827-966A-D7F65AD7AF84}" srcOrd="1" destOrd="0" presId="urn:microsoft.com/office/officeart/2005/8/layout/cycle4#1"/>
    <dgm:cxn modelId="{B5D35016-1D96-43D6-A449-3C41B831DB05}" type="presOf" srcId="{0789F6C6-A410-4472-AE71-8867CF2D4AE9}" destId="{A12371AB-AFE6-4C25-AE0A-B3B0CEB8A389}" srcOrd="0" destOrd="1" presId="urn:microsoft.com/office/officeart/2005/8/layout/cycle4#1"/>
    <dgm:cxn modelId="{2E74C4FD-0FBC-4659-B556-7124C1DD6A76}" type="presOf" srcId="{F25C75AD-6380-4518-B2E5-D0508A6D2B3E}" destId="{F4E422CB-7412-4BF6-A444-9DDBC543A489}" srcOrd="0" destOrd="3" presId="urn:microsoft.com/office/officeart/2005/8/layout/cycle4#1"/>
    <dgm:cxn modelId="{6B43B56A-BEE6-453A-AE44-EB2CBEA36A5A}" srcId="{F8B86686-E3B0-450B-BAEB-30D7A905351E}" destId="{D3801199-C8E8-488F-88F4-B2B832081289}" srcOrd="5" destOrd="0" parTransId="{5B4611BD-474A-4D83-A6DE-CECAC6C0B970}" sibTransId="{4A314355-E0F7-4EFA-AB2A-046E6E3BB2EF}"/>
    <dgm:cxn modelId="{1919CD4F-9703-494F-A244-B45BD1B012D2}" srcId="{53318996-2A11-43B1-92BF-634C408E4848}" destId="{07D83F64-D9A4-4C37-948B-1A4297B2BD20}" srcOrd="0" destOrd="0" parTransId="{92C2578B-3C03-4BD3-82BC-E1B37BCCC753}" sibTransId="{4A05735A-3A15-4995-9FB2-2C1C1AB30A7F}"/>
    <dgm:cxn modelId="{404C081D-11B9-4CAC-8069-511928195C91}" type="presOf" srcId="{1B5CDAA6-0CC4-4FBC-82A1-829697035D47}" destId="{A12371AB-AFE6-4C25-AE0A-B3B0CEB8A389}" srcOrd="0" destOrd="3" presId="urn:microsoft.com/office/officeart/2005/8/layout/cycle4#1"/>
    <dgm:cxn modelId="{7CF01196-76EE-4FB0-AF5D-DF2B4BF2EC68}" type="presOf" srcId="{7EE2F25A-8A71-48BA-A82F-3CD52EBFF668}" destId="{5693F36B-9D02-42A5-A553-489265A5C787}" srcOrd="1" destOrd="4" presId="urn:microsoft.com/office/officeart/2005/8/layout/cycle4#1"/>
    <dgm:cxn modelId="{B6126D23-9F54-4870-8FB2-27517723EBCF}" type="presOf" srcId="{53318996-2A11-43B1-92BF-634C408E4848}" destId="{9F7F74EA-0F67-43AA-B53A-AE554026DCFD}" srcOrd="0" destOrd="0" presId="urn:microsoft.com/office/officeart/2005/8/layout/cycle4#1"/>
    <dgm:cxn modelId="{14AC077D-A5D1-4894-AFDE-F194EFB47F54}" srcId="{F8B86686-E3B0-450B-BAEB-30D7A905351E}" destId="{E35D1D8C-26A0-4698-B623-A23D8B0AF14A}" srcOrd="4" destOrd="0" parTransId="{DD777666-5A8D-4FE5-A641-7AB60FC97E98}" sibTransId="{96DCB1A1-C4F8-4005-99D8-ADE0141EFB55}"/>
    <dgm:cxn modelId="{C60E52FA-D77D-4DC9-B8C5-CBD8F44D9139}" type="presOf" srcId="{B7B8B97D-4988-464F-B038-0B7E78C03F88}" destId="{ECFA3A9A-7AD3-4827-966A-D7F65AD7AF84}" srcOrd="1" destOrd="1" presId="urn:microsoft.com/office/officeart/2005/8/layout/cycle4#1"/>
    <dgm:cxn modelId="{15839CEF-9B30-4454-916B-3263DE8D2132}" type="presOf" srcId="{24162042-A805-49C2-8AC5-3786F3121D9C}" destId="{F4E422CB-7412-4BF6-A444-9DDBC543A489}" srcOrd="0" destOrd="1" presId="urn:microsoft.com/office/officeart/2005/8/layout/cycle4#1"/>
    <dgm:cxn modelId="{B650A94D-22C7-43BC-BD97-A78E52A53FA6}" srcId="{C6DB4A43-7809-4BDD-86CF-242721B55CED}" destId="{24162042-A805-49C2-8AC5-3786F3121D9C}" srcOrd="1" destOrd="0" parTransId="{D94AA900-689E-4D14-A1C1-50B971E26CB0}" sibTransId="{EDAE1D16-0559-434B-A03A-100D9D8C70CB}"/>
    <dgm:cxn modelId="{2CB1CCAC-687A-447A-949D-C28AD8992EB7}" type="presOf" srcId="{EA9B1DED-2995-4A52-9589-0337A7320E21}" destId="{A12371AB-AFE6-4C25-AE0A-B3B0CEB8A389}" srcOrd="0" destOrd="2" presId="urn:microsoft.com/office/officeart/2005/8/layout/cycle4#1"/>
    <dgm:cxn modelId="{67BB8E5C-3962-4DCD-AC03-F5BAF8393514}" srcId="{C6DB4A43-7809-4BDD-86CF-242721B55CED}" destId="{7EE2F25A-8A71-48BA-A82F-3CD52EBFF668}" srcOrd="4" destOrd="0" parTransId="{C8C28C00-B1AB-4C73-8432-184494AC6330}" sibTransId="{3103441F-D516-47B9-8586-DC46C5A0E471}"/>
    <dgm:cxn modelId="{A1415AB8-4592-49FB-9BEB-CA669374ACAA}" srcId="{C6DB4A43-7809-4BDD-86CF-242721B55CED}" destId="{F25C75AD-6380-4518-B2E5-D0508A6D2B3E}" srcOrd="3" destOrd="0" parTransId="{B974FE2E-9E08-4C55-AF6D-CED9701214A8}" sibTransId="{AF8B34FE-66AD-4FE9-9335-D6C64D83B966}"/>
    <dgm:cxn modelId="{D6E77833-A314-4EEB-9C4F-CA5D59BFBA76}" srcId="{53385608-F96F-495C-B781-4A96AECD2C48}" destId="{D910F196-6A27-4D76-93BF-3543A5B84154}" srcOrd="5" destOrd="0" parTransId="{0E037EDD-700A-44EE-A30B-11B77D4175F6}" sibTransId="{C1C0A17E-F369-4AFC-80E2-487EF3AB6E52}"/>
    <dgm:cxn modelId="{0F4ED4A7-5113-4AF4-9241-5F269325717A}" srcId="{F8B86686-E3B0-450B-BAEB-30D7A905351E}" destId="{58890E2E-38D7-423F-9CB3-6FA505CF8A3D}" srcOrd="6" destOrd="0" parTransId="{7997E6BB-D4D4-4CC5-9950-49511C5BBAEF}" sibTransId="{415BB9B1-5165-4C2A-AAA1-2749FD6BAE41}"/>
    <dgm:cxn modelId="{A73EE150-1CFA-4742-BB8E-B0110FE91011}" srcId="{C6DB4A43-7809-4BDD-86CF-242721B55CED}" destId="{93DA4BFB-8A31-4C3E-9F33-6C5A352FFE4B}" srcOrd="2" destOrd="0" parTransId="{6659BC74-0E9E-4350-A20B-0EC5A5971291}" sibTransId="{0E3B7059-2A70-461F-9A6A-3CC4A8116695}"/>
    <dgm:cxn modelId="{0C09B965-37A6-4177-A9FA-B8CAA7855F79}" type="presOf" srcId="{93DA4BFB-8A31-4C3E-9F33-6C5A352FFE4B}" destId="{5693F36B-9D02-42A5-A553-489265A5C787}" srcOrd="1" destOrd="2" presId="urn:microsoft.com/office/officeart/2005/8/layout/cycle4#1"/>
    <dgm:cxn modelId="{9B554122-F03F-4CE1-94D9-CF7A78CB8243}" type="presOf" srcId="{EA9B1DED-2995-4A52-9589-0337A7320E21}" destId="{A6524B30-1736-47F8-9050-661DE0AFA73D}" srcOrd="1" destOrd="2" presId="urn:microsoft.com/office/officeart/2005/8/layout/cycle4#1"/>
    <dgm:cxn modelId="{AFB683DB-82A8-4618-927F-CB178BC89EB4}" srcId="{F8B86686-E3B0-450B-BAEB-30D7A905351E}" destId="{13BB56BA-4645-4E60-984D-E079EED2B0A6}" srcOrd="2" destOrd="0" parTransId="{07D3F33A-A95B-4185-A9EB-4AA7F15F7131}" sibTransId="{4DDE8A99-F1D9-4399-BF7F-3878B4D0B444}"/>
    <dgm:cxn modelId="{1A0BC5A4-A981-4D00-A4C4-A7B16A404AB0}" type="presOf" srcId="{F25C75AD-6380-4518-B2E5-D0508A6D2B3E}" destId="{5693F36B-9D02-42A5-A553-489265A5C787}" srcOrd="1" destOrd="3" presId="urn:microsoft.com/office/officeart/2005/8/layout/cycle4#1"/>
    <dgm:cxn modelId="{44A8A5A3-C2B5-42FE-8EE3-FB9072ADCBFB}" type="presOf" srcId="{176595F2-2CE0-4F25-AC06-6332DBD9E92D}" destId="{5693F36B-9D02-42A5-A553-489265A5C787}" srcOrd="1" destOrd="0" presId="urn:microsoft.com/office/officeart/2005/8/layout/cycle4#1"/>
    <dgm:cxn modelId="{8E9021A8-7CDB-4104-A488-AB4027E3B612}" type="presOf" srcId="{D910F196-6A27-4D76-93BF-3543A5B84154}" destId="{A6524B30-1736-47F8-9050-661DE0AFA73D}" srcOrd="1" destOrd="5" presId="urn:microsoft.com/office/officeart/2005/8/layout/cycle4#1"/>
    <dgm:cxn modelId="{413CE86D-E1A4-49D2-8EFA-0F84E1133090}" type="presOf" srcId="{8D2D008E-F1B1-4879-A6B2-60B78574C5FB}" destId="{A6524B30-1736-47F8-9050-661DE0AFA73D}" srcOrd="1" destOrd="4" presId="urn:microsoft.com/office/officeart/2005/8/layout/cycle4#1"/>
    <dgm:cxn modelId="{CF7C3A5D-E0F2-4823-A7BA-999FC15B8E07}" type="presParOf" srcId="{7770C8CB-623F-44EB-A516-C2693E8B90A1}" destId="{889E1901-918D-4260-B17B-3EEA32F739D3}" srcOrd="0" destOrd="0" presId="urn:microsoft.com/office/officeart/2005/8/layout/cycle4#1"/>
    <dgm:cxn modelId="{0AA23B30-9C6D-4A9F-88D5-918176EF49ED}" type="presParOf" srcId="{889E1901-918D-4260-B17B-3EEA32F739D3}" destId="{874F7319-26A4-4453-83C6-405B1549A6A8}" srcOrd="0" destOrd="0" presId="urn:microsoft.com/office/officeart/2005/8/layout/cycle4#1"/>
    <dgm:cxn modelId="{63AC72DD-84E8-460D-A361-45424C73CC6C}" type="presParOf" srcId="{874F7319-26A4-4453-83C6-405B1549A6A8}" destId="{A12371AB-AFE6-4C25-AE0A-B3B0CEB8A389}" srcOrd="0" destOrd="0" presId="urn:microsoft.com/office/officeart/2005/8/layout/cycle4#1"/>
    <dgm:cxn modelId="{510EA078-A7A8-4D3C-9008-A9381CB6B894}" type="presParOf" srcId="{874F7319-26A4-4453-83C6-405B1549A6A8}" destId="{A6524B30-1736-47F8-9050-661DE0AFA73D}" srcOrd="1" destOrd="0" presId="urn:microsoft.com/office/officeart/2005/8/layout/cycle4#1"/>
    <dgm:cxn modelId="{DE021270-510A-472D-B1F9-43D3AAB1EAD6}" type="presParOf" srcId="{889E1901-918D-4260-B17B-3EEA32F739D3}" destId="{D52F910F-3D0A-498B-AE76-CF5CDF0B15A0}" srcOrd="1" destOrd="0" presId="urn:microsoft.com/office/officeart/2005/8/layout/cycle4#1"/>
    <dgm:cxn modelId="{B9337285-96D8-4800-81D3-4721E910A3AD}" type="presParOf" srcId="{D52F910F-3D0A-498B-AE76-CF5CDF0B15A0}" destId="{F4E422CB-7412-4BF6-A444-9DDBC543A489}" srcOrd="0" destOrd="0" presId="urn:microsoft.com/office/officeart/2005/8/layout/cycle4#1"/>
    <dgm:cxn modelId="{CB360535-6D36-4E41-9F64-8A6D4BD225DA}" type="presParOf" srcId="{D52F910F-3D0A-498B-AE76-CF5CDF0B15A0}" destId="{5693F36B-9D02-42A5-A553-489265A5C787}" srcOrd="1" destOrd="0" presId="urn:microsoft.com/office/officeart/2005/8/layout/cycle4#1"/>
    <dgm:cxn modelId="{74B39A21-2C71-4F6E-9D66-B89FAFBF18DE}" type="presParOf" srcId="{889E1901-918D-4260-B17B-3EEA32F739D3}" destId="{1582A3EC-2F16-43BD-A661-C50B64DB9332}" srcOrd="2" destOrd="0" presId="urn:microsoft.com/office/officeart/2005/8/layout/cycle4#1"/>
    <dgm:cxn modelId="{288060A3-824E-4C7B-83AE-1D1FEB26F7EC}" type="presParOf" srcId="{1582A3EC-2F16-43BD-A661-C50B64DB9332}" destId="{4B2595D7-CF33-4043-893B-07F54A12DC12}" srcOrd="0" destOrd="0" presId="urn:microsoft.com/office/officeart/2005/8/layout/cycle4#1"/>
    <dgm:cxn modelId="{EF5A4D93-E1C1-4157-8702-EA5B101F9B2D}" type="presParOf" srcId="{1582A3EC-2F16-43BD-A661-C50B64DB9332}" destId="{ECFA3A9A-7AD3-4827-966A-D7F65AD7AF84}" srcOrd="1" destOrd="0" presId="urn:microsoft.com/office/officeart/2005/8/layout/cycle4#1"/>
    <dgm:cxn modelId="{9DFA9A70-5D32-4032-AEAC-E7660EF20481}" type="presParOf" srcId="{889E1901-918D-4260-B17B-3EEA32F739D3}" destId="{05FD4796-5E47-4802-B397-64006EF76783}" srcOrd="3" destOrd="0" presId="urn:microsoft.com/office/officeart/2005/8/layout/cycle4#1"/>
    <dgm:cxn modelId="{D13AD10A-01E2-45C6-9148-2EC436789F86}" type="presParOf" srcId="{7770C8CB-623F-44EB-A516-C2693E8B90A1}" destId="{ACDDF259-3E0B-4BF8-BCD3-15D04F047CE7}" srcOrd="1" destOrd="0" presId="urn:microsoft.com/office/officeart/2005/8/layout/cycle4#1"/>
    <dgm:cxn modelId="{32F93A72-B610-40EE-8F90-B4788ED1FB7B}" type="presParOf" srcId="{ACDDF259-3E0B-4BF8-BCD3-15D04F047CE7}" destId="{B5C0B712-B061-4DE2-A02B-16352AFA110C}" srcOrd="0" destOrd="0" presId="urn:microsoft.com/office/officeart/2005/8/layout/cycle4#1"/>
    <dgm:cxn modelId="{943974A3-5F84-496C-8CB4-7C139AA17801}" type="presParOf" srcId="{ACDDF259-3E0B-4BF8-BCD3-15D04F047CE7}" destId="{D4804646-A793-4ADD-A352-2C8938668610}" srcOrd="1" destOrd="0" presId="urn:microsoft.com/office/officeart/2005/8/layout/cycle4#1"/>
    <dgm:cxn modelId="{21881807-1579-457D-B91A-FEE69AAF3807}" type="presParOf" srcId="{ACDDF259-3E0B-4BF8-BCD3-15D04F047CE7}" destId="{DC4F943C-83ED-4191-B09A-F9246EFF4746}" srcOrd="2" destOrd="0" presId="urn:microsoft.com/office/officeart/2005/8/layout/cycle4#1"/>
    <dgm:cxn modelId="{B1320240-14B7-4351-ADCE-D032753D6DD2}" type="presParOf" srcId="{ACDDF259-3E0B-4BF8-BCD3-15D04F047CE7}" destId="{9F7F74EA-0F67-43AA-B53A-AE554026DCFD}" srcOrd="3" destOrd="0" presId="urn:microsoft.com/office/officeart/2005/8/layout/cycle4#1"/>
    <dgm:cxn modelId="{6D445BF8-2F90-4C4B-BA86-CBDC2AC49663}" type="presParOf" srcId="{ACDDF259-3E0B-4BF8-BCD3-15D04F047CE7}" destId="{A785D074-EB03-4CC7-8C7F-76037565F1DE}" srcOrd="4" destOrd="0" presId="urn:microsoft.com/office/officeart/2005/8/layout/cycle4#1"/>
    <dgm:cxn modelId="{52B222D5-6ECE-4105-A982-8989B1F31806}" type="presParOf" srcId="{7770C8CB-623F-44EB-A516-C2693E8B90A1}" destId="{3E0B3BB4-D0E8-4464-8F1B-87600B959098}" srcOrd="2" destOrd="0" presId="urn:microsoft.com/office/officeart/2005/8/layout/cycle4#1"/>
    <dgm:cxn modelId="{625F50DC-DD70-4B6C-9955-4FFFD7C661BC}" type="presParOf" srcId="{7770C8CB-623F-44EB-A516-C2693E8B90A1}" destId="{39442AC8-156B-4A25-BF3A-E7885F568988}" srcOrd="3" destOrd="0" presId="urn:microsoft.com/office/officeart/2005/8/layout/cycle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6"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r>
            <a:rPr lang="id-ID" sz="1400" b="1" dirty="0" smtClean="0"/>
            <a:t>Applying</a:t>
          </a:r>
          <a:endParaRPr lang="id-ID" sz="14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400" b="1" dirty="0" smtClean="0"/>
            <a:t>Under-standing</a:t>
          </a:r>
          <a:endParaRPr lang="id-ID" sz="14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600" b="1" dirty="0" smtClean="0"/>
            <a:t>Knowing/ Remembering</a:t>
          </a:r>
          <a:endParaRPr lang="id-ID" sz="16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898E3C5A-724B-4A44-A63B-EF4975C2E828}" type="presOf" srcId="{8E7364C3-683D-4D04-807F-4D936B67F936}" destId="{B0EB8C0F-2130-4C90-87D5-D856F25C8120}" srcOrd="1" destOrd="0" presId="urn:microsoft.com/office/officeart/2005/8/layout/pyramid1"/>
    <dgm:cxn modelId="{99877742-E93A-8549-AC2F-09347C187933}" type="presOf" srcId="{88EA338D-5D19-44E2-9151-C9B65FA7206B}" destId="{87EAE1CE-AB9B-4C17-B4C6-E358457B6456}" srcOrd="0"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AE3C64F6-F97E-0B4D-BA28-EBB5BE93E743}" type="presOf" srcId="{D6553DD0-C919-4B8C-84DB-AB2C561F03D1}" destId="{14AFF837-A136-491D-A08E-AB55B82C4CCD}" srcOrd="0" destOrd="0" presId="urn:microsoft.com/office/officeart/2005/8/layout/pyramid1"/>
    <dgm:cxn modelId="{4D3299DB-BA51-E743-82AB-8BBBAA55E024}" type="presOf" srcId="{9B399118-7AEB-4814-99EF-E99BD1F25860}" destId="{067126C9-3CB4-4B91-B606-CC2D9090EEDA}" srcOrd="0" destOrd="0" presId="urn:microsoft.com/office/officeart/2005/8/layout/pyramid1"/>
    <dgm:cxn modelId="{80085235-D299-4687-B31D-8AE1EE33BAD5}" srcId="{D6553DD0-C919-4B8C-84DB-AB2C561F03D1}" destId="{9B399118-7AEB-4814-99EF-E99BD1F25860}" srcOrd="1" destOrd="0" parTransId="{87401C9F-782E-4449-955F-DB890F80E94C}" sibTransId="{6F7681C6-5405-4882-A4FE-1029C2234354}"/>
    <dgm:cxn modelId="{4F6B8237-3196-C940-A41F-00E9C355120B}" type="presOf" srcId="{A68AA1BC-357F-4912-9928-673651F15619}" destId="{39E075F8-12D3-477C-9967-EBF2375201C2}" srcOrd="0" destOrd="0" presId="urn:microsoft.com/office/officeart/2005/8/layout/pyramid1"/>
    <dgm:cxn modelId="{F8F23D02-C2C1-BC48-A391-60A9E76869A4}" type="presOf" srcId="{88EA338D-5D19-44E2-9151-C9B65FA7206B}" destId="{87369ACE-9BA1-43A3-A1E4-3FFB1E515483}" srcOrd="1" destOrd="0" presId="urn:microsoft.com/office/officeart/2005/8/layout/pyramid1"/>
    <dgm:cxn modelId="{C89BEBBC-377E-BD4F-95D0-3D613DEF0D55}" type="presOf" srcId="{9F5E12A7-624F-4210-81C2-E345D6492B98}" destId="{03EAC409-F0A9-4272-9C64-39C36C6D7937}" srcOrd="0" destOrd="0" presId="urn:microsoft.com/office/officeart/2005/8/layout/pyramid1"/>
    <dgm:cxn modelId="{EF5F321D-F861-2046-B40B-D6FAC107E5A0}" type="presOf" srcId="{8E7364C3-683D-4D04-807F-4D936B67F936}" destId="{CB2D68AA-B864-479A-91FD-FA359516EAE2}" srcOrd="0" destOrd="0" presId="urn:microsoft.com/office/officeart/2005/8/layout/pyramid1"/>
    <dgm:cxn modelId="{98BB762F-36FC-4F6E-9558-0997FF3FF298}" srcId="{D6553DD0-C919-4B8C-84DB-AB2C561F03D1}" destId="{8E7364C3-683D-4D04-807F-4D936B67F936}" srcOrd="4" destOrd="0" parTransId="{44D755B5-AAF8-461E-80C3-82DB80F392DF}" sibTransId="{9F269929-9C65-42CF-85CB-2BE25F84D303}"/>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43E3CE21-5F8B-1F4C-ADD1-DABED02A15D1}" type="presOf" srcId="{9B399118-7AEB-4814-99EF-E99BD1F25860}" destId="{60E5C2B6-AE54-43C6-B6B1-AD1D98B2465E}" srcOrd="1" destOrd="0" presId="urn:microsoft.com/office/officeart/2005/8/layout/pyramid1"/>
    <dgm:cxn modelId="{F587E5C3-3EC4-2045-9017-8722331EE8A9}" type="presOf" srcId="{9F5E12A7-624F-4210-81C2-E345D6492B98}" destId="{8A4BB9F9-990B-47B8-8009-44F2454540A5}" srcOrd="1" destOrd="0" presId="urn:microsoft.com/office/officeart/2005/8/layout/pyramid1"/>
    <dgm:cxn modelId="{2593840D-7247-5946-B5E8-77D9B58DC26B}" type="presOf" srcId="{A68AA1BC-357F-4912-9928-673651F15619}" destId="{CC9F98AB-C5A5-466A-AD4A-50E1BA585FE4}" srcOrd="1" destOrd="0" presId="urn:microsoft.com/office/officeart/2005/8/layout/pyramid1"/>
    <dgm:cxn modelId="{860A3233-47E0-8A47-983D-D8DF466AFFDE}" type="presParOf" srcId="{14AFF837-A136-491D-A08E-AB55B82C4CCD}" destId="{CDC16140-BDB8-4DF9-B530-7901A97DE54D}" srcOrd="0" destOrd="0" presId="urn:microsoft.com/office/officeart/2005/8/layout/pyramid1"/>
    <dgm:cxn modelId="{6E0A569C-542D-EB42-B127-FF67C6929F68}" type="presParOf" srcId="{CDC16140-BDB8-4DF9-B530-7901A97DE54D}" destId="{39E075F8-12D3-477C-9967-EBF2375201C2}" srcOrd="0" destOrd="0" presId="urn:microsoft.com/office/officeart/2005/8/layout/pyramid1"/>
    <dgm:cxn modelId="{0E3ED819-A3B0-D040-B2BA-2101C3BF7ABA}" type="presParOf" srcId="{CDC16140-BDB8-4DF9-B530-7901A97DE54D}" destId="{CC9F98AB-C5A5-466A-AD4A-50E1BA585FE4}" srcOrd="1" destOrd="0" presId="urn:microsoft.com/office/officeart/2005/8/layout/pyramid1"/>
    <dgm:cxn modelId="{8AE594B0-696D-924E-8FFB-C77D2CCA1393}" type="presParOf" srcId="{14AFF837-A136-491D-A08E-AB55B82C4CCD}" destId="{9A87B787-8005-46E8-88F9-4A8F0C391BFA}" srcOrd="1" destOrd="0" presId="urn:microsoft.com/office/officeart/2005/8/layout/pyramid1"/>
    <dgm:cxn modelId="{9FDC25E9-8E2A-FA4D-89FB-BE7EF536DE72}" type="presParOf" srcId="{9A87B787-8005-46E8-88F9-4A8F0C391BFA}" destId="{067126C9-3CB4-4B91-B606-CC2D9090EEDA}" srcOrd="0" destOrd="0" presId="urn:microsoft.com/office/officeart/2005/8/layout/pyramid1"/>
    <dgm:cxn modelId="{BE415BFA-F371-B44C-9003-A88ABFD86B9F}" type="presParOf" srcId="{9A87B787-8005-46E8-88F9-4A8F0C391BFA}" destId="{60E5C2B6-AE54-43C6-B6B1-AD1D98B2465E}" srcOrd="1" destOrd="0" presId="urn:microsoft.com/office/officeart/2005/8/layout/pyramid1"/>
    <dgm:cxn modelId="{5AA5623F-C3F5-6F4F-844E-7C03D6D4E88C}" type="presParOf" srcId="{14AFF837-A136-491D-A08E-AB55B82C4CCD}" destId="{CBB7190F-A4A4-4AEB-AABE-ED991E6890EF}" srcOrd="2" destOrd="0" presId="urn:microsoft.com/office/officeart/2005/8/layout/pyramid1"/>
    <dgm:cxn modelId="{902848E8-8929-1744-BC04-1E2732DA870A}" type="presParOf" srcId="{CBB7190F-A4A4-4AEB-AABE-ED991E6890EF}" destId="{03EAC409-F0A9-4272-9C64-39C36C6D7937}" srcOrd="0" destOrd="0" presId="urn:microsoft.com/office/officeart/2005/8/layout/pyramid1"/>
    <dgm:cxn modelId="{F18B4578-31B5-D743-9B72-E509C8639554}" type="presParOf" srcId="{CBB7190F-A4A4-4AEB-AABE-ED991E6890EF}" destId="{8A4BB9F9-990B-47B8-8009-44F2454540A5}" srcOrd="1" destOrd="0" presId="urn:microsoft.com/office/officeart/2005/8/layout/pyramid1"/>
    <dgm:cxn modelId="{33B1E0E4-D560-9A43-93F2-7FC58C8478B1}" type="presParOf" srcId="{14AFF837-A136-491D-A08E-AB55B82C4CCD}" destId="{A9B63E74-2078-484D-BD3B-697BD425686A}" srcOrd="3" destOrd="0" presId="urn:microsoft.com/office/officeart/2005/8/layout/pyramid1"/>
    <dgm:cxn modelId="{4E2F2573-9EAE-694E-BC6E-5E9033747443}" type="presParOf" srcId="{A9B63E74-2078-484D-BD3B-697BD425686A}" destId="{87EAE1CE-AB9B-4C17-B4C6-E358457B6456}" srcOrd="0" destOrd="0" presId="urn:microsoft.com/office/officeart/2005/8/layout/pyramid1"/>
    <dgm:cxn modelId="{15C7DD29-8950-634D-B291-353193AF0185}" type="presParOf" srcId="{A9B63E74-2078-484D-BD3B-697BD425686A}" destId="{87369ACE-9BA1-43A3-A1E4-3FFB1E515483}" srcOrd="1" destOrd="0" presId="urn:microsoft.com/office/officeart/2005/8/layout/pyramid1"/>
    <dgm:cxn modelId="{33FF1F41-B3A9-7A48-B389-395605A78320}" type="presParOf" srcId="{14AFF837-A136-491D-A08E-AB55B82C4CCD}" destId="{57701AAB-342B-4366-8EA1-709762772AE2}" srcOrd="4" destOrd="0" presId="urn:microsoft.com/office/officeart/2005/8/layout/pyramid1"/>
    <dgm:cxn modelId="{94353440-3CBE-0F41-B8F7-6F594318FA22}" type="presParOf" srcId="{57701AAB-342B-4366-8EA1-709762772AE2}" destId="{CB2D68AA-B864-479A-91FD-FA359516EAE2}" srcOrd="0" destOrd="0" presId="urn:microsoft.com/office/officeart/2005/8/layout/pyramid1"/>
    <dgm:cxn modelId="{B6E1C8D8-CF8E-7244-BC21-8896E023D896}"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3"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r>
            <a:rPr lang="id-ID" sz="1600" b="1" dirty="0" smtClean="0"/>
            <a:t>Valuing</a:t>
          </a:r>
          <a:endParaRPr lang="id-ID" sz="18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400" b="1" dirty="0" smtClean="0"/>
            <a:t>Responding</a:t>
          </a:r>
          <a:endParaRPr lang="id-ID" sz="18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600" b="1" dirty="0" smtClean="0"/>
            <a:t>Accepting</a:t>
          </a:r>
          <a:endParaRPr lang="id-ID" sz="16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E0B132EE-E4B2-5941-928D-0A52A05F7239}" type="presOf" srcId="{9F5E12A7-624F-4210-81C2-E345D6492B98}" destId="{8A4BB9F9-990B-47B8-8009-44F2454540A5}" srcOrd="1" destOrd="0" presId="urn:microsoft.com/office/officeart/2005/8/layout/pyramid1"/>
    <dgm:cxn modelId="{C12F3F3F-A72F-5846-BD83-4F19285FB0E5}" type="presOf" srcId="{D6553DD0-C919-4B8C-84DB-AB2C561F03D1}" destId="{14AFF837-A136-491D-A08E-AB55B82C4CCD}" srcOrd="0" destOrd="0" presId="urn:microsoft.com/office/officeart/2005/8/layout/pyramid1"/>
    <dgm:cxn modelId="{BF66A64F-4647-4846-B6A1-456CA8BB9F65}" type="presOf" srcId="{8E7364C3-683D-4D04-807F-4D936B67F936}" destId="{CB2D68AA-B864-479A-91FD-FA359516EAE2}" srcOrd="0"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80085235-D299-4687-B31D-8AE1EE33BAD5}" srcId="{D6553DD0-C919-4B8C-84DB-AB2C561F03D1}" destId="{9B399118-7AEB-4814-99EF-E99BD1F25860}" srcOrd="1" destOrd="0" parTransId="{87401C9F-782E-4449-955F-DB890F80E94C}" sibTransId="{6F7681C6-5405-4882-A4FE-1029C2234354}"/>
    <dgm:cxn modelId="{3567D81E-8BDA-B747-B2DC-CEE58A3A441D}" type="presOf" srcId="{A68AA1BC-357F-4912-9928-673651F15619}" destId="{CC9F98AB-C5A5-466A-AD4A-50E1BA585FE4}" srcOrd="1" destOrd="0" presId="urn:microsoft.com/office/officeart/2005/8/layout/pyramid1"/>
    <dgm:cxn modelId="{F4B0DD73-7864-3D4A-BFC0-CF59DD665A04}" type="presOf" srcId="{88EA338D-5D19-44E2-9151-C9B65FA7206B}" destId="{87EAE1CE-AB9B-4C17-B4C6-E358457B6456}" srcOrd="0" destOrd="0" presId="urn:microsoft.com/office/officeart/2005/8/layout/pyramid1"/>
    <dgm:cxn modelId="{A315587C-36FD-1B4B-9C90-D045527BE8D3}" type="presOf" srcId="{A68AA1BC-357F-4912-9928-673651F15619}" destId="{39E075F8-12D3-477C-9967-EBF2375201C2}" srcOrd="0" destOrd="0" presId="urn:microsoft.com/office/officeart/2005/8/layout/pyramid1"/>
    <dgm:cxn modelId="{3122F171-4CB6-CA4D-B89B-A3BD2075CED9}" type="presOf" srcId="{88EA338D-5D19-44E2-9151-C9B65FA7206B}" destId="{87369ACE-9BA1-43A3-A1E4-3FFB1E515483}" srcOrd="1" destOrd="0" presId="urn:microsoft.com/office/officeart/2005/8/layout/pyramid1"/>
    <dgm:cxn modelId="{98BB762F-36FC-4F6E-9558-0997FF3FF298}" srcId="{D6553DD0-C919-4B8C-84DB-AB2C561F03D1}" destId="{8E7364C3-683D-4D04-807F-4D936B67F936}" srcOrd="4" destOrd="0" parTransId="{44D755B5-AAF8-461E-80C3-82DB80F392DF}" sibTransId="{9F269929-9C65-42CF-85CB-2BE25F84D303}"/>
    <dgm:cxn modelId="{4253CC4D-CC06-CB45-B72F-FCE5384F9046}" type="presOf" srcId="{9B399118-7AEB-4814-99EF-E99BD1F25860}" destId="{067126C9-3CB4-4B91-B606-CC2D9090EEDA}" srcOrd="0" destOrd="0" presId="urn:microsoft.com/office/officeart/2005/8/layout/pyramid1"/>
    <dgm:cxn modelId="{37958B9A-4764-0045-93E5-FE02FB766BCA}" type="presOf" srcId="{8E7364C3-683D-4D04-807F-4D936B67F936}" destId="{B0EB8C0F-2130-4C90-87D5-D856F25C8120}" srcOrd="1" destOrd="0" presId="urn:microsoft.com/office/officeart/2005/8/layout/pyramid1"/>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6FED39DC-B7BD-284C-88BA-3590BDBC8A66}" type="presOf" srcId="{9B399118-7AEB-4814-99EF-E99BD1F25860}" destId="{60E5C2B6-AE54-43C6-B6B1-AD1D98B2465E}" srcOrd="1" destOrd="0" presId="urn:microsoft.com/office/officeart/2005/8/layout/pyramid1"/>
    <dgm:cxn modelId="{D4A79E86-EE60-C941-81BB-89070EA815F9}" type="presOf" srcId="{9F5E12A7-624F-4210-81C2-E345D6492B98}" destId="{03EAC409-F0A9-4272-9C64-39C36C6D7937}" srcOrd="0" destOrd="0" presId="urn:microsoft.com/office/officeart/2005/8/layout/pyramid1"/>
    <dgm:cxn modelId="{C4064B51-1E23-9241-B96A-454E98E1ADE5}" type="presParOf" srcId="{14AFF837-A136-491D-A08E-AB55B82C4CCD}" destId="{CDC16140-BDB8-4DF9-B530-7901A97DE54D}" srcOrd="0" destOrd="0" presId="urn:microsoft.com/office/officeart/2005/8/layout/pyramid1"/>
    <dgm:cxn modelId="{4AB028E8-643B-D049-898D-9A7EC9F8C753}" type="presParOf" srcId="{CDC16140-BDB8-4DF9-B530-7901A97DE54D}" destId="{39E075F8-12D3-477C-9967-EBF2375201C2}" srcOrd="0" destOrd="0" presId="urn:microsoft.com/office/officeart/2005/8/layout/pyramid1"/>
    <dgm:cxn modelId="{D12A86FB-18D1-5840-88FD-E67633863013}" type="presParOf" srcId="{CDC16140-BDB8-4DF9-B530-7901A97DE54D}" destId="{CC9F98AB-C5A5-466A-AD4A-50E1BA585FE4}" srcOrd="1" destOrd="0" presId="urn:microsoft.com/office/officeart/2005/8/layout/pyramid1"/>
    <dgm:cxn modelId="{CFE6CCAF-E9CF-9342-B5B5-E09A3D8DAA79}" type="presParOf" srcId="{14AFF837-A136-491D-A08E-AB55B82C4CCD}" destId="{9A87B787-8005-46E8-88F9-4A8F0C391BFA}" srcOrd="1" destOrd="0" presId="urn:microsoft.com/office/officeart/2005/8/layout/pyramid1"/>
    <dgm:cxn modelId="{F7D665C2-CBB8-F147-8AC4-A03A7BEAD065}" type="presParOf" srcId="{9A87B787-8005-46E8-88F9-4A8F0C391BFA}" destId="{067126C9-3CB4-4B91-B606-CC2D9090EEDA}" srcOrd="0" destOrd="0" presId="urn:microsoft.com/office/officeart/2005/8/layout/pyramid1"/>
    <dgm:cxn modelId="{C6C1057D-91FB-FB4B-B486-A4597F9F903C}" type="presParOf" srcId="{9A87B787-8005-46E8-88F9-4A8F0C391BFA}" destId="{60E5C2B6-AE54-43C6-B6B1-AD1D98B2465E}" srcOrd="1" destOrd="0" presId="urn:microsoft.com/office/officeart/2005/8/layout/pyramid1"/>
    <dgm:cxn modelId="{52739784-7158-264F-BC45-CAC515288031}" type="presParOf" srcId="{14AFF837-A136-491D-A08E-AB55B82C4CCD}" destId="{CBB7190F-A4A4-4AEB-AABE-ED991E6890EF}" srcOrd="2" destOrd="0" presId="urn:microsoft.com/office/officeart/2005/8/layout/pyramid1"/>
    <dgm:cxn modelId="{B95D3DC2-E0B4-BB48-A0BE-AD980D24EEC7}" type="presParOf" srcId="{CBB7190F-A4A4-4AEB-AABE-ED991E6890EF}" destId="{03EAC409-F0A9-4272-9C64-39C36C6D7937}" srcOrd="0" destOrd="0" presId="urn:microsoft.com/office/officeart/2005/8/layout/pyramid1"/>
    <dgm:cxn modelId="{5E523228-DBDE-EA47-9084-D26DA23CAA47}" type="presParOf" srcId="{CBB7190F-A4A4-4AEB-AABE-ED991E6890EF}" destId="{8A4BB9F9-990B-47B8-8009-44F2454540A5}" srcOrd="1" destOrd="0" presId="urn:microsoft.com/office/officeart/2005/8/layout/pyramid1"/>
    <dgm:cxn modelId="{4A19B1A5-183D-BD49-9144-ADAE3798906B}" type="presParOf" srcId="{14AFF837-A136-491D-A08E-AB55B82C4CCD}" destId="{A9B63E74-2078-484D-BD3B-697BD425686A}" srcOrd="3" destOrd="0" presId="urn:microsoft.com/office/officeart/2005/8/layout/pyramid1"/>
    <dgm:cxn modelId="{6D841E86-1D8E-8A42-A09E-3E6B28EB9DBD}" type="presParOf" srcId="{A9B63E74-2078-484D-BD3B-697BD425686A}" destId="{87EAE1CE-AB9B-4C17-B4C6-E358457B6456}" srcOrd="0" destOrd="0" presId="urn:microsoft.com/office/officeart/2005/8/layout/pyramid1"/>
    <dgm:cxn modelId="{257BD8AA-DD2C-504F-B562-5098699710B2}" type="presParOf" srcId="{A9B63E74-2078-484D-BD3B-697BD425686A}" destId="{87369ACE-9BA1-43A3-A1E4-3FFB1E515483}" srcOrd="1" destOrd="0" presId="urn:microsoft.com/office/officeart/2005/8/layout/pyramid1"/>
    <dgm:cxn modelId="{712289C1-5A52-6E4B-A290-EA0B9C355119}" type="presParOf" srcId="{14AFF837-A136-491D-A08E-AB55B82C4CCD}" destId="{57701AAB-342B-4366-8EA1-709762772AE2}" srcOrd="4" destOrd="0" presId="urn:microsoft.com/office/officeart/2005/8/layout/pyramid1"/>
    <dgm:cxn modelId="{5DFF1809-C525-EB49-AE86-F649D84B26D4}" type="presParOf" srcId="{57701AAB-342B-4366-8EA1-709762772AE2}" destId="{CB2D68AA-B864-479A-91FD-FA359516EAE2}" srcOrd="0" destOrd="0" presId="urn:microsoft.com/office/officeart/2005/8/layout/pyramid1"/>
    <dgm:cxn modelId="{FAA1EA00-FDFF-CF4C-9BF9-796834450741}"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4"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pPr>
            <a:lnSpc>
              <a:spcPct val="70000"/>
            </a:lnSpc>
            <a:spcAft>
              <a:spcPts val="0"/>
            </a:spcAft>
          </a:pPr>
          <a:r>
            <a:rPr lang="id-ID" sz="1400" b="1" dirty="0" smtClean="0"/>
            <a:t>Experi-</a:t>
          </a:r>
        </a:p>
        <a:p>
          <a:pPr>
            <a:lnSpc>
              <a:spcPct val="70000"/>
            </a:lnSpc>
            <a:spcAft>
              <a:spcPts val="0"/>
            </a:spcAft>
          </a:pPr>
          <a:r>
            <a:rPr lang="id-ID" sz="1400" b="1" dirty="0" smtClean="0"/>
            <a:t>menting</a:t>
          </a:r>
          <a:endParaRPr lang="id-ID" sz="14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400" b="1" dirty="0" smtClean="0"/>
            <a:t>Questioning</a:t>
          </a:r>
          <a:endParaRPr lang="id-ID" sz="14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600" b="1" dirty="0" smtClean="0"/>
            <a:t>Observing</a:t>
          </a:r>
          <a:endParaRPr lang="id-ID" sz="16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887291BF-4912-7144-85F5-98BA53E25385}" type="presOf" srcId="{8E7364C3-683D-4D04-807F-4D936B67F936}" destId="{CB2D68AA-B864-479A-91FD-FA359516EAE2}" srcOrd="0" destOrd="0" presId="urn:microsoft.com/office/officeart/2005/8/layout/pyramid1"/>
    <dgm:cxn modelId="{C071A3A6-3D37-144C-B1D3-51A0F60403BE}" type="presOf" srcId="{88EA338D-5D19-44E2-9151-C9B65FA7206B}" destId="{87369ACE-9BA1-43A3-A1E4-3FFB1E515483}" srcOrd="1" destOrd="0" presId="urn:microsoft.com/office/officeart/2005/8/layout/pyramid1"/>
    <dgm:cxn modelId="{DA98553E-8C3C-2A41-96EB-4C053AB740F5}" type="presOf" srcId="{9B399118-7AEB-4814-99EF-E99BD1F25860}" destId="{067126C9-3CB4-4B91-B606-CC2D9090EEDA}" srcOrd="0" destOrd="0" presId="urn:microsoft.com/office/officeart/2005/8/layout/pyramid1"/>
    <dgm:cxn modelId="{076BB800-5881-9347-9AE0-1FD34D2D5A3C}" type="presOf" srcId="{D6553DD0-C919-4B8C-84DB-AB2C561F03D1}" destId="{14AFF837-A136-491D-A08E-AB55B82C4CCD}" srcOrd="0"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AEB31452-1C3F-C140-9CB6-5E55FEE4FE9E}" type="presOf" srcId="{88EA338D-5D19-44E2-9151-C9B65FA7206B}" destId="{87EAE1CE-AB9B-4C17-B4C6-E358457B6456}" srcOrd="0" destOrd="0" presId="urn:microsoft.com/office/officeart/2005/8/layout/pyramid1"/>
    <dgm:cxn modelId="{85D3CA78-B765-B143-8606-C060C6978317}" type="presOf" srcId="{9F5E12A7-624F-4210-81C2-E345D6492B98}" destId="{03EAC409-F0A9-4272-9C64-39C36C6D7937}" srcOrd="0" destOrd="0" presId="urn:microsoft.com/office/officeart/2005/8/layout/pyramid1"/>
    <dgm:cxn modelId="{80085235-D299-4687-B31D-8AE1EE33BAD5}" srcId="{D6553DD0-C919-4B8C-84DB-AB2C561F03D1}" destId="{9B399118-7AEB-4814-99EF-E99BD1F25860}" srcOrd="1" destOrd="0" parTransId="{87401C9F-782E-4449-955F-DB890F80E94C}" sibTransId="{6F7681C6-5405-4882-A4FE-1029C2234354}"/>
    <dgm:cxn modelId="{2C6BF458-2602-8348-868D-C032F6D7148B}" type="presOf" srcId="{8E7364C3-683D-4D04-807F-4D936B67F936}" destId="{B0EB8C0F-2130-4C90-87D5-D856F25C8120}" srcOrd="1" destOrd="0" presId="urn:microsoft.com/office/officeart/2005/8/layout/pyramid1"/>
    <dgm:cxn modelId="{9D422694-D4E2-8648-89E1-4C524D19107A}" type="presOf" srcId="{A68AA1BC-357F-4912-9928-673651F15619}" destId="{CC9F98AB-C5A5-466A-AD4A-50E1BA585FE4}" srcOrd="1" destOrd="0" presId="urn:microsoft.com/office/officeart/2005/8/layout/pyramid1"/>
    <dgm:cxn modelId="{98BB762F-36FC-4F6E-9558-0997FF3FF298}" srcId="{D6553DD0-C919-4B8C-84DB-AB2C561F03D1}" destId="{8E7364C3-683D-4D04-807F-4D936B67F936}" srcOrd="4" destOrd="0" parTransId="{44D755B5-AAF8-461E-80C3-82DB80F392DF}" sibTransId="{9F269929-9C65-42CF-85CB-2BE25F84D303}"/>
    <dgm:cxn modelId="{ACEEFE13-A55A-E54A-B3A4-5DFFE8EB315C}" type="presOf" srcId="{A68AA1BC-357F-4912-9928-673651F15619}" destId="{39E075F8-12D3-477C-9967-EBF2375201C2}" srcOrd="0" destOrd="0" presId="urn:microsoft.com/office/officeart/2005/8/layout/pyramid1"/>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59D830EE-CB65-1249-8B36-404D0C832202}" type="presOf" srcId="{9F5E12A7-624F-4210-81C2-E345D6492B98}" destId="{8A4BB9F9-990B-47B8-8009-44F2454540A5}" srcOrd="1" destOrd="0" presId="urn:microsoft.com/office/officeart/2005/8/layout/pyramid1"/>
    <dgm:cxn modelId="{B953E130-B7F6-AC40-BF08-5F3D975AC9DF}" type="presOf" srcId="{9B399118-7AEB-4814-99EF-E99BD1F25860}" destId="{60E5C2B6-AE54-43C6-B6B1-AD1D98B2465E}" srcOrd="1" destOrd="0" presId="urn:microsoft.com/office/officeart/2005/8/layout/pyramid1"/>
    <dgm:cxn modelId="{369E175F-944C-4C45-AEFD-C152D39CEBCF}" type="presParOf" srcId="{14AFF837-A136-491D-A08E-AB55B82C4CCD}" destId="{CDC16140-BDB8-4DF9-B530-7901A97DE54D}" srcOrd="0" destOrd="0" presId="urn:microsoft.com/office/officeart/2005/8/layout/pyramid1"/>
    <dgm:cxn modelId="{0E95FEBA-4500-4047-A6B9-5C58C4009D07}" type="presParOf" srcId="{CDC16140-BDB8-4DF9-B530-7901A97DE54D}" destId="{39E075F8-12D3-477C-9967-EBF2375201C2}" srcOrd="0" destOrd="0" presId="urn:microsoft.com/office/officeart/2005/8/layout/pyramid1"/>
    <dgm:cxn modelId="{3F5D6DFB-9305-F746-AFD8-0B03161307CB}" type="presParOf" srcId="{CDC16140-BDB8-4DF9-B530-7901A97DE54D}" destId="{CC9F98AB-C5A5-466A-AD4A-50E1BA585FE4}" srcOrd="1" destOrd="0" presId="urn:microsoft.com/office/officeart/2005/8/layout/pyramid1"/>
    <dgm:cxn modelId="{9814CE3A-0C99-CB46-9BEB-FF1C8247283A}" type="presParOf" srcId="{14AFF837-A136-491D-A08E-AB55B82C4CCD}" destId="{9A87B787-8005-46E8-88F9-4A8F0C391BFA}" srcOrd="1" destOrd="0" presId="urn:microsoft.com/office/officeart/2005/8/layout/pyramid1"/>
    <dgm:cxn modelId="{B8BB7F95-3148-D14C-8955-DCD83E1C684D}" type="presParOf" srcId="{9A87B787-8005-46E8-88F9-4A8F0C391BFA}" destId="{067126C9-3CB4-4B91-B606-CC2D9090EEDA}" srcOrd="0" destOrd="0" presId="urn:microsoft.com/office/officeart/2005/8/layout/pyramid1"/>
    <dgm:cxn modelId="{E734ED73-74C0-004C-8676-FA88A34C52E7}" type="presParOf" srcId="{9A87B787-8005-46E8-88F9-4A8F0C391BFA}" destId="{60E5C2B6-AE54-43C6-B6B1-AD1D98B2465E}" srcOrd="1" destOrd="0" presId="urn:microsoft.com/office/officeart/2005/8/layout/pyramid1"/>
    <dgm:cxn modelId="{938510AE-1279-0942-B42B-8E1F4193C6B8}" type="presParOf" srcId="{14AFF837-A136-491D-A08E-AB55B82C4CCD}" destId="{CBB7190F-A4A4-4AEB-AABE-ED991E6890EF}" srcOrd="2" destOrd="0" presId="urn:microsoft.com/office/officeart/2005/8/layout/pyramid1"/>
    <dgm:cxn modelId="{2AD4F860-FF14-734A-B12B-12C0FA0E57F6}" type="presParOf" srcId="{CBB7190F-A4A4-4AEB-AABE-ED991E6890EF}" destId="{03EAC409-F0A9-4272-9C64-39C36C6D7937}" srcOrd="0" destOrd="0" presId="urn:microsoft.com/office/officeart/2005/8/layout/pyramid1"/>
    <dgm:cxn modelId="{927FACA4-69A5-E04C-B0AC-693671A85CF4}" type="presParOf" srcId="{CBB7190F-A4A4-4AEB-AABE-ED991E6890EF}" destId="{8A4BB9F9-990B-47B8-8009-44F2454540A5}" srcOrd="1" destOrd="0" presId="urn:microsoft.com/office/officeart/2005/8/layout/pyramid1"/>
    <dgm:cxn modelId="{D3D3CF61-EDCB-9343-946C-08E6FF862CB8}" type="presParOf" srcId="{14AFF837-A136-491D-A08E-AB55B82C4CCD}" destId="{A9B63E74-2078-484D-BD3B-697BD425686A}" srcOrd="3" destOrd="0" presId="urn:microsoft.com/office/officeart/2005/8/layout/pyramid1"/>
    <dgm:cxn modelId="{AA07324F-97CB-C54A-AF24-08B42330A088}" type="presParOf" srcId="{A9B63E74-2078-484D-BD3B-697BD425686A}" destId="{87EAE1CE-AB9B-4C17-B4C6-E358457B6456}" srcOrd="0" destOrd="0" presId="urn:microsoft.com/office/officeart/2005/8/layout/pyramid1"/>
    <dgm:cxn modelId="{D5C04E90-71EF-C54F-9885-9F8B09441885}" type="presParOf" srcId="{A9B63E74-2078-484D-BD3B-697BD425686A}" destId="{87369ACE-9BA1-43A3-A1E4-3FFB1E515483}" srcOrd="1" destOrd="0" presId="urn:microsoft.com/office/officeart/2005/8/layout/pyramid1"/>
    <dgm:cxn modelId="{6539EB20-2B10-2E49-91F8-421D12C886EF}" type="presParOf" srcId="{14AFF837-A136-491D-A08E-AB55B82C4CCD}" destId="{57701AAB-342B-4366-8EA1-709762772AE2}" srcOrd="4" destOrd="0" presId="urn:microsoft.com/office/officeart/2005/8/layout/pyramid1"/>
    <dgm:cxn modelId="{0711E6F4-175B-F64B-8AAB-184C01466399}" type="presParOf" srcId="{57701AAB-342B-4366-8EA1-709762772AE2}" destId="{CB2D68AA-B864-479A-91FD-FA359516EAE2}" srcOrd="0" destOrd="0" presId="urn:microsoft.com/office/officeart/2005/8/layout/pyramid1"/>
    <dgm:cxn modelId="{9A037F75-4A85-E240-8EA9-318862AF0853}"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553DD0-C919-4B8C-84DB-AB2C561F03D1}" type="doc">
      <dgm:prSet loTypeId="urn:microsoft.com/office/officeart/2005/8/layout/pyramid1" loCatId="pyramid" qsTypeId="urn:microsoft.com/office/officeart/2005/8/quickstyle/simple1" qsCatId="simple" csTypeId="urn:microsoft.com/office/officeart/2005/8/colors/colorful1#5" csCatId="colorful" phldr="1"/>
      <dgm:spPr/>
    </dgm:pt>
    <dgm:pt modelId="{A68AA1BC-357F-4912-9928-673651F15619}">
      <dgm:prSet phldrT="[Text]" custT="1"/>
      <dgm:spPr>
        <a:solidFill>
          <a:schemeClr val="bg2">
            <a:lumMod val="75000"/>
          </a:schemeClr>
        </a:solidFill>
      </dgm:spPr>
      <dgm:t>
        <a:bodyPr/>
        <a:lstStyle/>
        <a:p>
          <a:endParaRPr lang="id-ID" sz="1800" b="1" dirty="0">
            <a:solidFill>
              <a:srgbClr val="FFC000"/>
            </a:solidFill>
          </a:endParaRPr>
        </a:p>
      </dgm:t>
    </dgm:pt>
    <dgm:pt modelId="{AD191891-852C-4DE3-934D-5534AC6EB760}" type="parTrans" cxnId="{1DC8BA0B-E25B-4810-8C88-A36E4C08F963}">
      <dgm:prSet/>
      <dgm:spPr/>
      <dgm:t>
        <a:bodyPr/>
        <a:lstStyle/>
        <a:p>
          <a:endParaRPr lang="id-ID" sz="1800" b="1">
            <a:solidFill>
              <a:srgbClr val="FFC000"/>
            </a:solidFill>
          </a:endParaRPr>
        </a:p>
      </dgm:t>
    </dgm:pt>
    <dgm:pt modelId="{20464106-947D-4C81-ADB6-EC3034A6A65F}" type="sibTrans" cxnId="{1DC8BA0B-E25B-4810-8C88-A36E4C08F963}">
      <dgm:prSet/>
      <dgm:spPr/>
      <dgm:t>
        <a:bodyPr/>
        <a:lstStyle/>
        <a:p>
          <a:endParaRPr lang="id-ID" sz="1800" b="1">
            <a:solidFill>
              <a:srgbClr val="FFC000"/>
            </a:solidFill>
          </a:endParaRPr>
        </a:p>
      </dgm:t>
    </dgm:pt>
    <dgm:pt modelId="{9B399118-7AEB-4814-99EF-E99BD1F25860}">
      <dgm:prSet phldrT="[Text]" custT="1"/>
      <dgm:spPr>
        <a:solidFill>
          <a:srgbClr val="92D050"/>
        </a:solidFill>
      </dgm:spPr>
      <dgm:t>
        <a:bodyPr/>
        <a:lstStyle/>
        <a:p>
          <a:endParaRPr lang="id-ID" sz="1800" b="1" dirty="0">
            <a:solidFill>
              <a:srgbClr val="FFC000"/>
            </a:solidFill>
          </a:endParaRPr>
        </a:p>
      </dgm:t>
    </dgm:pt>
    <dgm:pt modelId="{87401C9F-782E-4449-955F-DB890F80E94C}" type="parTrans" cxnId="{80085235-D299-4687-B31D-8AE1EE33BAD5}">
      <dgm:prSet/>
      <dgm:spPr/>
      <dgm:t>
        <a:bodyPr/>
        <a:lstStyle/>
        <a:p>
          <a:endParaRPr lang="id-ID" sz="1800" b="1">
            <a:solidFill>
              <a:srgbClr val="FFC000"/>
            </a:solidFill>
          </a:endParaRPr>
        </a:p>
      </dgm:t>
    </dgm:pt>
    <dgm:pt modelId="{6F7681C6-5405-4882-A4FE-1029C2234354}" type="sibTrans" cxnId="{80085235-D299-4687-B31D-8AE1EE33BAD5}">
      <dgm:prSet/>
      <dgm:spPr/>
      <dgm:t>
        <a:bodyPr/>
        <a:lstStyle/>
        <a:p>
          <a:endParaRPr lang="id-ID" sz="1800" b="1">
            <a:solidFill>
              <a:srgbClr val="FFC000"/>
            </a:solidFill>
          </a:endParaRPr>
        </a:p>
      </dgm:t>
    </dgm:pt>
    <dgm:pt modelId="{9F5E12A7-624F-4210-81C2-E345D6492B98}">
      <dgm:prSet phldrT="[Text]" custT="1"/>
      <dgm:spPr>
        <a:solidFill>
          <a:schemeClr val="accent4">
            <a:lumMod val="60000"/>
            <a:lumOff val="40000"/>
          </a:schemeClr>
        </a:solidFill>
      </dgm:spPr>
      <dgm:t>
        <a:bodyPr/>
        <a:lstStyle/>
        <a:p>
          <a:r>
            <a:rPr lang="id-ID" sz="1400" b="1" dirty="0" smtClean="0"/>
            <a:t>Applying</a:t>
          </a:r>
          <a:endParaRPr lang="id-ID" sz="1400" b="1" dirty="0"/>
        </a:p>
      </dgm:t>
    </dgm:pt>
    <dgm:pt modelId="{8041969E-E2BE-4A38-94D6-1C5A1278340C}" type="parTrans" cxnId="{4DC0FF88-9007-4DB5-A62D-A6348609E115}">
      <dgm:prSet/>
      <dgm:spPr/>
      <dgm:t>
        <a:bodyPr/>
        <a:lstStyle/>
        <a:p>
          <a:endParaRPr lang="id-ID" sz="1800" b="1">
            <a:solidFill>
              <a:srgbClr val="FFC000"/>
            </a:solidFill>
          </a:endParaRPr>
        </a:p>
      </dgm:t>
    </dgm:pt>
    <dgm:pt modelId="{938963B4-967F-4CB9-9B9E-75502086530E}" type="sibTrans" cxnId="{4DC0FF88-9007-4DB5-A62D-A6348609E115}">
      <dgm:prSet/>
      <dgm:spPr/>
      <dgm:t>
        <a:bodyPr/>
        <a:lstStyle/>
        <a:p>
          <a:endParaRPr lang="id-ID" sz="1800" b="1">
            <a:solidFill>
              <a:srgbClr val="FFC000"/>
            </a:solidFill>
          </a:endParaRPr>
        </a:p>
      </dgm:t>
    </dgm:pt>
    <dgm:pt modelId="{88EA338D-5D19-44E2-9151-C9B65FA7206B}">
      <dgm:prSet phldrT="[Text]" custT="1"/>
      <dgm:spPr/>
      <dgm:t>
        <a:bodyPr/>
        <a:lstStyle/>
        <a:p>
          <a:r>
            <a:rPr lang="id-ID" sz="1600" b="1" dirty="0" smtClean="0"/>
            <a:t>Under-standing</a:t>
          </a:r>
          <a:endParaRPr lang="id-ID" sz="1800" b="1" dirty="0"/>
        </a:p>
      </dgm:t>
    </dgm:pt>
    <dgm:pt modelId="{5537D94C-610E-40D2-BF8F-D138C80EBD8E}" type="parTrans" cxnId="{87BB7004-7EA4-44D3-A857-FBC89926A741}">
      <dgm:prSet/>
      <dgm:spPr/>
      <dgm:t>
        <a:bodyPr/>
        <a:lstStyle/>
        <a:p>
          <a:endParaRPr lang="id-ID" sz="1800" b="1">
            <a:solidFill>
              <a:srgbClr val="FFC000"/>
            </a:solidFill>
          </a:endParaRPr>
        </a:p>
      </dgm:t>
    </dgm:pt>
    <dgm:pt modelId="{664EBE32-281B-4EC7-BF0D-D5B5D3FF6E95}" type="sibTrans" cxnId="{87BB7004-7EA4-44D3-A857-FBC89926A741}">
      <dgm:prSet/>
      <dgm:spPr/>
      <dgm:t>
        <a:bodyPr/>
        <a:lstStyle/>
        <a:p>
          <a:endParaRPr lang="id-ID" sz="1800" b="1">
            <a:solidFill>
              <a:srgbClr val="FFC000"/>
            </a:solidFill>
          </a:endParaRPr>
        </a:p>
      </dgm:t>
    </dgm:pt>
    <dgm:pt modelId="{8E7364C3-683D-4D04-807F-4D936B67F936}">
      <dgm:prSet phldrT="[Text]" custT="1"/>
      <dgm:spPr/>
      <dgm:t>
        <a:bodyPr/>
        <a:lstStyle/>
        <a:p>
          <a:r>
            <a:rPr lang="id-ID" sz="1600" b="1" dirty="0" smtClean="0"/>
            <a:t>Knowing/ Remembering</a:t>
          </a:r>
          <a:endParaRPr lang="id-ID" sz="1600" b="1" dirty="0"/>
        </a:p>
      </dgm:t>
    </dgm:pt>
    <dgm:pt modelId="{44D755B5-AAF8-461E-80C3-82DB80F392DF}" type="parTrans" cxnId="{98BB762F-36FC-4F6E-9558-0997FF3FF298}">
      <dgm:prSet/>
      <dgm:spPr/>
      <dgm:t>
        <a:bodyPr/>
        <a:lstStyle/>
        <a:p>
          <a:endParaRPr lang="id-ID" sz="1800" b="1">
            <a:solidFill>
              <a:srgbClr val="FFC000"/>
            </a:solidFill>
          </a:endParaRPr>
        </a:p>
      </dgm:t>
    </dgm:pt>
    <dgm:pt modelId="{9F269929-9C65-42CF-85CB-2BE25F84D303}" type="sibTrans" cxnId="{98BB762F-36FC-4F6E-9558-0997FF3FF298}">
      <dgm:prSet/>
      <dgm:spPr/>
      <dgm:t>
        <a:bodyPr/>
        <a:lstStyle/>
        <a:p>
          <a:endParaRPr lang="id-ID" sz="1800" b="1">
            <a:solidFill>
              <a:srgbClr val="FFC000"/>
            </a:solidFill>
          </a:endParaRPr>
        </a:p>
      </dgm:t>
    </dgm:pt>
    <dgm:pt modelId="{14AFF837-A136-491D-A08E-AB55B82C4CCD}" type="pres">
      <dgm:prSet presAssocID="{D6553DD0-C919-4B8C-84DB-AB2C561F03D1}" presName="Name0" presStyleCnt="0">
        <dgm:presLayoutVars>
          <dgm:dir/>
          <dgm:animLvl val="lvl"/>
          <dgm:resizeHandles val="exact"/>
        </dgm:presLayoutVars>
      </dgm:prSet>
      <dgm:spPr/>
    </dgm:pt>
    <dgm:pt modelId="{CDC16140-BDB8-4DF9-B530-7901A97DE54D}" type="pres">
      <dgm:prSet presAssocID="{A68AA1BC-357F-4912-9928-673651F15619}" presName="Name8" presStyleCnt="0"/>
      <dgm:spPr/>
    </dgm:pt>
    <dgm:pt modelId="{39E075F8-12D3-477C-9967-EBF2375201C2}" type="pres">
      <dgm:prSet presAssocID="{A68AA1BC-357F-4912-9928-673651F15619}" presName="level" presStyleLbl="node1" presStyleIdx="0" presStyleCnt="5">
        <dgm:presLayoutVars>
          <dgm:chMax val="1"/>
          <dgm:bulletEnabled val="1"/>
        </dgm:presLayoutVars>
      </dgm:prSet>
      <dgm:spPr/>
      <dgm:t>
        <a:bodyPr/>
        <a:lstStyle/>
        <a:p>
          <a:endParaRPr lang="id-ID"/>
        </a:p>
      </dgm:t>
    </dgm:pt>
    <dgm:pt modelId="{CC9F98AB-C5A5-466A-AD4A-50E1BA585FE4}" type="pres">
      <dgm:prSet presAssocID="{A68AA1BC-357F-4912-9928-673651F15619}" presName="levelTx" presStyleLbl="revTx" presStyleIdx="0" presStyleCnt="0">
        <dgm:presLayoutVars>
          <dgm:chMax val="1"/>
          <dgm:bulletEnabled val="1"/>
        </dgm:presLayoutVars>
      </dgm:prSet>
      <dgm:spPr/>
      <dgm:t>
        <a:bodyPr/>
        <a:lstStyle/>
        <a:p>
          <a:endParaRPr lang="id-ID"/>
        </a:p>
      </dgm:t>
    </dgm:pt>
    <dgm:pt modelId="{9A87B787-8005-46E8-88F9-4A8F0C391BFA}" type="pres">
      <dgm:prSet presAssocID="{9B399118-7AEB-4814-99EF-E99BD1F25860}" presName="Name8" presStyleCnt="0"/>
      <dgm:spPr/>
    </dgm:pt>
    <dgm:pt modelId="{067126C9-3CB4-4B91-B606-CC2D9090EEDA}" type="pres">
      <dgm:prSet presAssocID="{9B399118-7AEB-4814-99EF-E99BD1F25860}" presName="level" presStyleLbl="node1" presStyleIdx="1" presStyleCnt="5">
        <dgm:presLayoutVars>
          <dgm:chMax val="1"/>
          <dgm:bulletEnabled val="1"/>
        </dgm:presLayoutVars>
      </dgm:prSet>
      <dgm:spPr/>
      <dgm:t>
        <a:bodyPr/>
        <a:lstStyle/>
        <a:p>
          <a:endParaRPr lang="id-ID"/>
        </a:p>
      </dgm:t>
    </dgm:pt>
    <dgm:pt modelId="{60E5C2B6-AE54-43C6-B6B1-AD1D98B2465E}" type="pres">
      <dgm:prSet presAssocID="{9B399118-7AEB-4814-99EF-E99BD1F25860}" presName="levelTx" presStyleLbl="revTx" presStyleIdx="0" presStyleCnt="0">
        <dgm:presLayoutVars>
          <dgm:chMax val="1"/>
          <dgm:bulletEnabled val="1"/>
        </dgm:presLayoutVars>
      </dgm:prSet>
      <dgm:spPr/>
      <dgm:t>
        <a:bodyPr/>
        <a:lstStyle/>
        <a:p>
          <a:endParaRPr lang="id-ID"/>
        </a:p>
      </dgm:t>
    </dgm:pt>
    <dgm:pt modelId="{CBB7190F-A4A4-4AEB-AABE-ED991E6890EF}" type="pres">
      <dgm:prSet presAssocID="{9F5E12A7-624F-4210-81C2-E345D6492B98}" presName="Name8" presStyleCnt="0"/>
      <dgm:spPr/>
    </dgm:pt>
    <dgm:pt modelId="{03EAC409-F0A9-4272-9C64-39C36C6D7937}" type="pres">
      <dgm:prSet presAssocID="{9F5E12A7-624F-4210-81C2-E345D6492B98}" presName="level" presStyleLbl="node1" presStyleIdx="2" presStyleCnt="5">
        <dgm:presLayoutVars>
          <dgm:chMax val="1"/>
          <dgm:bulletEnabled val="1"/>
        </dgm:presLayoutVars>
      </dgm:prSet>
      <dgm:spPr/>
      <dgm:t>
        <a:bodyPr/>
        <a:lstStyle/>
        <a:p>
          <a:endParaRPr lang="id-ID"/>
        </a:p>
      </dgm:t>
    </dgm:pt>
    <dgm:pt modelId="{8A4BB9F9-990B-47B8-8009-44F2454540A5}" type="pres">
      <dgm:prSet presAssocID="{9F5E12A7-624F-4210-81C2-E345D6492B98}" presName="levelTx" presStyleLbl="revTx" presStyleIdx="0" presStyleCnt="0">
        <dgm:presLayoutVars>
          <dgm:chMax val="1"/>
          <dgm:bulletEnabled val="1"/>
        </dgm:presLayoutVars>
      </dgm:prSet>
      <dgm:spPr/>
      <dgm:t>
        <a:bodyPr/>
        <a:lstStyle/>
        <a:p>
          <a:endParaRPr lang="id-ID"/>
        </a:p>
      </dgm:t>
    </dgm:pt>
    <dgm:pt modelId="{A9B63E74-2078-484D-BD3B-697BD425686A}" type="pres">
      <dgm:prSet presAssocID="{88EA338D-5D19-44E2-9151-C9B65FA7206B}" presName="Name8" presStyleCnt="0"/>
      <dgm:spPr/>
    </dgm:pt>
    <dgm:pt modelId="{87EAE1CE-AB9B-4C17-B4C6-E358457B6456}" type="pres">
      <dgm:prSet presAssocID="{88EA338D-5D19-44E2-9151-C9B65FA7206B}" presName="level" presStyleLbl="node1" presStyleIdx="3" presStyleCnt="5">
        <dgm:presLayoutVars>
          <dgm:chMax val="1"/>
          <dgm:bulletEnabled val="1"/>
        </dgm:presLayoutVars>
      </dgm:prSet>
      <dgm:spPr/>
      <dgm:t>
        <a:bodyPr/>
        <a:lstStyle/>
        <a:p>
          <a:endParaRPr lang="id-ID"/>
        </a:p>
      </dgm:t>
    </dgm:pt>
    <dgm:pt modelId="{87369ACE-9BA1-43A3-A1E4-3FFB1E515483}" type="pres">
      <dgm:prSet presAssocID="{88EA338D-5D19-44E2-9151-C9B65FA7206B}" presName="levelTx" presStyleLbl="revTx" presStyleIdx="0" presStyleCnt="0">
        <dgm:presLayoutVars>
          <dgm:chMax val="1"/>
          <dgm:bulletEnabled val="1"/>
        </dgm:presLayoutVars>
      </dgm:prSet>
      <dgm:spPr/>
      <dgm:t>
        <a:bodyPr/>
        <a:lstStyle/>
        <a:p>
          <a:endParaRPr lang="id-ID"/>
        </a:p>
      </dgm:t>
    </dgm:pt>
    <dgm:pt modelId="{57701AAB-342B-4366-8EA1-709762772AE2}" type="pres">
      <dgm:prSet presAssocID="{8E7364C3-683D-4D04-807F-4D936B67F936}" presName="Name8" presStyleCnt="0"/>
      <dgm:spPr/>
    </dgm:pt>
    <dgm:pt modelId="{CB2D68AA-B864-479A-91FD-FA359516EAE2}" type="pres">
      <dgm:prSet presAssocID="{8E7364C3-683D-4D04-807F-4D936B67F936}" presName="level" presStyleLbl="node1" presStyleIdx="4" presStyleCnt="5">
        <dgm:presLayoutVars>
          <dgm:chMax val="1"/>
          <dgm:bulletEnabled val="1"/>
        </dgm:presLayoutVars>
      </dgm:prSet>
      <dgm:spPr/>
      <dgm:t>
        <a:bodyPr/>
        <a:lstStyle/>
        <a:p>
          <a:endParaRPr lang="id-ID"/>
        </a:p>
      </dgm:t>
    </dgm:pt>
    <dgm:pt modelId="{B0EB8C0F-2130-4C90-87D5-D856F25C8120}" type="pres">
      <dgm:prSet presAssocID="{8E7364C3-683D-4D04-807F-4D936B67F936}" presName="levelTx" presStyleLbl="revTx" presStyleIdx="0" presStyleCnt="0">
        <dgm:presLayoutVars>
          <dgm:chMax val="1"/>
          <dgm:bulletEnabled val="1"/>
        </dgm:presLayoutVars>
      </dgm:prSet>
      <dgm:spPr/>
      <dgm:t>
        <a:bodyPr/>
        <a:lstStyle/>
        <a:p>
          <a:endParaRPr lang="id-ID"/>
        </a:p>
      </dgm:t>
    </dgm:pt>
  </dgm:ptLst>
  <dgm:cxnLst>
    <dgm:cxn modelId="{CAEB4ADE-243F-D441-9D28-7CA181E0BA9B}" type="presOf" srcId="{88EA338D-5D19-44E2-9151-C9B65FA7206B}" destId="{87369ACE-9BA1-43A3-A1E4-3FFB1E515483}" srcOrd="1" destOrd="0" presId="urn:microsoft.com/office/officeart/2005/8/layout/pyramid1"/>
    <dgm:cxn modelId="{9AAD3E9A-3F6F-D240-BF4E-EDF7E7CD04D1}" type="presOf" srcId="{8E7364C3-683D-4D04-807F-4D936B67F936}" destId="{CB2D68AA-B864-479A-91FD-FA359516EAE2}" srcOrd="0" destOrd="0" presId="urn:microsoft.com/office/officeart/2005/8/layout/pyramid1"/>
    <dgm:cxn modelId="{87BB7004-7EA4-44D3-A857-FBC89926A741}" srcId="{D6553DD0-C919-4B8C-84DB-AB2C561F03D1}" destId="{88EA338D-5D19-44E2-9151-C9B65FA7206B}" srcOrd="3" destOrd="0" parTransId="{5537D94C-610E-40D2-BF8F-D138C80EBD8E}" sibTransId="{664EBE32-281B-4EC7-BF0D-D5B5D3FF6E95}"/>
    <dgm:cxn modelId="{A63AD8FC-88A9-F14F-B4D9-CC6D091A2EA1}" type="presOf" srcId="{9B399118-7AEB-4814-99EF-E99BD1F25860}" destId="{067126C9-3CB4-4B91-B606-CC2D9090EEDA}" srcOrd="0" destOrd="0" presId="urn:microsoft.com/office/officeart/2005/8/layout/pyramid1"/>
    <dgm:cxn modelId="{80085235-D299-4687-B31D-8AE1EE33BAD5}" srcId="{D6553DD0-C919-4B8C-84DB-AB2C561F03D1}" destId="{9B399118-7AEB-4814-99EF-E99BD1F25860}" srcOrd="1" destOrd="0" parTransId="{87401C9F-782E-4449-955F-DB890F80E94C}" sibTransId="{6F7681C6-5405-4882-A4FE-1029C2234354}"/>
    <dgm:cxn modelId="{B9850114-673E-E94E-9D8A-A802BE84EB61}" type="presOf" srcId="{88EA338D-5D19-44E2-9151-C9B65FA7206B}" destId="{87EAE1CE-AB9B-4C17-B4C6-E358457B6456}" srcOrd="0" destOrd="0" presId="urn:microsoft.com/office/officeart/2005/8/layout/pyramid1"/>
    <dgm:cxn modelId="{0B189E75-83EF-7244-9DE9-0AF4C8367F21}" type="presOf" srcId="{9F5E12A7-624F-4210-81C2-E345D6492B98}" destId="{03EAC409-F0A9-4272-9C64-39C36C6D7937}" srcOrd="0" destOrd="0" presId="urn:microsoft.com/office/officeart/2005/8/layout/pyramid1"/>
    <dgm:cxn modelId="{320C8E95-6452-0A4D-94B9-53B298C2CD84}" type="presOf" srcId="{9F5E12A7-624F-4210-81C2-E345D6492B98}" destId="{8A4BB9F9-990B-47B8-8009-44F2454540A5}" srcOrd="1" destOrd="0" presId="urn:microsoft.com/office/officeart/2005/8/layout/pyramid1"/>
    <dgm:cxn modelId="{6EDE6407-C20F-0040-9ECF-761E2A5FA960}" type="presOf" srcId="{A68AA1BC-357F-4912-9928-673651F15619}" destId="{CC9F98AB-C5A5-466A-AD4A-50E1BA585FE4}" srcOrd="1" destOrd="0" presId="urn:microsoft.com/office/officeart/2005/8/layout/pyramid1"/>
    <dgm:cxn modelId="{98BB762F-36FC-4F6E-9558-0997FF3FF298}" srcId="{D6553DD0-C919-4B8C-84DB-AB2C561F03D1}" destId="{8E7364C3-683D-4D04-807F-4D936B67F936}" srcOrd="4" destOrd="0" parTransId="{44D755B5-AAF8-461E-80C3-82DB80F392DF}" sibTransId="{9F269929-9C65-42CF-85CB-2BE25F84D303}"/>
    <dgm:cxn modelId="{245A2EB6-A463-3545-AFEB-B554B4DBADFD}" type="presOf" srcId="{D6553DD0-C919-4B8C-84DB-AB2C561F03D1}" destId="{14AFF837-A136-491D-A08E-AB55B82C4CCD}" srcOrd="0" destOrd="0" presId="urn:microsoft.com/office/officeart/2005/8/layout/pyramid1"/>
    <dgm:cxn modelId="{C71FD19D-2AC9-8D48-8A4B-E908C5593689}" type="presOf" srcId="{9B399118-7AEB-4814-99EF-E99BD1F25860}" destId="{60E5C2B6-AE54-43C6-B6B1-AD1D98B2465E}" srcOrd="1" destOrd="0" presId="urn:microsoft.com/office/officeart/2005/8/layout/pyramid1"/>
    <dgm:cxn modelId="{EF290D84-13BA-9A4A-AA37-15E35EE0E82E}" type="presOf" srcId="{8E7364C3-683D-4D04-807F-4D936B67F936}" destId="{B0EB8C0F-2130-4C90-87D5-D856F25C8120}" srcOrd="1" destOrd="0" presId="urn:microsoft.com/office/officeart/2005/8/layout/pyramid1"/>
    <dgm:cxn modelId="{1DC8BA0B-E25B-4810-8C88-A36E4C08F963}" srcId="{D6553DD0-C919-4B8C-84DB-AB2C561F03D1}" destId="{A68AA1BC-357F-4912-9928-673651F15619}" srcOrd="0" destOrd="0" parTransId="{AD191891-852C-4DE3-934D-5534AC6EB760}" sibTransId="{20464106-947D-4C81-ADB6-EC3034A6A65F}"/>
    <dgm:cxn modelId="{4DC0FF88-9007-4DB5-A62D-A6348609E115}" srcId="{D6553DD0-C919-4B8C-84DB-AB2C561F03D1}" destId="{9F5E12A7-624F-4210-81C2-E345D6492B98}" srcOrd="2" destOrd="0" parTransId="{8041969E-E2BE-4A38-94D6-1C5A1278340C}" sibTransId="{938963B4-967F-4CB9-9B9E-75502086530E}"/>
    <dgm:cxn modelId="{AD40E5CD-A5EE-2A45-B0B3-E715D90B7C11}" type="presOf" srcId="{A68AA1BC-357F-4912-9928-673651F15619}" destId="{39E075F8-12D3-477C-9967-EBF2375201C2}" srcOrd="0" destOrd="0" presId="urn:microsoft.com/office/officeart/2005/8/layout/pyramid1"/>
    <dgm:cxn modelId="{857FC88B-6808-924A-88BB-0A64B597097A}" type="presParOf" srcId="{14AFF837-A136-491D-A08E-AB55B82C4CCD}" destId="{CDC16140-BDB8-4DF9-B530-7901A97DE54D}" srcOrd="0" destOrd="0" presId="urn:microsoft.com/office/officeart/2005/8/layout/pyramid1"/>
    <dgm:cxn modelId="{C8370470-5662-F54B-8090-533FCA1D47A0}" type="presParOf" srcId="{CDC16140-BDB8-4DF9-B530-7901A97DE54D}" destId="{39E075F8-12D3-477C-9967-EBF2375201C2}" srcOrd="0" destOrd="0" presId="urn:microsoft.com/office/officeart/2005/8/layout/pyramid1"/>
    <dgm:cxn modelId="{755CBEB3-EA96-D249-8092-76DF4BB3E822}" type="presParOf" srcId="{CDC16140-BDB8-4DF9-B530-7901A97DE54D}" destId="{CC9F98AB-C5A5-466A-AD4A-50E1BA585FE4}" srcOrd="1" destOrd="0" presId="urn:microsoft.com/office/officeart/2005/8/layout/pyramid1"/>
    <dgm:cxn modelId="{9C88C4A1-43FF-A346-BFAD-6E220846FFD1}" type="presParOf" srcId="{14AFF837-A136-491D-A08E-AB55B82C4CCD}" destId="{9A87B787-8005-46E8-88F9-4A8F0C391BFA}" srcOrd="1" destOrd="0" presId="urn:microsoft.com/office/officeart/2005/8/layout/pyramid1"/>
    <dgm:cxn modelId="{9EB31C31-7548-9043-8789-441BFEA0959F}" type="presParOf" srcId="{9A87B787-8005-46E8-88F9-4A8F0C391BFA}" destId="{067126C9-3CB4-4B91-B606-CC2D9090EEDA}" srcOrd="0" destOrd="0" presId="urn:microsoft.com/office/officeart/2005/8/layout/pyramid1"/>
    <dgm:cxn modelId="{AB9999F1-1594-7A4F-8DDC-724C2991B525}" type="presParOf" srcId="{9A87B787-8005-46E8-88F9-4A8F0C391BFA}" destId="{60E5C2B6-AE54-43C6-B6B1-AD1D98B2465E}" srcOrd="1" destOrd="0" presId="urn:microsoft.com/office/officeart/2005/8/layout/pyramid1"/>
    <dgm:cxn modelId="{9375DA3A-93E3-6648-894C-E4B9EC95C77B}" type="presParOf" srcId="{14AFF837-A136-491D-A08E-AB55B82C4CCD}" destId="{CBB7190F-A4A4-4AEB-AABE-ED991E6890EF}" srcOrd="2" destOrd="0" presId="urn:microsoft.com/office/officeart/2005/8/layout/pyramid1"/>
    <dgm:cxn modelId="{71F93CE1-BD92-6243-A4F2-EDB07806C771}" type="presParOf" srcId="{CBB7190F-A4A4-4AEB-AABE-ED991E6890EF}" destId="{03EAC409-F0A9-4272-9C64-39C36C6D7937}" srcOrd="0" destOrd="0" presId="urn:microsoft.com/office/officeart/2005/8/layout/pyramid1"/>
    <dgm:cxn modelId="{FD4C1359-B870-DF44-928A-4FEB1F0B2448}" type="presParOf" srcId="{CBB7190F-A4A4-4AEB-AABE-ED991E6890EF}" destId="{8A4BB9F9-990B-47B8-8009-44F2454540A5}" srcOrd="1" destOrd="0" presId="urn:microsoft.com/office/officeart/2005/8/layout/pyramid1"/>
    <dgm:cxn modelId="{3914D74F-F515-C544-8588-79053D89ED42}" type="presParOf" srcId="{14AFF837-A136-491D-A08E-AB55B82C4CCD}" destId="{A9B63E74-2078-484D-BD3B-697BD425686A}" srcOrd="3" destOrd="0" presId="urn:microsoft.com/office/officeart/2005/8/layout/pyramid1"/>
    <dgm:cxn modelId="{9E21F799-A987-0B49-B112-C629B2214EC1}" type="presParOf" srcId="{A9B63E74-2078-484D-BD3B-697BD425686A}" destId="{87EAE1CE-AB9B-4C17-B4C6-E358457B6456}" srcOrd="0" destOrd="0" presId="urn:microsoft.com/office/officeart/2005/8/layout/pyramid1"/>
    <dgm:cxn modelId="{A9FE9477-7F18-2A40-88CE-B79142E55778}" type="presParOf" srcId="{A9B63E74-2078-484D-BD3B-697BD425686A}" destId="{87369ACE-9BA1-43A3-A1E4-3FFB1E515483}" srcOrd="1" destOrd="0" presId="urn:microsoft.com/office/officeart/2005/8/layout/pyramid1"/>
    <dgm:cxn modelId="{F56AFC34-05E4-6846-9632-D62C7A1AF925}" type="presParOf" srcId="{14AFF837-A136-491D-A08E-AB55B82C4CCD}" destId="{57701AAB-342B-4366-8EA1-709762772AE2}" srcOrd="4" destOrd="0" presId="urn:microsoft.com/office/officeart/2005/8/layout/pyramid1"/>
    <dgm:cxn modelId="{1219DF01-BCF1-1943-9393-745D7C330160}" type="presParOf" srcId="{57701AAB-342B-4366-8EA1-709762772AE2}" destId="{CB2D68AA-B864-479A-91FD-FA359516EAE2}" srcOrd="0" destOrd="0" presId="urn:microsoft.com/office/officeart/2005/8/layout/pyramid1"/>
    <dgm:cxn modelId="{B2A254B1-89A7-1245-ABCE-0F91A73EE99A}" type="presParOf" srcId="{57701AAB-342B-4366-8EA1-709762772AE2}" destId="{B0EB8C0F-2130-4C90-87D5-D856F25C8120}"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595D7-CF33-4043-893B-07F54A12DC12}">
      <dsp:nvSpPr>
        <dsp:cNvPr id="0" name=""/>
        <dsp:cNvSpPr/>
      </dsp:nvSpPr>
      <dsp:spPr>
        <a:xfrm>
          <a:off x="0" y="2656926"/>
          <a:ext cx="3533905" cy="1762645"/>
        </a:xfrm>
        <a:prstGeom prst="roundRect">
          <a:avLst>
            <a:gd name="adj" fmla="val 10000"/>
          </a:avLst>
        </a:prstGeom>
        <a:solidFill>
          <a:schemeClr val="lt1">
            <a:alpha val="90000"/>
            <a:hueOff val="0"/>
            <a:satOff val="0"/>
            <a:lumOff val="0"/>
            <a:alphaOff val="0"/>
          </a:schemeClr>
        </a:solidFill>
        <a:ln w="9525" cap="flat" cmpd="sng" algn="ctr">
          <a:solidFill>
            <a:schemeClr val="accent1">
              <a:alpha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15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SME Development </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Initiative for ASEAN Integration </a:t>
          </a:r>
          <a:endParaRPr lang="en-US" sz="1600" b="1" kern="1200" dirty="0">
            <a:solidFill>
              <a:schemeClr val="tx1"/>
            </a:solidFill>
            <a:latin typeface="+mn-lt"/>
            <a:ea typeface="Tahoma" pitchFamily="34" charset="0"/>
            <a:cs typeface="Tahoma" pitchFamily="34" charset="0"/>
          </a:endParaRPr>
        </a:p>
      </dsp:txBody>
      <dsp:txXfrm>
        <a:off x="38720" y="3136308"/>
        <a:ext cx="2396294" cy="1244543"/>
      </dsp:txXfrm>
    </dsp:sp>
    <dsp:sp modelId="{F4E422CB-7412-4BF6-A444-9DDBC543A489}">
      <dsp:nvSpPr>
        <dsp:cNvPr id="0" name=""/>
        <dsp:cNvSpPr/>
      </dsp:nvSpPr>
      <dsp:spPr>
        <a:xfrm>
          <a:off x="4884310" y="0"/>
          <a:ext cx="3902563" cy="1677724"/>
        </a:xfrm>
        <a:prstGeom prst="roundRect">
          <a:avLst>
            <a:gd name="adj" fmla="val 10000"/>
          </a:avLst>
        </a:prstGeom>
        <a:solidFill>
          <a:schemeClr val="lt1">
            <a:alpha val="90000"/>
            <a:hueOff val="0"/>
            <a:satOff val="0"/>
            <a:lumOff val="0"/>
            <a:alphaOff val="0"/>
          </a:schemeClr>
        </a:solidFill>
        <a:ln w="9525" cap="flat" cmpd="sng" algn="ctr">
          <a:solidFill>
            <a:schemeClr val="accent4">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Competitive Policy</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Consumer protection</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Intellectual Property rights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Infrastructure development</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Taxation &amp; E-commerce </a:t>
          </a:r>
          <a:endParaRPr lang="en-US" sz="1600" b="1" kern="1200" dirty="0">
            <a:solidFill>
              <a:schemeClr val="tx1"/>
            </a:solidFill>
            <a:latin typeface="+mn-lt"/>
            <a:ea typeface="Tahoma" pitchFamily="34" charset="0"/>
            <a:cs typeface="Tahoma" pitchFamily="34" charset="0"/>
          </a:endParaRPr>
        </a:p>
      </dsp:txBody>
      <dsp:txXfrm>
        <a:off x="6091933" y="36854"/>
        <a:ext cx="2658086" cy="1184585"/>
      </dsp:txXfrm>
    </dsp:sp>
    <dsp:sp modelId="{A12371AB-AFE6-4C25-AE0A-B3B0CEB8A389}">
      <dsp:nvSpPr>
        <dsp:cNvPr id="0" name=""/>
        <dsp:cNvSpPr/>
      </dsp:nvSpPr>
      <dsp:spPr>
        <a:xfrm>
          <a:off x="0" y="-209441"/>
          <a:ext cx="3740817" cy="2132029"/>
        </a:xfrm>
        <a:prstGeom prst="roundRect">
          <a:avLst>
            <a:gd name="adj" fmla="val 10000"/>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goods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services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investment</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Freer flow of capital</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mn-lt"/>
              <a:ea typeface="Tahoma" pitchFamily="34" charset="0"/>
              <a:cs typeface="Tahoma" pitchFamily="34" charset="0"/>
            </a:rPr>
            <a:t>Free flow of skilled labor </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b="1" kern="1200" dirty="0" smtClean="0">
              <a:solidFill>
                <a:schemeClr val="tx1"/>
              </a:solidFill>
              <a:latin typeface="+mn-lt"/>
              <a:ea typeface="Tahoma" pitchFamily="34" charset="0"/>
              <a:cs typeface="Tahoma" pitchFamily="34" charset="0"/>
            </a:rPr>
            <a:t>Integration 12 sectors</a:t>
          </a:r>
          <a:endParaRPr lang="en-US" sz="1600" b="1" kern="1200" dirty="0">
            <a:solidFill>
              <a:schemeClr val="tx1"/>
            </a:solidFill>
            <a:latin typeface="+mn-lt"/>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b="1" kern="1200" dirty="0" smtClean="0">
              <a:solidFill>
                <a:schemeClr val="tx1"/>
              </a:solidFill>
              <a:latin typeface="+mn-lt"/>
              <a:ea typeface="Tahoma" pitchFamily="34" charset="0"/>
              <a:cs typeface="Tahoma" pitchFamily="34" charset="0"/>
            </a:rPr>
            <a:t>Food agriculture &amp; industry</a:t>
          </a:r>
          <a:endParaRPr lang="en-US" sz="1600" b="1" kern="1200" dirty="0">
            <a:solidFill>
              <a:schemeClr val="tx1"/>
            </a:solidFill>
            <a:latin typeface="+mn-lt"/>
            <a:ea typeface="Tahoma" pitchFamily="34" charset="0"/>
            <a:cs typeface="Tahoma" pitchFamily="34" charset="0"/>
          </a:endParaRPr>
        </a:p>
      </dsp:txBody>
      <dsp:txXfrm>
        <a:off x="46834" y="-162607"/>
        <a:ext cx="2524904" cy="1505354"/>
      </dsp:txXfrm>
    </dsp:sp>
    <dsp:sp modelId="{B5C0B712-B061-4DE2-A02B-16352AFA110C}">
      <dsp:nvSpPr>
        <dsp:cNvPr id="0" name=""/>
        <dsp:cNvSpPr/>
      </dsp:nvSpPr>
      <dsp:spPr>
        <a:xfrm>
          <a:off x="2185268" y="21130"/>
          <a:ext cx="1939704" cy="1939704"/>
        </a:xfrm>
        <a:prstGeom prst="pieWedg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mn-lt"/>
            </a:rPr>
            <a:t>Single Market and production base</a:t>
          </a:r>
          <a:endParaRPr lang="en-US" sz="1600" b="1" kern="1200" dirty="0">
            <a:solidFill>
              <a:schemeClr val="tx1"/>
            </a:solidFill>
            <a:latin typeface="+mn-lt"/>
          </a:endParaRPr>
        </a:p>
      </dsp:txBody>
      <dsp:txXfrm>
        <a:off x="2753394" y="589256"/>
        <a:ext cx="1371578" cy="1371578"/>
      </dsp:txXfrm>
    </dsp:sp>
    <dsp:sp modelId="{D4804646-A793-4ADD-A352-2C8938668610}">
      <dsp:nvSpPr>
        <dsp:cNvPr id="0" name=""/>
        <dsp:cNvSpPr/>
      </dsp:nvSpPr>
      <dsp:spPr>
        <a:xfrm rot="5400000">
          <a:off x="4462286" y="36493"/>
          <a:ext cx="1959721" cy="1939704"/>
        </a:xfrm>
        <a:prstGeom prst="pieWedge">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mn-lt"/>
            </a:rPr>
            <a:t>Competitive economic region</a:t>
          </a:r>
          <a:endParaRPr lang="en-US" sz="1600" b="1" kern="1200" dirty="0">
            <a:solidFill>
              <a:schemeClr val="tx1"/>
            </a:solidFill>
            <a:latin typeface="+mn-lt"/>
          </a:endParaRPr>
        </a:p>
      </dsp:txBody>
      <dsp:txXfrm rot="-5400000">
        <a:off x="4472295" y="600474"/>
        <a:ext cx="1371578" cy="1385732"/>
      </dsp:txXfrm>
    </dsp:sp>
    <dsp:sp modelId="{DC4F943C-83ED-4191-B09A-F9246EFF4746}">
      <dsp:nvSpPr>
        <dsp:cNvPr id="0" name=""/>
        <dsp:cNvSpPr/>
      </dsp:nvSpPr>
      <dsp:spPr>
        <a:xfrm rot="10800000">
          <a:off x="4472295" y="2387025"/>
          <a:ext cx="1939704" cy="1939704"/>
        </a:xfrm>
        <a:prstGeom prst="pieWedge">
          <a:avLst/>
        </a:prstGeom>
        <a:gradFill rotWithShape="0">
          <a:gsLst>
            <a:gs pos="0">
              <a:schemeClr val="accent4">
                <a:alpha val="90000"/>
                <a:hueOff val="0"/>
                <a:satOff val="0"/>
                <a:lumOff val="0"/>
                <a:alphaOff val="-26667"/>
                <a:shade val="51000"/>
                <a:satMod val="130000"/>
              </a:schemeClr>
            </a:gs>
            <a:gs pos="80000">
              <a:schemeClr val="accent4">
                <a:alpha val="90000"/>
                <a:hueOff val="0"/>
                <a:satOff val="0"/>
                <a:lumOff val="0"/>
                <a:alphaOff val="-26667"/>
                <a:shade val="93000"/>
                <a:satMod val="130000"/>
              </a:schemeClr>
            </a:gs>
            <a:gs pos="100000">
              <a:schemeClr val="accent4">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endParaRPr lang="id-ID" sz="1600" b="1" kern="1200" dirty="0" smtClean="0">
            <a:solidFill>
              <a:schemeClr val="tx1"/>
            </a:solidFill>
            <a:latin typeface="+mn-lt"/>
          </a:endParaRPr>
        </a:p>
        <a:p>
          <a:pPr lvl="0" algn="l" defTabSz="711200">
            <a:lnSpc>
              <a:spcPct val="90000"/>
            </a:lnSpc>
            <a:spcBef>
              <a:spcPct val="0"/>
            </a:spcBef>
            <a:spcAft>
              <a:spcPct val="35000"/>
            </a:spcAft>
          </a:pPr>
          <a:r>
            <a:rPr lang="en-US" sz="1600" b="1" kern="1200" dirty="0" smtClean="0">
              <a:solidFill>
                <a:schemeClr val="tx1"/>
              </a:solidFill>
              <a:latin typeface="+mn-lt"/>
            </a:rPr>
            <a:t>Region fully integrated into the global economy</a:t>
          </a:r>
          <a:endParaRPr lang="en-US" sz="1600" b="1" kern="1200" dirty="0">
            <a:solidFill>
              <a:schemeClr val="tx1"/>
            </a:solidFill>
            <a:latin typeface="+mn-lt"/>
          </a:endParaRPr>
        </a:p>
      </dsp:txBody>
      <dsp:txXfrm rot="10800000">
        <a:off x="4472295" y="2387025"/>
        <a:ext cx="1371578" cy="1371578"/>
      </dsp:txXfrm>
    </dsp:sp>
    <dsp:sp modelId="{9F7F74EA-0F67-43AA-B53A-AE554026DCFD}">
      <dsp:nvSpPr>
        <dsp:cNvPr id="0" name=""/>
        <dsp:cNvSpPr/>
      </dsp:nvSpPr>
      <dsp:spPr>
        <a:xfrm rot="16200000">
          <a:off x="2196907" y="2386501"/>
          <a:ext cx="1939704" cy="1939704"/>
        </a:xfrm>
        <a:prstGeom prst="pieWedg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mn-lt"/>
            </a:rPr>
            <a:t>Region of equitable economic development</a:t>
          </a:r>
          <a:endParaRPr lang="en-US" sz="1600" b="1" kern="1200" dirty="0">
            <a:solidFill>
              <a:schemeClr val="tx1"/>
            </a:solidFill>
            <a:latin typeface="+mn-lt"/>
          </a:endParaRPr>
        </a:p>
      </dsp:txBody>
      <dsp:txXfrm rot="5400000">
        <a:off x="2765033" y="2386501"/>
        <a:ext cx="1371578" cy="1371578"/>
      </dsp:txXfrm>
    </dsp:sp>
    <dsp:sp modelId="{3E0B3BB4-D0E8-4464-8F1B-87600B959098}">
      <dsp:nvSpPr>
        <dsp:cNvPr id="0" name=""/>
        <dsp:cNvSpPr/>
      </dsp:nvSpPr>
      <dsp:spPr>
        <a:xfrm>
          <a:off x="4058580" y="1882844"/>
          <a:ext cx="669713" cy="582359"/>
        </a:xfrm>
        <a:prstGeom prst="circular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9442AC8-156B-4A25-BF3A-E7885F568988}">
      <dsp:nvSpPr>
        <dsp:cNvPr id="0" name=""/>
        <dsp:cNvSpPr/>
      </dsp:nvSpPr>
      <dsp:spPr>
        <a:xfrm rot="10800000">
          <a:off x="4058580" y="2106828"/>
          <a:ext cx="669713" cy="582359"/>
        </a:xfrm>
        <a:prstGeom prst="circular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778497" y="0"/>
          <a:ext cx="389248"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78497" y="0"/>
        <a:ext cx="389248" cy="812799"/>
      </dsp:txXfrm>
    </dsp:sp>
    <dsp:sp modelId="{067126C9-3CB4-4B91-B606-CC2D9090EEDA}">
      <dsp:nvSpPr>
        <dsp:cNvPr id="0" name=""/>
        <dsp:cNvSpPr/>
      </dsp:nvSpPr>
      <dsp:spPr>
        <a:xfrm>
          <a:off x="583872" y="812799"/>
          <a:ext cx="778497" cy="812799"/>
        </a:xfrm>
        <a:prstGeom prst="trapezoid">
          <a:avLst>
            <a:gd name="adj" fmla="val 2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20109" y="812799"/>
        <a:ext cx="506023" cy="812799"/>
      </dsp:txXfrm>
    </dsp:sp>
    <dsp:sp modelId="{03EAC409-F0A9-4272-9C64-39C36C6D7937}">
      <dsp:nvSpPr>
        <dsp:cNvPr id="0" name=""/>
        <dsp:cNvSpPr/>
      </dsp:nvSpPr>
      <dsp:spPr>
        <a:xfrm>
          <a:off x="389248" y="1625599"/>
          <a:ext cx="1167745" cy="812799"/>
        </a:xfrm>
        <a:prstGeom prst="trapezoid">
          <a:avLst>
            <a:gd name="adj" fmla="val 2394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dirty="0" smtClean="0"/>
            <a:t>Applying</a:t>
          </a:r>
          <a:endParaRPr lang="id-ID" sz="1400" b="1" kern="1200" dirty="0"/>
        </a:p>
      </dsp:txBody>
      <dsp:txXfrm>
        <a:off x="593604" y="1625599"/>
        <a:ext cx="759034" cy="812799"/>
      </dsp:txXfrm>
    </dsp:sp>
    <dsp:sp modelId="{87EAE1CE-AB9B-4C17-B4C6-E358457B6456}">
      <dsp:nvSpPr>
        <dsp:cNvPr id="0" name=""/>
        <dsp:cNvSpPr/>
      </dsp:nvSpPr>
      <dsp:spPr>
        <a:xfrm>
          <a:off x="194624" y="2438399"/>
          <a:ext cx="1556994" cy="812799"/>
        </a:xfrm>
        <a:prstGeom prst="trapezoid">
          <a:avLst>
            <a:gd name="adj" fmla="val 2394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dirty="0" smtClean="0"/>
            <a:t>Under-standing</a:t>
          </a:r>
          <a:endParaRPr lang="id-ID" sz="1400" b="1" kern="1200" dirty="0"/>
        </a:p>
      </dsp:txBody>
      <dsp:txXfrm>
        <a:off x="467098" y="2438399"/>
        <a:ext cx="1012046" cy="812799"/>
      </dsp:txXfrm>
    </dsp:sp>
    <dsp:sp modelId="{CB2D68AA-B864-479A-91FD-FA359516EAE2}">
      <dsp:nvSpPr>
        <dsp:cNvPr id="0" name=""/>
        <dsp:cNvSpPr/>
      </dsp:nvSpPr>
      <dsp:spPr>
        <a:xfrm>
          <a:off x="0" y="3251199"/>
          <a:ext cx="1946243" cy="812799"/>
        </a:xfrm>
        <a:prstGeom prst="trapezoid">
          <a:avLst>
            <a:gd name="adj" fmla="val 23945"/>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t>Knowing/ Remembering</a:t>
          </a:r>
          <a:endParaRPr lang="id-ID" sz="1600" b="1" kern="1200" dirty="0"/>
        </a:p>
      </dsp:txBody>
      <dsp:txXfrm>
        <a:off x="340592" y="3251199"/>
        <a:ext cx="1265057" cy="812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778497" y="0"/>
          <a:ext cx="389248"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78497" y="0"/>
        <a:ext cx="389248" cy="812799"/>
      </dsp:txXfrm>
    </dsp:sp>
    <dsp:sp modelId="{067126C9-3CB4-4B91-B606-CC2D9090EEDA}">
      <dsp:nvSpPr>
        <dsp:cNvPr id="0" name=""/>
        <dsp:cNvSpPr/>
      </dsp:nvSpPr>
      <dsp:spPr>
        <a:xfrm>
          <a:off x="583872" y="812799"/>
          <a:ext cx="778497" cy="812799"/>
        </a:xfrm>
        <a:prstGeom prst="trapezoid">
          <a:avLst>
            <a:gd name="adj" fmla="val 2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20109" y="812799"/>
        <a:ext cx="506023" cy="812799"/>
      </dsp:txXfrm>
    </dsp:sp>
    <dsp:sp modelId="{03EAC409-F0A9-4272-9C64-39C36C6D7937}">
      <dsp:nvSpPr>
        <dsp:cNvPr id="0" name=""/>
        <dsp:cNvSpPr/>
      </dsp:nvSpPr>
      <dsp:spPr>
        <a:xfrm>
          <a:off x="389248" y="1625599"/>
          <a:ext cx="1167745" cy="812799"/>
        </a:xfrm>
        <a:prstGeom prst="trapezoid">
          <a:avLst>
            <a:gd name="adj" fmla="val 2394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t>Valuing</a:t>
          </a:r>
          <a:endParaRPr lang="id-ID" sz="1800" b="1" kern="1200" dirty="0"/>
        </a:p>
      </dsp:txBody>
      <dsp:txXfrm>
        <a:off x="593604" y="1625599"/>
        <a:ext cx="759034" cy="812799"/>
      </dsp:txXfrm>
    </dsp:sp>
    <dsp:sp modelId="{87EAE1CE-AB9B-4C17-B4C6-E358457B6456}">
      <dsp:nvSpPr>
        <dsp:cNvPr id="0" name=""/>
        <dsp:cNvSpPr/>
      </dsp:nvSpPr>
      <dsp:spPr>
        <a:xfrm>
          <a:off x="194624" y="2438399"/>
          <a:ext cx="1556994" cy="812799"/>
        </a:xfrm>
        <a:prstGeom prst="trapezoid">
          <a:avLst>
            <a:gd name="adj" fmla="val 2394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dirty="0" smtClean="0"/>
            <a:t>Responding</a:t>
          </a:r>
          <a:endParaRPr lang="id-ID" sz="1800" b="1" kern="1200" dirty="0"/>
        </a:p>
      </dsp:txBody>
      <dsp:txXfrm>
        <a:off x="467098" y="2438399"/>
        <a:ext cx="1012046" cy="812799"/>
      </dsp:txXfrm>
    </dsp:sp>
    <dsp:sp modelId="{CB2D68AA-B864-479A-91FD-FA359516EAE2}">
      <dsp:nvSpPr>
        <dsp:cNvPr id="0" name=""/>
        <dsp:cNvSpPr/>
      </dsp:nvSpPr>
      <dsp:spPr>
        <a:xfrm>
          <a:off x="0" y="3251199"/>
          <a:ext cx="1946243" cy="812799"/>
        </a:xfrm>
        <a:prstGeom prst="trapezoid">
          <a:avLst>
            <a:gd name="adj" fmla="val 23945"/>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t>Accepting</a:t>
          </a:r>
          <a:endParaRPr lang="id-ID" sz="1600" b="1" kern="1200" dirty="0"/>
        </a:p>
      </dsp:txBody>
      <dsp:txXfrm>
        <a:off x="340592" y="3251199"/>
        <a:ext cx="1265057" cy="812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778497" y="0"/>
          <a:ext cx="389248"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78497" y="0"/>
        <a:ext cx="389248" cy="812799"/>
      </dsp:txXfrm>
    </dsp:sp>
    <dsp:sp modelId="{067126C9-3CB4-4B91-B606-CC2D9090EEDA}">
      <dsp:nvSpPr>
        <dsp:cNvPr id="0" name=""/>
        <dsp:cNvSpPr/>
      </dsp:nvSpPr>
      <dsp:spPr>
        <a:xfrm>
          <a:off x="583872" y="812799"/>
          <a:ext cx="778497" cy="812799"/>
        </a:xfrm>
        <a:prstGeom prst="trapezoid">
          <a:avLst>
            <a:gd name="adj" fmla="val 2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20109" y="812799"/>
        <a:ext cx="506023" cy="812799"/>
      </dsp:txXfrm>
    </dsp:sp>
    <dsp:sp modelId="{03EAC409-F0A9-4272-9C64-39C36C6D7937}">
      <dsp:nvSpPr>
        <dsp:cNvPr id="0" name=""/>
        <dsp:cNvSpPr/>
      </dsp:nvSpPr>
      <dsp:spPr>
        <a:xfrm>
          <a:off x="389248" y="1625599"/>
          <a:ext cx="1167745" cy="812799"/>
        </a:xfrm>
        <a:prstGeom prst="trapezoid">
          <a:avLst>
            <a:gd name="adj" fmla="val 2394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70000"/>
            </a:lnSpc>
            <a:spcBef>
              <a:spcPct val="0"/>
            </a:spcBef>
            <a:spcAft>
              <a:spcPts val="0"/>
            </a:spcAft>
          </a:pPr>
          <a:r>
            <a:rPr lang="id-ID" sz="1400" b="1" kern="1200" dirty="0" smtClean="0"/>
            <a:t>Experi-</a:t>
          </a:r>
        </a:p>
        <a:p>
          <a:pPr lvl="0" algn="ctr" defTabSz="622300">
            <a:lnSpc>
              <a:spcPct val="70000"/>
            </a:lnSpc>
            <a:spcBef>
              <a:spcPct val="0"/>
            </a:spcBef>
            <a:spcAft>
              <a:spcPts val="0"/>
            </a:spcAft>
          </a:pPr>
          <a:r>
            <a:rPr lang="id-ID" sz="1400" b="1" kern="1200" dirty="0" smtClean="0"/>
            <a:t>menting</a:t>
          </a:r>
          <a:endParaRPr lang="id-ID" sz="1400" b="1" kern="1200" dirty="0"/>
        </a:p>
      </dsp:txBody>
      <dsp:txXfrm>
        <a:off x="593604" y="1625599"/>
        <a:ext cx="759034" cy="812799"/>
      </dsp:txXfrm>
    </dsp:sp>
    <dsp:sp modelId="{87EAE1CE-AB9B-4C17-B4C6-E358457B6456}">
      <dsp:nvSpPr>
        <dsp:cNvPr id="0" name=""/>
        <dsp:cNvSpPr/>
      </dsp:nvSpPr>
      <dsp:spPr>
        <a:xfrm>
          <a:off x="194624" y="2438399"/>
          <a:ext cx="1556994" cy="812799"/>
        </a:xfrm>
        <a:prstGeom prst="trapezoid">
          <a:avLst>
            <a:gd name="adj" fmla="val 2394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dirty="0" smtClean="0"/>
            <a:t>Questioning</a:t>
          </a:r>
          <a:endParaRPr lang="id-ID" sz="1400" b="1" kern="1200" dirty="0"/>
        </a:p>
      </dsp:txBody>
      <dsp:txXfrm>
        <a:off x="467098" y="2438399"/>
        <a:ext cx="1012046" cy="812799"/>
      </dsp:txXfrm>
    </dsp:sp>
    <dsp:sp modelId="{CB2D68AA-B864-479A-91FD-FA359516EAE2}">
      <dsp:nvSpPr>
        <dsp:cNvPr id="0" name=""/>
        <dsp:cNvSpPr/>
      </dsp:nvSpPr>
      <dsp:spPr>
        <a:xfrm>
          <a:off x="0" y="3251199"/>
          <a:ext cx="1946243" cy="812799"/>
        </a:xfrm>
        <a:prstGeom prst="trapezoid">
          <a:avLst>
            <a:gd name="adj" fmla="val 23945"/>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t>Observing</a:t>
          </a:r>
          <a:endParaRPr lang="id-ID" sz="1600" b="1" kern="1200" dirty="0"/>
        </a:p>
      </dsp:txBody>
      <dsp:txXfrm>
        <a:off x="340592" y="3251199"/>
        <a:ext cx="1265057" cy="81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75F8-12D3-477C-9967-EBF2375201C2}">
      <dsp:nvSpPr>
        <dsp:cNvPr id="0" name=""/>
        <dsp:cNvSpPr/>
      </dsp:nvSpPr>
      <dsp:spPr>
        <a:xfrm>
          <a:off x="778497" y="0"/>
          <a:ext cx="389248" cy="812799"/>
        </a:xfrm>
        <a:prstGeom prst="trapezoid">
          <a:avLst>
            <a:gd name="adj" fmla="val 5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78497" y="0"/>
        <a:ext cx="389248" cy="812799"/>
      </dsp:txXfrm>
    </dsp:sp>
    <dsp:sp modelId="{067126C9-3CB4-4B91-B606-CC2D9090EEDA}">
      <dsp:nvSpPr>
        <dsp:cNvPr id="0" name=""/>
        <dsp:cNvSpPr/>
      </dsp:nvSpPr>
      <dsp:spPr>
        <a:xfrm>
          <a:off x="583872" y="812799"/>
          <a:ext cx="778497" cy="812799"/>
        </a:xfrm>
        <a:prstGeom prst="trapezoid">
          <a:avLst>
            <a:gd name="adj" fmla="val 2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d-ID" sz="1800" b="1" kern="1200" dirty="0">
            <a:solidFill>
              <a:srgbClr val="FFC000"/>
            </a:solidFill>
          </a:endParaRPr>
        </a:p>
      </dsp:txBody>
      <dsp:txXfrm>
        <a:off x="720109" y="812799"/>
        <a:ext cx="506023" cy="812799"/>
      </dsp:txXfrm>
    </dsp:sp>
    <dsp:sp modelId="{03EAC409-F0A9-4272-9C64-39C36C6D7937}">
      <dsp:nvSpPr>
        <dsp:cNvPr id="0" name=""/>
        <dsp:cNvSpPr/>
      </dsp:nvSpPr>
      <dsp:spPr>
        <a:xfrm>
          <a:off x="389248" y="1625599"/>
          <a:ext cx="1167745" cy="812799"/>
        </a:xfrm>
        <a:prstGeom prst="trapezoid">
          <a:avLst>
            <a:gd name="adj" fmla="val 2394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dirty="0" smtClean="0"/>
            <a:t>Applying</a:t>
          </a:r>
          <a:endParaRPr lang="id-ID" sz="1400" b="1" kern="1200" dirty="0"/>
        </a:p>
      </dsp:txBody>
      <dsp:txXfrm>
        <a:off x="593604" y="1625599"/>
        <a:ext cx="759034" cy="812799"/>
      </dsp:txXfrm>
    </dsp:sp>
    <dsp:sp modelId="{87EAE1CE-AB9B-4C17-B4C6-E358457B6456}">
      <dsp:nvSpPr>
        <dsp:cNvPr id="0" name=""/>
        <dsp:cNvSpPr/>
      </dsp:nvSpPr>
      <dsp:spPr>
        <a:xfrm>
          <a:off x="194624" y="2438399"/>
          <a:ext cx="1556994" cy="812799"/>
        </a:xfrm>
        <a:prstGeom prst="trapezoid">
          <a:avLst>
            <a:gd name="adj" fmla="val 2394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t>Under-standing</a:t>
          </a:r>
          <a:endParaRPr lang="id-ID" sz="1800" b="1" kern="1200" dirty="0"/>
        </a:p>
      </dsp:txBody>
      <dsp:txXfrm>
        <a:off x="467098" y="2438399"/>
        <a:ext cx="1012046" cy="812799"/>
      </dsp:txXfrm>
    </dsp:sp>
    <dsp:sp modelId="{CB2D68AA-B864-479A-91FD-FA359516EAE2}">
      <dsp:nvSpPr>
        <dsp:cNvPr id="0" name=""/>
        <dsp:cNvSpPr/>
      </dsp:nvSpPr>
      <dsp:spPr>
        <a:xfrm>
          <a:off x="0" y="3251199"/>
          <a:ext cx="1946243" cy="812799"/>
        </a:xfrm>
        <a:prstGeom prst="trapezoid">
          <a:avLst>
            <a:gd name="adj" fmla="val 23945"/>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t>Knowing/ Remembering</a:t>
          </a:r>
          <a:endParaRPr lang="id-ID" sz="1600" b="1" kern="1200" dirty="0"/>
        </a:p>
      </dsp:txBody>
      <dsp:txXfrm>
        <a:off x="340592" y="3251199"/>
        <a:ext cx="1265057" cy="812799"/>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5455"/>
          </a:xfrm>
          <a:prstGeom prst="rect">
            <a:avLst/>
          </a:prstGeom>
        </p:spPr>
        <p:txBody>
          <a:bodyPr vert="horz" lIns="96172" tIns="48086" rIns="96172" bIns="48086" rtlCol="0"/>
          <a:lstStyle>
            <a:lvl1pPr algn="l">
              <a:defRPr sz="1300"/>
            </a:lvl1pPr>
          </a:lstStyle>
          <a:p>
            <a:endParaRPr lang="en-US"/>
          </a:p>
        </p:txBody>
      </p:sp>
      <p:sp>
        <p:nvSpPr>
          <p:cNvPr id="3" name="Date Placeholder 2"/>
          <p:cNvSpPr>
            <a:spLocks noGrp="1"/>
          </p:cNvSpPr>
          <p:nvPr>
            <p:ph type="dt" idx="1"/>
          </p:nvPr>
        </p:nvSpPr>
        <p:spPr>
          <a:xfrm>
            <a:off x="3939466" y="0"/>
            <a:ext cx="3013764" cy="465455"/>
          </a:xfrm>
          <a:prstGeom prst="rect">
            <a:avLst/>
          </a:prstGeom>
        </p:spPr>
        <p:txBody>
          <a:bodyPr vert="horz" lIns="96172" tIns="48086" rIns="96172" bIns="48086" rtlCol="0"/>
          <a:lstStyle>
            <a:lvl1pPr algn="r">
              <a:defRPr sz="1300"/>
            </a:lvl1pPr>
          </a:lstStyle>
          <a:p>
            <a:fld id="{1A96BE77-8F65-41BA-AC0E-20FC7DB3EB3F}" type="datetimeFigureOut">
              <a:rPr lang="en-US" smtClean="0"/>
              <a:pPr/>
              <a:t>11/22/2014</a:t>
            </a:fld>
            <a:endParaRPr lang="en-US"/>
          </a:p>
        </p:txBody>
      </p:sp>
      <p:sp>
        <p:nvSpPr>
          <p:cNvPr id="4" name="Slide Image Placeholder 3"/>
          <p:cNvSpPr>
            <a:spLocks noGrp="1" noRot="1" noChangeAspect="1"/>
          </p:cNvSpPr>
          <p:nvPr>
            <p:ph type="sldImg" idx="2"/>
          </p:nvPr>
        </p:nvSpPr>
        <p:spPr>
          <a:xfrm>
            <a:off x="1149350" y="696913"/>
            <a:ext cx="4656138" cy="3490912"/>
          </a:xfrm>
          <a:prstGeom prst="rect">
            <a:avLst/>
          </a:prstGeom>
          <a:noFill/>
          <a:ln w="12700">
            <a:solidFill>
              <a:prstClr val="black"/>
            </a:solidFill>
          </a:ln>
        </p:spPr>
        <p:txBody>
          <a:bodyPr vert="horz" lIns="96172" tIns="48086" rIns="96172" bIns="48086" rtlCol="0" anchor="ctr"/>
          <a:lstStyle/>
          <a:p>
            <a:endParaRPr lang="en-US"/>
          </a:p>
        </p:txBody>
      </p:sp>
      <p:sp>
        <p:nvSpPr>
          <p:cNvPr id="5" name="Notes Placeholder 4"/>
          <p:cNvSpPr>
            <a:spLocks noGrp="1"/>
          </p:cNvSpPr>
          <p:nvPr>
            <p:ph type="body" sz="quarter" idx="3"/>
          </p:nvPr>
        </p:nvSpPr>
        <p:spPr>
          <a:xfrm>
            <a:off x="695485" y="4421823"/>
            <a:ext cx="5563870" cy="4189095"/>
          </a:xfrm>
          <a:prstGeom prst="rect">
            <a:avLst/>
          </a:prstGeom>
        </p:spPr>
        <p:txBody>
          <a:bodyPr vert="horz" lIns="96172" tIns="48086" rIns="96172" bIns="480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4" cy="465455"/>
          </a:xfrm>
          <a:prstGeom prst="rect">
            <a:avLst/>
          </a:prstGeom>
        </p:spPr>
        <p:txBody>
          <a:bodyPr vert="horz" lIns="96172" tIns="48086" rIns="96172" bIns="48086" rtlCol="0" anchor="b"/>
          <a:lstStyle>
            <a:lvl1pPr algn="l">
              <a:defRPr sz="1300"/>
            </a:lvl1pPr>
          </a:lstStyle>
          <a:p>
            <a:endParaRPr lang="en-US"/>
          </a:p>
        </p:txBody>
      </p:sp>
      <p:sp>
        <p:nvSpPr>
          <p:cNvPr id="7" name="Slide Number Placeholder 6"/>
          <p:cNvSpPr>
            <a:spLocks noGrp="1"/>
          </p:cNvSpPr>
          <p:nvPr>
            <p:ph type="sldNum" sz="quarter" idx="5"/>
          </p:nvPr>
        </p:nvSpPr>
        <p:spPr>
          <a:xfrm>
            <a:off x="3939466" y="8842030"/>
            <a:ext cx="3013764" cy="465455"/>
          </a:xfrm>
          <a:prstGeom prst="rect">
            <a:avLst/>
          </a:prstGeom>
        </p:spPr>
        <p:txBody>
          <a:bodyPr vert="horz" lIns="96172" tIns="48086" rIns="96172" bIns="48086" rtlCol="0" anchor="b"/>
          <a:lstStyle>
            <a:lvl1pPr algn="r">
              <a:defRPr sz="1300"/>
            </a:lvl1pPr>
          </a:lstStyle>
          <a:p>
            <a:fld id="{96417ACC-480F-45F9-885E-554893D1D38F}" type="slidenum">
              <a:rPr lang="en-US" smtClean="0"/>
              <a:pPr/>
              <a:t>‹#›</a:t>
            </a:fld>
            <a:endParaRPr lang="en-US"/>
          </a:p>
        </p:txBody>
      </p:sp>
    </p:spTree>
    <p:extLst>
      <p:ext uri="{BB962C8B-B14F-4D97-AF65-F5344CB8AC3E}">
        <p14:creationId xmlns:p14="http://schemas.microsoft.com/office/powerpoint/2010/main" val="387531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6913"/>
            <a:ext cx="4652962" cy="3489325"/>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0CEF0F8-BD4D-4451-8AE8-E5382679AEEA}" type="slidenum">
              <a:rPr lang="id-ID" smtClean="0"/>
              <a:pPr/>
              <a:t>2</a:t>
            </a:fld>
            <a:endParaRPr lang="id-ID"/>
          </a:p>
        </p:txBody>
      </p:sp>
    </p:spTree>
    <p:extLst>
      <p:ext uri="{BB962C8B-B14F-4D97-AF65-F5344CB8AC3E}">
        <p14:creationId xmlns:p14="http://schemas.microsoft.com/office/powerpoint/2010/main" val="368495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dirty="0"/>
              <a:t>134040 + 610574 + 947021 = </a:t>
            </a:r>
            <a:r>
              <a:rPr lang="en-US" dirty="0" smtClean="0"/>
              <a:t>1691635</a:t>
            </a:r>
            <a:endParaRPr lang="en-US" dirty="0"/>
          </a:p>
        </p:txBody>
      </p:sp>
      <p:sp>
        <p:nvSpPr>
          <p:cNvPr id="4" name="Slide Number Placeholder 3"/>
          <p:cNvSpPr>
            <a:spLocks noGrp="1"/>
          </p:cNvSpPr>
          <p:nvPr>
            <p:ph type="sldNum" sz="quarter" idx="10"/>
          </p:nvPr>
        </p:nvSpPr>
        <p:spPr/>
        <p:txBody>
          <a:bodyPr/>
          <a:lstStyle/>
          <a:p>
            <a:fld id="{62979CA2-22AA-44BA-BF1D-81E4C47DDE0E}" type="slidenum">
              <a:rPr lang="en-US" smtClean="0"/>
              <a:t>24</a:t>
            </a:fld>
            <a:endParaRPr lang="en-US"/>
          </a:p>
        </p:txBody>
      </p:sp>
    </p:spTree>
    <p:extLst>
      <p:ext uri="{BB962C8B-B14F-4D97-AF65-F5344CB8AC3E}">
        <p14:creationId xmlns:p14="http://schemas.microsoft.com/office/powerpoint/2010/main" val="122517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26</a:t>
            </a:fld>
            <a:endParaRPr lang="id-ID"/>
          </a:p>
        </p:txBody>
      </p:sp>
    </p:spTree>
    <p:extLst>
      <p:ext uri="{BB962C8B-B14F-4D97-AF65-F5344CB8AC3E}">
        <p14:creationId xmlns:p14="http://schemas.microsoft.com/office/powerpoint/2010/main" val="202104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271423F-1312-4069-B5A7-D40FD5D3F92D}" type="slidenum">
              <a:rPr lang="id-ID" smtClean="0"/>
              <a:pPr/>
              <a:t>28</a:t>
            </a:fld>
            <a:endParaRPr lang="id-ID"/>
          </a:p>
        </p:txBody>
      </p:sp>
    </p:spTree>
    <p:extLst>
      <p:ext uri="{BB962C8B-B14F-4D97-AF65-F5344CB8AC3E}">
        <p14:creationId xmlns:p14="http://schemas.microsoft.com/office/powerpoint/2010/main" val="246797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29</a:t>
            </a:fld>
            <a:endParaRPr lang="id-ID"/>
          </a:p>
        </p:txBody>
      </p:sp>
    </p:spTree>
    <p:extLst>
      <p:ext uri="{BB962C8B-B14F-4D97-AF65-F5344CB8AC3E}">
        <p14:creationId xmlns:p14="http://schemas.microsoft.com/office/powerpoint/2010/main" val="202104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31</a:t>
            </a:fld>
            <a:endParaRPr lang="id-ID"/>
          </a:p>
        </p:txBody>
      </p:sp>
    </p:spTree>
    <p:extLst>
      <p:ext uri="{BB962C8B-B14F-4D97-AF65-F5344CB8AC3E}">
        <p14:creationId xmlns:p14="http://schemas.microsoft.com/office/powerpoint/2010/main" val="202104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271423F-1312-4069-B5A7-D40FD5D3F92D}" type="slidenum">
              <a:rPr lang="id-ID" smtClean="0"/>
              <a:pPr/>
              <a:t>33</a:t>
            </a:fld>
            <a:endParaRPr lang="id-ID"/>
          </a:p>
        </p:txBody>
      </p:sp>
    </p:spTree>
    <p:extLst>
      <p:ext uri="{BB962C8B-B14F-4D97-AF65-F5344CB8AC3E}">
        <p14:creationId xmlns:p14="http://schemas.microsoft.com/office/powerpoint/2010/main" val="2467974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35</a:t>
            </a:fld>
            <a:endParaRPr lang="id-ID"/>
          </a:p>
        </p:txBody>
      </p:sp>
    </p:spTree>
    <p:extLst>
      <p:ext uri="{BB962C8B-B14F-4D97-AF65-F5344CB8AC3E}">
        <p14:creationId xmlns:p14="http://schemas.microsoft.com/office/powerpoint/2010/main" val="66232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6913"/>
            <a:ext cx="4652962" cy="3489325"/>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0CEF0F8-BD4D-4451-8AE8-E5382679AEEA}" type="slidenum">
              <a:rPr lang="id-ID" smtClean="0"/>
              <a:pPr/>
              <a:t>36</a:t>
            </a:fld>
            <a:endParaRPr lang="id-ID"/>
          </a:p>
        </p:txBody>
      </p:sp>
    </p:spTree>
    <p:extLst>
      <p:ext uri="{BB962C8B-B14F-4D97-AF65-F5344CB8AC3E}">
        <p14:creationId xmlns:p14="http://schemas.microsoft.com/office/powerpoint/2010/main" val="313913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37</a:t>
            </a:fld>
            <a:endParaRPr lang="id-ID"/>
          </a:p>
        </p:txBody>
      </p:sp>
    </p:spTree>
    <p:extLst>
      <p:ext uri="{BB962C8B-B14F-4D97-AF65-F5344CB8AC3E}">
        <p14:creationId xmlns:p14="http://schemas.microsoft.com/office/powerpoint/2010/main" val="202104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ED232-6D06-4F97-B432-09736509C049}" type="slidenum">
              <a:rPr lang="en-US" smtClean="0"/>
              <a:pPr/>
              <a:t>38</a:t>
            </a:fld>
            <a:endParaRPr lang="en-US"/>
          </a:p>
        </p:txBody>
      </p:sp>
    </p:spTree>
    <p:extLst>
      <p:ext uri="{BB962C8B-B14F-4D97-AF65-F5344CB8AC3E}">
        <p14:creationId xmlns:p14="http://schemas.microsoft.com/office/powerpoint/2010/main" val="163284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3</a:t>
            </a:fld>
            <a:endParaRPr lang="id-ID"/>
          </a:p>
        </p:txBody>
      </p:sp>
    </p:spTree>
    <p:extLst>
      <p:ext uri="{BB962C8B-B14F-4D97-AF65-F5344CB8AC3E}">
        <p14:creationId xmlns:p14="http://schemas.microsoft.com/office/powerpoint/2010/main" val="662322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noFill/>
        </p:spPr>
        <p:txBody>
          <a:bodyPr/>
          <a:lstStyle/>
          <a:p>
            <a:endParaRPr lang="en-AU" smtClean="0">
              <a:cs typeface="Cordia New" pitchFamily="34" charset="-34"/>
            </a:endParaRPr>
          </a:p>
        </p:txBody>
      </p:sp>
      <p:sp>
        <p:nvSpPr>
          <p:cNvPr id="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SG" smtClean="0"/>
              <a:t>INVESTMENTS July 09  JFCCT Chairman</a:t>
            </a:r>
            <a:endParaRPr lang="en-SG"/>
          </a:p>
        </p:txBody>
      </p:sp>
      <p:sp>
        <p:nvSpPr>
          <p:cNvPr id="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7C6EF2EF-CAD6-47A0-8475-80D90B3C2BAE}" type="slidenum">
              <a:rPr lang="en-SG" smtClean="0"/>
              <a:pPr>
                <a:defRPr/>
              </a:pPr>
              <a:t>39</a:t>
            </a:fld>
            <a:endParaRPr lang="en-SG"/>
          </a:p>
        </p:txBody>
      </p:sp>
    </p:spTree>
    <p:extLst>
      <p:ext uri="{BB962C8B-B14F-4D97-AF65-F5344CB8AC3E}">
        <p14:creationId xmlns:p14="http://schemas.microsoft.com/office/powerpoint/2010/main" val="3926235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40</a:t>
            </a:fld>
            <a:endParaRPr lang="id-ID"/>
          </a:p>
        </p:txBody>
      </p:sp>
    </p:spTree>
    <p:extLst>
      <p:ext uri="{BB962C8B-B14F-4D97-AF65-F5344CB8AC3E}">
        <p14:creationId xmlns:p14="http://schemas.microsoft.com/office/powerpoint/2010/main" val="2021043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6175" y="693738"/>
            <a:ext cx="4662488" cy="3495675"/>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Date Placeholder 6"/>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73575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48</a:t>
            </a:fld>
            <a:endParaRPr lang="id-ID"/>
          </a:p>
        </p:txBody>
      </p:sp>
    </p:spTree>
    <p:extLst>
      <p:ext uri="{BB962C8B-B14F-4D97-AF65-F5344CB8AC3E}">
        <p14:creationId xmlns:p14="http://schemas.microsoft.com/office/powerpoint/2010/main" val="2021043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755452" y="6660210"/>
            <a:ext cx="4404730" cy="35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5" tIns="50803" rIns="101605" bIns="50803"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51913B1-FEA9-4F4A-B3CF-C849ACFE0C27}" type="slidenum">
              <a:rPr lang="en-US" sz="1400"/>
              <a:pPr algn="r" eaLnBrk="1" hangingPunct="1"/>
              <a:t>53</a:t>
            </a:fld>
            <a:endParaRPr lang="en-US" sz="1400"/>
          </a:p>
        </p:txBody>
      </p:sp>
      <p:sp>
        <p:nvSpPr>
          <p:cNvPr id="26627" name="Rectangle 2"/>
          <p:cNvSpPr>
            <a:spLocks noGrp="1" noRot="1" noChangeAspect="1" noChangeArrowheads="1" noTextEdit="1"/>
          </p:cNvSpPr>
          <p:nvPr>
            <p:ph type="sldImg"/>
          </p:nvPr>
        </p:nvSpPr>
        <p:spPr bwMode="auto">
          <a:xfrm>
            <a:off x="3328988" y="525463"/>
            <a:ext cx="3508375" cy="2630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605" tIns="50803" rIns="101605" bIns="50803" numCol="1" anchor="t" anchorCtr="0" compatLnSpc="1">
            <a:prstTxWarp prst="textNoShape">
              <a:avLst/>
            </a:prstTxWarp>
          </a:bodyPr>
          <a:lstStyle/>
          <a:p>
            <a:pPr eaLnBrk="1" hangingPunct="1">
              <a:spcBef>
                <a:spcPct val="0"/>
              </a:spcBef>
            </a:pPr>
            <a:endParaRPr lang="en-US" smtClean="0"/>
          </a:p>
        </p:txBody>
      </p:sp>
      <p:sp>
        <p:nvSpPr>
          <p:cNvPr id="266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1390" indent="-300534" eaLnBrk="0" hangingPunct="0">
              <a:defRPr>
                <a:solidFill>
                  <a:schemeClr val="tx1"/>
                </a:solidFill>
                <a:latin typeface="Arial" panose="020B0604020202020204" pitchFamily="34" charset="0"/>
                <a:cs typeface="Arial" panose="020B0604020202020204" pitchFamily="34" charset="0"/>
              </a:defRPr>
            </a:lvl2pPr>
            <a:lvl3pPr marL="1202139" indent="-240428" eaLnBrk="0" hangingPunct="0">
              <a:defRPr>
                <a:solidFill>
                  <a:schemeClr val="tx1"/>
                </a:solidFill>
                <a:latin typeface="Arial" panose="020B0604020202020204" pitchFamily="34" charset="0"/>
                <a:cs typeface="Arial" panose="020B0604020202020204" pitchFamily="34" charset="0"/>
              </a:defRPr>
            </a:lvl3pPr>
            <a:lvl4pPr marL="1682993" indent="-240428" eaLnBrk="0" hangingPunct="0">
              <a:defRPr>
                <a:solidFill>
                  <a:schemeClr val="tx1"/>
                </a:solidFill>
                <a:latin typeface="Arial" panose="020B0604020202020204" pitchFamily="34" charset="0"/>
                <a:cs typeface="Arial" panose="020B0604020202020204" pitchFamily="34" charset="0"/>
              </a:defRPr>
            </a:lvl4pPr>
            <a:lvl5pPr marL="2163849" indent="-240428" eaLnBrk="0" hangingPunct="0">
              <a:defRPr>
                <a:solidFill>
                  <a:schemeClr val="tx1"/>
                </a:solidFill>
                <a:latin typeface="Arial" panose="020B0604020202020204" pitchFamily="34" charset="0"/>
                <a:cs typeface="Arial" panose="020B0604020202020204" pitchFamily="34" charset="0"/>
              </a:defRPr>
            </a:lvl5pPr>
            <a:lvl6pPr marL="2644704" indent="-2404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25560" indent="-2404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06415" indent="-2404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87271" indent="-24042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mtClean="0"/>
          </a:p>
        </p:txBody>
      </p:sp>
    </p:spTree>
    <p:extLst>
      <p:ext uri="{BB962C8B-B14F-4D97-AF65-F5344CB8AC3E}">
        <p14:creationId xmlns:p14="http://schemas.microsoft.com/office/powerpoint/2010/main" val="4276442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54</a:t>
            </a:fld>
            <a:endParaRPr lang="id-ID"/>
          </a:p>
        </p:txBody>
      </p:sp>
    </p:spTree>
    <p:extLst>
      <p:ext uri="{BB962C8B-B14F-4D97-AF65-F5344CB8AC3E}">
        <p14:creationId xmlns:p14="http://schemas.microsoft.com/office/powerpoint/2010/main" val="66232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436563" y="153988"/>
            <a:ext cx="6048375" cy="4537075"/>
          </a:xfrm>
          <a:ln/>
        </p:spPr>
      </p:sp>
      <p:sp>
        <p:nvSpPr>
          <p:cNvPr id="3" name="Notes Placeholder 2"/>
          <p:cNvSpPr>
            <a:spLocks noGrp="1"/>
          </p:cNvSpPr>
          <p:nvPr>
            <p:ph type="body" idx="1"/>
          </p:nvPr>
        </p:nvSpPr>
        <p:spPr/>
        <p:txBody>
          <a:bodyPr/>
          <a:lstStyle/>
          <a:p>
            <a:pPr>
              <a:defRPr/>
            </a:pPr>
            <a:endParaRPr sz="1350"/>
          </a:p>
        </p:txBody>
      </p:sp>
      <p:sp>
        <p:nvSpPr>
          <p:cNvPr id="146436" name="Slide Number Placeholder 3"/>
          <p:cNvSpPr>
            <a:spLocks noGrp="1"/>
          </p:cNvSpPr>
          <p:nvPr>
            <p:ph type="sldNum" sz="quarter" idx="5"/>
          </p:nvPr>
        </p:nvSpPr>
        <p:spPr bwMode="auto">
          <a:xfrm>
            <a:off x="0" y="8605838"/>
            <a:ext cx="6858000" cy="498475"/>
          </a:xfrm>
          <a:noFill/>
          <a:ln>
            <a:miter lim="800000"/>
            <a:headEnd/>
            <a:tailEnd/>
          </a:ln>
        </p:spPr>
        <p:txBody>
          <a:bodyPr/>
          <a:lstStyle/>
          <a:p>
            <a:pPr algn="ctr"/>
            <a:r>
              <a:rPr lang="id-ID">
                <a:solidFill>
                  <a:prstClr val="black"/>
                </a:solidFill>
              </a:rPr>
              <a:t>Halaman </a:t>
            </a:r>
            <a:fld id="{B17C599C-81A2-49EA-9391-78C2501DF04D}" type="slidenum">
              <a:rPr lang="id-ID">
                <a:solidFill>
                  <a:prstClr val="black"/>
                </a:solidFill>
              </a:rPr>
              <a:pPr algn="ctr"/>
              <a:t>57</a:t>
            </a:fld>
            <a:endParaRPr lang="id-ID">
              <a:solidFill>
                <a:prstClr val="black"/>
              </a:solidFill>
            </a:endParaRPr>
          </a:p>
        </p:txBody>
      </p:sp>
    </p:spTree>
    <p:extLst>
      <p:ext uri="{BB962C8B-B14F-4D97-AF65-F5344CB8AC3E}">
        <p14:creationId xmlns:p14="http://schemas.microsoft.com/office/powerpoint/2010/main" val="1823224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E0A99C-6F4E-483D-8766-3CF4284C50EB}" type="slidenum">
              <a:rPr lang="en-US">
                <a:solidFill>
                  <a:prstClr val="black"/>
                </a:solidFill>
                <a:latin typeface="Calibri" panose="020F0502020204030204" pitchFamily="34" charset="0"/>
              </a:rPr>
              <a:pPr eaLnBrk="1" hangingPunct="1"/>
              <a:t>81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78681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A99A79-F1F6-436D-AEB8-B184D90B6625}" type="slidenum">
              <a:rPr lang="en-US">
                <a:solidFill>
                  <a:prstClr val="black"/>
                </a:solidFill>
                <a:latin typeface="Calibri" panose="020F0502020204030204" pitchFamily="34" charset="0"/>
              </a:rPr>
              <a:pPr eaLnBrk="1" hangingPunct="1"/>
              <a:t>82</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62771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7E1330-ED8E-4884-960A-8E791E3E2774}" type="slidenum">
              <a:rPr lang="en-US">
                <a:solidFill>
                  <a:prstClr val="black"/>
                </a:solidFill>
                <a:latin typeface="Calibri" panose="020F0502020204030204" pitchFamily="34" charset="0"/>
              </a:rPr>
              <a:pPr eaLnBrk="1" hangingPunct="1"/>
              <a:t>83</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5534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6913"/>
            <a:ext cx="4652962" cy="3489325"/>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0CEF0F8-BD4D-4451-8AE8-E5382679AEEA}" type="slidenum">
              <a:rPr lang="id-ID" smtClean="0"/>
              <a:pPr/>
              <a:t>4</a:t>
            </a:fld>
            <a:endParaRPr lang="id-ID"/>
          </a:p>
        </p:txBody>
      </p:sp>
    </p:spTree>
    <p:extLst>
      <p:ext uri="{BB962C8B-B14F-4D97-AF65-F5344CB8AC3E}">
        <p14:creationId xmlns:p14="http://schemas.microsoft.com/office/powerpoint/2010/main" val="3139138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896AC5-8514-4089-A36A-90600ED96729}" type="slidenum">
              <a:rPr lang="en-US">
                <a:solidFill>
                  <a:prstClr val="black"/>
                </a:solidFill>
                <a:latin typeface="Calibri" panose="020F0502020204030204" pitchFamily="34" charset="0"/>
              </a:rPr>
              <a:pPr eaLnBrk="1" hangingPunct="1"/>
              <a:t>84</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19736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11DB96-4211-44CA-9242-309F59FA42A1}" type="slidenum">
              <a:rPr lang="en-US">
                <a:solidFill>
                  <a:prstClr val="black"/>
                </a:solidFill>
                <a:latin typeface="Calibri" panose="020F0502020204030204" pitchFamily="34" charset="0"/>
              </a:rPr>
              <a:pPr eaLnBrk="1" hangingPunct="1"/>
              <a:t>85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46703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1BA440-6479-4631-8AAB-2AD58B90601C}" type="slidenum">
              <a:rPr lang="en-US">
                <a:solidFill>
                  <a:prstClr val="black"/>
                </a:solidFill>
                <a:latin typeface="Calibri" panose="020F0502020204030204" pitchFamily="34" charset="0"/>
              </a:rPr>
              <a:pPr eaLnBrk="1" hangingPunct="1"/>
              <a:t>86</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862959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A7CC2D-2FFF-4964-A71A-B1B05DAAE066}" type="slidenum">
              <a:rPr lang="en-US">
                <a:solidFill>
                  <a:prstClr val="black"/>
                </a:solidFill>
                <a:latin typeface="Calibri" panose="020F0502020204030204" pitchFamily="34" charset="0"/>
              </a:rPr>
              <a:pPr eaLnBrk="1" hangingPunct="1"/>
              <a:t>87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424471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401BC7-5928-4FDF-8F42-4FDD984521B1}" type="slidenum">
              <a:rPr lang="en-US">
                <a:solidFill>
                  <a:prstClr val="black"/>
                </a:solidFill>
                <a:latin typeface="Calibri" panose="020F0502020204030204" pitchFamily="34" charset="0"/>
              </a:rPr>
              <a:pPr eaLnBrk="1" hangingPunct="1"/>
              <a:t>88</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94408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C4B247-3792-465B-ADBA-147C7140494C}" type="slidenum">
              <a:rPr lang="en-US">
                <a:solidFill>
                  <a:prstClr val="black"/>
                </a:solidFill>
                <a:latin typeface="Calibri" panose="020F0502020204030204" pitchFamily="34" charset="0"/>
              </a:rPr>
              <a:pPr eaLnBrk="1" hangingPunct="1"/>
              <a:t>89</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34381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2BA389-183F-44E9-8F99-B6AC854BB01C}" type="slidenum">
              <a:rPr lang="en-US">
                <a:solidFill>
                  <a:prstClr val="black"/>
                </a:solidFill>
                <a:latin typeface="Calibri" panose="020F0502020204030204" pitchFamily="34" charset="0"/>
              </a:rPr>
              <a:pPr eaLnBrk="1" hangingPunct="1"/>
              <a:t>90</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204217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A721DA-DD26-4FDD-BF36-87B1EE59CC4A}" type="slidenum">
              <a:rPr lang="en-US">
                <a:solidFill>
                  <a:prstClr val="black"/>
                </a:solidFill>
                <a:latin typeface="Calibri" panose="020F0502020204030204" pitchFamily="34" charset="0"/>
              </a:rPr>
              <a:pPr eaLnBrk="1" hangingPunct="1"/>
              <a:t>91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14430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57E2FD-24F4-42FD-B632-8E9B52A0E786}" type="slidenum">
              <a:rPr lang="en-US">
                <a:solidFill>
                  <a:prstClr val="black"/>
                </a:solidFill>
                <a:latin typeface="Calibri" panose="020F0502020204030204" pitchFamily="34" charset="0"/>
              </a:rPr>
              <a:pPr eaLnBrk="1" hangingPunct="1"/>
              <a:t>92</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93677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5</a:t>
            </a:fld>
            <a:endParaRPr lang="id-ID"/>
          </a:p>
        </p:txBody>
      </p:sp>
    </p:spTree>
    <p:extLst>
      <p:ext uri="{BB962C8B-B14F-4D97-AF65-F5344CB8AC3E}">
        <p14:creationId xmlns:p14="http://schemas.microsoft.com/office/powerpoint/2010/main" val="202104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57238"/>
            <a:ext cx="5054600" cy="3790950"/>
          </a:xfrm>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0"/>
          </p:nvPr>
        </p:nvSpPr>
        <p:spPr/>
        <p:txBody>
          <a:bodyPr/>
          <a:lstStyle/>
          <a:p>
            <a:pPr>
              <a:defRPr/>
            </a:pPr>
            <a:r>
              <a:rPr lang="en-US" smtClean="0"/>
              <a:t>1</a:t>
            </a:r>
            <a:endParaRPr lang="en-US"/>
          </a:p>
        </p:txBody>
      </p:sp>
    </p:spTree>
    <p:extLst>
      <p:ext uri="{BB962C8B-B14F-4D97-AF65-F5344CB8AC3E}">
        <p14:creationId xmlns:p14="http://schemas.microsoft.com/office/powerpoint/2010/main" val="318250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1B166-3E6B-48DA-AA90-B2109B069791}" type="slidenum">
              <a:rPr lang="en-US" smtClean="0"/>
              <a:t>7</a:t>
            </a:fld>
            <a:endParaRPr lang="en-US"/>
          </a:p>
        </p:txBody>
      </p:sp>
    </p:spTree>
    <p:extLst>
      <p:ext uri="{BB962C8B-B14F-4D97-AF65-F5344CB8AC3E}">
        <p14:creationId xmlns:p14="http://schemas.microsoft.com/office/powerpoint/2010/main" val="178667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4C9A7-3895-4B0F-9509-098D21538407}" type="slidenum">
              <a:rPr lang="id-ID" smtClean="0"/>
              <a:pPr/>
              <a:t>15</a:t>
            </a:fld>
            <a:endParaRPr lang="id-ID"/>
          </a:p>
        </p:txBody>
      </p:sp>
    </p:spTree>
    <p:extLst>
      <p:ext uri="{BB962C8B-B14F-4D97-AF65-F5344CB8AC3E}">
        <p14:creationId xmlns:p14="http://schemas.microsoft.com/office/powerpoint/2010/main" val="276809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E4C9A7-3895-4B0F-9509-098D21538407}" type="slidenum">
              <a:rPr lang="id-ID" smtClean="0"/>
              <a:pPr/>
              <a:t>16</a:t>
            </a:fld>
            <a:endParaRPr lang="id-ID"/>
          </a:p>
        </p:txBody>
      </p:sp>
    </p:spTree>
    <p:extLst>
      <p:ext uri="{BB962C8B-B14F-4D97-AF65-F5344CB8AC3E}">
        <p14:creationId xmlns:p14="http://schemas.microsoft.com/office/powerpoint/2010/main" val="204735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50938"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ＭＳ Ｐゴシック" charset="0"/>
              </a:defRPr>
            </a:lvl1pPr>
            <a:lvl2pPr marL="781390" indent="-300534" eaLnBrk="0" hangingPunct="0">
              <a:defRPr>
                <a:solidFill>
                  <a:schemeClr val="tx1"/>
                </a:solidFill>
                <a:latin typeface="Calibri" charset="0"/>
                <a:ea typeface="ＭＳ Ｐゴシック" charset="0"/>
              </a:defRPr>
            </a:lvl2pPr>
            <a:lvl3pPr marL="1202139" indent="-240428" eaLnBrk="0" hangingPunct="0">
              <a:defRPr>
                <a:solidFill>
                  <a:schemeClr val="tx1"/>
                </a:solidFill>
                <a:latin typeface="Calibri" charset="0"/>
                <a:ea typeface="ＭＳ Ｐゴシック" charset="0"/>
              </a:defRPr>
            </a:lvl3pPr>
            <a:lvl4pPr marL="1682993" indent="-240428" eaLnBrk="0" hangingPunct="0">
              <a:defRPr>
                <a:solidFill>
                  <a:schemeClr val="tx1"/>
                </a:solidFill>
                <a:latin typeface="Calibri" charset="0"/>
                <a:ea typeface="ＭＳ Ｐゴシック" charset="0"/>
              </a:defRPr>
            </a:lvl4pPr>
            <a:lvl5pPr marL="2163849" indent="-240428" eaLnBrk="0" hangingPunct="0">
              <a:defRPr>
                <a:solidFill>
                  <a:schemeClr val="tx1"/>
                </a:solidFill>
                <a:latin typeface="Calibri" charset="0"/>
                <a:ea typeface="ＭＳ Ｐゴシック" charset="0"/>
              </a:defRPr>
            </a:lvl5pPr>
            <a:lvl6pPr marL="2644704" indent="-240428" eaLnBrk="0" fontAlgn="base" hangingPunct="0">
              <a:spcBef>
                <a:spcPct val="0"/>
              </a:spcBef>
              <a:spcAft>
                <a:spcPct val="0"/>
              </a:spcAft>
              <a:defRPr>
                <a:solidFill>
                  <a:schemeClr val="tx1"/>
                </a:solidFill>
                <a:latin typeface="Calibri" charset="0"/>
                <a:ea typeface="ＭＳ Ｐゴシック" charset="0"/>
              </a:defRPr>
            </a:lvl6pPr>
            <a:lvl7pPr marL="3125560" indent="-240428" eaLnBrk="0" fontAlgn="base" hangingPunct="0">
              <a:spcBef>
                <a:spcPct val="0"/>
              </a:spcBef>
              <a:spcAft>
                <a:spcPct val="0"/>
              </a:spcAft>
              <a:defRPr>
                <a:solidFill>
                  <a:schemeClr val="tx1"/>
                </a:solidFill>
                <a:latin typeface="Calibri" charset="0"/>
                <a:ea typeface="ＭＳ Ｐゴシック" charset="0"/>
              </a:defRPr>
            </a:lvl7pPr>
            <a:lvl8pPr marL="3606415" indent="-240428" eaLnBrk="0" fontAlgn="base" hangingPunct="0">
              <a:spcBef>
                <a:spcPct val="0"/>
              </a:spcBef>
              <a:spcAft>
                <a:spcPct val="0"/>
              </a:spcAft>
              <a:defRPr>
                <a:solidFill>
                  <a:schemeClr val="tx1"/>
                </a:solidFill>
                <a:latin typeface="Calibri" charset="0"/>
                <a:ea typeface="ＭＳ Ｐゴシック" charset="0"/>
              </a:defRPr>
            </a:lvl8pPr>
            <a:lvl9pPr marL="4087271" indent="-240428" eaLnBrk="0" fontAlgn="base" hangingPunct="0">
              <a:spcBef>
                <a:spcPct val="0"/>
              </a:spcBef>
              <a:spcAft>
                <a:spcPct val="0"/>
              </a:spcAft>
              <a:defRPr>
                <a:solidFill>
                  <a:schemeClr val="tx1"/>
                </a:solidFill>
                <a:latin typeface="Calibri" charset="0"/>
                <a:ea typeface="ＭＳ Ｐゴシック" charset="0"/>
              </a:defRPr>
            </a:lvl9pPr>
          </a:lstStyle>
          <a:p>
            <a:pPr eaLnBrk="1" hangingPunct="1"/>
            <a:fld id="{D920DFD7-7AFD-8143-8FD7-F4AD4C3CB32D}" type="slidenum">
              <a:rPr lang="id-ID"/>
              <a:pPr eaLnBrk="1" hangingPunct="1"/>
              <a:t>22</a:t>
            </a:fld>
            <a:endParaRPr lang="id-ID"/>
          </a:p>
        </p:txBody>
      </p:sp>
    </p:spTree>
    <p:extLst>
      <p:ext uri="{BB962C8B-B14F-4D97-AF65-F5344CB8AC3E}">
        <p14:creationId xmlns:p14="http://schemas.microsoft.com/office/powerpoint/2010/main" val="202104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165210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200158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371625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807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2" descr="E:\Yanuar\Dropbox\Kerjaan\ppt_template_bappenas_newLogo\gradient-01.png"/>
          <p:cNvPicPr>
            <a:picLocks noChangeAspect="1" noChangeArrowheads="1"/>
          </p:cNvPicPr>
          <p:nvPr/>
        </p:nvPicPr>
        <p:blipFill>
          <a:blip r:embed="rId2" cstate="print"/>
          <a:srcRect/>
          <a:stretch>
            <a:fillRect/>
          </a:stretch>
        </p:blipFill>
        <p:spPr bwMode="auto">
          <a:xfrm>
            <a:off x="0" y="6500813"/>
            <a:ext cx="9144000" cy="357187"/>
          </a:xfrm>
          <a:prstGeom prst="rect">
            <a:avLst/>
          </a:prstGeom>
          <a:noFill/>
          <a:ln w="9525">
            <a:noFill/>
            <a:miter lim="800000"/>
            <a:headEnd/>
            <a:tailEnd/>
          </a:ln>
        </p:spPr>
      </p:pic>
      <p:sp>
        <p:nvSpPr>
          <p:cNvPr id="2" name="Title 1"/>
          <p:cNvSpPr>
            <a:spLocks noGrp="1"/>
          </p:cNvSpPr>
          <p:nvPr>
            <p:ph type="ctrTitle"/>
          </p:nvPr>
        </p:nvSpPr>
        <p:spPr>
          <a:xfrm>
            <a:off x="785786" y="2428868"/>
            <a:ext cx="7772400" cy="121444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57290" y="4000504"/>
            <a:ext cx="6400800" cy="857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Date Placeholder 3"/>
          <p:cNvSpPr>
            <a:spLocks noGrp="1"/>
          </p:cNvSpPr>
          <p:nvPr>
            <p:ph type="dt" sz="half" idx="10"/>
          </p:nvPr>
        </p:nvSpPr>
        <p:spPr/>
        <p:txBody>
          <a:bodyPr/>
          <a:lstStyle>
            <a:lvl1pPr>
              <a:defRPr/>
            </a:lvl1pPr>
          </a:lstStyle>
          <a:p>
            <a:fld id="{1B43325A-78F0-494E-B991-C3E8CAE821E2}" type="datetime1">
              <a:rPr lang="id-ID" smtClean="0">
                <a:solidFill>
                  <a:prstClr val="black">
                    <a:tint val="75000"/>
                  </a:prstClr>
                </a:solidFill>
              </a:rPr>
              <a:pPr/>
              <a:t>22/11/2014</a:t>
            </a:fld>
            <a:endParaRPr lang="id-ID">
              <a:solidFill>
                <a:prstClr val="black">
                  <a:tint val="75000"/>
                </a:prstClr>
              </a:solidFill>
            </a:endParaRPr>
          </a:p>
        </p:txBody>
      </p:sp>
      <p:sp>
        <p:nvSpPr>
          <p:cNvPr id="18"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19"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
        <p:nvSpPr>
          <p:cNvPr id="20" name="Rectangle 19"/>
          <p:cNvSpPr/>
          <p:nvPr/>
        </p:nvSpPr>
        <p:spPr>
          <a:xfrm>
            <a:off x="7735888" y="66675"/>
            <a:ext cx="647700" cy="6477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Rectangle 20"/>
          <p:cNvSpPr/>
          <p:nvPr/>
        </p:nvSpPr>
        <p:spPr>
          <a:xfrm>
            <a:off x="8424863" y="71438"/>
            <a:ext cx="647700" cy="6477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Rectangle 21"/>
          <p:cNvSpPr/>
          <p:nvPr/>
        </p:nvSpPr>
        <p:spPr>
          <a:xfrm>
            <a:off x="8424863" y="754063"/>
            <a:ext cx="647700" cy="647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23" name="Picture 3" descr="E:\Yanuar\Dropbox\Kerjaan\ppt_template_bappenas_newLogo\logo_Bappenas2-01.png"/>
          <p:cNvPicPr>
            <a:picLocks noChangeAspect="1" noChangeArrowheads="1"/>
          </p:cNvPicPr>
          <p:nvPr/>
        </p:nvPicPr>
        <p:blipFill>
          <a:blip r:embed="rId3" cstate="print"/>
          <a:srcRect/>
          <a:stretch>
            <a:fillRect/>
          </a:stretch>
        </p:blipFill>
        <p:spPr bwMode="auto">
          <a:xfrm>
            <a:off x="3707904" y="-24"/>
            <a:ext cx="2000264" cy="1785950"/>
          </a:xfrm>
          <a:prstGeom prst="rect">
            <a:avLst/>
          </a:prstGeom>
          <a:noFill/>
          <a:ln w="9525">
            <a:noFill/>
            <a:miter lim="800000"/>
            <a:headEnd/>
            <a:tailEnd/>
          </a:ln>
        </p:spPr>
      </p:pic>
      <p:sp>
        <p:nvSpPr>
          <p:cNvPr id="24" name="Rectangle 23"/>
          <p:cNvSpPr/>
          <p:nvPr/>
        </p:nvSpPr>
        <p:spPr>
          <a:xfrm>
            <a:off x="764520" y="71414"/>
            <a:ext cx="647700" cy="6477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Rectangle 24"/>
          <p:cNvSpPr/>
          <p:nvPr/>
        </p:nvSpPr>
        <p:spPr>
          <a:xfrm>
            <a:off x="71406" y="74263"/>
            <a:ext cx="647700" cy="6477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Rectangle 25"/>
          <p:cNvSpPr/>
          <p:nvPr/>
        </p:nvSpPr>
        <p:spPr>
          <a:xfrm>
            <a:off x="71406" y="756888"/>
            <a:ext cx="647700" cy="647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4" name="Group 17"/>
          <p:cNvGrpSpPr>
            <a:grpSpLocks/>
          </p:cNvGrpSpPr>
          <p:nvPr/>
        </p:nvGrpSpPr>
        <p:grpSpPr bwMode="auto">
          <a:xfrm>
            <a:off x="1500211" y="5429264"/>
            <a:ext cx="6357937" cy="1285875"/>
            <a:chOff x="519065" y="4866254"/>
            <a:chExt cx="6570549" cy="1270856"/>
          </a:xfrm>
        </p:grpSpPr>
        <p:pic>
          <p:nvPicPr>
            <p:cNvPr id="16" name="Picture 15" descr="61112_jembatan_suramadu.jpg"/>
            <p:cNvPicPr>
              <a:picLocks noChangeAspect="1"/>
            </p:cNvPicPr>
            <p:nvPr/>
          </p:nvPicPr>
          <p:blipFill>
            <a:blip r:embed="rId4" cstate="print"/>
            <a:srcRect/>
            <a:stretch>
              <a:fillRect/>
            </a:stretch>
          </p:blipFill>
          <p:spPr bwMode="auto">
            <a:xfrm>
              <a:off x="5429256" y="5072074"/>
              <a:ext cx="1660358" cy="1064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bappenasjpg.jpg"/>
            <p:cNvPicPr>
              <a:picLocks noChangeAspect="1"/>
            </p:cNvPicPr>
            <p:nvPr/>
          </p:nvPicPr>
          <p:blipFill>
            <a:blip r:embed="rId5" cstate="print"/>
            <a:srcRect/>
            <a:stretch>
              <a:fillRect/>
            </a:stretch>
          </p:blipFill>
          <p:spPr bwMode="auto">
            <a:xfrm rot="21164296">
              <a:off x="519065" y="4954381"/>
              <a:ext cx="1764131"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pangan.jpg"/>
            <p:cNvPicPr>
              <a:picLocks noChangeAspect="1"/>
            </p:cNvPicPr>
            <p:nvPr/>
          </p:nvPicPr>
          <p:blipFill>
            <a:blip r:embed="rId6" cstate="print"/>
            <a:srcRect/>
            <a:stretch>
              <a:fillRect/>
            </a:stretch>
          </p:blipFill>
          <p:spPr bwMode="auto">
            <a:xfrm rot="277269">
              <a:off x="2183280" y="5069334"/>
              <a:ext cx="1748458" cy="1067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descr="pasar terapung.jpg"/>
            <p:cNvPicPr>
              <a:picLocks noChangeAspect="1"/>
            </p:cNvPicPr>
            <p:nvPr/>
          </p:nvPicPr>
          <p:blipFill>
            <a:blip r:embed="rId7" cstate="print"/>
            <a:srcRect/>
            <a:stretch>
              <a:fillRect/>
            </a:stretch>
          </p:blipFill>
          <p:spPr bwMode="auto">
            <a:xfrm rot="21294033">
              <a:off x="3758468" y="4866254"/>
              <a:ext cx="1846016" cy="106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3098578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5" name="Picture 3" descr="E:\Yanuar\Dropbox\Kerjaan\ppt_template_bappenas_newLogo\logo_Bappenas2-01.png"/>
          <p:cNvPicPr>
            <a:picLocks noChangeAspect="1" noChangeArrowheads="1"/>
          </p:cNvPicPr>
          <p:nvPr/>
        </p:nvPicPr>
        <p:blipFill>
          <a:blip r:embed="rId2" cstate="print"/>
          <a:srcRect/>
          <a:stretch>
            <a:fillRect/>
          </a:stretch>
        </p:blipFill>
        <p:spPr bwMode="auto">
          <a:xfrm>
            <a:off x="11113" y="31750"/>
            <a:ext cx="933450" cy="933450"/>
          </a:xfrm>
          <a:prstGeom prst="rect">
            <a:avLst/>
          </a:prstGeom>
          <a:noFill/>
          <a:ln w="9525">
            <a:noFill/>
            <a:miter lim="800000"/>
            <a:headEnd/>
            <a:tailEnd/>
          </a:ln>
        </p:spPr>
      </p:pic>
      <p:pic>
        <p:nvPicPr>
          <p:cNvPr id="6" name="Picture 2" descr="E:\Yanuar\Dropbox\Kerjaan\ppt_template_bappenas_newLogo\gradient-01.png"/>
          <p:cNvPicPr>
            <a:picLocks noChangeAspect="1" noChangeArrowheads="1"/>
          </p:cNvPicPr>
          <p:nvPr/>
        </p:nvPicPr>
        <p:blipFill>
          <a:blip r:embed="rId3" cstate="print"/>
          <a:srcRect/>
          <a:stretch>
            <a:fillRect/>
          </a:stretch>
        </p:blipFill>
        <p:spPr bwMode="auto">
          <a:xfrm>
            <a:off x="0" y="1092200"/>
            <a:ext cx="9144000" cy="152400"/>
          </a:xfrm>
          <a:prstGeom prst="rect">
            <a:avLst/>
          </a:prstGeom>
          <a:noFill/>
          <a:ln w="9525">
            <a:noFill/>
            <a:miter lim="800000"/>
            <a:headEnd/>
            <a:tailEnd/>
          </a:ln>
        </p:spPr>
      </p:pic>
      <p:sp>
        <p:nvSpPr>
          <p:cNvPr id="7" name="Rectangle 6"/>
          <p:cNvSpPr/>
          <p:nvPr/>
        </p:nvSpPr>
        <p:spPr>
          <a:xfrm rot="9088777">
            <a:off x="44450" y="1044575"/>
            <a:ext cx="252413" cy="25241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rot="9088777">
            <a:off x="258763" y="1044575"/>
            <a:ext cx="252412" cy="2524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rot="9088777">
            <a:off x="446088" y="1044575"/>
            <a:ext cx="252412" cy="2524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57266" y="71438"/>
            <a:ext cx="7686700" cy="928670"/>
          </a:xfrm>
        </p:spPr>
        <p:txBody>
          <a:bodyPr/>
          <a:lstStyle>
            <a:lvl1pPr>
              <a:defRPr>
                <a:solidFill>
                  <a:schemeClr val="accent5">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p:txBody>
          <a:bodyPr/>
          <a:lstStyle>
            <a:lvl1pPr>
              <a:defRPr/>
            </a:lvl1pPr>
          </a:lstStyle>
          <a:p>
            <a:fld id="{D067D35D-4D49-4426-8AD8-6B52A23D1B8B}" type="datetime1">
              <a:rPr lang="id-ID" smtClean="0">
                <a:solidFill>
                  <a:prstClr val="black">
                    <a:tint val="75000"/>
                  </a:prstClr>
                </a:solidFill>
              </a:rPr>
              <a:pPr/>
              <a:t>22/11/2014</a:t>
            </a:fld>
            <a:endParaRPr lang="id-ID">
              <a:solidFill>
                <a:prstClr val="black">
                  <a:tint val="75000"/>
                </a:prstClr>
              </a:solidFill>
            </a:endParaRPr>
          </a:p>
        </p:txBody>
      </p:sp>
      <p:sp>
        <p:nvSpPr>
          <p:cNvPr id="11"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932297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fontAlgn="base">
              <a:spcBef>
                <a:spcPct val="0"/>
              </a:spcBef>
              <a:spcAft>
                <a:spcPct val="0"/>
              </a:spcAft>
              <a:defRPr/>
            </a:pPr>
            <a:endParaRPr lang="id-ID">
              <a:solidFill>
                <a:srgbClr val="000000"/>
              </a:solidFill>
              <a:ea typeface="ＭＳ Ｐゴシック" pitchFamily="34" charset="-128"/>
            </a:endParaRPr>
          </a:p>
        </p:txBody>
      </p:sp>
      <p:pic>
        <p:nvPicPr>
          <p:cNvPr id="4" name="Picture 7" descr="logo_Bappenas-01.png"/>
          <p:cNvPicPr>
            <a:picLocks noChangeAspect="1"/>
          </p:cNvPicPr>
          <p:nvPr/>
        </p:nvPicPr>
        <p:blipFill>
          <a:blip r:embed="rId2" cstate="print"/>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p:nvPr/>
        </p:nvSpPr>
        <p:spPr>
          <a:xfrm>
            <a:off x="142875" y="3038475"/>
            <a:ext cx="396000" cy="3960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138082" y="3479800"/>
            <a:ext cx="396000" cy="3960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138082" y="3929066"/>
            <a:ext cx="396000" cy="396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57E69521-EBB5-4400-B674-0EF48D656924}" type="datetime1">
              <a:rPr lang="id-ID" smtClean="0">
                <a:solidFill>
                  <a:prstClr val="black">
                    <a:tint val="75000"/>
                  </a:prstClr>
                </a:solidFill>
              </a:rPr>
              <a:pPr/>
              <a:t>22/11/2014</a:t>
            </a:fld>
            <a:endParaRPr lang="id-ID">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614250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26CE9E8-F153-4527-9EED-B5E294511891}" type="datetime1">
              <a:rPr lang="id-ID" smtClean="0">
                <a:solidFill>
                  <a:prstClr val="black">
                    <a:tint val="75000"/>
                  </a:prstClr>
                </a:solidFill>
              </a:rPr>
              <a:pPr/>
              <a:t>22/11/2014</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138774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11229E1-FAC8-460C-8C57-8C2BC7525C9A}" type="datetime1">
              <a:rPr lang="id-ID" smtClean="0">
                <a:solidFill>
                  <a:prstClr val="black">
                    <a:tint val="75000"/>
                  </a:prstClr>
                </a:solidFill>
              </a:rPr>
              <a:pPr/>
              <a:t>22/11/2014</a:t>
            </a:fld>
            <a:endParaRPr lang="id-ID">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456756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3AD8444-3E7B-4F85-98D2-3D4E6EB5A801}" type="datetime1">
              <a:rPr lang="id-ID" smtClean="0">
                <a:solidFill>
                  <a:prstClr val="black">
                    <a:tint val="75000"/>
                  </a:prstClr>
                </a:solidFill>
              </a:rPr>
              <a:pPr/>
              <a:t>22/11/2014</a:t>
            </a:fld>
            <a:endParaRPr lang="id-ID">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594636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6796D2-9E95-4C6F-8F71-4E253F990A43}" type="datetime1">
              <a:rPr lang="id-ID" smtClean="0">
                <a:solidFill>
                  <a:prstClr val="black">
                    <a:tint val="75000"/>
                  </a:prstClr>
                </a:solidFill>
              </a:rPr>
              <a:pPr/>
              <a:t>22/11/2014</a:t>
            </a:fld>
            <a:endParaRPr lang="id-ID">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435047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288844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3A144A7-BA79-48FA-A8CB-4398567111B1}" type="datetime1">
              <a:rPr lang="id-ID" smtClean="0">
                <a:solidFill>
                  <a:prstClr val="black">
                    <a:tint val="75000"/>
                  </a:prstClr>
                </a:solidFill>
              </a:rPr>
              <a:pPr/>
              <a:t>22/11/2014</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593068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FB60934-5188-4362-8D05-B95F44744415}" type="datetime1">
              <a:rPr lang="id-ID" smtClean="0">
                <a:solidFill>
                  <a:prstClr val="black">
                    <a:tint val="75000"/>
                  </a:prstClr>
                </a:solidFill>
              </a:rPr>
              <a:pPr/>
              <a:t>22/11/2014</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046557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BAE1AC-BE3F-4D0D-8626-1162AEAF358E}" type="datetime1">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880773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920479-213D-4105-A366-C21D31550FDD}" type="datetime1">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450592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grpSp>
        <p:nvGrpSpPr>
          <p:cNvPr id="2" name="Group 6"/>
          <p:cNvGrpSpPr>
            <a:grpSpLocks/>
          </p:cNvGrpSpPr>
          <p:nvPr/>
        </p:nvGrpSpPr>
        <p:grpSpPr bwMode="auto">
          <a:xfrm>
            <a:off x="0" y="285750"/>
            <a:ext cx="8786813" cy="5868988"/>
            <a:chOff x="0" y="285728"/>
            <a:chExt cx="8786842" cy="5869028"/>
          </a:xfrm>
        </p:grpSpPr>
        <p:sp>
          <p:nvSpPr>
            <p:cNvPr id="5" name="Rectangle 4"/>
            <p:cNvSpPr/>
            <p:nvPr userDrawn="1"/>
          </p:nvSpPr>
          <p:spPr>
            <a:xfrm>
              <a:off x="428626" y="285728"/>
              <a:ext cx="8358216" cy="1035057"/>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200" b="1" dirty="0">
                <a:solidFill>
                  <a:prstClr val="white"/>
                </a:solidFill>
                <a:ea typeface="Cambria Math" pitchFamily="18" charset="0"/>
              </a:endParaRPr>
            </a:p>
          </p:txBody>
        </p:sp>
        <p:sp>
          <p:nvSpPr>
            <p:cNvPr id="6" name="Rectangle 5"/>
            <p:cNvSpPr>
              <a:spLocks noChangeArrowheads="1"/>
            </p:cNvSpPr>
            <p:nvPr userDrawn="1"/>
          </p:nvSpPr>
          <p:spPr bwMode="auto">
            <a:xfrm>
              <a:off x="428626" y="1376348"/>
              <a:ext cx="8358216" cy="107951"/>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id-ID">
                <a:solidFill>
                  <a:srgbClr val="FFFFFF"/>
                </a:solidFill>
                <a:ea typeface="ＭＳ Ｐゴシック" pitchFamily="34" charset="-128"/>
              </a:endParaRPr>
            </a:p>
          </p:txBody>
        </p:sp>
        <p:sp>
          <p:nvSpPr>
            <p:cNvPr id="7" name="Rounded Rectangle 6"/>
            <p:cNvSpPr/>
            <p:nvPr userDrawn="1"/>
          </p:nvSpPr>
          <p:spPr>
            <a:xfrm>
              <a:off x="142875" y="1643050"/>
              <a:ext cx="8429653" cy="4500593"/>
            </a:xfrm>
            <a:prstGeom prst="roundRect">
              <a:avLst>
                <a:gd name="adj" fmla="val 153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7"/>
            <p:cNvSpPr/>
            <p:nvPr userDrawn="1"/>
          </p:nvSpPr>
          <p:spPr>
            <a:xfrm>
              <a:off x="0" y="1643050"/>
              <a:ext cx="8072465" cy="45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pic>
        <p:nvPicPr>
          <p:cNvPr id="10" name="Picture 9" descr="D:\BAPPENAS (Design)\BAPPENAS.WEB\garuda.png"/>
          <p:cNvPicPr>
            <a:picLocks noChangeAspect="1" noChangeArrowheads="1"/>
          </p:cNvPicPr>
          <p:nvPr/>
        </p:nvPicPr>
        <p:blipFill>
          <a:blip r:embed="rId2" cstate="print"/>
          <a:srcRect/>
          <a:stretch>
            <a:fillRect/>
          </a:stretch>
        </p:blipFill>
        <p:spPr bwMode="auto">
          <a:xfrm>
            <a:off x="674688" y="423863"/>
            <a:ext cx="496887" cy="539750"/>
          </a:xfrm>
          <a:prstGeom prst="rect">
            <a:avLst/>
          </a:prstGeom>
          <a:noFill/>
          <a:ln w="9525">
            <a:noFill/>
            <a:miter lim="800000"/>
            <a:headEnd/>
            <a:tailEnd/>
          </a:ln>
          <a:effectLst>
            <a:outerShdw dist="38100" dir="5400000" algn="t" rotWithShape="0">
              <a:srgbClr val="808080">
                <a:alpha val="39998"/>
              </a:srgbClr>
            </a:outerShdw>
          </a:effectLst>
        </p:spPr>
      </p:pic>
      <p:sp>
        <p:nvSpPr>
          <p:cNvPr id="11" name="TextBox 10"/>
          <p:cNvSpPr txBox="1"/>
          <p:nvPr/>
        </p:nvSpPr>
        <p:spPr>
          <a:xfrm>
            <a:off x="409575" y="957263"/>
            <a:ext cx="1066800" cy="311150"/>
          </a:xfrm>
          <a:prstGeom prst="rect">
            <a:avLst/>
          </a:prstGeom>
          <a:noFill/>
        </p:spPr>
        <p:txBody>
          <a:bodyPr>
            <a:spAutoFit/>
          </a:bodyPr>
          <a:lstStyle/>
          <a:p>
            <a:pPr algn="ctr" fontAlgn="base">
              <a:spcBef>
                <a:spcPct val="0"/>
              </a:spcBef>
              <a:spcAft>
                <a:spcPct val="0"/>
              </a:spcAft>
              <a:defRPr/>
            </a:pPr>
            <a:r>
              <a:rPr lang="en-US" sz="700" b="1">
                <a:solidFill>
                  <a:srgbClr val="FFFFFF"/>
                </a:solidFill>
                <a:effectLst>
                  <a:outerShdw blurRad="38100" dist="38100" dir="2700000" algn="tl">
                    <a:srgbClr val="C0C0C0"/>
                  </a:outerShdw>
                </a:effectLst>
                <a:latin typeface="Cambria" pitchFamily="18" charset="0"/>
                <a:ea typeface="ＭＳ Ｐゴシック" pitchFamily="34" charset="-128"/>
                <a:cs typeface="Arial" charset="0"/>
              </a:rPr>
              <a:t>KEMENTERIAN PPN/</a:t>
            </a:r>
          </a:p>
          <a:p>
            <a:pPr algn="ctr" fontAlgn="base">
              <a:spcBef>
                <a:spcPct val="0"/>
              </a:spcBef>
              <a:spcAft>
                <a:spcPct val="0"/>
              </a:spcAft>
              <a:defRPr/>
            </a:pPr>
            <a:r>
              <a:rPr lang="en-US" sz="700" b="1">
                <a:solidFill>
                  <a:srgbClr val="FFFFFF"/>
                </a:solidFill>
                <a:effectLst>
                  <a:outerShdw blurRad="38100" dist="38100" dir="2700000" algn="tl">
                    <a:srgbClr val="C0C0C0"/>
                  </a:outerShdw>
                </a:effectLst>
                <a:latin typeface="Cambria" pitchFamily="18" charset="0"/>
                <a:ea typeface="ＭＳ Ｐゴシック" pitchFamily="34" charset="-128"/>
                <a:cs typeface="Arial" charset="0"/>
              </a:rPr>
              <a:t>BAPPENAS</a:t>
            </a:r>
          </a:p>
        </p:txBody>
      </p:sp>
      <p:sp>
        <p:nvSpPr>
          <p:cNvPr id="12" name="Rectangle 11"/>
          <p:cNvSpPr>
            <a:spLocks noChangeArrowheads="1"/>
          </p:cNvSpPr>
          <p:nvPr/>
        </p:nvSpPr>
        <p:spPr bwMode="auto">
          <a:xfrm>
            <a:off x="409575" y="6597650"/>
            <a:ext cx="8358188" cy="34925"/>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id-ID">
              <a:solidFill>
                <a:srgbClr val="FFFFFF"/>
              </a:solidFill>
              <a:ea typeface="ＭＳ Ｐゴシック" pitchFamily="34" charset="-128"/>
            </a:endParaRPr>
          </a:p>
        </p:txBody>
      </p:sp>
      <p:sp>
        <p:nvSpPr>
          <p:cNvPr id="9" name="Title 1"/>
          <p:cNvSpPr>
            <a:spLocks noGrp="1"/>
          </p:cNvSpPr>
          <p:nvPr>
            <p:ph type="title"/>
          </p:nvPr>
        </p:nvSpPr>
        <p:spPr>
          <a:xfrm>
            <a:off x="916132" y="389062"/>
            <a:ext cx="8192373" cy="778098"/>
          </a:xfrm>
        </p:spPr>
        <p:txBody>
          <a:bodyPr/>
          <a:lstStyle>
            <a:lvl1pPr>
              <a:defRPr sz="4000" b="1">
                <a:solidFill>
                  <a:schemeClr val="bg1"/>
                </a:solidFill>
                <a:effectLst/>
                <a:latin typeface="Cambria" pitchFamily="18" charset="0"/>
              </a:defRPr>
            </a:lvl1pPr>
          </a:lstStyle>
          <a:p>
            <a:r>
              <a:rPr lang="en-US" smtClean="0"/>
              <a:t>Click to edit Master title style</a:t>
            </a:r>
            <a:endParaRPr lang="id-ID" dirty="0"/>
          </a:p>
        </p:txBody>
      </p:sp>
      <p:sp>
        <p:nvSpPr>
          <p:cNvPr id="15" name="Content Placeholder 2"/>
          <p:cNvSpPr>
            <a:spLocks noGrp="1"/>
          </p:cNvSpPr>
          <p:nvPr>
            <p:ph idx="1"/>
          </p:nvPr>
        </p:nvSpPr>
        <p:spPr>
          <a:xfrm>
            <a:off x="457200" y="1722437"/>
            <a:ext cx="8229600" cy="4525963"/>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a:spLocks noGrp="1"/>
          </p:cNvSpPr>
          <p:nvPr>
            <p:ph type="dt" sz="half" idx="10"/>
          </p:nvPr>
        </p:nvSpPr>
        <p:spPr/>
        <p:txBody>
          <a:bodyPr/>
          <a:lstStyle>
            <a:lvl1pPr>
              <a:defRPr>
                <a:solidFill>
                  <a:srgbClr val="002060"/>
                </a:solidFill>
              </a:defRPr>
            </a:lvl1pPr>
          </a:lstStyle>
          <a:p>
            <a:fld id="{EBAB8BE2-EAC5-49FB-BFD0-253D0C35DAB2}" type="datetime1">
              <a:rPr lang="id-ID" smtClean="0"/>
              <a:pPr/>
              <a:t>22/11/2014</a:t>
            </a:fld>
            <a:endParaRPr lang="id-ID"/>
          </a:p>
        </p:txBody>
      </p:sp>
      <p:sp>
        <p:nvSpPr>
          <p:cNvPr id="14" name="Footer Placeholder 4"/>
          <p:cNvSpPr>
            <a:spLocks noGrp="1"/>
          </p:cNvSpPr>
          <p:nvPr>
            <p:ph type="ftr" sz="quarter" idx="11"/>
          </p:nvPr>
        </p:nvSpPr>
        <p:spPr/>
        <p:txBody>
          <a:bodyPr/>
          <a:lstStyle>
            <a:lvl1pPr>
              <a:defRPr>
                <a:solidFill>
                  <a:srgbClr val="002060"/>
                </a:solidFill>
                <a:latin typeface="Cambria" pitchFamily="18" charset="0"/>
              </a:defRPr>
            </a:lvl1pPr>
          </a:lstStyle>
          <a:p>
            <a:endParaRPr lang="id-ID"/>
          </a:p>
        </p:txBody>
      </p:sp>
      <p:sp>
        <p:nvSpPr>
          <p:cNvPr id="16" name="Slide Number Placeholder 5"/>
          <p:cNvSpPr>
            <a:spLocks noGrp="1"/>
          </p:cNvSpPr>
          <p:nvPr>
            <p:ph type="sldNum" sz="quarter" idx="12"/>
          </p:nvPr>
        </p:nvSpPr>
        <p:spPr>
          <a:xfrm>
            <a:off x="6975475" y="6356350"/>
            <a:ext cx="2133600" cy="365125"/>
          </a:xfrm>
        </p:spPr>
        <p:txBody>
          <a:bodyPr/>
          <a:lstStyle>
            <a:lvl1pPr>
              <a:defRPr>
                <a:solidFill>
                  <a:srgbClr val="002060"/>
                </a:solidFill>
              </a:defRPr>
            </a:lvl1pPr>
          </a:lstStyle>
          <a:p>
            <a:fld id="{32DEA55A-6380-486F-9706-D22E01D720D5}" type="slidenum">
              <a:rPr lang="id-ID" smtClean="0"/>
              <a:pPr/>
              <a:t>‹#›</a:t>
            </a:fld>
            <a:endParaRPr lang="id-ID"/>
          </a:p>
        </p:txBody>
      </p:sp>
    </p:spTree>
    <p:extLst>
      <p:ext uri="{BB962C8B-B14F-4D97-AF65-F5344CB8AC3E}">
        <p14:creationId xmlns:p14="http://schemas.microsoft.com/office/powerpoint/2010/main" val="1741788866"/>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685800" y="1981200"/>
            <a:ext cx="7772400" cy="4114800"/>
          </a:xfrm>
        </p:spPr>
        <p:txBody>
          <a:bodyPr rtlCol="0">
            <a:normAutofit/>
          </a:bodyPr>
          <a:lstStyle/>
          <a:p>
            <a:pPr lvl="0"/>
            <a:r>
              <a:rPr lang="en-US" noProof="0" smtClean="0"/>
              <a:t>Click icon to add table</a:t>
            </a:r>
            <a:endParaRPr lang="id-ID" noProof="0" smtClean="0"/>
          </a:p>
        </p:txBody>
      </p:sp>
      <p:sp>
        <p:nvSpPr>
          <p:cNvPr id="4" name="Rectangle 32"/>
          <p:cNvSpPr>
            <a:spLocks noGrp="1" noChangeArrowheads="1"/>
          </p:cNvSpPr>
          <p:nvPr>
            <p:ph type="dt" sz="half" idx="10"/>
          </p:nvPr>
        </p:nvSpPr>
        <p:spPr/>
        <p:txBody>
          <a:bodyPr/>
          <a:lstStyle>
            <a:lvl1pPr>
              <a:defRPr/>
            </a:lvl1pPr>
          </a:lstStyle>
          <a:p>
            <a:fld id="{7871FF1F-7A7C-4812-AD58-6102EBADA506}" type="datetime1">
              <a:rPr lang="id-ID" smtClean="0">
                <a:solidFill>
                  <a:prstClr val="black">
                    <a:tint val="75000"/>
                  </a:prstClr>
                </a:solidFill>
              </a:rPr>
              <a:pPr/>
              <a:t>22/11/2014</a:t>
            </a:fld>
            <a:endParaRPr lang="id-ID">
              <a:solidFill>
                <a:prstClr val="black">
                  <a:tint val="75000"/>
                </a:prstClr>
              </a:solidFill>
            </a:endParaRPr>
          </a:p>
        </p:txBody>
      </p:sp>
      <p:sp>
        <p:nvSpPr>
          <p:cNvPr id="5" name="Rectangle 33"/>
          <p:cNvSpPr>
            <a:spLocks noGrp="1" noChangeArrowheads="1"/>
          </p:cNvSpPr>
          <p:nvPr>
            <p:ph type="ftr" sz="quarter" idx="11"/>
          </p:nvPr>
        </p:nvSpPr>
        <p:spPr/>
        <p:txBody>
          <a:bodyPr/>
          <a:lstStyle>
            <a:lvl1pPr>
              <a:defRPr/>
            </a:lvl1pPr>
          </a:lstStyle>
          <a:p>
            <a:endParaRPr lang="id-ID">
              <a:solidFill>
                <a:prstClr val="black">
                  <a:tint val="75000"/>
                </a:prstClr>
              </a:solidFill>
            </a:endParaRPr>
          </a:p>
        </p:txBody>
      </p:sp>
      <p:sp>
        <p:nvSpPr>
          <p:cNvPr id="6" name="Rectangle 34"/>
          <p:cNvSpPr>
            <a:spLocks noGrp="1" noChangeArrowheads="1"/>
          </p:cNvSpPr>
          <p:nvPr>
            <p:ph type="sldNum" sz="quarter" idx="12"/>
          </p:nvPr>
        </p:nvSpPr>
        <p:spPr/>
        <p:txBody>
          <a:bodyPr/>
          <a:lstStyle>
            <a:lvl1pPr>
              <a:defRPr/>
            </a:lvl1pPr>
          </a:lstStyle>
          <a:p>
            <a:fld id="{32DEA55A-6380-486F-9706-D22E01D720D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38319814"/>
      </p:ext>
    </p:extLst>
  </p:cSld>
  <p:clrMapOvr>
    <a:masterClrMapping/>
  </p:clrMapOvr>
  <p:transition>
    <p:check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2" name="Picture 6" descr="E:\Yanuar\Dropbox\Kerjaan\ppt_template_bappenas_newLogo\logo_Bappena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399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fld id="{7BC94BB1-C198-44CE-BB62-6606EE5CBD7D}" type="datetime1">
              <a:rPr lang="id-ID" smtClean="0">
                <a:solidFill>
                  <a:prstClr val="black">
                    <a:tint val="75000"/>
                  </a:prstClr>
                </a:solidFill>
              </a:rPr>
              <a:pPr/>
              <a:t>22/11/2014</a:t>
            </a:fld>
            <a:endParaRPr lang="id-ID">
              <a:solidFill>
                <a:prstClr val="black">
                  <a:tint val="75000"/>
                </a:prstClr>
              </a:solidFill>
            </a:endParaRPr>
          </a:p>
        </p:txBody>
      </p:sp>
    </p:spTree>
    <p:extLst>
      <p:ext uri="{BB962C8B-B14F-4D97-AF65-F5344CB8AC3E}">
        <p14:creationId xmlns:p14="http://schemas.microsoft.com/office/powerpoint/2010/main" val="1952629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 name="Picture 9" descr="E:\Yanuar\Dropbox\Kerjaan\ppt_template_bappenas_newLogo\logo_Bappenas2-01.png"/>
          <p:cNvPicPr>
            <a:picLocks noChangeAspect="1" noChangeArrowheads="1"/>
          </p:cNvPicPr>
          <p:nvPr userDrawn="1"/>
        </p:nvPicPr>
        <p:blipFill>
          <a:blip r:embed="rId2" cstate="print"/>
          <a:srcRect/>
          <a:stretch>
            <a:fillRect/>
          </a:stretch>
        </p:blipFill>
        <p:spPr bwMode="auto">
          <a:xfrm>
            <a:off x="285750" y="0"/>
            <a:ext cx="942975" cy="942975"/>
          </a:xfrm>
          <a:prstGeom prst="rect">
            <a:avLst/>
          </a:prstGeom>
          <a:noFill/>
          <a:ln w="9525">
            <a:noFill/>
            <a:miter lim="800000"/>
            <a:headEnd/>
            <a:tailEnd/>
          </a:ln>
        </p:spPr>
      </p:pic>
      <p:pic>
        <p:nvPicPr>
          <p:cNvPr id="5" name="Picture 2" descr="E:\Yanuar\Dropbox\Kerjaan\ppt_template_bappenas_newLogo\gradient-01.png"/>
          <p:cNvPicPr>
            <a:picLocks noChangeAspect="1" noChangeArrowheads="1"/>
          </p:cNvPicPr>
          <p:nvPr userDrawn="1"/>
        </p:nvPicPr>
        <p:blipFill>
          <a:blip r:embed="rId3" cstate="print"/>
          <a:srcRect/>
          <a:stretch>
            <a:fillRect/>
          </a:stretch>
        </p:blipFill>
        <p:spPr bwMode="auto">
          <a:xfrm>
            <a:off x="0" y="919163"/>
            <a:ext cx="9144000" cy="46037"/>
          </a:xfrm>
          <a:prstGeom prst="rect">
            <a:avLst/>
          </a:prstGeom>
          <a:noFill/>
          <a:ln w="9525">
            <a:noFill/>
            <a:miter lim="800000"/>
            <a:headEnd/>
            <a:tailEnd/>
          </a:ln>
        </p:spPr>
      </p:pic>
      <p:sp>
        <p:nvSpPr>
          <p:cNvPr id="2" name="Title 1"/>
          <p:cNvSpPr>
            <a:spLocks noGrp="1"/>
          </p:cNvSpPr>
          <p:nvPr>
            <p:ph type="title"/>
          </p:nvPr>
        </p:nvSpPr>
        <p:spPr>
          <a:xfrm>
            <a:off x="1828800" y="71414"/>
            <a:ext cx="6858000" cy="842946"/>
          </a:xfrm>
        </p:spPr>
        <p:txBody>
          <a:bodyPr/>
          <a:lstStyle/>
          <a:p>
            <a:r>
              <a:rPr lang="en-US" dirty="0"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42E7A349-8038-4B20-9257-0C497FBE9647}" type="datetime1">
              <a:rPr lang="id-ID" smtClean="0">
                <a:solidFill>
                  <a:prstClr val="black">
                    <a:tint val="75000"/>
                  </a:prstClr>
                </a:solidFill>
              </a:rPr>
              <a:pPr>
                <a:defRPr/>
              </a:pPr>
              <a:t>22/11/2014</a:t>
            </a:fld>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4"/>
          <p:cNvSpPr>
            <a:spLocks noGrp="1"/>
          </p:cNvSpPr>
          <p:nvPr>
            <p:ph type="sldNum" sz="quarter" idx="12"/>
          </p:nvPr>
        </p:nvSpPr>
        <p:spPr/>
        <p:txBody>
          <a:bodyPr/>
          <a:lstStyle>
            <a:lvl1pPr>
              <a:defRPr/>
            </a:lvl1pPr>
          </a:lstStyle>
          <a:p>
            <a:pPr>
              <a:defRPr/>
            </a:pPr>
            <a:fld id="{94739D5F-A4CF-492C-BAEA-2E65B07AF2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6470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9" descr="E:\Yanuar\Dropbox\Kerjaan\ppt_template_bappenas_newLogo\logo_Bappenas2-01.png"/>
          <p:cNvPicPr>
            <a:picLocks noChangeAspect="1" noChangeArrowheads="1"/>
          </p:cNvPicPr>
          <p:nvPr userDrawn="1"/>
        </p:nvPicPr>
        <p:blipFill>
          <a:blip r:embed="rId2" cstate="print"/>
          <a:srcRect/>
          <a:stretch>
            <a:fillRect/>
          </a:stretch>
        </p:blipFill>
        <p:spPr bwMode="auto">
          <a:xfrm>
            <a:off x="285750" y="0"/>
            <a:ext cx="942975" cy="942975"/>
          </a:xfrm>
          <a:prstGeom prst="rect">
            <a:avLst/>
          </a:prstGeom>
          <a:noFill/>
          <a:ln w="9525">
            <a:noFill/>
            <a:miter lim="800000"/>
            <a:headEnd/>
            <a:tailEnd/>
          </a:ln>
        </p:spPr>
      </p:pic>
      <p:pic>
        <p:nvPicPr>
          <p:cNvPr id="5" name="Picture 2" descr="E:\Yanuar\Dropbox\Kerjaan\ppt_template_bappenas_newLogo\gradient-01.png"/>
          <p:cNvPicPr>
            <a:picLocks noChangeAspect="1" noChangeArrowheads="1"/>
          </p:cNvPicPr>
          <p:nvPr userDrawn="1"/>
        </p:nvPicPr>
        <p:blipFill>
          <a:blip r:embed="rId3" cstate="print"/>
          <a:srcRect/>
          <a:stretch>
            <a:fillRect/>
          </a:stretch>
        </p:blipFill>
        <p:spPr bwMode="auto">
          <a:xfrm>
            <a:off x="0" y="919163"/>
            <a:ext cx="9144000" cy="46037"/>
          </a:xfrm>
          <a:prstGeom prst="rect">
            <a:avLst/>
          </a:prstGeom>
          <a:noFill/>
          <a:ln w="9525">
            <a:noFill/>
            <a:miter lim="800000"/>
            <a:headEnd/>
            <a:tailEnd/>
          </a:ln>
        </p:spPr>
      </p:pic>
      <p:sp>
        <p:nvSpPr>
          <p:cNvPr id="2" name="Title 1"/>
          <p:cNvSpPr>
            <a:spLocks noGrp="1"/>
          </p:cNvSpPr>
          <p:nvPr>
            <p:ph type="title"/>
          </p:nvPr>
        </p:nvSpPr>
        <p:spPr>
          <a:xfrm>
            <a:off x="1828800" y="71414"/>
            <a:ext cx="6858000" cy="842946"/>
          </a:xfrm>
        </p:spPr>
        <p:txBody>
          <a:bodyPr/>
          <a:lstStyle/>
          <a:p>
            <a:r>
              <a:rPr lang="en-US" dirty="0"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42E7A349-8038-4B20-9257-0C497FBE9647}" type="datetime1">
              <a:rPr lang="id-ID" smtClean="0">
                <a:solidFill>
                  <a:prstClr val="black">
                    <a:tint val="75000"/>
                  </a:prstClr>
                </a:solidFill>
              </a:rPr>
              <a:pPr>
                <a:defRPr/>
              </a:pPr>
              <a:t>22/11/2014</a:t>
            </a:fld>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4"/>
          <p:cNvSpPr>
            <a:spLocks noGrp="1"/>
          </p:cNvSpPr>
          <p:nvPr>
            <p:ph type="sldNum" sz="quarter" idx="12"/>
          </p:nvPr>
        </p:nvSpPr>
        <p:spPr/>
        <p:txBody>
          <a:bodyPr/>
          <a:lstStyle>
            <a:lvl1pPr>
              <a:defRPr/>
            </a:lvl1pPr>
          </a:lstStyle>
          <a:p>
            <a:pPr>
              <a:defRPr/>
            </a:pPr>
            <a:fld id="{94739D5F-A4CF-492C-BAEA-2E65B07AF247}" type="slidenum">
              <a:rPr lang="en-US">
                <a:solidFill>
                  <a:prstClr val="black">
                    <a:tint val="75000"/>
                  </a:prstClr>
                </a:solidFill>
              </a:rPr>
              <a:pPr>
                <a:defRPr/>
              </a:pPr>
              <a:t>‹#›</a:t>
            </a:fld>
            <a:endParaRPr lang="en-US">
              <a:solidFill>
                <a:prstClr val="black">
                  <a:tint val="75000"/>
                </a:prstClr>
              </a:solidFill>
            </a:endParaRPr>
          </a:p>
        </p:txBody>
      </p:sp>
      <p:sp>
        <p:nvSpPr>
          <p:cNvPr id="10" name="Content Placeholder 2"/>
          <p:cNvSpPr>
            <a:spLocks noGrp="1"/>
          </p:cNvSpPr>
          <p:nvPr>
            <p:ph idx="1"/>
          </p:nvPr>
        </p:nvSpPr>
        <p:spPr>
          <a:xfrm>
            <a:off x="457200" y="1071546"/>
            <a:ext cx="8229600" cy="50546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53675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83176"/>
          <a:stretch/>
        </p:blipFill>
        <p:spPr>
          <a:xfrm>
            <a:off x="714" y="0"/>
            <a:ext cx="9142571" cy="2209800"/>
          </a:xfrm>
          <a:prstGeom prst="rect">
            <a:avLst/>
          </a:prstGeom>
        </p:spPr>
      </p:pic>
      <p:sp>
        <p:nvSpPr>
          <p:cNvPr id="2" name="Title 1"/>
          <p:cNvSpPr>
            <a:spLocks noGrp="1"/>
          </p:cNvSpPr>
          <p:nvPr>
            <p:ph type="title"/>
          </p:nvPr>
        </p:nvSpPr>
        <p:spPr>
          <a:xfrm>
            <a:off x="722313" y="3435077"/>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id-ID" dirty="0"/>
          </a:p>
        </p:txBody>
      </p:sp>
      <p:sp>
        <p:nvSpPr>
          <p:cNvPr id="3" name="Text Placeholder 2"/>
          <p:cNvSpPr>
            <a:spLocks noGrp="1"/>
          </p:cNvSpPr>
          <p:nvPr>
            <p:ph type="body" idx="1"/>
          </p:nvPr>
        </p:nvSpPr>
        <p:spPr>
          <a:xfrm>
            <a:off x="722313" y="1934892"/>
            <a:ext cx="7772400" cy="1500187"/>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002060"/>
                </a:solidFill>
              </a:defRPr>
            </a:lvl1pPr>
          </a:lstStyle>
          <a:p>
            <a:fld id="{B6EDAB10-B631-4AD3-87C1-6EA0ED3F25C4}" type="datetime1">
              <a:rPr lang="en-US" smtClean="0"/>
              <a:pPr/>
              <a:t>11/22/2014</a:t>
            </a:fld>
            <a:endParaRPr lang="en-US"/>
          </a:p>
        </p:txBody>
      </p:sp>
      <p:sp>
        <p:nvSpPr>
          <p:cNvPr id="5" name="Footer Placeholder 4"/>
          <p:cNvSpPr>
            <a:spLocks noGrp="1"/>
          </p:cNvSpPr>
          <p:nvPr>
            <p:ph type="ftr" sz="quarter" idx="11"/>
          </p:nvPr>
        </p:nvSpPr>
        <p:spPr/>
        <p:txBody>
          <a:bodyPr/>
          <a:lstStyle>
            <a:lvl1pPr>
              <a:defRPr>
                <a:solidFill>
                  <a:srgbClr val="00206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8D737490-2136-4098-AAED-7A40AD57CBAD}" type="slidenum">
              <a:rPr lang="en-US" smtClean="0"/>
              <a:pPr/>
              <a:t>‹#›</a:t>
            </a:fld>
            <a:endParaRPr lang="en-US"/>
          </a:p>
        </p:txBody>
      </p:sp>
      <p:pic>
        <p:nvPicPr>
          <p:cNvPr id="8" name="Picture 2" descr="D:\BAPPENAS (Design)\BAPPENAS.WEB\garu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9360" y="64023"/>
            <a:ext cx="960672" cy="104527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1840" y="1177007"/>
            <a:ext cx="2592288" cy="523220"/>
          </a:xfrm>
          <a:prstGeom prst="rect">
            <a:avLst/>
          </a:prstGeom>
          <a:noFill/>
        </p:spPr>
        <p:txBody>
          <a:bodyPr wrap="square" rtlCol="0">
            <a:spAutoFit/>
          </a:bodyPr>
          <a:lstStyle/>
          <a:p>
            <a:pPr algn="ctr"/>
            <a:r>
              <a:rPr lang="en-US" sz="1400" b="1" dirty="0" smtClean="0">
                <a:solidFill>
                  <a:prstClr val="white"/>
                </a:solidFill>
                <a:effectLst>
                  <a:outerShdw blurRad="38100" dist="38100" dir="2700000" algn="tl">
                    <a:srgbClr val="000000">
                      <a:alpha val="43137"/>
                    </a:srgbClr>
                  </a:outerShdw>
                </a:effectLst>
                <a:latin typeface="Cambria" pitchFamily="18" charset="0"/>
              </a:rPr>
              <a:t>KEMENTERIAN PPN/</a:t>
            </a:r>
          </a:p>
          <a:p>
            <a:pPr algn="ctr"/>
            <a:r>
              <a:rPr lang="en-US" sz="1400" b="1" dirty="0" smtClean="0">
                <a:solidFill>
                  <a:prstClr val="white"/>
                </a:solidFill>
                <a:effectLst>
                  <a:outerShdw blurRad="38100" dist="38100" dir="2700000" algn="tl">
                    <a:srgbClr val="000000">
                      <a:alpha val="43137"/>
                    </a:srgbClr>
                  </a:outerShdw>
                </a:effectLst>
                <a:latin typeface="Cambria" pitchFamily="18" charset="0"/>
              </a:rPr>
              <a:t>BAPPENAS</a:t>
            </a:r>
            <a:endParaRPr lang="en-US" sz="1400" b="1" dirty="0">
              <a:solidFill>
                <a:prstClr val="white"/>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02536169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3113724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2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421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717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22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18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890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27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52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545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81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846622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308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5876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8229600" cy="4525963"/>
          </a:xfrm>
        </p:spPr>
        <p:txBody>
          <a:bodyPr/>
          <a:lstStyle/>
          <a:p>
            <a:pPr lvl="0"/>
            <a:endParaRPr lang="en-US" noProof="0" smtClean="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248400"/>
            <a:ext cx="2895600" cy="47625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934200" y="6305550"/>
            <a:ext cx="2133600" cy="476250"/>
          </a:xfrm>
        </p:spPr>
        <p:txBody>
          <a:bodyPr/>
          <a:lstStyle>
            <a:lvl1pPr>
              <a:defRPr/>
            </a:lvl1pPr>
          </a:lstStyle>
          <a:p>
            <a:fld id="{58917568-7A5E-4E23-8862-670202ED611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84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4026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887922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5456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55963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129744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71342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35184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id-ID"/>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201998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1499900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756835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002861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979149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4"/>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792289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238535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3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pic>
        <p:nvPicPr>
          <p:cNvPr id="8" name="Picture 6" descr="dikna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277" y="3140968"/>
            <a:ext cx="1031876"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090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004795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911956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25924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520129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1758858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id-ID"/>
          </a:p>
        </p:txBody>
      </p:sp>
      <p:sp>
        <p:nvSpPr>
          <p:cNvPr id="3" name="Content Placeholder 2"/>
          <p:cNvSpPr>
            <a:spLocks noGrp="1"/>
          </p:cNvSpPr>
          <p:nvPr>
            <p:ph idx="1"/>
          </p:nvPr>
        </p:nvSpPr>
        <p:spPr>
          <a:xfrm>
            <a:off x="3575052"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63835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372678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321391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13625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4"/>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284591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912859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3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pic>
        <p:nvPicPr>
          <p:cNvPr id="8" name="Picture 6" descr="dikna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277" y="3140968"/>
            <a:ext cx="1031876"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3765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231972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640821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829920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2289524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88846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id-ID"/>
          </a:p>
        </p:txBody>
      </p:sp>
      <p:sp>
        <p:nvSpPr>
          <p:cNvPr id="3" name="Content Placeholder 2"/>
          <p:cNvSpPr>
            <a:spLocks noGrp="1"/>
          </p:cNvSpPr>
          <p:nvPr>
            <p:ph idx="1"/>
          </p:nvPr>
        </p:nvSpPr>
        <p:spPr>
          <a:xfrm>
            <a:off x="3575052"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983049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27170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8881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98919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49599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02E9C-0D1B-489F-B394-FE25A61A5C08}"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C6561-45AD-473C-82F4-2906F6756FE1}" type="slidenum">
              <a:rPr lang="en-US" smtClean="0"/>
              <a:pPr/>
              <a:t>‹#›</a:t>
            </a:fld>
            <a:endParaRPr lang="en-US"/>
          </a:p>
        </p:txBody>
      </p:sp>
    </p:spTree>
    <p:extLst>
      <p:ext uri="{BB962C8B-B14F-4D97-AF65-F5344CB8AC3E}">
        <p14:creationId xmlns:p14="http://schemas.microsoft.com/office/powerpoint/2010/main" val="218478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2E9C-0D1B-489F-B394-FE25A61A5C08}" type="datetimeFigureOut">
              <a:rPr lang="en-US" smtClean="0"/>
              <a:pPr/>
              <a:t>11/22/2014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C6561-45AD-473C-82F4-2906F6756FE1}" type="slidenum">
              <a:rPr lang="en-US" smtClean="0"/>
              <a:pPr/>
              <a:t>‹#›</a:t>
            </a:fld>
            <a:endParaRPr lang="en-US"/>
          </a:p>
        </p:txBody>
      </p:sp>
    </p:spTree>
    <p:extLst>
      <p:ext uri="{BB962C8B-B14F-4D97-AF65-F5344CB8AC3E}">
        <p14:creationId xmlns:p14="http://schemas.microsoft.com/office/powerpoint/2010/main" val="189152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E3A4B-96CE-44C3-9A37-AA0C8C618156}"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92F32-6710-489C-B94E-8536FA64DA3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88393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7AAD53-60F4-424A-A8C3-079579100527}" type="datetimeFigureOut">
              <a:rPr lang="en-US" smtClean="0">
                <a:solidFill>
                  <a:prstClr val="black">
                    <a:tint val="75000"/>
                  </a:prstClr>
                </a:solidFill>
              </a:rPr>
              <a:pPr/>
              <a:t>11/22/2014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74AA83-2241-4480-AF8E-4104CE98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302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610A21-203B-4050-8085-DCFDE1D179E4}"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DF33-89E2-4FF3-90E7-87B46D37F56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169567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7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79"/>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7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918030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7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203911-6F0D-456A-9BC7-638D1F5BF553}" type="datetimeFigureOut">
              <a:rPr lang="id-ID" smtClean="0">
                <a:solidFill>
                  <a:prstClr val="black">
                    <a:tint val="75000"/>
                  </a:prstClr>
                </a:solidFill>
              </a:rPr>
              <a:pPr/>
              <a:t>22/11/2014</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79"/>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7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934533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chart" Target="../charts/chart29.xml"/><Relationship Id="rId4" Type="http://schemas.openxmlformats.org/officeDocument/2006/relationships/image" Target="../media/image2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6.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chart" Target="../charts/chart2.xml"/><Relationship Id="rId4" Type="http://schemas.openxmlformats.org/officeDocument/2006/relationships/chart" Target="../charts/char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36.xml"/><Relationship Id="rId5" Type="http://schemas.openxmlformats.org/officeDocument/2006/relationships/image" Target="../media/image40.jpeg"/><Relationship Id="rId4" Type="http://schemas.openxmlformats.org/officeDocument/2006/relationships/image" Target="../media/image39.jpeg"/></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9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 y="2071678"/>
            <a:ext cx="9148763" cy="18700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accent6">
                    <a:lumMod val="75000"/>
                  </a:schemeClr>
                </a:solidFill>
              </a:rPr>
              <a:t>PENINGKATAN MUTU SMK </a:t>
            </a:r>
          </a:p>
          <a:p>
            <a:pPr algn="ctr" fontAlgn="auto">
              <a:spcBef>
                <a:spcPts val="0"/>
              </a:spcBef>
              <a:spcAft>
                <a:spcPts val="0"/>
              </a:spcAft>
              <a:defRPr/>
            </a:pPr>
            <a:r>
              <a:rPr lang="en-US" sz="3600" b="1" dirty="0" smtClean="0">
                <a:solidFill>
                  <a:schemeClr val="accent6">
                    <a:lumMod val="75000"/>
                  </a:schemeClr>
                </a:solidFill>
              </a:rPr>
              <a:t>DALAM RANCANGAN RENTRA PENDIDIKAN KEJURUAN  2015-2019</a:t>
            </a:r>
            <a:endParaRPr lang="id-ID" sz="3600" b="1" dirty="0" smtClean="0">
              <a:solidFill>
                <a:schemeClr val="accent6">
                  <a:lumMod val="75000"/>
                </a:schemeClr>
              </a:solidFill>
            </a:endParaRPr>
          </a:p>
        </p:txBody>
      </p:sp>
      <p:sp>
        <p:nvSpPr>
          <p:cNvPr id="5" name="Text Box 3"/>
          <p:cNvSpPr txBox="1">
            <a:spLocks noChangeArrowheads="1"/>
          </p:cNvSpPr>
          <p:nvPr/>
        </p:nvSpPr>
        <p:spPr bwMode="auto">
          <a:xfrm>
            <a:off x="0" y="5643578"/>
            <a:ext cx="9144000" cy="107721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dirty="0" err="1">
                <a:solidFill>
                  <a:schemeClr val="tx2">
                    <a:lumMod val="75000"/>
                  </a:schemeClr>
                </a:solidFill>
                <a:latin typeface="Century Gothic" pitchFamily="34" charset="0"/>
                <a:ea typeface="+mn-ea"/>
              </a:rPr>
              <a:t>Direktorat</a:t>
            </a:r>
            <a:r>
              <a:rPr lang="en-US" sz="1600" dirty="0">
                <a:solidFill>
                  <a:schemeClr val="tx2">
                    <a:lumMod val="75000"/>
                  </a:schemeClr>
                </a:solidFill>
                <a:latin typeface="Century Gothic" pitchFamily="34" charset="0"/>
                <a:ea typeface="+mn-ea"/>
              </a:rPr>
              <a:t> </a:t>
            </a:r>
            <a:r>
              <a:rPr lang="id-ID" sz="1600" dirty="0" smtClean="0">
                <a:solidFill>
                  <a:schemeClr val="tx2">
                    <a:lumMod val="75000"/>
                  </a:schemeClr>
                </a:solidFill>
                <a:latin typeface="Century Gothic" pitchFamily="34" charset="0"/>
                <a:ea typeface="+mn-ea"/>
              </a:rPr>
              <a:t>Pembinaan SMK</a:t>
            </a:r>
          </a:p>
          <a:p>
            <a:pPr algn="ctr" fontAlgn="auto">
              <a:spcBef>
                <a:spcPts val="0"/>
              </a:spcBef>
              <a:spcAft>
                <a:spcPts val="0"/>
              </a:spcAft>
              <a:defRPr/>
            </a:pPr>
            <a:r>
              <a:rPr lang="id-ID" sz="1600" dirty="0" smtClean="0">
                <a:solidFill>
                  <a:schemeClr val="tx2">
                    <a:lumMod val="75000"/>
                  </a:schemeClr>
                </a:solidFill>
                <a:latin typeface="Century Gothic" pitchFamily="34" charset="0"/>
                <a:ea typeface="+mn-ea"/>
              </a:rPr>
              <a:t>Direktorat </a:t>
            </a:r>
            <a:r>
              <a:rPr lang="en-US" sz="1600" dirty="0" err="1" smtClean="0">
                <a:solidFill>
                  <a:schemeClr val="tx2">
                    <a:lumMod val="75000"/>
                  </a:schemeClr>
                </a:solidFill>
                <a:latin typeface="Century Gothic" pitchFamily="34" charset="0"/>
                <a:ea typeface="+mn-ea"/>
              </a:rPr>
              <a:t>Jenderal</a:t>
            </a:r>
            <a:r>
              <a:rPr lang="en-US" sz="1600" dirty="0" smtClean="0">
                <a:solidFill>
                  <a:schemeClr val="tx2">
                    <a:lumMod val="75000"/>
                  </a:schemeClr>
                </a:solidFill>
                <a:latin typeface="Century Gothic" pitchFamily="34" charset="0"/>
                <a:ea typeface="+mn-ea"/>
              </a:rPr>
              <a:t> </a:t>
            </a:r>
            <a:r>
              <a:rPr lang="en-US" sz="1600" dirty="0" err="1">
                <a:solidFill>
                  <a:schemeClr val="tx2">
                    <a:lumMod val="75000"/>
                  </a:schemeClr>
                </a:solidFill>
                <a:latin typeface="Century Gothic" pitchFamily="34" charset="0"/>
                <a:ea typeface="+mn-ea"/>
              </a:rPr>
              <a:t>Pendidikan</a:t>
            </a:r>
            <a:r>
              <a:rPr lang="en-US" sz="1600" dirty="0">
                <a:solidFill>
                  <a:schemeClr val="tx2">
                    <a:lumMod val="75000"/>
                  </a:schemeClr>
                </a:solidFill>
                <a:latin typeface="Century Gothic" pitchFamily="34" charset="0"/>
                <a:ea typeface="+mn-ea"/>
              </a:rPr>
              <a:t> </a:t>
            </a:r>
            <a:r>
              <a:rPr lang="en-US" sz="1600" dirty="0" err="1">
                <a:solidFill>
                  <a:schemeClr val="tx2">
                    <a:lumMod val="75000"/>
                  </a:schemeClr>
                </a:solidFill>
                <a:latin typeface="Century Gothic" pitchFamily="34" charset="0"/>
                <a:ea typeface="+mn-ea"/>
              </a:rPr>
              <a:t>Menengah</a:t>
            </a:r>
            <a:endParaRPr lang="en-US" sz="1600" dirty="0">
              <a:solidFill>
                <a:schemeClr val="tx2">
                  <a:lumMod val="75000"/>
                </a:schemeClr>
              </a:solidFill>
              <a:latin typeface="Century Gothic" pitchFamily="34" charset="0"/>
              <a:ea typeface="+mn-ea"/>
            </a:endParaRPr>
          </a:p>
          <a:p>
            <a:pPr algn="ctr" fontAlgn="auto">
              <a:spcBef>
                <a:spcPts val="0"/>
              </a:spcBef>
              <a:spcAft>
                <a:spcPts val="0"/>
              </a:spcAft>
              <a:defRPr/>
            </a:pPr>
            <a:r>
              <a:rPr lang="id-ID" sz="1600" dirty="0">
                <a:solidFill>
                  <a:schemeClr val="tx2">
                    <a:lumMod val="75000"/>
                  </a:schemeClr>
                </a:solidFill>
                <a:latin typeface="Century Gothic" pitchFamily="34" charset="0"/>
                <a:ea typeface="+mn-ea"/>
              </a:rPr>
              <a:t>Kementerian Pendidikan dan Kebudayaan</a:t>
            </a:r>
          </a:p>
          <a:p>
            <a:pPr algn="ctr" fontAlgn="auto">
              <a:spcBef>
                <a:spcPts val="0"/>
              </a:spcBef>
              <a:spcAft>
                <a:spcPts val="0"/>
              </a:spcAft>
              <a:defRPr/>
            </a:pPr>
            <a:r>
              <a:rPr lang="id-ID" sz="1600" dirty="0" smtClean="0">
                <a:solidFill>
                  <a:schemeClr val="tx2">
                    <a:lumMod val="75000"/>
                  </a:schemeClr>
                </a:solidFill>
                <a:latin typeface="Century Gothic" pitchFamily="34" charset="0"/>
              </a:rPr>
              <a:t>Ja</a:t>
            </a:r>
            <a:r>
              <a:rPr lang="id-ID" sz="1600" dirty="0" smtClean="0">
                <a:solidFill>
                  <a:schemeClr val="tx2">
                    <a:lumMod val="75000"/>
                  </a:schemeClr>
                </a:solidFill>
                <a:latin typeface="Century Gothic" pitchFamily="34" charset="0"/>
                <a:ea typeface="+mn-ea"/>
              </a:rPr>
              <a:t>karta, </a:t>
            </a:r>
            <a:r>
              <a:rPr lang="id-ID" sz="1600" dirty="0" smtClean="0">
                <a:solidFill>
                  <a:schemeClr val="tx2">
                    <a:lumMod val="75000"/>
                  </a:schemeClr>
                </a:solidFill>
                <a:latin typeface="Century Gothic" pitchFamily="34" charset="0"/>
              </a:rPr>
              <a:t>Oktober </a:t>
            </a:r>
            <a:r>
              <a:rPr lang="en-US" sz="1600" dirty="0" smtClean="0">
                <a:solidFill>
                  <a:schemeClr val="tx2">
                    <a:lumMod val="75000"/>
                  </a:schemeClr>
                </a:solidFill>
                <a:latin typeface="Century Gothic" pitchFamily="34" charset="0"/>
                <a:ea typeface="+mn-ea"/>
              </a:rPr>
              <a:t>20</a:t>
            </a:r>
            <a:r>
              <a:rPr lang="id-ID" sz="1600" dirty="0" smtClean="0">
                <a:solidFill>
                  <a:schemeClr val="tx2">
                    <a:lumMod val="75000"/>
                  </a:schemeClr>
                </a:solidFill>
                <a:latin typeface="Century Gothic" pitchFamily="34" charset="0"/>
                <a:ea typeface="+mn-ea"/>
              </a:rPr>
              <a:t>14</a:t>
            </a:r>
            <a:endParaRPr lang="en-US" sz="1600" dirty="0">
              <a:solidFill>
                <a:schemeClr val="tx2">
                  <a:lumMod val="75000"/>
                </a:schemeClr>
              </a:solidFill>
              <a:latin typeface="Century Gothic" pitchFamily="34" charset="0"/>
              <a:ea typeface="+mn-ea"/>
            </a:endParaRPr>
          </a:p>
        </p:txBody>
      </p:sp>
      <p:sp>
        <p:nvSpPr>
          <p:cNvPr id="2052" name="Slide Number Placeholder 6"/>
          <p:cNvSpPr txBox="1">
            <a:spLocks/>
          </p:cNvSpPr>
          <p:nvPr/>
        </p:nvSpPr>
        <p:spPr bwMode="auto">
          <a:xfrm>
            <a:off x="6553200" y="6356362"/>
            <a:ext cx="2133600" cy="365125"/>
          </a:xfrm>
          <a:prstGeom prst="rect">
            <a:avLst/>
          </a:prstGeom>
          <a:noFill/>
          <a:ln w="9525">
            <a:noFill/>
            <a:miter lim="800000"/>
            <a:headEnd/>
            <a:tailEnd/>
          </a:ln>
        </p:spPr>
        <p:txBody>
          <a:bodyPr anchor="ctr"/>
          <a:lstStyle/>
          <a:p>
            <a:pPr algn="r"/>
            <a:fld id="{FC62BDDA-B765-42BD-B6C1-A57C5327C461}" type="slidenum">
              <a:rPr lang="id-ID" sz="1200">
                <a:solidFill>
                  <a:srgbClr val="898989"/>
                </a:solidFill>
              </a:rPr>
              <a:pPr algn="r"/>
              <a:t>1</a:t>
            </a:fld>
            <a:endParaRPr lang="id-ID" sz="1200">
              <a:solidFill>
                <a:srgbClr val="898989"/>
              </a:solidFill>
            </a:endParaRPr>
          </a:p>
        </p:txBody>
      </p:sp>
      <p:sp>
        <p:nvSpPr>
          <p:cNvPr id="2053" name="Slide Number Placeholder 8"/>
          <p:cNvSpPr>
            <a:spLocks noGrp="1"/>
          </p:cNvSpPr>
          <p:nvPr>
            <p:ph type="sldNum" sz="quarter" idx="12"/>
          </p:nvPr>
        </p:nvSpPr>
        <p:spPr bwMode="auto">
          <a:noFill/>
          <a:ln>
            <a:miter lim="800000"/>
            <a:headEnd/>
            <a:tailEnd/>
          </a:ln>
        </p:spPr>
        <p:txBody>
          <a:bodyPr/>
          <a:lstStyle/>
          <a:p>
            <a:fld id="{31DA89A7-2AD6-4321-851A-B81E0C1AE4DA}" type="slidenum">
              <a:rPr lang="id-ID" smtClean="0"/>
              <a:pPr/>
              <a:t>1</a:t>
            </a:fld>
            <a:endParaRPr lang="id-ID" smtClean="0"/>
          </a:p>
        </p:txBody>
      </p:sp>
      <p:sp>
        <p:nvSpPr>
          <p:cNvPr id="9" name="Rectangle 8"/>
          <p:cNvSpPr/>
          <p:nvPr/>
        </p:nvSpPr>
        <p:spPr>
          <a:xfrm>
            <a:off x="8429631" y="6357938"/>
            <a:ext cx="214313"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2055" name="Picture 6" descr="diknas"/>
          <p:cNvPicPr>
            <a:picLocks noChangeAspect="1" noChangeArrowheads="1"/>
          </p:cNvPicPr>
          <p:nvPr/>
        </p:nvPicPr>
        <p:blipFill>
          <a:blip r:embed="rId2"/>
          <a:srcRect/>
          <a:stretch>
            <a:fillRect/>
          </a:stretch>
        </p:blipFill>
        <p:spPr bwMode="auto">
          <a:xfrm>
            <a:off x="3822705" y="428604"/>
            <a:ext cx="1392237"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258762"/>
          </a:xfrm>
        </p:spPr>
        <p:txBody>
          <a:bodyPr>
            <a:noAutofit/>
          </a:bodyPr>
          <a:lstStyle/>
          <a:p>
            <a:r>
              <a:rPr lang="en-US" sz="1800" b="1" smtClean="0"/>
              <a:t>SEBARAN SEKOLAH BERDASARKAN BIDANG KEAHLIAN</a:t>
            </a:r>
            <a:endParaRPr lang="en-US" sz="1800" b="1"/>
          </a:p>
        </p:txBody>
      </p:sp>
      <p:sp>
        <p:nvSpPr>
          <p:cNvPr id="6" name="TextBox 5"/>
          <p:cNvSpPr txBox="1"/>
          <p:nvPr/>
        </p:nvSpPr>
        <p:spPr>
          <a:xfrm>
            <a:off x="152400" y="4114800"/>
            <a:ext cx="8686800" cy="2677656"/>
          </a:xfrm>
          <a:prstGeom prst="rect">
            <a:avLst/>
          </a:prstGeom>
          <a:solidFill>
            <a:schemeClr val="accent6">
              <a:lumMod val="20000"/>
              <a:lumOff val="80000"/>
            </a:schemeClr>
          </a:solidFill>
        </p:spPr>
        <p:txBody>
          <a:bodyPr wrap="square" rtlCol="0">
            <a:spAutoFit/>
          </a:bodyPr>
          <a:lstStyle/>
          <a:p>
            <a:pPr marL="342900" indent="-342900">
              <a:buFont typeface="+mj-lt"/>
              <a:buAutoNum type="arabicPeriod"/>
            </a:pPr>
            <a:r>
              <a:rPr lang="en-US" sz="1400" i="1" smtClean="0">
                <a:solidFill>
                  <a:schemeClr val="tx2"/>
                </a:solidFill>
              </a:rPr>
              <a:t>Di tingkat nasional, bidang keahlian yang pada umumnya dipilih untuk diampu oleh SMK  pada tahun 2013 adalah Teknologi Informasi dan Komunikasi, dikuti dengan Teknologi dan Rekayasa, Bisnis dan Manajemen, Seni, Kerajinan dan Pariwisata, Agribisnis, dan Kesehatan.</a:t>
            </a:r>
          </a:p>
          <a:p>
            <a:pPr marL="342900" indent="-342900">
              <a:buFont typeface="+mj-lt"/>
              <a:buAutoNum type="arabicPeriod"/>
            </a:pPr>
            <a:r>
              <a:rPr lang="en-US" sz="1400" i="1" smtClean="0">
                <a:solidFill>
                  <a:schemeClr val="tx2"/>
                </a:solidFill>
              </a:rPr>
              <a:t>Dari sisi jumlah seluruh bidang keahlian menunjukan tren meningkat namun demikian bila dilihat persentase bidang keahlian yang tersedia di SMK, bidang keahlian TIK merupakan bidang keahlian  yang paling diminati. Kondisi ini menggeser bidang keahlian teknik dan rekayasa yang pada tahun 2010 merupakan bidang yang paling banyak diminati.</a:t>
            </a:r>
          </a:p>
          <a:p>
            <a:pPr marL="342900" indent="-342900">
              <a:buFont typeface="+mj-lt"/>
              <a:buAutoNum type="arabicPeriod"/>
            </a:pPr>
            <a:r>
              <a:rPr lang="en-US" sz="1400" i="1" smtClean="0">
                <a:solidFill>
                  <a:schemeClr val="tx2"/>
                </a:solidFill>
              </a:rPr>
              <a:t>Dua bidang keahlian yaitu bidang keahlian TIK dan kesehatan menunjukan tren meningkat pada periode 2010-2013, sementara untuk bidang teknologi dan rekayasa, bisnis dan manajemen, agribisnis dan agro industri, serta seni, kerajinan dan pariwisata menunjukkan tren menurun. </a:t>
            </a:r>
          </a:p>
          <a:p>
            <a:pPr marL="342900" indent="-342900">
              <a:buFont typeface="+mj-lt"/>
              <a:buAutoNum type="arabicPeriod"/>
            </a:pPr>
            <a:endParaRPr lang="en-US" sz="1400" i="1" smtClean="0">
              <a:solidFill>
                <a:schemeClr val="tx2"/>
              </a:solidFill>
            </a:endParaRPr>
          </a:p>
          <a:p>
            <a:pPr marL="342900" indent="-342900">
              <a:buFont typeface="+mj-lt"/>
              <a:buAutoNum type="arabicPeriod"/>
            </a:pPr>
            <a:endParaRPr lang="en-US" sz="1400" i="1" smtClean="0">
              <a:solidFill>
                <a:schemeClr val="tx2"/>
              </a:solidFill>
            </a:endParaRPr>
          </a:p>
        </p:txBody>
      </p:sp>
      <p:graphicFrame>
        <p:nvGraphicFramePr>
          <p:cNvPr id="8" name="Chart 7"/>
          <p:cNvGraphicFramePr/>
          <p:nvPr/>
        </p:nvGraphicFramePr>
        <p:xfrm>
          <a:off x="4410074" y="1143000"/>
          <a:ext cx="4398645" cy="284226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227428" y="838200"/>
            <a:ext cx="3764172" cy="261610"/>
          </a:xfrm>
          <a:prstGeom prst="rect">
            <a:avLst/>
          </a:prstGeom>
          <a:noFill/>
        </p:spPr>
        <p:txBody>
          <a:bodyPr wrap="none" rtlCol="0">
            <a:spAutoFit/>
          </a:bodyPr>
          <a:lstStyle/>
          <a:p>
            <a:r>
              <a:rPr lang="en-US" sz="1100" b="1" smtClean="0"/>
              <a:t>Pertumbuhan Jumlah SMK berdasarkan Bidang yang Diampu </a:t>
            </a:r>
            <a:endParaRPr lang="en-US" sz="1100" b="1"/>
          </a:p>
        </p:txBody>
      </p:sp>
      <p:sp>
        <p:nvSpPr>
          <p:cNvPr id="10" name="TextBox 9"/>
          <p:cNvSpPr txBox="1"/>
          <p:nvPr/>
        </p:nvSpPr>
        <p:spPr>
          <a:xfrm>
            <a:off x="228600" y="838200"/>
            <a:ext cx="3108543" cy="261610"/>
          </a:xfrm>
          <a:prstGeom prst="rect">
            <a:avLst/>
          </a:prstGeom>
          <a:noFill/>
        </p:spPr>
        <p:txBody>
          <a:bodyPr wrap="none" rtlCol="0">
            <a:spAutoFit/>
          </a:bodyPr>
          <a:lstStyle/>
          <a:p>
            <a:r>
              <a:rPr lang="en-US" sz="1100" b="1" smtClean="0"/>
              <a:t>Persentase distribusi Bidang yang diminat di SMK </a:t>
            </a:r>
            <a:endParaRPr lang="en-US" sz="1100" b="1"/>
          </a:p>
        </p:txBody>
      </p:sp>
      <p:graphicFrame>
        <p:nvGraphicFramePr>
          <p:cNvPr id="11" name="Chart 10"/>
          <p:cNvGraphicFramePr/>
          <p:nvPr/>
        </p:nvGraphicFramePr>
        <p:xfrm>
          <a:off x="152400" y="1219200"/>
          <a:ext cx="4267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9330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914400"/>
          <a:ext cx="42672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33400" y="152400"/>
            <a:ext cx="8229600" cy="258762"/>
          </a:xfrm>
        </p:spPr>
        <p:txBody>
          <a:bodyPr>
            <a:noAutofit/>
          </a:bodyPr>
          <a:lstStyle/>
          <a:p>
            <a:r>
              <a:rPr lang="en-US" sz="1800" b="1" smtClean="0"/>
              <a:t>RATA-RATA JUMLAH BIDANG KEAHLIAN YANG DIAMPU SMK</a:t>
            </a:r>
            <a:endParaRPr lang="en-US" sz="1800" b="1"/>
          </a:p>
        </p:txBody>
      </p:sp>
      <p:sp>
        <p:nvSpPr>
          <p:cNvPr id="6" name="TextBox 5"/>
          <p:cNvSpPr txBox="1"/>
          <p:nvPr/>
        </p:nvSpPr>
        <p:spPr>
          <a:xfrm>
            <a:off x="228600" y="685800"/>
            <a:ext cx="1739579" cy="261610"/>
          </a:xfrm>
          <a:prstGeom prst="rect">
            <a:avLst/>
          </a:prstGeom>
          <a:noFill/>
        </p:spPr>
        <p:txBody>
          <a:bodyPr wrap="none" rtlCol="0">
            <a:spAutoFit/>
          </a:bodyPr>
          <a:lstStyle/>
          <a:p>
            <a:r>
              <a:rPr lang="en-US" sz="1100" b="1" smtClean="0"/>
              <a:t>Pertumbuhan Jumlah SMK</a:t>
            </a:r>
            <a:endParaRPr lang="en-US" sz="1100" b="1"/>
          </a:p>
        </p:txBody>
      </p:sp>
      <p:graphicFrame>
        <p:nvGraphicFramePr>
          <p:cNvPr id="7" name="Chart 6"/>
          <p:cNvGraphicFramePr/>
          <p:nvPr/>
        </p:nvGraphicFramePr>
        <p:xfrm>
          <a:off x="4724400" y="762000"/>
          <a:ext cx="4343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8600" y="3886201"/>
            <a:ext cx="8686800" cy="954107"/>
          </a:xfrm>
          <a:prstGeom prst="rect">
            <a:avLst/>
          </a:prstGeom>
          <a:solidFill>
            <a:schemeClr val="accent6">
              <a:lumMod val="20000"/>
              <a:lumOff val="80000"/>
            </a:schemeClr>
          </a:solidFill>
        </p:spPr>
        <p:txBody>
          <a:bodyPr wrap="square" rtlCol="0">
            <a:spAutoFit/>
          </a:bodyPr>
          <a:lstStyle/>
          <a:p>
            <a:r>
              <a:rPr lang="en-US" sz="1400" i="1" smtClean="0">
                <a:solidFill>
                  <a:schemeClr val="tx2"/>
                </a:solidFill>
              </a:rPr>
              <a:t>Pada periode 2010-2013 terjadi pergeseran dalam penyediaan layanan bidang keahlian di SMK. 55,1% SMK pada tahun 2010 hanya mengampu satu bidang keahlian. Namun demikian dalam kurun waktu 2-3 tahun terakhir rata-rata SMK memperluas layanannya pada lebih dari satu bidang keahlian.  Tercatat pada tahun 2013 52,9% SMK telah menyediakan layanan lebih dari satu bidang keahlian.</a:t>
            </a:r>
          </a:p>
        </p:txBody>
      </p:sp>
    </p:spTree>
    <p:extLst>
      <p:ext uri="{BB962C8B-B14F-4D97-AF65-F5344CB8AC3E}">
        <p14:creationId xmlns:p14="http://schemas.microsoft.com/office/powerpoint/2010/main" val="139250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b="1" smtClean="0"/>
              <a:t>Distribusi Kapasitas Rata-rata SMK</a:t>
            </a:r>
            <a:endParaRPr lang="en-US" sz="3200" b="1"/>
          </a:p>
        </p:txBody>
      </p:sp>
      <p:graphicFrame>
        <p:nvGraphicFramePr>
          <p:cNvPr id="4" name="Chart 3"/>
          <p:cNvGraphicFramePr/>
          <p:nvPr/>
        </p:nvGraphicFramePr>
        <p:xfrm>
          <a:off x="381000" y="1066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648200" y="914400"/>
          <a:ext cx="435102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3810000"/>
            <a:ext cx="4038600" cy="1169551"/>
          </a:xfrm>
          <a:prstGeom prst="rect">
            <a:avLst/>
          </a:prstGeom>
          <a:solidFill>
            <a:schemeClr val="accent6">
              <a:lumMod val="20000"/>
              <a:lumOff val="80000"/>
            </a:schemeClr>
          </a:solidFill>
        </p:spPr>
        <p:txBody>
          <a:bodyPr wrap="square" rtlCol="0">
            <a:spAutoFit/>
          </a:bodyPr>
          <a:lstStyle/>
          <a:p>
            <a:pPr marL="342900" indent="-342900">
              <a:buFont typeface="+mj-lt"/>
              <a:buAutoNum type="arabicPeriod"/>
            </a:pPr>
            <a:r>
              <a:rPr lang="en-US" sz="1400" i="1" smtClean="0">
                <a:solidFill>
                  <a:schemeClr val="tx2"/>
                </a:solidFill>
              </a:rPr>
              <a:t>Ditinjau dari kapasitas sekolahnya, sebagian besar SMK merupakan SMK dengan jumlah 1-6 rombel</a:t>
            </a:r>
          </a:p>
          <a:p>
            <a:pPr marL="342900" indent="-342900">
              <a:buFont typeface="+mj-lt"/>
              <a:buAutoNum type="arabicPeriod"/>
            </a:pPr>
            <a:r>
              <a:rPr lang="en-US" sz="1400" i="1" smtClean="0">
                <a:solidFill>
                  <a:schemeClr val="tx2"/>
                </a:solidFill>
              </a:rPr>
              <a:t>Kondisi  ini menunjukan sebagian besar SMK merupakan sekolah dengan kapasitas kecil.</a:t>
            </a:r>
          </a:p>
        </p:txBody>
      </p:sp>
    </p:spTree>
    <p:extLst>
      <p:ext uri="{BB962C8B-B14F-4D97-AF65-F5344CB8AC3E}">
        <p14:creationId xmlns:p14="http://schemas.microsoft.com/office/powerpoint/2010/main" val="394573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038600"/>
            <a:ext cx="8458200" cy="1815882"/>
          </a:xfrm>
          <a:prstGeom prst="rect">
            <a:avLst/>
          </a:prstGeom>
          <a:solidFill>
            <a:schemeClr val="accent6">
              <a:lumMod val="20000"/>
              <a:lumOff val="80000"/>
            </a:schemeClr>
          </a:solidFill>
        </p:spPr>
        <p:txBody>
          <a:bodyPr wrap="square" rtlCol="0">
            <a:spAutoFit/>
          </a:bodyPr>
          <a:lstStyle/>
          <a:p>
            <a:pPr marL="342900" indent="-342900">
              <a:buFont typeface="+mj-lt"/>
              <a:buAutoNum type="arabicPeriod"/>
            </a:pPr>
            <a:r>
              <a:rPr lang="en-US" sz="1400" i="1" dirty="0" err="1" smtClean="0">
                <a:solidFill>
                  <a:schemeClr val="tx2"/>
                </a:solidFill>
              </a:rPr>
              <a:t>Seluruh</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keahlian</a:t>
            </a:r>
            <a:r>
              <a:rPr lang="en-US" sz="1400" i="1" dirty="0" smtClean="0">
                <a:solidFill>
                  <a:schemeClr val="tx2"/>
                </a:solidFill>
              </a:rPr>
              <a:t> di SMK </a:t>
            </a:r>
            <a:r>
              <a:rPr lang="en-US" sz="1400" i="1" dirty="0" err="1" smtClean="0">
                <a:solidFill>
                  <a:schemeClr val="tx2"/>
                </a:solidFill>
              </a:rPr>
              <a:t>menunjukkan</a:t>
            </a:r>
            <a:r>
              <a:rPr lang="en-US" sz="1400" i="1" dirty="0" smtClean="0">
                <a:solidFill>
                  <a:schemeClr val="tx2"/>
                </a:solidFill>
              </a:rPr>
              <a:t> trend </a:t>
            </a:r>
            <a:r>
              <a:rPr lang="en-US" sz="1400" i="1" dirty="0" err="1" smtClean="0">
                <a:solidFill>
                  <a:schemeClr val="tx2"/>
                </a:solidFill>
              </a:rPr>
              <a:t>kenaikan</a:t>
            </a:r>
            <a:r>
              <a:rPr lang="en-US" sz="1400" i="1" dirty="0" smtClean="0">
                <a:solidFill>
                  <a:schemeClr val="tx2"/>
                </a:solidFill>
              </a:rPr>
              <a:t> </a:t>
            </a:r>
            <a:r>
              <a:rPr lang="en-US" sz="1400" i="1" dirty="0" err="1" smtClean="0">
                <a:solidFill>
                  <a:schemeClr val="tx2"/>
                </a:solidFill>
              </a:rPr>
              <a:t>jumlah</a:t>
            </a:r>
            <a:r>
              <a:rPr lang="en-US" sz="1400" i="1" dirty="0" smtClean="0">
                <a:solidFill>
                  <a:schemeClr val="tx2"/>
                </a:solidFill>
              </a:rPr>
              <a:t> </a:t>
            </a:r>
            <a:r>
              <a:rPr lang="en-US" sz="1400" i="1" dirty="0" err="1" smtClean="0">
                <a:solidFill>
                  <a:schemeClr val="tx2"/>
                </a:solidFill>
              </a:rPr>
              <a:t>siswa</a:t>
            </a:r>
            <a:r>
              <a:rPr lang="en-US" sz="1400" i="1" dirty="0" smtClean="0">
                <a:solidFill>
                  <a:schemeClr val="tx2"/>
                </a:solidFill>
              </a:rPr>
              <a:t> </a:t>
            </a:r>
            <a:r>
              <a:rPr lang="en-US" sz="1400" i="1" dirty="0" err="1" smtClean="0">
                <a:solidFill>
                  <a:schemeClr val="tx2"/>
                </a:solidFill>
              </a:rPr>
              <a:t>kecuali</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keahlian</a:t>
            </a:r>
            <a:r>
              <a:rPr lang="en-US" sz="1400" i="1" dirty="0" smtClean="0">
                <a:solidFill>
                  <a:schemeClr val="tx2"/>
                </a:solidFill>
              </a:rPr>
              <a:t> </a:t>
            </a:r>
            <a:r>
              <a:rPr lang="en-US" sz="1400" i="1" dirty="0" err="1" smtClean="0">
                <a:solidFill>
                  <a:schemeClr val="tx2"/>
                </a:solidFill>
              </a:rPr>
              <a:t>bisnis</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manajemen</a:t>
            </a:r>
            <a:r>
              <a:rPr lang="en-US" sz="1400" i="1" dirty="0" smtClean="0">
                <a:solidFill>
                  <a:schemeClr val="tx2"/>
                </a:solidFill>
              </a:rPr>
              <a:t>. </a:t>
            </a:r>
            <a:r>
              <a:rPr lang="en-US" sz="1400" i="1" dirty="0" err="1" smtClean="0">
                <a:solidFill>
                  <a:schemeClr val="tx2"/>
                </a:solidFill>
              </a:rPr>
              <a:t>Peningkatan</a:t>
            </a:r>
            <a:r>
              <a:rPr lang="en-US" sz="1400" i="1" dirty="0" smtClean="0">
                <a:solidFill>
                  <a:schemeClr val="tx2"/>
                </a:solidFill>
              </a:rPr>
              <a:t> paling </a:t>
            </a:r>
            <a:r>
              <a:rPr lang="en-US" sz="1400" i="1" dirty="0" err="1" smtClean="0">
                <a:solidFill>
                  <a:schemeClr val="tx2"/>
                </a:solidFill>
              </a:rPr>
              <a:t>tinggi</a:t>
            </a:r>
            <a:r>
              <a:rPr lang="en-US" sz="1400" i="1" dirty="0" smtClean="0">
                <a:solidFill>
                  <a:schemeClr val="tx2"/>
                </a:solidFill>
              </a:rPr>
              <a:t> </a:t>
            </a:r>
            <a:r>
              <a:rPr lang="en-US" sz="1400" i="1" dirty="0" err="1" smtClean="0">
                <a:solidFill>
                  <a:schemeClr val="tx2"/>
                </a:solidFill>
              </a:rPr>
              <a:t>ada</a:t>
            </a:r>
            <a:r>
              <a:rPr lang="en-US" sz="1400" i="1" dirty="0" smtClean="0">
                <a:solidFill>
                  <a:schemeClr val="tx2"/>
                </a:solidFill>
              </a:rPr>
              <a:t> di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keahlian</a:t>
            </a:r>
            <a:r>
              <a:rPr lang="en-US" sz="1400" i="1" dirty="0" smtClean="0">
                <a:solidFill>
                  <a:schemeClr val="tx2"/>
                </a:solidFill>
              </a:rPr>
              <a:t> TIK, </a:t>
            </a:r>
            <a:r>
              <a:rPr lang="en-US" sz="1400" i="1" dirty="0" err="1" smtClean="0">
                <a:solidFill>
                  <a:schemeClr val="tx2"/>
                </a:solidFill>
              </a:rPr>
              <a:t>teknologi</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rekayasa</a:t>
            </a:r>
            <a:r>
              <a:rPr lang="en-US" sz="1400" i="1" dirty="0" smtClean="0">
                <a:solidFill>
                  <a:schemeClr val="tx2"/>
                </a:solidFill>
              </a:rPr>
              <a:t> </a:t>
            </a:r>
            <a:r>
              <a:rPr lang="en-US" sz="1400" i="1" dirty="0" err="1" smtClean="0">
                <a:solidFill>
                  <a:schemeClr val="tx2"/>
                </a:solidFill>
              </a:rPr>
              <a:t>serta</a:t>
            </a:r>
            <a:r>
              <a:rPr lang="en-US" sz="1400" i="1" dirty="0" smtClean="0">
                <a:solidFill>
                  <a:schemeClr val="tx2"/>
                </a:solidFill>
              </a:rPr>
              <a:t> </a:t>
            </a:r>
            <a:r>
              <a:rPr lang="en-US" sz="1400" i="1" dirty="0" err="1" smtClean="0">
                <a:solidFill>
                  <a:schemeClr val="tx2"/>
                </a:solidFill>
              </a:rPr>
              <a:t>kesehatan</a:t>
            </a:r>
            <a:r>
              <a:rPr lang="en-US" sz="1400" i="1" dirty="0" smtClean="0">
                <a:solidFill>
                  <a:schemeClr val="tx2"/>
                </a:solidFill>
              </a:rPr>
              <a:t>.</a:t>
            </a:r>
          </a:p>
          <a:p>
            <a:pPr marL="342900" indent="-342900">
              <a:buFont typeface="+mj-lt"/>
              <a:buAutoNum type="arabicPeriod"/>
            </a:pPr>
            <a:r>
              <a:rPr lang="en-US" sz="1400" i="1" dirty="0">
                <a:solidFill>
                  <a:schemeClr val="tx2"/>
                </a:solidFill>
              </a:rPr>
              <a:t>D</a:t>
            </a:r>
            <a:r>
              <a:rPr lang="en-US" sz="1400" i="1" dirty="0" smtClean="0">
                <a:solidFill>
                  <a:schemeClr val="tx2"/>
                </a:solidFill>
              </a:rPr>
              <a:t>ari </a:t>
            </a:r>
            <a:r>
              <a:rPr lang="en-US" sz="1400" i="1" dirty="0" err="1" smtClean="0">
                <a:solidFill>
                  <a:schemeClr val="tx2"/>
                </a:solidFill>
              </a:rPr>
              <a:t>sisi</a:t>
            </a:r>
            <a:r>
              <a:rPr lang="en-US" sz="1400" i="1" dirty="0" smtClean="0">
                <a:solidFill>
                  <a:schemeClr val="tx2"/>
                </a:solidFill>
              </a:rPr>
              <a:t> </a:t>
            </a:r>
            <a:r>
              <a:rPr lang="en-US" sz="1400" i="1" dirty="0" err="1" smtClean="0">
                <a:solidFill>
                  <a:schemeClr val="tx2"/>
                </a:solidFill>
              </a:rPr>
              <a:t>jumlah</a:t>
            </a:r>
            <a:r>
              <a:rPr lang="en-US" sz="1400" i="1" dirty="0" smtClean="0">
                <a:solidFill>
                  <a:schemeClr val="tx2"/>
                </a:solidFill>
              </a:rPr>
              <a:t> </a:t>
            </a:r>
            <a:r>
              <a:rPr lang="en-US" sz="1400" i="1" dirty="0" err="1" smtClean="0">
                <a:solidFill>
                  <a:schemeClr val="tx2"/>
                </a:solidFill>
              </a:rPr>
              <a:t>siswa</a:t>
            </a:r>
            <a:r>
              <a:rPr lang="en-US" sz="1400" i="1" dirty="0" smtClean="0">
                <a:solidFill>
                  <a:schemeClr val="tx2"/>
                </a:solidFill>
              </a:rPr>
              <a:t> </a:t>
            </a:r>
            <a:r>
              <a:rPr lang="en-US" sz="1400" i="1" dirty="0" err="1" smtClean="0">
                <a:solidFill>
                  <a:schemeClr val="tx2"/>
                </a:solidFill>
              </a:rPr>
              <a:t>secara</a:t>
            </a:r>
            <a:r>
              <a:rPr lang="en-US" sz="1400" i="1" dirty="0" smtClean="0">
                <a:solidFill>
                  <a:schemeClr val="tx2"/>
                </a:solidFill>
              </a:rPr>
              <a:t> </a:t>
            </a:r>
            <a:r>
              <a:rPr lang="en-US" sz="1400" i="1" dirty="0" err="1" smtClean="0">
                <a:solidFill>
                  <a:schemeClr val="tx2"/>
                </a:solidFill>
              </a:rPr>
              <a:t>keseluruhan</a:t>
            </a:r>
            <a:r>
              <a:rPr lang="en-US" sz="1400" i="1" dirty="0" smtClean="0">
                <a:solidFill>
                  <a:schemeClr val="tx2"/>
                </a:solidFill>
              </a:rPr>
              <a:t>  </a:t>
            </a:r>
            <a:r>
              <a:rPr lang="en-US" sz="1400" i="1" dirty="0" err="1" smtClean="0">
                <a:solidFill>
                  <a:schemeClr val="tx2"/>
                </a:solidFill>
              </a:rPr>
              <a:t>urutan</a:t>
            </a:r>
            <a:r>
              <a:rPr lang="en-US" sz="1400" i="1" dirty="0" smtClean="0">
                <a:solidFill>
                  <a:schemeClr val="tx2"/>
                </a:solidFill>
              </a:rPr>
              <a:t> </a:t>
            </a:r>
            <a:r>
              <a:rPr lang="en-US" sz="1400" i="1" dirty="0" err="1" smtClean="0">
                <a:solidFill>
                  <a:schemeClr val="tx2"/>
                </a:solidFill>
              </a:rPr>
              <a:t>pertama</a:t>
            </a:r>
            <a:r>
              <a:rPr lang="en-US" sz="1400" i="1" dirty="0" smtClean="0">
                <a:solidFill>
                  <a:schemeClr val="tx2"/>
                </a:solidFill>
              </a:rPr>
              <a:t> </a:t>
            </a:r>
            <a:r>
              <a:rPr lang="en-US" sz="1400" i="1" dirty="0" err="1" smtClean="0">
                <a:solidFill>
                  <a:schemeClr val="tx2"/>
                </a:solidFill>
              </a:rPr>
              <a:t>masih</a:t>
            </a:r>
            <a:r>
              <a:rPr lang="en-US" sz="1400" i="1" dirty="0" smtClean="0">
                <a:solidFill>
                  <a:schemeClr val="tx2"/>
                </a:solidFill>
              </a:rPr>
              <a:t> </a:t>
            </a:r>
            <a:r>
              <a:rPr lang="en-US" sz="1400" i="1" dirty="0" err="1" smtClean="0">
                <a:solidFill>
                  <a:schemeClr val="tx2"/>
                </a:solidFill>
              </a:rPr>
              <a:t>ditempati</a:t>
            </a:r>
            <a:r>
              <a:rPr lang="en-US" sz="1400" i="1" dirty="0" smtClean="0">
                <a:solidFill>
                  <a:schemeClr val="tx2"/>
                </a:solidFill>
              </a:rPr>
              <a:t> </a:t>
            </a:r>
            <a:r>
              <a:rPr lang="en-US" sz="1400" i="1" dirty="0" err="1" smtClean="0">
                <a:solidFill>
                  <a:schemeClr val="tx2"/>
                </a:solidFill>
              </a:rPr>
              <a:t>oleh</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keahlian</a:t>
            </a:r>
            <a:r>
              <a:rPr lang="en-US" sz="1400" i="1" dirty="0" smtClean="0">
                <a:solidFill>
                  <a:schemeClr val="tx2"/>
                </a:solidFill>
              </a:rPr>
              <a:t> </a:t>
            </a:r>
            <a:r>
              <a:rPr lang="en-US" sz="1400" i="1" dirty="0" err="1" smtClean="0">
                <a:solidFill>
                  <a:schemeClr val="tx2"/>
                </a:solidFill>
              </a:rPr>
              <a:t>teknologi</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rekayasa</a:t>
            </a:r>
            <a:r>
              <a:rPr lang="en-US" sz="1400" i="1" dirty="0" smtClean="0">
                <a:solidFill>
                  <a:schemeClr val="tx2"/>
                </a:solidFill>
              </a:rPr>
              <a:t>, </a:t>
            </a:r>
            <a:r>
              <a:rPr lang="en-US" sz="1400" i="1" dirty="0" err="1" smtClean="0">
                <a:solidFill>
                  <a:schemeClr val="tx2"/>
                </a:solidFill>
              </a:rPr>
              <a:t>diikuti</a:t>
            </a:r>
            <a:r>
              <a:rPr lang="en-US" sz="1400" i="1" dirty="0" smtClean="0">
                <a:solidFill>
                  <a:schemeClr val="tx2"/>
                </a:solidFill>
              </a:rPr>
              <a:t> </a:t>
            </a:r>
            <a:r>
              <a:rPr lang="en-US" sz="1400" i="1" dirty="0" err="1" smtClean="0">
                <a:solidFill>
                  <a:schemeClr val="tx2"/>
                </a:solidFill>
              </a:rPr>
              <a:t>dengan</a:t>
            </a:r>
            <a:r>
              <a:rPr lang="en-US" sz="1400" i="1" dirty="0" smtClean="0">
                <a:solidFill>
                  <a:schemeClr val="tx2"/>
                </a:solidFill>
              </a:rPr>
              <a:t> </a:t>
            </a:r>
            <a:r>
              <a:rPr lang="en-US" sz="1400" i="1" dirty="0" err="1" smtClean="0">
                <a:solidFill>
                  <a:schemeClr val="tx2"/>
                </a:solidFill>
              </a:rPr>
              <a:t>bisnis</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manajemen</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keahlian</a:t>
            </a:r>
            <a:r>
              <a:rPr lang="en-US" sz="1400" i="1" dirty="0" smtClean="0">
                <a:solidFill>
                  <a:schemeClr val="tx2"/>
                </a:solidFill>
              </a:rPr>
              <a:t> TIK ,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seni</a:t>
            </a:r>
            <a:r>
              <a:rPr lang="en-US" sz="1400" i="1" dirty="0" smtClean="0">
                <a:solidFill>
                  <a:schemeClr val="tx2"/>
                </a:solidFill>
              </a:rPr>
              <a:t>, </a:t>
            </a:r>
            <a:r>
              <a:rPr lang="en-US" sz="1400" i="1" dirty="0" err="1" smtClean="0">
                <a:solidFill>
                  <a:schemeClr val="tx2"/>
                </a:solidFill>
              </a:rPr>
              <a:t>kerajinan</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pariwisata</a:t>
            </a:r>
            <a:r>
              <a:rPr lang="en-US" sz="1400" i="1" dirty="0" smtClean="0">
                <a:solidFill>
                  <a:schemeClr val="tx2"/>
                </a:solidFill>
              </a:rPr>
              <a:t>, </a:t>
            </a:r>
            <a:r>
              <a:rPr lang="en-US" sz="1400" i="1" dirty="0" err="1" smtClean="0">
                <a:solidFill>
                  <a:schemeClr val="tx2"/>
                </a:solidFill>
              </a:rPr>
              <a:t>agribisnis</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agro </a:t>
            </a:r>
            <a:r>
              <a:rPr lang="en-US" sz="1400" i="1" dirty="0" err="1" smtClean="0">
                <a:solidFill>
                  <a:schemeClr val="tx2"/>
                </a:solidFill>
              </a:rPr>
              <a:t>industri</a:t>
            </a:r>
            <a:r>
              <a:rPr lang="en-US" sz="1400" i="1" dirty="0" smtClean="0">
                <a:solidFill>
                  <a:schemeClr val="tx2"/>
                </a:solidFill>
              </a:rPr>
              <a:t>, </a:t>
            </a:r>
            <a:r>
              <a:rPr lang="en-US" sz="1400" i="1" dirty="0" err="1" smtClean="0">
                <a:solidFill>
                  <a:schemeClr val="tx2"/>
                </a:solidFill>
              </a:rPr>
              <a:t>serta</a:t>
            </a:r>
            <a:r>
              <a:rPr lang="en-US" sz="1400" i="1" dirty="0" smtClean="0">
                <a:solidFill>
                  <a:schemeClr val="tx2"/>
                </a:solidFill>
              </a:rPr>
              <a:t> </a:t>
            </a:r>
            <a:r>
              <a:rPr lang="en-US" sz="1400" i="1" dirty="0" err="1" smtClean="0">
                <a:solidFill>
                  <a:schemeClr val="tx2"/>
                </a:solidFill>
              </a:rPr>
              <a:t>kesehatan</a:t>
            </a:r>
            <a:r>
              <a:rPr lang="en-US" sz="1400" i="1" dirty="0" smtClean="0">
                <a:solidFill>
                  <a:schemeClr val="tx2"/>
                </a:solidFill>
              </a:rPr>
              <a:t>. </a:t>
            </a:r>
          </a:p>
          <a:p>
            <a:pPr marL="342900" indent="-342900">
              <a:buFont typeface="+mj-lt"/>
              <a:buAutoNum type="arabicPeriod"/>
            </a:pPr>
            <a:r>
              <a:rPr lang="en-US" sz="1400" i="1" dirty="0" err="1">
                <a:solidFill>
                  <a:schemeClr val="tx2"/>
                </a:solidFill>
              </a:rPr>
              <a:t>P</a:t>
            </a:r>
            <a:r>
              <a:rPr lang="en-US" sz="1400" i="1" dirty="0" err="1" smtClean="0">
                <a:solidFill>
                  <a:schemeClr val="tx2"/>
                </a:solidFill>
              </a:rPr>
              <a:t>ersentase</a:t>
            </a:r>
            <a:r>
              <a:rPr lang="en-US" sz="1400" i="1" dirty="0" smtClean="0">
                <a:solidFill>
                  <a:schemeClr val="tx2"/>
                </a:solidFill>
              </a:rPr>
              <a:t> </a:t>
            </a:r>
            <a:r>
              <a:rPr lang="en-US" sz="1400" i="1" dirty="0" err="1" smtClean="0">
                <a:solidFill>
                  <a:schemeClr val="tx2"/>
                </a:solidFill>
              </a:rPr>
              <a:t>populasi</a:t>
            </a:r>
            <a:r>
              <a:rPr lang="en-US" sz="1400" i="1" dirty="0" smtClean="0">
                <a:solidFill>
                  <a:schemeClr val="tx2"/>
                </a:solidFill>
              </a:rPr>
              <a:t> </a:t>
            </a:r>
            <a:r>
              <a:rPr lang="en-US" sz="1400" i="1" dirty="0" err="1" smtClean="0">
                <a:solidFill>
                  <a:schemeClr val="tx2"/>
                </a:solidFill>
              </a:rPr>
              <a:t>siswa</a:t>
            </a:r>
            <a:r>
              <a:rPr lang="en-US" sz="1400" i="1" dirty="0" smtClean="0">
                <a:solidFill>
                  <a:schemeClr val="tx2"/>
                </a:solidFill>
              </a:rPr>
              <a:t> yang </a:t>
            </a:r>
            <a:r>
              <a:rPr lang="en-US" sz="1400" i="1" dirty="0" err="1" smtClean="0">
                <a:solidFill>
                  <a:schemeClr val="tx2"/>
                </a:solidFill>
              </a:rPr>
              <a:t>dominan</a:t>
            </a:r>
            <a:r>
              <a:rPr lang="en-US" sz="1400" i="1" dirty="0" smtClean="0">
                <a:solidFill>
                  <a:schemeClr val="tx2"/>
                </a:solidFill>
              </a:rPr>
              <a:t> </a:t>
            </a:r>
            <a:r>
              <a:rPr lang="en-US" sz="1400" i="1" dirty="0" err="1" smtClean="0">
                <a:solidFill>
                  <a:schemeClr val="tx2"/>
                </a:solidFill>
              </a:rPr>
              <a:t>masih</a:t>
            </a:r>
            <a:r>
              <a:rPr lang="en-US" sz="1400" i="1" dirty="0" smtClean="0">
                <a:solidFill>
                  <a:schemeClr val="tx2"/>
                </a:solidFill>
              </a:rPr>
              <a:t> </a:t>
            </a:r>
            <a:r>
              <a:rPr lang="en-US" sz="1400" i="1" dirty="0" err="1" smtClean="0">
                <a:solidFill>
                  <a:schemeClr val="tx2"/>
                </a:solidFill>
              </a:rPr>
              <a:t>berada</a:t>
            </a:r>
            <a:r>
              <a:rPr lang="en-US" sz="1400" i="1" dirty="0" smtClean="0">
                <a:solidFill>
                  <a:schemeClr val="tx2"/>
                </a:solidFill>
              </a:rPr>
              <a:t> </a:t>
            </a:r>
            <a:r>
              <a:rPr lang="en-US" sz="1400" i="1" dirty="0" err="1" smtClean="0">
                <a:solidFill>
                  <a:schemeClr val="tx2"/>
                </a:solidFill>
              </a:rPr>
              <a:t>pada</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teknologi</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rekayasa</a:t>
            </a:r>
            <a:r>
              <a:rPr lang="en-US" sz="1400" i="1" dirty="0" smtClean="0">
                <a:solidFill>
                  <a:schemeClr val="tx2"/>
                </a:solidFill>
              </a:rPr>
              <a:t>, </a:t>
            </a:r>
            <a:r>
              <a:rPr lang="en-US" sz="1400" i="1" dirty="0" err="1" smtClean="0">
                <a:solidFill>
                  <a:schemeClr val="tx2"/>
                </a:solidFill>
              </a:rPr>
              <a:t>serta</a:t>
            </a:r>
            <a:r>
              <a:rPr lang="en-US" sz="1400" i="1" dirty="0" smtClean="0">
                <a:solidFill>
                  <a:schemeClr val="tx2"/>
                </a:solidFill>
              </a:rPr>
              <a:t> </a:t>
            </a:r>
            <a:r>
              <a:rPr lang="en-US" sz="1400" i="1" dirty="0" err="1" smtClean="0">
                <a:solidFill>
                  <a:schemeClr val="tx2"/>
                </a:solidFill>
              </a:rPr>
              <a:t>bisnis</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manajemen</a:t>
            </a:r>
            <a:r>
              <a:rPr lang="en-US" sz="1400" i="1" dirty="0" smtClean="0">
                <a:solidFill>
                  <a:schemeClr val="tx2"/>
                </a:solidFill>
              </a:rPr>
              <a:t> , </a:t>
            </a:r>
            <a:r>
              <a:rPr lang="en-US" sz="1400" i="1" dirty="0" err="1" smtClean="0">
                <a:solidFill>
                  <a:schemeClr val="tx2"/>
                </a:solidFill>
              </a:rPr>
              <a:t>namun</a:t>
            </a:r>
            <a:r>
              <a:rPr lang="en-US" sz="1400" i="1" dirty="0" smtClean="0">
                <a:solidFill>
                  <a:schemeClr val="tx2"/>
                </a:solidFill>
              </a:rPr>
              <a:t> </a:t>
            </a:r>
            <a:r>
              <a:rPr lang="en-US" sz="1400" i="1" dirty="0" err="1" smtClean="0">
                <a:solidFill>
                  <a:schemeClr val="tx2"/>
                </a:solidFill>
              </a:rPr>
              <a:t>kedua</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keahlian</a:t>
            </a:r>
            <a:r>
              <a:rPr lang="en-US" sz="1400" i="1" dirty="0" smtClean="0">
                <a:solidFill>
                  <a:schemeClr val="tx2"/>
                </a:solidFill>
              </a:rPr>
              <a:t> </a:t>
            </a:r>
            <a:r>
              <a:rPr lang="en-US" sz="1400" i="1" dirty="0" err="1" smtClean="0">
                <a:solidFill>
                  <a:schemeClr val="tx2"/>
                </a:solidFill>
              </a:rPr>
              <a:t>tersebut</a:t>
            </a:r>
            <a:r>
              <a:rPr lang="en-US" sz="1400" i="1" dirty="0" smtClean="0">
                <a:solidFill>
                  <a:schemeClr val="tx2"/>
                </a:solidFill>
              </a:rPr>
              <a:t> </a:t>
            </a:r>
            <a:r>
              <a:rPr lang="en-US" sz="1400" i="1" dirty="0" err="1" smtClean="0">
                <a:solidFill>
                  <a:schemeClr val="tx2"/>
                </a:solidFill>
              </a:rPr>
              <a:t>menunjukan</a:t>
            </a:r>
            <a:r>
              <a:rPr lang="en-US" sz="1400" i="1" dirty="0" smtClean="0">
                <a:solidFill>
                  <a:schemeClr val="tx2"/>
                </a:solidFill>
              </a:rPr>
              <a:t> </a:t>
            </a:r>
            <a:r>
              <a:rPr lang="en-US" sz="1400" i="1" dirty="0" err="1" smtClean="0">
                <a:solidFill>
                  <a:schemeClr val="tx2"/>
                </a:solidFill>
              </a:rPr>
              <a:t>tren</a:t>
            </a:r>
            <a:r>
              <a:rPr lang="en-US" sz="1400" i="1" dirty="0" smtClean="0">
                <a:solidFill>
                  <a:schemeClr val="tx2"/>
                </a:solidFill>
              </a:rPr>
              <a:t> </a:t>
            </a:r>
            <a:r>
              <a:rPr lang="en-US" sz="1400" i="1" dirty="0" err="1" smtClean="0">
                <a:solidFill>
                  <a:schemeClr val="tx2"/>
                </a:solidFill>
              </a:rPr>
              <a:t>menurun</a:t>
            </a:r>
            <a:r>
              <a:rPr lang="en-US" sz="1400" i="1" dirty="0" smtClean="0">
                <a:solidFill>
                  <a:schemeClr val="tx2"/>
                </a:solidFill>
              </a:rPr>
              <a:t> </a:t>
            </a:r>
            <a:r>
              <a:rPr lang="en-US" sz="1400" i="1" dirty="0" err="1" smtClean="0">
                <a:solidFill>
                  <a:schemeClr val="tx2"/>
                </a:solidFill>
              </a:rPr>
              <a:t>bila</a:t>
            </a:r>
            <a:r>
              <a:rPr lang="en-US" sz="1400" i="1" dirty="0" smtClean="0">
                <a:solidFill>
                  <a:schemeClr val="tx2"/>
                </a:solidFill>
              </a:rPr>
              <a:t> </a:t>
            </a:r>
            <a:r>
              <a:rPr lang="en-US" sz="1400" i="1" dirty="0" err="1" smtClean="0">
                <a:solidFill>
                  <a:schemeClr val="tx2"/>
                </a:solidFill>
              </a:rPr>
              <a:t>dibandingkan</a:t>
            </a:r>
            <a:r>
              <a:rPr lang="en-US" sz="1400" i="1" dirty="0" smtClean="0">
                <a:solidFill>
                  <a:schemeClr val="tx2"/>
                </a:solidFill>
              </a:rPr>
              <a:t> </a:t>
            </a:r>
            <a:r>
              <a:rPr lang="en-US" sz="1400" i="1" dirty="0" err="1" smtClean="0">
                <a:solidFill>
                  <a:schemeClr val="tx2"/>
                </a:solidFill>
              </a:rPr>
              <a:t>dengan</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TIK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kesehatan</a:t>
            </a:r>
            <a:r>
              <a:rPr lang="en-US" sz="1400" i="1" dirty="0" smtClean="0">
                <a:solidFill>
                  <a:schemeClr val="tx2"/>
                </a:solidFill>
              </a:rPr>
              <a:t>. Hal yang </a:t>
            </a:r>
            <a:r>
              <a:rPr lang="en-US" sz="1400" i="1" dirty="0" err="1" smtClean="0">
                <a:solidFill>
                  <a:schemeClr val="tx2"/>
                </a:solidFill>
              </a:rPr>
              <a:t>sama</a:t>
            </a:r>
            <a:r>
              <a:rPr lang="en-US" sz="1400" i="1" dirty="0" smtClean="0">
                <a:solidFill>
                  <a:schemeClr val="tx2"/>
                </a:solidFill>
              </a:rPr>
              <a:t> </a:t>
            </a:r>
            <a:r>
              <a:rPr lang="en-US" sz="1400" i="1" dirty="0" err="1" smtClean="0">
                <a:solidFill>
                  <a:schemeClr val="tx2"/>
                </a:solidFill>
              </a:rPr>
              <a:t>juga</a:t>
            </a:r>
            <a:r>
              <a:rPr lang="en-US" sz="1400" i="1" dirty="0" smtClean="0">
                <a:solidFill>
                  <a:schemeClr val="tx2"/>
                </a:solidFill>
              </a:rPr>
              <a:t> </a:t>
            </a:r>
            <a:r>
              <a:rPr lang="en-US" sz="1400" i="1" dirty="0" err="1" smtClean="0">
                <a:solidFill>
                  <a:schemeClr val="tx2"/>
                </a:solidFill>
              </a:rPr>
              <a:t>ditunjukkan</a:t>
            </a:r>
            <a:r>
              <a:rPr lang="en-US" sz="1400" i="1" dirty="0" smtClean="0">
                <a:solidFill>
                  <a:schemeClr val="tx2"/>
                </a:solidFill>
              </a:rPr>
              <a:t> </a:t>
            </a:r>
            <a:r>
              <a:rPr lang="en-US" sz="1400" i="1" dirty="0" err="1" smtClean="0">
                <a:solidFill>
                  <a:schemeClr val="tx2"/>
                </a:solidFill>
              </a:rPr>
              <a:t>pada</a:t>
            </a:r>
            <a:r>
              <a:rPr lang="en-US" sz="1400" i="1" dirty="0" smtClean="0">
                <a:solidFill>
                  <a:schemeClr val="tx2"/>
                </a:solidFill>
              </a:rPr>
              <a:t> </a:t>
            </a:r>
            <a:r>
              <a:rPr lang="en-US" sz="1400" i="1" dirty="0" err="1" smtClean="0">
                <a:solidFill>
                  <a:schemeClr val="tx2"/>
                </a:solidFill>
              </a:rPr>
              <a:t>bidang</a:t>
            </a:r>
            <a:r>
              <a:rPr lang="en-US" sz="1400" i="1" dirty="0" smtClean="0">
                <a:solidFill>
                  <a:schemeClr val="tx2"/>
                </a:solidFill>
              </a:rPr>
              <a:t> </a:t>
            </a:r>
            <a:r>
              <a:rPr lang="en-US" sz="1400" i="1" dirty="0" err="1" smtClean="0">
                <a:solidFill>
                  <a:schemeClr val="tx2"/>
                </a:solidFill>
              </a:rPr>
              <a:t>seni</a:t>
            </a:r>
            <a:r>
              <a:rPr lang="en-US" sz="1400" i="1" dirty="0" smtClean="0">
                <a:solidFill>
                  <a:schemeClr val="tx2"/>
                </a:solidFill>
              </a:rPr>
              <a:t>, </a:t>
            </a:r>
            <a:r>
              <a:rPr lang="en-US" sz="1400" i="1" dirty="0" err="1" smtClean="0">
                <a:solidFill>
                  <a:schemeClr val="tx2"/>
                </a:solidFill>
              </a:rPr>
              <a:t>kerajinan</a:t>
            </a:r>
            <a:r>
              <a:rPr lang="en-US" sz="1400" i="1" dirty="0" smtClean="0">
                <a:solidFill>
                  <a:schemeClr val="tx2"/>
                </a:solidFill>
              </a:rPr>
              <a:t> </a:t>
            </a:r>
            <a:r>
              <a:rPr lang="en-US" sz="1400" i="1" dirty="0" err="1" smtClean="0">
                <a:solidFill>
                  <a:schemeClr val="tx2"/>
                </a:solidFill>
              </a:rPr>
              <a:t>dan</a:t>
            </a:r>
            <a:r>
              <a:rPr lang="en-US" sz="1400" i="1" dirty="0" smtClean="0">
                <a:solidFill>
                  <a:schemeClr val="tx2"/>
                </a:solidFill>
              </a:rPr>
              <a:t> </a:t>
            </a:r>
            <a:r>
              <a:rPr lang="en-US" sz="1400" i="1" dirty="0" err="1" smtClean="0">
                <a:solidFill>
                  <a:schemeClr val="tx2"/>
                </a:solidFill>
              </a:rPr>
              <a:t>pariwisata</a:t>
            </a:r>
            <a:r>
              <a:rPr lang="en-US" sz="1400" i="1" dirty="0" smtClean="0">
                <a:solidFill>
                  <a:schemeClr val="tx2"/>
                </a:solidFill>
              </a:rPr>
              <a:t>.</a:t>
            </a:r>
          </a:p>
        </p:txBody>
      </p:sp>
      <p:sp>
        <p:nvSpPr>
          <p:cNvPr id="7" name="Rectangle 2"/>
          <p:cNvSpPr txBox="1">
            <a:spLocks/>
          </p:cNvSpPr>
          <p:nvPr/>
        </p:nvSpPr>
        <p:spPr>
          <a:xfrm>
            <a:off x="0" y="197024"/>
            <a:ext cx="9144000" cy="336376"/>
          </a:xfrm>
          <a:prstGeom prst="rect">
            <a:avLst/>
          </a:prstGeom>
        </p:spPr>
        <p:txBody>
          <a:bodyPr rtlCol="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800" b="1" smtClean="0">
                <a:solidFill>
                  <a:schemeClr val="accent6">
                    <a:lumMod val="75000"/>
                  </a:schemeClr>
                </a:solidFill>
                <a:latin typeface="+mn-lt"/>
                <a:ea typeface="+mn-ea"/>
                <a:cs typeface="+mn-cs"/>
              </a:rPr>
              <a:t>Pertumbuhan Jumlah Siswa SMK  berdasarkan Bidang Keahlian</a:t>
            </a:r>
            <a:endParaRPr lang="en-US" sz="1800" b="1" dirty="0">
              <a:solidFill>
                <a:schemeClr val="accent6">
                  <a:lumMod val="75000"/>
                </a:schemeClr>
              </a:solidFill>
              <a:latin typeface="+mn-lt"/>
              <a:ea typeface="+mn-ea"/>
              <a:cs typeface="+mn-cs"/>
            </a:endParaRPr>
          </a:p>
        </p:txBody>
      </p:sp>
      <p:graphicFrame>
        <p:nvGraphicFramePr>
          <p:cNvPr id="9" name="Chart 8"/>
          <p:cNvGraphicFramePr/>
          <p:nvPr/>
        </p:nvGraphicFramePr>
        <p:xfrm>
          <a:off x="4572000" y="609601"/>
          <a:ext cx="43434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152400" y="685800"/>
          <a:ext cx="4495799"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679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609600"/>
          <a:ext cx="8305799" cy="2621280"/>
        </p:xfrm>
        <a:graphic>
          <a:graphicData uri="http://schemas.openxmlformats.org/drawingml/2006/table">
            <a:tbl>
              <a:tblPr>
                <a:tableStyleId>{2D5ABB26-0587-4C30-8999-92F81FD0307C}</a:tableStyleId>
              </a:tblPr>
              <a:tblGrid>
                <a:gridCol w="3074808"/>
                <a:gridCol w="1298963"/>
                <a:gridCol w="1082236"/>
                <a:gridCol w="1407437"/>
                <a:gridCol w="1442355"/>
              </a:tblGrid>
              <a:tr h="274320">
                <a:tc rowSpan="2">
                  <a:txBody>
                    <a:bodyPr/>
                    <a:lstStyle/>
                    <a:p>
                      <a:pPr algn="ctr" fontAlgn="b"/>
                      <a:r>
                        <a:rPr lang="en-US" sz="1400" b="1" u="none" strike="noStrike"/>
                        <a:t>Bidang Studi Keahlian</a:t>
                      </a:r>
                      <a:endParaRPr lang="en-US" sz="1400" b="1" i="0" u="none" strike="noStrike">
                        <a:solidFill>
                          <a:srgbClr val="000000"/>
                        </a:solidFill>
                        <a:latin typeface="Calibri"/>
                      </a:endParaRPr>
                    </a:p>
                  </a:txBody>
                  <a:tcPr marL="0" marR="0" marT="0" marB="0" anchor="b">
                    <a:solidFill>
                      <a:schemeClr val="accent2">
                        <a:lumMod val="40000"/>
                        <a:lumOff val="60000"/>
                      </a:schemeClr>
                    </a:solidFill>
                  </a:tcPr>
                </a:tc>
                <a:tc gridSpan="2">
                  <a:txBody>
                    <a:bodyPr/>
                    <a:lstStyle/>
                    <a:p>
                      <a:pPr algn="ctr" fontAlgn="b"/>
                      <a:r>
                        <a:rPr lang="en-US" sz="1400" b="1" u="none" strike="noStrike"/>
                        <a:t>POPULASI</a:t>
                      </a:r>
                      <a:endParaRPr lang="en-US" sz="1400" b="1" i="0" u="none" strike="noStrike">
                        <a:solidFill>
                          <a:srgbClr val="000000"/>
                        </a:solidFill>
                        <a:latin typeface="Calibri"/>
                      </a:endParaRPr>
                    </a:p>
                  </a:txBody>
                  <a:tcPr marL="0" marR="0" marT="0" marB="0" anchor="b">
                    <a:lnB w="6350" cap="flat" cmpd="sng" algn="ctr">
                      <a:solidFill>
                        <a:srgbClr val="C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algn="ctr" fontAlgn="b"/>
                      <a:r>
                        <a:rPr lang="en-US" sz="1400" b="1" u="none" strike="noStrike"/>
                        <a:t>RASIO</a:t>
                      </a:r>
                      <a:endParaRPr lang="en-US" sz="1400" b="1" i="0" u="none" strike="noStrike">
                        <a:solidFill>
                          <a:srgbClr val="000000"/>
                        </a:solidFill>
                        <a:latin typeface="Calibri"/>
                      </a:endParaRPr>
                    </a:p>
                  </a:txBody>
                  <a:tcPr marL="0" marR="0" marT="0" marB="0" anchor="b">
                    <a:lnB w="6350" cap="flat" cmpd="sng" algn="ctr">
                      <a:solidFill>
                        <a:srgbClr val="C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r>
              <a:tr h="274320">
                <a:tc vMerge="1">
                  <a:txBody>
                    <a:bodyPr/>
                    <a:lstStyle/>
                    <a:p>
                      <a:endParaRPr lang="en-US"/>
                    </a:p>
                  </a:txBody>
                  <a:tcPr/>
                </a:tc>
                <a:tc>
                  <a:txBody>
                    <a:bodyPr/>
                    <a:lstStyle/>
                    <a:p>
                      <a:pPr algn="ctr" fontAlgn="b"/>
                      <a:r>
                        <a:rPr lang="en-US" sz="1400" b="1" u="none" strike="noStrike"/>
                        <a:t>SISWA</a:t>
                      </a:r>
                      <a:endParaRPr lang="en-US" sz="1400" b="1" i="0" u="none" strike="noStrike">
                        <a:solidFill>
                          <a:srgbClr val="000000"/>
                        </a:solidFill>
                        <a:latin typeface="Calibri"/>
                      </a:endParaRPr>
                    </a:p>
                  </a:txBody>
                  <a:tcPr marL="0" marR="0" marT="0" marB="0" anchor="b">
                    <a:lnT w="6350" cap="flat" cmpd="sng" algn="ctr">
                      <a:solidFill>
                        <a:srgbClr val="C00000"/>
                      </a:solidFill>
                      <a:prstDash val="solid"/>
                      <a:round/>
                      <a:headEnd type="none" w="med" len="med"/>
                      <a:tailEnd type="none" w="med" len="med"/>
                    </a:lnT>
                    <a:solidFill>
                      <a:schemeClr val="accent2">
                        <a:lumMod val="40000"/>
                        <a:lumOff val="60000"/>
                      </a:schemeClr>
                    </a:solidFill>
                  </a:tcPr>
                </a:tc>
                <a:tc>
                  <a:txBody>
                    <a:bodyPr/>
                    <a:lstStyle/>
                    <a:p>
                      <a:pPr algn="ctr" fontAlgn="b"/>
                      <a:r>
                        <a:rPr lang="en-US" sz="1400" b="1" u="none" strike="noStrike" smtClean="0"/>
                        <a:t>BIDANG</a:t>
                      </a:r>
                      <a:r>
                        <a:rPr lang="en-US" sz="1400" b="1" u="none" strike="noStrike" baseline="0" smtClean="0"/>
                        <a:t> KEAHLIAN</a:t>
                      </a:r>
                      <a:endParaRPr lang="en-US" sz="1400" b="1" i="0" u="none" strike="noStrike">
                        <a:solidFill>
                          <a:srgbClr val="000000"/>
                        </a:solidFill>
                        <a:latin typeface="Calibri"/>
                      </a:endParaRPr>
                    </a:p>
                  </a:txBody>
                  <a:tcPr marL="0" marR="0" marT="0" marB="0" anchor="b">
                    <a:lnT w="6350" cap="flat" cmpd="sng" algn="ctr">
                      <a:solidFill>
                        <a:srgbClr val="C00000"/>
                      </a:solidFill>
                      <a:prstDash val="solid"/>
                      <a:round/>
                      <a:headEnd type="none" w="med" len="med"/>
                      <a:tailEnd type="none" w="med" len="med"/>
                    </a:lnT>
                    <a:solidFill>
                      <a:schemeClr val="accent2">
                        <a:lumMod val="40000"/>
                        <a:lumOff val="60000"/>
                      </a:schemeClr>
                    </a:solidFill>
                  </a:tcPr>
                </a:tc>
                <a:tc>
                  <a:txBody>
                    <a:bodyPr/>
                    <a:lstStyle/>
                    <a:p>
                      <a:pPr algn="ctr" fontAlgn="b"/>
                      <a:r>
                        <a:rPr lang="en-US" sz="1400" b="1" u="none" strike="noStrike" smtClean="0"/>
                        <a:t>SISWA:</a:t>
                      </a:r>
                      <a:r>
                        <a:rPr lang="en-US" sz="1400" b="1" u="none" strike="noStrike" baseline="0" smtClean="0"/>
                        <a:t> BIDANG KEAHLIAN</a:t>
                      </a:r>
                      <a:endParaRPr lang="en-US" sz="1400" b="1" i="0" u="none" strike="noStrike">
                        <a:solidFill>
                          <a:srgbClr val="000000"/>
                        </a:solidFill>
                        <a:latin typeface="Calibri"/>
                      </a:endParaRPr>
                    </a:p>
                  </a:txBody>
                  <a:tcPr marL="0" marR="0" marT="0" marB="0" anchor="b">
                    <a:lnT w="6350" cap="flat" cmpd="sng" algn="ctr">
                      <a:solidFill>
                        <a:srgbClr val="C00000"/>
                      </a:solidFill>
                      <a:prstDash val="solid"/>
                      <a:round/>
                      <a:headEnd type="none" w="med" len="med"/>
                      <a:tailEnd type="none" w="med" len="med"/>
                    </a:lnT>
                    <a:solidFill>
                      <a:schemeClr val="accent2">
                        <a:lumMod val="40000"/>
                        <a:lumOff val="60000"/>
                      </a:schemeClr>
                    </a:solidFill>
                  </a:tcPr>
                </a:tc>
                <a:tc>
                  <a:txBody>
                    <a:bodyPr/>
                    <a:lstStyle/>
                    <a:p>
                      <a:pPr algn="ctr" fontAlgn="b"/>
                      <a:r>
                        <a:rPr lang="en-US" sz="1400" b="1" u="none" strike="noStrike"/>
                        <a:t>ROMBEL:SP</a:t>
                      </a:r>
                      <a:endParaRPr lang="en-US" sz="1400" b="1" i="0" u="none" strike="noStrike">
                        <a:solidFill>
                          <a:srgbClr val="000000"/>
                        </a:solidFill>
                        <a:latin typeface="Calibri"/>
                      </a:endParaRPr>
                    </a:p>
                  </a:txBody>
                  <a:tcPr marL="0" marR="0" marT="0" marB="0" anchor="b">
                    <a:lnT w="6350" cap="flat" cmpd="sng" algn="ctr">
                      <a:solidFill>
                        <a:srgbClr val="C00000"/>
                      </a:solidFill>
                      <a:prstDash val="solid"/>
                      <a:round/>
                      <a:headEnd type="none" w="med" len="med"/>
                      <a:tailEnd type="none" w="med" len="med"/>
                    </a:lnT>
                    <a:solidFill>
                      <a:schemeClr val="accent2">
                        <a:lumMod val="40000"/>
                        <a:lumOff val="60000"/>
                      </a:schemeClr>
                    </a:solidFill>
                  </a:tcPr>
                </a:tc>
              </a:tr>
              <a:tr h="274320">
                <a:tc>
                  <a:txBody>
                    <a:bodyPr/>
                    <a:lstStyle/>
                    <a:p>
                      <a:pPr algn="l" fontAlgn="b"/>
                      <a:r>
                        <a:rPr lang="en-US" sz="1400" b="0" i="0" u="none" strike="noStrike">
                          <a:solidFill>
                            <a:srgbClr val="000000"/>
                          </a:solidFill>
                          <a:latin typeface="Calibri"/>
                        </a:rPr>
                        <a:t>Agribisnis Dan Argoindustri</a:t>
                      </a:r>
                    </a:p>
                  </a:txBody>
                  <a:tcPr marL="0" marR="0" marT="0" marB="0" anchor="b"/>
                </a:tc>
                <a:tc>
                  <a:txBody>
                    <a:bodyPr/>
                    <a:lstStyle/>
                    <a:p>
                      <a:pPr algn="r" fontAlgn="b"/>
                      <a:r>
                        <a:rPr lang="en-US" sz="1400" b="0" i="0" u="none" strike="noStrike">
                          <a:solidFill>
                            <a:srgbClr val="000000"/>
                          </a:solidFill>
                          <a:latin typeface="Calibri"/>
                        </a:rPr>
                        <a:t>           177,188 </a:t>
                      </a:r>
                    </a:p>
                  </a:txBody>
                  <a:tcPr marL="0" marR="0" marT="0" marB="0" anchor="b"/>
                </a:tc>
                <a:tc>
                  <a:txBody>
                    <a:bodyPr/>
                    <a:lstStyle/>
                    <a:p>
                      <a:pPr algn="r" fontAlgn="b"/>
                      <a:r>
                        <a:rPr lang="en-US" sz="1400" b="0" i="0" u="none" strike="noStrike">
                          <a:solidFill>
                            <a:srgbClr val="000000"/>
                          </a:solidFill>
                          <a:latin typeface="Calibri"/>
                        </a:rPr>
                        <a:t>                1,425 </a:t>
                      </a:r>
                    </a:p>
                  </a:txBody>
                  <a:tcPr marL="0" marR="0" marT="0" marB="0" anchor="b"/>
                </a:tc>
                <a:tc>
                  <a:txBody>
                    <a:bodyPr/>
                    <a:lstStyle/>
                    <a:p>
                      <a:pPr algn="l" fontAlgn="b"/>
                      <a:r>
                        <a:rPr lang="en-US" sz="1400" b="0" i="0" u="none" strike="noStrike">
                          <a:solidFill>
                            <a:srgbClr val="000000"/>
                          </a:solidFill>
                          <a:latin typeface="Calibri"/>
                        </a:rPr>
                        <a:t>                124.3 </a:t>
                      </a:r>
                    </a:p>
                  </a:txBody>
                  <a:tcPr marL="0" marR="0" marT="0" marB="0" anchor="b"/>
                </a:tc>
                <a:tc>
                  <a:txBody>
                    <a:bodyPr/>
                    <a:lstStyle/>
                    <a:p>
                      <a:pPr algn="l" fontAlgn="b"/>
                      <a:r>
                        <a:rPr lang="en-US" sz="1400" b="0" i="0" u="none" strike="noStrike">
                          <a:solidFill>
                            <a:srgbClr val="000000"/>
                          </a:solidFill>
                          <a:latin typeface="Calibri"/>
                        </a:rPr>
                        <a:t>                    3.5 </a:t>
                      </a:r>
                    </a:p>
                  </a:txBody>
                  <a:tcPr marL="0" marR="0" marT="0" marB="0" anchor="b"/>
                </a:tc>
              </a:tr>
              <a:tr h="274320">
                <a:tc>
                  <a:txBody>
                    <a:bodyPr/>
                    <a:lstStyle/>
                    <a:p>
                      <a:pPr algn="l" fontAlgn="b"/>
                      <a:r>
                        <a:rPr lang="en-US" sz="1400" b="0" i="0" u="none" strike="noStrike">
                          <a:solidFill>
                            <a:srgbClr val="000000"/>
                          </a:solidFill>
                          <a:latin typeface="Calibri"/>
                        </a:rPr>
                        <a:t>Bisnis Dan Manajemen</a:t>
                      </a:r>
                    </a:p>
                  </a:txBody>
                  <a:tcPr marL="0" marR="0" marT="0" marB="0" anchor="b"/>
                </a:tc>
                <a:tc>
                  <a:txBody>
                    <a:bodyPr/>
                    <a:lstStyle/>
                    <a:p>
                      <a:pPr algn="r" fontAlgn="b"/>
                      <a:r>
                        <a:rPr lang="en-US" sz="1400" b="0" i="0" u="none" strike="noStrike">
                          <a:solidFill>
                            <a:srgbClr val="000000"/>
                          </a:solidFill>
                          <a:latin typeface="Calibri"/>
                        </a:rPr>
                        <a:t>        1,117,899 </a:t>
                      </a:r>
                    </a:p>
                  </a:txBody>
                  <a:tcPr marL="0" marR="0" marT="0" marB="0" anchor="b"/>
                </a:tc>
                <a:tc>
                  <a:txBody>
                    <a:bodyPr/>
                    <a:lstStyle/>
                    <a:p>
                      <a:pPr algn="r" fontAlgn="b"/>
                      <a:r>
                        <a:rPr lang="en-US" sz="1400" b="0" i="0" u="none" strike="noStrike">
                          <a:solidFill>
                            <a:srgbClr val="000000"/>
                          </a:solidFill>
                          <a:latin typeface="Calibri"/>
                        </a:rPr>
                        <a:t>                4,759 </a:t>
                      </a:r>
                    </a:p>
                  </a:txBody>
                  <a:tcPr marL="0" marR="0" marT="0" marB="0" anchor="b"/>
                </a:tc>
                <a:tc>
                  <a:txBody>
                    <a:bodyPr/>
                    <a:lstStyle/>
                    <a:p>
                      <a:pPr algn="l" fontAlgn="b"/>
                      <a:r>
                        <a:rPr lang="en-US" sz="1400" b="0" i="0" u="none" strike="noStrike">
                          <a:solidFill>
                            <a:srgbClr val="000000"/>
                          </a:solidFill>
                          <a:latin typeface="Calibri"/>
                        </a:rPr>
                        <a:t>                234.9 </a:t>
                      </a:r>
                    </a:p>
                  </a:txBody>
                  <a:tcPr marL="0" marR="0" marT="0" marB="0" anchor="b">
                    <a:solidFill>
                      <a:schemeClr val="tx2">
                        <a:lumMod val="20000"/>
                        <a:lumOff val="80000"/>
                      </a:schemeClr>
                    </a:solidFill>
                  </a:tcPr>
                </a:tc>
                <a:tc>
                  <a:txBody>
                    <a:bodyPr/>
                    <a:lstStyle/>
                    <a:p>
                      <a:pPr algn="l" fontAlgn="b"/>
                      <a:r>
                        <a:rPr lang="en-US" sz="1400" b="0" i="0" u="none" strike="noStrike">
                          <a:solidFill>
                            <a:srgbClr val="000000"/>
                          </a:solidFill>
                          <a:latin typeface="Calibri"/>
                        </a:rPr>
                        <a:t>                    6.5 </a:t>
                      </a:r>
                    </a:p>
                  </a:txBody>
                  <a:tcPr marL="0" marR="0" marT="0" marB="0" anchor="b">
                    <a:solidFill>
                      <a:schemeClr val="tx2">
                        <a:lumMod val="20000"/>
                        <a:lumOff val="80000"/>
                      </a:schemeClr>
                    </a:solidFill>
                  </a:tcPr>
                </a:tc>
              </a:tr>
              <a:tr h="274320">
                <a:tc>
                  <a:txBody>
                    <a:bodyPr/>
                    <a:lstStyle/>
                    <a:p>
                      <a:pPr algn="l" fontAlgn="b"/>
                      <a:r>
                        <a:rPr lang="en-US" sz="1400" b="0" i="0" u="none" strike="noStrike">
                          <a:solidFill>
                            <a:srgbClr val="000000"/>
                          </a:solidFill>
                          <a:latin typeface="Calibri"/>
                        </a:rPr>
                        <a:t>Kesehatan</a:t>
                      </a:r>
                    </a:p>
                  </a:txBody>
                  <a:tcPr marL="0" marR="0" marT="0" marB="0" anchor="b"/>
                </a:tc>
                <a:tc>
                  <a:txBody>
                    <a:bodyPr/>
                    <a:lstStyle/>
                    <a:p>
                      <a:pPr algn="r" fontAlgn="b"/>
                      <a:r>
                        <a:rPr lang="en-US" sz="1400" b="0" i="0" u="none" strike="noStrike">
                          <a:solidFill>
                            <a:srgbClr val="000000"/>
                          </a:solidFill>
                          <a:latin typeface="Calibri"/>
                        </a:rPr>
                        <a:t>           166,358 </a:t>
                      </a:r>
                    </a:p>
                  </a:txBody>
                  <a:tcPr marL="0" marR="0" marT="0" marB="0" anchor="b"/>
                </a:tc>
                <a:tc>
                  <a:txBody>
                    <a:bodyPr/>
                    <a:lstStyle/>
                    <a:p>
                      <a:pPr algn="r" fontAlgn="b"/>
                      <a:r>
                        <a:rPr lang="en-US" sz="1400" b="0" i="0" u="none" strike="noStrike">
                          <a:solidFill>
                            <a:srgbClr val="000000"/>
                          </a:solidFill>
                          <a:latin typeface="Calibri"/>
                        </a:rPr>
                        <a:t>                1,081 </a:t>
                      </a:r>
                    </a:p>
                  </a:txBody>
                  <a:tcPr marL="0" marR="0" marT="0" marB="0" anchor="b"/>
                </a:tc>
                <a:tc>
                  <a:txBody>
                    <a:bodyPr/>
                    <a:lstStyle/>
                    <a:p>
                      <a:pPr algn="l" fontAlgn="b"/>
                      <a:r>
                        <a:rPr lang="en-US" sz="1400" b="0" i="0" u="none" strike="noStrike">
                          <a:solidFill>
                            <a:srgbClr val="000000"/>
                          </a:solidFill>
                          <a:latin typeface="Calibri"/>
                        </a:rPr>
                        <a:t>                153.9 </a:t>
                      </a:r>
                    </a:p>
                  </a:txBody>
                  <a:tcPr marL="0" marR="0" marT="0" marB="0" anchor="b"/>
                </a:tc>
                <a:tc>
                  <a:txBody>
                    <a:bodyPr/>
                    <a:lstStyle/>
                    <a:p>
                      <a:pPr algn="l" fontAlgn="b"/>
                      <a:r>
                        <a:rPr lang="en-US" sz="1400" b="0" i="0" u="none" strike="noStrike">
                          <a:solidFill>
                            <a:srgbClr val="000000"/>
                          </a:solidFill>
                          <a:latin typeface="Calibri"/>
                        </a:rPr>
                        <a:t>                    4.3 </a:t>
                      </a:r>
                    </a:p>
                  </a:txBody>
                  <a:tcPr marL="0" marR="0" marT="0" marB="0" anchor="b">
                    <a:noFill/>
                  </a:tcPr>
                </a:tc>
              </a:tr>
              <a:tr h="274320">
                <a:tc>
                  <a:txBody>
                    <a:bodyPr/>
                    <a:lstStyle/>
                    <a:p>
                      <a:pPr algn="l" fontAlgn="b"/>
                      <a:r>
                        <a:rPr lang="en-US" sz="1400" b="0" i="0" u="none" strike="noStrike">
                          <a:solidFill>
                            <a:srgbClr val="000000"/>
                          </a:solidFill>
                          <a:latin typeface="Calibri"/>
                        </a:rPr>
                        <a:t>Seni,Kerajinan Dan Pariwisata</a:t>
                      </a:r>
                    </a:p>
                  </a:txBody>
                  <a:tcPr marL="0" marR="0" marT="0" marB="0" anchor="b"/>
                </a:tc>
                <a:tc>
                  <a:txBody>
                    <a:bodyPr/>
                    <a:lstStyle/>
                    <a:p>
                      <a:pPr algn="r" fontAlgn="b"/>
                      <a:r>
                        <a:rPr lang="en-US" sz="1400" b="0" i="0" u="none" strike="noStrike">
                          <a:solidFill>
                            <a:srgbClr val="000000"/>
                          </a:solidFill>
                          <a:latin typeface="Calibri"/>
                        </a:rPr>
                        <a:t>           283,400 </a:t>
                      </a:r>
                    </a:p>
                  </a:txBody>
                  <a:tcPr marL="0" marR="0" marT="0" marB="0" anchor="b"/>
                </a:tc>
                <a:tc>
                  <a:txBody>
                    <a:bodyPr/>
                    <a:lstStyle/>
                    <a:p>
                      <a:pPr algn="r" fontAlgn="b"/>
                      <a:r>
                        <a:rPr lang="en-US" sz="1400" b="0" i="0" u="none" strike="noStrike">
                          <a:solidFill>
                            <a:srgbClr val="000000"/>
                          </a:solidFill>
                          <a:latin typeface="Calibri"/>
                        </a:rPr>
                        <a:t>                1,541 </a:t>
                      </a:r>
                    </a:p>
                  </a:txBody>
                  <a:tcPr marL="0" marR="0" marT="0" marB="0" anchor="b"/>
                </a:tc>
                <a:tc>
                  <a:txBody>
                    <a:bodyPr/>
                    <a:lstStyle/>
                    <a:p>
                      <a:pPr algn="l" fontAlgn="b"/>
                      <a:r>
                        <a:rPr lang="en-US" sz="1400" b="0" i="0" u="none" strike="noStrike">
                          <a:solidFill>
                            <a:srgbClr val="000000"/>
                          </a:solidFill>
                          <a:latin typeface="Calibri"/>
                        </a:rPr>
                        <a:t>                183.9 </a:t>
                      </a:r>
                    </a:p>
                  </a:txBody>
                  <a:tcPr marL="0" marR="0" marT="0" marB="0" anchor="b"/>
                </a:tc>
                <a:tc>
                  <a:txBody>
                    <a:bodyPr/>
                    <a:lstStyle/>
                    <a:p>
                      <a:pPr algn="l" fontAlgn="b"/>
                      <a:r>
                        <a:rPr lang="en-US" sz="1400" b="0" i="0" u="none" strike="noStrike">
                          <a:solidFill>
                            <a:srgbClr val="000000"/>
                          </a:solidFill>
                          <a:latin typeface="Calibri"/>
                        </a:rPr>
                        <a:t>                    5.1 </a:t>
                      </a:r>
                    </a:p>
                  </a:txBody>
                  <a:tcPr marL="0" marR="0" marT="0" marB="0" anchor="b"/>
                </a:tc>
              </a:tr>
              <a:tr h="274320">
                <a:tc>
                  <a:txBody>
                    <a:bodyPr/>
                    <a:lstStyle/>
                    <a:p>
                      <a:pPr algn="l" fontAlgn="b"/>
                      <a:r>
                        <a:rPr lang="en-US" sz="1400" b="0" i="0" u="none" strike="noStrike">
                          <a:solidFill>
                            <a:srgbClr val="000000"/>
                          </a:solidFill>
                          <a:latin typeface="Calibri"/>
                        </a:rPr>
                        <a:t>Teknologi Dan Rekayasa</a:t>
                      </a:r>
                    </a:p>
                  </a:txBody>
                  <a:tcPr marL="0" marR="0" marT="0" marB="0" anchor="b"/>
                </a:tc>
                <a:tc>
                  <a:txBody>
                    <a:bodyPr/>
                    <a:lstStyle/>
                    <a:p>
                      <a:pPr algn="r" fontAlgn="b"/>
                      <a:r>
                        <a:rPr lang="en-US" sz="1400" b="0" i="0" u="none" strike="noStrike">
                          <a:solidFill>
                            <a:srgbClr val="000000"/>
                          </a:solidFill>
                          <a:latin typeface="Calibri"/>
                        </a:rPr>
                        <a:t>        1,451,375 </a:t>
                      </a:r>
                    </a:p>
                  </a:txBody>
                  <a:tcPr marL="0" marR="0" marT="0" marB="0" anchor="b"/>
                </a:tc>
                <a:tc>
                  <a:txBody>
                    <a:bodyPr/>
                    <a:lstStyle/>
                    <a:p>
                      <a:pPr algn="r" fontAlgn="b"/>
                      <a:r>
                        <a:rPr lang="en-US" sz="1400" b="0" i="0" u="none" strike="noStrike">
                          <a:solidFill>
                            <a:srgbClr val="000000"/>
                          </a:solidFill>
                          <a:latin typeface="Calibri"/>
                        </a:rPr>
                        <a:t>                5,047 </a:t>
                      </a:r>
                    </a:p>
                  </a:txBody>
                  <a:tcPr marL="0" marR="0" marT="0" marB="0" anchor="b"/>
                </a:tc>
                <a:tc>
                  <a:txBody>
                    <a:bodyPr/>
                    <a:lstStyle/>
                    <a:p>
                      <a:pPr algn="l" fontAlgn="b"/>
                      <a:r>
                        <a:rPr lang="en-US" sz="1400" b="0" i="0" u="none" strike="noStrike">
                          <a:solidFill>
                            <a:srgbClr val="000000"/>
                          </a:solidFill>
                          <a:latin typeface="Calibri"/>
                        </a:rPr>
                        <a:t>                287.6 </a:t>
                      </a:r>
                    </a:p>
                  </a:txBody>
                  <a:tcPr marL="0" marR="0" marT="0" marB="0" anchor="b">
                    <a:solidFill>
                      <a:schemeClr val="tx2">
                        <a:lumMod val="20000"/>
                        <a:lumOff val="80000"/>
                      </a:schemeClr>
                    </a:solidFill>
                  </a:tcPr>
                </a:tc>
                <a:tc>
                  <a:txBody>
                    <a:bodyPr/>
                    <a:lstStyle/>
                    <a:p>
                      <a:pPr algn="l" fontAlgn="b"/>
                      <a:r>
                        <a:rPr lang="en-US" sz="1400" b="0" i="0" u="none" strike="noStrike">
                          <a:solidFill>
                            <a:srgbClr val="000000"/>
                          </a:solidFill>
                          <a:latin typeface="Calibri"/>
                        </a:rPr>
                        <a:t>                    8.0 </a:t>
                      </a:r>
                    </a:p>
                  </a:txBody>
                  <a:tcPr marL="0" marR="0" marT="0" marB="0" anchor="b">
                    <a:solidFill>
                      <a:schemeClr val="tx2">
                        <a:lumMod val="20000"/>
                        <a:lumOff val="80000"/>
                      </a:schemeClr>
                    </a:solidFill>
                  </a:tcPr>
                </a:tc>
              </a:tr>
              <a:tr h="274320">
                <a:tc>
                  <a:txBody>
                    <a:bodyPr/>
                    <a:lstStyle/>
                    <a:p>
                      <a:pPr algn="l" fontAlgn="b"/>
                      <a:r>
                        <a:rPr lang="en-US" sz="1400" b="0" i="0" u="none" strike="noStrike">
                          <a:solidFill>
                            <a:srgbClr val="000000"/>
                          </a:solidFill>
                          <a:latin typeface="Calibri"/>
                        </a:rPr>
                        <a:t>Teknologi Informasi Dan Komunikasi</a:t>
                      </a:r>
                    </a:p>
                  </a:txBody>
                  <a:tcPr marL="0" marR="0" marT="0" marB="0" anchor="b"/>
                </a:tc>
                <a:tc>
                  <a:txBody>
                    <a:bodyPr/>
                    <a:lstStyle/>
                    <a:p>
                      <a:pPr algn="r" fontAlgn="b"/>
                      <a:r>
                        <a:rPr lang="en-US" sz="1400" b="0" i="0" u="none" strike="noStrike">
                          <a:solidFill>
                            <a:srgbClr val="000000"/>
                          </a:solidFill>
                          <a:latin typeface="Calibri"/>
                        </a:rPr>
                        <a:t>           844,377 </a:t>
                      </a:r>
                    </a:p>
                  </a:txBody>
                  <a:tcPr marL="0" marR="0" marT="0" marB="0" anchor="b"/>
                </a:tc>
                <a:tc>
                  <a:txBody>
                    <a:bodyPr/>
                    <a:lstStyle/>
                    <a:p>
                      <a:pPr algn="r" fontAlgn="b"/>
                      <a:r>
                        <a:rPr lang="en-US" sz="1400" b="0" i="0" u="none" strike="noStrike">
                          <a:solidFill>
                            <a:srgbClr val="000000"/>
                          </a:solidFill>
                          <a:latin typeface="Calibri"/>
                        </a:rPr>
                        <a:t>                5,694 </a:t>
                      </a:r>
                    </a:p>
                  </a:txBody>
                  <a:tcPr marL="0" marR="0" marT="0" marB="0" anchor="b"/>
                </a:tc>
                <a:tc>
                  <a:txBody>
                    <a:bodyPr/>
                    <a:lstStyle/>
                    <a:p>
                      <a:pPr algn="l" fontAlgn="b"/>
                      <a:r>
                        <a:rPr lang="en-US" sz="1400" b="0" i="0" u="none" strike="noStrike">
                          <a:solidFill>
                            <a:srgbClr val="000000"/>
                          </a:solidFill>
                          <a:latin typeface="Calibri"/>
                        </a:rPr>
                        <a:t>                148.3 </a:t>
                      </a:r>
                    </a:p>
                  </a:txBody>
                  <a:tcPr marL="0" marR="0" marT="0" marB="0" anchor="b"/>
                </a:tc>
                <a:tc>
                  <a:txBody>
                    <a:bodyPr/>
                    <a:lstStyle/>
                    <a:p>
                      <a:pPr algn="l" fontAlgn="b"/>
                      <a:r>
                        <a:rPr lang="en-US" sz="1400" b="0" i="0" u="none" strike="noStrike">
                          <a:solidFill>
                            <a:srgbClr val="000000"/>
                          </a:solidFill>
                          <a:latin typeface="Calibri"/>
                        </a:rPr>
                        <a:t>                    4.1 </a:t>
                      </a:r>
                    </a:p>
                  </a:txBody>
                  <a:tcPr marL="0" marR="0" marT="0" marB="0" anchor="b">
                    <a:noFill/>
                  </a:tcPr>
                </a:tc>
              </a:tr>
              <a:tr h="274320">
                <a:tc>
                  <a:txBody>
                    <a:bodyPr/>
                    <a:lstStyle/>
                    <a:p>
                      <a:pPr algn="l" fontAlgn="b"/>
                      <a:endParaRPr lang="en-US" sz="1400" b="0" i="0" u="none" strike="noStrike">
                        <a:solidFill>
                          <a:srgbClr val="000000"/>
                        </a:solidFill>
                        <a:latin typeface="Calibri"/>
                      </a:endParaRPr>
                    </a:p>
                  </a:txBody>
                  <a:tcPr marL="0" marR="0" marT="0" marB="0" anchor="b">
                    <a:solidFill>
                      <a:schemeClr val="bg2"/>
                    </a:solidFill>
                  </a:tcPr>
                </a:tc>
                <a:tc>
                  <a:txBody>
                    <a:bodyPr/>
                    <a:lstStyle/>
                    <a:p>
                      <a:pPr algn="r" fontAlgn="b"/>
                      <a:r>
                        <a:rPr lang="en-US" sz="1400" b="1" i="0" u="none" strike="noStrike" dirty="0">
                          <a:solidFill>
                            <a:srgbClr val="000000"/>
                          </a:solidFill>
                          <a:latin typeface="Calibri"/>
                        </a:rPr>
                        <a:t>       </a:t>
                      </a:r>
                      <a:r>
                        <a:rPr lang="en-US" sz="1400" b="1" u="none" strike="noStrike" dirty="0" smtClean="0"/>
                        <a:t>4,157,682</a:t>
                      </a:r>
                      <a:endParaRPr lang="en-US" sz="1400" b="1" i="0" u="none" strike="noStrike" dirty="0">
                        <a:solidFill>
                          <a:srgbClr val="000000"/>
                        </a:solidFill>
                        <a:latin typeface="Calibri"/>
                      </a:endParaRPr>
                    </a:p>
                  </a:txBody>
                  <a:tcPr marL="0" marR="0" marT="0" marB="0" anchor="b">
                    <a:solidFill>
                      <a:schemeClr val="bg2"/>
                    </a:solidFill>
                  </a:tcPr>
                </a:tc>
                <a:tc>
                  <a:txBody>
                    <a:bodyPr/>
                    <a:lstStyle/>
                    <a:p>
                      <a:pPr algn="r" fontAlgn="b"/>
                      <a:r>
                        <a:rPr lang="en-US" sz="1400" b="1" i="0" u="none" strike="noStrike">
                          <a:solidFill>
                            <a:srgbClr val="000000"/>
                          </a:solidFill>
                          <a:latin typeface="Calibri"/>
                        </a:rPr>
                        <a:t>             19,547 </a:t>
                      </a:r>
                    </a:p>
                  </a:txBody>
                  <a:tcPr marL="0" marR="0" marT="0" marB="0" anchor="b">
                    <a:solidFill>
                      <a:schemeClr val="bg2"/>
                    </a:solidFill>
                  </a:tcPr>
                </a:tc>
                <a:tc>
                  <a:txBody>
                    <a:bodyPr/>
                    <a:lstStyle/>
                    <a:p>
                      <a:pPr algn="l" fontAlgn="b"/>
                      <a:r>
                        <a:rPr lang="en-US" sz="1400" b="1" i="0" u="none" strike="noStrike">
                          <a:solidFill>
                            <a:srgbClr val="000000"/>
                          </a:solidFill>
                          <a:latin typeface="Calibri"/>
                        </a:rPr>
                        <a:t>                206.7 </a:t>
                      </a:r>
                    </a:p>
                  </a:txBody>
                  <a:tcPr marL="0" marR="0" marT="0" marB="0" anchor="b">
                    <a:solidFill>
                      <a:schemeClr val="bg2"/>
                    </a:solidFill>
                  </a:tcPr>
                </a:tc>
                <a:tc>
                  <a:txBody>
                    <a:bodyPr/>
                    <a:lstStyle/>
                    <a:p>
                      <a:pPr algn="l" fontAlgn="b"/>
                      <a:r>
                        <a:rPr lang="en-US" sz="1400" b="1" i="0" u="none" strike="noStrike" dirty="0">
                          <a:solidFill>
                            <a:srgbClr val="000000"/>
                          </a:solidFill>
                          <a:latin typeface="Calibri"/>
                        </a:rPr>
                        <a:t>                    5.7 </a:t>
                      </a:r>
                    </a:p>
                  </a:txBody>
                  <a:tcPr marL="0" marR="0" marT="0" marB="0" anchor="b">
                    <a:solidFill>
                      <a:schemeClr val="bg2"/>
                    </a:solidFill>
                  </a:tcPr>
                </a:tc>
              </a:tr>
            </a:tbl>
          </a:graphicData>
        </a:graphic>
      </p:graphicFrame>
      <p:sp>
        <p:nvSpPr>
          <p:cNvPr id="3" name="TextBox 2"/>
          <p:cNvSpPr txBox="1"/>
          <p:nvPr/>
        </p:nvSpPr>
        <p:spPr>
          <a:xfrm>
            <a:off x="304800" y="3581400"/>
            <a:ext cx="8458200" cy="1815882"/>
          </a:xfrm>
          <a:prstGeom prst="rect">
            <a:avLst/>
          </a:prstGeom>
          <a:solidFill>
            <a:schemeClr val="accent6">
              <a:lumMod val="20000"/>
              <a:lumOff val="80000"/>
            </a:schemeClr>
          </a:solidFill>
        </p:spPr>
        <p:txBody>
          <a:bodyPr wrap="square" rtlCol="0">
            <a:spAutoFit/>
          </a:bodyPr>
          <a:lstStyle/>
          <a:p>
            <a:pPr marL="342900" indent="-342900">
              <a:buFont typeface="+mj-lt"/>
              <a:buAutoNum type="arabicPeriod"/>
            </a:pPr>
            <a:r>
              <a:rPr lang="en-US" sz="1400" i="1" smtClean="0">
                <a:solidFill>
                  <a:schemeClr val="tx2"/>
                </a:solidFill>
              </a:rPr>
              <a:t>Rata-rata rasio siswa per bidang keahlian yang diselenggarakan di SMK adalah 206,7 siswa per bidang keahlian atau 5,7 rombel per bidang keahlian ( dengan asumsi siswa per kelas sama dengan 36 siswa).</a:t>
            </a:r>
          </a:p>
          <a:p>
            <a:pPr marL="342900" indent="-342900">
              <a:buFont typeface="+mj-lt"/>
              <a:buAutoNum type="arabicPeriod"/>
            </a:pPr>
            <a:r>
              <a:rPr lang="en-US" sz="1400" i="1" smtClean="0">
                <a:solidFill>
                  <a:schemeClr val="tx2"/>
                </a:solidFill>
              </a:rPr>
              <a:t>Rasio tertinggi ditunjukan oleh bidang keahlian teknologi dan rekayasa diikuti dengan bisnis dan manajemen.</a:t>
            </a:r>
          </a:p>
          <a:p>
            <a:pPr marL="342900" indent="-342900">
              <a:buFont typeface="+mj-lt"/>
              <a:buAutoNum type="arabicPeriod"/>
            </a:pPr>
            <a:r>
              <a:rPr lang="en-US" sz="1400" i="1" smtClean="0">
                <a:solidFill>
                  <a:schemeClr val="tx2"/>
                </a:solidFill>
              </a:rPr>
              <a:t>Ditinjau dari sebaran per provinsi,  16 provinsi populasi siswa didominasi oleh bidang keahlian teknologi dan rekayasa, 12  provinsi didominasi oleh bidang keahlian bisnis dan manajemen, 2 provinsi didominasi oleh bidang keahlian TIK, 2 provinsi didominasi oleh bidang keahlian agribisnis dan agro industri, dan 1 provinsi didominasi oleh bidang keahlian seni, kerajinan dan pariwisata. . </a:t>
            </a:r>
          </a:p>
          <a:p>
            <a:pPr marL="342900" indent="-342900">
              <a:buFont typeface="+mj-lt"/>
              <a:buAutoNum type="arabicPeriod"/>
            </a:pPr>
            <a:endParaRPr lang="en-US" sz="1400" i="1" smtClean="0">
              <a:solidFill>
                <a:schemeClr val="tx2"/>
              </a:solidFill>
            </a:endParaRPr>
          </a:p>
        </p:txBody>
      </p:sp>
    </p:spTree>
    <p:extLst>
      <p:ext uri="{BB962C8B-B14F-4D97-AF65-F5344CB8AC3E}">
        <p14:creationId xmlns:p14="http://schemas.microsoft.com/office/powerpoint/2010/main" val="87795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363D282-4A64-401B-A9C0-3AFB1B0B7596}" type="slidenum">
              <a:rPr lang="en-US" smtClean="0">
                <a:solidFill>
                  <a:prstClr val="black">
                    <a:tint val="75000"/>
                  </a:prstClr>
                </a:solidFill>
              </a:rPr>
              <a:pPr>
                <a:defRPr/>
              </a:pPr>
              <a:t>15</a:t>
            </a:fld>
            <a:endParaRPr lang="en-US">
              <a:solidFill>
                <a:prstClr val="black">
                  <a:tint val="75000"/>
                </a:prstClr>
              </a:solidFill>
            </a:endParaRPr>
          </a:p>
        </p:txBody>
      </p:sp>
      <p:sp>
        <p:nvSpPr>
          <p:cNvPr id="3" name="Title 1"/>
          <p:cNvSpPr txBox="1">
            <a:spLocks/>
          </p:cNvSpPr>
          <p:nvPr/>
        </p:nvSpPr>
        <p:spPr>
          <a:xfrm>
            <a:off x="523056" y="44624"/>
            <a:ext cx="8153400" cy="990600"/>
          </a:xfrm>
          <a:prstGeom prst="rect">
            <a:avLst/>
          </a:prstGeom>
        </p:spPr>
        <p:txBody>
          <a:bodyPr>
            <a:normAutofit fontScale="7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200" b="1" i="0" u="none" strike="noStrike" kern="1200" cap="none" spc="0" normalizeH="0" baseline="0" noProof="0" dirty="0" smtClean="0">
                <a:ln>
                  <a:noFill/>
                </a:ln>
                <a:solidFill>
                  <a:schemeClr val="tx1"/>
                </a:solidFill>
                <a:effectLst/>
                <a:uLnTx/>
                <a:uFillTx/>
                <a:latin typeface="+mj-lt"/>
                <a:ea typeface="+mj-ea"/>
                <a:cs typeface="+mj-cs"/>
              </a:rPr>
              <a:t>PROSENTASE GURU SMA DAN SMK </a:t>
            </a:r>
          </a:p>
          <a:p>
            <a:pPr marL="0" marR="0" lvl="0" indent="0" algn="ctr" defTabSz="914400" rtl="0" eaLnBrk="0" fontAlgn="base" latinLnBrk="0" hangingPunct="0">
              <a:lnSpc>
                <a:spcPct val="100000"/>
              </a:lnSpc>
              <a:spcBef>
                <a:spcPct val="0"/>
              </a:spcBef>
              <a:spcAft>
                <a:spcPct val="0"/>
              </a:spcAft>
              <a:buClrTx/>
              <a:buSzTx/>
              <a:buFontTx/>
              <a:buNone/>
              <a:tabLst/>
              <a:defRPr/>
            </a:pPr>
            <a:r>
              <a:rPr lang="id-ID" sz="3200" b="1" dirty="0" smtClean="0">
                <a:latin typeface="+mj-lt"/>
                <a:ea typeface="+mj-ea"/>
                <a:cs typeface="+mj-cs"/>
              </a:rPr>
              <a:t>YANG AKAN PENSIUN DALAM 5 TAHUN MENDATANG</a:t>
            </a:r>
            <a:r>
              <a:rPr kumimoji="0" lang="id-ID" sz="3200" b="1" i="0" u="none" strike="noStrike" kern="1200" cap="none" spc="0" normalizeH="0" baseline="0" noProof="0" dirty="0" smtClean="0">
                <a:ln>
                  <a:noFill/>
                </a:ln>
                <a:solidFill>
                  <a:schemeClr val="tx1"/>
                </a:solidFill>
                <a:effectLst/>
                <a:uLnTx/>
                <a:uFillTx/>
                <a:latin typeface="+mj-lt"/>
                <a:ea typeface="+mj-ea"/>
                <a:cs typeface="+mj-cs"/>
              </a:rPr>
              <a:t> </a:t>
            </a:r>
            <a:br>
              <a:rPr kumimoji="0" lang="id-ID" sz="3200" b="1" i="0" u="none" strike="noStrike" kern="1200" cap="none" spc="0" normalizeH="0" baseline="0" noProof="0" dirty="0" smtClean="0">
                <a:ln>
                  <a:noFill/>
                </a:ln>
                <a:solidFill>
                  <a:schemeClr val="tx1"/>
                </a:solidFill>
                <a:effectLst/>
                <a:uLnTx/>
                <a:uFillTx/>
                <a:latin typeface="+mj-lt"/>
                <a:ea typeface="+mj-ea"/>
                <a:cs typeface="+mj-cs"/>
              </a:rPr>
            </a:br>
            <a:r>
              <a:rPr kumimoji="0" lang="id-ID" sz="3200" b="1" i="0" u="none" strike="noStrike" kern="1200" cap="none" spc="0" normalizeH="0" baseline="0" noProof="0" dirty="0" smtClean="0">
                <a:ln>
                  <a:noFill/>
                </a:ln>
                <a:solidFill>
                  <a:schemeClr val="tx1"/>
                </a:solidFill>
                <a:effectLst/>
                <a:uLnTx/>
                <a:uFillTx/>
                <a:latin typeface="+mj-lt"/>
                <a:ea typeface="+mj-ea"/>
                <a:cs typeface="+mj-cs"/>
              </a:rPr>
              <a:t>PER PROPINSI</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Chart 3"/>
          <p:cNvGraphicFramePr/>
          <p:nvPr/>
        </p:nvGraphicFramePr>
        <p:xfrm>
          <a:off x="0" y="1052736"/>
          <a:ext cx="4562475" cy="5805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200524" y="980728"/>
          <a:ext cx="4943476" cy="587727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3635896" y="1196752"/>
            <a:ext cx="635110" cy="369332"/>
          </a:xfrm>
          <a:prstGeom prst="rect">
            <a:avLst/>
          </a:prstGeom>
          <a:solidFill>
            <a:srgbClr val="0000CC"/>
          </a:solidFill>
        </p:spPr>
        <p:txBody>
          <a:bodyPr wrap="none">
            <a:spAutoFit/>
          </a:bodyPr>
          <a:lstStyle/>
          <a:p>
            <a:r>
              <a:rPr lang="id-ID" b="1" dirty="0" smtClean="0">
                <a:solidFill>
                  <a:schemeClr val="bg1"/>
                </a:solidFill>
              </a:rPr>
              <a:t>SMA</a:t>
            </a:r>
            <a:endParaRPr lang="id-ID" dirty="0">
              <a:solidFill>
                <a:schemeClr val="bg1"/>
              </a:solidFill>
            </a:endParaRPr>
          </a:p>
        </p:txBody>
      </p:sp>
      <p:sp>
        <p:nvSpPr>
          <p:cNvPr id="7" name="Rectangle 6"/>
          <p:cNvSpPr/>
          <p:nvPr/>
        </p:nvSpPr>
        <p:spPr>
          <a:xfrm>
            <a:off x="8244408" y="1124744"/>
            <a:ext cx="622286" cy="369332"/>
          </a:xfrm>
          <a:prstGeom prst="rect">
            <a:avLst/>
          </a:prstGeom>
          <a:solidFill>
            <a:srgbClr val="00B050"/>
          </a:solidFill>
        </p:spPr>
        <p:txBody>
          <a:bodyPr wrap="none">
            <a:spAutoFit/>
          </a:bodyPr>
          <a:lstStyle/>
          <a:p>
            <a:r>
              <a:rPr lang="id-ID" b="1" dirty="0" smtClean="0">
                <a:solidFill>
                  <a:schemeClr val="bg1"/>
                </a:solidFill>
              </a:rPr>
              <a:t>SMK</a:t>
            </a:r>
            <a:endParaRPr lang="id-ID" dirty="0">
              <a:solidFill>
                <a:schemeClr val="bg1"/>
              </a:solidFill>
            </a:endParaRPr>
          </a:p>
        </p:txBody>
      </p:sp>
    </p:spTree>
    <p:extLst>
      <p:ext uri="{BB962C8B-B14F-4D97-AF65-F5344CB8AC3E}">
        <p14:creationId xmlns:p14="http://schemas.microsoft.com/office/powerpoint/2010/main" val="145661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384"/>
            <a:ext cx="4608512" cy="1512168"/>
          </a:xfrm>
        </p:spPr>
        <p:txBody>
          <a:bodyPr>
            <a:normAutofit/>
          </a:bodyPr>
          <a:lstStyle/>
          <a:p>
            <a:r>
              <a:rPr lang="id-ID" b="1" dirty="0" smtClean="0"/>
              <a:t>GURU PRODUKTIF SMK</a:t>
            </a:r>
            <a:endParaRPr lang="id-ID" b="1" dirty="0"/>
          </a:p>
        </p:txBody>
      </p:sp>
      <p:graphicFrame>
        <p:nvGraphicFramePr>
          <p:cNvPr id="6" name="Chart 5"/>
          <p:cNvGraphicFramePr/>
          <p:nvPr/>
        </p:nvGraphicFramePr>
        <p:xfrm>
          <a:off x="4355976" y="40943"/>
          <a:ext cx="4572000" cy="6817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252536" y="1268760"/>
          <a:ext cx="5364088" cy="360729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251520" y="5085184"/>
            <a:ext cx="4248472" cy="1569660"/>
          </a:xfrm>
          <a:prstGeom prst="rect">
            <a:avLst/>
          </a:prstGeom>
        </p:spPr>
        <p:txBody>
          <a:bodyPr wrap="square">
            <a:spAutoFit/>
          </a:bodyPr>
          <a:lstStyle/>
          <a:p>
            <a:r>
              <a:rPr lang="id-ID" dirty="0" smtClean="0">
                <a:solidFill>
                  <a:srgbClr val="002060"/>
                </a:solidFill>
              </a:rPr>
              <a:t>Permendiknas </a:t>
            </a:r>
            <a:r>
              <a:rPr lang="id-ID" b="1" u="sng" dirty="0" smtClean="0">
                <a:solidFill>
                  <a:srgbClr val="002060"/>
                </a:solidFill>
              </a:rPr>
              <a:t>No. 28 Tahun 2009 </a:t>
            </a:r>
            <a:r>
              <a:rPr lang="id-ID" dirty="0" smtClean="0">
                <a:solidFill>
                  <a:srgbClr val="002060"/>
                </a:solidFill>
              </a:rPr>
              <a:t>tentang Standar Kompetensi Kejuruan SMK terdapat :</a:t>
            </a:r>
          </a:p>
          <a:p>
            <a:r>
              <a:rPr lang="id-ID" dirty="0" smtClean="0">
                <a:solidFill>
                  <a:srgbClr val="002060"/>
                </a:solidFill>
              </a:rPr>
              <a:t>- 6 BIDANG STUDI  KEAHLIAN</a:t>
            </a:r>
          </a:p>
          <a:p>
            <a:r>
              <a:rPr lang="id-ID" dirty="0" smtClean="0">
                <a:solidFill>
                  <a:srgbClr val="002060"/>
                </a:solidFill>
              </a:rPr>
              <a:t>- 40 PROGRAM KEAHLIAN </a:t>
            </a:r>
          </a:p>
          <a:p>
            <a:r>
              <a:rPr lang="id-ID" sz="2400" u="sng" dirty="0" smtClean="0">
                <a:solidFill>
                  <a:srgbClr val="FF0000"/>
                </a:solidFill>
              </a:rPr>
              <a:t>- </a:t>
            </a:r>
            <a:r>
              <a:rPr lang="id-ID" sz="2400" b="1" u="sng" dirty="0" smtClean="0">
                <a:solidFill>
                  <a:srgbClr val="FF0000"/>
                </a:solidFill>
              </a:rPr>
              <a:t>121 KOMPETENSI KEAHLIAN</a:t>
            </a:r>
            <a:endParaRPr lang="id-ID" sz="2400" b="1" u="sng" dirty="0">
              <a:solidFill>
                <a:srgbClr val="FF0000"/>
              </a:solidFill>
            </a:endParaRPr>
          </a:p>
        </p:txBody>
      </p:sp>
    </p:spTree>
    <p:extLst>
      <p:ext uri="{BB962C8B-B14F-4D97-AF65-F5344CB8AC3E}">
        <p14:creationId xmlns:p14="http://schemas.microsoft.com/office/powerpoint/2010/main" val="245758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28648" cy="758952"/>
          </a:xfrm>
        </p:spPr>
        <p:txBody>
          <a:bodyPr>
            <a:normAutofit fontScale="90000"/>
          </a:bodyPr>
          <a:lstStyle/>
          <a:p>
            <a:r>
              <a:rPr lang="id-ID" b="1" dirty="0" smtClean="0">
                <a:latin typeface="Calibri" pitchFamily="34" charset="0"/>
                <a:cs typeface="Calibri" pitchFamily="34" charset="0"/>
              </a:rPr>
              <a:t>GURU SMA DAN SMK BERDASARKAN USIA</a:t>
            </a:r>
            <a:endParaRPr lang="id-ID" b="1" dirty="0">
              <a:latin typeface="Calibri" pitchFamily="34" charset="0"/>
              <a:cs typeface="Calibri" pitchFamily="34" charset="0"/>
            </a:endParaRPr>
          </a:p>
        </p:txBody>
      </p:sp>
      <p:graphicFrame>
        <p:nvGraphicFramePr>
          <p:cNvPr id="8" name="Table 7"/>
          <p:cNvGraphicFramePr>
            <a:graphicFrameLocks noGrp="1"/>
          </p:cNvGraphicFramePr>
          <p:nvPr/>
        </p:nvGraphicFramePr>
        <p:xfrm>
          <a:off x="467544" y="1628800"/>
          <a:ext cx="8280920" cy="1440160"/>
        </p:xfrm>
        <a:graphic>
          <a:graphicData uri="http://schemas.openxmlformats.org/drawingml/2006/table">
            <a:tbl>
              <a:tblPr/>
              <a:tblGrid>
                <a:gridCol w="1360221"/>
                <a:gridCol w="521283"/>
                <a:gridCol w="521283"/>
                <a:gridCol w="521283"/>
                <a:gridCol w="521283"/>
                <a:gridCol w="521283"/>
                <a:gridCol w="521283"/>
                <a:gridCol w="521283"/>
                <a:gridCol w="521283"/>
                <a:gridCol w="521283"/>
                <a:gridCol w="521283"/>
                <a:gridCol w="521283"/>
                <a:gridCol w="521283"/>
                <a:gridCol w="665303"/>
              </a:tblGrid>
              <a:tr h="360040">
                <a:tc>
                  <a:txBody>
                    <a:bodyPr/>
                    <a:lstStyle/>
                    <a:p>
                      <a:pPr algn="ctr" fontAlgn="b"/>
                      <a:r>
                        <a:rPr lang="id-ID" sz="1600" b="1" i="0" u="none" strike="noStrike" dirty="0">
                          <a:solidFill>
                            <a:schemeClr val="bg1"/>
                          </a:solidFill>
                          <a:latin typeface="Calibri"/>
                        </a:rPr>
                        <a:t>JENJANG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d-ID" sz="1100" b="1" i="0" u="none" strike="noStrike">
                          <a:solidFill>
                            <a:srgbClr val="000000"/>
                          </a:solidFill>
                          <a:latin typeface="Calibri"/>
                        </a:rPr>
                        <a:t> &lt;=30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31-35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dirty="0">
                          <a:solidFill>
                            <a:srgbClr val="000000"/>
                          </a:solidFill>
                          <a:latin typeface="Calibri"/>
                        </a:rPr>
                        <a:t> 36-40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41-45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46-50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51-55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56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57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58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59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dirty="0">
                          <a:solidFill>
                            <a:srgbClr val="000000"/>
                          </a:solidFill>
                          <a:latin typeface="Calibri"/>
                        </a:rPr>
                        <a:t> 60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&gt;60 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100" b="1" i="0" u="none" strike="noStrike">
                          <a:solidFill>
                            <a:srgbClr val="000000"/>
                          </a:solidFill>
                          <a:latin typeface="Calibri"/>
                        </a:rPr>
                        <a:t> JUMLAH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60040">
                <a:tc>
                  <a:txBody>
                    <a:bodyPr/>
                    <a:lstStyle/>
                    <a:p>
                      <a:pPr algn="ctr" fontAlgn="b"/>
                      <a:r>
                        <a:rPr lang="id-ID" sz="1400" b="1" i="0" u="none" strike="noStrike" dirty="0">
                          <a:solidFill>
                            <a:srgbClr val="000000"/>
                          </a:solidFill>
                          <a:latin typeface="Calibri"/>
                        </a:rPr>
                        <a:t>SMA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45.211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40.638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39.850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49.211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41.421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25.200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3.093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2.491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2.137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1.418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1.455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2.262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a:solidFill>
                            <a:srgbClr val="000000"/>
                          </a:solidFill>
                          <a:latin typeface="Calibri"/>
                        </a:rPr>
                        <a:t>   254.387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ctr" fontAlgn="b"/>
                      <a:r>
                        <a:rPr lang="id-ID" sz="1400" b="1" i="0" u="none" strike="noStrike" dirty="0">
                          <a:solidFill>
                            <a:srgbClr val="000000"/>
                          </a:solidFill>
                          <a:latin typeface="Calibri"/>
                        </a:rPr>
                        <a:t>SMK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33.176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28.658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26.201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28.597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23.326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12.661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1.301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1.223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879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3.084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a:solidFill>
                            <a:srgbClr val="000000"/>
                          </a:solidFill>
                          <a:latin typeface="Calibri"/>
                        </a:rPr>
                        <a:t>   161.656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ctr" fontAlgn="b"/>
                      <a:r>
                        <a:rPr lang="id-ID" sz="1400" b="1" i="0" u="none" strike="noStrike" dirty="0" smtClean="0">
                          <a:solidFill>
                            <a:srgbClr val="000000"/>
                          </a:solidFill>
                          <a:latin typeface="Calibri"/>
                        </a:rPr>
                        <a:t>TOTAL</a:t>
                      </a:r>
                      <a:endParaRPr lang="id-ID"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dirty="0">
                          <a:solidFill>
                            <a:srgbClr val="000000"/>
                          </a:solidFill>
                          <a:latin typeface="Calibri"/>
                        </a:rPr>
                        <a:t>78.387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69.296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66.051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77.808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64.747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37.861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4.718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3.792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3.360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2.297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2.380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a:solidFill>
                            <a:srgbClr val="000000"/>
                          </a:solidFill>
                          <a:latin typeface="Calibri"/>
                        </a:rPr>
                        <a:t>5.346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200" b="1" i="0" u="none" strike="noStrike" dirty="0">
                          <a:solidFill>
                            <a:srgbClr val="000000"/>
                          </a:solidFill>
                          <a:latin typeface="Calibri"/>
                        </a:rPr>
                        <a:t>416.043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Chart 5"/>
          <p:cNvGraphicFramePr/>
          <p:nvPr/>
        </p:nvGraphicFramePr>
        <p:xfrm>
          <a:off x="251520" y="357301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572000" y="364502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23528" y="4509120"/>
            <a:ext cx="1152127" cy="954107"/>
          </a:xfrm>
          <a:prstGeom prst="rect">
            <a:avLst/>
          </a:prstGeom>
        </p:spPr>
        <p:txBody>
          <a:bodyPr wrap="square">
            <a:spAutoFit/>
          </a:bodyPr>
          <a:lstStyle/>
          <a:p>
            <a:pPr algn="ctr" defTabSz="914156"/>
            <a:r>
              <a:rPr lang="id-ID" sz="1400" dirty="0">
                <a:solidFill>
                  <a:prstClr val="black"/>
                </a:solidFill>
                <a:latin typeface="Calibri" pitchFamily="34" charset="0"/>
                <a:cs typeface="Calibri" pitchFamily="34" charset="0"/>
              </a:rPr>
              <a:t>Proyeksi Guru Pensiun 5 th ke depan</a:t>
            </a:r>
          </a:p>
        </p:txBody>
      </p:sp>
      <p:cxnSp>
        <p:nvCxnSpPr>
          <p:cNvPr id="11" name="Straight Arrow Connector 10"/>
          <p:cNvCxnSpPr/>
          <p:nvPr/>
        </p:nvCxnSpPr>
        <p:spPr>
          <a:xfrm rot="5400000" flipH="1" flipV="1">
            <a:off x="1187624" y="4221088"/>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72000" y="4509120"/>
            <a:ext cx="1152127" cy="954107"/>
          </a:xfrm>
          <a:prstGeom prst="rect">
            <a:avLst/>
          </a:prstGeom>
        </p:spPr>
        <p:txBody>
          <a:bodyPr wrap="square">
            <a:spAutoFit/>
          </a:bodyPr>
          <a:lstStyle/>
          <a:p>
            <a:pPr algn="ctr" defTabSz="914156"/>
            <a:r>
              <a:rPr lang="id-ID" sz="1400" dirty="0">
                <a:solidFill>
                  <a:prstClr val="black"/>
                </a:solidFill>
                <a:latin typeface="Calibri" pitchFamily="34" charset="0"/>
                <a:cs typeface="Calibri" pitchFamily="34" charset="0"/>
              </a:rPr>
              <a:t>Proyeksi Guru Pensiun 5 th ke depan</a:t>
            </a:r>
          </a:p>
        </p:txBody>
      </p:sp>
      <p:cxnSp>
        <p:nvCxnSpPr>
          <p:cNvPr id="13" name="Straight Arrow Connector 12"/>
          <p:cNvCxnSpPr/>
          <p:nvPr/>
        </p:nvCxnSpPr>
        <p:spPr>
          <a:xfrm rot="5400000" flipH="1" flipV="1">
            <a:off x="5364088" y="4293096"/>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259632" y="3645024"/>
            <a:ext cx="79208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6"/>
            <a:endParaRPr lang="id-ID">
              <a:solidFill>
                <a:prstClr val="white"/>
              </a:solidFill>
              <a:latin typeface="Calibri" pitchFamily="34" charset="0"/>
              <a:cs typeface="Calibri" pitchFamily="34" charset="0"/>
            </a:endParaRPr>
          </a:p>
        </p:txBody>
      </p:sp>
      <p:sp>
        <p:nvSpPr>
          <p:cNvPr id="15" name="Oval 14"/>
          <p:cNvSpPr/>
          <p:nvPr/>
        </p:nvSpPr>
        <p:spPr>
          <a:xfrm>
            <a:off x="5436096" y="3717032"/>
            <a:ext cx="79208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6"/>
            <a:endParaRPr lang="id-ID">
              <a:solidFill>
                <a:prstClr val="white"/>
              </a:solidFill>
              <a:latin typeface="Calibri" pitchFamily="34" charset="0"/>
              <a:cs typeface="Calibri" pitchFamily="34" charset="0"/>
            </a:endParaRPr>
          </a:p>
        </p:txBody>
      </p:sp>
      <p:sp>
        <p:nvSpPr>
          <p:cNvPr id="16" name="Rectangle 15"/>
          <p:cNvSpPr/>
          <p:nvPr/>
        </p:nvSpPr>
        <p:spPr>
          <a:xfrm>
            <a:off x="179512" y="6381328"/>
            <a:ext cx="1512168" cy="307777"/>
          </a:xfrm>
          <a:prstGeom prst="rect">
            <a:avLst/>
          </a:prstGeom>
        </p:spPr>
        <p:txBody>
          <a:bodyPr wrap="square">
            <a:spAutoFit/>
          </a:bodyPr>
          <a:lstStyle/>
          <a:p>
            <a:pPr algn="ctr" defTabSz="914156"/>
            <a:r>
              <a:rPr lang="id-ID" sz="1400" dirty="0">
                <a:solidFill>
                  <a:srgbClr val="FFFF00"/>
                </a:solidFill>
                <a:latin typeface="Calibri" pitchFamily="34" charset="0"/>
                <a:cs typeface="Calibri" pitchFamily="34" charset="0"/>
              </a:rPr>
              <a:t>SIMNUPTK, 2010</a:t>
            </a:r>
          </a:p>
        </p:txBody>
      </p:sp>
      <p:cxnSp>
        <p:nvCxnSpPr>
          <p:cNvPr id="18" name="Straight Connector 17"/>
          <p:cNvCxnSpPr/>
          <p:nvPr/>
        </p:nvCxnSpPr>
        <p:spPr>
          <a:xfrm rot="5400000">
            <a:off x="2771800" y="4941168"/>
            <a:ext cx="31683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45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804" y="142852"/>
            <a:ext cx="8229600" cy="990600"/>
          </a:xfrm>
        </p:spPr>
        <p:txBody>
          <a:bodyPr>
            <a:normAutofit fontScale="90000"/>
          </a:bodyPr>
          <a:lstStyle/>
          <a:p>
            <a:r>
              <a:rPr lang="id-ID" b="1" cap="small" dirty="0" smtClean="0">
                <a:solidFill>
                  <a:srgbClr val="002060"/>
                </a:solidFill>
                <a:latin typeface="Rockwell"/>
              </a:rPr>
              <a:t>KEBUTUHAN GURU SMK </a:t>
            </a:r>
            <a:br>
              <a:rPr lang="id-ID" b="1" cap="small" dirty="0" smtClean="0">
                <a:solidFill>
                  <a:srgbClr val="002060"/>
                </a:solidFill>
                <a:latin typeface="Rockwell"/>
              </a:rPr>
            </a:br>
            <a:r>
              <a:rPr lang="id-ID" b="1" cap="small" dirty="0" smtClean="0">
                <a:solidFill>
                  <a:srgbClr val="002060"/>
                </a:solidFill>
                <a:latin typeface="Rockwell"/>
              </a:rPr>
              <a:t>negeri dan swasta</a:t>
            </a:r>
            <a:endParaRPr lang="id-ID" dirty="0">
              <a:solidFill>
                <a:srgbClr val="002060"/>
              </a:solidFill>
            </a:endParaRPr>
          </a:p>
        </p:txBody>
      </p:sp>
      <p:pic>
        <p:nvPicPr>
          <p:cNvPr id="2050" name="Picture 2"/>
          <p:cNvPicPr>
            <a:picLocks noGrp="1" noChangeAspect="1" noChangeArrowheads="1"/>
          </p:cNvPicPr>
          <p:nvPr>
            <p:ph sz="quarter" idx="1"/>
          </p:nvPr>
        </p:nvPicPr>
        <p:blipFill>
          <a:blip r:embed="rId2"/>
          <a:srcRect/>
          <a:stretch>
            <a:fillRect/>
          </a:stretch>
        </p:blipFill>
        <p:spPr bwMode="auto">
          <a:xfrm>
            <a:off x="457200" y="1487652"/>
            <a:ext cx="8229600" cy="440022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283756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id-ID" dirty="0" smtClean="0"/>
              <a:t>GURU SMA DAN SMK</a:t>
            </a:r>
            <a:br>
              <a:rPr lang="id-ID" dirty="0" smtClean="0"/>
            </a:br>
            <a:r>
              <a:rPr lang="id-ID" dirty="0" smtClean="0"/>
              <a:t>BERDASARKAN KUALIFIKASI</a:t>
            </a:r>
            <a:endParaRPr lang="id-ID" dirty="0"/>
          </a:p>
        </p:txBody>
      </p:sp>
      <p:graphicFrame>
        <p:nvGraphicFramePr>
          <p:cNvPr id="5" name="Chart 4"/>
          <p:cNvGraphicFramePr/>
          <p:nvPr/>
        </p:nvGraphicFramePr>
        <p:xfrm>
          <a:off x="251520" y="357301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427984" y="3645024"/>
          <a:ext cx="4524375" cy="2847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395536" y="1484784"/>
          <a:ext cx="8136903" cy="1695440"/>
        </p:xfrm>
        <a:graphic>
          <a:graphicData uri="http://schemas.openxmlformats.org/drawingml/2006/table">
            <a:tbl>
              <a:tblPr/>
              <a:tblGrid>
                <a:gridCol w="1435503"/>
                <a:gridCol w="837675"/>
                <a:gridCol w="837675"/>
                <a:gridCol w="837675"/>
                <a:gridCol w="837675"/>
                <a:gridCol w="837675"/>
                <a:gridCol w="837675"/>
                <a:gridCol w="837675"/>
                <a:gridCol w="837675"/>
              </a:tblGrid>
              <a:tr h="360040">
                <a:tc>
                  <a:txBody>
                    <a:bodyPr/>
                    <a:lstStyle/>
                    <a:p>
                      <a:pPr algn="ctr" fontAlgn="b"/>
                      <a:r>
                        <a:rPr lang="id-ID" sz="1600" b="1" i="0" u="none" strike="noStrike" dirty="0">
                          <a:solidFill>
                            <a:schemeClr val="bg1"/>
                          </a:solidFill>
                          <a:latin typeface="Calibri"/>
                        </a:rPr>
                        <a:t>JENJANG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d-ID" sz="1600" b="1" i="0" u="none" strike="noStrike" dirty="0">
                          <a:solidFill>
                            <a:srgbClr val="000000"/>
                          </a:solidFill>
                          <a:latin typeface="Calibri"/>
                        </a:rPr>
                        <a:t> SMA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600" b="1" i="0" u="none" strike="noStrike" dirty="0">
                          <a:solidFill>
                            <a:srgbClr val="000000"/>
                          </a:solidFill>
                          <a:latin typeface="Calibri"/>
                        </a:rPr>
                        <a:t> D1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600" b="1" i="0" u="none" strike="noStrike" dirty="0">
                          <a:solidFill>
                            <a:srgbClr val="000000"/>
                          </a:solidFill>
                          <a:latin typeface="Calibri"/>
                        </a:rPr>
                        <a:t> D2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600" b="1" i="0" u="none" strike="noStrike" dirty="0">
                          <a:solidFill>
                            <a:srgbClr val="000000"/>
                          </a:solidFill>
                          <a:latin typeface="Calibri"/>
                        </a:rPr>
                        <a:t> D3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600" b="1" i="0" u="none" strike="noStrike">
                          <a:solidFill>
                            <a:srgbClr val="000000"/>
                          </a:solidFill>
                          <a:latin typeface="Calibri"/>
                        </a:rPr>
                        <a:t> S1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600" b="1" i="0" u="none" strike="noStrike">
                          <a:solidFill>
                            <a:srgbClr val="000000"/>
                          </a:solidFill>
                          <a:latin typeface="Calibri"/>
                        </a:rPr>
                        <a:t> S2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600" b="1" i="0" u="none" strike="noStrike">
                          <a:solidFill>
                            <a:srgbClr val="000000"/>
                          </a:solidFill>
                          <a:latin typeface="Calibri"/>
                        </a:rPr>
                        <a:t> S3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d-ID" sz="1600" b="1" i="0" u="none" strike="noStrike">
                          <a:solidFill>
                            <a:srgbClr val="000000"/>
                          </a:solidFill>
                          <a:latin typeface="Calibri"/>
                        </a:rPr>
                        <a:t> JUMLAH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60040">
                <a:tc>
                  <a:txBody>
                    <a:bodyPr/>
                    <a:lstStyle/>
                    <a:p>
                      <a:pPr algn="ctr" fontAlgn="b"/>
                      <a:r>
                        <a:rPr lang="id-ID" sz="1600" b="1" i="0" u="none" strike="noStrike">
                          <a:solidFill>
                            <a:srgbClr val="000000"/>
                          </a:solidFill>
                          <a:latin typeface="Calibri"/>
                        </a:rPr>
                        <a:t>SMA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0" i="0" u="none" strike="noStrike" dirty="0">
                          <a:solidFill>
                            <a:srgbClr val="000000"/>
                          </a:solidFill>
                          <a:latin typeface="Calibri"/>
                        </a:rPr>
                        <a:t>           6.336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0" i="0" u="none" strike="noStrike">
                          <a:solidFill>
                            <a:srgbClr val="000000"/>
                          </a:solidFill>
                          <a:latin typeface="Calibri"/>
                        </a:rPr>
                        <a:t>               916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0" i="0" u="none" strike="noStrike" dirty="0">
                          <a:solidFill>
                            <a:srgbClr val="000000"/>
                          </a:solidFill>
                          <a:latin typeface="Calibri"/>
                        </a:rPr>
                        <a:t>           1.559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0" i="0" u="none" strike="noStrike" dirty="0">
                          <a:solidFill>
                            <a:srgbClr val="000000"/>
                          </a:solidFill>
                          <a:latin typeface="Calibri"/>
                        </a:rPr>
                        <a:t>         12.208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0" i="0" u="none" strike="noStrike" dirty="0">
                          <a:solidFill>
                            <a:srgbClr val="000000"/>
                          </a:solidFill>
                          <a:latin typeface="Calibri"/>
                        </a:rPr>
                        <a:t>       225.546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0" i="0" u="none" strike="noStrike">
                          <a:solidFill>
                            <a:srgbClr val="000000"/>
                          </a:solidFill>
                          <a:latin typeface="Calibri"/>
                        </a:rPr>
                        <a:t>           7.736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0" i="0" u="none" strike="noStrike">
                          <a:solidFill>
                            <a:srgbClr val="000000"/>
                          </a:solidFill>
                          <a:latin typeface="Calibri"/>
                        </a:rPr>
                        <a:t>                 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1" i="0" u="none" strike="noStrike">
                          <a:solidFill>
                            <a:srgbClr val="000000"/>
                          </a:solidFill>
                          <a:latin typeface="Calibri"/>
                        </a:rPr>
                        <a:t>       254.387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ctr" fontAlgn="b"/>
                      <a:r>
                        <a:rPr lang="id-ID" sz="1600" b="1" i="0" u="none" strike="noStrike">
                          <a:solidFill>
                            <a:srgbClr val="000000"/>
                          </a:solidFill>
                          <a:latin typeface="Calibri"/>
                        </a:rPr>
                        <a:t>SMK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dirty="0">
                          <a:solidFill>
                            <a:srgbClr val="000000"/>
                          </a:solidFill>
                          <a:latin typeface="Calibri"/>
                        </a:rPr>
                        <a:t>           6.383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dirty="0">
                          <a:solidFill>
                            <a:srgbClr val="000000"/>
                          </a:solidFill>
                          <a:latin typeface="Calibri"/>
                        </a:rPr>
                        <a:t>               866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dirty="0">
                          <a:solidFill>
                            <a:srgbClr val="000000"/>
                          </a:solidFill>
                          <a:latin typeface="Calibri"/>
                        </a:rPr>
                        <a:t>           1.053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dirty="0">
                          <a:solidFill>
                            <a:srgbClr val="000000"/>
                          </a:solidFill>
                          <a:latin typeface="Calibri"/>
                        </a:rPr>
                        <a:t>         13.125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dirty="0">
                          <a:solidFill>
                            <a:srgbClr val="000000"/>
                          </a:solidFill>
                          <a:latin typeface="Calibri"/>
                        </a:rPr>
                        <a:t>       136.056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dirty="0">
                          <a:solidFill>
                            <a:srgbClr val="000000"/>
                          </a:solidFill>
                          <a:latin typeface="Calibri"/>
                        </a:rPr>
                        <a:t>           4.141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dirty="0">
                          <a:solidFill>
                            <a:srgbClr val="000000"/>
                          </a:solidFill>
                          <a:latin typeface="Calibri"/>
                        </a:rPr>
                        <a:t>                 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600" b="1" i="0" u="none" strike="noStrike" dirty="0">
                          <a:solidFill>
                            <a:srgbClr val="000000"/>
                          </a:solidFill>
                          <a:latin typeface="Calibri"/>
                        </a:rPr>
                        <a:t>       161.656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ctr" fontAlgn="b"/>
                      <a:r>
                        <a:rPr lang="id-ID" sz="1600" b="1" i="0" u="none" strike="noStrike" dirty="0" smtClean="0">
                          <a:solidFill>
                            <a:srgbClr val="000000"/>
                          </a:solidFill>
                          <a:latin typeface="Calibri"/>
                        </a:rPr>
                        <a:t>TOTAL</a:t>
                      </a:r>
                      <a:endParaRPr lang="id-ID"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dirty="0">
                          <a:solidFill>
                            <a:srgbClr val="000000"/>
                          </a:solidFill>
                          <a:latin typeface="Calibri"/>
                        </a:rPr>
                        <a:t>12.719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dirty="0">
                          <a:solidFill>
                            <a:srgbClr val="000000"/>
                          </a:solidFill>
                          <a:latin typeface="Calibri"/>
                        </a:rPr>
                        <a:t>1.782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a:solidFill>
                            <a:srgbClr val="000000"/>
                          </a:solidFill>
                          <a:latin typeface="Calibri"/>
                        </a:rPr>
                        <a:t>2.612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dirty="0">
                          <a:solidFill>
                            <a:srgbClr val="000000"/>
                          </a:solidFill>
                          <a:latin typeface="Calibri"/>
                        </a:rPr>
                        <a:t>25.333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dirty="0">
                          <a:solidFill>
                            <a:srgbClr val="000000"/>
                          </a:solidFill>
                          <a:latin typeface="Calibri"/>
                        </a:rPr>
                        <a:t>361.602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a:solidFill>
                            <a:srgbClr val="000000"/>
                          </a:solidFill>
                          <a:latin typeface="Calibri"/>
                        </a:rPr>
                        <a:t>11.877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dirty="0">
                          <a:solidFill>
                            <a:srgbClr val="000000"/>
                          </a:solidFill>
                          <a:latin typeface="Calibri"/>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1" i="0" u="none" strike="noStrike" dirty="0">
                          <a:solidFill>
                            <a:srgbClr val="000000"/>
                          </a:solidFill>
                          <a:latin typeface="Calibri"/>
                        </a:rPr>
                        <a:t>416.043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8" name="Straight Connector 7"/>
          <p:cNvCxnSpPr/>
          <p:nvPr/>
        </p:nvCxnSpPr>
        <p:spPr>
          <a:xfrm rot="5400000">
            <a:off x="2771800" y="4941168"/>
            <a:ext cx="31683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528" y="6372036"/>
            <a:ext cx="2249911" cy="369332"/>
          </a:xfrm>
          <a:prstGeom prst="rect">
            <a:avLst/>
          </a:prstGeom>
        </p:spPr>
        <p:txBody>
          <a:bodyPr wrap="none">
            <a:spAutoFit/>
          </a:bodyPr>
          <a:lstStyle/>
          <a:p>
            <a:r>
              <a:rPr lang="id-ID" dirty="0">
                <a:solidFill>
                  <a:prstClr val="black"/>
                </a:solidFill>
                <a:cs typeface="Arial" charset="0"/>
              </a:rPr>
              <a:t>Sumber : NUPTK 2010</a:t>
            </a:r>
            <a:endParaRPr lang="id-ID" dirty="0">
              <a:solidFill>
                <a:prstClr val="black"/>
              </a:solidFill>
            </a:endParaRPr>
          </a:p>
        </p:txBody>
      </p:sp>
    </p:spTree>
    <p:extLst>
      <p:ext uri="{BB962C8B-B14F-4D97-AF65-F5344CB8AC3E}">
        <p14:creationId xmlns:p14="http://schemas.microsoft.com/office/powerpoint/2010/main" val="248869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7997" y="67276"/>
            <a:ext cx="8574491" cy="646325"/>
          </a:xfrm>
          <a:prstGeom prst="rect">
            <a:avLst/>
          </a:prstGeom>
          <a:noFill/>
        </p:spPr>
        <p:txBody>
          <a:bodyPr wrap="square" lIns="91433" tIns="45717" rIns="91433" bIns="45717" rtlCol="0">
            <a:spAutoFit/>
          </a:bodyPr>
          <a:lstStyle/>
          <a:p>
            <a:pPr algn="ctr"/>
            <a:r>
              <a:rPr lang="id-ID" sz="3600" b="1" dirty="0" smtClean="0">
                <a:solidFill>
                  <a:schemeClr val="accent1">
                    <a:lumMod val="75000"/>
                  </a:schemeClr>
                </a:solidFill>
              </a:rPr>
              <a:t>DAFTAR ISI</a:t>
            </a:r>
            <a:endParaRPr lang="id-ID" sz="3600" b="1" dirty="0">
              <a:solidFill>
                <a:schemeClr val="accent1">
                  <a:lumMod val="75000"/>
                </a:schemeClr>
              </a:solidFill>
            </a:endParaRPr>
          </a:p>
        </p:txBody>
      </p:sp>
      <p:sp>
        <p:nvSpPr>
          <p:cNvPr id="35" name="TextBox 6"/>
          <p:cNvSpPr txBox="1">
            <a:spLocks noChangeArrowheads="1"/>
          </p:cNvSpPr>
          <p:nvPr/>
        </p:nvSpPr>
        <p:spPr bwMode="auto">
          <a:xfrm>
            <a:off x="725675" y="2202970"/>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a:solidFill>
                  <a:srgbClr val="FF0000"/>
                </a:solidFill>
                <a:latin typeface="Arial Rounded MT Bold" pitchFamily="34" charset="0"/>
                <a:cs typeface="Arial" charset="0"/>
              </a:rPr>
              <a:t>B</a:t>
            </a:r>
            <a:endParaRPr lang="id-ID" sz="3200" b="1" dirty="0" smtClean="0">
              <a:solidFill>
                <a:srgbClr val="FF0000"/>
              </a:solidFill>
              <a:latin typeface="Arial Rounded MT Bold" pitchFamily="34" charset="0"/>
              <a:cs typeface="Arial" charset="0"/>
            </a:endParaRPr>
          </a:p>
        </p:txBody>
      </p:sp>
      <p:sp>
        <p:nvSpPr>
          <p:cNvPr id="52" name="Rounded Rectangle 51"/>
          <p:cNvSpPr/>
          <p:nvPr/>
        </p:nvSpPr>
        <p:spPr>
          <a:xfrm>
            <a:off x="755576" y="2163782"/>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34" name="TextBox 6"/>
          <p:cNvSpPr txBox="1">
            <a:spLocks noChangeArrowheads="1"/>
          </p:cNvSpPr>
          <p:nvPr/>
        </p:nvSpPr>
        <p:spPr bwMode="auto">
          <a:xfrm>
            <a:off x="725675" y="1232434"/>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smtClean="0">
                <a:solidFill>
                  <a:srgbClr val="FF0000"/>
                </a:solidFill>
                <a:latin typeface="Arial Rounded MT Bold" pitchFamily="34" charset="0"/>
                <a:cs typeface="Arial" charset="0"/>
              </a:rPr>
              <a:t>A</a:t>
            </a:r>
          </a:p>
        </p:txBody>
      </p:sp>
      <p:sp>
        <p:nvSpPr>
          <p:cNvPr id="36" name="Rounded Rectangle 35"/>
          <p:cNvSpPr/>
          <p:nvPr/>
        </p:nvSpPr>
        <p:spPr>
          <a:xfrm>
            <a:off x="755576" y="1232382"/>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37" name="Rounded Rectangle 36"/>
          <p:cNvSpPr/>
          <p:nvPr/>
        </p:nvSpPr>
        <p:spPr>
          <a:xfrm>
            <a:off x="1547664" y="1222654"/>
            <a:ext cx="6963509"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38" name="TextBox 37"/>
          <p:cNvSpPr txBox="1"/>
          <p:nvPr/>
        </p:nvSpPr>
        <p:spPr>
          <a:xfrm>
            <a:off x="1620635" y="1372713"/>
            <a:ext cx="7099818" cy="400103"/>
          </a:xfrm>
          <a:prstGeom prst="rect">
            <a:avLst/>
          </a:prstGeom>
          <a:noFill/>
        </p:spPr>
        <p:txBody>
          <a:bodyPr wrap="square" lIns="91433" tIns="45717" rIns="91433" bIns="45717" rtlCol="0">
            <a:spAutoFit/>
          </a:bodyPr>
          <a:lstStyle/>
          <a:p>
            <a:r>
              <a:rPr lang="id-ID" sz="2000" b="1" dirty="0" smtClean="0"/>
              <a:t> PETA KONDISI SMK</a:t>
            </a:r>
            <a:endParaRPr lang="pt-BR" sz="2000" b="1" dirty="0" smtClean="0"/>
          </a:p>
        </p:txBody>
      </p:sp>
      <p:cxnSp>
        <p:nvCxnSpPr>
          <p:cNvPr id="39" name="Straight Connector 38"/>
          <p:cNvCxnSpPr/>
          <p:nvPr/>
        </p:nvCxnSpPr>
        <p:spPr>
          <a:xfrm>
            <a:off x="0" y="78579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765997" y="3012335"/>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a:solidFill>
                  <a:srgbClr val="FF0000"/>
                </a:solidFill>
                <a:latin typeface="Arial Rounded MT Bold" pitchFamily="34" charset="0"/>
                <a:cs typeface="Arial" charset="0"/>
              </a:rPr>
              <a:t>C</a:t>
            </a:r>
            <a:endParaRPr lang="id-ID" sz="3200" b="1" dirty="0" smtClean="0">
              <a:solidFill>
                <a:srgbClr val="FF0000"/>
              </a:solidFill>
              <a:latin typeface="Arial Rounded MT Bold" pitchFamily="34" charset="0"/>
              <a:cs typeface="Arial" charset="0"/>
            </a:endParaRPr>
          </a:p>
        </p:txBody>
      </p:sp>
      <p:sp>
        <p:nvSpPr>
          <p:cNvPr id="33" name="Rounded Rectangle 32"/>
          <p:cNvSpPr/>
          <p:nvPr/>
        </p:nvSpPr>
        <p:spPr>
          <a:xfrm>
            <a:off x="757998" y="3007270"/>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23" name="TextBox 22"/>
          <p:cNvSpPr txBox="1"/>
          <p:nvPr/>
        </p:nvSpPr>
        <p:spPr>
          <a:xfrm>
            <a:off x="1618003" y="3108529"/>
            <a:ext cx="6471138" cy="400103"/>
          </a:xfrm>
          <a:prstGeom prst="rect">
            <a:avLst/>
          </a:prstGeom>
          <a:noFill/>
        </p:spPr>
        <p:txBody>
          <a:bodyPr wrap="square" lIns="91433" tIns="45717" rIns="91433" bIns="45717" rtlCol="0">
            <a:spAutoFit/>
          </a:bodyPr>
          <a:lstStyle/>
          <a:p>
            <a:endParaRPr lang="en-US" sz="2000" b="1" dirty="0" smtClean="0"/>
          </a:p>
        </p:txBody>
      </p:sp>
      <p:sp>
        <p:nvSpPr>
          <p:cNvPr id="31" name="Rounded Rectangle 30"/>
          <p:cNvSpPr/>
          <p:nvPr/>
        </p:nvSpPr>
        <p:spPr>
          <a:xfrm>
            <a:off x="1574021" y="2151348"/>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id-ID" sz="2000" b="1" dirty="0" smtClean="0">
                <a:solidFill>
                  <a:schemeClr val="tx1"/>
                </a:solidFill>
              </a:rPr>
              <a:t> KEBUTUHAN DAN TANTANGAN</a:t>
            </a:r>
            <a:endParaRPr lang="id-ID" sz="2000" b="1" dirty="0">
              <a:solidFill>
                <a:schemeClr val="tx1"/>
              </a:solidFill>
            </a:endParaRPr>
          </a:p>
        </p:txBody>
      </p:sp>
      <p:sp>
        <p:nvSpPr>
          <p:cNvPr id="46" name="Rounded Rectangle 45"/>
          <p:cNvSpPr/>
          <p:nvPr/>
        </p:nvSpPr>
        <p:spPr>
          <a:xfrm>
            <a:off x="1574021" y="3008604"/>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51" name="TextBox 50"/>
          <p:cNvSpPr txBox="1"/>
          <p:nvPr/>
        </p:nvSpPr>
        <p:spPr>
          <a:xfrm>
            <a:off x="1691681" y="3140968"/>
            <a:ext cx="6912768" cy="400103"/>
          </a:xfrm>
          <a:prstGeom prst="rect">
            <a:avLst/>
          </a:prstGeom>
          <a:noFill/>
        </p:spPr>
        <p:txBody>
          <a:bodyPr wrap="square" lIns="91433" tIns="45717" rIns="91433" bIns="45717" rtlCol="0">
            <a:spAutoFit/>
          </a:bodyPr>
          <a:lstStyle/>
          <a:p>
            <a:r>
              <a:rPr lang="id-ID" sz="2000" b="1" dirty="0" smtClean="0"/>
              <a:t>PROGRAM UNGGULAN SMK</a:t>
            </a:r>
            <a:endParaRPr lang="pt-BR"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40" y="116632"/>
            <a:ext cx="8369424" cy="990600"/>
          </a:xfrm>
        </p:spPr>
        <p:txBody>
          <a:bodyPr>
            <a:normAutofit fontScale="90000"/>
          </a:bodyPr>
          <a:lstStyle/>
          <a:p>
            <a:r>
              <a:rPr lang="id-ID" sz="3200" b="1" dirty="0" smtClean="0"/>
              <a:t>PROSENTASE GURU SMA DAN SMK YANG BELUM S1 </a:t>
            </a:r>
            <a:br>
              <a:rPr lang="id-ID" sz="3200" b="1" dirty="0" smtClean="0"/>
            </a:br>
            <a:r>
              <a:rPr lang="id-ID" sz="3200" b="1" dirty="0" smtClean="0"/>
              <a:t>PER PROPINSI</a:t>
            </a:r>
            <a:endParaRPr lang="id-ID" sz="3200" b="1" dirty="0"/>
          </a:p>
        </p:txBody>
      </p:sp>
      <p:graphicFrame>
        <p:nvGraphicFramePr>
          <p:cNvPr id="4" name="Chart 3"/>
          <p:cNvGraphicFramePr/>
          <p:nvPr/>
        </p:nvGraphicFramePr>
        <p:xfrm>
          <a:off x="0" y="1024731"/>
          <a:ext cx="4176464" cy="58332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355976" y="908720"/>
          <a:ext cx="4499992" cy="59492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275856" y="1196752"/>
            <a:ext cx="635110" cy="369332"/>
          </a:xfrm>
          <a:prstGeom prst="rect">
            <a:avLst/>
          </a:prstGeom>
          <a:solidFill>
            <a:srgbClr val="0000CC"/>
          </a:solidFill>
        </p:spPr>
        <p:txBody>
          <a:bodyPr wrap="none">
            <a:spAutoFit/>
          </a:bodyPr>
          <a:lstStyle/>
          <a:p>
            <a:r>
              <a:rPr lang="id-ID" b="1" dirty="0" smtClean="0">
                <a:solidFill>
                  <a:schemeClr val="bg1"/>
                </a:solidFill>
              </a:rPr>
              <a:t>SMA</a:t>
            </a:r>
            <a:endParaRPr lang="id-ID" dirty="0">
              <a:solidFill>
                <a:schemeClr val="bg1"/>
              </a:solidFill>
            </a:endParaRPr>
          </a:p>
        </p:txBody>
      </p:sp>
      <p:sp>
        <p:nvSpPr>
          <p:cNvPr id="6" name="Rectangle 5"/>
          <p:cNvSpPr/>
          <p:nvPr/>
        </p:nvSpPr>
        <p:spPr>
          <a:xfrm>
            <a:off x="8028384" y="1052736"/>
            <a:ext cx="622286" cy="369332"/>
          </a:xfrm>
          <a:prstGeom prst="rect">
            <a:avLst/>
          </a:prstGeom>
          <a:solidFill>
            <a:srgbClr val="00B050"/>
          </a:solidFill>
        </p:spPr>
        <p:txBody>
          <a:bodyPr wrap="none">
            <a:spAutoFit/>
          </a:bodyPr>
          <a:lstStyle/>
          <a:p>
            <a:r>
              <a:rPr lang="id-ID" b="1" dirty="0" smtClean="0">
                <a:solidFill>
                  <a:schemeClr val="bg1"/>
                </a:solidFill>
              </a:rPr>
              <a:t>SMK</a:t>
            </a:r>
            <a:endParaRPr lang="id-ID" dirty="0">
              <a:solidFill>
                <a:schemeClr val="bg1"/>
              </a:solidFill>
            </a:endParaRPr>
          </a:p>
        </p:txBody>
      </p:sp>
    </p:spTree>
    <p:extLst>
      <p:ext uri="{BB962C8B-B14F-4D97-AF65-F5344CB8AC3E}">
        <p14:creationId xmlns:p14="http://schemas.microsoft.com/office/powerpoint/2010/main" val="213628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251520" y="2708920"/>
          <a:ext cx="8568951" cy="209168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200" y="116632"/>
            <a:ext cx="8229600" cy="706090"/>
          </a:xfrm>
        </p:spPr>
        <p:txBody>
          <a:bodyPr>
            <a:noAutofit/>
          </a:bodyPr>
          <a:lstStyle/>
          <a:p>
            <a:r>
              <a:rPr lang="id-ID" sz="2800" dirty="0" smtClean="0"/>
              <a:t>GURU PNS SMA DAN SMK</a:t>
            </a:r>
            <a:br>
              <a:rPr lang="id-ID" sz="2800" dirty="0" smtClean="0"/>
            </a:br>
            <a:r>
              <a:rPr lang="id-ID" sz="2800" dirty="0" smtClean="0"/>
              <a:t>BERDASARKAN PANGKAT/GOLONGAN</a:t>
            </a:r>
            <a:endParaRPr lang="id-ID" sz="2800" dirty="0"/>
          </a:p>
        </p:txBody>
      </p:sp>
      <p:graphicFrame>
        <p:nvGraphicFramePr>
          <p:cNvPr id="5" name="Table 4"/>
          <p:cNvGraphicFramePr>
            <a:graphicFrameLocks noGrp="1"/>
          </p:cNvGraphicFramePr>
          <p:nvPr/>
        </p:nvGraphicFramePr>
        <p:xfrm>
          <a:off x="323528" y="980728"/>
          <a:ext cx="8352930" cy="1224136"/>
        </p:xfrm>
        <a:graphic>
          <a:graphicData uri="http://schemas.openxmlformats.org/drawingml/2006/table">
            <a:tbl>
              <a:tblPr/>
              <a:tblGrid>
                <a:gridCol w="909381"/>
                <a:gridCol w="525907"/>
                <a:gridCol w="525907"/>
                <a:gridCol w="525907"/>
                <a:gridCol w="525907"/>
                <a:gridCol w="525907"/>
                <a:gridCol w="525907"/>
                <a:gridCol w="525907"/>
                <a:gridCol w="525907"/>
                <a:gridCol w="525907"/>
                <a:gridCol w="525907"/>
                <a:gridCol w="525907"/>
                <a:gridCol w="525907"/>
                <a:gridCol w="525907"/>
                <a:gridCol w="606758"/>
              </a:tblGrid>
              <a:tr h="194380">
                <a:tc>
                  <a:txBody>
                    <a:bodyPr/>
                    <a:lstStyle/>
                    <a:p>
                      <a:pPr algn="ctr" fontAlgn="b"/>
                      <a:r>
                        <a:rPr lang="id-ID" sz="1400" b="1" i="0" u="none" strike="noStrike" dirty="0">
                          <a:solidFill>
                            <a:schemeClr val="bg1"/>
                          </a:solidFill>
                          <a:latin typeface="Calibri"/>
                        </a:rPr>
                        <a:t>JENJANG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d-ID" sz="1100" b="1" i="0" u="none" strike="noStrike">
                          <a:solidFill>
                            <a:srgbClr val="000000"/>
                          </a:solidFill>
                          <a:latin typeface="Calibri"/>
                        </a:rPr>
                        <a:t> II/A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II/B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II/C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II/D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III/A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dirty="0">
                          <a:solidFill>
                            <a:srgbClr val="000000"/>
                          </a:solidFill>
                          <a:latin typeface="Calibri"/>
                        </a:rPr>
                        <a:t> III/B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III/C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III/D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IV/A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IV/B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dirty="0">
                          <a:solidFill>
                            <a:srgbClr val="000000"/>
                          </a:solidFill>
                          <a:latin typeface="Calibri"/>
                        </a:rPr>
                        <a:t> IV/C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IV/D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a:solidFill>
                            <a:srgbClr val="000000"/>
                          </a:solidFill>
                          <a:latin typeface="Calibri"/>
                        </a:rPr>
                        <a:t> IV/E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id-ID" sz="1100" b="1" i="0" u="none" strike="noStrike" dirty="0">
                          <a:solidFill>
                            <a:srgbClr val="000000"/>
                          </a:solidFill>
                          <a:latin typeface="Calibri"/>
                        </a:rPr>
                        <a:t> JUMLAH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05455">
                <a:tc>
                  <a:txBody>
                    <a:bodyPr/>
                    <a:lstStyle/>
                    <a:p>
                      <a:pPr algn="ctr" fontAlgn="b"/>
                      <a:r>
                        <a:rPr lang="id-ID" sz="1100" b="1" i="0" u="none" strike="noStrike">
                          <a:solidFill>
                            <a:srgbClr val="000000"/>
                          </a:solidFill>
                          <a:latin typeface="Calibri"/>
                        </a:rPr>
                        <a:t>SMA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318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345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684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41.712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12.078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11.486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17.535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62.222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4.584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100" b="1" i="0" u="none" strike="noStrike" dirty="0">
                          <a:solidFill>
                            <a:srgbClr val="000000"/>
                          </a:solidFill>
                          <a:latin typeface="Calibri"/>
                        </a:rPr>
                        <a:t>           151.230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455">
                <a:tc>
                  <a:txBody>
                    <a:bodyPr/>
                    <a:lstStyle/>
                    <a:p>
                      <a:pPr algn="ctr" fontAlgn="b"/>
                      <a:r>
                        <a:rPr lang="id-ID" sz="1100" b="1" i="0" u="none" strike="noStrike" dirty="0">
                          <a:solidFill>
                            <a:srgbClr val="000000"/>
                          </a:solidFill>
                          <a:latin typeface="Calibri"/>
                        </a:rPr>
                        <a:t>SMK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211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733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22.864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5.315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4.981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7.183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25.950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1.507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                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dirty="0">
                          <a:solidFill>
                            <a:srgbClr val="000000"/>
                          </a:solidFill>
                          <a:latin typeface="Calibri"/>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100" b="1" i="0" u="none" strike="noStrike" dirty="0">
                          <a:solidFill>
                            <a:srgbClr val="000000"/>
                          </a:solidFill>
                          <a:latin typeface="Calibri"/>
                        </a:rPr>
                        <a:t>              69.128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216">
                <a:tc>
                  <a:txBody>
                    <a:bodyPr/>
                    <a:lstStyle/>
                    <a:p>
                      <a:pPr algn="ctr" fontAlgn="b"/>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529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244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597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1.417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64.576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17.393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16.467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24.718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88.172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6.091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132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19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1" i="0" u="none" strike="noStrike" dirty="0" smtClean="0">
                          <a:solidFill>
                            <a:srgbClr val="000000"/>
                          </a:solidFill>
                          <a:latin typeface="Calibri"/>
                        </a:rPr>
                        <a:t>3 </a:t>
                      </a:r>
                      <a:endParaRPr lang="id-ID"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d-ID" sz="1200" b="1" i="0" u="none" strike="noStrike" dirty="0" smtClean="0">
                          <a:solidFill>
                            <a:srgbClr val="000000"/>
                          </a:solidFill>
                          <a:latin typeface="+mn-lt"/>
                        </a:rPr>
                        <a:t>220.358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p:nvPr/>
        </p:nvGraphicFramePr>
        <p:xfrm>
          <a:off x="251520" y="4725144"/>
          <a:ext cx="8712968"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71600" y="2843644"/>
            <a:ext cx="1266693" cy="369332"/>
          </a:xfrm>
          <a:prstGeom prst="rect">
            <a:avLst/>
          </a:prstGeom>
          <a:solidFill>
            <a:srgbClr val="FFFF00"/>
          </a:solidFill>
        </p:spPr>
        <p:txBody>
          <a:bodyPr wrap="none">
            <a:spAutoFit/>
          </a:bodyPr>
          <a:lstStyle/>
          <a:p>
            <a:pPr algn="ctr" defTabSz="914290">
              <a:defRPr sz="1800" b="1" i="0" u="none" strike="noStrike" kern="1200" baseline="0">
                <a:solidFill>
                  <a:prstClr val="black"/>
                </a:solidFill>
                <a:latin typeface="+mn-lt"/>
                <a:ea typeface="+mn-ea"/>
                <a:cs typeface="+mn-cs"/>
              </a:defRPr>
            </a:pPr>
            <a:r>
              <a:rPr lang="id-ID" b="1" dirty="0">
                <a:solidFill>
                  <a:prstClr val="black"/>
                </a:solidFill>
              </a:rPr>
              <a:t>GURU </a:t>
            </a:r>
            <a:r>
              <a:rPr lang="en-US" b="1" dirty="0">
                <a:solidFill>
                  <a:prstClr val="black"/>
                </a:solidFill>
              </a:rPr>
              <a:t>SMA</a:t>
            </a:r>
          </a:p>
        </p:txBody>
      </p:sp>
      <p:sp>
        <p:nvSpPr>
          <p:cNvPr id="9" name="Rectangle 8"/>
          <p:cNvSpPr/>
          <p:nvPr/>
        </p:nvSpPr>
        <p:spPr>
          <a:xfrm>
            <a:off x="971600" y="4869160"/>
            <a:ext cx="1253869" cy="369332"/>
          </a:xfrm>
          <a:prstGeom prst="rect">
            <a:avLst/>
          </a:prstGeom>
          <a:solidFill>
            <a:schemeClr val="accent1">
              <a:lumMod val="20000"/>
              <a:lumOff val="80000"/>
            </a:schemeClr>
          </a:solidFill>
        </p:spPr>
        <p:txBody>
          <a:bodyPr wrap="none">
            <a:spAutoFit/>
          </a:bodyPr>
          <a:lstStyle/>
          <a:p>
            <a:pPr algn="ctr" defTabSz="914290">
              <a:defRPr sz="1800" b="1" i="0" u="none" strike="noStrike" kern="1200" baseline="0">
                <a:solidFill>
                  <a:prstClr val="black"/>
                </a:solidFill>
                <a:latin typeface="+mn-lt"/>
                <a:ea typeface="+mn-ea"/>
                <a:cs typeface="+mn-cs"/>
              </a:defRPr>
            </a:pPr>
            <a:r>
              <a:rPr lang="id-ID" b="1" dirty="0">
                <a:solidFill>
                  <a:prstClr val="black"/>
                </a:solidFill>
              </a:rPr>
              <a:t>GURU </a:t>
            </a:r>
            <a:r>
              <a:rPr lang="en-US" b="1" dirty="0">
                <a:solidFill>
                  <a:prstClr val="black"/>
                </a:solidFill>
              </a:rPr>
              <a:t>SMK</a:t>
            </a:r>
          </a:p>
        </p:txBody>
      </p:sp>
      <p:sp>
        <p:nvSpPr>
          <p:cNvPr id="11" name="Rectangle 10"/>
          <p:cNvSpPr/>
          <p:nvPr/>
        </p:nvSpPr>
        <p:spPr>
          <a:xfrm>
            <a:off x="251520" y="6444044"/>
            <a:ext cx="2249911" cy="369332"/>
          </a:xfrm>
          <a:prstGeom prst="rect">
            <a:avLst/>
          </a:prstGeom>
        </p:spPr>
        <p:txBody>
          <a:bodyPr wrap="none">
            <a:spAutoFit/>
          </a:bodyPr>
          <a:lstStyle/>
          <a:p>
            <a:pPr defTabSz="914290"/>
            <a:r>
              <a:rPr lang="id-ID" dirty="0">
                <a:solidFill>
                  <a:prstClr val="black"/>
                </a:solidFill>
                <a:cs typeface="Arial" charset="0"/>
              </a:rPr>
              <a:t>Sumber : NUPTK 2010</a:t>
            </a:r>
            <a:endParaRPr lang="id-ID" dirty="0">
              <a:solidFill>
                <a:prstClr val="black"/>
              </a:solidFill>
            </a:endParaRPr>
          </a:p>
        </p:txBody>
      </p:sp>
      <p:sp>
        <p:nvSpPr>
          <p:cNvPr id="12" name="Rectangle 11"/>
          <p:cNvSpPr/>
          <p:nvPr/>
        </p:nvSpPr>
        <p:spPr>
          <a:xfrm>
            <a:off x="5148064" y="2348880"/>
            <a:ext cx="3670557" cy="369332"/>
          </a:xfrm>
          <a:prstGeom prst="rect">
            <a:avLst/>
          </a:prstGeom>
        </p:spPr>
        <p:txBody>
          <a:bodyPr wrap="none">
            <a:spAutoFit/>
          </a:bodyPr>
          <a:lstStyle/>
          <a:p>
            <a:pPr defTabSz="914290"/>
            <a:r>
              <a:rPr lang="id-ID" dirty="0">
                <a:solidFill>
                  <a:prstClr val="black"/>
                </a:solidFill>
                <a:cs typeface="Arial" charset="0"/>
              </a:rPr>
              <a:t>Penyesuaian Jabatan Fungsional PNS </a:t>
            </a:r>
            <a:endParaRPr lang="id-ID" dirty="0">
              <a:solidFill>
                <a:prstClr val="black"/>
              </a:solidFill>
            </a:endParaRPr>
          </a:p>
        </p:txBody>
      </p:sp>
      <p:sp>
        <p:nvSpPr>
          <p:cNvPr id="13" name="Oval 12"/>
          <p:cNvSpPr/>
          <p:nvPr/>
        </p:nvSpPr>
        <p:spPr>
          <a:xfrm>
            <a:off x="7956376" y="1916832"/>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endParaRPr lang="id-ID">
              <a:solidFill>
                <a:prstClr val="white"/>
              </a:solidFill>
            </a:endParaRPr>
          </a:p>
        </p:txBody>
      </p:sp>
      <p:sp>
        <p:nvSpPr>
          <p:cNvPr id="14" name="Down Arrow 13"/>
          <p:cNvSpPr/>
          <p:nvPr/>
        </p:nvSpPr>
        <p:spPr>
          <a:xfrm>
            <a:off x="8244408" y="2204864"/>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endParaRPr lang="id-ID">
              <a:solidFill>
                <a:prstClr val="white"/>
              </a:solidFill>
            </a:endParaRPr>
          </a:p>
        </p:txBody>
      </p:sp>
    </p:spTree>
    <p:extLst>
      <p:ext uri="{BB962C8B-B14F-4D97-AF65-F5344CB8AC3E}">
        <p14:creationId xmlns:p14="http://schemas.microsoft.com/office/powerpoint/2010/main" val="1604832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id-ID" sz="3200" b="1" dirty="0" smtClean="0">
                <a:solidFill>
                  <a:srgbClr val="376092"/>
                </a:solidFill>
              </a:rPr>
              <a:t>KEBEKERJAAN LULUSAN SMK 2010-2014</a:t>
            </a:r>
            <a:endParaRPr lang="en-GB" sz="3200" b="1" dirty="0">
              <a:solidFill>
                <a:srgbClr val="376092"/>
              </a:solidFill>
            </a:endParaRP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accent6">
                    <a:lumMod val="75000"/>
                  </a:schemeClr>
                </a:solidFill>
                <a:latin typeface="Arial Rounded MT Bold" pitchFamily="34" charset="0"/>
              </a:rPr>
              <a:t>A.</a:t>
            </a:r>
            <a:r>
              <a:rPr lang="id-ID" sz="2400" dirty="0" smtClean="0">
                <a:solidFill>
                  <a:schemeClr val="accent6">
                    <a:lumMod val="75000"/>
                  </a:schemeClr>
                </a:solidFill>
                <a:latin typeface="Arial Rounded MT Bold" pitchFamily="34" charset="0"/>
              </a:rPr>
              <a:t>2</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3246402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06095810"/>
              </p:ext>
            </p:extLst>
          </p:nvPr>
        </p:nvGraphicFramePr>
        <p:xfrm>
          <a:off x="395536" y="914401"/>
          <a:ext cx="8496944" cy="424279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07704" y="332656"/>
            <a:ext cx="5760640" cy="369332"/>
          </a:xfrm>
          <a:prstGeom prst="rect">
            <a:avLst/>
          </a:prstGeom>
          <a:noFill/>
        </p:spPr>
        <p:txBody>
          <a:bodyPr wrap="square" rtlCol="0">
            <a:spAutoFit/>
          </a:bodyPr>
          <a:lstStyle/>
          <a:p>
            <a:r>
              <a:rPr lang="en-US" dirty="0" err="1" smtClean="0"/>
              <a:t>Pengangguran</a:t>
            </a:r>
            <a:r>
              <a:rPr lang="en-US" dirty="0" smtClean="0"/>
              <a:t> di Indonesia </a:t>
            </a:r>
            <a:r>
              <a:rPr lang="en-US" dirty="0" err="1" smtClean="0"/>
              <a:t>menurut</a:t>
            </a:r>
            <a:r>
              <a:rPr lang="en-US" dirty="0" smtClean="0"/>
              <a:t> </a:t>
            </a:r>
            <a:r>
              <a:rPr lang="en-US" dirty="0" err="1" smtClean="0"/>
              <a:t>pendidikan</a:t>
            </a:r>
            <a:endParaRPr lang="en-US" dirty="0"/>
          </a:p>
        </p:txBody>
      </p:sp>
      <p:sp>
        <p:nvSpPr>
          <p:cNvPr id="4" name="TextBox 3"/>
          <p:cNvSpPr txBox="1"/>
          <p:nvPr/>
        </p:nvSpPr>
        <p:spPr>
          <a:xfrm>
            <a:off x="467544" y="6309320"/>
            <a:ext cx="1872208" cy="369332"/>
          </a:xfrm>
          <a:prstGeom prst="rect">
            <a:avLst/>
          </a:prstGeom>
          <a:noFill/>
        </p:spPr>
        <p:txBody>
          <a:bodyPr wrap="square" rtlCol="0">
            <a:spAutoFit/>
          </a:bodyPr>
          <a:lstStyle/>
          <a:p>
            <a:r>
              <a:rPr lang="en-US" dirty="0" err="1" smtClean="0"/>
              <a:t>Sumber</a:t>
            </a:r>
            <a:r>
              <a:rPr lang="en-US" dirty="0" smtClean="0"/>
              <a:t> BPS</a:t>
            </a:r>
            <a:endParaRPr lang="en-US" dirty="0"/>
          </a:p>
        </p:txBody>
      </p:sp>
    </p:spTree>
    <p:extLst>
      <p:ext uri="{BB962C8B-B14F-4D97-AF65-F5344CB8AC3E}">
        <p14:creationId xmlns:p14="http://schemas.microsoft.com/office/powerpoint/2010/main" val="1177104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368105"/>
              </p:ext>
            </p:extLst>
          </p:nvPr>
        </p:nvGraphicFramePr>
        <p:xfrm>
          <a:off x="142302" y="701401"/>
          <a:ext cx="8839199" cy="4672965"/>
        </p:xfrm>
        <a:graphic>
          <a:graphicData uri="http://schemas.openxmlformats.org/drawingml/2006/table">
            <a:tbl>
              <a:tblPr>
                <a:tableStyleId>{5C22544A-7EE6-4342-B048-85BDC9FD1C3A}</a:tableStyleId>
              </a:tblPr>
              <a:tblGrid>
                <a:gridCol w="394173"/>
                <a:gridCol w="1129826"/>
                <a:gridCol w="914400"/>
                <a:gridCol w="1066800"/>
                <a:gridCol w="1219200"/>
                <a:gridCol w="914400"/>
                <a:gridCol w="990600"/>
                <a:gridCol w="762000"/>
                <a:gridCol w="685800"/>
                <a:gridCol w="762000"/>
              </a:tblGrid>
              <a:tr h="457200">
                <a:tc>
                  <a:txBody>
                    <a:bodyPr/>
                    <a:lstStyle/>
                    <a:p>
                      <a:pPr algn="ctr" fontAlgn="ctr"/>
                      <a:r>
                        <a:rPr lang="en-US" sz="1200" b="1" u="none" strike="noStrike" dirty="0">
                          <a:effectLst/>
                        </a:rPr>
                        <a:t>No.</a:t>
                      </a:r>
                      <a:endParaRPr lang="en-US" sz="1200" b="1" i="0" u="none" strike="noStrike" dirty="0">
                        <a:solidFill>
                          <a:srgbClr val="FFFFFF"/>
                        </a:solidFill>
                        <a:effectLst/>
                        <a:latin typeface="Calibri"/>
                      </a:endParaRPr>
                    </a:p>
                  </a:txBody>
                  <a:tcPr marL="9525" marR="9525" marT="9525" marB="0" anchor="ctr">
                    <a:solidFill>
                      <a:srgbClr val="CCFF99"/>
                    </a:solidFill>
                  </a:tcPr>
                </a:tc>
                <a:tc>
                  <a:txBody>
                    <a:bodyPr/>
                    <a:lstStyle/>
                    <a:p>
                      <a:pPr algn="l" fontAlgn="ctr"/>
                      <a:r>
                        <a:rPr lang="en-US" sz="1200" b="1" u="none" strike="noStrike" dirty="0" err="1">
                          <a:effectLst/>
                        </a:rPr>
                        <a:t>Pendidikan</a:t>
                      </a:r>
                      <a:r>
                        <a:rPr lang="en-US" sz="1200" b="1" u="none" strike="noStrike" dirty="0">
                          <a:effectLst/>
                        </a:rPr>
                        <a:t> </a:t>
                      </a:r>
                      <a:r>
                        <a:rPr lang="en-US" sz="1200" b="1" u="none" strike="noStrike" dirty="0" err="1">
                          <a:effectLst/>
                        </a:rPr>
                        <a:t>Tertinggi</a:t>
                      </a:r>
                      <a:r>
                        <a:rPr lang="en-US" sz="1200" b="1" u="none" strike="noStrike" dirty="0">
                          <a:effectLst/>
                        </a:rPr>
                        <a:t> Yang </a:t>
                      </a:r>
                      <a:r>
                        <a:rPr lang="en-US" sz="1200" b="1" u="none" strike="noStrike" dirty="0" err="1">
                          <a:effectLst/>
                        </a:rPr>
                        <a:t>Ditamatkan</a:t>
                      </a:r>
                      <a:endParaRPr lang="en-US" sz="1200" b="1" i="0" u="none" strike="noStrike" dirty="0">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a:effectLst/>
                        </a:rPr>
                        <a:t>Februari '11</a:t>
                      </a:r>
                      <a:endParaRPr lang="en-US" sz="1200" b="1" i="0" u="none" strike="noStrike">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a:effectLst/>
                        </a:rPr>
                        <a:t>Agustus '11</a:t>
                      </a:r>
                      <a:endParaRPr lang="en-US" sz="1200" b="1" i="0" u="none" strike="noStrike">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a:effectLst/>
                        </a:rPr>
                        <a:t>Februari '12</a:t>
                      </a:r>
                      <a:endParaRPr lang="en-US" sz="1200" b="1" i="0" u="none" strike="noStrike">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a:effectLst/>
                        </a:rPr>
                        <a:t>Agustus '12</a:t>
                      </a:r>
                      <a:endParaRPr lang="en-US" sz="1200" b="1" i="0" u="none" strike="noStrike">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a:effectLst/>
                        </a:rPr>
                        <a:t>Februari '13</a:t>
                      </a:r>
                      <a:endParaRPr lang="en-US" sz="1200" b="1" i="0" u="none" strike="noStrike">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a:effectLst/>
                        </a:rPr>
                        <a:t>Agustus '13</a:t>
                      </a:r>
                      <a:endParaRPr lang="en-US" sz="1200" b="1" i="0" u="none" strike="noStrike">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a:effectLst/>
                        </a:rPr>
                        <a:t>Februari '14</a:t>
                      </a:r>
                      <a:endParaRPr lang="en-US" sz="1200" b="1" i="0" u="none" strike="noStrike">
                        <a:solidFill>
                          <a:srgbClr val="FFFFFF"/>
                        </a:solidFill>
                        <a:effectLst/>
                        <a:latin typeface="Calibri"/>
                      </a:endParaRPr>
                    </a:p>
                  </a:txBody>
                  <a:tcPr marL="9525" marR="9525" marT="9525" marB="0" anchor="ctr">
                    <a:solidFill>
                      <a:srgbClr val="CCFF99"/>
                    </a:solidFill>
                  </a:tcPr>
                </a:tc>
                <a:tc>
                  <a:txBody>
                    <a:bodyPr/>
                    <a:lstStyle/>
                    <a:p>
                      <a:pPr algn="ctr" fontAlgn="ctr"/>
                      <a:r>
                        <a:rPr lang="en-US" sz="1200" b="1" u="none" strike="noStrike" dirty="0">
                          <a:effectLst/>
                        </a:rPr>
                        <a:t>Agustus'14</a:t>
                      </a:r>
                      <a:endParaRPr lang="en-US" sz="1200" b="1" i="0" u="none" strike="noStrike" dirty="0">
                        <a:solidFill>
                          <a:srgbClr val="FFFFFF"/>
                        </a:solidFill>
                        <a:effectLst/>
                        <a:latin typeface="Calibri"/>
                      </a:endParaRPr>
                    </a:p>
                  </a:txBody>
                  <a:tcPr marL="9525" marR="9525" marT="9525" marB="0" anchor="ctr">
                    <a:solidFill>
                      <a:srgbClr val="CCFF99"/>
                    </a:solidFill>
                  </a:tcPr>
                </a:tc>
              </a:tr>
              <a:tr h="457200">
                <a:tc>
                  <a:txBody>
                    <a:bodyPr/>
                    <a:lstStyle/>
                    <a:p>
                      <a:pPr algn="ctr" fontAlgn="ctr"/>
                      <a:r>
                        <a:rPr lang="en-US" sz="1200" u="none" strike="noStrike">
                          <a:effectLst/>
                        </a:rPr>
                        <a:t>1</a:t>
                      </a:r>
                      <a:endParaRPr lang="en-US" sz="1200" b="0" i="0" u="none" strike="noStrike">
                        <a:solidFill>
                          <a:srgbClr val="000000"/>
                        </a:solidFill>
                        <a:effectLst/>
                        <a:latin typeface="Calibri"/>
                      </a:endParaRPr>
                    </a:p>
                  </a:txBody>
                  <a:tcPr marL="9525" marR="9525" marT="9525" marB="0" anchor="ctr"/>
                </a:tc>
                <a:tc>
                  <a:txBody>
                    <a:bodyPr/>
                    <a:lstStyle/>
                    <a:p>
                      <a:pPr algn="l" fontAlgn="ctr"/>
                      <a:r>
                        <a:rPr lang="en-US" sz="1200" u="none" strike="noStrike">
                          <a:effectLst/>
                        </a:rPr>
                        <a:t>Tidak/belum pernah sekolah</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96 852</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205 218</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129 258</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86 397</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113 389</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81 432</a:t>
                      </a:r>
                      <a:endParaRPr lang="en-US" sz="1200" b="0" i="0" u="none" strike="noStrike">
                        <a:solidFill>
                          <a:srgbClr val="000000"/>
                        </a:solidFill>
                        <a:effectLst/>
                        <a:latin typeface="Calibri"/>
                      </a:endParaRPr>
                    </a:p>
                  </a:txBody>
                  <a:tcPr marL="9525" marR="9525" marT="9525" marB="0" anchor="ctr"/>
                </a:tc>
                <a:tc>
                  <a:txBody>
                    <a:bodyPr/>
                    <a:lstStyle/>
                    <a:p>
                      <a:pPr algn="r" fontAlgn="b"/>
                      <a:r>
                        <a:rPr lang="en-US" sz="1200" u="none" strike="noStrike">
                          <a:effectLst/>
                        </a:rPr>
                        <a:t>134040</a:t>
                      </a:r>
                      <a:endParaRPr lang="en-US" sz="1200" b="0" i="0" u="none" strike="noStrike">
                        <a:solidFill>
                          <a:srgbClr val="000000"/>
                        </a:solidFill>
                        <a:effectLst/>
                        <a:latin typeface="Calibri"/>
                      </a:endParaRPr>
                    </a:p>
                  </a:txBody>
                  <a:tcPr marL="9525" marR="9525" marT="9525" marB="0" anchor="b"/>
                </a:tc>
                <a:tc rowSpan="3">
                  <a:txBody>
                    <a:bodyPr/>
                    <a:lstStyle/>
                    <a:p>
                      <a:pPr algn="r" fontAlgn="b"/>
                      <a:r>
                        <a:rPr lang="en-US" sz="1200" b="0" i="0" u="none" strike="noStrike" dirty="0" smtClean="0">
                          <a:solidFill>
                            <a:srgbClr val="000000"/>
                          </a:solidFill>
                          <a:effectLst/>
                          <a:latin typeface="Calibri"/>
                        </a:rPr>
                        <a:t>1691635</a:t>
                      </a:r>
                      <a:endParaRPr lang="en-US" sz="1200" b="0" i="0" u="none" strike="noStrike" dirty="0">
                        <a:solidFill>
                          <a:srgbClr val="000000"/>
                        </a:solidFill>
                        <a:effectLst/>
                        <a:latin typeface="Calibri"/>
                      </a:endParaRPr>
                    </a:p>
                  </a:txBody>
                  <a:tcPr marL="9525" marR="9525" marT="9525" marB="0" anchor="ctr">
                    <a:solidFill>
                      <a:srgbClr val="FFFF00"/>
                    </a:solidFill>
                  </a:tcPr>
                </a:tc>
              </a:tr>
              <a:tr h="457200">
                <a:tc>
                  <a:txBody>
                    <a:bodyPr/>
                    <a:lstStyle/>
                    <a:p>
                      <a:pPr algn="ctr" fontAlgn="ctr"/>
                      <a:r>
                        <a:rPr lang="en-US" sz="1200" u="none" strike="noStrike">
                          <a:effectLst/>
                        </a:rPr>
                        <a:t>2</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l" fontAlgn="ctr"/>
                      <a:r>
                        <a:rPr lang="en-US" sz="1200" u="none" strike="noStrike">
                          <a:effectLst/>
                        </a:rPr>
                        <a:t>Belum/tidak tamat SD</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 566 349</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 748 742</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 602 511</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 513 875</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 523 936</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 489 152</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r" fontAlgn="b"/>
                      <a:r>
                        <a:rPr lang="en-US" sz="1200" u="none" strike="noStrike" dirty="0">
                          <a:effectLst/>
                        </a:rPr>
                        <a:t>610574</a:t>
                      </a:r>
                      <a:endParaRPr lang="en-US" sz="1200" b="0" i="0" u="none" strike="noStrike" dirty="0">
                        <a:solidFill>
                          <a:srgbClr val="000000"/>
                        </a:solidFill>
                        <a:effectLst/>
                        <a:latin typeface="Calibri"/>
                      </a:endParaRPr>
                    </a:p>
                  </a:txBody>
                  <a:tcPr marL="9525" marR="9525" marT="9525" marB="0" anchor="b">
                    <a:solidFill>
                      <a:srgbClr val="FFFF00"/>
                    </a:solidFill>
                  </a:tcPr>
                </a:tc>
                <a:tc vMerge="1">
                  <a:txBody>
                    <a:bodyPr/>
                    <a:lstStyle/>
                    <a:p>
                      <a:pPr algn="r" fontAlgn="b"/>
                      <a:endParaRPr lang="en-US" sz="1200" b="0" i="0" u="none" strike="noStrike" dirty="0">
                        <a:solidFill>
                          <a:srgbClr val="000000"/>
                        </a:solidFill>
                        <a:effectLst/>
                        <a:latin typeface="Calibri"/>
                      </a:endParaRPr>
                    </a:p>
                  </a:txBody>
                  <a:tcPr marL="9525" marR="9525" marT="9525" marB="0" anchor="b"/>
                </a:tc>
              </a:tr>
              <a:tr h="457200">
                <a:tc>
                  <a:txBody>
                    <a:bodyPr/>
                    <a:lstStyle/>
                    <a:p>
                      <a:pPr algn="ctr" fontAlgn="ctr"/>
                      <a:r>
                        <a:rPr lang="en-US" sz="1200" u="none" strike="noStrike">
                          <a:effectLst/>
                        </a:rPr>
                        <a:t>3</a:t>
                      </a:r>
                      <a:endParaRPr lang="en-US" sz="1200" b="0" i="0" u="none" strike="noStrike">
                        <a:solidFill>
                          <a:srgbClr val="000000"/>
                        </a:solidFill>
                        <a:effectLst/>
                        <a:latin typeface="Calibri"/>
                      </a:endParaRPr>
                    </a:p>
                  </a:txBody>
                  <a:tcPr marL="9525" marR="9525" marT="9525" marB="0" anchor="ctr"/>
                </a:tc>
                <a:tc>
                  <a:txBody>
                    <a:bodyPr/>
                    <a:lstStyle/>
                    <a:p>
                      <a:pPr algn="l" fontAlgn="ctr"/>
                      <a:r>
                        <a:rPr lang="en-US" sz="1200" u="none" strike="noStrike">
                          <a:effectLst/>
                        </a:rPr>
                        <a:t>SD</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1 281 605</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1 233 475</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1 404 892</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1 447 454</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dirty="0">
                          <a:effectLst/>
                        </a:rPr>
                        <a:t>1 416 155</a:t>
                      </a:r>
                      <a:endParaRPr lang="en-US" sz="1200" b="0" i="0" u="none" strike="noStrike" dirty="0">
                        <a:solidFill>
                          <a:srgbClr val="000000"/>
                        </a:solidFill>
                        <a:effectLst/>
                        <a:latin typeface="Calibri"/>
                      </a:endParaRPr>
                    </a:p>
                  </a:txBody>
                  <a:tcPr marL="9525" marR="9525" marT="9525" marB="0" anchor="ctr"/>
                </a:tc>
                <a:tc>
                  <a:txBody>
                    <a:bodyPr/>
                    <a:lstStyle/>
                    <a:p>
                      <a:pPr algn="r" fontAlgn="ctr"/>
                      <a:r>
                        <a:rPr lang="en-US" sz="1200" u="none" strike="noStrike">
                          <a:effectLst/>
                        </a:rPr>
                        <a:t>1 347 555</a:t>
                      </a:r>
                      <a:endParaRPr lang="en-US" sz="1200" b="0" i="0" u="none" strike="noStrike">
                        <a:solidFill>
                          <a:srgbClr val="000000"/>
                        </a:solidFill>
                        <a:effectLst/>
                        <a:latin typeface="Calibri"/>
                      </a:endParaRPr>
                    </a:p>
                  </a:txBody>
                  <a:tcPr marL="9525" marR="9525" marT="9525" marB="0" anchor="ctr"/>
                </a:tc>
                <a:tc>
                  <a:txBody>
                    <a:bodyPr/>
                    <a:lstStyle/>
                    <a:p>
                      <a:pPr algn="r" fontAlgn="b"/>
                      <a:r>
                        <a:rPr lang="en-US" sz="1200" u="none" strike="noStrike">
                          <a:effectLst/>
                        </a:rPr>
                        <a:t>1374822</a:t>
                      </a:r>
                      <a:endParaRPr lang="en-US" sz="1200" b="0" i="0" u="none" strike="noStrike">
                        <a:solidFill>
                          <a:srgbClr val="000000"/>
                        </a:solidFill>
                        <a:effectLst/>
                        <a:latin typeface="Calibri"/>
                      </a:endParaRPr>
                    </a:p>
                  </a:txBody>
                  <a:tcPr marL="9525" marR="9525" marT="9525" marB="0" anchor="b"/>
                </a:tc>
                <a:tc vMerge="1">
                  <a:txBody>
                    <a:bodyPr/>
                    <a:lstStyle/>
                    <a:p>
                      <a:pPr algn="r" fontAlgn="b"/>
                      <a:endParaRPr lang="en-US" sz="1200" b="0" i="0" u="none" strike="noStrike" dirty="0">
                        <a:solidFill>
                          <a:srgbClr val="000000"/>
                        </a:solidFill>
                        <a:effectLst/>
                        <a:latin typeface="Calibri"/>
                      </a:endParaRPr>
                    </a:p>
                  </a:txBody>
                  <a:tcPr marL="9525" marR="9525" marT="9525" marB="0" anchor="b"/>
                </a:tc>
              </a:tr>
              <a:tr h="457200">
                <a:tc>
                  <a:txBody>
                    <a:bodyPr/>
                    <a:lstStyle/>
                    <a:p>
                      <a:pPr algn="ctr" fontAlgn="ctr"/>
                      <a:r>
                        <a:rPr lang="en-US" sz="1200" u="none" strike="noStrike">
                          <a:effectLst/>
                        </a:rPr>
                        <a:t>4</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l" fontAlgn="ctr"/>
                      <a:r>
                        <a:rPr lang="en-US" sz="1200" u="none" strike="noStrike">
                          <a:effectLst/>
                        </a:rPr>
                        <a:t>SLTP</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1 796 178</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dirty="0">
                          <a:effectLst/>
                        </a:rPr>
                        <a:t>2 117 407</a:t>
                      </a:r>
                      <a:endParaRPr lang="en-US" sz="1200" b="0" i="0" u="none" strike="noStrike" dirty="0">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1 710 992</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1 703 326</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1 811 920</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1 689 643</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b"/>
                      <a:r>
                        <a:rPr lang="en-US" sz="1200" u="none" strike="noStrike">
                          <a:effectLst/>
                        </a:rPr>
                        <a:t>1693203</a:t>
                      </a:r>
                      <a:endParaRPr lang="en-US" sz="1200" b="0" i="0" u="none" strike="noStrike">
                        <a:solidFill>
                          <a:srgbClr val="000000"/>
                        </a:solidFill>
                        <a:effectLst/>
                        <a:latin typeface="Calibri"/>
                      </a:endParaRPr>
                    </a:p>
                  </a:txBody>
                  <a:tcPr marL="9525" marR="9525" marT="9525" marB="0" anchor="b">
                    <a:solidFill>
                      <a:srgbClr val="FAD5BE"/>
                    </a:solidFill>
                  </a:tcPr>
                </a:tc>
                <a:tc>
                  <a:txBody>
                    <a:bodyPr/>
                    <a:lstStyle/>
                    <a:p>
                      <a:pPr algn="r" fontAlgn="b"/>
                      <a:r>
                        <a:rPr lang="en-US" sz="1200" u="none" strike="noStrike" dirty="0">
                          <a:effectLst/>
                        </a:rPr>
                        <a:t>1567071</a:t>
                      </a:r>
                      <a:endParaRPr lang="en-US" sz="1200" b="0" i="0" u="none" strike="noStrike" dirty="0">
                        <a:solidFill>
                          <a:srgbClr val="000000"/>
                        </a:solidFill>
                        <a:effectLst/>
                        <a:latin typeface="Calibri"/>
                      </a:endParaRPr>
                    </a:p>
                  </a:txBody>
                  <a:tcPr marL="9525" marR="9525" marT="9525" marB="0" anchor="b">
                    <a:solidFill>
                      <a:srgbClr val="FAD5BE"/>
                    </a:solidFill>
                  </a:tcPr>
                </a:tc>
              </a:tr>
              <a:tr h="457200">
                <a:tc>
                  <a:txBody>
                    <a:bodyPr/>
                    <a:lstStyle/>
                    <a:p>
                      <a:pPr algn="ctr" fontAlgn="ctr"/>
                      <a:r>
                        <a:rPr lang="en-US" sz="1200" u="none" strike="noStrike">
                          <a:effectLst/>
                        </a:rPr>
                        <a:t>5</a:t>
                      </a:r>
                      <a:endParaRPr lang="en-US" sz="1200" b="0" i="0" u="none" strike="noStrike">
                        <a:solidFill>
                          <a:srgbClr val="000000"/>
                        </a:solidFill>
                        <a:effectLst/>
                        <a:latin typeface="Calibri"/>
                      </a:endParaRPr>
                    </a:p>
                  </a:txBody>
                  <a:tcPr marL="9525" marR="9525" marT="9525" marB="0" anchor="ctr"/>
                </a:tc>
                <a:tc>
                  <a:txBody>
                    <a:bodyPr/>
                    <a:lstStyle/>
                    <a:p>
                      <a:pPr algn="l" fontAlgn="ctr"/>
                      <a:r>
                        <a:rPr lang="en-US" sz="1200" u="none" strike="noStrike">
                          <a:effectLst/>
                        </a:rPr>
                        <a:t>SLTA Umum</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2 326 651</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2 374 469</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2 014 074</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1 854 362</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1 859 727</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1 925 660</a:t>
                      </a:r>
                      <a:endParaRPr lang="en-US" sz="1200" b="0" i="0" u="none" strike="noStrike">
                        <a:solidFill>
                          <a:srgbClr val="000000"/>
                        </a:solidFill>
                        <a:effectLst/>
                        <a:latin typeface="Calibri"/>
                      </a:endParaRPr>
                    </a:p>
                  </a:txBody>
                  <a:tcPr marL="9525" marR="9525" marT="9525" marB="0" anchor="ctr"/>
                </a:tc>
                <a:tc>
                  <a:txBody>
                    <a:bodyPr/>
                    <a:lstStyle/>
                    <a:p>
                      <a:pPr algn="r" fontAlgn="b"/>
                      <a:r>
                        <a:rPr lang="en-US" sz="1200" u="none" strike="noStrike">
                          <a:effectLst/>
                        </a:rPr>
                        <a:t>1893509</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dirty="0">
                          <a:effectLst/>
                        </a:rPr>
                        <a:t>1961736</a:t>
                      </a:r>
                      <a:endParaRPr lang="en-US" sz="1200" b="0" i="0" u="none" strike="noStrike" dirty="0">
                        <a:solidFill>
                          <a:srgbClr val="000000"/>
                        </a:solidFill>
                        <a:effectLst/>
                        <a:latin typeface="Calibri"/>
                      </a:endParaRPr>
                    </a:p>
                  </a:txBody>
                  <a:tcPr marL="9525" marR="9525" marT="9525" marB="0" anchor="b"/>
                </a:tc>
              </a:tr>
              <a:tr h="457200">
                <a:tc>
                  <a:txBody>
                    <a:bodyPr/>
                    <a:lstStyle/>
                    <a:p>
                      <a:pPr algn="ctr" fontAlgn="ctr"/>
                      <a:r>
                        <a:rPr lang="en-US" sz="1200" u="none" strike="noStrike">
                          <a:effectLst/>
                        </a:rPr>
                        <a:t>6</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l" fontAlgn="ctr"/>
                      <a:r>
                        <a:rPr lang="en-US" sz="1200" u="none" strike="noStrike">
                          <a:effectLst/>
                        </a:rPr>
                        <a:t>SLTA Kejuruan</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1 077 462</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1 157 813</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1 002 867</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1 058 412</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dirty="0">
                          <a:effectLst/>
                        </a:rPr>
                        <a:t> 857 585</a:t>
                      </a:r>
                      <a:endParaRPr lang="en-US" sz="1200" b="0" i="0" u="none" strike="noStrike" dirty="0">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dirty="0">
                          <a:effectLst/>
                        </a:rPr>
                        <a:t>1 258 201</a:t>
                      </a:r>
                      <a:endParaRPr lang="en-US" sz="1200" b="0" i="0" u="none" strike="noStrike" dirty="0">
                        <a:solidFill>
                          <a:srgbClr val="000000"/>
                        </a:solidFill>
                        <a:effectLst/>
                        <a:latin typeface="Calibri"/>
                      </a:endParaRPr>
                    </a:p>
                  </a:txBody>
                  <a:tcPr marL="9525" marR="9525" marT="9525" marB="0" anchor="ctr">
                    <a:solidFill>
                      <a:srgbClr val="FAD5BE"/>
                    </a:solidFill>
                  </a:tcPr>
                </a:tc>
                <a:tc>
                  <a:txBody>
                    <a:bodyPr/>
                    <a:lstStyle/>
                    <a:p>
                      <a:pPr algn="r" fontAlgn="b"/>
                      <a:r>
                        <a:rPr lang="en-US" sz="1200" u="none" strike="noStrike">
                          <a:effectLst/>
                        </a:rPr>
                        <a:t>847365</a:t>
                      </a:r>
                      <a:endParaRPr lang="en-US" sz="1200" b="0" i="0" u="none" strike="noStrike">
                        <a:solidFill>
                          <a:srgbClr val="000000"/>
                        </a:solidFill>
                        <a:effectLst/>
                        <a:latin typeface="Calibri"/>
                      </a:endParaRPr>
                    </a:p>
                  </a:txBody>
                  <a:tcPr marL="9525" marR="9525" marT="9525" marB="0" anchor="b">
                    <a:solidFill>
                      <a:srgbClr val="FAD5BE"/>
                    </a:solidFill>
                  </a:tcPr>
                </a:tc>
                <a:tc>
                  <a:txBody>
                    <a:bodyPr/>
                    <a:lstStyle/>
                    <a:p>
                      <a:pPr algn="r" fontAlgn="b"/>
                      <a:r>
                        <a:rPr lang="en-US" sz="1200" u="none" strike="noStrike" dirty="0">
                          <a:effectLst/>
                        </a:rPr>
                        <a:t>1332186</a:t>
                      </a:r>
                      <a:endParaRPr lang="en-US" sz="1200" b="0" i="0" u="none" strike="noStrike" dirty="0">
                        <a:solidFill>
                          <a:srgbClr val="000000"/>
                        </a:solidFill>
                        <a:effectLst/>
                        <a:latin typeface="Calibri"/>
                      </a:endParaRPr>
                    </a:p>
                  </a:txBody>
                  <a:tcPr marL="9525" marR="9525" marT="9525" marB="0" anchor="b">
                    <a:solidFill>
                      <a:srgbClr val="FAD5BE"/>
                    </a:solidFill>
                  </a:tcPr>
                </a:tc>
              </a:tr>
              <a:tr h="457200">
                <a:tc>
                  <a:txBody>
                    <a:bodyPr/>
                    <a:lstStyle/>
                    <a:p>
                      <a:pPr algn="ctr" fontAlgn="ctr"/>
                      <a:r>
                        <a:rPr lang="en-US" sz="1200" u="none" strike="noStrike">
                          <a:effectLst/>
                        </a:rPr>
                        <a:t>7</a:t>
                      </a:r>
                      <a:endParaRPr lang="en-US" sz="1200" b="0" i="0" u="none" strike="noStrike">
                        <a:solidFill>
                          <a:srgbClr val="000000"/>
                        </a:solidFill>
                        <a:effectLst/>
                        <a:latin typeface="Calibri"/>
                      </a:endParaRPr>
                    </a:p>
                  </a:txBody>
                  <a:tcPr marL="9525" marR="9525" marT="9525" marB="0" anchor="ctr"/>
                </a:tc>
                <a:tc>
                  <a:txBody>
                    <a:bodyPr/>
                    <a:lstStyle/>
                    <a:p>
                      <a:pPr algn="l" fontAlgn="ctr"/>
                      <a:r>
                        <a:rPr lang="en-US" sz="1200" u="none" strike="noStrike">
                          <a:effectLst/>
                        </a:rPr>
                        <a:t>Diploma I,II,III/Akademi</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455 367</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279 921</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253 840</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198 688</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195 427</a:t>
                      </a:r>
                      <a:endParaRPr lang="en-US" sz="1200" b="0" i="0" u="none" strike="noStrike">
                        <a:solidFill>
                          <a:srgbClr val="000000"/>
                        </a:solidFill>
                        <a:effectLst/>
                        <a:latin typeface="Calibri"/>
                      </a:endParaRPr>
                    </a:p>
                  </a:txBody>
                  <a:tcPr marL="9525" marR="9525" marT="9525" marB="0" anchor="ctr"/>
                </a:tc>
                <a:tc>
                  <a:txBody>
                    <a:bodyPr/>
                    <a:lstStyle/>
                    <a:p>
                      <a:pPr algn="r" fontAlgn="ctr"/>
                      <a:r>
                        <a:rPr lang="en-US" sz="1200" u="none" strike="noStrike">
                          <a:effectLst/>
                        </a:rPr>
                        <a:t> 185 103</a:t>
                      </a:r>
                      <a:endParaRPr lang="en-US" sz="1200" b="0" i="0" u="none" strike="noStrike">
                        <a:solidFill>
                          <a:srgbClr val="000000"/>
                        </a:solidFill>
                        <a:effectLst/>
                        <a:latin typeface="Calibri"/>
                      </a:endParaRPr>
                    </a:p>
                  </a:txBody>
                  <a:tcPr marL="9525" marR="9525" marT="9525" marB="0" anchor="ctr"/>
                </a:tc>
                <a:tc>
                  <a:txBody>
                    <a:bodyPr/>
                    <a:lstStyle/>
                    <a:p>
                      <a:pPr algn="r" fontAlgn="b"/>
                      <a:r>
                        <a:rPr lang="en-US" sz="1200" u="none" strike="noStrike">
                          <a:effectLst/>
                        </a:rPr>
                        <a:t>195258</a:t>
                      </a:r>
                      <a:endParaRPr lang="en-US" sz="1200" b="0" i="0" u="none" strike="noStrike">
                        <a:solidFill>
                          <a:srgbClr val="000000"/>
                        </a:solidFill>
                        <a:effectLst/>
                        <a:latin typeface="Calibri"/>
                      </a:endParaRPr>
                    </a:p>
                  </a:txBody>
                  <a:tcPr marL="9525" marR="9525" marT="9525" marB="0" anchor="b"/>
                </a:tc>
                <a:tc>
                  <a:txBody>
                    <a:bodyPr/>
                    <a:lstStyle/>
                    <a:p>
                      <a:pPr algn="r" fontAlgn="b"/>
                      <a:r>
                        <a:rPr lang="en-US" sz="1200" u="none" strike="noStrike">
                          <a:effectLst/>
                        </a:rPr>
                        <a:t>193633</a:t>
                      </a:r>
                      <a:endParaRPr lang="en-US" sz="1200" b="0" i="0" u="none" strike="noStrike">
                        <a:solidFill>
                          <a:srgbClr val="000000"/>
                        </a:solidFill>
                        <a:effectLst/>
                        <a:latin typeface="Calibri"/>
                      </a:endParaRPr>
                    </a:p>
                  </a:txBody>
                  <a:tcPr marL="9525" marR="9525" marT="9525" marB="0" anchor="b"/>
                </a:tc>
              </a:tr>
              <a:tr h="457200">
                <a:tc>
                  <a:txBody>
                    <a:bodyPr/>
                    <a:lstStyle/>
                    <a:p>
                      <a:pPr algn="ctr" fontAlgn="ctr"/>
                      <a:r>
                        <a:rPr lang="en-US" sz="1200" u="none" strike="noStrike">
                          <a:effectLst/>
                        </a:rPr>
                        <a:t>8</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l" fontAlgn="ctr"/>
                      <a:r>
                        <a:rPr lang="en-US" sz="1200" u="none" strike="noStrike">
                          <a:effectLst/>
                        </a:rPr>
                        <a:t>Universitas</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 619 617</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 542 682</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 546 294</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 443 518</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a:effectLst/>
                        </a:rPr>
                        <a:t> 421 073</a:t>
                      </a:r>
                      <a:endParaRPr lang="en-US" sz="1200" b="0" i="0" u="none" strike="noStrike">
                        <a:solidFill>
                          <a:srgbClr val="000000"/>
                        </a:solidFill>
                        <a:effectLst/>
                        <a:latin typeface="Calibri"/>
                      </a:endParaRPr>
                    </a:p>
                  </a:txBody>
                  <a:tcPr marL="9525" marR="9525" marT="9525" marB="0" anchor="ctr">
                    <a:solidFill>
                      <a:srgbClr val="FAD5BE"/>
                    </a:solidFill>
                  </a:tcPr>
                </a:tc>
                <a:tc>
                  <a:txBody>
                    <a:bodyPr/>
                    <a:lstStyle/>
                    <a:p>
                      <a:pPr algn="r" fontAlgn="ctr"/>
                      <a:r>
                        <a:rPr lang="en-US" sz="1200" u="none" strike="noStrike" dirty="0">
                          <a:effectLst/>
                        </a:rPr>
                        <a:t> 434 185</a:t>
                      </a:r>
                      <a:endParaRPr lang="en-US" sz="1200" b="0" i="0" u="none" strike="noStrike" dirty="0">
                        <a:solidFill>
                          <a:srgbClr val="000000"/>
                        </a:solidFill>
                        <a:effectLst/>
                        <a:latin typeface="Calibri"/>
                      </a:endParaRPr>
                    </a:p>
                  </a:txBody>
                  <a:tcPr marL="9525" marR="9525" marT="9525" marB="0" anchor="ctr">
                    <a:solidFill>
                      <a:srgbClr val="FAD5BE"/>
                    </a:solidFill>
                  </a:tcPr>
                </a:tc>
                <a:tc>
                  <a:txBody>
                    <a:bodyPr/>
                    <a:lstStyle/>
                    <a:p>
                      <a:pPr algn="r" fontAlgn="b"/>
                      <a:r>
                        <a:rPr lang="en-US" sz="1200" u="none" strike="noStrike">
                          <a:effectLst/>
                        </a:rPr>
                        <a:t>398298</a:t>
                      </a:r>
                      <a:endParaRPr lang="en-US" sz="1200" b="0" i="0" u="none" strike="noStrike">
                        <a:solidFill>
                          <a:srgbClr val="000000"/>
                        </a:solidFill>
                        <a:effectLst/>
                        <a:latin typeface="Calibri"/>
                      </a:endParaRPr>
                    </a:p>
                  </a:txBody>
                  <a:tcPr marL="9525" marR="9525" marT="9525" marB="0" anchor="b">
                    <a:solidFill>
                      <a:srgbClr val="FAD5BE"/>
                    </a:solidFill>
                  </a:tcPr>
                </a:tc>
                <a:tc>
                  <a:txBody>
                    <a:bodyPr/>
                    <a:lstStyle/>
                    <a:p>
                      <a:pPr algn="r" fontAlgn="b"/>
                      <a:r>
                        <a:rPr lang="en-US" sz="1200" u="none" strike="noStrike" dirty="0">
                          <a:effectLst/>
                        </a:rPr>
                        <a:t>574225</a:t>
                      </a:r>
                      <a:endParaRPr lang="en-US" sz="1200" b="0" i="0" u="none" strike="noStrike" dirty="0">
                        <a:solidFill>
                          <a:srgbClr val="000000"/>
                        </a:solidFill>
                        <a:effectLst/>
                        <a:latin typeface="Calibri"/>
                      </a:endParaRPr>
                    </a:p>
                  </a:txBody>
                  <a:tcPr marL="9525" marR="9525" marT="9525" marB="0" anchor="b">
                    <a:solidFill>
                      <a:srgbClr val="FAD5BE"/>
                    </a:solidFill>
                  </a:tcPr>
                </a:tc>
              </a:tr>
              <a:tr h="457200">
                <a:tc>
                  <a:txBody>
                    <a:bodyPr/>
                    <a:lstStyle/>
                    <a:p>
                      <a:pPr algn="ctr" fontAlgn="ctr"/>
                      <a:r>
                        <a:rPr lang="en-US" sz="1200" u="none" strike="noStrike">
                          <a:effectLst/>
                        </a:rPr>
                        <a:t> </a:t>
                      </a:r>
                      <a:endParaRPr lang="en-US" sz="1200" b="0" i="0" u="none" strike="noStrike">
                        <a:solidFill>
                          <a:srgbClr val="000000"/>
                        </a:solidFill>
                        <a:effectLst/>
                        <a:latin typeface="Calibri"/>
                      </a:endParaRPr>
                    </a:p>
                  </a:txBody>
                  <a:tcPr marL="9525" marR="9525" marT="9525" marB="0" anchor="ctr">
                    <a:solidFill>
                      <a:srgbClr val="FFFF00"/>
                    </a:solidFill>
                  </a:tcPr>
                </a:tc>
                <a:tc>
                  <a:txBody>
                    <a:bodyPr/>
                    <a:lstStyle/>
                    <a:p>
                      <a:pPr algn="l" fontAlgn="ctr"/>
                      <a:r>
                        <a:rPr lang="en-US" sz="1200" u="none" strike="noStrike">
                          <a:effectLst/>
                        </a:rPr>
                        <a:t>Total</a:t>
                      </a:r>
                      <a:endParaRPr lang="en-US" sz="1200" b="1"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8 220 081</a:t>
                      </a:r>
                      <a:endParaRPr lang="en-US" sz="1200" b="1"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8 659 727</a:t>
                      </a:r>
                      <a:endParaRPr lang="en-US" sz="1200" b="1"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7 664 728</a:t>
                      </a:r>
                      <a:endParaRPr lang="en-US" sz="1200" b="1"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7 306 032</a:t>
                      </a:r>
                      <a:endParaRPr lang="en-US" sz="1200" b="1"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7 199 212</a:t>
                      </a:r>
                      <a:endParaRPr lang="en-US" sz="1200" b="1" i="0" u="none" strike="noStrike">
                        <a:solidFill>
                          <a:srgbClr val="000000"/>
                        </a:solidFill>
                        <a:effectLst/>
                        <a:latin typeface="Calibri"/>
                      </a:endParaRPr>
                    </a:p>
                  </a:txBody>
                  <a:tcPr marL="9525" marR="9525" marT="9525" marB="0" anchor="ctr">
                    <a:solidFill>
                      <a:srgbClr val="FFFF00"/>
                    </a:solidFill>
                  </a:tcPr>
                </a:tc>
                <a:tc>
                  <a:txBody>
                    <a:bodyPr/>
                    <a:lstStyle/>
                    <a:p>
                      <a:pPr algn="r" fontAlgn="ctr"/>
                      <a:r>
                        <a:rPr lang="en-US" sz="1200" u="none" strike="noStrike">
                          <a:effectLst/>
                        </a:rPr>
                        <a:t>7 410 931</a:t>
                      </a:r>
                      <a:endParaRPr lang="en-US" sz="1200" b="1" i="0" u="none" strike="noStrike">
                        <a:solidFill>
                          <a:srgbClr val="000000"/>
                        </a:solidFill>
                        <a:effectLst/>
                        <a:latin typeface="Calibri"/>
                      </a:endParaRPr>
                    </a:p>
                  </a:txBody>
                  <a:tcPr marL="9525" marR="9525" marT="9525" marB="0" anchor="ctr">
                    <a:solidFill>
                      <a:srgbClr val="FFFF00"/>
                    </a:solidFill>
                  </a:tcPr>
                </a:tc>
                <a:tc>
                  <a:txBody>
                    <a:bodyPr/>
                    <a:lstStyle/>
                    <a:p>
                      <a:pPr algn="r" fontAlgn="b"/>
                      <a:r>
                        <a:rPr lang="en-US" sz="1200" u="none" strike="noStrike">
                          <a:effectLst/>
                        </a:rPr>
                        <a:t>7147069</a:t>
                      </a:r>
                      <a:endParaRPr lang="en-US" sz="1200" b="0" i="0" u="none" strike="noStrike">
                        <a:solidFill>
                          <a:srgbClr val="000000"/>
                        </a:solidFill>
                        <a:effectLst/>
                        <a:latin typeface="Calibri"/>
                      </a:endParaRPr>
                    </a:p>
                  </a:txBody>
                  <a:tcPr marL="9525" marR="9525" marT="9525" marB="0" anchor="b">
                    <a:solidFill>
                      <a:srgbClr val="FFFF00"/>
                    </a:solidFill>
                  </a:tcPr>
                </a:tc>
                <a:tc>
                  <a:txBody>
                    <a:bodyPr/>
                    <a:lstStyle/>
                    <a:p>
                      <a:pPr algn="r" fontAlgn="b"/>
                      <a:r>
                        <a:rPr lang="en-US" sz="1200" u="none" strike="noStrike" dirty="0">
                          <a:effectLst/>
                        </a:rPr>
                        <a:t>7320665</a:t>
                      </a:r>
                      <a:endParaRPr lang="en-US" sz="1200" b="0" i="0" u="none" strike="noStrike" dirty="0">
                        <a:solidFill>
                          <a:srgbClr val="000000"/>
                        </a:solidFill>
                        <a:effectLst/>
                        <a:latin typeface="Calibri"/>
                      </a:endParaRPr>
                    </a:p>
                  </a:txBody>
                  <a:tcPr marL="9525" marR="9525" marT="9525" marB="0" anchor="b">
                    <a:solidFill>
                      <a:srgbClr val="FFFF00"/>
                    </a:solidFill>
                  </a:tcPr>
                </a:tc>
              </a:tr>
            </a:tbl>
          </a:graphicData>
        </a:graphic>
      </p:graphicFrame>
      <p:sp>
        <p:nvSpPr>
          <p:cNvPr id="3" name="TextBox 2"/>
          <p:cNvSpPr txBox="1"/>
          <p:nvPr/>
        </p:nvSpPr>
        <p:spPr>
          <a:xfrm>
            <a:off x="1547664" y="188640"/>
            <a:ext cx="5832648" cy="461665"/>
          </a:xfrm>
          <a:prstGeom prst="rect">
            <a:avLst/>
          </a:prstGeom>
          <a:noFill/>
        </p:spPr>
        <p:txBody>
          <a:bodyPr wrap="square" rtlCol="0">
            <a:spAutoFit/>
          </a:bodyPr>
          <a:lstStyle/>
          <a:p>
            <a:pPr algn="ctr"/>
            <a:r>
              <a:rPr lang="en-US" sz="2400" b="1" dirty="0" smtClean="0"/>
              <a:t>Tingkat </a:t>
            </a:r>
            <a:r>
              <a:rPr lang="en-US" sz="2400" b="1" dirty="0" err="1" smtClean="0"/>
              <a:t>Pengangguran</a:t>
            </a:r>
            <a:r>
              <a:rPr lang="en-US" sz="2400" b="1" dirty="0" smtClean="0"/>
              <a:t> 2011 - 2014</a:t>
            </a:r>
            <a:endParaRPr lang="en-US" sz="2400" b="1" dirty="0"/>
          </a:p>
        </p:txBody>
      </p:sp>
      <p:sp>
        <p:nvSpPr>
          <p:cNvPr id="4" name="TextBox 3"/>
          <p:cNvSpPr txBox="1"/>
          <p:nvPr/>
        </p:nvSpPr>
        <p:spPr>
          <a:xfrm>
            <a:off x="107504" y="5517231"/>
            <a:ext cx="8856984" cy="1323439"/>
          </a:xfrm>
          <a:prstGeom prst="rect">
            <a:avLst/>
          </a:prstGeom>
          <a:noFill/>
        </p:spPr>
        <p:txBody>
          <a:bodyPr wrap="square" rtlCol="0">
            <a:spAutoFit/>
          </a:bodyPr>
          <a:lstStyle/>
          <a:p>
            <a:r>
              <a:rPr lang="en-US" sz="1600" dirty="0" err="1" smtClean="0"/>
              <a:t>Catatan</a:t>
            </a:r>
            <a:r>
              <a:rPr lang="en-US" sz="1600" dirty="0" smtClean="0"/>
              <a:t> :</a:t>
            </a:r>
          </a:p>
          <a:p>
            <a:pPr marL="342900" indent="-342900">
              <a:buAutoNum type="arabicPeriod"/>
            </a:pPr>
            <a:r>
              <a:rPr lang="en-US" sz="1600" dirty="0" err="1" smtClean="0"/>
              <a:t>Setiap</a:t>
            </a:r>
            <a:r>
              <a:rPr lang="en-US" sz="1600" dirty="0" smtClean="0"/>
              <a:t> </a:t>
            </a:r>
            <a:r>
              <a:rPr lang="en-US" sz="1600" dirty="0" err="1" smtClean="0"/>
              <a:t>Agustus</a:t>
            </a:r>
            <a:r>
              <a:rPr lang="en-US" sz="1600" dirty="0" smtClean="0"/>
              <a:t> </a:t>
            </a:r>
            <a:r>
              <a:rPr lang="en-US" sz="1600" dirty="0" err="1" smtClean="0"/>
              <a:t>dilakukan</a:t>
            </a:r>
            <a:r>
              <a:rPr lang="en-US" sz="1600" dirty="0" smtClean="0"/>
              <a:t> survey </a:t>
            </a:r>
            <a:r>
              <a:rPr lang="en-US" sz="1600" dirty="0" err="1" smtClean="0"/>
              <a:t>oleh</a:t>
            </a:r>
            <a:r>
              <a:rPr lang="en-US" sz="1600" dirty="0" smtClean="0"/>
              <a:t> BPS, </a:t>
            </a:r>
            <a:r>
              <a:rPr lang="en-US" sz="1600" dirty="0" err="1" smtClean="0"/>
              <a:t>dan</a:t>
            </a:r>
            <a:r>
              <a:rPr lang="en-US" sz="1600" dirty="0" smtClean="0"/>
              <a:t> </a:t>
            </a:r>
            <a:r>
              <a:rPr lang="en-US" sz="1600" dirty="0" err="1" smtClean="0"/>
              <a:t>mengingat</a:t>
            </a:r>
            <a:r>
              <a:rPr lang="en-US" sz="1600" dirty="0" smtClean="0"/>
              <a:t> </a:t>
            </a:r>
            <a:r>
              <a:rPr lang="en-US" sz="1600" dirty="0" err="1" smtClean="0"/>
              <a:t>saat</a:t>
            </a:r>
            <a:r>
              <a:rPr lang="en-US" sz="1600" dirty="0" smtClean="0"/>
              <a:t> </a:t>
            </a:r>
            <a:r>
              <a:rPr lang="en-US" sz="1600" dirty="0" err="1" smtClean="0"/>
              <a:t>itu</a:t>
            </a:r>
            <a:r>
              <a:rPr lang="en-US" sz="1600" dirty="0" smtClean="0"/>
              <a:t> di </a:t>
            </a:r>
            <a:r>
              <a:rPr lang="en-US" sz="1600" dirty="0" err="1" smtClean="0"/>
              <a:t>seluruh</a:t>
            </a:r>
            <a:r>
              <a:rPr lang="en-US" sz="1600" dirty="0" smtClean="0"/>
              <a:t> SMK </a:t>
            </a:r>
            <a:r>
              <a:rPr lang="en-US" sz="1600" dirty="0" err="1" smtClean="0"/>
              <a:t>masih</a:t>
            </a:r>
            <a:r>
              <a:rPr lang="en-US" sz="1600" dirty="0" smtClean="0"/>
              <a:t> </a:t>
            </a:r>
            <a:r>
              <a:rPr lang="en-US" sz="1600" dirty="0" err="1" smtClean="0"/>
              <a:t>dalam</a:t>
            </a:r>
            <a:r>
              <a:rPr lang="en-US" sz="1600" dirty="0" smtClean="0"/>
              <a:t> </a:t>
            </a:r>
            <a:r>
              <a:rPr lang="en-US" sz="1600" dirty="0" err="1" smtClean="0"/>
              <a:t>pembagian</a:t>
            </a:r>
            <a:r>
              <a:rPr lang="en-US" sz="1600" dirty="0" smtClean="0"/>
              <a:t> </a:t>
            </a:r>
            <a:r>
              <a:rPr lang="en-US" sz="1600" dirty="0" err="1" smtClean="0"/>
              <a:t>ijazah</a:t>
            </a:r>
            <a:r>
              <a:rPr lang="en-US" sz="1600" dirty="0" smtClean="0"/>
              <a:t> </a:t>
            </a:r>
            <a:r>
              <a:rPr lang="en-US" sz="1600" dirty="0" err="1" smtClean="0"/>
              <a:t>maka</a:t>
            </a:r>
            <a:r>
              <a:rPr lang="en-US" sz="1600" dirty="0" smtClean="0"/>
              <a:t> </a:t>
            </a:r>
            <a:r>
              <a:rPr lang="en-US" sz="1600" dirty="0" err="1" smtClean="0"/>
              <a:t>bisa</a:t>
            </a:r>
            <a:r>
              <a:rPr lang="en-US" sz="1600" dirty="0" smtClean="0"/>
              <a:t> </a:t>
            </a:r>
            <a:r>
              <a:rPr lang="en-US" sz="1600" dirty="0" err="1" smtClean="0"/>
              <a:t>dipastikan</a:t>
            </a:r>
            <a:r>
              <a:rPr lang="en-US" sz="1600" dirty="0" smtClean="0"/>
              <a:t> </a:t>
            </a:r>
            <a:r>
              <a:rPr lang="en-US" sz="1600" dirty="0" err="1" smtClean="0"/>
              <a:t>seluruh</a:t>
            </a:r>
            <a:r>
              <a:rPr lang="en-US" sz="1600" dirty="0" smtClean="0"/>
              <a:t> </a:t>
            </a:r>
            <a:r>
              <a:rPr lang="en-US" sz="1600" dirty="0" err="1" smtClean="0"/>
              <a:t>lulusan</a:t>
            </a:r>
            <a:r>
              <a:rPr lang="en-US" sz="1600" dirty="0" smtClean="0"/>
              <a:t> SMK </a:t>
            </a:r>
            <a:r>
              <a:rPr lang="en-US" sz="1600" dirty="0" err="1" smtClean="0"/>
              <a:t>mengaku</a:t>
            </a:r>
            <a:r>
              <a:rPr lang="en-US" sz="1600" dirty="0" smtClean="0"/>
              <a:t> </a:t>
            </a:r>
            <a:r>
              <a:rPr lang="en-US" sz="1600" dirty="0" err="1" smtClean="0"/>
              <a:t>mengnggur</a:t>
            </a:r>
            <a:r>
              <a:rPr lang="en-US" sz="1600" dirty="0" smtClean="0"/>
              <a:t>;</a:t>
            </a:r>
          </a:p>
          <a:p>
            <a:pPr marL="342900" indent="-342900">
              <a:buAutoNum type="arabicPeriod"/>
            </a:pPr>
            <a:r>
              <a:rPr lang="en-US" sz="1600" dirty="0" err="1" smtClean="0"/>
              <a:t>Untuk</a:t>
            </a:r>
            <a:r>
              <a:rPr lang="en-US" sz="1600" dirty="0" smtClean="0"/>
              <a:t> </a:t>
            </a:r>
            <a:r>
              <a:rPr lang="en-US" sz="1600" dirty="0" err="1" smtClean="0"/>
              <a:t>itu</a:t>
            </a:r>
            <a:r>
              <a:rPr lang="en-US" sz="1600" dirty="0" smtClean="0"/>
              <a:t> </a:t>
            </a:r>
            <a:r>
              <a:rPr lang="en-US" sz="1600" dirty="0" err="1" smtClean="0"/>
              <a:t>sebaiknya</a:t>
            </a:r>
            <a:r>
              <a:rPr lang="en-US" sz="1600" dirty="0" smtClean="0"/>
              <a:t> survey </a:t>
            </a:r>
            <a:r>
              <a:rPr lang="en-US" sz="1600" dirty="0" err="1" smtClean="0"/>
              <a:t>dan</a:t>
            </a:r>
            <a:r>
              <a:rPr lang="en-US" sz="1600" dirty="0" smtClean="0"/>
              <a:t> </a:t>
            </a:r>
            <a:r>
              <a:rPr lang="en-US" sz="1600" dirty="0" err="1" smtClean="0"/>
              <a:t>pengambilan</a:t>
            </a:r>
            <a:r>
              <a:rPr lang="en-US" sz="1600" dirty="0" smtClean="0"/>
              <a:t> data </a:t>
            </a:r>
            <a:r>
              <a:rPr lang="en-US" sz="1600" dirty="0" err="1" smtClean="0"/>
              <a:t>dilakukan</a:t>
            </a:r>
            <a:r>
              <a:rPr lang="en-US" sz="1600" dirty="0" smtClean="0"/>
              <a:t> 1 </a:t>
            </a:r>
            <a:r>
              <a:rPr lang="en-US" sz="1600" dirty="0" err="1" smtClean="0"/>
              <a:t>tahun</a:t>
            </a:r>
            <a:r>
              <a:rPr lang="en-US" sz="1600" dirty="0" smtClean="0"/>
              <a:t> 3 kali </a:t>
            </a:r>
            <a:r>
              <a:rPr lang="en-US" sz="1600" dirty="0" err="1" smtClean="0"/>
              <a:t>yaitu</a:t>
            </a:r>
            <a:r>
              <a:rPr lang="en-US" sz="1600" dirty="0" smtClean="0"/>
              <a:t> </a:t>
            </a:r>
            <a:r>
              <a:rPr lang="en-US" sz="1600" dirty="0" err="1" smtClean="0"/>
              <a:t>bulan</a:t>
            </a:r>
            <a:r>
              <a:rPr lang="en-US" sz="1600" dirty="0" smtClean="0"/>
              <a:t> </a:t>
            </a:r>
            <a:r>
              <a:rPr lang="en-US" sz="1600" dirty="0" err="1" smtClean="0"/>
              <a:t>Agustus</a:t>
            </a:r>
            <a:r>
              <a:rPr lang="en-US" sz="1600" dirty="0" smtClean="0"/>
              <a:t>, November </a:t>
            </a:r>
            <a:r>
              <a:rPr lang="en-US" sz="1600" dirty="0" err="1" smtClean="0"/>
              <a:t>dan</a:t>
            </a:r>
            <a:r>
              <a:rPr lang="en-US" sz="1600" dirty="0" smtClean="0"/>
              <a:t> </a:t>
            </a:r>
            <a:r>
              <a:rPr lang="en-US" sz="1600" dirty="0" err="1" smtClean="0"/>
              <a:t>Februari</a:t>
            </a:r>
            <a:r>
              <a:rPr lang="en-US" sz="1600" dirty="0" smtClean="0"/>
              <a:t>.</a:t>
            </a:r>
            <a:endParaRPr lang="en-US" sz="1600" dirty="0"/>
          </a:p>
        </p:txBody>
      </p:sp>
    </p:spTree>
    <p:extLst>
      <p:ext uri="{BB962C8B-B14F-4D97-AF65-F5344CB8AC3E}">
        <p14:creationId xmlns:p14="http://schemas.microsoft.com/office/powerpoint/2010/main" val="3836899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639" y="-8807"/>
            <a:ext cx="9144000" cy="584776"/>
          </a:xfrm>
          <a:solidFill>
            <a:srgbClr val="B9CDE5"/>
          </a:solidFill>
        </p:spPr>
        <p:txBody>
          <a:bodyPr anchor="b">
            <a:spAutoFit/>
          </a:bodyPr>
          <a:lstStyle/>
          <a:p>
            <a:r>
              <a:rPr lang="en-US" sz="3200" b="1" dirty="0" smtClean="0">
                <a:solidFill>
                  <a:srgbClr val="E46C0A"/>
                </a:solidFill>
                <a:latin typeface="Calibri" charset="0"/>
                <a:ea typeface="ＭＳ Ｐゴシック" charset="0"/>
              </a:rPr>
              <a:t>Tingkat </a:t>
            </a:r>
            <a:r>
              <a:rPr lang="en-US" sz="3200" b="1" dirty="0" err="1" smtClean="0">
                <a:solidFill>
                  <a:srgbClr val="E46C0A"/>
                </a:solidFill>
                <a:latin typeface="Calibri" charset="0"/>
                <a:ea typeface="ＭＳ Ｐゴシック" charset="0"/>
              </a:rPr>
              <a:t>Kebekerjaan</a:t>
            </a:r>
            <a:r>
              <a:rPr lang="en-US" sz="3200" b="1" dirty="0" smtClean="0">
                <a:solidFill>
                  <a:srgbClr val="E46C0A"/>
                </a:solidFill>
                <a:latin typeface="Calibri" charset="0"/>
                <a:ea typeface="ＭＳ Ｐゴシック" charset="0"/>
              </a:rPr>
              <a:t> </a:t>
            </a:r>
            <a:r>
              <a:rPr lang="en-US" sz="3200" b="1" dirty="0" err="1" smtClean="0">
                <a:solidFill>
                  <a:srgbClr val="E46C0A"/>
                </a:solidFill>
                <a:latin typeface="Calibri" charset="0"/>
                <a:ea typeface="ＭＳ Ｐゴシック" charset="0"/>
              </a:rPr>
              <a:t>Lulusan</a:t>
            </a:r>
            <a:r>
              <a:rPr lang="en-US" sz="3200" b="1" dirty="0" smtClean="0">
                <a:solidFill>
                  <a:srgbClr val="E46C0A"/>
                </a:solidFill>
                <a:latin typeface="Calibri" charset="0"/>
                <a:ea typeface="ＭＳ Ｐゴシック" charset="0"/>
              </a:rPr>
              <a:t> SMK</a:t>
            </a:r>
            <a:endParaRPr lang="id-ID" sz="3200" b="1" dirty="0">
              <a:solidFill>
                <a:srgbClr val="E46C0A"/>
              </a:solidFill>
              <a:latin typeface="Calibri" charset="0"/>
              <a:ea typeface="ＭＳ Ｐゴシック"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28014332"/>
              </p:ext>
            </p:extLst>
          </p:nvPr>
        </p:nvGraphicFramePr>
        <p:xfrm>
          <a:off x="68893" y="764704"/>
          <a:ext cx="8895597" cy="5472608"/>
        </p:xfrm>
        <a:graphic>
          <a:graphicData uri="http://schemas.openxmlformats.org/drawingml/2006/table">
            <a:tbl>
              <a:tblPr firstRow="1" bandRow="1"/>
              <a:tblGrid>
                <a:gridCol w="432082"/>
                <a:gridCol w="2016371"/>
                <a:gridCol w="920011"/>
                <a:gridCol w="765389"/>
                <a:gridCol w="964303"/>
                <a:gridCol w="629506"/>
                <a:gridCol w="920011"/>
                <a:gridCol w="765389"/>
                <a:gridCol w="964303"/>
                <a:gridCol w="518232"/>
              </a:tblGrid>
              <a:tr h="616054">
                <a:tc rowSpan="2">
                  <a:txBody>
                    <a:bodyPr/>
                    <a:lstStyle/>
                    <a:p>
                      <a:pPr algn="ctr" fontAlgn="ctr"/>
                      <a:r>
                        <a:rPr lang="en-US" sz="1600" b="1" i="0" u="none" strike="noStrike" dirty="0">
                          <a:solidFill>
                            <a:srgbClr val="FFFFFF"/>
                          </a:solidFill>
                          <a:effectLst/>
                          <a:latin typeface="Calibri"/>
                        </a:rPr>
                        <a:t>NO</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fontAlgn="ctr"/>
                      <a:r>
                        <a:rPr lang="en-US" sz="1600" b="1" i="0" u="none" strike="noStrike" dirty="0">
                          <a:solidFill>
                            <a:srgbClr val="FFFFFF"/>
                          </a:solidFill>
                          <a:effectLst/>
                          <a:latin typeface="Calibri"/>
                        </a:rPr>
                        <a:t>INDIKATOR</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gridSpan="2">
                  <a:txBody>
                    <a:bodyPr/>
                    <a:lstStyle/>
                    <a:p>
                      <a:pPr algn="ctr" fontAlgn="ctr"/>
                      <a:r>
                        <a:rPr lang="en-US" sz="1600" b="1" i="0" u="none" strike="noStrike">
                          <a:solidFill>
                            <a:srgbClr val="FFFFFF"/>
                          </a:solidFill>
                          <a:effectLst/>
                          <a:latin typeface="Calibri"/>
                        </a:rPr>
                        <a:t>2010/2011</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gridSpan="2">
                  <a:txBody>
                    <a:bodyPr/>
                    <a:lstStyle/>
                    <a:p>
                      <a:pPr algn="ctr" fontAlgn="ctr"/>
                      <a:r>
                        <a:rPr lang="en-US" sz="1600" b="1" i="0" u="none" strike="noStrike">
                          <a:solidFill>
                            <a:srgbClr val="FFFFFF"/>
                          </a:solidFill>
                          <a:effectLst/>
                          <a:latin typeface="Calibri"/>
                        </a:rPr>
                        <a:t>2011/2012</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gridSpan="2">
                  <a:txBody>
                    <a:bodyPr/>
                    <a:lstStyle/>
                    <a:p>
                      <a:pPr algn="ctr" fontAlgn="ctr"/>
                      <a:r>
                        <a:rPr lang="en-US" sz="1600" b="1" i="0" u="none" strike="noStrike">
                          <a:solidFill>
                            <a:srgbClr val="FFFFFF"/>
                          </a:solidFill>
                          <a:effectLst/>
                          <a:latin typeface="Calibri"/>
                        </a:rPr>
                        <a:t>2012/2013</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gridSpan="2">
                  <a:txBody>
                    <a:bodyPr/>
                    <a:lstStyle/>
                    <a:p>
                      <a:pPr algn="ctr" fontAlgn="ctr"/>
                      <a:r>
                        <a:rPr lang="en-US" sz="1600" b="1" i="0" u="none" strike="noStrike">
                          <a:solidFill>
                            <a:srgbClr val="FFFFFF"/>
                          </a:solidFill>
                          <a:effectLst/>
                          <a:latin typeface="Calibri"/>
                        </a:rPr>
                        <a:t>2013/2014</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r>
              <a:tr h="641723">
                <a:tc vMerge="1">
                  <a:txBody>
                    <a:bodyPr/>
                    <a:lstStyle/>
                    <a:p>
                      <a:endParaRPr lang="en-US"/>
                    </a:p>
                  </a:txBody>
                  <a:tcPr/>
                </a:tc>
                <a:tc vMerge="1">
                  <a:txBody>
                    <a:bodyPr/>
                    <a:lstStyle/>
                    <a:p>
                      <a:endParaRPr lang="en-US"/>
                    </a:p>
                  </a:txBody>
                  <a:tcPr/>
                </a:tc>
                <a:tc>
                  <a:txBody>
                    <a:bodyPr/>
                    <a:lstStyle/>
                    <a:p>
                      <a:pPr algn="ctr" fontAlgn="ctr"/>
                      <a:r>
                        <a:rPr lang="en-US" sz="1600" b="1" i="0" u="none" strike="noStrike">
                          <a:solidFill>
                            <a:srgbClr val="FFFFFF"/>
                          </a:solidFill>
                          <a:effectLst/>
                          <a:latin typeface="Calibri"/>
                        </a:rPr>
                        <a:t>JUMLAH</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JUMLAH</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JUMLAH</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JUMLAH</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641723">
                <a:tc>
                  <a:txBody>
                    <a:bodyPr/>
                    <a:lstStyle/>
                    <a:p>
                      <a:pPr algn="ctr" fontAlgn="ctr"/>
                      <a:r>
                        <a:rPr lang="en-US" sz="1600" b="0" i="0" u="none" strike="noStrike">
                          <a:solidFill>
                            <a:srgbClr val="000000"/>
                          </a:solidFill>
                          <a:effectLst/>
                          <a:latin typeface="Calibri"/>
                        </a:rPr>
                        <a:t>1</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1600" b="0" i="0" u="none" strike="noStrike">
                          <a:solidFill>
                            <a:srgbClr val="000000"/>
                          </a:solidFill>
                          <a:effectLst/>
                          <a:latin typeface="Calibri"/>
                        </a:rPr>
                        <a:t>Jumlah Lulusan</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dirty="0">
                          <a:solidFill>
                            <a:srgbClr val="000000"/>
                          </a:solidFill>
                          <a:effectLst/>
                          <a:latin typeface="Arial"/>
                        </a:rPr>
                        <a:t>1,010,339</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1600" b="0" i="0" u="none" strike="noStrike" dirty="0">
                          <a:solidFill>
                            <a:srgbClr val="000000"/>
                          </a:solidFill>
                          <a:effectLst/>
                          <a:latin typeface="Arial"/>
                        </a:rPr>
                        <a:t>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1,086,387</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1600" b="0" i="0" u="none" strike="noStrike">
                          <a:solidFill>
                            <a:srgbClr val="000000"/>
                          </a:solidFill>
                          <a:effectLst/>
                          <a:latin typeface="Arial"/>
                        </a:rPr>
                        <a:t>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1,169,218</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1600" b="0" i="0" u="none" strike="noStrike">
                          <a:solidFill>
                            <a:srgbClr val="000000"/>
                          </a:solidFill>
                          <a:effectLst/>
                          <a:latin typeface="Arial"/>
                        </a:rPr>
                        <a:t>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dirty="0">
                          <a:solidFill>
                            <a:srgbClr val="000000"/>
                          </a:solidFill>
                          <a:effectLst/>
                          <a:latin typeface="Arial"/>
                        </a:rPr>
                        <a:t>1,241,398</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1600" b="0" i="0" u="none" strike="noStrike">
                          <a:solidFill>
                            <a:srgbClr val="000000"/>
                          </a:solidFill>
                          <a:effectLst/>
                          <a:latin typeface="Arial"/>
                        </a:rPr>
                        <a:t>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616054">
                <a:tc>
                  <a:txBody>
                    <a:bodyPr/>
                    <a:lstStyle/>
                    <a:p>
                      <a:pPr algn="ctr" fontAlgn="ctr"/>
                      <a:r>
                        <a:rPr lang="en-US" sz="1600" b="0" i="0" u="none" strike="noStrike">
                          <a:solidFill>
                            <a:srgbClr val="000000"/>
                          </a:solidFill>
                          <a:effectLst/>
                          <a:latin typeface="Calibri"/>
                        </a:rPr>
                        <a:t>2</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1600" b="0" i="0" u="none" strike="noStrike">
                          <a:solidFill>
                            <a:srgbClr val="000000"/>
                          </a:solidFill>
                          <a:effectLst/>
                          <a:latin typeface="Calibri"/>
                        </a:rPr>
                        <a:t>Jumlah Lulusan yang Bekerja</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 556,797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55%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 632,385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dirty="0">
                          <a:solidFill>
                            <a:srgbClr val="000000"/>
                          </a:solidFill>
                          <a:effectLst/>
                          <a:latin typeface="Arial"/>
                        </a:rPr>
                        <a:t>58%</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 730,059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62%</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 804,674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65%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206437">
                <a:tc>
                  <a:txBody>
                    <a:bodyPr/>
                    <a:lstStyle/>
                    <a:p>
                      <a:pPr algn="ctr" fontAlgn="ctr"/>
                      <a:r>
                        <a:rPr lang="en-US" sz="1600" b="0" i="0" u="none" strike="noStrike">
                          <a:solidFill>
                            <a:srgbClr val="000000"/>
                          </a:solidFill>
                          <a:effectLst/>
                          <a:latin typeface="Calibri"/>
                        </a:rPr>
                        <a:t>3</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1600" b="0" i="0" u="none" strike="noStrike" dirty="0" err="1">
                          <a:solidFill>
                            <a:srgbClr val="000000"/>
                          </a:solidFill>
                          <a:effectLst/>
                          <a:latin typeface="Calibri"/>
                        </a:rPr>
                        <a:t>Jumlah</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Lulusan</a:t>
                      </a:r>
                      <a:r>
                        <a:rPr lang="en-US" sz="1600" b="0" i="0" u="none" strike="noStrike" dirty="0">
                          <a:solidFill>
                            <a:srgbClr val="000000"/>
                          </a:solidFill>
                          <a:effectLst/>
                          <a:latin typeface="Calibri"/>
                        </a:rPr>
                        <a:t> yang </a:t>
                      </a:r>
                      <a:r>
                        <a:rPr lang="en-US" sz="1600" b="0" i="0" u="none" strike="noStrike" dirty="0" err="1">
                          <a:solidFill>
                            <a:srgbClr val="000000"/>
                          </a:solidFill>
                          <a:effectLst/>
                          <a:latin typeface="Calibri"/>
                        </a:rPr>
                        <a:t>Bekerja</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Mandiri</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Wirausaha</a:t>
                      </a:r>
                      <a:r>
                        <a:rPr lang="en-US" sz="1600" b="0" i="0" u="none" strike="noStrike" dirty="0">
                          <a:solidFill>
                            <a:srgbClr val="000000"/>
                          </a:solidFill>
                          <a:effectLst/>
                          <a:latin typeface="Calibri"/>
                        </a:rPr>
                        <a:t>)</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 50,153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dirty="0">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 55,141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dirty="0">
                          <a:solidFill>
                            <a:srgbClr val="000000"/>
                          </a:solidFill>
                          <a:effectLst/>
                          <a:latin typeface="Arial"/>
                        </a:rPr>
                        <a:t> 61,337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dirty="0">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dirty="0">
                          <a:solidFill>
                            <a:srgbClr val="000000"/>
                          </a:solidFill>
                          <a:effectLst/>
                          <a:latin typeface="Arial"/>
                        </a:rPr>
                        <a:t> 68,028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134563">
                <a:tc>
                  <a:txBody>
                    <a:bodyPr/>
                    <a:lstStyle/>
                    <a:p>
                      <a:pPr algn="ctr" fontAlgn="ctr"/>
                      <a:r>
                        <a:rPr lang="en-US" sz="1600" b="0" i="0" u="none" strike="noStrike">
                          <a:solidFill>
                            <a:srgbClr val="000000"/>
                          </a:solidFill>
                          <a:effectLst/>
                          <a:latin typeface="Calibri"/>
                        </a:rPr>
                        <a:t>4</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n-US" sz="1600" b="0" i="0" u="none" strike="noStrike">
                          <a:solidFill>
                            <a:srgbClr val="000000"/>
                          </a:solidFill>
                          <a:effectLst/>
                          <a:latin typeface="Calibri"/>
                        </a:rPr>
                        <a:t>Jumlah Lulusan yang Bekerja Sambil Kuliah</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 51,527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dirty="0">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 56,492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 61,968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dirty="0">
                          <a:solidFill>
                            <a:srgbClr val="000000"/>
                          </a:solidFill>
                          <a:effectLst/>
                          <a:latin typeface="Arial"/>
                        </a:rPr>
                        <a:t> 68,276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en-US" sz="1600" b="0" i="0" u="none" strike="noStrike" dirty="0">
                          <a:solidFill>
                            <a:srgbClr val="000000"/>
                          </a:solidFill>
                          <a:effectLst/>
                          <a:latin typeface="Arial"/>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616054">
                <a:tc>
                  <a:txBody>
                    <a:bodyPr/>
                    <a:lstStyle/>
                    <a:p>
                      <a:pPr algn="ctr" fontAlgn="ctr"/>
                      <a:r>
                        <a:rPr lang="en-US" sz="1600" b="0" i="0" u="none" strike="noStrike">
                          <a:solidFill>
                            <a:srgbClr val="000000"/>
                          </a:solidFill>
                          <a:effectLst/>
                          <a:latin typeface="Calibri"/>
                        </a:rPr>
                        <a:t>5</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en-US" sz="1600" b="0" i="0" u="none" strike="noStrike">
                          <a:solidFill>
                            <a:srgbClr val="000000"/>
                          </a:solidFill>
                          <a:effectLst/>
                          <a:latin typeface="Calibri"/>
                        </a:rPr>
                        <a:t>Jumlah Lulusan yang Melanjutkan</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 71,835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7%</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 79,306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7%</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 88,860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8%</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a:solidFill>
                            <a:srgbClr val="000000"/>
                          </a:solidFill>
                          <a:effectLst/>
                          <a:latin typeface="Arial"/>
                        </a:rPr>
                        <a:t> 98,070 </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ctr"/>
                      <a:r>
                        <a:rPr lang="en-US" sz="1600" b="0" i="0" u="none" strike="noStrike" dirty="0">
                          <a:solidFill>
                            <a:srgbClr val="000000"/>
                          </a:solidFill>
                          <a:effectLst/>
                          <a:latin typeface="Arial"/>
                        </a:rPr>
                        <a:t>8%</a:t>
                      </a:r>
                    </a:p>
                  </a:txBody>
                  <a:tcPr marL="7982" marR="7982" marT="79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val="91270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id-ID" sz="3200" b="1" dirty="0" smtClean="0">
                <a:solidFill>
                  <a:srgbClr val="376092"/>
                </a:solidFill>
              </a:rPr>
              <a:t>PEMBERDAYAAN SMK 2010-2014</a:t>
            </a:r>
            <a:endParaRPr lang="en-GB" sz="3200" b="1" dirty="0">
              <a:solidFill>
                <a:srgbClr val="376092"/>
              </a:solidFill>
            </a:endParaRP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accent6">
                    <a:lumMod val="75000"/>
                  </a:schemeClr>
                </a:solidFill>
                <a:latin typeface="Arial Rounded MT Bold" pitchFamily="34" charset="0"/>
              </a:rPr>
              <a:t>A.</a:t>
            </a:r>
            <a:r>
              <a:rPr lang="id-ID" sz="2400" dirty="0" smtClean="0">
                <a:solidFill>
                  <a:schemeClr val="accent6">
                    <a:lumMod val="75000"/>
                  </a:schemeClr>
                </a:solidFill>
                <a:latin typeface="Arial Rounded MT Bold" pitchFamily="34" charset="0"/>
              </a:rPr>
              <a:t>3</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2949813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sldNum" sz="quarter" idx="4294967295"/>
          </p:nvPr>
        </p:nvSpPr>
        <p:spPr>
          <a:xfrm>
            <a:off x="6553200" y="6404292"/>
            <a:ext cx="2133600" cy="269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27</a:t>
            </a:fld>
            <a:endParaRPr sz="1200">
              <a:solidFill>
                <a:srgbClr val="888888"/>
              </a:solidFill>
            </a:endParaRPr>
          </a:p>
        </p:txBody>
      </p:sp>
      <p:pic>
        <p:nvPicPr>
          <p:cNvPr id="279" name="pasted-image.pdf"/>
          <p:cNvPicPr/>
          <p:nvPr/>
        </p:nvPicPr>
        <p:blipFill>
          <a:blip r:embed="rId2">
            <a:extLst/>
          </a:blip>
          <a:stretch>
            <a:fillRect/>
          </a:stretch>
        </p:blipFill>
        <p:spPr>
          <a:xfrm>
            <a:off x="174284" y="130712"/>
            <a:ext cx="8795433" cy="6596576"/>
          </a:xfrm>
          <a:prstGeom prst="rect">
            <a:avLst/>
          </a:prstGeom>
          <a:ln w="12700">
            <a:miter lim="400000"/>
          </a:ln>
        </p:spPr>
      </p:pic>
    </p:spTree>
    <p:extLst>
      <p:ext uri="{BB962C8B-B14F-4D97-AF65-F5344CB8AC3E}">
        <p14:creationId xmlns:p14="http://schemas.microsoft.com/office/powerpoint/2010/main" val="160790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rot="18766305" flipV="1">
            <a:off x="1064269" y="994484"/>
            <a:ext cx="7638810" cy="3674783"/>
          </a:xfrm>
          <a:prstGeom prst="swooshArrow">
            <a:avLst>
              <a:gd name="adj1" fmla="val 25000"/>
              <a:gd name="adj2" fmla="val 25000"/>
            </a:avLst>
          </a:prstGeom>
          <a:solidFill>
            <a:schemeClr val="accent1">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26" name="Straight Connector 25"/>
          <p:cNvCxnSpPr/>
          <p:nvPr/>
        </p:nvCxnSpPr>
        <p:spPr>
          <a:xfrm>
            <a:off x="1149184" y="3598696"/>
            <a:ext cx="0" cy="51834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7198" y="2294840"/>
            <a:ext cx="2250162" cy="1492716"/>
          </a:xfrm>
          <a:prstGeom prst="rect">
            <a:avLst/>
          </a:prstGeom>
          <a:solidFill>
            <a:srgbClr val="FFFF99"/>
          </a:solidFill>
        </p:spPr>
        <p:txBody>
          <a:bodyPr wrap="square" rtlCol="0">
            <a:spAutoFit/>
          </a:bodyPr>
          <a:lstStyle/>
          <a:p>
            <a:pPr algn="ctr"/>
            <a:r>
              <a:rPr lang="id-ID" sz="1300" b="1" dirty="0" smtClean="0">
                <a:solidFill>
                  <a:srgbClr val="C00000"/>
                </a:solidFill>
              </a:rPr>
              <a:t>20</a:t>
            </a:r>
            <a:r>
              <a:rPr lang="en-US" sz="1300" b="1" dirty="0" smtClean="0">
                <a:solidFill>
                  <a:srgbClr val="C00000"/>
                </a:solidFill>
              </a:rPr>
              <a:t>10</a:t>
            </a:r>
            <a:endParaRPr lang="id-ID" sz="1300" b="1" dirty="0" smtClean="0">
              <a:solidFill>
                <a:srgbClr val="C00000"/>
              </a:solidFill>
            </a:endParaRPr>
          </a:p>
          <a:p>
            <a:pPr marL="285750" indent="-285750">
              <a:buFont typeface="Arial" pitchFamily="34" charset="0"/>
              <a:buChar char="•"/>
            </a:pPr>
            <a:r>
              <a:rPr lang="en-US" sz="1300" dirty="0" smtClean="0"/>
              <a:t>RKB	     = 1.015 </a:t>
            </a:r>
            <a:r>
              <a:rPr lang="en-US" sz="1300" dirty="0" err="1" smtClean="0"/>
              <a:t>Ruang</a:t>
            </a:r>
            <a:r>
              <a:rPr lang="en-US" sz="1300" dirty="0" smtClean="0"/>
              <a:t> </a:t>
            </a:r>
          </a:p>
          <a:p>
            <a:pPr marL="285750" indent="-285750">
              <a:buFont typeface="Arial" pitchFamily="34" charset="0"/>
              <a:buChar char="•"/>
            </a:pPr>
            <a:r>
              <a:rPr lang="en-US" sz="1300" dirty="0" smtClean="0"/>
              <a:t>USB   	     =    140  Unit</a:t>
            </a:r>
          </a:p>
          <a:p>
            <a:pPr marL="285750" indent="-285750">
              <a:buFont typeface="Arial" pitchFamily="34" charset="0"/>
              <a:buChar char="•"/>
            </a:pPr>
            <a:r>
              <a:rPr lang="en-US" sz="1300" dirty="0" smtClean="0"/>
              <a:t>RPS	     =    300  Unit</a:t>
            </a:r>
          </a:p>
          <a:p>
            <a:pPr marL="285750" indent="-285750">
              <a:buFont typeface="Arial" pitchFamily="34" charset="0"/>
              <a:buChar char="•"/>
            </a:pPr>
            <a:r>
              <a:rPr lang="en-US" sz="1300" dirty="0" err="1" smtClean="0"/>
              <a:t>Peralatan</a:t>
            </a:r>
            <a:r>
              <a:rPr lang="en-US" sz="1300" dirty="0" smtClean="0"/>
              <a:t>    =    708  Set</a:t>
            </a:r>
          </a:p>
          <a:p>
            <a:pPr marL="285750" indent="-285750">
              <a:buFont typeface="Arial" pitchFamily="34" charset="0"/>
              <a:buChar char="•"/>
            </a:pPr>
            <a:r>
              <a:rPr lang="en-US" sz="1300" dirty="0" smtClean="0"/>
              <a:t>RBOS	     =  3 </a:t>
            </a:r>
            <a:r>
              <a:rPr lang="en-US" sz="1300" dirty="0" err="1" smtClean="0"/>
              <a:t>juta</a:t>
            </a:r>
            <a:r>
              <a:rPr lang="en-US" sz="1300" dirty="0" smtClean="0"/>
              <a:t> </a:t>
            </a:r>
            <a:r>
              <a:rPr lang="en-US" sz="1300" dirty="0" err="1" smtClean="0"/>
              <a:t>Siswa</a:t>
            </a:r>
            <a:endParaRPr lang="en-US" sz="1300" dirty="0" smtClean="0"/>
          </a:p>
          <a:p>
            <a:pPr marL="285750" indent="-285750">
              <a:buFont typeface="Arial" pitchFamily="34" charset="0"/>
              <a:buChar char="•"/>
            </a:pPr>
            <a:r>
              <a:rPr lang="en-US" sz="1300" dirty="0" err="1" smtClean="0"/>
              <a:t>Beasiswa</a:t>
            </a:r>
            <a:r>
              <a:rPr lang="en-US" sz="1300" dirty="0" smtClean="0"/>
              <a:t>    =  5.000 </a:t>
            </a:r>
            <a:r>
              <a:rPr lang="en-US" sz="1300" dirty="0" err="1" smtClean="0"/>
              <a:t>Siswa</a:t>
            </a:r>
            <a:endParaRPr lang="en-US" sz="1300" dirty="0" smtClean="0"/>
          </a:p>
        </p:txBody>
      </p:sp>
      <p:cxnSp>
        <p:nvCxnSpPr>
          <p:cNvPr id="30" name="Straight Connector 29"/>
          <p:cNvCxnSpPr/>
          <p:nvPr/>
        </p:nvCxnSpPr>
        <p:spPr>
          <a:xfrm flipH="1">
            <a:off x="3214892" y="4130785"/>
            <a:ext cx="2941" cy="38520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66574" y="2207400"/>
            <a:ext cx="0" cy="131040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89396" y="2898391"/>
            <a:ext cx="0" cy="75056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59719" y="1269104"/>
            <a:ext cx="0" cy="93829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10073" y="1510487"/>
            <a:ext cx="23492" cy="79827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271597" y="1040504"/>
            <a:ext cx="422031" cy="457200"/>
          </a:xfrm>
          <a:prstGeom prst="ellipse">
            <a:avLst/>
          </a:prstGeom>
          <a:solidFill>
            <a:schemeClr val="tx2">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24767" y="4157034"/>
            <a:ext cx="253218" cy="274320"/>
          </a:xfrm>
          <a:prstGeom prst="ellipse">
            <a:avLst/>
          </a:prstGeom>
          <a:solidFill>
            <a:schemeClr val="tx2">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65595" y="4502240"/>
            <a:ext cx="791313" cy="400110"/>
          </a:xfrm>
          <a:prstGeom prst="rect">
            <a:avLst/>
          </a:prstGeom>
          <a:noFill/>
        </p:spPr>
        <p:txBody>
          <a:bodyPr wrap="square" rtlCol="0">
            <a:spAutoFit/>
          </a:bodyPr>
          <a:lstStyle/>
          <a:p>
            <a:pPr algn="ctr"/>
            <a:r>
              <a:rPr lang="en-US" sz="2000" b="1" dirty="0" smtClean="0">
                <a:solidFill>
                  <a:schemeClr val="tx2">
                    <a:lumMod val="75000"/>
                  </a:schemeClr>
                </a:solidFill>
              </a:rPr>
              <a:t>2010</a:t>
            </a:r>
            <a:endParaRPr lang="en-US" sz="2000" b="1" dirty="0">
              <a:solidFill>
                <a:schemeClr val="tx2">
                  <a:lumMod val="75000"/>
                </a:schemeClr>
              </a:solidFill>
            </a:endParaRPr>
          </a:p>
        </p:txBody>
      </p:sp>
      <p:sp>
        <p:nvSpPr>
          <p:cNvPr id="47" name="Oval 46"/>
          <p:cNvSpPr/>
          <p:nvPr/>
        </p:nvSpPr>
        <p:spPr>
          <a:xfrm>
            <a:off x="6188352" y="2162598"/>
            <a:ext cx="244778" cy="26517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48" name="Oval 47"/>
          <p:cNvSpPr/>
          <p:nvPr/>
        </p:nvSpPr>
        <p:spPr>
          <a:xfrm>
            <a:off x="5341137" y="2817659"/>
            <a:ext cx="227897" cy="24688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49" name="Oval 48"/>
          <p:cNvSpPr/>
          <p:nvPr/>
        </p:nvSpPr>
        <p:spPr>
          <a:xfrm>
            <a:off x="4167505" y="3517806"/>
            <a:ext cx="211015" cy="228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50" name="Oval 49"/>
          <p:cNvSpPr/>
          <p:nvPr/>
        </p:nvSpPr>
        <p:spPr>
          <a:xfrm>
            <a:off x="3117825" y="4011880"/>
            <a:ext cx="194134" cy="2103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55" name="TextBox 54"/>
          <p:cNvSpPr txBox="1"/>
          <p:nvPr/>
        </p:nvSpPr>
        <p:spPr>
          <a:xfrm>
            <a:off x="7170602" y="686938"/>
            <a:ext cx="791313" cy="400110"/>
          </a:xfrm>
          <a:prstGeom prst="rect">
            <a:avLst/>
          </a:prstGeom>
          <a:noFill/>
        </p:spPr>
        <p:txBody>
          <a:bodyPr wrap="square" rtlCol="0">
            <a:spAutoFit/>
          </a:bodyPr>
          <a:lstStyle/>
          <a:p>
            <a:pPr algn="ctr"/>
            <a:r>
              <a:rPr lang="en-US" sz="2000" b="1" dirty="0" smtClean="0">
                <a:solidFill>
                  <a:schemeClr val="tx2">
                    <a:lumMod val="75000"/>
                  </a:schemeClr>
                </a:solidFill>
              </a:rPr>
              <a:t>2015</a:t>
            </a:r>
            <a:endParaRPr lang="en-US" sz="2000" b="1" dirty="0">
              <a:solidFill>
                <a:schemeClr val="tx2">
                  <a:lumMod val="75000"/>
                </a:schemeClr>
              </a:solidFill>
            </a:endParaRPr>
          </a:p>
        </p:txBody>
      </p:sp>
      <p:cxnSp>
        <p:nvCxnSpPr>
          <p:cNvPr id="62" name="Straight Connector 61"/>
          <p:cNvCxnSpPr/>
          <p:nvPr/>
        </p:nvCxnSpPr>
        <p:spPr>
          <a:xfrm>
            <a:off x="1149185" y="4948078"/>
            <a:ext cx="0" cy="457200"/>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Down Arrow 75"/>
          <p:cNvSpPr/>
          <p:nvPr/>
        </p:nvSpPr>
        <p:spPr>
          <a:xfrm>
            <a:off x="1017299" y="5280328"/>
            <a:ext cx="263771" cy="142876"/>
          </a:xfrm>
          <a:prstGeom prst="downArrow">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940152" y="5319554"/>
            <a:ext cx="2882108" cy="307777"/>
          </a:xfrm>
          <a:prstGeom prst="rect">
            <a:avLst/>
          </a:prstGeom>
          <a:noFill/>
        </p:spPr>
        <p:txBody>
          <a:bodyPr wrap="square" rtlCol="0">
            <a:spAutoFit/>
          </a:bodyPr>
          <a:lstStyle/>
          <a:p>
            <a:pPr algn="ctr"/>
            <a:r>
              <a:rPr lang="en-US" sz="1400" dirty="0" err="1" smtClean="0"/>
              <a:t>Ketercapaian</a:t>
            </a:r>
            <a:r>
              <a:rPr lang="en-US" sz="1400" dirty="0" smtClean="0"/>
              <a:t> 2014 /</a:t>
            </a:r>
            <a:r>
              <a:rPr lang="id-ID" sz="1400" dirty="0" smtClean="0"/>
              <a:t> </a:t>
            </a:r>
            <a:r>
              <a:rPr lang="en-US" sz="1400" dirty="0" err="1" smtClean="0"/>
              <a:t>Kontrak</a:t>
            </a:r>
            <a:r>
              <a:rPr lang="en-US" sz="1400" dirty="0" smtClean="0"/>
              <a:t> </a:t>
            </a:r>
            <a:r>
              <a:rPr lang="en-US" sz="1400" dirty="0" err="1" smtClean="0"/>
              <a:t>Kinerja</a:t>
            </a:r>
            <a:endParaRPr lang="en-US" sz="1400" dirty="0"/>
          </a:p>
        </p:txBody>
      </p:sp>
      <p:sp>
        <p:nvSpPr>
          <p:cNvPr id="82" name="TextBox 81"/>
          <p:cNvSpPr txBox="1"/>
          <p:nvPr/>
        </p:nvSpPr>
        <p:spPr>
          <a:xfrm>
            <a:off x="52113" y="5416589"/>
            <a:ext cx="2575670" cy="1169551"/>
          </a:xfrm>
          <a:prstGeom prst="rect">
            <a:avLst/>
          </a:prstGeom>
          <a:noFill/>
          <a:ln>
            <a:solidFill>
              <a:srgbClr val="FF0000"/>
            </a:solidFill>
          </a:ln>
        </p:spPr>
        <p:txBody>
          <a:bodyPr wrap="square" rtlCol="0">
            <a:spAutoFit/>
          </a:bodyPr>
          <a:lstStyle/>
          <a:p>
            <a:r>
              <a:rPr lang="en-US" sz="1400" b="1" i="1" dirty="0" smtClean="0"/>
              <a:t>Baseline :</a:t>
            </a:r>
          </a:p>
          <a:p>
            <a:pPr marL="109538" indent="-109538">
              <a:buFont typeface="Arial" pitchFamily="34" charset="0"/>
              <a:buChar char="•"/>
            </a:pPr>
            <a:r>
              <a:rPr lang="en-US" sz="1400" i="1" dirty="0" err="1"/>
              <a:t>S</a:t>
            </a:r>
            <a:r>
              <a:rPr lang="en-US" sz="1400" i="1" dirty="0" err="1" smtClean="0"/>
              <a:t>iswa</a:t>
            </a:r>
            <a:r>
              <a:rPr lang="en-US" sz="1400" i="1" dirty="0" smtClean="0"/>
              <a:t> SMA:SMK = 60%:40%</a:t>
            </a:r>
          </a:p>
          <a:p>
            <a:pPr marL="109538" indent="-109538">
              <a:buFont typeface="Arial" pitchFamily="34" charset="0"/>
              <a:buChar char="•"/>
            </a:pPr>
            <a:r>
              <a:rPr lang="en-US" sz="1400" i="1" dirty="0" smtClean="0"/>
              <a:t>APK SMK = 25 %</a:t>
            </a:r>
          </a:p>
          <a:p>
            <a:pPr marL="109538" indent="-109538">
              <a:buFont typeface="Arial" pitchFamily="34" charset="0"/>
              <a:buChar char="•"/>
            </a:pPr>
            <a:r>
              <a:rPr lang="en-US" sz="1400" i="1" dirty="0" smtClean="0"/>
              <a:t>SMK </a:t>
            </a:r>
            <a:r>
              <a:rPr lang="en-US" sz="1400" i="1" dirty="0" err="1" smtClean="0"/>
              <a:t>Unggul</a:t>
            </a:r>
            <a:r>
              <a:rPr lang="en-US" sz="1400" i="1" dirty="0" smtClean="0"/>
              <a:t> = 90 </a:t>
            </a:r>
            <a:r>
              <a:rPr lang="en-US" sz="1400" i="1" dirty="0" err="1" smtClean="0"/>
              <a:t>Sekolah</a:t>
            </a:r>
            <a:endParaRPr lang="en-US" sz="1400" i="1" dirty="0" smtClean="0"/>
          </a:p>
          <a:p>
            <a:pPr marL="109538" indent="-109538">
              <a:buFont typeface="Arial" pitchFamily="34" charset="0"/>
              <a:buChar char="•"/>
            </a:pPr>
            <a:r>
              <a:rPr lang="en-US" sz="1400" i="1" dirty="0" err="1" smtClean="0"/>
              <a:t>Spektrum</a:t>
            </a:r>
            <a:r>
              <a:rPr lang="en-US" sz="1400" i="1" dirty="0" smtClean="0"/>
              <a:t> </a:t>
            </a:r>
            <a:r>
              <a:rPr lang="en-US" sz="1400" i="1" dirty="0" err="1" smtClean="0"/>
              <a:t>keahlian</a:t>
            </a:r>
            <a:r>
              <a:rPr lang="en-US" sz="1400" i="1" dirty="0" smtClean="0"/>
              <a:t>  = 121  </a:t>
            </a:r>
            <a:r>
              <a:rPr lang="en-US" sz="1400" i="1" dirty="0" err="1" smtClean="0"/>
              <a:t>Kom</a:t>
            </a:r>
            <a:r>
              <a:rPr lang="en-US" sz="1400" i="1" dirty="0" smtClean="0"/>
              <a:t>.</a:t>
            </a:r>
            <a:endParaRPr lang="en-US" sz="1400" i="1" dirty="0"/>
          </a:p>
        </p:txBody>
      </p:sp>
      <p:sp>
        <p:nvSpPr>
          <p:cNvPr id="5" name="Rectangle 4"/>
          <p:cNvSpPr/>
          <p:nvPr/>
        </p:nvSpPr>
        <p:spPr>
          <a:xfrm>
            <a:off x="52113" y="221081"/>
            <a:ext cx="3088153" cy="830997"/>
          </a:xfrm>
          <a:prstGeom prst="rect">
            <a:avLst/>
          </a:prstGeom>
        </p:spPr>
        <p:txBody>
          <a:bodyPr wrap="none">
            <a:spAutoFit/>
          </a:bodyPr>
          <a:lstStyle/>
          <a:p>
            <a:r>
              <a:rPr lang="en-US" sz="2400" b="1" i="1" dirty="0" err="1" smtClean="0">
                <a:solidFill>
                  <a:srgbClr val="0070C0"/>
                </a:solidFill>
              </a:rPr>
              <a:t>Bantuan</a:t>
            </a:r>
            <a:r>
              <a:rPr lang="en-US" sz="2400" b="1" i="1" dirty="0" smtClean="0">
                <a:solidFill>
                  <a:srgbClr val="0070C0"/>
                </a:solidFill>
              </a:rPr>
              <a:t>  </a:t>
            </a:r>
            <a:r>
              <a:rPr lang="en-US" sz="2400" b="1" i="1" dirty="0" err="1" smtClean="0">
                <a:solidFill>
                  <a:srgbClr val="0070C0"/>
                </a:solidFill>
              </a:rPr>
              <a:t>Kepada</a:t>
            </a:r>
            <a:r>
              <a:rPr lang="en-US" sz="2400" b="1" i="1" dirty="0" smtClean="0">
                <a:solidFill>
                  <a:srgbClr val="0070C0"/>
                </a:solidFill>
              </a:rPr>
              <a:t> SMK </a:t>
            </a:r>
          </a:p>
          <a:p>
            <a:r>
              <a:rPr lang="en-US" sz="2400" b="1" i="1" dirty="0" smtClean="0">
                <a:solidFill>
                  <a:srgbClr val="0070C0"/>
                </a:solidFill>
              </a:rPr>
              <a:t>2010 - 2014</a:t>
            </a:r>
            <a:endParaRPr lang="id-ID" sz="2400" b="1" dirty="0" smtClean="0">
              <a:solidFill>
                <a:srgbClr val="0070C0"/>
              </a:solidFill>
            </a:endParaRPr>
          </a:p>
        </p:txBody>
      </p:sp>
      <p:sp>
        <p:nvSpPr>
          <p:cNvPr id="72" name="Down Arrow 71"/>
          <p:cNvSpPr/>
          <p:nvPr/>
        </p:nvSpPr>
        <p:spPr>
          <a:xfrm>
            <a:off x="7442808" y="5176678"/>
            <a:ext cx="263771" cy="142876"/>
          </a:xfrm>
          <a:prstGeom prst="downArrow">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7533565" y="2308761"/>
            <a:ext cx="32693" cy="2834751"/>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Slide Number Placeholder 2"/>
          <p:cNvSpPr txBox="1"/>
          <p:nvPr/>
        </p:nvSpPr>
        <p:spPr>
          <a:xfrm>
            <a:off x="8822260" y="6586140"/>
            <a:ext cx="337625"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28</a:t>
            </a:fld>
            <a:endParaRPr lang="id-ID" sz="1050" b="1" dirty="0">
              <a:solidFill>
                <a:schemeClr val="bg1"/>
              </a:solidFill>
              <a:effectLst>
                <a:outerShdw blurRad="38100" dist="38100" dir="2700000" algn="tl">
                  <a:srgbClr val="000000"/>
                </a:outerShdw>
              </a:effectLst>
              <a:latin typeface="Calibri" pitchFamily="34" charset="0"/>
            </a:endParaRPr>
          </a:p>
        </p:txBody>
      </p:sp>
      <p:sp>
        <p:nvSpPr>
          <p:cNvPr id="51" name="TextBox 50"/>
          <p:cNvSpPr txBox="1"/>
          <p:nvPr/>
        </p:nvSpPr>
        <p:spPr>
          <a:xfrm>
            <a:off x="2783614" y="4294194"/>
            <a:ext cx="2495798" cy="1600438"/>
          </a:xfrm>
          <a:prstGeom prst="rect">
            <a:avLst/>
          </a:prstGeom>
          <a:solidFill>
            <a:srgbClr val="BDFFBD"/>
          </a:solidFill>
        </p:spPr>
        <p:txBody>
          <a:bodyPr wrap="square" rtlCol="0">
            <a:spAutoFit/>
          </a:bodyPr>
          <a:lstStyle/>
          <a:p>
            <a:pPr algn="ctr"/>
            <a:r>
              <a:rPr lang="id-ID" sz="1400" b="1" dirty="0" smtClean="0">
                <a:solidFill>
                  <a:srgbClr val="C00000"/>
                </a:solidFill>
              </a:rPr>
              <a:t>20</a:t>
            </a:r>
            <a:r>
              <a:rPr lang="en-US" sz="1400" b="1" dirty="0" smtClean="0">
                <a:solidFill>
                  <a:srgbClr val="C00000"/>
                </a:solidFill>
              </a:rPr>
              <a:t>11</a:t>
            </a:r>
            <a:endParaRPr lang="id-ID" sz="1400" b="1" dirty="0" smtClean="0">
              <a:solidFill>
                <a:srgbClr val="C00000"/>
              </a:solidFill>
            </a:endParaRPr>
          </a:p>
          <a:p>
            <a:pPr marL="285750" indent="-285750">
              <a:buFont typeface="Arial" pitchFamily="34" charset="0"/>
              <a:buChar char="•"/>
            </a:pPr>
            <a:r>
              <a:rPr lang="en-US" sz="1400" dirty="0" smtClean="0"/>
              <a:t>RKB	     = 528  </a:t>
            </a:r>
            <a:r>
              <a:rPr lang="en-US" sz="1400" dirty="0" err="1" smtClean="0"/>
              <a:t>Ruang</a:t>
            </a:r>
            <a:r>
              <a:rPr lang="en-US" sz="1400" dirty="0" smtClean="0"/>
              <a:t> </a:t>
            </a:r>
          </a:p>
          <a:p>
            <a:pPr marL="285750" indent="-285750">
              <a:buFont typeface="Arial" pitchFamily="34" charset="0"/>
              <a:buChar char="•"/>
            </a:pPr>
            <a:r>
              <a:rPr lang="en-US" sz="1400" dirty="0" smtClean="0"/>
              <a:t>USB   	     =    55  Unit</a:t>
            </a:r>
          </a:p>
          <a:p>
            <a:pPr marL="285750" indent="-285750">
              <a:buFont typeface="Arial" pitchFamily="34" charset="0"/>
              <a:buChar char="•"/>
            </a:pPr>
            <a:r>
              <a:rPr lang="en-US" sz="1400" dirty="0" smtClean="0"/>
              <a:t>RPS	     =    27   Unit</a:t>
            </a:r>
          </a:p>
          <a:p>
            <a:pPr marL="285750" indent="-285750">
              <a:buFont typeface="Arial" pitchFamily="34" charset="0"/>
              <a:buChar char="•"/>
            </a:pPr>
            <a:r>
              <a:rPr lang="en-US" sz="1400" dirty="0" err="1" smtClean="0"/>
              <a:t>Peralatan</a:t>
            </a:r>
            <a:r>
              <a:rPr lang="en-US" sz="1400" dirty="0" smtClean="0"/>
              <a:t>   =   5.743 Set</a:t>
            </a:r>
          </a:p>
          <a:p>
            <a:pPr marL="285750" indent="-285750">
              <a:buFont typeface="Arial" pitchFamily="34" charset="0"/>
              <a:buChar char="•"/>
            </a:pPr>
            <a:r>
              <a:rPr lang="en-US" sz="1400" dirty="0" smtClean="0"/>
              <a:t>RBOS	     =  3,3 </a:t>
            </a:r>
            <a:r>
              <a:rPr lang="en-US" sz="1400" dirty="0" err="1" smtClean="0"/>
              <a:t>juta</a:t>
            </a:r>
            <a:r>
              <a:rPr lang="en-US" sz="1400" dirty="0" smtClean="0"/>
              <a:t> </a:t>
            </a:r>
            <a:r>
              <a:rPr lang="en-US" sz="1400" dirty="0" err="1" smtClean="0"/>
              <a:t>Siswa</a:t>
            </a:r>
            <a:endParaRPr lang="en-US" sz="1400" dirty="0" smtClean="0"/>
          </a:p>
          <a:p>
            <a:pPr marL="285750" indent="-285750">
              <a:buFont typeface="Arial" pitchFamily="34" charset="0"/>
              <a:buChar char="•"/>
            </a:pPr>
            <a:r>
              <a:rPr lang="en-US" sz="1400" dirty="0" err="1" smtClean="0"/>
              <a:t>Beasiswa</a:t>
            </a:r>
            <a:r>
              <a:rPr lang="en-US" sz="1400" dirty="0" smtClean="0"/>
              <a:t>    =  180.000 </a:t>
            </a:r>
            <a:r>
              <a:rPr lang="en-US" sz="1400" dirty="0" err="1" smtClean="0"/>
              <a:t>Siswa</a:t>
            </a:r>
            <a:endParaRPr lang="en-US" sz="1400" dirty="0" smtClean="0"/>
          </a:p>
        </p:txBody>
      </p:sp>
      <p:sp>
        <p:nvSpPr>
          <p:cNvPr id="52" name="TextBox 51"/>
          <p:cNvSpPr txBox="1"/>
          <p:nvPr/>
        </p:nvSpPr>
        <p:spPr>
          <a:xfrm>
            <a:off x="1924483" y="637740"/>
            <a:ext cx="2403559" cy="1569660"/>
          </a:xfrm>
          <a:prstGeom prst="rect">
            <a:avLst/>
          </a:prstGeom>
          <a:solidFill>
            <a:srgbClr val="FAD5BE"/>
          </a:solidFill>
        </p:spPr>
        <p:txBody>
          <a:bodyPr wrap="square" rtlCol="0">
            <a:spAutoFit/>
          </a:bodyPr>
          <a:lstStyle/>
          <a:p>
            <a:pPr algn="ctr"/>
            <a:r>
              <a:rPr lang="id-ID" sz="1200" b="1" dirty="0" smtClean="0">
                <a:solidFill>
                  <a:srgbClr val="C00000"/>
                </a:solidFill>
              </a:rPr>
              <a:t>20</a:t>
            </a:r>
            <a:r>
              <a:rPr lang="en-US" sz="1200" b="1" dirty="0" smtClean="0">
                <a:solidFill>
                  <a:srgbClr val="C00000"/>
                </a:solidFill>
              </a:rPr>
              <a:t>12</a:t>
            </a:r>
            <a:endParaRPr lang="id-ID" sz="1200" b="1" dirty="0" smtClean="0">
              <a:solidFill>
                <a:srgbClr val="C00000"/>
              </a:solidFill>
            </a:endParaRPr>
          </a:p>
          <a:p>
            <a:pPr marL="285750" indent="-285750">
              <a:buFont typeface="Arial" pitchFamily="34" charset="0"/>
              <a:buChar char="•"/>
            </a:pPr>
            <a:r>
              <a:rPr lang="en-US" sz="1200" dirty="0" smtClean="0"/>
              <a:t>RKB	     = 528    </a:t>
            </a:r>
            <a:r>
              <a:rPr lang="en-US" sz="1200" dirty="0" err="1" smtClean="0"/>
              <a:t>Ruang</a:t>
            </a:r>
            <a:r>
              <a:rPr lang="en-US" sz="1200" dirty="0" smtClean="0"/>
              <a:t> </a:t>
            </a:r>
          </a:p>
          <a:p>
            <a:pPr marL="285750" indent="-285750">
              <a:buFont typeface="Arial" pitchFamily="34" charset="0"/>
              <a:buChar char="•"/>
            </a:pPr>
            <a:r>
              <a:rPr lang="en-US" sz="1200" dirty="0" smtClean="0"/>
              <a:t>USB   	     =    140  Unit</a:t>
            </a:r>
          </a:p>
          <a:p>
            <a:pPr marL="285750" indent="-285750">
              <a:buFont typeface="Arial" pitchFamily="34" charset="0"/>
              <a:buChar char="•"/>
            </a:pPr>
            <a:r>
              <a:rPr lang="en-US" sz="1200" dirty="0" smtClean="0"/>
              <a:t>RPS	     =    300  Unit</a:t>
            </a:r>
          </a:p>
          <a:p>
            <a:pPr marL="285750" indent="-285750">
              <a:buFont typeface="Arial" pitchFamily="34" charset="0"/>
              <a:buChar char="•"/>
            </a:pPr>
            <a:r>
              <a:rPr lang="en-US" sz="1200" dirty="0" err="1" smtClean="0"/>
              <a:t>Peralatan</a:t>
            </a:r>
            <a:r>
              <a:rPr lang="en-US" sz="1200" dirty="0" smtClean="0"/>
              <a:t>      =      30   Set</a:t>
            </a:r>
          </a:p>
          <a:p>
            <a:pPr marL="285750" indent="-285750">
              <a:buFont typeface="Arial" pitchFamily="34" charset="0"/>
              <a:buChar char="•"/>
            </a:pPr>
            <a:r>
              <a:rPr lang="en-US" sz="1200" dirty="0" smtClean="0"/>
              <a:t>RBOS	     =  3,8 </a:t>
            </a:r>
            <a:r>
              <a:rPr lang="en-US" sz="1200" dirty="0" err="1" smtClean="0"/>
              <a:t>juta</a:t>
            </a:r>
            <a:r>
              <a:rPr lang="en-US" sz="1200" dirty="0" smtClean="0"/>
              <a:t> </a:t>
            </a:r>
            <a:r>
              <a:rPr lang="en-US" sz="1200" dirty="0" err="1" smtClean="0"/>
              <a:t>Siswa</a:t>
            </a:r>
            <a:endParaRPr lang="en-US" sz="1200" dirty="0" smtClean="0"/>
          </a:p>
          <a:p>
            <a:pPr marL="285750" indent="-285750">
              <a:buFont typeface="Arial" pitchFamily="34" charset="0"/>
              <a:buChar char="•"/>
            </a:pPr>
            <a:r>
              <a:rPr lang="en-US" sz="1200" dirty="0" smtClean="0"/>
              <a:t>BKM 	     =  345.709 </a:t>
            </a:r>
            <a:r>
              <a:rPr lang="en-US" sz="1200" dirty="0" err="1" smtClean="0"/>
              <a:t>Siswa</a:t>
            </a:r>
            <a:endParaRPr lang="en-US" sz="1200" dirty="0" smtClean="0"/>
          </a:p>
          <a:p>
            <a:pPr marL="285750" indent="-285750">
              <a:buFont typeface="Arial" pitchFamily="34" charset="0"/>
              <a:buChar char="•"/>
            </a:pPr>
            <a:r>
              <a:rPr lang="en-US" sz="1200" dirty="0" err="1" smtClean="0"/>
              <a:t>Beasiswa</a:t>
            </a:r>
            <a:r>
              <a:rPr lang="en-US" sz="1200" dirty="0" smtClean="0"/>
              <a:t>       =  20.000 </a:t>
            </a:r>
            <a:r>
              <a:rPr lang="en-US" sz="1200" dirty="0" err="1" smtClean="0"/>
              <a:t>Siswa</a:t>
            </a:r>
            <a:endParaRPr lang="en-US" sz="1200" dirty="0" smtClean="0"/>
          </a:p>
        </p:txBody>
      </p:sp>
      <p:sp>
        <p:nvSpPr>
          <p:cNvPr id="53" name="TextBox 52"/>
          <p:cNvSpPr txBox="1"/>
          <p:nvPr/>
        </p:nvSpPr>
        <p:spPr>
          <a:xfrm>
            <a:off x="5341137" y="3356815"/>
            <a:ext cx="2696055" cy="1815882"/>
          </a:xfrm>
          <a:prstGeom prst="rect">
            <a:avLst/>
          </a:prstGeom>
          <a:solidFill>
            <a:srgbClr val="CCFF99"/>
          </a:solidFill>
        </p:spPr>
        <p:txBody>
          <a:bodyPr wrap="square" rtlCol="0">
            <a:spAutoFit/>
          </a:bodyPr>
          <a:lstStyle/>
          <a:p>
            <a:pPr algn="ctr"/>
            <a:r>
              <a:rPr lang="id-ID" sz="1400" b="1" dirty="0" smtClean="0">
                <a:solidFill>
                  <a:srgbClr val="C00000"/>
                </a:solidFill>
              </a:rPr>
              <a:t>20</a:t>
            </a:r>
            <a:r>
              <a:rPr lang="en-US" sz="1400" b="1" dirty="0" smtClean="0">
                <a:solidFill>
                  <a:srgbClr val="C00000"/>
                </a:solidFill>
              </a:rPr>
              <a:t>13</a:t>
            </a:r>
            <a:endParaRPr lang="id-ID" sz="1400" b="1" dirty="0" smtClean="0">
              <a:solidFill>
                <a:srgbClr val="C00000"/>
              </a:solidFill>
            </a:endParaRPr>
          </a:p>
          <a:p>
            <a:pPr marL="285750" indent="-285750">
              <a:buFont typeface="Arial" pitchFamily="34" charset="0"/>
              <a:buChar char="•"/>
            </a:pPr>
            <a:r>
              <a:rPr lang="en-US" sz="1400" dirty="0" smtClean="0"/>
              <a:t>RKB	     = 1.015 </a:t>
            </a:r>
            <a:r>
              <a:rPr lang="en-US" sz="1400" dirty="0" err="1" smtClean="0"/>
              <a:t>Ruang</a:t>
            </a:r>
            <a:r>
              <a:rPr lang="en-US" sz="1400" dirty="0" smtClean="0"/>
              <a:t> </a:t>
            </a:r>
          </a:p>
          <a:p>
            <a:pPr marL="285750" indent="-285750">
              <a:buFont typeface="Arial" pitchFamily="34" charset="0"/>
              <a:buChar char="•"/>
            </a:pPr>
            <a:r>
              <a:rPr lang="en-US" sz="1400" dirty="0" smtClean="0"/>
              <a:t>USB   	     =    140  Unit</a:t>
            </a:r>
          </a:p>
          <a:p>
            <a:pPr marL="285750" indent="-285750">
              <a:buFont typeface="Arial" pitchFamily="34" charset="0"/>
              <a:buChar char="•"/>
            </a:pPr>
            <a:r>
              <a:rPr lang="en-US" sz="1400" dirty="0" smtClean="0"/>
              <a:t>RPS	     =    300  Unit</a:t>
            </a:r>
          </a:p>
          <a:p>
            <a:pPr marL="285750" indent="-285750">
              <a:buFont typeface="Arial" pitchFamily="34" charset="0"/>
              <a:buChar char="•"/>
            </a:pPr>
            <a:r>
              <a:rPr lang="en-US" sz="1400" dirty="0" err="1" smtClean="0"/>
              <a:t>Peralatan</a:t>
            </a:r>
            <a:r>
              <a:rPr lang="en-US" sz="1400" dirty="0" smtClean="0"/>
              <a:t>    =    700  Set</a:t>
            </a:r>
          </a:p>
          <a:p>
            <a:pPr marL="285750" indent="-285750">
              <a:buFont typeface="Arial" pitchFamily="34" charset="0"/>
              <a:buChar char="•"/>
            </a:pPr>
            <a:r>
              <a:rPr lang="en-US" sz="1400" dirty="0" smtClean="0"/>
              <a:t>RBOS	     =  3,87 </a:t>
            </a:r>
            <a:r>
              <a:rPr lang="en-US" sz="1400" dirty="0" err="1" smtClean="0"/>
              <a:t>juta</a:t>
            </a:r>
            <a:r>
              <a:rPr lang="en-US" sz="1400" dirty="0" smtClean="0"/>
              <a:t> </a:t>
            </a:r>
            <a:r>
              <a:rPr lang="en-US" sz="1400" dirty="0" err="1" smtClean="0"/>
              <a:t>Siswa</a:t>
            </a:r>
            <a:endParaRPr lang="en-US" sz="1400" dirty="0" smtClean="0"/>
          </a:p>
          <a:p>
            <a:pPr marL="285750" indent="-285750">
              <a:buFont typeface="Arial" pitchFamily="34" charset="0"/>
              <a:buChar char="•"/>
            </a:pPr>
            <a:r>
              <a:rPr lang="en-US" sz="1400" dirty="0" smtClean="0"/>
              <a:t>BSM             =  617.057 </a:t>
            </a:r>
            <a:r>
              <a:rPr lang="en-US" sz="1400" dirty="0" err="1" smtClean="0"/>
              <a:t>Siswa</a:t>
            </a:r>
            <a:endParaRPr lang="en-US" sz="1400" dirty="0" smtClean="0"/>
          </a:p>
          <a:p>
            <a:pPr marL="285750" indent="-285750">
              <a:buFont typeface="Arial" pitchFamily="34" charset="0"/>
              <a:buChar char="•"/>
            </a:pPr>
            <a:r>
              <a:rPr lang="en-US" sz="1400" dirty="0" err="1" smtClean="0"/>
              <a:t>Beasiswa</a:t>
            </a:r>
            <a:r>
              <a:rPr lang="en-US" sz="1400" dirty="0" smtClean="0"/>
              <a:t>    =  14.426 </a:t>
            </a:r>
            <a:r>
              <a:rPr lang="en-US" sz="1400" dirty="0" err="1" smtClean="0"/>
              <a:t>Siswa</a:t>
            </a:r>
            <a:endParaRPr lang="en-US" sz="1400" dirty="0" smtClean="0"/>
          </a:p>
        </p:txBody>
      </p:sp>
      <p:sp>
        <p:nvSpPr>
          <p:cNvPr id="54" name="TextBox 53"/>
          <p:cNvSpPr txBox="1"/>
          <p:nvPr/>
        </p:nvSpPr>
        <p:spPr>
          <a:xfrm>
            <a:off x="4488444" y="14015"/>
            <a:ext cx="2531828" cy="1815882"/>
          </a:xfrm>
          <a:prstGeom prst="rect">
            <a:avLst/>
          </a:prstGeom>
          <a:solidFill>
            <a:srgbClr val="C2E5F4"/>
          </a:solidFill>
        </p:spPr>
        <p:txBody>
          <a:bodyPr wrap="square" rtlCol="0">
            <a:spAutoFit/>
          </a:bodyPr>
          <a:lstStyle/>
          <a:p>
            <a:pPr algn="ctr"/>
            <a:r>
              <a:rPr lang="id-ID" sz="1400" b="1" dirty="0" smtClean="0">
                <a:solidFill>
                  <a:srgbClr val="C00000"/>
                </a:solidFill>
              </a:rPr>
              <a:t>20</a:t>
            </a:r>
            <a:r>
              <a:rPr lang="en-US" sz="1400" b="1" dirty="0" smtClean="0">
                <a:solidFill>
                  <a:srgbClr val="C00000"/>
                </a:solidFill>
              </a:rPr>
              <a:t>14</a:t>
            </a:r>
            <a:endParaRPr lang="id-ID" sz="1400" b="1" dirty="0" smtClean="0">
              <a:solidFill>
                <a:srgbClr val="C00000"/>
              </a:solidFill>
            </a:endParaRPr>
          </a:p>
          <a:p>
            <a:pPr marL="285750" indent="-285750">
              <a:buFont typeface="Arial" pitchFamily="34" charset="0"/>
              <a:buChar char="•"/>
            </a:pPr>
            <a:r>
              <a:rPr lang="en-US" sz="1400" dirty="0" smtClean="0"/>
              <a:t>RKB	     = 3.100  </a:t>
            </a:r>
            <a:r>
              <a:rPr lang="en-US" sz="1400" dirty="0" err="1" smtClean="0"/>
              <a:t>Ruang</a:t>
            </a:r>
            <a:r>
              <a:rPr lang="en-US" sz="1400" dirty="0" smtClean="0"/>
              <a:t> </a:t>
            </a:r>
          </a:p>
          <a:p>
            <a:pPr marL="285750" indent="-285750">
              <a:buFont typeface="Arial" pitchFamily="34" charset="0"/>
              <a:buChar char="•"/>
            </a:pPr>
            <a:r>
              <a:rPr lang="en-US" sz="1400" dirty="0" smtClean="0"/>
              <a:t>USB   	     =     23  Unit</a:t>
            </a:r>
          </a:p>
          <a:p>
            <a:pPr marL="285750" indent="-285750">
              <a:buFont typeface="Arial" pitchFamily="34" charset="0"/>
              <a:buChar char="•"/>
            </a:pPr>
            <a:r>
              <a:rPr lang="en-US" sz="1400" dirty="0" smtClean="0"/>
              <a:t>RPS	     =    250  Unit</a:t>
            </a:r>
          </a:p>
          <a:p>
            <a:pPr marL="285750" indent="-285750">
              <a:buFont typeface="Arial" pitchFamily="34" charset="0"/>
              <a:buChar char="•"/>
            </a:pPr>
            <a:r>
              <a:rPr lang="en-US" sz="1400" dirty="0" err="1" smtClean="0"/>
              <a:t>Peralatan</a:t>
            </a:r>
            <a:r>
              <a:rPr lang="en-US" sz="1400" dirty="0" smtClean="0"/>
              <a:t>   =    700  Set</a:t>
            </a:r>
          </a:p>
          <a:p>
            <a:pPr marL="285750" indent="-285750">
              <a:buFont typeface="Arial" pitchFamily="34" charset="0"/>
              <a:buChar char="•"/>
            </a:pPr>
            <a:r>
              <a:rPr lang="en-US" sz="1400" dirty="0" smtClean="0"/>
              <a:t>BOS	     =  4.3 </a:t>
            </a:r>
            <a:r>
              <a:rPr lang="en-US" sz="1400" dirty="0" err="1" smtClean="0"/>
              <a:t>juta</a:t>
            </a:r>
            <a:r>
              <a:rPr lang="en-US" sz="1400" dirty="0" smtClean="0"/>
              <a:t> </a:t>
            </a:r>
            <a:r>
              <a:rPr lang="en-US" sz="1400" dirty="0" err="1" smtClean="0"/>
              <a:t>Siswa</a:t>
            </a:r>
            <a:endParaRPr lang="en-US" sz="1400" dirty="0" smtClean="0"/>
          </a:p>
          <a:p>
            <a:pPr marL="285750" indent="-285750">
              <a:buFont typeface="Arial" pitchFamily="34" charset="0"/>
              <a:buChar char="•"/>
            </a:pPr>
            <a:r>
              <a:rPr lang="en-US" sz="1400" dirty="0" smtClean="0"/>
              <a:t>BSM  	     =  550.000 </a:t>
            </a:r>
            <a:r>
              <a:rPr lang="en-US" sz="1400" dirty="0" err="1" smtClean="0"/>
              <a:t>siswa</a:t>
            </a:r>
            <a:endParaRPr lang="en-US" sz="1400" dirty="0" smtClean="0"/>
          </a:p>
          <a:p>
            <a:pPr marL="285750" indent="-285750">
              <a:buFont typeface="Arial" pitchFamily="34" charset="0"/>
              <a:buChar char="•"/>
            </a:pPr>
            <a:r>
              <a:rPr lang="en-US" sz="1400" dirty="0" err="1" smtClean="0"/>
              <a:t>Beasiswa</a:t>
            </a:r>
            <a:r>
              <a:rPr lang="en-US" sz="1400" dirty="0" smtClean="0"/>
              <a:t>    =  18.355 </a:t>
            </a:r>
            <a:r>
              <a:rPr lang="en-US" sz="1400" dirty="0" err="1" smtClean="0"/>
              <a:t>Siswa</a:t>
            </a:r>
            <a:endParaRPr lang="en-US" sz="1400" dirty="0"/>
          </a:p>
        </p:txBody>
      </p:sp>
      <p:sp>
        <p:nvSpPr>
          <p:cNvPr id="58" name="TextBox 57"/>
          <p:cNvSpPr txBox="1"/>
          <p:nvPr/>
        </p:nvSpPr>
        <p:spPr>
          <a:xfrm>
            <a:off x="6129258" y="5612310"/>
            <a:ext cx="2575670" cy="954107"/>
          </a:xfrm>
          <a:prstGeom prst="rect">
            <a:avLst/>
          </a:prstGeom>
          <a:noFill/>
          <a:ln>
            <a:solidFill>
              <a:srgbClr val="FF0000"/>
            </a:solidFill>
          </a:ln>
        </p:spPr>
        <p:txBody>
          <a:bodyPr wrap="square" rtlCol="0">
            <a:spAutoFit/>
          </a:bodyPr>
          <a:lstStyle/>
          <a:p>
            <a:pPr marL="109538" indent="-109538">
              <a:buFont typeface="Arial" pitchFamily="34" charset="0"/>
              <a:buChar char="•"/>
            </a:pPr>
            <a:r>
              <a:rPr lang="en-US" sz="1400" i="1" dirty="0" err="1" smtClean="0"/>
              <a:t>Siswa</a:t>
            </a:r>
            <a:r>
              <a:rPr lang="en-US" sz="1400" i="1" dirty="0" smtClean="0"/>
              <a:t> SMA:SMK = 49%: 51%</a:t>
            </a:r>
          </a:p>
          <a:p>
            <a:pPr marL="109538" indent="-109538">
              <a:buFont typeface="Arial" pitchFamily="34" charset="0"/>
              <a:buChar char="•"/>
            </a:pPr>
            <a:r>
              <a:rPr lang="en-US" sz="1400" i="1" dirty="0" smtClean="0"/>
              <a:t>APK SMK = 35 %</a:t>
            </a:r>
          </a:p>
          <a:p>
            <a:pPr marL="109538" indent="-109538">
              <a:buFont typeface="Arial" pitchFamily="34" charset="0"/>
              <a:buChar char="•"/>
            </a:pPr>
            <a:r>
              <a:rPr lang="en-US" sz="1400" i="1" dirty="0" smtClean="0"/>
              <a:t>SMK </a:t>
            </a:r>
            <a:r>
              <a:rPr lang="en-US" sz="1400" i="1" dirty="0" err="1" smtClean="0"/>
              <a:t>Unggul</a:t>
            </a:r>
            <a:r>
              <a:rPr lang="en-US" sz="1400" i="1" dirty="0" smtClean="0"/>
              <a:t> =  330 </a:t>
            </a:r>
            <a:r>
              <a:rPr lang="en-US" sz="1400" i="1" dirty="0" err="1" smtClean="0"/>
              <a:t>Sekolah</a:t>
            </a:r>
            <a:endParaRPr lang="en-US" sz="1400" i="1" dirty="0" smtClean="0"/>
          </a:p>
          <a:p>
            <a:pPr marL="109538" indent="-109538">
              <a:buFont typeface="Arial" pitchFamily="34" charset="0"/>
              <a:buChar char="•"/>
            </a:pPr>
            <a:r>
              <a:rPr lang="en-US" sz="1400" i="1" dirty="0" err="1" smtClean="0"/>
              <a:t>Spektrum</a:t>
            </a:r>
            <a:r>
              <a:rPr lang="en-US" sz="1400" i="1" dirty="0" smtClean="0"/>
              <a:t> </a:t>
            </a:r>
            <a:r>
              <a:rPr lang="en-US" sz="1400" i="1" dirty="0" err="1" smtClean="0"/>
              <a:t>keahlian</a:t>
            </a:r>
            <a:r>
              <a:rPr lang="en-US" sz="1400" i="1" dirty="0" smtClean="0"/>
              <a:t>  = 128  </a:t>
            </a:r>
            <a:r>
              <a:rPr lang="en-US" sz="1400" i="1" dirty="0" err="1" smtClean="0"/>
              <a:t>Kom</a:t>
            </a:r>
            <a:r>
              <a:rPr lang="en-US" sz="1400" i="1" dirty="0" smtClean="0"/>
              <a:t>.</a:t>
            </a:r>
            <a:endParaRPr lang="en-US" sz="1400" i="1" dirty="0"/>
          </a:p>
        </p:txBody>
      </p:sp>
      <p:cxnSp>
        <p:nvCxnSpPr>
          <p:cNvPr id="9" name="Straight Arrow Connector 8"/>
          <p:cNvCxnSpPr/>
          <p:nvPr/>
        </p:nvCxnSpPr>
        <p:spPr>
          <a:xfrm>
            <a:off x="2627783" y="6237312"/>
            <a:ext cx="3501475" cy="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8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id-ID" sz="3200" b="1" dirty="0" smtClean="0">
                <a:solidFill>
                  <a:srgbClr val="376092"/>
                </a:solidFill>
              </a:rPr>
              <a:t>PRESTASI-PRESTASI SMK 2010-2014</a:t>
            </a:r>
            <a:endParaRPr lang="en-GB" sz="3200" b="1" dirty="0">
              <a:solidFill>
                <a:srgbClr val="376092"/>
              </a:solidFill>
            </a:endParaRP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accent6">
                    <a:lumMod val="75000"/>
                  </a:schemeClr>
                </a:solidFill>
                <a:latin typeface="Arial Rounded MT Bold" pitchFamily="34" charset="0"/>
              </a:rPr>
              <a:t>A.</a:t>
            </a:r>
            <a:r>
              <a:rPr lang="id-ID" sz="2400" dirty="0" smtClean="0">
                <a:solidFill>
                  <a:schemeClr val="accent6">
                    <a:lumMod val="75000"/>
                  </a:schemeClr>
                </a:solidFill>
                <a:latin typeface="Arial Rounded MT Bold" pitchFamily="34" charset="0"/>
              </a:rPr>
              <a:t>4</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3231641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id-ID" sz="3200" b="1" dirty="0" smtClean="0">
                <a:solidFill>
                  <a:srgbClr val="376092"/>
                </a:solidFill>
              </a:rPr>
              <a:t>PETA KONDISI SMK</a:t>
            </a:r>
            <a:endParaRPr lang="en-GB" sz="3200" b="1" dirty="0">
              <a:solidFill>
                <a:srgbClr val="376092"/>
              </a:solidFill>
            </a:endParaRP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4400" dirty="0">
                <a:solidFill>
                  <a:schemeClr val="accent6">
                    <a:lumMod val="75000"/>
                  </a:schemeClr>
                </a:solidFill>
                <a:latin typeface="Arial Rounded MT Bold" pitchFamily="34" charset="0"/>
              </a:rPr>
              <a: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7584" y="620688"/>
            <a:ext cx="3997767" cy="4203700"/>
          </a:xfrm>
          <a:prstGeom prst="rect">
            <a:avLst/>
          </a:prstGeom>
        </p:spPr>
      </p:pic>
      <p:pic>
        <p:nvPicPr>
          <p:cNvPr id="3074" name="Picture 2" descr="https://encrypted-tbn3.gstatic.com/images?q=tbn:ANd9GcRrWlUVaMaDFAAGbjgOec6X2_kSo1_Ul1frzPRCxh9O5V1kzyul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3058"/>
            <a:ext cx="1950244" cy="1987550"/>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p:cNvSpPr/>
          <p:nvPr/>
        </p:nvSpPr>
        <p:spPr>
          <a:xfrm rot="3796138">
            <a:off x="5874232" y="1700648"/>
            <a:ext cx="457201" cy="17065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827584" y="188640"/>
            <a:ext cx="5832648" cy="461665"/>
          </a:xfrm>
          <a:prstGeom prst="rect">
            <a:avLst/>
          </a:prstGeom>
          <a:noFill/>
        </p:spPr>
        <p:txBody>
          <a:bodyPr wrap="square" rtlCol="0">
            <a:spAutoFit/>
          </a:bodyPr>
          <a:lstStyle/>
          <a:p>
            <a:r>
              <a:rPr lang="en-US" sz="2400" b="1" dirty="0" smtClean="0"/>
              <a:t>MEDALI EMAS PERTAMA UNTUK INDONESIA</a:t>
            </a:r>
            <a:endParaRPr lang="en-US" sz="2400" b="1" dirty="0"/>
          </a:p>
        </p:txBody>
      </p:sp>
      <p:sp>
        <p:nvSpPr>
          <p:cNvPr id="5" name="Slide Number Placeholder 4"/>
          <p:cNvSpPr>
            <a:spLocks noGrp="1"/>
          </p:cNvSpPr>
          <p:nvPr>
            <p:ph type="sldNum" sz="quarter" idx="12"/>
          </p:nvPr>
        </p:nvSpPr>
        <p:spPr/>
        <p:txBody>
          <a:bodyPr/>
          <a:lstStyle/>
          <a:p>
            <a:fld id="{80242BB0-42E2-4928-8AA9-04B5294AC3A2}" type="slidenum">
              <a:rPr lang="en-US" smtClean="0"/>
              <a:pPr/>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334517105"/>
              </p:ext>
            </p:extLst>
          </p:nvPr>
        </p:nvGraphicFramePr>
        <p:xfrm>
          <a:off x="323528" y="5157192"/>
          <a:ext cx="8388424" cy="1513840"/>
        </p:xfrm>
        <a:graphic>
          <a:graphicData uri="http://schemas.openxmlformats.org/drawingml/2006/table">
            <a:tbl>
              <a:tblPr/>
              <a:tblGrid>
                <a:gridCol w="941706"/>
                <a:gridCol w="1579168"/>
                <a:gridCol w="3390140"/>
                <a:gridCol w="1101071"/>
                <a:gridCol w="1376339"/>
              </a:tblGrid>
              <a:tr h="381000">
                <a:tc>
                  <a:txBody>
                    <a:bodyPr/>
                    <a:lstStyle/>
                    <a:p>
                      <a:pPr algn="ctr" fontAlgn="ctr"/>
                      <a:r>
                        <a:rPr lang="en-US" sz="1600" b="1" i="0" u="none" strike="noStrike" dirty="0">
                          <a:solidFill>
                            <a:srgbClr val="000000"/>
                          </a:solidFill>
                          <a:effectLst/>
                          <a:latin typeface="Calibri"/>
                        </a:rPr>
                        <a:t>TAHUN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TEMPAT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PRESTASI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RANKING INDONESIA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JML NEGARA PESERTA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76">
                <a:tc>
                  <a:txBody>
                    <a:bodyPr/>
                    <a:lstStyle/>
                    <a:p>
                      <a:pPr algn="ctr" fontAlgn="b"/>
                      <a:r>
                        <a:rPr lang="en-US" sz="1600" b="0" i="0" u="none" strike="noStrike">
                          <a:solidFill>
                            <a:srgbClr val="000000"/>
                          </a:solidFill>
                          <a:effectLst/>
                          <a:latin typeface="Calibri"/>
                        </a:rPr>
                        <a:t>2009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Calgary, Canada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5 Medallion of Excellence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ctr" fontAlgn="b"/>
                      <a:r>
                        <a:rPr lang="en-US" sz="1600" b="0" i="0" u="none" strike="noStrike">
                          <a:solidFill>
                            <a:srgbClr val="000000"/>
                          </a:solidFill>
                          <a:effectLst/>
                          <a:latin typeface="Calibri"/>
                        </a:rPr>
                        <a:t>2011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London, Inggris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1 Bronze, 12 Medallion of Excellence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ctr" fontAlgn="b"/>
                      <a:r>
                        <a:rPr lang="en-US" sz="1600" b="0" i="0" u="none" strike="noStrike" dirty="0">
                          <a:solidFill>
                            <a:srgbClr val="000000"/>
                          </a:solidFill>
                          <a:effectLst/>
                          <a:latin typeface="Calibri"/>
                        </a:rPr>
                        <a:t>2013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Leipzig, German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1 Gold, 1 Silver,  8 Medallion of Excellence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0521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id-ID" sz="3200" b="1" dirty="0" smtClean="0">
                <a:solidFill>
                  <a:srgbClr val="376092"/>
                </a:solidFill>
              </a:rPr>
              <a:t>TARGET SMK 2015-2019</a:t>
            </a:r>
            <a:endParaRPr lang="en-GB" sz="3200" b="1" dirty="0">
              <a:solidFill>
                <a:srgbClr val="376092"/>
              </a:solidFill>
            </a:endParaRP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accent6">
                    <a:lumMod val="75000"/>
                  </a:schemeClr>
                </a:solidFill>
                <a:latin typeface="Arial Rounded MT Bold" pitchFamily="34" charset="0"/>
              </a:rPr>
              <a:t>A.</a:t>
            </a:r>
            <a:r>
              <a:rPr lang="id-ID" sz="2400" dirty="0" smtClean="0">
                <a:solidFill>
                  <a:schemeClr val="accent6">
                    <a:lumMod val="75000"/>
                  </a:schemeClr>
                </a:solidFill>
                <a:latin typeface="Arial Rounded MT Bold" pitchFamily="34" charset="0"/>
              </a:rPr>
              <a:t>5</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1781073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78579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57200" y="0"/>
            <a:ext cx="8229600" cy="836712"/>
          </a:xfrm>
        </p:spPr>
        <p:txBody>
          <a:bodyPr>
            <a:normAutofit/>
          </a:bodyPr>
          <a:lstStyle/>
          <a:p>
            <a:r>
              <a:rPr lang="en-US" dirty="0" smtClean="0"/>
              <a:t>TARGET SMK 2015-2019</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4368446"/>
              </p:ext>
            </p:extLst>
          </p:nvPr>
        </p:nvGraphicFramePr>
        <p:xfrm>
          <a:off x="72008" y="1124740"/>
          <a:ext cx="8964490" cy="5203806"/>
        </p:xfrm>
        <a:graphic>
          <a:graphicData uri="http://schemas.openxmlformats.org/drawingml/2006/table">
            <a:tbl>
              <a:tblPr firstRow="1" bandRow="1">
                <a:tableStyleId>{5C22544A-7EE6-4342-B048-85BDC9FD1C3A}</a:tableStyleId>
              </a:tblPr>
              <a:tblGrid>
                <a:gridCol w="539552"/>
                <a:gridCol w="2448272"/>
                <a:gridCol w="996111"/>
                <a:gridCol w="996111"/>
                <a:gridCol w="996111"/>
                <a:gridCol w="996111"/>
                <a:gridCol w="996111"/>
                <a:gridCol w="996111"/>
              </a:tblGrid>
              <a:tr h="547261">
                <a:tc>
                  <a:txBody>
                    <a:bodyPr/>
                    <a:lstStyle/>
                    <a:p>
                      <a:pPr algn="ctr"/>
                      <a:r>
                        <a:rPr lang="en-US" dirty="0" smtClean="0"/>
                        <a:t>NO</a:t>
                      </a:r>
                      <a:endParaRPr lang="en-US" dirty="0"/>
                    </a:p>
                  </a:txBody>
                  <a:tcPr anchor="ctr"/>
                </a:tc>
                <a:tc>
                  <a:txBody>
                    <a:bodyPr/>
                    <a:lstStyle/>
                    <a:p>
                      <a:pPr algn="ctr"/>
                      <a:r>
                        <a:rPr lang="en-US" dirty="0" smtClean="0"/>
                        <a:t>INDIKATOR</a:t>
                      </a:r>
                      <a:endParaRPr lang="en-US" dirty="0"/>
                    </a:p>
                  </a:txBody>
                  <a:tcPr anchor="ctr"/>
                </a:tc>
                <a:tc>
                  <a:txBody>
                    <a:bodyPr/>
                    <a:lstStyle/>
                    <a:p>
                      <a:pPr algn="ctr"/>
                      <a:r>
                        <a:rPr lang="en-US" dirty="0" smtClean="0"/>
                        <a:t>2014</a:t>
                      </a:r>
                      <a:endParaRPr lang="en-US" dirty="0"/>
                    </a:p>
                  </a:txBody>
                  <a:tcPr anchor="ctr"/>
                </a:tc>
                <a:tc>
                  <a:txBody>
                    <a:bodyPr/>
                    <a:lstStyle/>
                    <a:p>
                      <a:pPr algn="ctr"/>
                      <a:r>
                        <a:rPr lang="en-US" dirty="0" smtClean="0"/>
                        <a:t>2015</a:t>
                      </a:r>
                      <a:endParaRPr lang="en-US" dirty="0"/>
                    </a:p>
                  </a:txBody>
                  <a:tcPr anchor="ctr"/>
                </a:tc>
                <a:tc>
                  <a:txBody>
                    <a:bodyPr/>
                    <a:lstStyle/>
                    <a:p>
                      <a:pPr algn="ctr"/>
                      <a:r>
                        <a:rPr lang="en-US" dirty="0" smtClean="0"/>
                        <a:t>2016</a:t>
                      </a:r>
                      <a:endParaRPr lang="en-US" dirty="0"/>
                    </a:p>
                  </a:txBody>
                  <a:tcPr anchor="ctr"/>
                </a:tc>
                <a:tc>
                  <a:txBody>
                    <a:bodyPr/>
                    <a:lstStyle/>
                    <a:p>
                      <a:pPr algn="ctr"/>
                      <a:r>
                        <a:rPr lang="en-US" dirty="0" smtClean="0"/>
                        <a:t>2017</a:t>
                      </a:r>
                      <a:endParaRPr lang="en-US" dirty="0"/>
                    </a:p>
                  </a:txBody>
                  <a:tcPr anchor="ctr"/>
                </a:tc>
                <a:tc>
                  <a:txBody>
                    <a:bodyPr/>
                    <a:lstStyle/>
                    <a:p>
                      <a:pPr algn="ctr"/>
                      <a:r>
                        <a:rPr lang="en-US" dirty="0" smtClean="0"/>
                        <a:t>2018</a:t>
                      </a:r>
                      <a:endParaRPr lang="en-US" dirty="0"/>
                    </a:p>
                  </a:txBody>
                  <a:tcPr anchor="ctr"/>
                </a:tc>
                <a:tc>
                  <a:txBody>
                    <a:bodyPr/>
                    <a:lstStyle/>
                    <a:p>
                      <a:pPr algn="ctr"/>
                      <a:r>
                        <a:rPr lang="en-US" dirty="0" smtClean="0"/>
                        <a:t>2019</a:t>
                      </a:r>
                      <a:endParaRPr lang="en-US" dirty="0"/>
                    </a:p>
                  </a:txBody>
                  <a:tcPr anchor="ctr"/>
                </a:tc>
              </a:tr>
              <a:tr h="547261">
                <a:tc>
                  <a:txBody>
                    <a:bodyPr/>
                    <a:lstStyle/>
                    <a:p>
                      <a:pPr algn="ctr"/>
                      <a:r>
                        <a:rPr lang="en-US" dirty="0" smtClean="0"/>
                        <a:t>1</a:t>
                      </a:r>
                      <a:endParaRPr lang="en-US" dirty="0"/>
                    </a:p>
                  </a:txBody>
                  <a:tcPr anchor="ctr"/>
                </a:tc>
                <a:tc>
                  <a:txBody>
                    <a:bodyPr/>
                    <a:lstStyle/>
                    <a:p>
                      <a:r>
                        <a:rPr lang="en-US" dirty="0" err="1" smtClean="0"/>
                        <a:t>Jumlah</a:t>
                      </a:r>
                      <a:r>
                        <a:rPr lang="en-US" dirty="0" smtClean="0"/>
                        <a:t> </a:t>
                      </a:r>
                      <a:r>
                        <a:rPr lang="en-US" dirty="0" err="1" smtClean="0"/>
                        <a:t>Siswa</a:t>
                      </a:r>
                      <a:endParaRPr lang="en-US" dirty="0"/>
                    </a:p>
                  </a:txBody>
                  <a:tcPr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4.512.063 </a:t>
                      </a:r>
                      <a:endParaRPr lang="en-US" sz="1400" b="0" i="0" u="none" strike="noStrike" dirty="0">
                        <a:solidFill>
                          <a:srgbClr val="000000"/>
                        </a:solidFill>
                        <a:effectLst/>
                        <a:latin typeface="Calibri"/>
                      </a:endParaRPr>
                    </a:p>
                  </a:txBody>
                  <a:tcPr marL="12700" marR="12700" marT="12700" marB="0"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4.725.078 </a:t>
                      </a:r>
                      <a:endParaRPr lang="en-US" sz="1400" b="0" i="0" u="none" strike="noStrike" dirty="0">
                        <a:solidFill>
                          <a:srgbClr val="000000"/>
                        </a:solidFill>
                        <a:effectLst/>
                        <a:latin typeface="Calibri"/>
                      </a:endParaRPr>
                    </a:p>
                  </a:txBody>
                  <a:tcPr marL="12700" marR="12700" marT="12700" marB="0"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4.949.681 </a:t>
                      </a:r>
                      <a:endParaRPr lang="en-US" sz="1400" b="0" i="0" u="none" strike="noStrike" dirty="0">
                        <a:solidFill>
                          <a:srgbClr val="000000"/>
                        </a:solidFill>
                        <a:effectLst/>
                        <a:latin typeface="Calibri"/>
                      </a:endParaRPr>
                    </a:p>
                  </a:txBody>
                  <a:tcPr marL="12700" marR="12700" marT="12700" marB="0"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5.136.752 </a:t>
                      </a:r>
                      <a:endParaRPr lang="en-US" sz="1400" b="0" i="0" u="none" strike="noStrike" dirty="0">
                        <a:solidFill>
                          <a:srgbClr val="000000"/>
                        </a:solidFill>
                        <a:effectLst/>
                        <a:latin typeface="Calibri"/>
                      </a:endParaRPr>
                    </a:p>
                  </a:txBody>
                  <a:tcPr marL="12700" marR="12700" marT="12700" marB="0"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5.269.447 </a:t>
                      </a:r>
                      <a:endParaRPr lang="en-US" sz="1400" b="0" i="0" u="none" strike="noStrike" dirty="0">
                        <a:solidFill>
                          <a:srgbClr val="000000"/>
                        </a:solidFill>
                        <a:effectLst/>
                        <a:latin typeface="Calibri"/>
                      </a:endParaRPr>
                    </a:p>
                  </a:txBody>
                  <a:tcPr marL="12700" marR="12700" marT="12700" marB="0"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5.376.671 </a:t>
                      </a:r>
                      <a:endParaRPr lang="en-US" sz="1400" b="0" i="0" u="none" strike="noStrike" dirty="0">
                        <a:solidFill>
                          <a:srgbClr val="000000"/>
                        </a:solidFill>
                        <a:effectLst/>
                        <a:latin typeface="Calibri"/>
                      </a:endParaRPr>
                    </a:p>
                  </a:txBody>
                  <a:tcPr marL="12700" marR="12700" marT="12700" marB="0" anchor="ctr"/>
                </a:tc>
              </a:tr>
              <a:tr h="547261">
                <a:tc>
                  <a:txBody>
                    <a:bodyPr/>
                    <a:lstStyle/>
                    <a:p>
                      <a:pPr algn="ctr"/>
                      <a:r>
                        <a:rPr lang="en-US" dirty="0" smtClean="0"/>
                        <a:t>2</a:t>
                      </a:r>
                      <a:endParaRPr lang="en-US" dirty="0"/>
                    </a:p>
                  </a:txBody>
                  <a:tcPr anchor="ctr"/>
                </a:tc>
                <a:tc>
                  <a:txBody>
                    <a:bodyPr/>
                    <a:lstStyle/>
                    <a:p>
                      <a:r>
                        <a:rPr lang="en-US" dirty="0" smtClean="0"/>
                        <a:t>APK</a:t>
                      </a:r>
                      <a:endParaRPr lang="en-US" dirty="0"/>
                    </a:p>
                  </a:txBody>
                  <a:tcPr anchor="ctr"/>
                </a:tc>
                <a:tc>
                  <a:txBody>
                    <a:bodyPr/>
                    <a:lstStyle/>
                    <a:p>
                      <a:pPr algn="ctr" fontAlgn="b"/>
                      <a:r>
                        <a:rPr lang="en-US" sz="1800" b="0" i="0" u="none" strike="noStrike" dirty="0">
                          <a:solidFill>
                            <a:srgbClr val="000000"/>
                          </a:solidFill>
                          <a:effectLst/>
                          <a:latin typeface="Calibri"/>
                        </a:rPr>
                        <a:t>34%</a:t>
                      </a:r>
                    </a:p>
                  </a:txBody>
                  <a:tcPr marL="12700" marR="12700" marT="12700" marB="0" anchor="ctr"/>
                </a:tc>
                <a:tc>
                  <a:txBody>
                    <a:bodyPr/>
                    <a:lstStyle/>
                    <a:p>
                      <a:pPr algn="ctr" fontAlgn="b"/>
                      <a:r>
                        <a:rPr lang="en-US" sz="1800" b="0" i="0" u="none" strike="noStrike" dirty="0">
                          <a:solidFill>
                            <a:srgbClr val="000000"/>
                          </a:solidFill>
                          <a:effectLst/>
                          <a:latin typeface="Calibri"/>
                        </a:rPr>
                        <a:t>36%</a:t>
                      </a:r>
                    </a:p>
                  </a:txBody>
                  <a:tcPr marL="12700" marR="12700" marT="12700" marB="0" anchor="ctr"/>
                </a:tc>
                <a:tc>
                  <a:txBody>
                    <a:bodyPr/>
                    <a:lstStyle/>
                    <a:p>
                      <a:pPr algn="ctr" fontAlgn="b"/>
                      <a:r>
                        <a:rPr lang="en-US" sz="1800" b="0" i="0" u="none" strike="noStrike" dirty="0">
                          <a:solidFill>
                            <a:srgbClr val="000000"/>
                          </a:solidFill>
                          <a:effectLst/>
                          <a:latin typeface="Calibri"/>
                        </a:rPr>
                        <a:t>37%</a:t>
                      </a:r>
                    </a:p>
                  </a:txBody>
                  <a:tcPr marL="12700" marR="12700" marT="12700" marB="0" anchor="ctr"/>
                </a:tc>
                <a:tc>
                  <a:txBody>
                    <a:bodyPr/>
                    <a:lstStyle/>
                    <a:p>
                      <a:pPr algn="ctr" fontAlgn="b"/>
                      <a:r>
                        <a:rPr lang="en-US" sz="1800" b="0" i="0" u="none" strike="noStrike" dirty="0">
                          <a:solidFill>
                            <a:srgbClr val="000000"/>
                          </a:solidFill>
                          <a:effectLst/>
                          <a:latin typeface="Calibri"/>
                        </a:rPr>
                        <a:t>39%</a:t>
                      </a:r>
                    </a:p>
                  </a:txBody>
                  <a:tcPr marL="12700" marR="12700" marT="12700" marB="0" anchor="ctr"/>
                </a:tc>
                <a:tc>
                  <a:txBody>
                    <a:bodyPr/>
                    <a:lstStyle/>
                    <a:p>
                      <a:pPr algn="ctr" fontAlgn="b"/>
                      <a:r>
                        <a:rPr lang="en-US" sz="1800" b="0" i="0" u="none" strike="noStrike" dirty="0">
                          <a:solidFill>
                            <a:srgbClr val="000000"/>
                          </a:solidFill>
                          <a:effectLst/>
                          <a:latin typeface="Calibri"/>
                        </a:rPr>
                        <a:t>39%</a:t>
                      </a:r>
                    </a:p>
                  </a:txBody>
                  <a:tcPr marL="12700" marR="12700" marT="12700" marB="0" anchor="ctr"/>
                </a:tc>
                <a:tc>
                  <a:txBody>
                    <a:bodyPr/>
                    <a:lstStyle/>
                    <a:p>
                      <a:pPr algn="ctr" fontAlgn="b"/>
                      <a:r>
                        <a:rPr lang="en-US" sz="1800" b="0" i="0" u="none" strike="noStrike" dirty="0">
                          <a:solidFill>
                            <a:srgbClr val="000000"/>
                          </a:solidFill>
                          <a:effectLst/>
                          <a:latin typeface="Calibri"/>
                        </a:rPr>
                        <a:t>40%</a:t>
                      </a:r>
                    </a:p>
                  </a:txBody>
                  <a:tcPr marL="12700" marR="12700" marT="12700" marB="0" anchor="ctr"/>
                </a:tc>
              </a:tr>
              <a:tr h="547261">
                <a:tc>
                  <a:txBody>
                    <a:bodyPr/>
                    <a:lstStyle/>
                    <a:p>
                      <a:pPr algn="ctr"/>
                      <a:r>
                        <a:rPr lang="en-US" dirty="0" smtClean="0"/>
                        <a:t>3</a:t>
                      </a:r>
                      <a:endParaRPr lang="en-US" dirty="0"/>
                    </a:p>
                  </a:txBody>
                  <a:tcPr anchor="ctr"/>
                </a:tc>
                <a:tc>
                  <a:txBody>
                    <a:bodyPr/>
                    <a:lstStyle/>
                    <a:p>
                      <a:r>
                        <a:rPr lang="en-US" dirty="0" smtClean="0"/>
                        <a:t>SMK</a:t>
                      </a:r>
                      <a:endParaRPr lang="en-US" dirty="0"/>
                    </a:p>
                  </a:txBody>
                  <a:tcPr anchor="ctr"/>
                </a:tc>
                <a:tc>
                  <a:txBody>
                    <a:bodyPr/>
                    <a:lstStyle/>
                    <a:p>
                      <a:pPr algn="ctr" fontAlgn="ctr"/>
                      <a:r>
                        <a:rPr lang="en-US" sz="1800" b="0" i="0" u="none" strike="noStrike" dirty="0">
                          <a:solidFill>
                            <a:srgbClr val="000000"/>
                          </a:solidFill>
                          <a:effectLst/>
                          <a:latin typeface="Calibri"/>
                        </a:rPr>
                        <a:t> </a:t>
                      </a:r>
                      <a:r>
                        <a:rPr lang="en-US" sz="1800" b="0" i="0" u="none" strike="noStrike" dirty="0" smtClean="0">
                          <a:solidFill>
                            <a:srgbClr val="000000"/>
                          </a:solidFill>
                          <a:effectLst/>
                          <a:latin typeface="Calibri"/>
                        </a:rPr>
                        <a:t>11.748 </a:t>
                      </a:r>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1600" b="0" i="0" u="none" strike="noStrike" dirty="0">
                          <a:solidFill>
                            <a:srgbClr val="000000"/>
                          </a:solidFill>
                          <a:effectLst/>
                          <a:latin typeface="Calibri"/>
                        </a:rPr>
                        <a:t> </a:t>
                      </a:r>
                      <a:r>
                        <a:rPr lang="en-US" sz="1800" b="0" i="0" u="none" strike="noStrike" kern="1200" dirty="0" smtClean="0">
                          <a:solidFill>
                            <a:srgbClr val="000000"/>
                          </a:solidFill>
                          <a:effectLst/>
                          <a:latin typeface="Calibri"/>
                          <a:ea typeface="+mn-ea"/>
                          <a:cs typeface="+mn-cs"/>
                        </a:rPr>
                        <a:t>11.850 </a:t>
                      </a:r>
                      <a:endParaRPr lang="en-US" sz="1800" b="0" i="0" u="none" strike="noStrike" kern="1200" dirty="0">
                        <a:solidFill>
                          <a:srgbClr val="000000"/>
                        </a:solidFill>
                        <a:effectLst/>
                        <a:latin typeface="Calibri"/>
                        <a:ea typeface="+mn-ea"/>
                        <a:cs typeface="+mn-cs"/>
                      </a:endParaRPr>
                    </a:p>
                  </a:txBody>
                  <a:tcPr marL="12700" marR="12700" marT="12700" marB="0" anchor="ctr"/>
                </a:tc>
                <a:tc>
                  <a:txBody>
                    <a:bodyPr/>
                    <a:lstStyle/>
                    <a:p>
                      <a:pPr algn="ctr" fontAlgn="b"/>
                      <a:r>
                        <a:rPr lang="en-US" sz="1600" b="0" i="0" u="none" strike="noStrike" dirty="0">
                          <a:solidFill>
                            <a:srgbClr val="000000"/>
                          </a:solidFill>
                          <a:effectLst/>
                          <a:latin typeface="Calibri"/>
                        </a:rPr>
                        <a:t> </a:t>
                      </a:r>
                      <a:r>
                        <a:rPr lang="en-US" sz="1800" b="0" i="0" u="none" strike="noStrike" kern="1200" dirty="0" smtClean="0">
                          <a:solidFill>
                            <a:srgbClr val="000000"/>
                          </a:solidFill>
                          <a:effectLst/>
                          <a:latin typeface="Calibri"/>
                          <a:ea typeface="+mn-ea"/>
                          <a:cs typeface="+mn-cs"/>
                        </a:rPr>
                        <a:t>11.952 </a:t>
                      </a:r>
                      <a:endParaRPr lang="en-US" sz="1800" b="0" i="0" u="none" strike="noStrike" kern="1200" dirty="0">
                        <a:solidFill>
                          <a:srgbClr val="000000"/>
                        </a:solidFill>
                        <a:effectLst/>
                        <a:latin typeface="Calibri"/>
                        <a:ea typeface="+mn-ea"/>
                        <a:cs typeface="+mn-cs"/>
                      </a:endParaRPr>
                    </a:p>
                  </a:txBody>
                  <a:tcPr marL="12700" marR="12700" marT="12700" marB="0" anchor="ctr"/>
                </a:tc>
                <a:tc>
                  <a:txBody>
                    <a:bodyPr/>
                    <a:lstStyle/>
                    <a:p>
                      <a:pPr algn="ctr" fontAlgn="b"/>
                      <a:r>
                        <a:rPr lang="en-US" sz="1600" b="0" i="0" u="none" strike="noStrike" dirty="0">
                          <a:solidFill>
                            <a:srgbClr val="000000"/>
                          </a:solidFill>
                          <a:effectLst/>
                          <a:latin typeface="Calibri"/>
                        </a:rPr>
                        <a:t> </a:t>
                      </a:r>
                      <a:r>
                        <a:rPr lang="en-US" sz="1800" b="0" i="0" u="none" strike="noStrike" kern="1200" dirty="0" smtClean="0">
                          <a:solidFill>
                            <a:srgbClr val="000000"/>
                          </a:solidFill>
                          <a:effectLst/>
                          <a:latin typeface="Calibri"/>
                          <a:ea typeface="+mn-ea"/>
                          <a:cs typeface="+mn-cs"/>
                        </a:rPr>
                        <a:t>12.058 </a:t>
                      </a:r>
                      <a:endParaRPr lang="en-US" sz="1800" b="0" i="0" u="none" strike="noStrike" kern="1200" dirty="0">
                        <a:solidFill>
                          <a:srgbClr val="000000"/>
                        </a:solidFill>
                        <a:effectLst/>
                        <a:latin typeface="Calibri"/>
                        <a:ea typeface="+mn-ea"/>
                        <a:cs typeface="+mn-cs"/>
                      </a:endParaRPr>
                    </a:p>
                  </a:txBody>
                  <a:tcPr marL="12700" marR="12700" marT="12700" marB="0" anchor="ctr"/>
                </a:tc>
                <a:tc>
                  <a:txBody>
                    <a:bodyPr/>
                    <a:lstStyle/>
                    <a:p>
                      <a:pPr algn="ctr" fontAlgn="b"/>
                      <a:r>
                        <a:rPr lang="en-US" sz="1600" b="0" i="0" u="none" strike="noStrike" dirty="0">
                          <a:solidFill>
                            <a:srgbClr val="000000"/>
                          </a:solidFill>
                          <a:effectLst/>
                          <a:latin typeface="Calibri"/>
                        </a:rPr>
                        <a:t> </a:t>
                      </a:r>
                      <a:r>
                        <a:rPr lang="en-US" sz="1800" b="0" i="0" u="none" strike="noStrike" kern="1200" dirty="0" smtClean="0">
                          <a:solidFill>
                            <a:srgbClr val="000000"/>
                          </a:solidFill>
                          <a:effectLst/>
                          <a:latin typeface="Calibri"/>
                          <a:ea typeface="+mn-ea"/>
                          <a:cs typeface="+mn-cs"/>
                        </a:rPr>
                        <a:t>12.170 </a:t>
                      </a:r>
                      <a:endParaRPr lang="en-US" sz="1800" b="0" i="0" u="none" strike="noStrike" kern="1200" dirty="0">
                        <a:solidFill>
                          <a:srgbClr val="000000"/>
                        </a:solidFill>
                        <a:effectLst/>
                        <a:latin typeface="Calibri"/>
                        <a:ea typeface="+mn-ea"/>
                        <a:cs typeface="+mn-cs"/>
                      </a:endParaRPr>
                    </a:p>
                  </a:txBody>
                  <a:tcPr marL="12700" marR="12700" marT="12700" marB="0" anchor="ctr"/>
                </a:tc>
                <a:tc>
                  <a:txBody>
                    <a:bodyPr/>
                    <a:lstStyle/>
                    <a:p>
                      <a:pPr algn="ctr" fontAlgn="b"/>
                      <a:r>
                        <a:rPr lang="en-US" sz="1600" b="0" i="0" u="none" strike="noStrike" dirty="0">
                          <a:solidFill>
                            <a:srgbClr val="000000"/>
                          </a:solidFill>
                          <a:effectLst/>
                          <a:latin typeface="Calibri"/>
                        </a:rPr>
                        <a:t> </a:t>
                      </a:r>
                      <a:r>
                        <a:rPr lang="en-US" sz="1800" b="0" i="0" u="none" strike="noStrike" kern="1200" dirty="0" smtClean="0">
                          <a:solidFill>
                            <a:srgbClr val="000000"/>
                          </a:solidFill>
                          <a:effectLst/>
                          <a:latin typeface="Calibri"/>
                          <a:ea typeface="+mn-ea"/>
                          <a:cs typeface="+mn-cs"/>
                        </a:rPr>
                        <a:t>12.287 </a:t>
                      </a:r>
                      <a:endParaRPr lang="en-US" sz="1800" b="0" i="0" u="none" strike="noStrike" kern="1200" dirty="0">
                        <a:solidFill>
                          <a:srgbClr val="000000"/>
                        </a:solidFill>
                        <a:effectLst/>
                        <a:latin typeface="Calibri"/>
                        <a:ea typeface="+mn-ea"/>
                        <a:cs typeface="+mn-cs"/>
                      </a:endParaRPr>
                    </a:p>
                  </a:txBody>
                  <a:tcPr marL="12700" marR="12700" marT="12700" marB="0" anchor="ctr"/>
                </a:tc>
              </a:tr>
              <a:tr h="547261">
                <a:tc>
                  <a:txBody>
                    <a:bodyPr/>
                    <a:lstStyle/>
                    <a:p>
                      <a:pPr algn="ctr"/>
                      <a:r>
                        <a:rPr lang="en-US" dirty="0" smtClean="0"/>
                        <a:t>4</a:t>
                      </a:r>
                      <a:endParaRPr lang="en-US" dirty="0"/>
                    </a:p>
                  </a:txBody>
                  <a:tcPr anchor="ctr"/>
                </a:tc>
                <a:tc>
                  <a:txBody>
                    <a:bodyPr/>
                    <a:lstStyle/>
                    <a:p>
                      <a:r>
                        <a:rPr lang="en-US" dirty="0" smtClean="0"/>
                        <a:t>SMK </a:t>
                      </a:r>
                      <a:r>
                        <a:rPr lang="en-US" dirty="0" err="1" smtClean="0"/>
                        <a:t>Rujukan</a:t>
                      </a:r>
                      <a:endParaRPr lang="en-US" dirty="0"/>
                    </a:p>
                  </a:txBody>
                  <a:tcPr anchor="ctr"/>
                </a:tc>
                <a:tc>
                  <a:txBody>
                    <a:bodyPr/>
                    <a:lstStyle/>
                    <a:p>
                      <a:pPr algn="ctr"/>
                      <a:r>
                        <a:rPr lang="en-US" dirty="0" smtClean="0"/>
                        <a:t>300</a:t>
                      </a:r>
                      <a:endParaRPr lang="en-US" dirty="0"/>
                    </a:p>
                  </a:txBody>
                  <a:tcPr anchor="ctr"/>
                </a:tc>
                <a:tc>
                  <a:txBody>
                    <a:bodyPr/>
                    <a:lstStyle/>
                    <a:p>
                      <a:pPr algn="ctr"/>
                      <a:r>
                        <a:rPr lang="en-US" dirty="0" smtClean="0"/>
                        <a:t>570</a:t>
                      </a:r>
                      <a:endParaRPr lang="en-US" dirty="0"/>
                    </a:p>
                  </a:txBody>
                  <a:tcPr anchor="ctr"/>
                </a:tc>
                <a:tc>
                  <a:txBody>
                    <a:bodyPr/>
                    <a:lstStyle/>
                    <a:p>
                      <a:pPr algn="ctr"/>
                      <a:r>
                        <a:rPr lang="en-US" dirty="0" smtClean="0"/>
                        <a:t>840</a:t>
                      </a:r>
                      <a:endParaRPr lang="en-US" dirty="0"/>
                    </a:p>
                  </a:txBody>
                  <a:tcPr anchor="ctr"/>
                </a:tc>
                <a:tc>
                  <a:txBody>
                    <a:bodyPr/>
                    <a:lstStyle/>
                    <a:p>
                      <a:pPr algn="ctr"/>
                      <a:r>
                        <a:rPr lang="en-US" dirty="0" smtClean="0"/>
                        <a:t>1.110</a:t>
                      </a:r>
                      <a:endParaRPr lang="en-US" dirty="0"/>
                    </a:p>
                  </a:txBody>
                  <a:tcPr anchor="ctr"/>
                </a:tc>
                <a:tc>
                  <a:txBody>
                    <a:bodyPr/>
                    <a:lstStyle/>
                    <a:p>
                      <a:pPr algn="ctr"/>
                      <a:r>
                        <a:rPr lang="en-US" dirty="0" smtClean="0"/>
                        <a:t>1.380</a:t>
                      </a:r>
                      <a:endParaRPr lang="en-US" dirty="0"/>
                    </a:p>
                  </a:txBody>
                  <a:tcPr anchor="ctr"/>
                </a:tc>
                <a:tc>
                  <a:txBody>
                    <a:bodyPr/>
                    <a:lstStyle/>
                    <a:p>
                      <a:pPr algn="ctr"/>
                      <a:r>
                        <a:rPr lang="en-US" dirty="0" smtClean="0"/>
                        <a:t>1.650</a:t>
                      </a:r>
                      <a:endParaRPr lang="en-US" dirty="0"/>
                    </a:p>
                  </a:txBody>
                  <a:tcPr anchor="ctr"/>
                </a:tc>
              </a:tr>
              <a:tr h="547261">
                <a:tc>
                  <a:txBody>
                    <a:bodyPr/>
                    <a:lstStyle/>
                    <a:p>
                      <a:pPr algn="ctr"/>
                      <a:r>
                        <a:rPr lang="en-US" dirty="0" smtClean="0"/>
                        <a:t>5</a:t>
                      </a:r>
                      <a:endParaRPr lang="en-US" dirty="0"/>
                    </a:p>
                  </a:txBody>
                  <a:tcPr anchor="ctr"/>
                </a:tc>
                <a:tc>
                  <a:txBody>
                    <a:bodyPr/>
                    <a:lstStyle/>
                    <a:p>
                      <a:r>
                        <a:rPr lang="en-US" dirty="0" err="1" smtClean="0"/>
                        <a:t>Lulusan</a:t>
                      </a:r>
                      <a:r>
                        <a:rPr lang="en-US" dirty="0" smtClean="0"/>
                        <a:t> yang</a:t>
                      </a:r>
                      <a:r>
                        <a:rPr lang="en-US" baseline="0" dirty="0" smtClean="0"/>
                        <a:t> </a:t>
                      </a:r>
                      <a:r>
                        <a:rPr lang="en-US" baseline="0" dirty="0" err="1" smtClean="0"/>
                        <a:t>Bekerja</a:t>
                      </a:r>
                      <a:endParaRPr lang="en-US" dirty="0"/>
                    </a:p>
                  </a:txBody>
                  <a:tcPr anchor="ctr"/>
                </a:tc>
                <a:tc>
                  <a:txBody>
                    <a:bodyPr/>
                    <a:lstStyle/>
                    <a:p>
                      <a:pPr algn="ctr"/>
                      <a:r>
                        <a:rPr lang="en-US" dirty="0" smtClean="0"/>
                        <a:t>65%</a:t>
                      </a:r>
                      <a:endParaRPr lang="en-US" dirty="0"/>
                    </a:p>
                  </a:txBody>
                  <a:tcPr anchor="ctr"/>
                </a:tc>
                <a:tc>
                  <a:txBody>
                    <a:bodyPr/>
                    <a:lstStyle/>
                    <a:p>
                      <a:pPr algn="ctr"/>
                      <a:r>
                        <a:rPr lang="en-US" dirty="0" smtClean="0"/>
                        <a:t>67%</a:t>
                      </a:r>
                      <a:endParaRPr lang="en-US" dirty="0"/>
                    </a:p>
                  </a:txBody>
                  <a:tcPr anchor="ctr"/>
                </a:tc>
                <a:tc>
                  <a:txBody>
                    <a:bodyPr/>
                    <a:lstStyle/>
                    <a:p>
                      <a:pPr algn="ctr"/>
                      <a:r>
                        <a:rPr lang="en-US" dirty="0" smtClean="0"/>
                        <a:t>69%</a:t>
                      </a:r>
                      <a:endParaRPr lang="en-US" dirty="0"/>
                    </a:p>
                  </a:txBody>
                  <a:tcPr anchor="ctr"/>
                </a:tc>
                <a:tc>
                  <a:txBody>
                    <a:bodyPr/>
                    <a:lstStyle/>
                    <a:p>
                      <a:pPr algn="ctr"/>
                      <a:r>
                        <a:rPr lang="en-US" dirty="0" smtClean="0"/>
                        <a:t>71%</a:t>
                      </a:r>
                      <a:endParaRPr lang="en-US" dirty="0"/>
                    </a:p>
                  </a:txBody>
                  <a:tcPr anchor="ctr"/>
                </a:tc>
                <a:tc>
                  <a:txBody>
                    <a:bodyPr/>
                    <a:lstStyle/>
                    <a:p>
                      <a:pPr algn="ctr"/>
                      <a:r>
                        <a:rPr lang="en-US" dirty="0" smtClean="0"/>
                        <a:t>73%</a:t>
                      </a:r>
                      <a:endParaRPr lang="en-US" dirty="0"/>
                    </a:p>
                  </a:txBody>
                  <a:tcPr anchor="ctr"/>
                </a:tc>
                <a:tc>
                  <a:txBody>
                    <a:bodyPr/>
                    <a:lstStyle/>
                    <a:p>
                      <a:pPr algn="ctr"/>
                      <a:r>
                        <a:rPr lang="en-US" dirty="0" smtClean="0"/>
                        <a:t>75%</a:t>
                      </a:r>
                      <a:endParaRPr lang="en-US" dirty="0"/>
                    </a:p>
                  </a:txBody>
                  <a:tcPr anchor="ctr"/>
                </a:tc>
              </a:tr>
              <a:tr h="547261">
                <a:tc>
                  <a:txBody>
                    <a:bodyPr/>
                    <a:lstStyle/>
                    <a:p>
                      <a:pPr algn="ctr"/>
                      <a:r>
                        <a:rPr lang="en-US" dirty="0" smtClean="0"/>
                        <a:t>6</a:t>
                      </a:r>
                      <a:endParaRPr lang="en-US" dirty="0"/>
                    </a:p>
                  </a:txBody>
                  <a:tcPr anchor="ctr"/>
                </a:tc>
                <a:tc>
                  <a:txBody>
                    <a:bodyPr/>
                    <a:lstStyle/>
                    <a:p>
                      <a:r>
                        <a:rPr lang="en-US" dirty="0" err="1" smtClean="0"/>
                        <a:t>Lulusan</a:t>
                      </a:r>
                      <a:r>
                        <a:rPr lang="en-US" dirty="0" smtClean="0"/>
                        <a:t> yang </a:t>
                      </a:r>
                      <a:r>
                        <a:rPr lang="en-US" dirty="0" err="1" smtClean="0"/>
                        <a:t>Bekerja</a:t>
                      </a:r>
                      <a:r>
                        <a:rPr lang="en-US" dirty="0" smtClean="0"/>
                        <a:t> </a:t>
                      </a:r>
                      <a:r>
                        <a:rPr lang="en-US" dirty="0" err="1" smtClean="0"/>
                        <a:t>Mandiri</a:t>
                      </a:r>
                      <a:r>
                        <a:rPr lang="en-US" baseline="0" dirty="0" smtClean="0"/>
                        <a:t> (</a:t>
                      </a:r>
                      <a:r>
                        <a:rPr lang="en-US" baseline="0" dirty="0" err="1" smtClean="0"/>
                        <a:t>Wirausaha</a:t>
                      </a:r>
                      <a:r>
                        <a:rPr lang="en-US" baseline="0" dirty="0" smtClean="0"/>
                        <a:t>)</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5,5%</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6,5%</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7,5%</a:t>
                      </a:r>
                      <a:endParaRPr lang="en-US" dirty="0"/>
                    </a:p>
                  </a:txBody>
                  <a:tcPr anchor="ctr"/>
                </a:tc>
              </a:tr>
              <a:tr h="547261">
                <a:tc>
                  <a:txBody>
                    <a:bodyPr/>
                    <a:lstStyle/>
                    <a:p>
                      <a:pPr algn="ctr"/>
                      <a:r>
                        <a:rPr lang="en-US" dirty="0" smtClean="0"/>
                        <a:t>7</a:t>
                      </a:r>
                      <a:endParaRPr lang="en-US" dirty="0"/>
                    </a:p>
                  </a:txBody>
                  <a:tcPr anchor="ctr"/>
                </a:tc>
                <a:tc>
                  <a:txBody>
                    <a:bodyPr/>
                    <a:lstStyle/>
                    <a:p>
                      <a:r>
                        <a:rPr lang="en-US" dirty="0" err="1" smtClean="0"/>
                        <a:t>Lulusan</a:t>
                      </a:r>
                      <a:r>
                        <a:rPr lang="en-US" dirty="0" smtClean="0"/>
                        <a:t> yang </a:t>
                      </a:r>
                      <a:r>
                        <a:rPr lang="en-US" dirty="0" err="1" smtClean="0"/>
                        <a:t>Bekerja</a:t>
                      </a:r>
                      <a:r>
                        <a:rPr lang="en-US" dirty="0" smtClean="0"/>
                        <a:t> </a:t>
                      </a:r>
                      <a:r>
                        <a:rPr lang="en-US" dirty="0" err="1" smtClean="0"/>
                        <a:t>sambil</a:t>
                      </a:r>
                      <a:r>
                        <a:rPr lang="en-US" dirty="0" smtClean="0"/>
                        <a:t> </a:t>
                      </a:r>
                      <a:r>
                        <a:rPr lang="en-US" dirty="0" err="1" smtClean="0"/>
                        <a:t>kuliah</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5.6%</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6.5%</a:t>
                      </a:r>
                      <a:endParaRPr lang="en-US" dirty="0"/>
                    </a:p>
                  </a:txBody>
                  <a:tcPr anchor="ctr"/>
                </a:tc>
                <a:tc>
                  <a:txBody>
                    <a:bodyPr/>
                    <a:lstStyle/>
                    <a:p>
                      <a:pPr algn="ctr"/>
                      <a:r>
                        <a:rPr lang="en-US" dirty="0" smtClean="0"/>
                        <a:t>7%</a:t>
                      </a:r>
                      <a:endParaRPr lang="en-US" dirty="0"/>
                    </a:p>
                  </a:txBody>
                  <a:tcPr anchor="ctr"/>
                </a:tc>
              </a:tr>
              <a:tr h="547261">
                <a:tc>
                  <a:txBody>
                    <a:bodyPr/>
                    <a:lstStyle/>
                    <a:p>
                      <a:pPr algn="ctr"/>
                      <a:r>
                        <a:rPr lang="en-US" dirty="0" smtClean="0"/>
                        <a:t>8</a:t>
                      </a:r>
                      <a:endParaRPr lang="en-US" dirty="0"/>
                    </a:p>
                  </a:txBody>
                  <a:tcPr anchor="ctr"/>
                </a:tc>
                <a:tc>
                  <a:txBody>
                    <a:bodyPr/>
                    <a:lstStyle/>
                    <a:p>
                      <a:r>
                        <a:rPr lang="en-US" dirty="0" err="1" smtClean="0"/>
                        <a:t>Lulusan</a:t>
                      </a:r>
                      <a:r>
                        <a:rPr lang="en-US" dirty="0" smtClean="0"/>
                        <a:t> yang </a:t>
                      </a:r>
                      <a:r>
                        <a:rPr lang="en-US" dirty="0" err="1" smtClean="0"/>
                        <a:t>melanjutkan</a:t>
                      </a:r>
                      <a:r>
                        <a:rPr lang="en-US" baseline="0" dirty="0" smtClean="0"/>
                        <a:t> </a:t>
                      </a:r>
                      <a:r>
                        <a:rPr lang="en-US" baseline="0" dirty="0" err="1" smtClean="0"/>
                        <a:t>kuliah</a:t>
                      </a:r>
                      <a:endParaRPr lang="en-US" dirty="0"/>
                    </a:p>
                  </a:txBody>
                  <a:tcPr anchor="ctr"/>
                </a:tc>
                <a:tc>
                  <a:txBody>
                    <a:bodyPr/>
                    <a:lstStyle/>
                    <a:p>
                      <a:pPr algn="ctr"/>
                      <a:r>
                        <a:rPr lang="en-US" dirty="0" smtClean="0"/>
                        <a:t>8%</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a:t>
                      </a:r>
                    </a:p>
                  </a:txBody>
                  <a:tcPr anchor="ctr"/>
                </a:tc>
                <a:tc>
                  <a:txBody>
                    <a:bodyPr/>
                    <a:lstStyle/>
                    <a:p>
                      <a:pPr algn="ctr"/>
                      <a:r>
                        <a:rPr lang="en-US" dirty="0" smtClean="0"/>
                        <a:t>8%</a:t>
                      </a:r>
                      <a:endParaRPr lang="en-US" dirty="0"/>
                    </a:p>
                  </a:txBody>
                  <a:tcPr anchor="ctr"/>
                </a:tc>
              </a:tr>
            </a:tbl>
          </a:graphicData>
        </a:graphic>
      </p:graphicFrame>
    </p:spTree>
    <p:extLst>
      <p:ext uri="{BB962C8B-B14F-4D97-AF65-F5344CB8AC3E}">
        <p14:creationId xmlns:p14="http://schemas.microsoft.com/office/powerpoint/2010/main" val="4106249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rot="18766305" flipV="1">
            <a:off x="1064269" y="994484"/>
            <a:ext cx="7638810" cy="3674783"/>
          </a:xfrm>
          <a:prstGeom prst="swooshArrow">
            <a:avLst>
              <a:gd name="adj1" fmla="val 25000"/>
              <a:gd name="adj2" fmla="val 25000"/>
            </a:avLst>
          </a:prstGeom>
          <a:solidFill>
            <a:schemeClr val="accent1">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26" name="Straight Connector 25"/>
          <p:cNvCxnSpPr/>
          <p:nvPr/>
        </p:nvCxnSpPr>
        <p:spPr>
          <a:xfrm>
            <a:off x="1149184" y="3598696"/>
            <a:ext cx="0" cy="51834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1418" y="2017059"/>
            <a:ext cx="2094926" cy="1600438"/>
          </a:xfrm>
          <a:prstGeom prst="rect">
            <a:avLst/>
          </a:prstGeom>
          <a:solidFill>
            <a:srgbClr val="FAD5BE"/>
          </a:solidFill>
        </p:spPr>
        <p:txBody>
          <a:bodyPr wrap="square" rtlCol="0">
            <a:spAutoFit/>
          </a:bodyPr>
          <a:lstStyle/>
          <a:p>
            <a:r>
              <a:rPr lang="id-ID" sz="1400" b="1" dirty="0" smtClean="0">
                <a:solidFill>
                  <a:srgbClr val="C00000"/>
                </a:solidFill>
              </a:rPr>
              <a:t>20</a:t>
            </a:r>
            <a:r>
              <a:rPr lang="en-US" sz="1400" b="1" dirty="0" smtClean="0">
                <a:solidFill>
                  <a:srgbClr val="C00000"/>
                </a:solidFill>
              </a:rPr>
              <a:t>14</a:t>
            </a:r>
            <a:endParaRPr lang="id-ID" sz="1400" b="1" dirty="0" smtClean="0">
              <a:solidFill>
                <a:srgbClr val="C00000"/>
              </a:solidFill>
            </a:endParaRPr>
          </a:p>
          <a:p>
            <a:pPr marL="285750" indent="-285750">
              <a:buFont typeface="Arial" pitchFamily="34" charset="0"/>
              <a:buChar char="•"/>
            </a:pPr>
            <a:r>
              <a:rPr lang="en-US" sz="1400" dirty="0" smtClean="0"/>
              <a:t>BOS </a:t>
            </a:r>
            <a:r>
              <a:rPr lang="en-US" sz="1400" dirty="0" err="1" smtClean="0"/>
              <a:t>Dikmen</a:t>
            </a:r>
            <a:endParaRPr lang="en-US" sz="1400" dirty="0" smtClean="0"/>
          </a:p>
          <a:p>
            <a:pPr marL="285750" indent="-285750">
              <a:buFont typeface="Arial" pitchFamily="34" charset="0"/>
              <a:buChar char="•"/>
            </a:pPr>
            <a:r>
              <a:rPr lang="en-US" sz="1400" dirty="0" smtClean="0"/>
              <a:t>PMU</a:t>
            </a:r>
          </a:p>
          <a:p>
            <a:pPr marL="285750" indent="-285750">
              <a:buFont typeface="Arial" pitchFamily="34" charset="0"/>
              <a:buChar char="•"/>
            </a:pPr>
            <a:r>
              <a:rPr lang="en-US" sz="1400" dirty="0" smtClean="0"/>
              <a:t>330 SMK </a:t>
            </a:r>
            <a:r>
              <a:rPr lang="en-US" sz="1400" dirty="0" err="1" smtClean="0"/>
              <a:t>Rujukan</a:t>
            </a:r>
            <a:endParaRPr lang="en-US" sz="1400" dirty="0" smtClean="0"/>
          </a:p>
          <a:p>
            <a:pPr marL="285750" indent="-285750">
              <a:buFont typeface="Arial" pitchFamily="34" charset="0"/>
              <a:buChar char="•"/>
            </a:pPr>
            <a:r>
              <a:rPr lang="en-US" sz="1400" dirty="0" smtClean="0"/>
              <a:t>K13 SMK di </a:t>
            </a:r>
            <a:r>
              <a:rPr lang="en-US" sz="1400" dirty="0" err="1" smtClean="0"/>
              <a:t>kls</a:t>
            </a:r>
            <a:r>
              <a:rPr lang="en-US" sz="1400" dirty="0" smtClean="0"/>
              <a:t> 10-11</a:t>
            </a:r>
          </a:p>
          <a:p>
            <a:pPr marL="285750" indent="-285750">
              <a:buFont typeface="Arial" pitchFamily="34" charset="0"/>
              <a:buChar char="•"/>
            </a:pPr>
            <a:r>
              <a:rPr lang="en-US" sz="1400" dirty="0" smtClean="0"/>
              <a:t>650 </a:t>
            </a:r>
            <a:r>
              <a:rPr lang="en-US" sz="1400" dirty="0" err="1" smtClean="0"/>
              <a:t>Buku</a:t>
            </a:r>
            <a:r>
              <a:rPr lang="en-US" sz="1400" dirty="0" smtClean="0"/>
              <a:t> </a:t>
            </a:r>
            <a:r>
              <a:rPr lang="en-US" sz="1400" dirty="0" err="1" smtClean="0"/>
              <a:t>Kejuruan</a:t>
            </a:r>
            <a:endParaRPr lang="en-US" sz="1400" dirty="0" smtClean="0"/>
          </a:p>
          <a:p>
            <a:pPr marL="285750" indent="-285750">
              <a:buFont typeface="Arial" pitchFamily="34" charset="0"/>
              <a:buChar char="•"/>
            </a:pPr>
            <a:r>
              <a:rPr lang="en-US" sz="1400" dirty="0" err="1" smtClean="0"/>
              <a:t>Verifikasi</a:t>
            </a:r>
            <a:r>
              <a:rPr lang="en-US" sz="1400" dirty="0" smtClean="0"/>
              <a:t> Wilayah</a:t>
            </a:r>
          </a:p>
        </p:txBody>
      </p:sp>
      <p:cxnSp>
        <p:nvCxnSpPr>
          <p:cNvPr id="30" name="Straight Connector 29"/>
          <p:cNvCxnSpPr/>
          <p:nvPr/>
        </p:nvCxnSpPr>
        <p:spPr>
          <a:xfrm flipH="1">
            <a:off x="3444931" y="4117036"/>
            <a:ext cx="2941" cy="38520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25089" y="4174652"/>
            <a:ext cx="2764307" cy="1384995"/>
          </a:xfrm>
          <a:prstGeom prst="rect">
            <a:avLst/>
          </a:prstGeom>
          <a:solidFill>
            <a:srgbClr val="BDFFBD"/>
          </a:solidFill>
        </p:spPr>
        <p:txBody>
          <a:bodyPr wrap="square" rtlCol="0">
            <a:spAutoFit/>
          </a:bodyPr>
          <a:lstStyle/>
          <a:p>
            <a:r>
              <a:rPr lang="id-ID" sz="1400" b="1" dirty="0" smtClean="0">
                <a:solidFill>
                  <a:srgbClr val="C00000"/>
                </a:solidFill>
              </a:rPr>
              <a:t>20</a:t>
            </a:r>
            <a:r>
              <a:rPr lang="en-US" sz="1400" b="1" dirty="0" smtClean="0">
                <a:solidFill>
                  <a:srgbClr val="C00000"/>
                </a:solidFill>
              </a:rPr>
              <a:t>15</a:t>
            </a:r>
            <a:endParaRPr lang="id-ID" sz="1400" b="1" dirty="0" smtClean="0">
              <a:solidFill>
                <a:srgbClr val="C00000"/>
              </a:solidFill>
            </a:endParaRPr>
          </a:p>
          <a:p>
            <a:pPr marL="285750" indent="-285750">
              <a:buFont typeface="Arial" pitchFamily="34" charset="0"/>
              <a:buChar char="•"/>
            </a:pPr>
            <a:r>
              <a:rPr lang="en-US" sz="1400" dirty="0" err="1" smtClean="0"/>
              <a:t>Revitalisasi</a:t>
            </a:r>
            <a:r>
              <a:rPr lang="en-US" sz="1400" dirty="0" smtClean="0"/>
              <a:t> SMK 4 </a:t>
            </a:r>
            <a:r>
              <a:rPr lang="en-US" sz="1400" dirty="0" err="1" smtClean="0"/>
              <a:t>tahun</a:t>
            </a:r>
            <a:endParaRPr lang="en-US" sz="1400" dirty="0" smtClean="0"/>
          </a:p>
          <a:p>
            <a:pPr marL="285750" indent="-285750">
              <a:buFont typeface="Arial" pitchFamily="34" charset="0"/>
              <a:buChar char="•"/>
            </a:pPr>
            <a:r>
              <a:rPr lang="en-US" sz="1400" dirty="0" smtClean="0"/>
              <a:t>K13 </a:t>
            </a:r>
            <a:r>
              <a:rPr lang="en-US" sz="1400" dirty="0" err="1" smtClean="0"/>
              <a:t>seluruh</a:t>
            </a:r>
            <a:r>
              <a:rPr lang="en-US" sz="1400" dirty="0" smtClean="0"/>
              <a:t> </a:t>
            </a:r>
            <a:r>
              <a:rPr lang="en-US" sz="1400" dirty="0" err="1" smtClean="0"/>
              <a:t>kelas</a:t>
            </a:r>
            <a:endParaRPr lang="en-US" sz="1400" dirty="0" smtClean="0"/>
          </a:p>
          <a:p>
            <a:pPr marL="285750" indent="-285750">
              <a:buFont typeface="Arial" pitchFamily="34" charset="0"/>
              <a:buChar char="•"/>
            </a:pPr>
            <a:r>
              <a:rPr lang="en-US" sz="1400" dirty="0" smtClean="0"/>
              <a:t>1650 SMK </a:t>
            </a:r>
            <a:r>
              <a:rPr lang="en-US" sz="1400" dirty="0" err="1" smtClean="0"/>
              <a:t>Rujukan</a:t>
            </a:r>
            <a:r>
              <a:rPr lang="en-US" sz="1400" dirty="0" smtClean="0"/>
              <a:t> </a:t>
            </a:r>
            <a:r>
              <a:rPr lang="en-US" sz="1400" dirty="0" err="1" smtClean="0"/>
              <a:t>dibina</a:t>
            </a:r>
            <a:endParaRPr lang="en-US" sz="1400" dirty="0" smtClean="0"/>
          </a:p>
          <a:p>
            <a:pPr marL="285750" indent="-285750">
              <a:buFont typeface="Arial" pitchFamily="34" charset="0"/>
              <a:buChar char="•"/>
            </a:pPr>
            <a:r>
              <a:rPr lang="en-US" sz="1400" dirty="0" smtClean="0"/>
              <a:t>UN online T. </a:t>
            </a:r>
            <a:r>
              <a:rPr lang="en-US" sz="1400" dirty="0" err="1" smtClean="0"/>
              <a:t>Kejuruan</a:t>
            </a:r>
            <a:endParaRPr lang="en-US" sz="1400" dirty="0" smtClean="0"/>
          </a:p>
          <a:p>
            <a:pPr marL="285750" indent="-285750">
              <a:buFont typeface="Arial" pitchFamily="34" charset="0"/>
              <a:buChar char="•"/>
            </a:pPr>
            <a:r>
              <a:rPr lang="en-US" sz="1400" dirty="0" err="1" smtClean="0"/>
              <a:t>Sertifikasi</a:t>
            </a:r>
            <a:r>
              <a:rPr lang="en-US" sz="1400" dirty="0" smtClean="0"/>
              <a:t> </a:t>
            </a:r>
            <a:r>
              <a:rPr lang="en-US" sz="1400" dirty="0" err="1" smtClean="0"/>
              <a:t>lulusan</a:t>
            </a:r>
            <a:r>
              <a:rPr lang="en-US" sz="1400" dirty="0" smtClean="0"/>
              <a:t> SMK via UKK</a:t>
            </a:r>
            <a:endParaRPr lang="id-ID" sz="1400" dirty="0"/>
          </a:p>
        </p:txBody>
      </p:sp>
      <p:cxnSp>
        <p:nvCxnSpPr>
          <p:cNvPr id="33" name="Straight Connector 32"/>
          <p:cNvCxnSpPr/>
          <p:nvPr/>
        </p:nvCxnSpPr>
        <p:spPr>
          <a:xfrm>
            <a:off x="4488444" y="2667255"/>
            <a:ext cx="0" cy="81983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98377" y="1432283"/>
            <a:ext cx="2326822" cy="1169551"/>
          </a:xfrm>
          <a:prstGeom prst="rect">
            <a:avLst/>
          </a:prstGeom>
          <a:solidFill>
            <a:srgbClr val="C2E5F4"/>
          </a:solidFill>
        </p:spPr>
        <p:txBody>
          <a:bodyPr wrap="square" rtlCol="0">
            <a:spAutoFit/>
          </a:bodyPr>
          <a:lstStyle/>
          <a:p>
            <a:r>
              <a:rPr lang="id-ID" sz="1400" b="1" dirty="0" smtClean="0">
                <a:solidFill>
                  <a:srgbClr val="C00000"/>
                </a:solidFill>
              </a:rPr>
              <a:t>201</a:t>
            </a:r>
            <a:r>
              <a:rPr lang="en-US" sz="1400" b="1" dirty="0" smtClean="0">
                <a:solidFill>
                  <a:srgbClr val="C00000"/>
                </a:solidFill>
              </a:rPr>
              <a:t>6</a:t>
            </a:r>
            <a:endParaRPr lang="id-ID" sz="1400" b="1" dirty="0" smtClean="0">
              <a:solidFill>
                <a:srgbClr val="C00000"/>
              </a:solidFill>
            </a:endParaRPr>
          </a:p>
          <a:p>
            <a:pPr marL="285750" indent="-285750">
              <a:buFont typeface="Arial" pitchFamily="34" charset="0"/>
              <a:buChar char="•"/>
            </a:pPr>
            <a:r>
              <a:rPr lang="en-US" sz="1400" dirty="0"/>
              <a:t>5</a:t>
            </a:r>
            <a:r>
              <a:rPr lang="en-US" sz="1400" dirty="0" smtClean="0"/>
              <a:t>00 SMK 4 </a:t>
            </a:r>
            <a:r>
              <a:rPr lang="en-US" sz="1400" dirty="0" err="1" smtClean="0"/>
              <a:t>tahun</a:t>
            </a:r>
            <a:r>
              <a:rPr lang="en-US" sz="1400" dirty="0" smtClean="0"/>
              <a:t> HOTS*</a:t>
            </a:r>
            <a:endParaRPr lang="id-ID" sz="1400" dirty="0" smtClean="0"/>
          </a:p>
          <a:p>
            <a:pPr marL="285750" indent="-285750">
              <a:buFont typeface="Arial" pitchFamily="34" charset="0"/>
              <a:buChar char="•"/>
            </a:pPr>
            <a:r>
              <a:rPr lang="en-US" sz="1400" dirty="0" smtClean="0"/>
              <a:t>Merger 6000 SMK </a:t>
            </a:r>
            <a:r>
              <a:rPr lang="en-US" sz="1400" dirty="0" err="1" smtClean="0"/>
              <a:t>kecil</a:t>
            </a:r>
            <a:endParaRPr lang="en-US" sz="1400" dirty="0" smtClean="0"/>
          </a:p>
          <a:p>
            <a:pPr marL="285750" indent="-285750">
              <a:buFont typeface="Arial" pitchFamily="34" charset="0"/>
              <a:buChar char="•"/>
            </a:pPr>
            <a:r>
              <a:rPr lang="en-US" sz="1400" dirty="0" smtClean="0"/>
              <a:t>UN online </a:t>
            </a:r>
            <a:r>
              <a:rPr lang="en-US" sz="1400" dirty="0" err="1" smtClean="0"/>
              <a:t>semua</a:t>
            </a:r>
            <a:r>
              <a:rPr lang="en-US" sz="1400" dirty="0" smtClean="0"/>
              <a:t> </a:t>
            </a:r>
            <a:r>
              <a:rPr lang="en-US" sz="1400" dirty="0" err="1" smtClean="0"/>
              <a:t>mapel</a:t>
            </a:r>
            <a:endParaRPr lang="en-US" sz="1400" dirty="0" smtClean="0"/>
          </a:p>
          <a:p>
            <a:pPr marL="285750" indent="-285750">
              <a:buFont typeface="Arial" pitchFamily="34" charset="0"/>
              <a:buChar char="•"/>
            </a:pPr>
            <a:r>
              <a:rPr lang="en-US" sz="1400" dirty="0" err="1" smtClean="0"/>
              <a:t>Tabletisasi</a:t>
            </a:r>
            <a:r>
              <a:rPr lang="en-US" sz="1400" dirty="0" smtClean="0"/>
              <a:t> SMK</a:t>
            </a:r>
          </a:p>
        </p:txBody>
      </p:sp>
      <p:cxnSp>
        <p:nvCxnSpPr>
          <p:cNvPr id="37" name="Straight Connector 36"/>
          <p:cNvCxnSpPr/>
          <p:nvPr/>
        </p:nvCxnSpPr>
        <p:spPr>
          <a:xfrm>
            <a:off x="5489396" y="2898391"/>
            <a:ext cx="0" cy="75056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89396" y="3679980"/>
            <a:ext cx="2598344" cy="954107"/>
          </a:xfrm>
          <a:prstGeom prst="rect">
            <a:avLst/>
          </a:prstGeom>
          <a:solidFill>
            <a:srgbClr val="9BEE7E"/>
          </a:solidFill>
        </p:spPr>
        <p:txBody>
          <a:bodyPr wrap="square" rtlCol="0">
            <a:spAutoFit/>
          </a:bodyPr>
          <a:lstStyle/>
          <a:p>
            <a:r>
              <a:rPr lang="id-ID" sz="1400" b="1" dirty="0" smtClean="0">
                <a:solidFill>
                  <a:srgbClr val="C00000"/>
                </a:solidFill>
              </a:rPr>
              <a:t> 201</a:t>
            </a:r>
            <a:r>
              <a:rPr lang="en-US" sz="1400" b="1" dirty="0" smtClean="0">
                <a:solidFill>
                  <a:srgbClr val="C00000"/>
                </a:solidFill>
              </a:rPr>
              <a:t>7</a:t>
            </a:r>
          </a:p>
          <a:p>
            <a:pPr marL="285750" indent="-285750">
              <a:buFont typeface="Arial" pitchFamily="34" charset="0"/>
              <a:buChar char="•"/>
            </a:pPr>
            <a:r>
              <a:rPr lang="en-US" sz="1400" dirty="0" smtClean="0"/>
              <a:t>1000 SMK </a:t>
            </a:r>
            <a:r>
              <a:rPr lang="en-US" sz="1400" dirty="0" err="1" smtClean="0"/>
              <a:t>dgn</a:t>
            </a:r>
            <a:r>
              <a:rPr lang="en-US" sz="1400" dirty="0" smtClean="0"/>
              <a:t> </a:t>
            </a:r>
            <a:r>
              <a:rPr lang="en-US" sz="1400" dirty="0" err="1" smtClean="0"/>
              <a:t>Sertifikasi</a:t>
            </a:r>
            <a:r>
              <a:rPr lang="en-US" sz="1400" dirty="0" smtClean="0"/>
              <a:t> int’l</a:t>
            </a:r>
          </a:p>
          <a:p>
            <a:pPr marL="285750" indent="-285750">
              <a:buFont typeface="Arial" pitchFamily="34" charset="0"/>
              <a:buChar char="•"/>
            </a:pPr>
            <a:r>
              <a:rPr lang="en-US" sz="1400" dirty="0" smtClean="0"/>
              <a:t>e- </a:t>
            </a:r>
            <a:r>
              <a:rPr lang="en-US" sz="1400" dirty="0" err="1" smtClean="0"/>
              <a:t>Pembelajaran</a:t>
            </a:r>
            <a:r>
              <a:rPr lang="en-US" sz="1400" dirty="0"/>
              <a:t> </a:t>
            </a:r>
          </a:p>
          <a:p>
            <a:pPr marL="285750" indent="-285750">
              <a:buFont typeface="Arial" pitchFamily="34" charset="0"/>
              <a:buChar char="•"/>
            </a:pPr>
            <a:r>
              <a:rPr lang="en-US" sz="1400" dirty="0" smtClean="0"/>
              <a:t>2300 </a:t>
            </a:r>
            <a:r>
              <a:rPr lang="en-US" sz="1400" dirty="0" err="1" smtClean="0"/>
              <a:t>Materi</a:t>
            </a:r>
            <a:r>
              <a:rPr lang="en-US" sz="1400" dirty="0" smtClean="0"/>
              <a:t> </a:t>
            </a:r>
            <a:r>
              <a:rPr lang="en-US" sz="1400" dirty="0" err="1" smtClean="0"/>
              <a:t>animatif</a:t>
            </a:r>
            <a:r>
              <a:rPr lang="en-US" sz="1400" dirty="0" smtClean="0"/>
              <a:t> online</a:t>
            </a:r>
          </a:p>
        </p:txBody>
      </p:sp>
      <p:cxnSp>
        <p:nvCxnSpPr>
          <p:cNvPr id="40" name="Straight Connector 39"/>
          <p:cNvCxnSpPr/>
          <p:nvPr/>
        </p:nvCxnSpPr>
        <p:spPr>
          <a:xfrm flipH="1">
            <a:off x="6259719" y="744360"/>
            <a:ext cx="3556" cy="146304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59902" y="409939"/>
            <a:ext cx="2179348" cy="954107"/>
          </a:xfrm>
          <a:prstGeom prst="rect">
            <a:avLst/>
          </a:prstGeom>
          <a:solidFill>
            <a:srgbClr val="FFC9C9"/>
          </a:solidFill>
        </p:spPr>
        <p:txBody>
          <a:bodyPr wrap="square" rtlCol="0">
            <a:spAutoFit/>
          </a:bodyPr>
          <a:lstStyle/>
          <a:p>
            <a:pPr algn="r"/>
            <a:r>
              <a:rPr lang="id-ID" sz="1400" b="1" dirty="0" smtClean="0">
                <a:solidFill>
                  <a:srgbClr val="C00000"/>
                </a:solidFill>
              </a:rPr>
              <a:t>201</a:t>
            </a:r>
            <a:r>
              <a:rPr lang="en-US" sz="1400" b="1" dirty="0">
                <a:solidFill>
                  <a:srgbClr val="C00000"/>
                </a:solidFill>
              </a:rPr>
              <a:t>8</a:t>
            </a:r>
            <a:endParaRPr lang="id-ID" sz="1400" b="1" dirty="0" smtClean="0">
              <a:solidFill>
                <a:srgbClr val="C00000"/>
              </a:solidFill>
            </a:endParaRPr>
          </a:p>
          <a:p>
            <a:pPr marL="285750" indent="-285750" algn="r"/>
            <a:r>
              <a:rPr lang="en-US" sz="1400" dirty="0" err="1"/>
              <a:t>R</a:t>
            </a:r>
            <a:r>
              <a:rPr lang="en-US" sz="1400" dirty="0" err="1" smtClean="0"/>
              <a:t>evitalisasi</a:t>
            </a:r>
            <a:r>
              <a:rPr lang="en-US" sz="1400" dirty="0" smtClean="0"/>
              <a:t> </a:t>
            </a:r>
            <a:r>
              <a:rPr lang="en-US" sz="1400" dirty="0" err="1" smtClean="0"/>
              <a:t>spektrum</a:t>
            </a:r>
            <a:r>
              <a:rPr lang="en-US" sz="1400" dirty="0" smtClean="0"/>
              <a:t> SMK</a:t>
            </a:r>
            <a:endParaRPr lang="id-ID" sz="1400" dirty="0" smtClean="0"/>
          </a:p>
          <a:p>
            <a:pPr marL="285750" indent="-285750" algn="r"/>
            <a:r>
              <a:rPr lang="en-US" sz="1400" dirty="0" smtClean="0"/>
              <a:t>7,5% </a:t>
            </a:r>
            <a:r>
              <a:rPr lang="en-US" sz="1400" dirty="0" err="1" smtClean="0"/>
              <a:t>lulusan</a:t>
            </a:r>
            <a:r>
              <a:rPr lang="en-US" sz="1400" dirty="0" smtClean="0"/>
              <a:t> </a:t>
            </a:r>
            <a:r>
              <a:rPr lang="en-US" sz="1400" dirty="0" err="1" smtClean="0"/>
              <a:t>berwirausaha</a:t>
            </a:r>
            <a:endParaRPr lang="en-US" sz="1400" dirty="0" smtClean="0"/>
          </a:p>
          <a:p>
            <a:pPr marL="285750" indent="-285750" algn="r"/>
            <a:r>
              <a:rPr lang="id-ID" sz="1400" dirty="0" smtClean="0"/>
              <a:t> </a:t>
            </a:r>
            <a:r>
              <a:rPr lang="en-US" sz="1400" dirty="0" err="1" smtClean="0"/>
              <a:t>Implementasi</a:t>
            </a:r>
            <a:r>
              <a:rPr lang="en-US" sz="1400" dirty="0" smtClean="0"/>
              <a:t> MEME**</a:t>
            </a:r>
          </a:p>
        </p:txBody>
      </p:sp>
      <p:sp>
        <p:nvSpPr>
          <p:cNvPr id="42" name="Oval 41"/>
          <p:cNvSpPr/>
          <p:nvPr/>
        </p:nvSpPr>
        <p:spPr>
          <a:xfrm>
            <a:off x="6765475" y="1623042"/>
            <a:ext cx="261659" cy="28346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cxnSp>
        <p:nvCxnSpPr>
          <p:cNvPr id="43" name="Straight Connector 42"/>
          <p:cNvCxnSpPr/>
          <p:nvPr/>
        </p:nvCxnSpPr>
        <p:spPr>
          <a:xfrm>
            <a:off x="6890969" y="1906506"/>
            <a:ext cx="0" cy="612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027134" y="2414873"/>
            <a:ext cx="2107732" cy="1169551"/>
          </a:xfrm>
          <a:prstGeom prst="rect">
            <a:avLst/>
          </a:prstGeom>
          <a:solidFill>
            <a:srgbClr val="FFFF99"/>
          </a:solidFill>
        </p:spPr>
        <p:txBody>
          <a:bodyPr wrap="square" rtlCol="0">
            <a:spAutoFit/>
          </a:bodyPr>
          <a:lstStyle/>
          <a:p>
            <a:pPr marL="91440" indent="-91440" algn="ctr"/>
            <a:r>
              <a:rPr lang="id-ID" sz="1400" b="1" dirty="0" smtClean="0">
                <a:solidFill>
                  <a:srgbClr val="C00000"/>
                </a:solidFill>
              </a:rPr>
              <a:t>20</a:t>
            </a:r>
            <a:r>
              <a:rPr lang="en-US" sz="1400" b="1" dirty="0" smtClean="0">
                <a:solidFill>
                  <a:srgbClr val="C00000"/>
                </a:solidFill>
              </a:rPr>
              <a:t>20</a:t>
            </a:r>
            <a:endParaRPr lang="id-ID" sz="1400" b="1" dirty="0" smtClean="0">
              <a:solidFill>
                <a:srgbClr val="C00000"/>
              </a:solidFill>
            </a:endParaRPr>
          </a:p>
          <a:p>
            <a:pPr marL="91440" indent="-91440">
              <a:buFont typeface="Arial" pitchFamily="34" charset="0"/>
              <a:buChar char="•"/>
            </a:pPr>
            <a:r>
              <a:rPr lang="sv-SE" sz="1400" dirty="0" smtClean="0"/>
              <a:t> APK SMK 60 % dari SM</a:t>
            </a:r>
            <a:endParaRPr lang="sv-SE" sz="1400" dirty="0"/>
          </a:p>
          <a:p>
            <a:pPr marL="91440" indent="-91440">
              <a:buFont typeface="Arial" pitchFamily="34" charset="0"/>
              <a:buChar char="•"/>
            </a:pPr>
            <a:r>
              <a:rPr lang="sv-SE" sz="1400" dirty="0"/>
              <a:t> </a:t>
            </a:r>
            <a:r>
              <a:rPr lang="sv-SE" sz="1400" dirty="0" smtClean="0"/>
              <a:t>3500 SMK punya TEFA</a:t>
            </a:r>
            <a:endParaRPr lang="id-ID" sz="1400" dirty="0" smtClean="0"/>
          </a:p>
          <a:p>
            <a:pPr marL="91440" indent="-91440">
              <a:buFont typeface="Arial" pitchFamily="34" charset="0"/>
              <a:buChar char="•"/>
            </a:pPr>
            <a:r>
              <a:rPr lang="en-US" sz="1400" dirty="0"/>
              <a:t> </a:t>
            </a:r>
            <a:r>
              <a:rPr lang="en-US" sz="1400" dirty="0" smtClean="0"/>
              <a:t>TV SMK on </a:t>
            </a:r>
            <a:r>
              <a:rPr lang="en-US" sz="1400" dirty="0" err="1" smtClean="0"/>
              <a:t>deman</a:t>
            </a:r>
            <a:r>
              <a:rPr lang="en-US" sz="1400" dirty="0" smtClean="0"/>
              <a:t> SMK </a:t>
            </a:r>
            <a:r>
              <a:rPr lang="en-US" sz="1400" dirty="0" err="1"/>
              <a:t>D</a:t>
            </a:r>
            <a:r>
              <a:rPr lang="en-US" sz="1400" dirty="0" err="1" smtClean="0"/>
              <a:t>wi</a:t>
            </a:r>
            <a:r>
              <a:rPr lang="en-US" sz="1400" dirty="0" smtClean="0"/>
              <a:t> </a:t>
            </a:r>
            <a:r>
              <a:rPr lang="en-US" sz="1400" dirty="0" err="1" smtClean="0"/>
              <a:t>bahasa</a:t>
            </a:r>
            <a:r>
              <a:rPr lang="en-US" sz="1400" dirty="0" smtClean="0"/>
              <a:t>.</a:t>
            </a:r>
            <a:endParaRPr lang="id-ID" sz="1400" dirty="0" smtClean="0"/>
          </a:p>
        </p:txBody>
      </p:sp>
      <p:sp>
        <p:nvSpPr>
          <p:cNvPr id="35" name="Oval 34"/>
          <p:cNvSpPr/>
          <p:nvPr/>
        </p:nvSpPr>
        <p:spPr>
          <a:xfrm>
            <a:off x="7271597" y="1040504"/>
            <a:ext cx="422031" cy="457200"/>
          </a:xfrm>
          <a:prstGeom prst="ellipse">
            <a:avLst/>
          </a:prstGeom>
          <a:solidFill>
            <a:schemeClr val="tx2">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24767" y="4157034"/>
            <a:ext cx="253218" cy="274320"/>
          </a:xfrm>
          <a:prstGeom prst="ellipse">
            <a:avLst/>
          </a:prstGeom>
          <a:solidFill>
            <a:schemeClr val="tx2">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65595" y="4502240"/>
            <a:ext cx="791313" cy="400110"/>
          </a:xfrm>
          <a:prstGeom prst="rect">
            <a:avLst/>
          </a:prstGeom>
          <a:noFill/>
        </p:spPr>
        <p:txBody>
          <a:bodyPr wrap="square" rtlCol="0">
            <a:spAutoFit/>
          </a:bodyPr>
          <a:lstStyle/>
          <a:p>
            <a:pPr algn="ctr"/>
            <a:r>
              <a:rPr lang="en-US" sz="2000" b="1" dirty="0" smtClean="0">
                <a:solidFill>
                  <a:schemeClr val="tx2">
                    <a:lumMod val="75000"/>
                  </a:schemeClr>
                </a:solidFill>
              </a:rPr>
              <a:t>2014</a:t>
            </a:r>
            <a:endParaRPr lang="en-US" sz="2000" b="1" dirty="0">
              <a:solidFill>
                <a:schemeClr val="tx2">
                  <a:lumMod val="75000"/>
                </a:schemeClr>
              </a:solidFill>
            </a:endParaRPr>
          </a:p>
        </p:txBody>
      </p:sp>
      <p:sp>
        <p:nvSpPr>
          <p:cNvPr id="47" name="Oval 46"/>
          <p:cNvSpPr/>
          <p:nvPr/>
        </p:nvSpPr>
        <p:spPr>
          <a:xfrm>
            <a:off x="6188352" y="2162598"/>
            <a:ext cx="244778" cy="26517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48" name="Oval 47"/>
          <p:cNvSpPr/>
          <p:nvPr/>
        </p:nvSpPr>
        <p:spPr>
          <a:xfrm>
            <a:off x="5341137" y="2817659"/>
            <a:ext cx="227897" cy="24688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49" name="Oval 48"/>
          <p:cNvSpPr/>
          <p:nvPr/>
        </p:nvSpPr>
        <p:spPr>
          <a:xfrm>
            <a:off x="4362356" y="3379311"/>
            <a:ext cx="211015" cy="228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50" name="Oval 49"/>
          <p:cNvSpPr/>
          <p:nvPr/>
        </p:nvSpPr>
        <p:spPr>
          <a:xfrm>
            <a:off x="3347864" y="3906724"/>
            <a:ext cx="194134" cy="2103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55" name="TextBox 54"/>
          <p:cNvSpPr txBox="1"/>
          <p:nvPr/>
        </p:nvSpPr>
        <p:spPr>
          <a:xfrm>
            <a:off x="7170602" y="686938"/>
            <a:ext cx="791313" cy="400110"/>
          </a:xfrm>
          <a:prstGeom prst="rect">
            <a:avLst/>
          </a:prstGeom>
          <a:noFill/>
        </p:spPr>
        <p:txBody>
          <a:bodyPr wrap="square" rtlCol="0">
            <a:spAutoFit/>
          </a:bodyPr>
          <a:lstStyle/>
          <a:p>
            <a:pPr algn="ctr"/>
            <a:r>
              <a:rPr lang="en-US" sz="2000" b="1" dirty="0" smtClean="0">
                <a:solidFill>
                  <a:schemeClr val="tx2">
                    <a:lumMod val="75000"/>
                  </a:schemeClr>
                </a:solidFill>
              </a:rPr>
              <a:t>2020</a:t>
            </a:r>
            <a:endParaRPr lang="en-US" sz="2000" b="1" dirty="0">
              <a:solidFill>
                <a:schemeClr val="tx2">
                  <a:lumMod val="75000"/>
                </a:schemeClr>
              </a:solidFill>
            </a:endParaRPr>
          </a:p>
        </p:txBody>
      </p:sp>
      <p:graphicFrame>
        <p:nvGraphicFramePr>
          <p:cNvPr id="57" name="Table 56"/>
          <p:cNvGraphicFramePr>
            <a:graphicFrameLocks noGrp="1"/>
          </p:cNvGraphicFramePr>
          <p:nvPr>
            <p:extLst>
              <p:ext uri="{D42A27DB-BD31-4B8C-83A1-F6EECF244321}">
                <p14:modId xmlns:p14="http://schemas.microsoft.com/office/powerpoint/2010/main" val="992770804"/>
              </p:ext>
            </p:extLst>
          </p:nvPr>
        </p:nvGraphicFramePr>
        <p:xfrm>
          <a:off x="941231" y="5703519"/>
          <a:ext cx="6625028" cy="883920"/>
        </p:xfrm>
        <a:graphic>
          <a:graphicData uri="http://schemas.openxmlformats.org/drawingml/2006/table">
            <a:tbl>
              <a:tblPr/>
              <a:tblGrid>
                <a:gridCol w="429088"/>
                <a:gridCol w="1154388"/>
                <a:gridCol w="2749213"/>
                <a:gridCol w="1385969"/>
                <a:gridCol w="648033"/>
                <a:gridCol w="258337"/>
              </a:tblGrid>
              <a:tr h="142876">
                <a:tc>
                  <a:txBody>
                    <a:bodyPr/>
                    <a:lstStyle/>
                    <a:p>
                      <a:pPr algn="ctr" fontAlgn="b"/>
                      <a:r>
                        <a:rPr lang="en-US" sz="1400" b="1" i="0" u="none" strike="noStrike" dirty="0" smtClean="0">
                          <a:solidFill>
                            <a:srgbClr val="C00000"/>
                          </a:solidFill>
                          <a:latin typeface="Calibri"/>
                        </a:rPr>
                        <a:t>60</a:t>
                      </a:r>
                      <a:endParaRPr lang="en-US" sz="1400" b="1" i="0" u="none" strike="noStrike" dirty="0">
                        <a:solidFill>
                          <a:srgbClr val="C00000"/>
                        </a:solidFill>
                        <a:latin typeface="Calibri"/>
                      </a:endParaRPr>
                    </a:p>
                  </a:txBody>
                  <a:tcPr marL="7034" marR="7034"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400" b="0" i="0" u="none" strike="noStrike" dirty="0">
                        <a:solidFill>
                          <a:srgbClr val="C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C00000"/>
                          </a:solidFill>
                          <a:latin typeface="Calibri"/>
                        </a:rPr>
                        <a:t>% </a:t>
                      </a:r>
                      <a:r>
                        <a:rPr lang="en-US" sz="1400" b="0" i="0" u="none" strike="noStrike" dirty="0" smtClean="0">
                          <a:solidFill>
                            <a:srgbClr val="C00000"/>
                          </a:solidFill>
                          <a:latin typeface="Calibri"/>
                        </a:rPr>
                        <a:t>APK</a:t>
                      </a:r>
                      <a:r>
                        <a:rPr lang="en-US" sz="1400" b="0" i="0" u="none" strike="noStrike" baseline="0" dirty="0" smtClean="0">
                          <a:solidFill>
                            <a:srgbClr val="C00000"/>
                          </a:solidFill>
                          <a:latin typeface="Calibri"/>
                        </a:rPr>
                        <a:t> SMK/SMA/MA</a:t>
                      </a:r>
                      <a:endParaRPr lang="en-US" sz="1400" b="0" i="0" u="none" strike="noStrike" dirty="0">
                        <a:solidFill>
                          <a:srgbClr val="C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latin typeface="Calibri"/>
                        </a:rPr>
                        <a:t>76,0</a:t>
                      </a:r>
                      <a:endParaRPr lang="en-US" sz="1400" b="1"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ctr" fontAlgn="b"/>
                      <a:endParaRPr lang="en-US" sz="1400" b="0"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r>
              <a:tr h="182880">
                <a:tc>
                  <a:txBody>
                    <a:bodyPr/>
                    <a:lstStyle/>
                    <a:p>
                      <a:pPr algn="ctr" fontAlgn="b"/>
                      <a:r>
                        <a:rPr lang="en-US" sz="1400" b="1" i="0" u="none" strike="noStrike" dirty="0" smtClean="0">
                          <a:solidFill>
                            <a:srgbClr val="C00000"/>
                          </a:solidFill>
                          <a:latin typeface="Calibri"/>
                        </a:rPr>
                        <a:t>28,0</a:t>
                      </a:r>
                      <a:endParaRPr lang="en-US" sz="1400" b="1" i="0" u="none" strike="noStrike" dirty="0">
                        <a:solidFill>
                          <a:srgbClr val="C00000"/>
                        </a:solidFill>
                        <a:latin typeface="Calibri"/>
                      </a:endParaRPr>
                    </a:p>
                  </a:txBody>
                  <a:tcPr marL="7034" marR="7034"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400" b="0" i="0" u="none" strike="noStrike" dirty="0">
                        <a:solidFill>
                          <a:srgbClr val="C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C00000"/>
                          </a:solidFill>
                          <a:latin typeface="+mn-lt"/>
                        </a:rPr>
                        <a:t>% APK SM</a:t>
                      </a:r>
                      <a:r>
                        <a:rPr lang="id-ID" sz="1400" b="0" i="0" u="none" strike="noStrike" dirty="0" smtClean="0">
                          <a:solidFill>
                            <a:srgbClr val="C00000"/>
                          </a:solidFill>
                          <a:latin typeface="+mn-lt"/>
                        </a:rPr>
                        <a:t>A/SMK/MA</a:t>
                      </a:r>
                      <a:endParaRPr lang="en-US" sz="1400" b="0" i="0" u="none" strike="noStrike" dirty="0" smtClean="0">
                        <a:solidFill>
                          <a:srgbClr val="C00000"/>
                        </a:solidFill>
                        <a:latin typeface="+mn-lt"/>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latin typeface="Calibri"/>
                        </a:rPr>
                        <a:t>40,</a:t>
                      </a:r>
                      <a:r>
                        <a:rPr lang="id-ID" sz="1400" b="1" i="0" u="none" strike="noStrike" dirty="0" smtClean="0">
                          <a:solidFill>
                            <a:srgbClr val="000000"/>
                          </a:solidFill>
                          <a:latin typeface="Calibri"/>
                        </a:rPr>
                        <a:t>0</a:t>
                      </a:r>
                      <a:endParaRPr lang="en-US" sz="1400" b="1"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ctr" fontAlgn="b"/>
                      <a:endParaRPr lang="en-US" sz="1400" b="0"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r>
              <a:tr h="182880">
                <a:tc>
                  <a:txBody>
                    <a:bodyPr/>
                    <a:lstStyle/>
                    <a:p>
                      <a:pPr algn="ctr" fontAlgn="b"/>
                      <a:r>
                        <a:rPr lang="en-US" sz="1400" b="1" i="0" u="none" strike="noStrike" dirty="0" smtClean="0">
                          <a:solidFill>
                            <a:srgbClr val="C00000"/>
                          </a:solidFill>
                          <a:latin typeface="Calibri"/>
                        </a:rPr>
                        <a:t>88,0</a:t>
                      </a:r>
                      <a:endParaRPr lang="en-US" sz="1400" b="1" i="0" u="none" strike="noStrike" dirty="0">
                        <a:solidFill>
                          <a:srgbClr val="C00000"/>
                        </a:solidFill>
                        <a:latin typeface="Calibri"/>
                      </a:endParaRPr>
                    </a:p>
                  </a:txBody>
                  <a:tcPr marL="7034" marR="7034" marT="762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400" b="0" i="0" u="none" strike="noStrike" dirty="0">
                        <a:solidFill>
                          <a:srgbClr val="C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C00000"/>
                          </a:solidFill>
                          <a:latin typeface="Calibri"/>
                        </a:rPr>
                        <a:t>% </a:t>
                      </a:r>
                      <a:r>
                        <a:rPr lang="en-US" sz="1400" b="0" i="0" u="none" strike="noStrike" dirty="0" err="1" smtClean="0">
                          <a:solidFill>
                            <a:srgbClr val="C00000"/>
                          </a:solidFill>
                          <a:latin typeface="Calibri"/>
                        </a:rPr>
                        <a:t>Kebekerjaan</a:t>
                      </a:r>
                      <a:r>
                        <a:rPr lang="en-US" sz="1400" b="0" i="0" u="none" strike="noStrike" dirty="0" smtClean="0">
                          <a:solidFill>
                            <a:srgbClr val="C00000"/>
                          </a:solidFill>
                          <a:latin typeface="Calibri"/>
                        </a:rPr>
                        <a:t> </a:t>
                      </a:r>
                      <a:r>
                        <a:rPr lang="en-US" sz="1400" b="0" i="0" u="none" strike="noStrike" dirty="0" err="1" smtClean="0">
                          <a:solidFill>
                            <a:srgbClr val="C00000"/>
                          </a:solidFill>
                          <a:latin typeface="Calibri"/>
                        </a:rPr>
                        <a:t>Lulusan</a:t>
                      </a:r>
                      <a:r>
                        <a:rPr lang="en-US" sz="1400" b="0" i="0" u="none" strike="noStrike" baseline="0" dirty="0" smtClean="0">
                          <a:solidFill>
                            <a:srgbClr val="C00000"/>
                          </a:solidFill>
                          <a:latin typeface="Calibri"/>
                        </a:rPr>
                        <a:t> SMK</a:t>
                      </a:r>
                      <a:r>
                        <a:rPr lang="en-US" sz="1400" b="0" i="0" u="none" strike="noStrike" dirty="0" smtClean="0">
                          <a:solidFill>
                            <a:srgbClr val="C00000"/>
                          </a:solidFill>
                          <a:latin typeface="Calibri"/>
                        </a:rPr>
                        <a:t> </a:t>
                      </a:r>
                      <a:endParaRPr lang="en-US" sz="1400" b="0" i="0" u="none" strike="noStrike" dirty="0">
                        <a:solidFill>
                          <a:srgbClr val="C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latin typeface="Calibri"/>
                        </a:rPr>
                        <a:t>95,0</a:t>
                      </a:r>
                      <a:endParaRPr lang="en-US" sz="1400" b="1"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ctr" fontAlgn="b"/>
                      <a:endParaRPr lang="en-US" sz="1400" b="0" i="0" u="none" strike="noStrike" dirty="0">
                        <a:solidFill>
                          <a:srgbClr val="000000"/>
                        </a:solidFill>
                        <a:latin typeface="Calibri"/>
                      </a:endParaRPr>
                    </a:p>
                  </a:txBody>
                  <a:tcPr marL="7034" marR="7034" marT="7620" marB="0" anchor="b">
                    <a:lnL>
                      <a:noFill/>
                    </a:lnL>
                    <a:lnR>
                      <a:noFill/>
                    </a:lnR>
                    <a:lnT>
                      <a:noFill/>
                    </a:lnT>
                    <a:lnB>
                      <a:noFill/>
                    </a:lnB>
                    <a:lnTlToBr w="12700" cmpd="sng">
                      <a:noFill/>
                      <a:prstDash val="solid"/>
                    </a:lnTlToBr>
                    <a:lnBlToTr w="12700" cmpd="sng">
                      <a:noFill/>
                      <a:prstDash val="solid"/>
                    </a:lnBlToTr>
                  </a:tcPr>
                </a:tc>
              </a:tr>
              <a:tr h="182880">
                <a:tc>
                  <a:txBody>
                    <a:bodyPr/>
                    <a:lstStyle/>
                    <a:p>
                      <a:pPr algn="ctr" fontAlgn="b"/>
                      <a:r>
                        <a:rPr lang="en-US" sz="1400" b="1" i="0" u="none" strike="noStrike" dirty="0" smtClean="0">
                          <a:solidFill>
                            <a:srgbClr val="C00000"/>
                          </a:solidFill>
                          <a:latin typeface="Calibri"/>
                        </a:rPr>
                        <a:t>350</a:t>
                      </a:r>
                      <a:endParaRPr lang="en-US" sz="1400" b="1" i="0" u="none" strike="noStrike" dirty="0">
                        <a:solidFill>
                          <a:srgbClr val="C00000"/>
                        </a:solidFill>
                        <a:latin typeface="Calibri"/>
                      </a:endParaRPr>
                    </a:p>
                  </a:txBody>
                  <a:tcPr marL="7034" marR="7034" marT="7620"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400" b="0" i="0" u="none" strike="noStrike" dirty="0">
                        <a:solidFill>
                          <a:srgbClr val="C00000"/>
                        </a:solidFill>
                        <a:latin typeface="Calibri"/>
                      </a:endParaRPr>
                    </a:p>
                  </a:txBody>
                  <a:tcPr marL="7034" marR="7034"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C00000"/>
                          </a:solidFill>
                          <a:latin typeface="Calibri"/>
                        </a:rPr>
                        <a:t>SMK </a:t>
                      </a:r>
                      <a:r>
                        <a:rPr lang="en-US" sz="1400" b="0" i="0" u="none" strike="noStrike" dirty="0" err="1" smtClean="0">
                          <a:solidFill>
                            <a:srgbClr val="C00000"/>
                          </a:solidFill>
                          <a:latin typeface="Calibri"/>
                        </a:rPr>
                        <a:t>Rujukan</a:t>
                      </a:r>
                      <a:endParaRPr lang="en-US" sz="1400" b="0" i="0" u="none" strike="noStrike" dirty="0">
                        <a:solidFill>
                          <a:srgbClr val="C00000"/>
                        </a:solidFill>
                        <a:latin typeface="Calibri"/>
                      </a:endParaRPr>
                    </a:p>
                  </a:txBody>
                  <a:tcPr marL="7034" marR="7034"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latin typeface="Calibri"/>
                      </a:endParaRPr>
                    </a:p>
                  </a:txBody>
                  <a:tcPr marL="7034" marR="7034"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latin typeface="Calibri"/>
                        </a:rPr>
                        <a:t>1650</a:t>
                      </a:r>
                      <a:endParaRPr lang="en-US" sz="1400" b="1" i="0" u="none" strike="noStrike" dirty="0">
                        <a:solidFill>
                          <a:srgbClr val="000000"/>
                        </a:solidFill>
                        <a:latin typeface="Calibri"/>
                      </a:endParaRPr>
                    </a:p>
                  </a:txBody>
                  <a:tcPr marL="7034" marR="7034"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endParaRPr lang="en-US" sz="1400" b="0" i="0" u="none" strike="noStrike" dirty="0">
                        <a:solidFill>
                          <a:srgbClr val="000000"/>
                        </a:solidFill>
                        <a:latin typeface="Calibri"/>
                      </a:endParaRPr>
                    </a:p>
                  </a:txBody>
                  <a:tcPr marL="7034" marR="7034"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62" name="Straight Connector 61"/>
          <p:cNvCxnSpPr/>
          <p:nvPr/>
        </p:nvCxnSpPr>
        <p:spPr>
          <a:xfrm>
            <a:off x="1149185" y="4948078"/>
            <a:ext cx="0" cy="457200"/>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92081" y="5827498"/>
            <a:ext cx="1181686" cy="0"/>
          </a:xfrm>
          <a:prstGeom prst="line">
            <a:avLst/>
          </a:prstGeom>
          <a:ln w="31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286344" y="6062407"/>
            <a:ext cx="1181686" cy="0"/>
          </a:xfrm>
          <a:prstGeom prst="line">
            <a:avLst/>
          </a:prstGeom>
          <a:ln w="31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225199" y="6292667"/>
            <a:ext cx="1242831" cy="0"/>
          </a:xfrm>
          <a:prstGeom prst="line">
            <a:avLst/>
          </a:prstGeom>
          <a:ln w="31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303993" y="6468822"/>
            <a:ext cx="1181686" cy="0"/>
          </a:xfrm>
          <a:prstGeom prst="line">
            <a:avLst/>
          </a:prstGeom>
          <a:ln w="31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87916" y="5814463"/>
            <a:ext cx="1181686" cy="0"/>
          </a:xfrm>
          <a:prstGeom prst="line">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69620" y="6071859"/>
            <a:ext cx="1181686" cy="0"/>
          </a:xfrm>
          <a:prstGeom prst="line">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61254" y="6292667"/>
            <a:ext cx="1096615" cy="0"/>
          </a:xfrm>
          <a:prstGeom prst="line">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580847" y="6484387"/>
            <a:ext cx="1181686" cy="0"/>
          </a:xfrm>
          <a:prstGeom prst="line">
            <a:avLst/>
          </a:prstGeom>
          <a:ln w="3175">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Down Arrow 75"/>
          <p:cNvSpPr/>
          <p:nvPr/>
        </p:nvSpPr>
        <p:spPr>
          <a:xfrm>
            <a:off x="1017299" y="5280328"/>
            <a:ext cx="263771" cy="142876"/>
          </a:xfrm>
          <a:prstGeom prst="downArrow">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6074130" y="5192012"/>
            <a:ext cx="1582626" cy="523220"/>
          </a:xfrm>
          <a:prstGeom prst="rect">
            <a:avLst/>
          </a:prstGeom>
          <a:noFill/>
        </p:spPr>
        <p:txBody>
          <a:bodyPr wrap="square" rtlCol="0">
            <a:spAutoFit/>
          </a:bodyPr>
          <a:lstStyle/>
          <a:p>
            <a:pPr algn="ctr"/>
            <a:r>
              <a:rPr lang="en-US" sz="1400" dirty="0" smtClean="0"/>
              <a:t>Target 2019 /</a:t>
            </a:r>
            <a:r>
              <a:rPr lang="id-ID" sz="1400" dirty="0" smtClean="0"/>
              <a:t> </a:t>
            </a:r>
            <a:r>
              <a:rPr lang="en-US" sz="1400" dirty="0" err="1" smtClean="0"/>
              <a:t>Kontrak</a:t>
            </a:r>
            <a:r>
              <a:rPr lang="en-US" sz="1400" dirty="0" smtClean="0"/>
              <a:t> </a:t>
            </a:r>
            <a:r>
              <a:rPr lang="en-US" sz="1400" dirty="0" err="1" smtClean="0"/>
              <a:t>Kinerja</a:t>
            </a:r>
            <a:endParaRPr lang="en-US" sz="1400" dirty="0"/>
          </a:p>
        </p:txBody>
      </p:sp>
      <p:sp>
        <p:nvSpPr>
          <p:cNvPr id="82" name="TextBox 81"/>
          <p:cNvSpPr txBox="1"/>
          <p:nvPr/>
        </p:nvSpPr>
        <p:spPr>
          <a:xfrm>
            <a:off x="783552" y="5371227"/>
            <a:ext cx="791313" cy="307777"/>
          </a:xfrm>
          <a:prstGeom prst="rect">
            <a:avLst/>
          </a:prstGeom>
          <a:noFill/>
        </p:spPr>
        <p:txBody>
          <a:bodyPr wrap="square" rtlCol="0">
            <a:spAutoFit/>
          </a:bodyPr>
          <a:lstStyle/>
          <a:p>
            <a:pPr algn="ctr"/>
            <a:r>
              <a:rPr lang="en-US" sz="1400" i="1" dirty="0" smtClean="0"/>
              <a:t>baseline</a:t>
            </a:r>
            <a:endParaRPr lang="en-US" sz="1400" i="1" dirty="0"/>
          </a:p>
        </p:txBody>
      </p:sp>
      <p:sp>
        <p:nvSpPr>
          <p:cNvPr id="5" name="Rectangle 4"/>
          <p:cNvSpPr/>
          <p:nvPr/>
        </p:nvSpPr>
        <p:spPr>
          <a:xfrm>
            <a:off x="52113" y="44625"/>
            <a:ext cx="4334392" cy="1200329"/>
          </a:xfrm>
          <a:prstGeom prst="rect">
            <a:avLst/>
          </a:prstGeom>
        </p:spPr>
        <p:txBody>
          <a:bodyPr wrap="none">
            <a:spAutoFit/>
          </a:bodyPr>
          <a:lstStyle/>
          <a:p>
            <a:r>
              <a:rPr lang="id-ID" sz="2400" b="1" i="1" dirty="0" smtClean="0">
                <a:solidFill>
                  <a:srgbClr val="C96009"/>
                </a:solidFill>
              </a:rPr>
              <a:t>Milestone </a:t>
            </a:r>
            <a:r>
              <a:rPr lang="en-US" sz="2400" b="1" i="1" dirty="0" smtClean="0">
                <a:solidFill>
                  <a:srgbClr val="C96009"/>
                </a:solidFill>
              </a:rPr>
              <a:t>SMK </a:t>
            </a:r>
            <a:r>
              <a:rPr lang="en-US" sz="2400" b="1" i="1" dirty="0" err="1" smtClean="0">
                <a:solidFill>
                  <a:srgbClr val="C96009"/>
                </a:solidFill>
              </a:rPr>
              <a:t>Rujukan</a:t>
            </a:r>
            <a:r>
              <a:rPr lang="en-US" sz="2400" b="1" i="1" dirty="0" smtClean="0">
                <a:solidFill>
                  <a:srgbClr val="C96009"/>
                </a:solidFill>
              </a:rPr>
              <a:t> </a:t>
            </a:r>
            <a:r>
              <a:rPr lang="en-US" sz="2400" b="1" i="1" dirty="0" err="1" smtClean="0">
                <a:solidFill>
                  <a:srgbClr val="C96009"/>
                </a:solidFill>
              </a:rPr>
              <a:t>s.d</a:t>
            </a:r>
            <a:r>
              <a:rPr lang="en-US" sz="2400" b="1" i="1" dirty="0" smtClean="0">
                <a:solidFill>
                  <a:srgbClr val="C96009"/>
                </a:solidFill>
              </a:rPr>
              <a:t> 2020</a:t>
            </a:r>
            <a:endParaRPr lang="id-ID" sz="2400" b="1" i="1" dirty="0" smtClean="0">
              <a:solidFill>
                <a:srgbClr val="C96009"/>
              </a:solidFill>
            </a:endParaRPr>
          </a:p>
          <a:p>
            <a:r>
              <a:rPr lang="id-ID" sz="2400" b="1" dirty="0" smtClean="0">
                <a:solidFill>
                  <a:schemeClr val="accent1">
                    <a:lumMod val="75000"/>
                  </a:schemeClr>
                </a:solidFill>
              </a:rPr>
              <a:t>Pembangunan</a:t>
            </a:r>
            <a:r>
              <a:rPr lang="en-US" sz="2400" b="1" dirty="0" smtClean="0">
                <a:solidFill>
                  <a:schemeClr val="accent1">
                    <a:lumMod val="75000"/>
                  </a:schemeClr>
                </a:solidFill>
              </a:rPr>
              <a:t>, </a:t>
            </a:r>
            <a:r>
              <a:rPr lang="en-US" sz="2400" b="1" dirty="0" err="1" smtClean="0">
                <a:solidFill>
                  <a:schemeClr val="accent1">
                    <a:lumMod val="75000"/>
                  </a:schemeClr>
                </a:solidFill>
              </a:rPr>
              <a:t>Pendampingan</a:t>
            </a:r>
            <a:r>
              <a:rPr lang="en-US" sz="2400" b="1" dirty="0" smtClean="0">
                <a:solidFill>
                  <a:schemeClr val="accent1">
                    <a:lumMod val="75000"/>
                  </a:schemeClr>
                </a:solidFill>
              </a:rPr>
              <a:t>,</a:t>
            </a:r>
          </a:p>
          <a:p>
            <a:r>
              <a:rPr lang="en-US" sz="2400" b="1" dirty="0" smtClean="0">
                <a:solidFill>
                  <a:schemeClr val="accent1">
                    <a:lumMod val="75000"/>
                  </a:schemeClr>
                </a:solidFill>
              </a:rPr>
              <a:t> </a:t>
            </a:r>
            <a:r>
              <a:rPr lang="en-US" sz="2400" b="1" dirty="0" err="1" smtClean="0">
                <a:solidFill>
                  <a:schemeClr val="accent1">
                    <a:lumMod val="75000"/>
                  </a:schemeClr>
                </a:solidFill>
              </a:rPr>
              <a:t>Penguatan</a:t>
            </a:r>
            <a:r>
              <a:rPr lang="en-US" sz="2400" b="1" dirty="0" smtClean="0">
                <a:solidFill>
                  <a:schemeClr val="accent1">
                    <a:lumMod val="75000"/>
                  </a:schemeClr>
                </a:solidFill>
              </a:rPr>
              <a:t> </a:t>
            </a:r>
            <a:r>
              <a:rPr lang="en-US" sz="2400" b="1" dirty="0" err="1" smtClean="0">
                <a:solidFill>
                  <a:schemeClr val="accent1">
                    <a:lumMod val="75000"/>
                  </a:schemeClr>
                </a:solidFill>
              </a:rPr>
              <a:t>dan</a:t>
            </a:r>
            <a:r>
              <a:rPr lang="en-US" sz="2400" b="1" dirty="0" smtClean="0">
                <a:solidFill>
                  <a:schemeClr val="accent1">
                    <a:lumMod val="75000"/>
                  </a:schemeClr>
                </a:solidFill>
              </a:rPr>
              <a:t> </a:t>
            </a:r>
            <a:r>
              <a:rPr lang="en-US" sz="2400" b="1" dirty="0" err="1" smtClean="0">
                <a:solidFill>
                  <a:schemeClr val="accent1">
                    <a:lumMod val="75000"/>
                  </a:schemeClr>
                </a:solidFill>
              </a:rPr>
              <a:t>Produktivitas</a:t>
            </a:r>
            <a:r>
              <a:rPr lang="en-US" sz="2400" b="1" dirty="0" smtClean="0">
                <a:solidFill>
                  <a:schemeClr val="accent1">
                    <a:lumMod val="75000"/>
                  </a:schemeClr>
                </a:solidFill>
              </a:rPr>
              <a:t> </a:t>
            </a:r>
            <a:endParaRPr lang="id-ID" sz="2400" b="1" dirty="0" smtClean="0">
              <a:solidFill>
                <a:schemeClr val="accent1">
                  <a:lumMod val="75000"/>
                </a:schemeClr>
              </a:solidFill>
            </a:endParaRPr>
          </a:p>
        </p:txBody>
      </p:sp>
      <p:sp>
        <p:nvSpPr>
          <p:cNvPr id="56" name="TextBox 55"/>
          <p:cNvSpPr txBox="1"/>
          <p:nvPr/>
        </p:nvSpPr>
        <p:spPr>
          <a:xfrm>
            <a:off x="6733558" y="631734"/>
            <a:ext cx="409407" cy="954107"/>
          </a:xfrm>
          <a:prstGeom prst="rect">
            <a:avLst/>
          </a:prstGeom>
          <a:noFill/>
        </p:spPr>
        <p:txBody>
          <a:bodyPr wrap="none" rtlCol="0">
            <a:spAutoFit/>
          </a:bodyPr>
          <a:lstStyle/>
          <a:p>
            <a:pPr marL="182563" indent="-182563">
              <a:buFont typeface="Arial" pitchFamily="34" charset="0"/>
              <a:buChar char="•"/>
            </a:pPr>
            <a:r>
              <a:rPr lang="id-ID" sz="1400" dirty="0" smtClean="0"/>
              <a:t> </a:t>
            </a:r>
          </a:p>
          <a:p>
            <a:pPr marL="182563" indent="-182563">
              <a:buFont typeface="Arial" pitchFamily="34" charset="0"/>
              <a:buChar char="•"/>
            </a:pPr>
            <a:r>
              <a:rPr lang="id-ID" sz="1400" dirty="0"/>
              <a:t> </a:t>
            </a:r>
            <a:endParaRPr lang="id-ID" sz="1400" dirty="0" smtClean="0"/>
          </a:p>
          <a:p>
            <a:pPr marL="182563" indent="-182563">
              <a:buFont typeface="Arial" pitchFamily="34" charset="0"/>
              <a:buChar char="•"/>
            </a:pPr>
            <a:r>
              <a:rPr lang="id-ID" sz="1400" dirty="0"/>
              <a:t> </a:t>
            </a:r>
            <a:endParaRPr lang="id-ID" sz="1400" dirty="0" smtClean="0"/>
          </a:p>
          <a:p>
            <a:r>
              <a:rPr lang="id-ID" sz="1400" dirty="0"/>
              <a:t> </a:t>
            </a:r>
            <a:r>
              <a:rPr lang="id-ID" sz="1400" dirty="0" smtClean="0"/>
              <a:t> </a:t>
            </a:r>
            <a:endParaRPr lang="id-ID" sz="1400" dirty="0"/>
          </a:p>
        </p:txBody>
      </p:sp>
      <p:sp>
        <p:nvSpPr>
          <p:cNvPr id="64" name="TextBox 63"/>
          <p:cNvSpPr txBox="1"/>
          <p:nvPr/>
        </p:nvSpPr>
        <p:spPr>
          <a:xfrm>
            <a:off x="879204" y="6572273"/>
            <a:ext cx="2828699" cy="307777"/>
          </a:xfrm>
          <a:prstGeom prst="rect">
            <a:avLst/>
          </a:prstGeom>
          <a:noFill/>
        </p:spPr>
        <p:txBody>
          <a:bodyPr wrap="square" rtlCol="0">
            <a:spAutoFit/>
          </a:bodyPr>
          <a:lstStyle/>
          <a:p>
            <a:r>
              <a:rPr lang="id-ID" sz="1400" dirty="0" smtClean="0"/>
              <a:t>* </a:t>
            </a:r>
            <a:r>
              <a:rPr lang="en-US" sz="1400" dirty="0" smtClean="0"/>
              <a:t>HOTS = High Order Thinking Skills</a:t>
            </a:r>
            <a:endParaRPr lang="en-US" sz="1400" dirty="0"/>
          </a:p>
        </p:txBody>
      </p:sp>
      <p:sp>
        <p:nvSpPr>
          <p:cNvPr id="72" name="Down Arrow 71"/>
          <p:cNvSpPr/>
          <p:nvPr/>
        </p:nvSpPr>
        <p:spPr>
          <a:xfrm>
            <a:off x="6733558" y="5072074"/>
            <a:ext cx="263771" cy="142876"/>
          </a:xfrm>
          <a:prstGeom prst="downArrow">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rot="5400000">
            <a:off x="5702033" y="3750502"/>
            <a:ext cx="2356660" cy="733"/>
          </a:xfrm>
          <a:prstGeom prst="line">
            <a:avLst/>
          </a:prstGeom>
          <a:ln w="31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Slide Number Placeholder 2"/>
          <p:cNvSpPr txBox="1"/>
          <p:nvPr/>
        </p:nvSpPr>
        <p:spPr>
          <a:xfrm>
            <a:off x="8822260" y="6586140"/>
            <a:ext cx="337625"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33</a:t>
            </a:fld>
            <a:endParaRPr lang="id-ID" sz="1050" b="1" dirty="0">
              <a:solidFill>
                <a:schemeClr val="bg1"/>
              </a:solidFill>
              <a:effectLst>
                <a:outerShdw blurRad="38100" dist="38100" dir="2700000" algn="tl">
                  <a:srgbClr val="000000"/>
                </a:outerShdw>
              </a:effectLst>
              <a:latin typeface="Calibri" pitchFamily="34" charset="0"/>
            </a:endParaRPr>
          </a:p>
        </p:txBody>
      </p:sp>
      <p:sp>
        <p:nvSpPr>
          <p:cNvPr id="52" name="TextBox 51"/>
          <p:cNvSpPr txBox="1"/>
          <p:nvPr/>
        </p:nvSpPr>
        <p:spPr>
          <a:xfrm>
            <a:off x="5446269" y="6547538"/>
            <a:ext cx="2828699" cy="307777"/>
          </a:xfrm>
          <a:prstGeom prst="rect">
            <a:avLst/>
          </a:prstGeom>
          <a:noFill/>
        </p:spPr>
        <p:txBody>
          <a:bodyPr wrap="square" rtlCol="0">
            <a:spAutoFit/>
          </a:bodyPr>
          <a:lstStyle/>
          <a:p>
            <a:r>
              <a:rPr lang="id-ID" sz="1400" dirty="0" smtClean="0"/>
              <a:t>*</a:t>
            </a:r>
            <a:r>
              <a:rPr lang="en-US" sz="1400" dirty="0" smtClean="0"/>
              <a:t>* MEME = Multi Entry Multi Exit</a:t>
            </a:r>
            <a:endParaRPr lang="en-US" sz="1400" dirty="0"/>
          </a:p>
        </p:txBody>
      </p:sp>
      <p:cxnSp>
        <p:nvCxnSpPr>
          <p:cNvPr id="51" name="Straight Connector 50"/>
          <p:cNvCxnSpPr/>
          <p:nvPr/>
        </p:nvCxnSpPr>
        <p:spPr>
          <a:xfrm>
            <a:off x="7486203" y="1475880"/>
            <a:ext cx="0" cy="95189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6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200" b="1" dirty="0" err="1" smtClean="0"/>
              <a:t>Tahapan</a:t>
            </a:r>
            <a:r>
              <a:rPr lang="en-US" sz="3200" b="1" dirty="0" smtClean="0"/>
              <a:t> </a:t>
            </a:r>
            <a:r>
              <a:rPr lang="en-US" sz="3200" b="1" dirty="0" err="1" smtClean="0"/>
              <a:t>Pengembangan</a:t>
            </a:r>
            <a:r>
              <a:rPr lang="en-US" sz="3200" b="1" dirty="0" smtClean="0"/>
              <a:t> SMK </a:t>
            </a:r>
            <a:r>
              <a:rPr lang="en-US" sz="3200" b="1" dirty="0" err="1" smtClean="0"/>
              <a:t>Rujukan</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40202942"/>
              </p:ext>
            </p:extLst>
          </p:nvPr>
        </p:nvGraphicFramePr>
        <p:xfrm>
          <a:off x="395536" y="980728"/>
          <a:ext cx="8507288" cy="3556368"/>
        </p:xfrm>
        <a:graphic>
          <a:graphicData uri="http://schemas.openxmlformats.org/drawingml/2006/table">
            <a:tbl>
              <a:tblPr firstRow="1" bandRow="1">
                <a:tableStyleId>{5C22544A-7EE6-4342-B048-85BDC9FD1C3A}</a:tableStyleId>
              </a:tblPr>
              <a:tblGrid>
                <a:gridCol w="669754"/>
                <a:gridCol w="924766"/>
                <a:gridCol w="1584176"/>
                <a:gridCol w="2304256"/>
                <a:gridCol w="3024336"/>
              </a:tblGrid>
              <a:tr h="977866">
                <a:tc>
                  <a:txBody>
                    <a:bodyPr/>
                    <a:lstStyle/>
                    <a:p>
                      <a:pPr algn="ctr"/>
                      <a:r>
                        <a:rPr lang="en-US" sz="2000" b="1" dirty="0" smtClean="0">
                          <a:solidFill>
                            <a:schemeClr val="tx1"/>
                          </a:solidFill>
                        </a:rPr>
                        <a:t>No</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err="1" smtClean="0">
                          <a:solidFill>
                            <a:schemeClr val="tx1"/>
                          </a:solidFill>
                        </a:rPr>
                        <a:t>Tahun</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err="1" smtClean="0">
                          <a:solidFill>
                            <a:schemeClr val="tx1"/>
                          </a:solidFill>
                        </a:rPr>
                        <a:t>Jumlah</a:t>
                      </a:r>
                      <a:r>
                        <a:rPr lang="en-US" sz="2000" b="1" dirty="0" smtClean="0">
                          <a:solidFill>
                            <a:schemeClr val="tx1"/>
                          </a:solidFill>
                        </a:rPr>
                        <a:t> SMK </a:t>
                      </a:r>
                      <a:r>
                        <a:rPr lang="en-US" sz="2000" b="1" dirty="0" err="1" smtClean="0">
                          <a:solidFill>
                            <a:schemeClr val="tx1"/>
                          </a:solidFill>
                        </a:rPr>
                        <a:t>Rujukan</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smtClean="0">
                          <a:solidFill>
                            <a:schemeClr val="tx1"/>
                          </a:solidFill>
                        </a:rPr>
                        <a:t>SMK </a:t>
                      </a:r>
                      <a:r>
                        <a:rPr lang="en-US" sz="2000" b="1" dirty="0" err="1" smtClean="0">
                          <a:solidFill>
                            <a:schemeClr val="tx1"/>
                          </a:solidFill>
                        </a:rPr>
                        <a:t>Rujukan</a:t>
                      </a:r>
                      <a:r>
                        <a:rPr lang="en-US" sz="2000" b="1" dirty="0" smtClean="0">
                          <a:solidFill>
                            <a:schemeClr val="tx1"/>
                          </a:solidFill>
                        </a:rPr>
                        <a:t> yang </a:t>
                      </a:r>
                      <a:r>
                        <a:rPr lang="en-US" sz="2000" b="1" dirty="0" err="1" smtClean="0">
                          <a:solidFill>
                            <a:schemeClr val="tx1"/>
                          </a:solidFill>
                        </a:rPr>
                        <a:t>membuka</a:t>
                      </a:r>
                      <a:r>
                        <a:rPr lang="en-US" sz="2000" b="1" dirty="0" smtClean="0">
                          <a:solidFill>
                            <a:schemeClr val="tx1"/>
                          </a:solidFill>
                        </a:rPr>
                        <a:t> program 4 </a:t>
                      </a:r>
                      <a:r>
                        <a:rPr lang="en-US" sz="2000" b="1" dirty="0" err="1" smtClean="0">
                          <a:solidFill>
                            <a:schemeClr val="tx1"/>
                          </a:solidFill>
                        </a:rPr>
                        <a:t>Tahun</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SMK </a:t>
                      </a:r>
                      <a:r>
                        <a:rPr lang="en-US" sz="2000" b="1" dirty="0" err="1" smtClean="0">
                          <a:solidFill>
                            <a:schemeClr val="tx1"/>
                          </a:solidFill>
                        </a:rPr>
                        <a:t>Rujukan</a:t>
                      </a:r>
                      <a:r>
                        <a:rPr lang="en-US" sz="2000" b="1" dirty="0" smtClean="0">
                          <a:solidFill>
                            <a:schemeClr val="tx1"/>
                          </a:solidFill>
                        </a:rPr>
                        <a:t> yang</a:t>
                      </a:r>
                      <a:r>
                        <a:rPr lang="en-US" sz="2000" b="1" baseline="0" dirty="0" smtClean="0">
                          <a:solidFill>
                            <a:schemeClr val="tx1"/>
                          </a:solidFill>
                        </a:rPr>
                        <a:t> </a:t>
                      </a:r>
                      <a:r>
                        <a:rPr lang="en-US" sz="2000" b="1" baseline="0" dirty="0" err="1" smtClean="0">
                          <a:solidFill>
                            <a:schemeClr val="tx1"/>
                          </a:solidFill>
                        </a:rPr>
                        <a:t>Bekerjasama</a:t>
                      </a:r>
                      <a:r>
                        <a:rPr lang="en-US" sz="2000" b="1" baseline="0" dirty="0" smtClean="0">
                          <a:solidFill>
                            <a:schemeClr val="tx1"/>
                          </a:solidFill>
                        </a:rPr>
                        <a:t>/</a:t>
                      </a:r>
                      <a:r>
                        <a:rPr lang="en-US" sz="2000" b="1" baseline="0" dirty="0" err="1" smtClean="0">
                          <a:solidFill>
                            <a:schemeClr val="tx1"/>
                          </a:solidFill>
                        </a:rPr>
                        <a:t>Terakreditasi</a:t>
                      </a:r>
                      <a:r>
                        <a:rPr lang="en-US" sz="2000" b="1" baseline="0" dirty="0" smtClean="0">
                          <a:solidFill>
                            <a:schemeClr val="tx1"/>
                          </a:solidFill>
                        </a:rPr>
                        <a:t> </a:t>
                      </a:r>
                      <a:r>
                        <a:rPr lang="en-US" sz="2000" b="1" baseline="0" dirty="0" err="1" smtClean="0">
                          <a:solidFill>
                            <a:schemeClr val="tx1"/>
                          </a:solidFill>
                        </a:rPr>
                        <a:t>Internasional</a:t>
                      </a:r>
                      <a:endParaRPr lang="en-US" sz="20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25088">
                <a:tc>
                  <a:txBody>
                    <a:bodyPr/>
                    <a:lstStyle/>
                    <a:p>
                      <a:pPr algn="ctr"/>
                      <a:r>
                        <a:rPr lang="en-US" sz="2000" b="1" dirty="0" smtClean="0"/>
                        <a:t>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2014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300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30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25088">
                <a:tc>
                  <a:txBody>
                    <a:bodyPr/>
                    <a:lstStyle/>
                    <a:p>
                      <a:pPr algn="ctr"/>
                      <a:r>
                        <a:rPr lang="en-US" sz="2000" b="1" dirty="0" smtClean="0"/>
                        <a:t>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2015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800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160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75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25088">
                <a:tc>
                  <a:txBody>
                    <a:bodyPr/>
                    <a:lstStyle/>
                    <a:p>
                      <a:pPr algn="ctr"/>
                      <a:r>
                        <a:rPr lang="en-US" sz="2000" b="1" dirty="0" smtClean="0"/>
                        <a:t>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1200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125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25088">
                <a:tc>
                  <a:txBody>
                    <a:bodyPr/>
                    <a:lstStyle/>
                    <a:p>
                      <a:pPr algn="ctr"/>
                      <a:r>
                        <a:rPr lang="en-US" sz="2000" b="1" dirty="0"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2017</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1650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240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160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25088">
                <a:tc>
                  <a:txBody>
                    <a:bodyPr/>
                    <a:lstStyle/>
                    <a:p>
                      <a:pPr algn="ctr"/>
                      <a:r>
                        <a:rPr lang="en-US" sz="2000" b="1" dirty="0" smtClean="0"/>
                        <a:t>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2018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1700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260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180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25088">
                <a:tc>
                  <a:txBody>
                    <a:bodyPr/>
                    <a:lstStyle/>
                    <a:p>
                      <a:pPr algn="ctr"/>
                      <a:r>
                        <a:rPr lang="en-US" sz="2000" b="1" dirty="0" smtClean="0"/>
                        <a:t>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2019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1800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275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smtClean="0"/>
                        <a:t>210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TextBox 6"/>
          <p:cNvSpPr txBox="1"/>
          <p:nvPr/>
        </p:nvSpPr>
        <p:spPr>
          <a:xfrm>
            <a:off x="179512" y="4653136"/>
            <a:ext cx="8770443" cy="2062103"/>
          </a:xfrm>
          <a:prstGeom prst="rect">
            <a:avLst/>
          </a:prstGeom>
          <a:noFill/>
          <a:ln>
            <a:solidFill>
              <a:srgbClr val="FF0000"/>
            </a:solidFill>
          </a:ln>
        </p:spPr>
        <p:txBody>
          <a:bodyPr wrap="square" rtlCol="0">
            <a:spAutoFit/>
          </a:bodyPr>
          <a:lstStyle/>
          <a:p>
            <a:r>
              <a:rPr lang="en-US" sz="1600" dirty="0" err="1" smtClean="0">
                <a:latin typeface="Arial" pitchFamily="34" charset="0"/>
                <a:cs typeface="Arial" pitchFamily="34" charset="0"/>
              </a:rPr>
              <a:t>Catatan</a:t>
            </a:r>
            <a:r>
              <a:rPr lang="en-US" sz="1600" dirty="0" smtClean="0">
                <a:latin typeface="Arial" pitchFamily="34" charset="0"/>
                <a:cs typeface="Arial" pitchFamily="34" charset="0"/>
              </a:rPr>
              <a:t> :</a:t>
            </a:r>
          </a:p>
          <a:p>
            <a:pPr marL="342900" indent="-342900">
              <a:buAutoNum type="arabicPeriod"/>
            </a:pPr>
            <a:r>
              <a:rPr lang="en-US" sz="1600" dirty="0" smtClean="0">
                <a:latin typeface="Arial" pitchFamily="34" charset="0"/>
                <a:cs typeface="Arial" pitchFamily="34" charset="0"/>
              </a:rPr>
              <a:t>Program SMK 4 </a:t>
            </a:r>
            <a:r>
              <a:rPr lang="en-US" sz="1600" dirty="0" err="1" smtClean="0">
                <a:latin typeface="Arial" pitchFamily="34" charset="0"/>
                <a:cs typeface="Arial" pitchFamily="34" charset="0"/>
              </a:rPr>
              <a:t>Tahun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untuk</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mendukung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penyediakan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tenaga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profesional</a:t>
            </a:r>
            <a:r>
              <a:rPr lang="en-US" sz="1600" dirty="0" smtClean="0">
                <a:latin typeface="Arial" pitchFamily="34" charset="0"/>
                <a:cs typeface="Arial" pitchFamily="34" charset="0"/>
              </a:rPr>
              <a:t> skill </a:t>
            </a:r>
            <a:r>
              <a:rPr lang="en-US" sz="1600" dirty="0" err="1" smtClean="0">
                <a:latin typeface="Arial" pitchFamily="34" charset="0"/>
                <a:cs typeface="Arial" pitchFamily="34" charset="0"/>
              </a:rPr>
              <a:t>tinggi</a:t>
            </a:r>
            <a:r>
              <a:rPr lang="en-US" sz="1600" dirty="0" smtClean="0">
                <a:latin typeface="Arial" pitchFamily="34" charset="0"/>
                <a:cs typeface="Arial" pitchFamily="34" charset="0"/>
              </a:rPr>
              <a:t>;</a:t>
            </a:r>
          </a:p>
          <a:p>
            <a:pPr marL="342900" indent="-342900">
              <a:buAutoNum type="arabicPeriod"/>
            </a:pPr>
            <a:r>
              <a:rPr lang="en-US" sz="1600" dirty="0" err="1" smtClean="0">
                <a:latin typeface="Arial" pitchFamily="34" charset="0"/>
                <a:cs typeface="Arial" pitchFamily="34" charset="0"/>
              </a:rPr>
              <a:t>Bekerjasama</a:t>
            </a:r>
            <a:r>
              <a:rPr lang="en-US" sz="1600" dirty="0" smtClean="0">
                <a:latin typeface="Arial" pitchFamily="34" charset="0"/>
                <a:cs typeface="Arial" pitchFamily="34" charset="0"/>
              </a:rPr>
              <a:t> / </a:t>
            </a:r>
            <a:r>
              <a:rPr lang="en-US" sz="1600" dirty="0" err="1" smtClean="0">
                <a:latin typeface="Arial" pitchFamily="34" charset="0"/>
                <a:cs typeface="Arial" pitchFamily="34" charset="0"/>
              </a:rPr>
              <a:t>terakreditasi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secara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internasional</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maknanya</a:t>
            </a:r>
            <a:r>
              <a:rPr lang="en-US" sz="1600" dirty="0" smtClean="0">
                <a:latin typeface="Arial" pitchFamily="34" charset="0"/>
                <a:cs typeface="Arial" pitchFamily="34" charset="0"/>
              </a:rPr>
              <a:t> SMK </a:t>
            </a:r>
            <a:r>
              <a:rPr lang="en-US" sz="1600" dirty="0" err="1" smtClean="0">
                <a:latin typeface="Arial" pitchFamily="34" charset="0"/>
                <a:cs typeface="Arial" pitchFamily="34" charset="0"/>
              </a:rPr>
              <a:t>Rujukan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telah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diakui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diakreditasi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oelh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industri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lembaga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institusi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asoisasi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profesi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internasional</a:t>
            </a:r>
            <a:r>
              <a:rPr lang="en-US" sz="1600" dirty="0" smtClean="0">
                <a:latin typeface="Arial" pitchFamily="34" charset="0"/>
                <a:cs typeface="Arial" pitchFamily="34" charset="0"/>
              </a:rPr>
              <a:t>;</a:t>
            </a:r>
          </a:p>
          <a:p>
            <a:pPr marL="342900" indent="-342900">
              <a:buAutoNum type="arabicPeriod"/>
            </a:pPr>
            <a:r>
              <a:rPr lang="en-US" sz="1600" dirty="0" smtClean="0">
                <a:latin typeface="Arial" pitchFamily="34" charset="0"/>
                <a:cs typeface="Arial" pitchFamily="34" charset="0"/>
              </a:rPr>
              <a:t>Level </a:t>
            </a:r>
            <a:r>
              <a:rPr lang="en-US" sz="1600" dirty="0" err="1" smtClean="0">
                <a:latin typeface="Arial" pitchFamily="34" charset="0"/>
                <a:cs typeface="Arial" pitchFamily="34" charset="0"/>
              </a:rPr>
              <a:t>kualitas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layanan</a:t>
            </a:r>
            <a:r>
              <a:rPr lang="en-US" sz="1600" dirty="0" smtClean="0">
                <a:latin typeface="Arial" pitchFamily="34" charset="0"/>
                <a:cs typeface="Arial" pitchFamily="34" charset="0"/>
              </a:rPr>
              <a:t> SMK </a:t>
            </a:r>
            <a:r>
              <a:rPr lang="en-US" sz="1600" dirty="0" err="1" smtClean="0">
                <a:latin typeface="Arial" pitchFamily="34" charset="0"/>
                <a:cs typeface="Arial" pitchFamily="34" charset="0"/>
              </a:rPr>
              <a:t>Rujukan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terbagi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menjadi</a:t>
            </a:r>
            <a:r>
              <a:rPr lang="en-US" sz="1600" dirty="0" smtClean="0">
                <a:latin typeface="Arial" pitchFamily="34" charset="0"/>
                <a:cs typeface="Arial" pitchFamily="34" charset="0"/>
              </a:rPr>
              <a:t> 3, </a:t>
            </a:r>
            <a:r>
              <a:rPr lang="en-US" sz="1600" dirty="0" err="1" smtClean="0">
                <a:latin typeface="Arial" pitchFamily="34" charset="0"/>
                <a:cs typeface="Arial" pitchFamily="34" charset="0"/>
              </a:rPr>
              <a:t>Standar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Profesional</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exellent</a:t>
            </a:r>
            <a:r>
              <a:rPr lang="en-US" sz="1600" dirty="0" smtClean="0">
                <a:latin typeface="Arial" pitchFamily="34" charset="0"/>
                <a:cs typeface="Arial" pitchFamily="34" charset="0"/>
              </a:rPr>
              <a:t>;</a:t>
            </a:r>
          </a:p>
          <a:p>
            <a:pPr marL="342900" indent="-342900">
              <a:buAutoNum type="arabicPeriod"/>
            </a:pPr>
            <a:r>
              <a:rPr lang="en-US" sz="1600" dirty="0" err="1" smtClean="0">
                <a:latin typeface="Arial" pitchFamily="34" charset="0"/>
                <a:cs typeface="Arial" pitchFamily="34" charset="0"/>
              </a:rPr>
              <a:t>Daya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tampung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siswa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SMk</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Rujukan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sampai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dengan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thn</a:t>
            </a:r>
            <a:r>
              <a:rPr lang="en-US" sz="1600" dirty="0" smtClean="0">
                <a:latin typeface="Arial" pitchFamily="34" charset="0"/>
                <a:cs typeface="Arial" pitchFamily="34" charset="0"/>
              </a:rPr>
              <a:t> 2019 </a:t>
            </a:r>
            <a:r>
              <a:rPr lang="en-US" sz="1600" dirty="0" err="1" smtClean="0">
                <a:latin typeface="Arial" pitchFamily="34" charset="0"/>
                <a:cs typeface="Arial" pitchFamily="34" charset="0"/>
              </a:rPr>
              <a:t>adalah</a:t>
            </a:r>
            <a:r>
              <a:rPr lang="en-US" sz="1600" dirty="0" smtClean="0">
                <a:latin typeface="Arial" pitchFamily="34" charset="0"/>
                <a:cs typeface="Arial" pitchFamily="34" charset="0"/>
              </a:rPr>
              <a:t> 2,79 </a:t>
            </a:r>
            <a:r>
              <a:rPr lang="en-US" sz="1600" dirty="0" err="1" smtClean="0">
                <a:latin typeface="Arial" pitchFamily="34" charset="0"/>
                <a:cs typeface="Arial" pitchFamily="34" charset="0"/>
              </a:rPr>
              <a:t>juta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atau</a:t>
            </a:r>
            <a:r>
              <a:rPr lang="en-US" sz="1600" dirty="0" smtClean="0">
                <a:latin typeface="Arial" pitchFamily="34" charset="0"/>
                <a:cs typeface="Arial" pitchFamily="34" charset="0"/>
              </a:rPr>
              <a:t> 49,3%. </a:t>
            </a:r>
          </a:p>
          <a:p>
            <a:pPr marL="342900" indent="-342900">
              <a:buAutoNum type="arabicPeriod"/>
            </a:pPr>
            <a:r>
              <a:rPr lang="en-US" sz="1600" dirty="0" err="1" smtClean="0">
                <a:latin typeface="Arial" pitchFamily="34" charset="0"/>
                <a:cs typeface="Arial" pitchFamily="34" charset="0"/>
              </a:rPr>
              <a:t>Bila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dijumlah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dengan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siswa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aliansinya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maka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jumlah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siswa</a:t>
            </a:r>
            <a:r>
              <a:rPr lang="en-US" sz="1600" dirty="0" smtClean="0">
                <a:latin typeface="Arial" pitchFamily="34" charset="0"/>
                <a:cs typeface="Arial" pitchFamily="34" charset="0"/>
              </a:rPr>
              <a:t> yang </a:t>
            </a:r>
            <a:r>
              <a:rPr lang="en-US" sz="1600" dirty="0" err="1" smtClean="0">
                <a:latin typeface="Arial" pitchFamily="34" charset="0"/>
                <a:cs typeface="Arial" pitchFamily="34" charset="0"/>
              </a:rPr>
              <a:t>dilayani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adalah</a:t>
            </a:r>
            <a:r>
              <a:rPr lang="en-US" sz="1600" dirty="0" smtClean="0">
                <a:latin typeface="Arial" pitchFamily="34" charset="0"/>
                <a:cs typeface="Arial" pitchFamily="34" charset="0"/>
              </a:rPr>
              <a:t> 4,23 </a:t>
            </a:r>
            <a:r>
              <a:rPr lang="en-US" sz="1600" dirty="0" err="1" smtClean="0">
                <a:latin typeface="Arial" pitchFamily="34" charset="0"/>
                <a:cs typeface="Arial" pitchFamily="34" charset="0"/>
              </a:rPr>
              <a:t>Juta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atau</a:t>
            </a:r>
            <a:r>
              <a:rPr lang="en-US" sz="1600" dirty="0" smtClean="0">
                <a:latin typeface="Arial" pitchFamily="34" charset="0"/>
                <a:cs typeface="Arial" pitchFamily="34" charset="0"/>
              </a:rPr>
              <a:t> 74, 8 % </a:t>
            </a:r>
            <a:r>
              <a:rPr lang="en-US" sz="1600" dirty="0" err="1" smtClean="0">
                <a:latin typeface="Arial" pitchFamily="34" charset="0"/>
                <a:cs typeface="Arial" pitchFamily="34" charset="0"/>
              </a:rPr>
              <a:t>dari</a:t>
            </a:r>
            <a:r>
              <a:rPr lang="en-US" sz="1600" dirty="0" smtClean="0">
                <a:latin typeface="Arial" pitchFamily="34" charset="0"/>
                <a:cs typeface="Arial" pitchFamily="34" charset="0"/>
              </a:rPr>
              <a:t> total </a:t>
            </a:r>
            <a:r>
              <a:rPr lang="en-US" sz="1600" dirty="0" err="1" smtClean="0">
                <a:latin typeface="Arial" pitchFamily="34" charset="0"/>
                <a:cs typeface="Arial" pitchFamily="34" charset="0"/>
              </a:rPr>
              <a:t>populasi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siswa</a:t>
            </a:r>
            <a:r>
              <a:rPr lang="en-US" sz="1600" dirty="0" smtClean="0">
                <a:latin typeface="Arial" pitchFamily="34" charset="0"/>
                <a:cs typeface="Arial" pitchFamily="34" charset="0"/>
              </a:rPr>
              <a:t> SMK 5,65 </a:t>
            </a:r>
            <a:r>
              <a:rPr lang="en-US" sz="1600" dirty="0" err="1" smtClean="0">
                <a:latin typeface="Arial" pitchFamily="34" charset="0"/>
                <a:cs typeface="Arial" pitchFamily="34" charset="0"/>
              </a:rPr>
              <a:t>juta</a:t>
            </a:r>
            <a:r>
              <a:rPr lang="en-US" sz="1600" dirty="0" smtClean="0">
                <a:latin typeface="Arial" pitchFamily="34" charset="0"/>
                <a:cs typeface="Arial" pitchFamily="34" charset="0"/>
              </a:rPr>
              <a:t> di </a:t>
            </a:r>
            <a:r>
              <a:rPr lang="en-US" sz="1600" dirty="0" err="1" smtClean="0">
                <a:latin typeface="Arial" pitchFamily="34" charset="0"/>
                <a:cs typeface="Arial" pitchFamily="34" charset="0"/>
              </a:rPr>
              <a:t>tahun</a:t>
            </a:r>
            <a:r>
              <a:rPr lang="en-US" sz="1600" dirty="0" smtClean="0">
                <a:latin typeface="Arial" pitchFamily="34" charset="0"/>
                <a:cs typeface="Arial" pitchFamily="34" charset="0"/>
              </a:rPr>
              <a:t> 2019.</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900968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id-ID" sz="3200" b="1" dirty="0" smtClean="0">
                <a:solidFill>
                  <a:srgbClr val="376092"/>
                </a:solidFill>
              </a:rPr>
              <a:t>KEBUTUHAN DAN TANTANGAN</a:t>
            </a:r>
            <a:endParaRPr lang="en-GB" sz="3200" b="1" dirty="0">
              <a:solidFill>
                <a:srgbClr val="376092"/>
              </a:solidFill>
            </a:endParaRP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4400" dirty="0">
                <a:solidFill>
                  <a:schemeClr val="accent6">
                    <a:lumMod val="75000"/>
                  </a:schemeClr>
                </a:solidFill>
                <a:latin typeface="Arial Rounded MT Bold" pitchFamily="34" charset="0"/>
              </a:rPr>
              <a:t>B</a:t>
            </a:r>
          </a:p>
        </p:txBody>
      </p:sp>
    </p:spTree>
    <p:extLst>
      <p:ext uri="{BB962C8B-B14F-4D97-AF65-F5344CB8AC3E}">
        <p14:creationId xmlns:p14="http://schemas.microsoft.com/office/powerpoint/2010/main" val="350987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7997" y="67276"/>
            <a:ext cx="8574491" cy="646325"/>
          </a:xfrm>
          <a:prstGeom prst="rect">
            <a:avLst/>
          </a:prstGeom>
          <a:noFill/>
        </p:spPr>
        <p:txBody>
          <a:bodyPr wrap="square" lIns="91433" tIns="45717" rIns="91433" bIns="45717" rtlCol="0">
            <a:spAutoFit/>
          </a:bodyPr>
          <a:lstStyle/>
          <a:p>
            <a:pPr algn="ctr"/>
            <a:r>
              <a:rPr lang="id-ID" sz="3600" b="1" dirty="0">
                <a:solidFill>
                  <a:schemeClr val="accent1">
                    <a:lumMod val="75000"/>
                  </a:schemeClr>
                </a:solidFill>
              </a:rPr>
              <a:t>B</a:t>
            </a:r>
            <a:r>
              <a:rPr lang="id-ID" sz="3600" b="1" dirty="0" smtClean="0">
                <a:solidFill>
                  <a:schemeClr val="accent1">
                    <a:lumMod val="75000"/>
                  </a:schemeClr>
                </a:solidFill>
              </a:rPr>
              <a:t>. KEBUTUHAN DAN TANTANGAN</a:t>
            </a:r>
            <a:endParaRPr lang="id-ID" sz="3600" b="1" dirty="0">
              <a:solidFill>
                <a:schemeClr val="accent1">
                  <a:lumMod val="75000"/>
                </a:schemeClr>
              </a:solidFill>
            </a:endParaRPr>
          </a:p>
        </p:txBody>
      </p:sp>
      <p:sp>
        <p:nvSpPr>
          <p:cNvPr id="35" name="TextBox 6"/>
          <p:cNvSpPr txBox="1">
            <a:spLocks noChangeArrowheads="1"/>
          </p:cNvSpPr>
          <p:nvPr/>
        </p:nvSpPr>
        <p:spPr bwMode="auto">
          <a:xfrm>
            <a:off x="725675" y="2202970"/>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smtClean="0">
                <a:solidFill>
                  <a:srgbClr val="FF0000"/>
                </a:solidFill>
                <a:latin typeface="Arial Rounded MT Bold" pitchFamily="34" charset="0"/>
                <a:cs typeface="Arial" charset="0"/>
              </a:rPr>
              <a:t>2</a:t>
            </a:r>
          </a:p>
        </p:txBody>
      </p:sp>
      <p:sp>
        <p:nvSpPr>
          <p:cNvPr id="52" name="Rounded Rectangle 51"/>
          <p:cNvSpPr/>
          <p:nvPr/>
        </p:nvSpPr>
        <p:spPr>
          <a:xfrm>
            <a:off x="755576" y="2163782"/>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34" name="TextBox 6"/>
          <p:cNvSpPr txBox="1">
            <a:spLocks noChangeArrowheads="1"/>
          </p:cNvSpPr>
          <p:nvPr/>
        </p:nvSpPr>
        <p:spPr bwMode="auto">
          <a:xfrm>
            <a:off x="725675" y="1232434"/>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smtClean="0">
                <a:solidFill>
                  <a:srgbClr val="FF0000"/>
                </a:solidFill>
                <a:latin typeface="Arial Rounded MT Bold" pitchFamily="34" charset="0"/>
                <a:cs typeface="Arial" charset="0"/>
              </a:rPr>
              <a:t>1</a:t>
            </a:r>
          </a:p>
        </p:txBody>
      </p:sp>
      <p:sp>
        <p:nvSpPr>
          <p:cNvPr id="36" name="Rounded Rectangle 35"/>
          <p:cNvSpPr/>
          <p:nvPr/>
        </p:nvSpPr>
        <p:spPr>
          <a:xfrm>
            <a:off x="755576" y="1232382"/>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37" name="Rounded Rectangle 36"/>
          <p:cNvSpPr/>
          <p:nvPr/>
        </p:nvSpPr>
        <p:spPr>
          <a:xfrm>
            <a:off x="1547664" y="1222654"/>
            <a:ext cx="6963509"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38" name="TextBox 37"/>
          <p:cNvSpPr txBox="1"/>
          <p:nvPr/>
        </p:nvSpPr>
        <p:spPr>
          <a:xfrm>
            <a:off x="1620635" y="1372713"/>
            <a:ext cx="7099818" cy="400103"/>
          </a:xfrm>
          <a:prstGeom prst="rect">
            <a:avLst/>
          </a:prstGeom>
          <a:noFill/>
        </p:spPr>
        <p:txBody>
          <a:bodyPr wrap="square" lIns="91433" tIns="45717" rIns="91433" bIns="45717" rtlCol="0">
            <a:spAutoFit/>
          </a:bodyPr>
          <a:lstStyle/>
          <a:p>
            <a:r>
              <a:rPr lang="id-ID" sz="2000" b="1" dirty="0" smtClean="0"/>
              <a:t> MENYONGSONG MEA 2015</a:t>
            </a:r>
            <a:endParaRPr lang="pt-BR" sz="2000" b="1" dirty="0" smtClean="0"/>
          </a:p>
        </p:txBody>
      </p:sp>
      <p:cxnSp>
        <p:nvCxnSpPr>
          <p:cNvPr id="39" name="Straight Connector 38"/>
          <p:cNvCxnSpPr/>
          <p:nvPr/>
        </p:nvCxnSpPr>
        <p:spPr>
          <a:xfrm>
            <a:off x="0" y="78579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765997" y="3012335"/>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smtClean="0">
                <a:solidFill>
                  <a:srgbClr val="FF0000"/>
                </a:solidFill>
                <a:latin typeface="Arial Rounded MT Bold" pitchFamily="34" charset="0"/>
                <a:cs typeface="Arial" charset="0"/>
              </a:rPr>
              <a:t>3</a:t>
            </a:r>
          </a:p>
        </p:txBody>
      </p:sp>
      <p:sp>
        <p:nvSpPr>
          <p:cNvPr id="33" name="Rounded Rectangle 32"/>
          <p:cNvSpPr/>
          <p:nvPr/>
        </p:nvSpPr>
        <p:spPr>
          <a:xfrm>
            <a:off x="757998" y="3007270"/>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23" name="TextBox 22"/>
          <p:cNvSpPr txBox="1"/>
          <p:nvPr/>
        </p:nvSpPr>
        <p:spPr>
          <a:xfrm>
            <a:off x="1618003" y="3108529"/>
            <a:ext cx="6471138" cy="400103"/>
          </a:xfrm>
          <a:prstGeom prst="rect">
            <a:avLst/>
          </a:prstGeom>
          <a:noFill/>
        </p:spPr>
        <p:txBody>
          <a:bodyPr wrap="square" lIns="91433" tIns="45717" rIns="91433" bIns="45717" rtlCol="0">
            <a:spAutoFit/>
          </a:bodyPr>
          <a:lstStyle/>
          <a:p>
            <a:endParaRPr lang="en-US" sz="2000" b="1" dirty="0" smtClean="0"/>
          </a:p>
        </p:txBody>
      </p:sp>
      <p:sp>
        <p:nvSpPr>
          <p:cNvPr id="31" name="Rounded Rectangle 30"/>
          <p:cNvSpPr/>
          <p:nvPr/>
        </p:nvSpPr>
        <p:spPr>
          <a:xfrm>
            <a:off x="1574021" y="2151348"/>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marL="85725"/>
            <a:r>
              <a:rPr lang="en-US" sz="2000" b="1" dirty="0" smtClean="0">
                <a:solidFill>
                  <a:schemeClr val="tx1"/>
                </a:solidFill>
              </a:rPr>
              <a:t>PENYELARASAN KEBUTUHAN TENAGA KERJA SESUAI DENGAN MP3EI</a:t>
            </a:r>
            <a:endParaRPr lang="en-US" sz="2000" b="1" dirty="0">
              <a:solidFill>
                <a:schemeClr val="tx1"/>
              </a:solidFill>
            </a:endParaRPr>
          </a:p>
        </p:txBody>
      </p:sp>
      <p:sp>
        <p:nvSpPr>
          <p:cNvPr id="46" name="Rounded Rectangle 45"/>
          <p:cNvSpPr/>
          <p:nvPr/>
        </p:nvSpPr>
        <p:spPr>
          <a:xfrm>
            <a:off x="1574021" y="3008604"/>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51" name="TextBox 50"/>
          <p:cNvSpPr txBox="1"/>
          <p:nvPr/>
        </p:nvSpPr>
        <p:spPr>
          <a:xfrm>
            <a:off x="1691680" y="3009152"/>
            <a:ext cx="7056783" cy="707880"/>
          </a:xfrm>
          <a:prstGeom prst="rect">
            <a:avLst/>
          </a:prstGeom>
          <a:noFill/>
        </p:spPr>
        <p:txBody>
          <a:bodyPr wrap="square" lIns="91433" tIns="45717" rIns="91433" bIns="45717" rtlCol="0">
            <a:spAutoFit/>
          </a:bodyPr>
          <a:lstStyle/>
          <a:p>
            <a:r>
              <a:rPr lang="en-US" sz="2000" b="1" dirty="0" smtClean="0"/>
              <a:t>PENGUATAN NASIONALISME, SOFT SKILL DAN REVOLUSI MENTAL</a:t>
            </a:r>
            <a:endParaRPr lang="en-US" sz="2000" b="1" dirty="0"/>
          </a:p>
        </p:txBody>
      </p:sp>
    </p:spTree>
    <p:extLst>
      <p:ext uri="{BB962C8B-B14F-4D97-AF65-F5344CB8AC3E}">
        <p14:creationId xmlns:p14="http://schemas.microsoft.com/office/powerpoint/2010/main" val="4105099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3200" b="1" dirty="0">
                <a:solidFill>
                  <a:srgbClr val="376092"/>
                </a:solidFill>
              </a:rPr>
              <a:t> MENYONGSONG MEA 2015</a:t>
            </a: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accent6">
                    <a:lumMod val="75000"/>
                  </a:schemeClr>
                </a:solidFill>
                <a:latin typeface="Arial Rounded MT Bold" pitchFamily="34" charset="0"/>
              </a:rPr>
              <a:t>B.</a:t>
            </a:r>
            <a:r>
              <a:rPr lang="id-ID" sz="2400" dirty="0" smtClean="0">
                <a:solidFill>
                  <a:schemeClr val="accent6">
                    <a:lumMod val="75000"/>
                  </a:schemeClr>
                </a:solidFill>
                <a:latin typeface="Arial Rounded MT Bold" pitchFamily="34" charset="0"/>
              </a:rPr>
              <a:t>1</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1647808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2" descr="data:image/jpeg;base64,/9j/4AAQSkZJRgABAQAAAQABAAD/2wCEAAkGBxQTEhUUExQWFhUWFBgaFxgUFxcYGBcXFRoWFxoaGCAYHyogHhslHhQUITEiJSktLy4uFx83ODMsNygtLisBCgoKDg0OGhAQGzQkHyYsMiwsLCw0NCwsLCwsMiwvLCwsLCwsLDQsLDQ0LCwsLCwsLCwsLCwsLCwsLCwsLCwsLP/AABEIAKwBJgMBIgACEQEDEQH/xAAbAAACAwEBAQAAAAAAAAAAAAAABAMFBgIBB//EAEsQAAIBAgMEAwsKAwgBAwUAAAECEQADBBIhBRMiMUFRkQYUFSMyU2FxsbLRMzRCUmJyc4GToYKDwSRjkpSiwtLhFkNk8AclVITx/8QAGQEAAwEBAQAAAAAAAAAAAAAAAAECAwUE/8QAOBEAAgEBAgkLBAICAwAAAAAAAAECEQMxBBITIUFRYZGhFDJScXKBsdHS4fAiU5KyYmNC8UOCwf/aAAwDAQACEQMRAD8A+40UUUAFFFFABRRRQAUUUUAFFFFABRRRQAUVDdxSLoWE9Q1PYNaXfaH1VJ9Zgf1P7U1FsB6vGMamqt8W5+lH3R8Z/pUR6zqes6n96tWbFUsmxi9Bzfd1Hby/eomxjHkAPXqewfGk89GaqxEFRjfN9Y9ix7P61IuLYcwD6tD2H40nmozUYqAsVxi9Mr94advL96nVgdRqPRVPmrz0jQ9Y0PaKTswqXVFVSYpx9KfvD4R+81Om0PrKf4TPtg1Lgxj1FQ28UjcmE9R0PYdamqACiiigAooooAKKKKACiiigAooooAKKKKACiiigAooooAKKDSl3aNtfpA/d4vZy/Omk3cA3RVTd2z9VfzY/0HxpS5j3bm0ehdP+/wB6tWUmKpfXLqrqxAHpMUrc2mg5S3qEe2P2qjzdPT19PbXuetFY6wqWVzaTHkAv+o/09hqq21tcWbL3rhdlQeSv0iSFUQIGpIEnQTJ0rvPRnqsRK4VTL4LutuPs3E4oCybtg3xlTObU2icvMhiCIM6TPIcqit91eJCje2wCzXxbfc3LQuC1hmvht3dbOoDKV56xpFaY4a3kZN2mRyxdMq5WLkliwiDJJJnnNV+3sfatmyrWN/duM62rarbLeQ28INwhVXISCZ1DR00OLoNCVnu1ANpGtli1tSzJmyi6cP3yVMrlGgOmYkSJEGaZxvdQU2ecYUFstbRrS3HBBN0Lu85WIEuJ6gDUC4rA75FezbS+VRYawpa2XUqlp7iqUViuZQubUaCQa5w/dPs9xaRSMqmzugcPdCpnJSyyTbhRIyhhAB0kUUEIXO7e82Fs3ra2uV3vi4qteS21g5SVRLiubbasHBaFiQZp7Z3dLfu4y5b8WMPbyS4tsTD4dL0l2uiNW82dI5c6ixm2NllmN1LTMruzF8KzcaMLTvJt6lSqgsDpAkxFMY3E7O3j3Ltuybga5bd2w+ZybdjeXFLZCSNz+RGmvKlTaMpsF/8AUC9ew997Qw7XlvWNyssV3WKuLbQXYaRdEtmgiDGnXaYLuxe7g8diVQKcNvAiOGBDW7CXGW6J1IuM6mI0XTrrptvYK5lZUW4Qwt8Vhw65EOJQIrW8xEWw6xAkAgyBXWD7ocFcslimQX7aXHS5YYG4L7LZBYZIuksVWRmkFegg0U2iPdnd0t/LaW7bDXr7XMgA3CBLVtHYsWuXNeKBHPqABNeYju5RBcY2WyquKKHMsucEQt0EDyQSeE6z0xpXtxcEoxFk4WwLGHAuXfFWt3vCmbRcsFhbCkt9pR6q7Ed0mDWyMQ2EUHE3Hs3VuLh7bzbDSt9rjBYhOTN0rQMtf/MNSm4YXd89vIbihfF2RiC2cSPIYaRz9GtQp3cZzb3eHuOtw2ApL21ObFWmuoCCdIykEyfRPKufCNi+5sjBb5SbLXzkw7W0e6ilS+ZvGMqFJZA0LEE8qstm3LN4uTZRblq9lcFUJFy0IRgY+o6lTzAeNNRToxFbb7tlYK27Yi5Yw7Khy/KYm89gKzTAUFdTHLr5VqsFiXygmUbUFVbMoIJGnQeXUPyNV42bYyldzaylBbK7tINsEkIREZJZjl5STTGHtrbUIiqiKIVUAVQOoAaAU8XWBa29pOOYDf6T/X2U1b2mh5yvrE+yf3qkz0Z6l2SY6mltXVbySD6jNd1ls3T09fTTFrHuvJifQ2vt1/eodi9AVNDRVRa2z9ZfzU/0Pxpy1tK230o+9p7dD+VZuEloGN0V4DXtSAUUUUAFFFFABUN/FonlMo9BOv5DnVdicRea+1u2yKFQNxCZk1Fd2XeYyxsMes25rzrCKt0i3R0zU0d5eJtJ723UHkgt/pH76/tSN7bVw8oX1CT2nT9qLmynXn3t+lqfVUfeDf3H6DfCtY4TT/ilw8xYn8kLXcQW8olvWZ//AJXO8pvvBv7j9BvhR3g39x+g3wrTlsvtS4eYsn/JCm8o3lN94N/cfoN8KO8G/uP0G+FPlsvtS4eYZNdJCm8o3lN94N/cfoH4VMmyLhEjvYj0WhS5dL7UuHmGT2ort5RvKsjsa5/7f9IUu2Dj6WF/TFLl7+3Lh5lKybuYrvKR2ns63fyFiytbYtbe2xV0JBUwR0EEgg6GrfvT7WG/S/6o70+1hv0v+qXL/wCt8PMeQl8r5GfXufsZ1fxhIa0xDXGYO9gRbd51Zx1zrAmYFR2+5nDqqqM8LbsoOL6OHuG9b6OeYmesVpO9PtYb9L/qjvT7WG/S/wCqOXL7b4eYZCXyvkZy93NYdlZTnhkvoeL6OKuC7c6PrAR1Vzie5nDu7u28ly5KhzlzXbRsOwHKShifRWl70+1hv0v+qmtbKdtVOGPqtijlq+0+HmJ2TWdvxM0uwbAcPxSrIw4tJt2msD/Qx/Olv/GrYfCEMSmEzZFbViCFCLOnCpRWEgmVXXTXY+BbnVh/0hS1zBkGP7OSDBy2C0HqOUGD66OW/wBUuHmLJ7UZ7FbDW42IDsTaxItm4g0Oe3Ck5gfJZUtqVj6J11qL/wAXw4Moblvxu9GS4dLht7okFpOq860veh6rP+Wf/jR3oeqz/ln/AONHLf6pcPMMn/JFGNi2xd3oe6rHd58txlF02gApuAczAAPKRoZFTbKwe63pZsz3bzXHIECSFVQBJ0CIi+mCemrbvQ9Vn/LP/wAaO9D1Wf8ALP8A8afLv6pcPMMntQvvKN5THeh6rP8Aln/416mEJMeIHQM1hlk9QLASafL39uXDzDJ7ULbyjeVZeBbnVh/0hXjbIuD/APH/AEqOXP7cuHmLJ7UV28o3lP8Agp+rD/on4UeCn6sP+ifhRy5/alw8wxF0kIbyjeU/4Kfqw/6J+FHgp+rD/on4Ucuf2pcPMMRdJCVu+V8klfUY7Y507Z21cHOG9Yg9o0/ajwU/Vh/0T8KPBT9WH/R/6qXhlb7KXDzDEXSQ7Z26h8oFfVxD9tf2p+xi0fyXBPVOvZzqmGxrn/t/0hXdrZd5TKmwD1i3FZPCNVnLh5lYm1F7RVZsrE3Dcu27hUm3kgqI8sE/CvKqytFaRxltW50fgKUcV0PLHzy5+CvtqyvXMqk9Qmq2x88ufgr7adx/kfxL7y1ngt0u0/Edpo6kVeOss0ETmnWHZARB0OUjSY/f00rOIKcQIIKGFySeMFvpR5I6wDNM4zDZymsAEkxz6IjqPPWlEtYmNWSZbSTGqrGsTo2b8j2eqSz6e43smsRZ13/NOkkR8STBAAhNRlPPJn+lzE3OsaD8y3cxAmVJJjTxcKSiTHFOUMHnmdRE17YtXgrZnGbIQvLKGl4J06t2Onkfzh72xAgKyqPGEycxlt4V5rGhNs8ug/mUe0uqzr6eJPaN/QEciekGRKwJJmSC89UD8/EvXyy8PDnIY8I4VIWSDrrxMI6I50YrD3SihW41dyGJA0IuBJ4TMZknToP58m1iMxOZcucECT5MtIMjqy/nNFHtEnFqv0/PlUWk0JcymeiRP56T+VI4C3cWd4QRCxHREz0ARy/+c2L54W+6fZWt6PJOOK6VqQ7bxRJKDkB2ms6j3xlGUSZzE8hoIyx+89M1b7Q8t45yaqES/Ik6RrOXXimdBoYjQSPTXPnedrBYpWejv+fMwLfv6eLAlhIMaKYJ5E6gNHrRusV4b9/TgHJpMaTlaI4p8oKNev8AOg75cgJJlhMBf7uZhYC/K9R5VNiMO2ZmQ6kLEkxILZtDpyK9lRn2no+lXqOfrOcVvSggw2dpKj6IDhTE/cPOi3cvFoKqozevSGPOQNSF9Umubm9DAAk84OUR0+XC/diIPPnUuBLnVs0dGcANz6QAPZQrxPNDR/sht3b2nDzcTIgKsWwYGY8iXPPWKmwuNvhkZVAmc2ukax+RIB5cmHUaboqqbTN2iao4ou72LLrbHkl1LNlJ0AgEA6HUsNY5A8jSWJe4rAIviwokKBMiYCg6QdAddB2jrD81/DHvNUWNs3S2a20ZUOUEtDPrAIBiOUyDpyg61u60ORBRVo06Uz3nFvGXyFm2NeZAYRxFZhjI5o2vQH9Fcpj73M2+ltAjZiAqkcyADJYHi1y6TM14BiIGsGDzFuZ8aRMSJkWRppBbl0eHvgBsoJ4yVk2+U3D/AII3Y5hhr0aVOfaenFhV83eM4TE3mK51AB0aAw85xDMdBwW9CJ46guYu+CSEB1Agq4AHjJ5SWJhOICNeVeYq7fUaSZOmVVJBOeAdPI0SSddTr1SXWvmY0iYPAc0b2OnkfFDoPPlzor1k0Vcb6aPac4nH3EHEFEnh4W1JzQkZvKMDi5a8q775vEsMggE81biUfR1MSddRI9Fck4iXjQSSs5DMZoXT6JhOeup16asZppNmc5RilmTezOS4O/lLIdYAKT1Exl/Ix+TDqru/ey5dJzOFOsRoTPL0cqUU+MX7je/ZrratzKEi2LjZ+EH6wR2EdR4YnomtblU80Y40kjkbZtwDxBSsyVIj5OAZ1k71I9fRUg2rbPIseXJW5tkgcufjU7fQaSGNsnN4kkJnB4F8lBlYidSItgQPqjq0htYuznL7siLQIkAQFLTzgT4m2RJnSdADEY71o9XJ405r4Fn4UtyVnUMFIjkTIEnl9FvTpXNzaqAKTMESTBhQULjo1MDlz1pTvuzq256dTFvV1LmJnnIc5uWszXvfdk67iQFKkxbgKo4h5WoAJ5SCOU08Z6ychHovehxdqWz0t/hOpPJRpqfRQdqW5AkyRMQZ55YjnM0iMbaYbsWySVGihB5QUaZjEjOO2nsHhbWRGVBGVSpIEwdRTTbuJnZ2cFWSfAasXgQGHI9eno7Zpqk3UBYAj1eunKbPOthVbP8AnWJ/le4aKNn/ADrE/wAr3DRXlwTmPtT/AGkaWl/cvBBY+eXPwV9tObQ8j+JfeWk7Hzy5+CvtpzaHkH1r7y1WC3PtPxC00dSKjG23YrlMDWTmIjlBgeV06HTrqF8Hd+jcI4TqWYwxDaxyIMr6sunM04wMghoAmRA4p5a8xHoqgxmAxLYi69jEKoyBQhdmCMVU624ygmJDGdG5GvbKCvHG2lFUQ/3hcylMwCsHkFmaCxvHmRLfKJJMeR2SnC3MwJeQMsyza5XzSF5AkekxoBAqkGytogXcmKQF8pBYBofJYQkA24UTbumAIJuTCwZcuYTHbq8Bfti41wG02UQludQeCCecSD0a9NLESKeETbHVwlwSFaASxku5IlnYRI+0BE6ZfTpzdw90MArMV14s54OZ1BPHJPI8o9OihwmN0jEIZL5pVQAC4KBfFn6EqZ6TOtWWy0uraQX3D3QDmZRAJkxAgdEdFPJoOUSrXN8+fM4oMJeZRJKeVKtcZjDDLB5hh0+j9haXvIP3T7K6muLx4W+6fZVRgokWlq53iWO+Ub11BXe0rc3ZzEZWJIEQ0giGkTGs6RqB0aVntpbJd77XUxO7mzlCEAhCBc8aOIcQzjXlGYcyCvgd50otqKL6is0mx7gYnvoGWtkhtS5Q2SATmiStlgGAnxk6xqvb2NeKKrYwKRbtQFUsiuqhZUsQGlku8gDDDQEA0DxnqNbRVAmzruYk4znckKJgcQOTVySMoywesmOir1HB1BBHoM0ik6nVFFFAx+xzX8Me81Q43DMzyOWQjmNCZ6x6RyqW1zX8Me81L7QwO8JMxwFfXMnX0TkOmvD6TWrVYnOg0rV1dL9py1rERAcDhIkRGaHgwVPXbgTplMz09XLN/kH0hgDwzzuZT5HPW16OE6dfKYa7LEvOrFeJok+TIEEDlwgxpUIwN6Dx8RUCd5c0h3YRA1MMokj6MdM1Ofab40dcdw5Ys3A3E+ZZPPLI1uAclHQbf5g1DkxBCkMAYbNoOqF6NOQb1kjo1fU6Ceca17NXinnyzTrRbusR8aLiDMWWdTA5cRObhj6oEEcjzqxmuJommlQznPGpmp1Anyi/cb37NTbRxBQJxIuZ4LXBKgZHb6w1lQOfTUFs+MX7je/aqxq0qozxkpVZW2tpzACDeEAlSYylt2OLSR8p1fRNeWNpqXRMkZ4joIBTONOR5kGDpPLWrOiaMV6y8rZ5/p4/Lgyjq/8AnKjKOqiirMKgFHUK9FeUUBU8ucuz203Sdzl2e2nKiRUSq2f86xP8r3DRRs/51if5XuGivJgnMfan+0ja0v7l4ILHzy5+CvtpzaPyZ9a+8tJ2Pnlz8FfbTm0fkz6194VWC6e0/ELTR1Iq2vKCFLAFpygkSY5wOmKy218Ng7mJurcvvbuG2C4GRVCKbJnMyHQ5EEFo4jEGCNM7wyiCZnUDRY6z0TWV2xtDDribqXsPnC2wzOGLMTlWCEiBAMbyREcxXQkZoiTCYBgD32wFiCXNy2M4NvDkOWy8SZTb1BjxrdYhixsrDpdt37eJlLV0IUlGG8c3bWUNIC8d/VQJJUTJAitfa2B8cbmFeFCnSHZlNvDHXj4XOZF5w4s82ykCyGJwrW7pS1cCri7IudBd1dChnMZQEIYkcojmKKCL9NtYc8r1s6E6OpgLoSfQKasX1dVdGDKwBVlIIZTqCCOYIrFjF4AKv9kugBHZRlBKqiZnIi4YIUWhI18ag+tlfwndPZXd2rVm4FG6WDkVURwQuuYgwQBE9IiZEuoGpmuLp4T6j7KzlnuzsuFypdlgSMyrEBgDMMeuR/0Y0N3kfUaYCm0boF0gmCzEL6SAW9gJ/KsjtrvQ4pxiM+Y2bc8siDx+VuHik8Y1BWSo5sJ2OO+Ub11mtpY8peuIcKbitaty4SVaXZSjmDIUNniNFznUwDztLOquZEr1sYDhCBo3imUzJlbd2FUTwxwbnhX8xrFRd7bNygLmYMyrC5wRvcy5jIECNoMZ+2IkgCmjtVVUkbPcaBwN0AZC4YmQFPEBcQCJJNhgBwipBireaFwGqPAJtBYysbYK8HVYtkR0ZOoUZxZviFBhcAOJ7zMBcF0E51VMkXlmFiBkmWM8x0kVZbMx2DsLu7blQdcpW5Pi4sRBWZBtRHOQTSa4pINsbOKrkA0RUWWCggZVzAAORmA+g3LSbXZeAwxRWt2UAEjiQFlIZmZSW1kOz9POaRSWfNQsMNfW4iuhlWAIOokH0HUfnUtc27YUBVAAHIAAAD0AV1SNR1Oa/hj3moTEA54ngMNII1yhtJGohhqNOY5g1yDqv4Y95q6ZtD06Vurjkz576yhwndphnti429tg294M9tj4sWxdzzbzCIJXn5SleYpo91GG18YdMwPi7mjKzoVPD5Wa24jnp6RSNzHXGs23OCylWylGQ3CltrBcZAFDRnNu2QF04ugSK972INxn7wQ3BlUSrRcR2m8AS2RDq2raMXmYDVRBeDuqwxkBmmORt3F1K22AOZRB8daGvIuAemuf/LcKAuZypZScpR5GVXcgwOeW25HXl0mp9jWy1lGu2bdu5qGRVgKVbKIkTEIkH0D0U0MDaERat6AgcC6AzIGmgMntNIBM90+G14zpz4H5yq5eXly6jLz1FWWExS3baXEOZHRWU8pVgGB111BFKtsuyXNw2kLlcpJAPCSGIg6akA8uim0AAAAAAEADQADkBQBJZPjB9xvftU/fLZWyAFspyhiQpaNAxAJAmJIB9RqusHxg+4fftVZ1cbjOd5WbeOJyWxhcoc3IctGVU3dwzqDpnFsaAkg9HMJ28dj8xnDW4FwiQ8zbDqs+VoSmZ+nqiebXdBgnuiyLd4WXW9mBP0/F3VyDXpDE9YCkjUSEbuycQGR3xcEXOCRE52t8HUcwRly9GbSm9IhW3jtqFXnDopbORxW5teJs5VSGIaLrXuJueTkoIqW5j9pEADDohhczEq8EXlDBfGDMDaDEHhMxoOQ9bZOLSyd5jzmAUm4yoo0a2XPKFDKtwazl3mkwKtdlYG/bYm7fN0FQIIAhgfK0AGo5wAKKCqIW9o4/PBwqZN7E51ndbyws+WYYI99+mdyBALCtFXlFOgVPLnLs9tO0jc5dntp6okXAqtn/ADrE/wAr3DRRs/51if5XuGivJgnMfan+0ja0v7l4ILHzy5+CvtpvaXyZ9a+8KUsfPLn4K+2m9p/Jn1r7wqsF09p+IWmjqRUMWkRGXXNJM+iNIPpmqTHYjGrffdWw9oJwBmtgFoX05pBzdMH0c6vJrO4+xfa/dWzi7aMyqRalS65d3LQQ0AqGE5YGedejptGRwMdtIb07hGOhtgsgAOSxKghwSufvgy0EQPKBEOHFYwqx3SowxFsKBlfNYLrnOrjUKWPRy0B0pK5hMW7EW8QpZBcV24IR2ew6IAFkMLWaZEcamD0aLDqwVQ5lgozECAWjUj1maSQFLZx+PgFsPbBkyFcH6kAEuOtzMa5fozS9vbOPzBGwoDZGOklJBvBePPlBISyckz4w66RWmop0Ai2feuNaQ3VCXCozqDIVukA9VS3DofUaJrm4dD6jRQCLHfKN66ze2MNjWdzYuKqFAFBAnPkxAJk8hmbDnUHyejWdDtFJukyRDEwOTSCIb0az6wKzm0tlK997nfBtXDbtokQMjeOEySC+YXCMoI8kHmFI5jvOtHmom2XZxQuIbzSBbuB8pXKzm4ChURIGSRHRIkseI3NZbC4XOMw2gWVtADIDAbpCIZ9ZNu9rGu+nXKCeF2ey5LY2iFKI4KieUMk63SRlZ7Z5yCsaAgBgm1oNZRWXbDXVuicYAhUlSWcnhdWAYZspWOEktmMnXWBxb2fce3mXaRIa2IcTEZcPDDxmhlLh/wD2NZjVFY2w1dFV2zMDcts7Pfa6GGgYEBTnuNIljHC6LAj5MHp0saRSGulfwx7xrhc3HJB14IBEDKNGkmTmzGRGhAjST03NPwx7xrx+R9Vbq45U+e+szWBw+0ky5r1q5K2cxKjSBd3kQVkkm1LT1wB0y3Lm0VAMWWkoCEHEJbDBiMzAQAcXz+qnPWUMLsq2lu2q7SJRbTIp3oAIVWlhkuKOEN6gETkQSenwSHhO0nO8hAy3To4tMg1R8qknjA0JYczTd5CLOwceW4jh4kTkUkCLb5oJaTNzIIIECderi0donLm3A0UGAT/6nE0yIO71CwRJ56SU0wAZhOPylmuwiXZBLNcaAcwJKi7b6NMqxAqLvHMxYbQG6NsgMLxY+UjfXC5Qti6M0luJ9RFADyPtGVVls6rLMshQclmRObMDnbERHQqSRrVtshLyqwvNmbOSpEQEMEAdOnLXXTpqu2WLdo5mxguTbE57oI0IXOJYgagiR0mru3cDAMpBUgEEGQQdQQRzFAE2G+UH3D79qrOqvCnxg+4fftVaVpC4yneUndV3uFsNiSyqt/MrKAcjLZvEs0gwoQXOIajQyIkUI2bs5ItG67g5UJORggtPiSS3Bwgut4MeU2xyia0PdPibaW13mHbEBnKhFVGjNbuAls5CqCudJJ1NwD6VUWHx+HLgPs9s5vkFlsiMwuLFzXUg98u89S3z0augq5ji5sfAZzmxV0m4yaMyFZXMinW3CknFoM3OSkEazHbwOAW6l7vt8oe5dh+lwMNfkNkGVAlhWgQWVzrBILdvaOGgN4PcEgvG5SZC274jrMpanqZV6hXGyrWGzJYGBZVLuhN1N4MpXEoeJmJCxhANZGW5bEcWioBrsJikurnttmWWE6jiRijAg6ghlYEHkQamqOxYVBCKFGZmhQAMzsWY6dJZiSekk1JVEnj8uz209SD8uz20/UTNYFVs/wCdYn+V7hoo2f8AOsT/ACvcNFePBOY+1P8AaRtaX9y8EFj55c/BX203tP5M+tfeFKWPnlz8FfbTW1Pkm9a+8KrBNPafiFpo6kUjWwSGI1WYPVOhrO7ZwWEN2616+UZkAYZ1UAHIojSSTNvhJIMjQ1oGuQQIJmdRECOvWdfRWb2hct98Xc+EN1ZshnmTmc2gmVWAUQ2QkhpGSeiupJGSE7mx9nEEd8GLqqoKugBAGHQZSE1nLYA5xn4Yz6sYnC4HcX1N9ilxhdfK6sx0zgW4XUEawJ5z0zXS7Rw8gHDOWUyIRdCbtpQRLTGa3aOblNvnIiljjcMoZWwZygpbXKFkkm7ZQBc2gLWltyDBNxZgTE0AnfCYLMF3rBgzl4KTLnfeNlZ52zHqI1q37n72GW2ljD3RcCJK8YZipyvMjnpetmep166k8CYeT4lOIydOZlmntdz62J6alwuzbNsg27aqQCAVEGCLakdlm0P4F6qpKgDs1450PqNczXjnQ+qmwONo3QLpB5sxA0OpALfloDzrL7XxOE75ZLytvBZFx2khRaUXRm8qdOIQATxroQCRq8d8o3rrO7TxUXcnehu8KeMKgrLsbcTlOiq7knoBOkGuXpZ1lzEIYk4BkCtnyFhOl8AFLV24M2nMIXMHpjpArjfbNQFs5AEXT8vAGdHByxoM9lTAHMNI1MzWMULhQHAOoGUjOuVQbloBswCxorskkfWGlSbCxVrFCRhra2yp1yAqSN2cslQNM5ERzQ0IWnQL/wD27OTLZkdmki/wsj3JymIjNauiBoQrDUU/gdiYV0tXLYZkyWzbJe55KbpkMMZnxNrnrw69NWhwVo87aa8+BdZzE9H23/xHrNTW0CgBQAAIAAgAdQApMtR1nVFFFIsnuc0/D/3GubhEGeUGfVXt7mn4f+41wWj/AK1rdXHJnzn1mIa9sxLE5LlwLZca73O6i1cBDMSASUw7wSYAAiJFWYOAe9usrb03AIBu6s5xF0gkHKRIxJIOnMEchUGH2hioScGqEsQyi0TCtkKZSrZAAty4rEtMqYUzlruzj8SFssMKslCbxWy6ZHKlbYQM2bRpDc+E8xzp1IoR3vBttnQowY3CCAL7ln6SOcx3jr0eL+1rwp2cFVHNx8zFAbhu5n3vBJyxK/2kKGI03g1BNXGwrl24tzvqyiMtwAQvC4CW2LjMTobjXI6uR1BJesbPtJOW2gzNnPCJLGBm16dB2UAU2z7WAu3oRCbuXe6m6NGuLiCdTAOa+jwdYcaRpWhwuHW2i20EIihVEkwBoBJ1rxbagyFAMRIAmB0erQV3NAE+D+U/gPv2qtZqowXyn8B9+1VnfQsrKGKkqQGWMykiMy5gRI5iQR6DWkLjK0vE9s38QqKcNbW45cBg7ZQEhiSNRJkKIn6ROsRVI+K2pkZVs2803grlrZgZZssQHAnNoRl0gc9TVtt3ZBxKW03joFuZmKRmZd3cSBOgM3FaSDBXQTBFdie53EOl5Gxj5bi3QkZxuy4hDIfMQumk6meU1TRKaJkxm0C8GxbCZhxErOXdOxJAu8zcCJAJjMTxATS2Mxm0yuVLCAlLkurWxlbdubZUPcIPGLakEEcU8uTDbCv5575hJJNvJI+U3k89WiFzNPIHQyTBhdh43KmfGEMNWCqW1KW1IljqJW62q6FxAAEFBmNJYvZlDZWWZ0cQ0TpI6J5xz11g6VJNVOyMI9jhvXhce5AUkZSxQMTzJLHL7p0A0FojSARyPKqJB+XZ7asKrm+HtqxrOZrZlVs/51if5XuGijZ/zrE/yvcNFePBOY+1P9pG9pf3LwQWPnlz8FfbTW1fkm/h94UrY+eXPwV9tNbV+Sb8veFVgmntPxC00dSKKao9o3sat25uUD292mQPu8ufLfLxDK+rDDLroM7Ho0uZrPbQw1x8Q+6xa23KL4vMrMoUoTCnVcyhgW1HECACJPWkjJHtzGbQRW8UjxvzOkwGc2QFV5PDu/SdQY8o+tjcc1sMuHtscwIVxkMTd4jmucJhbWmpBc9VF3ZeJIH9qOdZh4HNrTICygBTlYhoOjR0V6+zsXlaMVDaZZUQvHdYhtAW4XsrMqTu5kZjSowAX9oKDFtHPKWKqDxX+gPoIGH4uYDE5SQRVps67fJffIqieAr0iWGvEdYCGdPK5aVU7Q2Y2IuXAL7IBdXMbTQ6qcOybvTySGurdBM+UOoUWdjXVuBjdJUXLrFMzEMtxywUhukAhAQQIGoIMAVQNHNeMdDSeyrTJZtI5l1tqrGS0sqgHU6n1nU00TVO4R7tINvdCAAxzAiSRBgAyMpnKZg6AjpkUWPwmKN1ntXVVBbUIjCQz+ND5uocVoj0oOQmb3aNubpMkZWJgGAZBEN1jWfWBVQ2yJxLX83lWktwF4lyG4ZVp0neaiOiuQ7zrxX0oVUY4FQWttLiSAFUIEtSWGpktvtATpl1GtLRtEmDu82RoYHgBJsQDyzN841yjQL5JJFOHY13MG76uwLjNEtxAurhTx5dApQQsZWOmaGEVvueuBMvfd88IBJa5JIVBM55BlWbQ/TjoFANPaeWrOPB8q0QbubUkxbLMWXUTyKgEHTTqJNjshb4U98FC0rG75RkTNOnnN5H2cvTSJ2FdmRi70Qwyy30mdpnPMjOBrMBFiKkGxrmdW75u5VuM2UlzmUsGCNL8lAyiABBMhjrQNVRc0UUUjQlxB1T8P8A3Go5rrFHVPw/9xqGa3VxyJ859ZJNE1HNE0ySSaJqOaJoAkmiajmiaAG8AfGfwH37VW01T7OPjP4D79qretbO4xtLyk7rrWHa0nfL5EF0NOUmcqu1xdAeFrQvK32C1UK7O2ZnnfObm8NzpzK5v2VIACSG3mFRMvlRmHTNXvdhihbw5PewxLcYRCm8UNubxlwATDANb0GpuhfpVWXNpIHYjAeQ7gnc6uwuqVZTl0m49xySNNWnmabJTFNn4fACxbsNflVvrdVlQW1JFuzlPCCEXLfsgzBJf01xa2fswEWyzmLbuN4snLGV9GTOSFtiWYahhJJYVZbPxFm4UA2fu1fJq1pVKZktESAuhXd2Rz03Q+oKRwWJwwG6TAC4iteAYJvFBS7iLMZnzSCFuag6B4hQwFFBjGy9h4LEXLly099il2y5YkhCwVrqESoDCMQZBnkARoKuNj9zFjDXBctZswt7vUgyuTDoJgakDC246pfrqttbbWxn/sbIBmDMlsIvi3xCLOnkAWJzdVxCBxRUtnusLlcmGusGRWVgDkOZrSxmy8ovBpEiEfpUin1izmmb+o9tWNU+Gv57aPlK51VsrCGXNBhh0ETBq4qLS8uyuKrZ/wA6xP8AK9w0UbP+dYn+V7horxYJzH2p/tI9Fpf3LwQWPnlz8FfbTO1vkm/L3hS1j55c/BX201tYeJf0CezX+lVgmntPxC00dSMy1sEhiNVmD1ToaoNtW8ETe39wK3iy5LEZMuUrGkAnKCRrImdJq/ms5tjaWHS8wuYcswVZu5VgAtaEZmjKPGKZGnA3SIrsTpQxRWYnBYG6jIlwprdR2yhgosBrbZ4GQcJlc3LMpA1FP3Nn4ELduyzBM154GYrlZmPNZnMHGUmRBGkactjbEA96HI4YnxaQS7WgxYzAX+0sWJ5hXPRrzitsIqulvCEiGW4rLCsoGK00BmdyTr0XlPTU0QVIzs3Z+VpuFeAIVLKCgUICDC8h3nDc1XdPyhq6v7Cwl/PbS4VacrMcp3krfBC5ozEC9d4oMaRyqd8Zhy7L3mWJc5iLaGSO+ST6ZFu4R198L9c1Z7DvIyl0sG0Hkmd3qQxH0GOvM8unrkURimN1Ih3L2MxfiJNzeakaPnS5I067a+mKuya4mvV1IHWQO0x/WrxUkxDOO+Ub11BU+PHjG9dQVxnedmz5q6gooopFhRRRQAUUUUAe4062/wAP/cagmptogjdem23+lh/y/alprdXHInzmdzRNcTRNMk7mia4miaAO5omuJomgB3Zh8YfuH37VXFUuydXc9C2xP8TrHuN2Vc1tZ3GFreI7Xu31VO90V2NxQ4cwBbM5iOIajTr9XSKjv/aOdFNi2ATxN0BV73DGd5pOfElRBJyJIGprS0VTVTNMz2yru0M9pb1tN2N2HcMudvE3N4TlaPld3yA5nTpC+Hxu0HJYWVUIzLlK5AwLWdQGeXyqb0GUDECcvRqaKGgqZXvjagF3xNliQpRWZcqsbeHDIpDglM/fJ4oPkwWBhb7Y4ui2d95e8ukeTpbNxzbHDpomQdemutOUU6BUD/Ue2rOqs9HrHtFWlZWl5tZXFVs/51if5XuGijZ/zrE/yvcNFeLBOY+1P9pHotL+5eCPLTAYy5JjxS8/XVkbi9Y7RS+K2XauNmdATETJ5D1GofAOH82O1vjUxjbQqopNVbvav/6sbcXSvziVWO2cUPBDJ0AEZl9GvMVmsbbxe9bLbD2ma2ArqIVQJY+UOmdYJECFPRuvAOH82O1vjR4Bw/mx2t8a9KwnCqUxY736ScWGt7vcwN29tEeTYQ+LB5f+pJlTNzQARrrz9EHw3doKGJtBsouMBk1aDbKW0Kv0g3RmI5qOY57/AMA4fzY7W+NHgHD+bHa3xo5ThXRj+T9IYsNb3e5msMLmRd4pz5RmyqQuaNcskmJnpqTK31W7K0PgHD+bHa3xo8A4fzY7W+NVyvCujHe/SGLDW93uZ4I31G7PjVvsnAQwe4VBHkrIMHrPp9FNeAcP5sdrfGjwDh/Njtb41E8JwqSpix3v0hiw1vd7nG08IH4lInpEjX1VUm0R0HsP9BVz4Bw/mx2t8aPAOH82O1vjWDy7/wAY/k/SbwtsRUT4e5S7s+nsb4Ubs+nsb4VdeAcP5sdrfGjwDh/Njtb40qW/RX5P0l8p+U9yl3Z9PY3wo3Z9PY3wq68A4fzY7W+NHgHD+bHa3xopb9Ffk/SHKflPcpd2fT2N8KZwmCLHUgD0/wBAasfAOH82O1vjR4Bw/mx2t8aKW/RX5P0ieEVVK8Pc62lg0u2wmYKV1Q6HKQI/MQSD6CazF7D3UMNbJ+1bKsp/cEfmK0vgHD+bHa3xo8A4fzY7W+NXjYR0Y736Tz0hre73MtD+budg+NEP5u52D41qfAOH82O1vjR4Bw/mx2t8aMbCOjH8n6QpDW93uZaH83c7B8aIfzdzsHxrU+AcP5sdrfGjwDh/Njtb40Y2EdGP5P0hSGt7vcy0P5u52D413asXXMLbI9LlVUevUnsFabwDh/Njtb40eAcP5sdrfGjGwjox/J+kKQ1vd7hsvBJaQqWDM2rnQSYjQdAA0A/rrUd0FPtL0EEE/mP6ipPAOH82O1vjR4Bw/mx2t8aanhKujHe/STKFnK9v53i3fS/a/wALfCjvpftf4W+FM+AcP5sdrfGjwDh/Njtb41WWwnox3v0k5Gy1v53i3fS/a/wt8KO+l+1/hb4Uz4Bw/mx2t8aPAOH82O1vjTy2E9GO9+kMjZa387xbvpftf4W+Fe98joDH+Ej20x4Bw/mx2t8aPAOH82O1vjSy2E9GO9+kMjZa387zrCJrmcgRyWQfzPp9FO71esdopDwDh/Njtb40eAcP5sdrfGoc8If+Md79JajZpUTe73I9mmcViY/uvdNFO4PAW7U7tQsxPPWJjn6zRTwezlCFJX1bzbW3/wChNpvM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sp>
        <p:nvSpPr>
          <p:cNvPr id="5125" name="AutoShape 4" descr="data:image/jpeg;base64,/9j/4AAQSkZJRgABAQAAAQABAAD/2wCEAAkGBxQTEhUUExQWFhUWFBgaFxgUFxcYGBcXFRoWFxoaGCAYHyogHhslHhQUITEiJSktLy4uFx83ODMsNygtLisBCgoKDg0OGhAQGzQkHyYsMiwsLCw0NCwsLCwsMiwvLCwsLCwsLDQsLDQ0LCwsLCwsLCwsLCwsLCwsLCwsLCwsLP/AABEIAKwBJgMBIgACEQEDEQH/xAAbAAACAwEBAQAAAAAAAAAAAAAABAMFBgIBB//EAEsQAAIBAgMEAwsKAwgBAwUAAAECEQADBBIhBRMiMUFRkQYUFSMyU2FxsbLRMzRCUmJyc4GToYKDwSRjkpSiwtLhFkNk8AclVITx/8QAGQEAAwEBAQAAAAAAAAAAAAAAAAECAwUE/8QAOBEAAgEBAgkLBAICAwAAAAAAAAECEQMxBBITIUFRYZGhFDJScXKBsdHS4fAiU5KyYmNC8UOCwf/aAAwDAQACEQMRAD8A+40UUUAFFFFABRRRQAUUUUAFFFFABRRRQAUVDdxSLoWE9Q1PYNaXfaH1VJ9Zgf1P7U1FsB6vGMamqt8W5+lH3R8Z/pUR6zqes6n96tWbFUsmxi9Bzfd1Hby/eomxjHkAPXqewfGk89GaqxEFRjfN9Y9ix7P61IuLYcwD6tD2H40nmozUYqAsVxi9Mr94advL96nVgdRqPRVPmrz0jQ9Y0PaKTswqXVFVSYpx9KfvD4R+81Om0PrKf4TPtg1Lgxj1FQ28UjcmE9R0PYdamqACiiigAooooAKKKKACiiigAooooAKKKKACiiigAooooAKKDSl3aNtfpA/d4vZy/Omk3cA3RVTd2z9VfzY/0HxpS5j3bm0ehdP+/wB6tWUmKpfXLqrqxAHpMUrc2mg5S3qEe2P2qjzdPT19PbXuetFY6wqWVzaTHkAv+o/09hqq21tcWbL3rhdlQeSv0iSFUQIGpIEnQTJ0rvPRnqsRK4VTL4LutuPs3E4oCybtg3xlTObU2icvMhiCIM6TPIcqit91eJCje2wCzXxbfc3LQuC1hmvht3dbOoDKV56xpFaY4a3kZN2mRyxdMq5WLkliwiDJJJnnNV+3sfatmyrWN/duM62rarbLeQ28INwhVXISCZ1DR00OLoNCVnu1ANpGtli1tSzJmyi6cP3yVMrlGgOmYkSJEGaZxvdQU2ecYUFstbRrS3HBBN0Lu85WIEuJ6gDUC4rA75FezbS+VRYawpa2XUqlp7iqUViuZQubUaCQa5w/dPs9xaRSMqmzugcPdCpnJSyyTbhRIyhhAB0kUUEIXO7e82Fs3ra2uV3vi4qteS21g5SVRLiubbasHBaFiQZp7Z3dLfu4y5b8WMPbyS4tsTD4dL0l2uiNW82dI5c6ixm2NllmN1LTMruzF8KzcaMLTvJt6lSqgsDpAkxFMY3E7O3j3Ltuybga5bd2w+ZybdjeXFLZCSNz+RGmvKlTaMpsF/8AUC9ew997Qw7XlvWNyssV3WKuLbQXYaRdEtmgiDGnXaYLuxe7g8diVQKcNvAiOGBDW7CXGW6J1IuM6mI0XTrrptvYK5lZUW4Qwt8Vhw65EOJQIrW8xEWw6xAkAgyBXWD7ocFcslimQX7aXHS5YYG4L7LZBYZIuksVWRmkFegg0U2iPdnd0t/LaW7bDXr7XMgA3CBLVtHYsWuXNeKBHPqABNeYju5RBcY2WyquKKHMsucEQt0EDyQSeE6z0xpXtxcEoxFk4WwLGHAuXfFWt3vCmbRcsFhbCkt9pR6q7Ed0mDWyMQ2EUHE3Hs3VuLh7bzbDSt9rjBYhOTN0rQMtf/MNSm4YXd89vIbihfF2RiC2cSPIYaRz9GtQp3cZzb3eHuOtw2ApL21ObFWmuoCCdIykEyfRPKufCNi+5sjBb5SbLXzkw7W0e6ilS+ZvGMqFJZA0LEE8qstm3LN4uTZRblq9lcFUJFy0IRgY+o6lTzAeNNRToxFbb7tlYK27Yi5Yw7Khy/KYm89gKzTAUFdTHLr5VqsFiXygmUbUFVbMoIJGnQeXUPyNV42bYyldzaylBbK7tINsEkIREZJZjl5STTGHtrbUIiqiKIVUAVQOoAaAU8XWBa29pOOYDf6T/X2U1b2mh5yvrE+yf3qkz0Z6l2SY6mltXVbySD6jNd1ls3T09fTTFrHuvJifQ2vt1/eodi9AVNDRVRa2z9ZfzU/0Pxpy1tK230o+9p7dD+VZuEloGN0V4DXtSAUUUUAFFFFABUN/FonlMo9BOv5DnVdicRea+1u2yKFQNxCZk1Fd2XeYyxsMes25rzrCKt0i3R0zU0d5eJtJ723UHkgt/pH76/tSN7bVw8oX1CT2nT9qLmynXn3t+lqfVUfeDf3H6DfCtY4TT/ilw8xYn8kLXcQW8olvWZ//AJXO8pvvBv7j9BvhR3g39x+g3wrTlsvtS4eYsn/JCm8o3lN94N/cfoN8KO8G/uP0G+FPlsvtS4eYZNdJCm8o3lN94N/cfoH4VMmyLhEjvYj0WhS5dL7UuHmGT2ort5RvKsjsa5/7f9IUu2Dj6WF/TFLl7+3Lh5lKybuYrvKR2ns63fyFiytbYtbe2xV0JBUwR0EEgg6GrfvT7WG/S/6o70+1hv0v+qXL/wCt8PMeQl8r5GfXufsZ1fxhIa0xDXGYO9gRbd51Zx1zrAmYFR2+5nDqqqM8LbsoOL6OHuG9b6OeYmesVpO9PtYb9L/qjvT7WG/S/wCqOXL7b4eYZCXyvkZy93NYdlZTnhkvoeL6OKuC7c6PrAR1Vzie5nDu7u28ly5KhzlzXbRsOwHKShifRWl70+1hv0v+qmtbKdtVOGPqtijlq+0+HmJ2TWdvxM0uwbAcPxSrIw4tJt2msD/Qx/Olv/GrYfCEMSmEzZFbViCFCLOnCpRWEgmVXXTXY+BbnVh/0hS1zBkGP7OSDBy2C0HqOUGD66OW/wBUuHmLJ7UZ7FbDW42IDsTaxItm4g0Oe3Ck5gfJZUtqVj6J11qL/wAXw4Moblvxu9GS4dLht7okFpOq860veh6rP+Wf/jR3oeqz/ln/AONHLf6pcPMMn/JFGNi2xd3oe6rHd58txlF02gApuAczAAPKRoZFTbKwe63pZsz3bzXHIECSFVQBJ0CIi+mCemrbvQ9Vn/LP/wAaO9D1Wf8ALP8A8afLv6pcPMMntQvvKN5THeh6rP8Aln/416mEJMeIHQM1hlk9QLASafL39uXDzDJ7ULbyjeVZeBbnVh/0hXjbIuD/APH/AEqOXP7cuHmLJ7UV28o3lP8Agp+rD/on4UeCn6sP+ifhRy5/alw8wxF0kIbyjeU/4Kfqw/6J+FHgp+rD/on4Ucuf2pcPMMRdJCVu+V8klfUY7Y507Z21cHOG9Yg9o0/ajwU/Vh/0T8KPBT9WH/R/6qXhlb7KXDzDEXSQ7Z26h8oFfVxD9tf2p+xi0fyXBPVOvZzqmGxrn/t/0hXdrZd5TKmwD1i3FZPCNVnLh5lYm1F7RVZsrE3Dcu27hUm3kgqI8sE/CvKqytFaRxltW50fgKUcV0PLHzy5+CvtqyvXMqk9Qmq2x88ufgr7adx/kfxL7y1ngt0u0/Edpo6kVeOss0ETmnWHZARB0OUjSY/f00rOIKcQIIKGFySeMFvpR5I6wDNM4zDZymsAEkxz6IjqPPWlEtYmNWSZbSTGqrGsTo2b8j2eqSz6e43smsRZ13/NOkkR8STBAAhNRlPPJn+lzE3OsaD8y3cxAmVJJjTxcKSiTHFOUMHnmdRE17YtXgrZnGbIQvLKGl4J06t2Onkfzh72xAgKyqPGEycxlt4V5rGhNs8ug/mUe0uqzr6eJPaN/QEciekGRKwJJmSC89UD8/EvXyy8PDnIY8I4VIWSDrrxMI6I50YrD3SihW41dyGJA0IuBJ4TMZknToP58m1iMxOZcucECT5MtIMjqy/nNFHtEnFqv0/PlUWk0JcymeiRP56T+VI4C3cWd4QRCxHREz0ARy/+c2L54W+6fZWt6PJOOK6VqQ7bxRJKDkB2ms6j3xlGUSZzE8hoIyx+89M1b7Q8t45yaqES/Ik6RrOXXimdBoYjQSPTXPnedrBYpWejv+fMwLfv6eLAlhIMaKYJ5E6gNHrRusV4b9/TgHJpMaTlaI4p8oKNev8AOg75cgJJlhMBf7uZhYC/K9R5VNiMO2ZmQ6kLEkxILZtDpyK9lRn2no+lXqOfrOcVvSggw2dpKj6IDhTE/cPOi3cvFoKqozevSGPOQNSF9Umubm9DAAk84OUR0+XC/diIPPnUuBLnVs0dGcANz6QAPZQrxPNDR/sht3b2nDzcTIgKsWwYGY8iXPPWKmwuNvhkZVAmc2ukax+RIB5cmHUaboqqbTN2iao4ou72LLrbHkl1LNlJ0AgEA6HUsNY5A8jSWJe4rAIviwokKBMiYCg6QdAddB2jrD81/DHvNUWNs3S2a20ZUOUEtDPrAIBiOUyDpyg61u60ORBRVo06Uz3nFvGXyFm2NeZAYRxFZhjI5o2vQH9Fcpj73M2+ltAjZiAqkcyADJYHi1y6TM14BiIGsGDzFuZ8aRMSJkWRppBbl0eHvgBsoJ4yVk2+U3D/AII3Y5hhr0aVOfaenFhV83eM4TE3mK51AB0aAw85xDMdBwW9CJ46guYu+CSEB1Agq4AHjJ5SWJhOICNeVeYq7fUaSZOmVVJBOeAdPI0SSddTr1SXWvmY0iYPAc0b2OnkfFDoPPlzor1k0Vcb6aPac4nH3EHEFEnh4W1JzQkZvKMDi5a8q775vEsMggE81biUfR1MSddRI9Fck4iXjQSSs5DMZoXT6JhOeup16asZppNmc5RilmTezOS4O/lLIdYAKT1Exl/Ix+TDqru/ey5dJzOFOsRoTPL0cqUU+MX7je/ZrratzKEi2LjZ+EH6wR2EdR4YnomtblU80Y40kjkbZtwDxBSsyVIj5OAZ1k71I9fRUg2rbPIseXJW5tkgcufjU7fQaSGNsnN4kkJnB4F8lBlYidSItgQPqjq0htYuznL7siLQIkAQFLTzgT4m2RJnSdADEY71o9XJ405r4Fn4UtyVnUMFIjkTIEnl9FvTpXNzaqAKTMESTBhQULjo1MDlz1pTvuzq256dTFvV1LmJnnIc5uWszXvfdk67iQFKkxbgKo4h5WoAJ5SCOU08Z6ychHovehxdqWz0t/hOpPJRpqfRQdqW5AkyRMQZ55YjnM0iMbaYbsWySVGihB5QUaZjEjOO2nsHhbWRGVBGVSpIEwdRTTbuJnZ2cFWSfAasXgQGHI9eno7Zpqk3UBYAj1eunKbPOthVbP8AnWJ/le4aKNn/ADrE/wAr3DRXlwTmPtT/AGkaWl/cvBBY+eXPwV9tObQ8j+JfeWk7Hzy5+CvtpzaHkH1r7y1WC3PtPxC00dSKjG23YrlMDWTmIjlBgeV06HTrqF8Hd+jcI4TqWYwxDaxyIMr6sunM04wMghoAmRA4p5a8xHoqgxmAxLYi69jEKoyBQhdmCMVU624ygmJDGdG5GvbKCvHG2lFUQ/3hcylMwCsHkFmaCxvHmRLfKJJMeR2SnC3MwJeQMsyza5XzSF5AkekxoBAqkGytogXcmKQF8pBYBofJYQkA24UTbumAIJuTCwZcuYTHbq8Bfti41wG02UQludQeCCecSD0a9NLESKeETbHVwlwSFaASxku5IlnYRI+0BE6ZfTpzdw90MArMV14s54OZ1BPHJPI8o9OihwmN0jEIZL5pVQAC4KBfFn6EqZ6TOtWWy0uraQX3D3QDmZRAJkxAgdEdFPJoOUSrXN8+fM4oMJeZRJKeVKtcZjDDLB5hh0+j9haXvIP3T7K6muLx4W+6fZVRgokWlq53iWO+Ub11BXe0rc3ZzEZWJIEQ0giGkTGs6RqB0aVntpbJd77XUxO7mzlCEAhCBc8aOIcQzjXlGYcyCvgd50otqKL6is0mx7gYnvoGWtkhtS5Q2SATmiStlgGAnxk6xqvb2NeKKrYwKRbtQFUsiuqhZUsQGlku8gDDDQEA0DxnqNbRVAmzruYk4znckKJgcQOTVySMoywesmOir1HB1BBHoM0ik6nVFFFAx+xzX8Me81Q43DMzyOWQjmNCZ6x6RyqW1zX8Me81L7QwO8JMxwFfXMnX0TkOmvD6TWrVYnOg0rV1dL9py1rERAcDhIkRGaHgwVPXbgTplMz09XLN/kH0hgDwzzuZT5HPW16OE6dfKYa7LEvOrFeJok+TIEEDlwgxpUIwN6Dx8RUCd5c0h3YRA1MMokj6MdM1Ofab40dcdw5Ys3A3E+ZZPPLI1uAclHQbf5g1DkxBCkMAYbNoOqF6NOQb1kjo1fU6Ceca17NXinnyzTrRbusR8aLiDMWWdTA5cRObhj6oEEcjzqxmuJommlQznPGpmp1Anyi/cb37NTbRxBQJxIuZ4LXBKgZHb6w1lQOfTUFs+MX7je/aqxq0qozxkpVZW2tpzACDeEAlSYylt2OLSR8p1fRNeWNpqXRMkZ4joIBTONOR5kGDpPLWrOiaMV6y8rZ5/p4/Lgyjq/8AnKjKOqiirMKgFHUK9FeUUBU8ucuz203Sdzl2e2nKiRUSq2f86xP8r3DRRs/51if5XuGivJgnMfan+0ja0v7l4ILHzy5+CvtpzaPyZ9a+8tJ2Pnlz8FfbTm0fkz6194VWC6e0/ELTR1Iq2vKCFLAFpygkSY5wOmKy218Ng7mJurcvvbuG2C4GRVCKbJnMyHQ5EEFo4jEGCNM7wyiCZnUDRY6z0TWV2xtDDribqXsPnC2wzOGLMTlWCEiBAMbyREcxXQkZoiTCYBgD32wFiCXNy2M4NvDkOWy8SZTb1BjxrdYhixsrDpdt37eJlLV0IUlGG8c3bWUNIC8d/VQJJUTJAitfa2B8cbmFeFCnSHZlNvDHXj4XOZF5w4s82ykCyGJwrW7pS1cCri7IudBd1dChnMZQEIYkcojmKKCL9NtYc8r1s6E6OpgLoSfQKasX1dVdGDKwBVlIIZTqCCOYIrFjF4AKv9kugBHZRlBKqiZnIi4YIUWhI18ag+tlfwndPZXd2rVm4FG6WDkVURwQuuYgwQBE9IiZEuoGpmuLp4T6j7KzlnuzsuFypdlgSMyrEBgDMMeuR/0Y0N3kfUaYCm0boF0gmCzEL6SAW9gJ/KsjtrvQ4pxiM+Y2bc8siDx+VuHik8Y1BWSo5sJ2OO+Ub11mtpY8peuIcKbitaty4SVaXZSjmDIUNniNFznUwDztLOquZEr1sYDhCBo3imUzJlbd2FUTwxwbnhX8xrFRd7bNygLmYMyrC5wRvcy5jIECNoMZ+2IkgCmjtVVUkbPcaBwN0AZC4YmQFPEBcQCJJNhgBwipBireaFwGqPAJtBYysbYK8HVYtkR0ZOoUZxZviFBhcAOJ7zMBcF0E51VMkXlmFiBkmWM8x0kVZbMx2DsLu7blQdcpW5Pi4sRBWZBtRHOQTSa4pINsbOKrkA0RUWWCggZVzAAORmA+g3LSbXZeAwxRWt2UAEjiQFlIZmZSW1kOz9POaRSWfNQsMNfW4iuhlWAIOokH0HUfnUtc27YUBVAAHIAAAD0AV1SNR1Oa/hj3moTEA54ngMNII1yhtJGohhqNOY5g1yDqv4Y95q6ZtD06Vurjkz576yhwndphnti429tg294M9tj4sWxdzzbzCIJXn5SleYpo91GG18YdMwPi7mjKzoVPD5Wa24jnp6RSNzHXGs23OCylWylGQ3CltrBcZAFDRnNu2QF04ugSK972INxn7wQ3BlUSrRcR2m8AS2RDq2raMXmYDVRBeDuqwxkBmmORt3F1K22AOZRB8daGvIuAemuf/LcKAuZypZScpR5GVXcgwOeW25HXl0mp9jWy1lGu2bdu5qGRVgKVbKIkTEIkH0D0U0MDaERat6AgcC6AzIGmgMntNIBM90+G14zpz4H5yq5eXly6jLz1FWWExS3baXEOZHRWU8pVgGB111BFKtsuyXNw2kLlcpJAPCSGIg6akA8uim0AAAAAAEADQADkBQBJZPjB9xvftU/fLZWyAFspyhiQpaNAxAJAmJIB9RqusHxg+4fftVZ1cbjOd5WbeOJyWxhcoc3IctGVU3dwzqDpnFsaAkg9HMJ28dj8xnDW4FwiQ8zbDqs+VoSmZ+nqiebXdBgnuiyLd4WXW9mBP0/F3VyDXpDE9YCkjUSEbuycQGR3xcEXOCRE52t8HUcwRly9GbSm9IhW3jtqFXnDopbORxW5teJs5VSGIaLrXuJueTkoIqW5j9pEADDohhczEq8EXlDBfGDMDaDEHhMxoOQ9bZOLSyd5jzmAUm4yoo0a2XPKFDKtwazl3mkwKtdlYG/bYm7fN0FQIIAhgfK0AGo5wAKKCqIW9o4/PBwqZN7E51ndbyws+WYYI99+mdyBALCtFXlFOgVPLnLs9tO0jc5dntp6okXAqtn/ADrE/wAr3DRRs/51if5XuGivJgnMfan+0ja0v7l4ILHzy5+CvtpvaXyZ9a+8KUsfPLn4K+2m9p/Jn1r7wqsF09p+IWmjqRUMWkRGXXNJM+iNIPpmqTHYjGrffdWw9oJwBmtgFoX05pBzdMH0c6vJrO4+xfa/dWzi7aMyqRalS65d3LQQ0AqGE5YGedejptGRwMdtIb07hGOhtgsgAOSxKghwSufvgy0EQPKBEOHFYwqx3SowxFsKBlfNYLrnOrjUKWPRy0B0pK5hMW7EW8QpZBcV24IR2ew6IAFkMLWaZEcamD0aLDqwVQ5lgozECAWjUj1maSQFLZx+PgFsPbBkyFcH6kAEuOtzMa5fozS9vbOPzBGwoDZGOklJBvBePPlBISyckz4w66RWmop0Ai2feuNaQ3VCXCozqDIVukA9VS3DofUaJrm4dD6jRQCLHfKN66ze2MNjWdzYuKqFAFBAnPkxAJk8hmbDnUHyejWdDtFJukyRDEwOTSCIb0az6wKzm0tlK997nfBtXDbtokQMjeOEySC+YXCMoI8kHmFI5jvOtHmom2XZxQuIbzSBbuB8pXKzm4ChURIGSRHRIkseI3NZbC4XOMw2gWVtADIDAbpCIZ9ZNu9rGu+nXKCeF2ey5LY2iFKI4KieUMk63SRlZ7Z5yCsaAgBgm1oNZRWXbDXVuicYAhUlSWcnhdWAYZspWOEktmMnXWBxb2fce3mXaRIa2IcTEZcPDDxmhlLh/wD2NZjVFY2w1dFV2zMDcts7Pfa6GGgYEBTnuNIljHC6LAj5MHp0saRSGulfwx7xrhc3HJB14IBEDKNGkmTmzGRGhAjST03NPwx7xrx+R9Vbq45U+e+szWBw+0ky5r1q5K2cxKjSBd3kQVkkm1LT1wB0y3Lm0VAMWWkoCEHEJbDBiMzAQAcXz+qnPWUMLsq2lu2q7SJRbTIp3oAIVWlhkuKOEN6gETkQSenwSHhO0nO8hAy3To4tMg1R8qknjA0JYczTd5CLOwceW4jh4kTkUkCLb5oJaTNzIIIECderi0donLm3A0UGAT/6nE0yIO71CwRJ56SU0wAZhOPylmuwiXZBLNcaAcwJKi7b6NMqxAqLvHMxYbQG6NsgMLxY+UjfXC5Qti6M0luJ9RFADyPtGVVls6rLMshQclmRObMDnbERHQqSRrVtshLyqwvNmbOSpEQEMEAdOnLXXTpqu2WLdo5mxguTbE57oI0IXOJYgagiR0mru3cDAMpBUgEEGQQdQQRzFAE2G+UH3D79qrOqvCnxg+4fftVaVpC4yneUndV3uFsNiSyqt/MrKAcjLZvEs0gwoQXOIajQyIkUI2bs5ItG67g5UJORggtPiSS3Bwgut4MeU2xyia0PdPibaW13mHbEBnKhFVGjNbuAls5CqCudJJ1NwD6VUWHx+HLgPs9s5vkFlsiMwuLFzXUg98u89S3z0augq5ji5sfAZzmxV0m4yaMyFZXMinW3CknFoM3OSkEazHbwOAW6l7vt8oe5dh+lwMNfkNkGVAlhWgQWVzrBILdvaOGgN4PcEgvG5SZC274jrMpanqZV6hXGyrWGzJYGBZVLuhN1N4MpXEoeJmJCxhANZGW5bEcWioBrsJikurnttmWWE6jiRijAg6ghlYEHkQamqOxYVBCKFGZmhQAMzsWY6dJZiSekk1JVEnj8uz209SD8uz20/UTNYFVs/wCdYn+V7hoo2f8AOsT/ACvcNFePBOY+1P8AaRtaX9y8EFj55c/BX203tP5M+tfeFKWPnlz8FfbTW1Pkm9a+8KrBNPafiFpo6kUjWwSGI1WYPVOhrO7ZwWEN2616+UZkAYZ1UAHIojSSTNvhJIMjQ1oGuQQIJmdRECOvWdfRWb2hct98Xc+EN1ZshnmTmc2gmVWAUQ2QkhpGSeiupJGSE7mx9nEEd8GLqqoKugBAGHQZSE1nLYA5xn4Yz6sYnC4HcX1N9ilxhdfK6sx0zgW4XUEawJ5z0zXS7Rw8gHDOWUyIRdCbtpQRLTGa3aOblNvnIiljjcMoZWwZygpbXKFkkm7ZQBc2gLWltyDBNxZgTE0AnfCYLMF3rBgzl4KTLnfeNlZ52zHqI1q37n72GW2ljD3RcCJK8YZipyvMjnpetmep166k8CYeT4lOIydOZlmntdz62J6alwuzbNsg27aqQCAVEGCLakdlm0P4F6qpKgDs1450PqNczXjnQ+qmwONo3QLpB5sxA0OpALfloDzrL7XxOE75ZLytvBZFx2khRaUXRm8qdOIQATxroQCRq8d8o3rrO7TxUXcnehu8KeMKgrLsbcTlOiq7knoBOkGuXpZ1lzEIYk4BkCtnyFhOl8AFLV24M2nMIXMHpjpArjfbNQFs5AEXT8vAGdHByxoM9lTAHMNI1MzWMULhQHAOoGUjOuVQbloBswCxorskkfWGlSbCxVrFCRhra2yp1yAqSN2cslQNM5ERzQ0IWnQL/wD27OTLZkdmki/wsj3JymIjNauiBoQrDUU/gdiYV0tXLYZkyWzbJe55KbpkMMZnxNrnrw69NWhwVo87aa8+BdZzE9H23/xHrNTW0CgBQAAIAAgAdQApMtR1nVFFFIsnuc0/D/3GubhEGeUGfVXt7mn4f+41wWj/AK1rdXHJnzn1mIa9sxLE5LlwLZca73O6i1cBDMSASUw7wSYAAiJFWYOAe9usrb03AIBu6s5xF0gkHKRIxJIOnMEchUGH2hioScGqEsQyi0TCtkKZSrZAAty4rEtMqYUzlruzj8SFssMKslCbxWy6ZHKlbYQM2bRpDc+E8xzp1IoR3vBttnQowY3CCAL7ln6SOcx3jr0eL+1rwp2cFVHNx8zFAbhu5n3vBJyxK/2kKGI03g1BNXGwrl24tzvqyiMtwAQvC4CW2LjMTobjXI6uR1BJesbPtJOW2gzNnPCJLGBm16dB2UAU2z7WAu3oRCbuXe6m6NGuLiCdTAOa+jwdYcaRpWhwuHW2i20EIihVEkwBoBJ1rxbagyFAMRIAmB0erQV3NAE+D+U/gPv2qtZqowXyn8B9+1VnfQsrKGKkqQGWMykiMy5gRI5iQR6DWkLjK0vE9s38QqKcNbW45cBg7ZQEhiSNRJkKIn6ROsRVI+K2pkZVs2803grlrZgZZssQHAnNoRl0gc9TVtt3ZBxKW03joFuZmKRmZd3cSBOgM3FaSDBXQTBFdie53EOl5Gxj5bi3QkZxuy4hDIfMQumk6meU1TRKaJkxm0C8GxbCZhxErOXdOxJAu8zcCJAJjMTxATS2Mxm0yuVLCAlLkurWxlbdubZUPcIPGLakEEcU8uTDbCv5575hJJNvJI+U3k89WiFzNPIHQyTBhdh43KmfGEMNWCqW1KW1IljqJW62q6FxAAEFBmNJYvZlDZWWZ0cQ0TpI6J5xz11g6VJNVOyMI9jhvXhce5AUkZSxQMTzJLHL7p0A0FojSARyPKqJB+XZ7asKrm+HtqxrOZrZlVs/51if5XuGijZ/zrE/yvcNFePBOY+1P9pG9pf3LwQWPnlz8FfbTW1fkm/h94UrY+eXPwV9tNbV+Sb8veFVgmntPxC00dSKKao9o3sat25uUD292mQPu8ufLfLxDK+rDDLroM7Ho0uZrPbQw1x8Q+6xa23KL4vMrMoUoTCnVcyhgW1HECACJPWkjJHtzGbQRW8UjxvzOkwGc2QFV5PDu/SdQY8o+tjcc1sMuHtscwIVxkMTd4jmucJhbWmpBc9VF3ZeJIH9qOdZh4HNrTICygBTlYhoOjR0V6+zsXlaMVDaZZUQvHdYhtAW4XsrMqTu5kZjSowAX9oKDFtHPKWKqDxX+gPoIGH4uYDE5SQRVps67fJffIqieAr0iWGvEdYCGdPK5aVU7Q2Y2IuXAL7IBdXMbTQ6qcOybvTySGurdBM+UOoUWdjXVuBjdJUXLrFMzEMtxywUhukAhAQQIGoIMAVQNHNeMdDSeyrTJZtI5l1tqrGS0sqgHU6n1nU00TVO4R7tINvdCAAxzAiSRBgAyMpnKZg6AjpkUWPwmKN1ntXVVBbUIjCQz+ND5uocVoj0oOQmb3aNubpMkZWJgGAZBEN1jWfWBVQ2yJxLX83lWktwF4lyG4ZVp0neaiOiuQ7zrxX0oVUY4FQWttLiSAFUIEtSWGpktvtATpl1GtLRtEmDu82RoYHgBJsQDyzN841yjQL5JJFOHY13MG76uwLjNEtxAurhTx5dApQQsZWOmaGEVvueuBMvfd88IBJa5JIVBM55BlWbQ/TjoFANPaeWrOPB8q0QbubUkxbLMWXUTyKgEHTTqJNjshb4U98FC0rG75RkTNOnnN5H2cvTSJ2FdmRi70Qwyy30mdpnPMjOBrMBFiKkGxrmdW75u5VuM2UlzmUsGCNL8lAyiABBMhjrQNVRc0UUUjQlxB1T8P8A3Go5rrFHVPw/9xqGa3VxyJ859ZJNE1HNE0ySSaJqOaJoAkmiajmiaAG8AfGfwH37VW01T7OPjP4D79qretbO4xtLyk7rrWHa0nfL5EF0NOUmcqu1xdAeFrQvK32C1UK7O2ZnnfObm8NzpzK5v2VIACSG3mFRMvlRmHTNXvdhihbw5PewxLcYRCm8UNubxlwATDANb0GpuhfpVWXNpIHYjAeQ7gnc6uwuqVZTl0m49xySNNWnmabJTFNn4fACxbsNflVvrdVlQW1JFuzlPCCEXLfsgzBJf01xa2fswEWyzmLbuN4snLGV9GTOSFtiWYahhJJYVZbPxFm4UA2fu1fJq1pVKZktESAuhXd2Rz03Q+oKRwWJwwG6TAC4iteAYJvFBS7iLMZnzSCFuag6B4hQwFFBjGy9h4LEXLly099il2y5YkhCwVrqESoDCMQZBnkARoKuNj9zFjDXBctZswt7vUgyuTDoJgakDC246pfrqttbbWxn/sbIBmDMlsIvi3xCLOnkAWJzdVxCBxRUtnusLlcmGusGRWVgDkOZrSxmy8ovBpEiEfpUin1izmmb+o9tWNU+Gv57aPlK51VsrCGXNBhh0ETBq4qLS8uyuKrZ/wA6xP8AK9w0UbP+dYn+V7horxYJzH2p/tI9Fpf3LwQWPnlz8FfbTO1vkm/L3hS1j55c/BX201tYeJf0CezX+lVgmntPxC00dSMy1sEhiNVmD1ToaoNtW8ETe39wK3iy5LEZMuUrGkAnKCRrImdJq/ms5tjaWHS8wuYcswVZu5VgAtaEZmjKPGKZGnA3SIrsTpQxRWYnBYG6jIlwprdR2yhgosBrbZ4GQcJlc3LMpA1FP3Nn4ELduyzBM154GYrlZmPNZnMHGUmRBGkactjbEA96HI4YnxaQS7WgxYzAX+0sWJ5hXPRrzitsIqulvCEiGW4rLCsoGK00BmdyTr0XlPTU0QVIzs3Z+VpuFeAIVLKCgUICDC8h3nDc1XdPyhq6v7Cwl/PbS4VacrMcp3krfBC5ozEC9d4oMaRyqd8Zhy7L3mWJc5iLaGSO+ST6ZFu4R198L9c1Z7DvIyl0sG0Hkmd3qQxH0GOvM8unrkURimN1Ih3L2MxfiJNzeakaPnS5I067a+mKuya4mvV1IHWQO0x/WrxUkxDOO+Ub11BU+PHjG9dQVxnedmz5q6gooopFhRRRQAUUUUAe4062/wAP/cagmptogjdem23+lh/y/alprdXHInzmdzRNcTRNMk7mia4miaAO5omuJomgB3Zh8YfuH37VXFUuydXc9C2xP8TrHuN2Vc1tZ3GFreI7Xu31VO90V2NxQ4cwBbM5iOIajTr9XSKjv/aOdFNi2ATxN0BV73DGd5pOfElRBJyJIGprS0VTVTNMz2yru0M9pb1tN2N2HcMudvE3N4TlaPld3yA5nTpC+Hxu0HJYWVUIzLlK5AwLWdQGeXyqb0GUDECcvRqaKGgqZXvjagF3xNliQpRWZcqsbeHDIpDglM/fJ4oPkwWBhb7Y4ui2d95e8ukeTpbNxzbHDpomQdemutOUU6BUD/Ue2rOqs9HrHtFWlZWl5tZXFVs/51if5XuGijZ/zrE/yvcNFeLBOY+1P9pHotL+5eCPLTAYy5JjxS8/XVkbi9Y7RS+K2XauNmdATETJ5D1GofAOH82O1vjUxjbQqopNVbvav/6sbcXSvziVWO2cUPBDJ0AEZl9GvMVmsbbxe9bLbD2ma2ArqIVQJY+UOmdYJECFPRuvAOH82O1vjR4Bw/mx2t8a9KwnCqUxY736ScWGt7vcwN29tEeTYQ+LB5f+pJlTNzQARrrz9EHw3doKGJtBsouMBk1aDbKW0Kv0g3RmI5qOY57/AMA4fzY7W+NHgHD+bHa3xo5ThXRj+T9IYsNb3e5msMLmRd4pz5RmyqQuaNcskmJnpqTK31W7K0PgHD+bHa3xo8A4fzY7W+NVyvCujHe/SGLDW93uZ4I31G7PjVvsnAQwe4VBHkrIMHrPp9FNeAcP5sdrfGjwDh/Njtb41E8JwqSpix3v0hiw1vd7nG08IH4lInpEjX1VUm0R0HsP9BVz4Bw/mx2t8aPAOH82O1vjWDy7/wAY/k/SbwtsRUT4e5S7s+nsb4Ubs+nsb4VdeAcP5sdrfGjwDh/Njtb40qW/RX5P0l8p+U9yl3Z9PY3wo3Z9PY3wq68A4fzY7W+NHgHD+bHa3xopb9Ffk/SHKflPcpd2fT2N8KZwmCLHUgD0/wBAasfAOH82O1vjR4Bw/mx2t8aKW/RX5P0ieEVVK8Pc62lg0u2wmYKV1Q6HKQI/MQSD6CazF7D3UMNbJ+1bKsp/cEfmK0vgHD+bHa3xo8A4fzY7W+NXjYR0Y736Tz0hre73MtD+budg+NEP5u52D41qfAOH82O1vjR4Bw/mx2t8aMbCOjH8n6QpDW93uZaH83c7B8aIfzdzsHxrU+AcP5sdrfGjwDh/Njtb40Y2EdGP5P0hSGt7vcy0P5u52D413asXXMLbI9LlVUevUnsFabwDh/Njtb40eAcP5sdrfGjGwjox/J+kKQ1vd7hsvBJaQqWDM2rnQSYjQdAA0A/rrUd0FPtL0EEE/mP6ipPAOH82O1vjR4Bw/mx2t8aanhKujHe/STKFnK9v53i3fS/a/wALfCjvpftf4W+FM+AcP5sdrfGjwDh/Njtb41WWwnox3v0k5Gy1v53i3fS/a/wt8KO+l+1/hb4Uz4Bw/mx2t8aPAOH82O1vjTy2E9GO9+kMjZa387xbvpftf4W+Fe98joDH+Ej20x4Bw/mx2t8aPAOH82O1vjSy2E9GO9+kMjZa387zrCJrmcgRyWQfzPp9FO71esdopDwDh/Njtb40eAcP5sdrfGoc8If+Md79JajZpUTe73I9mmcViY/uvdNFO4PAW7U7tQsxPPWJjn6zRTwezlCFJX1bzbW3/wChNpvM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pic>
        <p:nvPicPr>
          <p:cNvPr id="5126" name="Picture 6" descr="http://polmanceper.ac.id/wp-content/uploads/2014/02/4-pil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08" y="2296127"/>
            <a:ext cx="8393113"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94191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5715"/>
            <a:ext cx="9144000" cy="830997"/>
          </a:xfrm>
          <a:prstGeom prst="rect">
            <a:avLst/>
          </a:prstGeom>
          <a:noFill/>
        </p:spPr>
        <p:txBody>
          <a:bodyPr wrap="square" rtlCol="0">
            <a:spAutoFit/>
          </a:bodyPr>
          <a:lstStyle/>
          <a:p>
            <a:pPr algn="ctr"/>
            <a:r>
              <a:rPr lang="en-US" sz="2400" b="1" dirty="0">
                <a:solidFill>
                  <a:srgbClr val="002060"/>
                </a:solidFill>
                <a:latin typeface="Arial Narrow" pitchFamily="34" charset="0"/>
              </a:rPr>
              <a:t>SEKILAS TENTANG ASEAN ECONOMIC COMMUNITY (AEC)/</a:t>
            </a:r>
            <a:br>
              <a:rPr lang="en-US" sz="2400" b="1" dirty="0">
                <a:solidFill>
                  <a:srgbClr val="002060"/>
                </a:solidFill>
                <a:latin typeface="Arial Narrow" pitchFamily="34" charset="0"/>
              </a:rPr>
            </a:br>
            <a:r>
              <a:rPr lang="en-US" sz="2400" b="1" dirty="0">
                <a:solidFill>
                  <a:srgbClr val="002060"/>
                </a:solidFill>
                <a:latin typeface="Arial Narrow" pitchFamily="34" charset="0"/>
              </a:rPr>
              <a:t>MASYARAKAT EKONOMI ASEAN (MEA</a:t>
            </a:r>
            <a:r>
              <a:rPr lang="en-US" sz="2400" b="1" dirty="0" smtClean="0">
                <a:solidFill>
                  <a:srgbClr val="002060"/>
                </a:solidFill>
                <a:latin typeface="Arial Narrow" pitchFamily="34" charset="0"/>
              </a:rPr>
              <a:t>) </a:t>
            </a:r>
            <a:endParaRPr lang="id-ID" sz="2400" dirty="0">
              <a:solidFill>
                <a:srgbClr val="FF0000"/>
              </a:solidFill>
              <a:latin typeface="Arial Rounded MT Bold" pitchFamily="34" charset="0"/>
            </a:endParaRPr>
          </a:p>
        </p:txBody>
      </p:sp>
      <p:sp>
        <p:nvSpPr>
          <p:cNvPr id="7" name="TextBox 9"/>
          <p:cNvSpPr txBox="1">
            <a:spLocks noChangeArrowheads="1"/>
          </p:cNvSpPr>
          <p:nvPr/>
        </p:nvSpPr>
        <p:spPr bwMode="auto">
          <a:xfrm>
            <a:off x="30330" y="941910"/>
            <a:ext cx="9113670" cy="135421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tabLst>
                <a:tab pos="2286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286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286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286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286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 typeface="Wingdings" panose="05000000000000000000" pitchFamily="2" charset="2"/>
              <a:buChar char="§"/>
            </a:pPr>
            <a:r>
              <a:rPr lang="en-US" dirty="0" err="1">
                <a:latin typeface="Arial Narrow" panose="020B0606020202030204" pitchFamily="34" charset="0"/>
              </a:rPr>
              <a:t>Kerjasama</a:t>
            </a:r>
            <a:r>
              <a:rPr lang="en-US" dirty="0">
                <a:latin typeface="Arial Narrow" panose="020B0606020202030204" pitchFamily="34" charset="0"/>
              </a:rPr>
              <a:t> </a:t>
            </a:r>
            <a:r>
              <a:rPr lang="en-US" dirty="0" err="1">
                <a:latin typeface="Arial Narrow" panose="020B0606020202030204" pitchFamily="34" charset="0"/>
              </a:rPr>
              <a:t>ekonomi</a:t>
            </a:r>
            <a:r>
              <a:rPr lang="en-US" dirty="0">
                <a:latin typeface="Arial Narrow" panose="020B0606020202030204" pitchFamily="34" charset="0"/>
              </a:rPr>
              <a:t> ASEAN </a:t>
            </a:r>
            <a:r>
              <a:rPr lang="en-US" dirty="0" err="1">
                <a:latin typeface="Arial Narrow" panose="020B0606020202030204" pitchFamily="34" charset="0"/>
              </a:rPr>
              <a:t>mengarah</a:t>
            </a:r>
            <a:r>
              <a:rPr lang="en-US" dirty="0">
                <a:latin typeface="Arial Narrow" panose="020B0606020202030204" pitchFamily="34" charset="0"/>
              </a:rPr>
              <a:t> </a:t>
            </a:r>
            <a:r>
              <a:rPr lang="en-US" dirty="0" err="1">
                <a:latin typeface="Arial Narrow" panose="020B0606020202030204" pitchFamily="34" charset="0"/>
              </a:rPr>
              <a:t>kepada</a:t>
            </a:r>
            <a:r>
              <a:rPr lang="en-US" dirty="0">
                <a:latin typeface="Arial Narrow" panose="020B0606020202030204" pitchFamily="34" charset="0"/>
              </a:rPr>
              <a:t> </a:t>
            </a:r>
            <a:r>
              <a:rPr lang="en-US" dirty="0" err="1">
                <a:latin typeface="Arial Narrow" panose="020B0606020202030204" pitchFamily="34" charset="0"/>
              </a:rPr>
              <a:t>pembentukan</a:t>
            </a:r>
            <a:r>
              <a:rPr lang="en-US" dirty="0">
                <a:latin typeface="Arial Narrow" panose="020B0606020202030204" pitchFamily="34" charset="0"/>
              </a:rPr>
              <a:t> </a:t>
            </a:r>
            <a:r>
              <a:rPr lang="en-US" dirty="0" err="1">
                <a:latin typeface="Arial Narrow" panose="020B0606020202030204" pitchFamily="34" charset="0"/>
              </a:rPr>
              <a:t>komunitas</a:t>
            </a:r>
            <a:r>
              <a:rPr lang="en-US" dirty="0">
                <a:latin typeface="Arial Narrow" panose="020B0606020202030204" pitchFamily="34" charset="0"/>
              </a:rPr>
              <a:t> </a:t>
            </a:r>
            <a:r>
              <a:rPr lang="en-US" dirty="0" err="1">
                <a:latin typeface="Arial Narrow" panose="020B0606020202030204" pitchFamily="34" charset="0"/>
              </a:rPr>
              <a:t>ekonomi</a:t>
            </a:r>
            <a:r>
              <a:rPr lang="en-US" dirty="0">
                <a:latin typeface="Arial Narrow" panose="020B0606020202030204" pitchFamily="34" charset="0"/>
              </a:rPr>
              <a:t> ASEAN  </a:t>
            </a:r>
            <a:r>
              <a:rPr lang="en-US" dirty="0" err="1">
                <a:latin typeface="Arial Narrow" panose="020B0606020202030204" pitchFamily="34" charset="0"/>
              </a:rPr>
              <a:t>sebagai</a:t>
            </a:r>
            <a:r>
              <a:rPr lang="en-US" dirty="0">
                <a:latin typeface="Arial Narrow" panose="020B0606020202030204" pitchFamily="34" charset="0"/>
              </a:rPr>
              <a:t> </a:t>
            </a:r>
            <a:r>
              <a:rPr lang="en-US" dirty="0" err="1">
                <a:latin typeface="Arial Narrow" panose="020B0606020202030204" pitchFamily="34" charset="0"/>
              </a:rPr>
              <a:t>suatu</a:t>
            </a:r>
            <a:r>
              <a:rPr lang="en-US" dirty="0">
                <a:latin typeface="Arial Narrow" panose="020B0606020202030204" pitchFamily="34" charset="0"/>
              </a:rPr>
              <a:t> </a:t>
            </a:r>
            <a:r>
              <a:rPr lang="en-US" dirty="0" err="1">
                <a:latin typeface="Arial Narrow" panose="020B0606020202030204" pitchFamily="34" charset="0"/>
              </a:rPr>
              <a:t>integrasi</a:t>
            </a:r>
            <a:r>
              <a:rPr lang="en-US" dirty="0">
                <a:latin typeface="Arial Narrow" panose="020B0606020202030204" pitchFamily="34" charset="0"/>
              </a:rPr>
              <a:t> </a:t>
            </a:r>
            <a:r>
              <a:rPr lang="en-US" dirty="0" err="1">
                <a:latin typeface="Arial Narrow" panose="020B0606020202030204" pitchFamily="34" charset="0"/>
              </a:rPr>
              <a:t>ekonomi</a:t>
            </a:r>
            <a:r>
              <a:rPr lang="en-US" dirty="0">
                <a:latin typeface="Arial Narrow" panose="020B0606020202030204" pitchFamily="34" charset="0"/>
              </a:rPr>
              <a:t> </a:t>
            </a:r>
            <a:r>
              <a:rPr lang="en-US" dirty="0" err="1">
                <a:latin typeface="Arial Narrow" panose="020B0606020202030204" pitchFamily="34" charset="0"/>
              </a:rPr>
              <a:t>kawasan</a:t>
            </a:r>
            <a:r>
              <a:rPr lang="en-US" dirty="0">
                <a:latin typeface="Arial Narrow" panose="020B0606020202030204" pitchFamily="34" charset="0"/>
              </a:rPr>
              <a:t> ASEAN yang </a:t>
            </a:r>
            <a:r>
              <a:rPr lang="en-US" dirty="0" err="1">
                <a:latin typeface="Arial Narrow" panose="020B0606020202030204" pitchFamily="34" charset="0"/>
              </a:rPr>
              <a:t>stabil</a:t>
            </a:r>
            <a:r>
              <a:rPr lang="en-US" dirty="0">
                <a:latin typeface="Arial Narrow" panose="020B0606020202030204" pitchFamily="34" charset="0"/>
              </a:rPr>
              <a:t>, </a:t>
            </a:r>
            <a:r>
              <a:rPr lang="en-US" dirty="0" err="1">
                <a:latin typeface="Arial Narrow" panose="020B0606020202030204" pitchFamily="34" charset="0"/>
              </a:rPr>
              <a:t>makmur</a:t>
            </a:r>
            <a:r>
              <a:rPr lang="en-US" dirty="0">
                <a:latin typeface="Arial Narrow" panose="020B0606020202030204" pitchFamily="34" charset="0"/>
              </a:rPr>
              <a:t> </a:t>
            </a:r>
            <a:r>
              <a:rPr lang="en-US" dirty="0" err="1">
                <a:latin typeface="Arial Narrow" panose="020B0606020202030204" pitchFamily="34" charset="0"/>
              </a:rPr>
              <a:t>dan</a:t>
            </a:r>
            <a:r>
              <a:rPr lang="en-US" dirty="0">
                <a:latin typeface="Arial Narrow" panose="020B0606020202030204" pitchFamily="34" charset="0"/>
              </a:rPr>
              <a:t> </a:t>
            </a:r>
            <a:r>
              <a:rPr lang="en-US" dirty="0" err="1">
                <a:latin typeface="Arial Narrow" panose="020B0606020202030204" pitchFamily="34" charset="0"/>
              </a:rPr>
              <a:t>berdaya</a:t>
            </a:r>
            <a:r>
              <a:rPr lang="en-US" dirty="0">
                <a:latin typeface="Arial Narrow" panose="020B0606020202030204" pitchFamily="34" charset="0"/>
              </a:rPr>
              <a:t> </a:t>
            </a:r>
            <a:r>
              <a:rPr lang="en-US" dirty="0" err="1">
                <a:latin typeface="Arial Narrow" panose="020B0606020202030204" pitchFamily="34" charset="0"/>
              </a:rPr>
              <a:t>saing</a:t>
            </a:r>
            <a:r>
              <a:rPr lang="en-US" dirty="0">
                <a:latin typeface="Arial Narrow" panose="020B0606020202030204" pitchFamily="34" charset="0"/>
              </a:rPr>
              <a:t> </a:t>
            </a:r>
            <a:r>
              <a:rPr lang="en-US" dirty="0" err="1">
                <a:latin typeface="Arial Narrow" panose="020B0606020202030204" pitchFamily="34" charset="0"/>
              </a:rPr>
              <a:t>tinggi</a:t>
            </a:r>
            <a:r>
              <a:rPr lang="en-US" dirty="0">
                <a:latin typeface="Arial Narrow" panose="020B0606020202030204" pitchFamily="34" charset="0"/>
              </a:rPr>
              <a:t>.</a:t>
            </a:r>
          </a:p>
          <a:p>
            <a:pPr algn="just" eaLnBrk="1" hangingPunct="1">
              <a:spcBef>
                <a:spcPts val="600"/>
              </a:spcBef>
              <a:spcAft>
                <a:spcPts val="600"/>
              </a:spcAft>
              <a:buFont typeface="Wingdings" panose="05000000000000000000" pitchFamily="2" charset="2"/>
              <a:buChar char="§"/>
            </a:pPr>
            <a:r>
              <a:rPr lang="en-US" dirty="0">
                <a:latin typeface="Arial Narrow" panose="020B0606020202030204" pitchFamily="34" charset="0"/>
              </a:rPr>
              <a:t>MEA  yang </a:t>
            </a:r>
            <a:r>
              <a:rPr lang="en-US" dirty="0" err="1">
                <a:latin typeface="Arial Narrow" panose="020B0606020202030204" pitchFamily="34" charset="0"/>
              </a:rPr>
              <a:t>akan</a:t>
            </a:r>
            <a:r>
              <a:rPr lang="en-US" dirty="0">
                <a:latin typeface="Arial Narrow" panose="020B0606020202030204" pitchFamily="34" charset="0"/>
              </a:rPr>
              <a:t> </a:t>
            </a:r>
            <a:r>
              <a:rPr lang="en-US" dirty="0" err="1">
                <a:latin typeface="Arial Narrow" panose="020B0606020202030204" pitchFamily="34" charset="0"/>
              </a:rPr>
              <a:t>diberlakukan</a:t>
            </a:r>
            <a:r>
              <a:rPr lang="en-US" dirty="0">
                <a:latin typeface="Arial Narrow" panose="020B0606020202030204" pitchFamily="34" charset="0"/>
              </a:rPr>
              <a:t> </a:t>
            </a:r>
            <a:r>
              <a:rPr lang="en-US" dirty="0" err="1">
                <a:latin typeface="Arial Narrow" panose="020B0606020202030204" pitchFamily="34" charset="0"/>
              </a:rPr>
              <a:t>pada</a:t>
            </a:r>
            <a:r>
              <a:rPr lang="en-US" dirty="0">
                <a:latin typeface="Arial Narrow" panose="020B0606020202030204" pitchFamily="34" charset="0"/>
              </a:rPr>
              <a:t> </a:t>
            </a:r>
            <a:r>
              <a:rPr lang="en-US" dirty="0" err="1">
                <a:latin typeface="Arial Narrow" panose="020B0606020202030204" pitchFamily="34" charset="0"/>
              </a:rPr>
              <a:t>Desember</a:t>
            </a:r>
            <a:r>
              <a:rPr lang="en-US" dirty="0">
                <a:latin typeface="Arial Narrow" panose="020B0606020202030204" pitchFamily="34" charset="0"/>
              </a:rPr>
              <a:t> 2015, </a:t>
            </a:r>
            <a:r>
              <a:rPr lang="en-US" dirty="0" err="1">
                <a:latin typeface="Arial Narrow" panose="020B0606020202030204" pitchFamily="34" charset="0"/>
              </a:rPr>
              <a:t>bertujuan</a:t>
            </a:r>
            <a:r>
              <a:rPr lang="en-US" dirty="0">
                <a:latin typeface="Arial Narrow" panose="020B0606020202030204" pitchFamily="34" charset="0"/>
              </a:rPr>
              <a:t> </a:t>
            </a:r>
            <a:r>
              <a:rPr lang="en-US" dirty="0" err="1">
                <a:latin typeface="Arial Narrow" panose="020B0606020202030204" pitchFamily="34" charset="0"/>
              </a:rPr>
              <a:t>untuk</a:t>
            </a:r>
            <a:r>
              <a:rPr lang="en-US" dirty="0">
                <a:latin typeface="Arial Narrow" panose="020B0606020202030204" pitchFamily="34" charset="0"/>
              </a:rPr>
              <a:t> </a:t>
            </a:r>
            <a:r>
              <a:rPr lang="en-US" dirty="0" err="1">
                <a:latin typeface="Arial Narrow" panose="020B0606020202030204" pitchFamily="34" charset="0"/>
              </a:rPr>
              <a:t>mempercepat</a:t>
            </a:r>
            <a:r>
              <a:rPr lang="en-US" dirty="0">
                <a:latin typeface="Arial Narrow" panose="020B0606020202030204" pitchFamily="34" charset="0"/>
              </a:rPr>
              <a:t> </a:t>
            </a:r>
            <a:r>
              <a:rPr lang="en-US" dirty="0" err="1">
                <a:latin typeface="Arial Narrow" panose="020B0606020202030204" pitchFamily="34" charset="0"/>
              </a:rPr>
              <a:t>pertumbuhan</a:t>
            </a:r>
            <a:r>
              <a:rPr lang="en-US" dirty="0">
                <a:latin typeface="Arial Narrow" panose="020B0606020202030204" pitchFamily="34" charset="0"/>
              </a:rPr>
              <a:t> </a:t>
            </a:r>
            <a:r>
              <a:rPr lang="en-US" dirty="0" err="1">
                <a:latin typeface="Arial Narrow" panose="020B0606020202030204" pitchFamily="34" charset="0"/>
              </a:rPr>
              <a:t>ekonomi</a:t>
            </a:r>
            <a:r>
              <a:rPr lang="en-US" dirty="0">
                <a:latin typeface="Arial Narrow" panose="020B0606020202030204" pitchFamily="34" charset="0"/>
              </a:rPr>
              <a:t>, </a:t>
            </a:r>
            <a:r>
              <a:rPr lang="en-US" dirty="0" err="1">
                <a:latin typeface="Arial Narrow" panose="020B0606020202030204" pitchFamily="34" charset="0"/>
              </a:rPr>
              <a:t>kemajuan</a:t>
            </a:r>
            <a:r>
              <a:rPr lang="en-US" dirty="0">
                <a:latin typeface="Arial Narrow" panose="020B0606020202030204" pitchFamily="34" charset="0"/>
              </a:rPr>
              <a:t> </a:t>
            </a:r>
            <a:r>
              <a:rPr lang="en-US" dirty="0" err="1">
                <a:latin typeface="Arial Narrow" panose="020B0606020202030204" pitchFamily="34" charset="0"/>
              </a:rPr>
              <a:t>sosial</a:t>
            </a:r>
            <a:r>
              <a:rPr lang="en-US" dirty="0">
                <a:latin typeface="Arial Narrow" panose="020B0606020202030204" pitchFamily="34" charset="0"/>
              </a:rPr>
              <a:t> </a:t>
            </a:r>
            <a:r>
              <a:rPr lang="en-US" dirty="0" err="1">
                <a:latin typeface="Arial Narrow" panose="020B0606020202030204" pitchFamily="34" charset="0"/>
              </a:rPr>
              <a:t>dan</a:t>
            </a:r>
            <a:r>
              <a:rPr lang="en-US" dirty="0">
                <a:latin typeface="Arial Narrow" panose="020B0606020202030204" pitchFamily="34" charset="0"/>
              </a:rPr>
              <a:t> </a:t>
            </a:r>
            <a:r>
              <a:rPr lang="en-US" dirty="0" err="1">
                <a:latin typeface="Arial Narrow" panose="020B0606020202030204" pitchFamily="34" charset="0"/>
              </a:rPr>
              <a:t>pengembangan</a:t>
            </a:r>
            <a:r>
              <a:rPr lang="en-US" dirty="0">
                <a:latin typeface="Arial Narrow" panose="020B0606020202030204" pitchFamily="34" charset="0"/>
              </a:rPr>
              <a:t> </a:t>
            </a:r>
            <a:r>
              <a:rPr lang="en-US" dirty="0" err="1">
                <a:latin typeface="Arial Narrow" panose="020B0606020202030204" pitchFamily="34" charset="0"/>
              </a:rPr>
              <a:t>budaya</a:t>
            </a:r>
            <a:r>
              <a:rPr lang="en-US" dirty="0" smtClean="0">
                <a:latin typeface="Arial Narrow" panose="020B0606020202030204" pitchFamily="34" charset="0"/>
              </a:rPr>
              <a:t>.</a:t>
            </a:r>
            <a:endParaRPr lang="id-ID" dirty="0" smtClean="0">
              <a:latin typeface="Arial Narrow" panose="020B0606020202030204" pitchFamily="34" charset="0"/>
            </a:endParaRPr>
          </a:p>
        </p:txBody>
      </p:sp>
    </p:spTree>
    <p:extLst>
      <p:ext uri="{BB962C8B-B14F-4D97-AF65-F5344CB8AC3E}">
        <p14:creationId xmlns:p14="http://schemas.microsoft.com/office/powerpoint/2010/main" val="134954172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357166"/>
            <a:ext cx="8429684" cy="430887"/>
          </a:xfrm>
          <a:prstGeom prst="rect">
            <a:avLst/>
          </a:prstGeom>
          <a:solidFill>
            <a:schemeClr val="accent5">
              <a:lumMod val="60000"/>
              <a:lumOff val="40000"/>
            </a:schemeClr>
          </a:solidFill>
        </p:spPr>
        <p:txBody>
          <a:bodyPr wrap="square" lIns="0" tIns="0" rIns="0" bIns="0">
            <a:spAutoFit/>
          </a:bodyPr>
          <a:lstStyle/>
          <a:p>
            <a:pPr algn="ctr">
              <a:defRPr/>
            </a:pPr>
            <a:r>
              <a:rPr lang="en-US" sz="2800" b="1" dirty="0">
                <a:latin typeface="Arial" charset="0"/>
                <a:cs typeface="Arial" charset="0"/>
              </a:rPr>
              <a:t>Deepening and broaden </a:t>
            </a:r>
            <a:r>
              <a:rPr lang="en-US" sz="2800" b="1" dirty="0" smtClean="0">
                <a:latin typeface="Arial" charset="0"/>
                <a:cs typeface="Arial" charset="0"/>
              </a:rPr>
              <a:t>in A</a:t>
            </a:r>
            <a:r>
              <a:rPr lang="id-ID" sz="2800" b="1" dirty="0" smtClean="0">
                <a:latin typeface="Arial" charset="0"/>
                <a:cs typeface="Arial" charset="0"/>
              </a:rPr>
              <a:t>EC 2015</a:t>
            </a:r>
            <a:endParaRPr lang="en-US" sz="2800" b="1" dirty="0">
              <a:latin typeface="Arial" charset="0"/>
              <a:cs typeface="Arial" charset="0"/>
            </a:endParaRPr>
          </a:p>
        </p:txBody>
      </p:sp>
      <p:sp>
        <p:nvSpPr>
          <p:cNvPr id="15" name="Rounded Rectangle 14"/>
          <p:cNvSpPr/>
          <p:nvPr/>
        </p:nvSpPr>
        <p:spPr>
          <a:xfrm>
            <a:off x="5802313" y="4149725"/>
            <a:ext cx="2960687" cy="1582738"/>
          </a:xfrm>
          <a:prstGeom prst="roundRect">
            <a:avLst>
              <a:gd name="adj" fmla="val 10000"/>
            </a:avLst>
          </a:prstGeom>
        </p:spPr>
        <p:style>
          <a:lnRef idx="2">
            <a:schemeClr val="accent4">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6157913" y="4149725"/>
            <a:ext cx="2605087" cy="1582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lstStyle/>
          <a:p>
            <a:pPr marL="114300" lvl="1" indent="-114300" defTabSz="533400">
              <a:lnSpc>
                <a:spcPct val="150000"/>
              </a:lnSpc>
              <a:spcAft>
                <a:spcPct val="15000"/>
              </a:spcAft>
              <a:buSzPct val="120000"/>
              <a:buFontTx/>
              <a:buChar char="••"/>
              <a:defRPr/>
            </a:pPr>
            <a:endParaRPr lang="en-US" sz="1200" b="1" dirty="0">
              <a:solidFill>
                <a:schemeClr val="tx1"/>
              </a:solidFill>
              <a:ea typeface="Tahoma" pitchFamily="34" charset="0"/>
              <a:cs typeface="Tahoma" pitchFamily="34" charset="0"/>
            </a:endParaRPr>
          </a:p>
          <a:p>
            <a:pPr marL="114300" lvl="1" indent="-114300" defTabSz="533400">
              <a:lnSpc>
                <a:spcPct val="150000"/>
              </a:lnSpc>
              <a:spcAft>
                <a:spcPct val="15000"/>
              </a:spcAft>
              <a:buSzPct val="120000"/>
              <a:buFontTx/>
              <a:buChar char="••"/>
              <a:defRPr/>
            </a:pPr>
            <a:r>
              <a:rPr lang="en-US" sz="1200" b="1" dirty="0">
                <a:solidFill>
                  <a:schemeClr val="tx1"/>
                </a:solidFill>
                <a:effectLst/>
                <a:ea typeface="Tahoma" pitchFamily="34" charset="0"/>
                <a:cs typeface="Tahoma" pitchFamily="34" charset="0"/>
              </a:rPr>
              <a:t>Coherent approach towards external economic relations</a:t>
            </a:r>
          </a:p>
          <a:p>
            <a:pPr marL="114300" lvl="1" indent="-114300" defTabSz="533400">
              <a:lnSpc>
                <a:spcPct val="150000"/>
              </a:lnSpc>
              <a:spcAft>
                <a:spcPct val="15000"/>
              </a:spcAft>
              <a:buSzPct val="120000"/>
              <a:buFontTx/>
              <a:buChar char="••"/>
              <a:defRPr/>
            </a:pPr>
            <a:r>
              <a:rPr lang="en-US" sz="1200" b="1" dirty="0">
                <a:solidFill>
                  <a:schemeClr val="tx1"/>
                </a:solidFill>
                <a:effectLst/>
                <a:ea typeface="Tahoma" pitchFamily="34" charset="0"/>
                <a:cs typeface="Tahoma" pitchFamily="34" charset="0"/>
              </a:rPr>
              <a:t>Enhanced participation in global supply networks</a:t>
            </a:r>
          </a:p>
        </p:txBody>
      </p:sp>
      <p:graphicFrame>
        <p:nvGraphicFramePr>
          <p:cNvPr id="11" name="Diagram 10"/>
          <p:cNvGraphicFramePr/>
          <p:nvPr/>
        </p:nvGraphicFramePr>
        <p:xfrm>
          <a:off x="214282" y="1428736"/>
          <a:ext cx="8786874"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7"/>
          <p:cNvGrpSpPr>
            <a:grpSpLocks/>
          </p:cNvGrpSpPr>
          <p:nvPr/>
        </p:nvGrpSpPr>
        <p:grpSpPr bwMode="auto">
          <a:xfrm>
            <a:off x="3886200" y="3141663"/>
            <a:ext cx="1296988" cy="1223962"/>
            <a:chOff x="612" y="1253"/>
            <a:chExt cx="2335" cy="2335"/>
          </a:xfrm>
        </p:grpSpPr>
        <p:grpSp>
          <p:nvGrpSpPr>
            <p:cNvPr id="3" name="วงรี 11"/>
            <p:cNvGrpSpPr>
              <a:grpSpLocks/>
            </p:cNvGrpSpPr>
            <p:nvPr/>
          </p:nvGrpSpPr>
          <p:grpSpPr bwMode="auto">
            <a:xfrm>
              <a:off x="612" y="1253"/>
              <a:ext cx="2335" cy="2335"/>
              <a:chOff x="476" y="1275"/>
              <a:chExt cx="2335" cy="2335"/>
            </a:xfrm>
          </p:grpSpPr>
          <p:pic>
            <p:nvPicPr>
              <p:cNvPr id="15371" name="วงรี 11"/>
              <p:cNvPicPr>
                <a:picLocks noChangeArrowheads="1"/>
              </p:cNvPicPr>
              <p:nvPr/>
            </p:nvPicPr>
            <p:blipFill>
              <a:blip r:embed="rId8"/>
              <a:srcRect/>
              <a:stretch>
                <a:fillRect/>
              </a:stretch>
            </p:blipFill>
            <p:spPr bwMode="auto">
              <a:xfrm>
                <a:off x="476" y="1275"/>
                <a:ext cx="2335" cy="2335"/>
              </a:xfrm>
              <a:prstGeom prst="rect">
                <a:avLst/>
              </a:prstGeom>
              <a:noFill/>
              <a:ln w="9525">
                <a:noFill/>
                <a:miter lim="800000"/>
                <a:headEnd/>
                <a:tailEnd/>
              </a:ln>
            </p:spPr>
          </p:pic>
          <p:sp>
            <p:nvSpPr>
              <p:cNvPr id="22" name="Text Box 10"/>
              <p:cNvSpPr txBox="1">
                <a:spLocks noChangeArrowheads="1"/>
              </p:cNvSpPr>
              <p:nvPr/>
            </p:nvSpPr>
            <p:spPr bwMode="auto">
              <a:xfrm rot="5797000">
                <a:off x="905" y="1702"/>
                <a:ext cx="1478" cy="1478"/>
              </a:xfrm>
              <a:prstGeom prst="rect">
                <a:avLst/>
              </a:prstGeom>
              <a:noFill/>
              <a:ln w="9525">
                <a:noFill/>
                <a:miter lim="800000"/>
                <a:headEnd/>
                <a:tailEnd/>
              </a:ln>
            </p:spPr>
            <p:txBody>
              <a:bodyPr rot="10800000" vert="eaVert" anchor="ctr"/>
              <a:lstStyle/>
              <a:p>
                <a:pPr algn="ctr">
                  <a:defRPr/>
                </a:pPr>
                <a:endParaRPr lang="th-TH">
                  <a:solidFill>
                    <a:srgbClr val="FFFFFF"/>
                  </a:solidFill>
                  <a:latin typeface="Arial" charset="0"/>
                  <a:cs typeface="Arial" charset="0"/>
                </a:endParaRPr>
              </a:p>
            </p:txBody>
          </p:sp>
        </p:grpSp>
        <p:sp>
          <p:nvSpPr>
            <p:cNvPr id="20" name="วงรี 28"/>
            <p:cNvSpPr>
              <a:spLocks noChangeArrowheads="1"/>
            </p:cNvSpPr>
            <p:nvPr/>
          </p:nvSpPr>
          <p:spPr bwMode="auto">
            <a:xfrm rot="5400000">
              <a:off x="749" y="1390"/>
              <a:ext cx="2090" cy="2089"/>
            </a:xfrm>
            <a:prstGeom prst="ellipse">
              <a:avLst/>
            </a:prstGeom>
            <a:noFill/>
            <a:ln w="38100" algn="ctr">
              <a:solidFill>
                <a:schemeClr val="bg1"/>
              </a:solidFill>
              <a:prstDash val="sysDot"/>
              <a:round/>
              <a:headEnd/>
              <a:tailEnd/>
            </a:ln>
          </p:spPr>
          <p:txBody>
            <a:bodyPr rot="10800000" vert="eaVert" anchor="ctr"/>
            <a:lstStyle/>
            <a:p>
              <a:pPr algn="ctr">
                <a:defRPr/>
              </a:pPr>
              <a:endParaRPr lang="th-TH">
                <a:solidFill>
                  <a:srgbClr val="FFFFFF"/>
                </a:solidFill>
                <a:latin typeface="Gill Sans MT" pitchFamily="34" charset="0"/>
                <a:ea typeface="MS PGothic" pitchFamily="34" charset="-128"/>
                <a:cs typeface="Cordia New" pitchFamily="34" charset="-34"/>
              </a:endParaRPr>
            </a:p>
          </p:txBody>
        </p:sp>
      </p:grpSp>
      <p:sp>
        <p:nvSpPr>
          <p:cNvPr id="4" name="TextBox 3"/>
          <p:cNvSpPr txBox="1"/>
          <p:nvPr/>
        </p:nvSpPr>
        <p:spPr>
          <a:xfrm>
            <a:off x="107504" y="3501008"/>
            <a:ext cx="3024336" cy="461665"/>
          </a:xfrm>
          <a:prstGeom prst="rect">
            <a:avLst/>
          </a:prstGeom>
          <a:noFill/>
          <a:ln>
            <a:solidFill>
              <a:schemeClr val="accent1"/>
            </a:solidFill>
          </a:ln>
        </p:spPr>
        <p:txBody>
          <a:bodyPr wrap="square" rtlCol="0">
            <a:spAutoFit/>
          </a:bodyPr>
          <a:lstStyle/>
          <a:p>
            <a:r>
              <a:rPr lang="en-US" sz="1200" dirty="0" smtClean="0"/>
              <a:t>SMK </a:t>
            </a:r>
            <a:r>
              <a:rPr lang="en-US" sz="1200" dirty="0" err="1" smtClean="0"/>
              <a:t>akan</a:t>
            </a:r>
            <a:r>
              <a:rPr lang="en-US" sz="1200" dirty="0" smtClean="0"/>
              <a:t> </a:t>
            </a:r>
            <a:r>
              <a:rPr lang="en-US" sz="1200" dirty="0" err="1" smtClean="0"/>
              <a:t>menghasil</a:t>
            </a:r>
            <a:r>
              <a:rPr lang="en-US" sz="1200" dirty="0" smtClean="0"/>
              <a:t> 1,4 </a:t>
            </a:r>
            <a:r>
              <a:rPr lang="en-US" sz="1200" dirty="0" err="1" smtClean="0"/>
              <a:t>juta</a:t>
            </a:r>
            <a:r>
              <a:rPr lang="en-US" sz="1200" dirty="0" smtClean="0"/>
              <a:t> </a:t>
            </a:r>
            <a:r>
              <a:rPr lang="en-US" sz="1200" dirty="0" err="1" smtClean="0"/>
              <a:t>l;ulusan</a:t>
            </a:r>
            <a:r>
              <a:rPr lang="en-US" sz="1200" dirty="0" smtClean="0"/>
              <a:t> </a:t>
            </a:r>
            <a:r>
              <a:rPr lang="en-US" sz="1200" dirty="0" err="1" smtClean="0"/>
              <a:t>mulai</a:t>
            </a:r>
            <a:r>
              <a:rPr lang="en-US" sz="1200" dirty="0" smtClean="0"/>
              <a:t> </a:t>
            </a:r>
            <a:r>
              <a:rPr lang="en-US" sz="1200" dirty="0" err="1" smtClean="0"/>
              <a:t>tahun</a:t>
            </a:r>
            <a:r>
              <a:rPr lang="en-US" sz="1200" dirty="0" smtClean="0"/>
              <a:t> 2015 </a:t>
            </a:r>
            <a:r>
              <a:rPr lang="en-US" sz="1200" dirty="0" err="1" smtClean="0"/>
              <a:t>dengan</a:t>
            </a:r>
            <a:r>
              <a:rPr lang="en-US" sz="1200" dirty="0" smtClean="0"/>
              <a:t> </a:t>
            </a:r>
            <a:r>
              <a:rPr lang="en-US" sz="1200" dirty="0" err="1" smtClean="0"/>
              <a:t>memiliki</a:t>
            </a:r>
            <a:r>
              <a:rPr lang="en-US" sz="1200" dirty="0" smtClean="0"/>
              <a:t> SP 1</a:t>
            </a:r>
            <a:endParaRPr lang="en-US" sz="1200" dirty="0"/>
          </a:p>
        </p:txBody>
      </p:sp>
      <p:cxnSp>
        <p:nvCxnSpPr>
          <p:cNvPr id="6" name="Elbow Connector 5"/>
          <p:cNvCxnSpPr/>
          <p:nvPr/>
        </p:nvCxnSpPr>
        <p:spPr>
          <a:xfrm rot="5400000" flipH="1" flipV="1">
            <a:off x="1766835" y="2816932"/>
            <a:ext cx="936104" cy="432048"/>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57913" y="3320769"/>
            <a:ext cx="2662559" cy="461665"/>
          </a:xfrm>
          <a:prstGeom prst="rect">
            <a:avLst/>
          </a:prstGeom>
          <a:noFill/>
          <a:ln>
            <a:solidFill>
              <a:srgbClr val="FF0000"/>
            </a:solidFill>
          </a:ln>
        </p:spPr>
        <p:txBody>
          <a:bodyPr wrap="square" rtlCol="0">
            <a:spAutoFit/>
          </a:bodyPr>
          <a:lstStyle/>
          <a:p>
            <a:r>
              <a:rPr lang="en-US" sz="1200" dirty="0" smtClean="0"/>
              <a:t>Akan </a:t>
            </a:r>
            <a:r>
              <a:rPr lang="en-US" sz="1200" dirty="0" err="1" smtClean="0"/>
              <a:t>dibuka</a:t>
            </a:r>
            <a:r>
              <a:rPr lang="en-US" sz="1200" dirty="0" smtClean="0"/>
              <a:t> 50 </a:t>
            </a:r>
            <a:r>
              <a:rPr lang="en-US" sz="1200" dirty="0" err="1" smtClean="0"/>
              <a:t>bidang</a:t>
            </a:r>
            <a:r>
              <a:rPr lang="en-US" sz="1200" dirty="0" smtClean="0"/>
              <a:t> </a:t>
            </a:r>
            <a:r>
              <a:rPr lang="en-US" sz="1200" dirty="0" err="1" smtClean="0"/>
              <a:t>keahlian</a:t>
            </a:r>
            <a:r>
              <a:rPr lang="en-US" sz="1200" dirty="0" smtClean="0"/>
              <a:t> </a:t>
            </a:r>
            <a:r>
              <a:rPr lang="en-US" sz="1200" dirty="0" err="1" smtClean="0"/>
              <a:t>pada</a:t>
            </a:r>
            <a:r>
              <a:rPr lang="en-US" sz="1200" dirty="0" smtClean="0"/>
              <a:t> SMK 4 </a:t>
            </a:r>
            <a:r>
              <a:rPr lang="en-US" sz="1200" dirty="0" err="1" smtClean="0"/>
              <a:t>tahun</a:t>
            </a:r>
            <a:r>
              <a:rPr lang="en-US" sz="1200" dirty="0" smtClean="0"/>
              <a:t> </a:t>
            </a:r>
            <a:r>
              <a:rPr lang="en-US" sz="1200" dirty="0" err="1" smtClean="0"/>
              <a:t>mulai</a:t>
            </a:r>
            <a:r>
              <a:rPr lang="en-US" sz="1200" dirty="0" smtClean="0"/>
              <a:t> </a:t>
            </a:r>
            <a:r>
              <a:rPr lang="en-US" sz="1200" dirty="0" err="1" smtClean="0"/>
              <a:t>tahun</a:t>
            </a:r>
            <a:r>
              <a:rPr lang="en-US" sz="1200" dirty="0" smtClean="0"/>
              <a:t> 2015.</a:t>
            </a:r>
            <a:endParaRPr lang="en-US" sz="1200" dirty="0"/>
          </a:p>
        </p:txBody>
      </p:sp>
      <p:cxnSp>
        <p:nvCxnSpPr>
          <p:cNvPr id="10" name="Curved Connector 9"/>
          <p:cNvCxnSpPr/>
          <p:nvPr/>
        </p:nvCxnSpPr>
        <p:spPr>
          <a:xfrm rot="16200000" flipV="1">
            <a:off x="6966700" y="2223300"/>
            <a:ext cx="1728192" cy="683208"/>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8585" y="5935638"/>
            <a:ext cx="4105026" cy="523220"/>
          </a:xfrm>
          <a:prstGeom prst="rect">
            <a:avLst/>
          </a:prstGeom>
          <a:noFill/>
          <a:ln>
            <a:solidFill>
              <a:schemeClr val="tx2"/>
            </a:solidFill>
          </a:ln>
        </p:spPr>
        <p:txBody>
          <a:bodyPr wrap="square" rtlCol="0">
            <a:spAutoFit/>
          </a:bodyPr>
          <a:lstStyle/>
          <a:p>
            <a:r>
              <a:rPr lang="en-US" sz="1400" dirty="0" err="1" smtClean="0"/>
              <a:t>Akab</a:t>
            </a:r>
            <a:r>
              <a:rPr lang="en-US" sz="1400" dirty="0" smtClean="0"/>
              <a:t> </a:t>
            </a:r>
            <a:r>
              <a:rPr lang="en-US" sz="1400" dirty="0" err="1" smtClean="0"/>
              <a:t>diberdayakan</a:t>
            </a:r>
            <a:r>
              <a:rPr lang="en-US" sz="1400" dirty="0" smtClean="0"/>
              <a:t> 1650 SMK </a:t>
            </a:r>
            <a:r>
              <a:rPr lang="en-US" sz="1400" dirty="0" err="1" smtClean="0"/>
              <a:t>rujukan</a:t>
            </a:r>
            <a:r>
              <a:rPr lang="en-US" sz="1400" dirty="0" smtClean="0"/>
              <a:t> yang </a:t>
            </a:r>
            <a:r>
              <a:rPr lang="en-US" sz="1400" dirty="0" err="1" smtClean="0"/>
              <a:t>memiliki</a:t>
            </a:r>
            <a:r>
              <a:rPr lang="en-US" sz="1400" dirty="0" smtClean="0"/>
              <a:t> teaching factory </a:t>
            </a:r>
            <a:r>
              <a:rPr lang="en-US" sz="1400" dirty="0" err="1" smtClean="0"/>
              <a:t>dan</a:t>
            </a:r>
            <a:r>
              <a:rPr lang="en-US" sz="1400" dirty="0" smtClean="0"/>
              <a:t> </a:t>
            </a:r>
            <a:r>
              <a:rPr lang="en-US" sz="1400" dirty="0" err="1" smtClean="0"/>
              <a:t>Busnis</a:t>
            </a:r>
            <a:r>
              <a:rPr lang="en-US" sz="1400" dirty="0" smtClean="0"/>
              <a:t> center.</a:t>
            </a:r>
            <a:endParaRPr lang="en-US" sz="1400" dirty="0"/>
          </a:p>
        </p:txBody>
      </p:sp>
      <p:cxnSp>
        <p:nvCxnSpPr>
          <p:cNvPr id="14" name="Elbow Connector 13"/>
          <p:cNvCxnSpPr>
            <a:stCxn id="12" idx="0"/>
          </p:cNvCxnSpPr>
          <p:nvPr/>
        </p:nvCxnSpPr>
        <p:spPr>
          <a:xfrm rot="16200000" flipV="1">
            <a:off x="1523113" y="5037653"/>
            <a:ext cx="994544" cy="801426"/>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16017" y="5935638"/>
            <a:ext cx="4248471" cy="738664"/>
          </a:xfrm>
          <a:prstGeom prst="rect">
            <a:avLst/>
          </a:prstGeom>
          <a:solidFill>
            <a:schemeClr val="accent4">
              <a:lumMod val="40000"/>
              <a:lumOff val="60000"/>
            </a:schemeClr>
          </a:solidFill>
        </p:spPr>
        <p:txBody>
          <a:bodyPr wrap="square" rtlCol="0">
            <a:spAutoFit/>
          </a:bodyPr>
          <a:lstStyle/>
          <a:p>
            <a:pPr marL="285750" indent="-285750">
              <a:buFont typeface="Arial" pitchFamily="34" charset="0"/>
              <a:buChar char="•"/>
            </a:pPr>
            <a:r>
              <a:rPr lang="en-US" sz="1400" dirty="0" err="1" smtClean="0"/>
              <a:t>Pengembangan</a:t>
            </a:r>
            <a:r>
              <a:rPr lang="en-US" sz="1400" dirty="0" smtClean="0"/>
              <a:t> </a:t>
            </a:r>
            <a:r>
              <a:rPr lang="en-US" sz="1400" dirty="0" err="1" smtClean="0"/>
              <a:t>kerjasama</a:t>
            </a:r>
            <a:r>
              <a:rPr lang="en-US" sz="1400" dirty="0" smtClean="0"/>
              <a:t> </a:t>
            </a:r>
            <a:r>
              <a:rPr lang="en-US" sz="1400" dirty="0" err="1" smtClean="0"/>
              <a:t>sekolah</a:t>
            </a:r>
            <a:r>
              <a:rPr lang="en-US" sz="1400" dirty="0" smtClean="0"/>
              <a:t> </a:t>
            </a:r>
            <a:r>
              <a:rPr lang="en-US" sz="1400" dirty="0" err="1" smtClean="0"/>
              <a:t>dengan</a:t>
            </a:r>
            <a:r>
              <a:rPr lang="en-US" sz="1400" dirty="0" smtClean="0"/>
              <a:t> </a:t>
            </a:r>
            <a:r>
              <a:rPr lang="en-US" sz="1400" dirty="0" err="1" smtClean="0"/>
              <a:t>membangun</a:t>
            </a:r>
            <a:r>
              <a:rPr lang="en-US" sz="1400" dirty="0" smtClean="0"/>
              <a:t> 11 SMK </a:t>
            </a:r>
            <a:r>
              <a:rPr lang="en-US" sz="1400" dirty="0" err="1" smtClean="0"/>
              <a:t>unggulan</a:t>
            </a:r>
            <a:r>
              <a:rPr lang="en-US" sz="1400" dirty="0" smtClean="0"/>
              <a:t> di </a:t>
            </a:r>
            <a:r>
              <a:rPr lang="en-US" sz="1400" dirty="0" err="1" smtClean="0"/>
              <a:t>kawasan</a:t>
            </a:r>
            <a:r>
              <a:rPr lang="en-US" sz="1400" dirty="0" smtClean="0"/>
              <a:t> </a:t>
            </a:r>
            <a:r>
              <a:rPr lang="en-US" sz="1400" dirty="0" err="1" smtClean="0"/>
              <a:t>industri</a:t>
            </a:r>
            <a:r>
              <a:rPr lang="en-US" sz="1400" dirty="0" smtClean="0"/>
              <a:t>;</a:t>
            </a:r>
          </a:p>
          <a:p>
            <a:pPr marL="285750" indent="-285750">
              <a:buFont typeface="Arial" pitchFamily="34" charset="0"/>
              <a:buChar char="•"/>
            </a:pPr>
            <a:r>
              <a:rPr lang="en-US" sz="1400" dirty="0" err="1" smtClean="0"/>
              <a:t>Membangun</a:t>
            </a:r>
            <a:r>
              <a:rPr lang="en-US" sz="1400" dirty="0" smtClean="0"/>
              <a:t> SMK </a:t>
            </a:r>
            <a:r>
              <a:rPr lang="en-US" sz="1400" dirty="0" err="1" smtClean="0"/>
              <a:t>sesuai</a:t>
            </a:r>
            <a:r>
              <a:rPr lang="en-US" sz="1400" dirty="0" smtClean="0"/>
              <a:t> </a:t>
            </a:r>
            <a:r>
              <a:rPr lang="en-US" sz="1400" dirty="0" err="1" smtClean="0"/>
              <a:t>dengan</a:t>
            </a:r>
            <a:r>
              <a:rPr lang="en-US" sz="1400" dirty="0" smtClean="0"/>
              <a:t> </a:t>
            </a:r>
            <a:r>
              <a:rPr lang="en-US" sz="1400" dirty="0" err="1" smtClean="0"/>
              <a:t>koridor</a:t>
            </a:r>
            <a:r>
              <a:rPr lang="en-US" sz="1400" dirty="0" smtClean="0"/>
              <a:t> MP3EI</a:t>
            </a:r>
            <a:endParaRPr lang="en-US" sz="1400" dirty="0"/>
          </a:p>
        </p:txBody>
      </p:sp>
      <p:cxnSp>
        <p:nvCxnSpPr>
          <p:cNvPr id="19" name="Elbow Connector 18"/>
          <p:cNvCxnSpPr/>
          <p:nvPr/>
        </p:nvCxnSpPr>
        <p:spPr>
          <a:xfrm rot="16200000" flipV="1">
            <a:off x="7351130" y="5114366"/>
            <a:ext cx="1138487" cy="504058"/>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29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7997" y="67276"/>
            <a:ext cx="8574491" cy="646325"/>
          </a:xfrm>
          <a:prstGeom prst="rect">
            <a:avLst/>
          </a:prstGeom>
          <a:noFill/>
        </p:spPr>
        <p:txBody>
          <a:bodyPr wrap="square" lIns="91433" tIns="45717" rIns="91433" bIns="45717" rtlCol="0">
            <a:spAutoFit/>
          </a:bodyPr>
          <a:lstStyle/>
          <a:p>
            <a:pPr algn="ctr"/>
            <a:r>
              <a:rPr lang="id-ID" sz="3600" b="1" dirty="0" smtClean="0">
                <a:solidFill>
                  <a:schemeClr val="accent1">
                    <a:lumMod val="75000"/>
                  </a:schemeClr>
                </a:solidFill>
              </a:rPr>
              <a:t>A. PETA KONDISI SMK</a:t>
            </a:r>
            <a:endParaRPr lang="id-ID" sz="3600" b="1" dirty="0">
              <a:solidFill>
                <a:schemeClr val="accent1">
                  <a:lumMod val="75000"/>
                </a:schemeClr>
              </a:solidFill>
            </a:endParaRPr>
          </a:p>
        </p:txBody>
      </p:sp>
      <p:sp>
        <p:nvSpPr>
          <p:cNvPr id="35" name="TextBox 6"/>
          <p:cNvSpPr txBox="1">
            <a:spLocks noChangeArrowheads="1"/>
          </p:cNvSpPr>
          <p:nvPr/>
        </p:nvSpPr>
        <p:spPr bwMode="auto">
          <a:xfrm>
            <a:off x="725675" y="2202970"/>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smtClean="0">
                <a:solidFill>
                  <a:srgbClr val="FF0000"/>
                </a:solidFill>
                <a:latin typeface="Arial Rounded MT Bold" pitchFamily="34" charset="0"/>
                <a:cs typeface="Arial" charset="0"/>
              </a:rPr>
              <a:t>2</a:t>
            </a:r>
          </a:p>
        </p:txBody>
      </p:sp>
      <p:sp>
        <p:nvSpPr>
          <p:cNvPr id="52" name="Rounded Rectangle 51"/>
          <p:cNvSpPr/>
          <p:nvPr/>
        </p:nvSpPr>
        <p:spPr>
          <a:xfrm>
            <a:off x="755576" y="2163782"/>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34" name="TextBox 6"/>
          <p:cNvSpPr txBox="1">
            <a:spLocks noChangeArrowheads="1"/>
          </p:cNvSpPr>
          <p:nvPr/>
        </p:nvSpPr>
        <p:spPr bwMode="auto">
          <a:xfrm>
            <a:off x="725675" y="1232434"/>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smtClean="0">
                <a:solidFill>
                  <a:srgbClr val="FF0000"/>
                </a:solidFill>
                <a:latin typeface="Arial Rounded MT Bold" pitchFamily="34" charset="0"/>
                <a:cs typeface="Arial" charset="0"/>
              </a:rPr>
              <a:t>1</a:t>
            </a:r>
          </a:p>
        </p:txBody>
      </p:sp>
      <p:sp>
        <p:nvSpPr>
          <p:cNvPr id="36" name="Rounded Rectangle 35"/>
          <p:cNvSpPr/>
          <p:nvPr/>
        </p:nvSpPr>
        <p:spPr>
          <a:xfrm>
            <a:off x="755576" y="1232382"/>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37" name="Rounded Rectangle 36"/>
          <p:cNvSpPr/>
          <p:nvPr/>
        </p:nvSpPr>
        <p:spPr>
          <a:xfrm>
            <a:off x="1547664" y="1222654"/>
            <a:ext cx="6963509"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38" name="TextBox 37"/>
          <p:cNvSpPr txBox="1"/>
          <p:nvPr/>
        </p:nvSpPr>
        <p:spPr>
          <a:xfrm>
            <a:off x="1620635" y="1428736"/>
            <a:ext cx="7099818" cy="400103"/>
          </a:xfrm>
          <a:prstGeom prst="rect">
            <a:avLst/>
          </a:prstGeom>
          <a:noFill/>
        </p:spPr>
        <p:txBody>
          <a:bodyPr wrap="square" lIns="91433" tIns="45717" rIns="91433" bIns="45717" rtlCol="0">
            <a:spAutoFit/>
          </a:bodyPr>
          <a:lstStyle/>
          <a:p>
            <a:r>
              <a:rPr lang="id-ID" sz="2000" b="1" dirty="0" smtClean="0"/>
              <a:t>SMK TAHUN 2010 - 2014</a:t>
            </a:r>
            <a:endParaRPr lang="pt-BR" sz="2000" b="1" dirty="0" smtClean="0"/>
          </a:p>
        </p:txBody>
      </p:sp>
      <p:cxnSp>
        <p:nvCxnSpPr>
          <p:cNvPr id="39" name="Straight Connector 38"/>
          <p:cNvCxnSpPr/>
          <p:nvPr/>
        </p:nvCxnSpPr>
        <p:spPr>
          <a:xfrm>
            <a:off x="0" y="78579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765997" y="3012335"/>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smtClean="0">
                <a:solidFill>
                  <a:srgbClr val="FF0000"/>
                </a:solidFill>
                <a:latin typeface="Arial Rounded MT Bold" pitchFamily="34" charset="0"/>
                <a:cs typeface="Arial" charset="0"/>
              </a:rPr>
              <a:t>3</a:t>
            </a:r>
          </a:p>
        </p:txBody>
      </p:sp>
      <p:sp>
        <p:nvSpPr>
          <p:cNvPr id="33" name="Rounded Rectangle 32"/>
          <p:cNvSpPr/>
          <p:nvPr/>
        </p:nvSpPr>
        <p:spPr>
          <a:xfrm>
            <a:off x="757998" y="3007270"/>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23" name="TextBox 22"/>
          <p:cNvSpPr txBox="1"/>
          <p:nvPr/>
        </p:nvSpPr>
        <p:spPr>
          <a:xfrm>
            <a:off x="1618003" y="3108529"/>
            <a:ext cx="6471138" cy="400103"/>
          </a:xfrm>
          <a:prstGeom prst="rect">
            <a:avLst/>
          </a:prstGeom>
          <a:noFill/>
        </p:spPr>
        <p:txBody>
          <a:bodyPr wrap="square" lIns="91433" tIns="45717" rIns="91433" bIns="45717" rtlCol="0">
            <a:spAutoFit/>
          </a:bodyPr>
          <a:lstStyle/>
          <a:p>
            <a:endParaRPr lang="en-US" sz="2000" b="1" dirty="0" smtClean="0"/>
          </a:p>
        </p:txBody>
      </p:sp>
      <p:sp>
        <p:nvSpPr>
          <p:cNvPr id="31" name="Rounded Rectangle 30"/>
          <p:cNvSpPr/>
          <p:nvPr/>
        </p:nvSpPr>
        <p:spPr>
          <a:xfrm>
            <a:off x="1574021" y="2151348"/>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id-ID" sz="2000" b="1" dirty="0" smtClean="0">
                <a:solidFill>
                  <a:schemeClr val="tx1"/>
                </a:solidFill>
              </a:rPr>
              <a:t>KEBEKERJAAN LULUSAN SMK 2010-2014</a:t>
            </a:r>
            <a:endParaRPr lang="id-ID" sz="2000" b="1" dirty="0">
              <a:solidFill>
                <a:schemeClr val="tx1"/>
              </a:solidFill>
            </a:endParaRPr>
          </a:p>
        </p:txBody>
      </p:sp>
      <p:sp>
        <p:nvSpPr>
          <p:cNvPr id="46" name="Rounded Rectangle 45"/>
          <p:cNvSpPr/>
          <p:nvPr/>
        </p:nvSpPr>
        <p:spPr>
          <a:xfrm>
            <a:off x="1574021" y="3008604"/>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51" name="TextBox 50"/>
          <p:cNvSpPr txBox="1"/>
          <p:nvPr/>
        </p:nvSpPr>
        <p:spPr>
          <a:xfrm>
            <a:off x="1691681" y="3172913"/>
            <a:ext cx="6696744" cy="400103"/>
          </a:xfrm>
          <a:prstGeom prst="rect">
            <a:avLst/>
          </a:prstGeom>
          <a:noFill/>
        </p:spPr>
        <p:txBody>
          <a:bodyPr wrap="square" lIns="91433" tIns="45717" rIns="91433" bIns="45717" rtlCol="0">
            <a:spAutoFit/>
          </a:bodyPr>
          <a:lstStyle/>
          <a:p>
            <a:r>
              <a:rPr lang="id-ID" sz="2000" b="1" dirty="0" smtClean="0"/>
              <a:t>PEMBERDAYAAN SMK 2010-2014</a:t>
            </a:r>
            <a:endParaRPr lang="pt-BR" sz="2000" b="1" dirty="0" smtClean="0"/>
          </a:p>
        </p:txBody>
      </p:sp>
      <p:sp>
        <p:nvSpPr>
          <p:cNvPr id="16" name="TextBox 6"/>
          <p:cNvSpPr txBox="1">
            <a:spLocks noChangeArrowheads="1"/>
          </p:cNvSpPr>
          <p:nvPr/>
        </p:nvSpPr>
        <p:spPr bwMode="auto">
          <a:xfrm>
            <a:off x="739640" y="3864779"/>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a:solidFill>
                  <a:srgbClr val="FF0000"/>
                </a:solidFill>
                <a:latin typeface="Arial Rounded MT Bold" pitchFamily="34" charset="0"/>
                <a:cs typeface="Arial" charset="0"/>
              </a:rPr>
              <a:t>4</a:t>
            </a:r>
          </a:p>
        </p:txBody>
      </p:sp>
      <p:sp>
        <p:nvSpPr>
          <p:cNvPr id="17" name="Rounded Rectangle 16"/>
          <p:cNvSpPr/>
          <p:nvPr/>
        </p:nvSpPr>
        <p:spPr>
          <a:xfrm>
            <a:off x="731641" y="3859714"/>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18" name="TextBox 17"/>
          <p:cNvSpPr txBox="1"/>
          <p:nvPr/>
        </p:nvSpPr>
        <p:spPr>
          <a:xfrm>
            <a:off x="1591646" y="3960973"/>
            <a:ext cx="6471138" cy="400103"/>
          </a:xfrm>
          <a:prstGeom prst="rect">
            <a:avLst/>
          </a:prstGeom>
          <a:noFill/>
        </p:spPr>
        <p:txBody>
          <a:bodyPr wrap="square" lIns="91433" tIns="45717" rIns="91433" bIns="45717" rtlCol="0">
            <a:spAutoFit/>
          </a:bodyPr>
          <a:lstStyle/>
          <a:p>
            <a:endParaRPr lang="en-US" sz="2000" b="1" dirty="0" smtClean="0"/>
          </a:p>
        </p:txBody>
      </p:sp>
      <p:sp>
        <p:nvSpPr>
          <p:cNvPr id="20" name="Rounded Rectangle 19"/>
          <p:cNvSpPr/>
          <p:nvPr/>
        </p:nvSpPr>
        <p:spPr>
          <a:xfrm>
            <a:off x="1547664" y="3861048"/>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21" name="TextBox 20"/>
          <p:cNvSpPr txBox="1"/>
          <p:nvPr/>
        </p:nvSpPr>
        <p:spPr>
          <a:xfrm>
            <a:off x="1665324" y="4025357"/>
            <a:ext cx="6696744" cy="400103"/>
          </a:xfrm>
          <a:prstGeom prst="rect">
            <a:avLst/>
          </a:prstGeom>
          <a:noFill/>
        </p:spPr>
        <p:txBody>
          <a:bodyPr wrap="square" lIns="91433" tIns="45717" rIns="91433" bIns="45717" rtlCol="0">
            <a:spAutoFit/>
          </a:bodyPr>
          <a:lstStyle/>
          <a:p>
            <a:r>
              <a:rPr lang="id-ID" sz="2000" b="1" dirty="0" smtClean="0"/>
              <a:t>PRESTASI-PRESTASI SMK 2010-2014</a:t>
            </a:r>
            <a:endParaRPr lang="pt-BR" sz="2000" b="1" dirty="0" smtClean="0"/>
          </a:p>
        </p:txBody>
      </p:sp>
      <p:sp>
        <p:nvSpPr>
          <p:cNvPr id="22" name="TextBox 6"/>
          <p:cNvSpPr txBox="1">
            <a:spLocks noChangeArrowheads="1"/>
          </p:cNvSpPr>
          <p:nvPr/>
        </p:nvSpPr>
        <p:spPr bwMode="auto">
          <a:xfrm>
            <a:off x="765996" y="4708582"/>
            <a:ext cx="631385" cy="584775"/>
          </a:xfrm>
          <a:prstGeom prst="rect">
            <a:avLst/>
          </a:prstGeom>
          <a:noFill/>
          <a:ln w="9525">
            <a:noFill/>
            <a:miter lim="800000"/>
            <a:headEnd/>
            <a:tailEnd/>
          </a:ln>
        </p:spPr>
        <p:txBody>
          <a:bodyPr wrap="square" lIns="91433" tIns="45717" rIns="91433" bIns="45717">
            <a:spAutoFit/>
          </a:bodyPr>
          <a:lstStyle/>
          <a:p>
            <a:pPr algn="ctr" fontAlgn="base">
              <a:spcBef>
                <a:spcPct val="0"/>
              </a:spcBef>
              <a:spcAft>
                <a:spcPct val="0"/>
              </a:spcAft>
            </a:pPr>
            <a:r>
              <a:rPr lang="id-ID" sz="3200" b="1" dirty="0">
                <a:solidFill>
                  <a:srgbClr val="FF0000"/>
                </a:solidFill>
                <a:latin typeface="Arial Rounded MT Bold" pitchFamily="34" charset="0"/>
                <a:cs typeface="Arial" charset="0"/>
              </a:rPr>
              <a:t>5</a:t>
            </a:r>
            <a:endParaRPr lang="id-ID" sz="3200" b="1" dirty="0" smtClean="0">
              <a:solidFill>
                <a:srgbClr val="FF0000"/>
              </a:solidFill>
              <a:latin typeface="Arial Rounded MT Bold" pitchFamily="34" charset="0"/>
              <a:cs typeface="Arial" charset="0"/>
            </a:endParaRPr>
          </a:p>
        </p:txBody>
      </p:sp>
      <p:sp>
        <p:nvSpPr>
          <p:cNvPr id="24" name="Rounded Rectangle 23"/>
          <p:cNvSpPr/>
          <p:nvPr/>
        </p:nvSpPr>
        <p:spPr>
          <a:xfrm>
            <a:off x="757997" y="4703517"/>
            <a:ext cx="631385" cy="648000"/>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1500" dirty="0">
              <a:solidFill>
                <a:prstClr val="white"/>
              </a:solidFill>
            </a:endParaRPr>
          </a:p>
        </p:txBody>
      </p:sp>
      <p:sp>
        <p:nvSpPr>
          <p:cNvPr id="25" name="TextBox 24"/>
          <p:cNvSpPr txBox="1"/>
          <p:nvPr/>
        </p:nvSpPr>
        <p:spPr>
          <a:xfrm>
            <a:off x="1618002" y="4804776"/>
            <a:ext cx="6471138" cy="400103"/>
          </a:xfrm>
          <a:prstGeom prst="rect">
            <a:avLst/>
          </a:prstGeom>
          <a:noFill/>
        </p:spPr>
        <p:txBody>
          <a:bodyPr wrap="square" lIns="91433" tIns="45717" rIns="91433" bIns="45717" rtlCol="0">
            <a:spAutoFit/>
          </a:bodyPr>
          <a:lstStyle/>
          <a:p>
            <a:endParaRPr lang="en-US" sz="2000" b="1" dirty="0" smtClean="0"/>
          </a:p>
        </p:txBody>
      </p:sp>
      <p:sp>
        <p:nvSpPr>
          <p:cNvPr id="26" name="Rounded Rectangle 25"/>
          <p:cNvSpPr/>
          <p:nvPr/>
        </p:nvSpPr>
        <p:spPr>
          <a:xfrm>
            <a:off x="1574020" y="4704851"/>
            <a:ext cx="6937152" cy="706148"/>
          </a:xfrm>
          <a:prstGeom prst="roundRect">
            <a:avLst/>
          </a:prstGeom>
          <a:solidFill>
            <a:schemeClr val="bg2"/>
          </a:solidFill>
          <a:ln>
            <a:noFill/>
          </a:ln>
          <a:effectLst>
            <a:innerShdw blurRad="63500" dist="50800" dir="108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id-ID" sz="2000" dirty="0">
              <a:solidFill>
                <a:schemeClr val="tx1"/>
              </a:solidFill>
            </a:endParaRPr>
          </a:p>
        </p:txBody>
      </p:sp>
      <p:sp>
        <p:nvSpPr>
          <p:cNvPr id="27" name="TextBox 26"/>
          <p:cNvSpPr txBox="1"/>
          <p:nvPr/>
        </p:nvSpPr>
        <p:spPr>
          <a:xfrm>
            <a:off x="1691680" y="4869160"/>
            <a:ext cx="6696744" cy="400103"/>
          </a:xfrm>
          <a:prstGeom prst="rect">
            <a:avLst/>
          </a:prstGeom>
          <a:noFill/>
        </p:spPr>
        <p:txBody>
          <a:bodyPr wrap="square" lIns="91433" tIns="45717" rIns="91433" bIns="45717" rtlCol="0">
            <a:spAutoFit/>
          </a:bodyPr>
          <a:lstStyle/>
          <a:p>
            <a:r>
              <a:rPr lang="id-ID" sz="2000" b="1" dirty="0" smtClean="0"/>
              <a:t>TARGET SMK 2015-2019</a:t>
            </a:r>
            <a:endParaRPr lang="pt-BR" sz="2000" b="1" dirty="0" smtClean="0"/>
          </a:p>
        </p:txBody>
      </p:sp>
    </p:spTree>
    <p:extLst>
      <p:ext uri="{BB962C8B-B14F-4D97-AF65-F5344CB8AC3E}">
        <p14:creationId xmlns:p14="http://schemas.microsoft.com/office/powerpoint/2010/main" val="4153615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323528" y="2636912"/>
            <a:ext cx="8568952" cy="10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3200" b="1" dirty="0">
                <a:solidFill>
                  <a:srgbClr val="376092"/>
                </a:solidFill>
              </a:rPr>
              <a:t>PENYELARASAN KEBUTUHAN TENAGA KERJA SESUAI DENGAN MP3EI</a:t>
            </a: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00808"/>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accent6">
                    <a:lumMod val="75000"/>
                  </a:schemeClr>
                </a:solidFill>
                <a:latin typeface="Arial Rounded MT Bold" pitchFamily="34" charset="0"/>
              </a:rPr>
              <a:t>B.</a:t>
            </a:r>
            <a:r>
              <a:rPr lang="id-ID" sz="2400" dirty="0" smtClean="0">
                <a:solidFill>
                  <a:schemeClr val="accent6">
                    <a:lumMod val="75000"/>
                  </a:schemeClr>
                </a:solidFill>
                <a:latin typeface="Arial Rounded MT Bold" pitchFamily="34" charset="0"/>
              </a:rPr>
              <a:t>2</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1261616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504" y="161680"/>
            <a:ext cx="8928992" cy="1143000"/>
          </a:xfrm>
        </p:spPr>
        <p:txBody>
          <a:bodyPr>
            <a:normAutofit/>
          </a:bodyPr>
          <a:lstStyle/>
          <a:p>
            <a:r>
              <a:rPr lang="en-US" sz="2800" dirty="0" smtClean="0">
                <a:latin typeface="Antique Olive" pitchFamily="34" charset="0"/>
              </a:rPr>
              <a:t>PENYELARASAN SMK DENGAN DUNIA KERJA</a:t>
            </a:r>
            <a:endParaRPr lang="en-US" sz="2800" dirty="0">
              <a:latin typeface="Antique Olive" pitchFamily="34" charset="0"/>
            </a:endParaRPr>
          </a:p>
        </p:txBody>
      </p:sp>
      <p:pic>
        <p:nvPicPr>
          <p:cNvPr id="8195" name="Object 1"/>
          <p:cNvPicPr>
            <a:picLocks noChangeAspect="1" noChangeArrowheads="1"/>
          </p:cNvPicPr>
          <p:nvPr/>
        </p:nvPicPr>
        <p:blipFill>
          <a:blip r:embed="rId2">
            <a:extLst>
              <a:ext uri="{28A0092B-C50C-407E-A947-70E740481C1C}">
                <a14:useLocalDpi xmlns:a14="http://schemas.microsoft.com/office/drawing/2010/main" val="0"/>
              </a:ext>
            </a:extLst>
          </a:blip>
          <a:srcRect t="-182" b="-182"/>
          <a:stretch>
            <a:fillRect/>
          </a:stretch>
        </p:blipFill>
        <p:spPr bwMode="auto">
          <a:xfrm>
            <a:off x="4217197" y="1354963"/>
            <a:ext cx="75842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ject 5"/>
          <p:cNvPicPr>
            <a:picLocks noChangeArrowheads="1"/>
          </p:cNvPicPr>
          <p:nvPr/>
        </p:nvPicPr>
        <p:blipFill>
          <a:blip r:embed="rId3">
            <a:extLst>
              <a:ext uri="{28A0092B-C50C-407E-A947-70E740481C1C}">
                <a14:useLocalDpi xmlns:a14="http://schemas.microsoft.com/office/drawing/2010/main" val="0"/>
              </a:ext>
            </a:extLst>
          </a:blip>
          <a:srcRect l="-154" b="-241"/>
          <a:stretch>
            <a:fillRect/>
          </a:stretch>
        </p:blipFill>
        <p:spPr bwMode="auto">
          <a:xfrm>
            <a:off x="1069113" y="1378776"/>
            <a:ext cx="312784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Object 6"/>
          <p:cNvPicPr>
            <a:picLocks noChangeArrowheads="1"/>
          </p:cNvPicPr>
          <p:nvPr/>
        </p:nvPicPr>
        <p:blipFill>
          <a:blip r:embed="rId4">
            <a:extLst>
              <a:ext uri="{28A0092B-C50C-407E-A947-70E740481C1C}">
                <a14:useLocalDpi xmlns:a14="http://schemas.microsoft.com/office/drawing/2010/main" val="0"/>
              </a:ext>
            </a:extLst>
          </a:blip>
          <a:srcRect b="-249"/>
          <a:stretch>
            <a:fillRect/>
          </a:stretch>
        </p:blipFill>
        <p:spPr bwMode="auto">
          <a:xfrm>
            <a:off x="5020868" y="1404176"/>
            <a:ext cx="30003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ChangeArrowheads="1"/>
          </p:cNvSpPr>
          <p:nvPr/>
        </p:nvSpPr>
        <p:spPr bwMode="auto">
          <a:xfrm>
            <a:off x="1143001" y="43934"/>
            <a:ext cx="184666"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sp>
        <p:nvSpPr>
          <p:cNvPr id="24584" name="Rectangle 8"/>
          <p:cNvSpPr>
            <a:spLocks noChangeArrowheads="1"/>
          </p:cNvSpPr>
          <p:nvPr/>
        </p:nvSpPr>
        <p:spPr bwMode="auto">
          <a:xfrm>
            <a:off x="1323977" y="1467953"/>
            <a:ext cx="685800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endParaRPr lang="en-US"/>
          </a:p>
        </p:txBody>
      </p:sp>
      <p:sp>
        <p:nvSpPr>
          <p:cNvPr id="8200" name="TextBox 15"/>
          <p:cNvSpPr txBox="1">
            <a:spLocks noChangeArrowheads="1"/>
          </p:cNvSpPr>
          <p:nvPr/>
        </p:nvSpPr>
        <p:spPr bwMode="auto">
          <a:xfrm>
            <a:off x="1601393" y="1318451"/>
            <a:ext cx="165139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d-ID" sz="1600" b="1"/>
              <a:t>Sisi Pasokan (</a:t>
            </a:r>
            <a:r>
              <a:rPr lang="id-ID" sz="1600" b="1" i="1"/>
              <a:t>Supply Side</a:t>
            </a:r>
            <a:r>
              <a:rPr lang="id-ID" sz="1600" b="1"/>
              <a:t>)</a:t>
            </a:r>
          </a:p>
        </p:txBody>
      </p:sp>
      <p:sp>
        <p:nvSpPr>
          <p:cNvPr id="8201" name="TextBox 16"/>
          <p:cNvSpPr txBox="1">
            <a:spLocks noChangeArrowheads="1"/>
          </p:cNvSpPr>
          <p:nvPr/>
        </p:nvSpPr>
        <p:spPr bwMode="auto">
          <a:xfrm>
            <a:off x="6104337" y="1259713"/>
            <a:ext cx="1541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d-ID" sz="1600" b="1"/>
              <a:t>Sisi Permintaan (</a:t>
            </a:r>
            <a:r>
              <a:rPr lang="id-ID" sz="1600" b="1" i="1"/>
              <a:t>Demand Side</a:t>
            </a:r>
            <a:r>
              <a:rPr lang="id-ID" sz="1600" b="1"/>
              <a:t>)</a:t>
            </a:r>
          </a:p>
        </p:txBody>
      </p:sp>
      <p:sp>
        <p:nvSpPr>
          <p:cNvPr id="8202" name="TextBox 17"/>
          <p:cNvSpPr txBox="1">
            <a:spLocks noChangeArrowheads="1"/>
          </p:cNvSpPr>
          <p:nvPr/>
        </p:nvSpPr>
        <p:spPr bwMode="auto">
          <a:xfrm>
            <a:off x="1435897" y="4383913"/>
            <a:ext cx="18168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1400" dirty="0" err="1">
                <a:latin typeface="Arial" panose="020B0604020202020204" pitchFamily="34" charset="0"/>
              </a:rPr>
              <a:t>Kemendiknas</a:t>
            </a:r>
            <a:r>
              <a:rPr lang="en-US" sz="1400" dirty="0">
                <a:latin typeface="Arial" panose="020B0604020202020204" pitchFamily="34" charset="0"/>
              </a:rPr>
              <a:t>, </a:t>
            </a:r>
            <a:r>
              <a:rPr lang="en-US" sz="1400" dirty="0" err="1">
                <a:latin typeface="Arial" panose="020B0604020202020204" pitchFamily="34" charset="0"/>
              </a:rPr>
              <a:t>Kemenag</a:t>
            </a:r>
            <a:r>
              <a:rPr lang="en-US" sz="1400" dirty="0">
                <a:latin typeface="Arial" panose="020B0604020202020204" pitchFamily="34" charset="0"/>
              </a:rPr>
              <a:t> </a:t>
            </a:r>
            <a:r>
              <a:rPr lang="id-ID" sz="1400" dirty="0">
                <a:latin typeface="Arial" panose="020B0604020202020204" pitchFamily="34" charset="0"/>
              </a:rPr>
              <a:t>&amp; </a:t>
            </a:r>
            <a:r>
              <a:rPr lang="en-US" sz="1400" dirty="0" err="1">
                <a:latin typeface="Arial" panose="020B0604020202020204" pitchFamily="34" charset="0"/>
              </a:rPr>
              <a:t>Kemeterian</a:t>
            </a:r>
            <a:r>
              <a:rPr lang="id-ID" sz="1400" dirty="0">
                <a:latin typeface="Arial" panose="020B0604020202020204" pitchFamily="34" charset="0"/>
              </a:rPr>
              <a:t> lainnya</a:t>
            </a:r>
          </a:p>
        </p:txBody>
      </p:sp>
      <p:sp>
        <p:nvSpPr>
          <p:cNvPr id="8203" name="TextBox 18"/>
          <p:cNvSpPr txBox="1">
            <a:spLocks noChangeArrowheads="1"/>
          </p:cNvSpPr>
          <p:nvPr/>
        </p:nvSpPr>
        <p:spPr bwMode="auto">
          <a:xfrm>
            <a:off x="5995990" y="4441065"/>
            <a:ext cx="159662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d-ID" sz="1600"/>
              <a:t>Dunia Kerja</a:t>
            </a:r>
          </a:p>
        </p:txBody>
      </p:sp>
      <p:sp>
        <p:nvSpPr>
          <p:cNvPr id="12" name="Footer Placeholder 11"/>
          <p:cNvSpPr>
            <a:spLocks noGrp="1"/>
          </p:cNvSpPr>
          <p:nvPr>
            <p:ph type="ftr" sz="quarter" idx="11"/>
          </p:nvPr>
        </p:nvSpPr>
        <p:spPr>
          <a:xfrm>
            <a:off x="3989786" y="6400800"/>
            <a:ext cx="4011215" cy="457200"/>
          </a:xfrm>
        </p:spPr>
        <p:txBody>
          <a:bodyPr/>
          <a:lstStyle/>
          <a:p>
            <a:pPr>
              <a:defRPr/>
            </a:pPr>
            <a:r>
              <a:rPr lang="en-US" dirty="0" err="1" smtClean="0"/>
              <a:t>Sumber</a:t>
            </a:r>
            <a:r>
              <a:rPr lang="en-US" dirty="0" smtClean="0"/>
              <a:t> : </a:t>
            </a:r>
            <a:r>
              <a:rPr lang="en-US" dirty="0"/>
              <a:t>© 2010 </a:t>
            </a:r>
            <a:r>
              <a:rPr lang="en-US" dirty="0" err="1"/>
              <a:t>oleh</a:t>
            </a:r>
            <a:r>
              <a:rPr lang="en-US" dirty="0"/>
              <a:t> </a:t>
            </a:r>
            <a:r>
              <a:rPr lang="en-US" dirty="0" err="1"/>
              <a:t>Penyelarasan</a:t>
            </a:r>
            <a:r>
              <a:rPr lang="en-US" dirty="0"/>
              <a:t> </a:t>
            </a:r>
            <a:r>
              <a:rPr lang="en-US" dirty="0" err="1"/>
              <a:t>Pendidikan</a:t>
            </a:r>
            <a:r>
              <a:rPr lang="en-US" dirty="0"/>
              <a:t> </a:t>
            </a:r>
            <a:r>
              <a:rPr lang="en-US" dirty="0" err="1"/>
              <a:t>dan</a:t>
            </a:r>
            <a:r>
              <a:rPr lang="en-US" dirty="0"/>
              <a:t> </a:t>
            </a:r>
            <a:r>
              <a:rPr lang="en-US" dirty="0" err="1"/>
              <a:t>Dunia</a:t>
            </a:r>
            <a:r>
              <a:rPr lang="en-US" dirty="0"/>
              <a:t> </a:t>
            </a:r>
            <a:r>
              <a:rPr lang="en-US" dirty="0" err="1"/>
              <a:t>Kerja</a:t>
            </a:r>
            <a:endParaRPr lang="en-US" dirty="0"/>
          </a:p>
        </p:txBody>
      </p:sp>
      <p:sp>
        <p:nvSpPr>
          <p:cNvPr id="2" name="TextBox 1"/>
          <p:cNvSpPr txBox="1"/>
          <p:nvPr/>
        </p:nvSpPr>
        <p:spPr>
          <a:xfrm>
            <a:off x="251520" y="5229200"/>
            <a:ext cx="8640960" cy="1200329"/>
          </a:xfrm>
          <a:prstGeom prst="rect">
            <a:avLst/>
          </a:prstGeom>
          <a:solidFill>
            <a:srgbClr val="FFFF00"/>
          </a:solidFill>
        </p:spPr>
        <p:txBody>
          <a:bodyPr wrap="square" rtlCol="0">
            <a:spAutoFit/>
          </a:bodyPr>
          <a:lstStyle/>
          <a:p>
            <a:pPr marL="342900" indent="-342900">
              <a:buAutoNum type="arabicPeriod"/>
            </a:pPr>
            <a:r>
              <a:rPr lang="en-US" dirty="0" smtClean="0"/>
              <a:t>SMK </a:t>
            </a:r>
            <a:r>
              <a:rPr lang="en-US" dirty="0" err="1" smtClean="0"/>
              <a:t>merevitalisasi</a:t>
            </a:r>
            <a:r>
              <a:rPr lang="en-US" dirty="0" smtClean="0"/>
              <a:t> program </a:t>
            </a:r>
            <a:r>
              <a:rPr lang="en-US" dirty="0" err="1" smtClean="0"/>
              <a:t>keahlian</a:t>
            </a:r>
            <a:r>
              <a:rPr lang="en-US" dirty="0" smtClean="0"/>
              <a:t> </a:t>
            </a:r>
            <a:r>
              <a:rPr lang="en-US" dirty="0" err="1" smtClean="0"/>
              <a:t>setiap</a:t>
            </a:r>
            <a:r>
              <a:rPr lang="en-US" dirty="0" smtClean="0"/>
              <a:t> 5 </a:t>
            </a:r>
            <a:r>
              <a:rPr lang="en-US" dirty="0" err="1" smtClean="0"/>
              <a:t>tahun</a:t>
            </a:r>
            <a:r>
              <a:rPr lang="en-US" dirty="0" smtClean="0"/>
              <a:t>;</a:t>
            </a:r>
          </a:p>
          <a:p>
            <a:pPr marL="342900" indent="-342900">
              <a:buAutoNum type="arabicPeriod"/>
            </a:pPr>
            <a:r>
              <a:rPr lang="en-US" dirty="0" err="1" smtClean="0"/>
              <a:t>Penyusunan</a:t>
            </a:r>
            <a:r>
              <a:rPr lang="en-US" dirty="0" smtClean="0"/>
              <a:t> KI </a:t>
            </a:r>
            <a:r>
              <a:rPr lang="en-US" dirty="0" err="1" smtClean="0"/>
              <a:t>dan</a:t>
            </a:r>
            <a:r>
              <a:rPr lang="en-US" dirty="0" smtClean="0"/>
              <a:t> KD </a:t>
            </a:r>
            <a:r>
              <a:rPr lang="en-US" dirty="0" err="1" smtClean="0"/>
              <a:t>melibatkan</a:t>
            </a:r>
            <a:r>
              <a:rPr lang="en-US" dirty="0" smtClean="0"/>
              <a:t>  </a:t>
            </a:r>
            <a:r>
              <a:rPr lang="en-US" dirty="0" err="1" smtClean="0"/>
              <a:t>Industri</a:t>
            </a:r>
            <a:r>
              <a:rPr lang="en-US" dirty="0" smtClean="0"/>
              <a:t>;</a:t>
            </a:r>
          </a:p>
          <a:p>
            <a:pPr marL="342900" indent="-342900">
              <a:buAutoNum type="arabicPeriod"/>
            </a:pPr>
            <a:r>
              <a:rPr lang="en-US" dirty="0" err="1" smtClean="0"/>
              <a:t>Penilaian</a:t>
            </a:r>
            <a:r>
              <a:rPr lang="en-US" dirty="0" smtClean="0"/>
              <a:t> </a:t>
            </a:r>
            <a:r>
              <a:rPr lang="en-US" dirty="0" err="1" smtClean="0"/>
              <a:t>dan</a:t>
            </a:r>
            <a:r>
              <a:rPr lang="en-US" dirty="0" smtClean="0"/>
              <a:t> </a:t>
            </a:r>
            <a:r>
              <a:rPr lang="en-US" dirty="0" err="1" smtClean="0"/>
              <a:t>uji</a:t>
            </a:r>
            <a:r>
              <a:rPr lang="en-US" dirty="0" smtClean="0"/>
              <a:t> </a:t>
            </a:r>
            <a:r>
              <a:rPr lang="en-US" dirty="0" err="1" smtClean="0"/>
              <a:t>kompetensi</a:t>
            </a:r>
            <a:r>
              <a:rPr lang="en-US" dirty="0" smtClean="0"/>
              <a:t> </a:t>
            </a:r>
            <a:r>
              <a:rPr lang="en-US" dirty="0" err="1" smtClean="0"/>
              <a:t>dilakukan</a:t>
            </a:r>
            <a:r>
              <a:rPr lang="en-US" dirty="0" smtClean="0"/>
              <a:t> </a:t>
            </a:r>
            <a:r>
              <a:rPr lang="en-US" dirty="0" err="1" smtClean="0"/>
              <a:t>bersama</a:t>
            </a:r>
            <a:r>
              <a:rPr lang="en-US" dirty="0" smtClean="0"/>
              <a:t> </a:t>
            </a:r>
            <a:r>
              <a:rPr lang="en-US" dirty="0" err="1" smtClean="0"/>
              <a:t>industri</a:t>
            </a:r>
            <a:r>
              <a:rPr lang="en-US" dirty="0" smtClean="0"/>
              <a:t> </a:t>
            </a:r>
            <a:r>
              <a:rPr lang="en-US" dirty="0" err="1" smtClean="0"/>
              <a:t>dan</a:t>
            </a:r>
            <a:r>
              <a:rPr lang="en-US" dirty="0" smtClean="0"/>
              <a:t> </a:t>
            </a:r>
            <a:r>
              <a:rPr lang="en-US" dirty="0" err="1" smtClean="0"/>
              <a:t>Asosiasi</a:t>
            </a:r>
            <a:r>
              <a:rPr lang="en-US" dirty="0" smtClean="0"/>
              <a:t>;</a:t>
            </a:r>
          </a:p>
          <a:p>
            <a:pPr marL="342900" indent="-342900">
              <a:buAutoNum type="arabicPeriod"/>
            </a:pPr>
            <a:r>
              <a:rPr lang="en-US" dirty="0" err="1" smtClean="0"/>
              <a:t>Materi</a:t>
            </a:r>
            <a:r>
              <a:rPr lang="en-US" dirty="0" smtClean="0"/>
              <a:t> </a:t>
            </a:r>
            <a:r>
              <a:rPr lang="en-US" dirty="0" err="1" smtClean="0"/>
              <a:t>pembelajaran</a:t>
            </a:r>
            <a:r>
              <a:rPr lang="en-US" dirty="0" smtClean="0"/>
              <a:t> di </a:t>
            </a:r>
            <a:r>
              <a:rPr lang="en-US" dirty="0" err="1" smtClean="0"/>
              <a:t>standarkan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teknologi</a:t>
            </a:r>
            <a:r>
              <a:rPr lang="en-US" dirty="0" smtClean="0"/>
              <a:t> yang </a:t>
            </a:r>
            <a:r>
              <a:rPr lang="en-US" dirty="0" err="1" smtClean="0"/>
              <a:t>terdapat</a:t>
            </a:r>
            <a:r>
              <a:rPr lang="en-US" dirty="0" smtClean="0"/>
              <a:t> di </a:t>
            </a:r>
            <a:r>
              <a:rPr lang="en-US" dirty="0" err="1" smtClean="0"/>
              <a:t>industri</a:t>
            </a:r>
            <a:r>
              <a:rPr lang="en-US" dirty="0" smtClean="0"/>
              <a:t>.</a:t>
            </a:r>
            <a:endParaRPr lang="en-US" dirty="0"/>
          </a:p>
        </p:txBody>
      </p:sp>
      <p:sp>
        <p:nvSpPr>
          <p:cNvPr id="3" name="Curved Up Arrow 2"/>
          <p:cNvSpPr/>
          <p:nvPr/>
        </p:nvSpPr>
        <p:spPr>
          <a:xfrm rot="18092074">
            <a:off x="6418444" y="4246736"/>
            <a:ext cx="1838988" cy="13669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61063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2" y="0"/>
            <a:ext cx="9180513" cy="6884988"/>
          </a:xfrm>
          <a:prstGeom prst="rect">
            <a:avLst/>
          </a:prstGeom>
          <a:solidFill>
            <a:schemeClr val="bg1"/>
          </a:solidFill>
          <a:ln w="9525">
            <a:noFill/>
            <a:miter lim="800000"/>
            <a:headEnd/>
            <a:tailEnd/>
          </a:ln>
          <a:effectLst/>
        </p:spPr>
        <p:txBody>
          <a:bodyPr wrap="none" anchor="ctr"/>
          <a:lstStyle/>
          <a:p>
            <a:pPr algn="ctr"/>
            <a:endParaRPr lang="en-US" sz="2000">
              <a:latin typeface="Arial" pitchFamily="34" charset="0"/>
            </a:endParaRPr>
          </a:p>
        </p:txBody>
      </p:sp>
      <p:sp>
        <p:nvSpPr>
          <p:cNvPr id="311299" name="Text Box 3"/>
          <p:cNvSpPr txBox="1">
            <a:spLocks noChangeArrowheads="1"/>
          </p:cNvSpPr>
          <p:nvPr/>
        </p:nvSpPr>
        <p:spPr bwMode="auto">
          <a:xfrm>
            <a:off x="1979615" y="3716340"/>
            <a:ext cx="1584325" cy="1277273"/>
          </a:xfrm>
          <a:prstGeom prst="rect">
            <a:avLst/>
          </a:prstGeom>
          <a:solidFill>
            <a:srgbClr val="FFFFE1"/>
          </a:solidFill>
          <a:ln w="9525">
            <a:solidFill>
              <a:schemeClr val="tx1"/>
            </a:solidFill>
            <a:miter lim="800000"/>
            <a:headEnd/>
            <a:tailEnd/>
          </a:ln>
          <a:effectLst/>
        </p:spPr>
        <p:txBody>
          <a:bodyPr>
            <a:spAutoFit/>
          </a:bodyPr>
          <a:lstStyle/>
          <a:p>
            <a:pPr algn="ctr">
              <a:spcBef>
                <a:spcPct val="50000"/>
              </a:spcBef>
            </a:pPr>
            <a:r>
              <a:rPr lang="en-US" altLang="ja-JP" sz="1400" b="1">
                <a:latin typeface="Tahoma" pitchFamily="34" charset="0"/>
                <a:cs typeface="Arial" pitchFamily="34" charset="0"/>
              </a:rPr>
              <a:t>STAGE ONE</a:t>
            </a:r>
          </a:p>
          <a:p>
            <a:pPr algn="ctr">
              <a:spcBef>
                <a:spcPct val="50000"/>
              </a:spcBef>
            </a:pPr>
            <a:r>
              <a:rPr lang="en-US" altLang="ja-JP" sz="1400">
                <a:latin typeface="Tahoma" pitchFamily="34" charset="0"/>
                <a:cs typeface="Arial" pitchFamily="34" charset="0"/>
              </a:rPr>
              <a:t>Simple manufacturing under foreign guidance  </a:t>
            </a:r>
          </a:p>
        </p:txBody>
      </p:sp>
      <p:sp>
        <p:nvSpPr>
          <p:cNvPr id="311300" name="Text Box 4"/>
          <p:cNvSpPr txBox="1">
            <a:spLocks noChangeArrowheads="1"/>
          </p:cNvSpPr>
          <p:nvPr/>
        </p:nvSpPr>
        <p:spPr bwMode="auto">
          <a:xfrm>
            <a:off x="3779840" y="3141663"/>
            <a:ext cx="1584325" cy="1277273"/>
          </a:xfrm>
          <a:prstGeom prst="rect">
            <a:avLst/>
          </a:prstGeom>
          <a:solidFill>
            <a:srgbClr val="FFFFB9"/>
          </a:solidFill>
          <a:ln w="9525">
            <a:solidFill>
              <a:schemeClr val="tx1"/>
            </a:solidFill>
            <a:miter lim="800000"/>
            <a:headEnd/>
            <a:tailEnd/>
          </a:ln>
          <a:effectLst/>
        </p:spPr>
        <p:txBody>
          <a:bodyPr>
            <a:spAutoFit/>
          </a:bodyPr>
          <a:lstStyle/>
          <a:p>
            <a:pPr algn="ctr">
              <a:spcBef>
                <a:spcPct val="50000"/>
              </a:spcBef>
            </a:pPr>
            <a:r>
              <a:rPr lang="en-US" altLang="ja-JP" sz="1400" b="1">
                <a:latin typeface="Tahoma" pitchFamily="34" charset="0"/>
                <a:cs typeface="Arial" pitchFamily="34" charset="0"/>
              </a:rPr>
              <a:t>STAGE TWO</a:t>
            </a:r>
          </a:p>
          <a:p>
            <a:pPr algn="ctr">
              <a:spcBef>
                <a:spcPct val="50000"/>
              </a:spcBef>
            </a:pPr>
            <a:r>
              <a:rPr lang="en-US" altLang="ja-JP" sz="1400">
                <a:latin typeface="Tahoma" pitchFamily="34" charset="0"/>
                <a:cs typeface="Arial" pitchFamily="34" charset="0"/>
              </a:rPr>
              <a:t>Have supporting industries, but still under foreign guidance</a:t>
            </a:r>
          </a:p>
        </p:txBody>
      </p:sp>
      <p:sp>
        <p:nvSpPr>
          <p:cNvPr id="311301" name="Text Box 5"/>
          <p:cNvSpPr txBox="1">
            <a:spLocks noChangeArrowheads="1"/>
          </p:cNvSpPr>
          <p:nvPr/>
        </p:nvSpPr>
        <p:spPr bwMode="auto">
          <a:xfrm>
            <a:off x="5651502" y="2565403"/>
            <a:ext cx="1585913" cy="1492716"/>
          </a:xfrm>
          <a:prstGeom prst="rect">
            <a:avLst/>
          </a:prstGeom>
          <a:solidFill>
            <a:srgbClr val="FFFF73"/>
          </a:solidFill>
          <a:ln w="9525">
            <a:solidFill>
              <a:schemeClr val="tx1"/>
            </a:solidFill>
            <a:miter lim="800000"/>
            <a:headEnd/>
            <a:tailEnd/>
          </a:ln>
          <a:effectLst/>
        </p:spPr>
        <p:txBody>
          <a:bodyPr>
            <a:spAutoFit/>
          </a:bodyPr>
          <a:lstStyle/>
          <a:p>
            <a:pPr algn="ctr">
              <a:spcBef>
                <a:spcPct val="50000"/>
              </a:spcBef>
            </a:pPr>
            <a:r>
              <a:rPr lang="en-US" altLang="ja-JP" sz="1400" b="1">
                <a:latin typeface="Tahoma" pitchFamily="34" charset="0"/>
                <a:cs typeface="Arial" pitchFamily="34" charset="0"/>
              </a:rPr>
              <a:t>STAGE THREE</a:t>
            </a:r>
          </a:p>
          <a:p>
            <a:pPr algn="ctr">
              <a:spcBef>
                <a:spcPct val="50000"/>
              </a:spcBef>
            </a:pPr>
            <a:r>
              <a:rPr lang="en-US" altLang="ja-JP" sz="1400">
                <a:latin typeface="Tahoma" pitchFamily="34" charset="0"/>
                <a:cs typeface="Arial" pitchFamily="34" charset="0"/>
              </a:rPr>
              <a:t>Management &amp; technology mastered, can produce high quality goods</a:t>
            </a:r>
          </a:p>
        </p:txBody>
      </p:sp>
      <p:sp>
        <p:nvSpPr>
          <p:cNvPr id="311302" name="Text Box 6"/>
          <p:cNvSpPr txBox="1">
            <a:spLocks noChangeArrowheads="1"/>
          </p:cNvSpPr>
          <p:nvPr/>
        </p:nvSpPr>
        <p:spPr bwMode="auto">
          <a:xfrm>
            <a:off x="7451727" y="1981200"/>
            <a:ext cx="1584325" cy="1277273"/>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pPr>
            <a:r>
              <a:rPr lang="en-US" altLang="ja-JP" sz="1400" b="1">
                <a:latin typeface="Tahoma" pitchFamily="34" charset="0"/>
                <a:cs typeface="Arial" pitchFamily="34" charset="0"/>
              </a:rPr>
              <a:t>STAGE FOUR</a:t>
            </a:r>
          </a:p>
          <a:p>
            <a:pPr algn="ctr">
              <a:spcBef>
                <a:spcPct val="50000"/>
              </a:spcBef>
            </a:pPr>
            <a:r>
              <a:rPr lang="en-US" altLang="ja-JP" sz="1400">
                <a:latin typeface="Tahoma" pitchFamily="34" charset="0"/>
                <a:cs typeface="Arial" pitchFamily="34" charset="0"/>
              </a:rPr>
              <a:t>Full capability in innovation and product design as global leader</a:t>
            </a:r>
          </a:p>
        </p:txBody>
      </p:sp>
      <p:sp>
        <p:nvSpPr>
          <p:cNvPr id="311303" name="AutoShape 7"/>
          <p:cNvSpPr>
            <a:spLocks noChangeArrowheads="1"/>
          </p:cNvSpPr>
          <p:nvPr/>
        </p:nvSpPr>
        <p:spPr bwMode="auto">
          <a:xfrm>
            <a:off x="3025775" y="3187700"/>
            <a:ext cx="6096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endParaRPr lang="id-ID"/>
          </a:p>
        </p:txBody>
      </p:sp>
      <p:sp>
        <p:nvSpPr>
          <p:cNvPr id="311304" name="AutoShape 8"/>
          <p:cNvSpPr>
            <a:spLocks noChangeArrowheads="1"/>
          </p:cNvSpPr>
          <p:nvPr/>
        </p:nvSpPr>
        <p:spPr bwMode="auto">
          <a:xfrm>
            <a:off x="4754563" y="2611438"/>
            <a:ext cx="6096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endParaRPr lang="id-ID"/>
          </a:p>
        </p:txBody>
      </p:sp>
      <p:sp>
        <p:nvSpPr>
          <p:cNvPr id="311305" name="AutoShape 9"/>
          <p:cNvSpPr>
            <a:spLocks noChangeArrowheads="1"/>
          </p:cNvSpPr>
          <p:nvPr/>
        </p:nvSpPr>
        <p:spPr bwMode="auto">
          <a:xfrm>
            <a:off x="6732588" y="2057400"/>
            <a:ext cx="6096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endParaRPr lang="id-ID"/>
          </a:p>
        </p:txBody>
      </p:sp>
      <p:sp>
        <p:nvSpPr>
          <p:cNvPr id="311306" name="Text Box 10"/>
          <p:cNvSpPr txBox="1">
            <a:spLocks noChangeArrowheads="1"/>
          </p:cNvSpPr>
          <p:nvPr/>
        </p:nvSpPr>
        <p:spPr bwMode="auto">
          <a:xfrm>
            <a:off x="2051050" y="5037138"/>
            <a:ext cx="1371600" cy="707886"/>
          </a:xfrm>
          <a:prstGeom prst="rect">
            <a:avLst/>
          </a:prstGeom>
          <a:noFill/>
          <a:ln w="9525">
            <a:noFill/>
            <a:miter lim="800000"/>
            <a:headEnd/>
            <a:tailEnd/>
          </a:ln>
          <a:effectLst/>
        </p:spPr>
        <p:txBody>
          <a:bodyPr>
            <a:spAutoFit/>
          </a:bodyPr>
          <a:lstStyle/>
          <a:p>
            <a:pPr algn="ctr">
              <a:spcBef>
                <a:spcPct val="50000"/>
              </a:spcBef>
            </a:pPr>
            <a:r>
              <a:rPr lang="id-ID" altLang="ja-JP" sz="1600" b="1" dirty="0" smtClean="0">
                <a:latin typeface="Tahoma" pitchFamily="34" charset="0"/>
                <a:cs typeface="Arial" pitchFamily="34" charset="0"/>
              </a:rPr>
              <a:t>Indonesia,</a:t>
            </a:r>
          </a:p>
          <a:p>
            <a:pPr algn="ctr">
              <a:spcBef>
                <a:spcPct val="50000"/>
              </a:spcBef>
            </a:pPr>
            <a:r>
              <a:rPr lang="en-US" altLang="ja-JP" sz="1600" b="1" dirty="0" smtClean="0">
                <a:latin typeface="Tahoma" pitchFamily="34" charset="0"/>
                <a:cs typeface="Arial" pitchFamily="34" charset="0"/>
              </a:rPr>
              <a:t>Viet </a:t>
            </a:r>
            <a:r>
              <a:rPr lang="en-US" altLang="ja-JP" sz="1600" b="1" dirty="0">
                <a:latin typeface="Tahoma" pitchFamily="34" charset="0"/>
                <a:cs typeface="Arial" pitchFamily="34" charset="0"/>
              </a:rPr>
              <a:t>Nam</a:t>
            </a:r>
          </a:p>
        </p:txBody>
      </p:sp>
      <p:sp>
        <p:nvSpPr>
          <p:cNvPr id="311307" name="Text Box 11"/>
          <p:cNvSpPr txBox="1">
            <a:spLocks noChangeArrowheads="1"/>
          </p:cNvSpPr>
          <p:nvPr/>
        </p:nvSpPr>
        <p:spPr bwMode="auto">
          <a:xfrm>
            <a:off x="3563940" y="4437063"/>
            <a:ext cx="2016125" cy="336550"/>
          </a:xfrm>
          <a:prstGeom prst="rect">
            <a:avLst/>
          </a:prstGeom>
          <a:noFill/>
          <a:ln w="9525">
            <a:noFill/>
            <a:miter lim="800000"/>
            <a:headEnd/>
            <a:tailEnd/>
          </a:ln>
          <a:effectLst/>
        </p:spPr>
        <p:txBody>
          <a:bodyPr>
            <a:spAutoFit/>
          </a:bodyPr>
          <a:lstStyle/>
          <a:p>
            <a:pPr algn="ctr">
              <a:spcBef>
                <a:spcPct val="50000"/>
              </a:spcBef>
            </a:pPr>
            <a:r>
              <a:rPr lang="en-US" altLang="ja-JP" sz="1600">
                <a:latin typeface="Tahoma" pitchFamily="34" charset="0"/>
                <a:cs typeface="Arial" pitchFamily="34" charset="0"/>
              </a:rPr>
              <a:t>Thailand, Malaysia</a:t>
            </a:r>
          </a:p>
        </p:txBody>
      </p:sp>
      <p:sp>
        <p:nvSpPr>
          <p:cNvPr id="311308" name="Text Box 12"/>
          <p:cNvSpPr txBox="1">
            <a:spLocks noChangeArrowheads="1"/>
          </p:cNvSpPr>
          <p:nvPr/>
        </p:nvSpPr>
        <p:spPr bwMode="auto">
          <a:xfrm>
            <a:off x="5580064" y="4076701"/>
            <a:ext cx="1655762" cy="584775"/>
          </a:xfrm>
          <a:prstGeom prst="rect">
            <a:avLst/>
          </a:prstGeom>
          <a:noFill/>
          <a:ln w="9525">
            <a:noFill/>
            <a:miter lim="800000"/>
            <a:headEnd/>
            <a:tailEnd/>
          </a:ln>
          <a:effectLst/>
        </p:spPr>
        <p:txBody>
          <a:bodyPr>
            <a:spAutoFit/>
          </a:bodyPr>
          <a:lstStyle/>
          <a:p>
            <a:pPr algn="ctr">
              <a:spcBef>
                <a:spcPct val="50000"/>
              </a:spcBef>
            </a:pPr>
            <a:r>
              <a:rPr lang="en-US" altLang="ja-JP" sz="1600">
                <a:latin typeface="Tahoma" pitchFamily="34" charset="0"/>
                <a:cs typeface="Arial" pitchFamily="34" charset="0"/>
              </a:rPr>
              <a:t>Korea, Taipei,China</a:t>
            </a:r>
          </a:p>
        </p:txBody>
      </p:sp>
      <p:sp>
        <p:nvSpPr>
          <p:cNvPr id="311309" name="Text Box 13"/>
          <p:cNvSpPr txBox="1">
            <a:spLocks noChangeArrowheads="1"/>
          </p:cNvSpPr>
          <p:nvPr/>
        </p:nvSpPr>
        <p:spPr bwMode="auto">
          <a:xfrm>
            <a:off x="7451727" y="3284538"/>
            <a:ext cx="1547813" cy="336550"/>
          </a:xfrm>
          <a:prstGeom prst="rect">
            <a:avLst/>
          </a:prstGeom>
          <a:noFill/>
          <a:ln w="9525">
            <a:noFill/>
            <a:miter lim="800000"/>
            <a:headEnd/>
            <a:tailEnd/>
          </a:ln>
          <a:effectLst/>
        </p:spPr>
        <p:txBody>
          <a:bodyPr>
            <a:spAutoFit/>
          </a:bodyPr>
          <a:lstStyle/>
          <a:p>
            <a:pPr algn="ctr">
              <a:spcBef>
                <a:spcPct val="50000"/>
              </a:spcBef>
            </a:pPr>
            <a:r>
              <a:rPr lang="en-US" altLang="ja-JP" sz="1600">
                <a:latin typeface="Tahoma" pitchFamily="34" charset="0"/>
                <a:cs typeface="Arial" pitchFamily="34" charset="0"/>
              </a:rPr>
              <a:t>Japan, US, EU</a:t>
            </a:r>
          </a:p>
        </p:txBody>
      </p:sp>
      <p:sp>
        <p:nvSpPr>
          <p:cNvPr id="311310" name="Text Box 14"/>
          <p:cNvSpPr txBox="1">
            <a:spLocks noChangeArrowheads="1"/>
          </p:cNvSpPr>
          <p:nvPr/>
        </p:nvSpPr>
        <p:spPr bwMode="auto">
          <a:xfrm>
            <a:off x="2124076" y="2487617"/>
            <a:ext cx="2376488" cy="581025"/>
          </a:xfrm>
          <a:prstGeom prst="rect">
            <a:avLst/>
          </a:prstGeom>
          <a:noFill/>
          <a:ln w="9525">
            <a:noFill/>
            <a:miter lim="800000"/>
            <a:headEnd/>
            <a:tailEnd/>
          </a:ln>
          <a:effectLst/>
        </p:spPr>
        <p:txBody>
          <a:bodyPr>
            <a:spAutoFit/>
          </a:bodyPr>
          <a:lstStyle/>
          <a:p>
            <a:pPr algn="ctr">
              <a:spcBef>
                <a:spcPct val="50000"/>
              </a:spcBef>
            </a:pPr>
            <a:r>
              <a:rPr lang="en-US" altLang="ja-JP" sz="1600" b="1">
                <a:solidFill>
                  <a:srgbClr val="BB3E11"/>
                </a:solidFill>
                <a:latin typeface="Tahoma" pitchFamily="34" charset="0"/>
                <a:cs typeface="Arial" pitchFamily="34" charset="0"/>
              </a:rPr>
              <a:t>Agglomeration (acceleration of FDI)</a:t>
            </a:r>
          </a:p>
        </p:txBody>
      </p:sp>
      <p:sp>
        <p:nvSpPr>
          <p:cNvPr id="311311" name="Text Box 15"/>
          <p:cNvSpPr txBox="1">
            <a:spLocks noChangeArrowheads="1"/>
          </p:cNvSpPr>
          <p:nvPr/>
        </p:nvSpPr>
        <p:spPr bwMode="auto">
          <a:xfrm>
            <a:off x="6437313" y="1557338"/>
            <a:ext cx="1447800" cy="336550"/>
          </a:xfrm>
          <a:prstGeom prst="rect">
            <a:avLst/>
          </a:prstGeom>
          <a:noFill/>
          <a:ln w="9525">
            <a:noFill/>
            <a:miter lim="800000"/>
            <a:headEnd/>
            <a:tailEnd/>
          </a:ln>
          <a:effectLst/>
        </p:spPr>
        <p:txBody>
          <a:bodyPr>
            <a:spAutoFit/>
          </a:bodyPr>
          <a:lstStyle/>
          <a:p>
            <a:pPr algn="ctr">
              <a:spcBef>
                <a:spcPct val="50000"/>
              </a:spcBef>
            </a:pPr>
            <a:r>
              <a:rPr lang="en-US" altLang="ja-JP" sz="1600" b="1">
                <a:solidFill>
                  <a:srgbClr val="BB3E11"/>
                </a:solidFill>
                <a:latin typeface="Tahoma" pitchFamily="34" charset="0"/>
                <a:cs typeface="Arial" pitchFamily="34" charset="0"/>
              </a:rPr>
              <a:t>Creativity</a:t>
            </a:r>
          </a:p>
        </p:txBody>
      </p:sp>
      <p:sp>
        <p:nvSpPr>
          <p:cNvPr id="311312" name="Line 16"/>
          <p:cNvSpPr>
            <a:spLocks noChangeShapeType="1"/>
          </p:cNvSpPr>
          <p:nvPr/>
        </p:nvSpPr>
        <p:spPr bwMode="auto">
          <a:xfrm>
            <a:off x="5508625" y="1628778"/>
            <a:ext cx="0" cy="4824413"/>
          </a:xfrm>
          <a:prstGeom prst="line">
            <a:avLst/>
          </a:prstGeom>
          <a:noFill/>
          <a:ln w="57150" cap="rnd">
            <a:solidFill>
              <a:srgbClr val="000080"/>
            </a:solidFill>
            <a:prstDash val="sysDot"/>
            <a:round/>
            <a:headEnd/>
            <a:tailEnd/>
          </a:ln>
          <a:effectLst/>
        </p:spPr>
        <p:txBody>
          <a:bodyPr wrap="none" anchor="ctr"/>
          <a:lstStyle/>
          <a:p>
            <a:endParaRPr lang="id-ID"/>
          </a:p>
        </p:txBody>
      </p:sp>
      <p:sp>
        <p:nvSpPr>
          <p:cNvPr id="311313" name="Text Box 17"/>
          <p:cNvSpPr txBox="1">
            <a:spLocks noChangeArrowheads="1"/>
          </p:cNvSpPr>
          <p:nvPr/>
        </p:nvSpPr>
        <p:spPr bwMode="auto">
          <a:xfrm>
            <a:off x="5964239" y="5229225"/>
            <a:ext cx="2424112" cy="825500"/>
          </a:xfrm>
          <a:prstGeom prst="rect">
            <a:avLst/>
          </a:prstGeom>
          <a:noFill/>
          <a:ln w="19050">
            <a:noFill/>
            <a:miter lim="800000"/>
            <a:headEnd/>
            <a:tailEnd/>
          </a:ln>
          <a:effectLst/>
        </p:spPr>
        <p:txBody>
          <a:bodyPr>
            <a:spAutoFit/>
          </a:bodyPr>
          <a:lstStyle/>
          <a:p>
            <a:pPr>
              <a:spcBef>
                <a:spcPct val="50000"/>
              </a:spcBef>
            </a:pPr>
            <a:r>
              <a:rPr lang="en-US" altLang="ja-JP" sz="1600" b="1">
                <a:solidFill>
                  <a:srgbClr val="000099"/>
                </a:solidFill>
                <a:latin typeface="Arial" pitchFamily="34" charset="0"/>
                <a:cs typeface="Arial" pitchFamily="34" charset="0"/>
              </a:rPr>
              <a:t>Glass ceiling for ASEAN countries</a:t>
            </a:r>
            <a:br>
              <a:rPr lang="en-US" altLang="ja-JP" sz="1600" b="1">
                <a:solidFill>
                  <a:srgbClr val="000099"/>
                </a:solidFill>
                <a:latin typeface="Arial" pitchFamily="34" charset="0"/>
                <a:cs typeface="Arial" pitchFamily="34" charset="0"/>
              </a:rPr>
            </a:br>
            <a:r>
              <a:rPr lang="en-US" altLang="ja-JP" sz="1600" b="1">
                <a:solidFill>
                  <a:srgbClr val="000099"/>
                </a:solidFill>
                <a:latin typeface="Arial" pitchFamily="34" charset="0"/>
                <a:cs typeface="Arial" pitchFamily="34" charset="0"/>
              </a:rPr>
              <a:t>(Middle Income Trap)</a:t>
            </a:r>
          </a:p>
        </p:txBody>
      </p:sp>
      <p:sp>
        <p:nvSpPr>
          <p:cNvPr id="311314" name="Line 18"/>
          <p:cNvSpPr>
            <a:spLocks noChangeShapeType="1"/>
          </p:cNvSpPr>
          <p:nvPr/>
        </p:nvSpPr>
        <p:spPr bwMode="auto">
          <a:xfrm flipH="1" flipV="1">
            <a:off x="5580063" y="5229225"/>
            <a:ext cx="381000" cy="152400"/>
          </a:xfrm>
          <a:prstGeom prst="line">
            <a:avLst/>
          </a:prstGeom>
          <a:noFill/>
          <a:ln w="57150">
            <a:solidFill>
              <a:srgbClr val="000080"/>
            </a:solidFill>
            <a:round/>
            <a:headEnd/>
            <a:tailEnd type="triangle" w="med" len="med"/>
          </a:ln>
          <a:effectLst/>
        </p:spPr>
        <p:txBody>
          <a:bodyPr wrap="none" anchor="ctr"/>
          <a:lstStyle/>
          <a:p>
            <a:endParaRPr lang="id-ID"/>
          </a:p>
        </p:txBody>
      </p:sp>
      <p:sp>
        <p:nvSpPr>
          <p:cNvPr id="311315" name="Text Box 19"/>
          <p:cNvSpPr txBox="1">
            <a:spLocks noChangeArrowheads="1"/>
          </p:cNvSpPr>
          <p:nvPr/>
        </p:nvSpPr>
        <p:spPr bwMode="auto">
          <a:xfrm>
            <a:off x="323852" y="188913"/>
            <a:ext cx="8424863" cy="519112"/>
          </a:xfrm>
          <a:prstGeom prst="rect">
            <a:avLst/>
          </a:prstGeom>
          <a:noFill/>
          <a:ln w="9525">
            <a:noFill/>
            <a:miter lim="800000"/>
            <a:headEnd/>
            <a:tailEnd/>
          </a:ln>
          <a:effectLst/>
        </p:spPr>
        <p:txBody>
          <a:bodyPr>
            <a:spAutoFit/>
          </a:bodyPr>
          <a:lstStyle/>
          <a:p>
            <a:pPr algn="ctr">
              <a:spcBef>
                <a:spcPct val="50000"/>
              </a:spcBef>
            </a:pPr>
            <a:r>
              <a:rPr lang="en-US" altLang="ja-JP" sz="2800">
                <a:solidFill>
                  <a:srgbClr val="003366"/>
                </a:solidFill>
                <a:latin typeface="Arial Black" pitchFamily="34" charset="0"/>
              </a:rPr>
              <a:t>Stages of Catching-up Industrialization</a:t>
            </a:r>
          </a:p>
        </p:txBody>
      </p:sp>
      <p:sp>
        <p:nvSpPr>
          <p:cNvPr id="311316" name="Text Box 20"/>
          <p:cNvSpPr txBox="1">
            <a:spLocks noChangeArrowheads="1"/>
          </p:cNvSpPr>
          <p:nvPr/>
        </p:nvSpPr>
        <p:spPr bwMode="auto">
          <a:xfrm>
            <a:off x="2051052" y="857235"/>
            <a:ext cx="1368425" cy="523220"/>
          </a:xfrm>
          <a:prstGeom prst="rect">
            <a:avLst/>
          </a:prstGeom>
          <a:solidFill>
            <a:srgbClr val="FFFF00"/>
          </a:solidFill>
          <a:ln w="9525">
            <a:noFill/>
            <a:miter lim="800000"/>
            <a:headEnd/>
            <a:tailEnd/>
          </a:ln>
          <a:effectLst/>
        </p:spPr>
        <p:txBody>
          <a:bodyPr>
            <a:spAutoFit/>
          </a:bodyPr>
          <a:lstStyle/>
          <a:p>
            <a:pPr algn="ctr">
              <a:spcBef>
                <a:spcPct val="50000"/>
              </a:spcBef>
            </a:pPr>
            <a:r>
              <a:rPr lang="en-US" altLang="ja-JP" sz="1400" dirty="0"/>
              <a:t>Initial FDI absorption</a:t>
            </a:r>
          </a:p>
        </p:txBody>
      </p:sp>
      <p:sp>
        <p:nvSpPr>
          <p:cNvPr id="311317" name="Text Box 21"/>
          <p:cNvSpPr txBox="1">
            <a:spLocks noChangeArrowheads="1"/>
          </p:cNvSpPr>
          <p:nvPr/>
        </p:nvSpPr>
        <p:spPr bwMode="auto">
          <a:xfrm>
            <a:off x="3779840" y="827088"/>
            <a:ext cx="1512887" cy="530210"/>
          </a:xfrm>
          <a:prstGeom prst="rect">
            <a:avLst/>
          </a:prstGeom>
          <a:solidFill>
            <a:srgbClr val="CCFFCC"/>
          </a:solidFill>
          <a:ln w="9525">
            <a:noFill/>
            <a:miter lim="800000"/>
            <a:headEnd/>
            <a:tailEnd/>
          </a:ln>
          <a:effectLst/>
        </p:spPr>
        <p:txBody>
          <a:bodyPr wrap="square">
            <a:spAutoFit/>
          </a:bodyPr>
          <a:lstStyle/>
          <a:p>
            <a:pPr algn="ctr">
              <a:spcBef>
                <a:spcPct val="50000"/>
              </a:spcBef>
            </a:pPr>
            <a:r>
              <a:rPr lang="en-US" altLang="ja-JP" sz="1400" dirty="0"/>
              <a:t>Internalizing parts and components</a:t>
            </a:r>
          </a:p>
        </p:txBody>
      </p:sp>
      <p:sp>
        <p:nvSpPr>
          <p:cNvPr id="311318" name="Text Box 22"/>
          <p:cNvSpPr txBox="1">
            <a:spLocks noChangeArrowheads="1"/>
          </p:cNvSpPr>
          <p:nvPr/>
        </p:nvSpPr>
        <p:spPr bwMode="auto">
          <a:xfrm>
            <a:off x="4467225" y="1916114"/>
            <a:ext cx="1905000" cy="584775"/>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ja-JP" sz="1600" b="1">
                <a:solidFill>
                  <a:srgbClr val="BB3E11"/>
                </a:solidFill>
                <a:latin typeface="Tahoma" pitchFamily="34" charset="0"/>
                <a:cs typeface="Arial" pitchFamily="34" charset="0"/>
              </a:rPr>
              <a:t>Technology absorption</a:t>
            </a:r>
          </a:p>
        </p:txBody>
      </p:sp>
      <p:sp>
        <p:nvSpPr>
          <p:cNvPr id="311319" name="Text Box 23"/>
          <p:cNvSpPr txBox="1">
            <a:spLocks noChangeArrowheads="1"/>
          </p:cNvSpPr>
          <p:nvPr/>
        </p:nvSpPr>
        <p:spPr bwMode="auto">
          <a:xfrm>
            <a:off x="5653088" y="827088"/>
            <a:ext cx="1562118" cy="523220"/>
          </a:xfrm>
          <a:prstGeom prst="rect">
            <a:avLst/>
          </a:prstGeom>
          <a:solidFill>
            <a:schemeClr val="accent2">
              <a:lumMod val="20000"/>
              <a:lumOff val="80000"/>
            </a:schemeClr>
          </a:solidFill>
          <a:ln w="9525">
            <a:noFill/>
            <a:miter lim="800000"/>
            <a:headEnd/>
            <a:tailEnd/>
          </a:ln>
          <a:effectLst/>
        </p:spPr>
        <p:txBody>
          <a:bodyPr wrap="square">
            <a:spAutoFit/>
          </a:bodyPr>
          <a:lstStyle/>
          <a:p>
            <a:pPr algn="ctr">
              <a:spcBef>
                <a:spcPct val="50000"/>
              </a:spcBef>
            </a:pPr>
            <a:r>
              <a:rPr lang="en-US" altLang="ja-JP" sz="1400" dirty="0"/>
              <a:t>Internalizing skills and technology</a:t>
            </a:r>
          </a:p>
        </p:txBody>
      </p:sp>
      <p:sp>
        <p:nvSpPr>
          <p:cNvPr id="311320" name="Text Box 24"/>
          <p:cNvSpPr txBox="1">
            <a:spLocks noChangeArrowheads="1"/>
          </p:cNvSpPr>
          <p:nvPr/>
        </p:nvSpPr>
        <p:spPr bwMode="auto">
          <a:xfrm>
            <a:off x="7451725" y="857235"/>
            <a:ext cx="1512888" cy="523220"/>
          </a:xfrm>
          <a:prstGeom prst="rect">
            <a:avLst/>
          </a:prstGeom>
          <a:solidFill>
            <a:schemeClr val="accent5">
              <a:lumMod val="20000"/>
              <a:lumOff val="80000"/>
            </a:schemeClr>
          </a:solidFill>
          <a:ln w="9525">
            <a:noFill/>
            <a:miter lim="800000"/>
            <a:headEnd/>
            <a:tailEnd/>
          </a:ln>
          <a:effectLst/>
        </p:spPr>
        <p:txBody>
          <a:bodyPr>
            <a:spAutoFit/>
          </a:bodyPr>
          <a:lstStyle/>
          <a:p>
            <a:pPr algn="ctr">
              <a:spcBef>
                <a:spcPct val="50000"/>
              </a:spcBef>
            </a:pPr>
            <a:r>
              <a:rPr lang="en-US" altLang="ja-JP" sz="1400" dirty="0"/>
              <a:t>Internalizing innovation</a:t>
            </a:r>
          </a:p>
        </p:txBody>
      </p:sp>
      <p:sp>
        <p:nvSpPr>
          <p:cNvPr id="311321" name="Text Box 25"/>
          <p:cNvSpPr txBox="1">
            <a:spLocks noChangeArrowheads="1"/>
          </p:cNvSpPr>
          <p:nvPr/>
        </p:nvSpPr>
        <p:spPr bwMode="auto">
          <a:xfrm>
            <a:off x="179390" y="4318003"/>
            <a:ext cx="1584325" cy="1277273"/>
          </a:xfrm>
          <a:prstGeom prst="rect">
            <a:avLst/>
          </a:prstGeom>
          <a:solidFill>
            <a:srgbClr val="FFFFFF"/>
          </a:solidFill>
          <a:ln w="9525">
            <a:solidFill>
              <a:schemeClr val="tx1"/>
            </a:solidFill>
            <a:miter lim="800000"/>
            <a:headEnd/>
            <a:tailEnd/>
          </a:ln>
          <a:effectLst/>
        </p:spPr>
        <p:txBody>
          <a:bodyPr>
            <a:spAutoFit/>
          </a:bodyPr>
          <a:lstStyle/>
          <a:p>
            <a:pPr algn="ctr">
              <a:spcBef>
                <a:spcPct val="50000"/>
              </a:spcBef>
            </a:pPr>
            <a:r>
              <a:rPr lang="en-US" altLang="ja-JP" sz="1400" b="1">
                <a:latin typeface="Tahoma" pitchFamily="34" charset="0"/>
                <a:cs typeface="Arial" pitchFamily="34" charset="0"/>
              </a:rPr>
              <a:t>STAGE ZERO</a:t>
            </a:r>
          </a:p>
          <a:p>
            <a:pPr algn="ctr">
              <a:spcBef>
                <a:spcPct val="50000"/>
              </a:spcBef>
            </a:pPr>
            <a:r>
              <a:rPr lang="en-US" altLang="ja-JP" sz="1400">
                <a:latin typeface="Tahoma" pitchFamily="34" charset="0"/>
                <a:cs typeface="Arial" pitchFamily="34" charset="0"/>
              </a:rPr>
              <a:t>Monoculture, subsistence agriculture, aid dependency</a:t>
            </a:r>
          </a:p>
        </p:txBody>
      </p:sp>
      <p:sp>
        <p:nvSpPr>
          <p:cNvPr id="311322" name="AutoShape 26"/>
          <p:cNvSpPr>
            <a:spLocks noChangeArrowheads="1"/>
          </p:cNvSpPr>
          <p:nvPr/>
        </p:nvSpPr>
        <p:spPr bwMode="auto">
          <a:xfrm>
            <a:off x="1225550" y="3789363"/>
            <a:ext cx="6096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endParaRPr lang="id-ID"/>
          </a:p>
        </p:txBody>
      </p:sp>
      <p:sp>
        <p:nvSpPr>
          <p:cNvPr id="311323" name="Text Box 27"/>
          <p:cNvSpPr txBox="1">
            <a:spLocks noChangeArrowheads="1"/>
          </p:cNvSpPr>
          <p:nvPr/>
        </p:nvSpPr>
        <p:spPr bwMode="auto">
          <a:xfrm>
            <a:off x="107950" y="839775"/>
            <a:ext cx="1657350" cy="523220"/>
          </a:xfrm>
          <a:prstGeom prst="rect">
            <a:avLst/>
          </a:prstGeom>
          <a:solidFill>
            <a:schemeClr val="accent4">
              <a:lumMod val="20000"/>
              <a:lumOff val="80000"/>
            </a:schemeClr>
          </a:solidFill>
          <a:ln w="9525">
            <a:noFill/>
            <a:miter lim="800000"/>
            <a:headEnd/>
            <a:tailEnd/>
          </a:ln>
          <a:effectLst/>
        </p:spPr>
        <p:txBody>
          <a:bodyPr>
            <a:spAutoFit/>
          </a:bodyPr>
          <a:lstStyle/>
          <a:p>
            <a:pPr algn="ctr">
              <a:spcBef>
                <a:spcPct val="50000"/>
              </a:spcBef>
            </a:pPr>
            <a:r>
              <a:rPr lang="en-US" altLang="ja-JP" sz="1400" dirty="0"/>
              <a:t>Pre- industrialization</a:t>
            </a:r>
          </a:p>
        </p:txBody>
      </p:sp>
      <p:sp>
        <p:nvSpPr>
          <p:cNvPr id="311324" name="Text Box 28"/>
          <p:cNvSpPr txBox="1">
            <a:spLocks noChangeArrowheads="1"/>
          </p:cNvSpPr>
          <p:nvPr/>
        </p:nvSpPr>
        <p:spPr bwMode="auto">
          <a:xfrm>
            <a:off x="611188" y="2924178"/>
            <a:ext cx="1905000" cy="830997"/>
          </a:xfrm>
          <a:prstGeom prst="rect">
            <a:avLst/>
          </a:prstGeom>
          <a:noFill/>
          <a:ln w="9525">
            <a:noFill/>
            <a:miter lim="800000"/>
            <a:headEnd/>
            <a:tailEnd/>
          </a:ln>
          <a:effectLst/>
        </p:spPr>
        <p:txBody>
          <a:bodyPr>
            <a:spAutoFit/>
          </a:bodyPr>
          <a:lstStyle/>
          <a:p>
            <a:pPr algn="ctr">
              <a:spcBef>
                <a:spcPct val="50000"/>
              </a:spcBef>
            </a:pPr>
            <a:r>
              <a:rPr lang="en-US" altLang="ja-JP" sz="1600" b="1">
                <a:solidFill>
                  <a:srgbClr val="BB3E11"/>
                </a:solidFill>
                <a:latin typeface="Tahoma" pitchFamily="34" charset="0"/>
                <a:cs typeface="Arial" pitchFamily="34" charset="0"/>
              </a:rPr>
              <a:t>Arrival of manufacturing FDI</a:t>
            </a:r>
          </a:p>
        </p:txBody>
      </p:sp>
      <p:sp>
        <p:nvSpPr>
          <p:cNvPr id="311325" name="Text Box 29"/>
          <p:cNvSpPr txBox="1">
            <a:spLocks noChangeArrowheads="1"/>
          </p:cNvSpPr>
          <p:nvPr/>
        </p:nvSpPr>
        <p:spPr bwMode="auto">
          <a:xfrm>
            <a:off x="106363" y="5589592"/>
            <a:ext cx="1657350" cy="581025"/>
          </a:xfrm>
          <a:prstGeom prst="rect">
            <a:avLst/>
          </a:prstGeom>
          <a:noFill/>
          <a:ln w="9525">
            <a:noFill/>
            <a:miter lim="800000"/>
            <a:headEnd/>
            <a:tailEnd/>
          </a:ln>
          <a:effectLst/>
        </p:spPr>
        <p:txBody>
          <a:bodyPr>
            <a:spAutoFit/>
          </a:bodyPr>
          <a:lstStyle/>
          <a:p>
            <a:pPr algn="ctr">
              <a:spcBef>
                <a:spcPct val="50000"/>
              </a:spcBef>
            </a:pPr>
            <a:r>
              <a:rPr lang="en-US" altLang="ja-JP" sz="1600" dirty="0">
                <a:latin typeface="Tahoma" pitchFamily="34" charset="0"/>
                <a:cs typeface="Arial" pitchFamily="34" charset="0"/>
              </a:rPr>
              <a:t>Poor countries in Africa</a:t>
            </a:r>
          </a:p>
        </p:txBody>
      </p:sp>
      <p:sp>
        <p:nvSpPr>
          <p:cNvPr id="30" name="TextBox 29"/>
          <p:cNvSpPr txBox="1"/>
          <p:nvPr/>
        </p:nvSpPr>
        <p:spPr>
          <a:xfrm>
            <a:off x="7143769" y="6438153"/>
            <a:ext cx="1785950" cy="461665"/>
          </a:xfrm>
          <a:prstGeom prst="rect">
            <a:avLst/>
          </a:prstGeom>
          <a:noFill/>
        </p:spPr>
        <p:txBody>
          <a:bodyPr wrap="square" rtlCol="0">
            <a:spAutoFit/>
          </a:bodyPr>
          <a:lstStyle/>
          <a:p>
            <a:r>
              <a:rPr lang="en-US" altLang="ja-JP" sz="1200" b="1" dirty="0" smtClean="0"/>
              <a:t>Kenichi </a:t>
            </a:r>
            <a:r>
              <a:rPr lang="en-US" altLang="ja-JP" sz="1200" b="1" dirty="0" err="1" smtClean="0"/>
              <a:t>Ohno</a:t>
            </a:r>
            <a:r>
              <a:rPr lang="id-ID" altLang="ja-JP" sz="1200" b="1" dirty="0" smtClean="0"/>
              <a:t> : 2011 mod.</a:t>
            </a:r>
            <a:endParaRPr lang="en-US" altLang="ja-JP" sz="1200" b="1" dirty="0" smtClean="0"/>
          </a:p>
        </p:txBody>
      </p:sp>
    </p:spTree>
    <p:extLst>
      <p:ext uri="{BB962C8B-B14F-4D97-AF65-F5344CB8AC3E}">
        <p14:creationId xmlns:p14="http://schemas.microsoft.com/office/powerpoint/2010/main" val="2904555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81000" y="152400"/>
            <a:ext cx="8520113" cy="503238"/>
          </a:xfrm>
        </p:spPr>
        <p:txBody>
          <a:bodyPr lIns="0" rIns="0"/>
          <a:lstStyle/>
          <a:p>
            <a:pPr algn="l" eaLnBrk="1" hangingPunct="1"/>
            <a:r>
              <a:rPr lang="en-US" sz="2400" b="1" dirty="0" smtClean="0">
                <a:solidFill>
                  <a:srgbClr val="0070C0"/>
                </a:solidFill>
              </a:rPr>
              <a:t>P</a:t>
            </a:r>
            <a:r>
              <a:rPr lang="id-ID" sz="2400" b="1" dirty="0" smtClean="0">
                <a:solidFill>
                  <a:srgbClr val="0070C0"/>
                </a:solidFill>
              </a:rPr>
              <a:t>ENYEBARAN </a:t>
            </a:r>
            <a:r>
              <a:rPr lang="en-US" sz="2400" b="1" dirty="0" smtClean="0">
                <a:solidFill>
                  <a:srgbClr val="0070C0"/>
                </a:solidFill>
              </a:rPr>
              <a:t> I</a:t>
            </a:r>
            <a:r>
              <a:rPr lang="id-ID" sz="2400" b="1" dirty="0" smtClean="0">
                <a:solidFill>
                  <a:srgbClr val="0070C0"/>
                </a:solidFill>
              </a:rPr>
              <a:t>NDUSTRI</a:t>
            </a:r>
            <a:r>
              <a:rPr lang="en-US" sz="2400" b="1" dirty="0" smtClean="0">
                <a:solidFill>
                  <a:srgbClr val="0070C0"/>
                </a:solidFill>
              </a:rPr>
              <a:t>  I</a:t>
            </a:r>
            <a:r>
              <a:rPr lang="id-ID" sz="2400" b="1" dirty="0" smtClean="0">
                <a:solidFill>
                  <a:srgbClr val="0070C0"/>
                </a:solidFill>
              </a:rPr>
              <a:t>NDONESIA</a:t>
            </a:r>
            <a:endParaRPr lang="en-US" sz="2400" b="1" dirty="0" smtClean="0">
              <a:solidFill>
                <a:srgbClr val="0070C0"/>
              </a:solidFill>
            </a:endParaRPr>
          </a:p>
        </p:txBody>
      </p:sp>
      <p:graphicFrame>
        <p:nvGraphicFramePr>
          <p:cNvPr id="62690" name="Group 226"/>
          <p:cNvGraphicFramePr>
            <a:graphicFrameLocks noGrp="1"/>
          </p:cNvGraphicFramePr>
          <p:nvPr/>
        </p:nvGraphicFramePr>
        <p:xfrm>
          <a:off x="28575" y="917575"/>
          <a:ext cx="2774950" cy="2654300"/>
        </p:xfrm>
        <a:graphic>
          <a:graphicData uri="http://schemas.openxmlformats.org/drawingml/2006/table">
            <a:tbl>
              <a:tblPr/>
              <a:tblGrid>
                <a:gridCol w="276225"/>
                <a:gridCol w="1101725"/>
                <a:gridCol w="711200"/>
                <a:gridCol w="685800"/>
              </a:tblGrid>
              <a:tr h="260350">
                <a:tc rowSpan="2" gridSpan="2">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Jawa:</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hMerge="1">
                  <a:txBody>
                    <a:bodyPr/>
                    <a:lstStyle/>
                    <a:p>
                      <a:endParaRPr lang="en-US"/>
                    </a:p>
                  </a:txBody>
                  <a:tcPr/>
                </a:tc>
                <a:tc gridSpan="2">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2009</a:t>
                      </a:r>
                      <a:endParaRPr kumimoji="0" lang="id-ID" sz="12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hMerge="1">
                  <a:txBody>
                    <a:bodyPr/>
                    <a:lstStyle/>
                    <a:p>
                      <a:endParaRPr lang="en-US"/>
                    </a:p>
                  </a:txBody>
                  <a:tcPr/>
                </a:tc>
              </a:tr>
              <a:tr h="571500">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PDRB Ind. (tr Rp)</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Share thd PDB Ind.</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Banten</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89.00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7.37%</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Jawa Barat</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332.45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27.52%</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3)</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DKI Jakarta</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152.08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12.59%</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4)</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Jawa Tengah</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88.49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7.33%</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5)</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DI Yogyakarta</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7.11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0.59%</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6)</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Jawa Timur</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236.74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19.60%</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l"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TOTAL JAWA</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905.87</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75.00%</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62693" name="Group 229"/>
          <p:cNvGraphicFramePr>
            <a:graphicFrameLocks noGrp="1"/>
          </p:cNvGraphicFramePr>
          <p:nvPr/>
        </p:nvGraphicFramePr>
        <p:xfrm>
          <a:off x="2924175" y="915988"/>
          <a:ext cx="2954338" cy="4300855"/>
        </p:xfrm>
        <a:graphic>
          <a:graphicData uri="http://schemas.openxmlformats.org/drawingml/2006/table">
            <a:tbl>
              <a:tblPr/>
              <a:tblGrid>
                <a:gridCol w="333375"/>
                <a:gridCol w="1138238"/>
                <a:gridCol w="668337"/>
                <a:gridCol w="814388"/>
              </a:tblGrid>
              <a:tr h="168275">
                <a:tc rowSpan="2" gridSpan="2">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Non-Jawa:</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2009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hMerge="1">
                  <a:txBody>
                    <a:bodyPr/>
                    <a:lstStyle/>
                    <a:p>
                      <a:endParaRPr lang="en-US"/>
                    </a:p>
                  </a:txBody>
                  <a:tcPr/>
                </a:tc>
              </a:tr>
              <a:tr h="212725">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A</a:t>
                      </a:r>
                      <a:endParaRPr kumimoji="0" lang="id-ID"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7)</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NAD</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2.57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0.21%</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8)</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Sumatera Utara</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72.79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6.03%</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9)</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Sumatera Barat</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11.58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0.96%</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10)</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Riau</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42.47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3.52%</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11)</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Riau Kepulauan</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47.52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3.93%</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12)</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Jambi </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4.48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0.37%</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13)</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Bengkulu</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0.82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0.07%</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14)</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Sumatera Selatan</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20.18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1.67%</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15)</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Bangka Belitung</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6.25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0.52%</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16)</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Lampung </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13.14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1.09%</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17)</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Bali</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6.19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0.51%</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18)</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Kalimantan Barat </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13.99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1.16%</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19)</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Kalimantan Tengah</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3.84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0.32%</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20)</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Kalimantan Selatan</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8.41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0.70%</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21)</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Kalimantan Timur</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14.87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1.23%</a:t>
                      </a:r>
                      <a:endParaRPr kumimoji="0" lang="id-ID" sz="1200" b="0" i="0" u="none" strike="noStrike" cap="none" normalizeH="0" baseline="0" smtClean="0">
                        <a:ln>
                          <a:noFill/>
                        </a:ln>
                        <a:solidFill>
                          <a:srgbClr val="000000"/>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2692" name="Group 228"/>
          <p:cNvGraphicFramePr>
            <a:graphicFrameLocks noGrp="1"/>
          </p:cNvGraphicFramePr>
          <p:nvPr/>
        </p:nvGraphicFramePr>
        <p:xfrm>
          <a:off x="5978525" y="909638"/>
          <a:ext cx="2979738" cy="4040505"/>
        </p:xfrm>
        <a:graphic>
          <a:graphicData uri="http://schemas.openxmlformats.org/drawingml/2006/table">
            <a:tbl>
              <a:tblPr/>
              <a:tblGrid>
                <a:gridCol w="333375"/>
                <a:gridCol w="1128713"/>
                <a:gridCol w="690562"/>
                <a:gridCol w="827088"/>
              </a:tblGrid>
              <a:tr h="168275">
                <a:tc rowSpan="2" gridSpan="2">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Non-Jawa:</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2009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hMerge="1">
                  <a:txBody>
                    <a:bodyPr/>
                    <a:lstStyle/>
                    <a:p>
                      <a:endParaRPr lang="en-US"/>
                    </a:p>
                  </a:txBody>
                  <a:tcPr/>
                </a:tc>
              </a:tr>
              <a:tr h="212725">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A</a:t>
                      </a:r>
                      <a:endParaRPr kumimoji="0" lang="id-ID"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chemeClr val="tx1"/>
                          </a:solidFill>
                          <a:effectLst>
                            <a:outerShdw blurRad="38100" dist="38100" dir="2700000" algn="tl">
                              <a:srgbClr val="FFFFFF"/>
                            </a:outerShdw>
                          </a:effectLst>
                          <a:latin typeface="Calibri" pitchFamily="34" charset="0"/>
                        </a:rPr>
                        <a:t>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66"/>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22)</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NTB</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2.74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0.23%</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23)</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NTT</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0.54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0.05%</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24)</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Sulawesi Utara</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3.70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0.31%</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25)</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Gorontalo</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0.38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0.03%</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26)</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Sulawesi Tengah</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2.88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0.24%</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27)</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Sulawesi Selatan</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16.02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1.33%</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28)</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Sulawesi Barat</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0.81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0.07%</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29)</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Sulawesi Tenggara</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2.16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0.18%</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30)</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Maluku </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0.50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0.04%</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31)</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Maluku Utara</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0.99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0.08%</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32)</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Irian Jaya Barat</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0.10%</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Narrow" pitchFamily="34" charset="0"/>
                        </a:rPr>
                        <a:t>33)</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Papua</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0.91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0.08%</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Arial" pitchFamily="34" charset="0"/>
                        </a:rPr>
                        <a:t> </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Arial Narrow" pitchFamily="34" charset="0"/>
                        </a:rPr>
                        <a:t> </a:t>
                      </a:r>
                      <a:r>
                        <a:rPr kumimoji="0" lang="id-ID" sz="1200" b="0" i="0" u="none" strike="noStrike" cap="none" normalizeH="0" baseline="0" smtClean="0">
                          <a:ln>
                            <a:noFill/>
                          </a:ln>
                          <a:solidFill>
                            <a:srgbClr val="000000"/>
                          </a:solidFill>
                          <a:effectLst/>
                          <a:latin typeface="Arial Narrow" pitchFamily="34" charset="0"/>
                        </a:rPr>
                        <a:t>TOTAL NON-JAWA</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301.96</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25.00%</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60350">
                <a:tc gridSpan="2">
                  <a:txBody>
                    <a:bodyPr/>
                    <a:lstStyle/>
                    <a:p>
                      <a:pPr marL="0" marR="0" lvl="0" indent="0" algn="ctr" defTabSz="914400" rtl="0" eaLnBrk="1" fontAlgn="ctr"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TOTAL</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en-US" sz="1200" b="0" i="0" u="none" strike="noStrike" cap="none" normalizeH="0" baseline="0" smtClean="0">
                          <a:ln>
                            <a:noFill/>
                          </a:ln>
                          <a:solidFill>
                            <a:srgbClr val="000000"/>
                          </a:solidFill>
                          <a:effectLst/>
                          <a:latin typeface="Calibri" pitchFamily="34" charset="0"/>
                        </a:rPr>
                        <a:t>1207.83</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20000"/>
                        </a:spcBef>
                        <a:spcAft>
                          <a:spcPct val="0"/>
                        </a:spcAft>
                        <a:buClr>
                          <a:schemeClr val="accent1"/>
                        </a:buClr>
                        <a:buSzPct val="65000"/>
                        <a:buFontTx/>
                        <a:buNone/>
                        <a:tabLst/>
                      </a:pPr>
                      <a:r>
                        <a:rPr kumimoji="0" lang="id-ID" sz="1200" b="0" i="0" u="none" strike="noStrike" cap="none" normalizeH="0" baseline="0" smtClean="0">
                          <a:ln>
                            <a:noFill/>
                          </a:ln>
                          <a:solidFill>
                            <a:srgbClr val="000000"/>
                          </a:solidFill>
                          <a:effectLst/>
                          <a:latin typeface="Calibri" pitchFamily="34" charset="0"/>
                        </a:rPr>
                        <a:t>100.00%</a:t>
                      </a:r>
                      <a:endParaRPr kumimoji="0" lang="id-ID" sz="1200" b="0" i="0" u="none" strike="noStrike" cap="none" normalizeH="0" baseline="0" smtClean="0">
                        <a:ln>
                          <a:noFill/>
                        </a:ln>
                        <a:solidFill>
                          <a:schemeClr val="tx1"/>
                        </a:solidFill>
                        <a:effectLst/>
                        <a:latin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28893" name="Oval 6"/>
          <p:cNvSpPr>
            <a:spLocks noChangeArrowheads="1"/>
          </p:cNvSpPr>
          <p:nvPr/>
        </p:nvSpPr>
        <p:spPr bwMode="auto">
          <a:xfrm>
            <a:off x="2171700" y="3300413"/>
            <a:ext cx="700088" cy="342900"/>
          </a:xfrm>
          <a:prstGeom prst="ellipse">
            <a:avLst/>
          </a:prstGeom>
          <a:noFill/>
          <a:ln w="9525" algn="ctr">
            <a:solidFill>
              <a:srgbClr val="FF0000"/>
            </a:solidFill>
            <a:round/>
            <a:headEnd/>
            <a:tailEnd/>
          </a:ln>
        </p:spPr>
        <p:txBody>
          <a:bodyPr wrap="none" lIns="90000" tIns="46800" rIns="90000" bIns="46800" anchor="ctr"/>
          <a:lstStyle/>
          <a:p>
            <a:endParaRPr lang="id-ID" sz="2000">
              <a:cs typeface="Arial" pitchFamily="34" charset="0"/>
            </a:endParaRPr>
          </a:p>
        </p:txBody>
      </p:sp>
      <p:sp>
        <p:nvSpPr>
          <p:cNvPr id="28894" name="TextBox 7"/>
          <p:cNvSpPr txBox="1">
            <a:spLocks noChangeArrowheads="1"/>
          </p:cNvSpPr>
          <p:nvPr/>
        </p:nvSpPr>
        <p:spPr bwMode="auto">
          <a:xfrm>
            <a:off x="152400" y="5546725"/>
            <a:ext cx="8763000" cy="1006475"/>
          </a:xfrm>
          <a:prstGeom prst="rect">
            <a:avLst/>
          </a:prstGeom>
          <a:noFill/>
          <a:ln w="9525">
            <a:noFill/>
            <a:miter lim="800000"/>
            <a:headEnd/>
            <a:tailEnd/>
          </a:ln>
        </p:spPr>
        <p:txBody>
          <a:bodyPr>
            <a:spAutoFit/>
          </a:bodyPr>
          <a:lstStyle/>
          <a:p>
            <a:r>
              <a:rPr lang="en-US" sz="2000" dirty="0" err="1">
                <a:cs typeface="Arial" pitchFamily="34" charset="0"/>
              </a:rPr>
              <a:t>Hingga</a:t>
            </a:r>
            <a:r>
              <a:rPr lang="en-US" sz="2000" dirty="0">
                <a:cs typeface="Arial" pitchFamily="34" charset="0"/>
              </a:rPr>
              <a:t> </a:t>
            </a:r>
            <a:r>
              <a:rPr lang="en-US" sz="2000" dirty="0" err="1">
                <a:cs typeface="Arial" pitchFamily="34" charset="0"/>
              </a:rPr>
              <a:t>tahun</a:t>
            </a:r>
            <a:r>
              <a:rPr lang="en-US" sz="2000" dirty="0">
                <a:cs typeface="Arial" pitchFamily="34" charset="0"/>
              </a:rPr>
              <a:t> 2009, </a:t>
            </a:r>
            <a:r>
              <a:rPr lang="en-US" sz="2000" dirty="0" err="1">
                <a:cs typeface="Arial" pitchFamily="34" charset="0"/>
              </a:rPr>
              <a:t>persebaran</a:t>
            </a:r>
            <a:r>
              <a:rPr lang="en-US" sz="2000" dirty="0">
                <a:cs typeface="Arial" pitchFamily="34" charset="0"/>
              </a:rPr>
              <a:t> </a:t>
            </a:r>
            <a:r>
              <a:rPr lang="en-US" sz="2000" dirty="0" err="1">
                <a:cs typeface="Arial" pitchFamily="34" charset="0"/>
              </a:rPr>
              <a:t>industri</a:t>
            </a:r>
            <a:r>
              <a:rPr lang="en-US" sz="2000" dirty="0">
                <a:cs typeface="Arial" pitchFamily="34" charset="0"/>
              </a:rPr>
              <a:t> 75% </a:t>
            </a:r>
            <a:r>
              <a:rPr lang="en-US" sz="2000" dirty="0" err="1">
                <a:cs typeface="Arial" pitchFamily="34" charset="0"/>
              </a:rPr>
              <a:t>masih</a:t>
            </a:r>
            <a:r>
              <a:rPr lang="en-US" sz="2000" dirty="0">
                <a:cs typeface="Arial" pitchFamily="34" charset="0"/>
              </a:rPr>
              <a:t> </a:t>
            </a:r>
            <a:r>
              <a:rPr lang="en-US" sz="2000" dirty="0" err="1">
                <a:cs typeface="Arial" pitchFamily="34" charset="0"/>
              </a:rPr>
              <a:t>berada</a:t>
            </a:r>
            <a:r>
              <a:rPr lang="en-US" sz="2000" dirty="0">
                <a:cs typeface="Arial" pitchFamily="34" charset="0"/>
              </a:rPr>
              <a:t> di </a:t>
            </a:r>
            <a:r>
              <a:rPr lang="en-US" sz="2000" dirty="0" err="1">
                <a:cs typeface="Arial" pitchFamily="34" charset="0"/>
              </a:rPr>
              <a:t>Pulau</a:t>
            </a:r>
            <a:r>
              <a:rPr lang="en-US" sz="2000" dirty="0">
                <a:cs typeface="Arial" pitchFamily="34" charset="0"/>
              </a:rPr>
              <a:t> </a:t>
            </a:r>
            <a:r>
              <a:rPr lang="en-US" sz="2000" dirty="0" err="1">
                <a:cs typeface="Arial" pitchFamily="34" charset="0"/>
              </a:rPr>
              <a:t>Jawa</a:t>
            </a:r>
            <a:r>
              <a:rPr lang="en-US" sz="2000" dirty="0">
                <a:cs typeface="Arial" pitchFamily="34" charset="0"/>
              </a:rPr>
              <a:t>, </a:t>
            </a:r>
          </a:p>
          <a:p>
            <a:r>
              <a:rPr lang="en-US" sz="2000" dirty="0" err="1">
                <a:cs typeface="Arial" pitchFamily="34" charset="0"/>
              </a:rPr>
              <a:t>dimana</a:t>
            </a:r>
            <a:r>
              <a:rPr lang="en-US" sz="2000" dirty="0">
                <a:cs typeface="Arial" pitchFamily="34" charset="0"/>
              </a:rPr>
              <a:t> </a:t>
            </a:r>
            <a:r>
              <a:rPr lang="en-US" sz="2000" dirty="0" err="1">
                <a:cs typeface="Arial" pitchFamily="34" charset="0"/>
              </a:rPr>
              <a:t>Jawa</a:t>
            </a:r>
            <a:r>
              <a:rPr lang="en-US" sz="2000" dirty="0">
                <a:cs typeface="Arial" pitchFamily="34" charset="0"/>
              </a:rPr>
              <a:t> Barat </a:t>
            </a:r>
            <a:r>
              <a:rPr lang="en-US" sz="2000" dirty="0" err="1">
                <a:cs typeface="Arial" pitchFamily="34" charset="0"/>
              </a:rPr>
              <a:t>sendiri</a:t>
            </a:r>
            <a:r>
              <a:rPr lang="en-US" sz="2000" dirty="0">
                <a:cs typeface="Arial" pitchFamily="34" charset="0"/>
              </a:rPr>
              <a:t> </a:t>
            </a:r>
            <a:r>
              <a:rPr lang="en-US" sz="2000" dirty="0" err="1">
                <a:cs typeface="Arial" pitchFamily="34" charset="0"/>
              </a:rPr>
              <a:t>memiliki</a:t>
            </a:r>
            <a:r>
              <a:rPr lang="en-US" sz="2000" dirty="0">
                <a:cs typeface="Arial" pitchFamily="34" charset="0"/>
              </a:rPr>
              <a:t> share </a:t>
            </a:r>
            <a:r>
              <a:rPr lang="en-US" sz="2000" dirty="0" err="1">
                <a:cs typeface="Arial" pitchFamily="34" charset="0"/>
              </a:rPr>
              <a:t>terbesar</a:t>
            </a:r>
            <a:r>
              <a:rPr lang="en-US" sz="2000" dirty="0">
                <a:cs typeface="Arial" pitchFamily="34" charset="0"/>
              </a:rPr>
              <a:t> </a:t>
            </a:r>
            <a:r>
              <a:rPr lang="en-US" sz="2000" dirty="0" err="1">
                <a:cs typeface="Arial" pitchFamily="34" charset="0"/>
              </a:rPr>
              <a:t>terhadap</a:t>
            </a:r>
            <a:r>
              <a:rPr lang="en-US" sz="2000" dirty="0">
                <a:cs typeface="Arial" pitchFamily="34" charset="0"/>
              </a:rPr>
              <a:t> PDB </a:t>
            </a:r>
            <a:r>
              <a:rPr lang="en-US" sz="2000" dirty="0" err="1">
                <a:cs typeface="Arial" pitchFamily="34" charset="0"/>
              </a:rPr>
              <a:t>Industri</a:t>
            </a:r>
            <a:r>
              <a:rPr lang="en-US" sz="2000" dirty="0">
                <a:cs typeface="Arial" pitchFamily="34" charset="0"/>
              </a:rPr>
              <a:t> </a:t>
            </a:r>
            <a:r>
              <a:rPr lang="en-US" sz="2000" dirty="0" err="1">
                <a:cs typeface="Arial" pitchFamily="34" charset="0"/>
              </a:rPr>
              <a:t>secara</a:t>
            </a:r>
            <a:r>
              <a:rPr lang="en-US" sz="2000" dirty="0">
                <a:cs typeface="Arial" pitchFamily="34" charset="0"/>
              </a:rPr>
              <a:t> </a:t>
            </a:r>
            <a:r>
              <a:rPr lang="en-US" sz="2000" dirty="0" err="1">
                <a:cs typeface="Arial" pitchFamily="34" charset="0"/>
              </a:rPr>
              <a:t>nasional</a:t>
            </a:r>
            <a:r>
              <a:rPr lang="en-US" sz="2000" dirty="0">
                <a:cs typeface="Arial" pitchFamily="34" charset="0"/>
              </a:rPr>
              <a:t>, </a:t>
            </a:r>
            <a:r>
              <a:rPr lang="en-US" sz="2000" dirty="0" err="1">
                <a:cs typeface="Arial" pitchFamily="34" charset="0"/>
              </a:rPr>
              <a:t>yaitu</a:t>
            </a:r>
            <a:r>
              <a:rPr lang="en-US" sz="2000" dirty="0">
                <a:cs typeface="Arial" pitchFamily="34" charset="0"/>
              </a:rPr>
              <a:t> </a:t>
            </a:r>
            <a:r>
              <a:rPr lang="en-US" sz="2000" dirty="0" err="1">
                <a:cs typeface="Arial" pitchFamily="34" charset="0"/>
              </a:rPr>
              <a:t>sebesar</a:t>
            </a:r>
            <a:r>
              <a:rPr lang="en-US" sz="2000" dirty="0">
                <a:cs typeface="Arial" pitchFamily="34" charset="0"/>
              </a:rPr>
              <a:t> 27,52%</a:t>
            </a:r>
          </a:p>
        </p:txBody>
      </p:sp>
      <p:sp>
        <p:nvSpPr>
          <p:cNvPr id="28895" name="Oval 6"/>
          <p:cNvSpPr>
            <a:spLocks noChangeArrowheads="1"/>
          </p:cNvSpPr>
          <p:nvPr/>
        </p:nvSpPr>
        <p:spPr bwMode="auto">
          <a:xfrm>
            <a:off x="-76200" y="1981200"/>
            <a:ext cx="3048000" cy="342900"/>
          </a:xfrm>
          <a:prstGeom prst="ellipse">
            <a:avLst/>
          </a:prstGeom>
          <a:noFill/>
          <a:ln w="9525" algn="ctr">
            <a:solidFill>
              <a:srgbClr val="FF0000"/>
            </a:solidFill>
            <a:round/>
            <a:headEnd/>
            <a:tailEnd/>
          </a:ln>
        </p:spPr>
        <p:txBody>
          <a:bodyPr wrap="none" lIns="90000" tIns="46800" rIns="90000" bIns="46800" anchor="ctr"/>
          <a:lstStyle/>
          <a:p>
            <a:endParaRPr lang="id-ID" sz="2000">
              <a:cs typeface="Arial" pitchFamily="34" charset="0"/>
            </a:endParaRPr>
          </a:p>
        </p:txBody>
      </p:sp>
      <p:sp>
        <p:nvSpPr>
          <p:cNvPr id="9" name="Slide Number Placeholder 8"/>
          <p:cNvSpPr>
            <a:spLocks noGrp="1"/>
          </p:cNvSpPr>
          <p:nvPr>
            <p:ph type="sldNum" sz="quarter" idx="12"/>
          </p:nvPr>
        </p:nvSpPr>
        <p:spPr/>
        <p:txBody>
          <a:bodyPr/>
          <a:lstStyle/>
          <a:p>
            <a:pPr>
              <a:defRPr/>
            </a:pPr>
            <a:fld id="{FA1EC50F-D562-4EE1-B7D9-3FDEC5376079}" type="slidenum">
              <a:rPr lang="en-US" altLang="en-US" smtClean="0"/>
              <a:pPr>
                <a:defRPr/>
              </a:pPr>
              <a:t>43</a:t>
            </a:fld>
            <a:endParaRPr lang="en-US" altLang="en-US"/>
          </a:p>
        </p:txBody>
      </p:sp>
    </p:spTree>
    <p:extLst>
      <p:ext uri="{BB962C8B-B14F-4D97-AF65-F5344CB8AC3E}">
        <p14:creationId xmlns:p14="http://schemas.microsoft.com/office/powerpoint/2010/main" val="2159111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8100" y="685216"/>
            <a:ext cx="9144000" cy="1446550"/>
          </a:xfrm>
          <a:prstGeom prst="rect">
            <a:avLst/>
          </a:prstGeom>
          <a:solidFill>
            <a:schemeClr val="tx2">
              <a:lumMod val="20000"/>
              <a:lumOff val="80000"/>
            </a:schemeClr>
          </a:solidFill>
          <a:ln>
            <a:solidFill>
              <a:schemeClr val="accent3">
                <a:lumMod val="60000"/>
                <a:lumOff val="40000"/>
              </a:schemeClr>
            </a:solidFill>
          </a:ln>
        </p:spPr>
        <p:txBody>
          <a:bodyPr anchor="ctr">
            <a:spAutoFit/>
          </a:bodyPr>
          <a:lstStyle/>
          <a:p>
            <a:pPr algn="ctr" fontAlgn="auto">
              <a:spcBef>
                <a:spcPts val="0"/>
              </a:spcBef>
              <a:spcAft>
                <a:spcPts val="0"/>
              </a:spcAft>
              <a:defRPr/>
            </a:pPr>
            <a:endParaRPr lang="en-US" sz="8800" b="1" spc="50" dirty="0">
              <a:ln w="12700" cmpd="sng">
                <a:solidFill>
                  <a:schemeClr val="accent6">
                    <a:satMod val="120000"/>
                    <a:shade val="80000"/>
                  </a:schemeClr>
                </a:solidFill>
                <a:prstDash val="solid"/>
              </a:ln>
              <a:solidFill>
                <a:schemeClr val="accent2">
                  <a:lumMod val="75000"/>
                </a:schemeClr>
              </a:solidFill>
              <a:effectLst>
                <a:glow rad="101600">
                  <a:schemeClr val="accent4">
                    <a:satMod val="175000"/>
                    <a:alpha val="40000"/>
                  </a:schemeClr>
                </a:glow>
              </a:effectLst>
              <a:latin typeface="Blackadder ITC" pitchFamily="82" charset="0"/>
              <a:cs typeface="+mn-cs"/>
            </a:endParaRPr>
          </a:p>
        </p:txBody>
      </p:sp>
      <p:sp>
        <p:nvSpPr>
          <p:cNvPr id="12291" name="Title 1"/>
          <p:cNvSpPr>
            <a:spLocks noGrp="1"/>
          </p:cNvSpPr>
          <p:nvPr>
            <p:ph type="title"/>
          </p:nvPr>
        </p:nvSpPr>
        <p:spPr>
          <a:xfrm>
            <a:off x="3124200" y="0"/>
            <a:ext cx="5257800" cy="914400"/>
          </a:xfrm>
        </p:spPr>
        <p:txBody>
          <a:bodyPr/>
          <a:lstStyle/>
          <a:p>
            <a:pPr algn="r" eaLnBrk="1" hangingPunct="1"/>
            <a:r>
              <a:rPr lang="en-US" sz="2800" b="1" dirty="0" smtClean="0">
                <a:solidFill>
                  <a:schemeClr val="tx1"/>
                </a:solidFill>
                <a:latin typeface="Arial Narrow" pitchFamily="34" charset="0"/>
              </a:rPr>
              <a:t>KARAKTERISTIK </a:t>
            </a:r>
            <a:r>
              <a:rPr lang="id-ID" sz="2800" b="1" dirty="0" smtClean="0">
                <a:latin typeface="Arial Narrow" pitchFamily="34" charset="0"/>
              </a:rPr>
              <a:t>INDUSTRI</a:t>
            </a:r>
            <a:r>
              <a:rPr lang="en-US" sz="2800" b="1" dirty="0" smtClean="0">
                <a:solidFill>
                  <a:schemeClr val="tx1"/>
                </a:solidFill>
                <a:latin typeface="Arial Narrow" pitchFamily="34" charset="0"/>
              </a:rPr>
              <a:t> </a:t>
            </a:r>
          </a:p>
        </p:txBody>
      </p:sp>
      <p:sp>
        <p:nvSpPr>
          <p:cNvPr id="35" name="Rectangle 34"/>
          <p:cNvSpPr/>
          <p:nvPr/>
        </p:nvSpPr>
        <p:spPr>
          <a:xfrm>
            <a:off x="288927" y="6453188"/>
            <a:ext cx="5387972"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1100" b="1" dirty="0">
                <a:solidFill>
                  <a:schemeClr val="tx1"/>
                </a:solidFill>
              </a:rPr>
              <a:t>Sumber: </a:t>
            </a:r>
            <a:r>
              <a:rPr lang="en-US" sz="1100" b="1" dirty="0">
                <a:solidFill>
                  <a:schemeClr val="tx1"/>
                </a:solidFill>
              </a:rPr>
              <a:t>UU No. 20/2008; Data BPS </a:t>
            </a:r>
            <a:r>
              <a:rPr lang="en-US" sz="1100" b="1" dirty="0" smtClean="0">
                <a:solidFill>
                  <a:schemeClr val="tx1"/>
                </a:solidFill>
              </a:rPr>
              <a:t>2012 </a:t>
            </a:r>
            <a:r>
              <a:rPr lang="en-US" sz="1100" b="1" dirty="0" err="1" smtClean="0">
                <a:solidFill>
                  <a:schemeClr val="tx1"/>
                </a:solidFill>
              </a:rPr>
              <a:t>dan</a:t>
            </a:r>
            <a:r>
              <a:rPr lang="en-US" sz="1100" b="1" dirty="0" smtClean="0">
                <a:solidFill>
                  <a:schemeClr val="tx1"/>
                </a:solidFill>
              </a:rPr>
              <a:t> </a:t>
            </a:r>
            <a:r>
              <a:rPr lang="en-US" sz="1100" b="1" dirty="0" err="1" smtClean="0">
                <a:solidFill>
                  <a:schemeClr val="tx1"/>
                </a:solidFill>
              </a:rPr>
              <a:t>Dapokdikmen</a:t>
            </a:r>
            <a:r>
              <a:rPr lang="en-US" sz="1100" b="1" dirty="0" smtClean="0">
                <a:solidFill>
                  <a:schemeClr val="tx1"/>
                </a:solidFill>
              </a:rPr>
              <a:t> </a:t>
            </a:r>
            <a:r>
              <a:rPr lang="en-US" sz="1100" b="1" dirty="0" err="1" smtClean="0">
                <a:solidFill>
                  <a:schemeClr val="tx1"/>
                </a:solidFill>
              </a:rPr>
              <a:t>diolah</a:t>
            </a:r>
            <a:endParaRPr lang="id-ID" sz="1100" b="1" dirty="0">
              <a:solidFill>
                <a:schemeClr val="tx1"/>
              </a:solidFill>
            </a:endParaRPr>
          </a:p>
        </p:txBody>
      </p:sp>
      <p:grpSp>
        <p:nvGrpSpPr>
          <p:cNvPr id="2" name="Group 39"/>
          <p:cNvGrpSpPr>
            <a:grpSpLocks/>
          </p:cNvGrpSpPr>
          <p:nvPr/>
        </p:nvGrpSpPr>
        <p:grpSpPr bwMode="auto">
          <a:xfrm>
            <a:off x="76200" y="763369"/>
            <a:ext cx="8915400" cy="5105400"/>
            <a:chOff x="152400" y="1371600"/>
            <a:chExt cx="8915400" cy="5105400"/>
          </a:xfrm>
        </p:grpSpPr>
        <p:sp>
          <p:nvSpPr>
            <p:cNvPr id="72" name="Flowchart: Document 71"/>
            <p:cNvSpPr/>
            <p:nvPr/>
          </p:nvSpPr>
          <p:spPr>
            <a:xfrm>
              <a:off x="7086600" y="3124200"/>
              <a:ext cx="1905000" cy="2286000"/>
            </a:xfrm>
            <a:prstGeom prst="flowChartDocument">
              <a:avLst/>
            </a:prstGeom>
            <a:solidFill>
              <a:schemeClr val="accent4">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p:nvSpPr>
          <p:spPr>
            <a:xfrm>
              <a:off x="152400" y="1828800"/>
              <a:ext cx="6553200" cy="4648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0" name="Rectangle 41"/>
            <p:cNvSpPr>
              <a:spLocks noChangeArrowheads="1"/>
            </p:cNvSpPr>
            <p:nvPr/>
          </p:nvSpPr>
          <p:spPr bwMode="auto">
            <a:xfrm>
              <a:off x="4876801" y="5573713"/>
              <a:ext cx="1752600" cy="522287"/>
            </a:xfrm>
            <a:prstGeom prst="rect">
              <a:avLst/>
            </a:prstGeom>
            <a:solidFill>
              <a:schemeClr val="accent1"/>
            </a:solidFill>
            <a:ln w="9525">
              <a:noFill/>
              <a:miter lim="800000"/>
              <a:headEnd/>
              <a:tailEnd/>
            </a:ln>
          </p:spPr>
          <p:txBody>
            <a:bodyPr>
              <a:spAutoFit/>
            </a:bodyPr>
            <a:lstStyle/>
            <a:p>
              <a:pPr algn="ctr"/>
              <a:r>
                <a:rPr lang="en-US" sz="1400" b="1">
                  <a:latin typeface="Tahoma" pitchFamily="34" charset="0"/>
                  <a:cs typeface="Tahoma" pitchFamily="34" charset="0"/>
                </a:rPr>
                <a:t>5</a:t>
              </a:r>
              <a:r>
                <a:rPr lang="id-ID" sz="1400" b="1">
                  <a:latin typeface="Tahoma" pitchFamily="34" charset="0"/>
                  <a:cs typeface="Tahoma" pitchFamily="34" charset="0"/>
                </a:rPr>
                <a:t>5.586.176 </a:t>
              </a:r>
              <a:r>
                <a:rPr lang="en-US" sz="1400" b="1">
                  <a:latin typeface="Tahoma" pitchFamily="34" charset="0"/>
                  <a:cs typeface="Tahoma" pitchFamily="34" charset="0"/>
                </a:rPr>
                <a:t>Unit </a:t>
              </a:r>
              <a:endParaRPr lang="id-ID" sz="1400" b="1">
                <a:latin typeface="Tahoma" pitchFamily="34" charset="0"/>
                <a:cs typeface="Tahoma" pitchFamily="34" charset="0"/>
              </a:endParaRPr>
            </a:p>
            <a:p>
              <a:pPr algn="ctr"/>
              <a:r>
                <a:rPr lang="en-US" sz="1400" b="1">
                  <a:latin typeface="Tahoma" pitchFamily="34" charset="0"/>
                  <a:cs typeface="Tahoma" pitchFamily="34" charset="0"/>
                </a:rPr>
                <a:t>(9</a:t>
              </a:r>
              <a:r>
                <a:rPr lang="id-ID" sz="1400" b="1">
                  <a:latin typeface="Tahoma" pitchFamily="34" charset="0"/>
                  <a:cs typeface="Tahoma" pitchFamily="34" charset="0"/>
                </a:rPr>
                <a:t>8</a:t>
              </a:r>
              <a:r>
                <a:rPr lang="en-US" sz="1400" b="1">
                  <a:latin typeface="Tahoma" pitchFamily="34" charset="0"/>
                  <a:cs typeface="Tahoma" pitchFamily="34" charset="0"/>
                </a:rPr>
                <a:t>,</a:t>
              </a:r>
              <a:r>
                <a:rPr lang="id-ID" sz="1400" b="1">
                  <a:latin typeface="Tahoma" pitchFamily="34" charset="0"/>
                  <a:cs typeface="Tahoma" pitchFamily="34" charset="0"/>
                </a:rPr>
                <a:t>79</a:t>
              </a:r>
              <a:r>
                <a:rPr lang="en-US" sz="1400" b="1">
                  <a:latin typeface="Tahoma" pitchFamily="34" charset="0"/>
                  <a:cs typeface="Tahoma" pitchFamily="34" charset="0"/>
                </a:rPr>
                <a:t>%)</a:t>
              </a:r>
            </a:p>
          </p:txBody>
        </p:sp>
        <p:sp>
          <p:nvSpPr>
            <p:cNvPr id="12301" name="Rectangle 40"/>
            <p:cNvSpPr>
              <a:spLocks noChangeArrowheads="1"/>
            </p:cNvSpPr>
            <p:nvPr/>
          </p:nvSpPr>
          <p:spPr bwMode="auto">
            <a:xfrm>
              <a:off x="4876801" y="4352925"/>
              <a:ext cx="1752600" cy="523220"/>
            </a:xfrm>
            <a:prstGeom prst="rect">
              <a:avLst/>
            </a:prstGeom>
            <a:gradFill rotWithShape="1">
              <a:gsLst>
                <a:gs pos="0">
                  <a:srgbClr val="FF8080"/>
                </a:gs>
                <a:gs pos="50000">
                  <a:srgbClr val="FFB3B3"/>
                </a:gs>
                <a:gs pos="100000">
                  <a:srgbClr val="FFDADA"/>
                </a:gs>
              </a:gsLst>
              <a:lin ang="5400000" scaled="1"/>
            </a:gradFill>
            <a:ln w="9525">
              <a:noFill/>
              <a:miter lim="800000"/>
              <a:headEnd/>
              <a:tailEnd/>
            </a:ln>
          </p:spPr>
          <p:txBody>
            <a:bodyPr>
              <a:spAutoFit/>
            </a:bodyPr>
            <a:lstStyle/>
            <a:p>
              <a:pPr algn="ctr"/>
              <a:r>
                <a:rPr lang="id-ID" sz="1400" b="1">
                  <a:latin typeface="Tahoma" pitchFamily="34" charset="0"/>
                  <a:cs typeface="Tahoma" pitchFamily="34" charset="0"/>
                </a:rPr>
                <a:t>629.418 </a:t>
              </a:r>
              <a:r>
                <a:rPr lang="en-US" sz="1400" b="1">
                  <a:latin typeface="Tahoma" pitchFamily="34" charset="0"/>
                  <a:cs typeface="Tahoma" pitchFamily="34" charset="0"/>
                </a:rPr>
                <a:t>Unit</a:t>
              </a:r>
              <a:r>
                <a:rPr lang="id-ID" sz="1400" b="1">
                  <a:latin typeface="Tahoma" pitchFamily="34" charset="0"/>
                  <a:cs typeface="Tahoma" pitchFamily="34" charset="0"/>
                </a:rPr>
                <a:t> </a:t>
              </a:r>
              <a:r>
                <a:rPr lang="en-US" sz="1400" b="1">
                  <a:latin typeface="Tahoma" pitchFamily="34" charset="0"/>
                  <a:cs typeface="Tahoma" pitchFamily="34" charset="0"/>
                </a:rPr>
                <a:t>(1,1</a:t>
              </a:r>
              <a:r>
                <a:rPr lang="id-ID" sz="1400" b="1">
                  <a:latin typeface="Tahoma" pitchFamily="34" charset="0"/>
                  <a:cs typeface="Tahoma" pitchFamily="34" charset="0"/>
                </a:rPr>
                <a:t>1</a:t>
              </a:r>
              <a:r>
                <a:rPr lang="en-US" sz="1400" b="1">
                  <a:latin typeface="Tahoma" pitchFamily="34" charset="0"/>
                  <a:cs typeface="Tahoma" pitchFamily="34" charset="0"/>
                </a:rPr>
                <a:t>%)</a:t>
              </a:r>
            </a:p>
          </p:txBody>
        </p:sp>
        <p:sp>
          <p:nvSpPr>
            <p:cNvPr id="12302" name="Rectangle 39"/>
            <p:cNvSpPr>
              <a:spLocks noChangeArrowheads="1"/>
            </p:cNvSpPr>
            <p:nvPr/>
          </p:nvSpPr>
          <p:spPr bwMode="auto">
            <a:xfrm>
              <a:off x="4876801" y="3200400"/>
              <a:ext cx="1752600" cy="523875"/>
            </a:xfrm>
            <a:prstGeom prst="rect">
              <a:avLst/>
            </a:prstGeom>
            <a:solidFill>
              <a:srgbClr val="FFFF00"/>
            </a:solidFill>
            <a:ln w="9525">
              <a:noFill/>
              <a:miter lim="800000"/>
              <a:headEnd/>
              <a:tailEnd/>
            </a:ln>
          </p:spPr>
          <p:txBody>
            <a:bodyPr>
              <a:spAutoFit/>
            </a:bodyPr>
            <a:lstStyle/>
            <a:p>
              <a:pPr algn="ctr"/>
              <a:r>
                <a:rPr lang="en-US" sz="1400" b="1">
                  <a:latin typeface="Tahoma" pitchFamily="34" charset="0"/>
                  <a:cs typeface="Tahoma" pitchFamily="34" charset="0"/>
                </a:rPr>
                <a:t>4</a:t>
              </a:r>
              <a:r>
                <a:rPr lang="id-ID" sz="1400" b="1">
                  <a:latin typeface="Tahoma" pitchFamily="34" charset="0"/>
                  <a:cs typeface="Tahoma" pitchFamily="34" charset="0"/>
                </a:rPr>
                <a:t>8.977 </a:t>
              </a:r>
              <a:r>
                <a:rPr lang="en-US" sz="1400" b="1">
                  <a:latin typeface="Tahoma" pitchFamily="34" charset="0"/>
                  <a:cs typeface="Tahoma" pitchFamily="34" charset="0"/>
                </a:rPr>
                <a:t>Unit</a:t>
              </a:r>
              <a:r>
                <a:rPr lang="id-ID" sz="1400" b="1">
                  <a:latin typeface="Tahoma" pitchFamily="34" charset="0"/>
                  <a:cs typeface="Tahoma" pitchFamily="34" charset="0"/>
                </a:rPr>
                <a:t> </a:t>
              </a:r>
            </a:p>
            <a:p>
              <a:pPr algn="ctr"/>
              <a:r>
                <a:rPr lang="en-US" sz="1400" b="1">
                  <a:latin typeface="Tahoma" pitchFamily="34" charset="0"/>
                  <a:cs typeface="Tahoma" pitchFamily="34" charset="0"/>
                </a:rPr>
                <a:t>(0,0</a:t>
              </a:r>
              <a:r>
                <a:rPr lang="id-ID" sz="1400" b="1">
                  <a:latin typeface="Tahoma" pitchFamily="34" charset="0"/>
                  <a:cs typeface="Tahoma" pitchFamily="34" charset="0"/>
                </a:rPr>
                <a:t>9</a:t>
              </a:r>
              <a:r>
                <a:rPr lang="en-US" sz="1400" b="1">
                  <a:latin typeface="Tahoma" pitchFamily="34" charset="0"/>
                  <a:cs typeface="Tahoma" pitchFamily="34" charset="0"/>
                </a:rPr>
                <a:t>%)</a:t>
              </a:r>
            </a:p>
          </p:txBody>
        </p:sp>
        <p:sp>
          <p:nvSpPr>
            <p:cNvPr id="12303" name="Rectangle 38"/>
            <p:cNvSpPr>
              <a:spLocks noChangeArrowheads="1"/>
            </p:cNvSpPr>
            <p:nvPr/>
          </p:nvSpPr>
          <p:spPr bwMode="auto">
            <a:xfrm>
              <a:off x="4876800" y="2209800"/>
              <a:ext cx="1752599" cy="479425"/>
            </a:xfrm>
            <a:prstGeom prst="rect">
              <a:avLst/>
            </a:prstGeom>
            <a:solidFill>
              <a:srgbClr val="92D050"/>
            </a:solidFill>
            <a:ln w="9525">
              <a:noFill/>
              <a:miter lim="800000"/>
              <a:headEnd/>
              <a:tailEnd/>
            </a:ln>
          </p:spPr>
          <p:txBody>
            <a:bodyPr>
              <a:spAutoFit/>
            </a:bodyPr>
            <a:lstStyle/>
            <a:p>
              <a:pPr algn="ctr">
                <a:lnSpc>
                  <a:spcPct val="90000"/>
                </a:lnSpc>
              </a:pPr>
              <a:r>
                <a:rPr lang="en-US" sz="1400" b="1">
                  <a:latin typeface="Tahoma" pitchFamily="34" charset="0"/>
                  <a:cs typeface="Tahoma" pitchFamily="34" charset="0"/>
                </a:rPr>
                <a:t>4</a:t>
              </a:r>
              <a:r>
                <a:rPr lang="id-ID" sz="1400" b="1">
                  <a:latin typeface="Tahoma" pitchFamily="34" charset="0"/>
                  <a:cs typeface="Tahoma" pitchFamily="34" charset="0"/>
                </a:rPr>
                <a:t>.968 </a:t>
              </a:r>
              <a:r>
                <a:rPr lang="en-US" sz="1400" b="1">
                  <a:latin typeface="Tahoma" pitchFamily="34" charset="0"/>
                  <a:cs typeface="Tahoma" pitchFamily="34" charset="0"/>
                </a:rPr>
                <a:t>Unit</a:t>
              </a:r>
              <a:r>
                <a:rPr lang="id-ID" sz="1400" b="1">
                  <a:latin typeface="Tahoma" pitchFamily="34" charset="0"/>
                  <a:cs typeface="Tahoma" pitchFamily="34" charset="0"/>
                </a:rPr>
                <a:t> </a:t>
              </a:r>
            </a:p>
            <a:p>
              <a:pPr algn="ctr">
                <a:lnSpc>
                  <a:spcPct val="90000"/>
                </a:lnSpc>
              </a:pPr>
              <a:r>
                <a:rPr lang="en-US" sz="1400" b="1">
                  <a:latin typeface="Tahoma" pitchFamily="34" charset="0"/>
                  <a:cs typeface="Tahoma" pitchFamily="34" charset="0"/>
                </a:rPr>
                <a:t>(0,01%)</a:t>
              </a:r>
            </a:p>
          </p:txBody>
        </p:sp>
        <p:sp>
          <p:nvSpPr>
            <p:cNvPr id="12304" name="TextBox 1"/>
            <p:cNvSpPr txBox="1">
              <a:spLocks noChangeArrowheads="1"/>
            </p:cNvSpPr>
            <p:nvPr/>
          </p:nvSpPr>
          <p:spPr bwMode="auto">
            <a:xfrm>
              <a:off x="152400" y="1371600"/>
              <a:ext cx="3048000" cy="400050"/>
            </a:xfrm>
            <a:prstGeom prst="rect">
              <a:avLst/>
            </a:prstGeom>
            <a:noFill/>
            <a:ln w="9525">
              <a:noFill/>
              <a:miter lim="800000"/>
              <a:headEnd/>
              <a:tailEnd/>
            </a:ln>
          </p:spPr>
          <p:txBody>
            <a:bodyPr>
              <a:spAutoFit/>
            </a:bodyPr>
            <a:lstStyle/>
            <a:p>
              <a:r>
                <a:rPr lang="id-ID" sz="2000" b="1">
                  <a:latin typeface="Calibri" pitchFamily="34" charset="0"/>
                </a:rPr>
                <a:t>TOTAL : 56.539.560 UNIT</a:t>
              </a:r>
            </a:p>
          </p:txBody>
        </p:sp>
        <p:sp>
          <p:nvSpPr>
            <p:cNvPr id="36" name="Chevron 35"/>
            <p:cNvSpPr/>
            <p:nvPr/>
          </p:nvSpPr>
          <p:spPr>
            <a:xfrm>
              <a:off x="4343400" y="2133600"/>
              <a:ext cx="533400" cy="609600"/>
            </a:xfrm>
            <a:prstGeom prst="chevron">
              <a:avLst>
                <a:gd name="adj" fmla="val 63825"/>
              </a:avLst>
            </a:prstGeom>
            <a:solidFill>
              <a:srgbClr val="009900"/>
            </a:solidFill>
            <a:ln>
              <a:solidFill>
                <a:schemeClr val="accent4">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Chevron 36"/>
            <p:cNvSpPr/>
            <p:nvPr/>
          </p:nvSpPr>
          <p:spPr>
            <a:xfrm>
              <a:off x="4343400" y="3124200"/>
              <a:ext cx="533400" cy="609600"/>
            </a:xfrm>
            <a:prstGeom prst="chevron">
              <a:avLst>
                <a:gd name="adj" fmla="val 63825"/>
              </a:avLst>
            </a:prstGeom>
            <a:solidFill>
              <a:srgbClr val="FFFF00"/>
            </a:solidFill>
            <a:ln>
              <a:solidFill>
                <a:schemeClr val="accent4">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Chevron 37"/>
            <p:cNvSpPr/>
            <p:nvPr/>
          </p:nvSpPr>
          <p:spPr>
            <a:xfrm>
              <a:off x="4343400" y="4343400"/>
              <a:ext cx="533400" cy="609600"/>
            </a:xfrm>
            <a:prstGeom prst="chevron">
              <a:avLst>
                <a:gd name="adj" fmla="val 63825"/>
              </a:avLst>
            </a:prstGeom>
            <a:solidFill>
              <a:srgbClr val="FF0000"/>
            </a:solidFill>
            <a:ln>
              <a:solidFill>
                <a:schemeClr val="accent4">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9" name="Chevron 38"/>
            <p:cNvSpPr/>
            <p:nvPr/>
          </p:nvSpPr>
          <p:spPr>
            <a:xfrm>
              <a:off x="4343400" y="5486400"/>
              <a:ext cx="533400" cy="609600"/>
            </a:xfrm>
            <a:prstGeom prst="chevron">
              <a:avLst>
                <a:gd name="adj" fmla="val 63825"/>
              </a:avLst>
            </a:prstGeom>
            <a:solidFill>
              <a:schemeClr val="tx2">
                <a:lumMod val="75000"/>
              </a:schemeClr>
            </a:solidFill>
            <a:ln>
              <a:solidFill>
                <a:schemeClr val="accent4">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3" name="Group 54"/>
            <p:cNvGrpSpPr>
              <a:grpSpLocks/>
            </p:cNvGrpSpPr>
            <p:nvPr/>
          </p:nvGrpSpPr>
          <p:grpSpPr bwMode="auto">
            <a:xfrm>
              <a:off x="166936" y="1981200"/>
              <a:ext cx="4030413" cy="866993"/>
              <a:chOff x="395536" y="2065338"/>
              <a:chExt cx="4030413" cy="866993"/>
            </a:xfrm>
          </p:grpSpPr>
          <p:sp>
            <p:nvSpPr>
              <p:cNvPr id="21" name="Rectangle 20"/>
              <p:cNvSpPr/>
              <p:nvPr/>
            </p:nvSpPr>
            <p:spPr>
              <a:xfrm>
                <a:off x="395536" y="2127771"/>
                <a:ext cx="214064" cy="242368"/>
              </a:xfrm>
              <a:prstGeom prst="rect">
                <a:avLst/>
              </a:prstGeom>
              <a:solidFill>
                <a:srgbClr val="0E3A16"/>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Title 1"/>
              <p:cNvSpPr txBox="1">
                <a:spLocks/>
              </p:cNvSpPr>
              <p:nvPr/>
            </p:nvSpPr>
            <p:spPr>
              <a:xfrm>
                <a:off x="685800" y="2065338"/>
                <a:ext cx="2368550" cy="388938"/>
              </a:xfrm>
              <a:prstGeom prst="rect">
                <a:avLst/>
              </a:prstGeom>
            </p:spPr>
            <p:txBody>
              <a:bodyPr anchor="ctr">
                <a:normAutofit fontScale="82500" lnSpcReduction="20000"/>
              </a:bodyPr>
              <a:lstStyle/>
              <a:p>
                <a:pPr fontAlgn="auto">
                  <a:spcBef>
                    <a:spcPts val="0"/>
                  </a:spcBef>
                  <a:spcAft>
                    <a:spcPts val="0"/>
                  </a:spcAft>
                  <a:defRPr/>
                </a:pPr>
                <a:r>
                  <a:rPr lang="id-ID" sz="2700" b="1" dirty="0">
                    <a:solidFill>
                      <a:srgbClr val="0E3A16"/>
                    </a:solidFill>
                    <a:effectLst>
                      <a:outerShdw blurRad="38100" dist="38100" dir="2700000" algn="tl">
                        <a:srgbClr val="000000">
                          <a:alpha val="43137"/>
                        </a:srgbClr>
                      </a:outerShdw>
                    </a:effectLst>
                    <a:latin typeface="Tahoma" pitchFamily="34" charset="0"/>
                    <a:ea typeface="Tahoma" pitchFamily="34" charset="0"/>
                    <a:cs typeface="Tahoma" pitchFamily="34" charset="0"/>
                  </a:rPr>
                  <a:t>Usaha Besar</a:t>
                </a:r>
                <a:endParaRPr lang="id-ID" sz="2100" b="1" dirty="0">
                  <a:latin typeface="+mj-lt"/>
                  <a:ea typeface="+mj-ea"/>
                  <a:cs typeface="+mj-cs"/>
                </a:endParaRPr>
              </a:p>
            </p:txBody>
          </p:sp>
          <p:sp>
            <p:nvSpPr>
              <p:cNvPr id="12345" name="Rectangle 52"/>
              <p:cNvSpPr>
                <a:spLocks noChangeArrowheads="1"/>
              </p:cNvSpPr>
              <p:nvPr/>
            </p:nvSpPr>
            <p:spPr bwMode="auto">
              <a:xfrm>
                <a:off x="692149" y="2286000"/>
                <a:ext cx="3733800" cy="646331"/>
              </a:xfrm>
              <a:prstGeom prst="rect">
                <a:avLst/>
              </a:prstGeom>
              <a:noFill/>
              <a:ln w="9525">
                <a:noFill/>
                <a:miter lim="800000"/>
                <a:headEnd/>
                <a:tailEnd/>
              </a:ln>
            </p:spPr>
            <p:txBody>
              <a:bodyPr>
                <a:spAutoFit/>
              </a:bodyPr>
              <a:lstStyle/>
              <a:p>
                <a:r>
                  <a:rPr lang="id-ID" b="1">
                    <a:latin typeface="Calibri" pitchFamily="34" charset="0"/>
                  </a:rPr>
                  <a:t>Omzet/tahun lebih dari Rp 50 Miliar</a:t>
                </a:r>
              </a:p>
              <a:p>
                <a:r>
                  <a:rPr lang="id-ID" b="1">
                    <a:latin typeface="Calibri" pitchFamily="34" charset="0"/>
                  </a:rPr>
                  <a:t>Asset lebih dari 10 Miliar</a:t>
                </a:r>
              </a:p>
            </p:txBody>
          </p:sp>
        </p:grpSp>
        <p:grpSp>
          <p:nvGrpSpPr>
            <p:cNvPr id="4" name="Group 56"/>
            <p:cNvGrpSpPr>
              <a:grpSpLocks/>
            </p:cNvGrpSpPr>
            <p:nvPr/>
          </p:nvGrpSpPr>
          <p:grpSpPr bwMode="auto">
            <a:xfrm>
              <a:off x="166936" y="2971800"/>
              <a:ext cx="4335290" cy="990600"/>
              <a:chOff x="395536" y="2895600"/>
              <a:chExt cx="4335290" cy="990600"/>
            </a:xfrm>
          </p:grpSpPr>
          <p:sp>
            <p:nvSpPr>
              <p:cNvPr id="18" name="Title 1"/>
              <p:cNvSpPr txBox="1">
                <a:spLocks/>
              </p:cNvSpPr>
              <p:nvPr/>
            </p:nvSpPr>
            <p:spPr>
              <a:xfrm>
                <a:off x="685800" y="2895600"/>
                <a:ext cx="3816426" cy="513333"/>
              </a:xfrm>
              <a:prstGeom prst="rect">
                <a:avLst/>
              </a:prstGeom>
              <a:ln>
                <a:noFill/>
              </a:ln>
            </p:spPr>
            <p:txBody>
              <a:bodyPr anchor="ctr"/>
              <a:lstStyle/>
              <a:p>
                <a:pPr fontAlgn="auto">
                  <a:spcBef>
                    <a:spcPts val="0"/>
                  </a:spcBef>
                  <a:spcAft>
                    <a:spcPts val="0"/>
                  </a:spcAft>
                  <a:defRPr/>
                </a:pPr>
                <a:r>
                  <a:rPr lang="id-ID" sz="2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Usaha Menengah</a:t>
                </a:r>
                <a:endParaRPr lang="id-ID" sz="2200" b="1" dirty="0">
                  <a:latin typeface="Arial Narrow" pitchFamily="34" charset="0"/>
                  <a:ea typeface="+mj-ea"/>
                  <a:cs typeface="+mj-cs"/>
                </a:endParaRPr>
              </a:p>
            </p:txBody>
          </p:sp>
          <p:sp>
            <p:nvSpPr>
              <p:cNvPr id="22" name="Rectangle 21"/>
              <p:cNvSpPr/>
              <p:nvPr/>
            </p:nvSpPr>
            <p:spPr>
              <a:xfrm>
                <a:off x="395536" y="3063875"/>
                <a:ext cx="214064" cy="212725"/>
              </a:xfrm>
              <a:prstGeom prst="rect">
                <a:avLst/>
              </a:prstGeom>
              <a:solidFill>
                <a:srgbClr val="FFFF00"/>
              </a:solidFill>
              <a:ln>
                <a:solidFill>
                  <a:srgbClr val="F3D80D"/>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id-ID"/>
              </a:p>
            </p:txBody>
          </p:sp>
          <p:sp>
            <p:nvSpPr>
              <p:cNvPr id="12340" name="Rectangle 55"/>
              <p:cNvSpPr>
                <a:spLocks noChangeArrowheads="1"/>
              </p:cNvSpPr>
              <p:nvPr/>
            </p:nvSpPr>
            <p:spPr bwMode="auto">
              <a:xfrm>
                <a:off x="692226" y="3239869"/>
                <a:ext cx="4038600" cy="646331"/>
              </a:xfrm>
              <a:prstGeom prst="rect">
                <a:avLst/>
              </a:prstGeom>
              <a:noFill/>
              <a:ln w="9525">
                <a:noFill/>
                <a:miter lim="800000"/>
                <a:headEnd/>
                <a:tailEnd/>
              </a:ln>
            </p:spPr>
            <p:txBody>
              <a:bodyPr>
                <a:spAutoFit/>
              </a:bodyPr>
              <a:lstStyle/>
              <a:p>
                <a:r>
                  <a:rPr lang="id-ID" b="1">
                    <a:latin typeface="Arial Narrow" pitchFamily="34" charset="0"/>
                  </a:rPr>
                  <a:t>Omzet/tahun Rp 2,5 Miliar s.d. Rp 50 Miliar</a:t>
                </a:r>
              </a:p>
              <a:p>
                <a:r>
                  <a:rPr lang="id-ID" b="1">
                    <a:latin typeface="Arial Narrow" pitchFamily="34" charset="0"/>
                  </a:rPr>
                  <a:t>Asset Rp. 500 juta s.d. Rp 10 Miliar</a:t>
                </a:r>
              </a:p>
            </p:txBody>
          </p:sp>
        </p:grpSp>
        <p:grpSp>
          <p:nvGrpSpPr>
            <p:cNvPr id="5" name="Group 60"/>
            <p:cNvGrpSpPr>
              <a:grpSpLocks/>
            </p:cNvGrpSpPr>
            <p:nvPr/>
          </p:nvGrpSpPr>
          <p:grpSpPr bwMode="auto">
            <a:xfrm>
              <a:off x="166936" y="4200307"/>
              <a:ext cx="4259013" cy="905093"/>
              <a:chOff x="395536" y="4084638"/>
              <a:chExt cx="4259013" cy="905093"/>
            </a:xfrm>
          </p:grpSpPr>
          <p:sp>
            <p:nvSpPr>
              <p:cNvPr id="19" name="Title 1"/>
              <p:cNvSpPr txBox="1">
                <a:spLocks/>
              </p:cNvSpPr>
              <p:nvPr/>
            </p:nvSpPr>
            <p:spPr>
              <a:xfrm>
                <a:off x="685800" y="4084856"/>
                <a:ext cx="2063750" cy="411163"/>
              </a:xfrm>
              <a:prstGeom prst="rect">
                <a:avLst/>
              </a:prstGeom>
            </p:spPr>
            <p:txBody>
              <a:bodyPr anchor="ctr">
                <a:normAutofit fontScale="97500" lnSpcReduction="10000"/>
              </a:bodyPr>
              <a:lstStyle/>
              <a:p>
                <a:pPr fontAlgn="auto">
                  <a:spcBef>
                    <a:spcPts val="0"/>
                  </a:spcBef>
                  <a:spcAft>
                    <a:spcPts val="0"/>
                  </a:spcAft>
                  <a:defRPr/>
                </a:pPr>
                <a:r>
                  <a:rPr lang="id-ID" sz="22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Usaha Kecil</a:t>
                </a:r>
                <a:endParaRPr lang="id-ID" sz="2200" b="1" dirty="0">
                  <a:latin typeface="Arial Narrow" pitchFamily="34" charset="0"/>
                  <a:ea typeface="+mj-ea"/>
                  <a:cs typeface="+mj-cs"/>
                </a:endParaRPr>
              </a:p>
            </p:txBody>
          </p:sp>
          <p:sp>
            <p:nvSpPr>
              <p:cNvPr id="23" name="Rectangle 22"/>
              <p:cNvSpPr/>
              <p:nvPr/>
            </p:nvSpPr>
            <p:spPr>
              <a:xfrm>
                <a:off x="395536" y="4156571"/>
                <a:ext cx="214064" cy="22356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id-ID"/>
              </a:p>
            </p:txBody>
          </p:sp>
          <p:sp>
            <p:nvSpPr>
              <p:cNvPr id="12335" name="Rectangle 57"/>
              <p:cNvSpPr>
                <a:spLocks noChangeArrowheads="1"/>
              </p:cNvSpPr>
              <p:nvPr/>
            </p:nvSpPr>
            <p:spPr bwMode="auto">
              <a:xfrm>
                <a:off x="692149" y="4343400"/>
                <a:ext cx="3962400" cy="646331"/>
              </a:xfrm>
              <a:prstGeom prst="rect">
                <a:avLst/>
              </a:prstGeom>
              <a:noFill/>
              <a:ln w="9525">
                <a:noFill/>
                <a:miter lim="800000"/>
                <a:headEnd/>
                <a:tailEnd/>
              </a:ln>
            </p:spPr>
            <p:txBody>
              <a:bodyPr>
                <a:spAutoFit/>
              </a:bodyPr>
              <a:lstStyle/>
              <a:p>
                <a:r>
                  <a:rPr lang="id-ID" b="1">
                    <a:latin typeface="Arial Narrow" pitchFamily="34" charset="0"/>
                  </a:rPr>
                  <a:t>Omzet/tahun Rp 300 Juta s.d. Rp 2,5 Miliar</a:t>
                </a:r>
              </a:p>
              <a:p>
                <a:r>
                  <a:rPr lang="id-ID" b="1">
                    <a:latin typeface="Arial Narrow" pitchFamily="34" charset="0"/>
                  </a:rPr>
                  <a:t>Asset Rp. 50 juta s.d. Rp 500 Juta</a:t>
                </a:r>
              </a:p>
            </p:txBody>
          </p:sp>
        </p:grpSp>
        <p:grpSp>
          <p:nvGrpSpPr>
            <p:cNvPr id="6" name="Group 59"/>
            <p:cNvGrpSpPr>
              <a:grpSpLocks/>
            </p:cNvGrpSpPr>
            <p:nvPr/>
          </p:nvGrpSpPr>
          <p:grpSpPr bwMode="auto">
            <a:xfrm>
              <a:off x="166936" y="5257800"/>
              <a:ext cx="3268414" cy="990600"/>
              <a:chOff x="395536" y="5257800"/>
              <a:chExt cx="3268414" cy="990600"/>
            </a:xfrm>
          </p:grpSpPr>
          <p:sp>
            <p:nvSpPr>
              <p:cNvPr id="20" name="Title 1"/>
              <p:cNvSpPr txBox="1">
                <a:spLocks/>
              </p:cNvSpPr>
              <p:nvPr/>
            </p:nvSpPr>
            <p:spPr>
              <a:xfrm>
                <a:off x="685800" y="5257800"/>
                <a:ext cx="2597150" cy="412750"/>
              </a:xfrm>
              <a:prstGeom prst="rect">
                <a:avLst/>
              </a:prstGeom>
            </p:spPr>
            <p:txBody>
              <a:bodyPr anchor="ctr">
                <a:normAutofit fontScale="97500"/>
              </a:bodyPr>
              <a:lstStyle/>
              <a:p>
                <a:pPr fontAlgn="auto">
                  <a:spcBef>
                    <a:spcPts val="0"/>
                  </a:spcBef>
                  <a:spcAft>
                    <a:spcPts val="0"/>
                  </a:spcAft>
                  <a:defRPr/>
                </a:pPr>
                <a:r>
                  <a:rPr lang="id-ID" sz="2200" b="1" dirty="0">
                    <a:solidFill>
                      <a:schemeClr val="accent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Usaha Mikro</a:t>
                </a:r>
                <a:endParaRPr lang="id-ID" sz="2200" b="1" dirty="0">
                  <a:latin typeface="Arial Narrow" pitchFamily="34" charset="0"/>
                  <a:ea typeface="+mj-ea"/>
                  <a:cs typeface="+mj-cs"/>
                </a:endParaRPr>
              </a:p>
            </p:txBody>
          </p:sp>
          <p:sp>
            <p:nvSpPr>
              <p:cNvPr id="24" name="Rectangle 23"/>
              <p:cNvSpPr/>
              <p:nvPr/>
            </p:nvSpPr>
            <p:spPr>
              <a:xfrm>
                <a:off x="395536" y="5370198"/>
                <a:ext cx="214064" cy="19240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2330" name="Rectangle 58"/>
              <p:cNvSpPr>
                <a:spLocks noChangeArrowheads="1"/>
              </p:cNvSpPr>
              <p:nvPr/>
            </p:nvSpPr>
            <p:spPr bwMode="auto">
              <a:xfrm>
                <a:off x="692150" y="5602069"/>
                <a:ext cx="2971800" cy="646331"/>
              </a:xfrm>
              <a:prstGeom prst="rect">
                <a:avLst/>
              </a:prstGeom>
              <a:noFill/>
              <a:ln w="9525">
                <a:noFill/>
                <a:miter lim="800000"/>
                <a:headEnd/>
                <a:tailEnd/>
              </a:ln>
            </p:spPr>
            <p:txBody>
              <a:bodyPr>
                <a:spAutoFit/>
              </a:bodyPr>
              <a:lstStyle/>
              <a:p>
                <a:r>
                  <a:rPr lang="id-ID" b="1" dirty="0">
                    <a:latin typeface="Arial Narrow" pitchFamily="34" charset="0"/>
                  </a:rPr>
                  <a:t>Omzet/tahun s.d.Rp 300 Juta</a:t>
                </a:r>
              </a:p>
              <a:p>
                <a:r>
                  <a:rPr lang="id-ID" b="1" dirty="0">
                    <a:latin typeface="Arial Narrow" pitchFamily="34" charset="0"/>
                  </a:rPr>
                  <a:t>Asset s.d. Rp. 50 juta</a:t>
                </a:r>
              </a:p>
            </p:txBody>
          </p:sp>
        </p:grpSp>
        <p:sp>
          <p:nvSpPr>
            <p:cNvPr id="65" name="Pentagon 64"/>
            <p:cNvSpPr/>
            <p:nvPr/>
          </p:nvSpPr>
          <p:spPr>
            <a:xfrm>
              <a:off x="6705600" y="2209800"/>
              <a:ext cx="381000" cy="3886200"/>
            </a:xfrm>
            <a:prstGeom prst="homePlate">
              <a:avLst>
                <a:gd name="adj" fmla="val 82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69"/>
            <p:cNvGrpSpPr>
              <a:grpSpLocks/>
            </p:cNvGrpSpPr>
            <p:nvPr/>
          </p:nvGrpSpPr>
          <p:grpSpPr bwMode="auto">
            <a:xfrm>
              <a:off x="7162800" y="3200400"/>
              <a:ext cx="1905000" cy="1656040"/>
              <a:chOff x="7162800" y="3296960"/>
              <a:chExt cx="1905000" cy="1656040"/>
            </a:xfrm>
          </p:grpSpPr>
          <p:sp>
            <p:nvSpPr>
              <p:cNvPr id="12323" name="Rectangle 65"/>
              <p:cNvSpPr>
                <a:spLocks noChangeArrowheads="1"/>
              </p:cNvSpPr>
              <p:nvPr/>
            </p:nvSpPr>
            <p:spPr bwMode="auto">
              <a:xfrm>
                <a:off x="7162800" y="3296960"/>
                <a:ext cx="1676400" cy="523220"/>
              </a:xfrm>
              <a:prstGeom prst="rect">
                <a:avLst/>
              </a:prstGeom>
              <a:noFill/>
              <a:ln w="9525">
                <a:noFill/>
                <a:miter lim="800000"/>
                <a:headEnd/>
                <a:tailEnd/>
              </a:ln>
            </p:spPr>
            <p:txBody>
              <a:bodyPr>
                <a:spAutoFit/>
              </a:bodyPr>
              <a:lstStyle/>
              <a:p>
                <a:r>
                  <a:rPr lang="en-GB" sz="1400" b="1">
                    <a:latin typeface="Arial Narrow" pitchFamily="34" charset="0"/>
                  </a:rPr>
                  <a:t>PDB:</a:t>
                </a:r>
              </a:p>
              <a:p>
                <a:r>
                  <a:rPr lang="en-GB" sz="1400" b="1">
                    <a:latin typeface="Arial Narrow" pitchFamily="34" charset="0"/>
                  </a:rPr>
                  <a:t>59</a:t>
                </a:r>
                <a:r>
                  <a:rPr lang="id-ID" sz="1400" b="1">
                    <a:latin typeface="Arial Narrow" pitchFamily="34" charset="0"/>
                  </a:rPr>
                  <a:t>,</a:t>
                </a:r>
                <a:r>
                  <a:rPr lang="en-US" sz="1400" b="1">
                    <a:latin typeface="Arial Narrow" pitchFamily="34" charset="0"/>
                  </a:rPr>
                  <a:t>0</a:t>
                </a:r>
                <a:r>
                  <a:rPr lang="en-GB" sz="1400" b="1">
                    <a:latin typeface="Arial Narrow" pitchFamily="34" charset="0"/>
                  </a:rPr>
                  <a:t>8% (Rp.4.869,5 T)</a:t>
                </a:r>
              </a:p>
            </p:txBody>
          </p:sp>
          <p:sp>
            <p:nvSpPr>
              <p:cNvPr id="12324" name="Rectangle 66"/>
              <p:cNvSpPr>
                <a:spLocks noChangeArrowheads="1"/>
              </p:cNvSpPr>
              <p:nvPr/>
            </p:nvSpPr>
            <p:spPr bwMode="auto">
              <a:xfrm>
                <a:off x="7162800" y="3830360"/>
                <a:ext cx="1752600" cy="523220"/>
              </a:xfrm>
              <a:prstGeom prst="rect">
                <a:avLst/>
              </a:prstGeom>
              <a:noFill/>
              <a:ln w="9525">
                <a:noFill/>
                <a:miter lim="800000"/>
                <a:headEnd/>
                <a:tailEnd/>
              </a:ln>
            </p:spPr>
            <p:txBody>
              <a:bodyPr>
                <a:spAutoFit/>
              </a:bodyPr>
              <a:lstStyle/>
              <a:p>
                <a:r>
                  <a:rPr lang="en-GB" sz="1400" b="1">
                    <a:solidFill>
                      <a:srgbClr val="003300"/>
                    </a:solidFill>
                    <a:latin typeface="Arial Narrow" pitchFamily="34" charset="0"/>
                  </a:rPr>
                  <a:t>TENAGA KERJA:</a:t>
                </a:r>
              </a:p>
              <a:p>
                <a:r>
                  <a:rPr lang="en-GB" sz="1400" b="1">
                    <a:solidFill>
                      <a:srgbClr val="003300"/>
                    </a:solidFill>
                    <a:latin typeface="Arial Narrow" pitchFamily="34" charset="0"/>
                  </a:rPr>
                  <a:t>97</a:t>
                </a:r>
                <a:r>
                  <a:rPr lang="id-ID" sz="1400" b="1">
                    <a:solidFill>
                      <a:srgbClr val="003300"/>
                    </a:solidFill>
                    <a:latin typeface="Arial Narrow" pitchFamily="34" charset="0"/>
                  </a:rPr>
                  <a:t>,</a:t>
                </a:r>
                <a:r>
                  <a:rPr lang="en-GB" sz="1400" b="1">
                    <a:solidFill>
                      <a:srgbClr val="003300"/>
                    </a:solidFill>
                    <a:latin typeface="Arial Narrow" pitchFamily="34" charset="0"/>
                  </a:rPr>
                  <a:t>16% (107.657.509)</a:t>
                </a:r>
              </a:p>
            </p:txBody>
          </p:sp>
          <p:sp>
            <p:nvSpPr>
              <p:cNvPr id="12325" name="Rectangle 67"/>
              <p:cNvSpPr>
                <a:spLocks noChangeArrowheads="1"/>
              </p:cNvSpPr>
              <p:nvPr/>
            </p:nvSpPr>
            <p:spPr bwMode="auto">
              <a:xfrm>
                <a:off x="7162800" y="4429780"/>
                <a:ext cx="1905000" cy="523220"/>
              </a:xfrm>
              <a:prstGeom prst="rect">
                <a:avLst/>
              </a:prstGeom>
              <a:noFill/>
              <a:ln w="9525">
                <a:noFill/>
                <a:miter lim="800000"/>
                <a:headEnd/>
                <a:tailEnd/>
              </a:ln>
            </p:spPr>
            <p:txBody>
              <a:bodyPr>
                <a:spAutoFit/>
              </a:bodyPr>
              <a:lstStyle/>
              <a:p>
                <a:r>
                  <a:rPr lang="en-GB" sz="1400" b="1">
                    <a:latin typeface="Arial Narrow" pitchFamily="34" charset="0"/>
                  </a:rPr>
                  <a:t>EKSPOR NON MIGAS:</a:t>
                </a:r>
              </a:p>
              <a:p>
                <a:r>
                  <a:rPr lang="en-GB" sz="1400" b="1">
                    <a:latin typeface="Arial Narrow" pitchFamily="34" charset="0"/>
                  </a:rPr>
                  <a:t>16</a:t>
                </a:r>
                <a:r>
                  <a:rPr lang="id-ID" sz="1400" b="1">
                    <a:latin typeface="Arial Narrow" pitchFamily="34" charset="0"/>
                  </a:rPr>
                  <a:t>,</a:t>
                </a:r>
                <a:r>
                  <a:rPr lang="en-GB" sz="1400" b="1">
                    <a:latin typeface="Arial Narrow" pitchFamily="34" charset="0"/>
                  </a:rPr>
                  <a:t>4% Rp.166.625,5 M)</a:t>
                </a:r>
              </a:p>
            </p:txBody>
          </p:sp>
        </p:grpSp>
      </p:grpSp>
      <p:sp>
        <p:nvSpPr>
          <p:cNvPr id="41" name="Rectangle 40"/>
          <p:cNvSpPr>
            <a:spLocks noChangeArrowheads="1"/>
          </p:cNvSpPr>
          <p:nvPr/>
        </p:nvSpPr>
        <p:spPr bwMode="auto">
          <a:xfrm>
            <a:off x="7086600" y="5586415"/>
            <a:ext cx="1905000" cy="954107"/>
          </a:xfrm>
          <a:prstGeom prst="rect">
            <a:avLst/>
          </a:prstGeom>
          <a:noFill/>
          <a:ln w="9525">
            <a:noFill/>
            <a:miter lim="800000"/>
            <a:headEnd/>
            <a:tailEnd/>
          </a:ln>
        </p:spPr>
        <p:txBody>
          <a:bodyPr>
            <a:spAutoFit/>
          </a:bodyPr>
          <a:lstStyle/>
          <a:p>
            <a:r>
              <a:rPr lang="en-US" sz="1400" dirty="0" err="1">
                <a:latin typeface="Arial Narrow" pitchFamily="34" charset="0"/>
              </a:rPr>
              <a:t>Diprediksi</a:t>
            </a:r>
            <a:r>
              <a:rPr lang="en-US" sz="1400" dirty="0">
                <a:latin typeface="Arial Narrow" pitchFamily="34" charset="0"/>
              </a:rPr>
              <a:t>  </a:t>
            </a:r>
            <a:r>
              <a:rPr lang="en-US" sz="1400" dirty="0" err="1">
                <a:latin typeface="Arial Narrow" pitchFamily="34" charset="0"/>
              </a:rPr>
              <a:t>kontribusi</a:t>
            </a:r>
            <a:r>
              <a:rPr lang="en-US" sz="1400" dirty="0">
                <a:latin typeface="Arial Narrow" pitchFamily="34" charset="0"/>
              </a:rPr>
              <a:t/>
            </a:r>
            <a:br>
              <a:rPr lang="en-US" sz="1400" dirty="0">
                <a:latin typeface="Arial Narrow" pitchFamily="34" charset="0"/>
              </a:rPr>
            </a:br>
            <a:r>
              <a:rPr lang="en-US" sz="1400" dirty="0" err="1">
                <a:latin typeface="Arial Narrow" pitchFamily="34" charset="0"/>
              </a:rPr>
              <a:t>oleh</a:t>
            </a:r>
            <a:r>
              <a:rPr lang="en-US" sz="1400" dirty="0">
                <a:latin typeface="Arial Narrow" pitchFamily="34" charset="0"/>
              </a:rPr>
              <a:t>   678.415 KUKM </a:t>
            </a:r>
            <a:r>
              <a:rPr lang="en-US" sz="1400" dirty="0" err="1">
                <a:latin typeface="Arial Narrow" pitchFamily="34" charset="0"/>
              </a:rPr>
              <a:t>potensial</a:t>
            </a:r>
            <a:r>
              <a:rPr lang="en-US" sz="1400" dirty="0">
                <a:latin typeface="Arial Narrow" pitchFamily="34" charset="0"/>
              </a:rPr>
              <a:t> </a:t>
            </a:r>
            <a:r>
              <a:rPr lang="en-US" sz="1400" dirty="0" err="1">
                <a:latin typeface="Arial Narrow" pitchFamily="34" charset="0"/>
              </a:rPr>
              <a:t>ekspor</a:t>
            </a:r>
            <a:r>
              <a:rPr lang="en-US" sz="1400" dirty="0">
                <a:latin typeface="Arial Narrow" pitchFamily="34" charset="0"/>
              </a:rPr>
              <a:t>  (1,2% </a:t>
            </a:r>
            <a:r>
              <a:rPr lang="en-US" sz="1400" dirty="0" err="1">
                <a:latin typeface="Arial Narrow" pitchFamily="34" charset="0"/>
              </a:rPr>
              <a:t>dari</a:t>
            </a:r>
            <a:r>
              <a:rPr lang="en-US" sz="1400" dirty="0">
                <a:latin typeface="Arial Narrow" pitchFamily="34" charset="0"/>
              </a:rPr>
              <a:t> total UKM)</a:t>
            </a:r>
          </a:p>
        </p:txBody>
      </p:sp>
      <p:cxnSp>
        <p:nvCxnSpPr>
          <p:cNvPr id="45" name="Straight Arrow Connector 44"/>
          <p:cNvCxnSpPr/>
          <p:nvPr/>
        </p:nvCxnSpPr>
        <p:spPr>
          <a:xfrm rot="5400000">
            <a:off x="7543007" y="5257008"/>
            <a:ext cx="762000" cy="1587"/>
          </a:xfrm>
          <a:prstGeom prst="straightConnector1">
            <a:avLst/>
          </a:prstGeom>
          <a:ln w="38100">
            <a:solidFill>
              <a:srgbClr val="660033"/>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5642" y="5929968"/>
            <a:ext cx="6432474" cy="523220"/>
          </a:xfrm>
          <a:prstGeom prst="rect">
            <a:avLst/>
          </a:prstGeom>
          <a:solidFill>
            <a:schemeClr val="accent4">
              <a:lumMod val="60000"/>
              <a:lumOff val="40000"/>
            </a:schemeClr>
          </a:solidFill>
        </p:spPr>
        <p:txBody>
          <a:bodyPr wrap="square" rtlCol="0">
            <a:spAutoFit/>
          </a:bodyPr>
          <a:lstStyle/>
          <a:p>
            <a:r>
              <a:rPr lang="en-US" sz="1400" dirty="0" smtClean="0"/>
              <a:t>SMK </a:t>
            </a:r>
            <a:r>
              <a:rPr lang="en-US" sz="1400" dirty="0" err="1" smtClean="0"/>
              <a:t>akan</a:t>
            </a:r>
            <a:r>
              <a:rPr lang="en-US" sz="1400" dirty="0" smtClean="0"/>
              <a:t> </a:t>
            </a:r>
            <a:r>
              <a:rPr lang="en-US" sz="1400" dirty="0" err="1" smtClean="0"/>
              <a:t>berkontribusi</a:t>
            </a:r>
            <a:r>
              <a:rPr lang="en-US" sz="1400" dirty="0" smtClean="0"/>
              <a:t> </a:t>
            </a:r>
            <a:r>
              <a:rPr lang="en-US" sz="1400" dirty="0" err="1" smtClean="0"/>
              <a:t>penciptaan</a:t>
            </a:r>
            <a:r>
              <a:rPr lang="en-US" sz="1400" dirty="0" smtClean="0"/>
              <a:t> </a:t>
            </a:r>
            <a:r>
              <a:rPr lang="en-US" sz="1400" dirty="0" err="1" smtClean="0"/>
              <a:t>usaha</a:t>
            </a:r>
            <a:r>
              <a:rPr lang="en-US" sz="1400" dirty="0" smtClean="0"/>
              <a:t> </a:t>
            </a:r>
            <a:r>
              <a:rPr lang="en-US" sz="1400" dirty="0" err="1" smtClean="0"/>
              <a:t>mikro</a:t>
            </a:r>
            <a:r>
              <a:rPr lang="en-US" sz="1400" dirty="0" smtClean="0"/>
              <a:t> </a:t>
            </a:r>
            <a:r>
              <a:rPr lang="en-US" sz="1400" dirty="0" err="1" smtClean="0"/>
              <a:t>sampai</a:t>
            </a:r>
            <a:r>
              <a:rPr lang="en-US" sz="1400" dirty="0" smtClean="0"/>
              <a:t> </a:t>
            </a:r>
            <a:r>
              <a:rPr lang="en-US" sz="1400" dirty="0" err="1" smtClean="0"/>
              <a:t>kecil</a:t>
            </a:r>
            <a:r>
              <a:rPr lang="en-US" sz="1400" dirty="0" smtClean="0"/>
              <a:t> </a:t>
            </a:r>
            <a:r>
              <a:rPr lang="en-US" sz="1400" dirty="0" err="1" smtClean="0"/>
              <a:t>tiaP</a:t>
            </a:r>
            <a:r>
              <a:rPr lang="en-US" sz="1400" dirty="0" smtClean="0"/>
              <a:t> TAHUN 10.000 unit </a:t>
            </a:r>
            <a:r>
              <a:rPr lang="en-US" sz="1400" dirty="0" err="1" smtClean="0"/>
              <a:t>melalui</a:t>
            </a:r>
            <a:r>
              <a:rPr lang="en-US" sz="1400" dirty="0" smtClean="0"/>
              <a:t> program </a:t>
            </a:r>
            <a:r>
              <a:rPr lang="en-US" sz="1400" dirty="0" err="1" smtClean="0"/>
              <a:t>kewirausahaan</a:t>
            </a:r>
            <a:r>
              <a:rPr lang="en-US" sz="1400" dirty="0" smtClean="0"/>
              <a:t> di 3500 SMK </a:t>
            </a:r>
            <a:r>
              <a:rPr lang="en-US" sz="1400" dirty="0" err="1" smtClean="0"/>
              <a:t>reguler</a:t>
            </a:r>
            <a:endParaRPr lang="en-US" sz="1400" dirty="0"/>
          </a:p>
        </p:txBody>
      </p:sp>
      <p:cxnSp>
        <p:nvCxnSpPr>
          <p:cNvPr id="10" name="Elbow Connector 9"/>
          <p:cNvCxnSpPr/>
          <p:nvPr/>
        </p:nvCxnSpPr>
        <p:spPr>
          <a:xfrm rot="10800000">
            <a:off x="2289214" y="4878169"/>
            <a:ext cx="1282667" cy="9906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a:off x="2087564" y="3797875"/>
            <a:ext cx="2109862" cy="2070894"/>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61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3000" fill="hold"/>
                                        <p:tgtEl>
                                          <p:spTgt spid="41"/>
                                        </p:tgtEl>
                                        <p:attrNameLst>
                                          <p:attrName>style.color</p:attrName>
                                        </p:attrNameLst>
                                      </p:cBhvr>
                                      <p:to>
                                        <a:srgbClr val="99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6"/>
          <p:cNvPicPr>
            <a:picLocks noChangeAspect="1" noChangeArrowheads="1"/>
          </p:cNvPicPr>
          <p:nvPr/>
        </p:nvPicPr>
        <p:blipFill>
          <a:blip r:embed="rId3" cstate="print"/>
          <a:srcRect/>
          <a:stretch>
            <a:fillRect/>
          </a:stretch>
        </p:blipFill>
        <p:spPr bwMode="auto">
          <a:xfrm>
            <a:off x="0" y="980728"/>
            <a:ext cx="9144000" cy="58498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20485" name="TextBox 5"/>
          <p:cNvSpPr txBox="1">
            <a:spLocks noChangeArrowheads="1"/>
          </p:cNvSpPr>
          <p:nvPr/>
        </p:nvSpPr>
        <p:spPr bwMode="auto">
          <a:xfrm>
            <a:off x="1643536" y="1916116"/>
            <a:ext cx="598241" cy="276999"/>
          </a:xfrm>
          <a:prstGeom prst="rect">
            <a:avLst/>
          </a:prstGeom>
          <a:noFill/>
          <a:ln w="9525">
            <a:noFill/>
            <a:miter lim="800000"/>
            <a:headEnd/>
            <a:tailEnd/>
          </a:ln>
        </p:spPr>
        <p:txBody>
          <a:bodyPr wrap="none">
            <a:spAutoFit/>
          </a:bodyPr>
          <a:lstStyle/>
          <a:p>
            <a:r>
              <a:rPr lang="en-US" sz="1200">
                <a:latin typeface="Calibri" pitchFamily="34" charset="0"/>
              </a:rPr>
              <a:t>Miskin</a:t>
            </a:r>
          </a:p>
        </p:txBody>
      </p:sp>
      <p:sp>
        <p:nvSpPr>
          <p:cNvPr id="20486" name="TextBox 6"/>
          <p:cNvSpPr txBox="1">
            <a:spLocks noChangeArrowheads="1"/>
          </p:cNvSpPr>
          <p:nvPr/>
        </p:nvSpPr>
        <p:spPr bwMode="auto">
          <a:xfrm>
            <a:off x="2621487" y="1916116"/>
            <a:ext cx="936795" cy="276999"/>
          </a:xfrm>
          <a:prstGeom prst="rect">
            <a:avLst/>
          </a:prstGeom>
          <a:noFill/>
          <a:ln w="9525">
            <a:noFill/>
            <a:miter lim="800000"/>
            <a:headEnd/>
            <a:tailEnd/>
          </a:ln>
        </p:spPr>
        <p:txBody>
          <a:bodyPr wrap="none">
            <a:spAutoFit/>
          </a:bodyPr>
          <a:lstStyle/>
          <a:p>
            <a:r>
              <a:rPr lang="en-US" sz="1200">
                <a:latin typeface="Calibri" pitchFamily="34" charset="0"/>
              </a:rPr>
              <a:t>Agak Miskin</a:t>
            </a:r>
          </a:p>
        </p:txBody>
      </p:sp>
      <p:sp>
        <p:nvSpPr>
          <p:cNvPr id="20487" name="TextBox 7"/>
          <p:cNvSpPr txBox="1">
            <a:spLocks noChangeArrowheads="1"/>
          </p:cNvSpPr>
          <p:nvPr/>
        </p:nvSpPr>
        <p:spPr bwMode="auto">
          <a:xfrm>
            <a:off x="6280457" y="1916116"/>
            <a:ext cx="473463" cy="276999"/>
          </a:xfrm>
          <a:prstGeom prst="rect">
            <a:avLst/>
          </a:prstGeom>
          <a:noFill/>
          <a:ln w="9525">
            <a:noFill/>
            <a:miter lim="800000"/>
            <a:headEnd/>
            <a:tailEnd/>
          </a:ln>
        </p:spPr>
        <p:txBody>
          <a:bodyPr wrap="none">
            <a:spAutoFit/>
          </a:bodyPr>
          <a:lstStyle/>
          <a:p>
            <a:r>
              <a:rPr lang="en-US" sz="1200">
                <a:latin typeface="Calibri" pitchFamily="34" charset="0"/>
              </a:rPr>
              <a:t>Kaya</a:t>
            </a:r>
          </a:p>
        </p:txBody>
      </p:sp>
      <p:sp>
        <p:nvSpPr>
          <p:cNvPr id="20488" name="TextBox 8"/>
          <p:cNvSpPr txBox="1">
            <a:spLocks noChangeArrowheads="1"/>
          </p:cNvSpPr>
          <p:nvPr/>
        </p:nvSpPr>
        <p:spPr bwMode="auto">
          <a:xfrm>
            <a:off x="4956195" y="1916141"/>
            <a:ext cx="798071" cy="461665"/>
          </a:xfrm>
          <a:prstGeom prst="rect">
            <a:avLst/>
          </a:prstGeom>
          <a:noFill/>
          <a:ln w="9525">
            <a:noFill/>
            <a:miter lim="800000"/>
            <a:headEnd/>
            <a:tailEnd/>
          </a:ln>
        </p:spPr>
        <p:txBody>
          <a:bodyPr>
            <a:spAutoFit/>
          </a:bodyPr>
          <a:lstStyle/>
          <a:p>
            <a:r>
              <a:rPr lang="en-US" sz="1200">
                <a:latin typeface="Calibri" pitchFamily="34" charset="0"/>
              </a:rPr>
              <a:t>Agak Kaya</a:t>
            </a:r>
          </a:p>
        </p:txBody>
      </p:sp>
      <p:sp>
        <p:nvSpPr>
          <p:cNvPr id="20489" name="TextBox 9"/>
          <p:cNvSpPr txBox="1">
            <a:spLocks noChangeArrowheads="1"/>
          </p:cNvSpPr>
          <p:nvPr/>
        </p:nvSpPr>
        <p:spPr bwMode="auto">
          <a:xfrm>
            <a:off x="3930865" y="1916116"/>
            <a:ext cx="575479" cy="276999"/>
          </a:xfrm>
          <a:prstGeom prst="rect">
            <a:avLst/>
          </a:prstGeom>
          <a:noFill/>
          <a:ln w="9525">
            <a:noFill/>
            <a:miter lim="800000"/>
            <a:headEnd/>
            <a:tailEnd/>
          </a:ln>
        </p:spPr>
        <p:txBody>
          <a:bodyPr wrap="none">
            <a:spAutoFit/>
          </a:bodyPr>
          <a:lstStyle/>
          <a:p>
            <a:r>
              <a:rPr lang="en-US" sz="1200">
                <a:latin typeface="Calibri" pitchFamily="34" charset="0"/>
              </a:rPr>
              <a:t>Cukup</a:t>
            </a:r>
          </a:p>
        </p:txBody>
      </p:sp>
      <p:sp>
        <p:nvSpPr>
          <p:cNvPr id="9" name="Title 1"/>
          <p:cNvSpPr>
            <a:spLocks noGrp="1"/>
          </p:cNvSpPr>
          <p:nvPr>
            <p:ph type="title"/>
          </p:nvPr>
        </p:nvSpPr>
        <p:spPr>
          <a:xfrm>
            <a:off x="0" y="32"/>
            <a:ext cx="9144000" cy="836691"/>
          </a:xfrm>
          <a:solidFill>
            <a:srgbClr val="B9CDE5"/>
          </a:solidFill>
        </p:spPr>
        <p:txBody>
          <a:bodyPr anchor="b">
            <a:normAutofit fontScale="90000"/>
          </a:bodyPr>
          <a:lstStyle/>
          <a:p>
            <a:pPr eaLnBrk="1" hangingPunct="1">
              <a:defRPr/>
            </a:pPr>
            <a:r>
              <a:rPr lang="id-ID" sz="3600" b="1" dirty="0" smtClean="0">
                <a:solidFill>
                  <a:schemeClr val="accent6">
                    <a:lumMod val="75000"/>
                  </a:schemeClr>
                </a:solidFill>
                <a:latin typeface="Calibri" charset="0"/>
              </a:rPr>
              <a:t>Tantangan Kesenjangan Ekonomi:</a:t>
            </a:r>
            <a:br>
              <a:rPr lang="id-ID" sz="3600" b="1" dirty="0" smtClean="0">
                <a:solidFill>
                  <a:schemeClr val="accent6">
                    <a:lumMod val="75000"/>
                  </a:schemeClr>
                </a:solidFill>
                <a:latin typeface="Calibri" charset="0"/>
              </a:rPr>
            </a:br>
            <a:r>
              <a:rPr lang="id-ID" sz="2700" b="1" i="1" dirty="0" smtClean="0">
                <a:solidFill>
                  <a:schemeClr val="accent6">
                    <a:lumMod val="75000"/>
                  </a:schemeClr>
                </a:solidFill>
                <a:latin typeface="Calibri" charset="0"/>
              </a:rPr>
              <a:t>Partisipasi Pendidikan Menengah Terkendala Ekonomi</a:t>
            </a:r>
            <a:r>
              <a:rPr lang="id-ID" sz="3100" b="1" i="1" dirty="0" smtClean="0">
                <a:solidFill>
                  <a:schemeClr val="accent6">
                    <a:lumMod val="75000"/>
                  </a:schemeClr>
                </a:solidFill>
                <a:latin typeface="Calibri" charset="0"/>
              </a:rPr>
              <a:t> </a:t>
            </a:r>
            <a:endParaRPr lang="en-US" sz="2200" b="1" i="1" dirty="0">
              <a:solidFill>
                <a:schemeClr val="accent6">
                  <a:lumMod val="75000"/>
                </a:schemeClr>
              </a:solidFill>
              <a:latin typeface="Calibri" charset="0"/>
            </a:endParaRPr>
          </a:p>
        </p:txBody>
      </p:sp>
      <p:sp>
        <p:nvSpPr>
          <p:cNvPr id="10" name="TextBox 9"/>
          <p:cNvSpPr txBox="1"/>
          <p:nvPr/>
        </p:nvSpPr>
        <p:spPr>
          <a:xfrm>
            <a:off x="3644711" y="4941168"/>
            <a:ext cx="5150376" cy="1077218"/>
          </a:xfrm>
          <a:prstGeom prst="rect">
            <a:avLst/>
          </a:prstGeom>
          <a:solidFill>
            <a:schemeClr val="bg1"/>
          </a:solidFill>
          <a:ln>
            <a:solidFill>
              <a:schemeClr val="accent1"/>
            </a:solidFill>
          </a:ln>
        </p:spPr>
        <p:txBody>
          <a:bodyPr wrap="square" rtlCol="0">
            <a:spAutoFit/>
          </a:bodyPr>
          <a:lstStyle/>
          <a:p>
            <a:pPr marL="285750" indent="-285750">
              <a:buFont typeface="Arial" pitchFamily="34" charset="0"/>
              <a:buChar char="•"/>
            </a:pPr>
            <a:r>
              <a:rPr lang="id-ID" sz="1600" dirty="0" smtClean="0"/>
              <a:t>Masih terdapat peluang peningkatan akses bagi SMK sebesar 25 -35 % dari populasi penduduk usia 16-18 th</a:t>
            </a:r>
            <a:r>
              <a:rPr lang="en-US" sz="1600" dirty="0" smtClean="0"/>
              <a:t>;</a:t>
            </a:r>
          </a:p>
          <a:p>
            <a:pPr marL="285750" indent="-285750">
              <a:buFont typeface="Arial" pitchFamily="34" charset="0"/>
              <a:buChar char="•"/>
            </a:pPr>
            <a:r>
              <a:rPr lang="en-US" sz="1600" dirty="0" err="1" smtClean="0"/>
              <a:t>Setiap</a:t>
            </a:r>
            <a:r>
              <a:rPr lang="en-US" sz="1600" dirty="0" smtClean="0"/>
              <a:t> </a:t>
            </a:r>
            <a:r>
              <a:rPr lang="en-US" sz="1600" dirty="0" err="1" smtClean="0"/>
              <a:t>tahun</a:t>
            </a:r>
            <a:r>
              <a:rPr lang="en-US" sz="1600" dirty="0" smtClean="0"/>
              <a:t> </a:t>
            </a:r>
            <a:r>
              <a:rPr lang="en-US" sz="1600" dirty="0" err="1" smtClean="0"/>
              <a:t>dapat</a:t>
            </a:r>
            <a:r>
              <a:rPr lang="en-US" sz="1600" dirty="0" smtClean="0"/>
              <a:t> </a:t>
            </a:r>
            <a:r>
              <a:rPr lang="en-US" sz="1600" dirty="0" err="1" smtClean="0"/>
              <a:t>diakomodasikan</a:t>
            </a:r>
            <a:r>
              <a:rPr lang="en-US" sz="1600" dirty="0" smtClean="0"/>
              <a:t> </a:t>
            </a:r>
            <a:r>
              <a:rPr lang="en-US" sz="1600" dirty="0" err="1" smtClean="0"/>
              <a:t>pertambahan</a:t>
            </a:r>
            <a:r>
              <a:rPr lang="en-US" sz="1600" dirty="0" smtClean="0"/>
              <a:t> </a:t>
            </a:r>
            <a:r>
              <a:rPr lang="en-US" sz="1600" dirty="0" err="1" smtClean="0"/>
              <a:t>siswa</a:t>
            </a:r>
            <a:r>
              <a:rPr lang="en-US" sz="1600" dirty="0" smtClean="0"/>
              <a:t> SMK </a:t>
            </a:r>
            <a:r>
              <a:rPr lang="en-US" sz="1600" dirty="0" err="1" smtClean="0"/>
              <a:t>sebesar</a:t>
            </a:r>
            <a:r>
              <a:rPr lang="en-US" sz="1600" dirty="0" smtClean="0"/>
              <a:t> 250.000 </a:t>
            </a:r>
            <a:r>
              <a:rPr lang="en-US" sz="1600" dirty="0" err="1" smtClean="0"/>
              <a:t>siswa</a:t>
            </a:r>
            <a:endParaRPr lang="id-ID" sz="1600" dirty="0"/>
          </a:p>
        </p:txBody>
      </p:sp>
      <p:sp>
        <p:nvSpPr>
          <p:cNvPr id="11" name="Oval 10"/>
          <p:cNvSpPr/>
          <p:nvPr/>
        </p:nvSpPr>
        <p:spPr>
          <a:xfrm>
            <a:off x="8715404" y="3357562"/>
            <a:ext cx="214314"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4" name="Straight Arrow Connector 13"/>
          <p:cNvCxnSpPr>
            <a:stCxn id="10" idx="0"/>
            <a:endCxn id="11" idx="2"/>
          </p:cNvCxnSpPr>
          <p:nvPr/>
        </p:nvCxnSpPr>
        <p:spPr>
          <a:xfrm flipV="1">
            <a:off x="6219899" y="3679033"/>
            <a:ext cx="2495505" cy="12621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1947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extLst>
              <p:ext uri="{D42A27DB-BD31-4B8C-83A1-F6EECF244321}">
                <p14:modId xmlns:p14="http://schemas.microsoft.com/office/powerpoint/2010/main" val="3114864352"/>
              </p:ext>
            </p:extLst>
          </p:nvPr>
        </p:nvGraphicFramePr>
        <p:xfrm>
          <a:off x="0" y="3519487"/>
          <a:ext cx="9123363" cy="3338513"/>
        </p:xfrm>
        <a:graphic>
          <a:graphicData uri="http://schemas.openxmlformats.org/presentationml/2006/ole">
            <mc:AlternateContent xmlns:mc="http://schemas.openxmlformats.org/markup-compatibility/2006">
              <mc:Choice xmlns:v="urn:schemas-microsoft-com:vml" Requires="v">
                <p:oleObj spid="_x0000_s1107" name="Worksheet" r:id="rId3" imgW="5920775" imgH="2209784" progId="Excel.Sheet.12">
                  <p:embed/>
                </p:oleObj>
              </mc:Choice>
              <mc:Fallback>
                <p:oleObj name="Worksheet" r:id="rId3" imgW="5920775" imgH="2209784"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19487"/>
                        <a:ext cx="9123363"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4" name="Chart 3"/>
          <p:cNvGraphicFramePr/>
          <p:nvPr>
            <p:extLst>
              <p:ext uri="{D42A27DB-BD31-4B8C-83A1-F6EECF244321}">
                <p14:modId xmlns:p14="http://schemas.microsoft.com/office/powerpoint/2010/main" val="1966421788"/>
              </p:ext>
            </p:extLst>
          </p:nvPr>
        </p:nvGraphicFramePr>
        <p:xfrm>
          <a:off x="571472" y="714356"/>
          <a:ext cx="4526562" cy="3000396"/>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1"/>
          <p:cNvSpPr>
            <a:spLocks noGrp="1"/>
          </p:cNvSpPr>
          <p:nvPr>
            <p:ph type="title"/>
          </p:nvPr>
        </p:nvSpPr>
        <p:spPr>
          <a:xfrm>
            <a:off x="0" y="33"/>
            <a:ext cx="9144000" cy="714324"/>
          </a:xfrm>
          <a:solidFill>
            <a:srgbClr val="B9CDE5"/>
          </a:solidFill>
        </p:spPr>
        <p:txBody>
          <a:bodyPr anchor="b">
            <a:noAutofit/>
          </a:bodyPr>
          <a:lstStyle/>
          <a:p>
            <a:pPr eaLnBrk="1" hangingPunct="1">
              <a:defRPr/>
            </a:pPr>
            <a:r>
              <a:rPr lang="id-ID" sz="2800" b="1" dirty="0" smtClean="0">
                <a:latin typeface="Calibri" charset="0"/>
              </a:rPr>
              <a:t>Tantangan Rendahnya Kompetensi:</a:t>
            </a:r>
            <a:br>
              <a:rPr lang="id-ID" sz="2800" b="1" dirty="0" smtClean="0">
                <a:latin typeface="Calibri" charset="0"/>
              </a:rPr>
            </a:br>
            <a:r>
              <a:rPr lang="id-ID" sz="2400" i="1" dirty="0" smtClean="0">
                <a:latin typeface="Calibri" charset="0"/>
              </a:rPr>
              <a:t>Tingkat Pendidikan </a:t>
            </a:r>
            <a:r>
              <a:rPr lang="id-ID" sz="2400" i="1" dirty="0">
                <a:latin typeface="Calibri" charset="0"/>
              </a:rPr>
              <a:t>Tenaga Kerja </a:t>
            </a:r>
            <a:r>
              <a:rPr lang="id-ID" sz="2400" i="1" dirty="0" smtClean="0">
                <a:latin typeface="Calibri" charset="0"/>
              </a:rPr>
              <a:t>Indonesia</a:t>
            </a:r>
            <a:endParaRPr lang="en-US" sz="1800" i="1" dirty="0">
              <a:latin typeface="Calibri" charset="0"/>
            </a:endParaRPr>
          </a:p>
        </p:txBody>
      </p:sp>
      <p:sp>
        <p:nvSpPr>
          <p:cNvPr id="7" name="Rectangle 6"/>
          <p:cNvSpPr/>
          <p:nvPr/>
        </p:nvSpPr>
        <p:spPr>
          <a:xfrm>
            <a:off x="323529" y="6559460"/>
            <a:ext cx="1229824" cy="253916"/>
          </a:xfrm>
          <a:prstGeom prst="rect">
            <a:avLst/>
          </a:prstGeom>
        </p:spPr>
        <p:txBody>
          <a:bodyPr wrap="none">
            <a:spAutoFit/>
          </a:bodyPr>
          <a:lstStyle/>
          <a:p>
            <a:pPr>
              <a:defRPr/>
            </a:pPr>
            <a:r>
              <a:rPr lang="id-ID" sz="1050" b="1" i="1" dirty="0">
                <a:solidFill>
                  <a:schemeClr val="accent6">
                    <a:lumMod val="75000"/>
                  </a:schemeClr>
                </a:solidFill>
                <a:ea typeface="MS PGothic" charset="0"/>
                <a:cs typeface="MS PGothic" charset="0"/>
              </a:rPr>
              <a:t>Sumber: </a:t>
            </a:r>
            <a:r>
              <a:rPr lang="id-ID" sz="1050" b="1" i="1" dirty="0" smtClean="0">
                <a:solidFill>
                  <a:schemeClr val="accent6">
                    <a:lumMod val="75000"/>
                  </a:schemeClr>
                </a:solidFill>
                <a:ea typeface="MS PGothic" charset="0"/>
                <a:cs typeface="MS PGothic" charset="0"/>
              </a:rPr>
              <a:t>BPS, 2012</a:t>
            </a:r>
            <a:endParaRPr lang="en-AU" sz="1050" i="1" dirty="0">
              <a:ea typeface="MS PGothic" charset="0"/>
              <a:cs typeface="MS PGothic"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0319692"/>
              </p:ext>
            </p:extLst>
          </p:nvPr>
        </p:nvGraphicFramePr>
        <p:xfrm>
          <a:off x="5286380" y="714356"/>
          <a:ext cx="3643339" cy="2830530"/>
        </p:xfrm>
        <a:graphic>
          <a:graphicData uri="http://schemas.openxmlformats.org/drawingml/2006/table">
            <a:tbl>
              <a:tblPr firstRow="1">
                <a:tableStyleId>{3C2FFA5D-87B4-456A-9821-1D502468CF0F}</a:tableStyleId>
              </a:tblPr>
              <a:tblGrid>
                <a:gridCol w="830936"/>
                <a:gridCol w="894856"/>
                <a:gridCol w="894856"/>
                <a:gridCol w="1022691"/>
              </a:tblGrid>
              <a:tr h="714380">
                <a:tc>
                  <a:txBody>
                    <a:bodyPr/>
                    <a:lstStyle/>
                    <a:p>
                      <a:pPr algn="ctr" fontAlgn="ctr"/>
                      <a:r>
                        <a:rPr lang="en-GB" sz="1200" u="none" strike="noStrike" dirty="0"/>
                        <a:t>COUNTRY</a:t>
                      </a:r>
                      <a:endParaRPr lang="en-GB" sz="1200" b="1" i="0" u="none" strike="noStrike" dirty="0">
                        <a:solidFill>
                          <a:srgbClr val="000000"/>
                        </a:solidFill>
                        <a:latin typeface="Arial"/>
                      </a:endParaRPr>
                    </a:p>
                  </a:txBody>
                  <a:tcPr marL="5834" marR="5834" marT="6320" marB="0" anchor="ctr"/>
                </a:tc>
                <a:tc>
                  <a:txBody>
                    <a:bodyPr/>
                    <a:lstStyle/>
                    <a:p>
                      <a:pPr algn="ctr" fontAlgn="ctr"/>
                      <a:r>
                        <a:rPr lang="en-GB" sz="1200" u="none" strike="noStrike"/>
                        <a:t>Mean years of schooling</a:t>
                      </a:r>
                      <a:endParaRPr lang="en-GB" sz="1200" b="1" i="0" u="none" strike="noStrike">
                        <a:solidFill>
                          <a:srgbClr val="000000"/>
                        </a:solidFill>
                        <a:latin typeface="Arial"/>
                      </a:endParaRPr>
                    </a:p>
                  </a:txBody>
                  <a:tcPr marL="5834" marR="5834" marT="6320" marB="0" anchor="ctr"/>
                </a:tc>
                <a:tc>
                  <a:txBody>
                    <a:bodyPr/>
                    <a:lstStyle/>
                    <a:p>
                      <a:pPr marL="0" algn="ctr" defTabSz="914400" rtl="0" eaLnBrk="1" fontAlgn="ctr" latinLnBrk="0" hangingPunct="1"/>
                      <a:r>
                        <a:rPr lang="id-ID" sz="1200" b="1" u="none" strike="noStrike" kern="1200" dirty="0" smtClean="0">
                          <a:solidFill>
                            <a:schemeClr val="lt1"/>
                          </a:solidFill>
                          <a:latin typeface="+mn-lt"/>
                          <a:ea typeface="+mn-ea"/>
                          <a:cs typeface="+mn-cs"/>
                        </a:rPr>
                        <a:t>Duration of Compulsory Education</a:t>
                      </a:r>
                      <a:endParaRPr lang="en-GB" sz="1200" b="1" u="none" strike="noStrike" kern="1200" dirty="0">
                        <a:solidFill>
                          <a:schemeClr val="lt1"/>
                        </a:solidFill>
                        <a:latin typeface="+mn-lt"/>
                        <a:ea typeface="+mn-ea"/>
                        <a:cs typeface="+mn-cs"/>
                      </a:endParaRPr>
                    </a:p>
                  </a:txBody>
                  <a:tcPr marL="5834" marR="5834" marT="6320" marB="0" anchor="ctr"/>
                </a:tc>
                <a:tc>
                  <a:txBody>
                    <a:bodyPr/>
                    <a:lstStyle/>
                    <a:p>
                      <a:pPr algn="ctr" fontAlgn="ctr"/>
                      <a:r>
                        <a:rPr lang="it-IT" sz="1200" u="none" strike="noStrike"/>
                        <a:t>Gross National Income (GNI) </a:t>
                      </a:r>
                      <a:endParaRPr lang="it-IT" sz="1200" u="none" strike="noStrike" smtClean="0"/>
                    </a:p>
                    <a:p>
                      <a:pPr algn="ctr" fontAlgn="ctr"/>
                      <a:r>
                        <a:rPr lang="it-IT" sz="1200" u="none" strike="noStrike" smtClean="0"/>
                        <a:t>per capita</a:t>
                      </a:r>
                      <a:r>
                        <a:rPr lang="id-ID" sz="1200" u="none" strike="noStrike" smtClean="0"/>
                        <a:t> (USD/year)</a:t>
                      </a:r>
                      <a:endParaRPr lang="it-IT" sz="1200" b="1" i="0" u="none" strike="noStrike">
                        <a:solidFill>
                          <a:srgbClr val="000000"/>
                        </a:solidFill>
                        <a:latin typeface="Arial"/>
                      </a:endParaRPr>
                    </a:p>
                  </a:txBody>
                  <a:tcPr marL="5834" marR="5834" marT="6320" marB="0" anchor="ctr"/>
                </a:tc>
              </a:tr>
              <a:tr h="234000">
                <a:tc>
                  <a:txBody>
                    <a:bodyPr/>
                    <a:lstStyle/>
                    <a:p>
                      <a:pPr algn="l" fontAlgn="b"/>
                      <a:r>
                        <a:rPr lang="en-GB" sz="1200" u="none" strike="noStrike" dirty="0"/>
                        <a:t>Indonesia</a:t>
                      </a:r>
                      <a:endParaRPr lang="en-GB" sz="1200" b="0" i="0" u="none" strike="noStrike" dirty="0">
                        <a:solidFill>
                          <a:srgbClr val="000000"/>
                        </a:solidFill>
                        <a:latin typeface="Arial"/>
                      </a:endParaRPr>
                    </a:p>
                  </a:txBody>
                  <a:tcPr marL="5834" marR="5834" marT="6320" marB="0" anchor="b">
                    <a:solidFill>
                      <a:schemeClr val="accent3">
                        <a:lumMod val="40000"/>
                        <a:lumOff val="60000"/>
                      </a:schemeClr>
                    </a:solidFill>
                  </a:tcPr>
                </a:tc>
                <a:tc>
                  <a:txBody>
                    <a:bodyPr/>
                    <a:lstStyle/>
                    <a:p>
                      <a:pPr algn="ctr" fontAlgn="b"/>
                      <a:r>
                        <a:rPr lang="en-GB" sz="1200" u="none" strike="noStrike" smtClean="0">
                          <a:latin typeface="+mn-lt"/>
                        </a:rPr>
                        <a:t>5,8</a:t>
                      </a:r>
                      <a:endParaRPr lang="en-GB" sz="1200" b="0" i="0" u="none" strike="noStrike" dirty="0">
                        <a:solidFill>
                          <a:srgbClr val="000000"/>
                        </a:solidFill>
                        <a:latin typeface="+mn-lt"/>
                      </a:endParaRPr>
                    </a:p>
                  </a:txBody>
                  <a:tcPr marL="5834" marR="5834" marT="6320" marB="0" anchor="b">
                    <a:solidFill>
                      <a:schemeClr val="accent3">
                        <a:lumMod val="40000"/>
                        <a:lumOff val="60000"/>
                      </a:schemeClr>
                    </a:solidFill>
                  </a:tcPr>
                </a:tc>
                <a:tc>
                  <a:txBody>
                    <a:bodyPr/>
                    <a:lstStyle/>
                    <a:p>
                      <a:pPr marL="0" algn="ctr" defTabSz="914400" rtl="0" eaLnBrk="1" fontAlgn="b" latinLnBrk="0" hangingPunct="1"/>
                      <a:r>
                        <a:rPr lang="id-ID" sz="1200" b="0" i="0" u="none" strike="noStrike" kern="1200" smtClean="0">
                          <a:solidFill>
                            <a:schemeClr val="dk1"/>
                          </a:solidFill>
                          <a:latin typeface="+mn-lt"/>
                          <a:ea typeface="+mn-ea"/>
                          <a:cs typeface="+mn-cs"/>
                        </a:rPr>
                        <a:t>9</a:t>
                      </a:r>
                      <a:endParaRPr lang="en-GB" sz="1200" b="0" i="0" u="none" strike="noStrike" kern="1200">
                        <a:solidFill>
                          <a:schemeClr val="dk1"/>
                        </a:solidFill>
                        <a:latin typeface="+mn-lt"/>
                        <a:ea typeface="+mn-ea"/>
                        <a:cs typeface="+mn-cs"/>
                      </a:endParaRPr>
                    </a:p>
                  </a:txBody>
                  <a:tcPr marL="5834" marR="5834" marT="6320" marB="0" anchor="b">
                    <a:solidFill>
                      <a:schemeClr val="accent3">
                        <a:lumMod val="40000"/>
                        <a:lumOff val="60000"/>
                      </a:schemeClr>
                    </a:solidFill>
                  </a:tcPr>
                </a:tc>
                <a:tc>
                  <a:txBody>
                    <a:bodyPr/>
                    <a:lstStyle/>
                    <a:p>
                      <a:pPr algn="r" fontAlgn="b"/>
                      <a:r>
                        <a:rPr lang="id-ID" sz="1200" b="0" i="0" u="none" strike="noStrike" dirty="0" smtClean="0">
                          <a:solidFill>
                            <a:schemeClr val="dk1"/>
                          </a:solidFill>
                          <a:latin typeface="+mn-lt"/>
                        </a:rPr>
                        <a:t>3.716</a:t>
                      </a:r>
                      <a:endParaRPr lang="en-GB" sz="1200" b="0" i="0" u="none" strike="noStrike" dirty="0">
                        <a:solidFill>
                          <a:srgbClr val="000000"/>
                        </a:solidFill>
                        <a:latin typeface="+mn-lt"/>
                      </a:endParaRPr>
                    </a:p>
                  </a:txBody>
                  <a:tcPr marL="5834" marR="166154" marT="6320" marB="0" anchor="b">
                    <a:solidFill>
                      <a:schemeClr val="accent3">
                        <a:lumMod val="40000"/>
                        <a:lumOff val="60000"/>
                      </a:schemeClr>
                    </a:solidFill>
                  </a:tcPr>
                </a:tc>
              </a:tr>
              <a:tr h="265490">
                <a:tc>
                  <a:txBody>
                    <a:bodyPr/>
                    <a:lstStyle/>
                    <a:p>
                      <a:pPr algn="l" fontAlgn="b"/>
                      <a:r>
                        <a:rPr lang="id-ID" sz="1200" b="0" i="0" u="none" strike="noStrike" dirty="0" smtClean="0">
                          <a:solidFill>
                            <a:schemeClr val="dk1"/>
                          </a:solidFill>
                          <a:latin typeface="+mn-lt"/>
                        </a:rPr>
                        <a:t>India</a:t>
                      </a:r>
                      <a:endParaRPr lang="en-GB" sz="1200" b="0" i="0" u="none" strike="noStrike" dirty="0">
                        <a:solidFill>
                          <a:srgbClr val="000000"/>
                        </a:solidFill>
                        <a:latin typeface="Arial"/>
                      </a:endParaRPr>
                    </a:p>
                  </a:txBody>
                  <a:tcPr marL="5834" marR="5834" marT="6320" marB="0" anchor="b">
                    <a:solidFill>
                      <a:schemeClr val="accent6">
                        <a:lumMod val="40000"/>
                        <a:lumOff val="60000"/>
                      </a:schemeClr>
                    </a:solidFill>
                  </a:tcPr>
                </a:tc>
                <a:tc>
                  <a:txBody>
                    <a:bodyPr/>
                    <a:lstStyle/>
                    <a:p>
                      <a:pPr algn="ctr" fontAlgn="b"/>
                      <a:r>
                        <a:rPr lang="id-ID" sz="1200" b="0" i="0" u="none" strike="noStrike" smtClean="0">
                          <a:solidFill>
                            <a:schemeClr val="dk1"/>
                          </a:solidFill>
                          <a:latin typeface="+mn-lt"/>
                        </a:rPr>
                        <a:t>4,4</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dirty="0" smtClean="0">
                          <a:solidFill>
                            <a:schemeClr val="dk1"/>
                          </a:solidFill>
                          <a:latin typeface="+mn-lt"/>
                          <a:ea typeface="+mn-ea"/>
                          <a:cs typeface="+mn-cs"/>
                        </a:rPr>
                        <a:t>9</a:t>
                      </a:r>
                      <a:endParaRPr lang="en-GB" sz="1200" b="0" i="0" u="none" strike="noStrike" kern="1200" dirty="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id-ID" sz="1200" b="0" i="0" u="none" strike="noStrike" kern="1200" dirty="0" smtClean="0">
                          <a:solidFill>
                            <a:schemeClr val="dk1"/>
                          </a:solidFill>
                          <a:latin typeface="+mn-lt"/>
                          <a:ea typeface="+mn-ea"/>
                          <a:cs typeface="+mn-cs"/>
                        </a:rPr>
                        <a:t>3.468</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r h="189200">
                <a:tc>
                  <a:txBody>
                    <a:bodyPr/>
                    <a:lstStyle/>
                    <a:p>
                      <a:pPr algn="l" fontAlgn="b"/>
                      <a:r>
                        <a:rPr lang="id-ID" sz="1200" b="0" i="0" u="none" strike="noStrike" dirty="0" smtClean="0">
                          <a:solidFill>
                            <a:schemeClr val="dk1"/>
                          </a:solidFill>
                          <a:latin typeface="+mn-lt"/>
                        </a:rPr>
                        <a:t>Singapore</a:t>
                      </a:r>
                      <a:endParaRPr lang="en-GB" sz="1200" b="0" i="0" u="none" strike="noStrike" dirty="0">
                        <a:solidFill>
                          <a:srgbClr val="000000"/>
                        </a:solidFill>
                        <a:latin typeface="Arial"/>
                      </a:endParaRPr>
                    </a:p>
                  </a:txBody>
                  <a:tcPr marL="5834" marR="5834" marT="6320" marB="0" anchor="b">
                    <a:solidFill>
                      <a:schemeClr val="accent6">
                        <a:lumMod val="40000"/>
                        <a:lumOff val="60000"/>
                      </a:schemeClr>
                    </a:solidFill>
                  </a:tcPr>
                </a:tc>
                <a:tc>
                  <a:txBody>
                    <a:bodyPr/>
                    <a:lstStyle/>
                    <a:p>
                      <a:pPr algn="ctr" fontAlgn="b"/>
                      <a:r>
                        <a:rPr lang="en-GB" sz="1200" u="none" strike="noStrike" dirty="0" smtClean="0">
                          <a:latin typeface="+mn-lt"/>
                        </a:rPr>
                        <a:t>8,</a:t>
                      </a:r>
                      <a:r>
                        <a:rPr lang="id-ID" sz="1200" u="none" strike="noStrike" dirty="0" smtClean="0">
                          <a:latin typeface="+mn-lt"/>
                        </a:rPr>
                        <a:t>8</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dirty="0" smtClean="0">
                          <a:solidFill>
                            <a:schemeClr val="dk1"/>
                          </a:solidFill>
                          <a:latin typeface="+mn-lt"/>
                          <a:ea typeface="+mn-ea"/>
                          <a:cs typeface="+mn-cs"/>
                        </a:rPr>
                        <a:t>6</a:t>
                      </a:r>
                      <a:endParaRPr lang="en-GB" sz="1200" b="0" i="0" u="none" strike="noStrike" kern="1200" dirty="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id-ID" sz="1200" b="0" i="0" u="none" strike="noStrike" kern="1200" dirty="0" smtClean="0">
                          <a:solidFill>
                            <a:schemeClr val="dk1"/>
                          </a:solidFill>
                          <a:latin typeface="+mn-lt"/>
                          <a:ea typeface="+mn-ea"/>
                          <a:cs typeface="+mn-cs"/>
                        </a:rPr>
                        <a:t>52.569</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r h="234000">
                <a:tc>
                  <a:txBody>
                    <a:bodyPr/>
                    <a:lstStyle/>
                    <a:p>
                      <a:pPr algn="l" fontAlgn="b"/>
                      <a:r>
                        <a:rPr lang="en-GB" sz="1200" u="none" strike="noStrike" dirty="0"/>
                        <a:t>Malaysia</a:t>
                      </a:r>
                      <a:endParaRPr lang="en-GB" sz="1200" b="0" i="0" u="none" strike="noStrike" dirty="0">
                        <a:solidFill>
                          <a:srgbClr val="000000"/>
                        </a:solidFill>
                        <a:latin typeface="Arial"/>
                      </a:endParaRPr>
                    </a:p>
                  </a:txBody>
                  <a:tcPr marL="5834" marR="5834" marT="6320" marB="0" anchor="b">
                    <a:solidFill>
                      <a:schemeClr val="accent6">
                        <a:lumMod val="40000"/>
                        <a:lumOff val="60000"/>
                      </a:schemeClr>
                    </a:solidFill>
                  </a:tcPr>
                </a:tc>
                <a:tc>
                  <a:txBody>
                    <a:bodyPr/>
                    <a:lstStyle/>
                    <a:p>
                      <a:pPr algn="ctr" fontAlgn="b"/>
                      <a:r>
                        <a:rPr lang="en-GB" sz="1200" u="none" strike="noStrike" smtClean="0">
                          <a:latin typeface="+mn-lt"/>
                        </a:rPr>
                        <a:t>9,5</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dirty="0" smtClean="0">
                          <a:solidFill>
                            <a:schemeClr val="dk1"/>
                          </a:solidFill>
                          <a:latin typeface="+mn-lt"/>
                          <a:ea typeface="+mn-ea"/>
                          <a:cs typeface="+mn-cs"/>
                        </a:rPr>
                        <a:t>9</a:t>
                      </a:r>
                      <a:endParaRPr lang="en-GB" sz="1200" b="0" i="0" u="none" strike="noStrike" kern="1200" dirty="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id-ID" sz="1200" b="0" i="0" u="none" strike="noStrike" kern="1200" dirty="0" smtClean="0">
                          <a:solidFill>
                            <a:schemeClr val="dk1"/>
                          </a:solidFill>
                          <a:latin typeface="+mn-lt"/>
                          <a:ea typeface="+mn-ea"/>
                          <a:cs typeface="+mn-cs"/>
                        </a:rPr>
                        <a:t>13.685</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r h="234000">
                <a:tc>
                  <a:txBody>
                    <a:bodyPr/>
                    <a:lstStyle/>
                    <a:p>
                      <a:pPr algn="l" fontAlgn="b"/>
                      <a:r>
                        <a:rPr lang="en-GB" sz="1200" b="0" i="0" u="none" strike="noStrike" dirty="0" smtClean="0">
                          <a:solidFill>
                            <a:srgbClr val="000000"/>
                          </a:solidFill>
                          <a:latin typeface="+mn-lt"/>
                        </a:rPr>
                        <a:t>Philippines</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algn="ctr" fontAlgn="b"/>
                      <a:r>
                        <a:rPr lang="en-GB" sz="1200" b="0" i="0" u="none" strike="noStrike" dirty="0" smtClean="0">
                          <a:solidFill>
                            <a:srgbClr val="000000"/>
                          </a:solidFill>
                          <a:latin typeface="+mn-lt"/>
                        </a:rPr>
                        <a:t>8,9</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dirty="0" smtClean="0">
                          <a:solidFill>
                            <a:schemeClr val="dk1"/>
                          </a:solidFill>
                          <a:latin typeface="+mn-lt"/>
                          <a:ea typeface="+mn-ea"/>
                          <a:cs typeface="+mn-cs"/>
                        </a:rPr>
                        <a:t>7</a:t>
                      </a:r>
                      <a:endParaRPr lang="en-GB" sz="1200" b="0" i="0" u="none" strike="noStrike" kern="1200" dirty="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en-GB" sz="1200" b="0" i="0" u="none" strike="noStrike" kern="1200" dirty="0" smtClean="0">
                          <a:solidFill>
                            <a:schemeClr val="dk1"/>
                          </a:solidFill>
                          <a:latin typeface="+mn-lt"/>
                          <a:ea typeface="+mn-ea"/>
                          <a:cs typeface="+mn-cs"/>
                        </a:rPr>
                        <a:t>3.478</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r h="234000">
                <a:tc>
                  <a:txBody>
                    <a:bodyPr/>
                    <a:lstStyle/>
                    <a:p>
                      <a:pPr algn="l" fontAlgn="b"/>
                      <a:r>
                        <a:rPr lang="en-GB" sz="1200" u="none" strike="noStrike" dirty="0"/>
                        <a:t>Japan</a:t>
                      </a:r>
                      <a:endParaRPr lang="en-GB" sz="1200" b="0" i="0" u="none" strike="noStrike" dirty="0">
                        <a:solidFill>
                          <a:srgbClr val="000000"/>
                        </a:solidFill>
                        <a:latin typeface="Arial"/>
                      </a:endParaRPr>
                    </a:p>
                  </a:txBody>
                  <a:tcPr marL="5834" marR="5834" marT="6320" marB="0" anchor="b">
                    <a:solidFill>
                      <a:schemeClr val="accent6">
                        <a:lumMod val="40000"/>
                        <a:lumOff val="60000"/>
                      </a:schemeClr>
                    </a:solidFill>
                  </a:tcPr>
                </a:tc>
                <a:tc>
                  <a:txBody>
                    <a:bodyPr/>
                    <a:lstStyle/>
                    <a:p>
                      <a:pPr algn="ctr" fontAlgn="b"/>
                      <a:r>
                        <a:rPr lang="en-GB" sz="1200" u="none" strike="noStrike" smtClean="0">
                          <a:latin typeface="+mn-lt"/>
                        </a:rPr>
                        <a:t>11,6</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dirty="0" smtClean="0">
                          <a:solidFill>
                            <a:schemeClr val="dk1"/>
                          </a:solidFill>
                          <a:latin typeface="+mn-lt"/>
                          <a:ea typeface="+mn-ea"/>
                          <a:cs typeface="+mn-cs"/>
                        </a:rPr>
                        <a:t>9</a:t>
                      </a:r>
                      <a:endParaRPr lang="en-GB" sz="1200" b="0" i="0" u="none" strike="noStrike" kern="1200" dirty="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en-GB" sz="1200" b="0" i="0" u="none" strike="noStrike" kern="1200" dirty="0" smtClean="0">
                          <a:solidFill>
                            <a:schemeClr val="dk1"/>
                          </a:solidFill>
                          <a:latin typeface="+mn-lt"/>
                          <a:ea typeface="+mn-ea"/>
                          <a:cs typeface="+mn-cs"/>
                        </a:rPr>
                        <a:t>3</a:t>
                      </a:r>
                      <a:r>
                        <a:rPr lang="id-ID" sz="1200" b="0" i="0" u="none" strike="noStrike" kern="1200" dirty="0" smtClean="0">
                          <a:solidFill>
                            <a:schemeClr val="dk1"/>
                          </a:solidFill>
                          <a:latin typeface="+mn-lt"/>
                          <a:ea typeface="+mn-ea"/>
                          <a:cs typeface="+mn-cs"/>
                        </a:rPr>
                        <a:t>2</a:t>
                      </a:r>
                      <a:r>
                        <a:rPr lang="en-GB" sz="1200" b="0" i="0" u="none" strike="noStrike" kern="1200" dirty="0" smtClean="0">
                          <a:solidFill>
                            <a:schemeClr val="dk1"/>
                          </a:solidFill>
                          <a:latin typeface="+mn-lt"/>
                          <a:ea typeface="+mn-ea"/>
                          <a:cs typeface="+mn-cs"/>
                        </a:rPr>
                        <a:t>.</a:t>
                      </a:r>
                      <a:r>
                        <a:rPr lang="id-ID" sz="1200" b="0" i="0" u="none" strike="noStrike" kern="1200" dirty="0" smtClean="0">
                          <a:solidFill>
                            <a:schemeClr val="dk1"/>
                          </a:solidFill>
                          <a:latin typeface="+mn-lt"/>
                          <a:ea typeface="+mn-ea"/>
                          <a:cs typeface="+mn-cs"/>
                        </a:rPr>
                        <a:t>295</a:t>
                      </a:r>
                      <a:r>
                        <a:rPr lang="en-GB" sz="1200" b="0" i="0" u="none" strike="noStrike" kern="1200" dirty="0" smtClean="0">
                          <a:solidFill>
                            <a:schemeClr val="dk1"/>
                          </a:solidFill>
                          <a:latin typeface="+mn-lt"/>
                          <a:ea typeface="+mn-ea"/>
                          <a:cs typeface="+mn-cs"/>
                        </a:rPr>
                        <a:t> </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r h="234000">
                <a:tc>
                  <a:txBody>
                    <a:bodyPr/>
                    <a:lstStyle/>
                    <a:p>
                      <a:pPr algn="l" fontAlgn="b"/>
                      <a:r>
                        <a:rPr lang="en-GB" sz="1200" u="none" strike="noStrike" dirty="0" smtClean="0"/>
                        <a:t>Korea</a:t>
                      </a:r>
                      <a:r>
                        <a:rPr lang="en-GB" sz="1200" u="none" strike="noStrike" baseline="0" dirty="0" smtClean="0"/>
                        <a:t> Rep.</a:t>
                      </a:r>
                      <a:endParaRPr lang="en-GB" sz="1200" b="0" i="0" u="none" strike="noStrike" dirty="0">
                        <a:solidFill>
                          <a:srgbClr val="000000"/>
                        </a:solidFill>
                        <a:latin typeface="Arial"/>
                      </a:endParaRPr>
                    </a:p>
                  </a:txBody>
                  <a:tcPr marL="5834" marR="5834" marT="6320" marB="0" anchor="b">
                    <a:solidFill>
                      <a:schemeClr val="accent6">
                        <a:lumMod val="40000"/>
                        <a:lumOff val="60000"/>
                      </a:schemeClr>
                    </a:solidFill>
                  </a:tcPr>
                </a:tc>
                <a:tc>
                  <a:txBody>
                    <a:bodyPr/>
                    <a:lstStyle/>
                    <a:p>
                      <a:pPr algn="ctr" fontAlgn="b"/>
                      <a:r>
                        <a:rPr lang="en-GB" sz="1200" u="none" strike="noStrike" smtClean="0">
                          <a:latin typeface="+mn-lt"/>
                        </a:rPr>
                        <a:t>11,6</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smtClean="0">
                          <a:solidFill>
                            <a:schemeClr val="dk1"/>
                          </a:solidFill>
                          <a:latin typeface="+mn-lt"/>
                          <a:ea typeface="+mn-ea"/>
                          <a:cs typeface="+mn-cs"/>
                        </a:rPr>
                        <a:t>9</a:t>
                      </a:r>
                      <a:endParaRPr lang="en-GB" sz="1200" b="0" i="0" u="none" strike="noStrike" kern="120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en-GB" sz="1200" b="0" i="0" u="none" strike="noStrike" kern="1200" dirty="0" smtClean="0">
                          <a:solidFill>
                            <a:schemeClr val="dk1"/>
                          </a:solidFill>
                          <a:latin typeface="+mn-lt"/>
                          <a:ea typeface="+mn-ea"/>
                          <a:cs typeface="+mn-cs"/>
                        </a:rPr>
                        <a:t>2</a:t>
                      </a:r>
                      <a:r>
                        <a:rPr lang="id-ID" sz="1200" b="0" i="0" u="none" strike="noStrike" kern="1200" dirty="0" smtClean="0">
                          <a:solidFill>
                            <a:schemeClr val="dk1"/>
                          </a:solidFill>
                          <a:latin typeface="+mn-lt"/>
                          <a:ea typeface="+mn-ea"/>
                          <a:cs typeface="+mn-cs"/>
                        </a:rPr>
                        <a:t>8</a:t>
                      </a:r>
                      <a:r>
                        <a:rPr lang="en-GB" sz="1200" b="0" i="0" u="none" strike="noStrike" kern="1200" dirty="0" smtClean="0">
                          <a:solidFill>
                            <a:schemeClr val="dk1"/>
                          </a:solidFill>
                          <a:latin typeface="+mn-lt"/>
                          <a:ea typeface="+mn-ea"/>
                          <a:cs typeface="+mn-cs"/>
                        </a:rPr>
                        <a:t>.</a:t>
                      </a:r>
                      <a:r>
                        <a:rPr lang="id-ID" sz="1200" b="0" i="0" u="none" strike="noStrike" kern="1200" dirty="0" smtClean="0">
                          <a:solidFill>
                            <a:schemeClr val="dk1"/>
                          </a:solidFill>
                          <a:latin typeface="+mn-lt"/>
                          <a:ea typeface="+mn-ea"/>
                          <a:cs typeface="+mn-cs"/>
                        </a:rPr>
                        <a:t>230</a:t>
                      </a:r>
                      <a:r>
                        <a:rPr lang="en-GB" sz="1200" b="0" i="0" u="none" strike="noStrike" kern="1200" dirty="0" smtClean="0">
                          <a:solidFill>
                            <a:schemeClr val="dk1"/>
                          </a:solidFill>
                          <a:latin typeface="+mn-lt"/>
                          <a:ea typeface="+mn-ea"/>
                          <a:cs typeface="+mn-cs"/>
                        </a:rPr>
                        <a:t> </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r h="234000">
                <a:tc>
                  <a:txBody>
                    <a:bodyPr/>
                    <a:lstStyle/>
                    <a:p>
                      <a:pPr algn="l" fontAlgn="b"/>
                      <a:r>
                        <a:rPr lang="id-ID" sz="1200" b="0" i="0" u="none" strike="noStrike" dirty="0" smtClean="0">
                          <a:solidFill>
                            <a:srgbClr val="000000"/>
                          </a:solidFill>
                          <a:latin typeface="Arial"/>
                        </a:rPr>
                        <a:t>China</a:t>
                      </a:r>
                      <a:endParaRPr lang="en-GB" sz="1200" b="0" i="0" u="none" strike="noStrike" dirty="0">
                        <a:solidFill>
                          <a:srgbClr val="000000"/>
                        </a:solidFill>
                        <a:latin typeface="Arial"/>
                      </a:endParaRPr>
                    </a:p>
                  </a:txBody>
                  <a:tcPr marL="5834" marR="5834" marT="6320" marB="0" anchor="b">
                    <a:solidFill>
                      <a:schemeClr val="accent6">
                        <a:lumMod val="40000"/>
                        <a:lumOff val="60000"/>
                      </a:schemeClr>
                    </a:solidFill>
                  </a:tcPr>
                </a:tc>
                <a:tc>
                  <a:txBody>
                    <a:bodyPr/>
                    <a:lstStyle/>
                    <a:p>
                      <a:pPr algn="ctr" fontAlgn="b"/>
                      <a:r>
                        <a:rPr lang="id-ID" sz="1200" b="0" i="0" u="none" strike="noStrike" smtClean="0">
                          <a:solidFill>
                            <a:srgbClr val="000000"/>
                          </a:solidFill>
                          <a:latin typeface="+mn-lt"/>
                        </a:rPr>
                        <a:t>7,5</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smtClean="0">
                          <a:solidFill>
                            <a:schemeClr val="dk1"/>
                          </a:solidFill>
                          <a:latin typeface="+mn-lt"/>
                          <a:ea typeface="+mn-ea"/>
                          <a:cs typeface="+mn-cs"/>
                        </a:rPr>
                        <a:t>9</a:t>
                      </a:r>
                      <a:endParaRPr lang="en-GB" sz="1200" b="0" i="0" u="none" strike="noStrike" kern="120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id-ID" sz="1200" b="0" i="0" u="none" strike="noStrike" kern="1200" dirty="0" smtClean="0">
                          <a:solidFill>
                            <a:schemeClr val="dk1"/>
                          </a:solidFill>
                          <a:latin typeface="+mn-lt"/>
                          <a:ea typeface="+mn-ea"/>
                          <a:cs typeface="+mn-cs"/>
                        </a:rPr>
                        <a:t>7.476</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r h="234000">
                <a:tc>
                  <a:txBody>
                    <a:bodyPr/>
                    <a:lstStyle/>
                    <a:p>
                      <a:pPr algn="l" fontAlgn="b"/>
                      <a:r>
                        <a:rPr lang="id-ID" sz="1200" b="0" i="0" u="none" strike="noStrike" dirty="0" smtClean="0">
                          <a:solidFill>
                            <a:srgbClr val="000000"/>
                          </a:solidFill>
                          <a:latin typeface="Arial"/>
                        </a:rPr>
                        <a:t>Thailand</a:t>
                      </a:r>
                      <a:endParaRPr lang="en-GB" sz="1200" b="0" i="0" u="none" strike="noStrike" dirty="0">
                        <a:solidFill>
                          <a:srgbClr val="000000"/>
                        </a:solidFill>
                        <a:latin typeface="Arial"/>
                      </a:endParaRPr>
                    </a:p>
                  </a:txBody>
                  <a:tcPr marL="5834" marR="5834" marT="6320" marB="0" anchor="b">
                    <a:solidFill>
                      <a:schemeClr val="accent6">
                        <a:lumMod val="40000"/>
                        <a:lumOff val="60000"/>
                      </a:schemeClr>
                    </a:solidFill>
                  </a:tcPr>
                </a:tc>
                <a:tc>
                  <a:txBody>
                    <a:bodyPr/>
                    <a:lstStyle/>
                    <a:p>
                      <a:pPr algn="ctr" fontAlgn="b"/>
                      <a:r>
                        <a:rPr lang="id-ID" sz="1200" b="0" i="0" u="none" strike="noStrike" smtClean="0">
                          <a:solidFill>
                            <a:srgbClr val="000000"/>
                          </a:solidFill>
                          <a:latin typeface="+mn-lt"/>
                        </a:rPr>
                        <a:t>6,6</a:t>
                      </a:r>
                      <a:endParaRPr lang="en-GB" sz="1200" b="0" i="0" u="none" strike="noStrike" dirty="0">
                        <a:solidFill>
                          <a:srgbClr val="000000"/>
                        </a:solidFill>
                        <a:latin typeface="+mn-lt"/>
                      </a:endParaRPr>
                    </a:p>
                  </a:txBody>
                  <a:tcPr marL="5834" marR="5834" marT="6320" marB="0" anchor="b">
                    <a:solidFill>
                      <a:schemeClr val="accent6">
                        <a:lumMod val="40000"/>
                        <a:lumOff val="60000"/>
                      </a:schemeClr>
                    </a:solidFill>
                  </a:tcPr>
                </a:tc>
                <a:tc>
                  <a:txBody>
                    <a:bodyPr/>
                    <a:lstStyle/>
                    <a:p>
                      <a:pPr marL="0" algn="ctr" defTabSz="914400" rtl="0" eaLnBrk="1" fontAlgn="b" latinLnBrk="0" hangingPunct="1"/>
                      <a:r>
                        <a:rPr lang="id-ID" sz="1200" b="0" i="0" u="none" strike="noStrike" kern="1200" smtClean="0">
                          <a:solidFill>
                            <a:schemeClr val="dk1"/>
                          </a:solidFill>
                          <a:latin typeface="+mn-lt"/>
                          <a:ea typeface="+mn-ea"/>
                          <a:cs typeface="+mn-cs"/>
                        </a:rPr>
                        <a:t>9</a:t>
                      </a:r>
                      <a:endParaRPr lang="en-GB" sz="1200" b="0" i="0" u="none" strike="noStrike" kern="1200">
                        <a:solidFill>
                          <a:schemeClr val="dk1"/>
                        </a:solidFill>
                        <a:latin typeface="+mn-lt"/>
                        <a:ea typeface="+mn-ea"/>
                        <a:cs typeface="+mn-cs"/>
                      </a:endParaRPr>
                    </a:p>
                  </a:txBody>
                  <a:tcPr marL="5834" marR="5834" marT="6320" marB="0" anchor="b">
                    <a:solidFill>
                      <a:schemeClr val="accent6">
                        <a:lumMod val="40000"/>
                        <a:lumOff val="60000"/>
                      </a:schemeClr>
                    </a:solidFill>
                  </a:tcPr>
                </a:tc>
                <a:tc>
                  <a:txBody>
                    <a:bodyPr/>
                    <a:lstStyle/>
                    <a:p>
                      <a:pPr marL="0" algn="r" defTabSz="914400" rtl="0" eaLnBrk="1" fontAlgn="b" latinLnBrk="0" hangingPunct="1"/>
                      <a:r>
                        <a:rPr lang="id-ID" sz="1200" b="0" i="0" u="none" strike="noStrike" kern="1200" dirty="0" smtClean="0">
                          <a:solidFill>
                            <a:schemeClr val="dk1"/>
                          </a:solidFill>
                          <a:latin typeface="+mn-lt"/>
                          <a:ea typeface="+mn-ea"/>
                          <a:cs typeface="+mn-cs"/>
                        </a:rPr>
                        <a:t>7.694</a:t>
                      </a:r>
                      <a:endParaRPr lang="en-GB" sz="1200" b="0" i="0" u="none" strike="noStrike" kern="1200" dirty="0">
                        <a:solidFill>
                          <a:schemeClr val="dk1"/>
                        </a:solidFill>
                        <a:latin typeface="+mn-lt"/>
                        <a:ea typeface="+mn-ea"/>
                        <a:cs typeface="+mn-cs"/>
                      </a:endParaRPr>
                    </a:p>
                  </a:txBody>
                  <a:tcPr marL="5834" marR="166154" marT="632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1583964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591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323528" y="2636912"/>
            <a:ext cx="8568952" cy="15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3200" b="1" dirty="0" smtClean="0">
                <a:solidFill>
                  <a:srgbClr val="376092"/>
                </a:solidFill>
              </a:rPr>
              <a:t>PENGENALAN SNI PADA PROSES PEMBELAJARAN DI SMK PADA IMPLEMENTASI </a:t>
            </a:r>
          </a:p>
          <a:p>
            <a:pPr algn="ctr" eaLnBrk="1" hangingPunct="1"/>
            <a:r>
              <a:rPr lang="en-US" sz="3200" b="1" dirty="0" smtClean="0">
                <a:solidFill>
                  <a:srgbClr val="376092"/>
                </a:solidFill>
              </a:rPr>
              <a:t>KURIKULUM 2013</a:t>
            </a:r>
            <a:endParaRPr lang="en-US" sz="3200" b="1" dirty="0">
              <a:solidFill>
                <a:srgbClr val="376092"/>
              </a:solidFill>
            </a:endParaRPr>
          </a:p>
        </p:txBody>
      </p:sp>
      <p:cxnSp>
        <p:nvCxnSpPr>
          <p:cNvPr id="9" name="Straight Connector 8"/>
          <p:cNvCxnSpPr/>
          <p:nvPr/>
        </p:nvCxnSpPr>
        <p:spPr>
          <a:xfrm>
            <a:off x="678941" y="4315583"/>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00808"/>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accent6">
                    <a:lumMod val="75000"/>
                  </a:schemeClr>
                </a:solidFill>
                <a:latin typeface="Arial Rounded MT Bold" pitchFamily="34" charset="0"/>
              </a:rPr>
              <a:t>B.</a:t>
            </a:r>
            <a:r>
              <a:rPr lang="id-ID" sz="2400" dirty="0" smtClean="0">
                <a:solidFill>
                  <a:schemeClr val="accent6">
                    <a:lumMod val="75000"/>
                  </a:schemeClr>
                </a:solidFill>
                <a:latin typeface="Arial Rounded MT Bold" pitchFamily="34" charset="0"/>
              </a:rPr>
              <a:t>3</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731971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id-ID" sz="4000" b="1" dirty="0" smtClean="0"/>
              <a:t>Area Proses Pembelajaran yang bermutu</a:t>
            </a:r>
            <a:endParaRPr lang="en-US" sz="4000" b="1" dirty="0"/>
          </a:p>
        </p:txBody>
      </p:sp>
      <p:sp>
        <p:nvSpPr>
          <p:cNvPr id="7171" name="Rectangle 3"/>
          <p:cNvSpPr>
            <a:spLocks noGrp="1" noChangeArrowheads="1"/>
          </p:cNvSpPr>
          <p:nvPr>
            <p:ph type="body" idx="1"/>
          </p:nvPr>
        </p:nvSpPr>
        <p:spPr>
          <a:xfrm>
            <a:off x="500034" y="1600200"/>
            <a:ext cx="8186766" cy="3543312"/>
          </a:xfrm>
          <a:ln>
            <a:solidFill>
              <a:schemeClr val="tx1"/>
            </a:solidFill>
          </a:ln>
        </p:spPr>
        <p:txBody>
          <a:bodyPr>
            <a:normAutofit/>
          </a:bodyPr>
          <a:lstStyle/>
          <a:p>
            <a:pPr marL="514350" indent="-514350">
              <a:buFont typeface="+mj-lt"/>
              <a:buAutoNum type="arabicPeriod"/>
            </a:pPr>
            <a:r>
              <a:rPr lang="en-US" sz="3200" b="1" dirty="0"/>
              <a:t>Hard </a:t>
            </a:r>
            <a:r>
              <a:rPr lang="en-US" sz="3200" b="1" dirty="0" smtClean="0"/>
              <a:t>Skills</a:t>
            </a:r>
            <a:r>
              <a:rPr lang="id-ID" b="1" dirty="0" smtClean="0"/>
              <a:t>		</a:t>
            </a:r>
            <a:r>
              <a:rPr lang="id-ID" sz="3200" b="1" dirty="0" smtClean="0"/>
              <a:t>: </a:t>
            </a:r>
            <a:r>
              <a:rPr lang="id-ID" sz="3200" dirty="0" smtClean="0"/>
              <a:t>Pembentukan  &amp; 					   Pemanfaatan</a:t>
            </a:r>
            <a:endParaRPr lang="en-US" sz="3200" dirty="0"/>
          </a:p>
          <a:p>
            <a:pPr marL="514350" indent="-514350">
              <a:buFont typeface="+mj-lt"/>
              <a:buAutoNum type="arabicPeriod"/>
            </a:pPr>
            <a:r>
              <a:rPr lang="en-US" sz="3200" b="1" dirty="0"/>
              <a:t>Soft </a:t>
            </a:r>
            <a:r>
              <a:rPr lang="en-US" sz="3200" b="1" dirty="0" smtClean="0"/>
              <a:t>Skills</a:t>
            </a:r>
            <a:r>
              <a:rPr lang="id-ID" sz="3200" b="1" dirty="0" smtClean="0"/>
              <a:t> 	 	</a:t>
            </a:r>
            <a:r>
              <a:rPr lang="id-ID" b="1" dirty="0" smtClean="0"/>
              <a:t>:</a:t>
            </a:r>
            <a:r>
              <a:rPr lang="id-ID" dirty="0" smtClean="0"/>
              <a:t> Jenis-jenis </a:t>
            </a:r>
            <a:r>
              <a:rPr lang="en-US" dirty="0" smtClean="0"/>
              <a:t>Soft Skills </a:t>
            </a:r>
            <a:r>
              <a:rPr lang="id-ID" dirty="0" smtClean="0"/>
              <a:t>					  pendukung kebekerjaan </a:t>
            </a:r>
            <a:endParaRPr lang="en-US" sz="3200" dirty="0"/>
          </a:p>
          <a:p>
            <a:pPr marL="514350" indent="-514350">
              <a:buFont typeface="+mj-lt"/>
              <a:buAutoNum type="arabicPeriod"/>
            </a:pPr>
            <a:r>
              <a:rPr lang="en-US" b="1" dirty="0" smtClean="0"/>
              <a:t>Computer Skills</a:t>
            </a:r>
            <a:r>
              <a:rPr lang="id-ID" b="1" dirty="0" smtClean="0"/>
              <a:t> 	: </a:t>
            </a:r>
            <a:r>
              <a:rPr lang="id-ID" dirty="0" smtClean="0"/>
              <a:t>Kompetensi standar dan 				  Strategi pembentukan</a:t>
            </a:r>
            <a:endParaRPr lang="en-US" dirty="0" smtClean="0"/>
          </a:p>
        </p:txBody>
      </p:sp>
    </p:spTree>
    <p:extLst>
      <p:ext uri="{BB962C8B-B14F-4D97-AF65-F5344CB8AC3E}">
        <p14:creationId xmlns:p14="http://schemas.microsoft.com/office/powerpoint/2010/main" val="199549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id-ID" sz="3200" b="1" dirty="0" smtClean="0">
                <a:solidFill>
                  <a:srgbClr val="376092"/>
                </a:solidFill>
              </a:rPr>
              <a:t>SMK TAHUN 2010 - 2014</a:t>
            </a:r>
            <a:endParaRPr lang="en-GB" sz="3200" b="1" dirty="0">
              <a:solidFill>
                <a:srgbClr val="376092"/>
              </a:solidFill>
            </a:endParaRP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accent6">
                    <a:lumMod val="75000"/>
                  </a:schemeClr>
                </a:solidFill>
                <a:latin typeface="Arial Rounded MT Bold" pitchFamily="34" charset="0"/>
              </a:rPr>
              <a:t>A.</a:t>
            </a:r>
            <a:r>
              <a:rPr lang="id-ID" sz="2400" dirty="0" smtClean="0">
                <a:solidFill>
                  <a:schemeClr val="accent6">
                    <a:lumMod val="75000"/>
                  </a:schemeClr>
                </a:solidFill>
                <a:latin typeface="Arial Rounded MT Bold" pitchFamily="34" charset="0"/>
              </a:rPr>
              <a:t>1</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1918298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1414"/>
            <a:ext cx="8229600" cy="725470"/>
          </a:xfrm>
        </p:spPr>
        <p:txBody>
          <a:bodyPr>
            <a:normAutofit fontScale="90000"/>
          </a:bodyPr>
          <a:lstStyle/>
          <a:p>
            <a:r>
              <a:rPr lang="en-US" b="1" dirty="0"/>
              <a:t>Hard Skills</a:t>
            </a:r>
          </a:p>
        </p:txBody>
      </p:sp>
      <p:sp>
        <p:nvSpPr>
          <p:cNvPr id="8195" name="Rectangle 3"/>
          <p:cNvSpPr>
            <a:spLocks noGrp="1" noChangeArrowheads="1"/>
          </p:cNvSpPr>
          <p:nvPr>
            <p:ph type="body" idx="1"/>
          </p:nvPr>
        </p:nvSpPr>
        <p:spPr>
          <a:xfrm>
            <a:off x="357158" y="785794"/>
            <a:ext cx="8501122" cy="1923126"/>
          </a:xfrm>
          <a:solidFill>
            <a:srgbClr val="FFFF00"/>
          </a:solidFill>
          <a:ln>
            <a:solidFill>
              <a:schemeClr val="tx1"/>
            </a:solidFill>
          </a:ln>
        </p:spPr>
        <p:txBody>
          <a:bodyPr>
            <a:noAutofit/>
          </a:bodyPr>
          <a:lstStyle/>
          <a:p>
            <a:pPr marL="457200" indent="-457200">
              <a:lnSpc>
                <a:spcPct val="80000"/>
              </a:lnSpc>
              <a:buFont typeface="+mj-lt"/>
              <a:buAutoNum type="arabicPeriod"/>
            </a:pPr>
            <a:r>
              <a:rPr lang="en-US" sz="2000" dirty="0"/>
              <a:t>K</a:t>
            </a:r>
            <a:r>
              <a:rPr lang="id-ID" sz="2000" dirty="0" smtClean="0"/>
              <a:t>eterampilan </a:t>
            </a:r>
            <a:r>
              <a:rPr lang="en-US" sz="2000" dirty="0" err="1" smtClean="0"/>
              <a:t>Kerja</a:t>
            </a:r>
            <a:r>
              <a:rPr lang="id-ID" sz="2000" dirty="0" smtClean="0"/>
              <a:t>, </a:t>
            </a:r>
            <a:r>
              <a:rPr lang="id-ID" sz="2000" dirty="0"/>
              <a:t>kemampuan </a:t>
            </a:r>
            <a:r>
              <a:rPr lang="en-US" sz="2000" dirty="0" smtClean="0"/>
              <a:t>yang </a:t>
            </a:r>
            <a:r>
              <a:rPr lang="id-ID" sz="2000" dirty="0" smtClean="0"/>
              <a:t>diajar </a:t>
            </a:r>
            <a:r>
              <a:rPr lang="en-US" sz="2000" dirty="0" err="1" smtClean="0"/>
              <a:t>secara</a:t>
            </a:r>
            <a:r>
              <a:rPr lang="en-US" sz="2000" dirty="0" smtClean="0"/>
              <a:t> </a:t>
            </a:r>
            <a:r>
              <a:rPr lang="id-ID" sz="2000" dirty="0" smtClean="0"/>
              <a:t>khusus </a:t>
            </a:r>
            <a:r>
              <a:rPr lang="id-ID" sz="2000" dirty="0"/>
              <a:t>yang </a:t>
            </a:r>
            <a:r>
              <a:rPr lang="id-ID" sz="2000" dirty="0" smtClean="0"/>
              <a:t>diperlukan </a:t>
            </a:r>
            <a:r>
              <a:rPr lang="id-ID" sz="2000" dirty="0"/>
              <a:t>dalam konteks tertentu, seperti fungsi pekerjaan</a:t>
            </a:r>
            <a:r>
              <a:rPr lang="id-ID" sz="2000" dirty="0" smtClean="0"/>
              <a:t>.</a:t>
            </a:r>
            <a:endParaRPr lang="en-US" sz="2000" dirty="0" smtClean="0"/>
          </a:p>
          <a:p>
            <a:pPr marL="457200" indent="-457200">
              <a:lnSpc>
                <a:spcPct val="80000"/>
              </a:lnSpc>
              <a:buFont typeface="+mj-lt"/>
              <a:buAutoNum type="arabicPeriod"/>
            </a:pPr>
            <a:r>
              <a:rPr lang="id-ID" sz="2000" dirty="0" smtClean="0"/>
              <a:t>Keterampilan </a:t>
            </a:r>
            <a:r>
              <a:rPr lang="id-ID" sz="2000" dirty="0"/>
              <a:t>yang </a:t>
            </a:r>
            <a:r>
              <a:rPr lang="en-US" sz="2000" dirty="0" err="1" smtClean="0"/>
              <a:t>dapat</a:t>
            </a:r>
            <a:r>
              <a:rPr lang="en-US" sz="2000" dirty="0" smtClean="0"/>
              <a:t> </a:t>
            </a:r>
            <a:r>
              <a:rPr lang="id-ID" sz="2000" dirty="0" smtClean="0"/>
              <a:t>diamati</a:t>
            </a:r>
            <a:r>
              <a:rPr lang="id-ID" sz="2000" dirty="0"/>
              <a:t>, diukur dan diuji</a:t>
            </a:r>
            <a:r>
              <a:rPr lang="id-ID" sz="2000" dirty="0" smtClean="0"/>
              <a:t>.</a:t>
            </a:r>
            <a:endParaRPr lang="en-US" sz="2000" dirty="0" smtClean="0"/>
          </a:p>
          <a:p>
            <a:pPr marL="457200" indent="-457200">
              <a:lnSpc>
                <a:spcPct val="80000"/>
              </a:lnSpc>
              <a:buFont typeface="+mj-lt"/>
              <a:buAutoNum type="arabicPeriod"/>
            </a:pPr>
            <a:r>
              <a:rPr lang="id-ID" sz="2000" dirty="0" smtClean="0"/>
              <a:t>Keterampilan khusus</a:t>
            </a:r>
            <a:r>
              <a:rPr lang="en-US" sz="2000" dirty="0" smtClean="0"/>
              <a:t> yang </a:t>
            </a:r>
            <a:r>
              <a:rPr lang="en-US" sz="2000" dirty="0" err="1" smtClean="0"/>
              <a:t>terkait</a:t>
            </a:r>
            <a:r>
              <a:rPr lang="en-US" sz="2000" dirty="0" smtClean="0"/>
              <a:t> </a:t>
            </a:r>
            <a:r>
              <a:rPr lang="en-US" sz="2000" dirty="0" err="1" smtClean="0"/>
              <a:t>dengan</a:t>
            </a:r>
            <a:r>
              <a:rPr lang="id-ID" sz="2000" dirty="0" smtClean="0"/>
              <a:t> </a:t>
            </a:r>
            <a:r>
              <a:rPr lang="id-ID" sz="2000" dirty="0"/>
              <a:t>pekerjaan atau tugas</a:t>
            </a:r>
            <a:r>
              <a:rPr lang="id-ID" sz="2000" dirty="0" smtClean="0"/>
              <a:t>.</a:t>
            </a:r>
            <a:endParaRPr lang="en-US" sz="2000" dirty="0" smtClean="0"/>
          </a:p>
          <a:p>
            <a:pPr marL="457200" indent="-457200">
              <a:lnSpc>
                <a:spcPct val="80000"/>
              </a:lnSpc>
              <a:buFont typeface="+mj-lt"/>
              <a:buAutoNum type="arabicPeriod"/>
            </a:pPr>
            <a:r>
              <a:rPr lang="id-ID" sz="2000" dirty="0" smtClean="0"/>
              <a:t>Keterampilan</a:t>
            </a:r>
            <a:r>
              <a:rPr lang="en-US" sz="2000" dirty="0" smtClean="0"/>
              <a:t> </a:t>
            </a:r>
            <a:r>
              <a:rPr lang="en-US" sz="2000" dirty="0" err="1" smtClean="0"/>
              <a:t>yaang</a:t>
            </a:r>
            <a:r>
              <a:rPr lang="en-US" sz="2000" dirty="0" smtClean="0"/>
              <a:t> </a:t>
            </a:r>
            <a:r>
              <a:rPr lang="en-US" sz="2000" dirty="0" err="1" smtClean="0"/>
              <a:t>mencakup</a:t>
            </a:r>
            <a:r>
              <a:rPr lang="en-US" sz="2000" dirty="0"/>
              <a:t> </a:t>
            </a:r>
            <a:r>
              <a:rPr lang="en-US" sz="2000" dirty="0" err="1" smtClean="0"/>
              <a:t>aspek</a:t>
            </a:r>
            <a:r>
              <a:rPr lang="en-US" sz="2000" dirty="0" smtClean="0"/>
              <a:t> </a:t>
            </a:r>
            <a:r>
              <a:rPr lang="id-ID" sz="2000" dirty="0" smtClean="0"/>
              <a:t> </a:t>
            </a:r>
            <a:r>
              <a:rPr lang="id-ID" sz="2000" dirty="0"/>
              <a:t>teknis </a:t>
            </a:r>
            <a:r>
              <a:rPr lang="id-ID" sz="2000" dirty="0" smtClean="0"/>
              <a:t>akademik.</a:t>
            </a:r>
            <a:endParaRPr lang="en-US" sz="2000" dirty="0" smtClean="0"/>
          </a:p>
          <a:p>
            <a:pPr marL="457200" indent="-457200">
              <a:lnSpc>
                <a:spcPct val="80000"/>
              </a:lnSpc>
              <a:buFont typeface="+mj-lt"/>
              <a:buAutoNum type="arabicPeriod"/>
            </a:pPr>
            <a:r>
              <a:rPr lang="en-US" sz="2000" dirty="0" err="1" smtClean="0"/>
              <a:t>Keterampilan</a:t>
            </a:r>
            <a:r>
              <a:rPr lang="en-US" sz="2000" dirty="0" smtClean="0"/>
              <a:t> yang </a:t>
            </a:r>
            <a:r>
              <a:rPr lang="en-US" sz="2000" dirty="0" err="1" smtClean="0"/>
              <a:t>dapat</a:t>
            </a:r>
            <a:r>
              <a:rPr lang="en-US" sz="2000" dirty="0" smtClean="0"/>
              <a:t> l</a:t>
            </a:r>
            <a:r>
              <a:rPr lang="id-ID" sz="2000" dirty="0" smtClean="0"/>
              <a:t>angsung </a:t>
            </a:r>
            <a:r>
              <a:rPr lang="id-ID" sz="2000" dirty="0"/>
              <a:t>diajarkan di sekolah</a:t>
            </a:r>
            <a:r>
              <a:rPr lang="id-ID" sz="2000" dirty="0" smtClean="0"/>
              <a:t>.</a:t>
            </a:r>
            <a:endParaRPr lang="en-US" sz="2000" i="1" dirty="0" smtClean="0"/>
          </a:p>
        </p:txBody>
      </p:sp>
      <p:sp>
        <p:nvSpPr>
          <p:cNvPr id="4" name="Rectangle 3"/>
          <p:cNvSpPr txBox="1">
            <a:spLocks noChangeArrowheads="1"/>
          </p:cNvSpPr>
          <p:nvPr/>
        </p:nvSpPr>
        <p:spPr>
          <a:xfrm>
            <a:off x="3418442" y="3157542"/>
            <a:ext cx="5357850" cy="3257560"/>
          </a:xfrm>
          <a:prstGeom prst="rect">
            <a:avLst/>
          </a:prstGeom>
          <a:ln>
            <a:solidFill>
              <a:srgbClr val="FF0000"/>
            </a:solidFill>
          </a:ln>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Reading, arithmetic, and writing</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Typing and shorthand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Proficiency with software applications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Operating machinery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Drive commercial vehicles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Speaking a foreign language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Mechanically Inclined</a:t>
            </a:r>
            <a:endParaRPr kumimoji="0" lang="id-ID" sz="2000" b="1"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id-ID" sz="2000" b="1" i="0" u="none" strike="noStrike" kern="1200" cap="none" spc="0" normalizeH="0" baseline="0" noProof="0" dirty="0" smtClean="0">
                <a:ln>
                  <a:noFill/>
                </a:ln>
                <a:solidFill>
                  <a:schemeClr val="tx1"/>
                </a:solidFill>
                <a:effectLst/>
                <a:uLnTx/>
                <a:uFillTx/>
                <a:latin typeface="+mn-lt"/>
                <a:ea typeface="+mn-ea"/>
                <a:cs typeface="+mn-cs"/>
              </a:rPr>
              <a:t>Using Hand and body to produce and perform ability (cut hair, origram; etc)</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Oval 4"/>
          <p:cNvSpPr/>
          <p:nvPr/>
        </p:nvSpPr>
        <p:spPr>
          <a:xfrm>
            <a:off x="251520" y="3500438"/>
            <a:ext cx="2448272" cy="128588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Contoh</a:t>
            </a:r>
            <a:r>
              <a:rPr lang="en-US" sz="2000" b="1" dirty="0" smtClean="0">
                <a:solidFill>
                  <a:schemeClr val="tx1"/>
                </a:solidFill>
              </a:rPr>
              <a:t> </a:t>
            </a:r>
            <a:r>
              <a:rPr lang="en-US" sz="2000" b="1" dirty="0" err="1" smtClean="0">
                <a:solidFill>
                  <a:schemeClr val="tx1"/>
                </a:solidFill>
              </a:rPr>
              <a:t>Keterampilan</a:t>
            </a:r>
            <a:r>
              <a:rPr lang="en-US" sz="2000" b="1" dirty="0" smtClean="0">
                <a:solidFill>
                  <a:schemeClr val="tx1"/>
                </a:solidFill>
              </a:rPr>
              <a:t> </a:t>
            </a:r>
            <a:r>
              <a:rPr lang="en-US" sz="2000" b="1" dirty="0" err="1" smtClean="0">
                <a:solidFill>
                  <a:schemeClr val="tx1"/>
                </a:solidFill>
              </a:rPr>
              <a:t>Kerja</a:t>
            </a:r>
            <a:r>
              <a:rPr lang="en-US" sz="2000" b="1" dirty="0" smtClean="0">
                <a:solidFill>
                  <a:schemeClr val="tx1"/>
                </a:solidFill>
              </a:rPr>
              <a:t>/ Hard Skills</a:t>
            </a:r>
            <a:endParaRPr lang="id-ID" sz="2000" b="1" dirty="0">
              <a:solidFill>
                <a:schemeClr val="tx1"/>
              </a:solidFill>
            </a:endParaRPr>
          </a:p>
        </p:txBody>
      </p:sp>
      <p:cxnSp>
        <p:nvCxnSpPr>
          <p:cNvPr id="8" name="Curved Connector 7"/>
          <p:cNvCxnSpPr>
            <a:stCxn id="5" idx="4"/>
          </p:cNvCxnSpPr>
          <p:nvPr/>
        </p:nvCxnSpPr>
        <p:spPr>
          <a:xfrm rot="16200000" flipH="1">
            <a:off x="1666506" y="4595472"/>
            <a:ext cx="1428760" cy="1810460"/>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63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42852"/>
            <a:ext cx="8229600" cy="582594"/>
          </a:xfrm>
        </p:spPr>
        <p:txBody>
          <a:bodyPr>
            <a:normAutofit fontScale="90000"/>
          </a:bodyPr>
          <a:lstStyle/>
          <a:p>
            <a:r>
              <a:rPr lang="en-US" b="1" dirty="0"/>
              <a:t>Soft Skills</a:t>
            </a:r>
          </a:p>
        </p:txBody>
      </p:sp>
      <p:sp>
        <p:nvSpPr>
          <p:cNvPr id="10243" name="Rectangle 3"/>
          <p:cNvSpPr>
            <a:spLocks noGrp="1" noChangeArrowheads="1"/>
          </p:cNvSpPr>
          <p:nvPr>
            <p:ph type="body" idx="1"/>
          </p:nvPr>
        </p:nvSpPr>
        <p:spPr>
          <a:xfrm>
            <a:off x="257581" y="692696"/>
            <a:ext cx="8643998" cy="2498620"/>
          </a:xfrm>
          <a:solidFill>
            <a:srgbClr val="FFFF00"/>
          </a:solidFill>
          <a:ln>
            <a:solidFill>
              <a:schemeClr val="tx1"/>
            </a:solidFill>
          </a:ln>
        </p:spPr>
        <p:txBody>
          <a:bodyPr>
            <a:noAutofit/>
          </a:bodyPr>
          <a:lstStyle/>
          <a:p>
            <a:pPr marL="457200" indent="-457200">
              <a:buFont typeface="+mj-lt"/>
              <a:buAutoNum type="arabicPeriod"/>
            </a:pPr>
            <a:r>
              <a:rPr lang="id-ID" sz="2000" dirty="0" smtClean="0"/>
              <a:t>Soft </a:t>
            </a:r>
            <a:r>
              <a:rPr lang="id-ID" sz="2000" dirty="0"/>
              <a:t>skill adalah atribut pribadi dan kemampuan </a:t>
            </a:r>
            <a:r>
              <a:rPr lang="id-ID" sz="2000" dirty="0" smtClean="0"/>
              <a:t>interpersonal yang </a:t>
            </a:r>
            <a:r>
              <a:rPr lang="en-US" sz="2000" dirty="0" err="1" smtClean="0"/>
              <a:t>berperan</a:t>
            </a:r>
            <a:r>
              <a:rPr lang="en-US" sz="2000" dirty="0" smtClean="0"/>
              <a:t> </a:t>
            </a:r>
            <a:r>
              <a:rPr lang="id-ID" sz="2000" dirty="0" smtClean="0"/>
              <a:t>meningkatkan </a:t>
            </a:r>
            <a:r>
              <a:rPr lang="id-ID" sz="2000" dirty="0"/>
              <a:t>interaksi individu, kinerja dan prospek </a:t>
            </a:r>
            <a:r>
              <a:rPr lang="id-ID" sz="2000" dirty="0" smtClean="0"/>
              <a:t>karir</a:t>
            </a:r>
            <a:r>
              <a:rPr lang="en-US" sz="2000" dirty="0" smtClean="0"/>
              <a:t>;</a:t>
            </a:r>
          </a:p>
          <a:p>
            <a:pPr marL="457200" indent="-457200">
              <a:buFont typeface="+mj-lt"/>
              <a:buAutoNum type="arabicPeriod"/>
            </a:pPr>
            <a:r>
              <a:rPr lang="en-US" sz="2000" dirty="0" smtClean="0"/>
              <a:t>Soft skills </a:t>
            </a:r>
            <a:r>
              <a:rPr lang="en-US" sz="2000" dirty="0" err="1" smtClean="0"/>
              <a:t>umumnya</a:t>
            </a:r>
            <a:r>
              <a:rPr lang="en-US" sz="2000" dirty="0" smtClean="0"/>
              <a:t> t</a:t>
            </a:r>
            <a:r>
              <a:rPr lang="id-ID" sz="2000" dirty="0" smtClean="0"/>
              <a:t>idak</a:t>
            </a:r>
            <a:r>
              <a:rPr lang="en-US" sz="2000" dirty="0" smtClean="0"/>
              <a:t> </a:t>
            </a:r>
            <a:r>
              <a:rPr lang="en-US" sz="2000" dirty="0" err="1" smtClean="0"/>
              <a:t>dapat</a:t>
            </a:r>
            <a:r>
              <a:rPr lang="id-ID" sz="2000" dirty="0" smtClean="0"/>
              <a:t> </a:t>
            </a:r>
            <a:r>
              <a:rPr lang="id-ID" sz="2000" dirty="0"/>
              <a:t>secara langsung diajarkan di ruang </a:t>
            </a:r>
            <a:r>
              <a:rPr lang="id-ID" sz="2000" dirty="0" smtClean="0"/>
              <a:t>kelas</a:t>
            </a:r>
            <a:r>
              <a:rPr lang="en-US" sz="2000" dirty="0" smtClean="0"/>
              <a:t>;</a:t>
            </a:r>
          </a:p>
          <a:p>
            <a:pPr marL="457200" indent="-457200">
              <a:buFont typeface="+mj-lt"/>
              <a:buAutoNum type="arabicPeriod"/>
            </a:pPr>
            <a:r>
              <a:rPr lang="id-ID" sz="2000" dirty="0" smtClean="0"/>
              <a:t>Soft </a:t>
            </a:r>
            <a:r>
              <a:rPr lang="id-ID" sz="2000" dirty="0"/>
              <a:t>skill </a:t>
            </a:r>
            <a:r>
              <a:rPr lang="id-ID" sz="2000" dirty="0" smtClean="0"/>
              <a:t>tidak </a:t>
            </a:r>
            <a:r>
              <a:rPr lang="id-ID" sz="2000" dirty="0"/>
              <a:t>berwujud dan </a:t>
            </a:r>
            <a:r>
              <a:rPr lang="id-ID" sz="2000" dirty="0" smtClean="0"/>
              <a:t>berlaku</a:t>
            </a:r>
            <a:r>
              <a:rPr lang="en-US" sz="2000" dirty="0" smtClean="0"/>
              <a:t> </a:t>
            </a:r>
            <a:r>
              <a:rPr lang="en-US" sz="2000" dirty="0" err="1" smtClean="0"/>
              <a:t>secara</a:t>
            </a:r>
            <a:r>
              <a:rPr lang="en-US" sz="2000" dirty="0" smtClean="0"/>
              <a:t> </a:t>
            </a:r>
            <a:r>
              <a:rPr lang="en-US" sz="2000" dirty="0" err="1" smtClean="0"/>
              <a:t>umum</a:t>
            </a:r>
            <a:r>
              <a:rPr lang="id-ID" sz="2000" dirty="0" smtClean="0"/>
              <a:t> </a:t>
            </a:r>
            <a:r>
              <a:rPr lang="id-ID" sz="2000" dirty="0"/>
              <a:t>untuk pekerjaan apa </a:t>
            </a:r>
            <a:r>
              <a:rPr lang="id-ID" sz="2000" dirty="0" smtClean="0"/>
              <a:t>pun</a:t>
            </a:r>
            <a:r>
              <a:rPr lang="en-US" sz="2000" dirty="0"/>
              <a:t>;</a:t>
            </a:r>
            <a:endParaRPr lang="en-US" sz="2000" dirty="0" smtClean="0"/>
          </a:p>
          <a:p>
            <a:pPr marL="457200" indent="-457200">
              <a:buFont typeface="+mj-lt"/>
              <a:buAutoNum type="arabicPeriod"/>
            </a:pPr>
            <a:r>
              <a:rPr lang="en-US" sz="2000" dirty="0" smtClean="0"/>
              <a:t>Soft skills </a:t>
            </a:r>
            <a:r>
              <a:rPr lang="id-ID" sz="2000" dirty="0" smtClean="0"/>
              <a:t> </a:t>
            </a:r>
            <a:r>
              <a:rPr lang="id-ID" sz="2000" dirty="0"/>
              <a:t>sering mengatakan bahwa hard skill akan mendapatkan kesuksesan dalam sebuah wawancara untuk mendapatkan pekerjaan tapi seseorang perlu soft skill untuk menjaga pekerjaan</a:t>
            </a:r>
            <a:r>
              <a:rPr lang="id-ID" sz="2000" dirty="0" smtClean="0"/>
              <a:t>.</a:t>
            </a:r>
            <a:endParaRPr lang="en-US" sz="2000" i="1" dirty="0" smtClean="0"/>
          </a:p>
        </p:txBody>
      </p:sp>
      <p:sp>
        <p:nvSpPr>
          <p:cNvPr id="4" name="Rectangle 3"/>
          <p:cNvSpPr txBox="1">
            <a:spLocks noChangeArrowheads="1"/>
          </p:cNvSpPr>
          <p:nvPr/>
        </p:nvSpPr>
        <p:spPr>
          <a:xfrm>
            <a:off x="2771788" y="3643314"/>
            <a:ext cx="3014658" cy="2828932"/>
          </a:xfrm>
          <a:prstGeom prst="rect">
            <a:avLst/>
          </a:prstGeom>
          <a:ln>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Communication</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Optimism </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Responsibility </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sense of humor </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Honesty</a:t>
            </a:r>
            <a:r>
              <a:rPr kumimoji="0" lang="id-ID" sz="2400" b="0" i="0" u="none" strike="noStrike" kern="1200" cap="none" spc="0" normalizeH="0" noProof="0" dirty="0" smtClean="0">
                <a:ln>
                  <a:noFill/>
                </a:ln>
                <a:solidFill>
                  <a:schemeClr val="tx1"/>
                </a:solidFill>
                <a:effectLst/>
                <a:uLnTx/>
                <a:uFillTx/>
                <a:latin typeface="+mn-lt"/>
                <a:ea typeface="+mn-ea"/>
                <a:cs typeface="+mn-cs"/>
              </a:rPr>
              <a:t> &amp;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Integrity </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Motivation</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Empathy </a:t>
            </a:r>
          </a:p>
          <a:p>
            <a:pPr marL="342900" marR="0" lvl="0" indent="-342900" algn="l" defTabSz="914400" rtl="0" eaLnBrk="1" fontAlgn="auto" latinLnBrk="0" hangingPunct="1">
              <a:lnSpc>
                <a:spcPct val="100000"/>
              </a:lnSpc>
              <a:spcBef>
                <a:spcPts val="20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txBox="1">
            <a:spLocks noChangeArrowheads="1"/>
          </p:cNvSpPr>
          <p:nvPr/>
        </p:nvSpPr>
        <p:spPr>
          <a:xfrm>
            <a:off x="6000760" y="3643314"/>
            <a:ext cx="2895592" cy="2828955"/>
          </a:xfrm>
          <a:prstGeom prst="rect">
            <a:avLst/>
          </a:prstGeom>
          <a:ln>
            <a:solidFill>
              <a:srgbClr val="FF0000"/>
            </a:solidFill>
          </a:ln>
        </p:spPr>
        <p:txBody>
          <a:bodyPr/>
          <a:lstStyle/>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Time Management</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Adaptability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pleasant voice </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Leadership </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Willing to learn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Creativity</a:t>
            </a:r>
          </a:p>
          <a:p>
            <a:pPr marL="342900" marR="0" lvl="0" indent="-34290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Good manners </a:t>
            </a:r>
          </a:p>
        </p:txBody>
      </p:sp>
      <p:sp>
        <p:nvSpPr>
          <p:cNvPr id="6" name="Flowchart: Document 5"/>
          <p:cNvSpPr/>
          <p:nvPr/>
        </p:nvSpPr>
        <p:spPr>
          <a:xfrm>
            <a:off x="428596" y="4071942"/>
            <a:ext cx="1643074" cy="928694"/>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Examples of Soft Skills</a:t>
            </a:r>
            <a:endParaRPr lang="id-ID" sz="2000" b="1" dirty="0">
              <a:solidFill>
                <a:schemeClr val="tx1"/>
              </a:solidFill>
            </a:endParaRPr>
          </a:p>
        </p:txBody>
      </p:sp>
      <p:sp>
        <p:nvSpPr>
          <p:cNvPr id="7" name="Right Arrow 6"/>
          <p:cNvSpPr/>
          <p:nvPr/>
        </p:nvSpPr>
        <p:spPr>
          <a:xfrm>
            <a:off x="928662" y="5214950"/>
            <a:ext cx="1571636"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2643174" y="6417254"/>
            <a:ext cx="6429420" cy="369332"/>
          </a:xfrm>
          <a:prstGeom prst="rect">
            <a:avLst/>
          </a:prstGeom>
          <a:noFill/>
          <a:ln>
            <a:noFill/>
          </a:ln>
        </p:spPr>
        <p:txBody>
          <a:bodyPr wrap="square" rtlCol="0">
            <a:spAutoFit/>
          </a:bodyPr>
          <a:lstStyle/>
          <a:p>
            <a:pPr algn="ctr"/>
            <a:r>
              <a:rPr lang="id-ID" dirty="0" smtClean="0"/>
              <a:t>Research : there are 60 top skills in job and communities</a:t>
            </a:r>
            <a:endParaRPr lang="id-ID" dirty="0"/>
          </a:p>
        </p:txBody>
      </p:sp>
    </p:spTree>
    <p:extLst>
      <p:ext uri="{BB962C8B-B14F-4D97-AF65-F5344CB8AC3E}">
        <p14:creationId xmlns:p14="http://schemas.microsoft.com/office/powerpoint/2010/main" val="6440860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0034" y="71414"/>
            <a:ext cx="8229600" cy="500066"/>
          </a:xfrm>
        </p:spPr>
        <p:txBody>
          <a:bodyPr>
            <a:normAutofit fontScale="90000"/>
          </a:bodyPr>
          <a:lstStyle/>
          <a:p>
            <a:r>
              <a:rPr lang="en-US" b="1" dirty="0"/>
              <a:t>Computer Skills</a:t>
            </a:r>
          </a:p>
        </p:txBody>
      </p:sp>
      <p:sp>
        <p:nvSpPr>
          <p:cNvPr id="15363" name="Rectangle 3"/>
          <p:cNvSpPr>
            <a:spLocks noGrp="1" noChangeArrowheads="1"/>
          </p:cNvSpPr>
          <p:nvPr>
            <p:ph type="body" idx="1"/>
          </p:nvPr>
        </p:nvSpPr>
        <p:spPr>
          <a:xfrm>
            <a:off x="428596" y="571480"/>
            <a:ext cx="8358246" cy="2500330"/>
          </a:xfrm>
          <a:solidFill>
            <a:srgbClr val="FFFF00"/>
          </a:solidFill>
          <a:ln>
            <a:solidFill>
              <a:schemeClr val="tx1"/>
            </a:solidFill>
          </a:ln>
        </p:spPr>
        <p:txBody>
          <a:bodyPr>
            <a:normAutofit/>
          </a:bodyPr>
          <a:lstStyle/>
          <a:p>
            <a:pPr marL="457200" indent="-457200">
              <a:buFont typeface="+mj-lt"/>
              <a:buAutoNum type="arabicPeriod"/>
            </a:pPr>
            <a:r>
              <a:rPr lang="id-ID" sz="1800" dirty="0"/>
              <a:t>Setiap orang membutuhkan keterampilan komputer </a:t>
            </a:r>
            <a:r>
              <a:rPr lang="en-US" sz="1800" dirty="0" smtClean="0"/>
              <a:t>agar </a:t>
            </a:r>
            <a:r>
              <a:rPr lang="en-US" sz="1800" dirty="0" err="1" smtClean="0"/>
              <a:t>produktif</a:t>
            </a:r>
            <a:r>
              <a:rPr lang="id-ID" sz="1800" dirty="0" smtClean="0"/>
              <a:t>dalam </a:t>
            </a:r>
            <a:r>
              <a:rPr lang="id-ID" sz="1800" dirty="0"/>
              <a:t>pasar kerja saat ini</a:t>
            </a:r>
            <a:r>
              <a:rPr lang="id-ID" sz="1800" dirty="0" smtClean="0"/>
              <a:t>.</a:t>
            </a:r>
            <a:endParaRPr lang="en-US" sz="1800" dirty="0" smtClean="0"/>
          </a:p>
          <a:p>
            <a:pPr marL="457200" indent="-457200">
              <a:buFont typeface="+mj-lt"/>
              <a:buAutoNum type="arabicPeriod"/>
            </a:pPr>
            <a:r>
              <a:rPr lang="id-ID" sz="1800" dirty="0" smtClean="0"/>
              <a:t>Kemampuan </a:t>
            </a:r>
            <a:r>
              <a:rPr lang="id-ID" sz="1800" dirty="0"/>
              <a:t>untuk cepat belajar informasi baru dalam teknologi kritis dan berubah dengan cepat untuk mencapai </a:t>
            </a:r>
            <a:r>
              <a:rPr lang="id-ID" sz="1800" dirty="0" smtClean="0"/>
              <a:t>kesuksesan.</a:t>
            </a:r>
            <a:endParaRPr lang="en-US" sz="1800" dirty="0" smtClean="0"/>
          </a:p>
          <a:p>
            <a:pPr marL="457200" indent="-457200">
              <a:buFont typeface="+mj-lt"/>
              <a:buAutoNum type="arabicPeriod"/>
            </a:pPr>
            <a:r>
              <a:rPr lang="id-ID" sz="1800" dirty="0" smtClean="0"/>
              <a:t>Melek </a:t>
            </a:r>
            <a:r>
              <a:rPr lang="id-ID" sz="1800" dirty="0"/>
              <a:t>komputer adalah </a:t>
            </a:r>
            <a:r>
              <a:rPr lang="en-US" sz="1800" dirty="0" err="1" smtClean="0"/>
              <a:t>bekal</a:t>
            </a:r>
            <a:r>
              <a:rPr lang="en-US" sz="1800" dirty="0" smtClean="0"/>
              <a:t> </a:t>
            </a:r>
            <a:r>
              <a:rPr lang="en-US" sz="1800" dirty="0" err="1" smtClean="0"/>
              <a:t>menghadapi</a:t>
            </a:r>
            <a:r>
              <a:rPr lang="en-US" sz="1800" dirty="0" smtClean="0"/>
              <a:t> </a:t>
            </a:r>
            <a:r>
              <a:rPr lang="en-US" sz="1800" dirty="0" err="1" smtClean="0"/>
              <a:t>perubahan</a:t>
            </a:r>
            <a:r>
              <a:rPr lang="id-ID" sz="1800" dirty="0" smtClean="0"/>
              <a:t>. </a:t>
            </a:r>
            <a:endParaRPr lang="en-US" sz="1800" dirty="0" smtClean="0"/>
          </a:p>
          <a:p>
            <a:pPr marL="457200" indent="-457200">
              <a:buFont typeface="+mj-lt"/>
              <a:buAutoNum type="arabicPeriod"/>
            </a:pPr>
            <a:r>
              <a:rPr lang="id-ID" sz="1800" dirty="0" smtClean="0"/>
              <a:t>Kebanyakan </a:t>
            </a:r>
            <a:r>
              <a:rPr lang="id-ID" sz="1800" dirty="0"/>
              <a:t>pekerjaan sekarang memerlukan </a:t>
            </a:r>
            <a:r>
              <a:rPr lang="en-US" sz="1800" dirty="0" err="1" smtClean="0"/>
              <a:t>berbagai</a:t>
            </a:r>
            <a:r>
              <a:rPr lang="id-ID" sz="1800" dirty="0" smtClean="0"/>
              <a:t> </a:t>
            </a:r>
            <a:r>
              <a:rPr lang="id-ID" sz="1800" dirty="0"/>
              <a:t>derajat keterampilan komputer.</a:t>
            </a:r>
            <a:endParaRPr lang="en-US" sz="1800" b="1" dirty="0" smtClean="0"/>
          </a:p>
          <a:p>
            <a:pPr marL="457200" indent="-457200">
              <a:buFont typeface="+mj-lt"/>
              <a:buAutoNum type="arabicPeriod"/>
            </a:pPr>
            <a:endParaRPr lang="en-US" sz="1800" b="1" dirty="0"/>
          </a:p>
        </p:txBody>
      </p:sp>
      <p:sp>
        <p:nvSpPr>
          <p:cNvPr id="4" name="Rectangle 3"/>
          <p:cNvSpPr txBox="1">
            <a:spLocks noChangeArrowheads="1"/>
          </p:cNvSpPr>
          <p:nvPr/>
        </p:nvSpPr>
        <p:spPr>
          <a:xfrm>
            <a:off x="2214546" y="3286124"/>
            <a:ext cx="6786610" cy="2828932"/>
          </a:xfrm>
          <a:prstGeom prst="rect">
            <a:avLst/>
          </a:prstGeom>
          <a:ln>
            <a:solidFill>
              <a:schemeClr val="tx1"/>
            </a:solidFill>
          </a:ln>
        </p:spPr>
        <p:txBody>
          <a:bodyPr vert="horz" lIns="91440" tIns="45720" rIns="91440" bIns="45720" rtlCol="0">
            <a:noAutofit/>
          </a:bodyPr>
          <a:lstStyle/>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Take a computer class at  S</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MK.</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Find someone</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with a computer and practice on it. </a:t>
            </a: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Try out the many free online computer tutorials on the Internet.</a:t>
            </a: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Read all the books and magazines</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 student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can on how computers work, software programs, searching the internet, using email</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 etc.</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Find out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the company </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 where the studetns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applying to offers continuing education and computer classes</a:t>
            </a:r>
            <a:r>
              <a:rPr kumimoji="0" lang="id-ID" sz="22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5" name="Oval 4"/>
          <p:cNvSpPr/>
          <p:nvPr/>
        </p:nvSpPr>
        <p:spPr>
          <a:xfrm>
            <a:off x="214282" y="3714752"/>
            <a:ext cx="1785950" cy="15716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Strategy Building Computer Skills</a:t>
            </a:r>
            <a:endParaRPr lang="id-ID" sz="2000" b="1" dirty="0">
              <a:solidFill>
                <a:schemeClr val="tx1"/>
              </a:solidFill>
            </a:endParaRPr>
          </a:p>
        </p:txBody>
      </p:sp>
      <p:sp>
        <p:nvSpPr>
          <p:cNvPr id="7" name="Curved Right Arrow 6"/>
          <p:cNvSpPr/>
          <p:nvPr/>
        </p:nvSpPr>
        <p:spPr>
          <a:xfrm rot="18881826">
            <a:off x="789313" y="4789428"/>
            <a:ext cx="666668" cy="2324692"/>
          </a:xfrm>
          <a:prstGeom prst="curvedRightArrow">
            <a:avLst>
              <a:gd name="adj1" fmla="val 25000"/>
              <a:gd name="adj2" fmla="val 50000"/>
              <a:gd name="adj3" fmla="val 409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9116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3" name="Rectangle 3"/>
          <p:cNvSpPr>
            <a:spLocks noGrp="1" noChangeArrowheads="1"/>
          </p:cNvSpPr>
          <p:nvPr>
            <p:ph type="title" idx="4294967295"/>
          </p:nvPr>
        </p:nvSpPr>
        <p:spPr>
          <a:xfrm>
            <a:off x="971600" y="266479"/>
            <a:ext cx="7128792" cy="805067"/>
          </a:xfrm>
        </p:spPr>
        <p:txBody>
          <a:bodyPr rtlCol="0">
            <a:noAutofit/>
          </a:bodyPr>
          <a:lstStyle/>
          <a:p>
            <a:pPr algn="ctr">
              <a:buNone/>
              <a:defRPr/>
            </a:pPr>
            <a:r>
              <a:rPr lang="id-ID" sz="3200" b="1" dirty="0" smtClean="0">
                <a:effectLst>
                  <a:outerShdw blurRad="38100" dist="38100" dir="2700000" algn="tl">
                    <a:srgbClr val="FFFFFF"/>
                  </a:outerShdw>
                </a:effectLst>
              </a:rPr>
              <a:t>Pemanfaatan ICT di SMK </a:t>
            </a:r>
            <a:br>
              <a:rPr lang="id-ID" sz="3200" b="1" dirty="0" smtClean="0">
                <a:effectLst>
                  <a:outerShdw blurRad="38100" dist="38100" dir="2700000" algn="tl">
                    <a:srgbClr val="FFFFFF"/>
                  </a:outerShdw>
                </a:effectLst>
              </a:rPr>
            </a:br>
            <a:r>
              <a:rPr lang="id-ID" sz="3200" b="1" dirty="0" smtClean="0">
                <a:effectLst>
                  <a:outerShdw blurRad="38100" dist="38100" dir="2700000" algn="tl">
                    <a:srgbClr val="FFFFFF"/>
                  </a:outerShdw>
                </a:effectLst>
              </a:rPr>
              <a:t>sebagai transformasi kapabilitas</a:t>
            </a:r>
            <a:endParaRPr lang="en-US" sz="1100" b="1" dirty="0">
              <a:effectLst>
                <a:outerShdw blurRad="38100" dist="38100" dir="2700000" algn="tl">
                  <a:srgbClr val="FFFFFF"/>
                </a:outerShdw>
              </a:effectLst>
            </a:endParaRPr>
          </a:p>
        </p:txBody>
      </p:sp>
      <p:grpSp>
        <p:nvGrpSpPr>
          <p:cNvPr id="2" name="Group 2"/>
          <p:cNvGrpSpPr/>
          <p:nvPr/>
        </p:nvGrpSpPr>
        <p:grpSpPr>
          <a:xfrm>
            <a:off x="251520" y="1268760"/>
            <a:ext cx="8496944" cy="5035827"/>
            <a:chOff x="1403648" y="2276872"/>
            <a:chExt cx="6940253" cy="3614735"/>
          </a:xfrm>
        </p:grpSpPr>
        <p:sp>
          <p:nvSpPr>
            <p:cNvPr id="12316" name="Text Box 41"/>
            <p:cNvSpPr txBox="1">
              <a:spLocks noChangeArrowheads="1"/>
            </p:cNvSpPr>
            <p:nvPr/>
          </p:nvSpPr>
          <p:spPr bwMode="auto">
            <a:xfrm>
              <a:off x="5479257" y="4993481"/>
              <a:ext cx="2693194" cy="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a:solidFill>
                    <a:srgbClr val="660066"/>
                  </a:solidFill>
                </a:rPr>
                <a:t>Ruang Lingkup</a:t>
              </a:r>
            </a:p>
            <a:p>
              <a:r>
                <a:rPr lang="en-US" sz="1600">
                  <a:solidFill>
                    <a:srgbClr val="FF0000"/>
                  </a:solidFill>
                </a:rPr>
                <a:t>Tidak Terbatas</a:t>
              </a:r>
            </a:p>
          </p:txBody>
        </p:sp>
        <p:sp>
          <p:nvSpPr>
            <p:cNvPr id="12319" name="Text Box 44"/>
            <p:cNvSpPr txBox="1">
              <a:spLocks noChangeArrowheads="1"/>
            </p:cNvSpPr>
            <p:nvPr/>
          </p:nvSpPr>
          <p:spPr bwMode="auto">
            <a:xfrm>
              <a:off x="6107907" y="3621882"/>
              <a:ext cx="2235994" cy="59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a:solidFill>
                    <a:srgbClr val="660066"/>
                  </a:solidFill>
                </a:rPr>
                <a:t>Efisiensi Biaya</a:t>
              </a:r>
            </a:p>
            <a:p>
              <a:r>
                <a:rPr lang="en-US" sz="1600">
                  <a:solidFill>
                    <a:srgbClr val="FF0000"/>
                  </a:solidFill>
                </a:rPr>
                <a:t>Transaksi, Energi &amp; Operasional</a:t>
              </a:r>
            </a:p>
          </p:txBody>
        </p:sp>
        <p:grpSp>
          <p:nvGrpSpPr>
            <p:cNvPr id="3" name="Group 1"/>
            <p:cNvGrpSpPr/>
            <p:nvPr/>
          </p:nvGrpSpPr>
          <p:grpSpPr>
            <a:xfrm>
              <a:off x="1403648" y="2276872"/>
              <a:ext cx="6286500" cy="3614735"/>
              <a:chOff x="1428751" y="2307432"/>
              <a:chExt cx="6286500" cy="3614735"/>
            </a:xfrm>
          </p:grpSpPr>
          <p:sp>
            <p:nvSpPr>
              <p:cNvPr id="588804" name="AutoShape 4"/>
              <p:cNvSpPr>
                <a:spLocks noChangeArrowheads="1"/>
              </p:cNvSpPr>
              <p:nvPr/>
            </p:nvSpPr>
            <p:spPr bwMode="gray">
              <a:xfrm rot="39573186">
                <a:off x="4776193" y="2970015"/>
                <a:ext cx="594122" cy="216694"/>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sp>
            <p:nvSpPr>
              <p:cNvPr id="588805" name="AutoShape 5"/>
              <p:cNvSpPr>
                <a:spLocks noChangeArrowheads="1"/>
              </p:cNvSpPr>
              <p:nvPr/>
            </p:nvSpPr>
            <p:spPr bwMode="gray">
              <a:xfrm rot="3465783">
                <a:off x="4776193" y="4592837"/>
                <a:ext cx="594122" cy="216694"/>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sp>
            <p:nvSpPr>
              <p:cNvPr id="588806" name="AutoShape 6"/>
              <p:cNvSpPr>
                <a:spLocks noChangeArrowheads="1"/>
              </p:cNvSpPr>
              <p:nvPr/>
            </p:nvSpPr>
            <p:spPr bwMode="gray">
              <a:xfrm rot="35969022">
                <a:off x="3861793" y="3027165"/>
                <a:ext cx="594122" cy="216694"/>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sp>
            <p:nvSpPr>
              <p:cNvPr id="588807" name="AutoShape 7"/>
              <p:cNvSpPr>
                <a:spLocks noChangeArrowheads="1"/>
              </p:cNvSpPr>
              <p:nvPr/>
            </p:nvSpPr>
            <p:spPr bwMode="gray">
              <a:xfrm rot="7535209">
                <a:off x="3833218" y="4567834"/>
                <a:ext cx="594122" cy="216694"/>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sp>
            <p:nvSpPr>
              <p:cNvPr id="588808" name="AutoShape 8"/>
              <p:cNvSpPr>
                <a:spLocks noChangeArrowheads="1"/>
              </p:cNvSpPr>
              <p:nvPr/>
            </p:nvSpPr>
            <p:spPr bwMode="gray">
              <a:xfrm>
                <a:off x="5210176" y="3815955"/>
                <a:ext cx="594122" cy="216694"/>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sp>
            <p:nvSpPr>
              <p:cNvPr id="588809" name="AutoShape 9"/>
              <p:cNvSpPr>
                <a:spLocks noChangeArrowheads="1"/>
              </p:cNvSpPr>
              <p:nvPr/>
            </p:nvSpPr>
            <p:spPr bwMode="gray">
              <a:xfrm rot="-10800000">
                <a:off x="3402806" y="3811192"/>
                <a:ext cx="647700" cy="216694"/>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sp>
            <p:nvSpPr>
              <p:cNvPr id="12297" name="Oval 10"/>
              <p:cNvSpPr>
                <a:spLocks noChangeArrowheads="1"/>
              </p:cNvSpPr>
              <p:nvPr/>
            </p:nvSpPr>
            <p:spPr bwMode="auto">
              <a:xfrm>
                <a:off x="3193257" y="3731413"/>
                <a:ext cx="2807494" cy="341726"/>
              </a:xfrm>
              <a:prstGeom prst="ellipse">
                <a:avLst/>
              </a:prstGeom>
              <a:noFill/>
              <a:ln w="381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600"/>
              </a:p>
            </p:txBody>
          </p:sp>
          <p:grpSp>
            <p:nvGrpSpPr>
              <p:cNvPr id="4" name="Group 11"/>
              <p:cNvGrpSpPr>
                <a:grpSpLocks/>
              </p:cNvGrpSpPr>
              <p:nvPr/>
            </p:nvGrpSpPr>
            <p:grpSpPr bwMode="auto">
              <a:xfrm>
                <a:off x="3764758" y="2533651"/>
                <a:ext cx="270272" cy="270272"/>
                <a:chOff x="1973" y="1706"/>
                <a:chExt cx="227" cy="227"/>
              </a:xfrm>
            </p:grpSpPr>
            <p:sp>
              <p:nvSpPr>
                <p:cNvPr id="588812" name="Oval 12"/>
                <p:cNvSpPr>
                  <a:spLocks noChangeArrowheads="1"/>
                </p:cNvSpPr>
                <p:nvPr/>
              </p:nvSpPr>
              <p:spPr bwMode="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sp>
              <p:nvSpPr>
                <p:cNvPr id="588813" name="Oval 13"/>
                <p:cNvSpPr>
                  <a:spLocks noChangeArrowheads="1"/>
                </p:cNvSpPr>
                <p:nvPr/>
              </p:nvSpPr>
              <p:spPr bwMode="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grpSp>
          <p:grpSp>
            <p:nvGrpSpPr>
              <p:cNvPr id="5" name="Group 14"/>
              <p:cNvGrpSpPr>
                <a:grpSpLocks/>
              </p:cNvGrpSpPr>
              <p:nvPr/>
            </p:nvGrpSpPr>
            <p:grpSpPr bwMode="auto">
              <a:xfrm>
                <a:off x="3056335" y="3775472"/>
                <a:ext cx="270272" cy="270272"/>
                <a:chOff x="1565" y="2659"/>
                <a:chExt cx="227" cy="227"/>
              </a:xfrm>
            </p:grpSpPr>
            <p:sp>
              <p:nvSpPr>
                <p:cNvPr id="588815" name="Oval 15"/>
                <p:cNvSpPr>
                  <a:spLocks noChangeArrowheads="1"/>
                </p:cNvSpPr>
                <p:nvPr/>
              </p:nvSpPr>
              <p:spPr bwMode="gray">
                <a:xfrm>
                  <a:off x="1565"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sp>
              <p:nvSpPr>
                <p:cNvPr id="588816" name="Oval 16"/>
                <p:cNvSpPr>
                  <a:spLocks noChangeArrowheads="1"/>
                </p:cNvSpPr>
                <p:nvPr/>
              </p:nvSpPr>
              <p:spPr bwMode="gray">
                <a:xfrm>
                  <a:off x="1575"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grpSp>
          <p:grpSp>
            <p:nvGrpSpPr>
              <p:cNvPr id="6" name="Group 17"/>
              <p:cNvGrpSpPr>
                <a:grpSpLocks/>
              </p:cNvGrpSpPr>
              <p:nvPr/>
            </p:nvGrpSpPr>
            <p:grpSpPr bwMode="auto">
              <a:xfrm>
                <a:off x="3704035" y="4932760"/>
                <a:ext cx="270272" cy="270272"/>
                <a:chOff x="2109" y="3612"/>
                <a:chExt cx="227" cy="227"/>
              </a:xfrm>
            </p:grpSpPr>
            <p:sp>
              <p:nvSpPr>
                <p:cNvPr id="588818" name="Oval 18"/>
                <p:cNvSpPr>
                  <a:spLocks noChangeArrowheads="1"/>
                </p:cNvSpPr>
                <p:nvPr/>
              </p:nvSpPr>
              <p:spPr bwMode="gray">
                <a:xfrm>
                  <a:off x="2109" y="3612"/>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sp>
              <p:nvSpPr>
                <p:cNvPr id="588819" name="Oval 19"/>
                <p:cNvSpPr>
                  <a:spLocks noChangeArrowheads="1"/>
                </p:cNvSpPr>
                <p:nvPr/>
              </p:nvSpPr>
              <p:spPr bwMode="gray">
                <a:xfrm>
                  <a:off x="2119" y="3631"/>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grpSp>
          <p:grpSp>
            <p:nvGrpSpPr>
              <p:cNvPr id="7" name="Group 20"/>
              <p:cNvGrpSpPr>
                <a:grpSpLocks/>
              </p:cNvGrpSpPr>
              <p:nvPr/>
            </p:nvGrpSpPr>
            <p:grpSpPr bwMode="auto">
              <a:xfrm>
                <a:off x="5151835" y="2518172"/>
                <a:ext cx="270272" cy="270272"/>
                <a:chOff x="3470" y="1706"/>
                <a:chExt cx="227" cy="227"/>
              </a:xfrm>
            </p:grpSpPr>
            <p:sp>
              <p:nvSpPr>
                <p:cNvPr id="588821" name="Oval 21"/>
                <p:cNvSpPr>
                  <a:spLocks noChangeArrowheads="1"/>
                </p:cNvSpPr>
                <p:nvPr/>
              </p:nvSpPr>
              <p:spPr bwMode="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sp>
              <p:nvSpPr>
                <p:cNvPr id="588822" name="Oval 22"/>
                <p:cNvSpPr>
                  <a:spLocks noChangeArrowheads="1"/>
                </p:cNvSpPr>
                <p:nvPr/>
              </p:nvSpPr>
              <p:spPr bwMode="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grpSp>
          <p:grpSp>
            <p:nvGrpSpPr>
              <p:cNvPr id="8" name="Group 23"/>
              <p:cNvGrpSpPr>
                <a:grpSpLocks/>
              </p:cNvGrpSpPr>
              <p:nvPr/>
            </p:nvGrpSpPr>
            <p:grpSpPr bwMode="auto">
              <a:xfrm>
                <a:off x="5863828" y="3775472"/>
                <a:ext cx="270272" cy="270272"/>
                <a:chOff x="3923" y="2659"/>
                <a:chExt cx="227" cy="227"/>
              </a:xfrm>
            </p:grpSpPr>
            <p:sp>
              <p:nvSpPr>
                <p:cNvPr id="588824" name="Oval 24"/>
                <p:cNvSpPr>
                  <a:spLocks noChangeArrowheads="1"/>
                </p:cNvSpPr>
                <p:nvPr/>
              </p:nvSpPr>
              <p:spPr bwMode="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sp>
              <p:nvSpPr>
                <p:cNvPr id="588825" name="Oval 25"/>
                <p:cNvSpPr>
                  <a:spLocks noChangeArrowheads="1"/>
                </p:cNvSpPr>
                <p:nvPr/>
              </p:nvSpPr>
              <p:spPr bwMode="gray">
                <a:xfrm>
                  <a:off x="3933"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eaLnBrk="0" hangingPunct="0">
                    <a:defRPr/>
                  </a:pPr>
                  <a:endParaRPr lang="en-US" sz="1600">
                    <a:solidFill>
                      <a:srgbClr val="FF0000"/>
                    </a:solidFill>
                    <a:latin typeface="Arial" panose="020B0604020202020204" pitchFamily="34" charset="0"/>
                    <a:cs typeface="Arial" panose="020B0604020202020204" pitchFamily="34" charset="0"/>
                  </a:endParaRPr>
                </a:p>
              </p:txBody>
            </p:sp>
          </p:grpSp>
          <p:grpSp>
            <p:nvGrpSpPr>
              <p:cNvPr id="9" name="Group 26"/>
              <p:cNvGrpSpPr>
                <a:grpSpLocks/>
              </p:cNvGrpSpPr>
              <p:nvPr/>
            </p:nvGrpSpPr>
            <p:grpSpPr bwMode="auto">
              <a:xfrm>
                <a:off x="5193508" y="4975622"/>
                <a:ext cx="270272" cy="270272"/>
                <a:chOff x="3515" y="3521"/>
                <a:chExt cx="227" cy="227"/>
              </a:xfrm>
            </p:grpSpPr>
            <p:sp>
              <p:nvSpPr>
                <p:cNvPr id="588827" name="Oval 27"/>
                <p:cNvSpPr>
                  <a:spLocks noChangeArrowheads="1"/>
                </p:cNvSpPr>
                <p:nvPr/>
              </p:nvSpPr>
              <p:spPr bwMode="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sp>
              <p:nvSpPr>
                <p:cNvPr id="588828" name="Oval 28"/>
                <p:cNvSpPr>
                  <a:spLocks noChangeArrowheads="1"/>
                </p:cNvSpPr>
                <p:nvPr/>
              </p:nvSpPr>
              <p:spPr bwMode="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eaLnBrk="0" hangingPunct="0">
                    <a:defRPr/>
                  </a:pPr>
                  <a:endParaRPr lang="en-US" sz="1600">
                    <a:latin typeface="Arial" panose="020B0604020202020204" pitchFamily="34" charset="0"/>
                    <a:cs typeface="Arial" panose="020B0604020202020204" pitchFamily="34" charset="0"/>
                  </a:endParaRPr>
                </a:p>
              </p:txBody>
            </p:sp>
          </p:grpSp>
          <p:sp>
            <p:nvSpPr>
              <p:cNvPr id="588829" name="Oval 29"/>
              <p:cNvSpPr>
                <a:spLocks noChangeArrowheads="1"/>
              </p:cNvSpPr>
              <p:nvPr/>
            </p:nvSpPr>
            <p:spPr bwMode="gray">
              <a:xfrm>
                <a:off x="3911203" y="3762369"/>
                <a:ext cx="212175" cy="34172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0" hangingPunct="0">
                  <a:defRPr/>
                </a:pPr>
                <a:endParaRPr lang="en-US" sz="1600">
                  <a:latin typeface="Arial" panose="020B0604020202020204" pitchFamily="34" charset="0"/>
                  <a:cs typeface="Arial" panose="020B0604020202020204" pitchFamily="34" charset="0"/>
                </a:endParaRPr>
              </a:p>
            </p:txBody>
          </p:sp>
          <p:sp>
            <p:nvSpPr>
              <p:cNvPr id="588830" name="Oval 30"/>
              <p:cNvSpPr>
                <a:spLocks noChangeArrowheads="1"/>
              </p:cNvSpPr>
              <p:nvPr/>
            </p:nvSpPr>
            <p:spPr bwMode="gray">
              <a:xfrm>
                <a:off x="3906441" y="3750464"/>
                <a:ext cx="212175" cy="341726"/>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pPr eaLnBrk="0" hangingPunct="0">
                  <a:defRPr/>
                </a:pPr>
                <a:endParaRPr lang="en-US" sz="1600">
                  <a:latin typeface="Arial" panose="020B0604020202020204" pitchFamily="34" charset="0"/>
                  <a:cs typeface="Arial" panose="020B0604020202020204" pitchFamily="34" charset="0"/>
                </a:endParaRPr>
              </a:p>
            </p:txBody>
          </p:sp>
          <p:sp>
            <p:nvSpPr>
              <p:cNvPr id="588831" name="Oval 31"/>
              <p:cNvSpPr>
                <a:spLocks noChangeArrowheads="1"/>
              </p:cNvSpPr>
              <p:nvPr/>
            </p:nvSpPr>
            <p:spPr bwMode="gray">
              <a:xfrm>
                <a:off x="4006455" y="3762369"/>
                <a:ext cx="1268015" cy="34172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0" hangingPunct="0">
                  <a:defRPr/>
                </a:pPr>
                <a:endParaRPr lang="en-US" sz="1600">
                  <a:latin typeface="Arial" panose="020B0604020202020204" pitchFamily="34" charset="0"/>
                  <a:cs typeface="Arial" panose="020B0604020202020204" pitchFamily="34" charset="0"/>
                </a:endParaRPr>
              </a:p>
            </p:txBody>
          </p:sp>
          <p:sp>
            <p:nvSpPr>
              <p:cNvPr id="588832" name="Oval 32"/>
              <p:cNvSpPr>
                <a:spLocks noChangeArrowheads="1"/>
              </p:cNvSpPr>
              <p:nvPr/>
            </p:nvSpPr>
            <p:spPr bwMode="gray">
              <a:xfrm>
                <a:off x="3993356" y="3742128"/>
                <a:ext cx="1268016" cy="341726"/>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eaLnBrk="0" hangingPunct="0">
                  <a:defRPr/>
                </a:pPr>
                <a:endParaRPr lang="en-US" sz="1600">
                  <a:latin typeface="Arial" panose="020B0604020202020204" pitchFamily="34" charset="0"/>
                  <a:cs typeface="Arial" panose="020B0604020202020204" pitchFamily="34" charset="0"/>
                </a:endParaRPr>
              </a:p>
            </p:txBody>
          </p:sp>
          <p:sp>
            <p:nvSpPr>
              <p:cNvPr id="12308" name="Oval 33"/>
              <p:cNvSpPr>
                <a:spLocks noChangeArrowheads="1"/>
              </p:cNvSpPr>
              <p:nvPr/>
            </p:nvSpPr>
            <p:spPr bwMode="gray">
              <a:xfrm>
                <a:off x="4069557" y="3762369"/>
                <a:ext cx="1141810" cy="34172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600"/>
              </a:p>
            </p:txBody>
          </p:sp>
          <p:sp>
            <p:nvSpPr>
              <p:cNvPr id="12309" name="Oval 34"/>
              <p:cNvSpPr>
                <a:spLocks noChangeArrowheads="1"/>
              </p:cNvSpPr>
              <p:nvPr/>
            </p:nvSpPr>
            <p:spPr bwMode="gray">
              <a:xfrm>
                <a:off x="3935812" y="3303985"/>
                <a:ext cx="1395808" cy="117752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600"/>
              </a:p>
            </p:txBody>
          </p:sp>
          <p:sp>
            <p:nvSpPr>
              <p:cNvPr id="12310" name="Oval 35"/>
              <p:cNvSpPr>
                <a:spLocks noChangeArrowheads="1"/>
              </p:cNvSpPr>
              <p:nvPr/>
            </p:nvSpPr>
            <p:spPr bwMode="gray">
              <a:xfrm>
                <a:off x="3980258" y="3383756"/>
                <a:ext cx="1320507" cy="10763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600"/>
              </a:p>
            </p:txBody>
          </p:sp>
          <p:sp>
            <p:nvSpPr>
              <p:cNvPr id="12311" name="Oval 36"/>
              <p:cNvSpPr>
                <a:spLocks noChangeArrowheads="1"/>
              </p:cNvSpPr>
              <p:nvPr/>
            </p:nvSpPr>
            <p:spPr bwMode="gray">
              <a:xfrm>
                <a:off x="4111230" y="3394473"/>
                <a:ext cx="1025128" cy="100607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600"/>
              </a:p>
            </p:txBody>
          </p:sp>
          <p:sp>
            <p:nvSpPr>
              <p:cNvPr id="12312" name="Oval 37"/>
              <p:cNvSpPr>
                <a:spLocks noChangeArrowheads="1"/>
              </p:cNvSpPr>
              <p:nvPr/>
            </p:nvSpPr>
            <p:spPr bwMode="gray">
              <a:xfrm>
                <a:off x="4171950" y="3421857"/>
                <a:ext cx="910829" cy="81796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600"/>
              </a:p>
            </p:txBody>
          </p:sp>
          <p:sp>
            <p:nvSpPr>
              <p:cNvPr id="12313" name="Text Box 38"/>
              <p:cNvSpPr txBox="1">
                <a:spLocks noChangeArrowheads="1"/>
              </p:cNvSpPr>
              <p:nvPr/>
            </p:nvSpPr>
            <p:spPr bwMode="gray">
              <a:xfrm>
                <a:off x="3899011" y="3623381"/>
                <a:ext cx="1447242" cy="59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600" b="1" dirty="0" err="1" smtClean="0">
                    <a:solidFill>
                      <a:srgbClr val="000000"/>
                    </a:solidFill>
                  </a:rPr>
                  <a:t>Kebebasanaan</a:t>
                </a:r>
                <a:r>
                  <a:rPr lang="en-US" sz="1600" b="1" dirty="0" smtClean="0">
                    <a:solidFill>
                      <a:srgbClr val="000000"/>
                    </a:solidFill>
                  </a:rPr>
                  <a:t> </a:t>
                </a:r>
                <a:r>
                  <a:rPr lang="en-US" sz="1600" b="1" dirty="0" err="1" smtClean="0">
                    <a:solidFill>
                      <a:srgbClr val="000000"/>
                    </a:solidFill>
                  </a:rPr>
                  <a:t>Waktu</a:t>
                </a:r>
                <a:r>
                  <a:rPr lang="en-US" sz="1600" b="1" dirty="0">
                    <a:solidFill>
                      <a:srgbClr val="000000"/>
                    </a:solidFill>
                  </a:rPr>
                  <a:t>, </a:t>
                </a:r>
                <a:r>
                  <a:rPr lang="en-US" sz="1600" b="1" dirty="0" err="1">
                    <a:solidFill>
                      <a:srgbClr val="000000"/>
                    </a:solidFill>
                  </a:rPr>
                  <a:t>ruang</a:t>
                </a:r>
                <a:r>
                  <a:rPr lang="en-US" sz="1600" b="1" dirty="0">
                    <a:solidFill>
                      <a:srgbClr val="000000"/>
                    </a:solidFill>
                  </a:rPr>
                  <a:t> </a:t>
                </a:r>
                <a:r>
                  <a:rPr lang="en-US" sz="1600" b="1" dirty="0" err="1">
                    <a:solidFill>
                      <a:srgbClr val="000000"/>
                    </a:solidFill>
                  </a:rPr>
                  <a:t>dan</a:t>
                </a:r>
                <a:r>
                  <a:rPr lang="en-US" sz="1600" b="1" dirty="0">
                    <a:solidFill>
                      <a:srgbClr val="000000"/>
                    </a:solidFill>
                  </a:rPr>
                  <a:t> </a:t>
                </a:r>
                <a:r>
                  <a:rPr lang="en-US" sz="1600" b="1" dirty="0" err="1">
                    <a:solidFill>
                      <a:srgbClr val="000000"/>
                    </a:solidFill>
                  </a:rPr>
                  <a:t>bentuk</a:t>
                </a:r>
                <a:endParaRPr lang="en-US" sz="1600" b="1" dirty="0">
                  <a:solidFill>
                    <a:srgbClr val="000000"/>
                  </a:solidFill>
                </a:endParaRPr>
              </a:p>
            </p:txBody>
          </p:sp>
          <p:sp>
            <p:nvSpPr>
              <p:cNvPr id="12314" name="Text Box 39"/>
              <p:cNvSpPr txBox="1">
                <a:spLocks noChangeArrowheads="1"/>
              </p:cNvSpPr>
              <p:nvPr/>
            </p:nvSpPr>
            <p:spPr bwMode="auto">
              <a:xfrm>
                <a:off x="5479257" y="2478882"/>
                <a:ext cx="2235994" cy="59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600" b="1">
                    <a:solidFill>
                      <a:srgbClr val="660066"/>
                    </a:solidFill>
                  </a:rPr>
                  <a:t>Kecepatan</a:t>
                </a:r>
              </a:p>
              <a:p>
                <a:r>
                  <a:rPr lang="en-US" sz="1600">
                    <a:solidFill>
                      <a:srgbClr val="FF0000"/>
                    </a:solidFill>
                  </a:rPr>
                  <a:t>Proses yang nyata dan selalu Update</a:t>
                </a:r>
              </a:p>
            </p:txBody>
          </p:sp>
          <p:sp>
            <p:nvSpPr>
              <p:cNvPr id="12315" name="Text Box 40"/>
              <p:cNvSpPr txBox="1">
                <a:spLocks noChangeArrowheads="1"/>
              </p:cNvSpPr>
              <p:nvPr/>
            </p:nvSpPr>
            <p:spPr bwMode="auto">
              <a:xfrm>
                <a:off x="1714501" y="2307432"/>
                <a:ext cx="1835944" cy="77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sz="1600" b="1" dirty="0" err="1">
                    <a:solidFill>
                      <a:srgbClr val="660066"/>
                    </a:solidFill>
                  </a:rPr>
                  <a:t>Fleksibilitas</a:t>
                </a:r>
                <a:endParaRPr lang="en-US" sz="1600" b="1" dirty="0">
                  <a:solidFill>
                    <a:srgbClr val="660066"/>
                  </a:solidFill>
                </a:endParaRPr>
              </a:p>
              <a:p>
                <a:pPr algn="r"/>
                <a:r>
                  <a:rPr lang="en-US" sz="1600" dirty="0" err="1">
                    <a:solidFill>
                      <a:srgbClr val="FF0000"/>
                    </a:solidFill>
                  </a:rPr>
                  <a:t>Kemampuan</a:t>
                </a:r>
                <a:r>
                  <a:rPr lang="en-US" sz="1600" dirty="0">
                    <a:solidFill>
                      <a:srgbClr val="FF0000"/>
                    </a:solidFill>
                  </a:rPr>
                  <a:t> </a:t>
                </a:r>
                <a:r>
                  <a:rPr lang="en-US" sz="1600" dirty="0" err="1">
                    <a:solidFill>
                      <a:srgbClr val="FF0000"/>
                    </a:solidFill>
                  </a:rPr>
                  <a:t>beradaptasi</a:t>
                </a:r>
                <a:r>
                  <a:rPr lang="en-US" sz="1600" dirty="0">
                    <a:solidFill>
                      <a:srgbClr val="FF0000"/>
                    </a:solidFill>
                  </a:rPr>
                  <a:t> </a:t>
                </a:r>
                <a:r>
                  <a:rPr lang="en-US" sz="1600" dirty="0" err="1">
                    <a:solidFill>
                      <a:srgbClr val="FF0000"/>
                    </a:solidFill>
                  </a:rPr>
                  <a:t>dengan</a:t>
                </a:r>
                <a:r>
                  <a:rPr lang="en-US" sz="1600" dirty="0">
                    <a:solidFill>
                      <a:srgbClr val="FF0000"/>
                    </a:solidFill>
                  </a:rPr>
                  <a:t> </a:t>
                </a:r>
                <a:r>
                  <a:rPr lang="en-US" sz="1600" dirty="0" err="1">
                    <a:solidFill>
                      <a:srgbClr val="FF0000"/>
                    </a:solidFill>
                  </a:rPr>
                  <a:t>perbuahan</a:t>
                </a:r>
                <a:endParaRPr lang="en-US" sz="1600" dirty="0">
                  <a:solidFill>
                    <a:srgbClr val="FF0000"/>
                  </a:solidFill>
                </a:endParaRPr>
              </a:p>
            </p:txBody>
          </p:sp>
          <p:sp>
            <p:nvSpPr>
              <p:cNvPr id="12317" name="Text Box 42"/>
              <p:cNvSpPr txBox="1">
                <a:spLocks noChangeArrowheads="1"/>
              </p:cNvSpPr>
              <p:nvPr/>
            </p:nvSpPr>
            <p:spPr bwMode="auto">
              <a:xfrm>
                <a:off x="1485901" y="3598069"/>
                <a:ext cx="1569244" cy="79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sz="1600" b="1" dirty="0" err="1">
                    <a:solidFill>
                      <a:srgbClr val="660066"/>
                    </a:solidFill>
                  </a:rPr>
                  <a:t>Pengetahuan</a:t>
                </a:r>
                <a:endParaRPr lang="en-US" sz="1600" b="1" dirty="0">
                  <a:solidFill>
                    <a:srgbClr val="660066"/>
                  </a:solidFill>
                </a:endParaRPr>
              </a:p>
              <a:p>
                <a:pPr algn="r"/>
                <a:r>
                  <a:rPr lang="en-US" sz="1600" dirty="0" err="1">
                    <a:solidFill>
                      <a:srgbClr val="FF0000"/>
                    </a:solidFill>
                  </a:rPr>
                  <a:t>Berbagi</a:t>
                </a:r>
                <a:r>
                  <a:rPr lang="en-US" sz="1600" dirty="0">
                    <a:solidFill>
                      <a:srgbClr val="FF0000"/>
                    </a:solidFill>
                  </a:rPr>
                  <a:t> </a:t>
                </a:r>
                <a:r>
                  <a:rPr lang="en-US" sz="1600" dirty="0" err="1">
                    <a:solidFill>
                      <a:srgbClr val="FF0000"/>
                    </a:solidFill>
                  </a:rPr>
                  <a:t>Ilmu</a:t>
                </a:r>
                <a:r>
                  <a:rPr lang="en-US" sz="1600" dirty="0">
                    <a:solidFill>
                      <a:srgbClr val="FF0000"/>
                    </a:solidFill>
                  </a:rPr>
                  <a:t> </a:t>
                </a:r>
                <a:r>
                  <a:rPr lang="en-US" sz="1600" dirty="0" err="1">
                    <a:solidFill>
                      <a:srgbClr val="FF0000"/>
                    </a:solidFill>
                  </a:rPr>
                  <a:t>pengetahuan</a:t>
                </a:r>
                <a:r>
                  <a:rPr lang="en-US" sz="1600" dirty="0">
                    <a:solidFill>
                      <a:srgbClr val="FF0000"/>
                    </a:solidFill>
                  </a:rPr>
                  <a:t> </a:t>
                </a:r>
              </a:p>
              <a:p>
                <a:pPr algn="r"/>
                <a:endParaRPr lang="en-US" sz="1600" dirty="0">
                  <a:solidFill>
                    <a:srgbClr val="FF0000"/>
                  </a:solidFill>
                </a:endParaRPr>
              </a:p>
            </p:txBody>
          </p:sp>
          <p:sp>
            <p:nvSpPr>
              <p:cNvPr id="12318" name="Text Box 43"/>
              <p:cNvSpPr txBox="1">
                <a:spLocks noChangeArrowheads="1"/>
              </p:cNvSpPr>
              <p:nvPr/>
            </p:nvSpPr>
            <p:spPr bwMode="auto">
              <a:xfrm>
                <a:off x="1428751" y="4947048"/>
                <a:ext cx="2255044" cy="79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sz="1600" b="1">
                    <a:solidFill>
                      <a:srgbClr val="660066"/>
                    </a:solidFill>
                  </a:rPr>
                  <a:t>Kreativitas</a:t>
                </a:r>
              </a:p>
              <a:p>
                <a:pPr algn="r"/>
                <a:r>
                  <a:rPr lang="en-US" sz="1600">
                    <a:solidFill>
                      <a:srgbClr val="FF0000"/>
                    </a:solidFill>
                  </a:rPr>
                  <a:t>Kolaborasi yang terbuka akan ide &amp; gagasan baru</a:t>
                </a:r>
              </a:p>
              <a:p>
                <a:pPr algn="r"/>
                <a:r>
                  <a:rPr lang="en-US" sz="1600">
                    <a:solidFill>
                      <a:srgbClr val="FF0000"/>
                    </a:solidFill>
                  </a:rPr>
                  <a:t> </a:t>
                </a:r>
              </a:p>
            </p:txBody>
          </p:sp>
          <p:sp>
            <p:nvSpPr>
              <p:cNvPr id="12320" name="TextBox 43"/>
              <p:cNvSpPr txBox="1">
                <a:spLocks noChangeArrowheads="1"/>
              </p:cNvSpPr>
              <p:nvPr/>
            </p:nvSpPr>
            <p:spPr bwMode="auto">
              <a:xfrm>
                <a:off x="5348288" y="5723336"/>
                <a:ext cx="2344212" cy="19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chemeClr val="bg1"/>
                    </a:solidFill>
                  </a:rPr>
                  <a:t>Sumber : Indra Utoyo, Dir IT PT Telkom</a:t>
                </a:r>
              </a:p>
            </p:txBody>
          </p:sp>
        </p:grpSp>
      </p:grpSp>
    </p:spTree>
    <p:extLst>
      <p:ext uri="{BB962C8B-B14F-4D97-AF65-F5344CB8AC3E}">
        <p14:creationId xmlns:p14="http://schemas.microsoft.com/office/powerpoint/2010/main" val="18752980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 y="2988271"/>
            <a:ext cx="9291638"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3200" b="1" dirty="0">
                <a:solidFill>
                  <a:srgbClr val="376092"/>
                </a:solidFill>
              </a:rPr>
              <a:t>PEMENUHAN KURIKULUM 2013</a:t>
            </a:r>
          </a:p>
        </p:txBody>
      </p:sp>
      <p:cxnSp>
        <p:nvCxnSpPr>
          <p:cNvPr id="9" name="Straight Connector 8"/>
          <p:cNvCxnSpPr/>
          <p:nvPr/>
        </p:nvCxnSpPr>
        <p:spPr>
          <a:xfrm>
            <a:off x="706450" y="3856038"/>
            <a:ext cx="7858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173550" y="1773255"/>
            <a:ext cx="796925" cy="827087"/>
          </a:xfrm>
          <a:prstGeom prst="roundRect">
            <a:avLst/>
          </a:prstGeom>
          <a:noFill/>
          <a:ln w="3175">
            <a:solidFill>
              <a:schemeClr val="bg2">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accent6">
                    <a:lumMod val="75000"/>
                  </a:schemeClr>
                </a:solidFill>
                <a:latin typeface="Arial Rounded MT Bold" pitchFamily="34" charset="0"/>
              </a:rPr>
              <a:t>c.</a:t>
            </a:r>
            <a:r>
              <a:rPr lang="id-ID" sz="2400" dirty="0" smtClean="0">
                <a:solidFill>
                  <a:schemeClr val="accent6">
                    <a:lumMod val="75000"/>
                  </a:schemeClr>
                </a:solidFill>
                <a:latin typeface="Arial Rounded MT Bold" pitchFamily="34" charset="0"/>
              </a:rPr>
              <a:t>5</a:t>
            </a:r>
            <a:endParaRPr lang="id-ID" sz="2400" dirty="0">
              <a:solidFill>
                <a:schemeClr val="accent6">
                  <a:lumMod val="75000"/>
                </a:schemeClr>
              </a:solidFill>
              <a:latin typeface="Arial Rounded MT Bold" pitchFamily="34" charset="0"/>
            </a:endParaRPr>
          </a:p>
        </p:txBody>
      </p:sp>
    </p:spTree>
    <p:extLst>
      <p:ext uri="{BB962C8B-B14F-4D97-AF65-F5344CB8AC3E}">
        <p14:creationId xmlns:p14="http://schemas.microsoft.com/office/powerpoint/2010/main" val="17205780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3477361" y="2722924"/>
            <a:ext cx="4497020" cy="3034940"/>
          </a:xfrm>
          <a:prstGeom prst="rect">
            <a:avLst/>
          </a:prstGeom>
          <a:ln w="38100" cap="sq">
            <a:noFill/>
            <a:prstDash val="solid"/>
            <a:miter lim="800000"/>
          </a:ln>
          <a:effectLst/>
        </p:spPr>
      </p:pic>
      <p:sp>
        <p:nvSpPr>
          <p:cNvPr id="6" name="Rectangular Callout 5"/>
          <p:cNvSpPr/>
          <p:nvPr/>
        </p:nvSpPr>
        <p:spPr>
          <a:xfrm>
            <a:off x="3545886" y="1754814"/>
            <a:ext cx="2538282" cy="864096"/>
          </a:xfrm>
          <a:prstGeom prst="wedgeRectCallout">
            <a:avLst>
              <a:gd name="adj1" fmla="val 23122"/>
              <a:gd name="adj2" fmla="val 939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b="1" dirty="0">
                <a:solidFill>
                  <a:prstClr val="black"/>
                </a:solidFill>
              </a:rPr>
              <a:t>Pembelajaran dan Inovasi</a:t>
            </a:r>
          </a:p>
          <a:p>
            <a:r>
              <a:rPr lang="en-US" sz="1200" dirty="0">
                <a:solidFill>
                  <a:prstClr val="black"/>
                </a:solidFill>
              </a:rPr>
              <a:t>• </a:t>
            </a:r>
            <a:r>
              <a:rPr lang="id-ID" sz="1200" dirty="0">
                <a:solidFill>
                  <a:prstClr val="black"/>
                </a:solidFill>
              </a:rPr>
              <a:t>Kreatif dan inovasi</a:t>
            </a:r>
            <a:endParaRPr lang="en-US" sz="1200" dirty="0">
              <a:solidFill>
                <a:prstClr val="black"/>
              </a:solidFill>
            </a:endParaRPr>
          </a:p>
          <a:p>
            <a:r>
              <a:rPr lang="id-ID" sz="1200" dirty="0">
                <a:solidFill>
                  <a:prstClr val="black"/>
                </a:solidFill>
              </a:rPr>
              <a:t>• Berfikir kritis menyelesaikan masalah</a:t>
            </a:r>
          </a:p>
          <a:p>
            <a:r>
              <a:rPr lang="id-ID" sz="1200" dirty="0">
                <a:solidFill>
                  <a:prstClr val="black"/>
                </a:solidFill>
              </a:rPr>
              <a:t>• Komunikasi dan kolaborasi</a:t>
            </a:r>
          </a:p>
        </p:txBody>
      </p:sp>
      <p:sp>
        <p:nvSpPr>
          <p:cNvPr id="7" name="Rectangular Callout 6"/>
          <p:cNvSpPr/>
          <p:nvPr/>
        </p:nvSpPr>
        <p:spPr>
          <a:xfrm>
            <a:off x="6192180" y="1758814"/>
            <a:ext cx="1782198" cy="918102"/>
          </a:xfrm>
          <a:prstGeom prst="wedgeRectCallout">
            <a:avLst>
              <a:gd name="adj1" fmla="val 3555"/>
              <a:gd name="adj2" fmla="val 165909"/>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b="1" dirty="0">
                <a:solidFill>
                  <a:prstClr val="white"/>
                </a:solidFill>
              </a:rPr>
              <a:t>Informasi, Media and Teknologi</a:t>
            </a:r>
          </a:p>
          <a:p>
            <a:r>
              <a:rPr lang="id-ID" sz="1200" dirty="0">
                <a:solidFill>
                  <a:prstClr val="white"/>
                </a:solidFill>
              </a:rPr>
              <a:t>• Melek informasi</a:t>
            </a:r>
          </a:p>
          <a:p>
            <a:r>
              <a:rPr lang="id-ID" sz="1200" dirty="0">
                <a:solidFill>
                  <a:prstClr val="white"/>
                </a:solidFill>
              </a:rPr>
              <a:t>• Melek Media</a:t>
            </a:r>
          </a:p>
          <a:p>
            <a:r>
              <a:rPr lang="id-ID" sz="1200" dirty="0">
                <a:solidFill>
                  <a:prstClr val="white"/>
                </a:solidFill>
              </a:rPr>
              <a:t>• Melek TIK</a:t>
            </a:r>
          </a:p>
        </p:txBody>
      </p:sp>
      <p:sp>
        <p:nvSpPr>
          <p:cNvPr id="8" name="Rectangular Callout 7"/>
          <p:cNvSpPr/>
          <p:nvPr/>
        </p:nvSpPr>
        <p:spPr>
          <a:xfrm>
            <a:off x="1197006" y="1745363"/>
            <a:ext cx="2294874" cy="1134126"/>
          </a:xfrm>
          <a:prstGeom prst="wedgeRectCallout">
            <a:avLst>
              <a:gd name="adj1" fmla="val 90675"/>
              <a:gd name="adj2" fmla="val 1309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b="1" dirty="0">
                <a:solidFill>
                  <a:prstClr val="white"/>
                </a:solidFill>
              </a:rPr>
              <a:t>Kehidupan dan Karir</a:t>
            </a:r>
          </a:p>
          <a:p>
            <a:r>
              <a:rPr lang="id-ID" sz="1200" dirty="0">
                <a:solidFill>
                  <a:prstClr val="white"/>
                </a:solidFill>
              </a:rPr>
              <a:t>• Fleksibel dan adaptif</a:t>
            </a:r>
          </a:p>
          <a:p>
            <a:r>
              <a:rPr lang="id-ID" sz="1200" dirty="0">
                <a:solidFill>
                  <a:prstClr val="white"/>
                </a:solidFill>
              </a:rPr>
              <a:t>• Berinisiatif dan mandiri</a:t>
            </a:r>
          </a:p>
          <a:p>
            <a:r>
              <a:rPr lang="en-US" sz="1200" dirty="0">
                <a:solidFill>
                  <a:prstClr val="white"/>
                </a:solidFill>
              </a:rPr>
              <a:t>• K</a:t>
            </a:r>
            <a:r>
              <a:rPr lang="id-ID" sz="1200" dirty="0">
                <a:solidFill>
                  <a:prstClr val="white"/>
                </a:solidFill>
              </a:rPr>
              <a:t>eterampilan sosial dan budaya</a:t>
            </a:r>
            <a:endParaRPr lang="en-US" sz="1200" dirty="0">
              <a:solidFill>
                <a:prstClr val="white"/>
              </a:solidFill>
            </a:endParaRPr>
          </a:p>
          <a:p>
            <a:r>
              <a:rPr lang="id-ID" sz="1200" dirty="0">
                <a:solidFill>
                  <a:prstClr val="white"/>
                </a:solidFill>
              </a:rPr>
              <a:t>• Produktif dan akuntabel</a:t>
            </a:r>
          </a:p>
          <a:p>
            <a:r>
              <a:rPr lang="id-ID" sz="1200" dirty="0">
                <a:solidFill>
                  <a:prstClr val="white"/>
                </a:solidFill>
              </a:rPr>
              <a:t>• Kepemimpinan&amp;tanggung jawab</a:t>
            </a:r>
          </a:p>
        </p:txBody>
      </p:sp>
      <p:sp>
        <p:nvSpPr>
          <p:cNvPr id="9" name="TextBox 8"/>
          <p:cNvSpPr txBox="1"/>
          <p:nvPr/>
        </p:nvSpPr>
        <p:spPr>
          <a:xfrm>
            <a:off x="1143000" y="1364716"/>
            <a:ext cx="6858000" cy="300082"/>
          </a:xfrm>
          <a:prstGeom prst="rect">
            <a:avLst/>
          </a:prstGeom>
          <a:noFill/>
        </p:spPr>
        <p:txBody>
          <a:bodyPr wrap="square" rtlCol="0">
            <a:spAutoFit/>
          </a:bodyPr>
          <a:lstStyle/>
          <a:p>
            <a:r>
              <a:rPr lang="id-ID" sz="1350" dirty="0">
                <a:solidFill>
                  <a:prstClr val="black"/>
                </a:solidFill>
              </a:rPr>
              <a:t>Sumber: 21st Century Skills, Education, Competitiveness. Partnership for 21st Century, 2008</a:t>
            </a:r>
          </a:p>
        </p:txBody>
      </p:sp>
      <p:sp>
        <p:nvSpPr>
          <p:cNvPr id="11" name="Title 6"/>
          <p:cNvSpPr txBox="1">
            <a:spLocks/>
          </p:cNvSpPr>
          <p:nvPr/>
        </p:nvSpPr>
        <p:spPr>
          <a:xfrm>
            <a:off x="1143000" y="857250"/>
            <a:ext cx="6858000" cy="57150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2700" b="1" dirty="0">
                <a:solidFill>
                  <a:srgbClr val="4BACC6">
                    <a:lumMod val="75000"/>
                  </a:srgbClr>
                </a:solidFill>
              </a:rPr>
              <a:t>Kerangka Kompetensi Abad 21</a:t>
            </a:r>
            <a:endParaRPr lang="id-ID" sz="2700" b="1" dirty="0">
              <a:solidFill>
                <a:srgbClr val="F79646">
                  <a:lumMod val="75000"/>
                </a:srgbClr>
              </a:solidFill>
            </a:endParaRPr>
          </a:p>
        </p:txBody>
      </p:sp>
      <p:cxnSp>
        <p:nvCxnSpPr>
          <p:cNvPr id="12" name="Straight Connector 11"/>
          <p:cNvCxnSpPr/>
          <p:nvPr/>
        </p:nvCxnSpPr>
        <p:spPr>
          <a:xfrm>
            <a:off x="1143000" y="1321594"/>
            <a:ext cx="6858000" cy="0"/>
          </a:xfrm>
          <a:prstGeom prst="line">
            <a:avLst/>
          </a:prstGeom>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195758" y="3400424"/>
            <a:ext cx="2350132" cy="245030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rgbClr val="0070C0"/>
                </a:solidFill>
              </a:rPr>
              <a:t>Kerangka ini menunjukkan bahwa </a:t>
            </a:r>
            <a:r>
              <a:rPr lang="id-ID" sz="1350" b="1" dirty="0">
                <a:solidFill>
                  <a:srgbClr val="C00000"/>
                </a:solidFill>
              </a:rPr>
              <a:t>berpengetahuan</a:t>
            </a:r>
            <a:r>
              <a:rPr lang="id-ID" sz="1350" dirty="0">
                <a:solidFill>
                  <a:srgbClr val="0070C0"/>
                </a:solidFill>
              </a:rPr>
              <a:t> [melalui </a:t>
            </a:r>
            <a:r>
              <a:rPr lang="id-ID" sz="1350" i="1" dirty="0">
                <a:solidFill>
                  <a:srgbClr val="0070C0"/>
                </a:solidFill>
              </a:rPr>
              <a:t>core subjects</a:t>
            </a:r>
            <a:r>
              <a:rPr lang="id-ID" sz="1350" dirty="0">
                <a:solidFill>
                  <a:srgbClr val="0070C0"/>
                </a:solidFill>
              </a:rPr>
              <a:t>] saja tidak cukup, harus dilengkapi:</a:t>
            </a:r>
          </a:p>
          <a:p>
            <a:pPr algn="ctr">
              <a:buFontTx/>
              <a:buChar char="-"/>
            </a:pPr>
            <a:r>
              <a:rPr lang="id-ID" sz="1350" b="1" dirty="0">
                <a:solidFill>
                  <a:srgbClr val="C00000"/>
                </a:solidFill>
              </a:rPr>
              <a:t>Berkemampuan kreatif</a:t>
            </a:r>
            <a:r>
              <a:rPr lang="id-ID" sz="1350" dirty="0">
                <a:solidFill>
                  <a:srgbClr val="0070C0"/>
                </a:solidFill>
              </a:rPr>
              <a:t> - kritis</a:t>
            </a:r>
          </a:p>
          <a:p>
            <a:pPr algn="ctr">
              <a:buFontTx/>
              <a:buChar char="-"/>
            </a:pPr>
            <a:r>
              <a:rPr lang="id-ID" sz="1350" b="1" dirty="0">
                <a:solidFill>
                  <a:srgbClr val="C00000"/>
                </a:solidFill>
              </a:rPr>
              <a:t>Berkarakter</a:t>
            </a:r>
            <a:r>
              <a:rPr lang="id-ID" sz="1350" b="1" dirty="0">
                <a:solidFill>
                  <a:srgbClr val="0070C0"/>
                </a:solidFill>
              </a:rPr>
              <a:t> </a:t>
            </a:r>
            <a:r>
              <a:rPr lang="id-ID" sz="1350" dirty="0">
                <a:solidFill>
                  <a:srgbClr val="0070C0"/>
                </a:solidFill>
              </a:rPr>
              <a:t>kuat [bertanggung jawab, sosial, toleran, produktif, adaptif,...]</a:t>
            </a:r>
          </a:p>
          <a:p>
            <a:pPr algn="ctr"/>
            <a:r>
              <a:rPr lang="id-ID" sz="1350" dirty="0">
                <a:solidFill>
                  <a:srgbClr val="0070C0"/>
                </a:solidFill>
              </a:rPr>
              <a:t>Disamping itu didukung dengan kemampuan </a:t>
            </a:r>
            <a:r>
              <a:rPr lang="id-ID" sz="1350" b="1" dirty="0">
                <a:solidFill>
                  <a:srgbClr val="FF0000"/>
                </a:solidFill>
              </a:rPr>
              <a:t>memanfaatkan informasi dan berkomunikasi</a:t>
            </a:r>
          </a:p>
        </p:txBody>
      </p:sp>
      <p:sp>
        <p:nvSpPr>
          <p:cNvPr id="10" name="TextBox 9"/>
          <p:cNvSpPr txBox="1"/>
          <p:nvPr/>
        </p:nvSpPr>
        <p:spPr>
          <a:xfrm>
            <a:off x="3545889" y="5697252"/>
            <a:ext cx="4172874" cy="300082"/>
          </a:xfrm>
          <a:prstGeom prst="rect">
            <a:avLst/>
          </a:prstGeom>
          <a:noFill/>
        </p:spPr>
        <p:txBody>
          <a:bodyPr wrap="none" rtlCol="0">
            <a:spAutoFit/>
          </a:bodyPr>
          <a:lstStyle/>
          <a:p>
            <a:r>
              <a:rPr lang="id-ID" sz="1350" dirty="0">
                <a:solidFill>
                  <a:prstClr val="black"/>
                </a:solidFill>
              </a:rPr>
              <a:t>Partnership: Perusahaan, Asosiasi Pendidikan, Yayasan,...</a:t>
            </a:r>
          </a:p>
        </p:txBody>
      </p:sp>
      <p:sp>
        <p:nvSpPr>
          <p:cNvPr id="13" name="Slide Number Placeholder 2"/>
          <p:cNvSpPr txBox="1"/>
          <p:nvPr/>
        </p:nvSpPr>
        <p:spPr>
          <a:xfrm>
            <a:off x="7631727" y="5726913"/>
            <a:ext cx="369277" cy="273844"/>
          </a:xfrm>
          <a:prstGeom prst="rect">
            <a:avLst/>
          </a:prstGeom>
          <a:solidFill>
            <a:srgbClr val="800000"/>
          </a:solidFill>
          <a:ln>
            <a:noFill/>
          </a:ln>
        </p:spPr>
        <p:txBody>
          <a:bodyPr anchor="ctr"/>
          <a:lstStyle/>
          <a:p>
            <a:pPr algn="r">
              <a:defRPr/>
            </a:pPr>
            <a:fld id="{B7D2FE6F-D628-400C-9D64-74A1BC767698}" type="slidenum">
              <a:rPr lang="en-US" sz="1200" b="1">
                <a:solidFill>
                  <a:prstClr val="white"/>
                </a:solidFill>
                <a:effectLst>
                  <a:outerShdw blurRad="38100" dist="38100" dir="2700000" algn="tl">
                    <a:srgbClr val="000000"/>
                  </a:outerShdw>
                </a:effectLst>
                <a:cs typeface="Arial" pitchFamily="34" charset="0"/>
              </a:rPr>
              <a:pPr algn="r">
                <a:defRPr/>
              </a:pPr>
              <a:t>55</a:t>
            </a:fld>
            <a:endParaRPr lang="id-ID" sz="825" b="1" dirty="0">
              <a:solidFill>
                <a:prstClr val="white"/>
              </a:solidFill>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923668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836713"/>
            <a:ext cx="7429500" cy="658136"/>
          </a:xfr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id-ID" sz="2400" dirty="0">
                <a:solidFill>
                  <a:schemeClr val="bg1"/>
                </a:solidFill>
              </a:rPr>
              <a:t>Pembentukan Kompetensi Melalui Pembelajaran dan Pemanfaatannya </a:t>
            </a:r>
          </a:p>
        </p:txBody>
      </p:sp>
      <p:grpSp>
        <p:nvGrpSpPr>
          <p:cNvPr id="3" name="Group 3"/>
          <p:cNvGrpSpPr>
            <a:grpSpLocks/>
          </p:cNvGrpSpPr>
          <p:nvPr/>
        </p:nvGrpSpPr>
        <p:grpSpPr bwMode="auto">
          <a:xfrm>
            <a:off x="5098558" y="2996952"/>
            <a:ext cx="2983832" cy="2599257"/>
            <a:chOff x="4812" y="1225"/>
            <a:chExt cx="3768" cy="3647"/>
          </a:xfrm>
        </p:grpSpPr>
        <p:sp>
          <p:nvSpPr>
            <p:cNvPr id="18" name="Oval 3"/>
            <p:cNvSpPr>
              <a:spLocks noChangeArrowheads="1"/>
            </p:cNvSpPr>
            <p:nvPr/>
          </p:nvSpPr>
          <p:spPr bwMode="auto">
            <a:xfrm>
              <a:off x="4812" y="1225"/>
              <a:ext cx="3768" cy="3647"/>
            </a:xfrm>
            <a:prstGeom prst="ellipse">
              <a:avLst/>
            </a:prstGeom>
            <a:solidFill>
              <a:schemeClr val="accent4">
                <a:lumMod val="40000"/>
                <a:lumOff val="60000"/>
              </a:schemeClr>
            </a:solidFill>
            <a:ln w="12700">
              <a:solidFill>
                <a:srgbClr val="C2D69B"/>
              </a:solidFill>
              <a:round/>
              <a:headEnd/>
              <a:tailEnd/>
            </a:ln>
            <a:effectLst>
              <a:outerShdw dist="28398" dir="3806097" algn="ctr" rotWithShape="0">
                <a:srgbClr val="4E6128">
                  <a:alpha val="50000"/>
                </a:srgbClr>
              </a:outerShdw>
            </a:effectLst>
          </p:spPr>
          <p:txBody>
            <a:bodyPr vert="horz" wrap="square" lIns="0" tIns="0" rIns="0" bIns="0" numCol="1" anchor="b" anchorCtr="0" compatLnSpc="1">
              <a:prstTxWarp prst="textNoShape">
                <a:avLst/>
              </a:prstTxWarp>
            </a:bodyPr>
            <a:lstStyle/>
            <a:p>
              <a:pPr fontAlgn="base">
                <a:spcBef>
                  <a:spcPct val="0"/>
                </a:spcBef>
                <a:spcAft>
                  <a:spcPct val="0"/>
                </a:spcAft>
              </a:pPr>
              <a:endParaRPr lang="en-US" sz="1050" b="1">
                <a:solidFill>
                  <a:prstClr val="black"/>
                </a:solidFill>
                <a:latin typeface="Arial" pitchFamily="34" charset="0"/>
                <a:cs typeface="Arial" pitchFamily="34" charset="0"/>
              </a:endParaRPr>
            </a:p>
          </p:txBody>
        </p:sp>
        <p:sp>
          <p:nvSpPr>
            <p:cNvPr id="19" name="Oval 4"/>
            <p:cNvSpPr>
              <a:spLocks noChangeArrowheads="1"/>
            </p:cNvSpPr>
            <p:nvPr/>
          </p:nvSpPr>
          <p:spPr bwMode="auto">
            <a:xfrm>
              <a:off x="5382" y="1763"/>
              <a:ext cx="2628" cy="2569"/>
            </a:xfrm>
            <a:prstGeom prst="ellipse">
              <a:avLst/>
            </a:prstGeom>
            <a:solidFill>
              <a:schemeClr val="accent2">
                <a:lumMod val="40000"/>
                <a:lumOff val="60000"/>
              </a:schemeClr>
            </a:solidFill>
            <a:ln w="12700">
              <a:solidFill>
                <a:srgbClr val="95B3D7"/>
              </a:solidFill>
              <a:round/>
              <a:headEnd/>
              <a:tailEnd/>
            </a:ln>
            <a:effectLst>
              <a:outerShdw dist="28398" dir="3806097" algn="ctr" rotWithShape="0">
                <a:srgbClr val="243F60">
                  <a:alpha val="50000"/>
                </a:srgbClr>
              </a:outerShdw>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endParaRPr lang="en-US" sz="1050" b="1">
                <a:solidFill>
                  <a:prstClr val="black"/>
                </a:solidFill>
                <a:latin typeface="Arial" pitchFamily="34" charset="0"/>
                <a:cs typeface="Arial" pitchFamily="34" charset="0"/>
              </a:endParaRPr>
            </a:p>
          </p:txBody>
        </p:sp>
        <p:sp>
          <p:nvSpPr>
            <p:cNvPr id="20" name="Oval 5"/>
            <p:cNvSpPr>
              <a:spLocks noChangeArrowheads="1"/>
            </p:cNvSpPr>
            <p:nvPr/>
          </p:nvSpPr>
          <p:spPr bwMode="auto">
            <a:xfrm>
              <a:off x="5846" y="2279"/>
              <a:ext cx="1693" cy="1608"/>
            </a:xfrm>
            <a:prstGeom prst="ellipse">
              <a:avLst/>
            </a:prstGeom>
            <a:solidFill>
              <a:srgbClr val="FFFF00"/>
            </a:solidFill>
            <a:ln w="12700">
              <a:solidFill>
                <a:srgbClr val="B2A1C7"/>
              </a:solidFill>
              <a:round/>
              <a:headEnd/>
              <a:tailEnd/>
            </a:ln>
            <a:effectLst>
              <a:outerShdw dist="28398" dir="3806097" algn="ctr" rotWithShape="0">
                <a:srgbClr val="3F3151">
                  <a:alpha val="50000"/>
                </a:srgbClr>
              </a:outerShdw>
            </a:effectLst>
          </p:spPr>
          <p:txBody>
            <a:bodyPr vert="horz" wrap="square" lIns="68580" tIns="34290" rIns="68580" bIns="34290" numCol="1" anchor="ctr" anchorCtr="0" compatLnSpc="1">
              <a:prstTxWarp prst="textNoShape">
                <a:avLst/>
              </a:prstTxWarp>
            </a:bodyPr>
            <a:lstStyle/>
            <a:p>
              <a:pPr fontAlgn="base">
                <a:spcBef>
                  <a:spcPct val="0"/>
                </a:spcBef>
                <a:spcAft>
                  <a:spcPts val="750"/>
                </a:spcAft>
              </a:pPr>
              <a:r>
                <a:rPr lang="id-ID" sz="1050" b="1" dirty="0">
                  <a:solidFill>
                    <a:prstClr val="black"/>
                  </a:solidFill>
                  <a:cs typeface="Arial" pitchFamily="34" charset="0"/>
                </a:rPr>
                <a:t>Pengetahuan</a:t>
              </a:r>
              <a:endParaRPr lang="en-US" sz="1050" b="1" dirty="0">
                <a:solidFill>
                  <a:prstClr val="black"/>
                </a:solidFill>
                <a:latin typeface="Arial" pitchFamily="34" charset="0"/>
                <a:cs typeface="Arial" pitchFamily="34" charset="0"/>
              </a:endParaRPr>
            </a:p>
          </p:txBody>
        </p:sp>
        <p:sp>
          <p:nvSpPr>
            <p:cNvPr id="21" name="Rectangle 6"/>
            <p:cNvSpPr>
              <a:spLocks noChangeArrowheads="1"/>
            </p:cNvSpPr>
            <p:nvPr/>
          </p:nvSpPr>
          <p:spPr bwMode="auto">
            <a:xfrm>
              <a:off x="5797" y="4332"/>
              <a:ext cx="1439" cy="409"/>
            </a:xfrm>
            <a:prstGeom prst="rect">
              <a:avLst/>
            </a:prstGeom>
            <a:noFill/>
            <a:ln w="9525">
              <a:noFill/>
              <a:miter lim="800000"/>
              <a:headEnd/>
              <a:tailEnd/>
            </a:ln>
          </p:spPr>
          <p:txBody>
            <a:bodyPr vert="horz" wrap="square" lIns="0" tIns="34290" rIns="0" bIns="34290" numCol="1" anchor="ctr" anchorCtr="0" compatLnSpc="1">
              <a:prstTxWarp prst="textNoShape">
                <a:avLst/>
              </a:prstTxWarp>
            </a:bodyPr>
            <a:lstStyle/>
            <a:p>
              <a:pPr algn="ctr" fontAlgn="base">
                <a:spcBef>
                  <a:spcPct val="0"/>
                </a:spcBef>
                <a:spcAft>
                  <a:spcPts val="750"/>
                </a:spcAft>
              </a:pPr>
              <a:r>
                <a:rPr lang="id-ID" sz="1050" b="1" dirty="0">
                  <a:solidFill>
                    <a:prstClr val="black"/>
                  </a:solidFill>
                  <a:cs typeface="Arial" pitchFamily="34" charset="0"/>
                </a:rPr>
                <a:t>Sikap</a:t>
              </a:r>
              <a:endParaRPr lang="en-US" sz="1050" b="1" dirty="0">
                <a:solidFill>
                  <a:prstClr val="black"/>
                </a:solidFill>
                <a:latin typeface="Arial" pitchFamily="34" charset="0"/>
                <a:cs typeface="Arial" pitchFamily="34" charset="0"/>
              </a:endParaRPr>
            </a:p>
          </p:txBody>
        </p:sp>
        <p:sp>
          <p:nvSpPr>
            <p:cNvPr id="22" name="Rectangle 7"/>
            <p:cNvSpPr>
              <a:spLocks noChangeArrowheads="1"/>
            </p:cNvSpPr>
            <p:nvPr/>
          </p:nvSpPr>
          <p:spPr bwMode="auto">
            <a:xfrm>
              <a:off x="6108" y="1883"/>
              <a:ext cx="1519" cy="409"/>
            </a:xfrm>
            <a:prstGeom prst="rect">
              <a:avLst/>
            </a:prstGeom>
            <a:noFill/>
            <a:ln w="9525">
              <a:noFill/>
              <a:miter lim="800000"/>
              <a:headEnd/>
              <a:tailEnd/>
            </a:ln>
          </p:spPr>
          <p:txBody>
            <a:bodyPr vert="horz" wrap="square" lIns="0" tIns="34290" rIns="0" bIns="34290" numCol="1" anchor="ctr" anchorCtr="0" compatLnSpc="1">
              <a:prstTxWarp prst="textNoShape">
                <a:avLst/>
              </a:prstTxWarp>
            </a:bodyPr>
            <a:lstStyle/>
            <a:p>
              <a:pPr algn="ctr" fontAlgn="base">
                <a:spcBef>
                  <a:spcPct val="0"/>
                </a:spcBef>
                <a:spcAft>
                  <a:spcPts val="750"/>
                </a:spcAft>
              </a:pPr>
              <a:r>
                <a:rPr lang="id-ID" sz="1050" b="1" dirty="0">
                  <a:solidFill>
                    <a:prstClr val="black"/>
                  </a:solidFill>
                  <a:cs typeface="Arial" pitchFamily="34" charset="0"/>
                </a:rPr>
                <a:t>Keterampilan</a:t>
              </a:r>
              <a:endParaRPr lang="en-US" sz="1050" b="1" dirty="0">
                <a:solidFill>
                  <a:prstClr val="black"/>
                </a:solidFill>
                <a:latin typeface="Arial" pitchFamily="34" charset="0"/>
                <a:cs typeface="Arial" pitchFamily="34" charset="0"/>
              </a:endParaRPr>
            </a:p>
          </p:txBody>
        </p:sp>
      </p:grpSp>
      <p:sp>
        <p:nvSpPr>
          <p:cNvPr id="23" name="Pentagon 22"/>
          <p:cNvSpPr/>
          <p:nvPr/>
        </p:nvSpPr>
        <p:spPr>
          <a:xfrm>
            <a:off x="915763" y="3824027"/>
            <a:ext cx="1491503" cy="1242138"/>
          </a:xfrm>
          <a:prstGeom prst="homePlate">
            <a:avLst>
              <a:gd name="adj" fmla="val 277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dirty="0">
                <a:solidFill>
                  <a:prstClr val="black"/>
                </a:solidFill>
              </a:rPr>
              <a:t>Pengetahuan</a:t>
            </a:r>
          </a:p>
        </p:txBody>
      </p:sp>
      <p:sp>
        <p:nvSpPr>
          <p:cNvPr id="24" name="Chevron 23"/>
          <p:cNvSpPr/>
          <p:nvPr/>
        </p:nvSpPr>
        <p:spPr>
          <a:xfrm>
            <a:off x="2056227" y="3824027"/>
            <a:ext cx="1696688" cy="1242138"/>
          </a:xfrm>
          <a:prstGeom prst="chevron">
            <a:avLst>
              <a:gd name="adj" fmla="val 2814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dirty="0">
                <a:solidFill>
                  <a:prstClr val="black"/>
                </a:solidFill>
              </a:rPr>
              <a:t>Keteram-pilan</a:t>
            </a:r>
          </a:p>
        </p:txBody>
      </p:sp>
      <p:sp>
        <p:nvSpPr>
          <p:cNvPr id="25" name="Chevron 24"/>
          <p:cNvSpPr/>
          <p:nvPr/>
        </p:nvSpPr>
        <p:spPr>
          <a:xfrm>
            <a:off x="3401873" y="3824027"/>
            <a:ext cx="1696688" cy="1242138"/>
          </a:xfrm>
          <a:prstGeom prst="chevron">
            <a:avLst>
              <a:gd name="adj" fmla="val 2814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dirty="0">
                <a:solidFill>
                  <a:prstClr val="black"/>
                </a:solidFill>
              </a:rPr>
              <a:t>Sikap</a:t>
            </a:r>
          </a:p>
        </p:txBody>
      </p:sp>
      <p:sp>
        <p:nvSpPr>
          <p:cNvPr id="26" name="TextBox 25"/>
          <p:cNvSpPr txBox="1"/>
          <p:nvPr/>
        </p:nvSpPr>
        <p:spPr>
          <a:xfrm>
            <a:off x="1822198" y="5120171"/>
            <a:ext cx="1949765" cy="323165"/>
          </a:xfrm>
          <a:prstGeom prst="rect">
            <a:avLst/>
          </a:prstGeom>
          <a:noFill/>
        </p:spPr>
        <p:txBody>
          <a:bodyPr wrap="none" rtlCol="0">
            <a:spAutoFit/>
          </a:bodyPr>
          <a:lstStyle/>
          <a:p>
            <a:r>
              <a:rPr lang="id-ID" sz="1500" dirty="0">
                <a:solidFill>
                  <a:prstClr val="black"/>
                </a:solidFill>
              </a:rPr>
              <a:t>Pembelajaran </a:t>
            </a:r>
            <a:r>
              <a:rPr lang="id-ID" sz="1500" dirty="0">
                <a:solidFill>
                  <a:prstClr val="black"/>
                </a:solidFill>
                <a:sym typeface="Wingdings" pitchFamily="2" charset="2"/>
              </a:rPr>
              <a:t> K-S-A</a:t>
            </a:r>
            <a:endParaRPr lang="id-ID" sz="1500" dirty="0">
              <a:solidFill>
                <a:prstClr val="black"/>
              </a:solidFill>
            </a:endParaRPr>
          </a:p>
        </p:txBody>
      </p:sp>
      <p:sp>
        <p:nvSpPr>
          <p:cNvPr id="27" name="TextBox 26"/>
          <p:cNvSpPr txBox="1"/>
          <p:nvPr/>
        </p:nvSpPr>
        <p:spPr>
          <a:xfrm>
            <a:off x="5994056" y="5667200"/>
            <a:ext cx="1904560" cy="323165"/>
          </a:xfrm>
          <a:prstGeom prst="rect">
            <a:avLst/>
          </a:prstGeom>
          <a:noFill/>
        </p:spPr>
        <p:txBody>
          <a:bodyPr wrap="none" rtlCol="0">
            <a:spAutoFit/>
          </a:bodyPr>
          <a:lstStyle/>
          <a:p>
            <a:r>
              <a:rPr lang="id-ID" sz="1500" dirty="0">
                <a:solidFill>
                  <a:prstClr val="black"/>
                </a:solidFill>
              </a:rPr>
              <a:t>Pemanfaatan </a:t>
            </a:r>
            <a:r>
              <a:rPr lang="id-ID" sz="1500" dirty="0">
                <a:solidFill>
                  <a:prstClr val="black"/>
                </a:solidFill>
                <a:sym typeface="Wingdings" pitchFamily="2" charset="2"/>
              </a:rPr>
              <a:t> A-S-K</a:t>
            </a:r>
            <a:endParaRPr lang="id-ID" sz="1500" dirty="0">
              <a:solidFill>
                <a:prstClr val="black"/>
              </a:solidFill>
            </a:endParaRPr>
          </a:p>
        </p:txBody>
      </p:sp>
      <p:grpSp>
        <p:nvGrpSpPr>
          <p:cNvPr id="4" name="Group 13"/>
          <p:cNvGrpSpPr>
            <a:grpSpLocks/>
          </p:cNvGrpSpPr>
          <p:nvPr/>
        </p:nvGrpSpPr>
        <p:grpSpPr bwMode="auto">
          <a:xfrm>
            <a:off x="1529663" y="1724762"/>
            <a:ext cx="2340260" cy="2045940"/>
            <a:chOff x="4812" y="1225"/>
            <a:chExt cx="3768" cy="3647"/>
          </a:xfrm>
        </p:grpSpPr>
        <p:sp>
          <p:nvSpPr>
            <p:cNvPr id="15" name="Oval 3"/>
            <p:cNvSpPr>
              <a:spLocks noChangeArrowheads="1"/>
            </p:cNvSpPr>
            <p:nvPr/>
          </p:nvSpPr>
          <p:spPr bwMode="auto">
            <a:xfrm>
              <a:off x="4812" y="1225"/>
              <a:ext cx="3768" cy="3647"/>
            </a:xfrm>
            <a:prstGeom prst="ellipse">
              <a:avLst/>
            </a:prstGeom>
            <a:solidFill>
              <a:srgbClr val="FFFF00"/>
            </a:solidFill>
            <a:ln w="12700">
              <a:solidFill>
                <a:srgbClr val="C2D69B"/>
              </a:solidFill>
              <a:round/>
              <a:headEnd/>
              <a:tailEnd/>
            </a:ln>
            <a:effectLst>
              <a:outerShdw dist="28398" dir="3806097" algn="ctr" rotWithShape="0">
                <a:srgbClr val="4E6128">
                  <a:alpha val="50000"/>
                </a:srgbClr>
              </a:outerShdw>
            </a:effectLst>
          </p:spPr>
          <p:txBody>
            <a:bodyPr vert="horz" wrap="square" lIns="0" tIns="0" rIns="0" bIns="0" numCol="1" anchor="b" anchorCtr="0" compatLnSpc="1">
              <a:prstTxWarp prst="textNoShape">
                <a:avLst/>
              </a:prstTxWarp>
            </a:bodyPr>
            <a:lstStyle/>
            <a:p>
              <a:pPr fontAlgn="base">
                <a:spcBef>
                  <a:spcPct val="0"/>
                </a:spcBef>
                <a:spcAft>
                  <a:spcPct val="0"/>
                </a:spcAft>
              </a:pPr>
              <a:endParaRPr lang="en-US" sz="1050" b="1">
                <a:solidFill>
                  <a:prstClr val="black"/>
                </a:solidFill>
                <a:latin typeface="Arial" pitchFamily="34" charset="0"/>
                <a:cs typeface="Arial" pitchFamily="34" charset="0"/>
              </a:endParaRPr>
            </a:p>
          </p:txBody>
        </p:sp>
        <p:sp>
          <p:nvSpPr>
            <p:cNvPr id="16" name="Oval 4"/>
            <p:cNvSpPr>
              <a:spLocks noChangeArrowheads="1"/>
            </p:cNvSpPr>
            <p:nvPr/>
          </p:nvSpPr>
          <p:spPr bwMode="auto">
            <a:xfrm>
              <a:off x="5283" y="1706"/>
              <a:ext cx="2727" cy="2696"/>
            </a:xfrm>
            <a:prstGeom prst="ellipse">
              <a:avLst/>
            </a:prstGeom>
            <a:solidFill>
              <a:schemeClr val="accent2">
                <a:lumMod val="40000"/>
                <a:lumOff val="60000"/>
              </a:schemeClr>
            </a:solidFill>
            <a:ln w="12700">
              <a:solidFill>
                <a:srgbClr val="95B3D7"/>
              </a:solidFill>
              <a:round/>
              <a:headEnd/>
              <a:tailEnd/>
            </a:ln>
            <a:effectLst>
              <a:outerShdw dist="28398" dir="3806097" algn="ctr" rotWithShape="0">
                <a:srgbClr val="243F60">
                  <a:alpha val="50000"/>
                </a:srgbClr>
              </a:outerShdw>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endParaRPr lang="en-US" sz="1050" b="1">
                <a:solidFill>
                  <a:prstClr val="black"/>
                </a:solidFill>
                <a:latin typeface="Arial" pitchFamily="34" charset="0"/>
                <a:cs typeface="Arial" pitchFamily="34" charset="0"/>
              </a:endParaRPr>
            </a:p>
          </p:txBody>
        </p:sp>
        <p:sp>
          <p:nvSpPr>
            <p:cNvPr id="17" name="Oval 5"/>
            <p:cNvSpPr>
              <a:spLocks noChangeArrowheads="1"/>
            </p:cNvSpPr>
            <p:nvPr/>
          </p:nvSpPr>
          <p:spPr bwMode="auto">
            <a:xfrm>
              <a:off x="5848" y="2279"/>
              <a:ext cx="1618" cy="1545"/>
            </a:xfrm>
            <a:prstGeom prst="ellipse">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68580" tIns="34290" rIns="68580" bIns="34290" numCol="1" anchor="ctr" anchorCtr="0" compatLnSpc="1">
              <a:prstTxWarp prst="textNoShape">
                <a:avLst/>
              </a:prstTxWarp>
            </a:bodyPr>
            <a:lstStyle/>
            <a:p>
              <a:pPr fontAlgn="base">
                <a:spcBef>
                  <a:spcPct val="0"/>
                </a:spcBef>
                <a:spcAft>
                  <a:spcPts val="750"/>
                </a:spcAft>
              </a:pPr>
              <a:r>
                <a:rPr lang="id-ID" sz="1050" b="1" dirty="0">
                  <a:solidFill>
                    <a:prstClr val="black"/>
                  </a:solidFill>
                  <a:cs typeface="Arial" pitchFamily="34" charset="0"/>
                </a:rPr>
                <a:t>Belajar Mengapa</a:t>
              </a:r>
              <a:endParaRPr lang="en-US" sz="1050" b="1" dirty="0">
                <a:solidFill>
                  <a:prstClr val="black"/>
                </a:solidFill>
                <a:latin typeface="Arial" pitchFamily="34" charset="0"/>
                <a:cs typeface="Arial" pitchFamily="34" charset="0"/>
              </a:endParaRPr>
            </a:p>
          </p:txBody>
        </p:sp>
        <p:sp>
          <p:nvSpPr>
            <p:cNvPr id="28" name="Rectangle 6"/>
            <p:cNvSpPr>
              <a:spLocks noChangeArrowheads="1"/>
            </p:cNvSpPr>
            <p:nvPr/>
          </p:nvSpPr>
          <p:spPr bwMode="auto">
            <a:xfrm>
              <a:off x="5797" y="4432"/>
              <a:ext cx="1439" cy="409"/>
            </a:xfrm>
            <a:prstGeom prst="rect">
              <a:avLst/>
            </a:prstGeom>
            <a:noFill/>
            <a:ln w="9525">
              <a:noFill/>
              <a:miter lim="800000"/>
              <a:headEnd/>
              <a:tailEnd/>
            </a:ln>
          </p:spPr>
          <p:txBody>
            <a:bodyPr vert="horz" wrap="square" lIns="0" tIns="34290" rIns="0" bIns="34290" numCol="1" anchor="ctr" anchorCtr="0" compatLnSpc="1">
              <a:prstTxWarp prst="textNoShape">
                <a:avLst/>
              </a:prstTxWarp>
            </a:bodyPr>
            <a:lstStyle/>
            <a:p>
              <a:pPr algn="ctr" fontAlgn="base">
                <a:spcBef>
                  <a:spcPct val="0"/>
                </a:spcBef>
                <a:spcAft>
                  <a:spcPts val="750"/>
                </a:spcAft>
              </a:pPr>
              <a:r>
                <a:rPr lang="id-ID" sz="1050" b="1" dirty="0">
                  <a:solidFill>
                    <a:prstClr val="black"/>
                  </a:solidFill>
                  <a:cs typeface="Arial" pitchFamily="34" charset="0"/>
                </a:rPr>
                <a:t>Belajar Apa</a:t>
              </a:r>
              <a:endParaRPr lang="en-US" sz="1050" b="1" dirty="0">
                <a:solidFill>
                  <a:prstClr val="black"/>
                </a:solidFill>
                <a:latin typeface="Arial" pitchFamily="34" charset="0"/>
                <a:cs typeface="Arial" pitchFamily="34" charset="0"/>
              </a:endParaRPr>
            </a:p>
          </p:txBody>
        </p:sp>
        <p:sp>
          <p:nvSpPr>
            <p:cNvPr id="29" name="Rectangle 7"/>
            <p:cNvSpPr>
              <a:spLocks noChangeArrowheads="1"/>
            </p:cNvSpPr>
            <p:nvPr/>
          </p:nvSpPr>
          <p:spPr bwMode="auto">
            <a:xfrm>
              <a:off x="5884" y="1760"/>
              <a:ext cx="1519" cy="409"/>
            </a:xfrm>
            <a:prstGeom prst="rect">
              <a:avLst/>
            </a:prstGeom>
            <a:noFill/>
            <a:ln w="9525">
              <a:noFill/>
              <a:miter lim="800000"/>
              <a:headEnd/>
              <a:tailEnd/>
            </a:ln>
          </p:spPr>
          <p:txBody>
            <a:bodyPr vert="horz" wrap="square" lIns="0" tIns="34290" rIns="0" bIns="34290" numCol="1" anchor="ctr" anchorCtr="0" compatLnSpc="1">
              <a:prstTxWarp prst="textNoShape">
                <a:avLst/>
              </a:prstTxWarp>
            </a:bodyPr>
            <a:lstStyle/>
            <a:p>
              <a:pPr algn="ctr" fontAlgn="base">
                <a:spcBef>
                  <a:spcPct val="0"/>
                </a:spcBef>
                <a:spcAft>
                  <a:spcPts val="750"/>
                </a:spcAft>
              </a:pPr>
              <a:r>
                <a:rPr lang="id-ID" sz="1050" b="1" dirty="0">
                  <a:solidFill>
                    <a:prstClr val="black"/>
                  </a:solidFill>
                  <a:cs typeface="Arial" pitchFamily="34" charset="0"/>
                </a:rPr>
                <a:t>Belajar Bagaimana</a:t>
              </a:r>
              <a:endParaRPr lang="en-US" sz="1050" b="1" dirty="0">
                <a:solidFill>
                  <a:prstClr val="black"/>
                </a:solidFill>
                <a:latin typeface="Arial" pitchFamily="34" charset="0"/>
                <a:cs typeface="Arial" pitchFamily="34" charset="0"/>
              </a:endParaRPr>
            </a:p>
          </p:txBody>
        </p:sp>
      </p:grpSp>
      <p:cxnSp>
        <p:nvCxnSpPr>
          <p:cNvPr id="31" name="Straight Arrow Connector 30"/>
          <p:cNvCxnSpPr/>
          <p:nvPr/>
        </p:nvCxnSpPr>
        <p:spPr>
          <a:xfrm flipH="1">
            <a:off x="1471156" y="3452954"/>
            <a:ext cx="526559" cy="4860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2992324" y="3344942"/>
            <a:ext cx="17552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a:off x="2933818" y="2966900"/>
            <a:ext cx="1053117" cy="9721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Slide Number Placeholder 2"/>
          <p:cNvSpPr txBox="1"/>
          <p:nvPr/>
        </p:nvSpPr>
        <p:spPr>
          <a:xfrm>
            <a:off x="7916366" y="5747454"/>
            <a:ext cx="400050" cy="273844"/>
          </a:xfrm>
          <a:prstGeom prst="rect">
            <a:avLst/>
          </a:prstGeom>
          <a:solidFill>
            <a:srgbClr val="800000"/>
          </a:solidFill>
          <a:ln>
            <a:noFill/>
          </a:ln>
        </p:spPr>
        <p:txBody>
          <a:bodyPr anchor="ctr"/>
          <a:lstStyle/>
          <a:p>
            <a:pPr algn="r">
              <a:defRPr/>
            </a:pPr>
            <a:fld id="{632F6A62-D05D-4AA3-9CB5-7723382F6AAF}" type="slidenum">
              <a:rPr lang="en-US" sz="1200" b="1">
                <a:solidFill>
                  <a:prstClr val="white"/>
                </a:solidFill>
                <a:effectLst>
                  <a:outerShdw blurRad="38100" dist="38100" dir="2700000" algn="tl">
                    <a:srgbClr val="000000"/>
                  </a:outerShdw>
                </a:effectLst>
                <a:cs typeface="Arial" pitchFamily="34" charset="0"/>
              </a:rPr>
              <a:pPr algn="r">
                <a:defRPr/>
              </a:pPr>
              <a:t>56</a:t>
            </a:fld>
            <a:endParaRPr lang="id-ID" sz="825" b="1" dirty="0">
              <a:solidFill>
                <a:prstClr val="white"/>
              </a:solidFill>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19138197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5"/>
          <p:cNvSpPr/>
          <p:nvPr/>
        </p:nvSpPr>
        <p:spPr>
          <a:xfrm>
            <a:off x="959140" y="3861066"/>
            <a:ext cx="7128794" cy="2052229"/>
          </a:xfrm>
          <a:prstGeom prst="rect">
            <a:avLst/>
          </a:prstGeom>
          <a:solidFill>
            <a:srgbClr val="CCC1DA"/>
          </a:solidFill>
          <a:ln w="25402">
            <a:solidFill>
              <a:srgbClr val="D99694"/>
            </a:solidFill>
            <a:prstDash val="solid"/>
          </a:ln>
        </p:spPr>
        <p:txBody>
          <a:bodyPr vert="vert270" anchor="b" anchorCtr="1"/>
          <a:lstStyle/>
          <a:p>
            <a:pPr algn="ctr">
              <a:defRPr sz="1800" b="0" i="0" u="none" strike="noStrike" kern="0" cap="none" spc="0" baseline="0">
                <a:solidFill>
                  <a:srgbClr val="000000"/>
                </a:solidFill>
                <a:uFillTx/>
              </a:defRPr>
            </a:pPr>
            <a:r>
              <a:rPr lang="id-ID" kern="0">
                <a:solidFill>
                  <a:srgbClr val="632523"/>
                </a:solidFill>
              </a:rPr>
              <a:t>Manajemen dan Kepemimpinan</a:t>
            </a:r>
          </a:p>
        </p:txBody>
      </p:sp>
      <p:sp>
        <p:nvSpPr>
          <p:cNvPr id="3" name="Rectangle 36"/>
          <p:cNvSpPr/>
          <p:nvPr/>
        </p:nvSpPr>
        <p:spPr>
          <a:xfrm>
            <a:off x="1013134" y="3915073"/>
            <a:ext cx="6372707" cy="1944215"/>
          </a:xfrm>
          <a:prstGeom prst="rect">
            <a:avLst/>
          </a:prstGeom>
          <a:solidFill>
            <a:srgbClr val="DCE6F2"/>
          </a:solidFill>
          <a:ln w="25402">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anchor="b" anchorCtr="1"/>
          <a:lstStyle/>
          <a:p>
            <a:pPr algn="ctr">
              <a:defRPr sz="1800" b="0" i="0" u="none" strike="noStrike" kern="0" cap="none" spc="0" baseline="0">
                <a:solidFill>
                  <a:srgbClr val="000000"/>
                </a:solidFill>
                <a:uFillTx/>
              </a:defRPr>
            </a:pPr>
            <a:r>
              <a:rPr lang="id-ID" kern="0" dirty="0">
                <a:solidFill>
                  <a:srgbClr val="0070C0"/>
                </a:solidFill>
              </a:rPr>
              <a:t>Iklim Akademik dan Budaya Sekolah</a:t>
            </a:r>
          </a:p>
        </p:txBody>
      </p:sp>
      <p:sp>
        <p:nvSpPr>
          <p:cNvPr id="26628" name="Down Arrow 9"/>
          <p:cNvSpPr>
            <a:spLocks/>
          </p:cNvSpPr>
          <p:nvPr/>
        </p:nvSpPr>
        <p:spPr bwMode="auto">
          <a:xfrm>
            <a:off x="1003697" y="2943225"/>
            <a:ext cx="681038" cy="971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945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7301"/>
                </a:lnTo>
                <a:lnTo>
                  <a:pt x="0" y="17301"/>
                </a:lnTo>
                <a:lnTo>
                  <a:pt x="10800" y="21600"/>
                </a:lnTo>
                <a:lnTo>
                  <a:pt x="21600" y="17301"/>
                </a:lnTo>
                <a:lnTo>
                  <a:pt x="16200" y="17301"/>
                </a:lnTo>
                <a:lnTo>
                  <a:pt x="16200" y="0"/>
                </a:lnTo>
                <a:lnTo>
                  <a:pt x="5400" y="0"/>
                </a:lnTo>
                <a:close/>
              </a:path>
            </a:pathLst>
          </a:custGeom>
          <a:solidFill>
            <a:srgbClr val="C6D9F1"/>
          </a:solidFill>
          <a:ln w="25402">
            <a:solidFill>
              <a:srgbClr val="93CDDD"/>
            </a:solidFill>
            <a:prstDash val="solid"/>
            <a:round/>
            <a:headEnd/>
            <a:tailEnd/>
          </a:ln>
        </p:spPr>
        <p:txBody>
          <a:bodyPr anchor="ctr" anchorCtr="1"/>
          <a:lstStyle/>
          <a:p>
            <a:endParaRPr lang="id-ID" sz="1350">
              <a:solidFill>
                <a:prstClr val="black"/>
              </a:solidFill>
            </a:endParaRPr>
          </a:p>
        </p:txBody>
      </p:sp>
      <p:sp>
        <p:nvSpPr>
          <p:cNvPr id="26629" name="TextBox 18"/>
          <p:cNvSpPr txBox="1">
            <a:spLocks noChangeArrowheads="1"/>
          </p:cNvSpPr>
          <p:nvPr/>
        </p:nvSpPr>
        <p:spPr bwMode="auto">
          <a:xfrm>
            <a:off x="959666" y="2953945"/>
            <a:ext cx="921214" cy="1015663"/>
          </a:xfrm>
          <a:prstGeom prst="rect">
            <a:avLst/>
          </a:prstGeom>
          <a:noFill/>
          <a:ln w="9525">
            <a:noFill/>
            <a:miter lim="800000"/>
            <a:headEnd/>
            <a:tailEnd/>
          </a:ln>
        </p:spPr>
        <p:txBody>
          <a:bodyPr wrap="none">
            <a:spAutoFit/>
          </a:bodyPr>
          <a:lstStyle/>
          <a:p>
            <a:r>
              <a:rPr lang="id-ID" sz="1200" b="1">
                <a:solidFill>
                  <a:srgbClr val="000000"/>
                </a:solidFill>
              </a:rPr>
              <a:t>Kesiapan:</a:t>
            </a:r>
          </a:p>
          <a:p>
            <a:r>
              <a:rPr lang="id-ID" sz="1200" b="1">
                <a:solidFill>
                  <a:srgbClr val="000000"/>
                </a:solidFill>
              </a:rPr>
              <a:t>-Fisik</a:t>
            </a:r>
          </a:p>
          <a:p>
            <a:r>
              <a:rPr lang="id-ID" sz="1200" b="1">
                <a:solidFill>
                  <a:srgbClr val="000000"/>
                </a:solidFill>
              </a:rPr>
              <a:t>-Emosional</a:t>
            </a:r>
          </a:p>
          <a:p>
            <a:r>
              <a:rPr lang="id-ID" sz="1200" b="1">
                <a:solidFill>
                  <a:srgbClr val="000000"/>
                </a:solidFill>
              </a:rPr>
              <a:t>-Intelektual</a:t>
            </a:r>
          </a:p>
          <a:p>
            <a:r>
              <a:rPr lang="id-ID" sz="1200" b="1">
                <a:solidFill>
                  <a:srgbClr val="000000"/>
                </a:solidFill>
              </a:rPr>
              <a:t>- Spiritual</a:t>
            </a:r>
          </a:p>
        </p:txBody>
      </p:sp>
      <p:sp>
        <p:nvSpPr>
          <p:cNvPr id="26630" name="Rectangle 17"/>
          <p:cNvSpPr>
            <a:spLocks noChangeArrowheads="1"/>
          </p:cNvSpPr>
          <p:nvPr/>
        </p:nvSpPr>
        <p:spPr bwMode="auto">
          <a:xfrm>
            <a:off x="1003699" y="1538288"/>
            <a:ext cx="7196138" cy="1458516"/>
          </a:xfrm>
          <a:prstGeom prst="rect">
            <a:avLst/>
          </a:prstGeom>
          <a:solidFill>
            <a:srgbClr val="FCD5B5"/>
          </a:solidFill>
          <a:ln w="9525">
            <a:noFill/>
            <a:miter lim="800000"/>
            <a:headEnd/>
            <a:tailEnd/>
          </a:ln>
        </p:spPr>
        <p:txBody>
          <a:bodyPr anchor="ctr" anchorCtr="1"/>
          <a:lstStyle/>
          <a:p>
            <a:pPr algn="ctr"/>
            <a:endParaRPr lang="id-ID" sz="1350">
              <a:solidFill>
                <a:srgbClr val="FFFFFF"/>
              </a:solidFill>
            </a:endParaRPr>
          </a:p>
        </p:txBody>
      </p:sp>
      <p:sp>
        <p:nvSpPr>
          <p:cNvPr id="26631" name="Title 1"/>
          <p:cNvSpPr txBox="1">
            <a:spLocks noGrp="1"/>
          </p:cNvSpPr>
          <p:nvPr>
            <p:ph type="title"/>
          </p:nvPr>
        </p:nvSpPr>
        <p:spPr>
          <a:xfrm>
            <a:off x="857250" y="782240"/>
            <a:ext cx="7429500" cy="486966"/>
          </a:xfrm>
        </p:spPr>
        <p:txBody>
          <a:bodyPr>
            <a:normAutofit fontScale="90000"/>
          </a:bodyPr>
          <a:lstStyle/>
          <a:p>
            <a:pPr eaLnBrk="1" hangingPunct="1"/>
            <a:r>
              <a:rPr lang="id-ID" sz="2700" b="1" dirty="0">
                <a:solidFill>
                  <a:srgbClr val="31859C"/>
                </a:solidFill>
                <a:latin typeface="Calibri" pitchFamily="34" charset="0"/>
                <a:ea typeface="ＭＳ Ｐゴシック" pitchFamily="34" charset="-128"/>
              </a:rPr>
              <a:t>Kerangka Kerja Pengembangan </a:t>
            </a:r>
            <a:r>
              <a:rPr lang="id-ID" sz="2700" b="1" dirty="0">
                <a:solidFill>
                  <a:srgbClr val="E46C0A"/>
                </a:solidFill>
                <a:latin typeface="Calibri" pitchFamily="34" charset="0"/>
                <a:ea typeface="ＭＳ Ｐゴシック" pitchFamily="34" charset="-128"/>
              </a:rPr>
              <a:t>Kurikulum 2013</a:t>
            </a:r>
          </a:p>
        </p:txBody>
      </p:sp>
      <p:sp>
        <p:nvSpPr>
          <p:cNvPr id="8" name="Rectangle 2"/>
          <p:cNvSpPr/>
          <p:nvPr/>
        </p:nvSpPr>
        <p:spPr>
          <a:xfrm>
            <a:off x="1080501" y="1596130"/>
            <a:ext cx="495298" cy="1346822"/>
          </a:xfrm>
          <a:prstGeom prst="rect">
            <a:avLst/>
          </a:prstGeom>
          <a:solidFill>
            <a:srgbClr val="1F497D"/>
          </a:solidFill>
          <a:ln w="25402">
            <a:solidFill>
              <a:srgbClr val="385D8A"/>
            </a:solidFill>
            <a:prstDash val="solid"/>
          </a:ln>
        </p:spPr>
        <p:txBody>
          <a:bodyPr vert="vert270" anchor="ctr" anchorCtr="1"/>
          <a:lstStyle/>
          <a:p>
            <a:pPr algn="ctr">
              <a:defRPr sz="1800" b="0" i="0" u="none" strike="noStrike" kern="0" cap="none" spc="0" baseline="0">
                <a:solidFill>
                  <a:srgbClr val="000000"/>
                </a:solidFill>
                <a:uFillTx/>
              </a:defRPr>
            </a:pPr>
            <a:r>
              <a:rPr lang="id-ID" kern="0">
                <a:solidFill>
                  <a:srgbClr val="FFFFFF"/>
                </a:solidFill>
              </a:rPr>
              <a:t>Peserta Didik</a:t>
            </a:r>
          </a:p>
        </p:txBody>
      </p:sp>
      <p:sp>
        <p:nvSpPr>
          <p:cNvPr id="26633" name="Right Arrow 3"/>
          <p:cNvSpPr>
            <a:spLocks noChangeArrowheads="1"/>
          </p:cNvSpPr>
          <p:nvPr/>
        </p:nvSpPr>
        <p:spPr bwMode="auto">
          <a:xfrm>
            <a:off x="1699022" y="1596628"/>
            <a:ext cx="1733550" cy="134659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17694720 60000 65536"/>
              <a:gd name="T13" fmla="*/ 0 60000 65536"/>
              <a:gd name="T14" fmla="*/ 5898240 60000 65536"/>
              <a:gd name="T15" fmla="*/ 11796480 60000 65536"/>
              <a:gd name="T16" fmla="*/ 17694720 60000 65536"/>
              <a:gd name="T17" fmla="*/ 5898240 60000 65536"/>
              <a:gd name="T18" fmla="*/ 0 w 21600"/>
              <a:gd name="T19" fmla="*/ 2587 h 21600"/>
              <a:gd name="T20" fmla="*/ 18919 w 21600"/>
              <a:gd name="T21" fmla="*/ 1901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587"/>
                </a:moveTo>
                <a:lnTo>
                  <a:pt x="18075" y="2587"/>
                </a:lnTo>
                <a:lnTo>
                  <a:pt x="18075" y="0"/>
                </a:lnTo>
                <a:lnTo>
                  <a:pt x="21600" y="10800"/>
                </a:lnTo>
                <a:lnTo>
                  <a:pt x="18075" y="21600"/>
                </a:lnTo>
                <a:lnTo>
                  <a:pt x="18075" y="19013"/>
                </a:lnTo>
                <a:lnTo>
                  <a:pt x="0" y="19013"/>
                </a:lnTo>
                <a:lnTo>
                  <a:pt x="0" y="2587"/>
                </a:lnTo>
                <a:close/>
              </a:path>
            </a:pathLst>
          </a:custGeom>
          <a:solidFill>
            <a:srgbClr val="1F497D"/>
          </a:solidFill>
          <a:ln w="25402">
            <a:solidFill>
              <a:srgbClr val="385D8A"/>
            </a:solidFill>
            <a:miter lim="800000"/>
            <a:headEnd/>
            <a:tailEnd/>
          </a:ln>
        </p:spPr>
        <p:txBody>
          <a:bodyPr anchor="ctr" anchorCtr="1"/>
          <a:lstStyle/>
          <a:p>
            <a:pPr algn="ctr"/>
            <a:r>
              <a:rPr lang="id-ID" sz="1650">
                <a:solidFill>
                  <a:srgbClr val="FFFFFF"/>
                </a:solidFill>
              </a:rPr>
              <a:t>Pembelajaran</a:t>
            </a:r>
          </a:p>
        </p:txBody>
      </p:sp>
      <p:sp>
        <p:nvSpPr>
          <p:cNvPr id="10" name="Rectangle 4"/>
          <p:cNvSpPr/>
          <p:nvPr/>
        </p:nvSpPr>
        <p:spPr>
          <a:xfrm>
            <a:off x="3556987" y="1596130"/>
            <a:ext cx="557213" cy="1346822"/>
          </a:xfrm>
          <a:prstGeom prst="rect">
            <a:avLst/>
          </a:prstGeom>
          <a:solidFill>
            <a:srgbClr val="1F497D"/>
          </a:solidFill>
          <a:ln w="25402">
            <a:solidFill>
              <a:srgbClr val="385D8A"/>
            </a:solidFill>
            <a:prstDash val="solid"/>
          </a:ln>
        </p:spPr>
        <p:txBody>
          <a:bodyPr vert="vert270" anchor="ctr" anchorCtr="1"/>
          <a:lstStyle/>
          <a:p>
            <a:pPr algn="ctr">
              <a:defRPr sz="1800" b="0" i="0" u="none" strike="noStrike" kern="0" cap="none" spc="0" baseline="0">
                <a:solidFill>
                  <a:srgbClr val="000000"/>
                </a:solidFill>
                <a:uFillTx/>
              </a:defRPr>
            </a:pPr>
            <a:r>
              <a:rPr lang="id-ID" kern="0">
                <a:solidFill>
                  <a:srgbClr val="FFFFFF"/>
                </a:solidFill>
              </a:rPr>
              <a:t>Lulusan yang Kompeten</a:t>
            </a:r>
          </a:p>
        </p:txBody>
      </p:sp>
      <p:sp>
        <p:nvSpPr>
          <p:cNvPr id="26635" name="Rectangle 5"/>
          <p:cNvSpPr>
            <a:spLocks noChangeArrowheads="1"/>
          </p:cNvSpPr>
          <p:nvPr/>
        </p:nvSpPr>
        <p:spPr bwMode="auto">
          <a:xfrm>
            <a:off x="1121569" y="3914791"/>
            <a:ext cx="5616179" cy="502444"/>
          </a:xfrm>
          <a:prstGeom prst="rect">
            <a:avLst/>
          </a:prstGeom>
          <a:solidFill>
            <a:srgbClr val="E46C0A"/>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a:lnSpc>
                <a:spcPct val="70000"/>
              </a:lnSpc>
            </a:pPr>
            <a:r>
              <a:rPr lang="id-ID" sz="2100" dirty="0">
                <a:solidFill>
                  <a:srgbClr val="FFFF00"/>
                </a:solidFill>
              </a:rPr>
              <a:t>Kurikulum</a:t>
            </a:r>
          </a:p>
          <a:p>
            <a:pPr algn="ctr">
              <a:lnSpc>
                <a:spcPct val="70000"/>
              </a:lnSpc>
            </a:pPr>
            <a:r>
              <a:rPr lang="id-ID" sz="1500" dirty="0">
                <a:solidFill>
                  <a:srgbClr val="FFFFFF"/>
                </a:solidFill>
              </a:rPr>
              <a:t>(SKL, Standar-standar: Isi, Proses, dan Penilaian, Struktur Kurikulum, )</a:t>
            </a:r>
          </a:p>
        </p:txBody>
      </p:sp>
      <p:sp>
        <p:nvSpPr>
          <p:cNvPr id="26636" name="Down Arrow 6"/>
          <p:cNvSpPr>
            <a:spLocks/>
          </p:cNvSpPr>
          <p:nvPr/>
        </p:nvSpPr>
        <p:spPr bwMode="auto">
          <a:xfrm>
            <a:off x="4360069" y="2996803"/>
            <a:ext cx="681038" cy="91797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93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7048"/>
                </a:lnTo>
                <a:lnTo>
                  <a:pt x="0" y="17048"/>
                </a:lnTo>
                <a:lnTo>
                  <a:pt x="10800" y="21600"/>
                </a:lnTo>
                <a:lnTo>
                  <a:pt x="21600" y="17048"/>
                </a:lnTo>
                <a:lnTo>
                  <a:pt x="16200" y="17048"/>
                </a:lnTo>
                <a:lnTo>
                  <a:pt x="16200" y="0"/>
                </a:lnTo>
                <a:lnTo>
                  <a:pt x="5400" y="0"/>
                </a:lnTo>
                <a:close/>
              </a:path>
            </a:pathLst>
          </a:custGeom>
          <a:solidFill>
            <a:srgbClr val="C6D9F1"/>
          </a:solidFill>
          <a:ln w="25402">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endParaRPr lang="id-ID" sz="1350">
              <a:solidFill>
                <a:prstClr val="black"/>
              </a:solidFill>
            </a:endParaRPr>
          </a:p>
        </p:txBody>
      </p:sp>
      <p:sp>
        <p:nvSpPr>
          <p:cNvPr id="26637" name="Down Arrow 7"/>
          <p:cNvSpPr>
            <a:spLocks/>
          </p:cNvSpPr>
          <p:nvPr/>
        </p:nvSpPr>
        <p:spPr bwMode="auto">
          <a:xfrm>
            <a:off x="2232422" y="2817934"/>
            <a:ext cx="681038" cy="1096841"/>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968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7768"/>
                </a:lnTo>
                <a:lnTo>
                  <a:pt x="0" y="17768"/>
                </a:lnTo>
                <a:lnTo>
                  <a:pt x="10800" y="21600"/>
                </a:lnTo>
                <a:lnTo>
                  <a:pt x="21600" y="17768"/>
                </a:lnTo>
                <a:lnTo>
                  <a:pt x="16200" y="17768"/>
                </a:lnTo>
                <a:lnTo>
                  <a:pt x="16200" y="0"/>
                </a:lnTo>
                <a:lnTo>
                  <a:pt x="5400" y="0"/>
                </a:lnTo>
                <a:close/>
              </a:path>
            </a:pathLst>
          </a:custGeom>
          <a:solidFill>
            <a:srgbClr val="C6D9F1"/>
          </a:solidFill>
          <a:ln w="25402">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endParaRPr lang="id-ID" sz="1350">
              <a:solidFill>
                <a:prstClr val="black"/>
              </a:solidFill>
            </a:endParaRPr>
          </a:p>
        </p:txBody>
      </p:sp>
      <p:sp>
        <p:nvSpPr>
          <p:cNvPr id="26638" name="Right Arrow 8"/>
          <p:cNvSpPr>
            <a:spLocks/>
          </p:cNvSpPr>
          <p:nvPr/>
        </p:nvSpPr>
        <p:spPr bwMode="auto">
          <a:xfrm>
            <a:off x="4175522" y="1593060"/>
            <a:ext cx="433388" cy="1350169"/>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17694720 60000 65536"/>
              <a:gd name="T13" fmla="*/ 0 60000 65536"/>
              <a:gd name="T14" fmla="*/ 5898240 60000 65536"/>
              <a:gd name="T15" fmla="*/ 11796480 60000 65536"/>
              <a:gd name="T16" fmla="*/ 17694720 60000 65536"/>
              <a:gd name="T17" fmla="*/ 5898240 60000 65536"/>
              <a:gd name="T18" fmla="*/ 0 w 21600"/>
              <a:gd name="T19" fmla="*/ 2587 h 21600"/>
              <a:gd name="T20" fmla="*/ 11168 w 21600"/>
              <a:gd name="T21" fmla="*/ 1901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587"/>
                </a:moveTo>
                <a:lnTo>
                  <a:pt x="7882" y="2587"/>
                </a:lnTo>
                <a:lnTo>
                  <a:pt x="7882" y="0"/>
                </a:lnTo>
                <a:lnTo>
                  <a:pt x="21600" y="10800"/>
                </a:lnTo>
                <a:lnTo>
                  <a:pt x="7882" y="21600"/>
                </a:lnTo>
                <a:lnTo>
                  <a:pt x="7882" y="19013"/>
                </a:lnTo>
                <a:lnTo>
                  <a:pt x="0" y="19013"/>
                </a:lnTo>
                <a:lnTo>
                  <a:pt x="0" y="2587"/>
                </a:lnTo>
                <a:close/>
              </a:path>
            </a:pathLst>
          </a:custGeom>
          <a:solidFill>
            <a:srgbClr val="1F497D"/>
          </a:solidFill>
          <a:ln w="25402">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endParaRPr lang="id-ID" sz="1350">
              <a:solidFill>
                <a:prstClr val="black"/>
              </a:solidFill>
            </a:endParaRPr>
          </a:p>
        </p:txBody>
      </p:sp>
      <p:sp>
        <p:nvSpPr>
          <p:cNvPr id="26639" name="Rectangle 10"/>
          <p:cNvSpPr>
            <a:spLocks noChangeArrowheads="1"/>
          </p:cNvSpPr>
          <p:nvPr/>
        </p:nvSpPr>
        <p:spPr bwMode="auto">
          <a:xfrm>
            <a:off x="4672013" y="1583534"/>
            <a:ext cx="3440907" cy="1359694"/>
          </a:xfrm>
          <a:prstGeom prst="rect">
            <a:avLst/>
          </a:prstGeom>
          <a:solidFill>
            <a:srgbClr val="DCE6F2"/>
          </a:solidFill>
          <a:ln w="25402">
            <a:solidFill>
              <a:srgbClr val="385D8A"/>
            </a:solidFill>
            <a:miter lim="800000"/>
            <a:headEnd/>
            <a:tailEnd/>
          </a:ln>
        </p:spPr>
        <p:txBody>
          <a:bodyPr anchorCtr="1"/>
          <a:lstStyle/>
          <a:p>
            <a:pPr algn="ctr"/>
            <a:r>
              <a:rPr lang="id-ID" sz="1350">
                <a:solidFill>
                  <a:srgbClr val="0070C0"/>
                </a:solidFill>
              </a:rPr>
              <a:t>Pribadi beriman, bertakwa, berakhlak mulia</a:t>
            </a:r>
          </a:p>
        </p:txBody>
      </p:sp>
      <p:sp>
        <p:nvSpPr>
          <p:cNvPr id="26640" name="Rectangle 11"/>
          <p:cNvSpPr>
            <a:spLocks noChangeArrowheads="1"/>
          </p:cNvSpPr>
          <p:nvPr/>
        </p:nvSpPr>
        <p:spPr bwMode="auto">
          <a:xfrm>
            <a:off x="4732738" y="1850262"/>
            <a:ext cx="3349655" cy="226219"/>
          </a:xfrm>
          <a:prstGeom prst="rect">
            <a:avLst/>
          </a:prstGeom>
          <a:solidFill>
            <a:srgbClr val="215968"/>
          </a:solidFill>
          <a:ln w="25402">
            <a:solidFill>
              <a:srgbClr val="385D8A"/>
            </a:solidFill>
            <a:miter lim="800000"/>
            <a:headEnd/>
            <a:tailEnd/>
          </a:ln>
        </p:spPr>
        <p:txBody>
          <a:bodyPr anchor="ctr" anchorCtr="1"/>
          <a:lstStyle/>
          <a:p>
            <a:pPr algn="ctr"/>
            <a:r>
              <a:rPr lang="id-ID" dirty="0">
                <a:solidFill>
                  <a:srgbClr val="FFFFFF"/>
                </a:solidFill>
              </a:rPr>
              <a:t>Pembelajar yang Sukses *</a:t>
            </a:r>
          </a:p>
        </p:txBody>
      </p:sp>
      <p:sp>
        <p:nvSpPr>
          <p:cNvPr id="26641" name="Rectangle 12"/>
          <p:cNvSpPr>
            <a:spLocks noChangeArrowheads="1"/>
          </p:cNvSpPr>
          <p:nvPr/>
        </p:nvSpPr>
        <p:spPr bwMode="auto">
          <a:xfrm>
            <a:off x="4732738" y="2132413"/>
            <a:ext cx="3349655" cy="226219"/>
          </a:xfrm>
          <a:prstGeom prst="rect">
            <a:avLst/>
          </a:prstGeom>
          <a:solidFill>
            <a:srgbClr val="215968"/>
          </a:solidFill>
          <a:ln w="25402">
            <a:solidFill>
              <a:srgbClr val="385D8A"/>
            </a:solidFill>
            <a:miter lim="800000"/>
            <a:headEnd/>
            <a:tailEnd/>
          </a:ln>
        </p:spPr>
        <p:txBody>
          <a:bodyPr anchor="ctr" anchorCtr="1"/>
          <a:lstStyle/>
          <a:p>
            <a:pPr algn="ctr"/>
            <a:r>
              <a:rPr lang="id-ID" dirty="0">
                <a:solidFill>
                  <a:srgbClr val="FFFFFF"/>
                </a:solidFill>
              </a:rPr>
              <a:t>Pribadi yang Santun &amp; Percaya Diri</a:t>
            </a:r>
          </a:p>
        </p:txBody>
      </p:sp>
      <p:sp>
        <p:nvSpPr>
          <p:cNvPr id="26642" name="Rectangle 13"/>
          <p:cNvSpPr>
            <a:spLocks noChangeArrowheads="1"/>
          </p:cNvSpPr>
          <p:nvPr/>
        </p:nvSpPr>
        <p:spPr bwMode="auto">
          <a:xfrm>
            <a:off x="4732738" y="2402697"/>
            <a:ext cx="3349655" cy="226219"/>
          </a:xfrm>
          <a:prstGeom prst="rect">
            <a:avLst/>
          </a:prstGeom>
          <a:solidFill>
            <a:srgbClr val="215968"/>
          </a:solidFill>
          <a:ln w="25402">
            <a:solidFill>
              <a:srgbClr val="385D8A"/>
            </a:solidFill>
            <a:miter lim="800000"/>
            <a:headEnd/>
            <a:tailEnd/>
          </a:ln>
        </p:spPr>
        <p:txBody>
          <a:bodyPr anchor="ctr" anchorCtr="1"/>
          <a:lstStyle/>
          <a:p>
            <a:pPr algn="ctr"/>
            <a:r>
              <a:rPr lang="id-ID">
                <a:solidFill>
                  <a:srgbClr val="FFFFFF"/>
                </a:solidFill>
              </a:rPr>
              <a:t>WN yang Bertanggung Jawab</a:t>
            </a:r>
          </a:p>
        </p:txBody>
      </p:sp>
      <p:sp>
        <p:nvSpPr>
          <p:cNvPr id="26643" name="Rectangle 14"/>
          <p:cNvSpPr>
            <a:spLocks noChangeArrowheads="1"/>
          </p:cNvSpPr>
          <p:nvPr/>
        </p:nvSpPr>
        <p:spPr bwMode="auto">
          <a:xfrm>
            <a:off x="4732738" y="2672985"/>
            <a:ext cx="3349655" cy="226219"/>
          </a:xfrm>
          <a:prstGeom prst="rect">
            <a:avLst/>
          </a:prstGeom>
          <a:solidFill>
            <a:srgbClr val="215968"/>
          </a:solidFill>
          <a:ln w="25402">
            <a:solidFill>
              <a:srgbClr val="385D8A"/>
            </a:solidFill>
            <a:miter lim="800000"/>
            <a:headEnd/>
            <a:tailEnd/>
          </a:ln>
        </p:spPr>
        <p:txBody>
          <a:bodyPr anchor="ctr" anchorCtr="1"/>
          <a:lstStyle/>
          <a:p>
            <a:pPr algn="ctr"/>
            <a:r>
              <a:rPr lang="id-ID" sz="1500">
                <a:solidFill>
                  <a:srgbClr val="FFFFFF"/>
                </a:solidFill>
              </a:rPr>
              <a:t>Kontributor Peradaban yang Efektif</a:t>
            </a:r>
          </a:p>
        </p:txBody>
      </p:sp>
      <p:sp>
        <p:nvSpPr>
          <p:cNvPr id="26645" name="TextBox 28"/>
          <p:cNvSpPr txBox="1">
            <a:spLocks noChangeArrowheads="1"/>
          </p:cNvSpPr>
          <p:nvPr/>
        </p:nvSpPr>
        <p:spPr bwMode="auto">
          <a:xfrm>
            <a:off x="5807869" y="1262062"/>
            <a:ext cx="2372765" cy="300082"/>
          </a:xfrm>
          <a:prstGeom prst="rect">
            <a:avLst/>
          </a:prstGeom>
          <a:noFill/>
          <a:ln w="9525">
            <a:noFill/>
            <a:miter lim="800000"/>
            <a:headEnd/>
            <a:tailEnd/>
          </a:ln>
        </p:spPr>
        <p:txBody>
          <a:bodyPr wrap="none">
            <a:spAutoFit/>
          </a:bodyPr>
          <a:lstStyle/>
          <a:p>
            <a:r>
              <a:rPr lang="id-ID" sz="1350" dirty="0">
                <a:solidFill>
                  <a:srgbClr val="E46C0A"/>
                </a:solidFill>
              </a:rPr>
              <a:t>* tidak pernah berhenti belajar</a:t>
            </a:r>
          </a:p>
        </p:txBody>
      </p:sp>
      <p:sp>
        <p:nvSpPr>
          <p:cNvPr id="26646" name="TextBox 19"/>
          <p:cNvSpPr txBox="1">
            <a:spLocks noChangeArrowheads="1"/>
          </p:cNvSpPr>
          <p:nvPr/>
        </p:nvSpPr>
        <p:spPr bwMode="auto">
          <a:xfrm>
            <a:off x="4448194" y="2961115"/>
            <a:ext cx="2760436" cy="92333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id-ID" sz="1350" b="1" dirty="0">
                <a:solidFill>
                  <a:srgbClr val="000000"/>
                </a:solidFill>
              </a:rPr>
              <a:t>Kebutuhan:</a:t>
            </a:r>
          </a:p>
          <a:p>
            <a:r>
              <a:rPr lang="id-ID" sz="1350" b="1" dirty="0">
                <a:solidFill>
                  <a:srgbClr val="000000"/>
                </a:solidFill>
              </a:rPr>
              <a:t>-Individu</a:t>
            </a:r>
          </a:p>
          <a:p>
            <a:r>
              <a:rPr lang="id-ID" sz="1350" b="1" dirty="0">
                <a:solidFill>
                  <a:srgbClr val="000000"/>
                </a:solidFill>
              </a:rPr>
              <a:t>-Masyarakat, Bangsa, Negara, Dunia</a:t>
            </a:r>
          </a:p>
          <a:p>
            <a:r>
              <a:rPr lang="id-ID" sz="1350" b="1" dirty="0">
                <a:solidFill>
                  <a:srgbClr val="000000"/>
                </a:solidFill>
              </a:rPr>
              <a:t>-Peradaban</a:t>
            </a:r>
          </a:p>
        </p:txBody>
      </p:sp>
      <p:sp>
        <p:nvSpPr>
          <p:cNvPr id="26647" name="TextBox 20"/>
          <p:cNvSpPr txBox="1">
            <a:spLocks noChangeArrowheads="1"/>
          </p:cNvSpPr>
          <p:nvPr/>
        </p:nvSpPr>
        <p:spPr bwMode="auto">
          <a:xfrm>
            <a:off x="2174079" y="2976588"/>
            <a:ext cx="959109" cy="715581"/>
          </a:xfrm>
          <a:prstGeom prst="rect">
            <a:avLst/>
          </a:prstGeom>
          <a:noFill/>
          <a:ln w="9525">
            <a:noFill/>
            <a:miter lim="800000"/>
            <a:headEnd/>
            <a:tailEnd/>
          </a:ln>
        </p:spPr>
        <p:txBody>
          <a:bodyPr wrap="none">
            <a:spAutoFit/>
          </a:bodyPr>
          <a:lstStyle/>
          <a:p>
            <a:r>
              <a:rPr lang="id-ID" sz="1350" b="1" dirty="0">
                <a:solidFill>
                  <a:srgbClr val="000000"/>
                </a:solidFill>
              </a:rPr>
              <a:t>Kelayakan:</a:t>
            </a:r>
          </a:p>
          <a:p>
            <a:r>
              <a:rPr lang="id-ID" sz="1350" b="1" dirty="0">
                <a:solidFill>
                  <a:srgbClr val="000000"/>
                </a:solidFill>
              </a:rPr>
              <a:t>-Materi</a:t>
            </a:r>
          </a:p>
          <a:p>
            <a:r>
              <a:rPr lang="id-ID" sz="1350" b="1" dirty="0">
                <a:solidFill>
                  <a:srgbClr val="000000"/>
                </a:solidFill>
              </a:rPr>
              <a:t>-Proses</a:t>
            </a:r>
          </a:p>
        </p:txBody>
      </p:sp>
      <p:sp>
        <p:nvSpPr>
          <p:cNvPr id="26648" name="Down Arrow 23"/>
          <p:cNvSpPr>
            <a:spLocks/>
          </p:cNvSpPr>
          <p:nvPr/>
        </p:nvSpPr>
        <p:spPr bwMode="auto">
          <a:xfrm>
            <a:off x="3011091" y="4426775"/>
            <a:ext cx="1579959" cy="269081"/>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AC090"/>
          </a:solidFill>
          <a:ln w="25402">
            <a:solidFill>
              <a:srgbClr val="D99694"/>
            </a:solidFill>
            <a:prstDash val="solid"/>
            <a:round/>
            <a:headEnd/>
            <a:tailEnd/>
          </a:ln>
        </p:spPr>
        <p:txBody>
          <a:bodyPr anchor="ctr" anchorCtr="1"/>
          <a:lstStyle/>
          <a:p>
            <a:endParaRPr lang="id-ID" sz="1350">
              <a:solidFill>
                <a:prstClr val="black"/>
              </a:solidFill>
            </a:endParaRPr>
          </a:p>
        </p:txBody>
      </p:sp>
      <p:sp>
        <p:nvSpPr>
          <p:cNvPr id="26649" name="Rectangle 24"/>
          <p:cNvSpPr>
            <a:spLocks noChangeArrowheads="1"/>
          </p:cNvSpPr>
          <p:nvPr/>
        </p:nvSpPr>
        <p:spPr bwMode="auto">
          <a:xfrm>
            <a:off x="1121569" y="4695825"/>
            <a:ext cx="5616179" cy="438150"/>
          </a:xfrm>
          <a:prstGeom prst="rect">
            <a:avLst/>
          </a:prstGeom>
          <a:solidFill>
            <a:srgbClr val="4F6228"/>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a:lnSpc>
                <a:spcPct val="70000"/>
              </a:lnSpc>
            </a:pPr>
            <a:r>
              <a:rPr lang="id-ID" sz="2100">
                <a:solidFill>
                  <a:srgbClr val="FFFF00"/>
                </a:solidFill>
              </a:rPr>
              <a:t>Buku Pegangan (Buku Babon)</a:t>
            </a:r>
          </a:p>
          <a:p>
            <a:pPr algn="ctr">
              <a:lnSpc>
                <a:spcPct val="70000"/>
              </a:lnSpc>
            </a:pPr>
            <a:r>
              <a:rPr lang="id-ID" sz="1500">
                <a:solidFill>
                  <a:srgbClr val="FFFFFF"/>
                </a:solidFill>
              </a:rPr>
              <a:t>(Buku Pegangan Siswa, Buku Pegangan Guru)</a:t>
            </a:r>
          </a:p>
        </p:txBody>
      </p:sp>
      <p:sp>
        <p:nvSpPr>
          <p:cNvPr id="26650" name="Down Arrow 25"/>
          <p:cNvSpPr>
            <a:spLocks/>
          </p:cNvSpPr>
          <p:nvPr/>
        </p:nvSpPr>
        <p:spPr bwMode="auto">
          <a:xfrm>
            <a:off x="3011091" y="5128022"/>
            <a:ext cx="1579959" cy="27027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AC090"/>
          </a:solidFill>
          <a:ln w="25402">
            <a:solidFill>
              <a:srgbClr val="D99694"/>
            </a:solidFill>
            <a:prstDash val="solid"/>
            <a:round/>
            <a:headEnd/>
            <a:tailEnd/>
          </a:ln>
        </p:spPr>
        <p:txBody>
          <a:bodyPr anchor="ctr" anchorCtr="1"/>
          <a:lstStyle/>
          <a:p>
            <a:endParaRPr lang="id-ID" sz="1350">
              <a:solidFill>
                <a:prstClr val="black"/>
              </a:solidFill>
            </a:endParaRPr>
          </a:p>
        </p:txBody>
      </p:sp>
      <p:sp>
        <p:nvSpPr>
          <p:cNvPr id="26651" name="Rectangle 26"/>
          <p:cNvSpPr>
            <a:spLocks noChangeArrowheads="1"/>
          </p:cNvSpPr>
          <p:nvPr/>
        </p:nvSpPr>
        <p:spPr bwMode="auto">
          <a:xfrm>
            <a:off x="1121569" y="5398325"/>
            <a:ext cx="5616179" cy="432197"/>
          </a:xfrm>
          <a:prstGeom prst="rect">
            <a:avLst/>
          </a:prstGeom>
          <a:solidFill>
            <a:srgbClr val="953735"/>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a:r>
              <a:rPr lang="id-ID" sz="2100">
                <a:solidFill>
                  <a:srgbClr val="FFFFFF"/>
                </a:solidFill>
              </a:rPr>
              <a:t>Rumusan Kompetensi Guru dan Penyiapan Guru</a:t>
            </a:r>
            <a:endParaRPr lang="id-ID" sz="1500">
              <a:solidFill>
                <a:srgbClr val="FFFFFF"/>
              </a:solidFill>
            </a:endParaRPr>
          </a:p>
        </p:txBody>
      </p:sp>
      <p:cxnSp>
        <p:nvCxnSpPr>
          <p:cNvPr id="26652" name="Straight Connector 27"/>
          <p:cNvCxnSpPr>
            <a:cxnSpLocks noChangeShapeType="1"/>
          </p:cNvCxnSpPr>
          <p:nvPr/>
        </p:nvCxnSpPr>
        <p:spPr bwMode="auto">
          <a:xfrm>
            <a:off x="857250" y="1197769"/>
            <a:ext cx="7429500" cy="0"/>
          </a:xfrm>
          <a:prstGeom prst="straightConnector1">
            <a:avLst/>
          </a:prstGeom>
          <a:noFill/>
          <a:ln w="9528">
            <a:solidFill>
              <a:srgbClr val="F69240"/>
            </a:solidFill>
            <a:round/>
            <a:headEnd/>
            <a:tailEnd/>
          </a:ln>
        </p:spPr>
      </p:cxnSp>
      <p:sp>
        <p:nvSpPr>
          <p:cNvPr id="26653" name="TextBox 29"/>
          <p:cNvSpPr txBox="1">
            <a:spLocks noChangeArrowheads="1"/>
          </p:cNvSpPr>
          <p:nvPr/>
        </p:nvSpPr>
        <p:spPr bwMode="auto">
          <a:xfrm>
            <a:off x="959654" y="1269206"/>
            <a:ext cx="796500" cy="300082"/>
          </a:xfrm>
          <a:prstGeom prst="rect">
            <a:avLst/>
          </a:prstGeom>
          <a:noFill/>
          <a:ln w="9525">
            <a:noFill/>
            <a:miter lim="800000"/>
            <a:headEnd/>
            <a:tailEnd/>
          </a:ln>
        </p:spPr>
        <p:txBody>
          <a:bodyPr wrap="none">
            <a:spAutoFit/>
          </a:bodyPr>
          <a:lstStyle/>
          <a:p>
            <a:r>
              <a:rPr lang="id-ID" sz="1350">
                <a:solidFill>
                  <a:srgbClr val="000000"/>
                </a:solidFill>
              </a:rPr>
              <a:t>Psikologi</a:t>
            </a:r>
          </a:p>
        </p:txBody>
      </p:sp>
      <p:sp>
        <p:nvSpPr>
          <p:cNvPr id="26654" name="TextBox 31"/>
          <p:cNvSpPr txBox="1">
            <a:spLocks noChangeArrowheads="1"/>
          </p:cNvSpPr>
          <p:nvPr/>
        </p:nvSpPr>
        <p:spPr bwMode="auto">
          <a:xfrm>
            <a:off x="2178850" y="1269206"/>
            <a:ext cx="826060" cy="300082"/>
          </a:xfrm>
          <a:prstGeom prst="rect">
            <a:avLst/>
          </a:prstGeom>
          <a:noFill/>
          <a:ln w="9525">
            <a:noFill/>
            <a:miter lim="800000"/>
            <a:headEnd/>
            <a:tailEnd/>
          </a:ln>
        </p:spPr>
        <p:txBody>
          <a:bodyPr wrap="none">
            <a:spAutoFit/>
          </a:bodyPr>
          <a:lstStyle/>
          <a:p>
            <a:r>
              <a:rPr lang="id-ID" sz="1350">
                <a:solidFill>
                  <a:srgbClr val="000000"/>
                </a:solidFill>
              </a:rPr>
              <a:t>Pedagogi</a:t>
            </a:r>
          </a:p>
        </p:txBody>
      </p:sp>
      <p:sp>
        <p:nvSpPr>
          <p:cNvPr id="26655" name="TextBox 33"/>
          <p:cNvSpPr txBox="1">
            <a:spLocks noChangeArrowheads="1"/>
          </p:cNvSpPr>
          <p:nvPr/>
        </p:nvSpPr>
        <p:spPr bwMode="auto">
          <a:xfrm>
            <a:off x="4037418" y="1269206"/>
            <a:ext cx="1449115" cy="300082"/>
          </a:xfrm>
          <a:prstGeom prst="rect">
            <a:avLst/>
          </a:prstGeom>
          <a:noFill/>
          <a:ln w="9525">
            <a:noFill/>
            <a:miter lim="800000"/>
            <a:headEnd/>
            <a:tailEnd/>
          </a:ln>
        </p:spPr>
        <p:txBody>
          <a:bodyPr wrap="none">
            <a:spAutoFit/>
          </a:bodyPr>
          <a:lstStyle/>
          <a:p>
            <a:r>
              <a:rPr lang="id-ID" sz="1350">
                <a:solidFill>
                  <a:srgbClr val="000000"/>
                </a:solidFill>
              </a:rPr>
              <a:t>Sosio-eko-kultural</a:t>
            </a:r>
          </a:p>
        </p:txBody>
      </p:sp>
      <p:sp>
        <p:nvSpPr>
          <p:cNvPr id="26656" name="Rounded Rectangle 22"/>
          <p:cNvSpPr>
            <a:spLocks/>
          </p:cNvSpPr>
          <p:nvPr/>
        </p:nvSpPr>
        <p:spPr bwMode="auto">
          <a:xfrm>
            <a:off x="916781" y="1269219"/>
            <a:ext cx="1067991" cy="2645569"/>
          </a:xfrm>
          <a:custGeom>
            <a:avLst/>
            <a:gdLst>
              <a:gd name="T0" fmla="*/ 710758 w 1424607"/>
              <a:gd name="T1" fmla="*/ 0 h 3528395"/>
              <a:gd name="T2" fmla="*/ 1421515 w 1424607"/>
              <a:gd name="T3" fmla="*/ 1761774 h 3528395"/>
              <a:gd name="T4" fmla="*/ 710758 w 1424607"/>
              <a:gd name="T5" fmla="*/ 3523548 h 3528395"/>
              <a:gd name="T6" fmla="*/ 0 w 1424607"/>
              <a:gd name="T7" fmla="*/ 1761774 h 3528395"/>
              <a:gd name="T8" fmla="*/ 17694720 60000 65536"/>
              <a:gd name="T9" fmla="*/ 0 60000 65536"/>
              <a:gd name="T10" fmla="*/ 5898240 60000 65536"/>
              <a:gd name="T11" fmla="*/ 11796480 60000 65536"/>
              <a:gd name="T12" fmla="*/ 69544 w 1424607"/>
              <a:gd name="T13" fmla="*/ 69544 h 3528395"/>
              <a:gd name="T14" fmla="*/ 1355063 w 1424607"/>
              <a:gd name="T15" fmla="*/ 3458851 h 3528395"/>
            </a:gdLst>
            <a:ahLst/>
            <a:cxnLst>
              <a:cxn ang="T8">
                <a:pos x="T0" y="T1"/>
              </a:cxn>
              <a:cxn ang="T9">
                <a:pos x="T2" y="T3"/>
              </a:cxn>
              <a:cxn ang="T10">
                <a:pos x="T4" y="T5"/>
              </a:cxn>
              <a:cxn ang="T11">
                <a:pos x="T6" y="T7"/>
              </a:cxn>
            </a:cxnLst>
            <a:rect l="T12" t="T13" r="T14" b="T15"/>
            <a:pathLst>
              <a:path w="1424607" h="3528395">
                <a:moveTo>
                  <a:pt x="237434" y="0"/>
                </a:moveTo>
                <a:lnTo>
                  <a:pt x="237433" y="0"/>
                </a:lnTo>
                <a:cubicBezTo>
                  <a:pt x="106302" y="0"/>
                  <a:pt x="0" y="106302"/>
                  <a:pt x="0" y="237433"/>
                </a:cubicBezTo>
                <a:lnTo>
                  <a:pt x="0" y="3290961"/>
                </a:lnTo>
                <a:cubicBezTo>
                  <a:pt x="0" y="3422092"/>
                  <a:pt x="106302" y="3528394"/>
                  <a:pt x="237433" y="3528395"/>
                </a:cubicBezTo>
                <a:lnTo>
                  <a:pt x="1187173" y="3528395"/>
                </a:lnTo>
                <a:cubicBezTo>
                  <a:pt x="1318304" y="3528394"/>
                  <a:pt x="1424607" y="3422092"/>
                  <a:pt x="1424607" y="3290961"/>
                </a:cubicBezTo>
                <a:lnTo>
                  <a:pt x="1424607" y="237434"/>
                </a:lnTo>
                <a:cubicBezTo>
                  <a:pt x="1424607" y="106302"/>
                  <a:pt x="1318304" y="0"/>
                  <a:pt x="1187173" y="0"/>
                </a:cubicBezTo>
                <a:lnTo>
                  <a:pt x="237434" y="0"/>
                </a:lnTo>
                <a:close/>
              </a:path>
            </a:pathLst>
          </a:custGeom>
          <a:noFill/>
          <a:ln w="25402">
            <a:solidFill>
              <a:srgbClr val="E46C0A"/>
            </a:solidFill>
            <a:round/>
            <a:headEnd/>
            <a:tailEnd/>
          </a:ln>
        </p:spPr>
        <p:txBody>
          <a:bodyPr anchor="ctr" anchorCtr="1"/>
          <a:lstStyle/>
          <a:p>
            <a:endParaRPr lang="id-ID" sz="1350">
              <a:solidFill>
                <a:prstClr val="black"/>
              </a:solidFill>
            </a:endParaRPr>
          </a:p>
        </p:txBody>
      </p:sp>
      <p:sp>
        <p:nvSpPr>
          <p:cNvPr id="26657" name="Rounded Rectangle 37"/>
          <p:cNvSpPr>
            <a:spLocks/>
          </p:cNvSpPr>
          <p:nvPr/>
        </p:nvSpPr>
        <p:spPr bwMode="auto">
          <a:xfrm>
            <a:off x="2039546" y="1269219"/>
            <a:ext cx="1393031" cy="2645569"/>
          </a:xfrm>
          <a:custGeom>
            <a:avLst/>
            <a:gdLst>
              <a:gd name="T0" fmla="*/ 926316 w 1858563"/>
              <a:gd name="T1" fmla="*/ 0 h 3528395"/>
              <a:gd name="T2" fmla="*/ 1852631 w 1858563"/>
              <a:gd name="T3" fmla="*/ 1761774 h 3528395"/>
              <a:gd name="T4" fmla="*/ 926316 w 1858563"/>
              <a:gd name="T5" fmla="*/ 3523548 h 3528395"/>
              <a:gd name="T6" fmla="*/ 0 w 1858563"/>
              <a:gd name="T7" fmla="*/ 1761774 h 3528395"/>
              <a:gd name="T8" fmla="*/ 17694720 60000 65536"/>
              <a:gd name="T9" fmla="*/ 0 60000 65536"/>
              <a:gd name="T10" fmla="*/ 5898240 60000 65536"/>
              <a:gd name="T11" fmla="*/ 11796480 60000 65536"/>
              <a:gd name="T12" fmla="*/ 90729 w 1858563"/>
              <a:gd name="T13" fmla="*/ 90729 h 3528395"/>
              <a:gd name="T14" fmla="*/ 1767834 w 1858563"/>
              <a:gd name="T15" fmla="*/ 3437667 h 3528395"/>
            </a:gdLst>
            <a:ahLst/>
            <a:cxnLst>
              <a:cxn ang="T8">
                <a:pos x="T0" y="T1"/>
              </a:cxn>
              <a:cxn ang="T9">
                <a:pos x="T2" y="T3"/>
              </a:cxn>
              <a:cxn ang="T10">
                <a:pos x="T4" y="T5"/>
              </a:cxn>
              <a:cxn ang="T11">
                <a:pos x="T6" y="T7"/>
              </a:cxn>
            </a:cxnLst>
            <a:rect l="T12" t="T13" r="T14" b="T15"/>
            <a:pathLst>
              <a:path w="1858563" h="3528395">
                <a:moveTo>
                  <a:pt x="309760" y="0"/>
                </a:moveTo>
                <a:lnTo>
                  <a:pt x="309759" y="0"/>
                </a:lnTo>
                <a:cubicBezTo>
                  <a:pt x="138684" y="0"/>
                  <a:pt x="0" y="138684"/>
                  <a:pt x="0" y="309759"/>
                </a:cubicBezTo>
                <a:lnTo>
                  <a:pt x="0" y="3218635"/>
                </a:lnTo>
                <a:cubicBezTo>
                  <a:pt x="0" y="3389710"/>
                  <a:pt x="138684" y="3528394"/>
                  <a:pt x="309759" y="3528395"/>
                </a:cubicBezTo>
                <a:lnTo>
                  <a:pt x="1548803" y="3528395"/>
                </a:lnTo>
                <a:cubicBezTo>
                  <a:pt x="1719878" y="3528394"/>
                  <a:pt x="1858563" y="3389710"/>
                  <a:pt x="1858563" y="3218635"/>
                </a:cubicBezTo>
                <a:lnTo>
                  <a:pt x="1858563" y="309760"/>
                </a:lnTo>
                <a:cubicBezTo>
                  <a:pt x="1858563" y="138684"/>
                  <a:pt x="1719878" y="0"/>
                  <a:pt x="1548803" y="0"/>
                </a:cubicBezTo>
                <a:lnTo>
                  <a:pt x="309760" y="0"/>
                </a:lnTo>
                <a:close/>
              </a:path>
            </a:pathLst>
          </a:custGeom>
          <a:noFill/>
          <a:ln w="25402">
            <a:solidFill>
              <a:srgbClr val="E46C0A"/>
            </a:solidFill>
            <a:round/>
            <a:headEnd/>
            <a:tailEnd/>
          </a:ln>
        </p:spPr>
        <p:txBody>
          <a:bodyPr anchor="ctr" anchorCtr="1"/>
          <a:lstStyle/>
          <a:p>
            <a:endParaRPr lang="id-ID" sz="1350">
              <a:solidFill>
                <a:prstClr val="black"/>
              </a:solidFill>
            </a:endParaRPr>
          </a:p>
        </p:txBody>
      </p:sp>
      <p:sp>
        <p:nvSpPr>
          <p:cNvPr id="26658" name="Rounded Rectangle 38"/>
          <p:cNvSpPr>
            <a:spLocks/>
          </p:cNvSpPr>
          <p:nvPr/>
        </p:nvSpPr>
        <p:spPr bwMode="auto">
          <a:xfrm>
            <a:off x="3939779" y="1322785"/>
            <a:ext cx="1609725" cy="2646759"/>
          </a:xfrm>
          <a:custGeom>
            <a:avLst/>
            <a:gdLst>
              <a:gd name="T0" fmla="*/ 1072570 w 2146590"/>
              <a:gd name="T1" fmla="*/ 0 h 3528395"/>
              <a:gd name="T2" fmla="*/ 2145140 w 2146590"/>
              <a:gd name="T3" fmla="*/ 1765743 h 3528395"/>
              <a:gd name="T4" fmla="*/ 1072570 w 2146590"/>
              <a:gd name="T5" fmla="*/ 3531480 h 3528395"/>
              <a:gd name="T6" fmla="*/ 0 w 2146590"/>
              <a:gd name="T7" fmla="*/ 1765743 h 3528395"/>
              <a:gd name="T8" fmla="*/ 17694720 60000 65536"/>
              <a:gd name="T9" fmla="*/ 0 60000 65536"/>
              <a:gd name="T10" fmla="*/ 5898240 60000 65536"/>
              <a:gd name="T11" fmla="*/ 11796480 60000 65536"/>
              <a:gd name="T12" fmla="*/ 104789 w 2146590"/>
              <a:gd name="T13" fmla="*/ 104789 h 3528395"/>
              <a:gd name="T14" fmla="*/ 2041801 w 2146590"/>
              <a:gd name="T15" fmla="*/ 3423607 h 3528395"/>
            </a:gdLst>
            <a:ahLst/>
            <a:cxnLst>
              <a:cxn ang="T8">
                <a:pos x="T0" y="T1"/>
              </a:cxn>
              <a:cxn ang="T9">
                <a:pos x="T2" y="T3"/>
              </a:cxn>
              <a:cxn ang="T10">
                <a:pos x="T4" y="T5"/>
              </a:cxn>
              <a:cxn ang="T11">
                <a:pos x="T6" y="T7"/>
              </a:cxn>
            </a:cxnLst>
            <a:rect l="T12" t="T13" r="T14" b="T15"/>
            <a:pathLst>
              <a:path w="2146590" h="3528395">
                <a:moveTo>
                  <a:pt x="357765" y="0"/>
                </a:moveTo>
                <a:lnTo>
                  <a:pt x="357764" y="0"/>
                </a:lnTo>
                <a:cubicBezTo>
                  <a:pt x="160176" y="0"/>
                  <a:pt x="0" y="160176"/>
                  <a:pt x="0" y="357764"/>
                </a:cubicBezTo>
                <a:lnTo>
                  <a:pt x="0" y="3170630"/>
                </a:lnTo>
                <a:cubicBezTo>
                  <a:pt x="0" y="3368218"/>
                  <a:pt x="160176" y="3528394"/>
                  <a:pt x="357764" y="3528395"/>
                </a:cubicBezTo>
                <a:lnTo>
                  <a:pt x="1788825" y="3528395"/>
                </a:lnTo>
                <a:cubicBezTo>
                  <a:pt x="1986413" y="3528394"/>
                  <a:pt x="2146590" y="3368218"/>
                  <a:pt x="2146590" y="3170630"/>
                </a:cubicBezTo>
                <a:lnTo>
                  <a:pt x="2146590" y="357765"/>
                </a:lnTo>
                <a:cubicBezTo>
                  <a:pt x="2146590" y="160176"/>
                  <a:pt x="1986413" y="0"/>
                  <a:pt x="1788825" y="0"/>
                </a:cubicBezTo>
                <a:lnTo>
                  <a:pt x="357765" y="0"/>
                </a:lnTo>
                <a:close/>
              </a:path>
            </a:pathLst>
          </a:custGeom>
          <a:noFill/>
          <a:ln w="25402">
            <a:solidFill>
              <a:srgbClr val="E46C0A"/>
            </a:solidFill>
            <a:round/>
            <a:headEnd/>
            <a:tailEnd/>
          </a:ln>
        </p:spPr>
        <p:txBody>
          <a:bodyPr anchor="ctr" anchorCtr="1"/>
          <a:lstStyle/>
          <a:p>
            <a:endParaRPr lang="id-ID" sz="1350">
              <a:solidFill>
                <a:prstClr val="black"/>
              </a:solidFill>
            </a:endParaRPr>
          </a:p>
        </p:txBody>
      </p:sp>
      <p:sp>
        <p:nvSpPr>
          <p:cNvPr id="36" name="Slide Number Placeholder 2"/>
          <p:cNvSpPr txBox="1"/>
          <p:nvPr/>
        </p:nvSpPr>
        <p:spPr>
          <a:xfrm>
            <a:off x="7886705" y="5726937"/>
            <a:ext cx="400050" cy="273844"/>
          </a:xfrm>
          <a:prstGeom prst="rect">
            <a:avLst/>
          </a:prstGeom>
          <a:solidFill>
            <a:srgbClr val="800000"/>
          </a:solidFill>
          <a:ln>
            <a:noFill/>
          </a:ln>
        </p:spPr>
        <p:txBody>
          <a:bodyPr anchor="ctr"/>
          <a:lstStyle/>
          <a:p>
            <a:pPr algn="r">
              <a:defRPr/>
            </a:pPr>
            <a:fld id="{570A79AE-ACD8-4FCC-89D5-7EC6FF7866E8}" type="slidenum">
              <a:rPr lang="en-US" sz="1200" b="1">
                <a:solidFill>
                  <a:prstClr val="white"/>
                </a:solidFill>
                <a:effectLst>
                  <a:outerShdw blurRad="38100" dist="38100" dir="2700000" algn="tl">
                    <a:srgbClr val="000000"/>
                  </a:outerShdw>
                </a:effectLst>
                <a:cs typeface="Arial" pitchFamily="34" charset="0"/>
              </a:rPr>
              <a:pPr algn="r">
                <a:defRPr/>
              </a:pPr>
              <a:t>57</a:t>
            </a:fld>
            <a:endParaRPr lang="id-ID" sz="825" b="1">
              <a:solidFill>
                <a:prstClr val="white"/>
              </a:solidFill>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39110287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04048" y="2325073"/>
            <a:ext cx="1555373" cy="2448272"/>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3" name="AutoShape 2"/>
          <p:cNvGraphicFramePr>
            <a:graphicFrameLocks/>
          </p:cNvGraphicFramePr>
          <p:nvPr>
            <p:custDataLst>
              <p:tags r:id="rId2"/>
            </p:custDataLst>
          </p:nvPr>
        </p:nvGraphicFramePr>
        <p:xfrm>
          <a:off x="857250" y="0"/>
          <a:ext cx="119063" cy="158750"/>
        </p:xfrm>
        <a:graphic>
          <a:graphicData uri="http://schemas.openxmlformats.org/presentationml/2006/ole">
            <mc:AlternateContent xmlns:mc="http://schemas.openxmlformats.org/markup-compatibility/2006">
              <mc:Choice xmlns:v="urn:schemas-microsoft-com:vml" Requires="v">
                <p:oleObj spid="_x0000_s3150"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57250" y="0"/>
                        <a:ext cx="11906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6"/>
          <p:cNvSpPr txBox="1">
            <a:spLocks/>
          </p:cNvSpPr>
          <p:nvPr/>
        </p:nvSpPr>
        <p:spPr>
          <a:xfrm>
            <a:off x="0" y="8574"/>
            <a:ext cx="9144000" cy="577981"/>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600" dirty="0">
                <a:solidFill>
                  <a:prstClr val="white"/>
                </a:solidFill>
              </a:rPr>
              <a:t>Konsep Pengembangan Kurikulum Sebagai Praksis</a:t>
            </a:r>
          </a:p>
        </p:txBody>
      </p:sp>
      <p:sp>
        <p:nvSpPr>
          <p:cNvPr id="7" name="Slide Number Placeholder 2"/>
          <p:cNvSpPr txBox="1"/>
          <p:nvPr/>
        </p:nvSpPr>
        <p:spPr>
          <a:xfrm>
            <a:off x="7886705" y="6492921"/>
            <a:ext cx="400050" cy="365125"/>
          </a:xfrm>
          <a:prstGeom prst="rect">
            <a:avLst/>
          </a:prstGeom>
          <a:solidFill>
            <a:srgbClr val="800000"/>
          </a:solidFill>
          <a:ln>
            <a:noFill/>
          </a:ln>
        </p:spPr>
        <p:txBody>
          <a:bodyPr anchor="ctr"/>
          <a:lstStyle/>
          <a:p>
            <a:pPr algn="r">
              <a:defRPr/>
            </a:pPr>
            <a:fld id="{A5B74A24-8FEC-4705-B99E-F422FE15DCD5}" type="slidenum">
              <a:rPr lang="en-US" sz="1600" b="1">
                <a:solidFill>
                  <a:prstClr val="white"/>
                </a:solidFill>
                <a:effectLst>
                  <a:outerShdw blurRad="38100" dist="38100" dir="2700000" algn="tl">
                    <a:srgbClr val="000000"/>
                  </a:outerShdw>
                </a:effectLst>
                <a:cs typeface="Arial" pitchFamily="34" charset="0"/>
              </a:rPr>
              <a:pPr algn="r">
                <a:defRPr/>
              </a:pPr>
              <a:t>58</a:t>
            </a:fld>
            <a:endParaRPr lang="id-ID" sz="1100" b="1">
              <a:solidFill>
                <a:prstClr val="white"/>
              </a:solidFill>
              <a:effectLst>
                <a:outerShdw blurRad="38100" dist="38100" dir="2700000" algn="tl">
                  <a:srgbClr val="000000"/>
                </a:outerShdw>
              </a:effectLst>
              <a:cs typeface="Arial" pitchFamily="34" charset="0"/>
            </a:endParaRPr>
          </a:p>
        </p:txBody>
      </p:sp>
      <p:sp>
        <p:nvSpPr>
          <p:cNvPr id="8" name="Rectangle 7"/>
          <p:cNvSpPr/>
          <p:nvPr/>
        </p:nvSpPr>
        <p:spPr>
          <a:xfrm>
            <a:off x="899592" y="2757121"/>
            <a:ext cx="1728199" cy="1584176"/>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a:solidFill>
                  <a:schemeClr val="tx1"/>
                </a:solidFill>
              </a:rPr>
              <a:t>Kebutuhan:</a:t>
            </a:r>
          </a:p>
          <a:p>
            <a:pPr>
              <a:buFontTx/>
              <a:buChar char="-"/>
            </a:pPr>
            <a:r>
              <a:rPr lang="id-ID" b="1" dirty="0">
                <a:solidFill>
                  <a:schemeClr val="tx1"/>
                </a:solidFill>
              </a:rPr>
              <a:t>Individu</a:t>
            </a:r>
          </a:p>
          <a:p>
            <a:pPr>
              <a:buFontTx/>
              <a:buChar char="-"/>
            </a:pPr>
            <a:r>
              <a:rPr lang="id-ID" b="1" dirty="0">
                <a:solidFill>
                  <a:schemeClr val="tx1"/>
                </a:solidFill>
              </a:rPr>
              <a:t>Masyarakat</a:t>
            </a:r>
          </a:p>
          <a:p>
            <a:pPr>
              <a:buFontTx/>
              <a:buChar char="-"/>
            </a:pPr>
            <a:r>
              <a:rPr lang="id-ID" b="1" dirty="0">
                <a:solidFill>
                  <a:schemeClr val="tx1"/>
                </a:solidFill>
              </a:rPr>
              <a:t>Bangsa dan Negara</a:t>
            </a:r>
          </a:p>
          <a:p>
            <a:pPr>
              <a:buFontTx/>
              <a:buChar char="-"/>
            </a:pPr>
            <a:r>
              <a:rPr lang="id-ID" b="1" dirty="0">
                <a:solidFill>
                  <a:schemeClr val="tx1"/>
                </a:solidFill>
              </a:rPr>
              <a:t>Peradaban</a:t>
            </a:r>
          </a:p>
        </p:txBody>
      </p:sp>
      <p:sp>
        <p:nvSpPr>
          <p:cNvPr id="9" name="Right Arrow 8"/>
          <p:cNvSpPr/>
          <p:nvPr/>
        </p:nvSpPr>
        <p:spPr>
          <a:xfrm>
            <a:off x="2681795" y="3045153"/>
            <a:ext cx="432048" cy="100811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0" name="Rectangle 9"/>
          <p:cNvSpPr/>
          <p:nvPr/>
        </p:nvSpPr>
        <p:spPr>
          <a:xfrm>
            <a:off x="3113843" y="2757121"/>
            <a:ext cx="1404151" cy="1584176"/>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a:solidFill>
                  <a:schemeClr val="tx1"/>
                </a:solidFill>
              </a:rPr>
              <a:t>Kompetensi lulusan</a:t>
            </a:r>
          </a:p>
          <a:p>
            <a:pPr algn="ctr"/>
            <a:r>
              <a:rPr lang="id-ID" sz="1600" b="1" dirty="0">
                <a:solidFill>
                  <a:schemeClr val="tx1"/>
                </a:solidFill>
              </a:rPr>
              <a:t>(Sikap, Keterampilan, Pengetahuan)</a:t>
            </a:r>
            <a:endParaRPr lang="id-ID" sz="1600" dirty="0">
              <a:solidFill>
                <a:schemeClr val="tx1"/>
              </a:solidFill>
            </a:endParaRPr>
          </a:p>
        </p:txBody>
      </p:sp>
      <p:sp>
        <p:nvSpPr>
          <p:cNvPr id="11" name="Right Arrow 10"/>
          <p:cNvSpPr/>
          <p:nvPr/>
        </p:nvSpPr>
        <p:spPr>
          <a:xfrm>
            <a:off x="4517994" y="3045153"/>
            <a:ext cx="432048" cy="100811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2" name="Rectangle 11"/>
          <p:cNvSpPr/>
          <p:nvPr/>
        </p:nvSpPr>
        <p:spPr>
          <a:xfrm>
            <a:off x="5058053" y="2397081"/>
            <a:ext cx="1501367" cy="720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prstClr val="white"/>
                </a:solidFill>
              </a:rPr>
              <a:t>Materi Inti Pembelajaran</a:t>
            </a:r>
            <a:endParaRPr lang="id-ID" sz="1600" dirty="0">
              <a:solidFill>
                <a:prstClr val="white"/>
              </a:solidFill>
            </a:endParaRPr>
          </a:p>
        </p:txBody>
      </p:sp>
      <p:sp>
        <p:nvSpPr>
          <p:cNvPr id="13" name="Rectangle 12"/>
          <p:cNvSpPr/>
          <p:nvPr/>
        </p:nvSpPr>
        <p:spPr>
          <a:xfrm>
            <a:off x="4950042" y="3189169"/>
            <a:ext cx="1674186" cy="720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prstClr val="white"/>
                </a:solidFill>
              </a:rPr>
              <a:t>Proses Pembelajaran</a:t>
            </a:r>
            <a:endParaRPr lang="id-ID" dirty="0">
              <a:solidFill>
                <a:prstClr val="white"/>
              </a:solidFill>
            </a:endParaRPr>
          </a:p>
        </p:txBody>
      </p:sp>
      <p:sp>
        <p:nvSpPr>
          <p:cNvPr id="14" name="Rectangle 13"/>
          <p:cNvSpPr/>
          <p:nvPr/>
        </p:nvSpPr>
        <p:spPr>
          <a:xfrm>
            <a:off x="5058054" y="3981257"/>
            <a:ext cx="1458162" cy="720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solidFill>
                  <a:prstClr val="white"/>
                </a:solidFill>
              </a:rPr>
              <a:t>Proses Penilaian</a:t>
            </a:r>
            <a:endParaRPr lang="id-ID" sz="2000" dirty="0">
              <a:solidFill>
                <a:prstClr val="white"/>
              </a:solidFill>
            </a:endParaRPr>
          </a:p>
        </p:txBody>
      </p:sp>
      <p:sp>
        <p:nvSpPr>
          <p:cNvPr id="16" name="Right Arrow 15"/>
          <p:cNvSpPr/>
          <p:nvPr/>
        </p:nvSpPr>
        <p:spPr>
          <a:xfrm>
            <a:off x="6624228" y="3045153"/>
            <a:ext cx="432048" cy="100811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7" name="Rectangle 16"/>
          <p:cNvSpPr/>
          <p:nvPr/>
        </p:nvSpPr>
        <p:spPr>
          <a:xfrm>
            <a:off x="7110292" y="2757121"/>
            <a:ext cx="1278132" cy="158417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id-ID" sz="2000" b="1" dirty="0">
                <a:solidFill>
                  <a:prstClr val="white"/>
                </a:solidFill>
              </a:rPr>
              <a:t>Dokumen Kurikulum</a:t>
            </a:r>
            <a:endParaRPr lang="id-ID" dirty="0">
              <a:solidFill>
                <a:prstClr val="white"/>
              </a:solidFill>
            </a:endParaRPr>
          </a:p>
        </p:txBody>
      </p:sp>
      <p:sp>
        <p:nvSpPr>
          <p:cNvPr id="18" name="Down Arrow 17"/>
          <p:cNvSpPr/>
          <p:nvPr/>
        </p:nvSpPr>
        <p:spPr>
          <a:xfrm>
            <a:off x="3437876" y="2325073"/>
            <a:ext cx="75608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9" name="TextBox 18"/>
          <p:cNvSpPr txBox="1"/>
          <p:nvPr/>
        </p:nvSpPr>
        <p:spPr>
          <a:xfrm>
            <a:off x="3275856" y="1893025"/>
            <a:ext cx="1417388" cy="36933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id-ID" b="1" dirty="0">
                <a:solidFill>
                  <a:prstClr val="black"/>
                </a:solidFill>
              </a:rPr>
              <a:t>UU Sisdiknas</a:t>
            </a:r>
          </a:p>
        </p:txBody>
      </p:sp>
      <p:sp>
        <p:nvSpPr>
          <p:cNvPr id="20" name="TextBox 19"/>
          <p:cNvSpPr txBox="1"/>
          <p:nvPr/>
        </p:nvSpPr>
        <p:spPr>
          <a:xfrm>
            <a:off x="5112060" y="692704"/>
            <a:ext cx="1800944" cy="120032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id-ID" b="1" dirty="0">
                <a:solidFill>
                  <a:prstClr val="black"/>
                </a:solidFill>
              </a:rPr>
              <a:t>Keutuhan</a:t>
            </a:r>
          </a:p>
          <a:p>
            <a:r>
              <a:rPr lang="id-ID" b="1" dirty="0">
                <a:solidFill>
                  <a:prstClr val="black"/>
                </a:solidFill>
              </a:rPr>
              <a:t>Keseragaman</a:t>
            </a:r>
          </a:p>
          <a:p>
            <a:r>
              <a:rPr lang="id-ID" b="1" dirty="0">
                <a:solidFill>
                  <a:prstClr val="black"/>
                </a:solidFill>
              </a:rPr>
              <a:t>Keselarasan</a:t>
            </a:r>
          </a:p>
          <a:p>
            <a:r>
              <a:rPr lang="id-ID" b="1" dirty="0">
                <a:solidFill>
                  <a:prstClr val="black"/>
                </a:solidFill>
              </a:rPr>
              <a:t>(Praktek terbaik)</a:t>
            </a:r>
          </a:p>
        </p:txBody>
      </p:sp>
      <p:sp>
        <p:nvSpPr>
          <p:cNvPr id="21" name="Up Arrow 20"/>
          <p:cNvSpPr/>
          <p:nvPr/>
        </p:nvSpPr>
        <p:spPr>
          <a:xfrm rot="10800000">
            <a:off x="5368847" y="1965033"/>
            <a:ext cx="810090"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3" name="Bent-Up Arrow 22"/>
          <p:cNvSpPr/>
          <p:nvPr/>
        </p:nvSpPr>
        <p:spPr>
          <a:xfrm rot="10800000" flipV="1">
            <a:off x="1385648" y="4413304"/>
            <a:ext cx="2754306" cy="1679992"/>
          </a:xfrm>
          <a:prstGeom prst="bentUpArrow">
            <a:avLst>
              <a:gd name="adj1" fmla="val 18696"/>
              <a:gd name="adj2" fmla="val 18963"/>
              <a:gd name="adj3" fmla="val 21031"/>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600" b="1" dirty="0">
                <a:solidFill>
                  <a:schemeClr val="tx1"/>
                </a:solidFill>
              </a:rPr>
              <a:t>Sikap, Pengetahuan, Keterampilan</a:t>
            </a:r>
          </a:p>
        </p:txBody>
      </p:sp>
      <p:sp>
        <p:nvSpPr>
          <p:cNvPr id="27" name="Rectangle 26"/>
          <p:cNvSpPr/>
          <p:nvPr/>
        </p:nvSpPr>
        <p:spPr>
          <a:xfrm>
            <a:off x="3984550" y="5445224"/>
            <a:ext cx="1613566" cy="936104"/>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Model Pembelajaran</a:t>
            </a:r>
            <a:endParaRPr lang="id-ID" sz="1600" dirty="0">
              <a:solidFill>
                <a:schemeClr val="tx1"/>
              </a:solidFill>
            </a:endParaRPr>
          </a:p>
        </p:txBody>
      </p:sp>
      <p:sp>
        <p:nvSpPr>
          <p:cNvPr id="28" name="Bent-Up Arrow 27"/>
          <p:cNvSpPr/>
          <p:nvPr/>
        </p:nvSpPr>
        <p:spPr>
          <a:xfrm rot="5400000" flipV="1">
            <a:off x="5841141" y="4194085"/>
            <a:ext cx="1728192" cy="2214246"/>
          </a:xfrm>
          <a:prstGeom prst="bentUpArrow">
            <a:avLst>
              <a:gd name="adj1" fmla="val 17662"/>
              <a:gd name="adj2" fmla="val 16006"/>
              <a:gd name="adj3" fmla="val 2235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endParaRPr>
          </a:p>
        </p:txBody>
      </p:sp>
      <p:sp>
        <p:nvSpPr>
          <p:cNvPr id="29" name="TextBox 28"/>
          <p:cNvSpPr txBox="1"/>
          <p:nvPr/>
        </p:nvSpPr>
        <p:spPr>
          <a:xfrm>
            <a:off x="5976159" y="5689823"/>
            <a:ext cx="1379517" cy="369332"/>
          </a:xfrm>
          <a:prstGeom prst="rect">
            <a:avLst/>
          </a:prstGeom>
          <a:noFill/>
        </p:spPr>
        <p:txBody>
          <a:bodyPr wrap="none" rtlCol="0">
            <a:spAutoFit/>
          </a:bodyPr>
          <a:lstStyle/>
          <a:p>
            <a:r>
              <a:rPr lang="id-ID" b="1" dirty="0">
                <a:solidFill>
                  <a:prstClr val="white"/>
                </a:solidFill>
              </a:rPr>
              <a:t>KI-KD Mapel</a:t>
            </a:r>
          </a:p>
        </p:txBody>
      </p:sp>
      <p:sp>
        <p:nvSpPr>
          <p:cNvPr id="30" name="TextBox 29"/>
          <p:cNvSpPr txBox="1"/>
          <p:nvPr/>
        </p:nvSpPr>
        <p:spPr>
          <a:xfrm>
            <a:off x="1817704" y="4365104"/>
            <a:ext cx="1107657" cy="369332"/>
          </a:xfrm>
          <a:prstGeom prst="rect">
            <a:avLst/>
          </a:prstGeom>
          <a:noFill/>
        </p:spPr>
        <p:txBody>
          <a:bodyPr wrap="none" rtlCol="0">
            <a:spAutoFit/>
          </a:bodyPr>
          <a:lstStyle/>
          <a:p>
            <a:r>
              <a:rPr lang="id-ID" dirty="0">
                <a:solidFill>
                  <a:prstClr val="black"/>
                </a:solidFill>
              </a:rPr>
              <a:t>Bervariasi</a:t>
            </a:r>
          </a:p>
        </p:txBody>
      </p:sp>
      <p:sp>
        <p:nvSpPr>
          <p:cNvPr id="31" name="TextBox 30"/>
          <p:cNvSpPr txBox="1"/>
          <p:nvPr/>
        </p:nvSpPr>
        <p:spPr>
          <a:xfrm>
            <a:off x="3239485" y="4392696"/>
            <a:ext cx="1152866" cy="646331"/>
          </a:xfrm>
          <a:prstGeom prst="rect">
            <a:avLst/>
          </a:prstGeom>
          <a:noFill/>
        </p:spPr>
        <p:txBody>
          <a:bodyPr wrap="square" rtlCol="0">
            <a:spAutoFit/>
          </a:bodyPr>
          <a:lstStyle/>
          <a:p>
            <a:r>
              <a:rPr lang="id-ID" dirty="0">
                <a:solidFill>
                  <a:prstClr val="black"/>
                </a:solidFill>
              </a:rPr>
              <a:t>Standar  (produk)</a:t>
            </a:r>
          </a:p>
        </p:txBody>
      </p:sp>
      <p:sp>
        <p:nvSpPr>
          <p:cNvPr id="32" name="TextBox 31"/>
          <p:cNvSpPr txBox="1"/>
          <p:nvPr/>
        </p:nvSpPr>
        <p:spPr>
          <a:xfrm>
            <a:off x="3599898" y="6372036"/>
            <a:ext cx="3588993" cy="369332"/>
          </a:xfrm>
          <a:prstGeom prst="rect">
            <a:avLst/>
          </a:prstGeom>
          <a:noFill/>
        </p:spPr>
        <p:txBody>
          <a:bodyPr wrap="none" rtlCol="0">
            <a:spAutoFit/>
          </a:bodyPr>
          <a:lstStyle/>
          <a:p>
            <a:r>
              <a:rPr lang="id-ID" dirty="0">
                <a:solidFill>
                  <a:prstClr val="black"/>
                </a:solidFill>
              </a:rPr>
              <a:t>Variasi (normal, pengayaan, remedi) </a:t>
            </a:r>
          </a:p>
        </p:txBody>
      </p:sp>
      <p:sp>
        <p:nvSpPr>
          <p:cNvPr id="33" name="TextBox 32"/>
          <p:cNvSpPr txBox="1"/>
          <p:nvPr/>
        </p:nvSpPr>
        <p:spPr>
          <a:xfrm>
            <a:off x="4803189" y="4715862"/>
            <a:ext cx="2021632" cy="646331"/>
          </a:xfrm>
          <a:prstGeom prst="rect">
            <a:avLst/>
          </a:prstGeom>
          <a:noFill/>
        </p:spPr>
        <p:txBody>
          <a:bodyPr wrap="none" rtlCol="0">
            <a:spAutoFit/>
          </a:bodyPr>
          <a:lstStyle/>
          <a:p>
            <a:pPr algn="ctr"/>
            <a:r>
              <a:rPr lang="id-ID" dirty="0">
                <a:solidFill>
                  <a:prstClr val="black"/>
                </a:solidFill>
              </a:rPr>
              <a:t>Standar </a:t>
            </a:r>
          </a:p>
          <a:p>
            <a:pPr algn="ctr"/>
            <a:r>
              <a:rPr lang="id-ID" dirty="0">
                <a:solidFill>
                  <a:prstClr val="black"/>
                </a:solidFill>
              </a:rPr>
              <a:t>(materi dan proses)</a:t>
            </a:r>
          </a:p>
        </p:txBody>
      </p:sp>
      <p:sp>
        <p:nvSpPr>
          <p:cNvPr id="35" name="TextBox 34"/>
          <p:cNvSpPr txBox="1"/>
          <p:nvPr/>
        </p:nvSpPr>
        <p:spPr>
          <a:xfrm>
            <a:off x="1355073" y="2348880"/>
            <a:ext cx="957977" cy="369332"/>
          </a:xfrm>
          <a:prstGeom prst="rect">
            <a:avLst/>
          </a:prstGeom>
          <a:noFill/>
        </p:spPr>
        <p:txBody>
          <a:bodyPr wrap="none" rtlCol="0">
            <a:spAutoFit/>
          </a:bodyPr>
          <a:lstStyle/>
          <a:p>
            <a:r>
              <a:rPr lang="id-ID" b="1" dirty="0">
                <a:solidFill>
                  <a:prstClr val="black"/>
                </a:solidFill>
              </a:rPr>
              <a:t>Konteks </a:t>
            </a:r>
          </a:p>
        </p:txBody>
      </p:sp>
      <p:sp>
        <p:nvSpPr>
          <p:cNvPr id="36" name="TextBox 35"/>
          <p:cNvSpPr txBox="1"/>
          <p:nvPr/>
        </p:nvSpPr>
        <p:spPr>
          <a:xfrm>
            <a:off x="6334396" y="6011996"/>
            <a:ext cx="912216" cy="369332"/>
          </a:xfrm>
          <a:prstGeom prst="rect">
            <a:avLst/>
          </a:prstGeom>
          <a:noFill/>
        </p:spPr>
        <p:txBody>
          <a:bodyPr wrap="none" rtlCol="0">
            <a:spAutoFit/>
          </a:bodyPr>
          <a:lstStyle/>
          <a:p>
            <a:r>
              <a:rPr lang="id-ID" dirty="0">
                <a:solidFill>
                  <a:prstClr val="black"/>
                </a:solidFill>
              </a:rPr>
              <a:t>Standar </a:t>
            </a:r>
          </a:p>
        </p:txBody>
      </p:sp>
      <p:sp>
        <p:nvSpPr>
          <p:cNvPr id="2" name="TextBox 1"/>
          <p:cNvSpPr txBox="1"/>
          <p:nvPr/>
        </p:nvSpPr>
        <p:spPr>
          <a:xfrm>
            <a:off x="467544" y="980728"/>
            <a:ext cx="2295256" cy="584775"/>
          </a:xfrm>
          <a:prstGeom prst="rect">
            <a:avLst/>
          </a:prstGeom>
          <a:noFill/>
          <a:ln>
            <a:solidFill>
              <a:schemeClr val="accent1"/>
            </a:solidFill>
          </a:ln>
        </p:spPr>
        <p:txBody>
          <a:bodyPr wrap="square" rtlCol="0">
            <a:spAutoFit/>
          </a:bodyPr>
          <a:lstStyle/>
          <a:p>
            <a:r>
              <a:rPr lang="en-US" sz="1600" dirty="0" err="1" smtClean="0"/>
              <a:t>Pemberlakuan</a:t>
            </a:r>
            <a:r>
              <a:rPr lang="en-US" sz="1600" dirty="0" smtClean="0"/>
              <a:t> </a:t>
            </a:r>
            <a:r>
              <a:rPr lang="en-US" sz="1600" dirty="0" err="1" smtClean="0"/>
              <a:t>Spektrum</a:t>
            </a:r>
            <a:r>
              <a:rPr lang="en-US" sz="1600" dirty="0" smtClean="0"/>
              <a:t> 213 di SMK</a:t>
            </a:r>
            <a:endParaRPr lang="en-US" sz="1600" dirty="0"/>
          </a:p>
        </p:txBody>
      </p:sp>
      <p:cxnSp>
        <p:nvCxnSpPr>
          <p:cNvPr id="6" name="Elbow Connector 5"/>
          <p:cNvCxnSpPr>
            <a:stCxn id="2" idx="3"/>
          </p:cNvCxnSpPr>
          <p:nvPr/>
        </p:nvCxnSpPr>
        <p:spPr>
          <a:xfrm>
            <a:off x="2762800" y="1273116"/>
            <a:ext cx="476685" cy="1484005"/>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744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2875318" y="1556792"/>
            <a:ext cx="4797533" cy="5112568"/>
          </a:xfrm>
          <a:prstGeom prst="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 name="Title 1"/>
          <p:cNvSpPr txBox="1">
            <a:spLocks/>
          </p:cNvSpPr>
          <p:nvPr/>
        </p:nvSpPr>
        <p:spPr>
          <a:xfrm>
            <a:off x="857250" y="0"/>
            <a:ext cx="7429500" cy="609600"/>
          </a:xfrm>
          <a:prstGeom prst="rect">
            <a:avLst/>
          </a:prstGeom>
        </p:spPr>
        <p:txBody>
          <a:bodyPr vert="horz" lIns="91440" tIns="45720" rIns="91440" bIns="45720" rtlCol="0" anchor="ctr">
            <a:normAutofit fontScale="52500" lnSpcReduction="20000"/>
          </a:bodyPr>
          <a:lstStyle/>
          <a:p>
            <a:pPr algn="ctr">
              <a:spcBef>
                <a:spcPct val="0"/>
              </a:spcBef>
              <a:defRPr/>
            </a:pPr>
            <a:r>
              <a:rPr lang="id-ID" sz="4000" b="1" dirty="0">
                <a:solidFill>
                  <a:srgbClr val="4BACC6">
                    <a:lumMod val="75000"/>
                  </a:srgbClr>
                </a:solidFill>
                <a:ea typeface="+mj-ea"/>
                <a:cs typeface="+mj-cs"/>
              </a:rPr>
              <a:t>Rumusan Proses dalam Kurikulum 2013 </a:t>
            </a:r>
            <a:r>
              <a:rPr lang="id-ID" sz="4000" b="1" dirty="0">
                <a:solidFill>
                  <a:srgbClr val="4BACC6">
                    <a:lumMod val="75000"/>
                  </a:srgbClr>
                </a:solidFill>
                <a:ea typeface="+mj-ea"/>
                <a:cs typeface="+mj-cs"/>
                <a:sym typeface="Wingdings" pitchFamily="2" charset="2"/>
              </a:rPr>
              <a:t> </a:t>
            </a:r>
            <a:r>
              <a:rPr lang="id-ID" sz="4000" b="1" dirty="0" smtClean="0">
                <a:solidFill>
                  <a:srgbClr val="4BACC6">
                    <a:lumMod val="75000"/>
                  </a:srgbClr>
                </a:solidFill>
                <a:ea typeface="+mj-ea"/>
                <a:cs typeface="+mj-cs"/>
                <a:sym typeface="Wingdings" pitchFamily="2" charset="2"/>
              </a:rPr>
              <a:t>S</a:t>
            </a:r>
            <a:r>
              <a:rPr lang="en-US" sz="4000" b="1" dirty="0" err="1" smtClean="0">
                <a:solidFill>
                  <a:srgbClr val="4BACC6">
                    <a:lumMod val="75000"/>
                  </a:srgbClr>
                </a:solidFill>
                <a:ea typeface="+mj-ea"/>
                <a:cs typeface="+mj-cs"/>
                <a:sym typeface="Wingdings" pitchFamily="2" charset="2"/>
              </a:rPr>
              <a:t>tandar</a:t>
            </a:r>
            <a:r>
              <a:rPr lang="en-US" sz="4000" b="1" dirty="0" smtClean="0">
                <a:solidFill>
                  <a:srgbClr val="4BACC6">
                    <a:lumMod val="75000"/>
                  </a:srgbClr>
                </a:solidFill>
                <a:ea typeface="+mj-ea"/>
                <a:cs typeface="+mj-cs"/>
                <a:sym typeface="Wingdings" pitchFamily="2" charset="2"/>
              </a:rPr>
              <a:t> Proses</a:t>
            </a:r>
            <a:endParaRPr lang="id-ID" sz="4000" b="1" dirty="0">
              <a:solidFill>
                <a:srgbClr val="4BACC6">
                  <a:lumMod val="75000"/>
                </a:srgbClr>
              </a:solidFill>
              <a:ea typeface="+mj-ea"/>
              <a:cs typeface="+mj-cs"/>
            </a:endParaRPr>
          </a:p>
        </p:txBody>
      </p:sp>
      <p:cxnSp>
        <p:nvCxnSpPr>
          <p:cNvPr id="4" name="Straight Connector 3"/>
          <p:cNvCxnSpPr/>
          <p:nvPr/>
        </p:nvCxnSpPr>
        <p:spPr>
          <a:xfrm>
            <a:off x="857250" y="609600"/>
            <a:ext cx="7429500" cy="0"/>
          </a:xfrm>
          <a:prstGeom prst="line">
            <a:avLst/>
          </a:prstGeom>
        </p:spPr>
        <p:style>
          <a:lnRef idx="1">
            <a:schemeClr val="accent6"/>
          </a:lnRef>
          <a:fillRef idx="0">
            <a:schemeClr val="accent6"/>
          </a:fillRef>
          <a:effectRef idx="0">
            <a:schemeClr val="accent6"/>
          </a:effectRef>
          <a:fontRef idx="minor">
            <a:schemeClr val="tx1"/>
          </a:fontRef>
        </p:style>
      </p:cxnSp>
      <p:graphicFrame>
        <p:nvGraphicFramePr>
          <p:cNvPr id="5" name="Diagram 4"/>
          <p:cNvGraphicFramePr/>
          <p:nvPr>
            <p:extLst>
              <p:ext uri="{D42A27DB-BD31-4B8C-83A1-F6EECF244321}">
                <p14:modId xmlns:p14="http://schemas.microsoft.com/office/powerpoint/2010/main" val="704399713"/>
              </p:ext>
            </p:extLst>
          </p:nvPr>
        </p:nvGraphicFramePr>
        <p:xfrm>
          <a:off x="5685219" y="1973064"/>
          <a:ext cx="194624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210183" y="3026132"/>
            <a:ext cx="936104" cy="307777"/>
          </a:xfrm>
          <a:prstGeom prst="rect">
            <a:avLst/>
          </a:prstGeom>
          <a:noFill/>
        </p:spPr>
        <p:txBody>
          <a:bodyPr wrap="square" rtlCol="0">
            <a:spAutoFit/>
          </a:bodyPr>
          <a:lstStyle/>
          <a:p>
            <a:r>
              <a:rPr lang="id-ID" sz="1400" b="1" dirty="0">
                <a:solidFill>
                  <a:prstClr val="black"/>
                </a:solidFill>
              </a:rPr>
              <a:t>Analyzing</a:t>
            </a:r>
            <a:endParaRPr lang="id-ID" b="1" dirty="0">
              <a:solidFill>
                <a:prstClr val="black"/>
              </a:solidFill>
            </a:endParaRPr>
          </a:p>
        </p:txBody>
      </p:sp>
      <p:sp>
        <p:nvSpPr>
          <p:cNvPr id="7" name="TextBox 6"/>
          <p:cNvSpPr txBox="1"/>
          <p:nvPr/>
        </p:nvSpPr>
        <p:spPr>
          <a:xfrm>
            <a:off x="6223242" y="2252464"/>
            <a:ext cx="981551" cy="307777"/>
          </a:xfrm>
          <a:prstGeom prst="rect">
            <a:avLst/>
          </a:prstGeom>
          <a:noFill/>
        </p:spPr>
        <p:txBody>
          <a:bodyPr wrap="square" rtlCol="0">
            <a:spAutoFit/>
          </a:bodyPr>
          <a:lstStyle/>
          <a:p>
            <a:r>
              <a:rPr lang="id-ID" sz="1400" b="1" dirty="0">
                <a:solidFill>
                  <a:prstClr val="black"/>
                </a:solidFill>
              </a:rPr>
              <a:t>Evaluating</a:t>
            </a:r>
            <a:endParaRPr lang="id-ID" b="1" dirty="0">
              <a:solidFill>
                <a:prstClr val="black"/>
              </a:solidFill>
            </a:endParaRPr>
          </a:p>
        </p:txBody>
      </p:sp>
      <p:graphicFrame>
        <p:nvGraphicFramePr>
          <p:cNvPr id="8" name="Diagram 7"/>
          <p:cNvGraphicFramePr/>
          <p:nvPr>
            <p:extLst>
              <p:ext uri="{D42A27DB-BD31-4B8C-83A1-F6EECF244321}">
                <p14:modId xmlns:p14="http://schemas.microsoft.com/office/powerpoint/2010/main" val="3087639187"/>
              </p:ext>
            </p:extLst>
          </p:nvPr>
        </p:nvGraphicFramePr>
        <p:xfrm>
          <a:off x="2859786" y="1947664"/>
          <a:ext cx="1946243"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3301901" y="2862093"/>
            <a:ext cx="1137569" cy="393954"/>
          </a:xfrm>
          <a:prstGeom prst="rect">
            <a:avLst/>
          </a:prstGeom>
          <a:noFill/>
        </p:spPr>
        <p:txBody>
          <a:bodyPr wrap="square" rtlCol="0">
            <a:spAutoFit/>
          </a:bodyPr>
          <a:lstStyle/>
          <a:p>
            <a:pPr>
              <a:lnSpc>
                <a:spcPct val="70000"/>
              </a:lnSpc>
            </a:pPr>
            <a:r>
              <a:rPr lang="id-ID" sz="1400" b="1" dirty="0">
                <a:solidFill>
                  <a:prstClr val="black"/>
                </a:solidFill>
              </a:rPr>
              <a:t>Organizing/</a:t>
            </a:r>
          </a:p>
          <a:p>
            <a:pPr>
              <a:lnSpc>
                <a:spcPct val="70000"/>
              </a:lnSpc>
            </a:pPr>
            <a:r>
              <a:rPr lang="id-ID" sz="1400" b="1" dirty="0">
                <a:solidFill>
                  <a:prstClr val="black"/>
                </a:solidFill>
              </a:rPr>
              <a:t>Internalizing</a:t>
            </a:r>
          </a:p>
        </p:txBody>
      </p:sp>
      <p:sp>
        <p:nvSpPr>
          <p:cNvPr id="10" name="TextBox 9"/>
          <p:cNvSpPr txBox="1"/>
          <p:nvPr/>
        </p:nvSpPr>
        <p:spPr>
          <a:xfrm>
            <a:off x="3359496" y="2100093"/>
            <a:ext cx="1372496" cy="393954"/>
          </a:xfrm>
          <a:prstGeom prst="rect">
            <a:avLst/>
          </a:prstGeom>
          <a:noFill/>
        </p:spPr>
        <p:txBody>
          <a:bodyPr wrap="square" rtlCol="0">
            <a:spAutoFit/>
          </a:bodyPr>
          <a:lstStyle/>
          <a:p>
            <a:pPr>
              <a:lnSpc>
                <a:spcPct val="70000"/>
              </a:lnSpc>
            </a:pPr>
            <a:r>
              <a:rPr lang="id-ID" sz="1400" b="1" dirty="0">
                <a:solidFill>
                  <a:prstClr val="black"/>
                </a:solidFill>
              </a:rPr>
              <a:t>Characterizing/</a:t>
            </a:r>
          </a:p>
          <a:p>
            <a:pPr>
              <a:lnSpc>
                <a:spcPct val="70000"/>
              </a:lnSpc>
            </a:pPr>
            <a:r>
              <a:rPr lang="id-ID" sz="1400" b="1" dirty="0">
                <a:solidFill>
                  <a:prstClr val="black"/>
                </a:solidFill>
              </a:rPr>
              <a:t>Actualizing</a:t>
            </a:r>
          </a:p>
        </p:txBody>
      </p:sp>
      <p:graphicFrame>
        <p:nvGraphicFramePr>
          <p:cNvPr id="11" name="Diagram 10"/>
          <p:cNvGraphicFramePr/>
          <p:nvPr>
            <p:extLst>
              <p:ext uri="{D42A27DB-BD31-4B8C-83A1-F6EECF244321}">
                <p14:modId xmlns:p14="http://schemas.microsoft.com/office/powerpoint/2010/main" val="1250242454"/>
              </p:ext>
            </p:extLst>
          </p:nvPr>
        </p:nvGraphicFramePr>
        <p:xfrm>
          <a:off x="4206027" y="1947664"/>
          <a:ext cx="1946243"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extBox 11"/>
          <p:cNvSpPr txBox="1"/>
          <p:nvPr/>
        </p:nvSpPr>
        <p:spPr>
          <a:xfrm>
            <a:off x="4634971" y="3014464"/>
            <a:ext cx="1062184" cy="307777"/>
          </a:xfrm>
          <a:prstGeom prst="rect">
            <a:avLst/>
          </a:prstGeom>
          <a:noFill/>
        </p:spPr>
        <p:txBody>
          <a:bodyPr wrap="square" rtlCol="0">
            <a:spAutoFit/>
          </a:bodyPr>
          <a:lstStyle/>
          <a:p>
            <a:r>
              <a:rPr lang="id-ID" sz="1400" b="1" dirty="0">
                <a:solidFill>
                  <a:prstClr val="black"/>
                </a:solidFill>
              </a:rPr>
              <a:t>Associating</a:t>
            </a:r>
            <a:endParaRPr lang="id-ID" b="1" dirty="0">
              <a:solidFill>
                <a:prstClr val="black"/>
              </a:solidFill>
            </a:endParaRPr>
          </a:p>
        </p:txBody>
      </p:sp>
      <p:sp>
        <p:nvSpPr>
          <p:cNvPr id="13" name="TextBox 12"/>
          <p:cNvSpPr txBox="1"/>
          <p:nvPr/>
        </p:nvSpPr>
        <p:spPr>
          <a:xfrm>
            <a:off x="4562487" y="2252464"/>
            <a:ext cx="1368683" cy="307777"/>
          </a:xfrm>
          <a:prstGeom prst="rect">
            <a:avLst/>
          </a:prstGeom>
          <a:noFill/>
        </p:spPr>
        <p:txBody>
          <a:bodyPr wrap="square" rtlCol="0">
            <a:spAutoFit/>
          </a:bodyPr>
          <a:lstStyle/>
          <a:p>
            <a:r>
              <a:rPr lang="id-ID" sz="1400" b="1" dirty="0">
                <a:solidFill>
                  <a:prstClr val="black"/>
                </a:solidFill>
              </a:rPr>
              <a:t>Communicating</a:t>
            </a:r>
            <a:endParaRPr lang="id-ID" b="1" dirty="0">
              <a:solidFill>
                <a:prstClr val="black"/>
              </a:solidFill>
            </a:endParaRPr>
          </a:p>
        </p:txBody>
      </p:sp>
      <p:sp>
        <p:nvSpPr>
          <p:cNvPr id="14" name="TextBox 13"/>
          <p:cNvSpPr txBox="1"/>
          <p:nvPr/>
        </p:nvSpPr>
        <p:spPr>
          <a:xfrm>
            <a:off x="6085728" y="5921732"/>
            <a:ext cx="1243610" cy="646331"/>
          </a:xfrm>
          <a:prstGeom prst="rect">
            <a:avLst/>
          </a:prstGeom>
          <a:noFill/>
        </p:spPr>
        <p:txBody>
          <a:bodyPr wrap="none" rtlCol="0">
            <a:spAutoFit/>
          </a:bodyPr>
          <a:lstStyle/>
          <a:p>
            <a:pPr algn="ctr"/>
            <a:r>
              <a:rPr lang="id-ID" b="1" dirty="0">
                <a:solidFill>
                  <a:srgbClr val="0070C0"/>
                </a:solidFill>
              </a:rPr>
              <a:t>Knowledge</a:t>
            </a:r>
          </a:p>
          <a:p>
            <a:pPr algn="ctr"/>
            <a:r>
              <a:rPr lang="id-ID" b="1" dirty="0">
                <a:solidFill>
                  <a:srgbClr val="0070C0"/>
                </a:solidFill>
              </a:rPr>
              <a:t>(Bloom)</a:t>
            </a:r>
          </a:p>
        </p:txBody>
      </p:sp>
      <p:sp>
        <p:nvSpPr>
          <p:cNvPr id="15" name="TextBox 14"/>
          <p:cNvSpPr txBox="1"/>
          <p:nvPr/>
        </p:nvSpPr>
        <p:spPr>
          <a:xfrm>
            <a:off x="4577635" y="5921732"/>
            <a:ext cx="946478" cy="677108"/>
          </a:xfrm>
          <a:prstGeom prst="rect">
            <a:avLst/>
          </a:prstGeom>
          <a:noFill/>
        </p:spPr>
        <p:txBody>
          <a:bodyPr wrap="none" rtlCol="0">
            <a:spAutoFit/>
          </a:bodyPr>
          <a:lstStyle/>
          <a:p>
            <a:pPr algn="ctr"/>
            <a:r>
              <a:rPr lang="id-ID" b="1" dirty="0">
                <a:solidFill>
                  <a:srgbClr val="0070C0"/>
                </a:solidFill>
              </a:rPr>
              <a:t>Skill</a:t>
            </a:r>
            <a:endParaRPr lang="id-ID" sz="2400" b="1" dirty="0">
              <a:solidFill>
                <a:srgbClr val="0070C0"/>
              </a:solidFill>
            </a:endParaRPr>
          </a:p>
          <a:p>
            <a:pPr algn="ctr"/>
            <a:r>
              <a:rPr lang="id-ID" sz="2000" b="1" dirty="0">
                <a:solidFill>
                  <a:srgbClr val="0070C0"/>
                </a:solidFill>
              </a:rPr>
              <a:t>(Dyers)</a:t>
            </a:r>
          </a:p>
        </p:txBody>
      </p:sp>
      <p:sp>
        <p:nvSpPr>
          <p:cNvPr id="16" name="TextBox 15"/>
          <p:cNvSpPr txBox="1"/>
          <p:nvPr/>
        </p:nvSpPr>
        <p:spPr>
          <a:xfrm>
            <a:off x="3034868" y="5910064"/>
            <a:ext cx="1315808" cy="646331"/>
          </a:xfrm>
          <a:prstGeom prst="rect">
            <a:avLst/>
          </a:prstGeom>
          <a:noFill/>
        </p:spPr>
        <p:txBody>
          <a:bodyPr wrap="none" rtlCol="0">
            <a:spAutoFit/>
          </a:bodyPr>
          <a:lstStyle/>
          <a:p>
            <a:pPr algn="ctr"/>
            <a:r>
              <a:rPr lang="id-ID" b="1" dirty="0">
                <a:solidFill>
                  <a:srgbClr val="0070C0"/>
                </a:solidFill>
              </a:rPr>
              <a:t>Attitude</a:t>
            </a:r>
          </a:p>
          <a:p>
            <a:pPr algn="ctr"/>
            <a:r>
              <a:rPr lang="id-ID" b="1" dirty="0">
                <a:solidFill>
                  <a:srgbClr val="0070C0"/>
                </a:solidFill>
              </a:rPr>
              <a:t>(Krathwohl)</a:t>
            </a:r>
          </a:p>
        </p:txBody>
      </p:sp>
      <p:cxnSp>
        <p:nvCxnSpPr>
          <p:cNvPr id="40" name="Straight Connector 39"/>
          <p:cNvCxnSpPr/>
          <p:nvPr/>
        </p:nvCxnSpPr>
        <p:spPr>
          <a:xfrm>
            <a:off x="7486335" y="4233664"/>
            <a:ext cx="229419"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661747" y="4828040"/>
            <a:ext cx="0" cy="1152128"/>
          </a:xfrm>
          <a:prstGeom prst="straightConnector1">
            <a:avLst/>
          </a:prstGeom>
          <a:ln w="95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75616" y="4767083"/>
            <a:ext cx="382739" cy="307777"/>
          </a:xfrm>
          <a:prstGeom prst="rect">
            <a:avLst/>
          </a:prstGeom>
          <a:noFill/>
        </p:spPr>
        <p:txBody>
          <a:bodyPr wrap="square" rtlCol="0">
            <a:spAutoFit/>
          </a:bodyPr>
          <a:lstStyle/>
          <a:p>
            <a:r>
              <a:rPr lang="id-ID" sz="1400" b="1" dirty="0">
                <a:solidFill>
                  <a:srgbClr val="4F81BD">
                    <a:lumMod val="75000"/>
                  </a:srgbClr>
                </a:solidFill>
              </a:rPr>
              <a:t>SD</a:t>
            </a:r>
          </a:p>
        </p:txBody>
      </p:sp>
      <p:cxnSp>
        <p:nvCxnSpPr>
          <p:cNvPr id="43" name="Straight Connector 42"/>
          <p:cNvCxnSpPr/>
          <p:nvPr/>
        </p:nvCxnSpPr>
        <p:spPr>
          <a:xfrm>
            <a:off x="7501636" y="3471664"/>
            <a:ext cx="3158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7755298" y="3471664"/>
            <a:ext cx="20764" cy="250850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321898" y="3700264"/>
            <a:ext cx="540060" cy="307777"/>
          </a:xfrm>
          <a:prstGeom prst="rect">
            <a:avLst/>
          </a:prstGeom>
          <a:noFill/>
        </p:spPr>
        <p:txBody>
          <a:bodyPr wrap="square" rtlCol="0">
            <a:spAutoFit/>
          </a:bodyPr>
          <a:lstStyle/>
          <a:p>
            <a:r>
              <a:rPr lang="id-ID" sz="1400" b="1" dirty="0">
                <a:solidFill>
                  <a:srgbClr val="4F81BD">
                    <a:lumMod val="75000"/>
                  </a:srgbClr>
                </a:solidFill>
              </a:rPr>
              <a:t>SMP</a:t>
            </a:r>
          </a:p>
        </p:txBody>
      </p:sp>
      <p:cxnSp>
        <p:nvCxnSpPr>
          <p:cNvPr id="46" name="Straight Connector 45"/>
          <p:cNvCxnSpPr/>
          <p:nvPr/>
        </p:nvCxnSpPr>
        <p:spPr>
          <a:xfrm>
            <a:off x="7499730" y="2709664"/>
            <a:ext cx="47976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931789" y="2709664"/>
            <a:ext cx="9245" cy="327050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499744" y="2946540"/>
            <a:ext cx="710451" cy="307777"/>
          </a:xfrm>
          <a:prstGeom prst="rect">
            <a:avLst/>
          </a:prstGeom>
          <a:noFill/>
        </p:spPr>
        <p:txBody>
          <a:bodyPr wrap="none" rtlCol="0">
            <a:spAutoFit/>
          </a:bodyPr>
          <a:lstStyle/>
          <a:p>
            <a:r>
              <a:rPr lang="id-ID" sz="1400" b="1" dirty="0">
                <a:solidFill>
                  <a:srgbClr val="4F81BD">
                    <a:lumMod val="75000"/>
                  </a:srgbClr>
                </a:solidFill>
              </a:rPr>
              <a:t>SMA/K</a:t>
            </a:r>
          </a:p>
        </p:txBody>
      </p:sp>
      <p:cxnSp>
        <p:nvCxnSpPr>
          <p:cNvPr id="49" name="Straight Connector 48"/>
          <p:cNvCxnSpPr/>
          <p:nvPr/>
        </p:nvCxnSpPr>
        <p:spPr>
          <a:xfrm>
            <a:off x="7445723" y="2023864"/>
            <a:ext cx="70207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064851" y="2046784"/>
            <a:ext cx="28948" cy="393948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823764" y="2035532"/>
            <a:ext cx="394082" cy="338554"/>
          </a:xfrm>
          <a:prstGeom prst="rect">
            <a:avLst/>
          </a:prstGeom>
          <a:noFill/>
        </p:spPr>
        <p:txBody>
          <a:bodyPr wrap="none" rtlCol="0">
            <a:spAutoFit/>
          </a:bodyPr>
          <a:lstStyle/>
          <a:p>
            <a:r>
              <a:rPr lang="id-ID" sz="1600" b="1" dirty="0">
                <a:solidFill>
                  <a:srgbClr val="4F81BD">
                    <a:lumMod val="75000"/>
                  </a:srgbClr>
                </a:solidFill>
              </a:rPr>
              <a:t>PT</a:t>
            </a:r>
          </a:p>
        </p:txBody>
      </p:sp>
      <p:cxnSp>
        <p:nvCxnSpPr>
          <p:cNvPr id="52" name="Straight Arrow Connector 51"/>
          <p:cNvCxnSpPr/>
          <p:nvPr/>
        </p:nvCxnSpPr>
        <p:spPr>
          <a:xfrm flipH="1" flipV="1">
            <a:off x="7631466" y="4233664"/>
            <a:ext cx="142" cy="175260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5508107" y="1642864"/>
            <a:ext cx="819091" cy="307777"/>
          </a:xfrm>
          <a:prstGeom prst="rect">
            <a:avLst/>
          </a:prstGeom>
          <a:solidFill>
            <a:srgbClr val="C00000"/>
          </a:solidFill>
        </p:spPr>
        <p:txBody>
          <a:bodyPr wrap="square" rtlCol="0">
            <a:spAutoFit/>
          </a:bodyPr>
          <a:lstStyle/>
          <a:p>
            <a:r>
              <a:rPr lang="id-ID" sz="1400" b="1" dirty="0">
                <a:solidFill>
                  <a:prstClr val="white"/>
                </a:solidFill>
              </a:rPr>
              <a:t>Creating</a:t>
            </a:r>
            <a:endParaRPr lang="id-ID" b="1" dirty="0">
              <a:solidFill>
                <a:prstClr val="white"/>
              </a:solidFill>
            </a:endParaRPr>
          </a:p>
        </p:txBody>
      </p:sp>
      <p:cxnSp>
        <p:nvCxnSpPr>
          <p:cNvPr id="63" name="Straight Arrow Connector 62"/>
          <p:cNvCxnSpPr>
            <a:endCxn id="61" idx="1"/>
          </p:cNvCxnSpPr>
          <p:nvPr/>
        </p:nvCxnSpPr>
        <p:spPr>
          <a:xfrm flipV="1">
            <a:off x="5215578" y="1796753"/>
            <a:ext cx="292529" cy="26409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Straight Arrow Connector 64"/>
          <p:cNvCxnSpPr>
            <a:endCxn id="61" idx="3"/>
          </p:cNvCxnSpPr>
          <p:nvPr/>
        </p:nvCxnSpPr>
        <p:spPr>
          <a:xfrm flipH="1" flipV="1">
            <a:off x="6327198" y="1796753"/>
            <a:ext cx="351038" cy="26409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2" name="Slide Number Placeholder 2"/>
          <p:cNvSpPr txBox="1"/>
          <p:nvPr/>
        </p:nvSpPr>
        <p:spPr>
          <a:xfrm>
            <a:off x="7886705" y="6492915"/>
            <a:ext cx="400050" cy="365125"/>
          </a:xfrm>
          <a:prstGeom prst="rect">
            <a:avLst/>
          </a:prstGeom>
          <a:solidFill>
            <a:srgbClr val="800000"/>
          </a:solidFill>
          <a:ln>
            <a:noFill/>
          </a:ln>
        </p:spPr>
        <p:txBody>
          <a:bodyPr anchor="ctr"/>
          <a:lstStyle/>
          <a:p>
            <a:pPr algn="r">
              <a:defRPr/>
            </a:pPr>
            <a:fld id="{F7195B9C-55F8-48D3-BFFF-F4A365A03066}" type="slidenum">
              <a:rPr lang="en-US" sz="1600" b="1">
                <a:solidFill>
                  <a:prstClr val="white"/>
                </a:solidFill>
                <a:effectLst>
                  <a:outerShdw blurRad="38100" dist="38100" dir="2700000" algn="tl">
                    <a:srgbClr val="000000"/>
                  </a:outerShdw>
                </a:effectLst>
                <a:cs typeface="Arial" pitchFamily="34" charset="0"/>
              </a:rPr>
              <a:pPr algn="r">
                <a:defRPr/>
              </a:pPr>
              <a:t>59</a:t>
            </a:fld>
            <a:endParaRPr lang="id-ID" sz="1100" b="1" dirty="0">
              <a:solidFill>
                <a:prstClr val="white"/>
              </a:solidFill>
              <a:effectLst>
                <a:outerShdw blurRad="38100" dist="38100" dir="2700000" algn="tl">
                  <a:srgbClr val="000000"/>
                </a:outerShdw>
              </a:effectLst>
              <a:cs typeface="Arial" pitchFamily="34" charset="0"/>
            </a:endParaRPr>
          </a:p>
        </p:txBody>
      </p:sp>
      <p:graphicFrame>
        <p:nvGraphicFramePr>
          <p:cNvPr id="67" name="Diagram 66"/>
          <p:cNvGraphicFramePr/>
          <p:nvPr>
            <p:extLst>
              <p:ext uri="{D42A27DB-BD31-4B8C-83A1-F6EECF244321}">
                <p14:modId xmlns:p14="http://schemas.microsoft.com/office/powerpoint/2010/main" val="3570054271"/>
              </p:ext>
            </p:extLst>
          </p:nvPr>
        </p:nvGraphicFramePr>
        <p:xfrm>
          <a:off x="881503" y="1918350"/>
          <a:ext cx="1946243"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68" name="TextBox 67"/>
          <p:cNvSpPr txBox="1"/>
          <p:nvPr/>
        </p:nvSpPr>
        <p:spPr>
          <a:xfrm>
            <a:off x="1406470" y="2971418"/>
            <a:ext cx="936104" cy="307777"/>
          </a:xfrm>
          <a:prstGeom prst="rect">
            <a:avLst/>
          </a:prstGeom>
          <a:noFill/>
        </p:spPr>
        <p:txBody>
          <a:bodyPr wrap="square" rtlCol="0">
            <a:spAutoFit/>
          </a:bodyPr>
          <a:lstStyle/>
          <a:p>
            <a:r>
              <a:rPr lang="id-ID" sz="1400" b="1" dirty="0">
                <a:solidFill>
                  <a:prstClr val="black"/>
                </a:solidFill>
              </a:rPr>
              <a:t>Analyzing</a:t>
            </a:r>
            <a:endParaRPr lang="id-ID" b="1" dirty="0">
              <a:solidFill>
                <a:prstClr val="black"/>
              </a:solidFill>
            </a:endParaRPr>
          </a:p>
        </p:txBody>
      </p:sp>
      <p:sp>
        <p:nvSpPr>
          <p:cNvPr id="69" name="TextBox 68"/>
          <p:cNvSpPr txBox="1"/>
          <p:nvPr/>
        </p:nvSpPr>
        <p:spPr>
          <a:xfrm>
            <a:off x="1419527" y="2197750"/>
            <a:ext cx="981551" cy="307777"/>
          </a:xfrm>
          <a:prstGeom prst="rect">
            <a:avLst/>
          </a:prstGeom>
          <a:noFill/>
        </p:spPr>
        <p:txBody>
          <a:bodyPr wrap="square" rtlCol="0">
            <a:spAutoFit/>
          </a:bodyPr>
          <a:lstStyle/>
          <a:p>
            <a:r>
              <a:rPr lang="id-ID" sz="1400" b="1" dirty="0">
                <a:solidFill>
                  <a:prstClr val="black"/>
                </a:solidFill>
              </a:rPr>
              <a:t>Evaluating</a:t>
            </a:r>
            <a:endParaRPr lang="id-ID" b="1" dirty="0">
              <a:solidFill>
                <a:prstClr val="black"/>
              </a:solidFill>
            </a:endParaRPr>
          </a:p>
        </p:txBody>
      </p:sp>
      <p:sp>
        <p:nvSpPr>
          <p:cNvPr id="70" name="TextBox 69"/>
          <p:cNvSpPr txBox="1"/>
          <p:nvPr/>
        </p:nvSpPr>
        <p:spPr>
          <a:xfrm>
            <a:off x="1339369" y="5867018"/>
            <a:ext cx="1128899" cy="646331"/>
          </a:xfrm>
          <a:prstGeom prst="rect">
            <a:avLst/>
          </a:prstGeom>
          <a:noFill/>
        </p:spPr>
        <p:txBody>
          <a:bodyPr wrap="none" rtlCol="0">
            <a:spAutoFit/>
          </a:bodyPr>
          <a:lstStyle/>
          <a:p>
            <a:pPr algn="ctr"/>
            <a:r>
              <a:rPr lang="id-ID" sz="1600" b="1" dirty="0">
                <a:solidFill>
                  <a:srgbClr val="0070C0"/>
                </a:solidFill>
              </a:rPr>
              <a:t>Knowledge</a:t>
            </a:r>
            <a:endParaRPr lang="id-ID" sz="2000" b="1" dirty="0">
              <a:solidFill>
                <a:srgbClr val="0070C0"/>
              </a:solidFill>
            </a:endParaRPr>
          </a:p>
          <a:p>
            <a:pPr algn="ctr"/>
            <a:r>
              <a:rPr lang="id-ID" sz="2000" b="1" dirty="0">
                <a:solidFill>
                  <a:srgbClr val="0070C0"/>
                </a:solidFill>
              </a:rPr>
              <a:t>(Bloom)</a:t>
            </a:r>
          </a:p>
        </p:txBody>
      </p:sp>
      <p:cxnSp>
        <p:nvCxnSpPr>
          <p:cNvPr id="71" name="Straight Arrow Connector 70"/>
          <p:cNvCxnSpPr/>
          <p:nvPr/>
        </p:nvCxnSpPr>
        <p:spPr>
          <a:xfrm flipV="1">
            <a:off x="2858032" y="4773326"/>
            <a:ext cx="0" cy="1152128"/>
          </a:xfrm>
          <a:prstGeom prst="straightConnector1">
            <a:avLst/>
          </a:prstGeom>
          <a:ln w="95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223628" y="1228690"/>
            <a:ext cx="1864688" cy="400110"/>
          </a:xfrm>
          <a:prstGeom prst="rect">
            <a:avLst/>
          </a:prstGeom>
          <a:noFill/>
        </p:spPr>
        <p:txBody>
          <a:bodyPr wrap="none" rtlCol="0">
            <a:spAutoFit/>
          </a:bodyPr>
          <a:lstStyle/>
          <a:p>
            <a:r>
              <a:rPr lang="id-ID" sz="2000" b="1" dirty="0">
                <a:solidFill>
                  <a:prstClr val="black"/>
                </a:solidFill>
              </a:rPr>
              <a:t>Kurikulum 2006</a:t>
            </a:r>
          </a:p>
        </p:txBody>
      </p:sp>
      <p:sp>
        <p:nvSpPr>
          <p:cNvPr id="76" name="TextBox 75"/>
          <p:cNvSpPr txBox="1"/>
          <p:nvPr/>
        </p:nvSpPr>
        <p:spPr>
          <a:xfrm>
            <a:off x="4517994" y="1228690"/>
            <a:ext cx="1864688" cy="400110"/>
          </a:xfrm>
          <a:prstGeom prst="rect">
            <a:avLst/>
          </a:prstGeom>
          <a:noFill/>
        </p:spPr>
        <p:txBody>
          <a:bodyPr wrap="none" rtlCol="0">
            <a:spAutoFit/>
          </a:bodyPr>
          <a:lstStyle/>
          <a:p>
            <a:r>
              <a:rPr lang="id-ID" sz="2000" b="1" dirty="0">
                <a:solidFill>
                  <a:prstClr val="black"/>
                </a:solidFill>
              </a:rPr>
              <a:t>Kurikulum 2013</a:t>
            </a:r>
          </a:p>
        </p:txBody>
      </p:sp>
      <p:sp>
        <p:nvSpPr>
          <p:cNvPr id="77" name="Right Arrow 76"/>
          <p:cNvSpPr/>
          <p:nvPr/>
        </p:nvSpPr>
        <p:spPr>
          <a:xfrm>
            <a:off x="2566816" y="3502936"/>
            <a:ext cx="468052"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79" name="TextBox 78"/>
          <p:cNvSpPr txBox="1"/>
          <p:nvPr/>
        </p:nvSpPr>
        <p:spPr>
          <a:xfrm>
            <a:off x="658184" y="729516"/>
            <a:ext cx="8147615" cy="400110"/>
          </a:xfrm>
          <a:prstGeom prst="rect">
            <a:avLst/>
          </a:prstGeom>
          <a:solidFill>
            <a:schemeClr val="accent6">
              <a:lumMod val="20000"/>
              <a:lumOff val="80000"/>
            </a:schemeClr>
          </a:solidFill>
        </p:spPr>
        <p:txBody>
          <a:bodyPr wrap="none" rtlCol="0">
            <a:spAutoFit/>
          </a:bodyPr>
          <a:lstStyle/>
          <a:p>
            <a:r>
              <a:rPr lang="id-ID" sz="2000" dirty="0">
                <a:solidFill>
                  <a:prstClr val="black"/>
                </a:solidFill>
              </a:rPr>
              <a:t>Perluasan dan pendalaman taksonomi dalam proses pencapaian kompetensi</a:t>
            </a:r>
          </a:p>
        </p:txBody>
      </p:sp>
    </p:spTree>
    <p:extLst>
      <p:ext uri="{BB962C8B-B14F-4D97-AF65-F5344CB8AC3E}">
        <p14:creationId xmlns:p14="http://schemas.microsoft.com/office/powerpoint/2010/main" val="4188028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rc 104"/>
          <p:cNvSpPr>
            <a:spLocks/>
          </p:cNvSpPr>
          <p:nvPr/>
        </p:nvSpPr>
        <p:spPr bwMode="auto">
          <a:xfrm rot="21405678" flipV="1">
            <a:off x="126787" y="2233613"/>
            <a:ext cx="8564562" cy="2271712"/>
          </a:xfrm>
          <a:custGeom>
            <a:avLst/>
            <a:gdLst>
              <a:gd name="T0" fmla="*/ 0 w 23289"/>
              <a:gd name="T1" fmla="*/ 2147483647 h 21600"/>
              <a:gd name="T2" fmla="*/ 2147483647 w 23289"/>
              <a:gd name="T3" fmla="*/ 2147483647 h 21600"/>
              <a:gd name="T4" fmla="*/ 2147483647 w 23289"/>
              <a:gd name="T5" fmla="*/ 2147483647 h 21600"/>
              <a:gd name="T6" fmla="*/ 0 60000 65536"/>
              <a:gd name="T7" fmla="*/ 0 60000 65536"/>
              <a:gd name="T8" fmla="*/ 0 60000 65536"/>
              <a:gd name="T9" fmla="*/ 0 w 23289"/>
              <a:gd name="T10" fmla="*/ 0 h 21600"/>
              <a:gd name="T11" fmla="*/ 23289 w 23289"/>
              <a:gd name="T12" fmla="*/ 21600 h 21600"/>
            </a:gdLst>
            <a:ahLst/>
            <a:cxnLst>
              <a:cxn ang="T6">
                <a:pos x="T0" y="T1"/>
              </a:cxn>
              <a:cxn ang="T7">
                <a:pos x="T2" y="T3"/>
              </a:cxn>
              <a:cxn ang="T8">
                <a:pos x="T4" y="T5"/>
              </a:cxn>
            </a:cxnLst>
            <a:rect l="T9" t="T10" r="T11" b="T12"/>
            <a:pathLst>
              <a:path w="23289" h="21600" fill="none" extrusionOk="0">
                <a:moveTo>
                  <a:pt x="-1" y="81"/>
                </a:moveTo>
                <a:cubicBezTo>
                  <a:pt x="623" y="27"/>
                  <a:pt x="1249" y="-1"/>
                  <a:pt x="1876" y="0"/>
                </a:cubicBezTo>
                <a:cubicBezTo>
                  <a:pt x="12709" y="0"/>
                  <a:pt x="21867" y="8025"/>
                  <a:pt x="23289" y="18765"/>
                </a:cubicBezTo>
              </a:path>
              <a:path w="23289" h="21600" stroke="0" extrusionOk="0">
                <a:moveTo>
                  <a:pt x="-1" y="81"/>
                </a:moveTo>
                <a:cubicBezTo>
                  <a:pt x="623" y="27"/>
                  <a:pt x="1249" y="-1"/>
                  <a:pt x="1876" y="0"/>
                </a:cubicBezTo>
                <a:cubicBezTo>
                  <a:pt x="12709" y="0"/>
                  <a:pt x="21867" y="8025"/>
                  <a:pt x="23289" y="18765"/>
                </a:cubicBezTo>
                <a:lnTo>
                  <a:pt x="1876" y="21600"/>
                </a:lnTo>
                <a:close/>
              </a:path>
            </a:pathLst>
          </a:custGeom>
          <a:noFill/>
          <a:ln w="19050">
            <a:solidFill>
              <a:schemeClr val="accent1"/>
            </a:solidFill>
            <a:prstDash val="dash"/>
            <a:round/>
            <a:headEnd/>
            <a:tailEnd/>
          </a:ln>
        </p:spPr>
        <p:txBody>
          <a:bodyPr rot="10800000" wrap="none" anchor="ctr"/>
          <a:lstStyle/>
          <a:p>
            <a:endParaRPr lang="en-US"/>
          </a:p>
        </p:txBody>
      </p:sp>
      <p:sp>
        <p:nvSpPr>
          <p:cNvPr id="25605" name="Rectangle 42"/>
          <p:cNvSpPr>
            <a:spLocks noGrp="1" noChangeArrowheads="1"/>
          </p:cNvSpPr>
          <p:nvPr>
            <p:ph type="title"/>
          </p:nvPr>
        </p:nvSpPr>
        <p:spPr>
          <a:xfrm>
            <a:off x="433174" y="228600"/>
            <a:ext cx="5410200" cy="990600"/>
          </a:xfrm>
        </p:spPr>
        <p:txBody>
          <a:bodyPr>
            <a:normAutofit fontScale="90000"/>
          </a:bodyPr>
          <a:lstStyle/>
          <a:p>
            <a:pPr algn="l" eaLnBrk="1" hangingPunct="1">
              <a:defRPr/>
            </a:pPr>
            <a:r>
              <a:rPr lang="en-US" sz="2800" b="1" dirty="0" smtClean="0"/>
              <a:t>ROADMAP PENGEMBANGAN PENDIDIKAN KEJURUAN </a:t>
            </a:r>
            <a:br>
              <a:rPr lang="en-US" sz="2800" b="1" dirty="0" smtClean="0"/>
            </a:br>
            <a:r>
              <a:rPr lang="en-US" sz="2800" b="1" dirty="0" smtClean="0"/>
              <a:t>2010-2014</a:t>
            </a:r>
          </a:p>
        </p:txBody>
      </p:sp>
      <p:sp>
        <p:nvSpPr>
          <p:cNvPr id="8198" name="Arc 6"/>
          <p:cNvSpPr>
            <a:spLocks/>
          </p:cNvSpPr>
          <p:nvPr/>
        </p:nvSpPr>
        <p:spPr bwMode="auto">
          <a:xfrm flipV="1">
            <a:off x="242674" y="2144713"/>
            <a:ext cx="8280400" cy="2209800"/>
          </a:xfrm>
          <a:custGeom>
            <a:avLst/>
            <a:gdLst>
              <a:gd name="T0" fmla="*/ 0 w 22432"/>
              <a:gd name="T1" fmla="*/ 2046 h 21600"/>
              <a:gd name="T2" fmla="*/ 8280400 w 22432"/>
              <a:gd name="T3" fmla="*/ 1997721 h 21600"/>
              <a:gd name="T4" fmla="*/ 344032 w 22432"/>
              <a:gd name="T5" fmla="*/ 2209800 h 21600"/>
              <a:gd name="T6" fmla="*/ 0 60000 65536"/>
              <a:gd name="T7" fmla="*/ 0 60000 65536"/>
              <a:gd name="T8" fmla="*/ 0 60000 65536"/>
              <a:gd name="T9" fmla="*/ 0 w 22432"/>
              <a:gd name="T10" fmla="*/ 0 h 21600"/>
              <a:gd name="T11" fmla="*/ 22432 w 22432"/>
              <a:gd name="T12" fmla="*/ 21600 h 21600"/>
            </a:gdLst>
            <a:ahLst/>
            <a:cxnLst>
              <a:cxn ang="T6">
                <a:pos x="T0" y="T1"/>
              </a:cxn>
              <a:cxn ang="T7">
                <a:pos x="T2" y="T3"/>
              </a:cxn>
              <a:cxn ang="T8">
                <a:pos x="T4" y="T5"/>
              </a:cxn>
            </a:cxnLst>
            <a:rect l="T9" t="T10" r="T11" b="T12"/>
            <a:pathLst>
              <a:path w="22432" h="21600" fill="none" extrusionOk="0">
                <a:moveTo>
                  <a:pt x="0" y="20"/>
                </a:moveTo>
                <a:cubicBezTo>
                  <a:pt x="310" y="6"/>
                  <a:pt x="621" y="-1"/>
                  <a:pt x="932" y="0"/>
                </a:cubicBezTo>
                <a:cubicBezTo>
                  <a:pt x="12058" y="0"/>
                  <a:pt x="21364" y="8451"/>
                  <a:pt x="22432" y="19526"/>
                </a:cubicBezTo>
              </a:path>
              <a:path w="22432" h="21600" stroke="0" extrusionOk="0">
                <a:moveTo>
                  <a:pt x="0" y="20"/>
                </a:moveTo>
                <a:cubicBezTo>
                  <a:pt x="310" y="6"/>
                  <a:pt x="621" y="-1"/>
                  <a:pt x="932" y="0"/>
                </a:cubicBezTo>
                <a:cubicBezTo>
                  <a:pt x="12058" y="0"/>
                  <a:pt x="21364" y="8451"/>
                  <a:pt x="22432" y="19526"/>
                </a:cubicBezTo>
                <a:lnTo>
                  <a:pt x="932" y="21600"/>
                </a:lnTo>
                <a:close/>
              </a:path>
            </a:pathLst>
          </a:custGeom>
          <a:noFill/>
          <a:ln w="38100">
            <a:solidFill>
              <a:srgbClr val="FF6600"/>
            </a:solidFill>
            <a:round/>
            <a:headEnd/>
            <a:tailEnd/>
          </a:ln>
          <a:effectLst>
            <a:outerShdw dist="107763" dir="18900000" algn="ctr" rotWithShape="0">
              <a:schemeClr val="bg2">
                <a:alpha val="50000"/>
              </a:schemeClr>
            </a:outerShdw>
          </a:effectLst>
        </p:spPr>
        <p:txBody>
          <a:bodyPr rot="10800000" wrap="none" anchor="ctr"/>
          <a:lstStyle/>
          <a:p>
            <a:pPr>
              <a:defRPr/>
            </a:pPr>
            <a:endParaRPr lang="en-US">
              <a:latin typeface="Arial" charset="0"/>
            </a:endParaRPr>
          </a:p>
        </p:txBody>
      </p:sp>
      <p:sp>
        <p:nvSpPr>
          <p:cNvPr id="8202" name="Arc 10"/>
          <p:cNvSpPr>
            <a:spLocks/>
          </p:cNvSpPr>
          <p:nvPr/>
        </p:nvSpPr>
        <p:spPr bwMode="auto">
          <a:xfrm rot="21343080" flipV="1">
            <a:off x="72813" y="2386013"/>
            <a:ext cx="8596312" cy="2271712"/>
          </a:xfrm>
          <a:custGeom>
            <a:avLst/>
            <a:gdLst>
              <a:gd name="T0" fmla="*/ 0 w 23289"/>
              <a:gd name="T1" fmla="*/ 8624 h 21600"/>
              <a:gd name="T2" fmla="*/ 8596312 w 23289"/>
              <a:gd name="T3" fmla="*/ 1973655 h 21600"/>
              <a:gd name="T4" fmla="*/ 692459 w 23289"/>
              <a:gd name="T5" fmla="*/ 2271712 h 21600"/>
              <a:gd name="T6" fmla="*/ 0 60000 65536"/>
              <a:gd name="T7" fmla="*/ 0 60000 65536"/>
              <a:gd name="T8" fmla="*/ 0 60000 65536"/>
              <a:gd name="T9" fmla="*/ 0 w 23289"/>
              <a:gd name="T10" fmla="*/ 0 h 21600"/>
              <a:gd name="T11" fmla="*/ 23289 w 23289"/>
              <a:gd name="T12" fmla="*/ 21600 h 21600"/>
            </a:gdLst>
            <a:ahLst/>
            <a:cxnLst>
              <a:cxn ang="T6">
                <a:pos x="T0" y="T1"/>
              </a:cxn>
              <a:cxn ang="T7">
                <a:pos x="T2" y="T3"/>
              </a:cxn>
              <a:cxn ang="T8">
                <a:pos x="T4" y="T5"/>
              </a:cxn>
            </a:cxnLst>
            <a:rect l="T9" t="T10" r="T11" b="T12"/>
            <a:pathLst>
              <a:path w="23289" h="21600" fill="none" extrusionOk="0">
                <a:moveTo>
                  <a:pt x="-1" y="81"/>
                </a:moveTo>
                <a:cubicBezTo>
                  <a:pt x="623" y="27"/>
                  <a:pt x="1249" y="-1"/>
                  <a:pt x="1876" y="0"/>
                </a:cubicBezTo>
                <a:cubicBezTo>
                  <a:pt x="12709" y="0"/>
                  <a:pt x="21867" y="8025"/>
                  <a:pt x="23289" y="18765"/>
                </a:cubicBezTo>
              </a:path>
              <a:path w="23289" h="21600" stroke="0" extrusionOk="0">
                <a:moveTo>
                  <a:pt x="-1" y="81"/>
                </a:moveTo>
                <a:cubicBezTo>
                  <a:pt x="623" y="27"/>
                  <a:pt x="1249" y="-1"/>
                  <a:pt x="1876" y="0"/>
                </a:cubicBezTo>
                <a:cubicBezTo>
                  <a:pt x="12709" y="0"/>
                  <a:pt x="21867" y="8025"/>
                  <a:pt x="23289" y="18765"/>
                </a:cubicBezTo>
                <a:lnTo>
                  <a:pt x="1876" y="21600"/>
                </a:lnTo>
                <a:close/>
              </a:path>
            </a:pathLst>
          </a:custGeom>
          <a:noFill/>
          <a:ln w="38100">
            <a:solidFill>
              <a:srgbClr val="FF6600"/>
            </a:solidFill>
            <a:round/>
            <a:headEnd/>
            <a:tailEnd/>
          </a:ln>
          <a:effectLst>
            <a:outerShdw dist="107763" dir="18900000" algn="ctr" rotWithShape="0">
              <a:schemeClr val="bg2">
                <a:alpha val="50000"/>
              </a:schemeClr>
            </a:outerShdw>
          </a:effectLst>
        </p:spPr>
        <p:txBody>
          <a:bodyPr rot="10800000" wrap="none" anchor="ctr"/>
          <a:lstStyle/>
          <a:p>
            <a:pPr>
              <a:defRPr/>
            </a:pPr>
            <a:endParaRPr lang="en-US">
              <a:latin typeface="Arial" charset="0"/>
            </a:endParaRPr>
          </a:p>
        </p:txBody>
      </p:sp>
      <p:grpSp>
        <p:nvGrpSpPr>
          <p:cNvPr id="2" name="Group 38"/>
          <p:cNvGrpSpPr>
            <a:grpSpLocks/>
          </p:cNvGrpSpPr>
          <p:nvPr/>
        </p:nvGrpSpPr>
        <p:grpSpPr bwMode="auto">
          <a:xfrm>
            <a:off x="1631739" y="4071940"/>
            <a:ext cx="696913" cy="636587"/>
            <a:chOff x="1114" y="2431"/>
            <a:chExt cx="439" cy="401"/>
          </a:xfrm>
        </p:grpSpPr>
        <p:sp>
          <p:nvSpPr>
            <p:cNvPr id="20531" name="Rectangle 16"/>
            <p:cNvSpPr>
              <a:spLocks noChangeArrowheads="1"/>
            </p:cNvSpPr>
            <p:nvPr/>
          </p:nvSpPr>
          <p:spPr bwMode="gray">
            <a:xfrm rot="3419336">
              <a:off x="1137" y="2433"/>
              <a:ext cx="401" cy="397"/>
            </a:xfrm>
            <a:prstGeom prst="rect">
              <a:avLst/>
            </a:prstGeom>
            <a:solidFill>
              <a:srgbClr val="CCECFF"/>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CCECFF"/>
              </a:extrusionClr>
            </a:sp3d>
          </p:spPr>
          <p:txBody>
            <a:bodyPr rot="10800000" vert="eaVert" wrap="none" anchor="ctr">
              <a:flatTx/>
            </a:bodyPr>
            <a:lstStyle/>
            <a:p>
              <a:endParaRPr lang="en-US">
                <a:solidFill>
                  <a:srgbClr val="FF0000"/>
                </a:solidFill>
              </a:endParaRPr>
            </a:p>
          </p:txBody>
        </p:sp>
        <p:sp>
          <p:nvSpPr>
            <p:cNvPr id="8209" name="Rectangle 17"/>
            <p:cNvSpPr>
              <a:spLocks noChangeArrowheads="1"/>
            </p:cNvSpPr>
            <p:nvPr/>
          </p:nvSpPr>
          <p:spPr bwMode="gray">
            <a:xfrm>
              <a:off x="1114" y="2506"/>
              <a:ext cx="439" cy="233"/>
            </a:xfrm>
            <a:prstGeom prst="rect">
              <a:avLst/>
            </a:prstGeom>
            <a:noFill/>
            <a:ln w="9525">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charset="0"/>
                </a:rPr>
                <a:t>2010</a:t>
              </a:r>
            </a:p>
          </p:txBody>
        </p:sp>
      </p:grpSp>
      <p:grpSp>
        <p:nvGrpSpPr>
          <p:cNvPr id="3" name="Group 37"/>
          <p:cNvGrpSpPr>
            <a:grpSpLocks/>
          </p:cNvGrpSpPr>
          <p:nvPr/>
        </p:nvGrpSpPr>
        <p:grpSpPr bwMode="auto">
          <a:xfrm>
            <a:off x="3012866" y="3943352"/>
            <a:ext cx="684214" cy="574675"/>
            <a:chOff x="2128" y="2326"/>
            <a:chExt cx="431" cy="362"/>
          </a:xfrm>
        </p:grpSpPr>
        <p:sp>
          <p:nvSpPr>
            <p:cNvPr id="20529" name="Rectangle 19"/>
            <p:cNvSpPr>
              <a:spLocks noChangeArrowheads="1"/>
            </p:cNvSpPr>
            <p:nvPr/>
          </p:nvSpPr>
          <p:spPr bwMode="gray">
            <a:xfrm rot="3419336">
              <a:off x="2160" y="2303"/>
              <a:ext cx="362" cy="407"/>
            </a:xfrm>
            <a:prstGeom prst="rect">
              <a:avLst/>
            </a:prstGeom>
            <a:solidFill>
              <a:srgbClr val="99CCFF"/>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99CCFF"/>
              </a:extrusionClr>
            </a:sp3d>
          </p:spPr>
          <p:txBody>
            <a:bodyPr rot="10800000" vert="eaVert" wrap="none" anchor="ctr">
              <a:flatTx/>
            </a:bodyPr>
            <a:lstStyle/>
            <a:p>
              <a:endParaRPr lang="en-US">
                <a:solidFill>
                  <a:srgbClr val="FF0000"/>
                </a:solidFill>
              </a:endParaRPr>
            </a:p>
          </p:txBody>
        </p:sp>
        <p:sp>
          <p:nvSpPr>
            <p:cNvPr id="8212" name="Rectangle 20"/>
            <p:cNvSpPr>
              <a:spLocks noChangeArrowheads="1"/>
            </p:cNvSpPr>
            <p:nvPr/>
          </p:nvSpPr>
          <p:spPr bwMode="gray">
            <a:xfrm>
              <a:off x="2128" y="2382"/>
              <a:ext cx="431" cy="233"/>
            </a:xfrm>
            <a:prstGeom prst="rect">
              <a:avLst/>
            </a:prstGeom>
            <a:noFill/>
            <a:ln w="9525">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charset="0"/>
                </a:rPr>
                <a:t>2011</a:t>
              </a:r>
            </a:p>
          </p:txBody>
        </p:sp>
      </p:grpSp>
      <p:grpSp>
        <p:nvGrpSpPr>
          <p:cNvPr id="4" name="Group 36"/>
          <p:cNvGrpSpPr>
            <a:grpSpLocks/>
          </p:cNvGrpSpPr>
          <p:nvPr/>
        </p:nvGrpSpPr>
        <p:grpSpPr bwMode="auto">
          <a:xfrm>
            <a:off x="4313022" y="3630613"/>
            <a:ext cx="720724" cy="635000"/>
            <a:chOff x="3072" y="2096"/>
            <a:chExt cx="454" cy="400"/>
          </a:xfrm>
        </p:grpSpPr>
        <p:sp>
          <p:nvSpPr>
            <p:cNvPr id="20527" name="Rectangle 22"/>
            <p:cNvSpPr>
              <a:spLocks noChangeArrowheads="1"/>
            </p:cNvSpPr>
            <p:nvPr/>
          </p:nvSpPr>
          <p:spPr bwMode="gray">
            <a:xfrm rot="3419336">
              <a:off x="3085" y="2083"/>
              <a:ext cx="400" cy="425"/>
            </a:xfrm>
            <a:prstGeom prst="rect">
              <a:avLst/>
            </a:prstGeom>
            <a:solidFill>
              <a:srgbClr val="6699FF"/>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6699FF"/>
              </a:extrusionClr>
            </a:sp3d>
          </p:spPr>
          <p:txBody>
            <a:bodyPr rot="10800000" vert="eaVert" wrap="none" anchor="ctr">
              <a:flatTx/>
            </a:bodyPr>
            <a:lstStyle/>
            <a:p>
              <a:endParaRPr lang="en-US">
                <a:solidFill>
                  <a:srgbClr val="FF0000"/>
                </a:solidFill>
              </a:endParaRPr>
            </a:p>
          </p:txBody>
        </p:sp>
        <p:sp>
          <p:nvSpPr>
            <p:cNvPr id="8215" name="Rectangle 23"/>
            <p:cNvSpPr>
              <a:spLocks noChangeArrowheads="1"/>
            </p:cNvSpPr>
            <p:nvPr/>
          </p:nvSpPr>
          <p:spPr bwMode="gray">
            <a:xfrm>
              <a:off x="3087" y="2182"/>
              <a:ext cx="439" cy="233"/>
            </a:xfrm>
            <a:prstGeom prst="rect">
              <a:avLst/>
            </a:prstGeom>
            <a:noFill/>
            <a:ln w="9525">
              <a:noFill/>
              <a:miter lim="800000"/>
              <a:headEnd/>
              <a:tailEnd/>
            </a:ln>
            <a:effectLst/>
          </p:spPr>
          <p:txBody>
            <a:bodyPr wrap="none">
              <a:spAutoFit/>
            </a:bodyPr>
            <a:lstStyle/>
            <a:p>
              <a:pPr>
                <a:defRPr/>
              </a:pPr>
              <a:r>
                <a:rPr lang="en-GB" b="1">
                  <a:solidFill>
                    <a:srgbClr val="FF0000"/>
                  </a:solidFill>
                  <a:effectLst>
                    <a:outerShdw blurRad="38100" dist="38100" dir="2700000" algn="tl">
                      <a:srgbClr val="C0C0C0"/>
                    </a:outerShdw>
                  </a:effectLst>
                  <a:latin typeface="Arial" charset="0"/>
                </a:rPr>
                <a:t>2012</a:t>
              </a:r>
            </a:p>
          </p:txBody>
        </p:sp>
      </p:grpSp>
      <p:grpSp>
        <p:nvGrpSpPr>
          <p:cNvPr id="5" name="Group 34"/>
          <p:cNvGrpSpPr>
            <a:grpSpLocks/>
          </p:cNvGrpSpPr>
          <p:nvPr/>
        </p:nvGrpSpPr>
        <p:grpSpPr bwMode="auto">
          <a:xfrm>
            <a:off x="6973678" y="2736850"/>
            <a:ext cx="696913" cy="636588"/>
            <a:chOff x="4656" y="2160"/>
            <a:chExt cx="439" cy="401"/>
          </a:xfrm>
        </p:grpSpPr>
        <p:sp>
          <p:nvSpPr>
            <p:cNvPr id="20525" name="Rectangle 25"/>
            <p:cNvSpPr>
              <a:spLocks noChangeArrowheads="1"/>
            </p:cNvSpPr>
            <p:nvPr/>
          </p:nvSpPr>
          <p:spPr bwMode="gray">
            <a:xfrm rot="3419336">
              <a:off x="4661" y="2155"/>
              <a:ext cx="401" cy="411"/>
            </a:xfrm>
            <a:prstGeom prst="rect">
              <a:avLst/>
            </a:prstGeom>
            <a:solidFill>
              <a:srgbClr val="0000FF"/>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0000FF"/>
              </a:extrusionClr>
            </a:sp3d>
          </p:spPr>
          <p:txBody>
            <a:bodyPr rot="10800000" vert="eaVert" wrap="none" anchor="ctr">
              <a:flatTx/>
            </a:bodyPr>
            <a:lstStyle/>
            <a:p>
              <a:endParaRPr lang="en-US">
                <a:solidFill>
                  <a:srgbClr val="FF0000"/>
                </a:solidFill>
              </a:endParaRPr>
            </a:p>
          </p:txBody>
        </p:sp>
        <p:sp>
          <p:nvSpPr>
            <p:cNvPr id="8218" name="Rectangle 26"/>
            <p:cNvSpPr>
              <a:spLocks noChangeArrowheads="1"/>
            </p:cNvSpPr>
            <p:nvPr/>
          </p:nvSpPr>
          <p:spPr bwMode="gray">
            <a:xfrm>
              <a:off x="4656" y="2251"/>
              <a:ext cx="439" cy="233"/>
            </a:xfrm>
            <a:prstGeom prst="rect">
              <a:avLst/>
            </a:prstGeom>
            <a:noFill/>
            <a:ln w="9525">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charset="0"/>
                </a:rPr>
                <a:t>2014</a:t>
              </a:r>
            </a:p>
          </p:txBody>
        </p:sp>
      </p:grpSp>
      <p:grpSp>
        <p:nvGrpSpPr>
          <p:cNvPr id="6" name="Group 39"/>
          <p:cNvGrpSpPr>
            <a:grpSpLocks/>
          </p:cNvGrpSpPr>
          <p:nvPr/>
        </p:nvGrpSpPr>
        <p:grpSpPr bwMode="auto">
          <a:xfrm>
            <a:off x="312525" y="4235452"/>
            <a:ext cx="696913" cy="574675"/>
            <a:chOff x="192" y="2566"/>
            <a:chExt cx="439" cy="362"/>
          </a:xfrm>
        </p:grpSpPr>
        <p:sp>
          <p:nvSpPr>
            <p:cNvPr id="20523" name="Rectangle 28"/>
            <p:cNvSpPr>
              <a:spLocks noChangeArrowheads="1"/>
            </p:cNvSpPr>
            <p:nvPr/>
          </p:nvSpPr>
          <p:spPr bwMode="gray">
            <a:xfrm rot="3419336">
              <a:off x="228" y="2543"/>
              <a:ext cx="362" cy="407"/>
            </a:xfrm>
            <a:prstGeom prst="rect">
              <a:avLst/>
            </a:prstGeom>
            <a:solidFill>
              <a:srgbClr val="E1F4FF"/>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E1F4FF"/>
              </a:extrusionClr>
            </a:sp3d>
          </p:spPr>
          <p:txBody>
            <a:bodyPr rot="10800000" vert="eaVert" wrap="none" anchor="ctr">
              <a:flatTx/>
            </a:bodyPr>
            <a:lstStyle/>
            <a:p>
              <a:endParaRPr lang="en-US">
                <a:solidFill>
                  <a:srgbClr val="FF0000"/>
                </a:solidFill>
              </a:endParaRPr>
            </a:p>
          </p:txBody>
        </p:sp>
        <p:sp>
          <p:nvSpPr>
            <p:cNvPr id="8221" name="Rectangle 29"/>
            <p:cNvSpPr>
              <a:spLocks noChangeArrowheads="1"/>
            </p:cNvSpPr>
            <p:nvPr/>
          </p:nvSpPr>
          <p:spPr bwMode="gray">
            <a:xfrm>
              <a:off x="192" y="2613"/>
              <a:ext cx="439" cy="233"/>
            </a:xfrm>
            <a:prstGeom prst="rect">
              <a:avLst/>
            </a:prstGeom>
            <a:noFill/>
            <a:ln w="9525">
              <a:noFill/>
              <a:miter lim="800000"/>
              <a:headEnd/>
              <a:tailEnd/>
            </a:ln>
            <a:effectLst/>
          </p:spPr>
          <p:txBody>
            <a:bodyPr wrap="none">
              <a:spAutoFit/>
            </a:bodyPr>
            <a:lstStyle/>
            <a:p>
              <a:pPr>
                <a:defRPr/>
              </a:pPr>
              <a:r>
                <a:rPr lang="en-GB" b="1">
                  <a:solidFill>
                    <a:srgbClr val="FF0000"/>
                  </a:solidFill>
                  <a:effectLst>
                    <a:outerShdw blurRad="38100" dist="38100" dir="2700000" algn="tl">
                      <a:srgbClr val="C0C0C0"/>
                    </a:outerShdw>
                  </a:effectLst>
                  <a:latin typeface="Arial" charset="0"/>
                </a:rPr>
                <a:t>2009</a:t>
              </a:r>
            </a:p>
          </p:txBody>
        </p:sp>
      </p:grpSp>
      <p:grpSp>
        <p:nvGrpSpPr>
          <p:cNvPr id="7" name="Group 61"/>
          <p:cNvGrpSpPr>
            <a:grpSpLocks/>
          </p:cNvGrpSpPr>
          <p:nvPr/>
        </p:nvGrpSpPr>
        <p:grpSpPr bwMode="auto">
          <a:xfrm>
            <a:off x="5616365" y="3343275"/>
            <a:ext cx="696913" cy="574675"/>
            <a:chOff x="3593" y="2052"/>
            <a:chExt cx="439" cy="362"/>
          </a:xfrm>
        </p:grpSpPr>
        <p:sp>
          <p:nvSpPr>
            <p:cNvPr id="20521" name="Rectangle 31"/>
            <p:cNvSpPr>
              <a:spLocks noChangeArrowheads="1"/>
            </p:cNvSpPr>
            <p:nvPr/>
          </p:nvSpPr>
          <p:spPr bwMode="gray">
            <a:xfrm rot="3419336">
              <a:off x="3629" y="2029"/>
              <a:ext cx="362" cy="407"/>
            </a:xfrm>
            <a:prstGeom prst="rect">
              <a:avLst/>
            </a:prstGeom>
            <a:solidFill>
              <a:srgbClr val="3366FF"/>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3366FF"/>
              </a:extrusionClr>
            </a:sp3d>
          </p:spPr>
          <p:txBody>
            <a:bodyPr rot="10800000" vert="eaVert" wrap="none" anchor="ctr">
              <a:flatTx/>
            </a:bodyPr>
            <a:lstStyle/>
            <a:p>
              <a:endParaRPr lang="en-US">
                <a:solidFill>
                  <a:srgbClr val="FF0000"/>
                </a:solidFill>
              </a:endParaRPr>
            </a:p>
          </p:txBody>
        </p:sp>
        <p:sp>
          <p:nvSpPr>
            <p:cNvPr id="8224" name="Rectangle 32"/>
            <p:cNvSpPr>
              <a:spLocks noChangeArrowheads="1"/>
            </p:cNvSpPr>
            <p:nvPr/>
          </p:nvSpPr>
          <p:spPr bwMode="gray">
            <a:xfrm>
              <a:off x="3593" y="2114"/>
              <a:ext cx="439" cy="233"/>
            </a:xfrm>
            <a:prstGeom prst="rect">
              <a:avLst/>
            </a:prstGeom>
            <a:noFill/>
            <a:ln w="9525">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charset="0"/>
                </a:rPr>
                <a:t>2013</a:t>
              </a:r>
            </a:p>
          </p:txBody>
        </p:sp>
      </p:grpSp>
      <p:sp>
        <p:nvSpPr>
          <p:cNvPr id="8235" name="AutoShape 43"/>
          <p:cNvSpPr>
            <a:spLocks noChangeArrowheads="1"/>
          </p:cNvSpPr>
          <p:nvPr/>
        </p:nvSpPr>
        <p:spPr bwMode="auto">
          <a:xfrm>
            <a:off x="202987" y="1927225"/>
            <a:ext cx="1106487" cy="1981200"/>
          </a:xfrm>
          <a:prstGeom prst="roundRect">
            <a:avLst>
              <a:gd name="adj" fmla="val 16667"/>
            </a:avLst>
          </a:prstGeom>
          <a:solidFill>
            <a:schemeClr val="bg1"/>
          </a:solidFill>
          <a:ln w="9525">
            <a:solidFill>
              <a:srgbClr val="00B050"/>
            </a:solidFill>
            <a:round/>
            <a:headEnd/>
            <a:tailEnd/>
          </a:ln>
          <a:effectLst/>
        </p:spPr>
        <p:txBody>
          <a:bodyPr wrap="none" anchor="ctr"/>
          <a:lstStyle/>
          <a:p>
            <a:pPr algn="ctr">
              <a:defRPr/>
            </a:pPr>
            <a:r>
              <a:rPr lang="en-US" sz="1200" b="1" u="sng" dirty="0">
                <a:latin typeface="Arial" charset="0"/>
              </a:rPr>
              <a:t>KONDISI</a:t>
            </a:r>
          </a:p>
          <a:p>
            <a:pPr algn="ctr">
              <a:defRPr/>
            </a:pPr>
            <a:endParaRPr lang="en-US" sz="500" b="1" dirty="0">
              <a:latin typeface="Arial" charset="0"/>
            </a:endParaRPr>
          </a:p>
          <a:p>
            <a:pPr algn="ctr">
              <a:defRPr/>
            </a:pP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SMK</a:t>
            </a:r>
          </a:p>
          <a:p>
            <a:pPr algn="ctr">
              <a:defRPr/>
            </a:pPr>
            <a:r>
              <a:rPr lang="en-US" sz="1200" b="1" dirty="0" smtClean="0">
                <a:latin typeface="Arial" charset="0"/>
              </a:rPr>
              <a:t>8.593</a:t>
            </a: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SISWA</a:t>
            </a:r>
          </a:p>
          <a:p>
            <a:pPr algn="ctr">
              <a:defRPr/>
            </a:pPr>
            <a:fld id="{45679CF2-882E-4806-8FD2-2B294FCAA8B1}" type="VALUE">
              <a:rPr lang="en-US" sz="1200" b="1" smtClean="0"/>
              <a:pPr/>
              <a:t>3.276.921</a:t>
            </a:fld>
            <a:endParaRPr lang="id-ID" sz="1200" b="1" dirty="0" smtClean="0"/>
          </a:p>
          <a:p>
            <a:pPr algn="ctr">
              <a:defRPr/>
            </a:pPr>
            <a:endParaRPr lang="en-US" sz="500" b="1" dirty="0">
              <a:latin typeface="Arial" charset="0"/>
            </a:endParaRPr>
          </a:p>
          <a:p>
            <a:pPr algn="ctr">
              <a:defRPr/>
            </a:pPr>
            <a:r>
              <a:rPr lang="en-US" sz="1200" b="1" dirty="0" smtClean="0">
                <a:latin typeface="Arial" charset="0"/>
              </a:rPr>
              <a:t>GURU*</a:t>
            </a:r>
            <a:endParaRPr lang="en-US" sz="1200" b="1" dirty="0">
              <a:latin typeface="Arial" charset="0"/>
            </a:endParaRPr>
          </a:p>
          <a:p>
            <a:pPr algn="ctr">
              <a:defRPr/>
            </a:pPr>
            <a:r>
              <a:rPr lang="en-US" sz="1200" b="1" dirty="0" smtClean="0">
                <a:latin typeface="Arial" charset="0"/>
              </a:rPr>
              <a:t>122,622</a:t>
            </a:r>
            <a:endParaRPr lang="en-US" sz="1200" b="1" dirty="0">
              <a:latin typeface="Arial" charset="0"/>
            </a:endParaRPr>
          </a:p>
        </p:txBody>
      </p:sp>
      <p:sp>
        <p:nvSpPr>
          <p:cNvPr id="8238" name="AutoShape 46"/>
          <p:cNvSpPr>
            <a:spLocks noChangeArrowheads="1"/>
          </p:cNvSpPr>
          <p:nvPr/>
        </p:nvSpPr>
        <p:spPr bwMode="auto">
          <a:xfrm>
            <a:off x="1450762" y="1774825"/>
            <a:ext cx="1155700" cy="1981200"/>
          </a:xfrm>
          <a:prstGeom prst="roundRect">
            <a:avLst>
              <a:gd name="adj" fmla="val 16667"/>
            </a:avLst>
          </a:prstGeom>
          <a:solidFill>
            <a:schemeClr val="bg1"/>
          </a:solidFill>
          <a:ln w="9525">
            <a:solidFill>
              <a:srgbClr val="00B050"/>
            </a:solidFill>
            <a:round/>
            <a:headEnd/>
            <a:tailEnd/>
          </a:ln>
          <a:effectLst/>
        </p:spPr>
        <p:txBody>
          <a:bodyPr wrap="none" anchor="ctr"/>
          <a:lstStyle/>
          <a:p>
            <a:pPr algn="ctr">
              <a:defRPr/>
            </a:pPr>
            <a:r>
              <a:rPr lang="en-US" sz="1200" b="1" u="sng" dirty="0" smtClean="0">
                <a:latin typeface="Arial" charset="0"/>
              </a:rPr>
              <a:t>KONDISI</a:t>
            </a:r>
            <a:endParaRPr lang="en-US" sz="1200" b="1" dirty="0">
              <a:latin typeface="Arial" charset="0"/>
            </a:endParaRPr>
          </a:p>
          <a:p>
            <a:pPr algn="ctr">
              <a:defRPr/>
            </a:pPr>
            <a:endParaRPr lang="en-US" sz="500" b="1" dirty="0">
              <a:latin typeface="Arial" charset="0"/>
            </a:endParaRPr>
          </a:p>
          <a:p>
            <a:pPr algn="ctr">
              <a:defRPr/>
            </a:pP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SMK</a:t>
            </a:r>
          </a:p>
          <a:p>
            <a:pPr algn="ctr">
              <a:defRPr/>
            </a:pPr>
            <a:r>
              <a:rPr lang="en-US" sz="1200" b="1" dirty="0" smtClean="0">
                <a:latin typeface="Arial" charset="0"/>
              </a:rPr>
              <a:t>9,164</a:t>
            </a: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SISWA</a:t>
            </a:r>
          </a:p>
          <a:p>
            <a:pPr algn="ctr">
              <a:defRPr/>
            </a:pPr>
            <a:r>
              <a:rPr lang="en-US" sz="1200" dirty="0"/>
              <a:t> </a:t>
            </a:r>
            <a:r>
              <a:rPr lang="en-US" sz="1200" b="1" dirty="0"/>
              <a:t> 3,737,158 </a:t>
            </a:r>
            <a:endParaRPr lang="en-US" sz="1200" b="1" dirty="0">
              <a:latin typeface="Arial" charset="0"/>
            </a:endParaRPr>
          </a:p>
          <a:p>
            <a:pPr algn="ctr">
              <a:defRPr/>
            </a:pPr>
            <a:endParaRPr lang="en-US" sz="500" b="1" dirty="0">
              <a:latin typeface="Arial" charset="0"/>
            </a:endParaRPr>
          </a:p>
          <a:p>
            <a:pPr algn="ctr">
              <a:defRPr/>
            </a:pPr>
            <a:r>
              <a:rPr lang="en-US" sz="1200" b="1" dirty="0" smtClean="0">
                <a:latin typeface="Arial" charset="0"/>
              </a:rPr>
              <a:t>GURU*</a:t>
            </a:r>
            <a:endParaRPr lang="en-US" sz="1200" b="1" dirty="0">
              <a:latin typeface="Arial" charset="0"/>
            </a:endParaRPr>
          </a:p>
          <a:p>
            <a:pPr algn="ctr">
              <a:defRPr/>
            </a:pPr>
            <a:r>
              <a:rPr lang="en-US" sz="1200" b="1" dirty="0" smtClean="0">
                <a:latin typeface="Arial" charset="0"/>
              </a:rPr>
              <a:t>135,930</a:t>
            </a:r>
            <a:endParaRPr lang="en-US" sz="1200" b="1" dirty="0">
              <a:latin typeface="Arial" charset="0"/>
            </a:endParaRPr>
          </a:p>
        </p:txBody>
      </p:sp>
      <p:sp>
        <p:nvSpPr>
          <p:cNvPr id="8241" name="AutoShape 49"/>
          <p:cNvSpPr>
            <a:spLocks noChangeArrowheads="1"/>
          </p:cNvSpPr>
          <p:nvPr/>
        </p:nvSpPr>
        <p:spPr bwMode="auto">
          <a:xfrm>
            <a:off x="2771562" y="1597025"/>
            <a:ext cx="1155700" cy="1981200"/>
          </a:xfrm>
          <a:prstGeom prst="roundRect">
            <a:avLst>
              <a:gd name="adj" fmla="val 16667"/>
            </a:avLst>
          </a:prstGeom>
          <a:solidFill>
            <a:schemeClr val="bg1"/>
          </a:solidFill>
          <a:ln w="9525">
            <a:solidFill>
              <a:srgbClr val="00B050"/>
            </a:solidFill>
            <a:round/>
            <a:headEnd/>
            <a:tailEnd/>
          </a:ln>
          <a:effectLst/>
        </p:spPr>
        <p:txBody>
          <a:bodyPr wrap="none" anchor="ctr"/>
          <a:lstStyle/>
          <a:p>
            <a:pPr algn="ctr">
              <a:defRPr/>
            </a:pPr>
            <a:r>
              <a:rPr lang="en-US" sz="1200" b="1" u="sng" dirty="0" smtClean="0">
                <a:latin typeface="Arial" charset="0"/>
              </a:rPr>
              <a:t>KONDISI</a:t>
            </a:r>
            <a:endParaRPr lang="en-US" sz="1200" b="1" dirty="0">
              <a:latin typeface="Arial" charset="0"/>
            </a:endParaRPr>
          </a:p>
          <a:p>
            <a:pPr algn="ctr">
              <a:defRPr/>
            </a:pPr>
            <a:endParaRPr lang="en-US" sz="500" b="1" dirty="0">
              <a:latin typeface="Arial" charset="0"/>
            </a:endParaRPr>
          </a:p>
          <a:p>
            <a:pPr algn="ctr">
              <a:defRPr/>
            </a:pPr>
            <a:endParaRPr lang="en-US" sz="500" b="1" dirty="0">
              <a:latin typeface="Arial" charset="0"/>
            </a:endParaRPr>
          </a:p>
          <a:p>
            <a:pPr algn="ctr">
              <a:defRPr/>
            </a:pPr>
            <a:r>
              <a:rPr lang="en-US" sz="1200" b="1" dirty="0">
                <a:latin typeface="Arial" charset="0"/>
              </a:rPr>
              <a:t>SMK</a:t>
            </a:r>
          </a:p>
          <a:p>
            <a:pPr algn="ctr">
              <a:defRPr/>
            </a:pPr>
            <a:r>
              <a:rPr lang="en-US" sz="1200" b="1" dirty="0" smtClean="0">
                <a:latin typeface="Arial" charset="0"/>
              </a:rPr>
              <a:t>9,918</a:t>
            </a: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SISWA</a:t>
            </a:r>
          </a:p>
          <a:p>
            <a:pPr algn="ctr">
              <a:defRPr/>
            </a:pPr>
            <a:r>
              <a:rPr lang="en-US" sz="1200" dirty="0"/>
              <a:t> </a:t>
            </a:r>
            <a:r>
              <a:rPr lang="en-US" sz="1200" b="1" dirty="0"/>
              <a:t> 4,019,157 </a:t>
            </a:r>
            <a:endParaRPr lang="id-ID" sz="1200" b="1" dirty="0" smtClean="0"/>
          </a:p>
          <a:p>
            <a:pPr algn="ctr">
              <a:defRPr/>
            </a:pPr>
            <a:endParaRPr lang="en-US" sz="500" b="1" dirty="0">
              <a:latin typeface="Arial" charset="0"/>
            </a:endParaRPr>
          </a:p>
          <a:p>
            <a:pPr algn="ctr">
              <a:defRPr/>
            </a:pPr>
            <a:r>
              <a:rPr lang="en-US" sz="1200" b="1" dirty="0" smtClean="0">
                <a:latin typeface="Arial" charset="0"/>
              </a:rPr>
              <a:t>GURU*</a:t>
            </a:r>
            <a:endParaRPr lang="en-US" sz="1200" b="1" dirty="0">
              <a:latin typeface="Arial" charset="0"/>
            </a:endParaRPr>
          </a:p>
          <a:p>
            <a:pPr algn="ctr">
              <a:defRPr/>
            </a:pPr>
            <a:r>
              <a:rPr lang="en-US" sz="1200" b="1" dirty="0" smtClean="0">
                <a:latin typeface="Arial" charset="0"/>
              </a:rPr>
              <a:t>156,268</a:t>
            </a:r>
            <a:endParaRPr lang="en-US" sz="1200" b="1" dirty="0">
              <a:latin typeface="Arial" charset="0"/>
            </a:endParaRPr>
          </a:p>
        </p:txBody>
      </p:sp>
      <p:sp>
        <p:nvSpPr>
          <p:cNvPr id="8244" name="AutoShape 52"/>
          <p:cNvSpPr>
            <a:spLocks noChangeArrowheads="1"/>
          </p:cNvSpPr>
          <p:nvPr/>
        </p:nvSpPr>
        <p:spPr bwMode="auto">
          <a:xfrm>
            <a:off x="4071724" y="1292225"/>
            <a:ext cx="1155700" cy="1981200"/>
          </a:xfrm>
          <a:prstGeom prst="roundRect">
            <a:avLst>
              <a:gd name="adj" fmla="val 16667"/>
            </a:avLst>
          </a:prstGeom>
          <a:solidFill>
            <a:schemeClr val="bg1"/>
          </a:solidFill>
          <a:ln w="9525">
            <a:solidFill>
              <a:srgbClr val="00B050"/>
            </a:solidFill>
            <a:round/>
            <a:headEnd/>
            <a:tailEnd/>
          </a:ln>
          <a:effectLst/>
        </p:spPr>
        <p:txBody>
          <a:bodyPr wrap="none" anchor="ctr"/>
          <a:lstStyle/>
          <a:p>
            <a:pPr algn="ctr">
              <a:defRPr/>
            </a:pPr>
            <a:r>
              <a:rPr lang="id-ID" sz="1200" b="1" u="sng" dirty="0" smtClean="0">
                <a:latin typeface="Arial" charset="0"/>
              </a:rPr>
              <a:t>KONDISI</a:t>
            </a:r>
            <a:endParaRPr lang="en-US" sz="1200" b="1" u="sng" dirty="0">
              <a:latin typeface="Arial" charset="0"/>
            </a:endParaRPr>
          </a:p>
          <a:p>
            <a:pPr algn="ctr">
              <a:defRPr/>
            </a:pPr>
            <a:endParaRPr lang="en-US" sz="500" b="1" u="sng" dirty="0">
              <a:effectLst>
                <a:outerShdw blurRad="38100" dist="38100" dir="2700000" algn="tl">
                  <a:srgbClr val="C0C0C0"/>
                </a:outerShdw>
              </a:effectLst>
              <a:latin typeface="Arial" charset="0"/>
            </a:endParaRPr>
          </a:p>
          <a:p>
            <a:pPr algn="ctr">
              <a:defRPr/>
            </a:pP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SMK</a:t>
            </a:r>
          </a:p>
          <a:p>
            <a:pPr algn="ctr">
              <a:defRPr/>
            </a:pPr>
            <a:r>
              <a:rPr lang="en-US" sz="1200" b="1" dirty="0" smtClean="0">
                <a:latin typeface="Arial" charset="0"/>
              </a:rPr>
              <a:t>10,685</a:t>
            </a: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SISWA</a:t>
            </a:r>
          </a:p>
          <a:p>
            <a:pPr algn="ctr">
              <a:defRPr/>
            </a:pPr>
            <a:r>
              <a:rPr lang="en-US" sz="1200" b="1" dirty="0">
                <a:latin typeface="Arial" panose="020B0604020202020204" pitchFamily="34" charset="0"/>
                <a:cs typeface="Arial" panose="020B0604020202020204" pitchFamily="34" charset="0"/>
              </a:rPr>
              <a:t>  4,189,519 </a:t>
            </a:r>
            <a:endParaRPr lang="id-ID" sz="1200" b="1" dirty="0" smtClean="0">
              <a:latin typeface="Arial" panose="020B0604020202020204" pitchFamily="34" charset="0"/>
              <a:cs typeface="Arial" panose="020B0604020202020204" pitchFamily="34" charset="0"/>
            </a:endParaRPr>
          </a:p>
          <a:p>
            <a:pPr algn="ctr">
              <a:defRPr/>
            </a:pPr>
            <a:endParaRPr lang="en-US" sz="500" b="1" dirty="0">
              <a:latin typeface="Arial" charset="0"/>
            </a:endParaRPr>
          </a:p>
          <a:p>
            <a:pPr algn="ctr">
              <a:defRPr/>
            </a:pPr>
            <a:r>
              <a:rPr lang="en-US" sz="1200" b="1" dirty="0">
                <a:latin typeface="Arial" charset="0"/>
              </a:rPr>
              <a:t>GURU</a:t>
            </a:r>
          </a:p>
          <a:p>
            <a:pPr algn="ctr">
              <a:defRPr/>
            </a:pPr>
            <a:r>
              <a:rPr lang="en-US" sz="1200" b="1" dirty="0" smtClean="0">
                <a:latin typeface="Arial" charset="0"/>
              </a:rPr>
              <a:t>179,000</a:t>
            </a:r>
            <a:endParaRPr lang="en-US" sz="1200" b="1" dirty="0">
              <a:latin typeface="Arial" charset="0"/>
            </a:endParaRPr>
          </a:p>
        </p:txBody>
      </p:sp>
      <p:sp>
        <p:nvSpPr>
          <p:cNvPr id="8247" name="AutoShape 55"/>
          <p:cNvSpPr>
            <a:spLocks noChangeArrowheads="1"/>
          </p:cNvSpPr>
          <p:nvPr/>
        </p:nvSpPr>
        <p:spPr bwMode="auto">
          <a:xfrm>
            <a:off x="5375062" y="936625"/>
            <a:ext cx="1155700" cy="1981200"/>
          </a:xfrm>
          <a:prstGeom prst="roundRect">
            <a:avLst>
              <a:gd name="adj" fmla="val 16667"/>
            </a:avLst>
          </a:prstGeom>
          <a:solidFill>
            <a:schemeClr val="bg1"/>
          </a:solidFill>
          <a:ln w="9525">
            <a:solidFill>
              <a:srgbClr val="00B050"/>
            </a:solidFill>
            <a:round/>
            <a:headEnd/>
            <a:tailEnd/>
          </a:ln>
          <a:effectLst/>
        </p:spPr>
        <p:txBody>
          <a:bodyPr wrap="none" anchor="ctr"/>
          <a:lstStyle/>
          <a:p>
            <a:pPr algn="ctr">
              <a:defRPr/>
            </a:pPr>
            <a:r>
              <a:rPr lang="id-ID" sz="1200" b="1" u="sng" dirty="0" smtClean="0">
                <a:latin typeface="Arial" charset="0"/>
              </a:rPr>
              <a:t>KONDISI</a:t>
            </a:r>
            <a:endParaRPr lang="en-US" sz="1200" b="1" dirty="0">
              <a:latin typeface="Arial" charset="0"/>
            </a:endParaRPr>
          </a:p>
          <a:p>
            <a:pPr algn="ctr">
              <a:defRPr/>
            </a:pPr>
            <a:endParaRPr lang="en-US" sz="500" b="1" dirty="0">
              <a:latin typeface="Arial" charset="0"/>
            </a:endParaRPr>
          </a:p>
          <a:p>
            <a:pPr algn="ctr">
              <a:defRPr/>
            </a:pPr>
            <a:endParaRPr lang="en-US" sz="500" b="1" dirty="0">
              <a:latin typeface="Arial" charset="0"/>
            </a:endParaRPr>
          </a:p>
          <a:p>
            <a:pPr algn="ctr">
              <a:defRPr/>
            </a:pPr>
            <a:r>
              <a:rPr lang="en-US" sz="1200" b="1" dirty="0">
                <a:latin typeface="Arial" charset="0"/>
              </a:rPr>
              <a:t>SMK</a:t>
            </a:r>
          </a:p>
          <a:p>
            <a:pPr algn="ctr">
              <a:defRPr/>
            </a:pPr>
            <a:r>
              <a:rPr lang="en-US" sz="1200" b="1" dirty="0" smtClean="0">
                <a:latin typeface="Arial" charset="0"/>
              </a:rPr>
              <a:t>11,708</a:t>
            </a: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SISWA</a:t>
            </a:r>
          </a:p>
          <a:p>
            <a:pPr algn="ctr">
              <a:defRPr/>
            </a:pPr>
            <a:r>
              <a:rPr lang="en-US" sz="1200" b="1" dirty="0">
                <a:latin typeface="Arial" panose="020B0604020202020204" pitchFamily="34" charset="0"/>
                <a:cs typeface="Arial" panose="020B0604020202020204" pitchFamily="34" charset="0"/>
              </a:rPr>
              <a:t>  4,372,406 </a:t>
            </a:r>
            <a:endParaRPr lang="id-ID" sz="1200" b="1" dirty="0" smtClean="0">
              <a:latin typeface="Arial" panose="020B0604020202020204" pitchFamily="34" charset="0"/>
              <a:cs typeface="Arial" panose="020B0604020202020204" pitchFamily="34" charset="0"/>
            </a:endParaRPr>
          </a:p>
          <a:p>
            <a:pPr algn="ctr">
              <a:defRPr/>
            </a:pPr>
            <a:endParaRPr lang="en-US" sz="500" b="1" dirty="0">
              <a:latin typeface="Arial" charset="0"/>
            </a:endParaRPr>
          </a:p>
          <a:p>
            <a:pPr algn="ctr">
              <a:defRPr/>
            </a:pPr>
            <a:r>
              <a:rPr lang="en-US" sz="1200" b="1" dirty="0">
                <a:latin typeface="Arial" charset="0"/>
              </a:rPr>
              <a:t>GURU</a:t>
            </a:r>
          </a:p>
          <a:p>
            <a:pPr algn="ctr">
              <a:defRPr/>
            </a:pPr>
            <a:r>
              <a:rPr lang="en-US" sz="1200" b="1" dirty="0" smtClean="0">
                <a:latin typeface="Arial" charset="0"/>
              </a:rPr>
              <a:t>197,000</a:t>
            </a:r>
            <a:endParaRPr lang="en-US" sz="1200" b="1" dirty="0">
              <a:latin typeface="Arial" charset="0"/>
            </a:endParaRPr>
          </a:p>
        </p:txBody>
      </p:sp>
      <p:sp>
        <p:nvSpPr>
          <p:cNvPr id="8250" name="AutoShape 58"/>
          <p:cNvSpPr>
            <a:spLocks noChangeArrowheads="1"/>
          </p:cNvSpPr>
          <p:nvPr/>
        </p:nvSpPr>
        <p:spPr bwMode="auto">
          <a:xfrm>
            <a:off x="6681574" y="479425"/>
            <a:ext cx="1155700" cy="1981200"/>
          </a:xfrm>
          <a:prstGeom prst="roundRect">
            <a:avLst>
              <a:gd name="adj" fmla="val 16667"/>
            </a:avLst>
          </a:prstGeom>
          <a:solidFill>
            <a:schemeClr val="bg1"/>
          </a:solidFill>
          <a:ln w="9525">
            <a:solidFill>
              <a:srgbClr val="00B050"/>
            </a:solidFill>
            <a:round/>
            <a:headEnd/>
            <a:tailEnd/>
          </a:ln>
          <a:effectLst/>
        </p:spPr>
        <p:txBody>
          <a:bodyPr wrap="none" anchor="ctr"/>
          <a:lstStyle/>
          <a:p>
            <a:pPr algn="ctr">
              <a:defRPr/>
            </a:pPr>
            <a:r>
              <a:rPr lang="en-US" sz="1200" b="1" u="sng" dirty="0">
                <a:latin typeface="Arial" charset="0"/>
              </a:rPr>
              <a:t>TARGET</a:t>
            </a:r>
            <a:endParaRPr lang="en-US" sz="1200" b="1" dirty="0">
              <a:latin typeface="Arial" charset="0"/>
            </a:endParaRPr>
          </a:p>
          <a:p>
            <a:pPr algn="ctr">
              <a:defRPr/>
            </a:pPr>
            <a:endParaRPr lang="en-US" sz="500" b="1" dirty="0">
              <a:latin typeface="Arial" charset="0"/>
            </a:endParaRPr>
          </a:p>
          <a:p>
            <a:pPr algn="ctr">
              <a:defRPr/>
            </a:pPr>
            <a:endParaRPr lang="en-US" sz="500" b="1" dirty="0">
              <a:latin typeface="Arial" charset="0"/>
            </a:endParaRPr>
          </a:p>
          <a:p>
            <a:pPr algn="ctr">
              <a:defRPr/>
            </a:pPr>
            <a:r>
              <a:rPr lang="en-US" sz="1200" b="1" dirty="0">
                <a:latin typeface="Arial" charset="0"/>
              </a:rPr>
              <a:t>SMK</a:t>
            </a:r>
          </a:p>
          <a:p>
            <a:pPr algn="ctr">
              <a:defRPr/>
            </a:pPr>
            <a:r>
              <a:rPr lang="en-US" sz="1200" b="1" dirty="0" smtClean="0">
                <a:latin typeface="Arial" charset="0"/>
              </a:rPr>
              <a:t>11,748</a:t>
            </a:r>
            <a:endParaRPr lang="en-US" sz="1200" b="1" dirty="0">
              <a:latin typeface="Arial" charset="0"/>
            </a:endParaRPr>
          </a:p>
          <a:p>
            <a:pPr algn="ctr">
              <a:defRPr/>
            </a:pPr>
            <a:endParaRPr lang="en-US" sz="500" b="1" dirty="0">
              <a:latin typeface="Arial" charset="0"/>
            </a:endParaRPr>
          </a:p>
          <a:p>
            <a:pPr algn="ctr">
              <a:defRPr/>
            </a:pPr>
            <a:r>
              <a:rPr lang="en-US" sz="1200" b="1" dirty="0">
                <a:latin typeface="Arial" charset="0"/>
              </a:rPr>
              <a:t>SISWA</a:t>
            </a:r>
          </a:p>
          <a:p>
            <a:pPr algn="ctr">
              <a:defRPr/>
            </a:pPr>
            <a:r>
              <a:rPr lang="en-US" sz="1200" b="1" dirty="0"/>
              <a:t>  4,512,063 </a:t>
            </a:r>
            <a:endParaRPr lang="id-ID" sz="1200" dirty="0" smtClean="0"/>
          </a:p>
          <a:p>
            <a:pPr algn="ctr">
              <a:defRPr/>
            </a:pPr>
            <a:endParaRPr lang="en-US" sz="500" b="1" dirty="0">
              <a:latin typeface="Arial" charset="0"/>
            </a:endParaRPr>
          </a:p>
          <a:p>
            <a:pPr algn="ctr">
              <a:defRPr/>
            </a:pPr>
            <a:r>
              <a:rPr lang="en-US" sz="1200" b="1" dirty="0">
                <a:latin typeface="Arial" charset="0"/>
              </a:rPr>
              <a:t>GURU</a:t>
            </a:r>
          </a:p>
          <a:p>
            <a:pPr algn="ctr">
              <a:defRPr/>
            </a:pPr>
            <a:r>
              <a:rPr lang="en-US" sz="1200" b="1" dirty="0" smtClean="0">
                <a:latin typeface="Arial" charset="0"/>
              </a:rPr>
              <a:t>219,000</a:t>
            </a:r>
            <a:endParaRPr lang="en-US" sz="1200" b="1" dirty="0">
              <a:latin typeface="Arial" charset="0"/>
            </a:endParaRPr>
          </a:p>
        </p:txBody>
      </p:sp>
      <p:grpSp>
        <p:nvGrpSpPr>
          <p:cNvPr id="8" name="Group 72"/>
          <p:cNvGrpSpPr>
            <a:grpSpLocks/>
          </p:cNvGrpSpPr>
          <p:nvPr/>
        </p:nvGrpSpPr>
        <p:grpSpPr bwMode="auto">
          <a:xfrm>
            <a:off x="8053175" y="1470025"/>
            <a:ext cx="1012825" cy="1143000"/>
            <a:chOff x="5048" y="864"/>
            <a:chExt cx="638" cy="720"/>
          </a:xfrm>
        </p:grpSpPr>
        <p:pic>
          <p:nvPicPr>
            <p:cNvPr id="8204" name="Picture 12" descr="MPj04387200000[1]"/>
            <p:cNvPicPr>
              <a:picLocks noChangeAspect="1" noChangeArrowheads="1"/>
            </p:cNvPicPr>
            <p:nvPr/>
          </p:nvPicPr>
          <p:blipFill>
            <a:blip r:embed="rId3" cstate="screen"/>
            <a:srcRect/>
            <a:stretch>
              <a:fillRect/>
            </a:stretch>
          </p:blipFill>
          <p:spPr bwMode="auto">
            <a:xfrm>
              <a:off x="5048" y="864"/>
              <a:ext cx="638" cy="720"/>
            </a:xfrm>
            <a:prstGeom prst="rect">
              <a:avLst/>
            </a:prstGeom>
            <a:noFill/>
            <a:ln w="9525">
              <a:solidFill>
                <a:schemeClr val="bg1"/>
              </a:solidFill>
              <a:miter lim="800000"/>
              <a:headEnd/>
              <a:tailEnd/>
            </a:ln>
            <a:effectLst>
              <a:outerShdw dist="35921" dir="2700000" algn="ctr" rotWithShape="0">
                <a:srgbClr val="808080">
                  <a:alpha val="50000"/>
                </a:srgbClr>
              </a:outerShdw>
            </a:effectLst>
          </p:spPr>
        </p:pic>
        <p:pic>
          <p:nvPicPr>
            <p:cNvPr id="20520" name="Picture 62" descr="Logo SMK_Bisa"/>
            <p:cNvPicPr>
              <a:picLocks noChangeAspect="1" noChangeArrowheads="1"/>
            </p:cNvPicPr>
            <p:nvPr/>
          </p:nvPicPr>
          <p:blipFill>
            <a:blip r:embed="rId4" cstate="screen"/>
            <a:srcRect/>
            <a:stretch>
              <a:fillRect/>
            </a:stretch>
          </p:blipFill>
          <p:spPr bwMode="auto">
            <a:xfrm>
              <a:off x="5061" y="954"/>
              <a:ext cx="624" cy="582"/>
            </a:xfrm>
            <a:prstGeom prst="rect">
              <a:avLst/>
            </a:prstGeom>
            <a:noFill/>
            <a:ln w="9525">
              <a:noFill/>
              <a:miter lim="800000"/>
              <a:headEnd/>
              <a:tailEnd/>
            </a:ln>
          </p:spPr>
        </p:pic>
      </p:grpSp>
      <p:sp>
        <p:nvSpPr>
          <p:cNvPr id="20505" name="Line 60"/>
          <p:cNvSpPr>
            <a:spLocks noChangeShapeType="1"/>
          </p:cNvSpPr>
          <p:nvPr/>
        </p:nvSpPr>
        <p:spPr bwMode="auto">
          <a:xfrm>
            <a:off x="7913474" y="304800"/>
            <a:ext cx="0" cy="5334000"/>
          </a:xfrm>
          <a:prstGeom prst="line">
            <a:avLst/>
          </a:prstGeom>
          <a:noFill/>
          <a:ln w="9525">
            <a:solidFill>
              <a:srgbClr val="FF0000"/>
            </a:solidFill>
            <a:round/>
            <a:headEnd/>
            <a:tailEnd/>
          </a:ln>
        </p:spPr>
        <p:txBody>
          <a:bodyPr/>
          <a:lstStyle/>
          <a:p>
            <a:endParaRPr lang="en-US"/>
          </a:p>
        </p:txBody>
      </p:sp>
      <p:sp>
        <p:nvSpPr>
          <p:cNvPr id="20511" name="Line 48"/>
          <p:cNvSpPr>
            <a:spLocks noChangeShapeType="1"/>
          </p:cNvSpPr>
          <p:nvPr/>
        </p:nvSpPr>
        <p:spPr bwMode="auto">
          <a:xfrm>
            <a:off x="2693774" y="1620838"/>
            <a:ext cx="0" cy="4017962"/>
          </a:xfrm>
          <a:prstGeom prst="line">
            <a:avLst/>
          </a:prstGeom>
          <a:noFill/>
          <a:ln w="9525">
            <a:solidFill>
              <a:srgbClr val="FF0000"/>
            </a:solidFill>
            <a:round/>
            <a:headEnd/>
            <a:tailEnd/>
          </a:ln>
        </p:spPr>
        <p:txBody>
          <a:bodyPr/>
          <a:lstStyle/>
          <a:p>
            <a:endParaRPr lang="en-US"/>
          </a:p>
        </p:txBody>
      </p:sp>
      <p:sp>
        <p:nvSpPr>
          <p:cNvPr id="20512" name="Line 51"/>
          <p:cNvSpPr>
            <a:spLocks noChangeShapeType="1"/>
          </p:cNvSpPr>
          <p:nvPr/>
        </p:nvSpPr>
        <p:spPr bwMode="auto">
          <a:xfrm>
            <a:off x="4003462" y="1284288"/>
            <a:ext cx="0" cy="4354512"/>
          </a:xfrm>
          <a:prstGeom prst="line">
            <a:avLst/>
          </a:prstGeom>
          <a:noFill/>
          <a:ln w="9525">
            <a:solidFill>
              <a:srgbClr val="FF0000"/>
            </a:solidFill>
            <a:round/>
            <a:headEnd/>
            <a:tailEnd/>
          </a:ln>
        </p:spPr>
        <p:txBody>
          <a:bodyPr/>
          <a:lstStyle/>
          <a:p>
            <a:endParaRPr lang="en-US"/>
          </a:p>
        </p:txBody>
      </p:sp>
      <p:sp>
        <p:nvSpPr>
          <p:cNvPr id="20513" name="Line 54"/>
          <p:cNvSpPr>
            <a:spLocks noChangeShapeType="1"/>
          </p:cNvSpPr>
          <p:nvPr/>
        </p:nvSpPr>
        <p:spPr bwMode="auto">
          <a:xfrm>
            <a:off x="5303624" y="1011238"/>
            <a:ext cx="0" cy="4627562"/>
          </a:xfrm>
          <a:prstGeom prst="line">
            <a:avLst/>
          </a:prstGeom>
          <a:noFill/>
          <a:ln w="9525">
            <a:solidFill>
              <a:srgbClr val="FF0000"/>
            </a:solidFill>
            <a:round/>
            <a:headEnd/>
            <a:tailEnd/>
          </a:ln>
        </p:spPr>
        <p:txBody>
          <a:bodyPr/>
          <a:lstStyle/>
          <a:p>
            <a:endParaRPr lang="en-US"/>
          </a:p>
        </p:txBody>
      </p:sp>
      <p:sp>
        <p:nvSpPr>
          <p:cNvPr id="20514" name="Line 57"/>
          <p:cNvSpPr>
            <a:spLocks noChangeShapeType="1"/>
          </p:cNvSpPr>
          <p:nvPr/>
        </p:nvSpPr>
        <p:spPr bwMode="auto">
          <a:xfrm>
            <a:off x="6606962" y="479425"/>
            <a:ext cx="0" cy="5159375"/>
          </a:xfrm>
          <a:prstGeom prst="line">
            <a:avLst/>
          </a:prstGeom>
          <a:noFill/>
          <a:ln w="9525">
            <a:solidFill>
              <a:srgbClr val="FF0000"/>
            </a:solidFill>
            <a:round/>
            <a:headEnd/>
            <a:tailEnd/>
          </a:ln>
        </p:spPr>
        <p:txBody>
          <a:bodyPr/>
          <a:lstStyle/>
          <a:p>
            <a:endParaRPr lang="en-US"/>
          </a:p>
        </p:txBody>
      </p:sp>
      <p:sp>
        <p:nvSpPr>
          <p:cNvPr id="20515" name="Line 45"/>
          <p:cNvSpPr>
            <a:spLocks noChangeShapeType="1"/>
          </p:cNvSpPr>
          <p:nvPr/>
        </p:nvSpPr>
        <p:spPr bwMode="auto">
          <a:xfrm>
            <a:off x="1385674" y="1763715"/>
            <a:ext cx="0" cy="3875087"/>
          </a:xfrm>
          <a:prstGeom prst="line">
            <a:avLst/>
          </a:prstGeom>
          <a:noFill/>
          <a:ln w="9525">
            <a:solidFill>
              <a:srgbClr val="FF0000"/>
            </a:solidFill>
            <a:round/>
            <a:headEnd/>
            <a:tailEnd/>
          </a:ln>
        </p:spPr>
        <p:txBody>
          <a:bodyPr/>
          <a:lstStyle/>
          <a:p>
            <a:endParaRPr lang="en-US"/>
          </a:p>
        </p:txBody>
      </p:sp>
      <p:sp>
        <p:nvSpPr>
          <p:cNvPr id="58" name="Up Arrow 57"/>
          <p:cNvSpPr/>
          <p:nvPr/>
        </p:nvSpPr>
        <p:spPr>
          <a:xfrm>
            <a:off x="6958226" y="4038600"/>
            <a:ext cx="661774"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Up Arrow 58"/>
          <p:cNvSpPr/>
          <p:nvPr/>
        </p:nvSpPr>
        <p:spPr>
          <a:xfrm>
            <a:off x="5690974" y="4343400"/>
            <a:ext cx="557426"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a:off x="4395574" y="4572000"/>
            <a:ext cx="533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Up Arrow 60"/>
          <p:cNvSpPr/>
          <p:nvPr/>
        </p:nvSpPr>
        <p:spPr>
          <a:xfrm>
            <a:off x="3100174" y="4800600"/>
            <a:ext cx="5334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Up Arrow 61"/>
          <p:cNvSpPr/>
          <p:nvPr/>
        </p:nvSpPr>
        <p:spPr>
          <a:xfrm>
            <a:off x="1728574" y="4953000"/>
            <a:ext cx="533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9" name="AutoShape 47"/>
          <p:cNvSpPr>
            <a:spLocks noChangeArrowheads="1"/>
          </p:cNvSpPr>
          <p:nvPr/>
        </p:nvSpPr>
        <p:spPr bwMode="auto">
          <a:xfrm>
            <a:off x="1195174" y="5257800"/>
            <a:ext cx="6858000" cy="1219200"/>
          </a:xfrm>
          <a:prstGeom prst="roundRect">
            <a:avLst>
              <a:gd name="adj" fmla="val 16667"/>
            </a:avLst>
          </a:prstGeom>
          <a:solidFill>
            <a:srgbClr val="FF6600"/>
          </a:solidFill>
          <a:ln w="9525">
            <a:solidFill>
              <a:srgbClr val="FFFF00"/>
            </a:solidFill>
            <a:round/>
            <a:headEnd/>
            <a:tailEnd/>
          </a:ln>
          <a:effectLst/>
        </p:spPr>
        <p:txBody>
          <a:bodyPr wrap="none" anchor="ctr"/>
          <a:lstStyle/>
          <a:p>
            <a:pPr algn="ctr">
              <a:defRPr/>
            </a:pPr>
            <a:endParaRPr lang="en-US" sz="1200" b="1" u="sng" dirty="0" smtClean="0">
              <a:effectLst>
                <a:outerShdw blurRad="38100" dist="38100" dir="2700000" algn="tl">
                  <a:srgbClr val="000000"/>
                </a:outerShdw>
              </a:effectLst>
              <a:latin typeface="Arial" charset="0"/>
            </a:endParaRPr>
          </a:p>
          <a:p>
            <a:pPr algn="ctr">
              <a:defRPr/>
            </a:pPr>
            <a:r>
              <a:rPr lang="en-US" sz="1400" b="1" u="sng" dirty="0" smtClean="0">
                <a:effectLst>
                  <a:outerShdw blurRad="38100" dist="38100" dir="2700000" algn="tl">
                    <a:srgbClr val="000000"/>
                  </a:outerShdw>
                </a:effectLst>
                <a:latin typeface="Arial" charset="0"/>
              </a:rPr>
              <a:t> I N T E R V E N S I </a:t>
            </a:r>
          </a:p>
          <a:p>
            <a:pPr algn="ctr">
              <a:defRPr/>
            </a:pPr>
            <a:endParaRPr lang="en-US" sz="1400" b="1" u="sng" dirty="0" smtClean="0">
              <a:effectLst>
                <a:outerShdw blurRad="38100" dist="38100" dir="2700000" algn="tl">
                  <a:srgbClr val="000000"/>
                </a:outerShdw>
              </a:effectLst>
              <a:latin typeface="Arial" charset="0"/>
            </a:endParaRPr>
          </a:p>
          <a:p>
            <a:pPr marL="228600" indent="-228600" algn="ctr">
              <a:buAutoNum type="arabicPeriod"/>
              <a:defRPr/>
            </a:pPr>
            <a:r>
              <a:rPr lang="en-US" sz="1400" dirty="0" err="1" smtClean="0">
                <a:latin typeface="Arial" charset="0"/>
              </a:rPr>
              <a:t>Pencitraan</a:t>
            </a:r>
            <a:r>
              <a:rPr lang="en-US" sz="1400" dirty="0" smtClean="0">
                <a:latin typeface="Arial" charset="0"/>
              </a:rPr>
              <a:t>, 2. </a:t>
            </a:r>
            <a:r>
              <a:rPr lang="en-US" sz="1400" dirty="0" err="1" smtClean="0">
                <a:latin typeface="Arial" charset="0"/>
              </a:rPr>
              <a:t>Beasiswa</a:t>
            </a:r>
            <a:r>
              <a:rPr lang="en-US" sz="1400" dirty="0" smtClean="0">
                <a:latin typeface="Arial" charset="0"/>
              </a:rPr>
              <a:t>, 3. </a:t>
            </a:r>
            <a:r>
              <a:rPr lang="en-US" sz="1400" dirty="0" err="1" smtClean="0">
                <a:latin typeface="Arial" charset="0"/>
              </a:rPr>
              <a:t>Revitalisasi</a:t>
            </a:r>
            <a:r>
              <a:rPr lang="en-US" sz="1400" dirty="0" smtClean="0">
                <a:latin typeface="Arial" charset="0"/>
              </a:rPr>
              <a:t> </a:t>
            </a:r>
            <a:r>
              <a:rPr lang="en-US" sz="1400" dirty="0" err="1" smtClean="0">
                <a:latin typeface="Arial" charset="0"/>
              </a:rPr>
              <a:t>Sarpras</a:t>
            </a:r>
            <a:r>
              <a:rPr lang="en-US" sz="1400" dirty="0" smtClean="0">
                <a:latin typeface="Arial" charset="0"/>
              </a:rPr>
              <a:t>, 3. </a:t>
            </a:r>
            <a:r>
              <a:rPr lang="en-US" sz="1400" dirty="0" err="1" smtClean="0">
                <a:latin typeface="Arial" charset="0"/>
              </a:rPr>
              <a:t>Pembelajaran</a:t>
            </a:r>
            <a:r>
              <a:rPr lang="en-US" sz="1400" dirty="0" smtClean="0">
                <a:latin typeface="Arial" charset="0"/>
              </a:rPr>
              <a:t> </a:t>
            </a:r>
            <a:r>
              <a:rPr lang="en-US" sz="1400" dirty="0" err="1" smtClean="0">
                <a:latin typeface="Arial" charset="0"/>
              </a:rPr>
              <a:t>Berbasis</a:t>
            </a:r>
            <a:r>
              <a:rPr lang="en-US" sz="1400" dirty="0" smtClean="0">
                <a:latin typeface="Arial" charset="0"/>
              </a:rPr>
              <a:t> TIK,</a:t>
            </a:r>
          </a:p>
          <a:p>
            <a:pPr marL="228600" indent="-228600" algn="ctr">
              <a:defRPr/>
            </a:pPr>
            <a:r>
              <a:rPr lang="en-US" sz="1400" dirty="0" smtClean="0">
                <a:latin typeface="Arial" charset="0"/>
              </a:rPr>
              <a:t>4. </a:t>
            </a:r>
            <a:r>
              <a:rPr lang="en-US" sz="1400" dirty="0" err="1" smtClean="0">
                <a:latin typeface="Arial" charset="0"/>
              </a:rPr>
              <a:t>Pengembangan</a:t>
            </a:r>
            <a:r>
              <a:rPr lang="en-US" sz="1400" dirty="0" smtClean="0">
                <a:latin typeface="Arial" charset="0"/>
              </a:rPr>
              <a:t> Teaching Industry, 5.  </a:t>
            </a:r>
            <a:r>
              <a:rPr lang="en-US" sz="1400" dirty="0" err="1" smtClean="0">
                <a:latin typeface="Arial" charset="0"/>
              </a:rPr>
              <a:t>Penambahan</a:t>
            </a:r>
            <a:r>
              <a:rPr lang="en-US" sz="1400" dirty="0" smtClean="0">
                <a:latin typeface="Arial" charset="0"/>
              </a:rPr>
              <a:t> Guru </a:t>
            </a:r>
            <a:r>
              <a:rPr lang="en-US" sz="1400" dirty="0" err="1" smtClean="0">
                <a:latin typeface="Arial" charset="0"/>
              </a:rPr>
              <a:t>Produktif</a:t>
            </a:r>
            <a:r>
              <a:rPr lang="en-US" sz="1400" dirty="0" smtClean="0">
                <a:latin typeface="Arial" charset="0"/>
              </a:rPr>
              <a:t>,</a:t>
            </a:r>
          </a:p>
          <a:p>
            <a:pPr marL="228600" indent="-228600" algn="ctr">
              <a:defRPr/>
            </a:pPr>
            <a:r>
              <a:rPr lang="en-US" sz="1400" dirty="0" smtClean="0">
                <a:latin typeface="Arial" charset="0"/>
              </a:rPr>
              <a:t>6. </a:t>
            </a:r>
            <a:r>
              <a:rPr lang="en-US" sz="1400" dirty="0" err="1" smtClean="0">
                <a:latin typeface="Arial" charset="0"/>
              </a:rPr>
              <a:t>Kemitraan</a:t>
            </a:r>
            <a:r>
              <a:rPr lang="en-US" sz="1400" dirty="0" smtClean="0">
                <a:latin typeface="Arial" charset="0"/>
              </a:rPr>
              <a:t> </a:t>
            </a:r>
            <a:r>
              <a:rPr lang="en-US" sz="1400" dirty="0" err="1" smtClean="0">
                <a:latin typeface="Arial" charset="0"/>
              </a:rPr>
              <a:t>dengan</a:t>
            </a:r>
            <a:r>
              <a:rPr lang="en-US" sz="1400" dirty="0" smtClean="0">
                <a:latin typeface="Arial" charset="0"/>
              </a:rPr>
              <a:t> PT, 7. </a:t>
            </a:r>
            <a:r>
              <a:rPr lang="en-US" sz="1400" dirty="0" err="1" smtClean="0">
                <a:latin typeface="Arial" charset="0"/>
              </a:rPr>
              <a:t>Kemitraan</a:t>
            </a:r>
            <a:r>
              <a:rPr lang="en-US" sz="1400" dirty="0" smtClean="0">
                <a:latin typeface="Arial" charset="0"/>
              </a:rPr>
              <a:t> </a:t>
            </a:r>
            <a:r>
              <a:rPr lang="en-US" sz="1400" dirty="0" err="1" smtClean="0">
                <a:latin typeface="Arial" charset="0"/>
              </a:rPr>
              <a:t>dengan</a:t>
            </a:r>
            <a:r>
              <a:rPr lang="en-US" sz="1400" dirty="0" smtClean="0">
                <a:latin typeface="Arial" charset="0"/>
              </a:rPr>
              <a:t> </a:t>
            </a:r>
            <a:r>
              <a:rPr lang="en-US" sz="1400" dirty="0" err="1" smtClean="0">
                <a:latin typeface="Arial" charset="0"/>
              </a:rPr>
              <a:t>Industri</a:t>
            </a:r>
            <a:r>
              <a:rPr lang="en-US" sz="1400" dirty="0" smtClean="0">
                <a:latin typeface="Arial" charset="0"/>
              </a:rPr>
              <a:t>, 8. </a:t>
            </a:r>
            <a:r>
              <a:rPr lang="en-US" sz="1400" dirty="0" err="1" smtClean="0">
                <a:latin typeface="Arial" charset="0"/>
              </a:rPr>
              <a:t>Penambahan</a:t>
            </a:r>
            <a:r>
              <a:rPr lang="en-US" sz="1400" dirty="0" smtClean="0">
                <a:latin typeface="Arial" charset="0"/>
              </a:rPr>
              <a:t> RKB/USB</a:t>
            </a:r>
          </a:p>
          <a:p>
            <a:pPr algn="ctr">
              <a:defRPr/>
            </a:pPr>
            <a:endParaRPr lang="en-US" sz="1200" dirty="0">
              <a:latin typeface="Arial" charset="0"/>
            </a:endParaRPr>
          </a:p>
        </p:txBody>
      </p:sp>
      <p:cxnSp>
        <p:nvCxnSpPr>
          <p:cNvPr id="46" name="Straight Connector 45"/>
          <p:cNvCxnSpPr/>
          <p:nvPr/>
        </p:nvCxnSpPr>
        <p:spPr>
          <a:xfrm>
            <a:off x="478000" y="180399"/>
            <a:ext cx="416600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6102" y="1268760"/>
            <a:ext cx="310969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308174"/>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AADBCE-F1B9-4BCB-9392-DDBDB8809FE2}" type="slidenum">
              <a:rPr lang="id-ID" smtClean="0">
                <a:solidFill>
                  <a:prstClr val="black">
                    <a:tint val="75000"/>
                  </a:prstClr>
                </a:solidFill>
              </a:rPr>
              <a:pPr/>
              <a:t>60</a:t>
            </a:fld>
            <a:endParaRPr lang="id-ID">
              <a:solidFill>
                <a:prstClr val="black">
                  <a:tint val="75000"/>
                </a:prstClr>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156257875"/>
              </p:ext>
            </p:extLst>
          </p:nvPr>
        </p:nvGraphicFramePr>
        <p:xfrm>
          <a:off x="1007609" y="620688"/>
          <a:ext cx="7182798" cy="6269372"/>
        </p:xfrm>
        <a:graphic>
          <a:graphicData uri="http://schemas.openxmlformats.org/drawingml/2006/table">
            <a:tbl>
              <a:tblPr firstRow="1" bandRow="1">
                <a:tableStyleId>{5C22544A-7EE6-4342-B048-85BDC9FD1C3A}</a:tableStyleId>
              </a:tblPr>
              <a:tblGrid>
                <a:gridCol w="387820"/>
                <a:gridCol w="4580732"/>
                <a:gridCol w="810090"/>
                <a:gridCol w="756084"/>
                <a:gridCol w="648072"/>
              </a:tblGrid>
              <a:tr h="361871">
                <a:tc rowSpan="2" gridSpan="2">
                  <a:txBody>
                    <a:bodyPr/>
                    <a:lstStyle/>
                    <a:p>
                      <a:pPr algn="ctr">
                        <a:lnSpc>
                          <a:spcPct val="100000"/>
                        </a:lnSpc>
                      </a:pPr>
                      <a:r>
                        <a:rPr lang="en-US" sz="2400" b="1" dirty="0" smtClean="0">
                          <a:solidFill>
                            <a:schemeClr val="bg1"/>
                          </a:solidFill>
                        </a:rPr>
                        <a:t>Mata </a:t>
                      </a:r>
                      <a:r>
                        <a:rPr lang="en-US" sz="2400" b="1" dirty="0" err="1" smtClean="0">
                          <a:solidFill>
                            <a:schemeClr val="bg1"/>
                          </a:solidFill>
                        </a:rPr>
                        <a:t>Pelajaran</a:t>
                      </a:r>
                      <a:endParaRPr lang="en-US" sz="2400" b="1" dirty="0">
                        <a:solidFill>
                          <a:schemeClr val="bg1"/>
                        </a:solidFill>
                        <a:latin typeface="Arial Narrow" pitchFamily="34" charset="0"/>
                      </a:endParaRPr>
                    </a:p>
                  </a:txBody>
                  <a:tcPr marL="74294" marR="74294" marT="45707" marB="45707" anchor="ctr">
                    <a:solidFill>
                      <a:schemeClr val="tx2">
                        <a:lumMod val="60000"/>
                        <a:lumOff val="40000"/>
                      </a:schemeClr>
                    </a:solidFill>
                  </a:tcPr>
                </a:tc>
                <a:tc rowSpan="2" hMerge="1">
                  <a:txBody>
                    <a:bodyPr/>
                    <a:lstStyle/>
                    <a:p>
                      <a:endParaRPr lang="en-US"/>
                    </a:p>
                  </a:txBody>
                  <a:tcPr/>
                </a:tc>
                <a:tc gridSpan="3">
                  <a:txBody>
                    <a:bodyPr/>
                    <a:lstStyle/>
                    <a:p>
                      <a:pPr algn="ctr">
                        <a:lnSpc>
                          <a:spcPct val="100000"/>
                        </a:lnSpc>
                      </a:pPr>
                      <a:r>
                        <a:rPr lang="en-US" sz="2400" b="1" kern="1200" dirty="0" err="1" smtClean="0">
                          <a:solidFill>
                            <a:schemeClr val="bg1"/>
                          </a:solidFill>
                        </a:rPr>
                        <a:t>Kelas</a:t>
                      </a:r>
                      <a:endParaRPr lang="en-US" sz="2400" b="1" dirty="0">
                        <a:solidFill>
                          <a:schemeClr val="bg1"/>
                        </a:solidFill>
                        <a:latin typeface="Arial Narrow" pitchFamily="34" charset="0"/>
                      </a:endParaRPr>
                    </a:p>
                  </a:txBody>
                  <a:tcPr marL="74294" marR="74294" marT="45707" marB="45707">
                    <a:solidFill>
                      <a:schemeClr val="tx2">
                        <a:lumMod val="60000"/>
                        <a:lumOff val="40000"/>
                      </a:schemeClr>
                    </a:solidFill>
                  </a:tcPr>
                </a:tc>
                <a:tc hMerge="1">
                  <a:txBody>
                    <a:bodyPr/>
                    <a:lstStyle/>
                    <a:p>
                      <a:endParaRPr lang="id-ID"/>
                    </a:p>
                  </a:txBody>
                  <a:tcPr/>
                </a:tc>
                <a:tc hMerge="1">
                  <a:txBody>
                    <a:bodyPr/>
                    <a:lstStyle/>
                    <a:p>
                      <a:endParaRPr lang="id-ID"/>
                    </a:p>
                  </a:txBody>
                  <a:tcPr/>
                </a:tc>
              </a:tr>
              <a:tr h="289513">
                <a:tc gridSpan="2" vMerge="1">
                  <a:txBody>
                    <a:bodyPr/>
                    <a:lstStyle/>
                    <a:p>
                      <a:pPr algn="ctr">
                        <a:lnSpc>
                          <a:spcPct val="100000"/>
                        </a:lnSpc>
                      </a:pPr>
                      <a:endParaRPr lang="en-US" sz="1000" dirty="0">
                        <a:latin typeface="Arial Narrow" pitchFamily="34" charset="0"/>
                      </a:endParaRPr>
                    </a:p>
                  </a:txBody>
                  <a:tcPr marL="91447" marR="91447" marT="45716" marB="45716"/>
                </a:tc>
                <a:tc hMerge="1" vMerge="1">
                  <a:txBody>
                    <a:bodyPr/>
                    <a:lstStyle/>
                    <a:p>
                      <a:endParaRPr lang="en-US"/>
                    </a:p>
                  </a:txBody>
                  <a:tcPr/>
                </a:tc>
                <a:tc>
                  <a:txBody>
                    <a:bodyPr/>
                    <a:lstStyle/>
                    <a:p>
                      <a:pPr marL="0" marR="0" algn="ctr">
                        <a:lnSpc>
                          <a:spcPct val="100000"/>
                        </a:lnSpc>
                        <a:spcBef>
                          <a:spcPts val="0"/>
                        </a:spcBef>
                        <a:spcAft>
                          <a:spcPts val="0"/>
                        </a:spcAft>
                      </a:pPr>
                      <a:r>
                        <a:rPr lang="en-US" sz="2400" b="1" dirty="0" smtClean="0">
                          <a:solidFill>
                            <a:schemeClr val="bg1"/>
                          </a:solidFill>
                        </a:rPr>
                        <a:t>X</a:t>
                      </a:r>
                      <a:endParaRPr lang="en-US" sz="2400" b="1" dirty="0">
                        <a:solidFill>
                          <a:schemeClr val="bg1"/>
                        </a:solidFill>
                        <a:latin typeface="Arial Narrow" pitchFamily="34" charset="0"/>
                        <a:ea typeface="Calibri"/>
                        <a:cs typeface="Times New Roman"/>
                      </a:endParaRPr>
                    </a:p>
                  </a:txBody>
                  <a:tcPr marL="55721" marR="55721" marT="0" marB="0">
                    <a:solidFill>
                      <a:schemeClr val="tx2">
                        <a:lumMod val="60000"/>
                        <a:lumOff val="40000"/>
                      </a:schemeClr>
                    </a:solidFill>
                  </a:tcPr>
                </a:tc>
                <a:tc>
                  <a:txBody>
                    <a:bodyPr/>
                    <a:lstStyle/>
                    <a:p>
                      <a:pPr marL="0" marR="0" algn="ctr">
                        <a:lnSpc>
                          <a:spcPct val="100000"/>
                        </a:lnSpc>
                        <a:spcBef>
                          <a:spcPts val="0"/>
                        </a:spcBef>
                        <a:spcAft>
                          <a:spcPts val="0"/>
                        </a:spcAft>
                      </a:pPr>
                      <a:r>
                        <a:rPr lang="en-US" sz="2400" b="1" dirty="0" smtClean="0">
                          <a:solidFill>
                            <a:schemeClr val="bg1"/>
                          </a:solidFill>
                        </a:rPr>
                        <a:t>XI</a:t>
                      </a:r>
                      <a:endParaRPr lang="en-US" sz="2400" b="1" dirty="0">
                        <a:solidFill>
                          <a:schemeClr val="bg1"/>
                        </a:solidFill>
                        <a:latin typeface="Arial Narrow" pitchFamily="34" charset="0"/>
                        <a:ea typeface="Calibri"/>
                        <a:cs typeface="Times New Roman"/>
                      </a:endParaRPr>
                    </a:p>
                  </a:txBody>
                  <a:tcPr marL="55721" marR="55721" marT="0" marB="0">
                    <a:solidFill>
                      <a:schemeClr val="tx2">
                        <a:lumMod val="60000"/>
                        <a:lumOff val="40000"/>
                      </a:schemeClr>
                    </a:solidFill>
                  </a:tcPr>
                </a:tc>
                <a:tc>
                  <a:txBody>
                    <a:bodyPr/>
                    <a:lstStyle/>
                    <a:p>
                      <a:pPr marL="0" marR="0" algn="ctr">
                        <a:lnSpc>
                          <a:spcPct val="100000"/>
                        </a:lnSpc>
                        <a:spcBef>
                          <a:spcPts val="0"/>
                        </a:spcBef>
                        <a:spcAft>
                          <a:spcPts val="0"/>
                        </a:spcAft>
                      </a:pPr>
                      <a:r>
                        <a:rPr lang="en-US" sz="2400" b="1" dirty="0" smtClean="0">
                          <a:solidFill>
                            <a:schemeClr val="bg1"/>
                          </a:solidFill>
                        </a:rPr>
                        <a:t>XII</a:t>
                      </a:r>
                      <a:endParaRPr lang="en-US" sz="2400" b="1" dirty="0">
                        <a:solidFill>
                          <a:schemeClr val="bg1"/>
                        </a:solidFill>
                        <a:latin typeface="Arial Narrow" pitchFamily="34" charset="0"/>
                        <a:ea typeface="Calibri"/>
                        <a:cs typeface="Times New Roman"/>
                      </a:endParaRPr>
                    </a:p>
                  </a:txBody>
                  <a:tcPr marL="55721" marR="55721" marT="0" marB="0">
                    <a:solidFill>
                      <a:schemeClr val="tx2">
                        <a:lumMod val="60000"/>
                        <a:lumOff val="40000"/>
                      </a:schemeClr>
                    </a:solidFill>
                  </a:tcPr>
                </a:tc>
              </a:tr>
              <a:tr h="313618">
                <a:tc gridSpan="2">
                  <a:txBody>
                    <a:bodyPr/>
                    <a:lstStyle/>
                    <a:p>
                      <a:pPr>
                        <a:lnSpc>
                          <a:spcPct val="100000"/>
                        </a:lnSpc>
                      </a:pPr>
                      <a:r>
                        <a:rPr lang="id-ID" sz="2000" b="1" kern="1200" dirty="0" smtClean="0">
                          <a:effectLst/>
                        </a:rPr>
                        <a:t>Kelompok</a:t>
                      </a:r>
                      <a:r>
                        <a:rPr lang="id-ID" sz="2000" b="1" kern="1200" baseline="0" dirty="0" smtClean="0">
                          <a:effectLst/>
                        </a:rPr>
                        <a:t> </a:t>
                      </a:r>
                      <a:r>
                        <a:rPr lang="id-ID" sz="2000" b="1" kern="1200" dirty="0" smtClean="0">
                          <a:effectLst/>
                        </a:rPr>
                        <a:t>Wajib</a:t>
                      </a:r>
                      <a:endParaRPr lang="en-US" sz="2000" b="1" dirty="0">
                        <a:solidFill>
                          <a:schemeClr val="tx1"/>
                        </a:solidFill>
                        <a:effectLst/>
                        <a:latin typeface="Arial Narrow" pitchFamily="34" charset="0"/>
                      </a:endParaRPr>
                    </a:p>
                  </a:txBody>
                  <a:tcPr marL="74294" marR="74294" marT="45707" marB="45707"/>
                </a:tc>
                <a:tc hMerge="1">
                  <a:txBody>
                    <a:bodyPr/>
                    <a:lstStyle/>
                    <a:p>
                      <a:endParaRPr lang="en-US"/>
                    </a:p>
                  </a:txBody>
                  <a:tcPr/>
                </a:tc>
                <a:tc>
                  <a:txBody>
                    <a:bodyPr/>
                    <a:lstStyle/>
                    <a:p>
                      <a:endParaRPr lang="id-ID" sz="2000" b="1">
                        <a:effectLst/>
                      </a:endParaRPr>
                    </a:p>
                  </a:txBody>
                  <a:tcPr marL="74294" marR="74294" marT="45707" marB="45707"/>
                </a:tc>
                <a:tc>
                  <a:txBody>
                    <a:bodyPr/>
                    <a:lstStyle/>
                    <a:p>
                      <a:endParaRPr lang="id-ID" sz="2000" b="1">
                        <a:effectLst/>
                      </a:endParaRPr>
                    </a:p>
                  </a:txBody>
                  <a:tcPr marL="74294" marR="74294" marT="45707" marB="45707"/>
                </a:tc>
                <a:tc>
                  <a:txBody>
                    <a:bodyPr/>
                    <a:lstStyle/>
                    <a:p>
                      <a:endParaRPr lang="id-ID" sz="2000" b="1" dirty="0">
                        <a:effectLst/>
                      </a:endParaRPr>
                    </a:p>
                  </a:txBody>
                  <a:tcPr marL="74294" marR="74294" marT="45707" marB="45707"/>
                </a:tc>
              </a:tr>
              <a:tr h="289492">
                <a:tc>
                  <a:txBody>
                    <a:bodyPr/>
                    <a:lstStyle/>
                    <a:p>
                      <a:pPr>
                        <a:lnSpc>
                          <a:spcPct val="100000"/>
                        </a:lnSpc>
                      </a:pPr>
                      <a:r>
                        <a:rPr lang="en-US" sz="1800" b="1" dirty="0" smtClean="0"/>
                        <a:t>1</a:t>
                      </a:r>
                      <a:endParaRPr lang="en-US" sz="1800" b="1" dirty="0">
                        <a:solidFill>
                          <a:schemeClr val="tx1"/>
                        </a:solidFill>
                        <a:latin typeface="Arial Narrow" pitchFamily="34" charset="0"/>
                      </a:endParaRPr>
                    </a:p>
                  </a:txBody>
                  <a:tcPr marL="74294" marR="74294" marT="45707" marB="45707">
                    <a:solidFill>
                      <a:schemeClr val="accent3">
                        <a:lumMod val="40000"/>
                        <a:lumOff val="60000"/>
                      </a:schemeClr>
                    </a:solidFill>
                  </a:tcPr>
                </a:tc>
                <a:tc>
                  <a:txBody>
                    <a:bodyPr/>
                    <a:lstStyle/>
                    <a:p>
                      <a:pPr marL="0" marR="0">
                        <a:lnSpc>
                          <a:spcPct val="100000"/>
                        </a:lnSpc>
                        <a:spcBef>
                          <a:spcPts val="0"/>
                        </a:spcBef>
                        <a:spcAft>
                          <a:spcPts val="0"/>
                        </a:spcAft>
                      </a:pPr>
                      <a:r>
                        <a:rPr lang="en-US" sz="1800" b="1" dirty="0" err="1"/>
                        <a:t>Pendidikan</a:t>
                      </a:r>
                      <a:r>
                        <a:rPr lang="en-US" sz="1800" b="1" dirty="0"/>
                        <a:t> Agama</a:t>
                      </a:r>
                      <a:endParaRPr lang="en-US" sz="1800" b="1" dirty="0">
                        <a:solidFill>
                          <a:schemeClr val="tx1"/>
                        </a:solidFill>
                        <a:latin typeface="Arial Narrow" pitchFamily="34" charset="0"/>
                        <a:ea typeface="Calibri"/>
                        <a:cs typeface="Times New Roman"/>
                      </a:endParaRPr>
                    </a:p>
                  </a:txBody>
                  <a:tcPr marL="55721" marR="55721" marT="0" marB="0">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solidFill>
                            <a:schemeClr val="dk1"/>
                          </a:solidFill>
                          <a:latin typeface="+mn-lt"/>
                          <a:ea typeface="+mn-ea"/>
                          <a:cs typeface="+mn-cs"/>
                        </a:rPr>
                        <a:t>3</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solidFill>
                            <a:schemeClr val="dk1"/>
                          </a:solidFill>
                          <a:latin typeface="+mn-lt"/>
                          <a:ea typeface="+mn-ea"/>
                          <a:cs typeface="+mn-cs"/>
                        </a:rPr>
                        <a:t>3</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solidFill>
                            <a:schemeClr val="dk1"/>
                          </a:solidFill>
                          <a:latin typeface="+mn-lt"/>
                          <a:ea typeface="+mn-ea"/>
                          <a:cs typeface="+mn-cs"/>
                        </a:rPr>
                        <a:t>3</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3">
                        <a:lumMod val="40000"/>
                        <a:lumOff val="60000"/>
                      </a:schemeClr>
                    </a:solidFill>
                  </a:tcPr>
                </a:tc>
              </a:tr>
              <a:tr h="289492">
                <a:tc>
                  <a:txBody>
                    <a:bodyPr/>
                    <a:lstStyle/>
                    <a:p>
                      <a:pPr>
                        <a:lnSpc>
                          <a:spcPct val="100000"/>
                        </a:lnSpc>
                      </a:pPr>
                      <a:r>
                        <a:rPr lang="en-US" sz="1800" b="1" dirty="0" smtClean="0"/>
                        <a:t>2</a:t>
                      </a:r>
                      <a:endParaRPr lang="en-US" sz="1800" b="1" dirty="0">
                        <a:solidFill>
                          <a:schemeClr val="tx1"/>
                        </a:solidFill>
                        <a:latin typeface="Arial Narrow" pitchFamily="34" charset="0"/>
                      </a:endParaRPr>
                    </a:p>
                  </a:txBody>
                  <a:tcPr marL="74294" marR="74294" marT="45707" marB="45707">
                    <a:solidFill>
                      <a:schemeClr val="accent3">
                        <a:lumMod val="40000"/>
                        <a:lumOff val="60000"/>
                      </a:schemeClr>
                    </a:solidFill>
                  </a:tcPr>
                </a:tc>
                <a:tc>
                  <a:txBody>
                    <a:bodyPr/>
                    <a:lstStyle/>
                    <a:p>
                      <a:pPr marL="0" marR="0">
                        <a:lnSpc>
                          <a:spcPct val="100000"/>
                        </a:lnSpc>
                        <a:spcBef>
                          <a:spcPts val="0"/>
                        </a:spcBef>
                        <a:spcAft>
                          <a:spcPts val="0"/>
                        </a:spcAft>
                      </a:pPr>
                      <a:r>
                        <a:rPr lang="en-US" sz="1800" b="1" dirty="0" err="1"/>
                        <a:t>Pendidikan</a:t>
                      </a:r>
                      <a:r>
                        <a:rPr lang="en-US" sz="1800" b="1" dirty="0"/>
                        <a:t> </a:t>
                      </a:r>
                      <a:r>
                        <a:rPr lang="en-US" sz="1800" b="1" dirty="0" err="1"/>
                        <a:t>Pancasila</a:t>
                      </a:r>
                      <a:r>
                        <a:rPr lang="en-US" sz="1800" b="1" dirty="0"/>
                        <a:t> </a:t>
                      </a:r>
                      <a:r>
                        <a:rPr lang="en-US" sz="1800" b="1" dirty="0" err="1"/>
                        <a:t>dan</a:t>
                      </a:r>
                      <a:r>
                        <a:rPr lang="en-US" sz="1800" b="1" dirty="0"/>
                        <a:t> </a:t>
                      </a:r>
                      <a:r>
                        <a:rPr lang="en-US" sz="1800" b="1" dirty="0" err="1"/>
                        <a:t>Kewarganegaraan</a:t>
                      </a:r>
                      <a:endParaRPr lang="en-US" sz="1800" b="1" dirty="0">
                        <a:solidFill>
                          <a:schemeClr val="tx1"/>
                        </a:solidFill>
                        <a:latin typeface="Arial Narrow" pitchFamily="34" charset="0"/>
                        <a:ea typeface="Calibri"/>
                        <a:cs typeface="Times New Roman"/>
                      </a:endParaRPr>
                    </a:p>
                  </a:txBody>
                  <a:tcPr marL="55721" marR="55721" marT="0" marB="0">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3">
                        <a:lumMod val="40000"/>
                        <a:lumOff val="60000"/>
                      </a:schemeClr>
                    </a:solidFill>
                  </a:tcPr>
                </a:tc>
              </a:tr>
              <a:tr h="289492">
                <a:tc>
                  <a:txBody>
                    <a:bodyPr/>
                    <a:lstStyle/>
                    <a:p>
                      <a:pPr>
                        <a:lnSpc>
                          <a:spcPct val="100000"/>
                        </a:lnSpc>
                      </a:pPr>
                      <a:r>
                        <a:rPr lang="en-US" sz="1800" b="1" dirty="0" smtClean="0"/>
                        <a:t>3</a:t>
                      </a:r>
                      <a:endParaRPr lang="en-US" sz="1800" b="1" dirty="0">
                        <a:solidFill>
                          <a:schemeClr val="tx1"/>
                        </a:solidFill>
                        <a:latin typeface="Arial Narrow" pitchFamily="34" charset="0"/>
                      </a:endParaRPr>
                    </a:p>
                  </a:txBody>
                  <a:tcPr marL="74294" marR="74294" marT="45707" marB="45707">
                    <a:solidFill>
                      <a:schemeClr val="accent6">
                        <a:lumMod val="60000"/>
                        <a:lumOff val="40000"/>
                      </a:schemeClr>
                    </a:solidFill>
                  </a:tcPr>
                </a:tc>
                <a:tc>
                  <a:txBody>
                    <a:bodyPr/>
                    <a:lstStyle/>
                    <a:p>
                      <a:pPr marL="0" marR="0">
                        <a:lnSpc>
                          <a:spcPct val="100000"/>
                        </a:lnSpc>
                        <a:spcBef>
                          <a:spcPts val="0"/>
                        </a:spcBef>
                        <a:spcAft>
                          <a:spcPts val="0"/>
                        </a:spcAft>
                      </a:pPr>
                      <a:r>
                        <a:rPr lang="en-US" sz="1800" b="1" dirty="0" err="1"/>
                        <a:t>Bahasa</a:t>
                      </a:r>
                      <a:r>
                        <a:rPr lang="en-US" sz="1800" b="1" dirty="0"/>
                        <a:t> Indonesia</a:t>
                      </a:r>
                      <a:endParaRPr lang="en-US" sz="1800" b="1" dirty="0">
                        <a:solidFill>
                          <a:schemeClr val="tx1"/>
                        </a:solidFill>
                        <a:latin typeface="Arial Narrow" pitchFamily="34" charset="0"/>
                        <a:ea typeface="Calibri"/>
                        <a:cs typeface="Times New Roman"/>
                      </a:endParaRPr>
                    </a:p>
                  </a:txBody>
                  <a:tcPr marL="55721" marR="55721" marT="0" marB="0">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4</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4</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4</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6">
                        <a:lumMod val="60000"/>
                        <a:lumOff val="40000"/>
                      </a:schemeClr>
                    </a:solidFill>
                  </a:tcPr>
                </a:tc>
              </a:tr>
              <a:tr h="289492">
                <a:tc>
                  <a:txBody>
                    <a:bodyPr/>
                    <a:lstStyle/>
                    <a:p>
                      <a:pPr>
                        <a:lnSpc>
                          <a:spcPct val="100000"/>
                        </a:lnSpc>
                      </a:pPr>
                      <a:r>
                        <a:rPr lang="en-US" sz="1800" b="1" dirty="0" smtClean="0"/>
                        <a:t>4</a:t>
                      </a:r>
                      <a:endParaRPr lang="en-US" sz="1800" b="1" dirty="0">
                        <a:solidFill>
                          <a:schemeClr val="tx1"/>
                        </a:solidFill>
                        <a:latin typeface="Arial Narrow" pitchFamily="34" charset="0"/>
                      </a:endParaRPr>
                    </a:p>
                  </a:txBody>
                  <a:tcPr marL="74294" marR="74294" marT="45707" marB="45707">
                    <a:solidFill>
                      <a:schemeClr val="accent6">
                        <a:lumMod val="60000"/>
                        <a:lumOff val="40000"/>
                      </a:schemeClr>
                    </a:solidFill>
                  </a:tcPr>
                </a:tc>
                <a:tc>
                  <a:txBody>
                    <a:bodyPr/>
                    <a:lstStyle/>
                    <a:p>
                      <a:pPr marL="0" marR="0">
                        <a:lnSpc>
                          <a:spcPct val="100000"/>
                        </a:lnSpc>
                        <a:spcBef>
                          <a:spcPts val="0"/>
                        </a:spcBef>
                        <a:spcAft>
                          <a:spcPts val="0"/>
                        </a:spcAft>
                      </a:pPr>
                      <a:r>
                        <a:rPr lang="en-US" sz="1800" b="1" dirty="0" err="1"/>
                        <a:t>Matematika</a:t>
                      </a:r>
                      <a:endParaRPr lang="en-US" sz="1800" b="1" dirty="0">
                        <a:solidFill>
                          <a:schemeClr val="tx1"/>
                        </a:solidFill>
                        <a:latin typeface="Arial Narrow" pitchFamily="34" charset="0"/>
                        <a:ea typeface="Calibri"/>
                        <a:cs typeface="Times New Roman"/>
                      </a:endParaRPr>
                    </a:p>
                  </a:txBody>
                  <a:tcPr marL="55721" marR="55721" marT="0" marB="0">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4</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4</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4</a:t>
                      </a:r>
                      <a:endParaRPr lang="en-US" sz="1800" b="1" dirty="0">
                        <a:solidFill>
                          <a:schemeClr val="tx1"/>
                        </a:solidFill>
                        <a:latin typeface="Arial Narrow" pitchFamily="34" charset="0"/>
                        <a:ea typeface="Calibri"/>
                        <a:cs typeface="Times New Roman"/>
                      </a:endParaRPr>
                    </a:p>
                  </a:txBody>
                  <a:tcPr marL="55721" marR="55721" marT="0" marB="0" anchor="ctr">
                    <a:solidFill>
                      <a:schemeClr val="accent6">
                        <a:lumMod val="60000"/>
                        <a:lumOff val="40000"/>
                      </a:schemeClr>
                    </a:solidFill>
                  </a:tcPr>
                </a:tc>
              </a:tr>
              <a:tr h="289492">
                <a:tc>
                  <a:txBody>
                    <a:bodyPr/>
                    <a:lstStyle/>
                    <a:p>
                      <a:pPr>
                        <a:lnSpc>
                          <a:spcPct val="100000"/>
                        </a:lnSpc>
                      </a:pPr>
                      <a:r>
                        <a:rPr lang="en-US" sz="1800" b="1" dirty="0" smtClean="0"/>
                        <a:t>5</a:t>
                      </a:r>
                      <a:endParaRPr lang="en-US" sz="1800" b="1" dirty="0">
                        <a:latin typeface="Arial Narrow" pitchFamily="34" charset="0"/>
                      </a:endParaRPr>
                    </a:p>
                  </a:txBody>
                  <a:tcPr marL="74294" marR="74294" marT="45707" marB="45707">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 </a:t>
                      </a:r>
                      <a:r>
                        <a:rPr lang="en-US" sz="1800" b="1" dirty="0" err="1" smtClean="0"/>
                        <a:t>Sejarah</a:t>
                      </a:r>
                      <a:r>
                        <a:rPr lang="en-US" sz="1800" b="1" dirty="0" smtClean="0"/>
                        <a:t> </a:t>
                      </a:r>
                      <a:r>
                        <a:rPr lang="id-ID" sz="1800" b="1" dirty="0" smtClean="0"/>
                        <a:t>Indonesia</a:t>
                      </a:r>
                      <a:endParaRPr lang="en-US" sz="1800" b="1" dirty="0" smtClean="0">
                        <a:latin typeface="Arial Narrow" pitchFamily="34" charset="0"/>
                        <a:ea typeface="Calibri"/>
                        <a:cs typeface="Times New Roman"/>
                      </a:endParaRPr>
                    </a:p>
                  </a:txBody>
                  <a:tcPr marL="55721" marR="55721" marT="0" marB="0">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latin typeface="Arial Narrow" pitchFamily="34" charset="0"/>
                        <a:ea typeface="Calibri"/>
                        <a:cs typeface="Times New Roman"/>
                      </a:endParaRPr>
                    </a:p>
                  </a:txBody>
                  <a:tcPr marL="55721" marR="55721" marT="0" marB="0" anchor="ctr">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latin typeface="Arial Narrow" pitchFamily="34" charset="0"/>
                        <a:ea typeface="Calibri"/>
                        <a:cs typeface="Times New Roman"/>
                      </a:endParaRPr>
                    </a:p>
                  </a:txBody>
                  <a:tcPr marL="55721" marR="55721" marT="0" marB="0" anchor="ctr">
                    <a:solidFill>
                      <a:schemeClr val="accent3">
                        <a:lumMod val="40000"/>
                        <a:lumOff val="6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latin typeface="Arial Narrow" pitchFamily="34" charset="0"/>
                        <a:ea typeface="Calibri"/>
                        <a:cs typeface="Times New Roman"/>
                      </a:endParaRPr>
                    </a:p>
                  </a:txBody>
                  <a:tcPr marL="55721" marR="55721" marT="0" marB="0" anchor="ctr">
                    <a:solidFill>
                      <a:schemeClr val="accent3">
                        <a:lumMod val="40000"/>
                        <a:lumOff val="60000"/>
                      </a:schemeClr>
                    </a:solidFill>
                  </a:tcPr>
                </a:tc>
              </a:tr>
              <a:tr h="289492">
                <a:tc>
                  <a:txBody>
                    <a:bodyPr/>
                    <a:lstStyle/>
                    <a:p>
                      <a:pPr>
                        <a:lnSpc>
                          <a:spcPct val="100000"/>
                        </a:lnSpc>
                      </a:pPr>
                      <a:r>
                        <a:rPr lang="en-US" sz="1800" b="1" dirty="0" smtClean="0"/>
                        <a:t>6</a:t>
                      </a:r>
                      <a:endParaRPr lang="en-US" sz="1800" b="1" dirty="0">
                        <a:latin typeface="Arial Narrow" pitchFamily="34" charset="0"/>
                      </a:endParaRPr>
                    </a:p>
                  </a:txBody>
                  <a:tcPr marL="74294" marR="74294" marT="45707" marB="45707">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t>Bahasa</a:t>
                      </a:r>
                      <a:r>
                        <a:rPr lang="en-US" sz="1800" b="1" dirty="0" smtClean="0"/>
                        <a:t> </a:t>
                      </a:r>
                      <a:r>
                        <a:rPr lang="en-US" sz="1800" b="1" dirty="0" err="1" smtClean="0"/>
                        <a:t>Inggris</a:t>
                      </a:r>
                      <a:endParaRPr lang="en-US" sz="1800" b="1" dirty="0" smtClean="0">
                        <a:latin typeface="Arial Narrow" pitchFamily="34" charset="0"/>
                        <a:ea typeface="Calibri"/>
                        <a:cs typeface="Times New Roman"/>
                      </a:endParaRPr>
                    </a:p>
                  </a:txBody>
                  <a:tcPr marL="55721" marR="55721" marT="0" marB="0">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latin typeface="Arial Narrow" pitchFamily="34" charset="0"/>
                        <a:ea typeface="Calibri"/>
                        <a:cs typeface="Times New Roman"/>
                      </a:endParaRPr>
                    </a:p>
                  </a:txBody>
                  <a:tcPr marL="55721" marR="55721" marT="0" marB="0" anchor="ctr">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latin typeface="Arial Narrow" pitchFamily="34" charset="0"/>
                        <a:ea typeface="Calibri"/>
                        <a:cs typeface="Times New Roman"/>
                      </a:endParaRPr>
                    </a:p>
                  </a:txBody>
                  <a:tcPr marL="55721" marR="55721" marT="0" marB="0" anchor="ctr">
                    <a:solidFill>
                      <a:schemeClr val="accent6">
                        <a:lumMod val="60000"/>
                        <a:lumOff val="40000"/>
                      </a:schemeClr>
                    </a:solidFill>
                  </a:tcPr>
                </a:tc>
                <a:tc>
                  <a:txBody>
                    <a:bodyPr/>
                    <a:lstStyle/>
                    <a:p>
                      <a:pPr marL="0" marR="0" algn="ctr">
                        <a:lnSpc>
                          <a:spcPct val="100000"/>
                        </a:lnSpc>
                        <a:spcBef>
                          <a:spcPts val="0"/>
                        </a:spcBef>
                        <a:spcAft>
                          <a:spcPts val="0"/>
                        </a:spcAft>
                      </a:pPr>
                      <a:r>
                        <a:rPr lang="id-ID" sz="1800" b="1" dirty="0" smtClean="0"/>
                        <a:t>2</a:t>
                      </a:r>
                      <a:endParaRPr lang="en-US" sz="1800" b="1" dirty="0">
                        <a:latin typeface="Arial Narrow" pitchFamily="34" charset="0"/>
                        <a:ea typeface="Calibri"/>
                        <a:cs typeface="Times New Roman"/>
                      </a:endParaRPr>
                    </a:p>
                  </a:txBody>
                  <a:tcPr marL="55721" marR="55721" marT="0" marB="0" anchor="ctr">
                    <a:solidFill>
                      <a:schemeClr val="accent6">
                        <a:lumMod val="60000"/>
                        <a:lumOff val="40000"/>
                      </a:schemeClr>
                    </a:solidFill>
                  </a:tcPr>
                </a:tc>
              </a:tr>
              <a:tr h="289492">
                <a:tc>
                  <a:txBody>
                    <a:bodyPr/>
                    <a:lstStyle/>
                    <a:p>
                      <a:pPr>
                        <a:lnSpc>
                          <a:spcPct val="100000"/>
                        </a:lnSpc>
                      </a:pPr>
                      <a:r>
                        <a:rPr lang="id-ID" sz="1800" b="1" dirty="0" smtClean="0"/>
                        <a:t>7</a:t>
                      </a:r>
                      <a:endParaRPr lang="en-US" sz="1800" b="1" dirty="0">
                        <a:latin typeface="Arial Narrow" pitchFamily="34" charset="0"/>
                      </a:endParaRPr>
                    </a:p>
                  </a:txBody>
                  <a:tcPr marL="74294" marR="74294" marT="45707" marB="45707">
                    <a:solidFill>
                      <a:srgbClr val="92D050"/>
                    </a:solidFill>
                  </a:tcPr>
                </a:tc>
                <a:tc>
                  <a:txBody>
                    <a:bodyPr/>
                    <a:lstStyle/>
                    <a:p>
                      <a:pPr marL="0" marR="0">
                        <a:lnSpc>
                          <a:spcPct val="100000"/>
                        </a:lnSpc>
                        <a:spcBef>
                          <a:spcPts val="0"/>
                        </a:spcBef>
                        <a:spcAft>
                          <a:spcPts val="0"/>
                        </a:spcAft>
                      </a:pPr>
                      <a:r>
                        <a:rPr lang="en-US" sz="1800" b="1" dirty="0" err="1"/>
                        <a:t>Seni</a:t>
                      </a:r>
                      <a:r>
                        <a:rPr lang="en-US" sz="1800" b="1" dirty="0"/>
                        <a:t> </a:t>
                      </a:r>
                      <a:r>
                        <a:rPr lang="en-US" sz="1800" b="1" dirty="0" err="1" smtClean="0"/>
                        <a:t>Budaya</a:t>
                      </a:r>
                      <a:endParaRPr lang="en-US" sz="1800" b="1" dirty="0">
                        <a:latin typeface="Arial Narrow" pitchFamily="34" charset="0"/>
                        <a:ea typeface="Calibri"/>
                        <a:cs typeface="Times New Roman"/>
                      </a:endParaRPr>
                    </a:p>
                  </a:txBody>
                  <a:tcPr marL="55721" marR="55721" marT="0" marB="0">
                    <a:solidFill>
                      <a:srgbClr val="92D050"/>
                    </a:solidFill>
                  </a:tcPr>
                </a:tc>
                <a:tc>
                  <a:txBody>
                    <a:bodyPr/>
                    <a:lstStyle/>
                    <a:p>
                      <a:pPr algn="ctr">
                        <a:lnSpc>
                          <a:spcPct val="100000"/>
                        </a:lnSpc>
                      </a:pPr>
                      <a:r>
                        <a:rPr lang="en-US" sz="1800" b="1" dirty="0" smtClean="0"/>
                        <a:t>2</a:t>
                      </a:r>
                      <a:endParaRPr lang="en-US" sz="1800" b="1" dirty="0"/>
                    </a:p>
                  </a:txBody>
                  <a:tcPr marL="55721" marR="55721" marT="0" marB="0" anchor="ctr">
                    <a:solidFill>
                      <a:srgbClr val="92D050"/>
                    </a:solidFill>
                  </a:tcPr>
                </a:tc>
                <a:tc>
                  <a:txBody>
                    <a:bodyPr/>
                    <a:lstStyle/>
                    <a:p>
                      <a:pPr algn="ctr">
                        <a:lnSpc>
                          <a:spcPct val="100000"/>
                        </a:lnSpc>
                      </a:pPr>
                      <a:r>
                        <a:rPr lang="en-US" sz="1800" b="1" dirty="0" smtClean="0"/>
                        <a:t>2</a:t>
                      </a:r>
                      <a:endParaRPr lang="en-US" sz="1800" b="1" dirty="0"/>
                    </a:p>
                  </a:txBody>
                  <a:tcPr marL="55721" marR="55721" marT="0" marB="0" anchor="ctr">
                    <a:solidFill>
                      <a:srgbClr val="92D050"/>
                    </a:solidFill>
                  </a:tcPr>
                </a:tc>
                <a:tc>
                  <a:txBody>
                    <a:bodyPr/>
                    <a:lstStyle/>
                    <a:p>
                      <a:pPr algn="ctr">
                        <a:lnSpc>
                          <a:spcPct val="100000"/>
                        </a:lnSpc>
                      </a:pPr>
                      <a:r>
                        <a:rPr lang="en-US" sz="1800" b="1" dirty="0" smtClean="0"/>
                        <a:t>2</a:t>
                      </a:r>
                      <a:endParaRPr lang="en-US" sz="1800" b="1" dirty="0"/>
                    </a:p>
                  </a:txBody>
                  <a:tcPr marL="55721" marR="55721" marT="0" marB="0" anchor="ctr">
                    <a:solidFill>
                      <a:srgbClr val="92D050"/>
                    </a:solidFill>
                  </a:tcPr>
                </a:tc>
              </a:tr>
              <a:tr h="289492">
                <a:tc>
                  <a:txBody>
                    <a:bodyPr/>
                    <a:lstStyle/>
                    <a:p>
                      <a:pPr>
                        <a:lnSpc>
                          <a:spcPct val="100000"/>
                        </a:lnSpc>
                      </a:pPr>
                      <a:r>
                        <a:rPr lang="id-ID" sz="1800" b="1" dirty="0" smtClean="0"/>
                        <a:t>8</a:t>
                      </a:r>
                      <a:endParaRPr lang="en-US" sz="1800" b="1" dirty="0">
                        <a:latin typeface="Arial Narrow" pitchFamily="34" charset="0"/>
                      </a:endParaRPr>
                    </a:p>
                  </a:txBody>
                  <a:tcPr marL="74294" marR="74294" marT="45707" marB="45707">
                    <a:solidFill>
                      <a:srgbClr val="92D050"/>
                    </a:solidFill>
                  </a:tcPr>
                </a:tc>
                <a:tc>
                  <a:txBody>
                    <a:bodyPr/>
                    <a:lstStyle/>
                    <a:p>
                      <a:pPr marL="0" marR="0">
                        <a:lnSpc>
                          <a:spcPct val="100000"/>
                        </a:lnSpc>
                        <a:spcBef>
                          <a:spcPts val="0"/>
                        </a:spcBef>
                        <a:spcAft>
                          <a:spcPts val="0"/>
                        </a:spcAft>
                      </a:pPr>
                      <a:r>
                        <a:rPr lang="en-US" sz="1800" b="1" dirty="0" err="1" smtClean="0"/>
                        <a:t>Prakarya</a:t>
                      </a:r>
                      <a:endParaRPr lang="en-US" sz="1800" b="1" dirty="0">
                        <a:latin typeface="Arial Narrow" pitchFamily="34" charset="0"/>
                        <a:ea typeface="Calibri"/>
                        <a:cs typeface="Times New Roman"/>
                      </a:endParaRPr>
                    </a:p>
                  </a:txBody>
                  <a:tcPr marL="55721" marR="55721" marT="0" marB="0">
                    <a:solidFill>
                      <a:srgbClr val="92D050"/>
                    </a:solidFill>
                  </a:tcPr>
                </a:tc>
                <a:tc>
                  <a:txBody>
                    <a:bodyPr/>
                    <a:lstStyle/>
                    <a:p>
                      <a:pPr algn="ctr">
                        <a:lnSpc>
                          <a:spcPct val="100000"/>
                        </a:lnSpc>
                      </a:pPr>
                      <a:r>
                        <a:rPr lang="en-US" sz="1800" b="1" dirty="0" smtClean="0"/>
                        <a:t>2</a:t>
                      </a:r>
                      <a:endParaRPr lang="en-US" sz="1800" b="1" dirty="0"/>
                    </a:p>
                  </a:txBody>
                  <a:tcPr marL="55721" marR="55721" marT="0" marB="0" anchor="ctr">
                    <a:solidFill>
                      <a:srgbClr val="92D050"/>
                    </a:solidFill>
                  </a:tcPr>
                </a:tc>
                <a:tc>
                  <a:txBody>
                    <a:bodyPr/>
                    <a:lstStyle/>
                    <a:p>
                      <a:pPr algn="ctr">
                        <a:lnSpc>
                          <a:spcPct val="100000"/>
                        </a:lnSpc>
                      </a:pPr>
                      <a:r>
                        <a:rPr lang="en-US" sz="1800" b="1" dirty="0" smtClean="0"/>
                        <a:t>2</a:t>
                      </a:r>
                      <a:endParaRPr lang="en-US" sz="1800" b="1" dirty="0"/>
                    </a:p>
                  </a:txBody>
                  <a:tcPr marL="55721" marR="55721" marT="0" marB="0" anchor="ctr">
                    <a:solidFill>
                      <a:srgbClr val="92D050"/>
                    </a:solidFill>
                  </a:tcPr>
                </a:tc>
                <a:tc>
                  <a:txBody>
                    <a:bodyPr/>
                    <a:lstStyle/>
                    <a:p>
                      <a:pPr algn="ctr">
                        <a:lnSpc>
                          <a:spcPct val="100000"/>
                        </a:lnSpc>
                      </a:pPr>
                      <a:r>
                        <a:rPr lang="en-US" sz="1800" b="1" dirty="0" smtClean="0"/>
                        <a:t>2</a:t>
                      </a:r>
                      <a:endParaRPr lang="en-US" sz="1800" b="1" dirty="0"/>
                    </a:p>
                  </a:txBody>
                  <a:tcPr marL="55721" marR="55721" marT="0" marB="0" anchor="ctr">
                    <a:solidFill>
                      <a:srgbClr val="92D050"/>
                    </a:solidFill>
                  </a:tcPr>
                </a:tc>
              </a:tr>
              <a:tr h="289492">
                <a:tc>
                  <a:txBody>
                    <a:bodyPr/>
                    <a:lstStyle/>
                    <a:p>
                      <a:pPr>
                        <a:lnSpc>
                          <a:spcPct val="100000"/>
                        </a:lnSpc>
                      </a:pPr>
                      <a:r>
                        <a:rPr lang="id-ID" sz="1800" b="1" dirty="0" smtClean="0"/>
                        <a:t>9</a:t>
                      </a:r>
                      <a:endParaRPr lang="en-US" sz="1800" b="1" dirty="0">
                        <a:latin typeface="Arial Narrow" pitchFamily="34" charset="0"/>
                      </a:endParaRPr>
                    </a:p>
                  </a:txBody>
                  <a:tcPr marL="74294" marR="74294" marT="45707" marB="45707">
                    <a:solidFill>
                      <a:srgbClr val="92D050"/>
                    </a:solidFill>
                  </a:tcPr>
                </a:tc>
                <a:tc>
                  <a:txBody>
                    <a:bodyPr/>
                    <a:lstStyle/>
                    <a:p>
                      <a:pPr marL="0" marR="0">
                        <a:lnSpc>
                          <a:spcPct val="100000"/>
                        </a:lnSpc>
                        <a:spcBef>
                          <a:spcPts val="0"/>
                        </a:spcBef>
                        <a:spcAft>
                          <a:spcPts val="0"/>
                        </a:spcAft>
                      </a:pPr>
                      <a:r>
                        <a:rPr lang="en-US" sz="1800" b="1" dirty="0" err="1"/>
                        <a:t>Pendidikan</a:t>
                      </a:r>
                      <a:r>
                        <a:rPr lang="en-US" sz="1800" b="1" dirty="0"/>
                        <a:t> </a:t>
                      </a:r>
                      <a:r>
                        <a:rPr lang="en-US" sz="1800" b="1" dirty="0" err="1"/>
                        <a:t>Jasmani</a:t>
                      </a:r>
                      <a:r>
                        <a:rPr lang="en-US" sz="1800" b="1" dirty="0"/>
                        <a:t>, </a:t>
                      </a:r>
                      <a:r>
                        <a:rPr lang="en-US" sz="1800" b="1" dirty="0" err="1"/>
                        <a:t>Olah</a:t>
                      </a:r>
                      <a:r>
                        <a:rPr lang="en-US" sz="1800" b="1" dirty="0"/>
                        <a:t> Raga, </a:t>
                      </a:r>
                      <a:r>
                        <a:rPr lang="en-US" sz="1800" b="1" dirty="0" err="1"/>
                        <a:t>dan</a:t>
                      </a:r>
                      <a:r>
                        <a:rPr lang="en-US" sz="1800" b="1" dirty="0"/>
                        <a:t> </a:t>
                      </a:r>
                      <a:r>
                        <a:rPr lang="en-US" sz="1800" b="1" dirty="0" err="1"/>
                        <a:t>Kesehatan</a:t>
                      </a:r>
                      <a:endParaRPr lang="en-US" sz="1800" b="1" dirty="0">
                        <a:latin typeface="Arial Narrow" pitchFamily="34" charset="0"/>
                        <a:ea typeface="Calibri"/>
                        <a:cs typeface="Times New Roman"/>
                      </a:endParaRPr>
                    </a:p>
                  </a:txBody>
                  <a:tcPr marL="55721" marR="55721" marT="0" marB="0">
                    <a:solidFill>
                      <a:srgbClr val="92D050"/>
                    </a:solidFill>
                  </a:tcPr>
                </a:tc>
                <a:tc>
                  <a:txBody>
                    <a:bodyPr/>
                    <a:lstStyle/>
                    <a:p>
                      <a:pPr algn="ctr">
                        <a:lnSpc>
                          <a:spcPct val="100000"/>
                        </a:lnSpc>
                      </a:pPr>
                      <a:r>
                        <a:rPr lang="id-ID" sz="1800" b="1" dirty="0" smtClean="0"/>
                        <a:t>3</a:t>
                      </a:r>
                      <a:endParaRPr lang="en-US" sz="1800" b="1" dirty="0"/>
                    </a:p>
                  </a:txBody>
                  <a:tcPr marL="55721" marR="55721" marT="0" marB="0" anchor="ctr">
                    <a:solidFill>
                      <a:srgbClr val="92D050"/>
                    </a:solidFill>
                  </a:tcPr>
                </a:tc>
                <a:tc>
                  <a:txBody>
                    <a:bodyPr/>
                    <a:lstStyle/>
                    <a:p>
                      <a:pPr algn="ctr">
                        <a:lnSpc>
                          <a:spcPct val="100000"/>
                        </a:lnSpc>
                      </a:pPr>
                      <a:r>
                        <a:rPr lang="id-ID" sz="1800" b="1" dirty="0" smtClean="0"/>
                        <a:t>3</a:t>
                      </a:r>
                      <a:endParaRPr lang="en-US" sz="1800" b="1" dirty="0"/>
                    </a:p>
                  </a:txBody>
                  <a:tcPr marL="55721" marR="55721" marT="0" marB="0" anchor="ctr">
                    <a:solidFill>
                      <a:srgbClr val="92D050"/>
                    </a:solidFill>
                  </a:tcPr>
                </a:tc>
                <a:tc>
                  <a:txBody>
                    <a:bodyPr/>
                    <a:lstStyle/>
                    <a:p>
                      <a:pPr algn="ctr">
                        <a:lnSpc>
                          <a:spcPct val="100000"/>
                        </a:lnSpc>
                      </a:pPr>
                      <a:r>
                        <a:rPr lang="id-ID" sz="1800" b="1" dirty="0" smtClean="0"/>
                        <a:t>3</a:t>
                      </a:r>
                      <a:endParaRPr lang="en-US" sz="1800" b="1" dirty="0"/>
                    </a:p>
                  </a:txBody>
                  <a:tcPr marL="55721" marR="55721" marT="0" marB="0" anchor="ctr">
                    <a:solidFill>
                      <a:srgbClr val="92D050"/>
                    </a:solidFill>
                  </a:tcPr>
                </a:tc>
              </a:tr>
              <a:tr h="289492">
                <a:tc gridSpan="2">
                  <a:txBody>
                    <a:bodyPr/>
                    <a:lstStyle/>
                    <a:p>
                      <a:pPr>
                        <a:lnSpc>
                          <a:spcPct val="100000"/>
                        </a:lnSpc>
                      </a:pPr>
                      <a:r>
                        <a:rPr lang="id-ID" sz="1800" b="1" dirty="0" smtClean="0"/>
                        <a:t>Jumlah jam pelajaran</a:t>
                      </a:r>
                      <a:r>
                        <a:rPr lang="id-ID" sz="1800" b="1" baseline="0" dirty="0" smtClean="0"/>
                        <a:t> Kelompok Wajib</a:t>
                      </a:r>
                      <a:endParaRPr lang="en-US" sz="1800" b="1" dirty="0">
                        <a:latin typeface="Arial Narrow" pitchFamily="34" charset="0"/>
                      </a:endParaRPr>
                    </a:p>
                  </a:txBody>
                  <a:tcPr marL="74294" marR="74294" marT="45707" marB="45707"/>
                </a:tc>
                <a:tc hMerge="1">
                  <a:txBody>
                    <a:bodyPr/>
                    <a:lstStyle/>
                    <a:p>
                      <a:pPr marL="0" marR="0">
                        <a:lnSpc>
                          <a:spcPct val="115000"/>
                        </a:lnSpc>
                        <a:spcBef>
                          <a:spcPts val="0"/>
                        </a:spcBef>
                        <a:spcAft>
                          <a:spcPts val="0"/>
                        </a:spcAft>
                      </a:pPr>
                      <a:endParaRPr lang="en-US" sz="1000" b="0" kern="1200" dirty="0">
                        <a:solidFill>
                          <a:schemeClr val="dk1"/>
                        </a:solidFill>
                        <a:latin typeface="Arial Narrow" pitchFamily="34" charset="0"/>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d-ID" sz="1800" b="1" dirty="0" smtClean="0"/>
                        <a:t>24</a:t>
                      </a:r>
                      <a:endParaRPr lang="en-US" sz="1800" b="1" dirty="0"/>
                    </a:p>
                  </a:txBody>
                  <a:tcPr marL="55721" marR="55721" marT="0" marB="0" anchor="ctr"/>
                </a:tc>
                <a:tc>
                  <a:txBody>
                    <a:bodyPr/>
                    <a:lstStyle/>
                    <a:p>
                      <a:pPr algn="ctr"/>
                      <a:r>
                        <a:rPr lang="id-ID" sz="1800" b="1" dirty="0" smtClean="0"/>
                        <a:t>24</a:t>
                      </a:r>
                      <a:endParaRPr lang="en-US" sz="1800" b="1" dirty="0"/>
                    </a:p>
                  </a:txBody>
                  <a:tcPr marL="55721" marR="55721" marT="0" marB="0" anchor="ctr"/>
                </a:tc>
                <a:tc>
                  <a:txBody>
                    <a:bodyPr/>
                    <a:lstStyle/>
                    <a:p>
                      <a:pPr algn="ctr"/>
                      <a:r>
                        <a:rPr lang="id-ID" sz="1800" b="1" dirty="0" smtClean="0"/>
                        <a:t>24</a:t>
                      </a:r>
                      <a:endParaRPr lang="en-US" sz="1800" b="1" dirty="0"/>
                    </a:p>
                  </a:txBody>
                  <a:tcPr marL="55721" marR="55721" marT="0" marB="0" anchor="ctr"/>
                </a:tc>
              </a:tr>
              <a:tr h="313618">
                <a:tc gridSpan="5">
                  <a:txBody>
                    <a:bodyPr/>
                    <a:lstStyle/>
                    <a:p>
                      <a:pPr>
                        <a:lnSpc>
                          <a:spcPct val="100000"/>
                        </a:lnSpc>
                      </a:pPr>
                      <a:r>
                        <a:rPr lang="id-ID" sz="2000" b="1" dirty="0" smtClean="0"/>
                        <a:t>Kelompok Peminatan</a:t>
                      </a:r>
                      <a:endParaRPr lang="en-US" sz="2000" b="1" dirty="0">
                        <a:latin typeface="Arial Narrow" pitchFamily="34" charset="0"/>
                      </a:endParaRPr>
                    </a:p>
                  </a:txBody>
                  <a:tcPr marL="74294" marR="74294" marT="45707" marB="45707"/>
                </a:tc>
                <a:tc hMerge="1">
                  <a:txBody>
                    <a:bodyPr/>
                    <a:lstStyle/>
                    <a:p>
                      <a:pPr marL="0" marR="0">
                        <a:lnSpc>
                          <a:spcPct val="115000"/>
                        </a:lnSpc>
                        <a:spcBef>
                          <a:spcPts val="0"/>
                        </a:spcBef>
                        <a:spcAft>
                          <a:spcPts val="0"/>
                        </a:spcAft>
                      </a:pPr>
                      <a:endParaRPr lang="en-US" sz="1000" b="0" kern="1200" dirty="0">
                        <a:solidFill>
                          <a:schemeClr val="dk1"/>
                        </a:solidFill>
                        <a:latin typeface="Arial Narrow" pitchFamily="34" charset="0"/>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r>
              <a:tr h="289492">
                <a:tc>
                  <a:txBody>
                    <a:bodyPr/>
                    <a:lstStyle/>
                    <a:p>
                      <a:pPr>
                        <a:lnSpc>
                          <a:spcPct val="100000"/>
                        </a:lnSpc>
                      </a:pPr>
                      <a:endParaRPr lang="en-US" sz="1800" b="1" dirty="0">
                        <a:latin typeface="Arial Narrow" pitchFamily="34" charset="0"/>
                      </a:endParaRPr>
                    </a:p>
                  </a:txBody>
                  <a:tcPr marL="74294" marR="74294" marT="45707" marB="45707"/>
                </a:tc>
                <a:tc>
                  <a:txBody>
                    <a:bodyPr/>
                    <a:lstStyle/>
                    <a:p>
                      <a:pPr marL="0" marR="0">
                        <a:lnSpc>
                          <a:spcPct val="115000"/>
                        </a:lnSpc>
                        <a:spcBef>
                          <a:spcPts val="0"/>
                        </a:spcBef>
                        <a:spcAft>
                          <a:spcPts val="0"/>
                        </a:spcAft>
                      </a:pPr>
                      <a:r>
                        <a:rPr lang="id-ID" sz="1800" b="1" kern="1200" dirty="0" smtClean="0"/>
                        <a:t>Matapelajaran</a:t>
                      </a:r>
                      <a:r>
                        <a:rPr lang="id-ID" sz="1800" b="1" kern="1200" baseline="0" dirty="0" smtClean="0"/>
                        <a:t> peminatan akademik (untuk SMA)</a:t>
                      </a:r>
                      <a:endParaRPr lang="en-US" sz="1800" b="1" kern="1200" dirty="0">
                        <a:solidFill>
                          <a:schemeClr val="dk1"/>
                        </a:solidFill>
                        <a:latin typeface="Arial Narrow" pitchFamily="34" charset="0"/>
                        <a:ea typeface="Calibri"/>
                        <a:cs typeface="Times New Roman"/>
                      </a:endParaRPr>
                    </a:p>
                  </a:txBody>
                  <a:tcPr marL="55721" marR="55721" marT="0" marB="0"/>
                </a:tc>
                <a:tc>
                  <a:txBody>
                    <a:bodyPr/>
                    <a:lstStyle/>
                    <a:p>
                      <a:pPr algn="ctr"/>
                      <a:r>
                        <a:rPr lang="id-ID" sz="1800" b="1" dirty="0" smtClean="0"/>
                        <a:t>18</a:t>
                      </a:r>
                      <a:endParaRPr lang="en-US" sz="1800" b="1" dirty="0"/>
                    </a:p>
                  </a:txBody>
                  <a:tcPr marL="55721" marR="55721" marT="0" marB="0" anchor="ctr"/>
                </a:tc>
                <a:tc>
                  <a:txBody>
                    <a:bodyPr/>
                    <a:lstStyle/>
                    <a:p>
                      <a:pPr algn="ctr"/>
                      <a:r>
                        <a:rPr lang="id-ID" sz="1800" b="1" dirty="0" smtClean="0"/>
                        <a:t>20</a:t>
                      </a:r>
                      <a:endParaRPr lang="en-US" sz="1800" b="1" dirty="0"/>
                    </a:p>
                  </a:txBody>
                  <a:tcPr marL="55721" marR="55721" marT="0" marB="0" anchor="ctr"/>
                </a:tc>
                <a:tc>
                  <a:txBody>
                    <a:bodyPr/>
                    <a:lstStyle/>
                    <a:p>
                      <a:pPr algn="ctr"/>
                      <a:r>
                        <a:rPr lang="id-ID" sz="1800" b="1" dirty="0" smtClean="0"/>
                        <a:t>20</a:t>
                      </a:r>
                      <a:endParaRPr lang="en-US" sz="1800" b="1" dirty="0"/>
                    </a:p>
                  </a:txBody>
                  <a:tcPr marL="55721" marR="55721" marT="0" marB="0" anchor="ctr"/>
                </a:tc>
              </a:tr>
              <a:tr h="289492">
                <a:tc>
                  <a:txBody>
                    <a:bodyPr/>
                    <a:lstStyle/>
                    <a:p>
                      <a:pPr>
                        <a:lnSpc>
                          <a:spcPct val="100000"/>
                        </a:lnSpc>
                      </a:pPr>
                      <a:endParaRPr lang="en-US" sz="1800" b="1" dirty="0">
                        <a:latin typeface="Arial Narrow" pitchFamily="34" charset="0"/>
                      </a:endParaRPr>
                    </a:p>
                  </a:txBody>
                  <a:tcPr marL="74294" marR="74294" marT="45707" marB="45707">
                    <a:solidFill>
                      <a:schemeClr val="accent6">
                        <a:lumMod val="60000"/>
                        <a:lumOff val="40000"/>
                      </a:schemeClr>
                    </a:solidFill>
                  </a:tcPr>
                </a:tc>
                <a:tc>
                  <a:txBody>
                    <a:bodyPr/>
                    <a:lstStyle/>
                    <a:p>
                      <a:pPr marL="0" marR="0">
                        <a:lnSpc>
                          <a:spcPct val="115000"/>
                        </a:lnSpc>
                        <a:spcBef>
                          <a:spcPts val="0"/>
                        </a:spcBef>
                        <a:spcAft>
                          <a:spcPts val="0"/>
                        </a:spcAft>
                      </a:pPr>
                      <a:r>
                        <a:rPr lang="en-US" sz="1800" b="1" kern="1200" baseline="0" dirty="0" smtClean="0"/>
                        <a:t>P</a:t>
                      </a:r>
                      <a:r>
                        <a:rPr lang="id-ID" sz="1800" b="1" kern="1200" baseline="0" dirty="0" smtClean="0"/>
                        <a:t>eminatan akademik dan vokasi (untuk SMK)</a:t>
                      </a:r>
                      <a:endParaRPr lang="en-US" sz="1800" b="1" kern="1200" dirty="0">
                        <a:solidFill>
                          <a:schemeClr val="dk1"/>
                        </a:solidFill>
                        <a:latin typeface="Arial Narrow" pitchFamily="34" charset="0"/>
                        <a:ea typeface="Calibri"/>
                        <a:cs typeface="Times New Roman"/>
                      </a:endParaRPr>
                    </a:p>
                  </a:txBody>
                  <a:tcPr marL="55721" marR="55721" marT="0" marB="0">
                    <a:solidFill>
                      <a:schemeClr val="accent6">
                        <a:lumMod val="60000"/>
                        <a:lumOff val="40000"/>
                      </a:schemeClr>
                    </a:solidFill>
                  </a:tcPr>
                </a:tc>
                <a:tc>
                  <a:txBody>
                    <a:bodyPr/>
                    <a:lstStyle/>
                    <a:p>
                      <a:pPr algn="ctr"/>
                      <a:r>
                        <a:rPr lang="id-ID" sz="1800" b="1" dirty="0" smtClean="0"/>
                        <a:t>2</a:t>
                      </a:r>
                      <a:r>
                        <a:rPr lang="en-US" sz="1800" b="1" dirty="0" smtClean="0"/>
                        <a:t>4</a:t>
                      </a:r>
                      <a:endParaRPr lang="en-US" sz="1800" b="1" dirty="0"/>
                    </a:p>
                  </a:txBody>
                  <a:tcPr marL="55721" marR="55721" marT="0" marB="0" anchor="ctr">
                    <a:solidFill>
                      <a:schemeClr val="accent6">
                        <a:lumMod val="60000"/>
                        <a:lumOff val="40000"/>
                      </a:schemeClr>
                    </a:solidFill>
                  </a:tcPr>
                </a:tc>
                <a:tc>
                  <a:txBody>
                    <a:bodyPr/>
                    <a:lstStyle/>
                    <a:p>
                      <a:pPr algn="ctr"/>
                      <a:r>
                        <a:rPr lang="id-ID" sz="1800" b="1" dirty="0" smtClean="0"/>
                        <a:t>2</a:t>
                      </a:r>
                      <a:r>
                        <a:rPr lang="en-US" sz="1800" b="1" dirty="0" smtClean="0"/>
                        <a:t>4</a:t>
                      </a:r>
                      <a:endParaRPr lang="en-US" sz="1800" b="1" dirty="0"/>
                    </a:p>
                  </a:txBody>
                  <a:tcPr marL="55721" marR="55721" marT="0" marB="0" anchor="ctr">
                    <a:solidFill>
                      <a:schemeClr val="accent6">
                        <a:lumMod val="60000"/>
                        <a:lumOff val="40000"/>
                      </a:schemeClr>
                    </a:solidFill>
                  </a:tcPr>
                </a:tc>
                <a:tc>
                  <a:txBody>
                    <a:bodyPr/>
                    <a:lstStyle/>
                    <a:p>
                      <a:pPr algn="ctr"/>
                      <a:r>
                        <a:rPr lang="id-ID" sz="1800" b="1" dirty="0" smtClean="0"/>
                        <a:t>2</a:t>
                      </a:r>
                      <a:r>
                        <a:rPr lang="en-US" sz="1800" b="1" dirty="0" smtClean="0"/>
                        <a:t>4</a:t>
                      </a:r>
                      <a:endParaRPr lang="en-US" sz="1800" b="1" dirty="0"/>
                    </a:p>
                  </a:txBody>
                  <a:tcPr marL="55721" marR="55721" marT="0" marB="0" anchor="ctr">
                    <a:solidFill>
                      <a:schemeClr val="accent6">
                        <a:lumMod val="60000"/>
                        <a:lumOff val="40000"/>
                      </a:schemeClr>
                    </a:solidFill>
                  </a:tcPr>
                </a:tc>
              </a:tr>
            </a:tbl>
          </a:graphicData>
        </a:graphic>
      </p:graphicFrame>
      <p:sp>
        <p:nvSpPr>
          <p:cNvPr id="4" name="Title 6"/>
          <p:cNvSpPr txBox="1">
            <a:spLocks/>
          </p:cNvSpPr>
          <p:nvPr/>
        </p:nvSpPr>
        <p:spPr>
          <a:xfrm>
            <a:off x="857250" y="0"/>
            <a:ext cx="7429500" cy="5486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600" b="1" dirty="0">
                <a:solidFill>
                  <a:srgbClr val="4BACC6">
                    <a:lumMod val="75000"/>
                  </a:srgbClr>
                </a:solidFill>
              </a:rPr>
              <a:t>Struktur Kurikulum Pendidikan Menengah</a:t>
            </a:r>
            <a:endParaRPr lang="id-ID" sz="3600" b="1" dirty="0">
              <a:solidFill>
                <a:srgbClr val="F79646">
                  <a:lumMod val="75000"/>
                </a:srgbClr>
              </a:solidFill>
            </a:endParaRPr>
          </a:p>
        </p:txBody>
      </p:sp>
      <p:cxnSp>
        <p:nvCxnSpPr>
          <p:cNvPr id="5" name="Straight Connector 4"/>
          <p:cNvCxnSpPr/>
          <p:nvPr/>
        </p:nvCxnSpPr>
        <p:spPr>
          <a:xfrm>
            <a:off x="857250" y="548680"/>
            <a:ext cx="74295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03384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5488"/>
          </a:xfrm>
        </p:spPr>
        <p:txBody>
          <a:bodyPr vert="horz" wrap="square" lIns="91440" tIns="45720" rIns="91440" bIns="45720" numCol="1" anchorCtr="0" compatLnSpc="1">
            <a:prstTxWarp prst="textNoShape">
              <a:avLst/>
            </a:prstTxWarp>
          </a:bodyPr>
          <a:lstStyle/>
          <a:p>
            <a:pPr eaLnBrk="1" hangingPunct="1">
              <a:defRPr/>
            </a:pPr>
            <a:r>
              <a:rPr lang="id-ID" sz="3600" b="1" dirty="0" smtClean="0">
                <a:solidFill>
                  <a:srgbClr val="E46C0A"/>
                </a:solidFill>
                <a:effectLst>
                  <a:outerShdw blurRad="38100" dist="38100" dir="2700000" algn="tl">
                    <a:srgbClr val="000000"/>
                  </a:outerShdw>
                </a:effectLst>
                <a:ea typeface="ＭＳ Ｐゴシック" charset="-128"/>
                <a:cs typeface="Arial" pitchFamily="34" charset="0"/>
              </a:rPr>
              <a:t>Strategi Peningkatan Mutu SMK</a:t>
            </a:r>
          </a:p>
        </p:txBody>
      </p:sp>
      <p:grpSp>
        <p:nvGrpSpPr>
          <p:cNvPr id="7" name="Group 17"/>
          <p:cNvGrpSpPr>
            <a:grpSpLocks/>
          </p:cNvGrpSpPr>
          <p:nvPr/>
        </p:nvGrpSpPr>
        <p:grpSpPr bwMode="auto">
          <a:xfrm>
            <a:off x="1187625" y="857232"/>
            <a:ext cx="6840760" cy="3579880"/>
            <a:chOff x="642938" y="1285875"/>
            <a:chExt cx="7786687" cy="5854129"/>
          </a:xfrm>
        </p:grpSpPr>
        <p:sp>
          <p:nvSpPr>
            <p:cNvPr id="3" name="Isosceles Triangle 2"/>
            <p:cNvSpPr/>
            <p:nvPr/>
          </p:nvSpPr>
          <p:spPr>
            <a:xfrm>
              <a:off x="642938" y="1285875"/>
              <a:ext cx="7786687" cy="5072199"/>
            </a:xfrm>
            <a:prstGeom prst="triangl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 name="Isosceles Triangle 3"/>
            <p:cNvSpPr/>
            <p:nvPr/>
          </p:nvSpPr>
          <p:spPr>
            <a:xfrm>
              <a:off x="668624" y="4644093"/>
              <a:ext cx="2567173" cy="17139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Isosceles Triangle 4"/>
            <p:cNvSpPr/>
            <p:nvPr/>
          </p:nvSpPr>
          <p:spPr>
            <a:xfrm>
              <a:off x="5880026" y="4685644"/>
              <a:ext cx="2500932" cy="16412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Isosceles Triangle 5"/>
            <p:cNvSpPr/>
            <p:nvPr/>
          </p:nvSpPr>
          <p:spPr>
            <a:xfrm>
              <a:off x="3337186" y="1336330"/>
              <a:ext cx="2429284" cy="15730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i="1" dirty="0"/>
            </a:p>
          </p:txBody>
        </p:sp>
        <p:sp>
          <p:nvSpPr>
            <p:cNvPr id="8" name="Isosceles Triangle 7"/>
            <p:cNvSpPr/>
            <p:nvPr/>
          </p:nvSpPr>
          <p:spPr>
            <a:xfrm rot="10800000">
              <a:off x="3072223" y="3928821"/>
              <a:ext cx="3071415" cy="2080522"/>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084" name="TextBox 8"/>
            <p:cNvSpPr txBox="1">
              <a:spLocks noChangeArrowheads="1"/>
            </p:cNvSpPr>
            <p:nvPr/>
          </p:nvSpPr>
          <p:spPr bwMode="auto">
            <a:xfrm>
              <a:off x="3897522" y="4023794"/>
              <a:ext cx="1396743" cy="956275"/>
            </a:xfrm>
            <a:prstGeom prst="rect">
              <a:avLst/>
            </a:prstGeom>
            <a:noFill/>
            <a:ln w="9525">
              <a:noFill/>
              <a:miter lim="800000"/>
              <a:headEnd/>
              <a:tailEnd/>
            </a:ln>
          </p:spPr>
          <p:txBody>
            <a:bodyPr wrap="none">
              <a:spAutoFit/>
            </a:bodyPr>
            <a:lstStyle/>
            <a:p>
              <a:pPr algn="ctr" eaLnBrk="1" hangingPunct="1"/>
              <a:r>
                <a:rPr lang="id-ID" sz="1600" b="1" dirty="0" smtClean="0">
                  <a:solidFill>
                    <a:schemeClr val="bg1"/>
                  </a:solidFill>
                  <a:latin typeface="Gill Sans MT" pitchFamily="34" charset="0"/>
                  <a:ea typeface="ＭＳ Ｐゴシック" pitchFamily="34" charset="-128"/>
                </a:rPr>
                <a:t>Tatakelola </a:t>
              </a:r>
            </a:p>
            <a:p>
              <a:pPr algn="ctr" eaLnBrk="1" hangingPunct="1"/>
              <a:r>
                <a:rPr lang="en-US" sz="1600" b="1" dirty="0" smtClean="0">
                  <a:solidFill>
                    <a:schemeClr val="bg1"/>
                  </a:solidFill>
                  <a:latin typeface="Gill Sans MT" pitchFamily="34" charset="0"/>
                  <a:ea typeface="ＭＳ Ｐゴシック" pitchFamily="34" charset="-128"/>
                </a:rPr>
                <a:t>SMK </a:t>
              </a:r>
            </a:p>
          </p:txBody>
        </p:sp>
        <p:sp>
          <p:nvSpPr>
            <p:cNvPr id="3085" name="TextBox 9"/>
            <p:cNvSpPr txBox="1">
              <a:spLocks noChangeArrowheads="1"/>
            </p:cNvSpPr>
            <p:nvPr/>
          </p:nvSpPr>
          <p:spPr bwMode="auto">
            <a:xfrm>
              <a:off x="1223906" y="5468127"/>
              <a:ext cx="1520811" cy="998345"/>
            </a:xfrm>
            <a:prstGeom prst="rect">
              <a:avLst/>
            </a:prstGeom>
            <a:noFill/>
            <a:ln w="9525">
              <a:noFill/>
              <a:miter lim="800000"/>
              <a:headEnd/>
              <a:tailEnd/>
            </a:ln>
          </p:spPr>
          <p:txBody>
            <a:bodyPr wrap="none">
              <a:spAutoFit/>
            </a:bodyPr>
            <a:lstStyle/>
            <a:p>
              <a:pPr algn="ctr" eaLnBrk="1" hangingPunct="1"/>
              <a:r>
                <a:rPr lang="id-ID" sz="1600" dirty="0">
                  <a:solidFill>
                    <a:schemeClr val="bg1"/>
                  </a:solidFill>
                  <a:latin typeface="Gill Sans MT" pitchFamily="34" charset="0"/>
                  <a:ea typeface="ＭＳ Ｐゴシック" pitchFamily="34" charset="-128"/>
                </a:rPr>
                <a:t>(Berbagi) </a:t>
              </a:r>
            </a:p>
            <a:p>
              <a:pPr algn="ctr" eaLnBrk="1" hangingPunct="1"/>
              <a:r>
                <a:rPr lang="id-ID" sz="1600" dirty="0">
                  <a:solidFill>
                    <a:schemeClr val="bg1"/>
                  </a:solidFill>
                  <a:latin typeface="Gill Sans MT" pitchFamily="34" charset="0"/>
                  <a:ea typeface="ＭＳ Ｐゴシック" pitchFamily="34" charset="-128"/>
                </a:rPr>
                <a:t>Sumberdaya</a:t>
              </a:r>
            </a:p>
          </p:txBody>
        </p:sp>
        <p:sp>
          <p:nvSpPr>
            <p:cNvPr id="3086" name="TextBox 10"/>
            <p:cNvSpPr txBox="1">
              <a:spLocks noChangeArrowheads="1"/>
            </p:cNvSpPr>
            <p:nvPr/>
          </p:nvSpPr>
          <p:spPr bwMode="auto">
            <a:xfrm>
              <a:off x="6570420" y="5500689"/>
              <a:ext cx="1459003" cy="998345"/>
            </a:xfrm>
            <a:prstGeom prst="rect">
              <a:avLst/>
            </a:prstGeom>
            <a:noFill/>
            <a:ln w="9525">
              <a:noFill/>
              <a:miter lim="800000"/>
              <a:headEnd/>
              <a:tailEnd/>
            </a:ln>
          </p:spPr>
          <p:txBody>
            <a:bodyPr wrap="none">
              <a:spAutoFit/>
            </a:bodyPr>
            <a:lstStyle/>
            <a:p>
              <a:pPr algn="ctr" eaLnBrk="1" hangingPunct="1"/>
              <a:r>
                <a:rPr lang="id-ID" sz="1600" dirty="0">
                  <a:solidFill>
                    <a:schemeClr val="bg1"/>
                  </a:solidFill>
                  <a:latin typeface="Gill Sans MT" pitchFamily="34" charset="0"/>
                  <a:ea typeface="ＭＳ Ｐゴシック" pitchFamily="34" charset="-128"/>
                </a:rPr>
                <a:t>(Sentuhan) </a:t>
              </a:r>
            </a:p>
            <a:p>
              <a:pPr algn="ctr" eaLnBrk="1" hangingPunct="1"/>
              <a:r>
                <a:rPr lang="id-ID" sz="1600" dirty="0">
                  <a:solidFill>
                    <a:schemeClr val="bg1"/>
                  </a:solidFill>
                  <a:latin typeface="Gill Sans MT" pitchFamily="34" charset="0"/>
                  <a:ea typeface="ＭＳ Ｐゴシック" pitchFamily="34" charset="-128"/>
                </a:rPr>
                <a:t>TIK</a:t>
              </a:r>
            </a:p>
          </p:txBody>
        </p:sp>
        <p:sp>
          <p:nvSpPr>
            <p:cNvPr id="3087" name="TextBox 11"/>
            <p:cNvSpPr txBox="1">
              <a:spLocks noChangeArrowheads="1"/>
            </p:cNvSpPr>
            <p:nvPr/>
          </p:nvSpPr>
          <p:spPr bwMode="auto">
            <a:xfrm>
              <a:off x="3964910" y="1919878"/>
              <a:ext cx="1310461" cy="998345"/>
            </a:xfrm>
            <a:prstGeom prst="rect">
              <a:avLst/>
            </a:prstGeom>
            <a:noFill/>
            <a:ln w="9525">
              <a:noFill/>
              <a:miter lim="800000"/>
              <a:headEnd/>
              <a:tailEnd/>
            </a:ln>
          </p:spPr>
          <p:txBody>
            <a:bodyPr wrap="none">
              <a:spAutoFit/>
            </a:bodyPr>
            <a:lstStyle/>
            <a:p>
              <a:pPr algn="ctr" eaLnBrk="1" hangingPunct="1"/>
              <a:r>
                <a:rPr lang="id-ID" sz="1600" dirty="0">
                  <a:solidFill>
                    <a:schemeClr val="bg1"/>
                  </a:solidFill>
                  <a:latin typeface="Gill Sans MT" pitchFamily="34" charset="0"/>
                  <a:ea typeface="ＭＳ Ｐゴシック" pitchFamily="34" charset="-128"/>
                </a:rPr>
                <a:t>(Integrasi)</a:t>
              </a:r>
            </a:p>
            <a:p>
              <a:pPr algn="ctr" eaLnBrk="1" hangingPunct="1"/>
              <a:r>
                <a:rPr lang="id-ID" sz="1600" dirty="0">
                  <a:solidFill>
                    <a:schemeClr val="bg1"/>
                  </a:solidFill>
                  <a:latin typeface="Gill Sans MT" pitchFamily="34" charset="0"/>
                  <a:ea typeface="ＭＳ Ｐゴシック" pitchFamily="34" charset="-128"/>
                </a:rPr>
                <a:t>Proses</a:t>
              </a:r>
            </a:p>
          </p:txBody>
        </p:sp>
        <p:sp>
          <p:nvSpPr>
            <p:cNvPr id="13" name="Down Arrow 12"/>
            <p:cNvSpPr/>
            <p:nvPr/>
          </p:nvSpPr>
          <p:spPr>
            <a:xfrm>
              <a:off x="4429485" y="2857396"/>
              <a:ext cx="286593" cy="107142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6" name="Down Arrow 15"/>
            <p:cNvSpPr/>
            <p:nvPr/>
          </p:nvSpPr>
          <p:spPr>
            <a:xfrm rot="7649426">
              <a:off x="5527505" y="4681031"/>
              <a:ext cx="628892" cy="12856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090" name="TextBox 14"/>
            <p:cNvSpPr txBox="1">
              <a:spLocks noChangeArrowheads="1"/>
            </p:cNvSpPr>
            <p:nvPr/>
          </p:nvSpPr>
          <p:spPr bwMode="auto">
            <a:xfrm rot="18464132">
              <a:off x="4128155" y="4754402"/>
              <a:ext cx="3748365" cy="784548"/>
            </a:xfrm>
            <a:prstGeom prst="rect">
              <a:avLst/>
            </a:prstGeom>
            <a:noFill/>
            <a:ln w="9525">
              <a:noFill/>
              <a:miter lim="800000"/>
              <a:headEnd/>
              <a:tailEnd/>
            </a:ln>
          </p:spPr>
          <p:txBody>
            <a:bodyPr wrap="none">
              <a:spAutoFit/>
            </a:bodyPr>
            <a:lstStyle/>
            <a:p>
              <a:pPr algn="ctr" eaLnBrk="1" hangingPunct="1"/>
              <a:r>
                <a:rPr lang="id-ID" sz="1400" b="1" dirty="0">
                  <a:solidFill>
                    <a:srgbClr val="FF0000"/>
                  </a:solidFill>
                  <a:latin typeface="Gill Sans MT" pitchFamily="34" charset="0"/>
                  <a:ea typeface="ＭＳ Ｐゴシック" pitchFamily="34" charset="-128"/>
                </a:rPr>
                <a:t>Efektivitas</a:t>
              </a:r>
            </a:p>
            <a:p>
              <a:pPr algn="ctr" eaLnBrk="1" hangingPunct="1"/>
              <a:r>
                <a:rPr lang="id-ID" sz="1400" b="1" dirty="0">
                  <a:solidFill>
                    <a:srgbClr val="FF0000"/>
                  </a:solidFill>
                  <a:latin typeface="Gill Sans MT" pitchFamily="34" charset="0"/>
                  <a:ea typeface="ＭＳ Ｐゴシック" pitchFamily="34" charset="-128"/>
                </a:rPr>
                <a:t>(</a:t>
              </a:r>
              <a:r>
                <a:rPr lang="en-GB" sz="1400" b="1" dirty="0" err="1">
                  <a:solidFill>
                    <a:srgbClr val="FF0000"/>
                  </a:solidFill>
                  <a:latin typeface="Gill Sans MT" pitchFamily="34" charset="0"/>
                  <a:ea typeface="ＭＳ Ｐゴシック" pitchFamily="34" charset="-128"/>
                </a:rPr>
                <a:t>Meningkatkan</a:t>
              </a:r>
              <a:r>
                <a:rPr lang="en-GB" sz="1400" b="1" dirty="0">
                  <a:solidFill>
                    <a:srgbClr val="FF0000"/>
                  </a:solidFill>
                  <a:latin typeface="Gill Sans MT" pitchFamily="34" charset="0"/>
                  <a:ea typeface="ＭＳ Ｐゴシック" pitchFamily="34" charset="-128"/>
                </a:rPr>
                <a:t> </a:t>
              </a:r>
              <a:r>
                <a:rPr lang="en-GB" sz="1400" b="1" dirty="0" err="1">
                  <a:solidFill>
                    <a:srgbClr val="FF0000"/>
                  </a:solidFill>
                  <a:latin typeface="Gill Sans MT" pitchFamily="34" charset="0"/>
                  <a:ea typeface="ＭＳ Ｐゴシック" pitchFamily="34" charset="-128"/>
                </a:rPr>
                <a:t>Hasil</a:t>
              </a:r>
              <a:r>
                <a:rPr lang="id-ID" sz="1400" b="1" dirty="0">
                  <a:solidFill>
                    <a:srgbClr val="FF0000"/>
                  </a:solidFill>
                  <a:latin typeface="Gill Sans MT" pitchFamily="34" charset="0"/>
                  <a:ea typeface="ＭＳ Ｐゴシック" pitchFamily="34" charset="-128"/>
                </a:rPr>
                <a:t>)</a:t>
              </a:r>
            </a:p>
          </p:txBody>
        </p:sp>
        <p:sp>
          <p:nvSpPr>
            <p:cNvPr id="17" name="Down Arrow 16"/>
            <p:cNvSpPr/>
            <p:nvPr/>
          </p:nvSpPr>
          <p:spPr>
            <a:xfrm rot="13754984">
              <a:off x="3016356" y="4696247"/>
              <a:ext cx="594346" cy="132617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092" name="TextBox 17"/>
            <p:cNvSpPr txBox="1">
              <a:spLocks noChangeArrowheads="1"/>
            </p:cNvSpPr>
            <p:nvPr/>
          </p:nvSpPr>
          <p:spPr bwMode="auto">
            <a:xfrm>
              <a:off x="3382242" y="2818384"/>
              <a:ext cx="2860618" cy="1408618"/>
            </a:xfrm>
            <a:prstGeom prst="rect">
              <a:avLst/>
            </a:prstGeom>
            <a:noFill/>
            <a:ln w="9525">
              <a:noFill/>
              <a:miter lim="800000"/>
              <a:headEnd/>
              <a:tailEnd/>
            </a:ln>
          </p:spPr>
          <p:txBody>
            <a:bodyPr wrap="none">
              <a:spAutoFit/>
            </a:bodyPr>
            <a:lstStyle/>
            <a:p>
              <a:pPr algn="ctr" eaLnBrk="1" hangingPunct="1"/>
              <a:r>
                <a:rPr lang="id-ID" sz="1400" b="1" dirty="0">
                  <a:solidFill>
                    <a:srgbClr val="FF0000"/>
                  </a:solidFill>
                  <a:latin typeface="Gill Sans MT" pitchFamily="34" charset="0"/>
                  <a:ea typeface="ＭＳ Ｐゴシック" pitchFamily="34" charset="-128"/>
                </a:rPr>
                <a:t>Efisiensi &amp;Efektivitas</a:t>
              </a:r>
            </a:p>
            <a:p>
              <a:pPr algn="ctr" eaLnBrk="1" hangingPunct="1"/>
              <a:r>
                <a:rPr lang="id-ID" sz="1400" b="1" dirty="0">
                  <a:solidFill>
                    <a:srgbClr val="FF0000"/>
                  </a:solidFill>
                  <a:latin typeface="Gill Sans MT" pitchFamily="34" charset="0"/>
                  <a:ea typeface="ＭＳ Ｐゴシック" pitchFamily="34" charset="-128"/>
                </a:rPr>
                <a:t>(</a:t>
              </a:r>
              <a:r>
                <a:rPr lang="en-GB" sz="1400" b="1" dirty="0" err="1">
                  <a:solidFill>
                    <a:srgbClr val="FF0000"/>
                  </a:solidFill>
                  <a:latin typeface="Gill Sans MT" pitchFamily="34" charset="0"/>
                  <a:ea typeface="ＭＳ Ｐゴシック" pitchFamily="34" charset="-128"/>
                </a:rPr>
                <a:t>Mengurangi</a:t>
              </a:r>
              <a:r>
                <a:rPr lang="en-GB" sz="1400" b="1" dirty="0">
                  <a:solidFill>
                    <a:srgbClr val="FF0000"/>
                  </a:solidFill>
                  <a:latin typeface="Gill Sans MT" pitchFamily="34" charset="0"/>
                  <a:ea typeface="ＭＳ Ｐゴシック" pitchFamily="34" charset="-128"/>
                </a:rPr>
                <a:t> Input,</a:t>
              </a:r>
              <a:endParaRPr lang="id-ID" sz="1400" b="1" dirty="0">
                <a:solidFill>
                  <a:srgbClr val="FF0000"/>
                </a:solidFill>
                <a:latin typeface="Gill Sans MT" pitchFamily="34" charset="0"/>
                <a:ea typeface="ＭＳ Ｐゴシック" pitchFamily="34" charset="-128"/>
              </a:endParaRPr>
            </a:p>
            <a:p>
              <a:pPr algn="ctr" eaLnBrk="1" hangingPunct="1"/>
              <a:r>
                <a:rPr lang="en-GB" sz="1400" b="1" dirty="0" err="1">
                  <a:solidFill>
                    <a:srgbClr val="FF0000"/>
                  </a:solidFill>
                  <a:latin typeface="Gill Sans MT" pitchFamily="34" charset="0"/>
                  <a:ea typeface="ＭＳ Ｐゴシック" pitchFamily="34" charset="-128"/>
                </a:rPr>
                <a:t>Meningkatkan</a:t>
              </a:r>
              <a:r>
                <a:rPr lang="en-GB" sz="1400" b="1" dirty="0">
                  <a:solidFill>
                    <a:srgbClr val="FF0000"/>
                  </a:solidFill>
                  <a:latin typeface="Gill Sans MT" pitchFamily="34" charset="0"/>
                  <a:ea typeface="ＭＳ Ｐゴシック" pitchFamily="34" charset="-128"/>
                </a:rPr>
                <a:t> </a:t>
              </a:r>
              <a:r>
                <a:rPr lang="en-GB" sz="1400" b="1" dirty="0" err="1">
                  <a:solidFill>
                    <a:srgbClr val="FF0000"/>
                  </a:solidFill>
                  <a:latin typeface="Gill Sans MT" pitchFamily="34" charset="0"/>
                  <a:ea typeface="ＭＳ Ｐゴシック" pitchFamily="34" charset="-128"/>
                </a:rPr>
                <a:t>Hasil</a:t>
              </a:r>
              <a:r>
                <a:rPr lang="id-ID" sz="1400" b="1" dirty="0">
                  <a:solidFill>
                    <a:srgbClr val="FF0000"/>
                  </a:solidFill>
                  <a:latin typeface="Gill Sans MT" pitchFamily="34" charset="0"/>
                  <a:ea typeface="ＭＳ Ｐゴシック" pitchFamily="34" charset="-128"/>
                </a:rPr>
                <a:t>)</a:t>
              </a:r>
            </a:p>
          </p:txBody>
        </p:sp>
        <p:sp>
          <p:nvSpPr>
            <p:cNvPr id="3093" name="TextBox 13"/>
            <p:cNvSpPr txBox="1">
              <a:spLocks noChangeArrowheads="1"/>
            </p:cNvSpPr>
            <p:nvPr/>
          </p:nvSpPr>
          <p:spPr bwMode="auto">
            <a:xfrm rot="3031471">
              <a:off x="1282051" y="4679505"/>
              <a:ext cx="4044151" cy="876847"/>
            </a:xfrm>
            <a:prstGeom prst="rect">
              <a:avLst/>
            </a:prstGeom>
            <a:noFill/>
            <a:ln w="9525">
              <a:noFill/>
              <a:miter lim="800000"/>
              <a:headEnd/>
              <a:tailEnd/>
            </a:ln>
          </p:spPr>
          <p:txBody>
            <a:bodyPr wrap="none">
              <a:spAutoFit/>
            </a:bodyPr>
            <a:lstStyle/>
            <a:p>
              <a:pPr algn="ctr" eaLnBrk="1" hangingPunct="1"/>
              <a:r>
                <a:rPr lang="id-ID" sz="1600" b="1" dirty="0">
                  <a:solidFill>
                    <a:srgbClr val="FF0000"/>
                  </a:solidFill>
                  <a:latin typeface="Gill Sans MT" pitchFamily="34" charset="0"/>
                  <a:ea typeface="ＭＳ Ｐゴシック" pitchFamily="34" charset="-128"/>
                </a:rPr>
                <a:t>Efis</a:t>
              </a:r>
              <a:r>
                <a:rPr lang="en-US" sz="1600" b="1" dirty="0" err="1">
                  <a:solidFill>
                    <a:srgbClr val="FF0000"/>
                  </a:solidFill>
                  <a:latin typeface="Gill Sans MT" pitchFamily="34" charset="0"/>
                  <a:ea typeface="ＭＳ Ｐゴシック" pitchFamily="34" charset="-128"/>
                </a:rPr>
                <a:t>i</a:t>
              </a:r>
              <a:r>
                <a:rPr lang="id-ID" sz="1600" b="1" dirty="0">
                  <a:solidFill>
                    <a:srgbClr val="FF0000"/>
                  </a:solidFill>
                  <a:latin typeface="Gill Sans MT" pitchFamily="34" charset="0"/>
                  <a:ea typeface="ＭＳ Ｐゴシック" pitchFamily="34" charset="-128"/>
                </a:rPr>
                <a:t>ensi</a:t>
              </a:r>
            </a:p>
            <a:p>
              <a:pPr algn="ctr" eaLnBrk="1" hangingPunct="1"/>
              <a:r>
                <a:rPr lang="id-ID" sz="1600" b="1" dirty="0">
                  <a:solidFill>
                    <a:srgbClr val="FF0000"/>
                  </a:solidFill>
                  <a:latin typeface="Gill Sans MT" pitchFamily="34" charset="0"/>
                  <a:ea typeface="ＭＳ Ｐゴシック" pitchFamily="34" charset="-128"/>
                </a:rPr>
                <a:t>(</a:t>
              </a:r>
              <a:r>
                <a:rPr lang="en-GB" sz="1600" b="1" dirty="0" err="1">
                  <a:solidFill>
                    <a:srgbClr val="FF0000"/>
                  </a:solidFill>
                  <a:latin typeface="Gill Sans MT" pitchFamily="34" charset="0"/>
                  <a:ea typeface="ＭＳ Ｐゴシック" pitchFamily="34" charset="-128"/>
                </a:rPr>
                <a:t>Menurunkan</a:t>
              </a:r>
              <a:r>
                <a:rPr lang="en-GB" sz="1600" b="1" dirty="0">
                  <a:solidFill>
                    <a:srgbClr val="FF0000"/>
                  </a:solidFill>
                  <a:latin typeface="Gill Sans MT" pitchFamily="34" charset="0"/>
                  <a:ea typeface="ＭＳ Ｐゴシック" pitchFamily="34" charset="-128"/>
                </a:rPr>
                <a:t> Input</a:t>
              </a:r>
              <a:r>
                <a:rPr lang="id-ID" sz="1600" b="1" dirty="0">
                  <a:solidFill>
                    <a:srgbClr val="FF0000"/>
                  </a:solidFill>
                  <a:latin typeface="Gill Sans MT" pitchFamily="34" charset="0"/>
                  <a:ea typeface="ＭＳ Ｐゴシック" pitchFamily="34" charset="-128"/>
                </a:rPr>
                <a:t>)</a:t>
              </a:r>
            </a:p>
          </p:txBody>
        </p:sp>
      </p:grpSp>
      <p:cxnSp>
        <p:nvCxnSpPr>
          <p:cNvPr id="19" name="Straight Connector 18"/>
          <p:cNvCxnSpPr/>
          <p:nvPr/>
        </p:nvCxnSpPr>
        <p:spPr>
          <a:xfrm>
            <a:off x="0" y="714375"/>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77" name="Slide Number Placeholder 19"/>
          <p:cNvSpPr>
            <a:spLocks noGrp="1"/>
          </p:cNvSpPr>
          <p:nvPr>
            <p:ph type="sldNum" sz="quarter" idx="4294967295"/>
          </p:nvPr>
        </p:nvSpPr>
        <p:spPr bwMode="auto">
          <a:xfrm>
            <a:off x="6553200" y="6356354"/>
            <a:ext cx="2133600" cy="365125"/>
          </a:xfrm>
          <a:prstGeom prst="rect">
            <a:avLst/>
          </a:prstGeom>
          <a:noFill/>
          <a:ln>
            <a:miter lim="800000"/>
            <a:headEnd/>
            <a:tailEnd/>
          </a:ln>
        </p:spPr>
        <p:txBody>
          <a:bodyPr/>
          <a:lstStyle/>
          <a:p>
            <a:pPr eaLnBrk="1" hangingPunct="1"/>
            <a:fld id="{9FDE3D7B-9EA3-4F59-B598-6F36ECBA3F64}" type="slidenum">
              <a:rPr lang="en-AU">
                <a:solidFill>
                  <a:srgbClr val="B5A788"/>
                </a:solidFill>
                <a:latin typeface="Gill Sans MT" pitchFamily="34" charset="0"/>
                <a:ea typeface="ＭＳ Ｐゴシック" pitchFamily="34" charset="-128"/>
              </a:rPr>
              <a:pPr eaLnBrk="1" hangingPunct="1"/>
              <a:t>61</a:t>
            </a:fld>
            <a:endParaRPr lang="en-AU">
              <a:solidFill>
                <a:srgbClr val="B5A788"/>
              </a:solidFill>
              <a:latin typeface="Gill Sans MT" pitchFamily="34" charset="0"/>
              <a:ea typeface="ＭＳ Ｐゴシック" pitchFamily="34" charset="-128"/>
            </a:endParaRPr>
          </a:p>
        </p:txBody>
      </p:sp>
      <p:sp>
        <p:nvSpPr>
          <p:cNvPr id="22" name="Rectangle 1"/>
          <p:cNvSpPr>
            <a:spLocks noChangeArrowheads="1"/>
          </p:cNvSpPr>
          <p:nvPr/>
        </p:nvSpPr>
        <p:spPr bwMode="auto">
          <a:xfrm>
            <a:off x="179512" y="4163282"/>
            <a:ext cx="8640960" cy="2554545"/>
          </a:xfrm>
          <a:prstGeom prst="rect">
            <a:avLst/>
          </a:prstGeom>
          <a:noFill/>
          <a:ln w="9525">
            <a:noFill/>
            <a:miter lim="800000"/>
            <a:headEnd/>
            <a:tailEnd/>
          </a:ln>
        </p:spPr>
        <p:txBody>
          <a:bodyPr wrap="square" anchor="ctr">
            <a:spAutoFit/>
          </a:bodyPr>
          <a:lstStyle/>
          <a:p>
            <a:pPr marL="457200" indent="-457200">
              <a:buFontTx/>
              <a:buAutoNum type="arabicPeriod"/>
            </a:pPr>
            <a:r>
              <a:rPr lang="id-ID" sz="2000" b="1" dirty="0">
                <a:latin typeface="Tahoma" pitchFamily="34" charset="0"/>
                <a:cs typeface="Times New Roman" pitchFamily="18" charset="0"/>
              </a:rPr>
              <a:t>Sinergi</a:t>
            </a:r>
            <a:r>
              <a:rPr lang="en-US" sz="2000" b="1" dirty="0">
                <a:latin typeface="Tahoma" pitchFamily="34" charset="0"/>
                <a:cs typeface="Times New Roman" pitchFamily="18" charset="0"/>
              </a:rPr>
              <a:t> (Resource sharing)</a:t>
            </a:r>
            <a:r>
              <a:rPr lang="id-ID" sz="2000" dirty="0">
                <a:latin typeface="Tahoma" pitchFamily="34" charset="0"/>
                <a:cs typeface="Times New Roman" pitchFamily="18" charset="0"/>
              </a:rPr>
              <a:t> dalam </a:t>
            </a:r>
            <a:r>
              <a:rPr lang="id-ID" sz="2000" dirty="0" smtClean="0">
                <a:latin typeface="Tahoma" pitchFamily="34" charset="0"/>
                <a:cs typeface="Times New Roman" pitchFamily="18" charset="0"/>
              </a:rPr>
              <a:t>Pemnafaatan fasilitas, Jaringan kerjasama, Kebekerjaan, TUK- Sertifikasi, PTK dan Materi Pembelajaran.</a:t>
            </a:r>
            <a:endParaRPr lang="id-ID" sz="2000" dirty="0">
              <a:latin typeface="Tahoma" pitchFamily="34" charset="0"/>
              <a:cs typeface="Times New Roman" pitchFamily="18" charset="0"/>
            </a:endParaRPr>
          </a:p>
          <a:p>
            <a:pPr marL="457200" indent="-457200">
              <a:buFontTx/>
              <a:buAutoNum type="arabicPeriod"/>
            </a:pPr>
            <a:r>
              <a:rPr lang="id-ID" sz="2000" b="1" dirty="0">
                <a:latin typeface="Tahoma" pitchFamily="34" charset="0"/>
                <a:cs typeface="Tahoma" pitchFamily="34" charset="0"/>
              </a:rPr>
              <a:t>Integrasi</a:t>
            </a:r>
            <a:r>
              <a:rPr lang="id-ID" sz="2000" dirty="0">
                <a:latin typeface="Tahoma" pitchFamily="34" charset="0"/>
                <a:cs typeface="Tahoma" pitchFamily="34" charset="0"/>
              </a:rPr>
              <a:t> sistem informasi dan manajemen pengembangan </a:t>
            </a:r>
            <a:r>
              <a:rPr lang="id-ID" sz="2000" dirty="0" smtClean="0">
                <a:latin typeface="Tahoma" pitchFamily="34" charset="0"/>
                <a:cs typeface="Tahoma" pitchFamily="34" charset="0"/>
              </a:rPr>
              <a:t>manajemen kelembagaan dan Pembelajaran.</a:t>
            </a:r>
            <a:endParaRPr lang="id-ID" sz="2000" dirty="0">
              <a:latin typeface="Tahoma" pitchFamily="34" charset="0"/>
              <a:cs typeface="Tahoma" pitchFamily="34" charset="0"/>
            </a:endParaRPr>
          </a:p>
          <a:p>
            <a:pPr marL="457200" indent="-457200">
              <a:buFontTx/>
              <a:buAutoNum type="arabicPeriod"/>
            </a:pPr>
            <a:r>
              <a:rPr lang="id-ID" sz="2000" b="1" dirty="0">
                <a:latin typeface="Tahoma" pitchFamily="34" charset="0"/>
                <a:cs typeface="Tahoma" pitchFamily="34" charset="0"/>
              </a:rPr>
              <a:t>TIK </a:t>
            </a:r>
            <a:r>
              <a:rPr lang="id-ID" sz="2000" dirty="0">
                <a:latin typeface="Tahoma" pitchFamily="34" charset="0"/>
                <a:cs typeface="Tahoma" pitchFamily="34" charset="0"/>
              </a:rPr>
              <a:t>penerapan sistem </a:t>
            </a:r>
            <a:r>
              <a:rPr lang="id-ID" altLang="en-US" sz="2000" dirty="0">
                <a:latin typeface="Tahoma" pitchFamily="34" charset="0"/>
                <a:cs typeface="Tahoma" pitchFamily="34" charset="0"/>
              </a:rPr>
              <a:t>“</a:t>
            </a:r>
            <a:r>
              <a:rPr lang="id-ID" sz="2000" dirty="0">
                <a:latin typeface="Tahoma" pitchFamily="34" charset="0"/>
                <a:cs typeface="Tahoma" pitchFamily="34" charset="0"/>
              </a:rPr>
              <a:t>on line</a:t>
            </a:r>
            <a:r>
              <a:rPr lang="id-ID" altLang="en-US" sz="2000" dirty="0">
                <a:latin typeface="Tahoma" pitchFamily="34" charset="0"/>
                <a:cs typeface="Tahoma" pitchFamily="34" charset="0"/>
              </a:rPr>
              <a:t>”</a:t>
            </a:r>
            <a:r>
              <a:rPr lang="id-ID" sz="2000" dirty="0">
                <a:latin typeface="Tahoma" pitchFamily="34" charset="0"/>
                <a:cs typeface="Tahoma" pitchFamily="34" charset="0"/>
              </a:rPr>
              <a:t> </a:t>
            </a:r>
            <a:r>
              <a:rPr lang="id-ID" sz="2000" dirty="0" smtClean="0">
                <a:latin typeface="Tahoma" pitchFamily="34" charset="0"/>
                <a:cs typeface="Tahoma" pitchFamily="34" charset="0"/>
              </a:rPr>
              <a:t>, pendataan dan </a:t>
            </a:r>
            <a:r>
              <a:rPr lang="id-ID" sz="2000" dirty="0">
                <a:latin typeface="Tahoma" pitchFamily="34" charset="0"/>
                <a:cs typeface="Tahoma" pitchFamily="34" charset="0"/>
              </a:rPr>
              <a:t>sistem informasi.</a:t>
            </a:r>
          </a:p>
          <a:p>
            <a:pPr marL="457200" indent="-457200">
              <a:buFontTx/>
              <a:buAutoNum type="arabicPeriod"/>
            </a:pPr>
            <a:r>
              <a:rPr lang="en-US" sz="2000" b="1" dirty="0" err="1">
                <a:latin typeface="Tahoma" pitchFamily="34" charset="0"/>
                <a:cs typeface="Times New Roman" pitchFamily="18" charset="0"/>
              </a:rPr>
              <a:t>Intervensi</a:t>
            </a:r>
            <a:r>
              <a:rPr lang="en-US" sz="2000" b="1" dirty="0">
                <a:latin typeface="Tahoma" pitchFamily="34" charset="0"/>
                <a:cs typeface="Times New Roman" pitchFamily="18" charset="0"/>
              </a:rPr>
              <a:t> </a:t>
            </a:r>
            <a:r>
              <a:rPr lang="en-US" sz="2000" dirty="0" err="1">
                <a:latin typeface="Tahoma" pitchFamily="34" charset="0"/>
                <a:cs typeface="Times New Roman" pitchFamily="18" charset="0"/>
              </a:rPr>
              <a:t>usaha</a:t>
            </a:r>
            <a:r>
              <a:rPr lang="en-US" sz="2000" dirty="0">
                <a:latin typeface="Tahoma" pitchFamily="34" charset="0"/>
                <a:cs typeface="Times New Roman" pitchFamily="18" charset="0"/>
              </a:rPr>
              <a:t> </a:t>
            </a:r>
            <a:r>
              <a:rPr lang="en-US" sz="2000" dirty="0" err="1">
                <a:latin typeface="Tahoma" pitchFamily="34" charset="0"/>
                <a:cs typeface="Times New Roman" pitchFamily="18" charset="0"/>
              </a:rPr>
              <a:t>untuk</a:t>
            </a:r>
            <a:r>
              <a:rPr lang="en-US" sz="2000" b="1" dirty="0">
                <a:latin typeface="Tahoma" pitchFamily="34" charset="0"/>
                <a:cs typeface="Times New Roman" pitchFamily="18" charset="0"/>
              </a:rPr>
              <a:t> </a:t>
            </a:r>
            <a:r>
              <a:rPr lang="id-ID" sz="2000" dirty="0">
                <a:latin typeface="Tahoma" pitchFamily="34" charset="0"/>
                <a:cs typeface="Times New Roman" pitchFamily="18" charset="0"/>
              </a:rPr>
              <a:t>peningkatan kualifikasi dan kompentensi </a:t>
            </a:r>
            <a:r>
              <a:rPr lang="id-ID" sz="2000" dirty="0" smtClean="0">
                <a:latin typeface="Tahoma" pitchFamily="34" charset="0"/>
                <a:cs typeface="Times New Roman" pitchFamily="18" charset="0"/>
              </a:rPr>
              <a:t>PTK, Peserta Didik dan peran serta masyarakat/ DUDI.</a:t>
            </a:r>
            <a:endParaRPr lang="id-ID" sz="2000" dirty="0">
              <a:cs typeface="Arial" charset="0"/>
            </a:endParaRPr>
          </a:p>
        </p:txBody>
      </p:sp>
    </p:spTree>
    <p:extLst>
      <p:ext uri="{BB962C8B-B14F-4D97-AF65-F5344CB8AC3E}">
        <p14:creationId xmlns:p14="http://schemas.microsoft.com/office/powerpoint/2010/main" val="234449295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AutoShape 7"/>
          <p:cNvSpPr>
            <a:spLocks noChangeArrowheads="1"/>
          </p:cNvSpPr>
          <p:nvPr/>
        </p:nvSpPr>
        <p:spPr bwMode="auto">
          <a:xfrm>
            <a:off x="5951769" y="3357562"/>
            <a:ext cx="3170282" cy="2857520"/>
          </a:xfrm>
          <a:prstGeom prst="chevron">
            <a:avLst>
              <a:gd name="adj" fmla="val 31250"/>
            </a:avLst>
          </a:prstGeom>
          <a:gradFill rotWithShape="1">
            <a:gsLst>
              <a:gs pos="0">
                <a:srgbClr val="FFFF66"/>
              </a:gs>
              <a:gs pos="100000">
                <a:srgbClr val="66CCFF"/>
              </a:gs>
            </a:gsLst>
            <a:lin ang="0" scaled="1"/>
          </a:gradFill>
          <a:ln w="9525">
            <a:noFill/>
            <a:miter lim="800000"/>
            <a:headEnd/>
            <a:tailEnd/>
          </a:ln>
          <a:effectLst/>
        </p:spPr>
        <p:txBody>
          <a:bodyPr wrap="none" anchor="ctr"/>
          <a:lstStyle/>
          <a:p>
            <a:pPr algn="ctr"/>
            <a:endParaRPr lang="en-US"/>
          </a:p>
        </p:txBody>
      </p:sp>
      <p:sp>
        <p:nvSpPr>
          <p:cNvPr id="60422" name="AutoShape 6"/>
          <p:cNvSpPr>
            <a:spLocks noChangeArrowheads="1"/>
          </p:cNvSpPr>
          <p:nvPr/>
        </p:nvSpPr>
        <p:spPr bwMode="auto">
          <a:xfrm>
            <a:off x="3385030" y="3357562"/>
            <a:ext cx="3160224" cy="2857520"/>
          </a:xfrm>
          <a:prstGeom prst="homePlate">
            <a:avLst>
              <a:gd name="adj" fmla="val 25000"/>
            </a:avLst>
          </a:prstGeom>
          <a:gradFill rotWithShape="1">
            <a:gsLst>
              <a:gs pos="0">
                <a:srgbClr val="FF9966"/>
              </a:gs>
              <a:gs pos="100000">
                <a:srgbClr val="FFFF66"/>
              </a:gs>
            </a:gsLst>
            <a:lin ang="0" scaled="1"/>
          </a:gradFill>
          <a:ln w="9525">
            <a:noFill/>
            <a:miter lim="800000"/>
            <a:headEnd/>
            <a:tailEnd/>
          </a:ln>
          <a:effectLst/>
        </p:spPr>
        <p:txBody>
          <a:bodyPr wrap="none" anchor="ctr"/>
          <a:lstStyle/>
          <a:p>
            <a:endParaRPr lang="en-US"/>
          </a:p>
        </p:txBody>
      </p:sp>
      <p:sp>
        <p:nvSpPr>
          <p:cNvPr id="60418" name="Rectangle 2"/>
          <p:cNvSpPr>
            <a:spLocks noGrp="1" noChangeArrowheads="1"/>
          </p:cNvSpPr>
          <p:nvPr>
            <p:ph type="title"/>
          </p:nvPr>
        </p:nvSpPr>
        <p:spPr>
          <a:xfrm>
            <a:off x="3000364" y="123336"/>
            <a:ext cx="2971800" cy="805334"/>
          </a:xfrm>
        </p:spPr>
        <p:txBody>
          <a:bodyPr/>
          <a:lstStyle/>
          <a:p>
            <a:r>
              <a:rPr lang="en-US" sz="4000" b="1" dirty="0" err="1">
                <a:latin typeface="Calibri" pitchFamily="34" charset="0"/>
              </a:rPr>
              <a:t>Kompetensi</a:t>
            </a:r>
            <a:endParaRPr lang="en-US" sz="4000" b="1" dirty="0">
              <a:latin typeface="Calibri" pitchFamily="34" charset="0"/>
            </a:endParaRPr>
          </a:p>
        </p:txBody>
      </p:sp>
      <p:sp>
        <p:nvSpPr>
          <p:cNvPr id="60419" name="Rectangle 3"/>
          <p:cNvSpPr>
            <a:spLocks noGrp="1" noChangeArrowheads="1"/>
          </p:cNvSpPr>
          <p:nvPr>
            <p:ph type="body" idx="1"/>
          </p:nvPr>
        </p:nvSpPr>
        <p:spPr>
          <a:xfrm>
            <a:off x="3450973" y="3714752"/>
            <a:ext cx="2901482" cy="2242986"/>
          </a:xfrm>
        </p:spPr>
        <p:txBody>
          <a:bodyPr>
            <a:normAutofit fontScale="92500" lnSpcReduction="20000"/>
          </a:bodyPr>
          <a:lstStyle/>
          <a:p>
            <a:pPr>
              <a:lnSpc>
                <a:spcPct val="90000"/>
              </a:lnSpc>
              <a:buNone/>
            </a:pPr>
            <a:r>
              <a:rPr lang="id-ID" sz="2800" b="1" dirty="0" smtClean="0">
                <a:latin typeface="Calibri" pitchFamily="34" charset="0"/>
              </a:rPr>
              <a:t>5 Pilar Belajar :</a:t>
            </a:r>
          </a:p>
          <a:p>
            <a:pPr>
              <a:lnSpc>
                <a:spcPct val="90000"/>
              </a:lnSpc>
            </a:pPr>
            <a:r>
              <a:rPr lang="en-US" sz="2800" b="1" dirty="0" smtClean="0">
                <a:latin typeface="Calibri" pitchFamily="34" charset="0"/>
              </a:rPr>
              <a:t>Knowing </a:t>
            </a:r>
            <a:r>
              <a:rPr lang="en-US" sz="2800" b="1" dirty="0">
                <a:latin typeface="Calibri" pitchFamily="34" charset="0"/>
              </a:rPr>
              <a:t>what</a:t>
            </a:r>
          </a:p>
          <a:p>
            <a:pPr>
              <a:lnSpc>
                <a:spcPct val="90000"/>
              </a:lnSpc>
            </a:pPr>
            <a:r>
              <a:rPr lang="en-US" sz="2800" b="1" dirty="0">
                <a:latin typeface="Calibri" pitchFamily="34" charset="0"/>
              </a:rPr>
              <a:t>Knowing why</a:t>
            </a:r>
          </a:p>
          <a:p>
            <a:pPr>
              <a:lnSpc>
                <a:spcPct val="90000"/>
              </a:lnSpc>
            </a:pPr>
            <a:r>
              <a:rPr lang="en-US" sz="2800" b="1" dirty="0">
                <a:latin typeface="Calibri" pitchFamily="34" charset="0"/>
              </a:rPr>
              <a:t>Knowing how</a:t>
            </a:r>
          </a:p>
          <a:p>
            <a:pPr>
              <a:lnSpc>
                <a:spcPct val="90000"/>
              </a:lnSpc>
            </a:pPr>
            <a:r>
              <a:rPr lang="en-US" sz="2800" b="1" dirty="0">
                <a:latin typeface="Calibri" pitchFamily="34" charset="0"/>
              </a:rPr>
              <a:t>Knowing when</a:t>
            </a:r>
          </a:p>
          <a:p>
            <a:pPr>
              <a:lnSpc>
                <a:spcPct val="90000"/>
              </a:lnSpc>
            </a:pPr>
            <a:r>
              <a:rPr lang="en-US" sz="2800" b="1" dirty="0">
                <a:latin typeface="Calibri" pitchFamily="34" charset="0"/>
              </a:rPr>
              <a:t>Attitude </a:t>
            </a:r>
            <a:r>
              <a:rPr lang="id-ID" sz="2800" b="1" dirty="0" smtClean="0">
                <a:latin typeface="Calibri" pitchFamily="34" charset="0"/>
              </a:rPr>
              <a:t> &amp;</a:t>
            </a:r>
            <a:r>
              <a:rPr lang="en-US" sz="2800" b="1" dirty="0" smtClean="0">
                <a:latin typeface="Calibri" pitchFamily="34" charset="0"/>
              </a:rPr>
              <a:t> </a:t>
            </a:r>
            <a:r>
              <a:rPr lang="en-US" sz="2800" b="1" dirty="0">
                <a:latin typeface="Calibri" pitchFamily="34" charset="0"/>
              </a:rPr>
              <a:t>value</a:t>
            </a:r>
          </a:p>
        </p:txBody>
      </p:sp>
      <p:sp>
        <p:nvSpPr>
          <p:cNvPr id="60438" name="Text Box 22"/>
          <p:cNvSpPr txBox="1">
            <a:spLocks noChangeArrowheads="1"/>
          </p:cNvSpPr>
          <p:nvPr/>
        </p:nvSpPr>
        <p:spPr bwMode="auto">
          <a:xfrm>
            <a:off x="6809025" y="4357703"/>
            <a:ext cx="1980489" cy="954107"/>
          </a:xfrm>
          <a:prstGeom prst="rect">
            <a:avLst/>
          </a:prstGeom>
          <a:noFill/>
          <a:ln w="9525">
            <a:noFill/>
            <a:miter lim="800000"/>
            <a:headEnd/>
            <a:tailEnd/>
          </a:ln>
          <a:effectLst/>
        </p:spPr>
        <p:txBody>
          <a:bodyPr wrap="square">
            <a:spAutoFit/>
          </a:bodyPr>
          <a:lstStyle/>
          <a:p>
            <a:pPr algn="ctr"/>
            <a:r>
              <a:rPr lang="en-US" sz="2800" dirty="0" err="1">
                <a:latin typeface="Arial Black" pitchFamily="34" charset="0"/>
              </a:rPr>
              <a:t>Profil</a:t>
            </a:r>
            <a:r>
              <a:rPr lang="en-US" sz="2800" dirty="0">
                <a:latin typeface="Arial Black" pitchFamily="34" charset="0"/>
              </a:rPr>
              <a:t> </a:t>
            </a:r>
            <a:endParaRPr lang="id-ID" sz="2800" dirty="0" smtClean="0">
              <a:latin typeface="Arial Black" pitchFamily="34" charset="0"/>
            </a:endParaRPr>
          </a:p>
          <a:p>
            <a:pPr algn="ctr"/>
            <a:r>
              <a:rPr lang="en-US" sz="2800" dirty="0" err="1" smtClean="0">
                <a:latin typeface="Arial Black" pitchFamily="34" charset="0"/>
              </a:rPr>
              <a:t>Lulusan</a:t>
            </a:r>
            <a:endParaRPr lang="en-US" sz="2800" dirty="0">
              <a:latin typeface="Arial Black" pitchFamily="34" charset="0"/>
            </a:endParaRPr>
          </a:p>
        </p:txBody>
      </p:sp>
      <p:sp>
        <p:nvSpPr>
          <p:cNvPr id="7" name="TextBox 6"/>
          <p:cNvSpPr txBox="1"/>
          <p:nvPr/>
        </p:nvSpPr>
        <p:spPr>
          <a:xfrm>
            <a:off x="483548" y="1359274"/>
            <a:ext cx="8242846" cy="1569660"/>
          </a:xfrm>
          <a:prstGeom prst="rect">
            <a:avLst/>
          </a:prstGeom>
          <a:noFill/>
          <a:ln>
            <a:solidFill>
              <a:schemeClr val="accent1"/>
            </a:solidFill>
          </a:ln>
        </p:spPr>
        <p:txBody>
          <a:bodyPr wrap="square" rtlCol="0">
            <a:spAutoFit/>
          </a:bodyPr>
          <a:lstStyle/>
          <a:p>
            <a:r>
              <a:rPr lang="en-US" sz="2400" b="1" dirty="0" err="1" smtClean="0">
                <a:latin typeface="Calibri" pitchFamily="34" charset="0"/>
              </a:rPr>
              <a:t>Kompetensi</a:t>
            </a:r>
            <a:r>
              <a:rPr lang="en-US" sz="2400" i="1" dirty="0" smtClean="0">
                <a:latin typeface="Calibri" pitchFamily="34" charset="0"/>
              </a:rPr>
              <a:t> … </a:t>
            </a:r>
            <a:r>
              <a:rPr lang="en-US" sz="2400" i="1" dirty="0" err="1" smtClean="0">
                <a:latin typeface="Calibri" pitchFamily="34" charset="0"/>
              </a:rPr>
              <a:t>seperangkat</a:t>
            </a:r>
            <a:r>
              <a:rPr lang="en-US" sz="2400" i="1" dirty="0" smtClean="0">
                <a:latin typeface="Calibri" pitchFamily="34" charset="0"/>
              </a:rPr>
              <a:t> </a:t>
            </a:r>
            <a:r>
              <a:rPr lang="en-US" sz="2400" i="1" dirty="0" err="1" smtClean="0">
                <a:latin typeface="Calibri" pitchFamily="34" charset="0"/>
              </a:rPr>
              <a:t>tindakan</a:t>
            </a:r>
            <a:r>
              <a:rPr lang="en-US" sz="2400" i="1" dirty="0" smtClean="0">
                <a:latin typeface="Calibri" pitchFamily="34" charset="0"/>
              </a:rPr>
              <a:t> </a:t>
            </a:r>
            <a:r>
              <a:rPr lang="en-US" sz="2400" i="1" dirty="0" err="1" smtClean="0">
                <a:latin typeface="Calibri" pitchFamily="34" charset="0"/>
              </a:rPr>
              <a:t>cerdas</a:t>
            </a:r>
            <a:r>
              <a:rPr lang="en-US" sz="2400" i="1" dirty="0" smtClean="0">
                <a:latin typeface="Calibri" pitchFamily="34" charset="0"/>
              </a:rPr>
              <a:t>, </a:t>
            </a:r>
            <a:r>
              <a:rPr lang="en-US" sz="2400" i="1" dirty="0" err="1" smtClean="0">
                <a:latin typeface="Calibri" pitchFamily="34" charset="0"/>
              </a:rPr>
              <a:t>penuh</a:t>
            </a:r>
            <a:r>
              <a:rPr lang="en-US" sz="2400" i="1" dirty="0" smtClean="0">
                <a:latin typeface="Calibri" pitchFamily="34" charset="0"/>
              </a:rPr>
              <a:t> </a:t>
            </a:r>
            <a:r>
              <a:rPr lang="en-US" sz="2400" i="1" dirty="0" err="1" smtClean="0">
                <a:latin typeface="Calibri" pitchFamily="34" charset="0"/>
              </a:rPr>
              <a:t>tanggung</a:t>
            </a:r>
            <a:r>
              <a:rPr lang="en-US" sz="2400" i="1" dirty="0" smtClean="0">
                <a:latin typeface="Calibri" pitchFamily="34" charset="0"/>
              </a:rPr>
              <a:t> </a:t>
            </a:r>
            <a:r>
              <a:rPr lang="en-US" sz="2400" i="1" dirty="0" err="1" smtClean="0">
                <a:latin typeface="Calibri" pitchFamily="34" charset="0"/>
              </a:rPr>
              <a:t>jawab</a:t>
            </a:r>
            <a:r>
              <a:rPr lang="en-US" sz="2400" i="1" dirty="0" smtClean="0">
                <a:latin typeface="Calibri" pitchFamily="34" charset="0"/>
              </a:rPr>
              <a:t>, yang </a:t>
            </a:r>
            <a:r>
              <a:rPr lang="en-US" sz="2400" i="1" dirty="0" err="1" smtClean="0">
                <a:latin typeface="Calibri" pitchFamily="34" charset="0"/>
              </a:rPr>
              <a:t>dimiliki</a:t>
            </a:r>
            <a:r>
              <a:rPr lang="en-US" sz="2400" i="1" dirty="0" smtClean="0">
                <a:latin typeface="Calibri" pitchFamily="34" charset="0"/>
              </a:rPr>
              <a:t> </a:t>
            </a:r>
            <a:r>
              <a:rPr lang="en-US" sz="2400" i="1" dirty="0" err="1" smtClean="0">
                <a:latin typeface="Calibri" pitchFamily="34" charset="0"/>
              </a:rPr>
              <a:t>seseorang</a:t>
            </a:r>
            <a:r>
              <a:rPr lang="en-US" sz="2400" i="1" dirty="0" smtClean="0">
                <a:latin typeface="Calibri" pitchFamily="34" charset="0"/>
              </a:rPr>
              <a:t> </a:t>
            </a:r>
            <a:r>
              <a:rPr lang="en-US" sz="2400" i="1" dirty="0" err="1" smtClean="0">
                <a:latin typeface="Calibri" pitchFamily="34" charset="0"/>
              </a:rPr>
              <a:t>sebagai</a:t>
            </a:r>
            <a:r>
              <a:rPr lang="en-US" sz="2400" i="1" dirty="0" smtClean="0">
                <a:latin typeface="Calibri" pitchFamily="34" charset="0"/>
              </a:rPr>
              <a:t> </a:t>
            </a:r>
            <a:r>
              <a:rPr lang="en-US" sz="2400" i="1" dirty="0" err="1" smtClean="0">
                <a:latin typeface="Calibri" pitchFamily="34" charset="0"/>
              </a:rPr>
              <a:t>syarat</a:t>
            </a:r>
            <a:r>
              <a:rPr lang="en-US" sz="2400" i="1" dirty="0" smtClean="0">
                <a:latin typeface="Calibri" pitchFamily="34" charset="0"/>
              </a:rPr>
              <a:t> </a:t>
            </a:r>
            <a:r>
              <a:rPr lang="en-US" sz="2400" i="1" dirty="0" err="1" smtClean="0">
                <a:latin typeface="Calibri" pitchFamily="34" charset="0"/>
              </a:rPr>
              <a:t>untuk</a:t>
            </a:r>
            <a:r>
              <a:rPr lang="en-US" sz="2400" i="1" dirty="0" smtClean="0">
                <a:latin typeface="Calibri" pitchFamily="34" charset="0"/>
              </a:rPr>
              <a:t> </a:t>
            </a:r>
            <a:r>
              <a:rPr lang="en-US" sz="2400" i="1" dirty="0" err="1" smtClean="0">
                <a:latin typeface="Calibri" pitchFamily="34" charset="0"/>
              </a:rPr>
              <a:t>dianggap</a:t>
            </a:r>
            <a:r>
              <a:rPr lang="en-US" sz="2400" i="1" dirty="0" smtClean="0">
                <a:latin typeface="Calibri" pitchFamily="34" charset="0"/>
              </a:rPr>
              <a:t> </a:t>
            </a:r>
            <a:r>
              <a:rPr lang="en-US" sz="2400" i="1" dirty="0" err="1" smtClean="0">
                <a:latin typeface="Calibri" pitchFamily="34" charset="0"/>
              </a:rPr>
              <a:t>mampu</a:t>
            </a:r>
            <a:r>
              <a:rPr lang="en-US" sz="2400" i="1" dirty="0" smtClean="0">
                <a:latin typeface="Calibri" pitchFamily="34" charset="0"/>
              </a:rPr>
              <a:t> </a:t>
            </a:r>
            <a:r>
              <a:rPr lang="en-US" sz="2400" i="1" dirty="0" err="1" smtClean="0">
                <a:latin typeface="Calibri" pitchFamily="34" charset="0"/>
              </a:rPr>
              <a:t>oleh</a:t>
            </a:r>
            <a:r>
              <a:rPr lang="en-US" sz="2400" i="1" dirty="0" smtClean="0">
                <a:latin typeface="Calibri" pitchFamily="34" charset="0"/>
              </a:rPr>
              <a:t> </a:t>
            </a:r>
            <a:r>
              <a:rPr lang="en-US" sz="2400" i="1" dirty="0" err="1" smtClean="0">
                <a:latin typeface="Calibri" pitchFamily="34" charset="0"/>
              </a:rPr>
              <a:t>masyarakat</a:t>
            </a:r>
            <a:r>
              <a:rPr lang="en-US" sz="2400" i="1" dirty="0" smtClean="0">
                <a:latin typeface="Calibri" pitchFamily="34" charset="0"/>
              </a:rPr>
              <a:t> </a:t>
            </a:r>
            <a:r>
              <a:rPr lang="en-US" sz="2400" i="1" dirty="0" err="1" smtClean="0">
                <a:latin typeface="Calibri" pitchFamily="34" charset="0"/>
              </a:rPr>
              <a:t>dalam</a:t>
            </a:r>
            <a:r>
              <a:rPr lang="en-US" sz="2400" i="1" dirty="0" smtClean="0">
                <a:latin typeface="Calibri" pitchFamily="34" charset="0"/>
              </a:rPr>
              <a:t> </a:t>
            </a:r>
            <a:r>
              <a:rPr lang="en-US" sz="2400" i="1" dirty="0" err="1" smtClean="0">
                <a:latin typeface="Calibri" pitchFamily="34" charset="0"/>
              </a:rPr>
              <a:t>melaksanakan</a:t>
            </a:r>
            <a:r>
              <a:rPr lang="en-US" sz="2400" i="1" dirty="0" smtClean="0">
                <a:latin typeface="Calibri" pitchFamily="34" charset="0"/>
              </a:rPr>
              <a:t> </a:t>
            </a:r>
            <a:r>
              <a:rPr lang="en-US" sz="2400" i="1" dirty="0" err="1" smtClean="0">
                <a:latin typeface="Calibri" pitchFamily="34" charset="0"/>
              </a:rPr>
              <a:t>tugas-tugas</a:t>
            </a:r>
            <a:r>
              <a:rPr lang="en-US" sz="2400" i="1" dirty="0" smtClean="0">
                <a:latin typeface="Calibri" pitchFamily="34" charset="0"/>
              </a:rPr>
              <a:t> </a:t>
            </a:r>
            <a:r>
              <a:rPr lang="en-US" sz="2400" i="1" dirty="0" err="1" smtClean="0">
                <a:latin typeface="Calibri" pitchFamily="34" charset="0"/>
              </a:rPr>
              <a:t>di</a:t>
            </a:r>
            <a:r>
              <a:rPr lang="en-US" sz="2400" i="1" dirty="0" smtClean="0">
                <a:latin typeface="Calibri" pitchFamily="34" charset="0"/>
              </a:rPr>
              <a:t> </a:t>
            </a:r>
            <a:r>
              <a:rPr lang="en-US" sz="2400" i="1" dirty="0" err="1" smtClean="0">
                <a:latin typeface="Calibri" pitchFamily="34" charset="0"/>
              </a:rPr>
              <a:t>bidang</a:t>
            </a:r>
            <a:r>
              <a:rPr lang="en-US" sz="2400" i="1" dirty="0" smtClean="0">
                <a:latin typeface="Calibri" pitchFamily="34" charset="0"/>
              </a:rPr>
              <a:t> </a:t>
            </a:r>
            <a:r>
              <a:rPr lang="en-US" sz="2400" i="1" dirty="0" err="1" smtClean="0">
                <a:latin typeface="Calibri" pitchFamily="34" charset="0"/>
              </a:rPr>
              <a:t>pekerjaan</a:t>
            </a:r>
            <a:r>
              <a:rPr lang="en-US" sz="2400" i="1" dirty="0" smtClean="0">
                <a:latin typeface="Calibri" pitchFamily="34" charset="0"/>
              </a:rPr>
              <a:t> </a:t>
            </a:r>
            <a:r>
              <a:rPr lang="en-US" sz="2400" i="1" dirty="0" err="1" smtClean="0">
                <a:latin typeface="Calibri" pitchFamily="34" charset="0"/>
              </a:rPr>
              <a:t>tertentu</a:t>
            </a:r>
            <a:r>
              <a:rPr lang="en-US" sz="2400" i="1" dirty="0" smtClean="0">
                <a:latin typeface="Calibri" pitchFamily="34" charset="0"/>
              </a:rPr>
              <a:t> (</a:t>
            </a:r>
            <a:r>
              <a:rPr lang="en-US" sz="2400" i="1" dirty="0" err="1" smtClean="0">
                <a:latin typeface="Calibri" pitchFamily="34" charset="0"/>
              </a:rPr>
              <a:t>Kepmendiknas</a:t>
            </a:r>
            <a:r>
              <a:rPr lang="en-US" sz="2400" i="1" dirty="0" smtClean="0">
                <a:latin typeface="Calibri" pitchFamily="34" charset="0"/>
              </a:rPr>
              <a:t> 045/2002)</a:t>
            </a:r>
          </a:p>
        </p:txBody>
      </p:sp>
      <p:sp>
        <p:nvSpPr>
          <p:cNvPr id="8" name="Rectangle 3"/>
          <p:cNvSpPr txBox="1">
            <a:spLocks noChangeArrowheads="1"/>
          </p:cNvSpPr>
          <p:nvPr/>
        </p:nvSpPr>
        <p:spPr>
          <a:xfrm>
            <a:off x="131886" y="3357562"/>
            <a:ext cx="3165253" cy="2857520"/>
          </a:xfrm>
          <a:prstGeom prst="rect">
            <a:avLst/>
          </a:prstGeom>
          <a:solidFill>
            <a:srgbClr val="FFFF00"/>
          </a:solidFill>
          <a:ln>
            <a:solidFill>
              <a:schemeClr val="accent1"/>
            </a:solidFill>
          </a:ln>
        </p:spPr>
        <p:txBody>
          <a:bodyPr vert="horz" lIns="91440" tIns="45720" rIns="91440" bIns="45720" rtlCol="0">
            <a:noAutofit/>
          </a:bodyPr>
          <a:lstStyle/>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lang="id-ID" sz="2300" b="1" dirty="0" smtClean="0"/>
              <a:t>Insan Beriman</a:t>
            </a:r>
          </a:p>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lang="id-ID" sz="2300" b="1" dirty="0" smtClean="0">
                <a:latin typeface="+mn-lt"/>
                <a:ea typeface="+mn-ea"/>
                <a:cs typeface="+mn-cs"/>
              </a:rPr>
              <a:t>Akhlak - </a:t>
            </a: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kepribadian</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Penguasaan</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Ilmu</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Keahlian</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berkarya</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Perilaku</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 </a:t>
            </a:r>
            <a:r>
              <a:rPr kumimoji="0" lang="id-ID" sz="2300" b="1" i="0" u="none" strike="noStrike" kern="1200" cap="none" spc="0" normalizeH="0" noProof="0" dirty="0" smtClean="0">
                <a:ln>
                  <a:noFill/>
                </a:ln>
                <a:solidFill>
                  <a:schemeClr val="tx1"/>
                </a:solidFill>
                <a:effectLst/>
                <a:uLnTx/>
                <a:uFillTx/>
                <a:latin typeface="+mn-lt"/>
                <a:ea typeface="+mn-ea"/>
                <a:cs typeface="+mn-cs"/>
              </a:rPr>
              <a:t> </a:t>
            </a: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berkarya</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Berkehidupan</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bermasyarakat</a:t>
            </a:r>
            <a:endParaRPr kumimoji="0" lang="en-US" sz="23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9859470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0" y="332656"/>
            <a:ext cx="9144000" cy="695885"/>
          </a:xfrm>
          <a:prstGeom prst="rect">
            <a:avLst/>
          </a:prstGeom>
          <a:solidFill>
            <a:srgbClr val="FFC000"/>
          </a:solidFill>
          <a:ln>
            <a:solidFill>
              <a:srgbClr val="FFC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400" b="1" dirty="0">
                <a:solidFill>
                  <a:prstClr val="black"/>
                </a:solidFill>
              </a:rPr>
              <a:t>SPEKTRUM TAHUN  2008 </a:t>
            </a:r>
            <a:r>
              <a:rPr lang="en-US" sz="2400" b="1" dirty="0">
                <a:solidFill>
                  <a:prstClr val="black"/>
                </a:solidFill>
              </a:rPr>
              <a:t>KE 2013</a:t>
            </a:r>
            <a:endParaRPr lang="en-GB" sz="2400" b="1" dirty="0">
              <a:solidFill>
                <a:prstClr val="black"/>
              </a:solidFill>
            </a:endParaRPr>
          </a:p>
          <a:p>
            <a:pPr>
              <a:defRPr/>
            </a:pPr>
            <a:endParaRPr lang="en-US" sz="1200" b="1" dirty="0">
              <a:solidFill>
                <a:prstClr val="black"/>
              </a:solidFill>
              <a:ea typeface="+mn-ea"/>
            </a:endParaRPr>
          </a:p>
        </p:txBody>
      </p:sp>
      <p:sp>
        <p:nvSpPr>
          <p:cNvPr id="24578" name="Slide Number Placeholder 3"/>
          <p:cNvSpPr>
            <a:spLocks noGrp="1"/>
          </p:cNvSpPr>
          <p:nvPr>
            <p:ph type="sldNum" sz="quarter" idx="4294967295"/>
          </p:nvPr>
        </p:nvSpPr>
        <p:spPr bwMode="auto">
          <a:xfrm>
            <a:off x="7086600" y="5624513"/>
            <a:ext cx="20574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308032-4D66-4345-A672-D8E6AA9A9FE4}" type="slidenum">
              <a:rPr lang="id-ID">
                <a:solidFill>
                  <a:srgbClr val="898989"/>
                </a:solidFill>
                <a:latin typeface="Calibri" panose="020F0502020204030204" pitchFamily="34" charset="0"/>
              </a:rPr>
              <a:pPr eaLnBrk="1" hangingPunct="1"/>
              <a:t>63</a:t>
            </a:fld>
            <a:endParaRPr lang="id-ID">
              <a:solidFill>
                <a:srgbClr val="898989"/>
              </a:solidFill>
              <a:latin typeface="Calibri" panose="020F0502020204030204" pitchFamily="34" charset="0"/>
            </a:endParaRPr>
          </a:p>
        </p:txBody>
      </p:sp>
      <p:cxnSp>
        <p:nvCxnSpPr>
          <p:cNvPr id="6" name="Straight Connector 5"/>
          <p:cNvCxnSpPr/>
          <p:nvPr/>
        </p:nvCxnSpPr>
        <p:spPr>
          <a:xfrm>
            <a:off x="1143000" y="1714500"/>
            <a:ext cx="685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900314051"/>
              </p:ext>
            </p:extLst>
          </p:nvPr>
        </p:nvGraphicFramePr>
        <p:xfrm>
          <a:off x="467544" y="980730"/>
          <a:ext cx="8352929" cy="5544612"/>
        </p:xfrm>
        <a:graphic>
          <a:graphicData uri="http://schemas.openxmlformats.org/drawingml/2006/table">
            <a:tbl>
              <a:tblPr firstRow="1" bandRow="1">
                <a:tableStyleId>{5C22544A-7EE6-4342-B048-85BDC9FD1C3A}</a:tableStyleId>
              </a:tblPr>
              <a:tblGrid>
                <a:gridCol w="455879"/>
                <a:gridCol w="455879"/>
                <a:gridCol w="3427741"/>
                <a:gridCol w="823661"/>
                <a:gridCol w="1132497"/>
                <a:gridCol w="919562"/>
                <a:gridCol w="1137710"/>
              </a:tblGrid>
              <a:tr h="375039">
                <a:tc rowSpan="2">
                  <a:txBody>
                    <a:bodyPr/>
                    <a:lstStyle/>
                    <a:p>
                      <a:pPr algn="ctr"/>
                      <a:endParaRPr lang="id-ID" sz="1050" b="1" dirty="0" smtClean="0">
                        <a:solidFill>
                          <a:schemeClr val="tx1"/>
                        </a:solidFill>
                      </a:endParaRPr>
                    </a:p>
                    <a:p>
                      <a:pPr algn="ctr"/>
                      <a:r>
                        <a:rPr lang="id-ID" sz="1050" b="1" dirty="0" smtClean="0">
                          <a:solidFill>
                            <a:schemeClr val="tx1"/>
                          </a:solidFill>
                        </a:rPr>
                        <a:t>NO</a:t>
                      </a:r>
                      <a:endParaRPr lang="en-US" sz="1050" b="1" dirty="0" smtClean="0">
                        <a:solidFill>
                          <a:schemeClr val="tx1"/>
                        </a:solidFill>
                      </a:endParaRPr>
                    </a:p>
                    <a:p>
                      <a:pPr algn="ctr"/>
                      <a:r>
                        <a:rPr lang="en-US" sz="1050" b="1" dirty="0" smtClean="0">
                          <a:solidFill>
                            <a:schemeClr val="tx1"/>
                          </a:solidFill>
                        </a:rPr>
                        <a:t>08</a:t>
                      </a:r>
                      <a:endParaRPr lang="id-ID" sz="1050" b="1" dirty="0">
                        <a:solidFill>
                          <a:schemeClr val="tx1"/>
                        </a:solidFill>
                      </a:endParaRPr>
                    </a:p>
                  </a:txBody>
                  <a:tcPr marL="68580" marR="68580" marT="34285" marB="34285">
                    <a:solidFill>
                      <a:srgbClr val="92D050"/>
                    </a:solidFill>
                  </a:tcPr>
                </a:tc>
                <a:tc rowSpan="2">
                  <a:txBody>
                    <a:bodyPr/>
                    <a:lstStyle/>
                    <a:p>
                      <a:pPr algn="ctr"/>
                      <a:endParaRPr lang="en-US" sz="1050" b="1" dirty="0" smtClean="0">
                        <a:solidFill>
                          <a:schemeClr val="tx1"/>
                        </a:solidFill>
                      </a:endParaRPr>
                    </a:p>
                    <a:p>
                      <a:pPr algn="ctr"/>
                      <a:r>
                        <a:rPr lang="en-US" sz="1050" b="1" dirty="0" smtClean="0">
                          <a:solidFill>
                            <a:schemeClr val="tx1"/>
                          </a:solidFill>
                        </a:rPr>
                        <a:t>NO</a:t>
                      </a:r>
                    </a:p>
                    <a:p>
                      <a:pPr algn="ctr"/>
                      <a:r>
                        <a:rPr lang="en-US" sz="1050" b="1" dirty="0" smtClean="0">
                          <a:solidFill>
                            <a:schemeClr val="tx1"/>
                          </a:solidFill>
                        </a:rPr>
                        <a:t>13</a:t>
                      </a:r>
                      <a:endParaRPr lang="id-ID" sz="1050" b="1" dirty="0">
                        <a:solidFill>
                          <a:schemeClr val="tx1"/>
                        </a:solidFill>
                      </a:endParaRPr>
                    </a:p>
                  </a:txBody>
                  <a:tcPr marL="68580" marR="68580" marT="34285" marB="34285">
                    <a:solidFill>
                      <a:srgbClr val="92D050"/>
                    </a:solidFill>
                  </a:tcPr>
                </a:tc>
                <a:tc rowSpan="2">
                  <a:txBody>
                    <a:bodyPr/>
                    <a:lstStyle/>
                    <a:p>
                      <a:pPr algn="ctr"/>
                      <a:endParaRPr lang="id-ID" sz="1050" b="1" dirty="0" smtClean="0">
                        <a:solidFill>
                          <a:schemeClr val="tx1"/>
                        </a:solidFill>
                      </a:endParaRPr>
                    </a:p>
                    <a:p>
                      <a:pPr algn="ctr"/>
                      <a:r>
                        <a:rPr lang="id-ID" sz="1800" b="1" dirty="0" smtClean="0">
                          <a:solidFill>
                            <a:schemeClr val="tx1"/>
                          </a:solidFill>
                        </a:rPr>
                        <a:t>BIDANG STUDI</a:t>
                      </a:r>
                      <a:r>
                        <a:rPr lang="en-US" sz="1800" b="1" dirty="0" smtClean="0">
                          <a:solidFill>
                            <a:schemeClr val="tx1"/>
                          </a:solidFill>
                        </a:rPr>
                        <a:t>/KEAHLIAN</a:t>
                      </a:r>
                      <a:endParaRPr lang="id-ID" sz="1800" b="1" dirty="0">
                        <a:solidFill>
                          <a:schemeClr val="tx1"/>
                        </a:solidFill>
                      </a:endParaRPr>
                    </a:p>
                  </a:txBody>
                  <a:tcPr marL="68580" marR="68580" marT="34285" marB="34285">
                    <a:solidFill>
                      <a:srgbClr val="92D050"/>
                    </a:solidFill>
                  </a:tcPr>
                </a:tc>
                <a:tc gridSpan="2">
                  <a:txBody>
                    <a:bodyPr/>
                    <a:lstStyle/>
                    <a:p>
                      <a:pPr algn="ctr"/>
                      <a:r>
                        <a:rPr lang="en-US" sz="1800" b="1" dirty="0" smtClean="0">
                          <a:solidFill>
                            <a:schemeClr val="tx1"/>
                          </a:solidFill>
                        </a:rPr>
                        <a:t>2008</a:t>
                      </a:r>
                      <a:endParaRPr lang="id-ID" sz="1800" b="1" dirty="0">
                        <a:solidFill>
                          <a:schemeClr val="tx1"/>
                        </a:solidFill>
                      </a:endParaRPr>
                    </a:p>
                  </a:txBody>
                  <a:tcPr marL="68580" marR="68580" marT="34285" marB="34285">
                    <a:solidFill>
                      <a:srgbClr val="92D050"/>
                    </a:solidFill>
                  </a:tcPr>
                </a:tc>
                <a:tc hMerge="1">
                  <a:txBody>
                    <a:bodyPr/>
                    <a:lstStyle/>
                    <a:p>
                      <a:pPr algn="ctr"/>
                      <a:endParaRPr lang="id-ID" sz="1600" b="1" dirty="0">
                        <a:solidFill>
                          <a:schemeClr val="bg1"/>
                        </a:solidFill>
                      </a:endParaRPr>
                    </a:p>
                  </a:txBody>
                  <a:tcPr marL="99060" marR="99060" marT="45713" marB="45713"/>
                </a:tc>
                <a:tc gridSpan="2">
                  <a:txBody>
                    <a:bodyPr/>
                    <a:lstStyle/>
                    <a:p>
                      <a:pPr algn="ctr"/>
                      <a:r>
                        <a:rPr lang="en-US" sz="1800" b="1" dirty="0" smtClean="0">
                          <a:solidFill>
                            <a:schemeClr val="tx1"/>
                          </a:solidFill>
                        </a:rPr>
                        <a:t>2013</a:t>
                      </a:r>
                      <a:endParaRPr lang="id-ID" sz="1800" b="1" dirty="0">
                        <a:solidFill>
                          <a:schemeClr val="tx1"/>
                        </a:solidFill>
                      </a:endParaRPr>
                    </a:p>
                  </a:txBody>
                  <a:tcPr marL="68580" marR="68580" marT="34285" marB="34285">
                    <a:solidFill>
                      <a:srgbClr val="92D050"/>
                    </a:solidFill>
                  </a:tcPr>
                </a:tc>
                <a:tc hMerge="1">
                  <a:txBody>
                    <a:bodyPr/>
                    <a:lstStyle/>
                    <a:p>
                      <a:pPr algn="ctr"/>
                      <a:endParaRPr lang="id-ID" sz="1600" b="1" dirty="0" smtClean="0">
                        <a:solidFill>
                          <a:schemeClr val="bg1"/>
                        </a:solidFill>
                      </a:endParaRPr>
                    </a:p>
                  </a:txBody>
                  <a:tcPr marL="99060" marR="99060" marT="45713" marB="45713"/>
                </a:tc>
              </a:tr>
              <a:tr h="575067">
                <a:tc vMerge="1">
                  <a:txBody>
                    <a:bodyPr/>
                    <a:lstStyle/>
                    <a:p>
                      <a:pPr algn="ctr"/>
                      <a:endParaRPr lang="id-ID" sz="1600" b="1" dirty="0">
                        <a:solidFill>
                          <a:schemeClr val="bg1"/>
                        </a:solidFill>
                      </a:endParaRPr>
                    </a:p>
                  </a:txBody>
                  <a:tcPr marL="99060" marR="99060" marT="45713" marB="45713"/>
                </a:tc>
                <a:tc vMerge="1">
                  <a:txBody>
                    <a:bodyPr/>
                    <a:lstStyle/>
                    <a:p>
                      <a:endParaRPr lang="en-US"/>
                    </a:p>
                  </a:txBody>
                  <a:tcPr/>
                </a:tc>
                <a:tc vMerge="1">
                  <a:txBody>
                    <a:bodyPr/>
                    <a:lstStyle/>
                    <a:p>
                      <a:pPr algn="ctr"/>
                      <a:endParaRPr lang="id-ID" sz="1600" b="1" dirty="0">
                        <a:solidFill>
                          <a:schemeClr val="bg1"/>
                        </a:solidFill>
                      </a:endParaRPr>
                    </a:p>
                  </a:txBody>
                  <a:tcPr marL="99060" marR="99060" marT="45713" marB="45713"/>
                </a:tc>
                <a:tc>
                  <a:txBody>
                    <a:bodyPr/>
                    <a:lstStyle/>
                    <a:p>
                      <a:pPr algn="ctr"/>
                      <a:r>
                        <a:rPr lang="id-ID" sz="1000" b="1" dirty="0" smtClean="0">
                          <a:solidFill>
                            <a:schemeClr val="tx1"/>
                          </a:solidFill>
                        </a:rPr>
                        <a:t>JUMLAH</a:t>
                      </a:r>
                    </a:p>
                    <a:p>
                      <a:pPr algn="ctr"/>
                      <a:r>
                        <a:rPr lang="id-ID" sz="1000" b="1" dirty="0" smtClean="0">
                          <a:solidFill>
                            <a:schemeClr val="tx1"/>
                          </a:solidFill>
                        </a:rPr>
                        <a:t>PROGRAM STUDI</a:t>
                      </a:r>
                      <a:endParaRPr lang="id-ID" sz="1000" b="1" dirty="0">
                        <a:solidFill>
                          <a:schemeClr val="tx1"/>
                        </a:solidFill>
                      </a:endParaRPr>
                    </a:p>
                  </a:txBody>
                  <a:tcPr marL="68580" marR="68580" marT="34285" marB="34285">
                    <a:solidFill>
                      <a:srgbClr val="92D050"/>
                    </a:solidFill>
                  </a:tcPr>
                </a:tc>
                <a:tc>
                  <a:txBody>
                    <a:bodyPr/>
                    <a:lstStyle/>
                    <a:p>
                      <a:pPr algn="ctr"/>
                      <a:r>
                        <a:rPr lang="id-ID" sz="1000" b="1" dirty="0" smtClean="0">
                          <a:solidFill>
                            <a:schemeClr val="tx1"/>
                          </a:solidFill>
                        </a:rPr>
                        <a:t>JUMLAH</a:t>
                      </a:r>
                    </a:p>
                    <a:p>
                      <a:pPr algn="ctr"/>
                      <a:r>
                        <a:rPr lang="id-ID" sz="1000" b="1" dirty="0" smtClean="0">
                          <a:solidFill>
                            <a:schemeClr val="tx1"/>
                          </a:solidFill>
                        </a:rPr>
                        <a:t>KOMPETENSI</a:t>
                      </a:r>
                    </a:p>
                    <a:p>
                      <a:pPr algn="ctr"/>
                      <a:r>
                        <a:rPr lang="id-ID" sz="1000" b="1" dirty="0" smtClean="0">
                          <a:solidFill>
                            <a:schemeClr val="tx1"/>
                          </a:solidFill>
                        </a:rPr>
                        <a:t>KEAHLIAN</a:t>
                      </a:r>
                      <a:endParaRPr lang="id-ID" sz="1000" b="1" dirty="0">
                        <a:solidFill>
                          <a:schemeClr val="tx1"/>
                        </a:solidFill>
                      </a:endParaRPr>
                    </a:p>
                  </a:txBody>
                  <a:tcPr marL="68580" marR="68580" marT="34285" marB="34285">
                    <a:solidFill>
                      <a:srgbClr val="92D050"/>
                    </a:solidFill>
                  </a:tcPr>
                </a:tc>
                <a:tc>
                  <a:txBody>
                    <a:bodyPr/>
                    <a:lstStyle/>
                    <a:p>
                      <a:pPr algn="ctr"/>
                      <a:r>
                        <a:rPr lang="id-ID" sz="1000" b="1" dirty="0" smtClean="0">
                          <a:solidFill>
                            <a:schemeClr val="tx1"/>
                          </a:solidFill>
                        </a:rPr>
                        <a:t>JUMLAH</a:t>
                      </a:r>
                    </a:p>
                    <a:p>
                      <a:pPr algn="ctr"/>
                      <a:r>
                        <a:rPr lang="id-ID" sz="1000" b="1" dirty="0" smtClean="0">
                          <a:solidFill>
                            <a:schemeClr val="tx1"/>
                          </a:solidFill>
                        </a:rPr>
                        <a:t>PROGRAM </a:t>
                      </a:r>
                      <a:r>
                        <a:rPr lang="en-US" sz="1000" b="1" dirty="0" smtClean="0">
                          <a:solidFill>
                            <a:schemeClr val="tx1"/>
                          </a:solidFill>
                        </a:rPr>
                        <a:t>KEAHLIAN</a:t>
                      </a:r>
                      <a:endParaRPr lang="id-ID" sz="1000" b="1" dirty="0">
                        <a:solidFill>
                          <a:schemeClr val="tx1"/>
                        </a:solidFill>
                      </a:endParaRPr>
                    </a:p>
                  </a:txBody>
                  <a:tcPr marL="68580" marR="68580" marT="34285" marB="34285">
                    <a:solidFill>
                      <a:srgbClr val="92D050"/>
                    </a:solidFill>
                  </a:tcPr>
                </a:tc>
                <a:tc>
                  <a:txBody>
                    <a:bodyPr/>
                    <a:lstStyle/>
                    <a:p>
                      <a:pPr algn="ctr"/>
                      <a:r>
                        <a:rPr lang="id-ID" sz="1000" b="1" dirty="0" smtClean="0">
                          <a:solidFill>
                            <a:schemeClr val="tx1"/>
                          </a:solidFill>
                        </a:rPr>
                        <a:t>JUMLAH</a:t>
                      </a:r>
                      <a:r>
                        <a:rPr lang="en-US" sz="1000" b="1" baseline="0" dirty="0" smtClean="0">
                          <a:solidFill>
                            <a:schemeClr val="tx1"/>
                          </a:solidFill>
                        </a:rPr>
                        <a:t> PAKET KEAHLIAN</a:t>
                      </a:r>
                    </a:p>
                    <a:p>
                      <a:pPr algn="ctr"/>
                      <a:r>
                        <a:rPr lang="en-US" sz="1000" b="1" baseline="0" dirty="0" smtClean="0">
                          <a:solidFill>
                            <a:schemeClr val="tx1"/>
                          </a:solidFill>
                        </a:rPr>
                        <a:t>(PEMINATAN)</a:t>
                      </a:r>
                      <a:endParaRPr lang="id-ID" sz="1000" b="1" dirty="0" smtClean="0">
                        <a:solidFill>
                          <a:schemeClr val="tx1"/>
                        </a:solidFill>
                      </a:endParaRPr>
                    </a:p>
                  </a:txBody>
                  <a:tcPr marL="68580" marR="68580" marT="34285" marB="34285">
                    <a:solidFill>
                      <a:srgbClr val="92D050"/>
                    </a:solidFill>
                  </a:tcPr>
                </a:tc>
              </a:tr>
              <a:tr h="384271">
                <a:tc>
                  <a:txBody>
                    <a:bodyPr/>
                    <a:lstStyle/>
                    <a:p>
                      <a:pPr algn="ctr"/>
                      <a:r>
                        <a:rPr lang="id-ID" sz="1800" dirty="0" smtClean="0"/>
                        <a:t>1</a:t>
                      </a: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1</a:t>
                      </a:r>
                      <a:endParaRPr lang="id-ID" sz="1800" dirty="0"/>
                    </a:p>
                  </a:txBody>
                  <a:tcPr marL="68580" marR="68580" marT="34285" marB="34285">
                    <a:solidFill>
                      <a:schemeClr val="accent3">
                        <a:lumMod val="60000"/>
                        <a:lumOff val="40000"/>
                      </a:schemeClr>
                    </a:solidFill>
                  </a:tcPr>
                </a:tc>
                <a:tc>
                  <a:txBody>
                    <a:bodyPr/>
                    <a:lstStyle/>
                    <a:p>
                      <a:r>
                        <a:rPr lang="id-ID" sz="1600" dirty="0" smtClean="0"/>
                        <a:t>TEKNOLOGI DAN REKAYASA</a:t>
                      </a:r>
                      <a:endParaRPr lang="id-ID" sz="1600" dirty="0"/>
                    </a:p>
                  </a:txBody>
                  <a:tcPr marL="68580" marR="68580" marT="34285" marB="34285">
                    <a:solidFill>
                      <a:schemeClr val="accent3">
                        <a:lumMod val="60000"/>
                        <a:lumOff val="40000"/>
                      </a:schemeClr>
                    </a:solidFill>
                  </a:tcPr>
                </a:tc>
                <a:tc>
                  <a:txBody>
                    <a:bodyPr/>
                    <a:lstStyle/>
                    <a:p>
                      <a:pPr algn="ctr"/>
                      <a:r>
                        <a:rPr lang="id-ID" sz="1800" b="1" dirty="0" smtClean="0"/>
                        <a:t>18</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66</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18</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6</a:t>
                      </a:r>
                      <a:r>
                        <a:rPr lang="en-US" sz="1800" b="1" dirty="0" smtClean="0"/>
                        <a:t>2</a:t>
                      </a:r>
                      <a:endParaRPr lang="id-ID" sz="1800" b="1" dirty="0"/>
                    </a:p>
                  </a:txBody>
                  <a:tcPr marL="68580" marR="68580" marT="34285" marB="34285">
                    <a:solidFill>
                      <a:schemeClr val="accent3">
                        <a:lumMod val="60000"/>
                        <a:lumOff val="40000"/>
                      </a:schemeClr>
                    </a:solidFill>
                  </a:tcPr>
                </a:tc>
              </a:tr>
              <a:tr h="620704">
                <a:tc>
                  <a:txBody>
                    <a:bodyPr/>
                    <a:lstStyle/>
                    <a:p>
                      <a:pPr algn="ctr"/>
                      <a:r>
                        <a:rPr lang="id-ID" sz="1800" dirty="0" smtClean="0"/>
                        <a:t>2</a:t>
                      </a: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2</a:t>
                      </a:r>
                      <a:endParaRPr lang="id-ID" sz="1800" dirty="0"/>
                    </a:p>
                  </a:txBody>
                  <a:tcPr marL="68580" marR="68580" marT="34285" marB="34285">
                    <a:solidFill>
                      <a:schemeClr val="accent3">
                        <a:lumMod val="60000"/>
                        <a:lumOff val="40000"/>
                      </a:schemeClr>
                    </a:solidFill>
                  </a:tcPr>
                </a:tc>
                <a:tc>
                  <a:txBody>
                    <a:bodyPr/>
                    <a:lstStyle/>
                    <a:p>
                      <a:r>
                        <a:rPr lang="id-ID" sz="1600" dirty="0" smtClean="0"/>
                        <a:t>TEKNOLOGI</a:t>
                      </a:r>
                      <a:r>
                        <a:rPr lang="id-ID" sz="1600" baseline="0" dirty="0" smtClean="0"/>
                        <a:t> INFORMASI DAN KOMUNIKASI</a:t>
                      </a:r>
                      <a:endParaRPr lang="id-ID" sz="1600" dirty="0"/>
                    </a:p>
                  </a:txBody>
                  <a:tcPr marL="68580" marR="68580" marT="34285" marB="34285">
                    <a:solidFill>
                      <a:schemeClr val="accent3">
                        <a:lumMod val="60000"/>
                        <a:lumOff val="40000"/>
                      </a:schemeClr>
                    </a:solidFill>
                  </a:tcPr>
                </a:tc>
                <a:tc>
                  <a:txBody>
                    <a:bodyPr/>
                    <a:lstStyle/>
                    <a:p>
                      <a:pPr algn="ctr"/>
                      <a:r>
                        <a:rPr lang="id-ID" sz="1800" b="1" dirty="0" smtClean="0"/>
                        <a:t>3</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9</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3</a:t>
                      </a:r>
                      <a:endParaRPr lang="id-ID" sz="1800" b="1" dirty="0"/>
                    </a:p>
                  </a:txBody>
                  <a:tcPr marL="68580" marR="68580" marT="34285" marB="34285">
                    <a:solidFill>
                      <a:schemeClr val="accent3">
                        <a:lumMod val="60000"/>
                        <a:lumOff val="40000"/>
                      </a:schemeClr>
                    </a:solidFill>
                  </a:tcPr>
                </a:tc>
                <a:tc>
                  <a:txBody>
                    <a:bodyPr/>
                    <a:lstStyle/>
                    <a:p>
                      <a:pPr algn="ctr"/>
                      <a:r>
                        <a:rPr lang="en-US" sz="1800" b="1" dirty="0" smtClean="0"/>
                        <a:t>7</a:t>
                      </a:r>
                      <a:endParaRPr lang="id-ID" sz="1800" b="1" dirty="0"/>
                    </a:p>
                  </a:txBody>
                  <a:tcPr marL="68580" marR="68580" marT="34285" marB="34285">
                    <a:solidFill>
                      <a:schemeClr val="accent3">
                        <a:lumMod val="60000"/>
                        <a:lumOff val="40000"/>
                      </a:schemeClr>
                    </a:solidFill>
                  </a:tcPr>
                </a:tc>
              </a:tr>
              <a:tr h="384271">
                <a:tc>
                  <a:txBody>
                    <a:bodyPr/>
                    <a:lstStyle/>
                    <a:p>
                      <a:pPr algn="ctr"/>
                      <a:r>
                        <a:rPr lang="id-ID" sz="1800" dirty="0" smtClean="0"/>
                        <a:t>3</a:t>
                      </a: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3</a:t>
                      </a:r>
                      <a:endParaRPr lang="id-ID" sz="1800" dirty="0"/>
                    </a:p>
                  </a:txBody>
                  <a:tcPr marL="68580" marR="68580" marT="34285" marB="34285">
                    <a:solidFill>
                      <a:schemeClr val="accent3">
                        <a:lumMod val="60000"/>
                        <a:lumOff val="40000"/>
                      </a:schemeClr>
                    </a:solidFill>
                  </a:tcPr>
                </a:tc>
                <a:tc>
                  <a:txBody>
                    <a:bodyPr/>
                    <a:lstStyle/>
                    <a:p>
                      <a:r>
                        <a:rPr lang="id-ID" sz="1600" dirty="0" smtClean="0"/>
                        <a:t>KESEHATAN</a:t>
                      </a:r>
                      <a:endParaRPr lang="id-ID" sz="1600" dirty="0"/>
                    </a:p>
                  </a:txBody>
                  <a:tcPr marL="68580" marR="68580" marT="34285" marB="34285">
                    <a:solidFill>
                      <a:schemeClr val="accent3">
                        <a:lumMod val="60000"/>
                        <a:lumOff val="40000"/>
                      </a:schemeClr>
                    </a:solidFill>
                  </a:tcPr>
                </a:tc>
                <a:tc>
                  <a:txBody>
                    <a:bodyPr/>
                    <a:lstStyle/>
                    <a:p>
                      <a:pPr algn="ctr"/>
                      <a:r>
                        <a:rPr lang="id-ID" sz="1800" b="1" dirty="0" smtClean="0"/>
                        <a:t>2</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6</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2</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6</a:t>
                      </a:r>
                      <a:endParaRPr lang="id-ID" sz="1800" b="1" dirty="0"/>
                    </a:p>
                  </a:txBody>
                  <a:tcPr marL="68580" marR="68580" marT="34285" marB="34285">
                    <a:solidFill>
                      <a:schemeClr val="accent3">
                        <a:lumMod val="60000"/>
                        <a:lumOff val="40000"/>
                      </a:schemeClr>
                    </a:solidFill>
                  </a:tcPr>
                </a:tc>
              </a:tr>
              <a:tr h="408377">
                <a:tc>
                  <a:txBody>
                    <a:bodyPr/>
                    <a:lstStyle/>
                    <a:p>
                      <a:pPr algn="ctr"/>
                      <a:r>
                        <a:rPr lang="id-ID" sz="1800" dirty="0" smtClean="0"/>
                        <a:t>4</a:t>
                      </a:r>
                      <a:endParaRPr lang="id-ID" sz="1800" dirty="0"/>
                    </a:p>
                  </a:txBody>
                  <a:tcPr marL="68580" marR="68580" marT="34285" marB="34285">
                    <a:solidFill>
                      <a:schemeClr val="accent3">
                        <a:lumMod val="60000"/>
                        <a:lumOff val="40000"/>
                      </a:schemeClr>
                    </a:solidFill>
                  </a:tcPr>
                </a:tc>
                <a:tc>
                  <a:txBody>
                    <a:bodyPr/>
                    <a:lstStyle/>
                    <a:p>
                      <a:pPr algn="ctr"/>
                      <a:endParaRPr lang="id-ID" sz="1800" dirty="0"/>
                    </a:p>
                  </a:txBody>
                  <a:tcPr marL="68580" marR="68580" marT="34285" marB="34285">
                    <a:solidFill>
                      <a:schemeClr val="accent3">
                        <a:lumMod val="60000"/>
                        <a:lumOff val="40000"/>
                      </a:schemeClr>
                    </a:solidFill>
                  </a:tcPr>
                </a:tc>
                <a:tc>
                  <a:txBody>
                    <a:bodyPr/>
                    <a:lstStyle/>
                    <a:p>
                      <a:r>
                        <a:rPr lang="id-ID" sz="1600" dirty="0" smtClean="0"/>
                        <a:t>SENI, KERAJINAN,</a:t>
                      </a:r>
                      <a:r>
                        <a:rPr lang="id-ID" sz="1600" baseline="0" dirty="0" smtClean="0"/>
                        <a:t> DAN PARIWISATA</a:t>
                      </a:r>
                      <a:endParaRPr lang="id-ID" sz="1600" dirty="0"/>
                    </a:p>
                  </a:txBody>
                  <a:tcPr marL="68580" marR="68580" marT="34285" marB="34285">
                    <a:solidFill>
                      <a:schemeClr val="accent3">
                        <a:lumMod val="60000"/>
                        <a:lumOff val="40000"/>
                      </a:schemeClr>
                    </a:solidFill>
                  </a:tcPr>
                </a:tc>
                <a:tc>
                  <a:txBody>
                    <a:bodyPr/>
                    <a:lstStyle/>
                    <a:p>
                      <a:pPr algn="ctr"/>
                      <a:r>
                        <a:rPr lang="id-ID" sz="1800" b="1" dirty="0" smtClean="0"/>
                        <a:t>7</a:t>
                      </a:r>
                      <a:endParaRPr lang="id-ID" sz="1800" b="1" dirty="0"/>
                    </a:p>
                  </a:txBody>
                  <a:tcPr marL="68580" marR="68580" marT="34285" marB="34285">
                    <a:solidFill>
                      <a:schemeClr val="accent3">
                        <a:lumMod val="60000"/>
                        <a:lumOff val="40000"/>
                      </a:schemeClr>
                    </a:solidFill>
                  </a:tcPr>
                </a:tc>
                <a:tc>
                  <a:txBody>
                    <a:bodyPr/>
                    <a:lstStyle/>
                    <a:p>
                      <a:pPr algn="ctr"/>
                      <a:r>
                        <a:rPr lang="id-ID" sz="1800" b="1" dirty="0" smtClean="0"/>
                        <a:t>22</a:t>
                      </a:r>
                      <a:endParaRPr lang="id-ID" sz="1800" b="1" dirty="0"/>
                    </a:p>
                  </a:txBody>
                  <a:tcPr marL="68580" marR="68580" marT="34285" marB="34285">
                    <a:solidFill>
                      <a:schemeClr val="accent3">
                        <a:lumMod val="60000"/>
                        <a:lumOff val="40000"/>
                      </a:schemeClr>
                    </a:solidFill>
                  </a:tcPr>
                </a:tc>
                <a:tc>
                  <a:txBody>
                    <a:bodyPr/>
                    <a:lstStyle/>
                    <a:p>
                      <a:pPr algn="ctr"/>
                      <a:r>
                        <a:rPr lang="en-US" sz="2000" b="1" dirty="0" smtClean="0"/>
                        <a:t>-</a:t>
                      </a:r>
                      <a:endParaRPr lang="en-US" sz="2000" b="1" dirty="0"/>
                    </a:p>
                  </a:txBody>
                  <a:tcPr marL="68580" marR="68580" marT="34285" marB="34285">
                    <a:solidFill>
                      <a:schemeClr val="accent3">
                        <a:lumMod val="60000"/>
                        <a:lumOff val="40000"/>
                      </a:schemeClr>
                    </a:solidFill>
                  </a:tcPr>
                </a:tc>
                <a:tc>
                  <a:txBody>
                    <a:bodyPr/>
                    <a:lstStyle/>
                    <a:p>
                      <a:pPr algn="ctr"/>
                      <a:r>
                        <a:rPr lang="en-US" sz="2000" b="1" dirty="0" smtClean="0"/>
                        <a:t>-</a:t>
                      </a:r>
                      <a:endParaRPr lang="en-US" sz="2000" b="1" dirty="0"/>
                    </a:p>
                  </a:txBody>
                  <a:tcPr marL="68580" marR="68580" marT="34285" marB="34285">
                    <a:solidFill>
                      <a:schemeClr val="accent3">
                        <a:lumMod val="60000"/>
                        <a:lumOff val="40000"/>
                      </a:schemeClr>
                    </a:solidFill>
                  </a:tcPr>
                </a:tc>
              </a:tr>
              <a:tr h="408377">
                <a:tc>
                  <a:txBody>
                    <a:bodyPr/>
                    <a:lstStyle/>
                    <a:p>
                      <a:pPr algn="ct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4</a:t>
                      </a:r>
                      <a:endParaRPr lang="id-ID" sz="1800" dirty="0"/>
                    </a:p>
                  </a:txBody>
                  <a:tcPr marL="68580" marR="68580" marT="34285" marB="34285">
                    <a:solidFill>
                      <a:schemeClr val="accent6">
                        <a:lumMod val="60000"/>
                        <a:lumOff val="40000"/>
                      </a:schemeClr>
                    </a:solidFill>
                  </a:tcPr>
                </a:tc>
                <a:tc>
                  <a:txBody>
                    <a:bodyPr/>
                    <a:lstStyle/>
                    <a:p>
                      <a:r>
                        <a:rPr lang="id-ID" sz="1600" dirty="0" smtClean="0"/>
                        <a:t>SENI</a:t>
                      </a:r>
                      <a:r>
                        <a:rPr lang="en-US" sz="1600" baseline="0" dirty="0" smtClean="0"/>
                        <a:t> RUPA DAN KRIYA</a:t>
                      </a:r>
                      <a:r>
                        <a:rPr lang="en-US" sz="1600" dirty="0" smtClean="0"/>
                        <a:t> (2013)</a:t>
                      </a:r>
                      <a:endParaRPr lang="id-ID" sz="1600" dirty="0"/>
                    </a:p>
                  </a:txBody>
                  <a:tcPr marL="68580" marR="68580" marT="34285" marB="34285">
                    <a:solidFill>
                      <a:schemeClr val="accent6">
                        <a:lumMod val="60000"/>
                        <a:lumOff val="40000"/>
                      </a:schemeClr>
                    </a:solidFill>
                  </a:tcPr>
                </a:tc>
                <a:tc>
                  <a:txBody>
                    <a:bodyPr/>
                    <a:lstStyle/>
                    <a:p>
                      <a:pPr algn="ctr"/>
                      <a:r>
                        <a:rPr lang="en-US" sz="2000" b="1" dirty="0" smtClean="0"/>
                        <a:t>-</a:t>
                      </a:r>
                      <a:endParaRPr lang="id-ID" sz="2000" b="1" dirty="0"/>
                    </a:p>
                  </a:txBody>
                  <a:tcPr marL="68580" marR="68580" marT="34285" marB="34285">
                    <a:solidFill>
                      <a:schemeClr val="accent6">
                        <a:lumMod val="60000"/>
                        <a:lumOff val="40000"/>
                      </a:schemeClr>
                    </a:solidFill>
                  </a:tcPr>
                </a:tc>
                <a:tc>
                  <a:txBody>
                    <a:bodyPr/>
                    <a:lstStyle/>
                    <a:p>
                      <a:pPr algn="ctr"/>
                      <a:r>
                        <a:rPr lang="en-US" sz="2000" b="1" dirty="0" smtClean="0"/>
                        <a:t>-</a:t>
                      </a:r>
                      <a:endParaRPr lang="id-ID" sz="2000" b="1" dirty="0"/>
                    </a:p>
                  </a:txBody>
                  <a:tcPr marL="68580" marR="68580" marT="34285" marB="34285">
                    <a:solidFill>
                      <a:schemeClr val="accent6">
                        <a:lumMod val="60000"/>
                        <a:lumOff val="40000"/>
                      </a:schemeClr>
                    </a:solidFill>
                  </a:tcPr>
                </a:tc>
                <a:tc>
                  <a:txBody>
                    <a:bodyPr/>
                    <a:lstStyle/>
                    <a:p>
                      <a:pPr algn="ctr"/>
                      <a:r>
                        <a:rPr lang="en-US" sz="1800" dirty="0" smtClean="0"/>
                        <a:t>2</a:t>
                      </a:r>
                      <a:endParaRPr lang="id-ID" sz="1800" dirty="0"/>
                    </a:p>
                  </a:txBody>
                  <a:tcPr marL="68580" marR="68580" marT="34285" marB="34285">
                    <a:solidFill>
                      <a:schemeClr val="accent6">
                        <a:lumMod val="60000"/>
                        <a:lumOff val="40000"/>
                      </a:schemeClr>
                    </a:solidFill>
                  </a:tcPr>
                </a:tc>
                <a:tc>
                  <a:txBody>
                    <a:bodyPr/>
                    <a:lstStyle/>
                    <a:p>
                      <a:pPr algn="ctr"/>
                      <a:r>
                        <a:rPr lang="en-US" sz="1800" dirty="0" smtClean="0"/>
                        <a:t>10</a:t>
                      </a:r>
                      <a:endParaRPr lang="id-ID" sz="1800" dirty="0"/>
                    </a:p>
                  </a:txBody>
                  <a:tcPr marL="68580" marR="68580" marT="34285" marB="34285">
                    <a:solidFill>
                      <a:schemeClr val="accent6">
                        <a:lumMod val="60000"/>
                        <a:lumOff val="40000"/>
                      </a:schemeClr>
                    </a:solidFill>
                  </a:tcPr>
                </a:tc>
              </a:tr>
              <a:tr h="408377">
                <a:tc>
                  <a:txBody>
                    <a:bodyPr/>
                    <a:lstStyle/>
                    <a:p>
                      <a:pPr algn="ct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5</a:t>
                      </a:r>
                      <a:endParaRPr lang="id-ID" sz="1800" dirty="0"/>
                    </a:p>
                  </a:txBody>
                  <a:tcPr marL="68580" marR="68580" marT="34285" marB="34285">
                    <a:solidFill>
                      <a:schemeClr val="accent6">
                        <a:lumMod val="60000"/>
                        <a:lumOff val="40000"/>
                      </a:schemeClr>
                    </a:solidFill>
                  </a:tcPr>
                </a:tc>
                <a:tc>
                  <a:txBody>
                    <a:bodyPr/>
                    <a:lstStyle/>
                    <a:p>
                      <a:r>
                        <a:rPr lang="en-US" sz="1600" dirty="0" smtClean="0"/>
                        <a:t>SENI</a:t>
                      </a:r>
                      <a:r>
                        <a:rPr lang="en-US" sz="1600" baseline="0" dirty="0" smtClean="0"/>
                        <a:t> PERTUNJUKAN</a:t>
                      </a:r>
                      <a:r>
                        <a:rPr lang="en-US" sz="1600" dirty="0" smtClean="0"/>
                        <a:t> (2013)</a:t>
                      </a:r>
                      <a:endParaRPr lang="id-ID" sz="1600" dirty="0"/>
                    </a:p>
                  </a:txBody>
                  <a:tcPr marL="68580" marR="68580" marT="34285" marB="34285">
                    <a:solidFill>
                      <a:schemeClr val="accent6">
                        <a:lumMod val="60000"/>
                        <a:lumOff val="40000"/>
                      </a:schemeClr>
                    </a:solidFill>
                  </a:tcPr>
                </a:tc>
                <a:tc>
                  <a:txBody>
                    <a:bodyPr/>
                    <a:lstStyle/>
                    <a:p>
                      <a:pPr algn="ctr"/>
                      <a:r>
                        <a:rPr lang="en-US" sz="2000" b="1" dirty="0" smtClean="0"/>
                        <a:t>-</a:t>
                      </a:r>
                      <a:endParaRPr lang="id-ID" sz="2000" b="1" dirty="0"/>
                    </a:p>
                  </a:txBody>
                  <a:tcPr marL="68580" marR="68580" marT="34285" marB="34285">
                    <a:solidFill>
                      <a:schemeClr val="accent6">
                        <a:lumMod val="60000"/>
                        <a:lumOff val="40000"/>
                      </a:schemeClr>
                    </a:solidFill>
                  </a:tcPr>
                </a:tc>
                <a:tc>
                  <a:txBody>
                    <a:bodyPr/>
                    <a:lstStyle/>
                    <a:p>
                      <a:pPr algn="ctr"/>
                      <a:r>
                        <a:rPr lang="en-US" sz="2000" b="1" dirty="0" smtClean="0"/>
                        <a:t>-</a:t>
                      </a:r>
                      <a:endParaRPr lang="id-ID" sz="2000" b="1" dirty="0"/>
                    </a:p>
                  </a:txBody>
                  <a:tcPr marL="68580" marR="68580" marT="34285" marB="34285">
                    <a:solidFill>
                      <a:schemeClr val="accent6">
                        <a:lumMod val="60000"/>
                        <a:lumOff val="40000"/>
                      </a:schemeClr>
                    </a:solidFill>
                  </a:tcPr>
                </a:tc>
                <a:tc>
                  <a:txBody>
                    <a:bodyPr/>
                    <a:lstStyle/>
                    <a:p>
                      <a:pPr algn="ctr"/>
                      <a:r>
                        <a:rPr lang="en-US" sz="1800" dirty="0" smtClean="0"/>
                        <a:t>5</a:t>
                      </a:r>
                      <a:endParaRPr lang="id-ID" sz="1800" dirty="0"/>
                    </a:p>
                  </a:txBody>
                  <a:tcPr marL="68580" marR="68580" marT="34285" marB="34285">
                    <a:solidFill>
                      <a:schemeClr val="accent6">
                        <a:lumMod val="60000"/>
                        <a:lumOff val="40000"/>
                      </a:schemeClr>
                    </a:solidFill>
                  </a:tcPr>
                </a:tc>
                <a:tc>
                  <a:txBody>
                    <a:bodyPr/>
                    <a:lstStyle/>
                    <a:p>
                      <a:pPr algn="ctr"/>
                      <a:r>
                        <a:rPr lang="en-US" sz="1800" dirty="0" smtClean="0"/>
                        <a:t>7</a:t>
                      </a:r>
                      <a:endParaRPr lang="id-ID" sz="1800" dirty="0"/>
                    </a:p>
                  </a:txBody>
                  <a:tcPr marL="68580" marR="68580" marT="34285" marB="34285">
                    <a:solidFill>
                      <a:schemeClr val="accent6">
                        <a:lumMod val="60000"/>
                        <a:lumOff val="40000"/>
                      </a:schemeClr>
                    </a:solidFill>
                  </a:tcPr>
                </a:tc>
              </a:tr>
              <a:tr h="408377">
                <a:tc>
                  <a:txBody>
                    <a:bodyPr/>
                    <a:lstStyle/>
                    <a:p>
                      <a:pPr algn="ct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6</a:t>
                      </a:r>
                      <a:endParaRPr lang="id-ID" sz="1800" dirty="0"/>
                    </a:p>
                  </a:txBody>
                  <a:tcPr marL="68580" marR="68580" marT="34285" marB="34285">
                    <a:solidFill>
                      <a:schemeClr val="accent6">
                        <a:lumMod val="60000"/>
                        <a:lumOff val="40000"/>
                      </a:schemeClr>
                    </a:solidFill>
                  </a:tcPr>
                </a:tc>
                <a:tc>
                  <a:txBody>
                    <a:bodyPr/>
                    <a:lstStyle/>
                    <a:p>
                      <a:r>
                        <a:rPr lang="en-US" sz="1600" dirty="0" smtClean="0"/>
                        <a:t>PARIWISATA (2013)</a:t>
                      </a:r>
                      <a:endParaRPr lang="id-ID" sz="1600" dirty="0"/>
                    </a:p>
                  </a:txBody>
                  <a:tcPr marL="68580" marR="68580" marT="34285" marB="34285">
                    <a:solidFill>
                      <a:schemeClr val="accent6">
                        <a:lumMod val="60000"/>
                        <a:lumOff val="40000"/>
                      </a:schemeClr>
                    </a:solidFill>
                  </a:tcPr>
                </a:tc>
                <a:tc>
                  <a:txBody>
                    <a:bodyPr/>
                    <a:lstStyle/>
                    <a:p>
                      <a:pPr algn="ctr"/>
                      <a:r>
                        <a:rPr lang="en-US" sz="2000" b="1" dirty="0" smtClean="0"/>
                        <a:t>-</a:t>
                      </a:r>
                      <a:endParaRPr lang="id-ID" sz="2000" b="1" dirty="0"/>
                    </a:p>
                  </a:txBody>
                  <a:tcPr marL="68580" marR="68580" marT="34285" marB="34285">
                    <a:solidFill>
                      <a:schemeClr val="accent6">
                        <a:lumMod val="60000"/>
                        <a:lumOff val="40000"/>
                      </a:schemeClr>
                    </a:solidFill>
                  </a:tcPr>
                </a:tc>
                <a:tc>
                  <a:txBody>
                    <a:bodyPr/>
                    <a:lstStyle/>
                    <a:p>
                      <a:pPr algn="ctr"/>
                      <a:r>
                        <a:rPr lang="en-US" sz="2000" b="1" dirty="0" smtClean="0"/>
                        <a:t>-</a:t>
                      </a:r>
                      <a:endParaRPr lang="id-ID" sz="2000" b="1" dirty="0"/>
                    </a:p>
                  </a:txBody>
                  <a:tcPr marL="68580" marR="68580" marT="34285" marB="34285">
                    <a:solidFill>
                      <a:schemeClr val="accent6">
                        <a:lumMod val="60000"/>
                        <a:lumOff val="40000"/>
                      </a:schemeClr>
                    </a:solidFill>
                  </a:tcPr>
                </a:tc>
                <a:tc>
                  <a:txBody>
                    <a:bodyPr/>
                    <a:lstStyle/>
                    <a:p>
                      <a:pPr algn="ctr"/>
                      <a:r>
                        <a:rPr lang="en-US" sz="1800" dirty="0" smtClean="0"/>
                        <a:t>4</a:t>
                      </a:r>
                      <a:endParaRPr lang="id-ID" sz="1800" dirty="0"/>
                    </a:p>
                  </a:txBody>
                  <a:tcPr marL="68580" marR="68580" marT="34285" marB="34285">
                    <a:solidFill>
                      <a:schemeClr val="accent6">
                        <a:lumMod val="60000"/>
                        <a:lumOff val="40000"/>
                      </a:schemeClr>
                    </a:solidFill>
                  </a:tcPr>
                </a:tc>
                <a:tc>
                  <a:txBody>
                    <a:bodyPr/>
                    <a:lstStyle/>
                    <a:p>
                      <a:pPr algn="ctr"/>
                      <a:r>
                        <a:rPr lang="en-US" sz="1800" dirty="0" smtClean="0"/>
                        <a:t>7</a:t>
                      </a:r>
                      <a:endParaRPr lang="id-ID" sz="1800" dirty="0"/>
                    </a:p>
                  </a:txBody>
                  <a:tcPr marL="68580" marR="68580" marT="34285" marB="34285">
                    <a:solidFill>
                      <a:schemeClr val="accent6">
                        <a:lumMod val="60000"/>
                        <a:lumOff val="40000"/>
                      </a:schemeClr>
                    </a:solidFill>
                  </a:tcPr>
                </a:tc>
              </a:tr>
              <a:tr h="394833">
                <a:tc>
                  <a:txBody>
                    <a:bodyPr/>
                    <a:lstStyle/>
                    <a:p>
                      <a:pPr algn="ctr"/>
                      <a:r>
                        <a:rPr lang="id-ID" sz="1800" dirty="0" smtClean="0"/>
                        <a:t>5</a:t>
                      </a: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7</a:t>
                      </a:r>
                      <a:endParaRPr lang="id-ID" sz="1800" dirty="0"/>
                    </a:p>
                  </a:txBody>
                  <a:tcPr marL="68580" marR="68580" marT="34285" marB="34285">
                    <a:solidFill>
                      <a:schemeClr val="accent3">
                        <a:lumMod val="60000"/>
                        <a:lumOff val="40000"/>
                      </a:schemeClr>
                    </a:solidFill>
                  </a:tcPr>
                </a:tc>
                <a:tc>
                  <a:txBody>
                    <a:bodyPr/>
                    <a:lstStyle/>
                    <a:p>
                      <a:r>
                        <a:rPr lang="id-ID" sz="1600" dirty="0" smtClean="0"/>
                        <a:t>AGROBISNIS</a:t>
                      </a:r>
                      <a:r>
                        <a:rPr lang="id-ID" sz="1600" baseline="0" dirty="0" smtClean="0"/>
                        <a:t> DAN </a:t>
                      </a:r>
                      <a:r>
                        <a:rPr lang="en-US" sz="1600" baseline="0" dirty="0" smtClean="0"/>
                        <a:t>AGRI</a:t>
                      </a:r>
                      <a:r>
                        <a:rPr lang="id-ID" sz="1600" baseline="0" dirty="0" smtClean="0"/>
                        <a:t>TEKNOLOGI</a:t>
                      </a:r>
                      <a:endParaRPr lang="id-ID" sz="1600" dirty="0"/>
                    </a:p>
                  </a:txBody>
                  <a:tcPr marL="68580" marR="68580" marT="34285" marB="34285">
                    <a:solidFill>
                      <a:schemeClr val="accent3">
                        <a:lumMod val="60000"/>
                        <a:lumOff val="40000"/>
                      </a:schemeClr>
                    </a:solidFill>
                  </a:tcPr>
                </a:tc>
                <a:tc>
                  <a:txBody>
                    <a:bodyPr/>
                    <a:lstStyle/>
                    <a:p>
                      <a:pPr algn="ctr"/>
                      <a:r>
                        <a:rPr lang="id-ID" sz="1800" dirty="0" smtClean="0"/>
                        <a:t>7</a:t>
                      </a:r>
                      <a:endParaRPr lang="id-ID" sz="1800" dirty="0"/>
                    </a:p>
                  </a:txBody>
                  <a:tcPr marL="68580" marR="68580" marT="34285" marB="34285">
                    <a:solidFill>
                      <a:schemeClr val="accent3">
                        <a:lumMod val="60000"/>
                        <a:lumOff val="40000"/>
                      </a:schemeClr>
                    </a:solidFill>
                  </a:tcPr>
                </a:tc>
                <a:tc>
                  <a:txBody>
                    <a:bodyPr/>
                    <a:lstStyle/>
                    <a:p>
                      <a:pPr algn="ctr"/>
                      <a:r>
                        <a:rPr lang="id-ID" sz="1800" dirty="0" smtClean="0"/>
                        <a:t>14</a:t>
                      </a: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6</a:t>
                      </a:r>
                      <a:endParaRPr lang="id-ID" sz="1800" dirty="0"/>
                    </a:p>
                  </a:txBody>
                  <a:tcPr marL="68580" marR="68580" marT="34285" marB="34285">
                    <a:solidFill>
                      <a:schemeClr val="accent3">
                        <a:lumMod val="60000"/>
                        <a:lumOff val="40000"/>
                      </a:schemeClr>
                    </a:solidFill>
                  </a:tcPr>
                </a:tc>
                <a:tc>
                  <a:txBody>
                    <a:bodyPr/>
                    <a:lstStyle/>
                    <a:p>
                      <a:pPr algn="ctr"/>
                      <a:r>
                        <a:rPr lang="id-ID" sz="1800" dirty="0" smtClean="0"/>
                        <a:t>1</a:t>
                      </a:r>
                      <a:r>
                        <a:rPr lang="en-US" sz="1800" dirty="0" smtClean="0"/>
                        <a:t>6</a:t>
                      </a:r>
                      <a:endParaRPr lang="id-ID" sz="1800" dirty="0"/>
                    </a:p>
                  </a:txBody>
                  <a:tcPr marL="68580" marR="68580" marT="34285" marB="34285">
                    <a:solidFill>
                      <a:schemeClr val="accent3">
                        <a:lumMod val="60000"/>
                        <a:lumOff val="40000"/>
                      </a:schemeClr>
                    </a:solidFill>
                  </a:tcPr>
                </a:tc>
              </a:tr>
              <a:tr h="408377">
                <a:tc>
                  <a:txBody>
                    <a:bodyPr/>
                    <a:lstStyle/>
                    <a:p>
                      <a:pPr algn="ct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8</a:t>
                      </a:r>
                      <a:endParaRPr lang="id-ID" sz="1800" dirty="0"/>
                    </a:p>
                  </a:txBody>
                  <a:tcPr marL="68580" marR="68580" marT="34285" marB="34285">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PERIKANAN DAN KELAUTAN (2013)</a:t>
                      </a:r>
                      <a:endParaRPr lang="id-ID" sz="1600" dirty="0" smtClean="0"/>
                    </a:p>
                  </a:txBody>
                  <a:tcPr marL="68580" marR="68580" marT="34285" marB="34285">
                    <a:solidFill>
                      <a:srgbClr val="00B050"/>
                    </a:solidFill>
                  </a:tcPr>
                </a:tc>
                <a:tc>
                  <a:txBody>
                    <a:bodyPr/>
                    <a:lstStyle/>
                    <a:p>
                      <a:pPr algn="ctr"/>
                      <a:r>
                        <a:rPr lang="en-US" sz="2000" b="1" dirty="0" smtClean="0"/>
                        <a:t>-</a:t>
                      </a:r>
                      <a:endParaRPr lang="id-ID" sz="2000" b="1" dirty="0"/>
                    </a:p>
                  </a:txBody>
                  <a:tcPr marL="68580" marR="68580" marT="34285" marB="34285">
                    <a:solidFill>
                      <a:srgbClr val="00B050"/>
                    </a:solidFill>
                  </a:tcPr>
                </a:tc>
                <a:tc>
                  <a:txBody>
                    <a:bodyPr/>
                    <a:lstStyle/>
                    <a:p>
                      <a:pPr algn="ctr"/>
                      <a:r>
                        <a:rPr lang="en-US" sz="2000" b="1" dirty="0" smtClean="0"/>
                        <a:t>-</a:t>
                      </a:r>
                      <a:endParaRPr lang="id-ID" sz="2000" b="1" dirty="0"/>
                    </a:p>
                  </a:txBody>
                  <a:tcPr marL="68580" marR="68580" marT="34285" marB="34285">
                    <a:solidFill>
                      <a:srgbClr val="00B050"/>
                    </a:solidFill>
                  </a:tcPr>
                </a:tc>
                <a:tc>
                  <a:txBody>
                    <a:bodyPr/>
                    <a:lstStyle/>
                    <a:p>
                      <a:pPr algn="ctr"/>
                      <a:r>
                        <a:rPr lang="en-US" sz="1800" dirty="0" smtClean="0"/>
                        <a:t>3</a:t>
                      </a:r>
                      <a:endParaRPr lang="id-ID" sz="1800" dirty="0"/>
                    </a:p>
                  </a:txBody>
                  <a:tcPr marL="68580" marR="68580" marT="34285" marB="34285">
                    <a:solidFill>
                      <a:srgbClr val="00B050"/>
                    </a:solidFill>
                  </a:tcPr>
                </a:tc>
                <a:tc>
                  <a:txBody>
                    <a:bodyPr/>
                    <a:lstStyle/>
                    <a:p>
                      <a:pPr algn="ctr"/>
                      <a:r>
                        <a:rPr lang="en-US" sz="1800" dirty="0" smtClean="0"/>
                        <a:t>8</a:t>
                      </a:r>
                      <a:endParaRPr lang="id-ID" sz="1800" dirty="0"/>
                    </a:p>
                  </a:txBody>
                  <a:tcPr marL="68580" marR="68580" marT="34285" marB="34285">
                    <a:solidFill>
                      <a:srgbClr val="00B050"/>
                    </a:solidFill>
                  </a:tcPr>
                </a:tc>
              </a:tr>
              <a:tr h="384271">
                <a:tc>
                  <a:txBody>
                    <a:bodyPr/>
                    <a:lstStyle/>
                    <a:p>
                      <a:pPr algn="ctr"/>
                      <a:r>
                        <a:rPr lang="id-ID" sz="1800" dirty="0" smtClean="0"/>
                        <a:t>6</a:t>
                      </a: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9</a:t>
                      </a:r>
                      <a:endParaRPr lang="id-ID" sz="1800" dirty="0"/>
                    </a:p>
                  </a:txBody>
                  <a:tcPr marL="68580" marR="68580" marT="34285" marB="34285">
                    <a:solidFill>
                      <a:schemeClr val="accent3">
                        <a:lumMod val="60000"/>
                        <a:lumOff val="40000"/>
                      </a:schemeClr>
                    </a:solidFill>
                  </a:tcPr>
                </a:tc>
                <a:tc>
                  <a:txBody>
                    <a:bodyPr/>
                    <a:lstStyle/>
                    <a:p>
                      <a:r>
                        <a:rPr lang="id-ID" sz="1600" dirty="0" smtClean="0"/>
                        <a:t>BISNIS</a:t>
                      </a:r>
                      <a:r>
                        <a:rPr lang="id-ID" sz="1600" baseline="0" dirty="0" smtClean="0"/>
                        <a:t> DAN MANAJEMEN</a:t>
                      </a:r>
                      <a:endParaRPr lang="id-ID" sz="1600" dirty="0"/>
                    </a:p>
                  </a:txBody>
                  <a:tcPr marL="68580" marR="68580" marT="34285" marB="34285">
                    <a:solidFill>
                      <a:schemeClr val="accent3">
                        <a:lumMod val="60000"/>
                        <a:lumOff val="40000"/>
                      </a:schemeClr>
                    </a:solidFill>
                  </a:tcPr>
                </a:tc>
                <a:tc>
                  <a:txBody>
                    <a:bodyPr/>
                    <a:lstStyle/>
                    <a:p>
                      <a:pPr algn="ctr"/>
                      <a:r>
                        <a:rPr lang="id-ID" sz="1800" dirty="0" smtClean="0"/>
                        <a:t>3</a:t>
                      </a:r>
                      <a:endParaRPr lang="id-ID" sz="1800" dirty="0"/>
                    </a:p>
                  </a:txBody>
                  <a:tcPr marL="68580" marR="68580" marT="34285" marB="34285">
                    <a:solidFill>
                      <a:schemeClr val="accent3">
                        <a:lumMod val="60000"/>
                        <a:lumOff val="40000"/>
                      </a:schemeClr>
                    </a:solidFill>
                  </a:tcPr>
                </a:tc>
                <a:tc>
                  <a:txBody>
                    <a:bodyPr/>
                    <a:lstStyle/>
                    <a:p>
                      <a:pPr algn="ctr"/>
                      <a:r>
                        <a:rPr lang="id-ID" sz="1800" dirty="0" smtClean="0"/>
                        <a:t>4</a:t>
                      </a:r>
                      <a:endParaRPr lang="id-ID" sz="1800" dirty="0"/>
                    </a:p>
                  </a:txBody>
                  <a:tcPr marL="68580" marR="68580" marT="34285" marB="34285">
                    <a:solidFill>
                      <a:schemeClr val="accent3">
                        <a:lumMod val="60000"/>
                        <a:lumOff val="40000"/>
                      </a:schemeClr>
                    </a:solidFill>
                  </a:tcPr>
                </a:tc>
                <a:tc>
                  <a:txBody>
                    <a:bodyPr/>
                    <a:lstStyle/>
                    <a:p>
                      <a:pPr algn="ctr"/>
                      <a:r>
                        <a:rPr lang="id-ID" sz="1800" dirty="0" smtClean="0"/>
                        <a:t>3</a:t>
                      </a:r>
                      <a:endParaRPr lang="id-ID" sz="1800" dirty="0"/>
                    </a:p>
                  </a:txBody>
                  <a:tcPr marL="68580" marR="68580" marT="34285" marB="34285">
                    <a:solidFill>
                      <a:schemeClr val="accent3">
                        <a:lumMod val="60000"/>
                        <a:lumOff val="40000"/>
                      </a:schemeClr>
                    </a:solidFill>
                  </a:tcPr>
                </a:tc>
                <a:tc>
                  <a:txBody>
                    <a:bodyPr/>
                    <a:lstStyle/>
                    <a:p>
                      <a:pPr algn="ctr"/>
                      <a:r>
                        <a:rPr lang="en-US" sz="1800" dirty="0" smtClean="0"/>
                        <a:t>5</a:t>
                      </a:r>
                      <a:endParaRPr lang="id-ID" sz="1800" dirty="0"/>
                    </a:p>
                  </a:txBody>
                  <a:tcPr marL="68580" marR="68580" marT="34285" marB="34285">
                    <a:solidFill>
                      <a:schemeClr val="accent3">
                        <a:lumMod val="60000"/>
                        <a:lumOff val="40000"/>
                      </a:schemeClr>
                    </a:solidFill>
                  </a:tcPr>
                </a:tc>
              </a:tr>
              <a:tr h="384271">
                <a:tc>
                  <a:txBody>
                    <a:bodyPr/>
                    <a:lstStyle/>
                    <a:p>
                      <a:pPr algn="ctr"/>
                      <a:endParaRPr lang="id-ID" sz="1800" dirty="0"/>
                    </a:p>
                  </a:txBody>
                  <a:tcPr marL="68580" marR="68580" marT="34285" marB="34285">
                    <a:solidFill>
                      <a:schemeClr val="accent3">
                        <a:lumMod val="60000"/>
                        <a:lumOff val="40000"/>
                      </a:schemeClr>
                    </a:solidFill>
                  </a:tcPr>
                </a:tc>
                <a:tc>
                  <a:txBody>
                    <a:bodyPr/>
                    <a:lstStyle/>
                    <a:p>
                      <a:pPr algn="ctr"/>
                      <a:endParaRPr lang="id-ID" sz="1800" dirty="0"/>
                    </a:p>
                  </a:txBody>
                  <a:tcPr marL="68580" marR="68580" marT="34285" marB="34285">
                    <a:solidFill>
                      <a:schemeClr val="accent3">
                        <a:lumMod val="60000"/>
                        <a:lumOff val="40000"/>
                      </a:schemeClr>
                    </a:solidFill>
                  </a:tcPr>
                </a:tc>
                <a:tc>
                  <a:txBody>
                    <a:bodyPr/>
                    <a:lstStyle/>
                    <a:p>
                      <a:r>
                        <a:rPr lang="id-ID" sz="1600" b="1" dirty="0" smtClean="0">
                          <a:solidFill>
                            <a:srgbClr val="C00000"/>
                          </a:solidFill>
                        </a:rPr>
                        <a:t>JUMLAH</a:t>
                      </a:r>
                      <a:endParaRPr lang="id-ID" sz="1600" b="1" dirty="0">
                        <a:solidFill>
                          <a:srgbClr val="C00000"/>
                        </a:solidFill>
                      </a:endParaRPr>
                    </a:p>
                  </a:txBody>
                  <a:tcPr marL="68580" marR="68580" marT="34285" marB="34285">
                    <a:solidFill>
                      <a:schemeClr val="accent3">
                        <a:lumMod val="60000"/>
                        <a:lumOff val="40000"/>
                      </a:schemeClr>
                    </a:solidFill>
                  </a:tcPr>
                </a:tc>
                <a:tc>
                  <a:txBody>
                    <a:bodyPr/>
                    <a:lstStyle/>
                    <a:p>
                      <a:pPr algn="ctr"/>
                      <a:r>
                        <a:rPr lang="id-ID" sz="1800" b="1" dirty="0" smtClean="0">
                          <a:solidFill>
                            <a:srgbClr val="C00000"/>
                          </a:solidFill>
                        </a:rPr>
                        <a:t>40</a:t>
                      </a:r>
                      <a:endParaRPr lang="id-ID" sz="1800" b="1" dirty="0">
                        <a:solidFill>
                          <a:srgbClr val="C00000"/>
                        </a:solidFill>
                      </a:endParaRPr>
                    </a:p>
                  </a:txBody>
                  <a:tcPr marL="68580" marR="68580" marT="34285" marB="34285">
                    <a:solidFill>
                      <a:schemeClr val="accent3">
                        <a:lumMod val="60000"/>
                        <a:lumOff val="40000"/>
                      </a:schemeClr>
                    </a:solidFill>
                  </a:tcPr>
                </a:tc>
                <a:tc>
                  <a:txBody>
                    <a:bodyPr/>
                    <a:lstStyle/>
                    <a:p>
                      <a:pPr algn="ctr"/>
                      <a:r>
                        <a:rPr lang="id-ID" sz="1800" b="1" dirty="0" smtClean="0">
                          <a:solidFill>
                            <a:srgbClr val="C00000"/>
                          </a:solidFill>
                        </a:rPr>
                        <a:t>121</a:t>
                      </a:r>
                      <a:endParaRPr lang="id-ID" sz="1800" b="1" dirty="0">
                        <a:solidFill>
                          <a:srgbClr val="C00000"/>
                        </a:solidFill>
                      </a:endParaRPr>
                    </a:p>
                  </a:txBody>
                  <a:tcPr marL="68580" marR="68580" marT="34285" marB="34285">
                    <a:solidFill>
                      <a:schemeClr val="accent3">
                        <a:lumMod val="60000"/>
                        <a:lumOff val="40000"/>
                      </a:schemeClr>
                    </a:solidFill>
                  </a:tcPr>
                </a:tc>
                <a:tc>
                  <a:txBody>
                    <a:bodyPr/>
                    <a:lstStyle/>
                    <a:p>
                      <a:pPr algn="ctr"/>
                      <a:r>
                        <a:rPr lang="en-US" sz="1800" b="1" dirty="0" smtClean="0">
                          <a:solidFill>
                            <a:srgbClr val="C00000"/>
                          </a:solidFill>
                        </a:rPr>
                        <a:t>46</a:t>
                      </a:r>
                      <a:endParaRPr lang="id-ID" sz="1800" b="1" dirty="0">
                        <a:solidFill>
                          <a:srgbClr val="C00000"/>
                        </a:solidFill>
                      </a:endParaRPr>
                    </a:p>
                  </a:txBody>
                  <a:tcPr marL="68580" marR="68580" marT="34285" marB="34285">
                    <a:solidFill>
                      <a:schemeClr val="accent3">
                        <a:lumMod val="60000"/>
                        <a:lumOff val="40000"/>
                      </a:schemeClr>
                    </a:solidFill>
                  </a:tcPr>
                </a:tc>
                <a:tc>
                  <a:txBody>
                    <a:bodyPr/>
                    <a:lstStyle/>
                    <a:p>
                      <a:pPr algn="ctr"/>
                      <a:r>
                        <a:rPr lang="en-US" sz="1800" b="1" dirty="0" smtClean="0">
                          <a:solidFill>
                            <a:srgbClr val="C00000"/>
                          </a:solidFill>
                        </a:rPr>
                        <a:t>128</a:t>
                      </a:r>
                      <a:endParaRPr lang="id-ID" sz="1800" b="1" dirty="0">
                        <a:solidFill>
                          <a:srgbClr val="C00000"/>
                        </a:solidFill>
                      </a:endParaRPr>
                    </a:p>
                  </a:txBody>
                  <a:tcPr marL="68580" marR="68580" marT="34285" marB="34285">
                    <a:solidFill>
                      <a:schemeClr val="accent3">
                        <a:lumMod val="60000"/>
                        <a:lumOff val="40000"/>
                      </a:schemeClr>
                    </a:solidFill>
                  </a:tcPr>
                </a:tc>
              </a:tr>
            </a:tbl>
          </a:graphicData>
        </a:graphic>
      </p:graphicFrame>
    </p:spTree>
    <p:extLst>
      <p:ext uri="{BB962C8B-B14F-4D97-AF65-F5344CB8AC3E}">
        <p14:creationId xmlns:p14="http://schemas.microsoft.com/office/powerpoint/2010/main" val="362007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61" y="1125125"/>
            <a:ext cx="8683439" cy="236390"/>
          </a:xfrm>
        </p:spPr>
        <p:txBody>
          <a:bodyPr>
            <a:normAutofit fontScale="90000"/>
          </a:bodyPr>
          <a:lstStyle/>
          <a:p>
            <a:pPr algn="ctr">
              <a:defRPr/>
            </a:pPr>
            <a:r>
              <a:rPr lang="en-US" sz="1650" dirty="0"/>
              <a:t>1. </a:t>
            </a:r>
            <a:r>
              <a:rPr lang="id-ID" sz="1650" dirty="0"/>
              <a:t>BIDANG KEAHLIAN</a:t>
            </a:r>
            <a:r>
              <a:rPr lang="en-US" dirty="0"/>
              <a:t> </a:t>
            </a:r>
            <a:r>
              <a:rPr lang="en-US" dirty="0" smtClean="0"/>
              <a:t>  </a:t>
            </a:r>
            <a:r>
              <a:rPr lang="id-ID" dirty="0" smtClean="0">
                <a:latin typeface="Bauhaus 93" pitchFamily="82" charset="0"/>
              </a:rPr>
              <a:t>TEKNOLOGI DAN REKAYASA</a:t>
            </a:r>
            <a:endParaRPr lang="id-ID" dirty="0">
              <a:latin typeface="Bauhaus 93" pitchFamily="82" charset="0"/>
            </a:endParaRPr>
          </a:p>
        </p:txBody>
      </p:sp>
      <p:graphicFrame>
        <p:nvGraphicFramePr>
          <p:cNvPr id="5" name="Table 4"/>
          <p:cNvGraphicFramePr>
            <a:graphicFrameLocks noGrp="1"/>
          </p:cNvGraphicFramePr>
          <p:nvPr>
            <p:extLst/>
          </p:nvPr>
        </p:nvGraphicFramePr>
        <p:xfrm>
          <a:off x="1528283" y="1846930"/>
          <a:ext cx="6348413" cy="3718804"/>
        </p:xfrm>
        <a:graphic>
          <a:graphicData uri="http://schemas.openxmlformats.org/drawingml/2006/table">
            <a:tbl>
              <a:tblPr/>
              <a:tblGrid>
                <a:gridCol w="2189110"/>
                <a:gridCol w="3295195"/>
                <a:gridCol w="864108"/>
              </a:tblGrid>
              <a:tr h="446252">
                <a:tc>
                  <a:txBody>
                    <a:bodyPr/>
                    <a:lstStyle/>
                    <a:p>
                      <a:pPr algn="ctr">
                        <a:lnSpc>
                          <a:spcPct val="115000"/>
                        </a:lnSpc>
                        <a:spcBef>
                          <a:spcPts val="600"/>
                        </a:spcBef>
                        <a:spcAft>
                          <a:spcPts val="600"/>
                        </a:spcAft>
                      </a:pPr>
                      <a:r>
                        <a:rPr lang="id-ID" sz="1200" b="1" dirty="0">
                          <a:latin typeface="Tahoma"/>
                          <a:ea typeface="Calibri"/>
                          <a:cs typeface="Times New Roman"/>
                        </a:rPr>
                        <a:t>PROGRAM KEAHLIAN</a:t>
                      </a:r>
                      <a:endParaRPr lang="id-ID" sz="1500" dirty="0">
                        <a:latin typeface="Calibri"/>
                        <a:ea typeface="Calibri"/>
                        <a:cs typeface="Times New Roman"/>
                      </a:endParaRPr>
                    </a:p>
                  </a:txBody>
                  <a:tcPr marL="51436" marR="5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Bef>
                          <a:spcPts val="600"/>
                        </a:spcBef>
                        <a:spcAft>
                          <a:spcPts val="600"/>
                        </a:spcAft>
                      </a:pPr>
                      <a:r>
                        <a:rPr lang="id-ID" sz="1200" b="1" dirty="0">
                          <a:latin typeface="Tahoma"/>
                          <a:ea typeface="Calibri"/>
                          <a:cs typeface="Times New Roman"/>
                        </a:rPr>
                        <a:t>PAKET KEAHLIAN</a:t>
                      </a:r>
                      <a:endParaRPr lang="id-ID" sz="1500" dirty="0">
                        <a:latin typeface="Calibri"/>
                        <a:ea typeface="Calibri"/>
                        <a:cs typeface="Times New Roman"/>
                      </a:endParaRPr>
                    </a:p>
                  </a:txBody>
                  <a:tcPr marL="51436" marR="5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Bef>
                          <a:spcPts val="600"/>
                        </a:spcBef>
                        <a:spcAft>
                          <a:spcPts val="600"/>
                        </a:spcAft>
                      </a:pPr>
                      <a:r>
                        <a:rPr lang="id-ID" sz="1200" b="1" dirty="0" smtClean="0">
                          <a:latin typeface="Tahoma"/>
                          <a:ea typeface="Calibri"/>
                          <a:cs typeface="Times New Roman"/>
                        </a:rPr>
                        <a:t>NOMOR </a:t>
                      </a:r>
                      <a:r>
                        <a:rPr lang="id-ID" sz="1200" b="1" dirty="0">
                          <a:latin typeface="Tahoma"/>
                          <a:ea typeface="Calibri"/>
                          <a:cs typeface="Times New Roman"/>
                        </a:rPr>
                        <a:t>KODE</a:t>
                      </a:r>
                      <a:endParaRPr lang="id-ID" sz="1500"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238012">
                <a:tc rowSpan="4">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1.1. Teknik </a:t>
                      </a:r>
                      <a:r>
                        <a:rPr lang="id-ID" sz="1200" b="1" dirty="0">
                          <a:latin typeface="Tahoma"/>
                          <a:ea typeface="Calibri"/>
                          <a:cs typeface="Times New Roman"/>
                        </a:rPr>
                        <a:t>Bangunan</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200" b="1" dirty="0" smtClean="0">
                          <a:latin typeface="Tahoma"/>
                          <a:ea typeface="Calibri"/>
                          <a:cs typeface="Times New Roman"/>
                        </a:rPr>
                        <a:t>1.1.1  Teknik </a:t>
                      </a:r>
                      <a:r>
                        <a:rPr lang="id-ID" sz="1200" b="1" dirty="0">
                          <a:latin typeface="Tahoma"/>
                          <a:ea typeface="Calibri"/>
                          <a:cs typeface="Times New Roman"/>
                        </a:rPr>
                        <a:t>Konstruksi Baja</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001</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200" b="1" dirty="0" smtClean="0">
                          <a:latin typeface="Tahoma"/>
                          <a:ea typeface="Calibri"/>
                          <a:cs typeface="Times New Roman"/>
                        </a:rPr>
                        <a:t>1.1.2 T eknik </a:t>
                      </a:r>
                      <a:r>
                        <a:rPr lang="id-ID" sz="1200" b="1" dirty="0">
                          <a:latin typeface="Tahoma"/>
                          <a:ea typeface="Calibri"/>
                          <a:cs typeface="Times New Roman"/>
                        </a:rPr>
                        <a:t>Konstruksi Kayu</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002</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200" b="1" dirty="0" smtClean="0">
                          <a:latin typeface="Tahoma"/>
                          <a:ea typeface="Calibri"/>
                          <a:cs typeface="Times New Roman"/>
                        </a:rPr>
                        <a:t>1.1.3  Tekniok </a:t>
                      </a:r>
                      <a:r>
                        <a:rPr lang="id-ID" sz="1200" b="1" dirty="0">
                          <a:latin typeface="Tahoma"/>
                          <a:ea typeface="Calibri"/>
                          <a:cs typeface="Times New Roman"/>
                        </a:rPr>
                        <a:t>Konstruksi Batu dan Beton</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003</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200" b="1" dirty="0" smtClean="0">
                          <a:latin typeface="Tahoma"/>
                          <a:ea typeface="Calibri"/>
                          <a:cs typeface="Times New Roman"/>
                        </a:rPr>
                        <a:t>1.1.4  Teknik </a:t>
                      </a:r>
                      <a:r>
                        <a:rPr lang="id-ID" sz="1200" b="1" dirty="0">
                          <a:latin typeface="Tahoma"/>
                          <a:ea typeface="Calibri"/>
                          <a:cs typeface="Times New Roman"/>
                        </a:rPr>
                        <a:t>Gambar Bangunan</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004</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1.2. Teknik </a:t>
                      </a:r>
                      <a:r>
                        <a:rPr lang="id-ID" sz="1200" b="1" dirty="0">
                          <a:latin typeface="Tahoma"/>
                          <a:ea typeface="Calibri"/>
                          <a:cs typeface="Times New Roman"/>
                        </a:rPr>
                        <a:t>Furnitur</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1.2.1  Teknik </a:t>
                      </a:r>
                      <a:r>
                        <a:rPr lang="id-ID" sz="1200" b="1" dirty="0">
                          <a:latin typeface="Tahoma"/>
                          <a:ea typeface="Calibri"/>
                          <a:cs typeface="Times New Roman"/>
                        </a:rPr>
                        <a:t>Furnitur</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005</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216">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1.3. Teknik </a:t>
                      </a:r>
                      <a:r>
                        <a:rPr lang="id-ID" sz="1200" b="1" dirty="0">
                          <a:latin typeface="Tahoma"/>
                          <a:ea typeface="Calibri"/>
                          <a:cs typeface="Times New Roman"/>
                        </a:rPr>
                        <a:t>Plambing dan Sanitasi</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1.3.1  Teknik </a:t>
                      </a:r>
                      <a:r>
                        <a:rPr lang="id-ID" sz="1200" b="1" dirty="0">
                          <a:latin typeface="Tahoma"/>
                          <a:ea typeface="Calibri"/>
                          <a:cs typeface="Times New Roman"/>
                        </a:rPr>
                        <a:t>Plambing dan Sanitasi</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006</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1.4. Geomatika</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1.4.1  Geomatika</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007</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rowSpan="5">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1.5. Teknik </a:t>
                      </a:r>
                      <a:r>
                        <a:rPr lang="id-ID" sz="1200" b="1" dirty="0">
                          <a:latin typeface="Tahoma"/>
                          <a:ea typeface="Calibri"/>
                          <a:cs typeface="Times New Roman"/>
                        </a:rPr>
                        <a:t>Ketenagalistrikan</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1.5.1  Teknik </a:t>
                      </a:r>
                      <a:r>
                        <a:rPr lang="id-ID" sz="1200" b="1" dirty="0">
                          <a:latin typeface="Tahoma"/>
                          <a:ea typeface="Calibri"/>
                          <a:cs typeface="Times New Roman"/>
                        </a:rPr>
                        <a:t>Pembangkit Tenaga Listrik</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008</a:t>
                      </a:r>
                      <a:endParaRPr lang="id-ID" sz="1200" b="1">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vMerge="1">
                  <a:txBody>
                    <a:bodyPr/>
                    <a:lstStyle/>
                    <a:p>
                      <a:endParaRPr lang="id-ID"/>
                    </a:p>
                  </a:txBody>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1.5.2</a:t>
                      </a:r>
                      <a:r>
                        <a:rPr lang="id-ID" sz="1200" b="1" baseline="0" dirty="0" smtClean="0">
                          <a:latin typeface="Tahoma"/>
                          <a:ea typeface="Calibri"/>
                          <a:cs typeface="Times New Roman"/>
                        </a:rPr>
                        <a:t>  </a:t>
                      </a:r>
                      <a:r>
                        <a:rPr lang="id-ID" sz="1200" b="1" dirty="0" smtClean="0">
                          <a:latin typeface="Tahoma"/>
                          <a:ea typeface="Calibri"/>
                          <a:cs typeface="Times New Roman"/>
                        </a:rPr>
                        <a:t>Teknik </a:t>
                      </a:r>
                      <a:r>
                        <a:rPr lang="id-ID" sz="1200" b="1" dirty="0">
                          <a:latin typeface="Tahoma"/>
                          <a:ea typeface="Calibri"/>
                          <a:cs typeface="Times New Roman"/>
                        </a:rPr>
                        <a:t>Jaringan Tenaga Listrik</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200" b="1" dirty="0">
                          <a:latin typeface="Tahoma"/>
                          <a:ea typeface="Calibri"/>
                          <a:cs typeface="Times New Roman"/>
                        </a:rPr>
                        <a:t>009</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216">
                <a:tc vMerge="1">
                  <a:txBody>
                    <a:bodyPr/>
                    <a:lstStyle/>
                    <a:p>
                      <a:endParaRPr lang="id-ID"/>
                    </a:p>
                  </a:txBody>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1.5.3</a:t>
                      </a:r>
                      <a:r>
                        <a:rPr lang="id-ID" sz="1200" b="1" baseline="0" dirty="0" smtClean="0">
                          <a:latin typeface="Tahoma"/>
                          <a:ea typeface="Calibri"/>
                          <a:cs typeface="Times New Roman"/>
                        </a:rPr>
                        <a:t>  </a:t>
                      </a:r>
                      <a:r>
                        <a:rPr lang="id-ID" sz="1200" b="1" dirty="0" smtClean="0">
                          <a:latin typeface="Tahoma"/>
                          <a:ea typeface="Calibri"/>
                          <a:cs typeface="Times New Roman"/>
                        </a:rPr>
                        <a:t>Teknik </a:t>
                      </a:r>
                      <a:r>
                        <a:rPr lang="id-ID" sz="1200" b="1" dirty="0">
                          <a:latin typeface="Tahoma"/>
                          <a:ea typeface="Calibri"/>
                          <a:cs typeface="Times New Roman"/>
                        </a:rPr>
                        <a:t>Instalasi Pemanfaatan Tenaga Listrik</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200" b="1" dirty="0">
                          <a:latin typeface="Tahoma"/>
                          <a:ea typeface="Calibri"/>
                          <a:cs typeface="Times New Roman"/>
                        </a:rPr>
                        <a:t>010</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vMerge="1">
                  <a:txBody>
                    <a:bodyPr/>
                    <a:lstStyle/>
                    <a:p>
                      <a:endParaRPr lang="id-ID"/>
                    </a:p>
                  </a:txBody>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1.5.4  Teknik </a:t>
                      </a:r>
                      <a:r>
                        <a:rPr lang="id-ID" sz="1200" b="1" dirty="0">
                          <a:latin typeface="Tahoma"/>
                          <a:ea typeface="Calibri"/>
                          <a:cs typeface="Times New Roman"/>
                        </a:rPr>
                        <a:t>Otomasi Industri</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200" b="1" dirty="0">
                          <a:latin typeface="Tahoma"/>
                          <a:ea typeface="Calibri"/>
                          <a:cs typeface="Times New Roman"/>
                        </a:rPr>
                        <a:t>011</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12">
                <a:tc vMerge="1">
                  <a:txBody>
                    <a:bodyPr/>
                    <a:lstStyle/>
                    <a:p>
                      <a:endParaRPr lang="id-ID"/>
                    </a:p>
                  </a:txBody>
                  <a:tcPr/>
                </a:tc>
                <a:tc>
                  <a:txBody>
                    <a:bodyPr/>
                    <a:lstStyle/>
                    <a:p>
                      <a:pPr marL="342900" lvl="0" indent="-342900">
                        <a:lnSpc>
                          <a:spcPct val="115000"/>
                        </a:lnSpc>
                        <a:spcBef>
                          <a:spcPts val="300"/>
                        </a:spcBef>
                        <a:spcAft>
                          <a:spcPts val="300"/>
                        </a:spcAft>
                        <a:buSzPts val="1000"/>
                        <a:buFontTx/>
                        <a:buNone/>
                      </a:pPr>
                      <a:r>
                        <a:rPr lang="id-ID" sz="1200" b="1" dirty="0" smtClean="0">
                          <a:latin typeface="Tahoma"/>
                          <a:ea typeface="Calibri"/>
                          <a:cs typeface="Times New Roman"/>
                        </a:rPr>
                        <a:t>1.5.5  Teknik </a:t>
                      </a:r>
                      <a:r>
                        <a:rPr lang="id-ID" sz="1200" b="1" dirty="0">
                          <a:latin typeface="Tahoma"/>
                          <a:ea typeface="Calibri"/>
                          <a:cs typeface="Times New Roman"/>
                        </a:rPr>
                        <a:t>Pendingin dan Tata Udara</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dirty="0">
                          <a:latin typeface="Tahoma"/>
                          <a:ea typeface="Calibri"/>
                          <a:cs typeface="Times New Roman"/>
                        </a:rPr>
                        <a:t>012</a:t>
                      </a:r>
                      <a:endParaRPr lang="id-ID" sz="1200" b="1" dirty="0">
                        <a:latin typeface="Calibri"/>
                        <a:ea typeface="Calibri"/>
                        <a:cs typeface="Times New Roman"/>
                      </a:endParaRPr>
                    </a:p>
                  </a:txBody>
                  <a:tcPr marL="51436" marR="51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55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31120" y="1253936"/>
          <a:ext cx="6509147" cy="4522780"/>
        </p:xfrm>
        <a:graphic>
          <a:graphicData uri="http://schemas.openxmlformats.org/drawingml/2006/table">
            <a:tbl>
              <a:tblPr/>
              <a:tblGrid>
                <a:gridCol w="1473496"/>
                <a:gridCol w="4392884"/>
                <a:gridCol w="642767"/>
              </a:tblGrid>
              <a:tr h="225208">
                <a:tc rowSpan="6">
                  <a:txBody>
                    <a:bodyPr/>
                    <a:lstStyle/>
                    <a:p>
                      <a:pPr marL="342900" lvl="0" indent="-342900">
                        <a:lnSpc>
                          <a:spcPct val="115000"/>
                        </a:lnSpc>
                        <a:spcBef>
                          <a:spcPts val="300"/>
                        </a:spcBef>
                        <a:spcAft>
                          <a:spcPts val="300"/>
                        </a:spcAft>
                        <a:buSzPts val="1000"/>
                        <a:buFont typeface="+mj-lt"/>
                        <a:buNone/>
                      </a:pPr>
                      <a:r>
                        <a:rPr lang="id-ID" sz="900" b="1" dirty="0" smtClean="0">
                          <a:latin typeface="Tahoma"/>
                          <a:ea typeface="Calibri"/>
                          <a:cs typeface="Times New Roman"/>
                        </a:rPr>
                        <a:t>1.6  Teknik Mesin</a:t>
                      </a:r>
                    </a:p>
                    <a:p>
                      <a:pPr marL="342900" lvl="0" indent="-342900">
                        <a:lnSpc>
                          <a:spcPct val="115000"/>
                        </a:lnSpc>
                        <a:spcBef>
                          <a:spcPts val="300"/>
                        </a:spcBef>
                        <a:spcAft>
                          <a:spcPts val="300"/>
                        </a:spcAft>
                        <a:buSzPts val="1000"/>
                        <a:buFont typeface="+mj-lt"/>
                        <a:buNone/>
                      </a:pPr>
                      <a:endParaRPr lang="id-ID" sz="900" b="1" dirty="0" smtClean="0">
                        <a:latin typeface="Tahoma"/>
                        <a:ea typeface="Calibri"/>
                        <a:cs typeface="Times New Roman"/>
                      </a:endParaRPr>
                    </a:p>
                    <a:p>
                      <a:pPr marL="342900" lvl="0" indent="-342900">
                        <a:lnSpc>
                          <a:spcPct val="115000"/>
                        </a:lnSpc>
                        <a:spcBef>
                          <a:spcPts val="300"/>
                        </a:spcBef>
                        <a:spcAft>
                          <a:spcPts val="300"/>
                        </a:spcAft>
                        <a:buSzPts val="1000"/>
                        <a:buFont typeface="+mj-lt"/>
                        <a:buAutoNum type="arabicPeriod"/>
                      </a:pP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1.6.1  Teknik </a:t>
                      </a:r>
                      <a:r>
                        <a:rPr lang="id-ID" sz="900" b="1" dirty="0">
                          <a:latin typeface="Tahoma"/>
                          <a:ea typeface="Calibri"/>
                          <a:cs typeface="Times New Roman"/>
                        </a:rPr>
                        <a:t>Pemesinan</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a:latin typeface="Tahoma"/>
                          <a:ea typeface="Calibri"/>
                          <a:cs typeface="Times New Roman"/>
                        </a:rPr>
                        <a:t>013</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1.6.2  Teknik </a:t>
                      </a:r>
                      <a:r>
                        <a:rPr lang="id-ID" sz="900" b="1" dirty="0">
                          <a:latin typeface="Tahoma"/>
                          <a:ea typeface="Calibri"/>
                          <a:cs typeface="Times New Roman"/>
                        </a:rPr>
                        <a:t>Pengelasan</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900" b="1">
                          <a:latin typeface="Tahoma"/>
                          <a:ea typeface="Calibri"/>
                          <a:cs typeface="Times New Roman"/>
                        </a:rPr>
                        <a:t>014</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1.6.3  Teknik </a:t>
                      </a:r>
                      <a:r>
                        <a:rPr lang="id-ID" sz="900" b="1" dirty="0">
                          <a:latin typeface="Tahoma"/>
                          <a:ea typeface="Calibri"/>
                          <a:cs typeface="Times New Roman"/>
                        </a:rPr>
                        <a:t>Fabrikasi Logam</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900" b="1">
                          <a:latin typeface="Tahoma"/>
                          <a:ea typeface="Calibri"/>
                          <a:cs typeface="Times New Roman"/>
                        </a:rPr>
                        <a:t>015</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pPr>
                        <a:lnSpc>
                          <a:spcPct val="115000"/>
                        </a:lnSpc>
                        <a:spcBef>
                          <a:spcPts val="300"/>
                        </a:spcBef>
                        <a:spcAft>
                          <a:spcPts val="300"/>
                        </a:spcAft>
                      </a:pPr>
                      <a:endParaRPr lang="id-ID" sz="1200" dirty="0">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1.6.4  Teknik </a:t>
                      </a:r>
                      <a:r>
                        <a:rPr lang="id-ID" sz="900" b="1" dirty="0">
                          <a:latin typeface="Tahoma"/>
                          <a:ea typeface="Calibri"/>
                          <a:cs typeface="Times New Roman"/>
                        </a:rPr>
                        <a:t>Pengecoran Logam</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dirty="0">
                          <a:latin typeface="Tahoma"/>
                          <a:ea typeface="Calibri"/>
                          <a:cs typeface="Times New Roman"/>
                        </a:rPr>
                        <a:t>016</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1.6.5  Teknik </a:t>
                      </a:r>
                      <a:r>
                        <a:rPr lang="id-ID" sz="900" b="1" dirty="0">
                          <a:latin typeface="Tahoma"/>
                          <a:ea typeface="Calibri"/>
                          <a:cs typeface="Times New Roman"/>
                        </a:rPr>
                        <a:t>Pemeliharaan Mekanik Industri</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dirty="0">
                          <a:latin typeface="Tahoma"/>
                          <a:ea typeface="Calibri"/>
                          <a:cs typeface="Times New Roman"/>
                        </a:rPr>
                        <a:t>017</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1.6.6  Teknik </a:t>
                      </a:r>
                      <a:r>
                        <a:rPr lang="id-ID" sz="900" b="1" dirty="0">
                          <a:latin typeface="Tahoma"/>
                          <a:ea typeface="Calibri"/>
                          <a:cs typeface="Times New Roman"/>
                        </a:rPr>
                        <a:t>Gambar Mesin</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dirty="0">
                          <a:latin typeface="Tahoma"/>
                          <a:ea typeface="Calibri"/>
                          <a:cs typeface="Times New Roman"/>
                        </a:rPr>
                        <a:t>018</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69">
                <a:tc rowSpan="7">
                  <a:txBody>
                    <a:bodyPr/>
                    <a:lstStyle/>
                    <a:p>
                      <a:pPr marL="342900" lvl="0" indent="-342900">
                        <a:lnSpc>
                          <a:spcPct val="115000"/>
                        </a:lnSpc>
                        <a:spcBef>
                          <a:spcPts val="300"/>
                        </a:spcBef>
                        <a:spcAft>
                          <a:spcPts val="300"/>
                        </a:spcAft>
                        <a:buSzPts val="1000"/>
                        <a:buFontTx/>
                        <a:buNone/>
                      </a:pPr>
                      <a:r>
                        <a:rPr lang="id-ID" sz="900" b="1" dirty="0" smtClean="0">
                          <a:latin typeface="Tahoma"/>
                          <a:ea typeface="Calibri"/>
                          <a:cs typeface="Times New Roman"/>
                        </a:rPr>
                        <a:t>1.7</a:t>
                      </a:r>
                      <a:r>
                        <a:rPr lang="id-ID" sz="900" b="1" baseline="0" dirty="0" smtClean="0">
                          <a:latin typeface="Tahoma"/>
                          <a:ea typeface="Calibri"/>
                          <a:cs typeface="Times New Roman"/>
                        </a:rPr>
                        <a:t>  </a:t>
                      </a:r>
                      <a:r>
                        <a:rPr lang="id-ID" sz="900" b="1" dirty="0" smtClean="0">
                          <a:latin typeface="Tahoma"/>
                          <a:ea typeface="Calibri"/>
                          <a:cs typeface="Times New Roman"/>
                        </a:rPr>
                        <a:t>Teknologi </a:t>
                      </a:r>
                      <a:r>
                        <a:rPr lang="id-ID" sz="900" b="1" dirty="0">
                          <a:latin typeface="Tahoma"/>
                          <a:ea typeface="Calibri"/>
                          <a:cs typeface="Times New Roman"/>
                        </a:rPr>
                        <a:t>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1.7.1  Pemeliharaan </a:t>
                      </a:r>
                      <a:r>
                        <a:rPr lang="id-ID" sz="900" b="1" dirty="0">
                          <a:latin typeface="Tahoma"/>
                          <a:ea typeface="Calibri"/>
                          <a:cs typeface="Times New Roman"/>
                        </a:rPr>
                        <a:t>dan Perbaikan Motor dan Rangka 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a:latin typeface="Tahoma"/>
                          <a:ea typeface="Calibri"/>
                          <a:cs typeface="Times New Roman"/>
                        </a:rPr>
                        <a:t>019</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1.7.2  Pemesinan </a:t>
                      </a:r>
                      <a:r>
                        <a:rPr lang="id-ID" sz="900" b="1" dirty="0">
                          <a:latin typeface="Tahoma"/>
                          <a:ea typeface="Calibri"/>
                          <a:cs typeface="Times New Roman"/>
                        </a:rPr>
                        <a:t>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a:latin typeface="Tahoma"/>
                          <a:ea typeface="Calibri"/>
                          <a:cs typeface="Times New Roman"/>
                        </a:rPr>
                        <a:t>020</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1.7.3  Konstruksi </a:t>
                      </a:r>
                      <a:r>
                        <a:rPr lang="id-ID" sz="900" b="1" dirty="0">
                          <a:latin typeface="Tahoma"/>
                          <a:ea typeface="Calibri"/>
                          <a:cs typeface="Times New Roman"/>
                        </a:rPr>
                        <a:t>Badan 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a:latin typeface="Tahoma"/>
                          <a:ea typeface="Calibri"/>
                          <a:cs typeface="Times New Roman"/>
                        </a:rPr>
                        <a:t>021</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1.7.4  Konstruksi </a:t>
                      </a:r>
                      <a:r>
                        <a:rPr lang="id-ID" sz="900" b="1" dirty="0">
                          <a:latin typeface="Tahoma"/>
                          <a:ea typeface="Calibri"/>
                          <a:cs typeface="Times New Roman"/>
                        </a:rPr>
                        <a:t>Rangka 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900" b="1">
                          <a:latin typeface="Tahoma"/>
                          <a:ea typeface="Calibri"/>
                          <a:cs typeface="Times New Roman"/>
                        </a:rPr>
                        <a:t>022</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1.7.5  Kelistrikan </a:t>
                      </a:r>
                      <a:r>
                        <a:rPr lang="id-ID" sz="900" b="1" dirty="0">
                          <a:latin typeface="Tahoma"/>
                          <a:ea typeface="Calibri"/>
                          <a:cs typeface="Times New Roman"/>
                        </a:rPr>
                        <a:t>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a:latin typeface="Tahoma"/>
                          <a:ea typeface="Calibri"/>
                          <a:cs typeface="Times New Roman"/>
                        </a:rPr>
                        <a:t>023</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1.7.6  Elektronika </a:t>
                      </a:r>
                      <a:r>
                        <a:rPr lang="id-ID" sz="900" b="1" dirty="0">
                          <a:latin typeface="Tahoma"/>
                          <a:ea typeface="Calibri"/>
                          <a:cs typeface="Times New Roman"/>
                        </a:rPr>
                        <a:t>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a:latin typeface="Tahoma"/>
                          <a:ea typeface="Calibri"/>
                          <a:cs typeface="Times New Roman"/>
                        </a:rPr>
                        <a:t>024</a:t>
                      </a:r>
                      <a:endParaRPr lang="id-ID" sz="9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67">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1.7.7  Pemeliharaan </a:t>
                      </a:r>
                      <a:r>
                        <a:rPr lang="id-ID" sz="900" b="1" dirty="0">
                          <a:latin typeface="Tahoma"/>
                          <a:ea typeface="Calibri"/>
                          <a:cs typeface="Times New Roman"/>
                        </a:rPr>
                        <a:t>dan Perbaikan Instrumen Elektronika Pesawat Udara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dirty="0">
                          <a:latin typeface="Tahoma"/>
                          <a:ea typeface="Calibri"/>
                          <a:cs typeface="Times New Roman"/>
                        </a:rPr>
                        <a:t>025</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rowSpan="2">
                  <a:txBody>
                    <a:bodyPr/>
                    <a:lstStyle/>
                    <a:p>
                      <a:pPr marL="342900" lvl="0" indent="-342900">
                        <a:lnSpc>
                          <a:spcPct val="115000"/>
                        </a:lnSpc>
                        <a:spcBef>
                          <a:spcPts val="300"/>
                        </a:spcBef>
                        <a:spcAft>
                          <a:spcPts val="300"/>
                        </a:spcAft>
                        <a:buSzPts val="1000"/>
                        <a:buFontTx/>
                        <a:buNone/>
                      </a:pPr>
                      <a:r>
                        <a:rPr lang="id-ID" sz="900" b="1" dirty="0" smtClean="0">
                          <a:latin typeface="Tahoma"/>
                          <a:ea typeface="Calibri"/>
                          <a:cs typeface="Times New Roman"/>
                        </a:rPr>
                        <a:t>1.8  Teknik </a:t>
                      </a:r>
                      <a:r>
                        <a:rPr lang="id-ID" sz="900" b="1" dirty="0">
                          <a:latin typeface="Tahoma"/>
                          <a:ea typeface="Calibri"/>
                          <a:cs typeface="Times New Roman"/>
                        </a:rPr>
                        <a:t>Grafika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1.8.1  Persiapan </a:t>
                      </a:r>
                      <a:r>
                        <a:rPr lang="id-ID" sz="900" b="1" dirty="0">
                          <a:latin typeface="Tahoma"/>
                          <a:ea typeface="Calibri"/>
                          <a:cs typeface="Times New Roman"/>
                        </a:rPr>
                        <a:t>Grafika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900" b="1" dirty="0">
                          <a:latin typeface="Tahoma"/>
                          <a:ea typeface="Calibri"/>
                          <a:cs typeface="Times New Roman"/>
                        </a:rPr>
                        <a:t>026</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1.8.2  Produksi </a:t>
                      </a:r>
                      <a:r>
                        <a:rPr lang="id-ID" sz="900" b="1" dirty="0">
                          <a:latin typeface="Tahoma"/>
                          <a:ea typeface="Calibri"/>
                          <a:cs typeface="Times New Roman"/>
                        </a:rPr>
                        <a:t>Grafika</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900" b="1" dirty="0">
                          <a:latin typeface="Tahoma"/>
                          <a:ea typeface="Calibri"/>
                          <a:cs typeface="Times New Roman"/>
                        </a:rPr>
                        <a:t>027</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rowSpan="3">
                  <a:txBody>
                    <a:bodyPr/>
                    <a:lstStyle/>
                    <a:p>
                      <a:pPr marL="342900" lvl="0" indent="-342900">
                        <a:lnSpc>
                          <a:spcPct val="115000"/>
                        </a:lnSpc>
                        <a:spcBef>
                          <a:spcPts val="300"/>
                        </a:spcBef>
                        <a:spcAft>
                          <a:spcPts val="300"/>
                        </a:spcAft>
                        <a:buSzPts val="1000"/>
                        <a:buFontTx/>
                        <a:buNone/>
                      </a:pPr>
                      <a:r>
                        <a:rPr lang="id-ID" sz="900" b="1" dirty="0" smtClean="0">
                          <a:latin typeface="Tahoma"/>
                          <a:ea typeface="Calibri"/>
                          <a:cs typeface="Times New Roman"/>
                        </a:rPr>
                        <a:t>1.9  Teknik </a:t>
                      </a:r>
                      <a:r>
                        <a:rPr lang="id-ID" sz="900" b="1" dirty="0">
                          <a:latin typeface="Tahoma"/>
                          <a:ea typeface="Calibri"/>
                          <a:cs typeface="Times New Roman"/>
                        </a:rPr>
                        <a:t>Instrumentasi Industri</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1.9.1  Teknik </a:t>
                      </a:r>
                      <a:r>
                        <a:rPr lang="id-ID" sz="900" b="1" dirty="0">
                          <a:latin typeface="Tahoma"/>
                          <a:ea typeface="Calibri"/>
                          <a:cs typeface="Times New Roman"/>
                        </a:rPr>
                        <a:t>Instrumentasi Logam</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dirty="0">
                          <a:latin typeface="Tahoma"/>
                          <a:ea typeface="Calibri"/>
                          <a:cs typeface="Times New Roman"/>
                        </a:rPr>
                        <a:t>028</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1.9.2  Kontrol </a:t>
                      </a:r>
                      <a:r>
                        <a:rPr lang="id-ID" sz="900" b="1" dirty="0">
                          <a:latin typeface="Tahoma"/>
                          <a:ea typeface="Calibri"/>
                          <a:cs typeface="Times New Roman"/>
                        </a:rPr>
                        <a:t>Proses</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900" b="1" dirty="0">
                          <a:latin typeface="Tahoma"/>
                          <a:ea typeface="Calibri"/>
                          <a:cs typeface="Times New Roman"/>
                        </a:rPr>
                        <a:t>029</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1.9.3  Kontrol </a:t>
                      </a:r>
                      <a:r>
                        <a:rPr lang="id-ID" sz="900" b="1" dirty="0">
                          <a:latin typeface="Tahoma"/>
                          <a:ea typeface="Calibri"/>
                          <a:cs typeface="Times New Roman"/>
                        </a:rPr>
                        <a:t>Mekanik</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dirty="0">
                          <a:latin typeface="Tahoma"/>
                          <a:ea typeface="Calibri"/>
                          <a:cs typeface="Times New Roman"/>
                        </a:rPr>
                        <a:t>030</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rowSpan="2">
                  <a:txBody>
                    <a:bodyPr/>
                    <a:lstStyle/>
                    <a:p>
                      <a:pPr marL="342900" lvl="0" indent="-342900">
                        <a:lnSpc>
                          <a:spcPct val="115000"/>
                        </a:lnSpc>
                        <a:spcBef>
                          <a:spcPts val="300"/>
                        </a:spcBef>
                        <a:spcAft>
                          <a:spcPts val="300"/>
                        </a:spcAft>
                        <a:buSzPts val="1000"/>
                        <a:buFontTx/>
                        <a:buNone/>
                      </a:pPr>
                      <a:r>
                        <a:rPr lang="id-ID" sz="900" b="1" dirty="0" smtClean="0">
                          <a:latin typeface="Tahoma"/>
                          <a:ea typeface="Calibri"/>
                          <a:cs typeface="Times New Roman"/>
                        </a:rPr>
                        <a:t>1.10</a:t>
                      </a:r>
                      <a:r>
                        <a:rPr lang="id-ID" sz="900" b="1" baseline="0" dirty="0" smtClean="0">
                          <a:latin typeface="Tahoma"/>
                          <a:ea typeface="Calibri"/>
                          <a:cs typeface="Times New Roman"/>
                        </a:rPr>
                        <a:t> </a:t>
                      </a:r>
                      <a:r>
                        <a:rPr lang="id-ID" sz="900" b="1" dirty="0" smtClean="0">
                          <a:latin typeface="Tahoma"/>
                          <a:ea typeface="Calibri"/>
                          <a:cs typeface="Times New Roman"/>
                        </a:rPr>
                        <a:t>Teknik </a:t>
                      </a:r>
                      <a:r>
                        <a:rPr lang="id-ID" sz="900" b="1" dirty="0">
                          <a:latin typeface="Tahoma"/>
                          <a:ea typeface="Calibri"/>
                          <a:cs typeface="Times New Roman"/>
                        </a:rPr>
                        <a:t>Industri</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900" b="1" dirty="0" smtClean="0">
                          <a:latin typeface="Tahoma"/>
                          <a:ea typeface="Calibri"/>
                          <a:cs typeface="Times New Roman"/>
                        </a:rPr>
                        <a:t>1.10.1 Teknik </a:t>
                      </a:r>
                      <a:r>
                        <a:rPr lang="id-ID" sz="900" b="1" dirty="0">
                          <a:latin typeface="Tahoma"/>
                          <a:ea typeface="Calibri"/>
                          <a:cs typeface="Times New Roman"/>
                        </a:rPr>
                        <a:t>Pelayanan Produksi</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900" b="1" dirty="0">
                          <a:latin typeface="Tahoma"/>
                          <a:ea typeface="Calibri"/>
                          <a:cs typeface="Times New Roman"/>
                        </a:rPr>
                        <a:t>031</a:t>
                      </a:r>
                      <a:endParaRPr lang="id-ID" sz="9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0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800" b="1" dirty="0" smtClean="0">
                          <a:latin typeface="Tahoma"/>
                          <a:ea typeface="Calibri"/>
                          <a:cs typeface="Times New Roman"/>
                        </a:rPr>
                        <a:t>1.10.2 Teknik </a:t>
                      </a:r>
                      <a:r>
                        <a:rPr lang="id-ID" sz="800" b="1" dirty="0">
                          <a:latin typeface="Tahoma"/>
                          <a:ea typeface="Calibri"/>
                          <a:cs typeface="Times New Roman"/>
                        </a:rPr>
                        <a:t>Pergudangan</a:t>
                      </a:r>
                      <a:endParaRPr lang="id-ID" sz="8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800" b="1" dirty="0">
                          <a:latin typeface="Tahoma"/>
                          <a:ea typeface="Calibri"/>
                          <a:cs typeface="Times New Roman"/>
                        </a:rPr>
                        <a:t>032</a:t>
                      </a:r>
                      <a:endParaRPr lang="id-ID" sz="8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378727" y="857250"/>
            <a:ext cx="7593671" cy="378042"/>
          </a:xfrm>
        </p:spPr>
        <p:txBody>
          <a:bodyPr>
            <a:normAutofit fontScale="90000"/>
          </a:bodyPr>
          <a:lstStyle/>
          <a:p>
            <a:pPr algn="ctr">
              <a:defRPr/>
            </a:pPr>
            <a:r>
              <a:rPr lang="id-ID" sz="1500" b="1" dirty="0"/>
              <a:t>BIDANG</a:t>
            </a:r>
            <a:r>
              <a:rPr lang="id-ID" sz="1650" b="1" dirty="0"/>
              <a:t> </a:t>
            </a:r>
            <a:r>
              <a:rPr lang="id-ID" sz="1500" b="1" dirty="0"/>
              <a:t>KEAHLIAN</a:t>
            </a:r>
            <a:r>
              <a:rPr lang="en-US" sz="3000" b="1" dirty="0"/>
              <a:t>  </a:t>
            </a:r>
            <a:r>
              <a:rPr lang="id-ID" sz="2700" dirty="0">
                <a:latin typeface="Bauhaus 93" pitchFamily="82" charset="0"/>
              </a:rPr>
              <a:t>TEKNOLOGI DAN REKAYASA</a:t>
            </a:r>
            <a:endParaRPr lang="id-ID" sz="3000" dirty="0">
              <a:latin typeface="Bauhaus 93" pitchFamily="82" charset="0"/>
            </a:endParaRPr>
          </a:p>
        </p:txBody>
      </p:sp>
    </p:spTree>
    <p:extLst>
      <p:ext uri="{BB962C8B-B14F-4D97-AF65-F5344CB8AC3E}">
        <p14:creationId xmlns:p14="http://schemas.microsoft.com/office/powerpoint/2010/main" val="338114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409225"/>
          </a:xfrm>
        </p:spPr>
        <p:txBody>
          <a:bodyPr>
            <a:normAutofit fontScale="90000"/>
          </a:bodyPr>
          <a:lstStyle/>
          <a:p>
            <a:pPr algn="ctr">
              <a:defRPr/>
            </a:pPr>
            <a:r>
              <a:rPr lang="id-ID" sz="1650" dirty="0"/>
              <a:t>BIDANG KEAHLIAN</a:t>
            </a:r>
            <a:r>
              <a:rPr lang="en-US" dirty="0"/>
              <a:t> </a:t>
            </a:r>
            <a:r>
              <a:rPr lang="en-US" dirty="0" smtClean="0"/>
              <a:t> </a:t>
            </a:r>
            <a:r>
              <a:rPr lang="id-ID" dirty="0" smtClean="0">
                <a:latin typeface="Bauhaus 93" pitchFamily="82" charset="0"/>
              </a:rPr>
              <a:t>TEKNOLOGI DAN REKAYASA</a:t>
            </a:r>
            <a:endParaRPr lang="id-ID" dirty="0"/>
          </a:p>
        </p:txBody>
      </p:sp>
      <p:graphicFrame>
        <p:nvGraphicFramePr>
          <p:cNvPr id="4" name="Table 3"/>
          <p:cNvGraphicFramePr>
            <a:graphicFrameLocks noGrp="1"/>
          </p:cNvGraphicFramePr>
          <p:nvPr>
            <p:extLst/>
          </p:nvPr>
        </p:nvGraphicFramePr>
        <p:xfrm>
          <a:off x="363070" y="2089548"/>
          <a:ext cx="8101954" cy="2523744"/>
        </p:xfrm>
        <a:graphic>
          <a:graphicData uri="http://schemas.openxmlformats.org/drawingml/2006/table">
            <a:tbl>
              <a:tblPr/>
              <a:tblGrid>
                <a:gridCol w="2943289"/>
                <a:gridCol w="4594244"/>
                <a:gridCol w="564421"/>
              </a:tblGrid>
              <a:tr h="315468">
                <a:tc rowSpan="5">
                  <a:txBody>
                    <a:bodyPr/>
                    <a:lstStyle/>
                    <a:p>
                      <a:pPr marL="342900" lvl="0" indent="-342900">
                        <a:lnSpc>
                          <a:spcPct val="115000"/>
                        </a:lnSpc>
                        <a:spcBef>
                          <a:spcPts val="300"/>
                        </a:spcBef>
                        <a:spcAft>
                          <a:spcPts val="300"/>
                        </a:spcAft>
                        <a:buSzPts val="1000"/>
                        <a:buFontTx/>
                        <a:buNone/>
                      </a:pPr>
                      <a:r>
                        <a:rPr lang="en-US" sz="1800" b="1" dirty="0" smtClean="0">
                          <a:latin typeface="Tahoma"/>
                          <a:ea typeface="Calibri"/>
                          <a:cs typeface="Times New Roman"/>
                        </a:rPr>
                        <a:t>1.17  T</a:t>
                      </a:r>
                      <a:r>
                        <a:rPr lang="id-ID" sz="1800" b="1" dirty="0" smtClean="0">
                          <a:latin typeface="Tahoma"/>
                          <a:ea typeface="Calibri"/>
                          <a:cs typeface="Times New Roman"/>
                        </a:rPr>
                        <a:t>eknik </a:t>
                      </a:r>
                      <a:r>
                        <a:rPr lang="id-ID" sz="1800" b="1" dirty="0">
                          <a:latin typeface="Tahoma"/>
                          <a:ea typeface="Calibri"/>
                          <a:cs typeface="Times New Roman"/>
                        </a:rPr>
                        <a:t>Elektronika</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1.17.1  </a:t>
                      </a:r>
                      <a:r>
                        <a:rPr lang="id-ID" sz="1800" b="1" dirty="0" smtClean="0">
                          <a:latin typeface="Tahoma"/>
                          <a:ea typeface="Calibri"/>
                          <a:cs typeface="Times New Roman"/>
                        </a:rPr>
                        <a:t>Teknik </a:t>
                      </a:r>
                      <a:r>
                        <a:rPr lang="id-ID" sz="1800" b="1" dirty="0">
                          <a:latin typeface="Tahoma"/>
                          <a:ea typeface="Calibri"/>
                          <a:cs typeface="Times New Roman"/>
                        </a:rPr>
                        <a:t>Audio Video</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055</a:t>
                      </a:r>
                      <a:endParaRPr lang="id-ID" sz="18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1.17.2  </a:t>
                      </a:r>
                      <a:r>
                        <a:rPr kumimoji="0" lang="id-ID" sz="1800" b="1" kern="1200" dirty="0" smtClean="0">
                          <a:solidFill>
                            <a:schemeClr val="tx1"/>
                          </a:solidFill>
                          <a:latin typeface="Tahoma"/>
                          <a:ea typeface="Calibri"/>
                          <a:cs typeface="Times New Roman"/>
                        </a:rPr>
                        <a:t>Teknik</a:t>
                      </a:r>
                      <a:r>
                        <a:rPr lang="id-ID" sz="1800" b="1" dirty="0" smtClean="0">
                          <a:latin typeface="Tahoma"/>
                          <a:ea typeface="Calibri"/>
                          <a:cs typeface="Times New Roman"/>
                        </a:rPr>
                        <a:t> </a:t>
                      </a:r>
                      <a:r>
                        <a:rPr lang="id-ID" sz="1800" b="1" dirty="0">
                          <a:latin typeface="Tahoma"/>
                          <a:ea typeface="Calibri"/>
                          <a:cs typeface="Times New Roman"/>
                        </a:rPr>
                        <a:t>Elektronika Industri</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056</a:t>
                      </a:r>
                      <a:endParaRPr lang="id-ID" sz="18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vMerge="1">
                  <a:txBody>
                    <a:bodyPr/>
                    <a:lstStyle/>
                    <a:p>
                      <a:pPr>
                        <a:lnSpc>
                          <a:spcPct val="115000"/>
                        </a:lnSpc>
                        <a:spcBef>
                          <a:spcPts val="300"/>
                        </a:spcBef>
                        <a:spcAft>
                          <a:spcPts val="300"/>
                        </a:spcAft>
                        <a:buFontTx/>
                        <a:buNone/>
                      </a:pPr>
                      <a:endParaRPr lang="id-ID" sz="1200" dirty="0">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1.17.3  </a:t>
                      </a:r>
                      <a:r>
                        <a:rPr lang="id-ID" sz="1800" b="1" dirty="0" smtClean="0">
                          <a:latin typeface="Tahoma"/>
                          <a:ea typeface="Calibri"/>
                          <a:cs typeface="Times New Roman"/>
                        </a:rPr>
                        <a:t>Teknik </a:t>
                      </a:r>
                      <a:r>
                        <a:rPr lang="id-ID" sz="1800" b="1" dirty="0">
                          <a:latin typeface="Tahoma"/>
                          <a:ea typeface="Calibri"/>
                          <a:cs typeface="Times New Roman"/>
                        </a:rPr>
                        <a:t>Elektronika Komunikasi</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057</a:t>
                      </a:r>
                      <a:endParaRPr lang="id-ID" sz="18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1.17.4  </a:t>
                      </a:r>
                      <a:r>
                        <a:rPr lang="id-ID" sz="1800" b="1" dirty="0" smtClean="0">
                          <a:latin typeface="Tahoma"/>
                          <a:ea typeface="Calibri"/>
                          <a:cs typeface="Times New Roman"/>
                        </a:rPr>
                        <a:t>Teknik </a:t>
                      </a:r>
                      <a:r>
                        <a:rPr lang="id-ID" sz="1800" b="1" dirty="0">
                          <a:latin typeface="Tahoma"/>
                          <a:ea typeface="Calibri"/>
                          <a:cs typeface="Times New Roman"/>
                        </a:rPr>
                        <a:t>Mekatronika</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058</a:t>
                      </a:r>
                      <a:endParaRPr lang="id-ID" sz="18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1.17.5  </a:t>
                      </a:r>
                      <a:r>
                        <a:rPr lang="id-ID" sz="1800" b="1" dirty="0" smtClean="0">
                          <a:latin typeface="Tahoma"/>
                          <a:ea typeface="Calibri"/>
                          <a:cs typeface="Times New Roman"/>
                        </a:rPr>
                        <a:t>Teknik </a:t>
                      </a:r>
                      <a:r>
                        <a:rPr lang="id-ID" sz="1800" b="1" dirty="0">
                          <a:latin typeface="Tahoma"/>
                          <a:ea typeface="Calibri"/>
                          <a:cs typeface="Times New Roman"/>
                        </a:rPr>
                        <a:t>Ototronik</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a:latin typeface="Tahoma"/>
                          <a:ea typeface="Calibri"/>
                          <a:cs typeface="Times New Roman"/>
                        </a:rPr>
                        <a:t>059</a:t>
                      </a:r>
                      <a:endParaRPr lang="id-ID" sz="18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rowSpan="3">
                  <a:txBody>
                    <a:bodyPr/>
                    <a:lstStyle/>
                    <a:p>
                      <a:pPr marL="685800" lvl="0" indent="-685800">
                        <a:lnSpc>
                          <a:spcPct val="115000"/>
                        </a:lnSpc>
                        <a:spcBef>
                          <a:spcPts val="300"/>
                        </a:spcBef>
                        <a:spcAft>
                          <a:spcPts val="300"/>
                        </a:spcAft>
                        <a:buSzPts val="1000"/>
                        <a:buFontTx/>
                        <a:buNone/>
                      </a:pPr>
                      <a:r>
                        <a:rPr lang="en-US" sz="1800" b="1" dirty="0" smtClean="0">
                          <a:latin typeface="Tahoma"/>
                          <a:ea typeface="Calibri"/>
                          <a:cs typeface="Times New Roman"/>
                        </a:rPr>
                        <a:t>1.18 </a:t>
                      </a:r>
                      <a:r>
                        <a:rPr lang="id-ID" sz="1800" b="1" dirty="0" smtClean="0">
                          <a:latin typeface="Tahoma"/>
                          <a:ea typeface="Calibri"/>
                          <a:cs typeface="Times New Roman"/>
                        </a:rPr>
                        <a:t>Teknik </a:t>
                      </a:r>
                      <a:r>
                        <a:rPr lang="id-ID" sz="1800" b="1" dirty="0">
                          <a:latin typeface="Tahoma"/>
                          <a:ea typeface="Calibri"/>
                          <a:cs typeface="Times New Roman"/>
                        </a:rPr>
                        <a:t>Energi Terbarukan</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1.18.1  </a:t>
                      </a:r>
                      <a:r>
                        <a:rPr lang="id-ID" sz="1800" b="1" dirty="0" smtClean="0">
                          <a:latin typeface="Tahoma"/>
                          <a:ea typeface="Calibri"/>
                          <a:cs typeface="Times New Roman"/>
                        </a:rPr>
                        <a:t>Teknik </a:t>
                      </a:r>
                      <a:r>
                        <a:rPr lang="id-ID" sz="1800" b="1" dirty="0">
                          <a:latin typeface="Tahoma"/>
                          <a:ea typeface="Calibri"/>
                          <a:cs typeface="Times New Roman"/>
                        </a:rPr>
                        <a:t>Energi Hidro</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060</a:t>
                      </a:r>
                      <a:endParaRPr lang="id-ID" sz="18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1.18.2  </a:t>
                      </a:r>
                      <a:r>
                        <a:rPr lang="id-ID" sz="1800" b="1" dirty="0" smtClean="0">
                          <a:latin typeface="Tahoma"/>
                          <a:ea typeface="Calibri"/>
                          <a:cs typeface="Times New Roman"/>
                        </a:rPr>
                        <a:t>Teknik </a:t>
                      </a:r>
                      <a:r>
                        <a:rPr lang="id-ID" sz="1800" b="1" dirty="0">
                          <a:latin typeface="Tahoma"/>
                          <a:ea typeface="Calibri"/>
                          <a:cs typeface="Times New Roman"/>
                        </a:rPr>
                        <a:t>Energi Surya dan Angin</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a:latin typeface="Tahoma"/>
                          <a:ea typeface="Calibri"/>
                          <a:cs typeface="Times New Roman"/>
                        </a:rPr>
                        <a:t>061</a:t>
                      </a:r>
                      <a:endParaRPr lang="id-ID" sz="18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800" b="1" dirty="0" smtClean="0">
                          <a:latin typeface="Tahoma"/>
                          <a:ea typeface="Calibri"/>
                          <a:cs typeface="Times New Roman"/>
                        </a:rPr>
                        <a:t>1.18.3  </a:t>
                      </a:r>
                      <a:r>
                        <a:rPr lang="id-ID" sz="1800" b="1" dirty="0" smtClean="0">
                          <a:latin typeface="Tahoma"/>
                          <a:ea typeface="Calibri"/>
                          <a:cs typeface="Times New Roman"/>
                        </a:rPr>
                        <a:t>Teknik </a:t>
                      </a:r>
                      <a:r>
                        <a:rPr lang="id-ID" sz="1800" b="1" dirty="0">
                          <a:latin typeface="Tahoma"/>
                          <a:ea typeface="Calibri"/>
                          <a:cs typeface="Times New Roman"/>
                        </a:rPr>
                        <a:t>Energi Biomassa</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062</a:t>
                      </a:r>
                      <a:endParaRPr lang="id-ID" sz="18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134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2132" y="1809183"/>
          <a:ext cx="8693525" cy="2292824"/>
        </p:xfrm>
        <a:graphic>
          <a:graphicData uri="http://schemas.openxmlformats.org/drawingml/2006/table">
            <a:tbl>
              <a:tblPr/>
              <a:tblGrid>
                <a:gridCol w="2694230"/>
                <a:gridCol w="5573891"/>
                <a:gridCol w="425404"/>
              </a:tblGrid>
              <a:tr h="286603">
                <a:tc rowSpan="3">
                  <a:txBody>
                    <a:bodyPr/>
                    <a:lstStyle/>
                    <a:p>
                      <a:pPr marL="342900" lvl="0" indent="-342900">
                        <a:lnSpc>
                          <a:spcPct val="115000"/>
                        </a:lnSpc>
                        <a:spcBef>
                          <a:spcPts val="300"/>
                        </a:spcBef>
                        <a:spcAft>
                          <a:spcPts val="300"/>
                        </a:spcAft>
                        <a:buSzPts val="1000"/>
                        <a:buFontTx/>
                        <a:buNone/>
                      </a:pPr>
                      <a:r>
                        <a:rPr lang="en-US" sz="1200" b="1" dirty="0" smtClean="0">
                          <a:latin typeface="Tahoma"/>
                          <a:ea typeface="Calibri"/>
                          <a:cs typeface="Times New Roman"/>
                        </a:rPr>
                        <a:t>2.1 </a:t>
                      </a:r>
                      <a:r>
                        <a:rPr lang="id-ID" sz="1200" b="1" dirty="0" smtClean="0">
                          <a:latin typeface="Tahoma"/>
                          <a:ea typeface="Calibri"/>
                          <a:cs typeface="Times New Roman"/>
                        </a:rPr>
                        <a:t>Teknik </a:t>
                      </a:r>
                      <a:r>
                        <a:rPr lang="id-ID" sz="1200" b="1" dirty="0">
                          <a:latin typeface="Tahoma"/>
                          <a:ea typeface="Calibri"/>
                          <a:cs typeface="Times New Roman"/>
                        </a:rPr>
                        <a:t>Komputer dan </a:t>
                      </a:r>
                      <a:endParaRPr lang="en-US" sz="1200" b="1" dirty="0" smtClean="0">
                        <a:latin typeface="Tahoma"/>
                        <a:ea typeface="Calibri"/>
                        <a:cs typeface="Times New Roman"/>
                      </a:endParaRPr>
                    </a:p>
                    <a:p>
                      <a:pPr marL="342900" lvl="0" indent="-342900">
                        <a:lnSpc>
                          <a:spcPct val="115000"/>
                        </a:lnSpc>
                        <a:spcBef>
                          <a:spcPts val="300"/>
                        </a:spcBef>
                        <a:spcAft>
                          <a:spcPts val="300"/>
                        </a:spcAft>
                        <a:buSzPts val="1000"/>
                        <a:buFontTx/>
                        <a:buNone/>
                      </a:pPr>
                      <a:r>
                        <a:rPr lang="en-US" sz="1200" b="1" dirty="0" smtClean="0">
                          <a:latin typeface="Tahoma"/>
                          <a:ea typeface="Calibri"/>
                          <a:cs typeface="Times New Roman"/>
                        </a:rPr>
                        <a:t>      </a:t>
                      </a:r>
                      <a:r>
                        <a:rPr lang="id-ID" sz="1200" b="1" dirty="0" smtClean="0">
                          <a:latin typeface="Tahoma"/>
                          <a:ea typeface="Calibri"/>
                          <a:cs typeface="Times New Roman"/>
                        </a:rPr>
                        <a:t>Informatika</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200" b="1" dirty="0" smtClean="0">
                          <a:latin typeface="Tahoma"/>
                          <a:ea typeface="Calibri"/>
                          <a:cs typeface="Times New Roman"/>
                        </a:rPr>
                        <a:t>2.1.1  </a:t>
                      </a:r>
                      <a:r>
                        <a:rPr lang="id-ID" sz="1200" b="1" dirty="0" smtClean="0">
                          <a:latin typeface="Tahoma"/>
                          <a:ea typeface="Calibri"/>
                          <a:cs typeface="Times New Roman"/>
                        </a:rPr>
                        <a:t>Rekayasa </a:t>
                      </a:r>
                      <a:r>
                        <a:rPr lang="id-ID" sz="1200" b="1" dirty="0">
                          <a:latin typeface="Tahoma"/>
                          <a:ea typeface="Calibri"/>
                          <a:cs typeface="Times New Roman"/>
                        </a:rPr>
                        <a:t>Perangkat Lunak</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a:latin typeface="Tahoma"/>
                          <a:ea typeface="Calibri"/>
                          <a:cs typeface="Times New Roman"/>
                        </a:rPr>
                        <a:t>063</a:t>
                      </a:r>
                      <a:endParaRPr lang="id-ID" sz="1200" b="1">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03">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200" b="1" dirty="0" smtClean="0">
                          <a:latin typeface="Tahoma"/>
                          <a:ea typeface="Calibri"/>
                          <a:cs typeface="Times New Roman"/>
                        </a:rPr>
                        <a:t>2.1.2  </a:t>
                      </a:r>
                      <a:r>
                        <a:rPr lang="id-ID" sz="1200" b="1" dirty="0" smtClean="0">
                          <a:latin typeface="Tahoma"/>
                          <a:ea typeface="Calibri"/>
                          <a:cs typeface="Times New Roman"/>
                        </a:rPr>
                        <a:t>Teknik </a:t>
                      </a:r>
                      <a:r>
                        <a:rPr lang="id-ID" sz="1200" b="1" dirty="0">
                          <a:latin typeface="Tahoma"/>
                          <a:ea typeface="Calibri"/>
                          <a:cs typeface="Times New Roman"/>
                        </a:rPr>
                        <a:t>Komputer dan Jaringan</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dirty="0">
                          <a:latin typeface="Tahoma"/>
                          <a:ea typeface="Calibri"/>
                          <a:cs typeface="Times New Roman"/>
                        </a:rPr>
                        <a:t>064</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03">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200" b="1" dirty="0" smtClean="0">
                          <a:latin typeface="Tahoma"/>
                          <a:ea typeface="Calibri"/>
                          <a:cs typeface="Times New Roman"/>
                        </a:rPr>
                        <a:t>2.1.3  </a:t>
                      </a:r>
                      <a:r>
                        <a:rPr lang="id-ID" sz="1200" b="1" dirty="0" smtClean="0">
                          <a:latin typeface="Tahoma"/>
                          <a:ea typeface="Calibri"/>
                          <a:cs typeface="Times New Roman"/>
                        </a:rPr>
                        <a:t>Multimedia</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dirty="0">
                          <a:latin typeface="Tahoma"/>
                          <a:ea typeface="Calibri"/>
                          <a:cs typeface="Times New Roman"/>
                        </a:rPr>
                        <a:t>065</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03">
                <a:tc rowSpan="3">
                  <a:txBody>
                    <a:bodyPr/>
                    <a:lstStyle/>
                    <a:p>
                      <a:pPr marL="342900" lvl="0" indent="-342900">
                        <a:lnSpc>
                          <a:spcPct val="115000"/>
                        </a:lnSpc>
                        <a:spcBef>
                          <a:spcPts val="300"/>
                        </a:spcBef>
                        <a:spcAft>
                          <a:spcPts val="300"/>
                        </a:spcAft>
                        <a:buSzPts val="1000"/>
                        <a:buFontTx/>
                        <a:buNone/>
                      </a:pPr>
                      <a:r>
                        <a:rPr lang="en-US" sz="1200" b="1" dirty="0" smtClean="0">
                          <a:latin typeface="Tahoma"/>
                          <a:ea typeface="Calibri"/>
                          <a:cs typeface="Times New Roman"/>
                        </a:rPr>
                        <a:t>2.2  </a:t>
                      </a:r>
                      <a:r>
                        <a:rPr lang="id-ID" sz="1200" b="1" dirty="0" smtClean="0">
                          <a:latin typeface="Tahoma"/>
                          <a:ea typeface="Calibri"/>
                          <a:cs typeface="Times New Roman"/>
                        </a:rPr>
                        <a:t>Teknik </a:t>
                      </a:r>
                      <a:r>
                        <a:rPr lang="id-ID" sz="1200" b="1" dirty="0">
                          <a:latin typeface="Tahoma"/>
                          <a:ea typeface="Calibri"/>
                          <a:cs typeface="Times New Roman"/>
                        </a:rPr>
                        <a:t>Telekomunikasi</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200" b="1" dirty="0" smtClean="0">
                          <a:latin typeface="Tahoma"/>
                          <a:ea typeface="Calibri"/>
                          <a:cs typeface="Times New Roman"/>
                        </a:rPr>
                        <a:t>2.2.1  </a:t>
                      </a:r>
                      <a:r>
                        <a:rPr lang="id-ID" sz="1200" b="1" dirty="0" smtClean="0">
                          <a:latin typeface="Tahoma"/>
                          <a:ea typeface="Calibri"/>
                          <a:cs typeface="Times New Roman"/>
                        </a:rPr>
                        <a:t>Teknik </a:t>
                      </a:r>
                      <a:r>
                        <a:rPr lang="id-ID" sz="1200" b="1" dirty="0">
                          <a:latin typeface="Tahoma"/>
                          <a:ea typeface="Calibri"/>
                          <a:cs typeface="Times New Roman"/>
                        </a:rPr>
                        <a:t>Transmisi Telekomunikasi</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200" b="1" dirty="0">
                          <a:latin typeface="Tahoma"/>
                          <a:ea typeface="Calibri"/>
                          <a:cs typeface="Times New Roman"/>
                        </a:rPr>
                        <a:t>066</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03">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200" b="1" dirty="0" smtClean="0">
                          <a:latin typeface="Tahoma"/>
                          <a:ea typeface="Calibri"/>
                          <a:cs typeface="Times New Roman"/>
                        </a:rPr>
                        <a:t>2.2.2  </a:t>
                      </a:r>
                      <a:r>
                        <a:rPr lang="id-ID" sz="1200" b="1" dirty="0" smtClean="0">
                          <a:latin typeface="Tahoma"/>
                          <a:ea typeface="Calibri"/>
                          <a:cs typeface="Times New Roman"/>
                        </a:rPr>
                        <a:t>Teknik </a:t>
                      </a:r>
                      <a:r>
                        <a:rPr lang="id-ID" sz="1200" b="1" dirty="0">
                          <a:latin typeface="Tahoma"/>
                          <a:ea typeface="Calibri"/>
                          <a:cs typeface="Times New Roman"/>
                        </a:rPr>
                        <a:t>Suitsing</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dirty="0">
                          <a:latin typeface="Tahoma"/>
                          <a:ea typeface="Calibri"/>
                          <a:cs typeface="Times New Roman"/>
                        </a:rPr>
                        <a:t>067</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03">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200" b="1" dirty="0" smtClean="0">
                          <a:latin typeface="Tahoma"/>
                          <a:ea typeface="Calibri"/>
                          <a:cs typeface="Times New Roman"/>
                        </a:rPr>
                        <a:t>2.2.3 </a:t>
                      </a:r>
                      <a:r>
                        <a:rPr lang="id-ID" sz="1200" b="1" dirty="0" smtClean="0">
                          <a:latin typeface="Tahoma"/>
                          <a:ea typeface="Calibri"/>
                          <a:cs typeface="Times New Roman"/>
                        </a:rPr>
                        <a:t>Teknik </a:t>
                      </a:r>
                      <a:r>
                        <a:rPr lang="id-ID" sz="1200" b="1" dirty="0">
                          <a:latin typeface="Tahoma"/>
                          <a:ea typeface="Calibri"/>
                          <a:cs typeface="Times New Roman"/>
                        </a:rPr>
                        <a:t>Jaringan Akses</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200" b="1" dirty="0">
                          <a:latin typeface="Tahoma"/>
                          <a:ea typeface="Calibri"/>
                          <a:cs typeface="Times New Roman"/>
                        </a:rPr>
                        <a:t>068</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206">
                <a:tc>
                  <a:txBody>
                    <a:bodyPr/>
                    <a:lstStyle/>
                    <a:p>
                      <a:pPr marL="342900" lvl="0" indent="-342900">
                        <a:lnSpc>
                          <a:spcPct val="115000"/>
                        </a:lnSpc>
                        <a:spcBef>
                          <a:spcPts val="300"/>
                        </a:spcBef>
                        <a:spcAft>
                          <a:spcPts val="300"/>
                        </a:spcAft>
                        <a:buSzPts val="1000"/>
                        <a:buFontTx/>
                        <a:buNone/>
                      </a:pPr>
                      <a:r>
                        <a:rPr lang="en-US" sz="1200" b="1" dirty="0" smtClean="0">
                          <a:latin typeface="Tahoma"/>
                          <a:ea typeface="Calibri"/>
                          <a:cs typeface="Times New Roman"/>
                        </a:rPr>
                        <a:t>2.3   </a:t>
                      </a:r>
                      <a:r>
                        <a:rPr lang="id-ID" sz="1200" b="1" dirty="0" smtClean="0">
                          <a:latin typeface="Tahoma"/>
                          <a:ea typeface="Calibri"/>
                          <a:cs typeface="Times New Roman"/>
                        </a:rPr>
                        <a:t>Teknik </a:t>
                      </a:r>
                      <a:r>
                        <a:rPr lang="id-ID" sz="1200" b="1" dirty="0">
                          <a:latin typeface="Tahoma"/>
                          <a:ea typeface="Calibri"/>
                          <a:cs typeface="Times New Roman"/>
                        </a:rPr>
                        <a:t>Broadcasting</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Bef>
                          <a:spcPts val="300"/>
                        </a:spcBef>
                        <a:spcAft>
                          <a:spcPts val="300"/>
                        </a:spcAft>
                        <a:buFontTx/>
                        <a:buNone/>
                      </a:pPr>
                      <a:r>
                        <a:rPr lang="en-US" sz="1200" b="1" dirty="0" smtClean="0">
                          <a:latin typeface="Tahoma"/>
                          <a:ea typeface="Calibri"/>
                          <a:cs typeface="Times New Roman"/>
                        </a:rPr>
                        <a:t>2.2.1 </a:t>
                      </a:r>
                      <a:r>
                        <a:rPr lang="id-ID" sz="1200" b="1" dirty="0" smtClean="0">
                          <a:latin typeface="Tahoma"/>
                          <a:ea typeface="Calibri"/>
                          <a:cs typeface="Times New Roman"/>
                        </a:rPr>
                        <a:t>Teknik </a:t>
                      </a:r>
                      <a:r>
                        <a:rPr lang="id-ID" sz="1200" b="1" dirty="0">
                          <a:latin typeface="Tahoma"/>
                          <a:ea typeface="Calibri"/>
                          <a:cs typeface="Times New Roman"/>
                        </a:rPr>
                        <a:t>Produksi dan Penyiaran </a:t>
                      </a:r>
                      <a:r>
                        <a:rPr lang="id-ID" sz="1200" b="1" dirty="0" smtClean="0">
                          <a:latin typeface="Tahoma"/>
                          <a:ea typeface="Calibri"/>
                          <a:cs typeface="Times New Roman"/>
                        </a:rPr>
                        <a:t>Program</a:t>
                      </a:r>
                      <a:r>
                        <a:rPr lang="en-US" sz="1200" b="1" baseline="0" dirty="0" smtClean="0">
                          <a:latin typeface="Tahoma"/>
                          <a:ea typeface="Calibri"/>
                          <a:cs typeface="Times New Roman"/>
                        </a:rPr>
                        <a:t> </a:t>
                      </a:r>
                      <a:r>
                        <a:rPr lang="en-US" sz="1200" b="1" dirty="0" smtClean="0">
                          <a:latin typeface="Tahoma"/>
                          <a:ea typeface="Calibri"/>
                          <a:cs typeface="Times New Roman"/>
                        </a:rPr>
                        <a:t> </a:t>
                      </a:r>
                      <a:r>
                        <a:rPr lang="id-ID" sz="1200" b="1" dirty="0" smtClean="0">
                          <a:latin typeface="Tahoma"/>
                          <a:ea typeface="Calibri"/>
                          <a:cs typeface="Times New Roman"/>
                        </a:rPr>
                        <a:t>Radio </a:t>
                      </a:r>
                      <a:r>
                        <a:rPr lang="id-ID" sz="1200" b="1" dirty="0">
                          <a:latin typeface="Tahoma"/>
                          <a:ea typeface="Calibri"/>
                          <a:cs typeface="Times New Roman"/>
                        </a:rPr>
                        <a:t>dan </a:t>
                      </a:r>
                      <a:endParaRPr lang="en-US" sz="1200" b="1" dirty="0" smtClean="0">
                        <a:latin typeface="Tahoma"/>
                        <a:ea typeface="Calibri"/>
                        <a:cs typeface="Times New Roman"/>
                      </a:endParaRPr>
                    </a:p>
                    <a:p>
                      <a:pPr marL="342900" lvl="0" indent="-342900">
                        <a:lnSpc>
                          <a:spcPct val="100000"/>
                        </a:lnSpc>
                        <a:spcBef>
                          <a:spcPts val="300"/>
                        </a:spcBef>
                        <a:spcAft>
                          <a:spcPts val="300"/>
                        </a:spcAft>
                        <a:buFontTx/>
                        <a:buNone/>
                      </a:pPr>
                      <a:r>
                        <a:rPr lang="en-US" sz="1200" b="1" dirty="0" smtClean="0">
                          <a:latin typeface="Tahoma"/>
                          <a:ea typeface="Calibri"/>
                          <a:cs typeface="Times New Roman"/>
                        </a:rPr>
                        <a:t>         </a:t>
                      </a:r>
                      <a:r>
                        <a:rPr lang="id-ID" sz="1200" b="1" dirty="0" smtClean="0">
                          <a:latin typeface="Tahoma"/>
                          <a:ea typeface="Calibri"/>
                          <a:cs typeface="Times New Roman"/>
                        </a:rPr>
                        <a:t>Pertelevisian</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200" b="1" dirty="0">
                          <a:latin typeface="Tahoma"/>
                          <a:ea typeface="Calibri"/>
                          <a:cs typeface="Times New Roman"/>
                        </a:rPr>
                        <a:t>069</a:t>
                      </a:r>
                      <a:endParaRPr lang="id-ID" sz="1200" b="1" dirty="0">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457200" y="1063229"/>
            <a:ext cx="8229600" cy="459651"/>
          </a:xfrm>
        </p:spPr>
        <p:txBody>
          <a:bodyPr>
            <a:normAutofit fontScale="90000"/>
          </a:bodyPr>
          <a:lstStyle/>
          <a:p>
            <a:pPr algn="ctr">
              <a:defRPr/>
            </a:pPr>
            <a:r>
              <a:rPr lang="en-US" sz="1650" dirty="0"/>
              <a:t>2</a:t>
            </a:r>
            <a:r>
              <a:rPr lang="en-US" sz="1650" b="1" dirty="0"/>
              <a:t>. </a:t>
            </a:r>
            <a:r>
              <a:rPr lang="id-ID" sz="1650" b="1" dirty="0"/>
              <a:t>BIDANG KEAHLIAN</a:t>
            </a:r>
            <a:r>
              <a:rPr lang="en-US" b="1" dirty="0"/>
              <a:t> </a:t>
            </a:r>
            <a:r>
              <a:rPr lang="en-US" b="1" dirty="0" smtClean="0"/>
              <a:t> </a:t>
            </a:r>
            <a:r>
              <a:rPr lang="id-ID" sz="2700" dirty="0">
                <a:latin typeface="Bauhaus 93" pitchFamily="82" charset="0"/>
              </a:rPr>
              <a:t>TEKNOLOGI </a:t>
            </a:r>
            <a:r>
              <a:rPr lang="en-US" sz="2700" dirty="0">
                <a:latin typeface="Bauhaus 93" pitchFamily="82" charset="0"/>
              </a:rPr>
              <a:t>KOMUNIKASI DAN INFORMASI</a:t>
            </a:r>
            <a:endParaRPr lang="id-ID" sz="2700" dirty="0"/>
          </a:p>
        </p:txBody>
      </p:sp>
    </p:spTree>
    <p:extLst>
      <p:ext uri="{BB962C8B-B14F-4D97-AF65-F5344CB8AC3E}">
        <p14:creationId xmlns:p14="http://schemas.microsoft.com/office/powerpoint/2010/main" val="101645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25203" y="1808560"/>
          <a:ext cx="6261497" cy="2661934"/>
        </p:xfrm>
        <a:graphic>
          <a:graphicData uri="http://schemas.openxmlformats.org/drawingml/2006/table">
            <a:tbl>
              <a:tblPr/>
              <a:tblGrid>
                <a:gridCol w="2591955"/>
                <a:gridCol w="3051230"/>
                <a:gridCol w="618312"/>
              </a:tblGrid>
              <a:tr h="431556">
                <a:tc rowSpan="5">
                  <a:txBody>
                    <a:bodyPr/>
                    <a:lstStyle/>
                    <a:p>
                      <a:pPr marL="342900" lvl="0" indent="-342900">
                        <a:lnSpc>
                          <a:spcPct val="115000"/>
                        </a:lnSpc>
                        <a:spcBef>
                          <a:spcPts val="300"/>
                        </a:spcBef>
                        <a:spcAft>
                          <a:spcPts val="300"/>
                        </a:spcAft>
                        <a:buSzPts val="1000"/>
                        <a:buFont typeface="+mj-lt"/>
                        <a:buNone/>
                      </a:pPr>
                      <a:r>
                        <a:rPr lang="en-US" sz="1800" b="1" dirty="0" smtClean="0">
                          <a:latin typeface="Tahoma"/>
                          <a:ea typeface="Calibri"/>
                          <a:cs typeface="Times New Roman"/>
                        </a:rPr>
                        <a:t>3.1  </a:t>
                      </a:r>
                      <a:r>
                        <a:rPr lang="id-ID" sz="1800" b="1" dirty="0" smtClean="0">
                          <a:latin typeface="Tahoma"/>
                          <a:ea typeface="Calibri"/>
                          <a:cs typeface="Times New Roman"/>
                        </a:rPr>
                        <a:t>Kesehatan</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 typeface="+mj-lt"/>
                        <a:buNone/>
                      </a:pPr>
                      <a:r>
                        <a:rPr lang="en-US" sz="1800" b="1" dirty="0" smtClean="0">
                          <a:latin typeface="Tahoma"/>
                          <a:ea typeface="Calibri"/>
                          <a:cs typeface="Times New Roman"/>
                        </a:rPr>
                        <a:t>3.1.1  </a:t>
                      </a:r>
                      <a:r>
                        <a:rPr lang="id-ID" sz="1800" b="1" dirty="0" smtClean="0">
                          <a:latin typeface="Tahoma"/>
                          <a:ea typeface="Calibri"/>
                          <a:cs typeface="Times New Roman"/>
                        </a:rPr>
                        <a:t>Keperawatan</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070</a:t>
                      </a:r>
                      <a:endParaRPr lang="id-ID" sz="1800" b="1">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55">
                <a:tc vMerge="1">
                  <a:txBody>
                    <a:bodyPr/>
                    <a:lstStyle/>
                    <a:p>
                      <a:endParaRPr lang="id-ID"/>
                    </a:p>
                  </a:txBody>
                  <a:tcPr/>
                </a:tc>
                <a:tc>
                  <a:txBody>
                    <a:bodyPr/>
                    <a:lstStyle/>
                    <a:p>
                      <a:pPr marL="342900" lvl="0" indent="-342900">
                        <a:lnSpc>
                          <a:spcPct val="115000"/>
                        </a:lnSpc>
                        <a:spcBef>
                          <a:spcPts val="300"/>
                        </a:spcBef>
                        <a:spcAft>
                          <a:spcPts val="300"/>
                        </a:spcAft>
                        <a:buFont typeface="+mj-lt"/>
                        <a:buNone/>
                      </a:pPr>
                      <a:r>
                        <a:rPr lang="en-US" sz="1800" b="1" dirty="0" smtClean="0">
                          <a:latin typeface="Tahoma"/>
                          <a:ea typeface="Calibri"/>
                          <a:cs typeface="Times New Roman"/>
                        </a:rPr>
                        <a:t>3.1.2  </a:t>
                      </a:r>
                      <a:r>
                        <a:rPr lang="id-ID" sz="1800" b="1" dirty="0" smtClean="0">
                          <a:latin typeface="Tahoma"/>
                          <a:ea typeface="Calibri"/>
                          <a:cs typeface="Times New Roman"/>
                        </a:rPr>
                        <a:t>Keperawatan </a:t>
                      </a:r>
                      <a:r>
                        <a:rPr lang="id-ID" sz="1800" b="1" dirty="0">
                          <a:latin typeface="Tahoma"/>
                          <a:ea typeface="Calibri"/>
                          <a:cs typeface="Times New Roman"/>
                        </a:rPr>
                        <a:t>Gigi</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071</a:t>
                      </a:r>
                      <a:endParaRPr lang="id-ID" sz="1800" b="1">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55">
                <a:tc vMerge="1">
                  <a:txBody>
                    <a:bodyPr/>
                    <a:lstStyle/>
                    <a:p>
                      <a:endParaRPr lang="id-ID"/>
                    </a:p>
                  </a:txBody>
                  <a:tcPr/>
                </a:tc>
                <a:tc>
                  <a:txBody>
                    <a:bodyPr/>
                    <a:lstStyle/>
                    <a:p>
                      <a:pPr marL="342900" lvl="0" indent="-342900">
                        <a:lnSpc>
                          <a:spcPct val="115000"/>
                        </a:lnSpc>
                        <a:spcBef>
                          <a:spcPts val="300"/>
                        </a:spcBef>
                        <a:spcAft>
                          <a:spcPts val="300"/>
                        </a:spcAft>
                        <a:buFont typeface="+mj-lt"/>
                        <a:buNone/>
                      </a:pPr>
                      <a:r>
                        <a:rPr lang="en-US" sz="1800" b="1" dirty="0" smtClean="0">
                          <a:latin typeface="Tahoma"/>
                          <a:ea typeface="Calibri"/>
                          <a:cs typeface="Times New Roman"/>
                        </a:rPr>
                        <a:t>3.1.3  </a:t>
                      </a:r>
                      <a:r>
                        <a:rPr lang="id-ID" sz="1800" b="1" dirty="0" smtClean="0">
                          <a:latin typeface="Tahoma"/>
                          <a:ea typeface="Calibri"/>
                          <a:cs typeface="Times New Roman"/>
                        </a:rPr>
                        <a:t>Analis </a:t>
                      </a:r>
                      <a:r>
                        <a:rPr lang="id-ID" sz="1800" b="1" dirty="0">
                          <a:latin typeface="Tahoma"/>
                          <a:ea typeface="Calibri"/>
                          <a:cs typeface="Times New Roman"/>
                        </a:rPr>
                        <a:t>Kesehatan</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072</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66">
                <a:tc vMerge="1">
                  <a:txBody>
                    <a:bodyPr/>
                    <a:lstStyle/>
                    <a:p>
                      <a:endParaRPr lang="id-ID"/>
                    </a:p>
                  </a:txBody>
                  <a:tcPr/>
                </a:tc>
                <a:tc>
                  <a:txBody>
                    <a:bodyPr/>
                    <a:lstStyle/>
                    <a:p>
                      <a:pPr marL="342900" lvl="0" indent="-342900">
                        <a:lnSpc>
                          <a:spcPct val="115000"/>
                        </a:lnSpc>
                        <a:spcBef>
                          <a:spcPts val="300"/>
                        </a:spcBef>
                        <a:spcAft>
                          <a:spcPts val="300"/>
                        </a:spcAft>
                        <a:buFont typeface="+mj-lt"/>
                        <a:buNone/>
                      </a:pPr>
                      <a:r>
                        <a:rPr lang="en-US" sz="1800" b="1" dirty="0" smtClean="0">
                          <a:latin typeface="Tahoma"/>
                          <a:ea typeface="Calibri"/>
                          <a:cs typeface="Times New Roman"/>
                        </a:rPr>
                        <a:t>3.2.4</a:t>
                      </a:r>
                      <a:r>
                        <a:rPr lang="en-US" sz="1800" b="1" baseline="0" dirty="0" smtClean="0">
                          <a:latin typeface="Tahoma"/>
                          <a:ea typeface="Calibri"/>
                          <a:cs typeface="Times New Roman"/>
                        </a:rPr>
                        <a:t>  </a:t>
                      </a:r>
                      <a:r>
                        <a:rPr lang="id-ID" sz="1800" b="1" dirty="0" smtClean="0">
                          <a:latin typeface="Tahoma"/>
                          <a:ea typeface="Calibri"/>
                          <a:cs typeface="Times New Roman"/>
                        </a:rPr>
                        <a:t>Farmasi</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073</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611">
                <a:tc vMerge="1">
                  <a:txBody>
                    <a:bodyPr/>
                    <a:lstStyle/>
                    <a:p>
                      <a:endParaRPr lang="id-ID"/>
                    </a:p>
                  </a:txBody>
                  <a:tcPr/>
                </a:tc>
                <a:tc>
                  <a:txBody>
                    <a:bodyPr/>
                    <a:lstStyle/>
                    <a:p>
                      <a:pPr marL="342900" lvl="0" indent="-342900">
                        <a:lnSpc>
                          <a:spcPct val="115000"/>
                        </a:lnSpc>
                        <a:spcBef>
                          <a:spcPts val="300"/>
                        </a:spcBef>
                        <a:spcAft>
                          <a:spcPts val="300"/>
                        </a:spcAft>
                        <a:buFont typeface="+mj-lt"/>
                        <a:buNone/>
                      </a:pPr>
                      <a:r>
                        <a:rPr lang="en-US" sz="1800" b="1" dirty="0" smtClean="0">
                          <a:latin typeface="Tahoma"/>
                          <a:ea typeface="Calibri"/>
                          <a:cs typeface="Times New Roman"/>
                        </a:rPr>
                        <a:t>3.2.5  </a:t>
                      </a:r>
                      <a:r>
                        <a:rPr lang="id-ID" sz="1800" b="1" dirty="0" smtClean="0">
                          <a:latin typeface="Tahoma"/>
                          <a:ea typeface="Calibri"/>
                          <a:cs typeface="Times New Roman"/>
                        </a:rPr>
                        <a:t>Farmasi </a:t>
                      </a:r>
                      <a:r>
                        <a:rPr lang="id-ID" sz="1800" b="1" dirty="0">
                          <a:latin typeface="Tahoma"/>
                          <a:ea typeface="Calibri"/>
                          <a:cs typeface="Times New Roman"/>
                        </a:rPr>
                        <a:t>Industri</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074</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91">
                <a:tc>
                  <a:txBody>
                    <a:bodyPr/>
                    <a:lstStyle/>
                    <a:p>
                      <a:pPr marL="342900" lvl="0" indent="-342900">
                        <a:lnSpc>
                          <a:spcPct val="115000"/>
                        </a:lnSpc>
                        <a:spcBef>
                          <a:spcPts val="300"/>
                        </a:spcBef>
                        <a:spcAft>
                          <a:spcPts val="300"/>
                        </a:spcAft>
                        <a:buSzPts val="1000"/>
                        <a:buFont typeface="+mj-lt"/>
                        <a:buNone/>
                      </a:pPr>
                      <a:r>
                        <a:rPr lang="en-US" sz="1800" b="1" dirty="0" smtClean="0">
                          <a:latin typeface="Tahoma"/>
                          <a:ea typeface="Calibri"/>
                          <a:cs typeface="Times New Roman"/>
                        </a:rPr>
                        <a:t>3.2  </a:t>
                      </a:r>
                      <a:r>
                        <a:rPr lang="id-ID" sz="1800" b="1" dirty="0" smtClean="0">
                          <a:latin typeface="Tahoma"/>
                          <a:ea typeface="Calibri"/>
                          <a:cs typeface="Times New Roman"/>
                        </a:rPr>
                        <a:t>Pe</a:t>
                      </a:r>
                      <a:r>
                        <a:rPr lang="en-US" sz="1800" b="1" dirty="0" err="1" smtClean="0">
                          <a:latin typeface="Tahoma"/>
                          <a:ea typeface="Calibri"/>
                          <a:cs typeface="Times New Roman"/>
                        </a:rPr>
                        <a:t>rawatan</a:t>
                      </a:r>
                      <a:r>
                        <a:rPr lang="en-US" sz="1800" b="1" baseline="0" dirty="0" smtClean="0">
                          <a:latin typeface="Tahoma"/>
                          <a:ea typeface="Calibri"/>
                          <a:cs typeface="Times New Roman"/>
                        </a:rPr>
                        <a:t> </a:t>
                      </a:r>
                      <a:r>
                        <a:rPr lang="en-US" sz="1800" b="1" dirty="0" err="1" smtClean="0">
                          <a:latin typeface="Tahoma"/>
                          <a:ea typeface="Calibri"/>
                          <a:cs typeface="Times New Roman"/>
                        </a:rPr>
                        <a:t>Sosial</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Bef>
                          <a:spcPts val="300"/>
                        </a:spcBef>
                        <a:spcAft>
                          <a:spcPts val="300"/>
                        </a:spcAft>
                        <a:buFont typeface="+mj-lt"/>
                        <a:buNone/>
                      </a:pPr>
                      <a:r>
                        <a:rPr lang="en-US" sz="1800" b="1" dirty="0" smtClean="0">
                          <a:latin typeface="Tahoma"/>
                          <a:ea typeface="Calibri"/>
                          <a:cs typeface="Times New Roman"/>
                        </a:rPr>
                        <a:t>3.2.1  </a:t>
                      </a:r>
                      <a:r>
                        <a:rPr lang="en-US" sz="1800" b="1" dirty="0" err="1" smtClean="0">
                          <a:latin typeface="Tahoma"/>
                          <a:ea typeface="Calibri"/>
                          <a:cs typeface="Times New Roman"/>
                        </a:rPr>
                        <a:t>Perawatan</a:t>
                      </a:r>
                      <a:r>
                        <a:rPr lang="en-US" sz="1800" b="1" baseline="0" dirty="0" smtClean="0">
                          <a:latin typeface="Tahoma"/>
                          <a:ea typeface="Calibri"/>
                          <a:cs typeface="Times New Roman"/>
                        </a:rPr>
                        <a:t> </a:t>
                      </a:r>
                      <a:r>
                        <a:rPr lang="en-US" sz="1800" b="1" dirty="0" err="1" smtClean="0">
                          <a:latin typeface="Tahoma"/>
                          <a:ea typeface="Calibri"/>
                          <a:cs typeface="Times New Roman"/>
                        </a:rPr>
                        <a:t>Sosial</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075</a:t>
                      </a:r>
                      <a:endParaRPr lang="id-ID" sz="1800" b="1"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1371600" y="1028701"/>
            <a:ext cx="6515100" cy="230628"/>
          </a:xfrm>
        </p:spPr>
        <p:txBody>
          <a:bodyPr>
            <a:noAutofit/>
          </a:bodyPr>
          <a:lstStyle/>
          <a:p>
            <a:pPr algn="ctr">
              <a:defRPr/>
            </a:pPr>
            <a:r>
              <a:rPr lang="en-US" sz="1800" dirty="0"/>
              <a:t>3. </a:t>
            </a:r>
            <a:r>
              <a:rPr lang="id-ID" sz="1800" dirty="0"/>
              <a:t>BIDANG KEAHLIAN</a:t>
            </a:r>
            <a:r>
              <a:rPr lang="en-US" dirty="0"/>
              <a:t> </a:t>
            </a:r>
            <a:r>
              <a:rPr lang="en-US" dirty="0" smtClean="0"/>
              <a:t> </a:t>
            </a:r>
            <a:r>
              <a:rPr lang="en-US" sz="4050" dirty="0">
                <a:latin typeface="Bauhaus 93" pitchFamily="82" charset="0"/>
              </a:rPr>
              <a:t>K</a:t>
            </a:r>
            <a:r>
              <a:rPr lang="id-ID" sz="4050" dirty="0">
                <a:latin typeface="Bauhaus 93" pitchFamily="82" charset="0"/>
              </a:rPr>
              <a:t>esehatan</a:t>
            </a:r>
          </a:p>
        </p:txBody>
      </p:sp>
    </p:spTree>
    <p:extLst>
      <p:ext uri="{BB962C8B-B14F-4D97-AF65-F5344CB8AC3E}">
        <p14:creationId xmlns:p14="http://schemas.microsoft.com/office/powerpoint/2010/main" val="104167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21024" y="1210236"/>
            <a:ext cx="8723780" cy="36307"/>
          </a:xfrm>
        </p:spPr>
        <p:txBody>
          <a:bodyPr>
            <a:normAutofit fontScale="90000"/>
          </a:bodyPr>
          <a:lstStyle/>
          <a:p>
            <a:pPr algn="l">
              <a:defRPr/>
            </a:pPr>
            <a:r>
              <a:rPr lang="en-US" sz="1650" b="1" dirty="0"/>
              <a:t>4. </a:t>
            </a:r>
            <a:r>
              <a:rPr lang="id-ID" sz="1650" b="1" dirty="0"/>
              <a:t>BIDANG KEAHLIAN</a:t>
            </a:r>
            <a:r>
              <a:rPr lang="en-US" sz="2700" b="1" dirty="0"/>
              <a:t> </a:t>
            </a:r>
            <a:r>
              <a:rPr lang="en-US" sz="3675" dirty="0">
                <a:latin typeface="Bauhaus 93" pitchFamily="82" charset="0"/>
              </a:rPr>
              <a:t>A</a:t>
            </a:r>
            <a:r>
              <a:rPr lang="id-ID" sz="3675" dirty="0">
                <a:latin typeface="Bauhaus 93" pitchFamily="82" charset="0"/>
              </a:rPr>
              <a:t>grobisnis dan</a:t>
            </a:r>
            <a:r>
              <a:rPr lang="en-US" sz="3675" dirty="0">
                <a:latin typeface="Bauhaus 93" pitchFamily="82" charset="0"/>
              </a:rPr>
              <a:t>  A</a:t>
            </a:r>
            <a:r>
              <a:rPr lang="id-ID" sz="3675" dirty="0">
                <a:latin typeface="Bauhaus 93" pitchFamily="82" charset="0"/>
              </a:rPr>
              <a:t>groteknologi</a:t>
            </a:r>
            <a:endParaRPr lang="id-ID" dirty="0"/>
          </a:p>
        </p:txBody>
      </p:sp>
      <p:graphicFrame>
        <p:nvGraphicFramePr>
          <p:cNvPr id="4" name="Table 3"/>
          <p:cNvGraphicFramePr>
            <a:graphicFrameLocks noGrp="1"/>
          </p:cNvGraphicFramePr>
          <p:nvPr>
            <p:extLst/>
          </p:nvPr>
        </p:nvGraphicFramePr>
        <p:xfrm>
          <a:off x="1385888" y="1808561"/>
          <a:ext cx="6430566" cy="3810248"/>
        </p:xfrm>
        <a:graphic>
          <a:graphicData uri="http://schemas.openxmlformats.org/drawingml/2006/table">
            <a:tbl>
              <a:tblPr/>
              <a:tblGrid>
                <a:gridCol w="1836165"/>
                <a:gridCol w="4209665"/>
                <a:gridCol w="384736"/>
              </a:tblGrid>
              <a:tr h="270027">
                <a:tc rowSpan="3">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4.1  </a:t>
                      </a:r>
                      <a:r>
                        <a:rPr lang="id-ID" sz="1100" b="1" dirty="0" smtClean="0">
                          <a:latin typeface="Tahoma"/>
                          <a:ea typeface="Calibri"/>
                          <a:cs typeface="Times New Roman"/>
                        </a:rPr>
                        <a:t>Agribisnis </a:t>
                      </a:r>
                      <a:r>
                        <a:rPr lang="id-ID" sz="1100" b="1" dirty="0">
                          <a:latin typeface="Tahoma"/>
                          <a:ea typeface="Calibri"/>
                          <a:cs typeface="Times New Roman"/>
                        </a:rPr>
                        <a:t>Produksi Tanaman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4.1.1   </a:t>
                      </a:r>
                      <a:r>
                        <a:rPr lang="id-ID" sz="1100" b="1" dirty="0" smtClean="0">
                          <a:latin typeface="Tahoma"/>
                          <a:ea typeface="Calibri"/>
                          <a:cs typeface="Times New Roman"/>
                        </a:rPr>
                        <a:t>Agribisnis </a:t>
                      </a:r>
                      <a:r>
                        <a:rPr lang="id-ID" sz="1100" b="1" dirty="0">
                          <a:latin typeface="Tahoma"/>
                          <a:ea typeface="Calibri"/>
                          <a:cs typeface="Times New Roman"/>
                        </a:rPr>
                        <a:t>Tanaman Pangan dan Hortikultura</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076</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4.1.2   </a:t>
                      </a:r>
                      <a:r>
                        <a:rPr lang="id-ID" sz="1100" b="1" dirty="0" smtClean="0">
                          <a:latin typeface="Tahoma"/>
                          <a:ea typeface="Calibri"/>
                          <a:cs typeface="Times New Roman"/>
                        </a:rPr>
                        <a:t>Agribisnis </a:t>
                      </a:r>
                      <a:r>
                        <a:rPr lang="id-ID" sz="1100" b="1" dirty="0">
                          <a:latin typeface="Tahoma"/>
                          <a:ea typeface="Calibri"/>
                          <a:cs typeface="Times New Roman"/>
                        </a:rPr>
                        <a:t>Tanaman Perkebunan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100" b="1">
                          <a:latin typeface="Tahoma"/>
                          <a:ea typeface="Calibri"/>
                          <a:cs typeface="Times New Roman"/>
                        </a:rPr>
                        <a:t>077</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pPr>
                        <a:lnSpc>
                          <a:spcPct val="115000"/>
                        </a:lnSpc>
                        <a:spcBef>
                          <a:spcPts val="300"/>
                        </a:spcBef>
                        <a:spcAft>
                          <a:spcPts val="300"/>
                        </a:spcAft>
                        <a:buFontTx/>
                        <a:buNone/>
                      </a:pPr>
                      <a:endParaRPr lang="id-ID" sz="1200" dirty="0">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12700">
                        <a:lnSpc>
                          <a:spcPct val="115000"/>
                        </a:lnSpc>
                        <a:spcBef>
                          <a:spcPts val="300"/>
                        </a:spcBef>
                        <a:spcAft>
                          <a:spcPts val="300"/>
                        </a:spcAft>
                        <a:buFontTx/>
                        <a:buNone/>
                      </a:pPr>
                      <a:r>
                        <a:rPr lang="en-US" sz="1100" b="1" dirty="0" smtClean="0">
                          <a:latin typeface="Tahoma"/>
                          <a:ea typeface="Calibri"/>
                          <a:cs typeface="Times New Roman"/>
                        </a:rPr>
                        <a:t>4.1. 3  </a:t>
                      </a:r>
                      <a:r>
                        <a:rPr lang="id-ID" sz="1100" b="1" dirty="0" smtClean="0">
                          <a:latin typeface="Tahoma"/>
                          <a:ea typeface="Calibri"/>
                          <a:cs typeface="Times New Roman"/>
                        </a:rPr>
                        <a:t>Agribisnis </a:t>
                      </a:r>
                      <a:r>
                        <a:rPr lang="id-ID" sz="1100" b="1" dirty="0">
                          <a:latin typeface="Tahoma"/>
                          <a:ea typeface="Calibri"/>
                          <a:cs typeface="Times New Roman"/>
                        </a:rPr>
                        <a:t>Perbenihan dan Kultur Jaringan Tanaman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078</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rowSpan="3">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4.2  </a:t>
                      </a:r>
                      <a:r>
                        <a:rPr lang="id-ID" sz="1100" b="1" dirty="0" smtClean="0">
                          <a:latin typeface="Tahoma"/>
                          <a:ea typeface="Calibri"/>
                          <a:cs typeface="Times New Roman"/>
                        </a:rPr>
                        <a:t>Agribisnis </a:t>
                      </a:r>
                      <a:r>
                        <a:rPr lang="id-ID" sz="1100" b="1" dirty="0">
                          <a:latin typeface="Tahoma"/>
                          <a:ea typeface="Calibri"/>
                          <a:cs typeface="Times New Roman"/>
                        </a:rPr>
                        <a:t>Produksi Ternak</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4.2.1   </a:t>
                      </a:r>
                      <a:r>
                        <a:rPr lang="id-ID" sz="1100" b="1" dirty="0" smtClean="0">
                          <a:latin typeface="Tahoma"/>
                          <a:ea typeface="Calibri"/>
                          <a:cs typeface="Times New Roman"/>
                        </a:rPr>
                        <a:t>Agribisnis </a:t>
                      </a:r>
                      <a:r>
                        <a:rPr lang="id-ID" sz="1100" b="1" dirty="0">
                          <a:latin typeface="Tahoma"/>
                          <a:ea typeface="Calibri"/>
                          <a:cs typeface="Times New Roman"/>
                        </a:rPr>
                        <a:t>Ternak Ruminansia</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079</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4.2. 2  </a:t>
                      </a:r>
                      <a:r>
                        <a:rPr lang="id-ID" sz="1100" b="1" dirty="0" smtClean="0">
                          <a:latin typeface="Tahoma"/>
                          <a:ea typeface="Calibri"/>
                          <a:cs typeface="Times New Roman"/>
                        </a:rPr>
                        <a:t>Agribisnis </a:t>
                      </a:r>
                      <a:r>
                        <a:rPr lang="id-ID" sz="1100" b="1" dirty="0">
                          <a:latin typeface="Tahoma"/>
                          <a:ea typeface="Calibri"/>
                          <a:cs typeface="Times New Roman"/>
                        </a:rPr>
                        <a:t>Ternak Unggas</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080</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4.2.3   </a:t>
                      </a:r>
                      <a:r>
                        <a:rPr lang="id-ID" sz="1100" b="1" dirty="0" smtClean="0">
                          <a:latin typeface="Tahoma"/>
                          <a:ea typeface="Calibri"/>
                          <a:cs typeface="Times New Roman"/>
                        </a:rPr>
                        <a:t>Agribisnis </a:t>
                      </a:r>
                      <a:r>
                        <a:rPr lang="id-ID" sz="1100" b="1" dirty="0">
                          <a:latin typeface="Tahoma"/>
                          <a:ea typeface="Calibri"/>
                          <a:cs typeface="Times New Roman"/>
                        </a:rPr>
                        <a:t>Aneka Ternak</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100" b="1">
                          <a:latin typeface="Tahoma"/>
                          <a:ea typeface="Calibri"/>
                          <a:cs typeface="Times New Roman"/>
                        </a:rPr>
                        <a:t>081</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4.3  </a:t>
                      </a:r>
                      <a:r>
                        <a:rPr lang="id-ID" sz="1100" b="1" dirty="0" smtClean="0">
                          <a:latin typeface="Tahoma"/>
                          <a:ea typeface="Calibri"/>
                          <a:cs typeface="Times New Roman"/>
                        </a:rPr>
                        <a:t>Kesehatan </a:t>
                      </a:r>
                      <a:r>
                        <a:rPr lang="id-ID" sz="1100" b="1" dirty="0">
                          <a:latin typeface="Tahoma"/>
                          <a:ea typeface="Calibri"/>
                          <a:cs typeface="Times New Roman"/>
                        </a:rPr>
                        <a:t>Hewan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4.3.1   </a:t>
                      </a:r>
                      <a:r>
                        <a:rPr lang="id-ID" sz="1100" b="1" dirty="0" smtClean="0">
                          <a:latin typeface="Tahoma"/>
                          <a:ea typeface="Calibri"/>
                          <a:cs typeface="Times New Roman"/>
                        </a:rPr>
                        <a:t>Kesehatan </a:t>
                      </a:r>
                      <a:r>
                        <a:rPr lang="id-ID" sz="1100" b="1" dirty="0">
                          <a:latin typeface="Tahoma"/>
                          <a:ea typeface="Calibri"/>
                          <a:cs typeface="Times New Roman"/>
                        </a:rPr>
                        <a:t>Hewan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082</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rowSpan="3">
                  <a:txBody>
                    <a:bodyPr/>
                    <a:lstStyle/>
                    <a:p>
                      <a:pPr marL="285750" lvl="0" indent="-285750">
                        <a:lnSpc>
                          <a:spcPct val="115000"/>
                        </a:lnSpc>
                        <a:spcBef>
                          <a:spcPts val="300"/>
                        </a:spcBef>
                        <a:spcAft>
                          <a:spcPts val="300"/>
                        </a:spcAft>
                        <a:buSzPts val="1000"/>
                        <a:buFontTx/>
                        <a:buNone/>
                      </a:pPr>
                      <a:r>
                        <a:rPr lang="en-US" sz="1100" b="1" dirty="0" smtClean="0">
                          <a:latin typeface="Tahoma"/>
                          <a:ea typeface="Calibri"/>
                          <a:cs typeface="Times New Roman"/>
                        </a:rPr>
                        <a:t>4.4  </a:t>
                      </a:r>
                      <a:r>
                        <a:rPr lang="id-ID" sz="1100" b="1" dirty="0" smtClean="0">
                          <a:latin typeface="Tahoma"/>
                          <a:ea typeface="Calibri"/>
                          <a:cs typeface="Times New Roman"/>
                        </a:rPr>
                        <a:t>Agribisnis  </a:t>
                      </a:r>
                      <a:r>
                        <a:rPr lang="en-US" sz="1100" b="1" dirty="0" err="1" smtClean="0">
                          <a:latin typeface="Tahoma"/>
                          <a:ea typeface="Calibri"/>
                          <a:cs typeface="Times New Roman"/>
                        </a:rPr>
                        <a:t>Pengolahan</a:t>
                      </a:r>
                      <a:r>
                        <a:rPr lang="en-US" sz="1100" b="1" dirty="0" smtClean="0">
                          <a:latin typeface="Tahoma"/>
                          <a:ea typeface="Calibri"/>
                          <a:cs typeface="Times New Roman"/>
                        </a:rPr>
                        <a:t> </a:t>
                      </a:r>
                      <a:r>
                        <a:rPr lang="id-ID" sz="1100" b="1" dirty="0">
                          <a:latin typeface="Tahoma"/>
                          <a:ea typeface="Calibri"/>
                          <a:cs typeface="Times New Roman"/>
                        </a:rPr>
                        <a:t>Hasil Pertanian</a:t>
                      </a:r>
                      <a:r>
                        <a:rPr lang="en-US" sz="1100" b="1" dirty="0">
                          <a:latin typeface="Tahoma"/>
                          <a:ea typeface="Calibri"/>
                          <a:cs typeface="Times New Roman"/>
                        </a:rPr>
                        <a:t> </a:t>
                      </a:r>
                      <a:r>
                        <a:rPr lang="en-US" sz="1100" b="1" dirty="0" err="1">
                          <a:latin typeface="Tahoma"/>
                          <a:ea typeface="Calibri"/>
                          <a:cs typeface="Times New Roman"/>
                        </a:rPr>
                        <a:t>dan</a:t>
                      </a:r>
                      <a:r>
                        <a:rPr lang="en-US" sz="1100" b="1" dirty="0">
                          <a:latin typeface="Tahoma"/>
                          <a:ea typeface="Calibri"/>
                          <a:cs typeface="Times New Roman"/>
                        </a:rPr>
                        <a:t> </a:t>
                      </a:r>
                      <a:r>
                        <a:rPr lang="en-US" sz="1100" b="1" dirty="0" err="1" smtClean="0">
                          <a:latin typeface="Tahoma"/>
                          <a:ea typeface="Calibri"/>
                          <a:cs typeface="Times New Roman"/>
                        </a:rPr>
                        <a:t>Perikanan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4.4.2   </a:t>
                      </a:r>
                      <a:r>
                        <a:rPr lang="id-ID" sz="1100" b="1" dirty="0" smtClean="0">
                          <a:latin typeface="Tahoma"/>
                          <a:ea typeface="Calibri"/>
                          <a:cs typeface="Times New Roman"/>
                        </a:rPr>
                        <a:t>Teknologi </a:t>
                      </a:r>
                      <a:r>
                        <a:rPr lang="id-ID" sz="1100" b="1" dirty="0">
                          <a:latin typeface="Tahoma"/>
                          <a:ea typeface="Calibri"/>
                          <a:cs typeface="Times New Roman"/>
                        </a:rPr>
                        <a:t>Pengolahan Hasil Pertanian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083</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4.4. 3  </a:t>
                      </a:r>
                      <a:r>
                        <a:rPr lang="id-ID" sz="1100" b="1" dirty="0" smtClean="0">
                          <a:latin typeface="Tahoma"/>
                          <a:ea typeface="Calibri"/>
                          <a:cs typeface="Times New Roman"/>
                        </a:rPr>
                        <a:t>Teknologi </a:t>
                      </a:r>
                      <a:r>
                        <a:rPr lang="id-ID" sz="1100" b="1" dirty="0">
                          <a:latin typeface="Tahoma"/>
                          <a:ea typeface="Calibri"/>
                          <a:cs typeface="Times New Roman"/>
                        </a:rPr>
                        <a:t>Pengolahan Hasil Perikanan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084</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19">
                <a:tc vMerge="1">
                  <a:txBody>
                    <a:bodyPr/>
                    <a:lstStyle/>
                    <a:p>
                      <a:endParaRPr lang="id-ID"/>
                    </a:p>
                  </a:txBody>
                  <a:tcPr/>
                </a:tc>
                <a:tc>
                  <a:txBody>
                    <a:bodyPr/>
                    <a:lstStyle/>
                    <a:p>
                      <a:pPr marL="0" lvl="0" indent="12700">
                        <a:lnSpc>
                          <a:spcPct val="115000"/>
                        </a:lnSpc>
                        <a:spcBef>
                          <a:spcPts val="300"/>
                        </a:spcBef>
                        <a:spcAft>
                          <a:spcPts val="300"/>
                        </a:spcAft>
                        <a:buFontTx/>
                        <a:buNone/>
                      </a:pPr>
                      <a:r>
                        <a:rPr lang="en-US" sz="1100" b="1" dirty="0" smtClean="0">
                          <a:latin typeface="Tahoma"/>
                          <a:ea typeface="Calibri"/>
                          <a:cs typeface="Times New Roman"/>
                        </a:rPr>
                        <a:t>4.4. 4  </a:t>
                      </a:r>
                      <a:r>
                        <a:rPr lang="id-ID" sz="1100" b="1" dirty="0" smtClean="0">
                          <a:latin typeface="Tahoma"/>
                          <a:ea typeface="Calibri"/>
                          <a:cs typeface="Times New Roman"/>
                        </a:rPr>
                        <a:t>Pengawasan </a:t>
                      </a:r>
                      <a:r>
                        <a:rPr lang="id-ID" sz="1100" b="1" dirty="0">
                          <a:latin typeface="Tahoma"/>
                          <a:ea typeface="Calibri"/>
                          <a:cs typeface="Times New Roman"/>
                        </a:rPr>
                        <a:t>Mutu Hasil Pertanian </a:t>
                      </a:r>
                      <a:r>
                        <a:rPr lang="id-ID" sz="1100" b="1" dirty="0" smtClean="0">
                          <a:latin typeface="Tahoma"/>
                          <a:ea typeface="Calibri"/>
                          <a:cs typeface="Times New Roman"/>
                        </a:rPr>
                        <a:t>dan</a:t>
                      </a:r>
                      <a:r>
                        <a:rPr lang="id-ID" sz="1100" b="1" baseline="0" dirty="0" smtClean="0">
                          <a:latin typeface="Tahoma"/>
                          <a:ea typeface="Calibri"/>
                          <a:cs typeface="Times New Roman"/>
                        </a:rPr>
                        <a:t> </a:t>
                      </a:r>
                      <a:r>
                        <a:rPr lang="id-ID" sz="1100" b="1" dirty="0" smtClean="0">
                          <a:latin typeface="Tahoma"/>
                          <a:ea typeface="Calibri"/>
                          <a:cs typeface="Times New Roman"/>
                        </a:rPr>
                        <a:t>Perikanan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085</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rowSpan="2">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4.5  </a:t>
                      </a:r>
                      <a:r>
                        <a:rPr lang="id-ID" sz="1100" b="1" dirty="0" smtClean="0">
                          <a:latin typeface="Tahoma"/>
                          <a:ea typeface="Calibri"/>
                          <a:cs typeface="Times New Roman"/>
                        </a:rPr>
                        <a:t>Mekanisasi </a:t>
                      </a:r>
                      <a:r>
                        <a:rPr lang="id-ID" sz="1100" b="1" dirty="0">
                          <a:latin typeface="Tahoma"/>
                          <a:ea typeface="Calibri"/>
                          <a:cs typeface="Times New Roman"/>
                        </a:rPr>
                        <a:t>Pertanian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4.5.1</a:t>
                      </a:r>
                      <a:r>
                        <a:rPr lang="en-US" sz="1100" b="1" baseline="0" dirty="0" smtClean="0">
                          <a:latin typeface="Tahoma"/>
                          <a:ea typeface="Calibri"/>
                          <a:cs typeface="Times New Roman"/>
                        </a:rPr>
                        <a:t>  </a:t>
                      </a:r>
                      <a:r>
                        <a:rPr lang="id-ID" sz="1100" b="1" dirty="0" smtClean="0">
                          <a:latin typeface="Tahoma"/>
                          <a:ea typeface="Calibri"/>
                          <a:cs typeface="Times New Roman"/>
                        </a:rPr>
                        <a:t>Alat </a:t>
                      </a:r>
                      <a:r>
                        <a:rPr lang="id-ID" sz="1100" b="1" dirty="0">
                          <a:latin typeface="Tahoma"/>
                          <a:ea typeface="Calibri"/>
                          <a:cs typeface="Times New Roman"/>
                        </a:rPr>
                        <a:t>Mesin Pertanian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086</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4.5.2  </a:t>
                      </a:r>
                      <a:r>
                        <a:rPr lang="id-ID" sz="1100" b="1" dirty="0" smtClean="0">
                          <a:latin typeface="Tahoma"/>
                          <a:ea typeface="Calibri"/>
                          <a:cs typeface="Times New Roman"/>
                        </a:rPr>
                        <a:t>Teknik </a:t>
                      </a:r>
                      <a:r>
                        <a:rPr lang="id-ID" sz="1100" b="1" dirty="0">
                          <a:latin typeface="Tahoma"/>
                          <a:ea typeface="Calibri"/>
                          <a:cs typeface="Times New Roman"/>
                        </a:rPr>
                        <a:t>Tanah dan Air</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087</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rowSpan="4">
                  <a:txBody>
                    <a:bodyPr/>
                    <a:lstStyle/>
                    <a:p>
                      <a:pPr marL="342900" lvl="0" indent="-342900">
                        <a:lnSpc>
                          <a:spcPct val="115000"/>
                        </a:lnSpc>
                        <a:spcBef>
                          <a:spcPts val="300"/>
                        </a:spcBef>
                        <a:spcAft>
                          <a:spcPts val="300"/>
                        </a:spcAft>
                        <a:buSzPts val="1000"/>
                        <a:buFontTx/>
                        <a:buNone/>
                      </a:pPr>
                      <a:r>
                        <a:rPr lang="en-US" sz="1100" b="1" dirty="0" smtClean="0">
                          <a:latin typeface="Tahoma"/>
                          <a:ea typeface="Calibri"/>
                          <a:cs typeface="Times New Roman"/>
                        </a:rPr>
                        <a:t>4.6  </a:t>
                      </a:r>
                      <a:r>
                        <a:rPr lang="id-ID" sz="1100" b="1" dirty="0" smtClean="0">
                          <a:latin typeface="Tahoma"/>
                          <a:ea typeface="Calibri"/>
                          <a:cs typeface="Times New Roman"/>
                        </a:rPr>
                        <a:t>Kehutanan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4.6.2</a:t>
                      </a:r>
                      <a:r>
                        <a:rPr lang="en-US" sz="1100" b="1" baseline="0" dirty="0" smtClean="0">
                          <a:latin typeface="Tahoma"/>
                          <a:ea typeface="Calibri"/>
                          <a:cs typeface="Times New Roman"/>
                        </a:rPr>
                        <a:t> </a:t>
                      </a:r>
                      <a:r>
                        <a:rPr lang="en-US" sz="1100" b="1" dirty="0" smtClean="0">
                          <a:latin typeface="Tahoma"/>
                          <a:ea typeface="Calibri"/>
                          <a:cs typeface="Times New Roman"/>
                        </a:rPr>
                        <a:t> </a:t>
                      </a:r>
                      <a:r>
                        <a:rPr lang="id-ID" sz="1100" b="1" dirty="0" smtClean="0">
                          <a:latin typeface="Tahoma"/>
                          <a:ea typeface="Calibri"/>
                          <a:cs typeface="Times New Roman"/>
                        </a:rPr>
                        <a:t>Teknik </a:t>
                      </a:r>
                      <a:r>
                        <a:rPr lang="id-ID" sz="1100" b="1" dirty="0">
                          <a:latin typeface="Tahoma"/>
                          <a:ea typeface="Calibri"/>
                          <a:cs typeface="Times New Roman"/>
                        </a:rPr>
                        <a:t>Inventarisasi dan Pemetaan Hutan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a:latin typeface="Tahoma"/>
                          <a:ea typeface="Calibri"/>
                          <a:cs typeface="Times New Roman"/>
                        </a:rPr>
                        <a:t>088</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4.6.3</a:t>
                      </a:r>
                      <a:r>
                        <a:rPr lang="en-US" sz="1100" b="1" baseline="0" dirty="0" smtClean="0">
                          <a:latin typeface="Tahoma"/>
                          <a:ea typeface="Calibri"/>
                          <a:cs typeface="Times New Roman"/>
                        </a:rPr>
                        <a:t>  </a:t>
                      </a:r>
                      <a:r>
                        <a:rPr lang="id-ID" sz="1100" b="1" dirty="0" smtClean="0">
                          <a:latin typeface="Tahoma"/>
                          <a:ea typeface="Calibri"/>
                          <a:cs typeface="Times New Roman"/>
                        </a:rPr>
                        <a:t>Teknik </a:t>
                      </a:r>
                      <a:r>
                        <a:rPr lang="id-ID" sz="1100" b="1" dirty="0">
                          <a:latin typeface="Tahoma"/>
                          <a:ea typeface="Calibri"/>
                          <a:cs typeface="Times New Roman"/>
                        </a:rPr>
                        <a:t>Konservasi Sumberdaya Hutan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100" b="1">
                          <a:latin typeface="Tahoma"/>
                          <a:ea typeface="Calibri"/>
                          <a:cs typeface="Times New Roman"/>
                        </a:rPr>
                        <a:t>089</a:t>
                      </a:r>
                      <a:endParaRPr lang="id-ID" sz="1100" b="1">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4.6.4  </a:t>
                      </a:r>
                      <a:r>
                        <a:rPr lang="id-ID" sz="1100" b="1" dirty="0" smtClean="0">
                          <a:latin typeface="Tahoma"/>
                          <a:ea typeface="Calibri"/>
                          <a:cs typeface="Times New Roman"/>
                        </a:rPr>
                        <a:t>Teknik </a:t>
                      </a:r>
                      <a:r>
                        <a:rPr lang="id-ID" sz="1100" b="1" dirty="0">
                          <a:latin typeface="Tahoma"/>
                          <a:ea typeface="Calibri"/>
                          <a:cs typeface="Times New Roman"/>
                        </a:rPr>
                        <a:t>Rehabilitasi dan Reklamasi Hutan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100" b="1" dirty="0">
                          <a:latin typeface="Tahoma"/>
                          <a:ea typeface="Calibri"/>
                          <a:cs typeface="Times New Roman"/>
                        </a:rPr>
                        <a:t>090</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0">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100" b="1" dirty="0" smtClean="0">
                          <a:latin typeface="Tahoma"/>
                          <a:ea typeface="Calibri"/>
                          <a:cs typeface="Times New Roman"/>
                        </a:rPr>
                        <a:t>4.6.5</a:t>
                      </a:r>
                      <a:r>
                        <a:rPr lang="en-US" sz="1100" b="1" baseline="0" dirty="0" smtClean="0">
                          <a:latin typeface="Tahoma"/>
                          <a:ea typeface="Calibri"/>
                          <a:cs typeface="Times New Roman"/>
                        </a:rPr>
                        <a:t>  </a:t>
                      </a:r>
                      <a:r>
                        <a:rPr lang="id-ID" sz="1100" b="1" dirty="0" smtClean="0">
                          <a:latin typeface="Tahoma"/>
                          <a:ea typeface="Calibri"/>
                          <a:cs typeface="Times New Roman"/>
                        </a:rPr>
                        <a:t>Teknik </a:t>
                      </a:r>
                      <a:r>
                        <a:rPr lang="id-ID" sz="1100" b="1" dirty="0">
                          <a:latin typeface="Tahoma"/>
                          <a:ea typeface="Calibri"/>
                          <a:cs typeface="Times New Roman"/>
                        </a:rPr>
                        <a:t>Produksi Hasil Hutan</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100" b="1" dirty="0">
                          <a:latin typeface="Tahoma"/>
                          <a:ea typeface="Calibri"/>
                          <a:cs typeface="Times New Roman"/>
                        </a:rPr>
                        <a:t>091</a:t>
                      </a:r>
                      <a:endParaRPr lang="id-ID" sz="1100" b="1" dirty="0">
                        <a:latin typeface="Calibri"/>
                        <a:ea typeface="Calibri"/>
                        <a:cs typeface="Times New Roman"/>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429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3950293355"/>
              </p:ext>
            </p:extLst>
          </p:nvPr>
        </p:nvGraphicFramePr>
        <p:xfrm>
          <a:off x="5181600" y="3886200"/>
          <a:ext cx="3962400" cy="32871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2947253657"/>
              </p:ext>
            </p:extLst>
          </p:nvPr>
        </p:nvGraphicFramePr>
        <p:xfrm>
          <a:off x="5132070" y="914400"/>
          <a:ext cx="40386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p:cNvSpPr>
            <a:spLocks noGrp="1"/>
          </p:cNvSpPr>
          <p:nvPr>
            <p:ph type="title"/>
          </p:nvPr>
        </p:nvSpPr>
        <p:spPr>
          <a:xfrm>
            <a:off x="0" y="0"/>
            <a:ext cx="9144000" cy="762000"/>
          </a:xfrm>
          <a:solidFill>
            <a:schemeClr val="bg2"/>
          </a:solidFill>
        </p:spPr>
        <p:txBody>
          <a:bodyPr>
            <a:normAutofit/>
          </a:bodyPr>
          <a:lstStyle/>
          <a:p>
            <a:r>
              <a:rPr lang="en-US" sz="3600" dirty="0" smtClean="0"/>
              <a:t>JUMLAH SEKOLAH &amp; SISWA SMK NAS (1)</a:t>
            </a:r>
            <a:endParaRPr lang="en-US" sz="3600" dirty="0"/>
          </a:p>
        </p:txBody>
      </p:sp>
      <p:sp>
        <p:nvSpPr>
          <p:cNvPr id="14" name="Rectangle 13"/>
          <p:cNvSpPr/>
          <p:nvPr/>
        </p:nvSpPr>
        <p:spPr>
          <a:xfrm>
            <a:off x="2590800" y="1169670"/>
            <a:ext cx="895350" cy="1905000"/>
          </a:xfrm>
          <a:prstGeom prst="rect">
            <a:avLst/>
          </a:prstGeom>
          <a:solidFill>
            <a:schemeClr val="tx2"/>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05890" y="1165860"/>
            <a:ext cx="762000" cy="1908810"/>
          </a:xfrm>
          <a:prstGeom prst="rec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34000" y="3962400"/>
            <a:ext cx="3657600" cy="2667000"/>
          </a:xfrm>
          <a:prstGeom prst="rect">
            <a:avLst/>
          </a:prstGeom>
          <a:solidFill>
            <a:schemeClr val="tx2"/>
          </a:solidFill>
          <a:ln>
            <a:solidFill>
              <a:schemeClr val="tx2"/>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0" y="990600"/>
            <a:ext cx="3657600" cy="2716530"/>
          </a:xfrm>
          <a:prstGeom prst="rect">
            <a:avLst/>
          </a:prstGeom>
          <a:solidFill>
            <a:srgbClr val="C00000"/>
          </a:solidFill>
          <a:ln>
            <a:solidFill>
              <a:srgbClr val="C000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9794458"/>
              </p:ext>
            </p:extLst>
          </p:nvPr>
        </p:nvGraphicFramePr>
        <p:xfrm>
          <a:off x="304800" y="1285875"/>
          <a:ext cx="3648075" cy="1724025"/>
        </p:xfrm>
        <a:graphic>
          <a:graphicData uri="http://schemas.openxmlformats.org/presentationml/2006/ole">
            <mc:AlternateContent xmlns:mc="http://schemas.openxmlformats.org/markup-compatibility/2006">
              <mc:Choice xmlns:v="urn:schemas-microsoft-com:vml" Requires="v">
                <p:oleObj spid="_x0000_s5177" name="Worksheet" r:id="rId6" imgW="3647872" imgH="1723852" progId="Excel.Sheet.12">
                  <p:embed/>
                </p:oleObj>
              </mc:Choice>
              <mc:Fallback>
                <p:oleObj name="Worksheet" r:id="rId6" imgW="3647872" imgH="1723852" progId="Excel.Sheet.12">
                  <p:embed/>
                  <p:pic>
                    <p:nvPicPr>
                      <p:cNvPr id="0" name=""/>
                      <p:cNvPicPr/>
                      <p:nvPr/>
                    </p:nvPicPr>
                    <p:blipFill>
                      <a:blip r:embed="rId7"/>
                      <a:stretch>
                        <a:fillRect/>
                      </a:stretch>
                    </p:blipFill>
                    <p:spPr>
                      <a:xfrm>
                        <a:off x="304800" y="1285875"/>
                        <a:ext cx="3648075" cy="1724025"/>
                      </a:xfrm>
                      <a:prstGeom prst="rect">
                        <a:avLst/>
                      </a:prstGeom>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1335854496"/>
              </p:ext>
            </p:extLst>
          </p:nvPr>
        </p:nvGraphicFramePr>
        <p:xfrm>
          <a:off x="-3544" y="3380316"/>
          <a:ext cx="5037666" cy="347768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277022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1149724"/>
            <a:ext cx="8525435" cy="252132"/>
          </a:xfrm>
        </p:spPr>
        <p:txBody>
          <a:bodyPr>
            <a:normAutofit fontScale="90000"/>
          </a:bodyPr>
          <a:lstStyle/>
          <a:p>
            <a:pPr algn="ctr">
              <a:defRPr/>
            </a:pPr>
            <a:r>
              <a:rPr lang="en-US" sz="2025" b="1" dirty="0"/>
              <a:t>5. </a:t>
            </a:r>
            <a:r>
              <a:rPr lang="id-ID" sz="2025" b="1" dirty="0"/>
              <a:t>BIDANG KEAHLIAN</a:t>
            </a:r>
            <a:r>
              <a:rPr lang="en-US" sz="2025" b="1" dirty="0"/>
              <a:t>  </a:t>
            </a:r>
            <a:r>
              <a:rPr lang="en-US" sz="3975" dirty="0">
                <a:latin typeface="Bauhaus 93" pitchFamily="82" charset="0"/>
              </a:rPr>
              <a:t>P</a:t>
            </a:r>
            <a:r>
              <a:rPr lang="id-ID" sz="3975" dirty="0">
                <a:latin typeface="Bauhaus 93" pitchFamily="82" charset="0"/>
              </a:rPr>
              <a:t>erikanan dan </a:t>
            </a:r>
            <a:r>
              <a:rPr lang="en-US" sz="3975" dirty="0">
                <a:latin typeface="Bauhaus 93" pitchFamily="82" charset="0"/>
              </a:rPr>
              <a:t>K</a:t>
            </a:r>
            <a:r>
              <a:rPr lang="id-ID" sz="3975" dirty="0">
                <a:latin typeface="Bauhaus 93" pitchFamily="82" charset="0"/>
              </a:rPr>
              <a:t>elautan</a:t>
            </a:r>
            <a:endParaRPr lang="id-ID" sz="3000" dirty="0"/>
          </a:p>
        </p:txBody>
      </p:sp>
      <p:graphicFrame>
        <p:nvGraphicFramePr>
          <p:cNvPr id="4" name="Table 3"/>
          <p:cNvGraphicFramePr>
            <a:graphicFrameLocks noGrp="1"/>
          </p:cNvGraphicFramePr>
          <p:nvPr>
            <p:extLst/>
          </p:nvPr>
        </p:nvGraphicFramePr>
        <p:xfrm>
          <a:off x="1593478" y="1986805"/>
          <a:ext cx="5930152" cy="3309015"/>
        </p:xfrm>
        <a:graphic>
          <a:graphicData uri="http://schemas.openxmlformats.org/drawingml/2006/table">
            <a:tbl>
              <a:tblPr/>
              <a:tblGrid>
                <a:gridCol w="2672280"/>
                <a:gridCol w="2672280"/>
                <a:gridCol w="585592"/>
              </a:tblGrid>
              <a:tr h="525780">
                <a:tc rowSpan="2">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5.1  </a:t>
                      </a:r>
                      <a:r>
                        <a:rPr lang="id-ID" sz="1500" dirty="0" smtClean="0">
                          <a:latin typeface="Tahoma"/>
                          <a:ea typeface="Calibri"/>
                          <a:cs typeface="Times New Roman"/>
                        </a:rPr>
                        <a:t>Teknologi </a:t>
                      </a:r>
                      <a:r>
                        <a:rPr lang="id-ID" sz="1500" dirty="0">
                          <a:latin typeface="Tahoma"/>
                          <a:ea typeface="Calibri"/>
                          <a:cs typeface="Times New Roman"/>
                        </a:rPr>
                        <a:t>Penangkapan Ikan</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0" lvl="0" indent="-685800">
                        <a:lnSpc>
                          <a:spcPct val="115000"/>
                        </a:lnSpc>
                        <a:spcBef>
                          <a:spcPts val="300"/>
                        </a:spcBef>
                        <a:spcAft>
                          <a:spcPts val="300"/>
                        </a:spcAft>
                        <a:buFontTx/>
                        <a:buNone/>
                      </a:pPr>
                      <a:r>
                        <a:rPr lang="en-US" sz="1500" dirty="0" smtClean="0">
                          <a:latin typeface="Tahoma"/>
                          <a:ea typeface="Calibri"/>
                          <a:cs typeface="Times New Roman"/>
                        </a:rPr>
                        <a:t>5.1.1  </a:t>
                      </a:r>
                      <a:r>
                        <a:rPr lang="id-ID" sz="1500" dirty="0" smtClean="0">
                          <a:latin typeface="Tahoma"/>
                          <a:ea typeface="Calibri"/>
                          <a:cs typeface="Times New Roman"/>
                        </a:rPr>
                        <a:t>Nautika </a:t>
                      </a:r>
                      <a:r>
                        <a:rPr lang="id-ID" sz="1500" dirty="0">
                          <a:latin typeface="Tahoma"/>
                          <a:ea typeface="Calibri"/>
                          <a:cs typeface="Times New Roman"/>
                        </a:rPr>
                        <a:t>Kapal Penangkap Ikan</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a:latin typeface="Tahoma"/>
                          <a:ea typeface="Calibri"/>
                          <a:cs typeface="Times New Roman"/>
                        </a:rPr>
                        <a:t>092</a:t>
                      </a:r>
                      <a:endParaRPr lang="id-ID"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80">
                <a:tc vMerge="1">
                  <a:txBody>
                    <a:bodyPr/>
                    <a:lstStyle/>
                    <a:p>
                      <a:endParaRPr lang="id-ID"/>
                    </a:p>
                  </a:txBody>
                  <a:tcPr/>
                </a:tc>
                <a:tc>
                  <a:txBody>
                    <a:bodyPr/>
                    <a:lstStyle/>
                    <a:p>
                      <a:pPr marL="685800" lvl="0" indent="-685800">
                        <a:lnSpc>
                          <a:spcPct val="115000"/>
                        </a:lnSpc>
                        <a:spcBef>
                          <a:spcPts val="300"/>
                        </a:spcBef>
                        <a:spcAft>
                          <a:spcPts val="300"/>
                        </a:spcAft>
                        <a:buFontTx/>
                        <a:buNone/>
                      </a:pPr>
                      <a:r>
                        <a:rPr lang="en-US" sz="1500" dirty="0" smtClean="0">
                          <a:latin typeface="Tahoma"/>
                          <a:ea typeface="Calibri"/>
                          <a:cs typeface="Times New Roman"/>
                        </a:rPr>
                        <a:t>5.1.2  </a:t>
                      </a:r>
                      <a:r>
                        <a:rPr lang="id-ID" sz="1500" dirty="0" smtClean="0">
                          <a:latin typeface="Tahoma"/>
                          <a:ea typeface="Calibri"/>
                          <a:cs typeface="Times New Roman"/>
                        </a:rPr>
                        <a:t>Teknika </a:t>
                      </a:r>
                      <a:r>
                        <a:rPr lang="id-ID" sz="1500" dirty="0">
                          <a:latin typeface="Tahoma"/>
                          <a:ea typeface="Calibri"/>
                          <a:cs typeface="Times New Roman"/>
                        </a:rPr>
                        <a:t>Kapal Penangkap Ikan</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a:latin typeface="Tahoma"/>
                          <a:ea typeface="Calibri"/>
                          <a:cs typeface="Times New Roman"/>
                        </a:rPr>
                        <a:t>093</a:t>
                      </a:r>
                      <a:endParaRPr lang="id-ID"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241">
                <a:tc rowSpan="4">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5.2  </a:t>
                      </a:r>
                      <a:r>
                        <a:rPr lang="id-ID" sz="1500" dirty="0" smtClean="0">
                          <a:latin typeface="Tahoma"/>
                          <a:ea typeface="Calibri"/>
                          <a:cs typeface="Times New Roman"/>
                        </a:rPr>
                        <a:t>Teknologi </a:t>
                      </a:r>
                      <a:r>
                        <a:rPr lang="id-ID" sz="1500" dirty="0">
                          <a:latin typeface="Tahoma"/>
                          <a:ea typeface="Calibri"/>
                          <a:cs typeface="Times New Roman"/>
                        </a:rPr>
                        <a:t>dan Produksi Perikanan Budidaya</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5.2.1  </a:t>
                      </a:r>
                      <a:r>
                        <a:rPr lang="id-ID" sz="1500" dirty="0" smtClean="0">
                          <a:latin typeface="Tahoma"/>
                          <a:ea typeface="Calibri"/>
                          <a:cs typeface="Times New Roman"/>
                        </a:rPr>
                        <a:t>Budidaya </a:t>
                      </a:r>
                      <a:r>
                        <a:rPr lang="id-ID" sz="1500" dirty="0">
                          <a:latin typeface="Tahoma"/>
                          <a:ea typeface="Calibri"/>
                          <a:cs typeface="Times New Roman"/>
                        </a:rPr>
                        <a:t>Perikanan</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a:latin typeface="Tahoma"/>
                          <a:ea typeface="Calibri"/>
                          <a:cs typeface="Times New Roman"/>
                        </a:rPr>
                        <a:t>094</a:t>
                      </a:r>
                      <a:endParaRPr lang="id-ID"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26">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5.2.2  </a:t>
                      </a:r>
                      <a:r>
                        <a:rPr lang="id-ID" sz="1500" dirty="0" smtClean="0">
                          <a:latin typeface="Tahoma"/>
                          <a:ea typeface="Calibri"/>
                          <a:cs typeface="Times New Roman"/>
                        </a:rPr>
                        <a:t>Budidaya </a:t>
                      </a:r>
                      <a:r>
                        <a:rPr lang="id-ID" sz="1500" dirty="0">
                          <a:latin typeface="Tahoma"/>
                          <a:ea typeface="Calibri"/>
                          <a:cs typeface="Times New Roman"/>
                        </a:rPr>
                        <a:t>Krustacea</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500">
                          <a:latin typeface="Tahoma"/>
                          <a:ea typeface="Calibri"/>
                          <a:cs typeface="Times New Roman"/>
                        </a:rPr>
                        <a:t>095</a:t>
                      </a:r>
                      <a:endParaRPr lang="id-ID"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26">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5.2.3  </a:t>
                      </a:r>
                      <a:r>
                        <a:rPr lang="id-ID" sz="1500" dirty="0" smtClean="0">
                          <a:latin typeface="Tahoma"/>
                          <a:ea typeface="Calibri"/>
                          <a:cs typeface="Times New Roman"/>
                        </a:rPr>
                        <a:t>Budidaya </a:t>
                      </a:r>
                      <a:r>
                        <a:rPr lang="id-ID" sz="1500" dirty="0">
                          <a:latin typeface="Tahoma"/>
                          <a:ea typeface="Calibri"/>
                          <a:cs typeface="Times New Roman"/>
                        </a:rPr>
                        <a:t>Kekerangan</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a:latin typeface="Tahoma"/>
                          <a:ea typeface="Calibri"/>
                          <a:cs typeface="Times New Roman"/>
                        </a:rPr>
                        <a:t>096</a:t>
                      </a:r>
                      <a:endParaRPr lang="id-ID"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26">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5.2.4  </a:t>
                      </a:r>
                      <a:r>
                        <a:rPr lang="id-ID" sz="1500" dirty="0" smtClean="0">
                          <a:latin typeface="Tahoma"/>
                          <a:ea typeface="Calibri"/>
                          <a:cs typeface="Times New Roman"/>
                        </a:rPr>
                        <a:t>Budidaya </a:t>
                      </a:r>
                      <a:r>
                        <a:rPr lang="id-ID" sz="1500" dirty="0">
                          <a:latin typeface="Tahoma"/>
                          <a:ea typeface="Calibri"/>
                          <a:cs typeface="Times New Roman"/>
                        </a:rPr>
                        <a:t>Rumput Laut</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500">
                          <a:latin typeface="Tahoma"/>
                          <a:ea typeface="Calibri"/>
                          <a:cs typeface="Times New Roman"/>
                        </a:rPr>
                        <a:t>097</a:t>
                      </a:r>
                      <a:endParaRPr lang="id-ID" sz="15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61">
                <a:tc rowSpan="2">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5.3  </a:t>
                      </a:r>
                      <a:r>
                        <a:rPr lang="id-ID" sz="1500" dirty="0" smtClean="0">
                          <a:latin typeface="Tahoma"/>
                          <a:ea typeface="Calibri"/>
                          <a:cs typeface="Times New Roman"/>
                        </a:rPr>
                        <a:t>Pelayaran</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5.3.1  </a:t>
                      </a:r>
                      <a:r>
                        <a:rPr lang="id-ID" sz="1500" dirty="0" smtClean="0">
                          <a:latin typeface="Tahoma"/>
                          <a:ea typeface="Calibri"/>
                          <a:cs typeface="Times New Roman"/>
                        </a:rPr>
                        <a:t>Nautika </a:t>
                      </a:r>
                      <a:r>
                        <a:rPr lang="id-ID" sz="1500" dirty="0">
                          <a:latin typeface="Tahoma"/>
                          <a:ea typeface="Calibri"/>
                          <a:cs typeface="Times New Roman"/>
                        </a:rPr>
                        <a:t>Kapal Niaga</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500" dirty="0">
                          <a:latin typeface="Tahoma"/>
                          <a:ea typeface="Calibri"/>
                          <a:cs typeface="Times New Roman"/>
                        </a:rPr>
                        <a:t>098</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575">
                <a:tc vMerge="1">
                  <a:txBody>
                    <a:bodyPr/>
                    <a:lstStyle/>
                    <a:p>
                      <a:pPr>
                        <a:lnSpc>
                          <a:spcPct val="115000"/>
                        </a:lnSpc>
                        <a:spcBef>
                          <a:spcPts val="300"/>
                        </a:spcBef>
                        <a:spcAft>
                          <a:spcPts val="300"/>
                        </a:spcAft>
                        <a:buFontTx/>
                        <a:buNone/>
                      </a:pPr>
                      <a:endParaRPr lang="id-ID" sz="1200" dirty="0">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en-US" sz="1500" dirty="0" smtClean="0">
                          <a:latin typeface="Tahoma"/>
                          <a:ea typeface="Calibri"/>
                          <a:cs typeface="Times New Roman"/>
                        </a:rPr>
                        <a:t>5.3.2</a:t>
                      </a:r>
                      <a:r>
                        <a:rPr lang="en-US" sz="1500" baseline="0" dirty="0" smtClean="0">
                          <a:latin typeface="Tahoma"/>
                          <a:ea typeface="Calibri"/>
                          <a:cs typeface="Times New Roman"/>
                        </a:rPr>
                        <a:t>  </a:t>
                      </a:r>
                      <a:r>
                        <a:rPr lang="id-ID" sz="1500" dirty="0" smtClean="0">
                          <a:latin typeface="Tahoma"/>
                          <a:ea typeface="Calibri"/>
                          <a:cs typeface="Times New Roman"/>
                        </a:rPr>
                        <a:t>eknika </a:t>
                      </a:r>
                      <a:r>
                        <a:rPr lang="id-ID" sz="1500" dirty="0">
                          <a:latin typeface="Tahoma"/>
                          <a:ea typeface="Calibri"/>
                          <a:cs typeface="Times New Roman"/>
                        </a:rPr>
                        <a:t>Kapal Niaga</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500" dirty="0">
                          <a:latin typeface="Tahoma"/>
                          <a:ea typeface="Calibri"/>
                          <a:cs typeface="Times New Roman"/>
                        </a:rPr>
                        <a:t>099</a:t>
                      </a:r>
                      <a:endParaRPr lang="id-ID" sz="15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224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8229600" cy="389054"/>
          </a:xfrm>
        </p:spPr>
        <p:txBody>
          <a:bodyPr>
            <a:normAutofit fontScale="90000"/>
          </a:bodyPr>
          <a:lstStyle/>
          <a:p>
            <a:pPr algn="ctr">
              <a:defRPr/>
            </a:pPr>
            <a:r>
              <a:rPr lang="en-US" sz="2025" b="1" dirty="0"/>
              <a:t>6. </a:t>
            </a:r>
            <a:r>
              <a:rPr lang="id-ID" sz="2025" b="1" dirty="0"/>
              <a:t>BIDANG KEAHLIAN</a:t>
            </a:r>
            <a:r>
              <a:rPr lang="en-US" b="1" dirty="0"/>
              <a:t> </a:t>
            </a:r>
            <a:r>
              <a:rPr lang="en-US" dirty="0" smtClean="0">
                <a:latin typeface="Bauhaus 93" pitchFamily="82" charset="0"/>
              </a:rPr>
              <a:t>B</a:t>
            </a:r>
            <a:r>
              <a:rPr lang="id-ID" dirty="0" smtClean="0">
                <a:latin typeface="Bauhaus 93" pitchFamily="82" charset="0"/>
              </a:rPr>
              <a:t>isnis </a:t>
            </a:r>
            <a:r>
              <a:rPr lang="id-ID" dirty="0">
                <a:latin typeface="Bauhaus 93" pitchFamily="82" charset="0"/>
              </a:rPr>
              <a:t>dan </a:t>
            </a:r>
            <a:r>
              <a:rPr lang="en-US" dirty="0" smtClean="0">
                <a:latin typeface="Bauhaus 93" pitchFamily="82" charset="0"/>
              </a:rPr>
              <a:t>M</a:t>
            </a:r>
            <a:r>
              <a:rPr lang="id-ID" dirty="0" smtClean="0">
                <a:latin typeface="Bauhaus 93" pitchFamily="82" charset="0"/>
              </a:rPr>
              <a:t>anajemen</a:t>
            </a:r>
            <a:endParaRPr lang="id-ID" dirty="0"/>
          </a:p>
        </p:txBody>
      </p:sp>
      <p:graphicFrame>
        <p:nvGraphicFramePr>
          <p:cNvPr id="4" name="Table 3"/>
          <p:cNvGraphicFramePr>
            <a:graphicFrameLocks noGrp="1"/>
          </p:cNvGraphicFramePr>
          <p:nvPr>
            <p:extLst/>
          </p:nvPr>
        </p:nvGraphicFramePr>
        <p:xfrm>
          <a:off x="574862" y="2143125"/>
          <a:ext cx="7352181" cy="2626534"/>
        </p:xfrm>
        <a:graphic>
          <a:graphicData uri="http://schemas.openxmlformats.org/drawingml/2006/table">
            <a:tbl>
              <a:tblPr/>
              <a:tblGrid>
                <a:gridCol w="2550757"/>
                <a:gridCol w="4075408"/>
                <a:gridCol w="726016"/>
              </a:tblGrid>
              <a:tr h="718664">
                <a:tc>
                  <a:txBody>
                    <a:bodyPr/>
                    <a:lstStyle/>
                    <a:p>
                      <a:pPr marL="342900" lvl="0" indent="-342900">
                        <a:lnSpc>
                          <a:spcPct val="115000"/>
                        </a:lnSpc>
                        <a:spcBef>
                          <a:spcPts val="300"/>
                        </a:spcBef>
                        <a:spcAft>
                          <a:spcPts val="300"/>
                        </a:spcAft>
                        <a:buFont typeface="+mj-lt"/>
                        <a:buNone/>
                      </a:pPr>
                      <a:endParaRPr lang="id-ID" sz="1800" b="1" dirty="0" smtClean="0">
                        <a:latin typeface="Tahoma"/>
                        <a:ea typeface="Calibri"/>
                        <a:cs typeface="Times New Roman"/>
                      </a:endParaRPr>
                    </a:p>
                    <a:p>
                      <a:pPr marL="342900" lvl="0" indent="-342900">
                        <a:lnSpc>
                          <a:spcPct val="115000"/>
                        </a:lnSpc>
                        <a:spcBef>
                          <a:spcPts val="300"/>
                        </a:spcBef>
                        <a:spcAft>
                          <a:spcPts val="300"/>
                        </a:spcAft>
                        <a:buFont typeface="+mj-lt"/>
                        <a:buNone/>
                      </a:pPr>
                      <a:r>
                        <a:rPr lang="id-ID" sz="1800" b="1" dirty="0" smtClean="0">
                          <a:latin typeface="Tahoma"/>
                          <a:ea typeface="Calibri"/>
                          <a:cs typeface="Times New Roman"/>
                        </a:rPr>
                        <a:t>6.1  Administrasi</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Bef>
                          <a:spcPts val="300"/>
                        </a:spcBef>
                        <a:spcAft>
                          <a:spcPts val="300"/>
                        </a:spcAft>
                        <a:buFont typeface="+mj-lt"/>
                        <a:buNone/>
                      </a:pPr>
                      <a:endParaRPr lang="id-ID" sz="1800" b="1" dirty="0" smtClean="0">
                        <a:latin typeface="Tahoma"/>
                        <a:ea typeface="Calibri"/>
                        <a:cs typeface="Times New Roman"/>
                      </a:endParaRPr>
                    </a:p>
                    <a:p>
                      <a:pPr marL="342900" lvl="0" indent="-342900">
                        <a:lnSpc>
                          <a:spcPct val="100000"/>
                        </a:lnSpc>
                        <a:spcBef>
                          <a:spcPts val="300"/>
                        </a:spcBef>
                        <a:spcAft>
                          <a:spcPts val="300"/>
                        </a:spcAft>
                        <a:buFont typeface="+mj-lt"/>
                        <a:buNone/>
                      </a:pPr>
                      <a:r>
                        <a:rPr lang="id-ID" sz="1800" b="1" dirty="0" smtClean="0">
                          <a:latin typeface="Tahoma"/>
                          <a:ea typeface="Calibri"/>
                          <a:cs typeface="Times New Roman"/>
                        </a:rPr>
                        <a:t>6.1.1  Administrasi </a:t>
                      </a:r>
                      <a:r>
                        <a:rPr lang="id-ID" sz="1800" b="1" dirty="0">
                          <a:latin typeface="Tahoma"/>
                          <a:ea typeface="Calibri"/>
                          <a:cs typeface="Times New Roman"/>
                        </a:rPr>
                        <a:t>Perkantoran</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id-ID" sz="1800" b="1" dirty="0" smtClean="0">
                        <a:latin typeface="Tahoma"/>
                        <a:ea typeface="Calibri"/>
                        <a:cs typeface="Times New Roman"/>
                      </a:endParaRPr>
                    </a:p>
                    <a:p>
                      <a:pPr algn="ctr">
                        <a:lnSpc>
                          <a:spcPct val="115000"/>
                        </a:lnSpc>
                        <a:spcBef>
                          <a:spcPts val="300"/>
                        </a:spcBef>
                        <a:spcAft>
                          <a:spcPts val="300"/>
                        </a:spcAft>
                      </a:pPr>
                      <a:r>
                        <a:rPr lang="id-ID" sz="1800" b="1" dirty="0" smtClean="0">
                          <a:latin typeface="Tahoma"/>
                          <a:ea typeface="Calibri"/>
                          <a:cs typeface="Times New Roman"/>
                        </a:rPr>
                        <a:t>100</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944">
                <a:tc rowSpan="3">
                  <a:txBody>
                    <a:bodyPr/>
                    <a:lstStyle/>
                    <a:p>
                      <a:pPr marL="342900" lvl="0" indent="-342900">
                        <a:lnSpc>
                          <a:spcPct val="115000"/>
                        </a:lnSpc>
                        <a:spcBef>
                          <a:spcPts val="300"/>
                        </a:spcBef>
                        <a:spcAft>
                          <a:spcPts val="300"/>
                        </a:spcAft>
                        <a:buFont typeface="+mj-lt"/>
                        <a:buNone/>
                      </a:pPr>
                      <a:endParaRPr kumimoji="0" lang="id-ID" sz="1800" b="1" kern="1200" dirty="0" smtClean="0">
                        <a:solidFill>
                          <a:schemeClr val="tx1"/>
                        </a:solidFill>
                        <a:latin typeface="Tahoma"/>
                        <a:ea typeface="Calibri"/>
                        <a:cs typeface="Times New Roman"/>
                      </a:endParaRPr>
                    </a:p>
                    <a:p>
                      <a:pPr marL="342900" lvl="0" indent="-342900">
                        <a:lnSpc>
                          <a:spcPct val="115000"/>
                        </a:lnSpc>
                        <a:spcBef>
                          <a:spcPts val="300"/>
                        </a:spcBef>
                        <a:spcAft>
                          <a:spcPts val="300"/>
                        </a:spcAft>
                        <a:buFont typeface="+mj-lt"/>
                        <a:buNone/>
                      </a:pPr>
                      <a:r>
                        <a:rPr kumimoji="0" lang="id-ID" sz="1800" b="1" kern="1200" dirty="0" smtClean="0">
                          <a:solidFill>
                            <a:schemeClr val="tx1"/>
                          </a:solidFill>
                          <a:latin typeface="Tahoma"/>
                          <a:ea typeface="Calibri"/>
                          <a:cs typeface="Times New Roman"/>
                        </a:rPr>
                        <a:t>6.2  </a:t>
                      </a:r>
                      <a:r>
                        <a:rPr lang="id-ID" sz="1800" b="1" dirty="0" smtClean="0">
                          <a:latin typeface="Tahoma"/>
                          <a:ea typeface="Calibri"/>
                          <a:cs typeface="Times New Roman"/>
                        </a:rPr>
                        <a:t>Keuangan</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 typeface="+mj-lt"/>
                        <a:buNone/>
                      </a:pPr>
                      <a:r>
                        <a:rPr lang="id-ID" sz="1800" b="1" dirty="0" smtClean="0">
                          <a:latin typeface="Tahoma"/>
                          <a:ea typeface="Calibri"/>
                          <a:cs typeface="Times New Roman"/>
                        </a:rPr>
                        <a:t>6.2.1  Akuntansi</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smtClean="0">
                          <a:latin typeface="Tahoma"/>
                          <a:ea typeface="Calibri"/>
                          <a:cs typeface="Times New Roman"/>
                        </a:rPr>
                        <a:t>101</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91">
                <a:tc vMerge="1">
                  <a:txBody>
                    <a:bodyPr/>
                    <a:lstStyle/>
                    <a:p>
                      <a:endParaRPr lang="id-ID"/>
                    </a:p>
                  </a:txBody>
                  <a:tcPr/>
                </a:tc>
                <a:tc>
                  <a:txBody>
                    <a:bodyPr/>
                    <a:lstStyle/>
                    <a:p>
                      <a:pPr marL="342900" lvl="0" indent="-342900">
                        <a:lnSpc>
                          <a:spcPct val="115000"/>
                        </a:lnSpc>
                        <a:spcBef>
                          <a:spcPts val="300"/>
                        </a:spcBef>
                        <a:spcAft>
                          <a:spcPts val="300"/>
                        </a:spcAft>
                        <a:buFont typeface="+mj-lt"/>
                        <a:buNone/>
                      </a:pPr>
                      <a:r>
                        <a:rPr lang="id-ID" sz="1800" b="1" dirty="0" smtClean="0">
                          <a:latin typeface="Tahoma"/>
                          <a:ea typeface="Calibri"/>
                          <a:cs typeface="Times New Roman"/>
                        </a:rPr>
                        <a:t>6.2.2  Perbankan</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smtClean="0">
                          <a:latin typeface="Tahoma"/>
                          <a:ea typeface="Calibri"/>
                          <a:cs typeface="Times New Roman"/>
                        </a:rPr>
                        <a:t>102</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822">
                <a:tc vMerge="1">
                  <a:txBody>
                    <a:bodyPr/>
                    <a:lstStyle/>
                    <a:p>
                      <a:endParaRPr lang="id-ID"/>
                    </a:p>
                  </a:txBody>
                  <a:tcPr/>
                </a:tc>
                <a:tc>
                  <a:txBody>
                    <a:bodyPr/>
                    <a:lstStyle/>
                    <a:p>
                      <a:pPr marL="342900" lvl="0" indent="-342900">
                        <a:lnSpc>
                          <a:spcPct val="115000"/>
                        </a:lnSpc>
                        <a:spcBef>
                          <a:spcPts val="300"/>
                        </a:spcBef>
                        <a:spcAft>
                          <a:spcPts val="300"/>
                        </a:spcAft>
                        <a:buFont typeface="+mj-lt"/>
                        <a:buNone/>
                      </a:pPr>
                      <a:r>
                        <a:rPr lang="id-ID" sz="1800" b="1" dirty="0" smtClean="0">
                          <a:latin typeface="Tahoma"/>
                          <a:ea typeface="Calibri"/>
                          <a:cs typeface="Times New Roman"/>
                        </a:rPr>
                        <a:t>6.2.3  Perbankan </a:t>
                      </a:r>
                      <a:r>
                        <a:rPr lang="id-ID" sz="1800" b="1" dirty="0">
                          <a:latin typeface="Tahoma"/>
                          <a:ea typeface="Calibri"/>
                          <a:cs typeface="Times New Roman"/>
                        </a:rPr>
                        <a:t>Syariah</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smtClean="0">
                          <a:latin typeface="Tahoma"/>
                          <a:ea typeface="Calibri"/>
                          <a:cs typeface="Times New Roman"/>
                        </a:rPr>
                        <a:t>103</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013">
                <a:tc>
                  <a:txBody>
                    <a:bodyPr/>
                    <a:lstStyle/>
                    <a:p>
                      <a:pPr marL="342900" lvl="0" indent="-342900">
                        <a:lnSpc>
                          <a:spcPct val="115000"/>
                        </a:lnSpc>
                        <a:spcBef>
                          <a:spcPts val="300"/>
                        </a:spcBef>
                        <a:spcAft>
                          <a:spcPts val="300"/>
                        </a:spcAft>
                        <a:buFont typeface="+mj-lt"/>
                        <a:buNone/>
                      </a:pPr>
                      <a:r>
                        <a:rPr lang="id-ID" sz="1800" b="1" dirty="0" smtClean="0">
                          <a:latin typeface="Tahoma"/>
                          <a:ea typeface="Calibri"/>
                          <a:cs typeface="Times New Roman"/>
                        </a:rPr>
                        <a:t>6.3  Tata </a:t>
                      </a:r>
                      <a:r>
                        <a:rPr lang="id-ID" sz="1800" b="1" dirty="0">
                          <a:latin typeface="Tahoma"/>
                          <a:ea typeface="Calibri"/>
                          <a:cs typeface="Times New Roman"/>
                        </a:rPr>
                        <a:t>Niaga</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 typeface="+mj-lt"/>
                        <a:buNone/>
                      </a:pPr>
                      <a:r>
                        <a:rPr lang="id-ID" sz="1800" b="1" dirty="0" smtClean="0">
                          <a:latin typeface="Tahoma"/>
                          <a:ea typeface="Calibri"/>
                          <a:cs typeface="Times New Roman"/>
                        </a:rPr>
                        <a:t>6.3.1  Pemasaran</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dirty="0" smtClean="0">
                          <a:latin typeface="Tahoma"/>
                          <a:ea typeface="Calibri"/>
                          <a:cs typeface="Times New Roman"/>
                        </a:rPr>
                        <a:t>104</a:t>
                      </a:r>
                      <a:endParaRPr lang="id-ID" sz="1800" b="1" dirty="0">
                        <a:latin typeface="Calibri"/>
                        <a:ea typeface="Calibri"/>
                        <a:cs typeface="Times New Roman"/>
                      </a:endParaRPr>
                    </a:p>
                  </a:txBody>
                  <a:tcPr marL="51433" marR="51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429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6742"/>
            <a:ext cx="6515100" cy="432048"/>
          </a:xfrm>
        </p:spPr>
        <p:txBody>
          <a:bodyPr>
            <a:normAutofit fontScale="90000"/>
          </a:bodyPr>
          <a:lstStyle/>
          <a:p>
            <a:pPr algn="ctr">
              <a:defRPr/>
            </a:pPr>
            <a:r>
              <a:rPr lang="en-US" sz="1650" b="1" dirty="0"/>
              <a:t>7. </a:t>
            </a:r>
            <a:r>
              <a:rPr lang="id-ID" sz="1650" b="1" dirty="0"/>
              <a:t>BIDANG KEAHLIAN</a:t>
            </a:r>
            <a:r>
              <a:rPr lang="en-US" b="1" dirty="0"/>
              <a:t> </a:t>
            </a:r>
            <a:r>
              <a:rPr lang="en-US" b="1" dirty="0" smtClean="0"/>
              <a:t> P</a:t>
            </a:r>
            <a:r>
              <a:rPr lang="id-ID" sz="3975" dirty="0">
                <a:latin typeface="Bauhaus 93" pitchFamily="82" charset="0"/>
              </a:rPr>
              <a:t>ariwisata</a:t>
            </a:r>
            <a:endParaRPr lang="id-ID" sz="3975" dirty="0"/>
          </a:p>
        </p:txBody>
      </p:sp>
      <p:graphicFrame>
        <p:nvGraphicFramePr>
          <p:cNvPr id="4" name="Table 3"/>
          <p:cNvGraphicFramePr>
            <a:graphicFrameLocks noGrp="1"/>
          </p:cNvGraphicFramePr>
          <p:nvPr>
            <p:extLst/>
          </p:nvPr>
        </p:nvGraphicFramePr>
        <p:xfrm>
          <a:off x="806824" y="1949754"/>
          <a:ext cx="7432862" cy="3155160"/>
        </p:xfrm>
        <a:graphic>
          <a:graphicData uri="http://schemas.openxmlformats.org/drawingml/2006/table">
            <a:tbl>
              <a:tblPr/>
              <a:tblGrid>
                <a:gridCol w="2400300"/>
                <a:gridCol w="4298580"/>
                <a:gridCol w="733982"/>
              </a:tblGrid>
              <a:tr h="525894">
                <a:tc rowSpan="2">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7.1  Kepariwisataan</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7.1.1  Usaha </a:t>
                      </a:r>
                      <a:r>
                        <a:rPr lang="id-ID" sz="2100" dirty="0">
                          <a:latin typeface="Tahoma"/>
                          <a:ea typeface="Calibri"/>
                          <a:cs typeface="Times New Roman"/>
                        </a:rPr>
                        <a:t>Perjalanan Wisata</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2100">
                          <a:latin typeface="Tahoma"/>
                          <a:ea typeface="Calibri"/>
                          <a:cs typeface="Times New Roman"/>
                        </a:rPr>
                        <a:t>105</a:t>
                      </a:r>
                      <a:endParaRPr lang="id-ID" sz="210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211">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7.1.2  Akomodasi </a:t>
                      </a:r>
                      <a:r>
                        <a:rPr lang="id-ID" sz="2100" dirty="0">
                          <a:latin typeface="Tahoma"/>
                          <a:ea typeface="Calibri"/>
                          <a:cs typeface="Times New Roman"/>
                        </a:rPr>
                        <a:t>Perhotelan</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2100">
                          <a:latin typeface="Tahoma"/>
                          <a:ea typeface="Calibri"/>
                          <a:cs typeface="Times New Roman"/>
                        </a:rPr>
                        <a:t>106</a:t>
                      </a:r>
                      <a:endParaRPr lang="id-ID" sz="210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211">
                <a:tc rowSpan="2">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7.2  Tata </a:t>
                      </a:r>
                      <a:r>
                        <a:rPr lang="id-ID" sz="2100" dirty="0">
                          <a:latin typeface="Tahoma"/>
                          <a:ea typeface="Calibri"/>
                          <a:cs typeface="Times New Roman"/>
                        </a:rPr>
                        <a:t>Boga</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7.2.1  Jasa </a:t>
                      </a:r>
                      <a:r>
                        <a:rPr lang="id-ID" sz="2100" dirty="0">
                          <a:latin typeface="Tahoma"/>
                          <a:ea typeface="Calibri"/>
                          <a:cs typeface="Times New Roman"/>
                        </a:rPr>
                        <a:t>Boga</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2100" dirty="0">
                          <a:latin typeface="Tahoma"/>
                          <a:ea typeface="Calibri"/>
                          <a:cs typeface="Times New Roman"/>
                        </a:rPr>
                        <a:t>107</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211">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7.2.2</a:t>
                      </a:r>
                      <a:r>
                        <a:rPr lang="id-ID" sz="2100" baseline="0" dirty="0" smtClean="0">
                          <a:latin typeface="Tahoma"/>
                          <a:ea typeface="Calibri"/>
                          <a:cs typeface="Times New Roman"/>
                        </a:rPr>
                        <a:t>  </a:t>
                      </a:r>
                      <a:r>
                        <a:rPr lang="id-ID" sz="2100" dirty="0" smtClean="0">
                          <a:latin typeface="Tahoma"/>
                          <a:ea typeface="Calibri"/>
                          <a:cs typeface="Times New Roman"/>
                        </a:rPr>
                        <a:t>Patiseri</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2100" dirty="0">
                          <a:latin typeface="Tahoma"/>
                          <a:ea typeface="Calibri"/>
                          <a:cs typeface="Times New Roman"/>
                        </a:rPr>
                        <a:t>108</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211">
                <a:tc rowSpan="2">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7.3  Tata </a:t>
                      </a:r>
                      <a:r>
                        <a:rPr lang="id-ID" sz="2100" dirty="0">
                          <a:latin typeface="Tahoma"/>
                          <a:ea typeface="Calibri"/>
                          <a:cs typeface="Times New Roman"/>
                        </a:rPr>
                        <a:t>Kecantikan</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7.3.1  Tata </a:t>
                      </a:r>
                      <a:r>
                        <a:rPr lang="id-ID" sz="2100" dirty="0">
                          <a:latin typeface="Tahoma"/>
                          <a:ea typeface="Calibri"/>
                          <a:cs typeface="Times New Roman"/>
                        </a:rPr>
                        <a:t>Kecantikan Rambut</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2100" dirty="0">
                          <a:latin typeface="Tahoma"/>
                          <a:ea typeface="Calibri"/>
                          <a:cs typeface="Times New Roman"/>
                        </a:rPr>
                        <a:t>109</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211">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7.3.2  Tata </a:t>
                      </a:r>
                      <a:r>
                        <a:rPr lang="id-ID" sz="2100" dirty="0">
                          <a:latin typeface="Tahoma"/>
                          <a:ea typeface="Calibri"/>
                          <a:cs typeface="Times New Roman"/>
                        </a:rPr>
                        <a:t>Kecantikan Kulit</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2100" dirty="0">
                          <a:latin typeface="Tahoma"/>
                          <a:ea typeface="Calibri"/>
                          <a:cs typeface="Times New Roman"/>
                        </a:rPr>
                        <a:t>110</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211">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7.4  Tata </a:t>
                      </a:r>
                      <a:r>
                        <a:rPr lang="id-ID" sz="2100" dirty="0">
                          <a:latin typeface="Tahoma"/>
                          <a:ea typeface="Calibri"/>
                          <a:cs typeface="Times New Roman"/>
                        </a:rPr>
                        <a:t>Busana</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2100" dirty="0" smtClean="0">
                          <a:latin typeface="Tahoma"/>
                          <a:ea typeface="Calibri"/>
                          <a:cs typeface="Times New Roman"/>
                        </a:rPr>
                        <a:t>7.4.1  Tata </a:t>
                      </a:r>
                      <a:r>
                        <a:rPr lang="id-ID" sz="2100" dirty="0">
                          <a:latin typeface="Tahoma"/>
                          <a:ea typeface="Calibri"/>
                          <a:cs typeface="Times New Roman"/>
                        </a:rPr>
                        <a:t>Busana</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2100" dirty="0">
                          <a:latin typeface="Tahoma"/>
                          <a:ea typeface="Calibri"/>
                          <a:cs typeface="Times New Roman"/>
                        </a:rPr>
                        <a:t>111</a:t>
                      </a:r>
                      <a:endParaRPr lang="id-ID" sz="2100" dirty="0">
                        <a:latin typeface="Calibri"/>
                        <a:ea typeface="Calibri"/>
                        <a:cs typeface="Times New Roman"/>
                      </a:endParaRPr>
                    </a:p>
                  </a:txBody>
                  <a:tcPr marL="51440" marR="51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12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409225"/>
          </a:xfrm>
        </p:spPr>
        <p:txBody>
          <a:bodyPr anchor="ctr">
            <a:normAutofit fontScale="90000"/>
          </a:bodyPr>
          <a:lstStyle/>
          <a:p>
            <a:pPr algn="ctr">
              <a:defRPr/>
            </a:pPr>
            <a:r>
              <a:rPr lang="en-US" sz="2025" dirty="0"/>
              <a:t>8. </a:t>
            </a:r>
            <a:r>
              <a:rPr lang="id-ID" sz="2025" dirty="0"/>
              <a:t>BIDANG KEAHLIAN</a:t>
            </a:r>
            <a:r>
              <a:rPr lang="en-US" dirty="0"/>
              <a:t> </a:t>
            </a:r>
            <a:r>
              <a:rPr lang="en-US" dirty="0" smtClean="0"/>
              <a:t> </a:t>
            </a:r>
            <a:r>
              <a:rPr lang="en-US" sz="4500" dirty="0">
                <a:latin typeface="Bauhaus 93" pitchFamily="82" charset="0"/>
              </a:rPr>
              <a:t>S</a:t>
            </a:r>
            <a:r>
              <a:rPr lang="id-ID" sz="4500" dirty="0">
                <a:latin typeface="Bauhaus 93" pitchFamily="82" charset="0"/>
              </a:rPr>
              <a:t>eni rupa dan </a:t>
            </a:r>
            <a:r>
              <a:rPr lang="en-US" sz="4500" dirty="0">
                <a:latin typeface="Bauhaus 93" pitchFamily="82" charset="0"/>
              </a:rPr>
              <a:t>K</a:t>
            </a:r>
            <a:r>
              <a:rPr lang="id-ID" sz="4500" dirty="0">
                <a:latin typeface="Bauhaus 93" pitchFamily="82" charset="0"/>
              </a:rPr>
              <a:t>riya</a:t>
            </a:r>
            <a:endParaRPr lang="id-ID" sz="4500" dirty="0"/>
          </a:p>
        </p:txBody>
      </p:sp>
      <p:graphicFrame>
        <p:nvGraphicFramePr>
          <p:cNvPr id="4" name="Table 3"/>
          <p:cNvGraphicFramePr>
            <a:graphicFrameLocks noGrp="1"/>
          </p:cNvGraphicFramePr>
          <p:nvPr>
            <p:extLst/>
          </p:nvPr>
        </p:nvGraphicFramePr>
        <p:xfrm>
          <a:off x="887507" y="1802215"/>
          <a:ext cx="7799294" cy="3249414"/>
        </p:xfrm>
        <a:graphic>
          <a:graphicData uri="http://schemas.openxmlformats.org/drawingml/2006/table">
            <a:tbl>
              <a:tblPr/>
              <a:tblGrid>
                <a:gridCol w="2027144"/>
                <a:gridCol w="5001983"/>
                <a:gridCol w="770167"/>
              </a:tblGrid>
              <a:tr h="325994">
                <a:tc rowSpan="5">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8.1  Seni </a:t>
                      </a:r>
                      <a:r>
                        <a:rPr lang="id-ID" sz="1800" b="1" dirty="0">
                          <a:latin typeface="Tahoma"/>
                          <a:ea typeface="Calibri"/>
                          <a:cs typeface="Times New Roman"/>
                        </a:rPr>
                        <a:t>Rupa</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8.1.1  Seni </a:t>
                      </a:r>
                      <a:r>
                        <a:rPr lang="id-ID" sz="1800" b="1" dirty="0">
                          <a:latin typeface="Tahoma"/>
                          <a:ea typeface="Calibri"/>
                          <a:cs typeface="Times New Roman"/>
                        </a:rPr>
                        <a:t>Lukis</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a:latin typeface="Tahoma"/>
                          <a:ea typeface="Calibri"/>
                          <a:cs typeface="Times New Roman"/>
                        </a:rPr>
                        <a:t>112</a:t>
                      </a:r>
                      <a:endParaRPr lang="id-ID" sz="1800" b="1">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8.1.2  Seni </a:t>
                      </a:r>
                      <a:r>
                        <a:rPr lang="id-ID" sz="1800" b="1" dirty="0">
                          <a:latin typeface="Tahoma"/>
                          <a:ea typeface="Calibri"/>
                          <a:cs typeface="Times New Roman"/>
                        </a:rPr>
                        <a:t>Patung</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113</a:t>
                      </a:r>
                      <a:endParaRPr lang="id-ID" sz="1800" b="1">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8.1</a:t>
                      </a:r>
                      <a:r>
                        <a:rPr lang="id-ID" sz="1800" b="1" baseline="0" dirty="0" smtClean="0">
                          <a:latin typeface="Tahoma"/>
                          <a:ea typeface="Calibri"/>
                          <a:cs typeface="Times New Roman"/>
                        </a:rPr>
                        <a:t>.3  </a:t>
                      </a:r>
                      <a:r>
                        <a:rPr lang="id-ID" sz="1800" b="1" dirty="0" smtClean="0">
                          <a:latin typeface="Tahoma"/>
                          <a:ea typeface="Calibri"/>
                          <a:cs typeface="Times New Roman"/>
                        </a:rPr>
                        <a:t>Desain </a:t>
                      </a:r>
                      <a:r>
                        <a:rPr lang="id-ID" sz="1800" b="1" dirty="0">
                          <a:latin typeface="Tahoma"/>
                          <a:ea typeface="Calibri"/>
                          <a:cs typeface="Times New Roman"/>
                        </a:rPr>
                        <a:t>Komunikasi Visual</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a:latin typeface="Tahoma"/>
                          <a:ea typeface="Calibri"/>
                          <a:cs typeface="Times New Roman"/>
                        </a:rPr>
                        <a:t>114</a:t>
                      </a:r>
                      <a:endParaRPr lang="id-ID" sz="1800" b="1">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8.1.4</a:t>
                      </a:r>
                      <a:r>
                        <a:rPr lang="id-ID" sz="1800" b="1" baseline="0" dirty="0" smtClean="0">
                          <a:latin typeface="Tahoma"/>
                          <a:ea typeface="Calibri"/>
                          <a:cs typeface="Times New Roman"/>
                        </a:rPr>
                        <a:t>  </a:t>
                      </a:r>
                      <a:r>
                        <a:rPr lang="id-ID" sz="1800" b="1" dirty="0" smtClean="0">
                          <a:latin typeface="Tahoma"/>
                          <a:ea typeface="Calibri"/>
                          <a:cs typeface="Times New Roman"/>
                        </a:rPr>
                        <a:t>Desain </a:t>
                      </a:r>
                      <a:r>
                        <a:rPr lang="id-ID" sz="1800" b="1" dirty="0">
                          <a:latin typeface="Tahoma"/>
                          <a:ea typeface="Calibri"/>
                          <a:cs typeface="Times New Roman"/>
                        </a:rPr>
                        <a:t>Interior</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a:latin typeface="Tahoma"/>
                          <a:ea typeface="Calibri"/>
                          <a:cs typeface="Times New Roman"/>
                        </a:rPr>
                        <a:t>115</a:t>
                      </a:r>
                      <a:endParaRPr lang="id-ID" sz="1800" b="1">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8.1.5  Animasi</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a:latin typeface="Tahoma"/>
                          <a:ea typeface="Calibri"/>
                          <a:cs typeface="Times New Roman"/>
                        </a:rPr>
                        <a:t>116</a:t>
                      </a:r>
                      <a:endParaRPr lang="id-ID" sz="1800" b="1">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rowSpan="5">
                  <a:txBody>
                    <a:bodyPr/>
                    <a:lstStyle/>
                    <a:p>
                      <a:pPr marL="682625" lvl="0" indent="-682625">
                        <a:lnSpc>
                          <a:spcPct val="115000"/>
                        </a:lnSpc>
                        <a:spcBef>
                          <a:spcPts val="300"/>
                        </a:spcBef>
                        <a:spcAft>
                          <a:spcPts val="300"/>
                        </a:spcAft>
                        <a:buFontTx/>
                        <a:buNone/>
                      </a:pPr>
                      <a:r>
                        <a:rPr lang="id-ID" sz="1800" b="1" dirty="0" smtClean="0">
                          <a:latin typeface="Tahoma"/>
                          <a:ea typeface="Calibri"/>
                          <a:cs typeface="Times New Roman"/>
                        </a:rPr>
                        <a:t>8.2  Desain </a:t>
                      </a:r>
                      <a:r>
                        <a:rPr lang="id-ID" sz="1800" b="1" dirty="0">
                          <a:latin typeface="Tahoma"/>
                          <a:ea typeface="Calibri"/>
                          <a:cs typeface="Times New Roman"/>
                        </a:rPr>
                        <a:t>dan Produksi Kriya</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8.2.1 </a:t>
                      </a:r>
                      <a:r>
                        <a:rPr lang="en-US" sz="1800" b="1" dirty="0" smtClean="0">
                          <a:latin typeface="Tahoma"/>
                          <a:ea typeface="Calibri"/>
                          <a:cs typeface="Times New Roman"/>
                        </a:rPr>
                        <a:t> </a:t>
                      </a:r>
                      <a:r>
                        <a:rPr lang="id-ID" sz="1800" b="1" dirty="0" smtClean="0">
                          <a:latin typeface="Tahoma"/>
                          <a:ea typeface="Calibri"/>
                          <a:cs typeface="Times New Roman"/>
                        </a:rPr>
                        <a:t>Desain </a:t>
                      </a:r>
                      <a:r>
                        <a:rPr lang="id-ID" sz="1800" b="1" dirty="0">
                          <a:latin typeface="Tahoma"/>
                          <a:ea typeface="Calibri"/>
                          <a:cs typeface="Times New Roman"/>
                        </a:rPr>
                        <a:t>dan Produksi Kriya Tekstil</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117</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8.2.2 </a:t>
                      </a:r>
                      <a:r>
                        <a:rPr lang="en-US" sz="1800" b="1" dirty="0" smtClean="0">
                          <a:latin typeface="Tahoma"/>
                          <a:ea typeface="Calibri"/>
                          <a:cs typeface="Times New Roman"/>
                        </a:rPr>
                        <a:t> </a:t>
                      </a:r>
                      <a:r>
                        <a:rPr lang="id-ID" sz="1800" b="1" dirty="0" smtClean="0">
                          <a:latin typeface="Tahoma"/>
                          <a:ea typeface="Calibri"/>
                          <a:cs typeface="Times New Roman"/>
                        </a:rPr>
                        <a:t>Desain </a:t>
                      </a:r>
                      <a:r>
                        <a:rPr lang="id-ID" sz="1800" b="1" dirty="0">
                          <a:latin typeface="Tahoma"/>
                          <a:ea typeface="Calibri"/>
                          <a:cs typeface="Times New Roman"/>
                        </a:rPr>
                        <a:t>dan Produksi Kriya Kulit</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118</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8.2.3 </a:t>
                      </a:r>
                      <a:r>
                        <a:rPr lang="en-US" sz="1800" b="1" dirty="0" smtClean="0">
                          <a:latin typeface="Tahoma"/>
                          <a:ea typeface="Calibri"/>
                          <a:cs typeface="Times New Roman"/>
                        </a:rPr>
                        <a:t> </a:t>
                      </a:r>
                      <a:r>
                        <a:rPr lang="id-ID" sz="1800" b="1" dirty="0" smtClean="0">
                          <a:latin typeface="Tahoma"/>
                          <a:ea typeface="Calibri"/>
                          <a:cs typeface="Times New Roman"/>
                        </a:rPr>
                        <a:t>Desain </a:t>
                      </a:r>
                      <a:r>
                        <a:rPr lang="id-ID" sz="1800" b="1" dirty="0">
                          <a:latin typeface="Tahoma"/>
                          <a:ea typeface="Calibri"/>
                          <a:cs typeface="Times New Roman"/>
                        </a:rPr>
                        <a:t>dan Produksi Kriya Keramik</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dirty="0">
                          <a:latin typeface="Tahoma"/>
                          <a:ea typeface="Calibri"/>
                          <a:cs typeface="Times New Roman"/>
                        </a:rPr>
                        <a:t>119</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94">
                <a:tc vMerge="1">
                  <a:txBody>
                    <a:bodyPr/>
                    <a:lstStyle/>
                    <a:p>
                      <a:pPr>
                        <a:lnSpc>
                          <a:spcPct val="115000"/>
                        </a:lnSpc>
                        <a:spcBef>
                          <a:spcPts val="300"/>
                        </a:spcBef>
                        <a:spcAft>
                          <a:spcPts val="300"/>
                        </a:spcAft>
                        <a:buFontTx/>
                        <a:buNone/>
                      </a:pPr>
                      <a:endParaRPr lang="id-ID" sz="1200" dirty="0">
                        <a:latin typeface="Tahom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8.2.4 </a:t>
                      </a:r>
                      <a:r>
                        <a:rPr lang="en-US" sz="1800" b="1" dirty="0" smtClean="0">
                          <a:latin typeface="Tahoma"/>
                          <a:ea typeface="Calibri"/>
                          <a:cs typeface="Times New Roman"/>
                        </a:rPr>
                        <a:t> </a:t>
                      </a:r>
                      <a:r>
                        <a:rPr lang="id-ID" sz="1800" b="1" dirty="0" smtClean="0">
                          <a:latin typeface="Tahoma"/>
                          <a:ea typeface="Calibri"/>
                          <a:cs typeface="Times New Roman"/>
                        </a:rPr>
                        <a:t>Desain </a:t>
                      </a:r>
                      <a:r>
                        <a:rPr lang="id-ID" sz="1800" b="1" dirty="0">
                          <a:latin typeface="Tahoma"/>
                          <a:ea typeface="Calibri"/>
                          <a:cs typeface="Times New Roman"/>
                        </a:rPr>
                        <a:t>dan Produksi Kriya Logam</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800" b="1" dirty="0">
                          <a:latin typeface="Tahoma"/>
                          <a:ea typeface="Calibri"/>
                          <a:cs typeface="Times New Roman"/>
                        </a:rPr>
                        <a:t>120</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68">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800" b="1" dirty="0" smtClean="0">
                          <a:latin typeface="Tahoma"/>
                          <a:ea typeface="Calibri"/>
                          <a:cs typeface="Times New Roman"/>
                        </a:rPr>
                        <a:t>8.2.5 </a:t>
                      </a:r>
                      <a:r>
                        <a:rPr lang="en-US" sz="1800" b="1" smtClean="0">
                          <a:latin typeface="Tahoma"/>
                          <a:ea typeface="Calibri"/>
                          <a:cs typeface="Times New Roman"/>
                        </a:rPr>
                        <a:t> </a:t>
                      </a:r>
                      <a:r>
                        <a:rPr lang="id-ID" sz="1800" b="1" smtClean="0">
                          <a:latin typeface="Tahoma"/>
                          <a:ea typeface="Calibri"/>
                          <a:cs typeface="Times New Roman"/>
                        </a:rPr>
                        <a:t>Desain </a:t>
                      </a:r>
                      <a:r>
                        <a:rPr lang="id-ID" sz="1800" b="1" dirty="0">
                          <a:latin typeface="Tahoma"/>
                          <a:ea typeface="Calibri"/>
                          <a:cs typeface="Times New Roman"/>
                        </a:rPr>
                        <a:t>dan Produksi Kriya Kayu</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800" b="1" dirty="0">
                          <a:latin typeface="Tahoma"/>
                          <a:ea typeface="Calibri"/>
                          <a:cs typeface="Times New Roman"/>
                        </a:rPr>
                        <a:t>121</a:t>
                      </a:r>
                      <a:endParaRPr lang="id-ID" sz="1800" b="1"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990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1099298"/>
            <a:ext cx="7725335" cy="284634"/>
          </a:xfrm>
        </p:spPr>
        <p:txBody>
          <a:bodyPr>
            <a:noAutofit/>
          </a:bodyPr>
          <a:lstStyle/>
          <a:p>
            <a:pPr algn="ctr">
              <a:defRPr/>
            </a:pPr>
            <a:r>
              <a:rPr lang="en-US" sz="1800" dirty="0"/>
              <a:t>9. </a:t>
            </a:r>
            <a:r>
              <a:rPr lang="id-ID" sz="1800" dirty="0"/>
              <a:t>BIDANG KEAHLIAN</a:t>
            </a:r>
            <a:r>
              <a:rPr lang="en-US" sz="2400" dirty="0"/>
              <a:t>  </a:t>
            </a:r>
            <a:r>
              <a:rPr lang="en-US" sz="3600" dirty="0">
                <a:latin typeface="Bauhaus 93" pitchFamily="82" charset="0"/>
              </a:rPr>
              <a:t>S</a:t>
            </a:r>
            <a:r>
              <a:rPr lang="id-ID" sz="3600" dirty="0">
                <a:latin typeface="Bauhaus 93" pitchFamily="82" charset="0"/>
              </a:rPr>
              <a:t>eni </a:t>
            </a:r>
            <a:r>
              <a:rPr lang="en-US" sz="3600" dirty="0">
                <a:latin typeface="Bauhaus 93" pitchFamily="82" charset="0"/>
              </a:rPr>
              <a:t>P</a:t>
            </a:r>
            <a:r>
              <a:rPr lang="id-ID" sz="3600" dirty="0">
                <a:latin typeface="Bauhaus 93" pitchFamily="82" charset="0"/>
              </a:rPr>
              <a:t>ertunjukan</a:t>
            </a:r>
            <a:endParaRPr lang="id-ID" sz="3600" dirty="0"/>
          </a:p>
        </p:txBody>
      </p:sp>
      <p:graphicFrame>
        <p:nvGraphicFramePr>
          <p:cNvPr id="4" name="Table 3"/>
          <p:cNvGraphicFramePr>
            <a:graphicFrameLocks noGrp="1"/>
          </p:cNvGraphicFramePr>
          <p:nvPr>
            <p:extLst/>
          </p:nvPr>
        </p:nvGraphicFramePr>
        <p:xfrm>
          <a:off x="1601392" y="2078831"/>
          <a:ext cx="6103144" cy="2839641"/>
        </p:xfrm>
        <a:graphic>
          <a:graphicData uri="http://schemas.openxmlformats.org/drawingml/2006/table">
            <a:tbl>
              <a:tblPr/>
              <a:tblGrid>
                <a:gridCol w="2430455"/>
                <a:gridCol w="3070014"/>
                <a:gridCol w="602675"/>
              </a:tblGrid>
              <a:tr h="405663">
                <a:tc rowSpan="2">
                  <a:txBody>
                    <a:bodyPr/>
                    <a:lstStyle/>
                    <a:p>
                      <a:pPr marL="342900" lvl="0" indent="-342900">
                        <a:lnSpc>
                          <a:spcPct val="115000"/>
                        </a:lnSpc>
                        <a:spcBef>
                          <a:spcPts val="300"/>
                        </a:spcBef>
                        <a:spcAft>
                          <a:spcPts val="300"/>
                        </a:spcAft>
                        <a:buSzPts val="1000"/>
                        <a:buFontTx/>
                        <a:buNone/>
                      </a:pPr>
                      <a:r>
                        <a:rPr lang="id-ID" sz="1500" b="1" dirty="0" smtClean="0">
                          <a:latin typeface="Tahoma"/>
                          <a:ea typeface="Calibri"/>
                          <a:cs typeface="Times New Roman"/>
                        </a:rPr>
                        <a:t>9.1  Seni </a:t>
                      </a:r>
                      <a:r>
                        <a:rPr lang="id-ID" sz="1500" b="1" dirty="0">
                          <a:latin typeface="Tahoma"/>
                          <a:ea typeface="Calibri"/>
                          <a:cs typeface="Times New Roman"/>
                        </a:rPr>
                        <a:t>Musik</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500" b="1" dirty="0" smtClean="0">
                          <a:latin typeface="Tahoma"/>
                          <a:ea typeface="Calibri"/>
                          <a:cs typeface="Times New Roman"/>
                        </a:rPr>
                        <a:t>9.1.1  Seni </a:t>
                      </a:r>
                      <a:r>
                        <a:rPr lang="id-ID" sz="1500" b="1" dirty="0">
                          <a:latin typeface="Tahoma"/>
                          <a:ea typeface="Calibri"/>
                          <a:cs typeface="Times New Roman"/>
                        </a:rPr>
                        <a:t>Musik Klasik</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b="1">
                          <a:latin typeface="Tahoma"/>
                          <a:ea typeface="Calibri"/>
                          <a:cs typeface="Times New Roman"/>
                        </a:rPr>
                        <a:t>122</a:t>
                      </a:r>
                      <a:endParaRPr lang="id-ID" sz="15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63">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500" b="1" dirty="0" smtClean="0">
                          <a:latin typeface="Tahoma"/>
                          <a:ea typeface="Calibri"/>
                          <a:cs typeface="Times New Roman"/>
                        </a:rPr>
                        <a:t>9.1.2</a:t>
                      </a:r>
                      <a:r>
                        <a:rPr lang="id-ID" sz="1500" b="1" baseline="0" dirty="0" smtClean="0">
                          <a:latin typeface="Tahoma"/>
                          <a:ea typeface="Calibri"/>
                          <a:cs typeface="Times New Roman"/>
                        </a:rPr>
                        <a:t>  </a:t>
                      </a:r>
                      <a:r>
                        <a:rPr lang="id-ID" sz="1500" b="1" dirty="0" smtClean="0">
                          <a:latin typeface="Tahoma"/>
                          <a:ea typeface="Calibri"/>
                          <a:cs typeface="Times New Roman"/>
                        </a:rPr>
                        <a:t>Seni </a:t>
                      </a:r>
                      <a:r>
                        <a:rPr lang="id-ID" sz="1500" b="1" dirty="0">
                          <a:latin typeface="Tahoma"/>
                          <a:ea typeface="Calibri"/>
                          <a:cs typeface="Times New Roman"/>
                        </a:rPr>
                        <a:t>Musik Non Klasik</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b="1">
                          <a:latin typeface="Tahoma"/>
                          <a:ea typeface="Calibri"/>
                          <a:cs typeface="Times New Roman"/>
                        </a:rPr>
                        <a:t>123</a:t>
                      </a:r>
                      <a:endParaRPr lang="id-ID" sz="15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63">
                <a:tc>
                  <a:txBody>
                    <a:bodyPr/>
                    <a:lstStyle/>
                    <a:p>
                      <a:pPr marL="342900" lvl="0" indent="-342900">
                        <a:lnSpc>
                          <a:spcPct val="115000"/>
                        </a:lnSpc>
                        <a:spcBef>
                          <a:spcPts val="300"/>
                        </a:spcBef>
                        <a:spcAft>
                          <a:spcPts val="300"/>
                        </a:spcAft>
                        <a:buSzPts val="1000"/>
                        <a:buFontTx/>
                        <a:buNone/>
                      </a:pPr>
                      <a:r>
                        <a:rPr lang="id-ID" sz="1500" b="1" dirty="0" smtClean="0">
                          <a:latin typeface="Tahoma"/>
                          <a:ea typeface="Calibri"/>
                          <a:cs typeface="Times New Roman"/>
                        </a:rPr>
                        <a:t>9.2  Seni </a:t>
                      </a:r>
                      <a:r>
                        <a:rPr lang="id-ID" sz="1500" b="1" dirty="0">
                          <a:latin typeface="Tahoma"/>
                          <a:ea typeface="Calibri"/>
                          <a:cs typeface="Times New Roman"/>
                        </a:rPr>
                        <a:t>Tari</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500" b="1" dirty="0" smtClean="0">
                          <a:latin typeface="Tahoma"/>
                          <a:ea typeface="Calibri"/>
                          <a:cs typeface="Times New Roman"/>
                        </a:rPr>
                        <a:t>9.2.1  Seni </a:t>
                      </a:r>
                      <a:r>
                        <a:rPr lang="id-ID" sz="1500" b="1" dirty="0">
                          <a:latin typeface="Tahoma"/>
                          <a:ea typeface="Calibri"/>
                          <a:cs typeface="Times New Roman"/>
                        </a:rPr>
                        <a:t>Tari</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b="1">
                          <a:latin typeface="Tahoma"/>
                          <a:ea typeface="Calibri"/>
                          <a:cs typeface="Times New Roman"/>
                        </a:rPr>
                        <a:t>124</a:t>
                      </a:r>
                      <a:endParaRPr lang="id-ID" sz="15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63">
                <a:tc>
                  <a:txBody>
                    <a:bodyPr/>
                    <a:lstStyle/>
                    <a:p>
                      <a:pPr marL="342900" lvl="0" indent="-342900">
                        <a:lnSpc>
                          <a:spcPct val="115000"/>
                        </a:lnSpc>
                        <a:spcBef>
                          <a:spcPts val="300"/>
                        </a:spcBef>
                        <a:spcAft>
                          <a:spcPts val="300"/>
                        </a:spcAft>
                        <a:buSzPts val="1000"/>
                        <a:buFontTx/>
                        <a:buNone/>
                      </a:pPr>
                      <a:r>
                        <a:rPr lang="id-ID" sz="1500" b="1" dirty="0" smtClean="0">
                          <a:latin typeface="Tahoma"/>
                          <a:ea typeface="Calibri"/>
                          <a:cs typeface="Times New Roman"/>
                        </a:rPr>
                        <a:t>9.3  Seni </a:t>
                      </a:r>
                      <a:r>
                        <a:rPr lang="id-ID" sz="1500" b="1" dirty="0">
                          <a:latin typeface="Tahoma"/>
                          <a:ea typeface="Calibri"/>
                          <a:cs typeface="Times New Roman"/>
                        </a:rPr>
                        <a:t>Karawitan</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500" b="1" dirty="0" smtClean="0">
                          <a:latin typeface="Tahoma"/>
                          <a:ea typeface="Calibri"/>
                          <a:cs typeface="Times New Roman"/>
                        </a:rPr>
                        <a:t>9.3.1  Seni </a:t>
                      </a:r>
                      <a:r>
                        <a:rPr lang="id-ID" sz="1500" b="1" dirty="0">
                          <a:latin typeface="Tahoma"/>
                          <a:ea typeface="Calibri"/>
                          <a:cs typeface="Times New Roman"/>
                        </a:rPr>
                        <a:t>Karawitan</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b="1">
                          <a:latin typeface="Tahoma"/>
                          <a:ea typeface="Calibri"/>
                          <a:cs typeface="Times New Roman"/>
                        </a:rPr>
                        <a:t>125</a:t>
                      </a:r>
                      <a:endParaRPr lang="id-ID" sz="15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63">
                <a:tc>
                  <a:txBody>
                    <a:bodyPr/>
                    <a:lstStyle/>
                    <a:p>
                      <a:pPr marL="342900" lvl="0" indent="-342900">
                        <a:lnSpc>
                          <a:spcPct val="115000"/>
                        </a:lnSpc>
                        <a:spcBef>
                          <a:spcPts val="300"/>
                        </a:spcBef>
                        <a:spcAft>
                          <a:spcPts val="300"/>
                        </a:spcAft>
                        <a:buSzPts val="1000"/>
                        <a:buFontTx/>
                        <a:buNone/>
                      </a:pPr>
                      <a:r>
                        <a:rPr lang="id-ID" sz="1500" b="1" dirty="0" smtClean="0">
                          <a:latin typeface="Tahoma"/>
                          <a:ea typeface="Calibri"/>
                          <a:cs typeface="Times New Roman"/>
                        </a:rPr>
                        <a:t>9.4  Seni </a:t>
                      </a:r>
                      <a:r>
                        <a:rPr lang="id-ID" sz="1500" b="1" dirty="0">
                          <a:latin typeface="Tahoma"/>
                          <a:ea typeface="Calibri"/>
                          <a:cs typeface="Times New Roman"/>
                        </a:rPr>
                        <a:t>Pedalangan</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500" b="1" dirty="0" smtClean="0">
                          <a:latin typeface="Tahoma"/>
                          <a:ea typeface="Calibri"/>
                          <a:cs typeface="Times New Roman"/>
                        </a:rPr>
                        <a:t>9.4.1  Seni </a:t>
                      </a:r>
                      <a:r>
                        <a:rPr lang="id-ID" sz="1500" b="1" dirty="0">
                          <a:latin typeface="Tahoma"/>
                          <a:ea typeface="Calibri"/>
                          <a:cs typeface="Times New Roman"/>
                        </a:rPr>
                        <a:t>Pedalangan</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b="1">
                          <a:latin typeface="Tahoma"/>
                          <a:ea typeface="Calibri"/>
                          <a:cs typeface="Times New Roman"/>
                        </a:rPr>
                        <a:t>126</a:t>
                      </a:r>
                      <a:endParaRPr lang="id-ID" sz="1500" b="1">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63">
                <a:tc rowSpan="2">
                  <a:txBody>
                    <a:bodyPr/>
                    <a:lstStyle/>
                    <a:p>
                      <a:pPr marL="342900" lvl="0" indent="-342900">
                        <a:lnSpc>
                          <a:spcPct val="115000"/>
                        </a:lnSpc>
                        <a:spcBef>
                          <a:spcPts val="300"/>
                        </a:spcBef>
                        <a:spcAft>
                          <a:spcPts val="300"/>
                        </a:spcAft>
                        <a:buSzPts val="1000"/>
                        <a:buFontTx/>
                        <a:buNone/>
                      </a:pPr>
                      <a:r>
                        <a:rPr lang="id-ID" sz="1500" b="1" dirty="0" smtClean="0">
                          <a:latin typeface="Tahoma"/>
                          <a:ea typeface="Calibri"/>
                          <a:cs typeface="Times New Roman"/>
                        </a:rPr>
                        <a:t>9.5  Seni </a:t>
                      </a:r>
                      <a:r>
                        <a:rPr lang="id-ID" sz="1500" b="1" dirty="0">
                          <a:latin typeface="Tahoma"/>
                          <a:ea typeface="Calibri"/>
                          <a:cs typeface="Times New Roman"/>
                        </a:rPr>
                        <a:t>Teater</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300"/>
                        </a:spcBef>
                        <a:spcAft>
                          <a:spcPts val="300"/>
                        </a:spcAft>
                        <a:buFontTx/>
                        <a:buNone/>
                      </a:pPr>
                      <a:r>
                        <a:rPr lang="id-ID" sz="1500" b="1" dirty="0" smtClean="0">
                          <a:latin typeface="Tahoma"/>
                          <a:ea typeface="Calibri"/>
                          <a:cs typeface="Times New Roman"/>
                        </a:rPr>
                        <a:t>9.5.1  Pemeranan</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id-ID" sz="1500" b="1" dirty="0">
                          <a:latin typeface="Tahoma"/>
                          <a:ea typeface="Calibri"/>
                          <a:cs typeface="Times New Roman"/>
                        </a:rPr>
                        <a:t>127</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63">
                <a:tc vMerge="1">
                  <a:txBody>
                    <a:bodyPr/>
                    <a:lstStyle/>
                    <a:p>
                      <a:endParaRPr lang="id-ID"/>
                    </a:p>
                  </a:txBody>
                  <a:tcPr/>
                </a:tc>
                <a:tc>
                  <a:txBody>
                    <a:bodyPr/>
                    <a:lstStyle/>
                    <a:p>
                      <a:pPr marL="342900" lvl="0" indent="-342900">
                        <a:lnSpc>
                          <a:spcPct val="115000"/>
                        </a:lnSpc>
                        <a:spcBef>
                          <a:spcPts val="300"/>
                        </a:spcBef>
                        <a:spcAft>
                          <a:spcPts val="300"/>
                        </a:spcAft>
                        <a:buFontTx/>
                        <a:buNone/>
                      </a:pPr>
                      <a:r>
                        <a:rPr lang="id-ID" sz="1500" b="1" dirty="0" smtClean="0">
                          <a:latin typeface="Tahoma"/>
                          <a:ea typeface="Calibri"/>
                          <a:cs typeface="Times New Roman"/>
                        </a:rPr>
                        <a:t>9.5.2</a:t>
                      </a:r>
                      <a:r>
                        <a:rPr lang="id-ID" sz="1500" b="1" baseline="0" dirty="0" smtClean="0">
                          <a:latin typeface="Tahoma"/>
                          <a:ea typeface="Calibri"/>
                          <a:cs typeface="Times New Roman"/>
                        </a:rPr>
                        <a:t>  </a:t>
                      </a:r>
                      <a:r>
                        <a:rPr lang="id-ID" sz="1500" b="1" dirty="0" smtClean="0">
                          <a:latin typeface="Tahoma"/>
                          <a:ea typeface="Calibri"/>
                          <a:cs typeface="Times New Roman"/>
                        </a:rPr>
                        <a:t>Tata </a:t>
                      </a:r>
                      <a:r>
                        <a:rPr lang="id-ID" sz="1500" b="1" dirty="0">
                          <a:latin typeface="Tahoma"/>
                          <a:ea typeface="Calibri"/>
                          <a:cs typeface="Times New Roman"/>
                        </a:rPr>
                        <a:t>Artistik</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gn="ctr">
                        <a:lnSpc>
                          <a:spcPct val="115000"/>
                        </a:lnSpc>
                        <a:spcBef>
                          <a:spcPts val="300"/>
                        </a:spcBef>
                        <a:spcAft>
                          <a:spcPts val="300"/>
                        </a:spcAft>
                      </a:pPr>
                      <a:r>
                        <a:rPr lang="id-ID" sz="1500" b="1" dirty="0">
                          <a:latin typeface="Tahoma"/>
                          <a:ea typeface="Calibri"/>
                          <a:cs typeface="Times New Roman"/>
                        </a:rPr>
                        <a:t>128</a:t>
                      </a:r>
                      <a:endParaRPr lang="id-ID" sz="1500" b="1" dirty="0">
                        <a:latin typeface="Calibri"/>
                        <a:ea typeface="Calibri"/>
                        <a:cs typeface="Times New Roman"/>
                      </a:endParaRPr>
                    </a:p>
                  </a:txBody>
                  <a:tcPr marL="51439" marR="51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975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dirty="0" smtClean="0"/>
              <a:t>PENGENALAN SNI PADA PROSES PEMBELAJARAN DI SMK</a:t>
            </a:r>
            <a:endParaRPr lang="en-US" dirty="0"/>
          </a:p>
        </p:txBody>
      </p:sp>
    </p:spTree>
    <p:extLst>
      <p:ext uri="{BB962C8B-B14F-4D97-AF65-F5344CB8AC3E}">
        <p14:creationId xmlns:p14="http://schemas.microsoft.com/office/powerpoint/2010/main" val="25985894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50825" y="188913"/>
            <a:ext cx="85696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smtClean="0">
                <a:solidFill>
                  <a:srgbClr val="0000CC"/>
                </a:solidFill>
                <a:latin typeface="Eurostile" pitchFamily="34" charset="0"/>
              </a:rPr>
              <a:t>PROSES PRAKTEK PRODUKSI OLAHAN</a:t>
            </a:r>
          </a:p>
          <a:p>
            <a:pPr algn="ctr" eaLnBrk="1" hangingPunct="1"/>
            <a:r>
              <a:rPr lang="en-US" altLang="en-US" sz="2400" b="1" dirty="0" smtClean="0">
                <a:solidFill>
                  <a:srgbClr val="0000CC"/>
                </a:solidFill>
                <a:latin typeface="Eurostile" pitchFamily="34" charset="0"/>
              </a:rPr>
              <a:t> </a:t>
            </a:r>
            <a:r>
              <a:rPr lang="en-US" altLang="en-US" sz="2400" b="1" dirty="0">
                <a:solidFill>
                  <a:srgbClr val="0000CC"/>
                </a:solidFill>
                <a:latin typeface="Eurostile" pitchFamily="34" charset="0"/>
              </a:rPr>
              <a:t>PERIKANAN DAN </a:t>
            </a:r>
            <a:r>
              <a:rPr lang="en-US" altLang="en-US" sz="2400" b="1" dirty="0" smtClean="0">
                <a:solidFill>
                  <a:srgbClr val="0000CC"/>
                </a:solidFill>
                <a:latin typeface="Eurostile" pitchFamily="34" charset="0"/>
              </a:rPr>
              <a:t>KELAUTAN</a:t>
            </a:r>
          </a:p>
          <a:p>
            <a:pPr algn="ctr" eaLnBrk="1" hangingPunct="1"/>
            <a:r>
              <a:rPr lang="en-US" altLang="en-US" sz="2400" b="1" dirty="0" smtClean="0">
                <a:solidFill>
                  <a:srgbClr val="0000CC"/>
                </a:solidFill>
                <a:latin typeface="Eurostile" pitchFamily="34" charset="0"/>
              </a:rPr>
              <a:t>Di SMK PERIKANAN</a:t>
            </a:r>
            <a:endParaRPr lang="en-US" altLang="en-US" sz="2400" b="1" dirty="0">
              <a:solidFill>
                <a:srgbClr val="0000CC"/>
              </a:solidFill>
              <a:latin typeface="Eurostile" pitchFamily="34" charset="0"/>
            </a:endParaRPr>
          </a:p>
        </p:txBody>
      </p:sp>
      <p:sp>
        <p:nvSpPr>
          <p:cNvPr id="8195" name="Rectangle 4"/>
          <p:cNvSpPr>
            <a:spLocks noChangeArrowheads="1"/>
          </p:cNvSpPr>
          <p:nvPr/>
        </p:nvSpPr>
        <p:spPr bwMode="auto">
          <a:xfrm>
            <a:off x="319088" y="908050"/>
            <a:ext cx="87487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eaLnBrk="0" hangingPunct="0">
              <a:tabLst>
                <a:tab pos="1778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778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778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778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77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en-US" altLang="en-US" sz="2000" dirty="0" smtClean="0">
              <a:latin typeface="Eurostile" pitchFamily="34" charset="0"/>
            </a:endParaRPr>
          </a:p>
          <a:p>
            <a:pPr eaLnBrk="1" hangingPunct="1">
              <a:buFontTx/>
              <a:buChar char="•"/>
            </a:pPr>
            <a:endParaRPr lang="en-US" altLang="en-US" sz="2000" dirty="0">
              <a:latin typeface="Eurostile" pitchFamily="34" charset="0"/>
            </a:endParaRPr>
          </a:p>
          <a:p>
            <a:pPr eaLnBrk="1" hangingPunct="1">
              <a:buFontTx/>
              <a:buChar char="•"/>
            </a:pPr>
            <a:r>
              <a:rPr lang="en-US" altLang="en-US" sz="2000" dirty="0" smtClean="0">
                <a:latin typeface="Eurostile" pitchFamily="34" charset="0"/>
              </a:rPr>
              <a:t>CONTOH  PADA PEMBELAJARAN  PENGOLAHAN HASIL PERIKANAN </a:t>
            </a:r>
          </a:p>
          <a:p>
            <a:pPr marL="225425" indent="0" eaLnBrk="1" hangingPunct="1"/>
            <a:r>
              <a:rPr lang="en-US" altLang="en-US" sz="2000" i="1" dirty="0" err="1" smtClean="0">
                <a:latin typeface="Eurostile" pitchFamily="34" charset="0"/>
              </a:rPr>
              <a:t>Dengan</a:t>
            </a:r>
            <a:r>
              <a:rPr lang="en-US" altLang="en-US" sz="2000" i="1" dirty="0" smtClean="0">
                <a:latin typeface="Eurostile" pitchFamily="34" charset="0"/>
              </a:rPr>
              <a:t> Procedures</a:t>
            </a:r>
            <a:r>
              <a:rPr lang="en-US" altLang="en-US" sz="2000" dirty="0" smtClean="0">
                <a:latin typeface="Eurostile" pitchFamily="34" charset="0"/>
              </a:rPr>
              <a:t> </a:t>
            </a:r>
            <a:r>
              <a:rPr lang="en-US" altLang="en-US" sz="2000" dirty="0">
                <a:latin typeface="Eurostile" pitchFamily="34" charset="0"/>
              </a:rPr>
              <a:t>(SSOP) </a:t>
            </a:r>
            <a:r>
              <a:rPr lang="en-US" altLang="en-US" sz="2000" dirty="0" err="1">
                <a:latin typeface="Eurostile" pitchFamily="34" charset="0"/>
              </a:rPr>
              <a:t>untuk</a:t>
            </a:r>
            <a:r>
              <a:rPr lang="en-US" altLang="en-US" sz="2000" dirty="0">
                <a:latin typeface="Eurostile" pitchFamily="34" charset="0"/>
              </a:rPr>
              <a:t> proses </a:t>
            </a:r>
            <a:r>
              <a:rPr lang="en-US" altLang="en-US" sz="2000" dirty="0" err="1">
                <a:latin typeface="Eurostile" pitchFamily="34" charset="0"/>
              </a:rPr>
              <a:t>dan</a:t>
            </a:r>
            <a:r>
              <a:rPr lang="en-US" altLang="en-US" sz="2000" dirty="0">
                <a:latin typeface="Eurostile" pitchFamily="34" charset="0"/>
              </a:rPr>
              <a:t> </a:t>
            </a:r>
            <a:r>
              <a:rPr lang="en-US" altLang="en-US" sz="2000" dirty="0" err="1">
                <a:latin typeface="Eurostile" pitchFamily="34" charset="0"/>
              </a:rPr>
              <a:t>alat</a:t>
            </a:r>
            <a:r>
              <a:rPr lang="en-US" altLang="en-US" sz="2000" dirty="0">
                <a:latin typeface="Eurostile" pitchFamily="34" charset="0"/>
              </a:rPr>
              <a:t> </a:t>
            </a:r>
            <a:r>
              <a:rPr lang="en-US" altLang="en-US" sz="2000" dirty="0" err="1">
                <a:latin typeface="Eurostile" pitchFamily="34" charset="0"/>
              </a:rPr>
              <a:t>produksi</a:t>
            </a:r>
            <a:endParaRPr lang="en-US" altLang="en-US" sz="2000" dirty="0">
              <a:latin typeface="Eurostile" pitchFamily="34" charset="0"/>
            </a:endParaRPr>
          </a:p>
        </p:txBody>
      </p:sp>
      <p:sp>
        <p:nvSpPr>
          <p:cNvPr id="8197" name="Rectangle 6"/>
          <p:cNvSpPr>
            <a:spLocks noChangeArrowheads="1"/>
          </p:cNvSpPr>
          <p:nvPr/>
        </p:nvSpPr>
        <p:spPr bwMode="auto">
          <a:xfrm>
            <a:off x="482599" y="3216854"/>
            <a:ext cx="42179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err="1">
                <a:latin typeface="Eurostile" pitchFamily="34" charset="0"/>
              </a:rPr>
              <a:t>Penanganan</a:t>
            </a:r>
            <a:r>
              <a:rPr lang="en-US" altLang="en-US" sz="2000" dirty="0">
                <a:latin typeface="Eurostile" pitchFamily="34" charset="0"/>
              </a:rPr>
              <a:t> </a:t>
            </a:r>
            <a:r>
              <a:rPr lang="en-US" altLang="en-US" sz="2000" dirty="0" err="1">
                <a:latin typeface="Eurostile" pitchFamily="34" charset="0"/>
              </a:rPr>
              <a:t>bahan</a:t>
            </a:r>
            <a:r>
              <a:rPr lang="en-US" altLang="en-US" sz="2000" dirty="0">
                <a:latin typeface="Eurostile" pitchFamily="34" charset="0"/>
              </a:rPr>
              <a:t> </a:t>
            </a:r>
            <a:r>
              <a:rPr lang="en-US" altLang="en-US" sz="2000" dirty="0" err="1">
                <a:latin typeface="Eurostile" pitchFamily="34" charset="0"/>
              </a:rPr>
              <a:t>baku</a:t>
            </a:r>
            <a:endParaRPr lang="en-US" altLang="en-US" sz="2000" dirty="0">
              <a:latin typeface="Eurostile" pitchFamily="34" charset="0"/>
            </a:endParaRPr>
          </a:p>
          <a:p>
            <a:pPr eaLnBrk="1" hangingPunct="1"/>
            <a:r>
              <a:rPr lang="en-US" altLang="en-US" sz="2000" dirty="0">
                <a:latin typeface="Eurostile" pitchFamily="34" charset="0"/>
              </a:rPr>
              <a:t>Proses </a:t>
            </a:r>
            <a:r>
              <a:rPr lang="en-US" altLang="en-US" sz="2000" dirty="0" err="1">
                <a:latin typeface="Eurostile" pitchFamily="34" charset="0"/>
              </a:rPr>
              <a:t>produksi</a:t>
            </a:r>
            <a:endParaRPr lang="en-US" altLang="en-US" sz="2000" dirty="0">
              <a:latin typeface="Eurostile" pitchFamily="34" charset="0"/>
            </a:endParaRPr>
          </a:p>
          <a:p>
            <a:pPr eaLnBrk="1" hangingPunct="1"/>
            <a:r>
              <a:rPr lang="en-US" altLang="en-US" sz="2000" dirty="0" err="1">
                <a:latin typeface="Eurostile" pitchFamily="34" charset="0"/>
              </a:rPr>
              <a:t>Pengemasan</a:t>
            </a:r>
            <a:endParaRPr lang="en-US" altLang="en-US" sz="2000" dirty="0">
              <a:latin typeface="Eurostile" pitchFamily="34" charset="0"/>
            </a:endParaRPr>
          </a:p>
          <a:p>
            <a:pPr eaLnBrk="1" hangingPunct="1"/>
            <a:r>
              <a:rPr lang="en-US" altLang="en-US" sz="2000" dirty="0" err="1">
                <a:latin typeface="Eurostile" pitchFamily="34" charset="0"/>
              </a:rPr>
              <a:t>Penanganan</a:t>
            </a:r>
            <a:r>
              <a:rPr lang="en-US" altLang="en-US" sz="2000" dirty="0">
                <a:latin typeface="Eurostile" pitchFamily="34" charset="0"/>
              </a:rPr>
              <a:t> </a:t>
            </a:r>
            <a:r>
              <a:rPr lang="en-US" altLang="en-US" sz="2000" dirty="0" err="1">
                <a:latin typeface="Eurostile" pitchFamily="34" charset="0"/>
              </a:rPr>
              <a:t>produk</a:t>
            </a:r>
            <a:r>
              <a:rPr lang="en-US" altLang="en-US" sz="2000" dirty="0">
                <a:latin typeface="Eurostile" pitchFamily="34" charset="0"/>
              </a:rPr>
              <a:t> </a:t>
            </a:r>
            <a:r>
              <a:rPr lang="en-US" altLang="en-US" sz="2000" dirty="0" err="1">
                <a:latin typeface="Eurostile" pitchFamily="34" charset="0"/>
              </a:rPr>
              <a:t>dan</a:t>
            </a:r>
            <a:r>
              <a:rPr lang="en-US" altLang="en-US" sz="2000" dirty="0">
                <a:latin typeface="Eurostile" pitchFamily="34" charset="0"/>
              </a:rPr>
              <a:t> </a:t>
            </a:r>
            <a:r>
              <a:rPr lang="en-US" altLang="en-US" sz="2000" dirty="0" err="1">
                <a:latin typeface="Eurostile" pitchFamily="34" charset="0"/>
              </a:rPr>
              <a:t>penyimpanan</a:t>
            </a:r>
            <a:endParaRPr lang="en-US" altLang="en-US" sz="2000" dirty="0">
              <a:latin typeface="Eurostile" pitchFamily="34" charset="0"/>
            </a:endParaRPr>
          </a:p>
          <a:p>
            <a:pPr eaLnBrk="1" hangingPunct="1"/>
            <a:r>
              <a:rPr lang="en-US" altLang="en-US" sz="2000" dirty="0" err="1">
                <a:latin typeface="Eurostile" pitchFamily="34" charset="0"/>
              </a:rPr>
              <a:t>Distribusi</a:t>
            </a:r>
            <a:r>
              <a:rPr lang="en-US" altLang="en-US" sz="2000" dirty="0">
                <a:latin typeface="Eurostile" pitchFamily="34" charset="0"/>
              </a:rPr>
              <a:t> </a:t>
            </a:r>
            <a:r>
              <a:rPr lang="en-US" altLang="en-US" sz="2000" dirty="0" err="1">
                <a:latin typeface="Eurostile" pitchFamily="34" charset="0"/>
              </a:rPr>
              <a:t>dll</a:t>
            </a:r>
            <a:endParaRPr lang="en-US" altLang="en-US" sz="2000" dirty="0">
              <a:latin typeface="Eurostile" pitchFamily="34" charset="0"/>
            </a:endParaRPr>
          </a:p>
        </p:txBody>
      </p:sp>
      <p:sp>
        <p:nvSpPr>
          <p:cNvPr id="8198" name="Rectangle 7"/>
          <p:cNvSpPr>
            <a:spLocks noChangeArrowheads="1"/>
          </p:cNvSpPr>
          <p:nvPr/>
        </p:nvSpPr>
        <p:spPr bwMode="auto">
          <a:xfrm>
            <a:off x="482599" y="2508809"/>
            <a:ext cx="4027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err="1">
                <a:latin typeface="Eurostile" pitchFamily="34" charset="0"/>
              </a:rPr>
              <a:t>Cakupan</a:t>
            </a:r>
            <a:r>
              <a:rPr lang="en-US" altLang="en-US" sz="2000" dirty="0">
                <a:latin typeface="Eurostile" pitchFamily="34" charset="0"/>
              </a:rPr>
              <a:t> GMP </a:t>
            </a:r>
            <a:r>
              <a:rPr lang="en-US" altLang="en-US" sz="2000" dirty="0" err="1">
                <a:latin typeface="Eurostile" pitchFamily="34" charset="0"/>
              </a:rPr>
              <a:t>meliputi</a:t>
            </a:r>
            <a:r>
              <a:rPr lang="en-US" altLang="en-US" sz="2000" dirty="0">
                <a:latin typeface="Eurostile" pitchFamily="34" charset="0"/>
              </a:rPr>
              <a:t> </a:t>
            </a:r>
            <a:r>
              <a:rPr lang="en-US" altLang="en-US" sz="2000" dirty="0" err="1">
                <a:latin typeface="Eurostile" pitchFamily="34" charset="0"/>
              </a:rPr>
              <a:t>persyaratan</a:t>
            </a:r>
            <a:r>
              <a:rPr lang="en-US" altLang="en-US" sz="2000" dirty="0">
                <a:latin typeface="Eurostile" pitchFamily="34" charset="0"/>
              </a:rPr>
              <a:t> :</a:t>
            </a:r>
          </a:p>
        </p:txBody>
      </p:sp>
      <p:sp>
        <p:nvSpPr>
          <p:cNvPr id="8199" name="Rectangle 9"/>
          <p:cNvSpPr>
            <a:spLocks noChangeArrowheads="1"/>
          </p:cNvSpPr>
          <p:nvPr/>
        </p:nvSpPr>
        <p:spPr bwMode="auto">
          <a:xfrm>
            <a:off x="478474" y="5144099"/>
            <a:ext cx="85157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latin typeface="Eurostile" pitchFamily="34" charset="0"/>
              </a:rPr>
              <a:t> </a:t>
            </a:r>
            <a:r>
              <a:rPr lang="en-US" altLang="en-US" sz="2000" dirty="0" err="1" smtClean="0">
                <a:latin typeface="Eurostile" pitchFamily="34" charset="0"/>
              </a:rPr>
              <a:t>Cakupan</a:t>
            </a:r>
            <a:r>
              <a:rPr lang="en-US" altLang="en-US" sz="2000" dirty="0" smtClean="0">
                <a:latin typeface="Eurostile" pitchFamily="34" charset="0"/>
              </a:rPr>
              <a:t> </a:t>
            </a:r>
            <a:r>
              <a:rPr lang="en-US" altLang="en-US" sz="2000" dirty="0">
                <a:latin typeface="Eurostile" pitchFamily="34" charset="0"/>
              </a:rPr>
              <a:t>SSOP </a:t>
            </a:r>
            <a:r>
              <a:rPr lang="en-US" altLang="en-US" sz="2000" dirty="0" err="1">
                <a:latin typeface="Eurostile" pitchFamily="34" charset="0"/>
              </a:rPr>
              <a:t>meliputi</a:t>
            </a:r>
            <a:r>
              <a:rPr lang="en-US" altLang="en-US" sz="2000" dirty="0">
                <a:latin typeface="Eurostile" pitchFamily="34" charset="0"/>
              </a:rPr>
              <a:t> </a:t>
            </a:r>
            <a:r>
              <a:rPr lang="en-US" altLang="en-US" sz="2000" dirty="0" err="1">
                <a:latin typeface="Eurostile" pitchFamily="34" charset="0"/>
              </a:rPr>
              <a:t>tata</a:t>
            </a:r>
            <a:r>
              <a:rPr lang="en-US" altLang="en-US" sz="2000" dirty="0">
                <a:latin typeface="Eurostile" pitchFamily="34" charset="0"/>
              </a:rPr>
              <a:t> </a:t>
            </a:r>
            <a:r>
              <a:rPr lang="en-US" altLang="en-US" sz="2000" dirty="0" err="1">
                <a:latin typeface="Eurostile" pitchFamily="34" charset="0"/>
              </a:rPr>
              <a:t>cara</a:t>
            </a:r>
            <a:r>
              <a:rPr lang="en-US" altLang="en-US" sz="2000" dirty="0">
                <a:latin typeface="Eurostile" pitchFamily="34" charset="0"/>
              </a:rPr>
              <a:t> </a:t>
            </a:r>
            <a:r>
              <a:rPr lang="en-US" altLang="en-US" sz="2000" dirty="0" err="1">
                <a:latin typeface="Eurostile" pitchFamily="34" charset="0"/>
              </a:rPr>
              <a:t>sanitasi</a:t>
            </a:r>
            <a:r>
              <a:rPr lang="en-US" altLang="en-US" sz="2000" dirty="0">
                <a:latin typeface="Eurostile" pitchFamily="34" charset="0"/>
              </a:rPr>
              <a:t> </a:t>
            </a:r>
            <a:r>
              <a:rPr lang="en-US" altLang="en-US" sz="2000" dirty="0" err="1">
                <a:latin typeface="Eurostile" pitchFamily="34" charset="0"/>
              </a:rPr>
              <a:t>dari</a:t>
            </a:r>
            <a:r>
              <a:rPr lang="en-US" altLang="en-US" sz="2000" dirty="0">
                <a:latin typeface="Eurostile" pitchFamily="34" charset="0"/>
              </a:rPr>
              <a:t> </a:t>
            </a:r>
            <a:r>
              <a:rPr lang="en-US" altLang="en-US" sz="2000" dirty="0" err="1">
                <a:latin typeface="Eurostile" pitchFamily="34" charset="0"/>
              </a:rPr>
              <a:t>awal</a:t>
            </a:r>
            <a:r>
              <a:rPr lang="en-US" altLang="en-US" sz="2000" dirty="0">
                <a:latin typeface="Eurostile" pitchFamily="34" charset="0"/>
              </a:rPr>
              <a:t> </a:t>
            </a:r>
            <a:r>
              <a:rPr lang="en-US" altLang="en-US" sz="2000" dirty="0" err="1" smtClean="0">
                <a:latin typeface="Eurostile" pitchFamily="34" charset="0"/>
              </a:rPr>
              <a:t>hingga</a:t>
            </a:r>
            <a:endParaRPr lang="en-US" altLang="en-US" sz="2000" dirty="0" smtClean="0">
              <a:latin typeface="Eurostile" pitchFamily="34" charset="0"/>
            </a:endParaRPr>
          </a:p>
          <a:p>
            <a:pPr eaLnBrk="1" hangingPunct="1"/>
            <a:r>
              <a:rPr lang="en-US" altLang="en-US" sz="2000" dirty="0" smtClean="0">
                <a:latin typeface="Eurostile" pitchFamily="34" charset="0"/>
              </a:rPr>
              <a:t> </a:t>
            </a:r>
            <a:r>
              <a:rPr lang="en-US" altLang="en-US" sz="2000" dirty="0" err="1">
                <a:latin typeface="Eurostile" pitchFamily="34" charset="0"/>
              </a:rPr>
              <a:t>akhir</a:t>
            </a:r>
            <a:r>
              <a:rPr lang="en-US" altLang="en-US" sz="2000" dirty="0">
                <a:latin typeface="Eurostile" pitchFamily="34" charset="0"/>
              </a:rPr>
              <a:t> proses </a:t>
            </a:r>
            <a:r>
              <a:rPr lang="en-US" altLang="en-US" sz="2000" dirty="0" err="1">
                <a:latin typeface="Eurostile" pitchFamily="34" charset="0"/>
              </a:rPr>
              <a:t>produksi</a:t>
            </a:r>
            <a:endParaRPr lang="en-US" altLang="en-US" sz="2000" dirty="0">
              <a:latin typeface="Eurostile" pitchFamily="34" charset="0"/>
            </a:endParaRPr>
          </a:p>
        </p:txBody>
      </p:sp>
    </p:spTree>
    <p:extLst>
      <p:ext uri="{BB962C8B-B14F-4D97-AF65-F5344CB8AC3E}">
        <p14:creationId xmlns:p14="http://schemas.microsoft.com/office/powerpoint/2010/main" val="19959677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0824" y="188913"/>
            <a:ext cx="8394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00CC"/>
                </a:solidFill>
                <a:latin typeface="Eurostile" pitchFamily="34" charset="0"/>
              </a:rPr>
              <a:t>PRODUK OLAHAN PERIKANAN DAN KELAUTAN</a:t>
            </a:r>
          </a:p>
        </p:txBody>
      </p:sp>
      <p:sp>
        <p:nvSpPr>
          <p:cNvPr id="9219" name="Rectangle 3"/>
          <p:cNvSpPr>
            <a:spLocks noChangeArrowheads="1"/>
          </p:cNvSpPr>
          <p:nvPr/>
        </p:nvSpPr>
        <p:spPr bwMode="auto">
          <a:xfrm>
            <a:off x="319088" y="908050"/>
            <a:ext cx="8748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eaLnBrk="0" hangingPunct="0">
              <a:tabLst>
                <a:tab pos="1778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778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778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778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77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9pPr>
          </a:lstStyle>
          <a:p>
            <a:pPr marL="173038" indent="-173038" eaLnBrk="1" hangingPunct="1">
              <a:buFontTx/>
              <a:buChar char="•"/>
            </a:pPr>
            <a:r>
              <a:rPr lang="en-US" altLang="en-US" sz="2000" dirty="0" err="1">
                <a:latin typeface="Eurostile" pitchFamily="34" charset="0"/>
              </a:rPr>
              <a:t>Penerapan</a:t>
            </a:r>
            <a:r>
              <a:rPr lang="en-US" altLang="en-US" sz="2000" dirty="0">
                <a:latin typeface="Eurostile" pitchFamily="34" charset="0"/>
              </a:rPr>
              <a:t> </a:t>
            </a:r>
            <a:r>
              <a:rPr lang="en-US" altLang="en-US" sz="2000" dirty="0" err="1">
                <a:latin typeface="Eurostile" pitchFamily="34" charset="0"/>
              </a:rPr>
              <a:t>Gugus</a:t>
            </a:r>
            <a:r>
              <a:rPr lang="en-US" altLang="en-US" sz="2000" dirty="0">
                <a:latin typeface="Eurostile" pitchFamily="34" charset="0"/>
              </a:rPr>
              <a:t> </a:t>
            </a:r>
            <a:r>
              <a:rPr lang="en-US" altLang="en-US" sz="2000" dirty="0" err="1">
                <a:latin typeface="Eurostile" pitchFamily="34" charset="0"/>
              </a:rPr>
              <a:t>Kendali</a:t>
            </a:r>
            <a:r>
              <a:rPr lang="en-US" altLang="en-US" sz="2000" dirty="0">
                <a:latin typeface="Eurostile" pitchFamily="34" charset="0"/>
              </a:rPr>
              <a:t> </a:t>
            </a:r>
            <a:r>
              <a:rPr lang="en-US" altLang="en-US" sz="2000" dirty="0" err="1">
                <a:latin typeface="Eurostile" pitchFamily="34" charset="0"/>
              </a:rPr>
              <a:t>Mutu</a:t>
            </a:r>
            <a:r>
              <a:rPr lang="en-US" altLang="en-US" sz="2000" dirty="0">
                <a:latin typeface="Eurostile" pitchFamily="34" charset="0"/>
              </a:rPr>
              <a:t> (GKM) </a:t>
            </a:r>
            <a:r>
              <a:rPr lang="en-US" altLang="en-US" sz="2000" dirty="0" err="1">
                <a:latin typeface="Eurostile" pitchFamily="34" charset="0"/>
              </a:rPr>
              <a:t>dan</a:t>
            </a:r>
            <a:r>
              <a:rPr lang="en-US" altLang="en-US" sz="2000" dirty="0">
                <a:latin typeface="Eurostile" pitchFamily="34" charset="0"/>
              </a:rPr>
              <a:t> Total Quality Control (TQC) </a:t>
            </a:r>
            <a:r>
              <a:rPr lang="en-US" altLang="en-US" sz="2000" dirty="0" err="1">
                <a:latin typeface="Eurostile" pitchFamily="34" charset="0"/>
              </a:rPr>
              <a:t>pada</a:t>
            </a:r>
            <a:r>
              <a:rPr lang="en-US" altLang="en-US" sz="2000" dirty="0">
                <a:latin typeface="Eurostile" pitchFamily="34" charset="0"/>
              </a:rPr>
              <a:t> </a:t>
            </a:r>
            <a:r>
              <a:rPr lang="en-US" altLang="en-US" sz="2000" dirty="0" smtClean="0">
                <a:latin typeface="Eurostile" pitchFamily="34" charset="0"/>
              </a:rPr>
              <a:t>proses </a:t>
            </a:r>
            <a:r>
              <a:rPr lang="en-US" altLang="en-US" sz="2000" dirty="0" err="1" smtClean="0">
                <a:latin typeface="Eurostile" pitchFamily="34" charset="0"/>
              </a:rPr>
              <a:t>Praktek</a:t>
            </a:r>
            <a:r>
              <a:rPr lang="en-US" altLang="en-US" sz="2000" dirty="0" smtClean="0">
                <a:latin typeface="Eurostile" pitchFamily="34" charset="0"/>
              </a:rPr>
              <a:t> </a:t>
            </a:r>
            <a:r>
              <a:rPr lang="en-US" altLang="en-US" sz="2000" dirty="0" err="1" smtClean="0">
                <a:latin typeface="Eurostile" pitchFamily="34" charset="0"/>
              </a:rPr>
              <a:t>Produksi</a:t>
            </a:r>
            <a:r>
              <a:rPr lang="en-US" altLang="en-US" sz="2000" dirty="0" smtClean="0">
                <a:latin typeface="Eurostile" pitchFamily="34" charset="0"/>
              </a:rPr>
              <a:t> </a:t>
            </a:r>
            <a:r>
              <a:rPr lang="en-US" altLang="en-US" sz="2000" dirty="0" err="1" smtClean="0">
                <a:latin typeface="Eurostile" pitchFamily="34" charset="0"/>
              </a:rPr>
              <a:t>Olahan</a:t>
            </a:r>
            <a:r>
              <a:rPr lang="en-US" altLang="en-US" sz="2000" dirty="0" smtClean="0">
                <a:latin typeface="Eurostile" pitchFamily="34" charset="0"/>
              </a:rPr>
              <a:t> </a:t>
            </a:r>
            <a:r>
              <a:rPr lang="en-US" altLang="en-US" sz="2000" dirty="0" err="1" smtClean="0">
                <a:latin typeface="Eurostile" pitchFamily="34" charset="0"/>
              </a:rPr>
              <a:t>produk</a:t>
            </a:r>
            <a:r>
              <a:rPr lang="en-US" altLang="en-US" sz="2000" dirty="0" smtClean="0">
                <a:latin typeface="Eurostile" pitchFamily="34" charset="0"/>
              </a:rPr>
              <a:t> </a:t>
            </a:r>
            <a:r>
              <a:rPr lang="en-US" altLang="en-US" sz="2000" dirty="0" err="1" smtClean="0">
                <a:latin typeface="Eurostile" pitchFamily="34" charset="0"/>
              </a:rPr>
              <a:t>Perikanan</a:t>
            </a:r>
            <a:r>
              <a:rPr lang="en-US" altLang="en-US" sz="2000" dirty="0" smtClean="0">
                <a:latin typeface="Eurostile" pitchFamily="34" charset="0"/>
              </a:rPr>
              <a:t> di SMK</a:t>
            </a:r>
            <a:endParaRPr lang="en-US" altLang="en-US" sz="2000" dirty="0">
              <a:latin typeface="Eurostile" pitchFamily="34" charset="0"/>
            </a:endParaRPr>
          </a:p>
        </p:txBody>
      </p:sp>
      <p:pic>
        <p:nvPicPr>
          <p:cNvPr id="3" name="Picture 2"/>
          <p:cNvPicPr>
            <a:picLocks noChangeAspect="1"/>
          </p:cNvPicPr>
          <p:nvPr/>
        </p:nvPicPr>
        <p:blipFill>
          <a:blip r:embed="rId2"/>
          <a:stretch>
            <a:fillRect/>
          </a:stretch>
        </p:blipFill>
        <p:spPr>
          <a:xfrm>
            <a:off x="5602385" y="3922713"/>
            <a:ext cx="3250881" cy="2348743"/>
          </a:xfrm>
          <a:prstGeom prst="rect">
            <a:avLst/>
          </a:prstGeom>
        </p:spPr>
      </p:pic>
      <p:grpSp>
        <p:nvGrpSpPr>
          <p:cNvPr id="5" name="Group 4"/>
          <p:cNvGrpSpPr/>
          <p:nvPr/>
        </p:nvGrpSpPr>
        <p:grpSpPr>
          <a:xfrm>
            <a:off x="319088" y="1989138"/>
            <a:ext cx="8326200" cy="4248174"/>
            <a:chOff x="350256" y="1989138"/>
            <a:chExt cx="8326200" cy="4248174"/>
          </a:xfrm>
        </p:grpSpPr>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9138"/>
              <a:ext cx="8136904"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50256" y="3645024"/>
              <a:ext cx="2997607" cy="2592288"/>
            </a:xfrm>
            <a:prstGeom prst="rect">
              <a:avLst/>
            </a:prstGeom>
          </p:spPr>
        </p:pic>
        <p:pic>
          <p:nvPicPr>
            <p:cNvPr id="4" name="Picture 3"/>
            <p:cNvPicPr>
              <a:picLocks noChangeAspect="1"/>
            </p:cNvPicPr>
            <p:nvPr/>
          </p:nvPicPr>
          <p:blipFill>
            <a:blip r:embed="rId5"/>
            <a:stretch>
              <a:fillRect/>
            </a:stretch>
          </p:blipFill>
          <p:spPr>
            <a:xfrm>
              <a:off x="3267179" y="3888569"/>
              <a:ext cx="2574351" cy="2312988"/>
            </a:xfrm>
            <a:prstGeom prst="rect">
              <a:avLst/>
            </a:prstGeom>
          </p:spPr>
        </p:pic>
      </p:grpSp>
    </p:spTree>
    <p:extLst>
      <p:ext uri="{BB962C8B-B14F-4D97-AF65-F5344CB8AC3E}">
        <p14:creationId xmlns:p14="http://schemas.microsoft.com/office/powerpoint/2010/main" val="1478898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0825" y="188913"/>
            <a:ext cx="8713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00CC"/>
                </a:solidFill>
                <a:latin typeface="Eurostile" pitchFamily="34" charset="0"/>
              </a:rPr>
              <a:t>PRODUK OLAHAN PERIKANAN DAN KELAUTAN</a:t>
            </a:r>
          </a:p>
        </p:txBody>
      </p:sp>
      <p:sp>
        <p:nvSpPr>
          <p:cNvPr id="10243" name="Rectangle 5"/>
          <p:cNvSpPr>
            <a:spLocks noChangeArrowheads="1"/>
          </p:cNvSpPr>
          <p:nvPr/>
        </p:nvSpPr>
        <p:spPr bwMode="auto">
          <a:xfrm>
            <a:off x="319088" y="620713"/>
            <a:ext cx="8748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eaLnBrk="0" hangingPunct="0">
              <a:tabLst>
                <a:tab pos="1778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778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778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778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77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7800" algn="l"/>
              </a:tabLs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000" dirty="0" err="1">
                <a:latin typeface="Eurostile" pitchFamily="34" charset="0"/>
              </a:rPr>
              <a:t>Penerapan</a:t>
            </a:r>
            <a:r>
              <a:rPr lang="en-US" altLang="en-US" sz="2000" dirty="0">
                <a:latin typeface="Eurostile" pitchFamily="34" charset="0"/>
              </a:rPr>
              <a:t> SNI </a:t>
            </a:r>
            <a:r>
              <a:rPr lang="en-US" altLang="en-US" sz="2000" dirty="0" err="1">
                <a:latin typeface="Eurostile" pitchFamily="34" charset="0"/>
              </a:rPr>
              <a:t>untuk</a:t>
            </a:r>
            <a:r>
              <a:rPr lang="en-US" altLang="en-US" sz="2000" dirty="0">
                <a:latin typeface="Eurostile" pitchFamily="34" charset="0"/>
              </a:rPr>
              <a:t> </a:t>
            </a:r>
            <a:r>
              <a:rPr lang="en-US" altLang="en-US" sz="2000" dirty="0" err="1">
                <a:latin typeface="Eurostile" pitchFamily="34" charset="0"/>
              </a:rPr>
              <a:t>komposisi</a:t>
            </a:r>
            <a:r>
              <a:rPr lang="en-US" altLang="en-US" sz="2000" dirty="0">
                <a:latin typeface="Eurostile" pitchFamily="34" charset="0"/>
              </a:rPr>
              <a:t> </a:t>
            </a:r>
            <a:r>
              <a:rPr lang="en-US" altLang="en-US" sz="2000" dirty="0" err="1">
                <a:latin typeface="Eurostile" pitchFamily="34" charset="0"/>
              </a:rPr>
              <a:t>produk</a:t>
            </a:r>
            <a:r>
              <a:rPr lang="en-US" altLang="en-US" sz="2000" dirty="0">
                <a:latin typeface="Eurostile" pitchFamily="34" charset="0"/>
              </a:rPr>
              <a:t> </a:t>
            </a:r>
            <a:r>
              <a:rPr lang="en-US" altLang="en-US" sz="2000" dirty="0" err="1">
                <a:latin typeface="Eurostile" pitchFamily="34" charset="0"/>
              </a:rPr>
              <a:t>Olahan</a:t>
            </a:r>
            <a:r>
              <a:rPr lang="en-US" altLang="en-US" sz="2000" dirty="0">
                <a:latin typeface="Eurostile" pitchFamily="34" charset="0"/>
              </a:rPr>
              <a:t> </a:t>
            </a:r>
            <a:r>
              <a:rPr lang="en-US" altLang="en-US" sz="2000" dirty="0" err="1">
                <a:latin typeface="Eurostile" pitchFamily="34" charset="0"/>
              </a:rPr>
              <a:t>dan</a:t>
            </a:r>
            <a:r>
              <a:rPr lang="en-US" altLang="en-US" sz="2000" dirty="0">
                <a:latin typeface="Eurostile" pitchFamily="34" charset="0"/>
              </a:rPr>
              <a:t> </a:t>
            </a:r>
            <a:r>
              <a:rPr lang="en-US" altLang="en-US" sz="2000" dirty="0" err="1">
                <a:latin typeface="Eurostile" pitchFamily="34" charset="0"/>
              </a:rPr>
              <a:t>Kemasan</a:t>
            </a:r>
            <a:endParaRPr lang="en-US" altLang="en-US" sz="2000" dirty="0">
              <a:latin typeface="Eurostile" pitchFamily="34" charset="0"/>
            </a:endParaRPr>
          </a:p>
        </p:txBody>
      </p:sp>
      <p:sp>
        <p:nvSpPr>
          <p:cNvPr id="10244" name="Rectangle 6"/>
          <p:cNvSpPr>
            <a:spLocks noChangeArrowheads="1"/>
          </p:cNvSpPr>
          <p:nvPr/>
        </p:nvSpPr>
        <p:spPr bwMode="auto">
          <a:xfrm>
            <a:off x="611559" y="968088"/>
            <a:ext cx="8353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err="1">
                <a:latin typeface="Eurostile" pitchFamily="34" charset="0"/>
              </a:rPr>
              <a:t>Surat</a:t>
            </a:r>
            <a:r>
              <a:rPr lang="en-US" altLang="en-US" sz="1600" dirty="0">
                <a:latin typeface="Eurostile" pitchFamily="34" charset="0"/>
              </a:rPr>
              <a:t> </a:t>
            </a:r>
            <a:r>
              <a:rPr lang="en-US" altLang="en-US" sz="1600" dirty="0" err="1">
                <a:latin typeface="Eurostile" pitchFamily="34" charset="0"/>
              </a:rPr>
              <a:t>Keputusan</a:t>
            </a:r>
            <a:r>
              <a:rPr lang="en-US" altLang="en-US" sz="1600" dirty="0">
                <a:latin typeface="Eurostile" pitchFamily="34" charset="0"/>
              </a:rPr>
              <a:t> </a:t>
            </a:r>
            <a:r>
              <a:rPr lang="en-US" altLang="en-US" sz="1600" dirty="0" err="1">
                <a:latin typeface="Eurostile" pitchFamily="34" charset="0"/>
              </a:rPr>
              <a:t>Menteri</a:t>
            </a:r>
            <a:r>
              <a:rPr lang="en-US" altLang="en-US" sz="1600" dirty="0">
                <a:latin typeface="Eurostile" pitchFamily="34" charset="0"/>
              </a:rPr>
              <a:t> </a:t>
            </a:r>
            <a:r>
              <a:rPr lang="en-US" altLang="en-US" sz="1600" dirty="0" err="1">
                <a:latin typeface="Eurostile" pitchFamily="34" charset="0"/>
              </a:rPr>
              <a:t>Kelautan</a:t>
            </a:r>
            <a:r>
              <a:rPr lang="en-US" altLang="en-US" sz="1600" dirty="0">
                <a:latin typeface="Eurostile" pitchFamily="34" charset="0"/>
              </a:rPr>
              <a:t> </a:t>
            </a:r>
            <a:r>
              <a:rPr lang="en-US" altLang="en-US" sz="1600" dirty="0" err="1">
                <a:latin typeface="Eurostile" pitchFamily="34" charset="0"/>
              </a:rPr>
              <a:t>dan</a:t>
            </a:r>
            <a:r>
              <a:rPr lang="en-US" altLang="en-US" sz="1600" dirty="0">
                <a:latin typeface="Eurostile" pitchFamily="34" charset="0"/>
              </a:rPr>
              <a:t> </a:t>
            </a:r>
            <a:r>
              <a:rPr lang="en-US" altLang="en-US" sz="1600" dirty="0" err="1">
                <a:latin typeface="Eurostile" pitchFamily="34" charset="0"/>
              </a:rPr>
              <a:t>Perikanan</a:t>
            </a:r>
            <a:r>
              <a:rPr lang="en-US" altLang="en-US" sz="1600" dirty="0">
                <a:latin typeface="Eurostile" pitchFamily="34" charset="0"/>
              </a:rPr>
              <a:t> No 61 </a:t>
            </a:r>
            <a:r>
              <a:rPr lang="en-US" altLang="en-US" sz="1600" dirty="0" err="1">
                <a:latin typeface="Eurostile" pitchFamily="34" charset="0"/>
              </a:rPr>
              <a:t>Tahun</a:t>
            </a:r>
            <a:r>
              <a:rPr lang="en-US" altLang="en-US" sz="1600" dirty="0">
                <a:latin typeface="Eurostile" pitchFamily="34" charset="0"/>
              </a:rPr>
              <a:t> 2009</a:t>
            </a:r>
          </a:p>
          <a:p>
            <a:pPr eaLnBrk="1" hangingPunct="1"/>
            <a:r>
              <a:rPr lang="en-US" altLang="en-US" sz="1600" dirty="0" err="1">
                <a:latin typeface="Eurostile" pitchFamily="34" charset="0"/>
              </a:rPr>
              <a:t>Pemberlakuan</a:t>
            </a:r>
            <a:r>
              <a:rPr lang="en-US" altLang="en-US" sz="1600" dirty="0">
                <a:latin typeface="Eurostile" pitchFamily="34" charset="0"/>
              </a:rPr>
              <a:t> </a:t>
            </a:r>
            <a:r>
              <a:rPr lang="en-US" altLang="en-US" sz="1600" dirty="0" err="1">
                <a:latin typeface="Eurostile" pitchFamily="34" charset="0"/>
              </a:rPr>
              <a:t>Wajib</a:t>
            </a:r>
            <a:r>
              <a:rPr lang="en-US" altLang="en-US" sz="1600" dirty="0">
                <a:latin typeface="Eurostile" pitchFamily="34" charset="0"/>
              </a:rPr>
              <a:t> </a:t>
            </a:r>
            <a:r>
              <a:rPr lang="en-US" altLang="en-US" sz="1600" dirty="0" err="1">
                <a:latin typeface="Eurostile" pitchFamily="34" charset="0"/>
              </a:rPr>
              <a:t>Standar</a:t>
            </a:r>
            <a:r>
              <a:rPr lang="en-US" altLang="en-US" sz="1600" dirty="0">
                <a:latin typeface="Eurostile" pitchFamily="34" charset="0"/>
              </a:rPr>
              <a:t> </a:t>
            </a:r>
            <a:r>
              <a:rPr lang="en-US" altLang="en-US" sz="1600" dirty="0" err="1">
                <a:latin typeface="Eurostile" pitchFamily="34" charset="0"/>
              </a:rPr>
              <a:t>Nasional</a:t>
            </a:r>
            <a:r>
              <a:rPr lang="en-US" altLang="en-US" sz="1600" dirty="0">
                <a:latin typeface="Eurostile" pitchFamily="34" charset="0"/>
              </a:rPr>
              <a:t> Indonesia </a:t>
            </a:r>
            <a:r>
              <a:rPr lang="en-US" altLang="en-US" sz="1600" dirty="0" err="1">
                <a:latin typeface="Eurostile" pitchFamily="34" charset="0"/>
              </a:rPr>
              <a:t>Bidang</a:t>
            </a:r>
            <a:r>
              <a:rPr lang="en-US" altLang="en-US" sz="1600" dirty="0">
                <a:latin typeface="Eurostile" pitchFamily="34" charset="0"/>
              </a:rPr>
              <a:t> </a:t>
            </a:r>
            <a:r>
              <a:rPr lang="en-US" altLang="en-US" sz="1600" dirty="0" err="1">
                <a:latin typeface="Eurostile" pitchFamily="34" charset="0"/>
              </a:rPr>
              <a:t>Kelautan</a:t>
            </a:r>
            <a:r>
              <a:rPr lang="en-US" altLang="en-US" sz="1600" dirty="0">
                <a:latin typeface="Eurostile" pitchFamily="34" charset="0"/>
              </a:rPr>
              <a:t> </a:t>
            </a:r>
            <a:r>
              <a:rPr lang="en-US" altLang="en-US" sz="1600" dirty="0" err="1">
                <a:latin typeface="Eurostile" pitchFamily="34" charset="0"/>
              </a:rPr>
              <a:t>dan</a:t>
            </a:r>
            <a:r>
              <a:rPr lang="en-US" altLang="en-US" sz="1600" dirty="0">
                <a:latin typeface="Eurostile" pitchFamily="34" charset="0"/>
              </a:rPr>
              <a:t> </a:t>
            </a:r>
            <a:r>
              <a:rPr lang="en-US" altLang="en-US" sz="1600" dirty="0" err="1">
                <a:latin typeface="Eurostile" pitchFamily="34" charset="0"/>
              </a:rPr>
              <a:t>Perikanan</a:t>
            </a:r>
            <a:r>
              <a:rPr lang="en-US" altLang="en-US" sz="1600" dirty="0">
                <a:latin typeface="Eurostile" pitchFamily="34" charset="0"/>
              </a:rPr>
              <a:t> </a:t>
            </a:r>
          </a:p>
        </p:txBody>
      </p:sp>
      <p:pic>
        <p:nvPicPr>
          <p:cNvPr id="102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57338"/>
            <a:ext cx="8785225" cy="51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0634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4812"/>
            <a:ext cx="8785225" cy="612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519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18582" y="437898"/>
          <a:ext cx="4586356" cy="272522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0923280-DC9B-4AFF-96DB-3F7037A957E8}" type="slidenum">
              <a:rPr lang="id-ID" smtClean="0"/>
              <a:pPr/>
              <a:t>8</a:t>
            </a:fld>
            <a:endParaRPr lang="id-ID"/>
          </a:p>
        </p:txBody>
      </p:sp>
      <p:sp>
        <p:nvSpPr>
          <p:cNvPr id="2" name="Rounded Rectangle 1"/>
          <p:cNvSpPr/>
          <p:nvPr/>
        </p:nvSpPr>
        <p:spPr>
          <a:xfrm>
            <a:off x="4704938" y="437898"/>
            <a:ext cx="4187542" cy="259228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316531" indent="-316531">
              <a:buAutoNum type="arabicPeriod"/>
            </a:pPr>
            <a:r>
              <a:rPr lang="id-ID" sz="2000" dirty="0" smtClean="0">
                <a:solidFill>
                  <a:srgbClr val="000000"/>
                </a:solidFill>
              </a:rPr>
              <a:t>Persentase </a:t>
            </a:r>
            <a:r>
              <a:rPr lang="en-US" sz="2000" dirty="0" err="1" smtClean="0">
                <a:solidFill>
                  <a:srgbClr val="000000"/>
                </a:solidFill>
              </a:rPr>
              <a:t>Pendaftar</a:t>
            </a:r>
            <a:r>
              <a:rPr lang="en-US" sz="2000" dirty="0" smtClean="0">
                <a:solidFill>
                  <a:srgbClr val="000000"/>
                </a:solidFill>
              </a:rPr>
              <a:t> </a:t>
            </a:r>
            <a:r>
              <a:rPr lang="en-US" sz="2000" dirty="0">
                <a:solidFill>
                  <a:srgbClr val="000000"/>
                </a:solidFill>
              </a:rPr>
              <a:t>SMK yang </a:t>
            </a:r>
            <a:r>
              <a:rPr lang="en-US" sz="2000" dirty="0" err="1">
                <a:solidFill>
                  <a:srgbClr val="000000"/>
                </a:solidFill>
              </a:rPr>
              <a:t>diterima</a:t>
            </a:r>
            <a:r>
              <a:rPr lang="en-US" sz="2000" dirty="0">
                <a:solidFill>
                  <a:srgbClr val="000000"/>
                </a:solidFill>
              </a:rPr>
              <a:t> di SMK </a:t>
            </a:r>
            <a:r>
              <a:rPr lang="en-US" sz="2000" dirty="0" err="1">
                <a:solidFill>
                  <a:srgbClr val="000000"/>
                </a:solidFill>
              </a:rPr>
              <a:t>Negeri</a:t>
            </a:r>
            <a:r>
              <a:rPr lang="en-US" sz="2000" dirty="0">
                <a:solidFill>
                  <a:srgbClr val="000000"/>
                </a:solidFill>
              </a:rPr>
              <a:t> </a:t>
            </a:r>
            <a:r>
              <a:rPr lang="en-US" sz="2000" dirty="0" err="1">
                <a:solidFill>
                  <a:srgbClr val="000000"/>
                </a:solidFill>
              </a:rPr>
              <a:t>semakin</a:t>
            </a:r>
            <a:r>
              <a:rPr lang="en-US" sz="2000" dirty="0">
                <a:solidFill>
                  <a:srgbClr val="000000"/>
                </a:solidFill>
              </a:rPr>
              <a:t> </a:t>
            </a:r>
            <a:r>
              <a:rPr lang="en-US" sz="2000" dirty="0" err="1">
                <a:solidFill>
                  <a:srgbClr val="000000"/>
                </a:solidFill>
              </a:rPr>
              <a:t>menurun</a:t>
            </a:r>
            <a:r>
              <a:rPr lang="en-US" sz="2000" dirty="0">
                <a:solidFill>
                  <a:srgbClr val="000000"/>
                </a:solidFill>
              </a:rPr>
              <a:t> </a:t>
            </a:r>
            <a:r>
              <a:rPr lang="en-US" sz="2000" dirty="0" err="1" smtClean="0">
                <a:solidFill>
                  <a:srgbClr val="000000"/>
                </a:solidFill>
              </a:rPr>
              <a:t>walaupun</a:t>
            </a:r>
            <a:r>
              <a:rPr lang="id-ID" sz="2000" dirty="0" smtClean="0">
                <a:solidFill>
                  <a:srgbClr val="000000"/>
                </a:solidFill>
              </a:rPr>
              <a:t> angka absolutnya </a:t>
            </a:r>
            <a:r>
              <a:rPr lang="en-US" sz="2000" dirty="0" smtClean="0">
                <a:solidFill>
                  <a:srgbClr val="000000"/>
                </a:solidFill>
              </a:rPr>
              <a:t> </a:t>
            </a:r>
            <a:r>
              <a:rPr lang="en-US" sz="2000" dirty="0" err="1">
                <a:solidFill>
                  <a:srgbClr val="000000"/>
                </a:solidFill>
              </a:rPr>
              <a:t>secara</a:t>
            </a:r>
            <a:r>
              <a:rPr lang="en-US" sz="2000" dirty="0">
                <a:solidFill>
                  <a:srgbClr val="000000"/>
                </a:solidFill>
              </a:rPr>
              <a:t> total </a:t>
            </a:r>
            <a:r>
              <a:rPr lang="en-US" sz="2000" dirty="0" err="1" smtClean="0">
                <a:solidFill>
                  <a:srgbClr val="000000"/>
                </a:solidFill>
              </a:rPr>
              <a:t>meningkat</a:t>
            </a:r>
            <a:r>
              <a:rPr lang="id-ID" sz="2000" dirty="0" smtClean="0">
                <a:solidFill>
                  <a:srgbClr val="000000"/>
                </a:solidFill>
              </a:rPr>
              <a:t>;</a:t>
            </a:r>
          </a:p>
          <a:p>
            <a:pPr marL="316531" indent="-316531">
              <a:buAutoNum type="arabicPeriod"/>
            </a:pPr>
            <a:r>
              <a:rPr lang="id-ID" sz="2000" dirty="0" smtClean="0">
                <a:solidFill>
                  <a:srgbClr val="000000"/>
                </a:solidFill>
              </a:rPr>
              <a:t>SMK Negeri berperan sangat besar dalam akses dan penjaminan mutu lulusan.</a:t>
            </a:r>
            <a:endParaRPr lang="en-US" sz="2000" dirty="0">
              <a:solidFill>
                <a:srgbClr val="000000"/>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3112420465"/>
              </p:ext>
            </p:extLst>
          </p:nvPr>
        </p:nvGraphicFramePr>
        <p:xfrm>
          <a:off x="3878308" y="3296062"/>
          <a:ext cx="5349783" cy="3104009"/>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66469" y="3429000"/>
            <a:ext cx="3840842" cy="330355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316531" indent="-316531">
              <a:buAutoNum type="arabicPeriod"/>
            </a:pPr>
            <a:r>
              <a:rPr lang="en-US" sz="1477" dirty="0" err="1">
                <a:solidFill>
                  <a:srgbClr val="000000"/>
                </a:solidFill>
              </a:rPr>
              <a:t>Setiap</a:t>
            </a:r>
            <a:r>
              <a:rPr lang="en-US" sz="1477" dirty="0">
                <a:solidFill>
                  <a:srgbClr val="000000"/>
                </a:solidFill>
              </a:rPr>
              <a:t> </a:t>
            </a:r>
            <a:r>
              <a:rPr lang="en-US" sz="1477" dirty="0" err="1">
                <a:solidFill>
                  <a:srgbClr val="000000"/>
                </a:solidFill>
              </a:rPr>
              <a:t>tahun</a:t>
            </a:r>
            <a:r>
              <a:rPr lang="en-US" sz="1477" dirty="0">
                <a:solidFill>
                  <a:srgbClr val="000000"/>
                </a:solidFill>
              </a:rPr>
              <a:t> </a:t>
            </a:r>
            <a:r>
              <a:rPr lang="en-US" sz="1477" dirty="0" err="1">
                <a:solidFill>
                  <a:srgbClr val="000000"/>
                </a:solidFill>
              </a:rPr>
              <a:t>Animo</a:t>
            </a:r>
            <a:r>
              <a:rPr lang="en-US" sz="1477" dirty="0">
                <a:solidFill>
                  <a:srgbClr val="000000"/>
                </a:solidFill>
              </a:rPr>
              <a:t> </a:t>
            </a:r>
            <a:r>
              <a:rPr lang="en-US" sz="1477" dirty="0" err="1">
                <a:solidFill>
                  <a:srgbClr val="000000"/>
                </a:solidFill>
              </a:rPr>
              <a:t>Lulusan</a:t>
            </a:r>
            <a:r>
              <a:rPr lang="en-US" sz="1477" dirty="0">
                <a:solidFill>
                  <a:srgbClr val="000000"/>
                </a:solidFill>
              </a:rPr>
              <a:t> SLTP yang </a:t>
            </a:r>
            <a:r>
              <a:rPr lang="en-US" sz="1477" dirty="0" err="1">
                <a:solidFill>
                  <a:srgbClr val="000000"/>
                </a:solidFill>
              </a:rPr>
              <a:t>mau</a:t>
            </a:r>
            <a:r>
              <a:rPr lang="en-US" sz="1477" dirty="0">
                <a:solidFill>
                  <a:srgbClr val="000000"/>
                </a:solidFill>
              </a:rPr>
              <a:t> </a:t>
            </a:r>
            <a:r>
              <a:rPr lang="en-US" sz="1477" dirty="0" err="1">
                <a:solidFill>
                  <a:srgbClr val="000000"/>
                </a:solidFill>
              </a:rPr>
              <a:t>masuk</a:t>
            </a:r>
            <a:r>
              <a:rPr lang="en-US" sz="1477" dirty="0">
                <a:solidFill>
                  <a:srgbClr val="000000"/>
                </a:solidFill>
              </a:rPr>
              <a:t> </a:t>
            </a:r>
            <a:r>
              <a:rPr lang="en-US" sz="1477" dirty="0" err="1">
                <a:solidFill>
                  <a:srgbClr val="000000"/>
                </a:solidFill>
              </a:rPr>
              <a:t>ke</a:t>
            </a:r>
            <a:r>
              <a:rPr lang="en-US" sz="1477" dirty="0">
                <a:solidFill>
                  <a:srgbClr val="000000"/>
                </a:solidFill>
              </a:rPr>
              <a:t> SMK </a:t>
            </a:r>
            <a:r>
              <a:rPr lang="en-US" sz="1477" dirty="0" err="1">
                <a:solidFill>
                  <a:srgbClr val="000000"/>
                </a:solidFill>
              </a:rPr>
              <a:t>meningkat</a:t>
            </a:r>
            <a:r>
              <a:rPr lang="en-US" sz="1477" dirty="0">
                <a:solidFill>
                  <a:srgbClr val="000000"/>
                </a:solidFill>
              </a:rPr>
              <a:t> </a:t>
            </a:r>
            <a:r>
              <a:rPr lang="id-ID" sz="1477" dirty="0" smtClean="0">
                <a:solidFill>
                  <a:srgbClr val="000000"/>
                </a:solidFill>
              </a:rPr>
              <a:t> 11 </a:t>
            </a:r>
            <a:r>
              <a:rPr lang="en-US" sz="1477" dirty="0" smtClean="0">
                <a:solidFill>
                  <a:srgbClr val="000000"/>
                </a:solidFill>
              </a:rPr>
              <a:t>% </a:t>
            </a:r>
            <a:r>
              <a:rPr lang="en-US" sz="1477" dirty="0" err="1">
                <a:solidFill>
                  <a:srgbClr val="000000"/>
                </a:solidFill>
              </a:rPr>
              <a:t>dengan</a:t>
            </a:r>
            <a:r>
              <a:rPr lang="en-US" sz="1477" dirty="0">
                <a:solidFill>
                  <a:srgbClr val="000000"/>
                </a:solidFill>
              </a:rPr>
              <a:t> total </a:t>
            </a:r>
            <a:r>
              <a:rPr lang="en-US" sz="1477" dirty="0" err="1">
                <a:solidFill>
                  <a:srgbClr val="000000"/>
                </a:solidFill>
              </a:rPr>
              <a:t>pendaftar</a:t>
            </a:r>
            <a:r>
              <a:rPr lang="en-US" sz="1477" dirty="0">
                <a:solidFill>
                  <a:srgbClr val="000000"/>
                </a:solidFill>
              </a:rPr>
              <a:t> 1.921.919 di </a:t>
            </a:r>
            <a:r>
              <a:rPr lang="en-US" sz="1477" dirty="0" err="1">
                <a:solidFill>
                  <a:srgbClr val="000000"/>
                </a:solidFill>
              </a:rPr>
              <a:t>tahun</a:t>
            </a:r>
            <a:r>
              <a:rPr lang="en-US" sz="1477" dirty="0">
                <a:solidFill>
                  <a:srgbClr val="000000"/>
                </a:solidFill>
              </a:rPr>
              <a:t> 2013</a:t>
            </a:r>
          </a:p>
          <a:p>
            <a:pPr marL="316531" indent="-316531">
              <a:buAutoNum type="arabicPeriod"/>
            </a:pPr>
            <a:r>
              <a:rPr lang="en-US" sz="1477" dirty="0">
                <a:solidFill>
                  <a:srgbClr val="000000"/>
                </a:solidFill>
              </a:rPr>
              <a:t>Rata-rata </a:t>
            </a:r>
            <a:r>
              <a:rPr lang="en-US" sz="1477" dirty="0" err="1">
                <a:solidFill>
                  <a:srgbClr val="000000"/>
                </a:solidFill>
              </a:rPr>
              <a:t>kenaikan</a:t>
            </a:r>
            <a:r>
              <a:rPr lang="en-US" sz="1477" dirty="0">
                <a:solidFill>
                  <a:srgbClr val="000000"/>
                </a:solidFill>
              </a:rPr>
              <a:t> </a:t>
            </a:r>
            <a:r>
              <a:rPr lang="en-US" sz="1477" dirty="0" err="1">
                <a:solidFill>
                  <a:srgbClr val="000000"/>
                </a:solidFill>
              </a:rPr>
              <a:t>Daya</a:t>
            </a:r>
            <a:r>
              <a:rPr lang="en-US" sz="1477" dirty="0">
                <a:solidFill>
                  <a:srgbClr val="000000"/>
                </a:solidFill>
              </a:rPr>
              <a:t> </a:t>
            </a:r>
            <a:r>
              <a:rPr lang="en-US" sz="1477" dirty="0" err="1">
                <a:solidFill>
                  <a:srgbClr val="000000"/>
                </a:solidFill>
              </a:rPr>
              <a:t>tampung</a:t>
            </a:r>
            <a:r>
              <a:rPr lang="en-US" sz="1477" dirty="0">
                <a:solidFill>
                  <a:srgbClr val="000000"/>
                </a:solidFill>
              </a:rPr>
              <a:t> SMK </a:t>
            </a:r>
            <a:r>
              <a:rPr lang="en-US" sz="1477" dirty="0" err="1">
                <a:solidFill>
                  <a:srgbClr val="000000"/>
                </a:solidFill>
              </a:rPr>
              <a:t>adalah</a:t>
            </a:r>
            <a:r>
              <a:rPr lang="en-US" sz="1477" dirty="0">
                <a:solidFill>
                  <a:srgbClr val="000000"/>
                </a:solidFill>
              </a:rPr>
              <a:t> </a:t>
            </a:r>
            <a:r>
              <a:rPr lang="id-ID" sz="1477" dirty="0" smtClean="0">
                <a:solidFill>
                  <a:srgbClr val="000000"/>
                </a:solidFill>
              </a:rPr>
              <a:t> 5</a:t>
            </a:r>
            <a:r>
              <a:rPr lang="en-US" sz="1477" dirty="0" smtClean="0">
                <a:solidFill>
                  <a:srgbClr val="000000"/>
                </a:solidFill>
              </a:rPr>
              <a:t> </a:t>
            </a:r>
            <a:r>
              <a:rPr lang="en-US" sz="1477" dirty="0">
                <a:solidFill>
                  <a:srgbClr val="000000"/>
                </a:solidFill>
              </a:rPr>
              <a:t>% </a:t>
            </a:r>
            <a:r>
              <a:rPr lang="en-US" sz="1477" dirty="0" err="1">
                <a:solidFill>
                  <a:srgbClr val="000000"/>
                </a:solidFill>
              </a:rPr>
              <a:t>dan</a:t>
            </a:r>
            <a:r>
              <a:rPr lang="en-US" sz="1477" dirty="0">
                <a:solidFill>
                  <a:srgbClr val="000000"/>
                </a:solidFill>
              </a:rPr>
              <a:t> di </a:t>
            </a:r>
            <a:r>
              <a:rPr lang="en-US" sz="1477" dirty="0" err="1">
                <a:solidFill>
                  <a:srgbClr val="000000"/>
                </a:solidFill>
              </a:rPr>
              <a:t>tahun</a:t>
            </a:r>
            <a:r>
              <a:rPr lang="en-US" sz="1477" dirty="0">
                <a:solidFill>
                  <a:srgbClr val="000000"/>
                </a:solidFill>
              </a:rPr>
              <a:t> 2013 </a:t>
            </a:r>
            <a:r>
              <a:rPr lang="en-US" sz="1477" dirty="0" err="1">
                <a:solidFill>
                  <a:srgbClr val="000000"/>
                </a:solidFill>
              </a:rPr>
              <a:t>haya</a:t>
            </a:r>
            <a:r>
              <a:rPr lang="en-US" sz="1477" dirty="0">
                <a:solidFill>
                  <a:srgbClr val="000000"/>
                </a:solidFill>
              </a:rPr>
              <a:t> </a:t>
            </a:r>
            <a:r>
              <a:rPr lang="en-US" sz="1477" dirty="0" err="1">
                <a:solidFill>
                  <a:srgbClr val="000000"/>
                </a:solidFill>
              </a:rPr>
              <a:t>bisa</a:t>
            </a:r>
            <a:r>
              <a:rPr lang="en-US" sz="1477" dirty="0">
                <a:solidFill>
                  <a:srgbClr val="000000"/>
                </a:solidFill>
              </a:rPr>
              <a:t> </a:t>
            </a:r>
            <a:r>
              <a:rPr lang="en-US" sz="1477" dirty="0" err="1">
                <a:solidFill>
                  <a:srgbClr val="000000"/>
                </a:solidFill>
              </a:rPr>
              <a:t>menerima</a:t>
            </a:r>
            <a:r>
              <a:rPr lang="en-US" sz="1477" dirty="0">
                <a:solidFill>
                  <a:srgbClr val="000000"/>
                </a:solidFill>
              </a:rPr>
              <a:t> 1.527.778 </a:t>
            </a:r>
            <a:r>
              <a:rPr lang="en-US" sz="1477" dirty="0" err="1">
                <a:solidFill>
                  <a:srgbClr val="000000"/>
                </a:solidFill>
              </a:rPr>
              <a:t>siswa</a:t>
            </a:r>
            <a:endParaRPr lang="en-US" sz="1477" dirty="0">
              <a:solidFill>
                <a:srgbClr val="000000"/>
              </a:solidFill>
            </a:endParaRPr>
          </a:p>
          <a:p>
            <a:pPr marL="316531" indent="-316531">
              <a:buAutoNum type="arabicPeriod"/>
            </a:pPr>
            <a:r>
              <a:rPr lang="en-US" sz="1477" dirty="0" err="1">
                <a:solidFill>
                  <a:srgbClr val="000000"/>
                </a:solidFill>
              </a:rPr>
              <a:t>Daya</a:t>
            </a:r>
            <a:r>
              <a:rPr lang="en-US" sz="1477" dirty="0">
                <a:solidFill>
                  <a:srgbClr val="000000"/>
                </a:solidFill>
              </a:rPr>
              <a:t> </a:t>
            </a:r>
            <a:r>
              <a:rPr lang="en-US" sz="1477" dirty="0" err="1">
                <a:solidFill>
                  <a:srgbClr val="000000"/>
                </a:solidFill>
              </a:rPr>
              <a:t>tampung</a:t>
            </a:r>
            <a:r>
              <a:rPr lang="en-US" sz="1477" dirty="0">
                <a:solidFill>
                  <a:srgbClr val="000000"/>
                </a:solidFill>
              </a:rPr>
              <a:t> SMK </a:t>
            </a:r>
            <a:r>
              <a:rPr lang="en-US" sz="1477" dirty="0" err="1">
                <a:solidFill>
                  <a:srgbClr val="000000"/>
                </a:solidFill>
              </a:rPr>
              <a:t>belum</a:t>
            </a:r>
            <a:r>
              <a:rPr lang="en-US" sz="1477" dirty="0">
                <a:solidFill>
                  <a:srgbClr val="000000"/>
                </a:solidFill>
              </a:rPr>
              <a:t> </a:t>
            </a:r>
            <a:r>
              <a:rPr lang="en-US" sz="1477" dirty="0" err="1">
                <a:solidFill>
                  <a:srgbClr val="000000"/>
                </a:solidFill>
              </a:rPr>
              <a:t>meningkat</a:t>
            </a:r>
            <a:r>
              <a:rPr lang="en-US" sz="1477" dirty="0">
                <a:solidFill>
                  <a:srgbClr val="000000"/>
                </a:solidFill>
              </a:rPr>
              <a:t> </a:t>
            </a:r>
            <a:r>
              <a:rPr lang="en-US" sz="1477" dirty="0" err="1">
                <a:solidFill>
                  <a:srgbClr val="000000"/>
                </a:solidFill>
              </a:rPr>
              <a:t>secara</a:t>
            </a:r>
            <a:r>
              <a:rPr lang="en-US" sz="1477" dirty="0">
                <a:solidFill>
                  <a:srgbClr val="000000"/>
                </a:solidFill>
              </a:rPr>
              <a:t> </a:t>
            </a:r>
            <a:r>
              <a:rPr lang="en-US" sz="1477" dirty="0" err="1">
                <a:solidFill>
                  <a:srgbClr val="000000"/>
                </a:solidFill>
              </a:rPr>
              <a:t>signifikan</a:t>
            </a:r>
            <a:r>
              <a:rPr lang="en-US" sz="1477" dirty="0">
                <a:solidFill>
                  <a:srgbClr val="000000"/>
                </a:solidFill>
              </a:rPr>
              <a:t> </a:t>
            </a:r>
            <a:r>
              <a:rPr lang="en-US" sz="1477" dirty="0" err="1">
                <a:solidFill>
                  <a:srgbClr val="000000"/>
                </a:solidFill>
              </a:rPr>
              <a:t>karena</a:t>
            </a:r>
            <a:r>
              <a:rPr lang="en-US" sz="1477" dirty="0">
                <a:solidFill>
                  <a:srgbClr val="000000"/>
                </a:solidFill>
              </a:rPr>
              <a:t> </a:t>
            </a:r>
            <a:r>
              <a:rPr lang="en-US" sz="1477" dirty="0" err="1">
                <a:solidFill>
                  <a:srgbClr val="000000"/>
                </a:solidFill>
              </a:rPr>
              <a:t>dukungan</a:t>
            </a:r>
            <a:r>
              <a:rPr lang="en-US" sz="1477" dirty="0">
                <a:solidFill>
                  <a:srgbClr val="000000"/>
                </a:solidFill>
              </a:rPr>
              <a:t> </a:t>
            </a:r>
            <a:r>
              <a:rPr lang="en-US" sz="1477" dirty="0" err="1">
                <a:solidFill>
                  <a:srgbClr val="000000"/>
                </a:solidFill>
              </a:rPr>
              <a:t>akses</a:t>
            </a:r>
            <a:r>
              <a:rPr lang="en-US" sz="1477" dirty="0">
                <a:solidFill>
                  <a:srgbClr val="000000"/>
                </a:solidFill>
              </a:rPr>
              <a:t> SMK </a:t>
            </a:r>
            <a:r>
              <a:rPr lang="en-US" sz="1477" dirty="0" err="1">
                <a:solidFill>
                  <a:srgbClr val="000000"/>
                </a:solidFill>
              </a:rPr>
              <a:t>terbatasa</a:t>
            </a:r>
            <a:r>
              <a:rPr lang="en-US" sz="1477" dirty="0">
                <a:solidFill>
                  <a:srgbClr val="000000"/>
                </a:solidFill>
              </a:rPr>
              <a:t> </a:t>
            </a:r>
            <a:r>
              <a:rPr lang="en-US" sz="1477" dirty="0" err="1">
                <a:solidFill>
                  <a:srgbClr val="000000"/>
                </a:solidFill>
              </a:rPr>
              <a:t>dan</a:t>
            </a:r>
            <a:r>
              <a:rPr lang="en-US" sz="1477" dirty="0">
                <a:solidFill>
                  <a:srgbClr val="000000"/>
                </a:solidFill>
              </a:rPr>
              <a:t> </a:t>
            </a:r>
            <a:r>
              <a:rPr lang="en-US" sz="1477" dirty="0" err="1">
                <a:solidFill>
                  <a:srgbClr val="000000"/>
                </a:solidFill>
              </a:rPr>
              <a:t>makin</a:t>
            </a:r>
            <a:r>
              <a:rPr lang="en-US" sz="1477" dirty="0">
                <a:solidFill>
                  <a:srgbClr val="000000"/>
                </a:solidFill>
              </a:rPr>
              <a:t> </a:t>
            </a:r>
            <a:r>
              <a:rPr lang="en-US" sz="1477" dirty="0" err="1">
                <a:solidFill>
                  <a:srgbClr val="000000"/>
                </a:solidFill>
              </a:rPr>
              <a:t>sedikitnya</a:t>
            </a:r>
            <a:r>
              <a:rPr lang="en-US" sz="1477" dirty="0">
                <a:solidFill>
                  <a:srgbClr val="000000"/>
                </a:solidFill>
              </a:rPr>
              <a:t> </a:t>
            </a:r>
            <a:r>
              <a:rPr lang="en-US" sz="1477" dirty="0" err="1">
                <a:solidFill>
                  <a:srgbClr val="000000"/>
                </a:solidFill>
              </a:rPr>
              <a:t>Kab</a:t>
            </a:r>
            <a:r>
              <a:rPr lang="en-US" sz="1477" dirty="0">
                <a:solidFill>
                  <a:srgbClr val="000000"/>
                </a:solidFill>
              </a:rPr>
              <a:t>/Kota yang </a:t>
            </a:r>
            <a:r>
              <a:rPr lang="en-US" sz="1477" dirty="0" err="1">
                <a:solidFill>
                  <a:srgbClr val="000000"/>
                </a:solidFill>
              </a:rPr>
              <a:t>mampu</a:t>
            </a:r>
            <a:r>
              <a:rPr lang="en-US" sz="1477" dirty="0">
                <a:solidFill>
                  <a:srgbClr val="000000"/>
                </a:solidFill>
              </a:rPr>
              <a:t> </a:t>
            </a:r>
            <a:r>
              <a:rPr lang="en-US" sz="1477" dirty="0" err="1">
                <a:solidFill>
                  <a:srgbClr val="000000"/>
                </a:solidFill>
              </a:rPr>
              <a:t>menyediakan</a:t>
            </a:r>
            <a:r>
              <a:rPr lang="en-US" sz="1477" dirty="0">
                <a:solidFill>
                  <a:srgbClr val="000000"/>
                </a:solidFill>
              </a:rPr>
              <a:t> </a:t>
            </a:r>
            <a:r>
              <a:rPr lang="en-US" sz="1477" dirty="0" err="1">
                <a:solidFill>
                  <a:srgbClr val="000000"/>
                </a:solidFill>
              </a:rPr>
              <a:t>lahan</a:t>
            </a:r>
            <a:r>
              <a:rPr lang="en-US" sz="1477" dirty="0">
                <a:solidFill>
                  <a:srgbClr val="000000"/>
                </a:solidFill>
              </a:rPr>
              <a:t> </a:t>
            </a:r>
            <a:r>
              <a:rPr lang="en-US" sz="1477" dirty="0" err="1">
                <a:solidFill>
                  <a:srgbClr val="000000"/>
                </a:solidFill>
              </a:rPr>
              <a:t>untuk</a:t>
            </a:r>
            <a:r>
              <a:rPr lang="en-US" sz="1477" dirty="0">
                <a:solidFill>
                  <a:srgbClr val="000000"/>
                </a:solidFill>
              </a:rPr>
              <a:t> </a:t>
            </a:r>
            <a:r>
              <a:rPr lang="en-US" sz="1477" dirty="0" err="1">
                <a:solidFill>
                  <a:srgbClr val="000000"/>
                </a:solidFill>
              </a:rPr>
              <a:t>pembangunan</a:t>
            </a:r>
            <a:r>
              <a:rPr lang="en-US" sz="1477" dirty="0">
                <a:solidFill>
                  <a:srgbClr val="000000"/>
                </a:solidFill>
              </a:rPr>
              <a:t> USB SMK </a:t>
            </a:r>
          </a:p>
        </p:txBody>
      </p:sp>
      <p:sp>
        <p:nvSpPr>
          <p:cNvPr id="7" name="Up Arrow 6"/>
          <p:cNvSpPr/>
          <p:nvPr/>
        </p:nvSpPr>
        <p:spPr>
          <a:xfrm>
            <a:off x="1580899" y="3296062"/>
            <a:ext cx="797627" cy="13293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5123203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4"/>
            <a:ext cx="8785225" cy="460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181282" y="5589240"/>
            <a:ext cx="813702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235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235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235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235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235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35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35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35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352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Eurostile" pitchFamily="34" charset="0"/>
              </a:rPr>
              <a:t>Penerapan</a:t>
            </a:r>
            <a:r>
              <a:rPr lang="en-US" altLang="en-US" sz="2000" dirty="0">
                <a:latin typeface="Eurostile" pitchFamily="34" charset="0"/>
              </a:rPr>
              <a:t> SNI </a:t>
            </a:r>
            <a:r>
              <a:rPr lang="en-US" altLang="en-US" sz="2000" dirty="0" err="1">
                <a:latin typeface="Eurostile" pitchFamily="34" charset="0"/>
              </a:rPr>
              <a:t>bertujuan</a:t>
            </a:r>
            <a:r>
              <a:rPr lang="en-US" altLang="en-US" sz="2000" dirty="0">
                <a:latin typeface="Eurostile" pitchFamily="34" charset="0"/>
              </a:rPr>
              <a:t> :</a:t>
            </a:r>
          </a:p>
          <a:p>
            <a:pPr eaLnBrk="1" hangingPunct="1"/>
            <a:r>
              <a:rPr lang="en-US" altLang="en-US" sz="2000" dirty="0" err="1">
                <a:latin typeface="Eurostile" pitchFamily="34" charset="0"/>
              </a:rPr>
              <a:t>Layak</a:t>
            </a:r>
            <a:r>
              <a:rPr lang="en-US" altLang="en-US" sz="2000" dirty="0">
                <a:latin typeface="Eurostile" pitchFamily="34" charset="0"/>
              </a:rPr>
              <a:t> </a:t>
            </a:r>
            <a:r>
              <a:rPr lang="en-US" altLang="en-US" sz="2000" dirty="0" err="1">
                <a:latin typeface="Eurostile" pitchFamily="34" charset="0"/>
              </a:rPr>
              <a:t>dikonsumsi</a:t>
            </a:r>
            <a:r>
              <a:rPr lang="en-US" altLang="en-US" sz="2000" i="1" dirty="0">
                <a:latin typeface="Eurostile" pitchFamily="34" charset="0"/>
              </a:rPr>
              <a:t> (Fit to consumption)</a:t>
            </a:r>
          </a:p>
          <a:p>
            <a:pPr eaLnBrk="1" hangingPunct="1"/>
            <a:r>
              <a:rPr lang="en-US" altLang="en-US" sz="2000" dirty="0" err="1">
                <a:latin typeface="Eurostile" pitchFamily="34" charset="0"/>
              </a:rPr>
              <a:t>Aman</a:t>
            </a:r>
            <a:r>
              <a:rPr lang="en-US" altLang="en-US" sz="2000" dirty="0">
                <a:latin typeface="Eurostile" pitchFamily="34" charset="0"/>
              </a:rPr>
              <a:t> </a:t>
            </a:r>
            <a:r>
              <a:rPr lang="en-US" altLang="en-US" sz="2000" dirty="0" err="1">
                <a:latin typeface="Eurostile" pitchFamily="34" charset="0"/>
              </a:rPr>
              <a:t>dikonsumsi</a:t>
            </a:r>
            <a:r>
              <a:rPr lang="en-US" altLang="en-US" sz="2000" i="1" dirty="0">
                <a:latin typeface="Eurostile" pitchFamily="34" charset="0"/>
              </a:rPr>
              <a:t> (Safe to consumption)</a:t>
            </a:r>
          </a:p>
        </p:txBody>
      </p:sp>
      <p:sp>
        <p:nvSpPr>
          <p:cNvPr id="12292" name="Rectangle 5"/>
          <p:cNvSpPr>
            <a:spLocks noChangeArrowheads="1"/>
          </p:cNvSpPr>
          <p:nvPr/>
        </p:nvSpPr>
        <p:spPr bwMode="auto">
          <a:xfrm>
            <a:off x="179388" y="4941168"/>
            <a:ext cx="2076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err="1"/>
              <a:t>Sumber</a:t>
            </a:r>
            <a:r>
              <a:rPr lang="en-US" altLang="en-US" sz="1400" dirty="0"/>
              <a:t> : sisni.bsn.go.id</a:t>
            </a:r>
          </a:p>
        </p:txBody>
      </p:sp>
    </p:spTree>
    <p:extLst>
      <p:ext uri="{BB962C8B-B14F-4D97-AF65-F5344CB8AC3E}">
        <p14:creationId xmlns:p14="http://schemas.microsoft.com/office/powerpoint/2010/main" val="32817383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ABCCDA-785A-425F-A379-DC41F0582636}" type="slidenum">
              <a:rPr lang="en-US">
                <a:solidFill>
                  <a:srgbClr val="898989"/>
                </a:solidFill>
              </a:rPr>
              <a:pPr eaLnBrk="1" hangingPunct="1"/>
              <a:t>81</a:t>
            </a:fld>
            <a:endParaRPr lang="en-US">
              <a:solidFill>
                <a:srgbClr val="898989"/>
              </a:solidFill>
            </a:endParaRPr>
          </a:p>
        </p:txBody>
      </p:sp>
      <p:pic>
        <p:nvPicPr>
          <p:cNvPr id="191491" name="Picture 2"/>
          <p:cNvPicPr>
            <a:picLocks noChangeAspect="1" noChangeArrowheads="1"/>
          </p:cNvPicPr>
          <p:nvPr/>
        </p:nvPicPr>
        <p:blipFill>
          <a:blip r:embed="rId3">
            <a:extLst>
              <a:ext uri="{28A0092B-C50C-407E-A947-70E740481C1C}">
                <a14:useLocalDpi xmlns:a14="http://schemas.microsoft.com/office/drawing/2010/main" val="0"/>
              </a:ext>
            </a:extLst>
          </a:blip>
          <a:srcRect l="4445" t="2777" r="4445" b="1389"/>
          <a:stretch>
            <a:fillRect/>
          </a:stretch>
        </p:blipFill>
        <p:spPr bwMode="auto">
          <a:xfrm>
            <a:off x="899592" y="1124744"/>
            <a:ext cx="7615758" cy="496855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56003" name="Rectangle 3"/>
          <p:cNvSpPr>
            <a:spLocks noGrp="1" noChangeArrowheads="1"/>
          </p:cNvSpPr>
          <p:nvPr>
            <p:ph type="title" idx="4294967295"/>
          </p:nvPr>
        </p:nvSpPr>
        <p:spPr>
          <a:xfrm>
            <a:off x="993592" y="388098"/>
            <a:ext cx="6172200" cy="617935"/>
          </a:xfrm>
        </p:spPr>
        <p:txBody>
          <a:bodyPr/>
          <a:lstStyle/>
          <a:p>
            <a:pPr eaLnBrk="1" hangingPunct="1">
              <a:defRPr/>
            </a:pPr>
            <a:r>
              <a:rPr lang="en-US" sz="1800" dirty="0"/>
              <a:t>PENGOLAHAN HASIL PERIKANAN</a:t>
            </a:r>
          </a:p>
        </p:txBody>
      </p:sp>
    </p:spTree>
    <p:extLst>
      <p:ext uri="{BB962C8B-B14F-4D97-AF65-F5344CB8AC3E}">
        <p14:creationId xmlns:p14="http://schemas.microsoft.com/office/powerpoint/2010/main" val="42327418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1C6E91-C784-486C-A829-67F2377F2584}" type="slidenum">
              <a:rPr lang="en-US">
                <a:solidFill>
                  <a:srgbClr val="898989"/>
                </a:solidFill>
              </a:rPr>
              <a:pPr eaLnBrk="1" hangingPunct="1"/>
              <a:t>82</a:t>
            </a:fld>
            <a:endParaRPr lang="en-US">
              <a:solidFill>
                <a:srgbClr val="898989"/>
              </a:solidFill>
            </a:endParaRPr>
          </a:p>
        </p:txBody>
      </p:sp>
      <p:pic>
        <p:nvPicPr>
          <p:cNvPr id="192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4704"/>
            <a:ext cx="7615758" cy="532859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539479" y="1028701"/>
            <a:ext cx="6172200" cy="617935"/>
          </a:xfrm>
          <a:prstGeom prst="rect">
            <a:avLst/>
          </a:prstGeom>
          <a:noFill/>
          <a:ln w="9525">
            <a:noFill/>
            <a:miter lim="800000"/>
            <a:headEnd/>
            <a:tailEnd/>
          </a:ln>
          <a:effectLst/>
        </p:spPr>
        <p:txBody>
          <a:bodyPr anchor="ctr"/>
          <a:lstStyle/>
          <a:p>
            <a:pPr algn="ctr">
              <a:defRPr/>
            </a:pPr>
            <a:r>
              <a:rPr lang="en-US" b="1" kern="0">
                <a:solidFill>
                  <a:prstClr val="white"/>
                </a:solidFill>
                <a:effectLst>
                  <a:outerShdw blurRad="38100" dist="38100" dir="2700000" algn="tl">
                    <a:srgbClr val="C0C0C0"/>
                  </a:outerShdw>
                </a:effectLst>
                <a:latin typeface="Calibri Light" panose="020F0302020204030204"/>
              </a:rPr>
              <a:t>PENGOLAHAN HASIL PERIKANAN</a:t>
            </a:r>
          </a:p>
        </p:txBody>
      </p:sp>
    </p:spTree>
    <p:extLst>
      <p:ext uri="{BB962C8B-B14F-4D97-AF65-F5344CB8AC3E}">
        <p14:creationId xmlns:p14="http://schemas.microsoft.com/office/powerpoint/2010/main" val="29281981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D7D4C0-FB27-4C5B-9072-A5C19DF3ABC0}" type="slidenum">
              <a:rPr lang="en-US">
                <a:solidFill>
                  <a:srgbClr val="898989"/>
                </a:solidFill>
              </a:rPr>
              <a:pPr eaLnBrk="1" hangingPunct="1"/>
              <a:t>83</a:t>
            </a:fld>
            <a:endParaRPr lang="en-US">
              <a:solidFill>
                <a:srgbClr val="898989"/>
              </a:solidFill>
            </a:endParaRPr>
          </a:p>
        </p:txBody>
      </p:sp>
      <p:pic>
        <p:nvPicPr>
          <p:cNvPr id="1935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57632"/>
            <a:ext cx="7488832" cy="316835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935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701" y="3801684"/>
            <a:ext cx="3672408" cy="2304256"/>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935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941" y="3789040"/>
            <a:ext cx="3605538" cy="2304256"/>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1539479" y="1028701"/>
            <a:ext cx="6172200" cy="617935"/>
          </a:xfrm>
          <a:prstGeom prst="rect">
            <a:avLst/>
          </a:prstGeom>
          <a:noFill/>
          <a:ln w="9525">
            <a:noFill/>
            <a:miter lim="800000"/>
            <a:headEnd/>
            <a:tailEnd/>
          </a:ln>
          <a:effectLst/>
        </p:spPr>
        <p:txBody>
          <a:bodyPr anchor="ctr"/>
          <a:lstStyle/>
          <a:p>
            <a:pPr algn="ctr">
              <a:defRPr/>
            </a:pPr>
            <a:r>
              <a:rPr lang="en-US" b="1" kern="0">
                <a:solidFill>
                  <a:prstClr val="white"/>
                </a:solidFill>
                <a:effectLst>
                  <a:outerShdw blurRad="38100" dist="38100" dir="2700000" algn="tl">
                    <a:srgbClr val="C0C0C0"/>
                  </a:outerShdw>
                </a:effectLst>
                <a:latin typeface="Calibri Light" panose="020F0302020204030204"/>
              </a:rPr>
              <a:t>PENGOLAHAN HASIL PERIKANAN</a:t>
            </a:r>
          </a:p>
        </p:txBody>
      </p:sp>
    </p:spTree>
    <p:extLst>
      <p:ext uri="{BB962C8B-B14F-4D97-AF65-F5344CB8AC3E}">
        <p14:creationId xmlns:p14="http://schemas.microsoft.com/office/powerpoint/2010/main" val="35791288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12F928-4AD6-4856-B3B0-1B56880C39F7}" type="slidenum">
              <a:rPr lang="en-US">
                <a:solidFill>
                  <a:srgbClr val="898989"/>
                </a:solidFill>
              </a:rPr>
              <a:pPr eaLnBrk="1" hangingPunct="1"/>
              <a:t>84</a:t>
            </a:fld>
            <a:endParaRPr lang="en-US">
              <a:solidFill>
                <a:srgbClr val="898989"/>
              </a:solidFill>
            </a:endParaRPr>
          </a:p>
        </p:txBody>
      </p:sp>
      <p:pic>
        <p:nvPicPr>
          <p:cNvPr id="1945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06" y="653557"/>
            <a:ext cx="2952328" cy="2874921"/>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grpSp>
        <p:nvGrpSpPr>
          <p:cNvPr id="194564" name="Group 11"/>
          <p:cNvGrpSpPr>
            <a:grpSpLocks/>
          </p:cNvGrpSpPr>
          <p:nvPr/>
        </p:nvGrpSpPr>
        <p:grpSpPr bwMode="auto">
          <a:xfrm>
            <a:off x="4657966" y="648158"/>
            <a:ext cx="3275510" cy="2880320"/>
            <a:chOff x="3512" y="624"/>
            <a:chExt cx="2162" cy="3648"/>
          </a:xfrm>
        </p:grpSpPr>
        <p:grpSp>
          <p:nvGrpSpPr>
            <p:cNvPr id="194568" name="Group 2"/>
            <p:cNvGrpSpPr>
              <a:grpSpLocks/>
            </p:cNvGrpSpPr>
            <p:nvPr/>
          </p:nvGrpSpPr>
          <p:grpSpPr bwMode="auto">
            <a:xfrm>
              <a:off x="3518" y="624"/>
              <a:ext cx="2156" cy="3632"/>
              <a:chOff x="3518" y="624"/>
              <a:chExt cx="2156" cy="3632"/>
            </a:xfrm>
          </p:grpSpPr>
          <p:pic>
            <p:nvPicPr>
              <p:cNvPr id="1945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 y="624"/>
                <a:ext cx="2152" cy="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 y="2746"/>
                <a:ext cx="2152"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69" name="Rectangle 6"/>
            <p:cNvSpPr>
              <a:spLocks noChangeArrowheads="1"/>
            </p:cNvSpPr>
            <p:nvPr/>
          </p:nvSpPr>
          <p:spPr bwMode="auto">
            <a:xfrm flipH="1">
              <a:off x="3512" y="624"/>
              <a:ext cx="2152" cy="3648"/>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350">
                <a:solidFill>
                  <a:prstClr val="black"/>
                </a:solidFill>
                <a:latin typeface="Times New Roman" panose="02020603050405020304" pitchFamily="18" charset="0"/>
              </a:endParaRPr>
            </a:p>
          </p:txBody>
        </p:sp>
      </p:grpSp>
      <p:pic>
        <p:nvPicPr>
          <p:cNvPr id="19456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277" y="3803377"/>
            <a:ext cx="3254139" cy="226544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9456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560" y="3803377"/>
            <a:ext cx="2952328" cy="2325539"/>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bwMode="auto">
          <a:xfrm>
            <a:off x="1539479" y="1028701"/>
            <a:ext cx="6172200" cy="617935"/>
          </a:xfrm>
          <a:prstGeom prst="rect">
            <a:avLst/>
          </a:prstGeom>
          <a:noFill/>
          <a:ln w="9525">
            <a:noFill/>
            <a:miter lim="800000"/>
            <a:headEnd/>
            <a:tailEnd/>
          </a:ln>
          <a:effectLst/>
        </p:spPr>
        <p:txBody>
          <a:bodyPr anchor="ctr"/>
          <a:lstStyle/>
          <a:p>
            <a:pPr algn="ctr">
              <a:defRPr/>
            </a:pPr>
            <a:r>
              <a:rPr lang="en-US" b="1" kern="0">
                <a:solidFill>
                  <a:prstClr val="white"/>
                </a:solidFill>
                <a:effectLst>
                  <a:outerShdw blurRad="38100" dist="38100" dir="2700000" algn="tl">
                    <a:srgbClr val="C0C0C0"/>
                  </a:outerShdw>
                </a:effectLst>
                <a:latin typeface="Calibri Light" panose="020F0302020204030204"/>
              </a:rPr>
              <a:t>PENGOLAHAN HASIL PERIKANAN</a:t>
            </a:r>
          </a:p>
        </p:txBody>
      </p:sp>
    </p:spTree>
    <p:extLst>
      <p:ext uri="{BB962C8B-B14F-4D97-AF65-F5344CB8AC3E}">
        <p14:creationId xmlns:p14="http://schemas.microsoft.com/office/powerpoint/2010/main" val="19457864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68E103-8645-4CD6-BDFA-7D493050E0F1}" type="slidenum">
              <a:rPr lang="en-US">
                <a:solidFill>
                  <a:srgbClr val="898989"/>
                </a:solidFill>
              </a:rPr>
              <a:pPr eaLnBrk="1" hangingPunct="1"/>
              <a:t>85</a:t>
            </a:fld>
            <a:endParaRPr lang="en-US">
              <a:solidFill>
                <a:srgbClr val="898989"/>
              </a:solidFill>
            </a:endParaRPr>
          </a:p>
        </p:txBody>
      </p:sp>
      <p:pic>
        <p:nvPicPr>
          <p:cNvPr id="195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7344816" cy="5256584"/>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95588" name="Rectangle 4"/>
          <p:cNvSpPr>
            <a:spLocks noChangeArrowheads="1"/>
          </p:cNvSpPr>
          <p:nvPr/>
        </p:nvSpPr>
        <p:spPr bwMode="auto">
          <a:xfrm>
            <a:off x="7715250" y="5715000"/>
            <a:ext cx="348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350">
                <a:solidFill>
                  <a:prstClr val="black"/>
                </a:solidFill>
                <a:latin typeface="Garamond" panose="02020404030301010803" pitchFamily="18" charset="0"/>
              </a:rPr>
              <a:t>69</a:t>
            </a:r>
          </a:p>
        </p:txBody>
      </p:sp>
      <p:sp>
        <p:nvSpPr>
          <p:cNvPr id="7" name="Rectangle 3"/>
          <p:cNvSpPr txBox="1">
            <a:spLocks noChangeArrowheads="1"/>
          </p:cNvSpPr>
          <p:nvPr/>
        </p:nvSpPr>
        <p:spPr bwMode="auto">
          <a:xfrm>
            <a:off x="1539479" y="1028701"/>
            <a:ext cx="6172200" cy="617935"/>
          </a:xfrm>
          <a:prstGeom prst="rect">
            <a:avLst/>
          </a:prstGeom>
          <a:noFill/>
          <a:ln w="9525">
            <a:noFill/>
            <a:miter lim="800000"/>
            <a:headEnd/>
            <a:tailEnd/>
          </a:ln>
          <a:effectLst/>
        </p:spPr>
        <p:txBody>
          <a:bodyPr anchor="ctr"/>
          <a:lstStyle/>
          <a:p>
            <a:pPr algn="ctr">
              <a:defRPr/>
            </a:pPr>
            <a:r>
              <a:rPr lang="en-US" b="1" kern="0">
                <a:solidFill>
                  <a:prstClr val="white"/>
                </a:solidFill>
                <a:effectLst>
                  <a:outerShdw blurRad="38100" dist="38100" dir="2700000" algn="tl">
                    <a:srgbClr val="C0C0C0"/>
                  </a:outerShdw>
                </a:effectLst>
                <a:latin typeface="Calibri Light" panose="020F0302020204030204"/>
              </a:rPr>
              <a:t>PENGOLAHAN HASIL PERTANIAN</a:t>
            </a:r>
          </a:p>
        </p:txBody>
      </p:sp>
    </p:spTree>
    <p:extLst>
      <p:ext uri="{BB962C8B-B14F-4D97-AF65-F5344CB8AC3E}">
        <p14:creationId xmlns:p14="http://schemas.microsoft.com/office/powerpoint/2010/main" val="40707492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82DFDF-2FA1-4197-92DA-6CA7197838FE}" type="slidenum">
              <a:rPr lang="en-US">
                <a:solidFill>
                  <a:srgbClr val="898989"/>
                </a:solidFill>
              </a:rPr>
              <a:pPr eaLnBrk="1" hangingPunct="1"/>
              <a:t>86</a:t>
            </a:fld>
            <a:endParaRPr lang="en-US">
              <a:solidFill>
                <a:srgbClr val="898989"/>
              </a:solidFill>
            </a:endParaRPr>
          </a:p>
        </p:txBody>
      </p:sp>
      <p:pic>
        <p:nvPicPr>
          <p:cNvPr id="196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7416824" cy="5166319"/>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96612" name="Rectangle 4"/>
          <p:cNvSpPr>
            <a:spLocks noChangeArrowheads="1"/>
          </p:cNvSpPr>
          <p:nvPr/>
        </p:nvSpPr>
        <p:spPr bwMode="auto">
          <a:xfrm>
            <a:off x="7715250" y="5715000"/>
            <a:ext cx="348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350">
                <a:solidFill>
                  <a:prstClr val="black"/>
                </a:solidFill>
                <a:latin typeface="Garamond" panose="02020404030301010803" pitchFamily="18" charset="0"/>
              </a:rPr>
              <a:t>69</a:t>
            </a:r>
          </a:p>
        </p:txBody>
      </p:sp>
      <p:sp>
        <p:nvSpPr>
          <p:cNvPr id="7" name="Rectangle 3"/>
          <p:cNvSpPr txBox="1">
            <a:spLocks noChangeArrowheads="1"/>
          </p:cNvSpPr>
          <p:nvPr/>
        </p:nvSpPr>
        <p:spPr bwMode="auto">
          <a:xfrm>
            <a:off x="1539479" y="1028701"/>
            <a:ext cx="6172200" cy="617935"/>
          </a:xfrm>
          <a:prstGeom prst="rect">
            <a:avLst/>
          </a:prstGeom>
          <a:noFill/>
          <a:ln w="9525">
            <a:noFill/>
            <a:miter lim="800000"/>
            <a:headEnd/>
            <a:tailEnd/>
          </a:ln>
          <a:effectLst/>
        </p:spPr>
        <p:txBody>
          <a:bodyPr anchor="ctr"/>
          <a:lstStyle/>
          <a:p>
            <a:pPr algn="ctr">
              <a:defRPr/>
            </a:pPr>
            <a:r>
              <a:rPr lang="en-US" b="1" kern="0">
                <a:solidFill>
                  <a:prstClr val="white"/>
                </a:solidFill>
                <a:effectLst>
                  <a:outerShdw blurRad="38100" dist="38100" dir="2700000" algn="tl">
                    <a:srgbClr val="C0C0C0"/>
                  </a:outerShdw>
                </a:effectLst>
                <a:latin typeface="Calibri Light" panose="020F0302020204030204"/>
              </a:rPr>
              <a:t>PENGOLAHAN HASIL PERTANIAN</a:t>
            </a:r>
          </a:p>
        </p:txBody>
      </p:sp>
    </p:spTree>
    <p:extLst>
      <p:ext uri="{BB962C8B-B14F-4D97-AF65-F5344CB8AC3E}">
        <p14:creationId xmlns:p14="http://schemas.microsoft.com/office/powerpoint/2010/main" val="10038769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FEAC40-20E3-4644-BA2F-D1ACC02CEE41}" type="slidenum">
              <a:rPr lang="en-US">
                <a:solidFill>
                  <a:srgbClr val="898989"/>
                </a:solidFill>
              </a:rPr>
              <a:pPr eaLnBrk="1" hangingPunct="1"/>
              <a:t>87</a:t>
            </a:fld>
            <a:endParaRPr lang="en-US">
              <a:solidFill>
                <a:srgbClr val="898989"/>
              </a:solidFill>
            </a:endParaRPr>
          </a:p>
        </p:txBody>
      </p:sp>
      <p:pic>
        <p:nvPicPr>
          <p:cNvPr id="1976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71" y="644124"/>
            <a:ext cx="7344816" cy="4900241"/>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97636" name="Rectangle 4"/>
          <p:cNvSpPr>
            <a:spLocks noChangeArrowheads="1"/>
          </p:cNvSpPr>
          <p:nvPr/>
        </p:nvSpPr>
        <p:spPr bwMode="auto">
          <a:xfrm>
            <a:off x="7715250" y="5715000"/>
            <a:ext cx="348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350">
                <a:solidFill>
                  <a:prstClr val="black"/>
                </a:solidFill>
                <a:latin typeface="Garamond" panose="02020404030301010803" pitchFamily="18" charset="0"/>
              </a:rPr>
              <a:t>69</a:t>
            </a:r>
          </a:p>
        </p:txBody>
      </p:sp>
      <p:sp>
        <p:nvSpPr>
          <p:cNvPr id="7" name="Rectangle 3"/>
          <p:cNvSpPr txBox="1">
            <a:spLocks noChangeArrowheads="1"/>
          </p:cNvSpPr>
          <p:nvPr/>
        </p:nvSpPr>
        <p:spPr bwMode="auto">
          <a:xfrm>
            <a:off x="1539479" y="1028701"/>
            <a:ext cx="6172200" cy="617935"/>
          </a:xfrm>
          <a:prstGeom prst="rect">
            <a:avLst/>
          </a:prstGeom>
          <a:noFill/>
          <a:ln w="9525">
            <a:noFill/>
            <a:miter lim="800000"/>
            <a:headEnd/>
            <a:tailEnd/>
          </a:ln>
          <a:effectLst/>
        </p:spPr>
        <p:txBody>
          <a:bodyPr anchor="ctr"/>
          <a:lstStyle/>
          <a:p>
            <a:pPr algn="ctr">
              <a:defRPr/>
            </a:pPr>
            <a:r>
              <a:rPr lang="en-US" b="1" kern="0">
                <a:solidFill>
                  <a:prstClr val="white"/>
                </a:solidFill>
                <a:effectLst>
                  <a:outerShdw blurRad="38100" dist="38100" dir="2700000" algn="tl">
                    <a:srgbClr val="C0C0C0"/>
                  </a:outerShdw>
                </a:effectLst>
                <a:latin typeface="Calibri Light" panose="020F0302020204030204"/>
              </a:rPr>
              <a:t>PENGOLAHAN HASIL PERTANIAN</a:t>
            </a:r>
          </a:p>
        </p:txBody>
      </p:sp>
    </p:spTree>
    <p:extLst>
      <p:ext uri="{BB962C8B-B14F-4D97-AF65-F5344CB8AC3E}">
        <p14:creationId xmlns:p14="http://schemas.microsoft.com/office/powerpoint/2010/main" val="34551753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19A64D-7152-404C-B0E3-59104665F241}" type="slidenum">
              <a:rPr lang="en-US">
                <a:solidFill>
                  <a:srgbClr val="898989"/>
                </a:solidFill>
              </a:rPr>
              <a:pPr eaLnBrk="1" hangingPunct="1"/>
              <a:t>88</a:t>
            </a:fld>
            <a:endParaRPr lang="en-US">
              <a:solidFill>
                <a:srgbClr val="898989"/>
              </a:solidFill>
            </a:endParaRPr>
          </a:p>
        </p:txBody>
      </p:sp>
      <p:pic>
        <p:nvPicPr>
          <p:cNvPr id="1986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680"/>
            <a:ext cx="7344816" cy="546640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98660" name="Rectangle 4"/>
          <p:cNvSpPr>
            <a:spLocks noChangeArrowheads="1"/>
          </p:cNvSpPr>
          <p:nvPr/>
        </p:nvSpPr>
        <p:spPr bwMode="auto">
          <a:xfrm>
            <a:off x="7715250" y="5715000"/>
            <a:ext cx="348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350">
                <a:solidFill>
                  <a:prstClr val="black"/>
                </a:solidFill>
                <a:latin typeface="Garamond" panose="02020404030301010803" pitchFamily="18" charset="0"/>
              </a:rPr>
              <a:t>69</a:t>
            </a:r>
          </a:p>
        </p:txBody>
      </p:sp>
      <p:sp>
        <p:nvSpPr>
          <p:cNvPr id="7" name="Rectangle 3"/>
          <p:cNvSpPr txBox="1">
            <a:spLocks noChangeArrowheads="1"/>
          </p:cNvSpPr>
          <p:nvPr/>
        </p:nvSpPr>
        <p:spPr bwMode="auto">
          <a:xfrm>
            <a:off x="1314450" y="548680"/>
            <a:ext cx="6172200" cy="617935"/>
          </a:xfrm>
          <a:prstGeom prst="rect">
            <a:avLst/>
          </a:prstGeom>
          <a:noFill/>
          <a:ln w="9525">
            <a:noFill/>
            <a:miter lim="800000"/>
            <a:headEnd/>
            <a:tailEnd/>
          </a:ln>
          <a:effectLst/>
        </p:spPr>
        <p:txBody>
          <a:bodyPr anchor="ctr"/>
          <a:lstStyle/>
          <a:p>
            <a:pPr algn="ctr">
              <a:defRPr/>
            </a:pPr>
            <a:r>
              <a:rPr lang="en-US" b="1" kern="0" dirty="0">
                <a:solidFill>
                  <a:prstClr val="white"/>
                </a:solidFill>
                <a:effectLst>
                  <a:outerShdw blurRad="38100" dist="38100" dir="2700000" algn="tl">
                    <a:srgbClr val="C0C0C0"/>
                  </a:outerShdw>
                </a:effectLst>
                <a:latin typeface="Calibri Light" panose="020F0302020204030204"/>
              </a:rPr>
              <a:t>PENGOLAHAN HASIL PERTANIAN</a:t>
            </a:r>
          </a:p>
        </p:txBody>
      </p:sp>
    </p:spTree>
    <p:extLst>
      <p:ext uri="{BB962C8B-B14F-4D97-AF65-F5344CB8AC3E}">
        <p14:creationId xmlns:p14="http://schemas.microsoft.com/office/powerpoint/2010/main" val="2315757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B7AEBD-915D-41D4-B2B9-BFFAE5E673BB}" type="slidenum">
              <a:rPr lang="en-US">
                <a:solidFill>
                  <a:srgbClr val="898989"/>
                </a:solidFill>
              </a:rPr>
              <a:pPr eaLnBrk="1" hangingPunct="1"/>
              <a:t>89</a:t>
            </a:fld>
            <a:endParaRPr lang="en-US">
              <a:solidFill>
                <a:srgbClr val="898989"/>
              </a:solidFill>
            </a:endParaRPr>
          </a:p>
        </p:txBody>
      </p:sp>
      <p:pic>
        <p:nvPicPr>
          <p:cNvPr id="199683" name="Picture 4" descr="Chemistry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7488832" cy="458901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title" idx="4294967295"/>
          </p:nvPr>
        </p:nvSpPr>
        <p:spPr>
          <a:xfrm>
            <a:off x="899592" y="260648"/>
            <a:ext cx="5835253" cy="614363"/>
          </a:xfrm>
        </p:spPr>
        <p:txBody>
          <a:bodyPr>
            <a:normAutofit/>
          </a:bodyPr>
          <a:lstStyle/>
          <a:p>
            <a:pPr eaLnBrk="1" hangingPunct="1">
              <a:defRPr/>
            </a:pPr>
            <a:r>
              <a:rPr lang="en-US" sz="2800" b="1" dirty="0"/>
              <a:t>PENGUJIAN MUTU PANGAN</a:t>
            </a:r>
          </a:p>
        </p:txBody>
      </p:sp>
      <p:sp>
        <p:nvSpPr>
          <p:cNvPr id="199685" name="Rectangle 4"/>
          <p:cNvSpPr>
            <a:spLocks noChangeArrowheads="1"/>
          </p:cNvSpPr>
          <p:nvPr/>
        </p:nvSpPr>
        <p:spPr bwMode="auto">
          <a:xfrm>
            <a:off x="7715250" y="5715000"/>
            <a:ext cx="348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350">
                <a:solidFill>
                  <a:prstClr val="black"/>
                </a:solidFill>
                <a:latin typeface="Garamond" panose="02020404030301010803" pitchFamily="18" charset="0"/>
              </a:rPr>
              <a:t>70</a:t>
            </a:r>
          </a:p>
        </p:txBody>
      </p:sp>
    </p:spTree>
    <p:extLst>
      <p:ext uri="{BB962C8B-B14F-4D97-AF65-F5344CB8AC3E}">
        <p14:creationId xmlns:p14="http://schemas.microsoft.com/office/powerpoint/2010/main" val="233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57200"/>
            <a:ext cx="3810000" cy="411162"/>
          </a:xfrm>
        </p:spPr>
        <p:txBody>
          <a:bodyPr>
            <a:noAutofit/>
          </a:bodyPr>
          <a:lstStyle/>
          <a:p>
            <a:r>
              <a:rPr lang="en-US" sz="2000" b="1" smtClean="0"/>
              <a:t>PERTUMBUHAN JUMLAH SMK</a:t>
            </a:r>
            <a:endParaRPr lang="en-US" sz="2000" b="1"/>
          </a:p>
        </p:txBody>
      </p:sp>
      <p:graphicFrame>
        <p:nvGraphicFramePr>
          <p:cNvPr id="4" name="Chart 3"/>
          <p:cNvGraphicFramePr/>
          <p:nvPr/>
        </p:nvGraphicFramePr>
        <p:xfrm>
          <a:off x="3733800" y="1143000"/>
          <a:ext cx="4655820" cy="2316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52400" y="228600"/>
          <a:ext cx="4572000" cy="6393180"/>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Arrow 5"/>
          <p:cNvSpPr/>
          <p:nvPr/>
        </p:nvSpPr>
        <p:spPr>
          <a:xfrm>
            <a:off x="2788920" y="1752600"/>
            <a:ext cx="838200" cy="685800"/>
          </a:xfrm>
          <a:prstGeom prst="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aight Connector 8"/>
          <p:cNvSpPr/>
          <p:nvPr/>
        </p:nvSpPr>
        <p:spPr>
          <a:xfrm flipV="1">
            <a:off x="4551680" y="1894840"/>
            <a:ext cx="381762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Straight Connector 9"/>
          <p:cNvSpPr/>
          <p:nvPr/>
        </p:nvSpPr>
        <p:spPr>
          <a:xfrm flipV="1">
            <a:off x="7912100" y="1564640"/>
            <a:ext cx="4572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Straight Connector 10"/>
          <p:cNvSpPr/>
          <p:nvPr/>
        </p:nvSpPr>
        <p:spPr>
          <a:xfrm rot="5400000" flipV="1">
            <a:off x="7924800" y="1727200"/>
            <a:ext cx="4572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p:cNvSpPr txBox="1"/>
          <p:nvPr/>
        </p:nvSpPr>
        <p:spPr>
          <a:xfrm>
            <a:off x="8229600" y="1600200"/>
            <a:ext cx="914400" cy="276999"/>
          </a:xfrm>
          <a:prstGeom prst="rect">
            <a:avLst/>
          </a:prstGeom>
          <a:noFill/>
        </p:spPr>
        <p:txBody>
          <a:bodyPr wrap="square" rtlCol="0">
            <a:spAutoFit/>
          </a:bodyPr>
          <a:lstStyle/>
          <a:p>
            <a:pPr algn="ctr"/>
            <a:r>
              <a:rPr lang="en-US" sz="1200" smtClean="0">
                <a:sym typeface="Symbol"/>
              </a:rPr>
              <a:t>= 27.76%</a:t>
            </a:r>
          </a:p>
        </p:txBody>
      </p:sp>
      <p:sp>
        <p:nvSpPr>
          <p:cNvPr id="14" name="TextBox 13"/>
          <p:cNvSpPr txBox="1"/>
          <p:nvPr/>
        </p:nvSpPr>
        <p:spPr>
          <a:xfrm>
            <a:off x="3505200" y="3505200"/>
            <a:ext cx="5410200" cy="2462213"/>
          </a:xfrm>
          <a:prstGeom prst="rect">
            <a:avLst/>
          </a:prstGeom>
          <a:solidFill>
            <a:schemeClr val="accent6">
              <a:lumMod val="20000"/>
              <a:lumOff val="80000"/>
            </a:schemeClr>
          </a:solidFill>
        </p:spPr>
        <p:txBody>
          <a:bodyPr wrap="square" rtlCol="0">
            <a:spAutoFit/>
          </a:bodyPr>
          <a:lstStyle/>
          <a:p>
            <a:pPr marL="342900" indent="-342900">
              <a:buFont typeface="+mj-lt"/>
              <a:buAutoNum type="arabicPeriod"/>
            </a:pPr>
            <a:r>
              <a:rPr lang="en-US" sz="1400" i="1" smtClean="0">
                <a:solidFill>
                  <a:schemeClr val="tx2"/>
                </a:solidFill>
              </a:rPr>
              <a:t>SMK mengalami pertumbuhan yang cukup pesat. Jumlah SMK tumbuh dari sebesar 9.164 sekolah pada tahun 2010  menjadi 11.708 sekolah pada tahun 2013  atau tumbuh sebesar 27,6% .</a:t>
            </a:r>
          </a:p>
          <a:p>
            <a:pPr marL="342900" indent="-342900">
              <a:buFont typeface="+mj-lt"/>
              <a:buAutoNum type="arabicPeriod"/>
            </a:pPr>
            <a:r>
              <a:rPr lang="en-US" sz="1400" i="1" smtClean="0">
                <a:solidFill>
                  <a:schemeClr val="tx2"/>
                </a:solidFill>
              </a:rPr>
              <a:t>Jumlah SMK terbanyak adalah di Jawa Barat (2.215) diikuti dengan Jawa Timur (1.654), Jawa Tengah (1.427), Sumatera Utara (901) dan DKI Jakarta (595).  Sementara Provinsi dengan jumlah SMK  terendah adalah Provinsi Papua Barat dengan 44 sekolah.</a:t>
            </a:r>
          </a:p>
          <a:p>
            <a:pPr marL="342900" indent="-342900">
              <a:buFont typeface="+mj-lt"/>
              <a:buAutoNum type="arabicPeriod"/>
            </a:pPr>
            <a:r>
              <a:rPr lang="en-US" sz="1400" i="1" smtClean="0">
                <a:solidFill>
                  <a:schemeClr val="tx2"/>
                </a:solidFill>
              </a:rPr>
              <a:t>Pertumbuhan terbesar terjadi di  Jawa Barat dengan 679 SMK baru selama periode 2010-2013. Sementara persentase pertumbuhan SMK terbesar selama periode 2010-2013 terjadi Provinsi  Sulawesi Barat dengan pertumbuhan mencapai 60%.</a:t>
            </a:r>
            <a:endParaRPr lang="en-US" sz="1400" i="1">
              <a:solidFill>
                <a:schemeClr val="tx2"/>
              </a:solidFill>
            </a:endParaRPr>
          </a:p>
        </p:txBody>
      </p:sp>
    </p:spTree>
    <p:extLst>
      <p:ext uri="{BB962C8B-B14F-4D97-AF65-F5344CB8AC3E}">
        <p14:creationId xmlns:p14="http://schemas.microsoft.com/office/powerpoint/2010/main" val="32114198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2B7FB8-D096-4C39-B981-B9C40BCCA289}" type="slidenum">
              <a:rPr lang="en-US">
                <a:solidFill>
                  <a:srgbClr val="898989"/>
                </a:solidFill>
              </a:rPr>
              <a:pPr eaLnBrk="1" hangingPunct="1"/>
              <a:t>90</a:t>
            </a:fld>
            <a:endParaRPr lang="en-US">
              <a:solidFill>
                <a:srgbClr val="898989"/>
              </a:solidFill>
            </a:endParaRPr>
          </a:p>
        </p:txBody>
      </p:sp>
      <p:pic>
        <p:nvPicPr>
          <p:cNvPr id="455683" name="Picture 3" descr="DSC_0087"/>
          <p:cNvPicPr>
            <a:picLocks noChangeAspect="1" noChangeArrowheads="1"/>
          </p:cNvPicPr>
          <p:nvPr/>
        </p:nvPicPr>
        <p:blipFill>
          <a:blip r:embed="rId3"/>
          <a:srcRect/>
          <a:stretch>
            <a:fillRect/>
          </a:stretch>
        </p:blipFill>
        <p:spPr bwMode="auto">
          <a:xfrm>
            <a:off x="971600" y="548680"/>
            <a:ext cx="7543750" cy="5328592"/>
          </a:xfrm>
          <a:prstGeom prst="rect">
            <a:avLst/>
          </a:prstGeom>
          <a:noFill/>
          <a:ln w="9525">
            <a:solidFill>
              <a:srgbClr val="FF6600"/>
            </a:solidFill>
            <a:miter lim="800000"/>
            <a:headEnd/>
            <a:tailEnd/>
          </a:ln>
          <a:effectLst>
            <a:outerShdw dist="107763" dir="2700000" algn="ctr" rotWithShape="0">
              <a:srgbClr val="808080">
                <a:alpha val="50000"/>
              </a:srgbClr>
            </a:outerShdw>
          </a:effectLst>
        </p:spPr>
      </p:pic>
      <p:sp>
        <p:nvSpPr>
          <p:cNvPr id="7" name="Rectangle 2"/>
          <p:cNvSpPr txBox="1">
            <a:spLocks noChangeArrowheads="1"/>
          </p:cNvSpPr>
          <p:nvPr/>
        </p:nvSpPr>
        <p:spPr bwMode="auto">
          <a:xfrm>
            <a:off x="-540568" y="620688"/>
            <a:ext cx="5835253" cy="614363"/>
          </a:xfrm>
          <a:prstGeom prst="rect">
            <a:avLst/>
          </a:prstGeom>
          <a:noFill/>
          <a:ln w="9525">
            <a:noFill/>
            <a:miter lim="800000"/>
            <a:headEnd/>
            <a:tailEnd/>
          </a:ln>
          <a:effectLst/>
        </p:spPr>
        <p:txBody>
          <a:bodyPr anchor="ctr"/>
          <a:lstStyle/>
          <a:p>
            <a:pPr algn="ctr">
              <a:defRPr/>
            </a:pPr>
            <a:r>
              <a:rPr lang="en-US" b="1" kern="0" dirty="0">
                <a:solidFill>
                  <a:prstClr val="white"/>
                </a:solidFill>
                <a:effectLst>
                  <a:outerShdw blurRad="38100" dist="38100" dir="2700000" algn="tl">
                    <a:srgbClr val="C0C0C0"/>
                  </a:outerShdw>
                </a:effectLst>
                <a:latin typeface="Calibri Light" panose="020F0302020204030204"/>
              </a:rPr>
              <a:t>PENGUJIAN MUTU PANGAN</a:t>
            </a:r>
          </a:p>
        </p:txBody>
      </p:sp>
    </p:spTree>
    <p:extLst>
      <p:ext uri="{BB962C8B-B14F-4D97-AF65-F5344CB8AC3E}">
        <p14:creationId xmlns:p14="http://schemas.microsoft.com/office/powerpoint/2010/main" val="41428317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5DE4C1-09CD-48D9-8EBD-F42EE4F843A3}" type="slidenum">
              <a:rPr lang="en-US">
                <a:solidFill>
                  <a:srgbClr val="898989"/>
                </a:solidFill>
              </a:rPr>
              <a:pPr eaLnBrk="1" hangingPunct="1"/>
              <a:t>91</a:t>
            </a:fld>
            <a:endParaRPr lang="en-US">
              <a:solidFill>
                <a:srgbClr val="898989"/>
              </a:solidFill>
            </a:endParaRPr>
          </a:p>
        </p:txBody>
      </p:sp>
      <p:pic>
        <p:nvPicPr>
          <p:cNvPr id="201731" name="Picture 2" descr="F:\02 Foto\JPEG LKS PILIHAN\H. Kimia\Chemistry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7831782" cy="5256584"/>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475656" y="692696"/>
            <a:ext cx="5835253" cy="614363"/>
          </a:xfrm>
          <a:prstGeom prst="rect">
            <a:avLst/>
          </a:prstGeom>
          <a:noFill/>
          <a:ln w="9525">
            <a:noFill/>
            <a:miter lim="800000"/>
            <a:headEnd/>
            <a:tailEnd/>
          </a:ln>
          <a:effectLst/>
        </p:spPr>
        <p:txBody>
          <a:bodyPr anchor="ctr"/>
          <a:lstStyle/>
          <a:p>
            <a:pPr algn="ctr">
              <a:defRPr/>
            </a:pPr>
            <a:r>
              <a:rPr lang="en-US" b="1" kern="0" dirty="0">
                <a:solidFill>
                  <a:prstClr val="white"/>
                </a:solidFill>
                <a:effectLst>
                  <a:outerShdw blurRad="38100" dist="38100" dir="2700000" algn="tl">
                    <a:srgbClr val="C0C0C0"/>
                  </a:outerShdw>
                </a:effectLst>
                <a:latin typeface="Calibri Light" panose="020F0302020204030204"/>
              </a:rPr>
              <a:t>PENGUJIAN MUTU PANGAN</a:t>
            </a:r>
          </a:p>
        </p:txBody>
      </p:sp>
    </p:spTree>
    <p:extLst>
      <p:ext uri="{BB962C8B-B14F-4D97-AF65-F5344CB8AC3E}">
        <p14:creationId xmlns:p14="http://schemas.microsoft.com/office/powerpoint/2010/main" val="22385576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6B2394-9A09-4443-A20E-827D02CE573B}" type="slidenum">
              <a:rPr lang="en-US">
                <a:solidFill>
                  <a:srgbClr val="898989"/>
                </a:solidFill>
              </a:rPr>
              <a:pPr eaLnBrk="1" hangingPunct="1"/>
              <a:t>92</a:t>
            </a:fld>
            <a:endParaRPr lang="en-US">
              <a:solidFill>
                <a:srgbClr val="898989"/>
              </a:solidFill>
            </a:endParaRPr>
          </a:p>
        </p:txBody>
      </p:sp>
      <p:pic>
        <p:nvPicPr>
          <p:cNvPr id="202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7471741" cy="511256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66243" name="Rectangle 3"/>
          <p:cNvSpPr>
            <a:spLocks noGrp="1" noChangeArrowheads="1"/>
          </p:cNvSpPr>
          <p:nvPr>
            <p:ph type="title" idx="4294967295"/>
          </p:nvPr>
        </p:nvSpPr>
        <p:spPr>
          <a:xfrm>
            <a:off x="827584" y="338552"/>
            <a:ext cx="6172200" cy="617934"/>
          </a:xfrm>
        </p:spPr>
        <p:txBody>
          <a:bodyPr>
            <a:normAutofit/>
          </a:bodyPr>
          <a:lstStyle/>
          <a:p>
            <a:pPr eaLnBrk="1" hangingPunct="1">
              <a:defRPr/>
            </a:pPr>
            <a:r>
              <a:rPr lang="en-US" sz="2800" b="1" dirty="0"/>
              <a:t>PENGAWASAN MUTU PANGAN</a:t>
            </a:r>
          </a:p>
        </p:txBody>
      </p:sp>
    </p:spTree>
    <p:extLst>
      <p:ext uri="{BB962C8B-B14F-4D97-AF65-F5344CB8AC3E}">
        <p14:creationId xmlns:p14="http://schemas.microsoft.com/office/powerpoint/2010/main" val="24016702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53F5B3A-A531-AE4E-AE3D-33703CD04C9E}" type="slidenum">
              <a:rPr lang="en-US"/>
              <a:pPr/>
              <a:t>93</a:t>
            </a:fld>
            <a:endParaRPr lang="en-US"/>
          </a:p>
        </p:txBody>
      </p:sp>
      <p:sp>
        <p:nvSpPr>
          <p:cNvPr id="25603" name="Rectangle 3"/>
          <p:cNvSpPr>
            <a:spLocks noGrp="1" noChangeArrowheads="1"/>
          </p:cNvSpPr>
          <p:nvPr>
            <p:ph type="body" idx="1"/>
          </p:nvPr>
        </p:nvSpPr>
        <p:spPr>
          <a:xfrm>
            <a:off x="-12445" y="2852948"/>
            <a:ext cx="9144000" cy="1045171"/>
          </a:xfrm>
          <a:solidFill>
            <a:srgbClr val="8EB4E3"/>
          </a:solidFill>
        </p:spPr>
        <p:txBody>
          <a:bodyPr>
            <a:normAutofit/>
          </a:bodyPr>
          <a:lstStyle/>
          <a:p>
            <a:pPr marL="0" indent="0" algn="ctr">
              <a:buNone/>
            </a:pPr>
            <a:r>
              <a:rPr lang="en-US" sz="5400" dirty="0" err="1" smtClean="0">
                <a:solidFill>
                  <a:schemeClr val="bg1"/>
                </a:solidFill>
              </a:rPr>
              <a:t>Terimakasih</a:t>
            </a:r>
            <a:endParaRPr lang="en-US" sz="5400" dirty="0" smtClean="0">
              <a:solidFill>
                <a:schemeClr val="bg1"/>
              </a:solidFill>
            </a:endParaRPr>
          </a:p>
        </p:txBody>
      </p:sp>
      <p:sp>
        <p:nvSpPr>
          <p:cNvPr id="2" name="TextBox 1"/>
          <p:cNvSpPr txBox="1"/>
          <p:nvPr/>
        </p:nvSpPr>
        <p:spPr>
          <a:xfrm>
            <a:off x="1547664" y="4087785"/>
            <a:ext cx="6584431" cy="1323439"/>
          </a:xfrm>
          <a:prstGeom prst="rect">
            <a:avLst/>
          </a:prstGeom>
          <a:noFill/>
        </p:spPr>
        <p:txBody>
          <a:bodyPr wrap="none" rtlCol="0">
            <a:spAutoFit/>
          </a:bodyPr>
          <a:lstStyle/>
          <a:p>
            <a:r>
              <a:rPr lang="en-US" sz="4000" dirty="0" smtClean="0"/>
              <a:t>Email    </a:t>
            </a:r>
            <a:r>
              <a:rPr lang="en-US" sz="4000" smtClean="0"/>
              <a:t>:agung747@gmail.com</a:t>
            </a:r>
          </a:p>
          <a:p>
            <a:endParaRPr lang="en-US" sz="4000" dirty="0"/>
          </a:p>
        </p:txBody>
      </p:sp>
    </p:spTree>
    <p:extLst>
      <p:ext uri="{BB962C8B-B14F-4D97-AF65-F5344CB8AC3E}">
        <p14:creationId xmlns:p14="http://schemas.microsoft.com/office/powerpoint/2010/main" val="23778594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6523</TotalTime>
  <Words>5749</Words>
  <Application>Microsoft Office PowerPoint</Application>
  <PresentationFormat>On-screen Show (4:3)</PresentationFormat>
  <Paragraphs>1915</Paragraphs>
  <Slides>93</Slides>
  <Notes>38</Notes>
  <HiddenSlides>1</HiddenSlides>
  <MMClips>0</MMClips>
  <ScaleCrop>false</ScaleCrop>
  <HeadingPairs>
    <vt:vector size="8" baseType="variant">
      <vt:variant>
        <vt:lpstr>Fonts Used</vt:lpstr>
      </vt:variant>
      <vt:variant>
        <vt:i4>23</vt:i4>
      </vt:variant>
      <vt:variant>
        <vt:lpstr>Theme</vt:lpstr>
      </vt:variant>
      <vt:variant>
        <vt:i4>6</vt:i4>
      </vt:variant>
      <vt:variant>
        <vt:lpstr>Embedded OLE Servers</vt:lpstr>
      </vt:variant>
      <vt:variant>
        <vt:i4>2</vt:i4>
      </vt:variant>
      <vt:variant>
        <vt:lpstr>Slide Titles</vt:lpstr>
      </vt:variant>
      <vt:variant>
        <vt:i4>93</vt:i4>
      </vt:variant>
    </vt:vector>
  </HeadingPairs>
  <TitlesOfParts>
    <vt:vector size="124" baseType="lpstr">
      <vt:lpstr>MS PGothic</vt:lpstr>
      <vt:lpstr>MS PGothic</vt:lpstr>
      <vt:lpstr>Antique Olive</vt:lpstr>
      <vt:lpstr>Arial</vt:lpstr>
      <vt:lpstr>Arial Black</vt:lpstr>
      <vt:lpstr>Arial Narrow</vt:lpstr>
      <vt:lpstr>Arial Rounded MT Bold</vt:lpstr>
      <vt:lpstr>Bauhaus 93</vt:lpstr>
      <vt:lpstr>Blackadder ITC</vt:lpstr>
      <vt:lpstr>Calibri</vt:lpstr>
      <vt:lpstr>Calibri Light</vt:lpstr>
      <vt:lpstr>Cambria</vt:lpstr>
      <vt:lpstr>Cambria Math</vt:lpstr>
      <vt:lpstr>Century Gothic</vt:lpstr>
      <vt:lpstr>Cordia New</vt:lpstr>
      <vt:lpstr>Eurostile</vt:lpstr>
      <vt:lpstr>Garamond</vt:lpstr>
      <vt:lpstr>Gill Sans MT</vt:lpstr>
      <vt:lpstr>Rockwell</vt:lpstr>
      <vt:lpstr>Symbol</vt:lpstr>
      <vt:lpstr>Tahoma</vt:lpstr>
      <vt:lpstr>Times New Roman</vt:lpstr>
      <vt:lpstr>Wingdings</vt:lpstr>
      <vt:lpstr>Office Theme</vt:lpstr>
      <vt:lpstr>Custom Design</vt:lpstr>
      <vt:lpstr>1_Office Theme</vt:lpstr>
      <vt:lpstr>10_Office Theme</vt:lpstr>
      <vt:lpstr>11_Office Theme</vt:lpstr>
      <vt:lpstr>2_Office Theme</vt:lpstr>
      <vt:lpstr>Worksheet</vt:lpstr>
      <vt:lpstr>think-cell Slide</vt:lpstr>
      <vt:lpstr>PowerPoint Presentation</vt:lpstr>
      <vt:lpstr>PowerPoint Presentation</vt:lpstr>
      <vt:lpstr>PowerPoint Presentation</vt:lpstr>
      <vt:lpstr>PowerPoint Presentation</vt:lpstr>
      <vt:lpstr>PowerPoint Presentation</vt:lpstr>
      <vt:lpstr>ROADMAP PENGEMBANGAN PENDIDIKAN KEJURUAN  2010-2014</vt:lpstr>
      <vt:lpstr>JUMLAH SEKOLAH &amp; SISWA SMK NAS (1)</vt:lpstr>
      <vt:lpstr>PowerPoint Presentation</vt:lpstr>
      <vt:lpstr>PERTUMBUHAN JUMLAH SMK</vt:lpstr>
      <vt:lpstr>SEBARAN SEKOLAH BERDASARKAN BIDANG KEAHLIAN</vt:lpstr>
      <vt:lpstr>RATA-RATA JUMLAH BIDANG KEAHLIAN YANG DIAMPU SMK</vt:lpstr>
      <vt:lpstr>Distribusi Kapasitas Rata-rata SMK</vt:lpstr>
      <vt:lpstr>PowerPoint Presentation</vt:lpstr>
      <vt:lpstr>PowerPoint Presentation</vt:lpstr>
      <vt:lpstr>PowerPoint Presentation</vt:lpstr>
      <vt:lpstr>GURU PRODUKTIF SMK</vt:lpstr>
      <vt:lpstr>GURU SMA DAN SMK BERDASARKAN USIA</vt:lpstr>
      <vt:lpstr>KEBUTUHAN GURU SMK  negeri dan swasta</vt:lpstr>
      <vt:lpstr>GURU SMA DAN SMK BERDASARKAN KUALIFIKASI</vt:lpstr>
      <vt:lpstr>PROSENTASE GURU SMA DAN SMK YANG BELUM S1  PER PROPINSI</vt:lpstr>
      <vt:lpstr>GURU PNS SMA DAN SMK BERDASARKAN PANGKAT/GOLONGAN</vt:lpstr>
      <vt:lpstr>PowerPoint Presentation</vt:lpstr>
      <vt:lpstr>PowerPoint Presentation</vt:lpstr>
      <vt:lpstr>PowerPoint Presentation</vt:lpstr>
      <vt:lpstr>Tingkat Kebekerjaan Lulusan SMK</vt:lpstr>
      <vt:lpstr>PowerPoint Presentation</vt:lpstr>
      <vt:lpstr>PowerPoint Presentation</vt:lpstr>
      <vt:lpstr>PowerPoint Presentation</vt:lpstr>
      <vt:lpstr>PowerPoint Presentation</vt:lpstr>
      <vt:lpstr>PowerPoint Presentation</vt:lpstr>
      <vt:lpstr>PowerPoint Presentation</vt:lpstr>
      <vt:lpstr>TARGET SMK 2015-2019</vt:lpstr>
      <vt:lpstr>PowerPoint Presentation</vt:lpstr>
      <vt:lpstr>Tahapan Pengembangan SMK Rujukan</vt:lpstr>
      <vt:lpstr>PowerPoint Presentation</vt:lpstr>
      <vt:lpstr>PowerPoint Presentation</vt:lpstr>
      <vt:lpstr>PowerPoint Presentation</vt:lpstr>
      <vt:lpstr>PowerPoint Presentation</vt:lpstr>
      <vt:lpstr>PowerPoint Presentation</vt:lpstr>
      <vt:lpstr>PowerPoint Presentation</vt:lpstr>
      <vt:lpstr>PENYELARASAN SMK DENGAN DUNIA KERJA</vt:lpstr>
      <vt:lpstr>PowerPoint Presentation</vt:lpstr>
      <vt:lpstr>PENYEBARAN  INDUSTRI  INDONESIA</vt:lpstr>
      <vt:lpstr>KARAKTERISTIK INDUSTRI </vt:lpstr>
      <vt:lpstr>Tantangan Kesenjangan Ekonomi: Partisipasi Pendidikan Menengah Terkendala Ekonomi </vt:lpstr>
      <vt:lpstr>Tantangan Rendahnya Kompetensi: Tingkat Pendidikan Tenaga Kerja Indonesia</vt:lpstr>
      <vt:lpstr>PowerPoint Presentation</vt:lpstr>
      <vt:lpstr>PowerPoint Presentation</vt:lpstr>
      <vt:lpstr>Area Proses Pembelajaran yang bermutu</vt:lpstr>
      <vt:lpstr>Hard Skills</vt:lpstr>
      <vt:lpstr>Soft Skills</vt:lpstr>
      <vt:lpstr>Computer Skills</vt:lpstr>
      <vt:lpstr>Pemanfaatan ICT di SMK  sebagai transformasi kapabilitas</vt:lpstr>
      <vt:lpstr>PowerPoint Presentation</vt:lpstr>
      <vt:lpstr>PowerPoint Presentation</vt:lpstr>
      <vt:lpstr>Pembentukan Kompetensi Melalui Pembelajaran dan Pemanfaatannya </vt:lpstr>
      <vt:lpstr>Kerangka Kerja Pengembangan Kurikulum 2013</vt:lpstr>
      <vt:lpstr>PowerPoint Presentation</vt:lpstr>
      <vt:lpstr>PowerPoint Presentation</vt:lpstr>
      <vt:lpstr>PowerPoint Presentation</vt:lpstr>
      <vt:lpstr>Strategi Peningkatan Mutu SMK</vt:lpstr>
      <vt:lpstr>Kompetensi</vt:lpstr>
      <vt:lpstr>PowerPoint Presentation</vt:lpstr>
      <vt:lpstr>1. BIDANG KEAHLIAN   TEKNOLOGI DAN REKAYASA</vt:lpstr>
      <vt:lpstr>BIDANG KEAHLIAN  TEKNOLOGI DAN REKAYASA</vt:lpstr>
      <vt:lpstr>BIDANG KEAHLIAN  TEKNOLOGI DAN REKAYASA</vt:lpstr>
      <vt:lpstr>2. BIDANG KEAHLIAN  TEKNOLOGI KOMUNIKASI DAN INFORMASI</vt:lpstr>
      <vt:lpstr>3. BIDANG KEAHLIAN  Kesehatan</vt:lpstr>
      <vt:lpstr>4. BIDANG KEAHLIAN Agrobisnis dan  Agroteknologi</vt:lpstr>
      <vt:lpstr>5. BIDANG KEAHLIAN  Perikanan dan Kelautan</vt:lpstr>
      <vt:lpstr>6. BIDANG KEAHLIAN Bisnis dan Manajemen</vt:lpstr>
      <vt:lpstr>7. BIDANG KEAHLIAN  Pariwisata</vt:lpstr>
      <vt:lpstr>8. BIDANG KEAHLIAN  Seni rupa dan Kriya</vt:lpstr>
      <vt:lpstr>9. BIDANG KEAHLIAN  Seni Pertunjukan</vt:lpstr>
      <vt:lpstr>PENGENALAN SNI PADA PROSES PEMBELAJARAN DI SMK</vt:lpstr>
      <vt:lpstr>PowerPoint Presentation</vt:lpstr>
      <vt:lpstr>PowerPoint Presentation</vt:lpstr>
      <vt:lpstr>PowerPoint Presentation</vt:lpstr>
      <vt:lpstr>PowerPoint Presentation</vt:lpstr>
      <vt:lpstr>PowerPoint Presentation</vt:lpstr>
      <vt:lpstr>PENGOLAHAN HASIL PERIKANAN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PENGUJIAN MUTU PANGAN</vt:lpstr>
      <vt:lpstr>PowerPoint Presentation</vt:lpstr>
      <vt:lpstr>PowerPoint Presentation</vt:lpstr>
      <vt:lpstr>PENGAWASAN MUTU PANGAN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SMK Rujukan  sebagai sekolah yang efektif</dc:title>
  <dc:creator>Direktur PSMK</dc:creator>
  <cp:lastModifiedBy>agung susanto</cp:lastModifiedBy>
  <cp:revision>288</cp:revision>
  <cp:lastPrinted>2014-11-10T06:33:15Z</cp:lastPrinted>
  <dcterms:created xsi:type="dcterms:W3CDTF">2013-12-27T06:31:17Z</dcterms:created>
  <dcterms:modified xsi:type="dcterms:W3CDTF">2014-11-22T04:20:34Z</dcterms:modified>
</cp:coreProperties>
</file>