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png" ContentType="image/png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jpg" ContentType="image/jp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41834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041834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41834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041834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0699" y="918285"/>
            <a:ext cx="3656329" cy="359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853818" y="994034"/>
            <a:ext cx="3823970" cy="321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41834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69697" y="2415170"/>
            <a:ext cx="6204585" cy="2728595"/>
          </a:xfrm>
          <a:custGeom>
            <a:avLst/>
            <a:gdLst/>
            <a:ahLst/>
            <a:cxnLst/>
            <a:rect l="l" t="t" r="r" b="b"/>
            <a:pathLst>
              <a:path w="6204584" h="2728595">
                <a:moveTo>
                  <a:pt x="6204587" y="2728194"/>
                </a:moveTo>
                <a:lnTo>
                  <a:pt x="0" y="2728194"/>
                </a:lnTo>
                <a:lnTo>
                  <a:pt x="0" y="0"/>
                </a:lnTo>
                <a:lnTo>
                  <a:pt x="6204587" y="0"/>
                </a:lnTo>
                <a:lnTo>
                  <a:pt x="6204587" y="2728194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69697" y="0"/>
            <a:ext cx="6204585" cy="857250"/>
          </a:xfrm>
          <a:custGeom>
            <a:avLst/>
            <a:gdLst/>
            <a:ahLst/>
            <a:cxnLst/>
            <a:rect l="l" t="t" r="r" b="b"/>
            <a:pathLst>
              <a:path w="6204584" h="857250">
                <a:moveTo>
                  <a:pt x="6204587" y="857173"/>
                </a:moveTo>
                <a:lnTo>
                  <a:pt x="0" y="857173"/>
                </a:lnTo>
                <a:lnTo>
                  <a:pt x="0" y="0"/>
                </a:lnTo>
                <a:lnTo>
                  <a:pt x="6204587" y="0"/>
                </a:lnTo>
                <a:lnTo>
                  <a:pt x="6204587" y="857173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rgbClr val="041834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41834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041834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3065" y="847008"/>
            <a:ext cx="4057868" cy="170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rgbClr val="041834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1686" y="952585"/>
            <a:ext cx="4404995" cy="3528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92896" y="4804895"/>
            <a:ext cx="264795" cy="25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041834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lpkp.kemenpora.go.id/statis-61-fasilitas.html" TargetMode="External"/><Relationship Id="rId3" Type="http://schemas.openxmlformats.org/officeDocument/2006/relationships/hyperlink" Target="https://psma.kemdikbud.go.id/direktorat/data/files/buku/Pedoman%20Kewirausahaan%20SMA.pdf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kudigital.com/bisnis-tips/biografi-bob-sadino/" TargetMode="External"/><Relationship Id="rId3" Type="http://schemas.openxmlformats.org/officeDocument/2006/relationships/hyperlink" Target="https://www.youtube.com/watch?v=jOWhn9El5fg" TargetMode="External"/><Relationship Id="rId4" Type="http://schemas.openxmlformats.org/officeDocument/2006/relationships/image" Target="../media/image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ompas.com/skola/read/2020/01/10/070000769/perbedaan-negara-maju-dan-negara-berkembang)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irto.id/borobudur-ramai-wisatawan-tapi-3-desanya-dilanda-kemiskinan-elHV" TargetMode="External"/><Relationship Id="rId3" Type="http://schemas.openxmlformats.org/officeDocument/2006/relationships/hyperlink" Target="https://jogjapolitan.harianjogja.com/read/2016/06/06/512/725991/ekonomi-kreatif-warga-sekitar-candi-diberdayakan-dengan-cara-ini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ompas.id/baca/muda/2020/06/03/bertahan-di-kampung-halaman-anak-muda-kembangkan-potensi-daerah/" TargetMode="External"/><Relationship Id="rId3" Type="http://schemas.openxmlformats.org/officeDocument/2006/relationships/hyperlink" Target="https://smk.kemdikbud.go.id/konten/4648/anak-muda-kembangkan-potensi-daerah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core.ac.uk/download/pdf/17333727.pdf" TargetMode="Externa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re.ac.uk/download/pdf/17333727.pdf" TargetMode="Externa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hyperlink" Target="https://www.researchgate.net/publication/304105996_The_Creative_Entrepreneur_A_Framework_of_Analysis/download" TargetMode="Externa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ixy.org/src/77/775342.jpg" TargetMode="External"/><Relationship Id="rId3" Type="http://schemas.openxmlformats.org/officeDocument/2006/relationships/image" Target="../media/image14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harumbeverages.blogspot.com/2017/04/proposal-usaha-minuman-herbal-secang.html" TargetMode="Externa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4aFLfvCyPI" TargetMode="External"/><Relationship Id="rId3" Type="http://schemas.openxmlformats.org/officeDocument/2006/relationships/image" Target="../media/image16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8" Type="http://schemas.openxmlformats.org/officeDocument/2006/relationships/image" Target="../media/image24.jpg"/><Relationship Id="rId9" Type="http://schemas.openxmlformats.org/officeDocument/2006/relationships/image" Target="../media/image25.jpg"/><Relationship Id="rId10" Type="http://schemas.openxmlformats.org/officeDocument/2006/relationships/image" Target="../media/image26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ngle180.com/insights/4-ps-marketing-mix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Relationship Id="rId4" Type="http://schemas.openxmlformats.org/officeDocument/2006/relationships/hyperlink" Target="https://fisipol.ugm.ac.id/kewirausahaan-sosial-kenali-strategi-sukses-melakukan-pitching/#%3A~%3Atext%3DSecara%20singkat%2C%20pitching%20dalam%20dunia%2Ckebiasaan%2C%20entrepreneur%20is%20always%20pitching" TargetMode="Externa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hyperlink" Target="https://i.pinimg.com/originals/dc/53/9b/dc539bb5b7903a5b3cef8330d7346f67.png" TargetMode="Externa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hyperlink" Target="https://www.youtube.com/watch?v=gjGwlM5s-lw" TargetMode="External"/><Relationship Id="rId4" Type="http://schemas.openxmlformats.org/officeDocument/2006/relationships/hyperlink" Target="https://www.youtube.com/watch?v=clxmWSXiWbU" TargetMode="External"/><Relationship Id="rId5" Type="http://schemas.openxmlformats.org/officeDocument/2006/relationships/hyperlink" Target="https://www.youtube.com/watch?v=xbBGDiOmxos" TargetMode="External"/><Relationship Id="rId6" Type="http://schemas.openxmlformats.org/officeDocument/2006/relationships/hyperlink" Target="https://www.youtube.com/watch?v=KK7cIhS5c6g" TargetMode="External"/><Relationship Id="rId7" Type="http://schemas.openxmlformats.org/officeDocument/2006/relationships/hyperlink" Target="https://www.youtube.com/watch?v=MkV5DBZt6p8" TargetMode="External"/><Relationship Id="rId8" Type="http://schemas.openxmlformats.org/officeDocument/2006/relationships/hyperlink" Target="https://www.youtube.com/watch?v=7G2mySGJAww" TargetMode="External"/><Relationship Id="rId9" Type="http://schemas.openxmlformats.org/officeDocument/2006/relationships/hyperlink" Target="https://www.youtube.com/watch?v=_i0NOagAFuo" TargetMode="External"/><Relationship Id="rId10" Type="http://schemas.openxmlformats.org/officeDocument/2006/relationships/hyperlink" Target="https://www.youtube.com/watch?v=YkYYAAxV_-c" TargetMode="External"/><Relationship Id="rId11" Type="http://schemas.openxmlformats.org/officeDocument/2006/relationships/hyperlink" Target="https://www.youtube.com/watch?v=QYesrqgYjuU" TargetMode="External"/><Relationship Id="rId12" Type="http://schemas.openxmlformats.org/officeDocument/2006/relationships/hyperlink" Target="https://www.youtube.com/watch?v=YVIdIuW6GHc" TargetMode="External"/><Relationship Id="rId13" Type="http://schemas.openxmlformats.org/officeDocument/2006/relationships/hyperlink" Target="https://www.youtube.com/watch?v=KwZ7Fu4CPGg" TargetMode="External"/><Relationship Id="rId14" Type="http://schemas.openxmlformats.org/officeDocument/2006/relationships/hyperlink" Target="https://www.youtube.com/watch?v=yLV7USvBXd4" TargetMode="Externa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6.pn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hyperlink" Target="http://clipart-library.com/entrepreneurship-cliparts.html" TargetMode="External"/><Relationship Id="rId4" Type="http://schemas.openxmlformats.org/officeDocument/2006/relationships/image" Target="../media/image37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hyperlink" Target="https://facilethings.com/blog/en/everything-looks-like-a-failure-in-the-middle" TargetMode="External"/><Relationship Id="rId4" Type="http://schemas.openxmlformats.org/officeDocument/2006/relationships/hyperlink" Target="https://bigthink.com/videos/what-do-you-believe" TargetMode="External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esiliencyquiz.com/index.shtml" TargetMode="Externa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7.png"/><Relationship Id="rId4" Type="http://schemas.openxmlformats.org/officeDocument/2006/relationships/hyperlink" Target="http://clipart-library.com/entrepreneurship-cliparts.html" TargetMode="Externa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evy.verawaty@gmail.com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0095" cy="5143500"/>
          </a:xfrm>
          <a:custGeom>
            <a:avLst/>
            <a:gdLst/>
            <a:ahLst/>
            <a:cxnLst/>
            <a:rect l="l" t="t" r="r" b="b"/>
            <a:pathLst>
              <a:path w="4570095" h="5143500">
                <a:moveTo>
                  <a:pt x="4569890" y="5143489"/>
                </a:moveTo>
                <a:lnTo>
                  <a:pt x="0" y="5143489"/>
                </a:lnTo>
                <a:lnTo>
                  <a:pt x="0" y="0"/>
                </a:lnTo>
                <a:lnTo>
                  <a:pt x="4569890" y="0"/>
                </a:lnTo>
                <a:lnTo>
                  <a:pt x="4569890" y="5143489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8574" y="331397"/>
            <a:ext cx="3682365" cy="200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1400" spc="-10">
                <a:latin typeface="Noto Sans"/>
                <a:cs typeface="Noto Sans"/>
              </a:rPr>
              <a:t>Tahun </a:t>
            </a:r>
            <a:r>
              <a:rPr dirty="0" sz="1400" spc="-15">
                <a:latin typeface="Noto Sans"/>
                <a:cs typeface="Noto Sans"/>
              </a:rPr>
              <a:t>2009, pemerintah membuat </a:t>
            </a:r>
            <a:r>
              <a:rPr dirty="0" sz="1400" spc="-25">
                <a:latin typeface="Noto Sans"/>
                <a:cs typeface="Noto Sans"/>
              </a:rPr>
              <a:t>program  </a:t>
            </a:r>
            <a:r>
              <a:rPr dirty="0" sz="1400" spc="-20">
                <a:latin typeface="Noto Sans"/>
                <a:cs typeface="Noto Sans"/>
              </a:rPr>
              <a:t>pembangunan </a:t>
            </a:r>
            <a:r>
              <a:rPr dirty="0" sz="1400" spc="-15">
                <a:latin typeface="Noto Sans"/>
                <a:cs typeface="Noto Sans"/>
              </a:rPr>
              <a:t>kepemudaan, </a:t>
            </a:r>
            <a:r>
              <a:rPr dirty="0" sz="1400" spc="-35">
                <a:latin typeface="Noto Sans"/>
                <a:cs typeface="Noto Sans"/>
              </a:rPr>
              <a:t>yang </a:t>
            </a:r>
            <a:r>
              <a:rPr dirty="0" sz="1400" spc="-15">
                <a:latin typeface="Noto Sans"/>
                <a:cs typeface="Noto Sans"/>
              </a:rPr>
              <a:t>salah  satunya adalah </a:t>
            </a:r>
            <a:r>
              <a:rPr dirty="0" sz="1400" spc="-25">
                <a:latin typeface="Noto Sans"/>
                <a:cs typeface="Noto Sans"/>
              </a:rPr>
              <a:t>Program </a:t>
            </a:r>
            <a:r>
              <a:rPr dirty="0" sz="1400" spc="-15">
                <a:latin typeface="Noto Sans"/>
                <a:cs typeface="Noto Sans"/>
              </a:rPr>
              <a:t>Kewirausahaan  </a:t>
            </a:r>
            <a:r>
              <a:rPr dirty="0" sz="1400" spc="-10">
                <a:latin typeface="Noto Sans"/>
                <a:cs typeface="Noto Sans"/>
              </a:rPr>
              <a:t>Pemuda. </a:t>
            </a:r>
            <a:r>
              <a:rPr dirty="0" sz="1400" spc="-25">
                <a:latin typeface="Noto Sans"/>
                <a:cs typeface="Noto Sans"/>
              </a:rPr>
              <a:t>Program </a:t>
            </a:r>
            <a:r>
              <a:rPr dirty="0" sz="1400" spc="-35">
                <a:latin typeface="Noto Sans"/>
                <a:cs typeface="Noto Sans"/>
              </a:rPr>
              <a:t>yang </a:t>
            </a:r>
            <a:r>
              <a:rPr dirty="0" sz="1400" spc="-15">
                <a:latin typeface="Noto Sans"/>
                <a:cs typeface="Noto Sans"/>
              </a:rPr>
              <a:t>bertujuan  </a:t>
            </a:r>
            <a:r>
              <a:rPr dirty="0" sz="1400" spc="-25">
                <a:latin typeface="Noto Sans"/>
                <a:cs typeface="Noto Sans"/>
              </a:rPr>
              <a:t>membangun </a:t>
            </a:r>
            <a:r>
              <a:rPr dirty="0" sz="1400" spc="-15">
                <a:latin typeface="Noto Sans"/>
                <a:cs typeface="Noto Sans"/>
              </a:rPr>
              <a:t>komitmen </a:t>
            </a:r>
            <a:r>
              <a:rPr dirty="0" sz="1400" spc="-10">
                <a:latin typeface="Noto Sans"/>
                <a:cs typeface="Noto Sans"/>
              </a:rPr>
              <a:t>peranan </a:t>
            </a:r>
            <a:r>
              <a:rPr dirty="0" sz="1400" spc="-15">
                <a:latin typeface="Noto Sans"/>
                <a:cs typeface="Noto Sans"/>
              </a:rPr>
              <a:t>pemuda  dalam </a:t>
            </a:r>
            <a:r>
              <a:rPr dirty="0" sz="1400" spc="-20">
                <a:latin typeface="Noto Sans"/>
                <a:cs typeface="Noto Sans"/>
              </a:rPr>
              <a:t>pembangunan </a:t>
            </a:r>
            <a:r>
              <a:rPr dirty="0" sz="1400" spc="-10">
                <a:latin typeface="Noto Sans"/>
                <a:cs typeface="Noto Sans"/>
              </a:rPr>
              <a:t>ekonomi nasional </a:t>
            </a:r>
            <a:r>
              <a:rPr dirty="0" sz="1400" spc="-15">
                <a:latin typeface="Noto Sans"/>
                <a:cs typeface="Noto Sans"/>
              </a:rPr>
              <a:t>ini  terdiri </a:t>
            </a:r>
            <a:r>
              <a:rPr dirty="0" sz="1400" spc="-10">
                <a:latin typeface="Noto Sans"/>
                <a:cs typeface="Noto Sans"/>
              </a:rPr>
              <a:t>dari </a:t>
            </a:r>
            <a:r>
              <a:rPr dirty="0" sz="1400">
                <a:latin typeface="Noto Sans"/>
                <a:cs typeface="Noto Sans"/>
              </a:rPr>
              <a:t>3 </a:t>
            </a:r>
            <a:r>
              <a:rPr dirty="0" sz="1400" spc="-10">
                <a:latin typeface="Noto Sans"/>
                <a:cs typeface="Noto Sans"/>
              </a:rPr>
              <a:t>pilar: </a:t>
            </a:r>
            <a:r>
              <a:rPr dirty="0" sz="1400" spc="-15">
                <a:latin typeface="Noto Sans"/>
                <a:cs typeface="Noto Sans"/>
              </a:rPr>
              <a:t>penyadaran,  pemberdayaan, </a:t>
            </a:r>
            <a:r>
              <a:rPr dirty="0" sz="1400" spc="-10">
                <a:latin typeface="Noto Sans"/>
                <a:cs typeface="Noto Sans"/>
              </a:rPr>
              <a:t>dan</a:t>
            </a:r>
            <a:r>
              <a:rPr dirty="0" sz="1400" spc="-5">
                <a:latin typeface="Noto Sans"/>
                <a:cs typeface="Noto Sans"/>
              </a:rPr>
              <a:t> </a:t>
            </a:r>
            <a:r>
              <a:rPr dirty="0" sz="1400" spc="-25">
                <a:latin typeface="Noto Sans"/>
                <a:cs typeface="Noto Sans"/>
              </a:rPr>
              <a:t>pengembangan.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574" y="2560242"/>
            <a:ext cx="3800475" cy="76835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1400" spc="-10">
                <a:latin typeface="Noto Sans"/>
                <a:cs typeface="Noto Sans"/>
              </a:rPr>
              <a:t>Sumber:</a:t>
            </a:r>
            <a:endParaRPr sz="14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u="heavy" sz="1400" spc="-1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2"/>
              </a:rPr>
              <a:t>http://lpkp.kemenpora.go.id/statis-61-fasilitas</a:t>
            </a:r>
            <a:endParaRPr sz="14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u="heavy" sz="1400" spc="-1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2"/>
              </a:rPr>
              <a:t>.html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1436" y="213708"/>
            <a:ext cx="3883660" cy="1988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400" spc="-25">
                <a:latin typeface="Noto Sans"/>
                <a:cs typeface="Noto Sans"/>
              </a:rPr>
              <a:t>Program </a:t>
            </a:r>
            <a:r>
              <a:rPr dirty="0" sz="1400" spc="-15">
                <a:latin typeface="Noto Sans"/>
                <a:cs typeface="Noto Sans"/>
              </a:rPr>
              <a:t>kewirausahaan dimaksudkan </a:t>
            </a:r>
            <a:r>
              <a:rPr dirty="0" sz="1400" spc="-25">
                <a:latin typeface="Noto Sans"/>
                <a:cs typeface="Noto Sans"/>
              </a:rPr>
              <a:t>sebagai  </a:t>
            </a:r>
            <a:r>
              <a:rPr dirty="0" sz="1400" spc="-10">
                <a:latin typeface="Noto Sans"/>
                <a:cs typeface="Noto Sans"/>
              </a:rPr>
              <a:t>salah </a:t>
            </a:r>
            <a:r>
              <a:rPr dirty="0" sz="1400" spc="-15">
                <a:latin typeface="Noto Sans"/>
                <a:cs typeface="Noto Sans"/>
              </a:rPr>
              <a:t>satu upaya </a:t>
            </a:r>
            <a:r>
              <a:rPr dirty="0" sz="1400" spc="-10">
                <a:latin typeface="Noto Sans"/>
                <a:cs typeface="Noto Sans"/>
              </a:rPr>
              <a:t>memberi </a:t>
            </a:r>
            <a:r>
              <a:rPr dirty="0" sz="1400" spc="-15">
                <a:latin typeface="Noto Sans"/>
                <a:cs typeface="Noto Sans"/>
              </a:rPr>
              <a:t>bekal kepada  </a:t>
            </a:r>
            <a:r>
              <a:rPr dirty="0" sz="1400" spc="-10">
                <a:latin typeface="Noto Sans"/>
                <a:cs typeface="Noto Sans"/>
              </a:rPr>
              <a:t>peserta </a:t>
            </a:r>
            <a:r>
              <a:rPr dirty="0" sz="1400" spc="-15">
                <a:latin typeface="Noto Sans"/>
                <a:cs typeface="Noto Sans"/>
              </a:rPr>
              <a:t>didik </a:t>
            </a:r>
            <a:r>
              <a:rPr dirty="0" sz="1400" spc="-35">
                <a:latin typeface="Noto Sans"/>
                <a:cs typeface="Noto Sans"/>
              </a:rPr>
              <a:t>agar </a:t>
            </a:r>
            <a:r>
              <a:rPr dirty="0" sz="1400" spc="-15">
                <a:latin typeface="Noto Sans"/>
                <a:cs typeface="Noto Sans"/>
              </a:rPr>
              <a:t>mereka memahami konsep  kewirausahaan, memiliki karakter wirausaha,  </a:t>
            </a:r>
            <a:r>
              <a:rPr dirty="0" sz="1400" spc="-10">
                <a:latin typeface="Noto Sans"/>
                <a:cs typeface="Noto Sans"/>
              </a:rPr>
              <a:t>mampu </a:t>
            </a:r>
            <a:r>
              <a:rPr dirty="0" sz="1400" spc="-15">
                <a:latin typeface="Noto Sans"/>
                <a:cs typeface="Noto Sans"/>
              </a:rPr>
              <a:t>memanfaatkan </a:t>
            </a:r>
            <a:r>
              <a:rPr dirty="0" sz="1400" spc="-25">
                <a:latin typeface="Noto Sans"/>
                <a:cs typeface="Noto Sans"/>
              </a:rPr>
              <a:t>peluang, </a:t>
            </a:r>
            <a:r>
              <a:rPr dirty="0" sz="1400" spc="-15">
                <a:latin typeface="Noto Sans"/>
                <a:cs typeface="Noto Sans"/>
              </a:rPr>
              <a:t>dan  mendapatkan </a:t>
            </a:r>
            <a:r>
              <a:rPr dirty="0" sz="1400" spc="-20">
                <a:latin typeface="Noto Sans"/>
                <a:cs typeface="Noto Sans"/>
              </a:rPr>
              <a:t>pengalaman </a:t>
            </a:r>
            <a:r>
              <a:rPr dirty="0" sz="1400" spc="-35">
                <a:latin typeface="Noto Sans"/>
                <a:cs typeface="Noto Sans"/>
              </a:rPr>
              <a:t>langsung  </a:t>
            </a:r>
            <a:r>
              <a:rPr dirty="0" sz="1400" spc="-15">
                <a:latin typeface="Noto Sans"/>
                <a:cs typeface="Noto Sans"/>
              </a:rPr>
              <a:t>berwirausaha, serta terbentuknya </a:t>
            </a:r>
            <a:r>
              <a:rPr dirty="0" sz="1400" spc="-30">
                <a:latin typeface="Noto Sans"/>
                <a:cs typeface="Noto Sans"/>
              </a:rPr>
              <a:t>lingkungan  </a:t>
            </a:r>
            <a:r>
              <a:rPr dirty="0" sz="1400" spc="-15">
                <a:latin typeface="Noto Sans"/>
                <a:cs typeface="Noto Sans"/>
              </a:rPr>
              <a:t>sekolah </a:t>
            </a:r>
            <a:r>
              <a:rPr dirty="0" sz="1400" spc="-35">
                <a:latin typeface="Noto Sans"/>
                <a:cs typeface="Noto Sans"/>
              </a:rPr>
              <a:t>yang </a:t>
            </a:r>
            <a:r>
              <a:rPr dirty="0" sz="1400" spc="-15">
                <a:latin typeface="Noto Sans"/>
                <a:cs typeface="Noto Sans"/>
              </a:rPr>
              <a:t>berwawasan</a:t>
            </a:r>
            <a:r>
              <a:rPr dirty="0" sz="1400" spc="40">
                <a:latin typeface="Noto Sans"/>
                <a:cs typeface="Noto Sans"/>
              </a:rPr>
              <a:t> </a:t>
            </a:r>
            <a:r>
              <a:rPr dirty="0" sz="1400" spc="-15">
                <a:latin typeface="Noto Sans"/>
                <a:cs typeface="Noto Sans"/>
              </a:rPr>
              <a:t>kewirausahaan.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1436" y="2421979"/>
            <a:ext cx="3932554" cy="149796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z="1400" spc="-10">
                <a:latin typeface="Noto Sans"/>
                <a:cs typeface="Noto Sans"/>
              </a:rPr>
              <a:t>Sumber:</a:t>
            </a:r>
            <a:endParaRPr sz="1400">
              <a:latin typeface="Noto Sans"/>
              <a:cs typeface="Noto Sans"/>
            </a:endParaRPr>
          </a:p>
          <a:p>
            <a:pPr marL="12700" marR="5080">
              <a:lnSpc>
                <a:spcPct val="114999"/>
              </a:lnSpc>
            </a:pPr>
            <a:r>
              <a:rPr dirty="0" sz="1400" spc="-10">
                <a:latin typeface="Noto Sans"/>
                <a:cs typeface="Noto Sans"/>
              </a:rPr>
              <a:t>Pedoman </a:t>
            </a:r>
            <a:r>
              <a:rPr dirty="0" sz="1400" spc="-25">
                <a:latin typeface="Noto Sans"/>
                <a:cs typeface="Noto Sans"/>
              </a:rPr>
              <a:t>Program </a:t>
            </a:r>
            <a:r>
              <a:rPr dirty="0" sz="1400" spc="-15">
                <a:latin typeface="Noto Sans"/>
                <a:cs typeface="Noto Sans"/>
              </a:rPr>
              <a:t>Kewirausahaan </a:t>
            </a:r>
            <a:r>
              <a:rPr dirty="0" sz="1400" spc="-10">
                <a:latin typeface="Noto Sans"/>
                <a:cs typeface="Noto Sans"/>
              </a:rPr>
              <a:t>SMA. 2019.  </a:t>
            </a:r>
            <a:r>
              <a:rPr dirty="0" sz="1400" spc="-15">
                <a:latin typeface="Noto Sans"/>
                <a:cs typeface="Noto Sans"/>
              </a:rPr>
              <a:t>Kemdikbud.  </a:t>
            </a:r>
            <a:r>
              <a:rPr dirty="0" u="heavy" sz="1400" spc="-15">
                <a:uFill>
                  <a:solidFill>
                    <a:srgbClr val="000000"/>
                  </a:solidFill>
                </a:uFill>
                <a:latin typeface="Noto Sans"/>
                <a:cs typeface="Noto Sans"/>
                <a:hlinkClick r:id="rId3"/>
              </a:rPr>
              <a:t>https://psma.kemdikbud.go.id/direktorat/data/ </a:t>
            </a:r>
            <a:r>
              <a:rPr dirty="0" sz="1400" spc="-15">
                <a:latin typeface="Noto Sans"/>
                <a:cs typeface="Noto Sans"/>
              </a:rPr>
              <a:t> </a:t>
            </a:r>
            <a:r>
              <a:rPr dirty="0" u="heavy" sz="1400" spc="-15">
                <a:uFill>
                  <a:solidFill>
                    <a:srgbClr val="000000"/>
                  </a:solidFill>
                </a:uFill>
                <a:latin typeface="Noto Sans"/>
                <a:cs typeface="Noto Sans"/>
                <a:hlinkClick r:id="rId3"/>
              </a:rPr>
              <a:t>ﬁles/buku/Pedoman%20Kewirausahaan%20SM </a:t>
            </a:r>
            <a:r>
              <a:rPr dirty="0" sz="1400" spc="-15">
                <a:latin typeface="Noto Sans"/>
                <a:cs typeface="Noto Sans"/>
              </a:rPr>
              <a:t> </a:t>
            </a:r>
            <a:r>
              <a:rPr dirty="0" u="heavy" sz="1400" spc="-15">
                <a:uFill>
                  <a:solidFill>
                    <a:srgbClr val="000000"/>
                  </a:solidFill>
                </a:uFill>
                <a:latin typeface="Noto Sans"/>
                <a:cs typeface="Noto Sans"/>
                <a:hlinkClick r:id="rId3"/>
              </a:rPr>
              <a:t>A.pdf</a:t>
            </a:r>
            <a:endParaRPr sz="14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3723" y="866"/>
            <a:ext cx="6322060" cy="821690"/>
          </a:xfrm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dirty="0" sz="2600" spc="-85"/>
              <a:t>CARA </a:t>
            </a:r>
            <a:r>
              <a:rPr dirty="0" sz="2600" spc="-155"/>
              <a:t>MENGGUNAKAN </a:t>
            </a:r>
            <a:r>
              <a:rPr dirty="0" sz="2600" spc="-114"/>
              <a:t>PERANGKAT</a:t>
            </a:r>
            <a:r>
              <a:rPr dirty="0" sz="2600" spc="-340"/>
              <a:t> </a:t>
            </a:r>
            <a:r>
              <a:rPr dirty="0" sz="2600" spc="-75"/>
              <a:t>AJAR  </a:t>
            </a:r>
            <a:r>
              <a:rPr dirty="0" sz="2600" spc="-90"/>
              <a:t>PROJEK</a:t>
            </a:r>
            <a:r>
              <a:rPr dirty="0" sz="2600" spc="-200"/>
              <a:t> </a:t>
            </a:r>
            <a:r>
              <a:rPr dirty="0" sz="2600" spc="-320"/>
              <a:t>INI</a:t>
            </a:r>
            <a:endParaRPr sz="2600"/>
          </a:p>
        </p:txBody>
      </p:sp>
      <p:sp>
        <p:nvSpPr>
          <p:cNvPr id="3" name="object 3"/>
          <p:cNvSpPr/>
          <p:nvPr/>
        </p:nvSpPr>
        <p:spPr>
          <a:xfrm>
            <a:off x="485149" y="921848"/>
            <a:ext cx="8303259" cy="4215765"/>
          </a:xfrm>
          <a:custGeom>
            <a:avLst/>
            <a:gdLst/>
            <a:ahLst/>
            <a:cxnLst/>
            <a:rect l="l" t="t" r="r" b="b"/>
            <a:pathLst>
              <a:path w="8303259" h="4215765">
                <a:moveTo>
                  <a:pt x="4749" y="0"/>
                </a:moveTo>
                <a:lnTo>
                  <a:pt x="4749" y="4215691"/>
                </a:lnTo>
              </a:path>
              <a:path w="8303259" h="4215765">
                <a:moveTo>
                  <a:pt x="4151366" y="0"/>
                </a:moveTo>
                <a:lnTo>
                  <a:pt x="4151366" y="4215691"/>
                </a:lnTo>
              </a:path>
              <a:path w="8303259" h="4215765">
                <a:moveTo>
                  <a:pt x="8297983" y="0"/>
                </a:moveTo>
                <a:lnTo>
                  <a:pt x="8297983" y="4215691"/>
                </a:lnTo>
              </a:path>
              <a:path w="8303259" h="4215765">
                <a:moveTo>
                  <a:pt x="0" y="4749"/>
                </a:moveTo>
                <a:lnTo>
                  <a:pt x="8302733" y="4749"/>
                </a:lnTo>
              </a:path>
              <a:path w="8303259" h="4215765">
                <a:moveTo>
                  <a:pt x="0" y="4210941"/>
                </a:moveTo>
                <a:lnTo>
                  <a:pt x="8302733" y="4210941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7204" y="994034"/>
            <a:ext cx="3820795" cy="3881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5120" marR="5080" indent="-3130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dirty="0" sz="1100" spc="-20">
                <a:latin typeface="Noto Sans"/>
                <a:cs typeface="Noto Sans"/>
              </a:rPr>
              <a:t>Perangkat </a:t>
            </a:r>
            <a:r>
              <a:rPr dirty="0" sz="1100" spc="-10">
                <a:latin typeface="Noto Sans"/>
                <a:cs typeface="Noto Sans"/>
              </a:rPr>
              <a:t>ajar (toolkit) ini </a:t>
            </a:r>
            <a:r>
              <a:rPr dirty="0" sz="1100" spc="-20">
                <a:latin typeface="Noto Sans"/>
                <a:cs typeface="Noto Sans"/>
              </a:rPr>
              <a:t>dirancang </a:t>
            </a:r>
            <a:r>
              <a:rPr dirty="0" sz="1100" spc="-15">
                <a:latin typeface="Noto Sans"/>
                <a:cs typeface="Noto Sans"/>
              </a:rPr>
              <a:t>untuk  </a:t>
            </a:r>
            <a:r>
              <a:rPr dirty="0" sz="1100" spc="-10">
                <a:latin typeface="Noto Sans"/>
                <a:cs typeface="Noto Sans"/>
              </a:rPr>
              <a:t>membantu </a:t>
            </a:r>
            <a:r>
              <a:rPr dirty="0" sz="1100" spc="-30">
                <a:latin typeface="Noto Sans"/>
                <a:cs typeface="Noto Sans"/>
              </a:rPr>
              <a:t>guru </a:t>
            </a:r>
            <a:r>
              <a:rPr dirty="0" sz="1100" spc="-10">
                <a:latin typeface="Noto Sans"/>
                <a:cs typeface="Noto Sans"/>
              </a:rPr>
              <a:t>SMA (Fase </a:t>
            </a:r>
            <a:r>
              <a:rPr dirty="0" sz="1100" spc="-5">
                <a:latin typeface="Noto Sans"/>
                <a:cs typeface="Noto Sans"/>
              </a:rPr>
              <a:t>E)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10">
                <a:latin typeface="Noto Sans"/>
                <a:cs typeface="Noto Sans"/>
              </a:rPr>
              <a:t>berada di sekolah  </a:t>
            </a:r>
            <a:r>
              <a:rPr dirty="0" sz="1100" spc="-25">
                <a:latin typeface="Noto Sans"/>
                <a:cs typeface="Noto Sans"/>
              </a:rPr>
              <a:t>penggerak </a:t>
            </a:r>
            <a:r>
              <a:rPr dirty="0" sz="1100" spc="-15">
                <a:latin typeface="Noto Sans"/>
                <a:cs typeface="Noto Sans"/>
              </a:rPr>
              <a:t>untuk melaksanakan </a:t>
            </a:r>
            <a:r>
              <a:rPr dirty="0" sz="1100" spc="-20">
                <a:latin typeface="Noto Sans"/>
                <a:cs typeface="Noto Sans"/>
              </a:rPr>
              <a:t>kegiatan </a:t>
            </a:r>
            <a:r>
              <a:rPr dirty="0" sz="1100" spc="-15">
                <a:latin typeface="Noto Sans"/>
                <a:cs typeface="Noto Sans"/>
              </a:rPr>
              <a:t>ko-kurikuler 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25">
                <a:latin typeface="Noto Sans"/>
                <a:cs typeface="Noto Sans"/>
              </a:rPr>
              <a:t>mengusung </a:t>
            </a:r>
            <a:r>
              <a:rPr dirty="0" sz="1100" spc="-10">
                <a:latin typeface="Noto Sans"/>
                <a:cs typeface="Noto Sans"/>
              </a:rPr>
              <a:t>tema Kewirausahaan. </a:t>
            </a:r>
            <a:r>
              <a:rPr dirty="0" sz="1100" spc="-5">
                <a:latin typeface="Noto Sans"/>
                <a:cs typeface="Noto Sans"/>
              </a:rPr>
              <a:t>Di </a:t>
            </a:r>
            <a:r>
              <a:rPr dirty="0" sz="1100" spc="-10">
                <a:latin typeface="Noto Sans"/>
                <a:cs typeface="Noto Sans"/>
              </a:rPr>
              <a:t>dalam  </a:t>
            </a:r>
            <a:r>
              <a:rPr dirty="0" sz="1100" spc="-20">
                <a:latin typeface="Noto Sans"/>
                <a:cs typeface="Noto Sans"/>
              </a:rPr>
              <a:t>perangkat </a:t>
            </a:r>
            <a:r>
              <a:rPr dirty="0" sz="1100" spc="-10">
                <a:latin typeface="Noto Sans"/>
                <a:cs typeface="Noto Sans"/>
              </a:rPr>
              <a:t>ajar </a:t>
            </a:r>
            <a:r>
              <a:rPr dirty="0" sz="1100" spc="-15">
                <a:latin typeface="Noto Sans"/>
                <a:cs typeface="Noto Sans"/>
              </a:rPr>
              <a:t>untuk </a:t>
            </a:r>
            <a:r>
              <a:rPr dirty="0" sz="1100" spc="-10">
                <a:latin typeface="Noto Sans"/>
                <a:cs typeface="Noto Sans"/>
              </a:rPr>
              <a:t>projek </a:t>
            </a:r>
            <a:r>
              <a:rPr dirty="0" sz="1100" spc="-30">
                <a:latin typeface="Noto Sans"/>
                <a:cs typeface="Noto Sans"/>
              </a:rPr>
              <a:t>“Menggali </a:t>
            </a:r>
            <a:r>
              <a:rPr dirty="0" sz="1100" spc="-10">
                <a:latin typeface="Noto Sans"/>
                <a:cs typeface="Noto Sans"/>
              </a:rPr>
              <a:t>Potensi  </a:t>
            </a:r>
            <a:r>
              <a:rPr dirty="0" sz="1100" spc="-5">
                <a:latin typeface="Noto Sans"/>
                <a:cs typeface="Noto Sans"/>
              </a:rPr>
              <a:t>Daerah </a:t>
            </a:r>
            <a:r>
              <a:rPr dirty="0" sz="1100" spc="-15">
                <a:latin typeface="Noto Sans"/>
                <a:cs typeface="Noto Sans"/>
              </a:rPr>
              <a:t>Lewat </a:t>
            </a:r>
            <a:r>
              <a:rPr dirty="0" sz="1100" spc="-10">
                <a:latin typeface="Noto Sans"/>
                <a:cs typeface="Noto Sans"/>
              </a:rPr>
              <a:t>Wirausaha Muda” </a:t>
            </a:r>
            <a:r>
              <a:rPr dirty="0" sz="1100" spc="-15">
                <a:latin typeface="Noto Sans"/>
                <a:cs typeface="Noto Sans"/>
              </a:rPr>
              <a:t>ini, </a:t>
            </a:r>
            <a:r>
              <a:rPr dirty="0" sz="1100" spc="-10">
                <a:latin typeface="Noto Sans"/>
                <a:cs typeface="Noto Sans"/>
              </a:rPr>
              <a:t>ada </a:t>
            </a:r>
            <a:r>
              <a:rPr dirty="0" sz="1100" spc="-5">
                <a:latin typeface="Noto Sans"/>
                <a:cs typeface="Noto Sans"/>
              </a:rPr>
              <a:t>13 </a:t>
            </a:r>
            <a:r>
              <a:rPr dirty="0" sz="1100" spc="-25">
                <a:latin typeface="Noto Sans"/>
                <a:cs typeface="Noto Sans"/>
              </a:rPr>
              <a:t>(tiga  </a:t>
            </a:r>
            <a:r>
              <a:rPr dirty="0" sz="1100" spc="-10">
                <a:latin typeface="Noto Sans"/>
                <a:cs typeface="Noto Sans"/>
              </a:rPr>
              <a:t>belas) </a:t>
            </a:r>
            <a:r>
              <a:rPr dirty="0" sz="1100" spc="-15">
                <a:latin typeface="Noto Sans"/>
                <a:cs typeface="Noto Sans"/>
              </a:rPr>
              <a:t>aktivitas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25">
                <a:latin typeface="Noto Sans"/>
                <a:cs typeface="Noto Sans"/>
              </a:rPr>
              <a:t>saling</a:t>
            </a:r>
            <a:r>
              <a:rPr dirty="0" sz="1100" spc="35">
                <a:latin typeface="Noto Sans"/>
                <a:cs typeface="Noto Sans"/>
              </a:rPr>
              <a:t> </a:t>
            </a:r>
            <a:r>
              <a:rPr dirty="0" sz="1100" spc="-15">
                <a:latin typeface="Noto Sans"/>
                <a:cs typeface="Noto Sans"/>
              </a:rPr>
              <a:t>berkaitan.</a:t>
            </a:r>
            <a:endParaRPr sz="1100">
              <a:latin typeface="Noto Sans"/>
              <a:cs typeface="Noto Sans"/>
            </a:endParaRPr>
          </a:p>
          <a:p>
            <a:pPr marL="325120" marR="61594" indent="-313055">
              <a:lnSpc>
                <a:spcPct val="100000"/>
              </a:lnSpc>
              <a:spcBef>
                <a:spcPts val="1320"/>
              </a:spcBef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dirty="0" sz="1100" spc="-15">
                <a:latin typeface="Noto Sans"/>
                <a:cs typeface="Noto Sans"/>
              </a:rPr>
              <a:t>Waktu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10">
                <a:latin typeface="Noto Sans"/>
                <a:cs typeface="Noto Sans"/>
              </a:rPr>
              <a:t>direkomendasikan </a:t>
            </a:r>
            <a:r>
              <a:rPr dirty="0" sz="1100" spc="-15">
                <a:latin typeface="Noto Sans"/>
                <a:cs typeface="Noto Sans"/>
              </a:rPr>
              <a:t>untuk </a:t>
            </a:r>
            <a:r>
              <a:rPr dirty="0" sz="1100" spc="-10">
                <a:latin typeface="Noto Sans"/>
                <a:cs typeface="Noto Sans"/>
              </a:rPr>
              <a:t>pelaksanaan  projek ini adalah </a:t>
            </a:r>
            <a:r>
              <a:rPr dirty="0" sz="1100">
                <a:latin typeface="Noto Sans"/>
                <a:cs typeface="Noto Sans"/>
              </a:rPr>
              <a:t>1 </a:t>
            </a:r>
            <a:r>
              <a:rPr dirty="0" sz="1100" spc="-10">
                <a:latin typeface="Noto Sans"/>
                <a:cs typeface="Noto Sans"/>
              </a:rPr>
              <a:t>(satu) </a:t>
            </a:r>
            <a:r>
              <a:rPr dirty="0" sz="1100" spc="-15">
                <a:latin typeface="Noto Sans"/>
                <a:cs typeface="Noto Sans"/>
              </a:rPr>
              <a:t>semester, </a:t>
            </a:r>
            <a:r>
              <a:rPr dirty="0" sz="1100" spc="-20">
                <a:latin typeface="Noto Sans"/>
                <a:cs typeface="Noto Sans"/>
              </a:rPr>
              <a:t>dengan </a:t>
            </a:r>
            <a:r>
              <a:rPr dirty="0" sz="1100" spc="-15">
                <a:latin typeface="Noto Sans"/>
                <a:cs typeface="Noto Sans"/>
              </a:rPr>
              <a:t>total  </a:t>
            </a:r>
            <a:r>
              <a:rPr dirty="0" sz="1100" spc="-25">
                <a:latin typeface="Noto Sans"/>
                <a:cs typeface="Noto Sans"/>
              </a:rPr>
              <a:t>kurang </a:t>
            </a:r>
            <a:r>
              <a:rPr dirty="0" sz="1100" spc="-10">
                <a:latin typeface="Noto Sans"/>
                <a:cs typeface="Noto Sans"/>
              </a:rPr>
              <a:t>lebih </a:t>
            </a:r>
            <a:r>
              <a:rPr dirty="0" sz="1100" spc="-5">
                <a:latin typeface="Noto Sans"/>
                <a:cs typeface="Noto Sans"/>
              </a:rPr>
              <a:t>144 </a:t>
            </a:r>
            <a:r>
              <a:rPr dirty="0" sz="1100" spc="-10">
                <a:latin typeface="Noto Sans"/>
                <a:cs typeface="Noto Sans"/>
              </a:rPr>
              <a:t>Jam Pelajaran. Projek ini </a:t>
            </a:r>
            <a:r>
              <a:rPr dirty="0" sz="1100" spc="-15">
                <a:latin typeface="Noto Sans"/>
                <a:cs typeface="Noto Sans"/>
              </a:rPr>
              <a:t>membuat  </a:t>
            </a:r>
            <a:r>
              <a:rPr dirty="0" sz="1100" spc="-20">
                <a:latin typeface="Noto Sans"/>
                <a:cs typeface="Noto Sans"/>
              </a:rPr>
              <a:t>gambaran </a:t>
            </a:r>
            <a:r>
              <a:rPr dirty="0" sz="1100" spc="-10">
                <a:latin typeface="Noto Sans"/>
                <a:cs typeface="Noto Sans"/>
              </a:rPr>
              <a:t>sederhana dari pelaksanaan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15">
                <a:latin typeface="Noto Sans"/>
                <a:cs typeface="Noto Sans"/>
              </a:rPr>
              <a:t>terdiri  </a:t>
            </a:r>
            <a:r>
              <a:rPr dirty="0" sz="1100" spc="-10">
                <a:latin typeface="Noto Sans"/>
                <a:cs typeface="Noto Sans"/>
              </a:rPr>
              <a:t>dari </a:t>
            </a:r>
            <a:r>
              <a:rPr dirty="0" sz="1100" spc="-5">
                <a:latin typeface="Noto Sans"/>
                <a:cs typeface="Noto Sans"/>
              </a:rPr>
              <a:t>72 </a:t>
            </a:r>
            <a:r>
              <a:rPr dirty="0" sz="1100" spc="-10">
                <a:latin typeface="Noto Sans"/>
                <a:cs typeface="Noto Sans"/>
              </a:rPr>
              <a:t>Jam Pelajaran. Setiap tahap </a:t>
            </a:r>
            <a:r>
              <a:rPr dirty="0" sz="1100" spc="-15">
                <a:latin typeface="Noto Sans"/>
                <a:cs typeface="Noto Sans"/>
              </a:rPr>
              <a:t>memiliki </a:t>
            </a:r>
            <a:r>
              <a:rPr dirty="0" sz="1100" spc="-10">
                <a:latin typeface="Noto Sans"/>
                <a:cs typeface="Noto Sans"/>
              </a:rPr>
              <a:t>JP </a:t>
            </a:r>
            <a:r>
              <a:rPr dirty="0" sz="1100" spc="-30">
                <a:latin typeface="Noto Sans"/>
                <a:cs typeface="Noto Sans"/>
              </a:rPr>
              <a:t>yang  </a:t>
            </a:r>
            <a:r>
              <a:rPr dirty="0" sz="1100" spc="-10">
                <a:latin typeface="Noto Sans"/>
                <a:cs typeface="Noto Sans"/>
              </a:rPr>
              <a:t>berbeda </a:t>
            </a:r>
            <a:r>
              <a:rPr dirty="0" sz="1100" spc="-15">
                <a:latin typeface="Noto Sans"/>
                <a:cs typeface="Noto Sans"/>
              </a:rPr>
              <a:t>terkait </a:t>
            </a:r>
            <a:r>
              <a:rPr dirty="0" sz="1100" spc="-20">
                <a:latin typeface="Noto Sans"/>
                <a:cs typeface="Noto Sans"/>
              </a:rPr>
              <a:t>dengan </a:t>
            </a:r>
            <a:r>
              <a:rPr dirty="0" sz="1100" spc="-15">
                <a:latin typeface="Noto Sans"/>
                <a:cs typeface="Noto Sans"/>
              </a:rPr>
              <a:t>karakteristik </a:t>
            </a:r>
            <a:r>
              <a:rPr dirty="0" sz="1100" spc="-10">
                <a:latin typeface="Noto Sans"/>
                <a:cs typeface="Noto Sans"/>
              </a:rPr>
              <a:t>dari </a:t>
            </a:r>
            <a:r>
              <a:rPr dirty="0" sz="1100" spc="-20">
                <a:latin typeface="Noto Sans"/>
                <a:cs typeface="Noto Sans"/>
              </a:rPr>
              <a:t>kegiatan  </a:t>
            </a:r>
            <a:r>
              <a:rPr dirty="0" sz="1100" spc="-10">
                <a:latin typeface="Noto Sans"/>
                <a:cs typeface="Noto Sans"/>
              </a:rPr>
              <a:t>pada tahap tersebut. Sisa JP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10">
                <a:latin typeface="Noto Sans"/>
                <a:cs typeface="Noto Sans"/>
              </a:rPr>
              <a:t>ada dapat  </a:t>
            </a:r>
            <a:r>
              <a:rPr dirty="0" sz="1100" spc="-15">
                <a:latin typeface="Noto Sans"/>
                <a:cs typeface="Noto Sans"/>
              </a:rPr>
              <a:t>dimanfaatkan </a:t>
            </a:r>
            <a:r>
              <a:rPr dirty="0" sz="1100" spc="-30">
                <a:latin typeface="Noto Sans"/>
                <a:cs typeface="Noto Sans"/>
              </a:rPr>
              <a:t>guru </a:t>
            </a:r>
            <a:r>
              <a:rPr dirty="0" sz="1100" spc="-15">
                <a:latin typeface="Noto Sans"/>
                <a:cs typeface="Noto Sans"/>
              </a:rPr>
              <a:t>untuk </a:t>
            </a:r>
            <a:r>
              <a:rPr dirty="0" sz="1100" spc="-10">
                <a:latin typeface="Noto Sans"/>
                <a:cs typeface="Noto Sans"/>
              </a:rPr>
              <a:t>meramu kembali </a:t>
            </a:r>
            <a:r>
              <a:rPr dirty="0" sz="1100" spc="-20">
                <a:latin typeface="Noto Sans"/>
                <a:cs typeface="Noto Sans"/>
              </a:rPr>
              <a:t>kegiatan  </a:t>
            </a:r>
            <a:r>
              <a:rPr dirty="0" sz="1100" spc="-10">
                <a:latin typeface="Noto Sans"/>
                <a:cs typeface="Noto Sans"/>
              </a:rPr>
              <a:t>dan JP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10">
                <a:latin typeface="Noto Sans"/>
                <a:cs typeface="Noto Sans"/>
              </a:rPr>
              <a:t>dibutuhkan pada setiap tahap </a:t>
            </a:r>
            <a:r>
              <a:rPr dirty="0" sz="1100" spc="-15">
                <a:latin typeface="Noto Sans"/>
                <a:cs typeface="Noto Sans"/>
              </a:rPr>
              <a:t>(terutama  </a:t>
            </a:r>
            <a:r>
              <a:rPr dirty="0" sz="1100" spc="-10">
                <a:latin typeface="Noto Sans"/>
                <a:cs typeface="Noto Sans"/>
              </a:rPr>
              <a:t>pada tahap perencanaan dan aksi) </a:t>
            </a:r>
            <a:r>
              <a:rPr dirty="0" sz="1100" spc="-25">
                <a:latin typeface="Noto Sans"/>
                <a:cs typeface="Noto Sans"/>
              </a:rPr>
              <a:t>dengan  </a:t>
            </a:r>
            <a:r>
              <a:rPr dirty="0" sz="1100" spc="-15">
                <a:latin typeface="Noto Sans"/>
                <a:cs typeface="Noto Sans"/>
              </a:rPr>
              <a:t>mempertimbangkan </a:t>
            </a:r>
            <a:r>
              <a:rPr dirty="0" sz="1100" spc="-10">
                <a:latin typeface="Noto Sans"/>
                <a:cs typeface="Noto Sans"/>
              </a:rPr>
              <a:t>persiapan materi </a:t>
            </a:r>
            <a:r>
              <a:rPr dirty="0" sz="1100" spc="-15">
                <a:latin typeface="Noto Sans"/>
                <a:cs typeface="Noto Sans"/>
              </a:rPr>
              <a:t>untuk  memantik </a:t>
            </a:r>
            <a:r>
              <a:rPr dirty="0" sz="1100" spc="-10">
                <a:latin typeface="Noto Sans"/>
                <a:cs typeface="Noto Sans"/>
              </a:rPr>
              <a:t>diskusi dan </a:t>
            </a:r>
            <a:r>
              <a:rPr dirty="0" sz="1100" spc="-15">
                <a:latin typeface="Noto Sans"/>
                <a:cs typeface="Noto Sans"/>
              </a:rPr>
              <a:t>reﬂeksi </a:t>
            </a:r>
            <a:r>
              <a:rPr dirty="0" sz="1100" spc="-10">
                <a:latin typeface="Noto Sans"/>
                <a:cs typeface="Noto Sans"/>
              </a:rPr>
              <a:t>peserta didik. peserta  didik </a:t>
            </a:r>
            <a:r>
              <a:rPr dirty="0" sz="1100" spc="-30">
                <a:latin typeface="Noto Sans"/>
                <a:cs typeface="Noto Sans"/>
              </a:rPr>
              <a:t>juga </a:t>
            </a:r>
            <a:r>
              <a:rPr dirty="0" sz="1100" spc="-10">
                <a:latin typeface="Noto Sans"/>
                <a:cs typeface="Noto Sans"/>
              </a:rPr>
              <a:t>mempunyai </a:t>
            </a:r>
            <a:r>
              <a:rPr dirty="0" sz="1100" spc="-15">
                <a:latin typeface="Noto Sans"/>
                <a:cs typeface="Noto Sans"/>
              </a:rPr>
              <a:t>waktu untuk berpikir,  bereﬂeksi, </a:t>
            </a:r>
            <a:r>
              <a:rPr dirty="0" sz="1100" spc="-10">
                <a:latin typeface="Noto Sans"/>
                <a:cs typeface="Noto Sans"/>
              </a:rPr>
              <a:t>dan menjalankan </a:t>
            </a:r>
            <a:r>
              <a:rPr dirty="0" sz="1100" spc="-20">
                <a:latin typeface="Noto Sans"/>
                <a:cs typeface="Noto Sans"/>
              </a:rPr>
              <a:t>masing-masing </a:t>
            </a:r>
            <a:r>
              <a:rPr dirty="0" sz="1100" spc="-15">
                <a:latin typeface="Noto Sans"/>
                <a:cs typeface="Noto Sans"/>
              </a:rPr>
              <a:t>aktivitas  </a:t>
            </a:r>
            <a:r>
              <a:rPr dirty="0" sz="1100" spc="-20">
                <a:latin typeface="Noto Sans"/>
                <a:cs typeface="Noto Sans"/>
              </a:rPr>
              <a:t>dengan</a:t>
            </a:r>
            <a:r>
              <a:rPr dirty="0" sz="1100" spc="-10">
                <a:latin typeface="Noto Sans"/>
                <a:cs typeface="Noto Sans"/>
              </a:rPr>
              <a:t> </a:t>
            </a:r>
            <a:r>
              <a:rPr dirty="0" sz="1100" spc="-15">
                <a:latin typeface="Noto Sans"/>
                <a:cs typeface="Noto Sans"/>
              </a:rPr>
              <a:t>baik.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25120" marR="5080" indent="-3130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dirty="0" spc="-10"/>
              <a:t>Tim Penyusun </a:t>
            </a:r>
            <a:r>
              <a:rPr dirty="0" spc="-15"/>
              <a:t>menyarankan </a:t>
            </a:r>
            <a:r>
              <a:rPr dirty="0" spc="-30"/>
              <a:t>agar </a:t>
            </a:r>
            <a:r>
              <a:rPr dirty="0" spc="-10"/>
              <a:t>projek ini </a:t>
            </a:r>
            <a:r>
              <a:rPr dirty="0" spc="-15"/>
              <a:t>dilakukan  </a:t>
            </a:r>
            <a:r>
              <a:rPr dirty="0" spc="-10"/>
              <a:t>pada semester kedua kelas X atau semester </a:t>
            </a:r>
            <a:r>
              <a:rPr dirty="0" spc="-15"/>
              <a:t>pertama  </a:t>
            </a:r>
            <a:r>
              <a:rPr dirty="0" spc="-10"/>
              <a:t>kelas </a:t>
            </a:r>
            <a:r>
              <a:rPr dirty="0" spc="-45"/>
              <a:t>XI </a:t>
            </a:r>
            <a:r>
              <a:rPr dirty="0" spc="-10"/>
              <a:t>dan </a:t>
            </a:r>
            <a:r>
              <a:rPr dirty="0" spc="-55"/>
              <a:t>XII </a:t>
            </a:r>
            <a:r>
              <a:rPr dirty="0" spc="-15"/>
              <a:t>dikarenakan aktivitas </a:t>
            </a:r>
            <a:r>
              <a:rPr dirty="0" spc="-30"/>
              <a:t>yang </a:t>
            </a:r>
            <a:r>
              <a:rPr dirty="0" spc="-15"/>
              <a:t>ditawarkan  </a:t>
            </a:r>
            <a:r>
              <a:rPr dirty="0" spc="-10"/>
              <a:t>disusun </a:t>
            </a:r>
            <a:r>
              <a:rPr dirty="0" spc="-20"/>
              <a:t>dengan </a:t>
            </a:r>
            <a:r>
              <a:rPr dirty="0" spc="-10"/>
              <a:t>sedemikian rupa </a:t>
            </a:r>
            <a:r>
              <a:rPr dirty="0" spc="-30"/>
              <a:t>agar </a:t>
            </a:r>
            <a:r>
              <a:rPr dirty="0" spc="-10"/>
              <a:t>peserta </a:t>
            </a:r>
            <a:r>
              <a:rPr dirty="0" spc="-15"/>
              <a:t>didik  </a:t>
            </a:r>
            <a:r>
              <a:rPr dirty="0" spc="-10"/>
              <a:t>dapat </a:t>
            </a:r>
            <a:r>
              <a:rPr dirty="0" spc="-15"/>
              <a:t>memiliki </a:t>
            </a:r>
            <a:r>
              <a:rPr dirty="0" spc="-10"/>
              <a:t>kesempatan </a:t>
            </a:r>
            <a:r>
              <a:rPr dirty="0" spc="-15"/>
              <a:t>untuk melakukan  </a:t>
            </a:r>
            <a:r>
              <a:rPr dirty="0" spc="-20"/>
              <a:t>rangkaian </a:t>
            </a:r>
            <a:r>
              <a:rPr dirty="0" spc="-10"/>
              <a:t>pembelajaran secara </a:t>
            </a:r>
            <a:r>
              <a:rPr dirty="0" spc="-15"/>
              <a:t>penuh, </a:t>
            </a:r>
            <a:r>
              <a:rPr dirty="0" spc="-10"/>
              <a:t>dari  </a:t>
            </a:r>
            <a:r>
              <a:rPr dirty="0" spc="-20"/>
              <a:t>mengenal, membangun </a:t>
            </a:r>
            <a:r>
              <a:rPr dirty="0" spc="-15"/>
              <a:t>sikap, </a:t>
            </a:r>
            <a:r>
              <a:rPr dirty="0" spc="-35"/>
              <a:t>hingga </a:t>
            </a:r>
            <a:r>
              <a:rPr dirty="0" spc="-10"/>
              <a:t>membuat </a:t>
            </a:r>
            <a:r>
              <a:rPr dirty="0" spc="-15"/>
              <a:t>aksi  nyata </a:t>
            </a:r>
            <a:r>
              <a:rPr dirty="0" spc="-10"/>
              <a:t>dan</a:t>
            </a:r>
            <a:r>
              <a:rPr dirty="0"/>
              <a:t> </a:t>
            </a:r>
            <a:r>
              <a:rPr dirty="0" spc="-15"/>
              <a:t>reﬂeksi.</a:t>
            </a: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●"/>
            </a:pPr>
            <a:endParaRPr sz="1900"/>
          </a:p>
          <a:p>
            <a:pPr marL="325120" marR="17145" indent="-313055">
              <a:lnSpc>
                <a:spcPct val="100000"/>
              </a:lnSpc>
              <a:buFont typeface="Arial"/>
              <a:buChar char="●"/>
              <a:tabLst>
                <a:tab pos="325120" algn="l"/>
                <a:tab pos="325755" algn="l"/>
              </a:tabLst>
            </a:pPr>
            <a:r>
              <a:rPr dirty="0" spc="-10"/>
              <a:t>Guru dan kepala sekolah mempunyai kebebasan dan  </a:t>
            </a:r>
            <a:r>
              <a:rPr dirty="0" spc="-20"/>
              <a:t>kewenangan </a:t>
            </a:r>
            <a:r>
              <a:rPr dirty="0" spc="-15"/>
              <a:t>untuk </a:t>
            </a:r>
            <a:r>
              <a:rPr dirty="0" spc="-10"/>
              <a:t>menyesuaikan jumlah </a:t>
            </a:r>
            <a:r>
              <a:rPr dirty="0" spc="-15"/>
              <a:t>aktivitas,  </a:t>
            </a:r>
            <a:r>
              <a:rPr dirty="0" spc="-10"/>
              <a:t>alokasi </a:t>
            </a:r>
            <a:r>
              <a:rPr dirty="0" spc="-15"/>
              <a:t>waktu </a:t>
            </a:r>
            <a:r>
              <a:rPr dirty="0" spc="-10"/>
              <a:t>per </a:t>
            </a:r>
            <a:r>
              <a:rPr dirty="0" spc="-15"/>
              <a:t>aktivitas, </a:t>
            </a:r>
            <a:r>
              <a:rPr dirty="0" spc="-10"/>
              <a:t>dan apakah semua  </a:t>
            </a:r>
            <a:r>
              <a:rPr dirty="0" spc="-15"/>
              <a:t>aktivitas </a:t>
            </a:r>
            <a:r>
              <a:rPr dirty="0" spc="-10"/>
              <a:t>diselesaikan dalam </a:t>
            </a:r>
            <a:r>
              <a:rPr dirty="0" spc="-15"/>
              <a:t>waktu </a:t>
            </a:r>
            <a:r>
              <a:rPr dirty="0" spc="-25"/>
              <a:t>singkat </a:t>
            </a:r>
            <a:r>
              <a:rPr dirty="0" spc="-15"/>
              <a:t>atau  </a:t>
            </a:r>
            <a:r>
              <a:rPr dirty="0" spc="-10"/>
              <a:t>disebar selama satu semester/satu tahun ajar. </a:t>
            </a:r>
            <a:r>
              <a:rPr dirty="0" spc="-15"/>
              <a:t>Materi  </a:t>
            </a:r>
            <a:r>
              <a:rPr dirty="0" spc="-10"/>
              <a:t>ataupun </a:t>
            </a:r>
            <a:r>
              <a:rPr dirty="0" spc="-20"/>
              <a:t>rancangan </a:t>
            </a:r>
            <a:r>
              <a:rPr dirty="0" spc="-15"/>
              <a:t>aktivitas </a:t>
            </a:r>
            <a:r>
              <a:rPr dirty="0" spc="-30"/>
              <a:t>juga </a:t>
            </a:r>
            <a:r>
              <a:rPr dirty="0" spc="-10"/>
              <a:t>bisa disesuaikan  </a:t>
            </a:r>
            <a:r>
              <a:rPr dirty="0" spc="-30"/>
              <a:t>agar </a:t>
            </a:r>
            <a:r>
              <a:rPr dirty="0" spc="-10"/>
              <a:t>projek bisa berjalan </a:t>
            </a:r>
            <a:r>
              <a:rPr dirty="0" spc="-15"/>
              <a:t>efektif </a:t>
            </a:r>
            <a:r>
              <a:rPr dirty="0" spc="-10"/>
              <a:t>dan eﬁsien sesuai  </a:t>
            </a:r>
            <a:r>
              <a:rPr dirty="0" spc="-20"/>
              <a:t>dengan </a:t>
            </a:r>
            <a:r>
              <a:rPr dirty="0" spc="-10"/>
              <a:t>kebutuhan peserta didik dan kondisi sekolah  </a:t>
            </a:r>
            <a:r>
              <a:rPr dirty="0" spc="-30"/>
              <a:t>juga </a:t>
            </a:r>
            <a:r>
              <a:rPr dirty="0" spc="-10"/>
              <a:t>kondisi daerah tempat sekolah</a:t>
            </a:r>
            <a:r>
              <a:rPr dirty="0" spc="20"/>
              <a:t> </a:t>
            </a:r>
            <a:r>
              <a:rPr dirty="0" spc="-10"/>
              <a:t>berdiri.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056379" cy="5143500"/>
            <a:chOff x="0" y="0"/>
            <a:chExt cx="4056379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056246" cy="51434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02404" cy="5143500"/>
            </a:xfrm>
            <a:custGeom>
              <a:avLst/>
              <a:gdLst/>
              <a:ahLst/>
              <a:cxnLst/>
              <a:rect l="l" t="t" r="r" b="b"/>
              <a:pathLst>
                <a:path w="4002404" h="5143500">
                  <a:moveTo>
                    <a:pt x="0" y="0"/>
                  </a:moveTo>
                  <a:lnTo>
                    <a:pt x="4001817" y="0"/>
                  </a:lnTo>
                  <a:lnTo>
                    <a:pt x="4001817" y="5143489"/>
                  </a:lnTo>
                  <a:lnTo>
                    <a:pt x="0" y="5143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9E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01816" y="0"/>
              <a:ext cx="0" cy="5143500"/>
            </a:xfrm>
            <a:custGeom>
              <a:avLst/>
              <a:gdLst/>
              <a:ahLst/>
              <a:cxnLst/>
              <a:rect l="l" t="t" r="r" b="b"/>
              <a:pathLst>
                <a:path w="0" h="5143500">
                  <a:moveTo>
                    <a:pt x="0" y="0"/>
                  </a:moveTo>
                  <a:lnTo>
                    <a:pt x="0" y="514348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4643615" y="633648"/>
            <a:ext cx="3448050" cy="4132579"/>
            <a:chOff x="4643615" y="633648"/>
            <a:chExt cx="3448050" cy="4132579"/>
          </a:xfrm>
        </p:grpSpPr>
        <p:sp>
          <p:nvSpPr>
            <p:cNvPr id="7" name="object 7"/>
            <p:cNvSpPr/>
            <p:nvPr/>
          </p:nvSpPr>
          <p:spPr>
            <a:xfrm>
              <a:off x="6144012" y="4315216"/>
              <a:ext cx="1622425" cy="450850"/>
            </a:xfrm>
            <a:custGeom>
              <a:avLst/>
              <a:gdLst/>
              <a:ahLst/>
              <a:cxnLst/>
              <a:rect l="l" t="t" r="r" b="b"/>
              <a:pathLst>
                <a:path w="1622425" h="450850">
                  <a:moveTo>
                    <a:pt x="810898" y="450599"/>
                  </a:moveTo>
                  <a:lnTo>
                    <a:pt x="740930" y="449772"/>
                  </a:lnTo>
                  <a:lnTo>
                    <a:pt x="672615" y="447336"/>
                  </a:lnTo>
                  <a:lnTo>
                    <a:pt x="606197" y="443358"/>
                  </a:lnTo>
                  <a:lnTo>
                    <a:pt x="541917" y="437907"/>
                  </a:lnTo>
                  <a:lnTo>
                    <a:pt x="480021" y="431050"/>
                  </a:lnTo>
                  <a:lnTo>
                    <a:pt x="420752" y="422855"/>
                  </a:lnTo>
                  <a:lnTo>
                    <a:pt x="364352" y="413389"/>
                  </a:lnTo>
                  <a:lnTo>
                    <a:pt x="311065" y="402720"/>
                  </a:lnTo>
                  <a:lnTo>
                    <a:pt x="261135" y="390915"/>
                  </a:lnTo>
                  <a:lnTo>
                    <a:pt x="214806" y="378043"/>
                  </a:lnTo>
                  <a:lnTo>
                    <a:pt x="172319" y="364170"/>
                  </a:lnTo>
                  <a:lnTo>
                    <a:pt x="133919" y="349365"/>
                  </a:lnTo>
                  <a:lnTo>
                    <a:pt x="70354" y="317227"/>
                  </a:lnTo>
                  <a:lnTo>
                    <a:pt x="26057" y="282171"/>
                  </a:lnTo>
                  <a:lnTo>
                    <a:pt x="2976" y="244738"/>
                  </a:lnTo>
                  <a:lnTo>
                    <a:pt x="0" y="225299"/>
                  </a:lnTo>
                  <a:lnTo>
                    <a:pt x="2976" y="205860"/>
                  </a:lnTo>
                  <a:lnTo>
                    <a:pt x="26057" y="168427"/>
                  </a:lnTo>
                  <a:lnTo>
                    <a:pt x="70354" y="133371"/>
                  </a:lnTo>
                  <a:lnTo>
                    <a:pt x="133919" y="101233"/>
                  </a:lnTo>
                  <a:lnTo>
                    <a:pt x="172319" y="86428"/>
                  </a:lnTo>
                  <a:lnTo>
                    <a:pt x="214806" y="72555"/>
                  </a:lnTo>
                  <a:lnTo>
                    <a:pt x="261135" y="59683"/>
                  </a:lnTo>
                  <a:lnTo>
                    <a:pt x="311065" y="47878"/>
                  </a:lnTo>
                  <a:lnTo>
                    <a:pt x="364352" y="37209"/>
                  </a:lnTo>
                  <a:lnTo>
                    <a:pt x="420752" y="27743"/>
                  </a:lnTo>
                  <a:lnTo>
                    <a:pt x="480021" y="19548"/>
                  </a:lnTo>
                  <a:lnTo>
                    <a:pt x="541917" y="12691"/>
                  </a:lnTo>
                  <a:lnTo>
                    <a:pt x="606197" y="7240"/>
                  </a:lnTo>
                  <a:lnTo>
                    <a:pt x="672615" y="3262"/>
                  </a:lnTo>
                  <a:lnTo>
                    <a:pt x="740930" y="827"/>
                  </a:lnTo>
                  <a:lnTo>
                    <a:pt x="810898" y="0"/>
                  </a:lnTo>
                  <a:lnTo>
                    <a:pt x="880866" y="827"/>
                  </a:lnTo>
                  <a:lnTo>
                    <a:pt x="949181" y="3262"/>
                  </a:lnTo>
                  <a:lnTo>
                    <a:pt x="1015599" y="7240"/>
                  </a:lnTo>
                  <a:lnTo>
                    <a:pt x="1079878" y="12691"/>
                  </a:lnTo>
                  <a:lnTo>
                    <a:pt x="1141774" y="19548"/>
                  </a:lnTo>
                  <a:lnTo>
                    <a:pt x="1201044" y="27743"/>
                  </a:lnTo>
                  <a:lnTo>
                    <a:pt x="1257444" y="37209"/>
                  </a:lnTo>
                  <a:lnTo>
                    <a:pt x="1310730" y="47878"/>
                  </a:lnTo>
                  <a:lnTo>
                    <a:pt x="1360660" y="59683"/>
                  </a:lnTo>
                  <a:lnTo>
                    <a:pt x="1406990" y="72555"/>
                  </a:lnTo>
                  <a:lnTo>
                    <a:pt x="1449477" y="86428"/>
                  </a:lnTo>
                  <a:lnTo>
                    <a:pt x="1487876" y="101233"/>
                  </a:lnTo>
                  <a:lnTo>
                    <a:pt x="1551441" y="133371"/>
                  </a:lnTo>
                  <a:lnTo>
                    <a:pt x="1595738" y="168427"/>
                  </a:lnTo>
                  <a:lnTo>
                    <a:pt x="1618820" y="205860"/>
                  </a:lnTo>
                  <a:lnTo>
                    <a:pt x="1621796" y="225299"/>
                  </a:lnTo>
                  <a:lnTo>
                    <a:pt x="1618820" y="244738"/>
                  </a:lnTo>
                  <a:lnTo>
                    <a:pt x="1595738" y="282171"/>
                  </a:lnTo>
                  <a:lnTo>
                    <a:pt x="1551441" y="317227"/>
                  </a:lnTo>
                  <a:lnTo>
                    <a:pt x="1487876" y="349365"/>
                  </a:lnTo>
                  <a:lnTo>
                    <a:pt x="1449477" y="364170"/>
                  </a:lnTo>
                  <a:lnTo>
                    <a:pt x="1406990" y="378043"/>
                  </a:lnTo>
                  <a:lnTo>
                    <a:pt x="1360660" y="390915"/>
                  </a:lnTo>
                  <a:lnTo>
                    <a:pt x="1310730" y="402720"/>
                  </a:lnTo>
                  <a:lnTo>
                    <a:pt x="1257444" y="413389"/>
                  </a:lnTo>
                  <a:lnTo>
                    <a:pt x="1201044" y="422855"/>
                  </a:lnTo>
                  <a:lnTo>
                    <a:pt x="1141774" y="431050"/>
                  </a:lnTo>
                  <a:lnTo>
                    <a:pt x="1079878" y="437907"/>
                  </a:lnTo>
                  <a:lnTo>
                    <a:pt x="1015599" y="443358"/>
                  </a:lnTo>
                  <a:lnTo>
                    <a:pt x="949181" y="447336"/>
                  </a:lnTo>
                  <a:lnTo>
                    <a:pt x="880866" y="449772"/>
                  </a:lnTo>
                  <a:lnTo>
                    <a:pt x="810898" y="450599"/>
                  </a:lnTo>
                  <a:close/>
                </a:path>
              </a:pathLst>
            </a:custGeom>
            <a:solidFill>
              <a:srgbClr val="B35E05">
                <a:alpha val="19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725985" y="3430130"/>
              <a:ext cx="1480185" cy="1017269"/>
            </a:xfrm>
            <a:custGeom>
              <a:avLst/>
              <a:gdLst/>
              <a:ahLst/>
              <a:cxnLst/>
              <a:rect l="l" t="t" r="r" b="b"/>
              <a:pathLst>
                <a:path w="1480184" h="1017270">
                  <a:moveTo>
                    <a:pt x="785749" y="0"/>
                  </a:moveTo>
                  <a:lnTo>
                    <a:pt x="694296" y="0"/>
                  </a:lnTo>
                  <a:lnTo>
                    <a:pt x="694296" y="308444"/>
                  </a:lnTo>
                  <a:lnTo>
                    <a:pt x="709015" y="308444"/>
                  </a:lnTo>
                  <a:lnTo>
                    <a:pt x="771042" y="308444"/>
                  </a:lnTo>
                  <a:lnTo>
                    <a:pt x="785749" y="308444"/>
                  </a:lnTo>
                  <a:lnTo>
                    <a:pt x="785749" y="0"/>
                  </a:lnTo>
                  <a:close/>
                </a:path>
                <a:path w="1480184" h="1017270">
                  <a:moveTo>
                    <a:pt x="1479816" y="977620"/>
                  </a:moveTo>
                  <a:lnTo>
                    <a:pt x="761822" y="330238"/>
                  </a:lnTo>
                  <a:lnTo>
                    <a:pt x="741578" y="348576"/>
                  </a:lnTo>
                  <a:lnTo>
                    <a:pt x="741578" y="391121"/>
                  </a:lnTo>
                  <a:lnTo>
                    <a:pt x="738136" y="391121"/>
                  </a:lnTo>
                  <a:lnTo>
                    <a:pt x="739863" y="389572"/>
                  </a:lnTo>
                  <a:lnTo>
                    <a:pt x="741578" y="391121"/>
                  </a:lnTo>
                  <a:lnTo>
                    <a:pt x="741578" y="348576"/>
                  </a:lnTo>
                  <a:lnTo>
                    <a:pt x="739914" y="350075"/>
                  </a:lnTo>
                  <a:lnTo>
                    <a:pt x="717969" y="330174"/>
                  </a:lnTo>
                  <a:lnTo>
                    <a:pt x="0" y="977544"/>
                  </a:lnTo>
                  <a:lnTo>
                    <a:pt x="43776" y="1017219"/>
                  </a:lnTo>
                  <a:lnTo>
                    <a:pt x="709015" y="417398"/>
                  </a:lnTo>
                  <a:lnTo>
                    <a:pt x="709015" y="997115"/>
                  </a:lnTo>
                  <a:lnTo>
                    <a:pt x="771042" y="997115"/>
                  </a:lnTo>
                  <a:lnTo>
                    <a:pt x="771042" y="417690"/>
                  </a:lnTo>
                  <a:lnTo>
                    <a:pt x="1435989" y="1017270"/>
                  </a:lnTo>
                  <a:lnTo>
                    <a:pt x="1479816" y="977620"/>
                  </a:lnTo>
                  <a:close/>
                </a:path>
              </a:pathLst>
            </a:custGeom>
            <a:solidFill>
              <a:srgbClr val="041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75387" y="3738567"/>
              <a:ext cx="181610" cy="83185"/>
            </a:xfrm>
            <a:custGeom>
              <a:avLst/>
              <a:gdLst/>
              <a:ahLst/>
              <a:cxnLst/>
              <a:rect l="l" t="t" r="r" b="b"/>
              <a:pathLst>
                <a:path w="181609" h="83185">
                  <a:moveTo>
                    <a:pt x="181299" y="82674"/>
                  </a:moveTo>
                  <a:lnTo>
                    <a:pt x="0" y="82674"/>
                  </a:lnTo>
                  <a:lnTo>
                    <a:pt x="0" y="0"/>
                  </a:lnTo>
                  <a:lnTo>
                    <a:pt x="181299" y="0"/>
                  </a:lnTo>
                  <a:lnTo>
                    <a:pt x="181299" y="82674"/>
                  </a:lnTo>
                  <a:close/>
                </a:path>
              </a:pathLst>
            </a:custGeom>
            <a:solidFill>
              <a:srgbClr val="85B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180685" y="1342234"/>
              <a:ext cx="219724" cy="1985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643615" y="633648"/>
              <a:ext cx="3448050" cy="2797175"/>
            </a:xfrm>
            <a:custGeom>
              <a:avLst/>
              <a:gdLst/>
              <a:ahLst/>
              <a:cxnLst/>
              <a:rect l="l" t="t" r="r" b="b"/>
              <a:pathLst>
                <a:path w="3448050" h="2797175">
                  <a:moveTo>
                    <a:pt x="3447868" y="2796569"/>
                  </a:moveTo>
                  <a:lnTo>
                    <a:pt x="0" y="2796569"/>
                  </a:lnTo>
                  <a:lnTo>
                    <a:pt x="0" y="0"/>
                  </a:lnTo>
                  <a:lnTo>
                    <a:pt x="3447868" y="0"/>
                  </a:lnTo>
                  <a:lnTo>
                    <a:pt x="3447868" y="2796569"/>
                  </a:lnTo>
                  <a:close/>
                </a:path>
              </a:pathLst>
            </a:custGeom>
            <a:solidFill>
              <a:srgbClr val="FDDB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9232" y="381326"/>
            <a:ext cx="2570480" cy="9702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7195" marR="5080" indent="-405130">
              <a:lnSpc>
                <a:spcPct val="100000"/>
              </a:lnSpc>
              <a:spcBef>
                <a:spcPts val="100"/>
              </a:spcBef>
              <a:tabLst>
                <a:tab pos="417195" algn="l"/>
              </a:tabLst>
            </a:pPr>
            <a:r>
              <a:rPr dirty="0" sz="2600" spc="-330">
                <a:solidFill>
                  <a:srgbClr val="000000"/>
                </a:solidFill>
              </a:rPr>
              <a:t>I.	</a:t>
            </a:r>
            <a:r>
              <a:rPr dirty="0" sz="3100" spc="-130">
                <a:solidFill>
                  <a:srgbClr val="000000"/>
                </a:solidFill>
              </a:rPr>
              <a:t>Tahap  </a:t>
            </a:r>
            <a:r>
              <a:rPr dirty="0" sz="3100" spc="-114">
                <a:solidFill>
                  <a:srgbClr val="000000"/>
                </a:solidFill>
              </a:rPr>
              <a:t>Pengenalan</a:t>
            </a:r>
            <a:endParaRPr sz="3100"/>
          </a:p>
        </p:txBody>
      </p:sp>
      <p:sp>
        <p:nvSpPr>
          <p:cNvPr id="13" name="object 13"/>
          <p:cNvSpPr txBox="1"/>
          <p:nvPr/>
        </p:nvSpPr>
        <p:spPr>
          <a:xfrm>
            <a:off x="426643" y="3136309"/>
            <a:ext cx="289750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95">
                <a:latin typeface="Verdana"/>
                <a:cs typeface="Verdana"/>
              </a:rPr>
              <a:t>Mengenali </a:t>
            </a:r>
            <a:r>
              <a:rPr dirty="0" sz="2000" spc="-145">
                <a:latin typeface="Verdana"/>
                <a:cs typeface="Verdana"/>
              </a:rPr>
              <a:t>makna,  </a:t>
            </a:r>
            <a:r>
              <a:rPr dirty="0" sz="2000" spc="-55">
                <a:latin typeface="Verdana"/>
                <a:cs typeface="Verdana"/>
              </a:rPr>
              <a:t>karakteristik, </a:t>
            </a:r>
            <a:r>
              <a:rPr dirty="0" sz="2000" spc="-60">
                <a:latin typeface="Verdana"/>
                <a:cs typeface="Verdana"/>
              </a:rPr>
              <a:t>dan</a:t>
            </a:r>
            <a:r>
              <a:rPr dirty="0" sz="2000" spc="-315">
                <a:latin typeface="Verdana"/>
                <a:cs typeface="Verdana"/>
              </a:rPr>
              <a:t> </a:t>
            </a:r>
            <a:r>
              <a:rPr dirty="0" sz="2000" spc="-75">
                <a:latin typeface="Verdana"/>
                <a:cs typeface="Verdana"/>
              </a:rPr>
              <a:t>peran  </a:t>
            </a:r>
            <a:r>
              <a:rPr dirty="0" sz="2000" spc="-60">
                <a:latin typeface="Verdana"/>
                <a:cs typeface="Verdana"/>
              </a:rPr>
              <a:t>wirausaha </a:t>
            </a:r>
            <a:r>
              <a:rPr dirty="0" sz="2000" spc="-110">
                <a:latin typeface="Verdana"/>
                <a:cs typeface="Verdana"/>
              </a:rPr>
              <a:t>dalam  </a:t>
            </a:r>
            <a:r>
              <a:rPr dirty="0" sz="2000" spc="-100">
                <a:latin typeface="Verdana"/>
                <a:cs typeface="Verdana"/>
              </a:rPr>
              <a:t>kehidupan</a:t>
            </a:r>
            <a:r>
              <a:rPr dirty="0" sz="2000" spc="-155">
                <a:latin typeface="Verdana"/>
                <a:cs typeface="Verdana"/>
              </a:rPr>
              <a:t> </a:t>
            </a:r>
            <a:r>
              <a:rPr dirty="0" sz="2000" spc="-125">
                <a:latin typeface="Verdana"/>
                <a:cs typeface="Verdana"/>
              </a:rPr>
              <a:t>manusia.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19818" y="811974"/>
            <a:ext cx="1582420" cy="6578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R="5080">
              <a:lnSpc>
                <a:spcPts val="1650"/>
              </a:lnSpc>
              <a:spcBef>
                <a:spcPts val="180"/>
              </a:spcBef>
            </a:pPr>
            <a:r>
              <a:rPr dirty="0" sz="1400" spc="-50">
                <a:latin typeface="Verdana"/>
                <a:cs typeface="Verdana"/>
              </a:rPr>
              <a:t>Kegiatan </a:t>
            </a:r>
            <a:r>
              <a:rPr dirty="0" sz="1400" spc="-445">
                <a:latin typeface="Verdana"/>
                <a:cs typeface="Verdana"/>
              </a:rPr>
              <a:t>1  </a:t>
            </a:r>
            <a:r>
              <a:rPr dirty="0" sz="1400" spc="-70">
                <a:latin typeface="Verdana"/>
                <a:cs typeface="Verdana"/>
              </a:rPr>
              <a:t>Mengenal</a:t>
            </a:r>
            <a:r>
              <a:rPr dirty="0" sz="1400" spc="-170">
                <a:latin typeface="Verdana"/>
                <a:cs typeface="Verdana"/>
              </a:rPr>
              <a:t> </a:t>
            </a:r>
            <a:r>
              <a:rPr dirty="0" sz="1400" spc="-40">
                <a:latin typeface="Verdana"/>
                <a:cs typeface="Verdana"/>
              </a:rPr>
              <a:t>Karakter  </a:t>
            </a:r>
            <a:r>
              <a:rPr dirty="0" sz="1400" spc="-60">
                <a:latin typeface="Verdana"/>
                <a:cs typeface="Verdana"/>
              </a:rPr>
              <a:t>Wirausaha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05814" y="1231073"/>
            <a:ext cx="362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Verdana"/>
                <a:cs typeface="Verdana"/>
              </a:rPr>
              <a:t>4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JP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19818" y="1659697"/>
            <a:ext cx="1750060" cy="4483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1664"/>
              </a:lnSpc>
              <a:spcBef>
                <a:spcPts val="100"/>
              </a:spcBef>
            </a:pPr>
            <a:r>
              <a:rPr dirty="0" sz="1400" spc="-50">
                <a:latin typeface="Verdana"/>
                <a:cs typeface="Verdana"/>
              </a:rPr>
              <a:t>Kegiatan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95">
                <a:latin typeface="Verdana"/>
                <a:cs typeface="Verdana"/>
              </a:rPr>
              <a:t>2</a:t>
            </a:r>
            <a:endParaRPr sz="1400">
              <a:latin typeface="Verdana"/>
              <a:cs typeface="Verdana"/>
            </a:endParaRPr>
          </a:p>
          <a:p>
            <a:pPr>
              <a:lnSpc>
                <a:spcPts val="1664"/>
              </a:lnSpc>
            </a:pPr>
            <a:r>
              <a:rPr dirty="0" sz="1400" spc="-55">
                <a:latin typeface="Verdana"/>
                <a:cs typeface="Verdana"/>
              </a:rPr>
              <a:t>Menggali </a:t>
            </a:r>
            <a:r>
              <a:rPr dirty="0" sz="1400" spc="-30">
                <a:latin typeface="Verdana"/>
                <a:cs typeface="Verdana"/>
              </a:rPr>
              <a:t>Potensi</a:t>
            </a:r>
            <a:r>
              <a:rPr dirty="0" sz="1400" spc="-200">
                <a:latin typeface="Verdana"/>
                <a:cs typeface="Verdana"/>
              </a:rPr>
              <a:t> </a:t>
            </a:r>
            <a:r>
              <a:rPr dirty="0" sz="1400" spc="-80">
                <a:latin typeface="Verdana"/>
                <a:cs typeface="Verdana"/>
              </a:rPr>
              <a:t>Diri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05814" y="1869247"/>
            <a:ext cx="362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Verdana"/>
                <a:cs typeface="Verdana"/>
              </a:rPr>
              <a:t>4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JP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19818" y="2297871"/>
            <a:ext cx="1699895" cy="6578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R="5080">
              <a:lnSpc>
                <a:spcPts val="1650"/>
              </a:lnSpc>
              <a:spcBef>
                <a:spcPts val="180"/>
              </a:spcBef>
            </a:pPr>
            <a:r>
              <a:rPr dirty="0" sz="1400" spc="-50">
                <a:latin typeface="Verdana"/>
                <a:cs typeface="Verdana"/>
              </a:rPr>
              <a:t>Kegiatan </a:t>
            </a:r>
            <a:r>
              <a:rPr dirty="0" sz="1400" spc="-70">
                <a:latin typeface="Verdana"/>
                <a:cs typeface="Verdana"/>
              </a:rPr>
              <a:t>3  </a:t>
            </a:r>
            <a:r>
              <a:rPr dirty="0" sz="1400" spc="-100">
                <a:latin typeface="Verdana"/>
                <a:cs typeface="Verdana"/>
              </a:rPr>
              <a:t>Menumbuhkan</a:t>
            </a:r>
            <a:r>
              <a:rPr dirty="0" sz="1400" spc="-175">
                <a:latin typeface="Verdana"/>
                <a:cs typeface="Verdana"/>
              </a:rPr>
              <a:t> </a:t>
            </a:r>
            <a:r>
              <a:rPr dirty="0" sz="1400" spc="-60">
                <a:latin typeface="Verdana"/>
                <a:cs typeface="Verdana"/>
              </a:rPr>
              <a:t>Sikap  Wirausaha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05814" y="2716970"/>
            <a:ext cx="362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Verdana"/>
                <a:cs typeface="Verdana"/>
              </a:rPr>
              <a:t>4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JP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87583" y="564082"/>
            <a:ext cx="3744595" cy="2936240"/>
          </a:xfrm>
          <a:custGeom>
            <a:avLst/>
            <a:gdLst/>
            <a:ahLst/>
            <a:cxnLst/>
            <a:rect l="l" t="t" r="r" b="b"/>
            <a:pathLst>
              <a:path w="3744595" h="2936240">
                <a:moveTo>
                  <a:pt x="3744569" y="2866047"/>
                </a:moveTo>
                <a:lnTo>
                  <a:pt x="0" y="2866047"/>
                </a:lnTo>
                <a:lnTo>
                  <a:pt x="0" y="2935617"/>
                </a:lnTo>
                <a:lnTo>
                  <a:pt x="3744569" y="2935617"/>
                </a:lnTo>
                <a:lnTo>
                  <a:pt x="3744569" y="2866047"/>
                </a:lnTo>
                <a:close/>
              </a:path>
              <a:path w="3744595" h="2936240">
                <a:moveTo>
                  <a:pt x="3744569" y="0"/>
                </a:moveTo>
                <a:lnTo>
                  <a:pt x="0" y="0"/>
                </a:lnTo>
                <a:lnTo>
                  <a:pt x="0" y="69570"/>
                </a:lnTo>
                <a:lnTo>
                  <a:pt x="3744569" y="69570"/>
                </a:lnTo>
                <a:lnTo>
                  <a:pt x="3744569" y="0"/>
                </a:lnTo>
                <a:close/>
              </a:path>
            </a:pathLst>
          </a:custGeom>
          <a:solidFill>
            <a:srgbClr val="0418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1948" y="141226"/>
            <a:ext cx="70916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0"/>
              <a:t>KEGIATAN </a:t>
            </a:r>
            <a:r>
              <a:rPr dirty="0" sz="2800" spc="-700"/>
              <a:t>1: </a:t>
            </a:r>
            <a:r>
              <a:rPr dirty="0" sz="2800" spc="-135"/>
              <a:t>Mengenal </a:t>
            </a:r>
            <a:r>
              <a:rPr dirty="0" sz="2800" spc="-80"/>
              <a:t>Karakter</a:t>
            </a:r>
            <a:r>
              <a:rPr dirty="0" sz="2800" spc="-385"/>
              <a:t> </a:t>
            </a:r>
            <a:r>
              <a:rPr dirty="0" sz="2800" spc="-114"/>
              <a:t>Wirausaha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2274" y="828473"/>
          <a:ext cx="8545830" cy="389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6780"/>
              </a:tblGrid>
              <a:tr h="58419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Tujuan Pembelajaran: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mampu mendalami makna dan konsep</a:t>
                      </a:r>
                      <a:r>
                        <a:rPr dirty="0" sz="10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kewirausahaan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mampu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mengidentiﬁkasi karakteristik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pelaku</a:t>
                      </a:r>
                      <a:r>
                        <a:rPr dirty="0" sz="1000" spc="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wirausaha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58419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Waktu: 4JP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7150" marR="46926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Bahan: jurnal peserta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didik,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alat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tulis,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buku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bacaan,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perangkat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audio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visual,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komputer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jaringan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internet, narasumber,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kunjungan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Guru:Moderator/Fasilitator/Narasumber/Supervisi/Konsultasi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271779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Persiapan: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324485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Sebagai 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awal dari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tema,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akan memperkenalkan tema kewirausahaan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projek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Menggali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Potensi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Daerah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Lewat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Wirausaha Muda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5">
                          <a:latin typeface="Noto Sans"/>
                          <a:cs typeface="Noto Sans"/>
                        </a:rPr>
                        <a:t>Diskusi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harapan peserta didik akan pelaksanaan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program</a:t>
                      </a:r>
                      <a:r>
                        <a:rPr dirty="0" sz="1000" spc="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ini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7150" marR="5092065" indent="18732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Pembuatan perjanjian kelas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sikap belajar  Pelaksanaan: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5">
                          <a:latin typeface="Noto Sans"/>
                          <a:cs typeface="Noto Sans"/>
                        </a:rPr>
                        <a:t>Diskusi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apa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ketahui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</a:t>
                      </a:r>
                      <a:r>
                        <a:rPr dirty="0" sz="1000" spc="4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kewirausahaan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memutar video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</a:t>
                      </a:r>
                      <a:r>
                        <a:rPr dirty="0" sz="10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kewirausahaan.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membuka diskusi dan menjelaskan kembali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deﬁnisi</a:t>
                      </a:r>
                      <a:r>
                        <a:rPr dirty="0" sz="1000" spc="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wirausaha/entrepreneur.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mengajak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membaca artikel/menonton dokumentasi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tokoh wirausahawan</a:t>
                      </a:r>
                      <a:r>
                        <a:rPr dirty="0" sz="1000" spc="6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sukses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5">
                          <a:latin typeface="Noto Sans"/>
                          <a:cs typeface="Noto Sans"/>
                        </a:rPr>
                        <a:t>Mengidentiﬁkasi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sikap-sikap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dimiliki tokoh wirausahawan dalam bacaan/tontonan: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Bagaimana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sikap atau karakteristik</a:t>
                      </a:r>
                      <a:r>
                        <a:rPr dirty="0" sz="1000" spc="-50" i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tokoh?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>
                        <a:lnSpc>
                          <a:spcPct val="100000"/>
                        </a:lnSpc>
                      </a:pPr>
                      <a:r>
                        <a:rPr dirty="0" sz="1000" spc="-10" i="1">
                          <a:latin typeface="Noto Sans"/>
                          <a:cs typeface="Noto Sans"/>
                        </a:rPr>
                        <a:t>Apakah kamu memiliki sikap dan karakteristik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sama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dengan</a:t>
                      </a:r>
                      <a:r>
                        <a:rPr dirty="0" sz="1000" spc="50" i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tokoh?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Tugas: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13715" marR="22987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Mencari tahu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anggota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keluarga/masyarakat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adalah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seorang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wirausahawan.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Mengidentiﬁkasi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sikap-sikap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dimiliki tokoh  wirausahawan: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Apakah kamu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mengenal seorang pengusaha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atau wiraswasta?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Bagaimana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sikap atau karakteristik mereka? Apakah kamu 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memiliki sikap dan karakteristik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sama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dengan</a:t>
                      </a:r>
                      <a:r>
                        <a:rPr dirty="0" sz="1000" spc="40" i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mereka?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248" y="3855117"/>
            <a:ext cx="7465695" cy="267970"/>
          </a:xfrm>
          <a:custGeom>
            <a:avLst/>
            <a:gdLst/>
            <a:ahLst/>
            <a:cxnLst/>
            <a:rect l="l" t="t" r="r" b="b"/>
            <a:pathLst>
              <a:path w="7465695" h="267970">
                <a:moveTo>
                  <a:pt x="0" y="267424"/>
                </a:moveTo>
                <a:lnTo>
                  <a:pt x="7465484" y="267424"/>
                </a:lnTo>
                <a:lnTo>
                  <a:pt x="7465484" y="0"/>
                </a:lnTo>
                <a:lnTo>
                  <a:pt x="0" y="0"/>
                </a:lnTo>
                <a:lnTo>
                  <a:pt x="0" y="267424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248" y="1134247"/>
            <a:ext cx="320675" cy="171450"/>
          </a:xfrm>
          <a:custGeom>
            <a:avLst/>
            <a:gdLst/>
            <a:ahLst/>
            <a:cxnLst/>
            <a:rect l="l" t="t" r="r" b="b"/>
            <a:pathLst>
              <a:path w="320675" h="171450">
                <a:moveTo>
                  <a:pt x="0" y="171174"/>
                </a:moveTo>
                <a:lnTo>
                  <a:pt x="320349" y="171174"/>
                </a:lnTo>
                <a:lnTo>
                  <a:pt x="320349" y="0"/>
                </a:lnTo>
                <a:lnTo>
                  <a:pt x="0" y="0"/>
                </a:lnTo>
                <a:lnTo>
                  <a:pt x="0" y="171174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73193" y="1134247"/>
            <a:ext cx="2874010" cy="171450"/>
          </a:xfrm>
          <a:custGeom>
            <a:avLst/>
            <a:gdLst/>
            <a:ahLst/>
            <a:cxnLst/>
            <a:rect l="l" t="t" r="r" b="b"/>
            <a:pathLst>
              <a:path w="2874010" h="171450">
                <a:moveTo>
                  <a:pt x="0" y="171174"/>
                </a:moveTo>
                <a:lnTo>
                  <a:pt x="2873719" y="171174"/>
                </a:lnTo>
                <a:lnTo>
                  <a:pt x="2873719" y="0"/>
                </a:lnTo>
                <a:lnTo>
                  <a:pt x="0" y="0"/>
                </a:lnTo>
                <a:lnTo>
                  <a:pt x="0" y="171174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839248" y="1110460"/>
            <a:ext cx="7465695" cy="2764155"/>
            <a:chOff x="839248" y="1110460"/>
            <a:chExt cx="7465695" cy="2764155"/>
          </a:xfrm>
        </p:grpSpPr>
        <p:sp>
          <p:nvSpPr>
            <p:cNvPr id="6" name="object 6"/>
            <p:cNvSpPr/>
            <p:nvPr/>
          </p:nvSpPr>
          <p:spPr>
            <a:xfrm>
              <a:off x="839241" y="1134249"/>
              <a:ext cx="7465695" cy="2720975"/>
            </a:xfrm>
            <a:custGeom>
              <a:avLst/>
              <a:gdLst/>
              <a:ahLst/>
              <a:cxnLst/>
              <a:rect l="l" t="t" r="r" b="b"/>
              <a:pathLst>
                <a:path w="7465695" h="2720975">
                  <a:moveTo>
                    <a:pt x="7465492" y="0"/>
                  </a:moveTo>
                  <a:lnTo>
                    <a:pt x="7221258" y="0"/>
                  </a:lnTo>
                  <a:lnTo>
                    <a:pt x="7221258" y="171183"/>
                  </a:lnTo>
                  <a:lnTo>
                    <a:pt x="0" y="171183"/>
                  </a:lnTo>
                  <a:lnTo>
                    <a:pt x="0" y="2720873"/>
                  </a:lnTo>
                  <a:lnTo>
                    <a:pt x="7465492" y="2720873"/>
                  </a:lnTo>
                  <a:lnTo>
                    <a:pt x="7465492" y="171183"/>
                  </a:lnTo>
                  <a:lnTo>
                    <a:pt x="7465492" y="0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27768" y="1129510"/>
              <a:ext cx="2488565" cy="2726055"/>
            </a:xfrm>
            <a:custGeom>
              <a:avLst/>
              <a:gdLst/>
              <a:ahLst/>
              <a:cxnLst/>
              <a:rect l="l" t="t" r="r" b="b"/>
              <a:pathLst>
                <a:path w="2488565" h="2726054">
                  <a:moveTo>
                    <a:pt x="0" y="0"/>
                  </a:moveTo>
                  <a:lnTo>
                    <a:pt x="0" y="2725607"/>
                  </a:lnTo>
                </a:path>
                <a:path w="2488565" h="2726054">
                  <a:moveTo>
                    <a:pt x="2488494" y="0"/>
                  </a:moveTo>
                  <a:lnTo>
                    <a:pt x="2488494" y="2725607"/>
                  </a:lnTo>
                </a:path>
              </a:pathLst>
            </a:custGeom>
            <a:ln w="38099">
              <a:solidFill>
                <a:srgbClr val="0418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12303" y="2278448"/>
            <a:ext cx="2338705" cy="75120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dirty="0" sz="1200" spc="-10">
                <a:latin typeface="Verdana"/>
                <a:cs typeface="Verdana"/>
              </a:rPr>
              <a:t>Apa </a:t>
            </a:r>
            <a:r>
              <a:rPr dirty="0" sz="1200" spc="-40">
                <a:latin typeface="Verdana"/>
                <a:cs typeface="Verdana"/>
              </a:rPr>
              <a:t>yang </a:t>
            </a:r>
            <a:r>
              <a:rPr dirty="0" sz="1200" spc="-110">
                <a:latin typeface="Verdana"/>
                <a:cs typeface="Verdana"/>
              </a:rPr>
              <a:t>kamu </a:t>
            </a:r>
            <a:r>
              <a:rPr dirty="0" sz="1200" spc="-40">
                <a:latin typeface="Verdana"/>
                <a:cs typeface="Verdana"/>
              </a:rPr>
              <a:t>harapkan </a:t>
            </a:r>
            <a:r>
              <a:rPr dirty="0" sz="1200" spc="-25">
                <a:latin typeface="Verdana"/>
                <a:cs typeface="Verdana"/>
              </a:rPr>
              <a:t>dari  </a:t>
            </a:r>
            <a:r>
              <a:rPr dirty="0" sz="1200" spc="-55">
                <a:latin typeface="Verdana"/>
                <a:cs typeface="Verdana"/>
              </a:rPr>
              <a:t>Projek </a:t>
            </a:r>
            <a:r>
              <a:rPr dirty="0" sz="1200" spc="-45">
                <a:latin typeface="Verdana"/>
                <a:cs typeface="Verdana"/>
              </a:rPr>
              <a:t>Menggali </a:t>
            </a:r>
            <a:r>
              <a:rPr dirty="0" sz="1200" spc="-30">
                <a:latin typeface="Verdana"/>
                <a:cs typeface="Verdana"/>
              </a:rPr>
              <a:t>Potensi </a:t>
            </a:r>
            <a:r>
              <a:rPr dirty="0" sz="1200" spc="-60">
                <a:latin typeface="Verdana"/>
                <a:cs typeface="Verdana"/>
              </a:rPr>
              <a:t>Daerah  </a:t>
            </a:r>
            <a:r>
              <a:rPr dirty="0" sz="1200" spc="-25">
                <a:latin typeface="Verdana"/>
                <a:cs typeface="Verdana"/>
              </a:rPr>
              <a:t>Lewat </a:t>
            </a:r>
            <a:r>
              <a:rPr dirty="0" sz="1200" spc="-55">
                <a:latin typeface="Verdana"/>
                <a:cs typeface="Verdana"/>
              </a:rPr>
              <a:t>Wirausaha </a:t>
            </a:r>
            <a:r>
              <a:rPr dirty="0" sz="1200" spc="-35">
                <a:latin typeface="Verdana"/>
                <a:cs typeface="Verdana"/>
              </a:rPr>
              <a:t>Muda </a:t>
            </a:r>
            <a:r>
              <a:rPr dirty="0" sz="1200" spc="-10">
                <a:latin typeface="Verdana"/>
                <a:cs typeface="Verdana"/>
              </a:rPr>
              <a:t>pada</a:t>
            </a:r>
            <a:r>
              <a:rPr dirty="0" sz="1200" spc="-250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P5  </a:t>
            </a:r>
            <a:r>
              <a:rPr dirty="0" sz="1200" spc="-125">
                <a:latin typeface="Verdana"/>
                <a:cs typeface="Verdana"/>
              </a:rPr>
              <a:t>Tema </a:t>
            </a:r>
            <a:r>
              <a:rPr dirty="0" sz="1200" spc="-55">
                <a:latin typeface="Verdana"/>
                <a:cs typeface="Verdana"/>
              </a:rPr>
              <a:t>Wirausaha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ini?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0795" y="1454541"/>
            <a:ext cx="2260600" cy="93218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dirty="0" sz="1200" spc="-10">
                <a:latin typeface="Verdana"/>
                <a:cs typeface="Verdana"/>
              </a:rPr>
              <a:t>Apa </a:t>
            </a:r>
            <a:r>
              <a:rPr dirty="0" sz="1200" spc="-45">
                <a:latin typeface="Verdana"/>
                <a:cs typeface="Verdana"/>
              </a:rPr>
              <a:t>kekhawatiran </a:t>
            </a:r>
            <a:r>
              <a:rPr dirty="0" sz="1200" spc="-40">
                <a:latin typeface="Verdana"/>
                <a:cs typeface="Verdana"/>
              </a:rPr>
              <a:t>yang </a:t>
            </a:r>
            <a:r>
              <a:rPr dirty="0" sz="1200" spc="-110">
                <a:latin typeface="Verdana"/>
                <a:cs typeface="Verdana"/>
              </a:rPr>
              <a:t>kamu  </a:t>
            </a:r>
            <a:r>
              <a:rPr dirty="0" sz="1200" spc="-90">
                <a:latin typeface="Verdana"/>
                <a:cs typeface="Verdana"/>
              </a:rPr>
              <a:t>miliki </a:t>
            </a:r>
            <a:r>
              <a:rPr dirty="0" sz="1200" spc="-25">
                <a:latin typeface="Verdana"/>
                <a:cs typeface="Verdana"/>
              </a:rPr>
              <a:t>dari </a:t>
            </a:r>
            <a:r>
              <a:rPr dirty="0" sz="1200" spc="-55">
                <a:latin typeface="Verdana"/>
                <a:cs typeface="Verdana"/>
              </a:rPr>
              <a:t>Projek </a:t>
            </a:r>
            <a:r>
              <a:rPr dirty="0" sz="1200" spc="-50">
                <a:latin typeface="Verdana"/>
                <a:cs typeface="Verdana"/>
              </a:rPr>
              <a:t>Menggali  </a:t>
            </a:r>
            <a:r>
              <a:rPr dirty="0" sz="1200" spc="-30">
                <a:latin typeface="Verdana"/>
                <a:cs typeface="Verdana"/>
              </a:rPr>
              <a:t>Potensi </a:t>
            </a:r>
            <a:r>
              <a:rPr dirty="0" sz="1200" spc="-60">
                <a:latin typeface="Verdana"/>
                <a:cs typeface="Verdana"/>
              </a:rPr>
              <a:t>Daerah </a:t>
            </a:r>
            <a:r>
              <a:rPr dirty="0" sz="1200" spc="-30">
                <a:latin typeface="Verdana"/>
                <a:cs typeface="Verdana"/>
              </a:rPr>
              <a:t>Lewat  </a:t>
            </a:r>
            <a:r>
              <a:rPr dirty="0" sz="1200" spc="-55">
                <a:latin typeface="Verdana"/>
                <a:cs typeface="Verdana"/>
              </a:rPr>
              <a:t>Wirausaha </a:t>
            </a:r>
            <a:r>
              <a:rPr dirty="0" sz="1200" spc="-35">
                <a:latin typeface="Verdana"/>
                <a:cs typeface="Verdana"/>
              </a:rPr>
              <a:t>Muda </a:t>
            </a:r>
            <a:r>
              <a:rPr dirty="0" sz="1200" spc="-10">
                <a:latin typeface="Verdana"/>
                <a:cs typeface="Verdana"/>
              </a:rPr>
              <a:t>pada P5</a:t>
            </a:r>
            <a:r>
              <a:rPr dirty="0" sz="1200" spc="-295">
                <a:latin typeface="Verdana"/>
                <a:cs typeface="Verdana"/>
              </a:rPr>
              <a:t> </a:t>
            </a:r>
            <a:r>
              <a:rPr dirty="0" sz="1200" spc="-125">
                <a:latin typeface="Verdana"/>
                <a:cs typeface="Verdana"/>
              </a:rPr>
              <a:t>Tema  </a:t>
            </a:r>
            <a:r>
              <a:rPr dirty="0" sz="1200" spc="-55">
                <a:latin typeface="Verdana"/>
                <a:cs typeface="Verdana"/>
              </a:rPr>
              <a:t>Wirausaha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ini?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9292" y="2064136"/>
            <a:ext cx="2246630" cy="93218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dirty="0" sz="1200" spc="-10">
                <a:latin typeface="Verdana"/>
                <a:cs typeface="Verdana"/>
              </a:rPr>
              <a:t>Apa </a:t>
            </a:r>
            <a:r>
              <a:rPr dirty="0" sz="1200" spc="-25">
                <a:latin typeface="Verdana"/>
                <a:cs typeface="Verdana"/>
              </a:rPr>
              <a:t>tantangan </a:t>
            </a:r>
            <a:r>
              <a:rPr dirty="0" sz="1200" spc="-40">
                <a:latin typeface="Verdana"/>
                <a:cs typeface="Verdana"/>
              </a:rPr>
              <a:t>yang </a:t>
            </a:r>
            <a:r>
              <a:rPr dirty="0" sz="1200" spc="-110">
                <a:latin typeface="Verdana"/>
                <a:cs typeface="Verdana"/>
              </a:rPr>
              <a:t>kamu  </a:t>
            </a:r>
            <a:r>
              <a:rPr dirty="0" sz="1200" spc="-45">
                <a:latin typeface="Verdana"/>
                <a:cs typeface="Verdana"/>
              </a:rPr>
              <a:t>perkirakan akan </a:t>
            </a:r>
            <a:r>
              <a:rPr dirty="0" sz="1200" spc="-110">
                <a:latin typeface="Verdana"/>
                <a:cs typeface="Verdana"/>
              </a:rPr>
              <a:t>kamu </a:t>
            </a:r>
            <a:r>
              <a:rPr dirty="0" sz="1200" spc="-25">
                <a:latin typeface="Verdana"/>
                <a:cs typeface="Verdana"/>
              </a:rPr>
              <a:t>hadapi  dari </a:t>
            </a:r>
            <a:r>
              <a:rPr dirty="0" sz="1200" spc="-55">
                <a:latin typeface="Verdana"/>
                <a:cs typeface="Verdana"/>
              </a:rPr>
              <a:t>Projek </a:t>
            </a:r>
            <a:r>
              <a:rPr dirty="0" sz="1200" spc="-45">
                <a:latin typeface="Verdana"/>
                <a:cs typeface="Verdana"/>
              </a:rPr>
              <a:t>Menggali </a:t>
            </a:r>
            <a:r>
              <a:rPr dirty="0" sz="1200" spc="-30">
                <a:latin typeface="Verdana"/>
                <a:cs typeface="Verdana"/>
              </a:rPr>
              <a:t>Potensi  </a:t>
            </a:r>
            <a:r>
              <a:rPr dirty="0" sz="1200" spc="-60">
                <a:latin typeface="Verdana"/>
                <a:cs typeface="Verdana"/>
              </a:rPr>
              <a:t>Daerah </a:t>
            </a:r>
            <a:r>
              <a:rPr dirty="0" sz="1200" spc="-25">
                <a:latin typeface="Verdana"/>
                <a:cs typeface="Verdana"/>
              </a:rPr>
              <a:t>Lewat </a:t>
            </a:r>
            <a:r>
              <a:rPr dirty="0" sz="1200" spc="-55">
                <a:latin typeface="Verdana"/>
                <a:cs typeface="Verdana"/>
              </a:rPr>
              <a:t>Wirausaha</a:t>
            </a:r>
            <a:r>
              <a:rPr dirty="0" sz="1200" spc="-220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Muda  </a:t>
            </a:r>
            <a:r>
              <a:rPr dirty="0" sz="1200" spc="-10">
                <a:latin typeface="Verdana"/>
                <a:cs typeface="Verdana"/>
              </a:rPr>
              <a:t>pada P5 </a:t>
            </a:r>
            <a:r>
              <a:rPr dirty="0" sz="1200" spc="-125">
                <a:latin typeface="Verdana"/>
                <a:cs typeface="Verdana"/>
              </a:rPr>
              <a:t>Tema </a:t>
            </a:r>
            <a:r>
              <a:rPr dirty="0" sz="1200" spc="-55">
                <a:latin typeface="Verdana"/>
                <a:cs typeface="Verdana"/>
              </a:rPr>
              <a:t>Wirausaha</a:t>
            </a:r>
            <a:r>
              <a:rPr dirty="0" sz="1200" spc="-229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ini?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45359" y="3855117"/>
            <a:ext cx="6387465" cy="786765"/>
          </a:xfrm>
          <a:custGeom>
            <a:avLst/>
            <a:gdLst/>
            <a:ahLst/>
            <a:cxnLst/>
            <a:rect l="l" t="t" r="r" b="b"/>
            <a:pathLst>
              <a:path w="6387465" h="786764">
                <a:moveTo>
                  <a:pt x="6387274" y="786598"/>
                </a:moveTo>
                <a:lnTo>
                  <a:pt x="0" y="786598"/>
                </a:lnTo>
                <a:lnTo>
                  <a:pt x="0" y="0"/>
                </a:lnTo>
                <a:lnTo>
                  <a:pt x="6387274" y="0"/>
                </a:lnTo>
                <a:lnTo>
                  <a:pt x="6387274" y="786598"/>
                </a:lnTo>
                <a:close/>
              </a:path>
            </a:pathLst>
          </a:custGeom>
          <a:solidFill>
            <a:srgbClr val="F997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08861" y="4045641"/>
            <a:ext cx="6102350" cy="39306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85"/>
              </a:spcBef>
            </a:pPr>
            <a:r>
              <a:rPr dirty="0" sz="1200" spc="-10" i="1">
                <a:latin typeface="Verdana"/>
                <a:cs typeface="Verdana"/>
              </a:rPr>
              <a:t>Apa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105" i="1">
                <a:latin typeface="Verdana"/>
                <a:cs typeface="Verdana"/>
              </a:rPr>
              <a:t>komitmen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50" i="1">
                <a:latin typeface="Verdana"/>
                <a:cs typeface="Verdana"/>
              </a:rPr>
              <a:t>belajar</a:t>
            </a:r>
            <a:r>
              <a:rPr dirty="0" sz="1200" spc="-75" i="1">
                <a:latin typeface="Verdana"/>
                <a:cs typeface="Verdana"/>
              </a:rPr>
              <a:t> </a:t>
            </a:r>
            <a:r>
              <a:rPr dirty="0" sz="1200" spc="-40" i="1">
                <a:latin typeface="Verdana"/>
                <a:cs typeface="Verdana"/>
              </a:rPr>
              <a:t>yang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25" i="1">
                <a:latin typeface="Verdana"/>
                <a:cs typeface="Verdana"/>
              </a:rPr>
              <a:t>dibuat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10" i="1">
                <a:latin typeface="Verdana"/>
                <a:cs typeface="Verdana"/>
              </a:rPr>
              <a:t>agar</a:t>
            </a:r>
            <a:r>
              <a:rPr dirty="0" sz="1200" spc="-75" i="1">
                <a:latin typeface="Verdana"/>
                <a:cs typeface="Verdana"/>
              </a:rPr>
              <a:t> </a:t>
            </a:r>
            <a:r>
              <a:rPr dirty="0" sz="1200" spc="-65" i="1">
                <a:latin typeface="Verdana"/>
                <a:cs typeface="Verdana"/>
              </a:rPr>
              <a:t>pengalaman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50" i="1">
                <a:latin typeface="Verdana"/>
                <a:cs typeface="Verdana"/>
              </a:rPr>
              <a:t>belajar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55" i="1">
                <a:latin typeface="Verdana"/>
                <a:cs typeface="Verdana"/>
              </a:rPr>
              <a:t>Projek</a:t>
            </a:r>
            <a:r>
              <a:rPr dirty="0" sz="1200" spc="-75" i="1">
                <a:latin typeface="Verdana"/>
                <a:cs typeface="Verdana"/>
              </a:rPr>
              <a:t> </a:t>
            </a:r>
            <a:r>
              <a:rPr dirty="0" sz="1200" spc="-50" i="1">
                <a:latin typeface="Verdana"/>
                <a:cs typeface="Verdana"/>
              </a:rPr>
              <a:t>Kewirausahaan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65" i="1">
                <a:latin typeface="Verdana"/>
                <a:cs typeface="Verdana"/>
              </a:rPr>
              <a:t>ini  </a:t>
            </a:r>
            <a:r>
              <a:rPr dirty="0" sz="1200" i="1">
                <a:latin typeface="Verdana"/>
                <a:cs typeface="Verdana"/>
              </a:rPr>
              <a:t>dapat </a:t>
            </a:r>
            <a:r>
              <a:rPr dirty="0" sz="1200" spc="-95" i="1">
                <a:latin typeface="Verdana"/>
                <a:cs typeface="Verdana"/>
              </a:rPr>
              <a:t>menjadi </a:t>
            </a:r>
            <a:r>
              <a:rPr dirty="0" sz="1200" spc="-70" i="1">
                <a:latin typeface="Verdana"/>
                <a:cs typeface="Verdana"/>
              </a:rPr>
              <a:t>bermakna </a:t>
            </a:r>
            <a:r>
              <a:rPr dirty="0" sz="1200" spc="-40" i="1">
                <a:latin typeface="Verdana"/>
                <a:cs typeface="Verdana"/>
              </a:rPr>
              <a:t>dan</a:t>
            </a:r>
            <a:r>
              <a:rPr dirty="0" sz="1200" spc="-185" i="1">
                <a:latin typeface="Verdana"/>
                <a:cs typeface="Verdana"/>
              </a:rPr>
              <a:t> </a:t>
            </a:r>
            <a:r>
              <a:rPr dirty="0" sz="1200" spc="-40" i="1">
                <a:latin typeface="Verdana"/>
                <a:cs typeface="Verdana"/>
              </a:rPr>
              <a:t>berguna?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5192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49530" rIns="0" bIns="0" rtlCol="0" vert="horz">
            <a:spAutoFit/>
          </a:bodyPr>
          <a:lstStyle/>
          <a:p>
            <a:pPr marL="270510">
              <a:lnSpc>
                <a:spcPct val="100000"/>
              </a:lnSpc>
              <a:spcBef>
                <a:spcPts val="390"/>
              </a:spcBef>
            </a:pPr>
            <a:r>
              <a:rPr dirty="0" sz="1800" spc="-70">
                <a:latin typeface="Verdana"/>
                <a:cs typeface="Verdana"/>
              </a:rPr>
              <a:t>Kekhawatiran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9597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49530" rIns="0" bIns="0" rtlCol="0" vert="horz">
            <a:spAutoFit/>
          </a:bodyPr>
          <a:lstStyle/>
          <a:p>
            <a:pPr marL="539750">
              <a:lnSpc>
                <a:spcPct val="100000"/>
              </a:lnSpc>
              <a:spcBef>
                <a:spcPts val="390"/>
              </a:spcBef>
            </a:pPr>
            <a:r>
              <a:rPr dirty="0" sz="1800" spc="-45">
                <a:latin typeface="Verdana"/>
                <a:cs typeface="Verdana"/>
              </a:rPr>
              <a:t>Harapan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6912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49530" rIns="0" bIns="0" rtlCol="0" vert="horz">
            <a:spAutoFit/>
          </a:bodyPr>
          <a:lstStyle/>
          <a:p>
            <a:pPr marL="429895">
              <a:lnSpc>
                <a:spcPct val="100000"/>
              </a:lnSpc>
              <a:spcBef>
                <a:spcPts val="390"/>
              </a:spcBef>
            </a:pPr>
            <a:r>
              <a:rPr dirty="0" sz="1800" spc="-65">
                <a:latin typeface="Verdana"/>
                <a:cs typeface="Verdana"/>
              </a:rPr>
              <a:t>Tantangan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95101" y="330165"/>
            <a:ext cx="2517775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70">
                <a:solidFill>
                  <a:srgbClr val="000000"/>
                </a:solidFill>
              </a:rPr>
              <a:t>Contoh </a:t>
            </a:r>
            <a:r>
              <a:rPr dirty="0" sz="1600" spc="-55">
                <a:solidFill>
                  <a:srgbClr val="000000"/>
                </a:solidFill>
              </a:rPr>
              <a:t>Kegiatan</a:t>
            </a:r>
            <a:r>
              <a:rPr dirty="0" sz="1600" spc="-190">
                <a:solidFill>
                  <a:srgbClr val="000000"/>
                </a:solidFill>
              </a:rPr>
              <a:t> </a:t>
            </a:r>
            <a:r>
              <a:rPr dirty="0" sz="1600" spc="-100">
                <a:solidFill>
                  <a:srgbClr val="000000"/>
                </a:solidFill>
              </a:rPr>
              <a:t>Pembuka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9248" y="786598"/>
            <a:ext cx="7465695" cy="3569335"/>
            <a:chOff x="839248" y="786598"/>
            <a:chExt cx="7465695" cy="3569335"/>
          </a:xfrm>
        </p:grpSpPr>
        <p:sp>
          <p:nvSpPr>
            <p:cNvPr id="3" name="object 3"/>
            <p:cNvSpPr/>
            <p:nvPr/>
          </p:nvSpPr>
          <p:spPr>
            <a:xfrm>
              <a:off x="839241" y="810399"/>
              <a:ext cx="7465695" cy="3545204"/>
            </a:xfrm>
            <a:custGeom>
              <a:avLst/>
              <a:gdLst/>
              <a:ahLst/>
              <a:cxnLst/>
              <a:rect l="l" t="t" r="r" b="b"/>
              <a:pathLst>
                <a:path w="7465695" h="3545204">
                  <a:moveTo>
                    <a:pt x="7465492" y="0"/>
                  </a:moveTo>
                  <a:lnTo>
                    <a:pt x="0" y="0"/>
                  </a:lnTo>
                  <a:lnTo>
                    <a:pt x="0" y="3383750"/>
                  </a:lnTo>
                  <a:lnTo>
                    <a:pt x="0" y="3545103"/>
                  </a:lnTo>
                  <a:lnTo>
                    <a:pt x="7465492" y="3545103"/>
                  </a:lnTo>
                  <a:lnTo>
                    <a:pt x="7465492" y="3383750"/>
                  </a:lnTo>
                  <a:lnTo>
                    <a:pt x="7465492" y="0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327718" y="805648"/>
              <a:ext cx="2488565" cy="3388995"/>
            </a:xfrm>
            <a:custGeom>
              <a:avLst/>
              <a:gdLst/>
              <a:ahLst/>
              <a:cxnLst/>
              <a:rect l="l" t="t" r="r" b="b"/>
              <a:pathLst>
                <a:path w="2488565" h="3388995">
                  <a:moveTo>
                    <a:pt x="0" y="0"/>
                  </a:moveTo>
                  <a:lnTo>
                    <a:pt x="0" y="3388493"/>
                  </a:lnTo>
                </a:path>
                <a:path w="2488565" h="3388995">
                  <a:moveTo>
                    <a:pt x="2488494" y="0"/>
                  </a:moveTo>
                  <a:lnTo>
                    <a:pt x="2488494" y="3388493"/>
                  </a:lnTo>
                </a:path>
              </a:pathLst>
            </a:custGeom>
            <a:ln w="38099">
              <a:solidFill>
                <a:srgbClr val="0418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12260" y="1428454"/>
            <a:ext cx="2263775" cy="1397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0"/>
              </a:spcBef>
            </a:pPr>
            <a:r>
              <a:rPr dirty="0" sz="1100" spc="-45" i="1">
                <a:latin typeface="Verdana"/>
                <a:cs typeface="Verdana"/>
              </a:rPr>
              <a:t>Kewirausahaan </a:t>
            </a:r>
            <a:r>
              <a:rPr dirty="0" sz="1100" spc="-65" i="1">
                <a:latin typeface="Verdana"/>
                <a:cs typeface="Verdana"/>
              </a:rPr>
              <a:t>(entrepreneurship)  </a:t>
            </a:r>
            <a:r>
              <a:rPr dirty="0" sz="1100" spc="-25" i="1">
                <a:latin typeface="Verdana"/>
                <a:cs typeface="Verdana"/>
              </a:rPr>
              <a:t>adalah suatu </a:t>
            </a:r>
            <a:r>
              <a:rPr dirty="0" sz="1100" spc="-40" i="1">
                <a:latin typeface="Verdana"/>
                <a:cs typeface="Verdana"/>
              </a:rPr>
              <a:t>disiplin </a:t>
            </a:r>
            <a:r>
              <a:rPr dirty="0" sz="1100" spc="-105" i="1">
                <a:latin typeface="Verdana"/>
                <a:cs typeface="Verdana"/>
              </a:rPr>
              <a:t>ilmu </a:t>
            </a:r>
            <a:r>
              <a:rPr dirty="0" sz="1100" spc="-35" i="1">
                <a:latin typeface="Verdana"/>
                <a:cs typeface="Verdana"/>
              </a:rPr>
              <a:t>yang  </a:t>
            </a:r>
            <a:r>
              <a:rPr dirty="0" sz="1100" spc="-85" i="1">
                <a:latin typeface="Verdana"/>
                <a:cs typeface="Verdana"/>
              </a:rPr>
              <a:t>mempelajari </a:t>
            </a:r>
            <a:r>
              <a:rPr dirty="0" sz="1100" spc="-30" i="1">
                <a:latin typeface="Verdana"/>
                <a:cs typeface="Verdana"/>
              </a:rPr>
              <a:t>tentang </a:t>
            </a:r>
            <a:r>
              <a:rPr dirty="0" sz="1100" spc="-55" i="1">
                <a:latin typeface="Verdana"/>
                <a:cs typeface="Verdana"/>
              </a:rPr>
              <a:t>nilai,  </a:t>
            </a:r>
            <a:r>
              <a:rPr dirty="0" sz="1100" spc="-90" i="1">
                <a:latin typeface="Verdana"/>
                <a:cs typeface="Verdana"/>
              </a:rPr>
              <a:t>kemampuan </a:t>
            </a:r>
            <a:r>
              <a:rPr dirty="0" sz="1100" spc="-35" i="1">
                <a:latin typeface="Verdana"/>
                <a:cs typeface="Verdana"/>
              </a:rPr>
              <a:t>dan </a:t>
            </a:r>
            <a:r>
              <a:rPr dirty="0" sz="1100" spc="-45" i="1">
                <a:latin typeface="Verdana"/>
                <a:cs typeface="Verdana"/>
              </a:rPr>
              <a:t>perilaku  </a:t>
            </a:r>
            <a:r>
              <a:rPr dirty="0" sz="1100" spc="-40" i="1">
                <a:latin typeface="Verdana"/>
                <a:cs typeface="Verdana"/>
              </a:rPr>
              <a:t>seseorang </a:t>
            </a:r>
            <a:r>
              <a:rPr dirty="0" sz="1100" spc="-60" i="1">
                <a:latin typeface="Verdana"/>
                <a:cs typeface="Verdana"/>
              </a:rPr>
              <a:t>dalam menghadapi  </a:t>
            </a:r>
            <a:r>
              <a:rPr dirty="0" sz="1100" spc="-20" i="1">
                <a:latin typeface="Verdana"/>
                <a:cs typeface="Verdana"/>
              </a:rPr>
              <a:t>tantangan </a:t>
            </a:r>
            <a:r>
              <a:rPr dirty="0" sz="1100" spc="-50" i="1">
                <a:latin typeface="Verdana"/>
                <a:cs typeface="Verdana"/>
              </a:rPr>
              <a:t>hidup </a:t>
            </a:r>
            <a:r>
              <a:rPr dirty="0" sz="1100" spc="-35" i="1">
                <a:latin typeface="Verdana"/>
                <a:cs typeface="Verdana"/>
              </a:rPr>
              <a:t>dan </a:t>
            </a:r>
            <a:r>
              <a:rPr dirty="0" sz="1100" spc="-10" i="1">
                <a:latin typeface="Verdana"/>
                <a:cs typeface="Verdana"/>
              </a:rPr>
              <a:t>cara  </a:t>
            </a:r>
            <a:r>
              <a:rPr dirty="0" sz="1100" spc="-95" i="1">
                <a:latin typeface="Verdana"/>
                <a:cs typeface="Verdana"/>
              </a:rPr>
              <a:t>memperoleh </a:t>
            </a:r>
            <a:r>
              <a:rPr dirty="0" sz="1100" spc="-50" i="1">
                <a:latin typeface="Verdana"/>
                <a:cs typeface="Verdana"/>
              </a:rPr>
              <a:t>peluang dengan  </a:t>
            </a:r>
            <a:r>
              <a:rPr dirty="0" sz="1100" spc="-30" i="1">
                <a:latin typeface="Verdana"/>
                <a:cs typeface="Verdana"/>
              </a:rPr>
              <a:t>berbagai </a:t>
            </a:r>
            <a:r>
              <a:rPr dirty="0" sz="1100" spc="-40" i="1">
                <a:latin typeface="Verdana"/>
                <a:cs typeface="Verdana"/>
              </a:rPr>
              <a:t>risiko </a:t>
            </a:r>
            <a:r>
              <a:rPr dirty="0" sz="1100" spc="-35" i="1">
                <a:latin typeface="Verdana"/>
                <a:cs typeface="Verdana"/>
              </a:rPr>
              <a:t>yang</a:t>
            </a:r>
            <a:r>
              <a:rPr dirty="0" sz="1100" spc="-215" i="1">
                <a:latin typeface="Verdana"/>
                <a:cs typeface="Verdana"/>
              </a:rPr>
              <a:t> </a:t>
            </a:r>
            <a:r>
              <a:rPr dirty="0" sz="1100" spc="-40" i="1">
                <a:latin typeface="Verdana"/>
                <a:cs typeface="Verdana"/>
              </a:rPr>
              <a:t>dihadapinya.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2260" y="2993314"/>
            <a:ext cx="2257425" cy="535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10">
                <a:latin typeface="Verdana"/>
                <a:cs typeface="Verdana"/>
              </a:rPr>
              <a:t>Sumber: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2299"/>
              </a:lnSpc>
            </a:pPr>
            <a:r>
              <a:rPr dirty="0" sz="1100" spc="-60">
                <a:latin typeface="Verdana"/>
                <a:cs typeface="Verdana"/>
              </a:rPr>
              <a:t>Pedoman </a:t>
            </a:r>
            <a:r>
              <a:rPr dirty="0" sz="1100" spc="-45">
                <a:latin typeface="Verdana"/>
                <a:cs typeface="Verdana"/>
              </a:rPr>
              <a:t>Program</a:t>
            </a:r>
            <a:r>
              <a:rPr dirty="0" sz="1100" spc="-175">
                <a:latin typeface="Verdana"/>
                <a:cs typeface="Verdana"/>
              </a:rPr>
              <a:t> </a:t>
            </a:r>
            <a:r>
              <a:rPr dirty="0" sz="1100" spc="-45">
                <a:latin typeface="Verdana"/>
                <a:cs typeface="Verdana"/>
              </a:rPr>
              <a:t>Kewirausahaan  </a:t>
            </a:r>
            <a:r>
              <a:rPr dirty="0" sz="1100" spc="-65">
                <a:latin typeface="Verdana"/>
                <a:cs typeface="Verdana"/>
              </a:rPr>
              <a:t>SMA. </a:t>
            </a:r>
            <a:r>
              <a:rPr dirty="0" sz="1100" spc="-120">
                <a:latin typeface="Verdana"/>
                <a:cs typeface="Verdana"/>
              </a:rPr>
              <a:t>2019.</a:t>
            </a:r>
            <a:r>
              <a:rPr dirty="0" sz="1100" spc="-110">
                <a:latin typeface="Verdana"/>
                <a:cs typeface="Verdana"/>
              </a:rPr>
              <a:t> </a:t>
            </a:r>
            <a:r>
              <a:rPr dirty="0" sz="1100" spc="-85">
                <a:latin typeface="Verdana"/>
                <a:cs typeface="Verdana"/>
              </a:rPr>
              <a:t>Kemdikbud.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0757" y="2664702"/>
            <a:ext cx="2273935" cy="87884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dirty="0" sz="1100" spc="-55">
                <a:solidFill>
                  <a:srgbClr val="041834"/>
                </a:solidFill>
                <a:latin typeface="Verdana"/>
                <a:cs typeface="Verdana"/>
              </a:rPr>
              <a:t>Tentang </a:t>
            </a:r>
            <a:r>
              <a:rPr dirty="0" sz="1100" spc="-65">
                <a:solidFill>
                  <a:srgbClr val="041834"/>
                </a:solidFill>
                <a:latin typeface="Verdana"/>
                <a:cs typeface="Verdana"/>
              </a:rPr>
              <a:t>tokoh: 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2"/>
              </a:rPr>
              <a:t>https://www.akudigital.com/bisnis</a:t>
            </a:r>
            <a:endParaRPr sz="1100">
              <a:latin typeface="Verdana"/>
              <a:cs typeface="Verdana"/>
            </a:endParaRPr>
          </a:p>
          <a:p>
            <a:pPr marL="12700" marR="14604">
              <a:lnSpc>
                <a:spcPct val="102299"/>
              </a:lnSpc>
            </a:pPr>
            <a:r>
              <a:rPr dirty="0" u="sng" sz="11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2"/>
              </a:rPr>
              <a:t>-tips/biografi-bob-sadino/ 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u="sng" sz="1100" spc="-5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3"/>
              </a:rPr>
              <a:t>https://www.youtube.com/watch? 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u="sng" sz="1100" spc="-8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3"/>
              </a:rPr>
              <a:t>v=jOWhn9El5fg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89254" y="1607433"/>
            <a:ext cx="1546860" cy="139319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1029969">
              <a:lnSpc>
                <a:spcPct val="102299"/>
              </a:lnSpc>
              <a:spcBef>
                <a:spcPts val="70"/>
              </a:spcBef>
            </a:pPr>
            <a:r>
              <a:rPr dirty="0" sz="1100" spc="-20">
                <a:solidFill>
                  <a:srgbClr val="041834"/>
                </a:solidFill>
                <a:latin typeface="Verdana"/>
                <a:cs typeface="Verdana"/>
              </a:rPr>
              <a:t>kreatif  </a:t>
            </a:r>
            <a:r>
              <a:rPr dirty="0" sz="1100" spc="-55">
                <a:solidFill>
                  <a:srgbClr val="041834"/>
                </a:solidFill>
                <a:latin typeface="Verdana"/>
                <a:cs typeface="Verdana"/>
              </a:rPr>
              <a:t>in</a:t>
            </a:r>
            <a:r>
              <a:rPr dirty="0" sz="1100" spc="-85">
                <a:solidFill>
                  <a:srgbClr val="041834"/>
                </a:solidFill>
                <a:latin typeface="Verdana"/>
                <a:cs typeface="Verdana"/>
              </a:rPr>
              <a:t>o</a:t>
            </a:r>
            <a:r>
              <a:rPr dirty="0" sz="1100" spc="-90">
                <a:solidFill>
                  <a:srgbClr val="041834"/>
                </a:solidFill>
                <a:latin typeface="Verdana"/>
                <a:cs typeface="Verdana"/>
              </a:rPr>
              <a:t>v</a:t>
            </a:r>
            <a:r>
              <a:rPr dirty="0" sz="1100" spc="10">
                <a:solidFill>
                  <a:srgbClr val="041834"/>
                </a:solidFill>
                <a:latin typeface="Verdana"/>
                <a:cs typeface="Verdana"/>
              </a:rPr>
              <a:t>atif  </a:t>
            </a:r>
            <a:r>
              <a:rPr dirty="0" sz="1100" spc="-65">
                <a:solidFill>
                  <a:srgbClr val="041834"/>
                </a:solidFill>
                <a:latin typeface="Verdana"/>
                <a:cs typeface="Verdana"/>
              </a:rPr>
              <a:t>mandiri  </a:t>
            </a:r>
            <a:r>
              <a:rPr dirty="0" sz="1100" spc="-90">
                <a:solidFill>
                  <a:srgbClr val="041834"/>
                </a:solidFill>
                <a:latin typeface="Verdana"/>
                <a:cs typeface="Verdana"/>
              </a:rPr>
              <a:t>jujur</a:t>
            </a:r>
            <a:endParaRPr sz="1100">
              <a:latin typeface="Verdana"/>
              <a:cs typeface="Verdana"/>
            </a:endParaRPr>
          </a:p>
          <a:p>
            <a:pPr marL="12700" marR="302260">
              <a:lnSpc>
                <a:spcPct val="102299"/>
              </a:lnSpc>
            </a:pPr>
            <a:r>
              <a:rPr dirty="0" sz="1100" spc="-85">
                <a:solidFill>
                  <a:srgbClr val="041834"/>
                </a:solidFill>
                <a:latin typeface="Verdana"/>
                <a:cs typeface="Verdana"/>
              </a:rPr>
              <a:t>berkomitmen  </a:t>
            </a:r>
            <a:r>
              <a:rPr dirty="0" sz="1100" spc="-60">
                <a:solidFill>
                  <a:srgbClr val="041834"/>
                </a:solidFill>
                <a:latin typeface="Verdana"/>
                <a:cs typeface="Verdana"/>
              </a:rPr>
              <a:t>pekerja </a:t>
            </a:r>
            <a:r>
              <a:rPr dirty="0" sz="1100" spc="-40">
                <a:solidFill>
                  <a:srgbClr val="041834"/>
                </a:solidFill>
                <a:latin typeface="Verdana"/>
                <a:cs typeface="Verdana"/>
              </a:rPr>
              <a:t>keras  </a:t>
            </a:r>
            <a:r>
              <a:rPr dirty="0" sz="1100" spc="-25">
                <a:solidFill>
                  <a:srgbClr val="041834"/>
                </a:solidFill>
                <a:latin typeface="Verdana"/>
                <a:cs typeface="Verdana"/>
              </a:rPr>
              <a:t>pantang</a:t>
            </a:r>
            <a:r>
              <a:rPr dirty="0" sz="1100" spc="-150">
                <a:solidFill>
                  <a:srgbClr val="041834"/>
                </a:solidFill>
                <a:latin typeface="Verdana"/>
                <a:cs typeface="Verdana"/>
              </a:rPr>
              <a:t> </a:t>
            </a:r>
            <a:r>
              <a:rPr dirty="0" sz="1100" spc="-80">
                <a:solidFill>
                  <a:srgbClr val="041834"/>
                </a:solidFill>
                <a:latin typeface="Verdana"/>
                <a:cs typeface="Verdana"/>
              </a:rPr>
              <a:t>menyerah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100" spc="-45">
                <a:solidFill>
                  <a:srgbClr val="041834"/>
                </a:solidFill>
                <a:latin typeface="Verdana"/>
                <a:cs typeface="Verdana"/>
              </a:rPr>
              <a:t>berani </a:t>
            </a:r>
            <a:r>
              <a:rPr dirty="0" sz="1100" spc="-90">
                <a:solidFill>
                  <a:srgbClr val="041834"/>
                </a:solidFill>
                <a:latin typeface="Verdana"/>
                <a:cs typeface="Verdana"/>
              </a:rPr>
              <a:t>mengambil</a:t>
            </a:r>
            <a:r>
              <a:rPr dirty="0" sz="1100" spc="-165">
                <a:solidFill>
                  <a:srgbClr val="041834"/>
                </a:solidFill>
                <a:latin typeface="Verdana"/>
                <a:cs typeface="Verdana"/>
              </a:rPr>
              <a:t> </a:t>
            </a:r>
            <a:r>
              <a:rPr dirty="0" sz="1100" spc="-40">
                <a:solidFill>
                  <a:srgbClr val="041834"/>
                </a:solidFill>
                <a:latin typeface="Verdana"/>
                <a:cs typeface="Verdana"/>
              </a:rPr>
              <a:t>risiko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3912" y="4194141"/>
            <a:ext cx="6387465" cy="598170"/>
          </a:xfrm>
          <a:custGeom>
            <a:avLst/>
            <a:gdLst/>
            <a:ahLst/>
            <a:cxnLst/>
            <a:rect l="l" t="t" r="r" b="b"/>
            <a:pathLst>
              <a:path w="6387465" h="598170">
                <a:moveTo>
                  <a:pt x="6387297" y="597598"/>
                </a:moveTo>
                <a:lnTo>
                  <a:pt x="0" y="597598"/>
                </a:lnTo>
                <a:lnTo>
                  <a:pt x="0" y="0"/>
                </a:lnTo>
                <a:lnTo>
                  <a:pt x="6387297" y="0"/>
                </a:lnTo>
                <a:lnTo>
                  <a:pt x="6387297" y="597598"/>
                </a:lnTo>
                <a:close/>
              </a:path>
            </a:pathLst>
          </a:custGeom>
          <a:solidFill>
            <a:srgbClr val="F997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77413" y="4290155"/>
            <a:ext cx="5782945" cy="39306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85"/>
              </a:spcBef>
            </a:pPr>
            <a:r>
              <a:rPr dirty="0" sz="1200" spc="-10" i="1">
                <a:latin typeface="Verdana"/>
                <a:cs typeface="Verdana"/>
              </a:rPr>
              <a:t>Apa</a:t>
            </a:r>
            <a:r>
              <a:rPr dirty="0" sz="1200" spc="-90" i="1">
                <a:latin typeface="Verdana"/>
                <a:cs typeface="Verdana"/>
              </a:rPr>
              <a:t> </a:t>
            </a:r>
            <a:r>
              <a:rPr dirty="0" sz="1200" spc="-35" i="1">
                <a:latin typeface="Verdana"/>
                <a:cs typeface="Verdana"/>
              </a:rPr>
              <a:t>saja</a:t>
            </a:r>
            <a:r>
              <a:rPr dirty="0" sz="1200" spc="-90" i="1">
                <a:latin typeface="Verdana"/>
                <a:cs typeface="Verdana"/>
              </a:rPr>
              <a:t> </a:t>
            </a:r>
            <a:r>
              <a:rPr dirty="0" sz="1200" spc="-30" i="1">
                <a:latin typeface="Verdana"/>
                <a:cs typeface="Verdana"/>
              </a:rPr>
              <a:t>sikap</a:t>
            </a:r>
            <a:r>
              <a:rPr dirty="0" sz="1200" spc="-85" i="1">
                <a:latin typeface="Verdana"/>
                <a:cs typeface="Verdana"/>
              </a:rPr>
              <a:t> </a:t>
            </a:r>
            <a:r>
              <a:rPr dirty="0" sz="1200" spc="-40" i="1">
                <a:latin typeface="Verdana"/>
                <a:cs typeface="Verdana"/>
              </a:rPr>
              <a:t>yang</a:t>
            </a:r>
            <a:r>
              <a:rPr dirty="0" sz="1200" spc="-90" i="1">
                <a:latin typeface="Verdana"/>
                <a:cs typeface="Verdana"/>
              </a:rPr>
              <a:t> </a:t>
            </a:r>
            <a:r>
              <a:rPr dirty="0" sz="1200" spc="-75" i="1">
                <a:latin typeface="Verdana"/>
                <a:cs typeface="Verdana"/>
              </a:rPr>
              <a:t>dimiliki</a:t>
            </a:r>
            <a:r>
              <a:rPr dirty="0" sz="1200" spc="-90" i="1">
                <a:latin typeface="Verdana"/>
                <a:cs typeface="Verdana"/>
              </a:rPr>
              <a:t> </a:t>
            </a:r>
            <a:r>
              <a:rPr dirty="0" sz="1200" spc="-40" i="1">
                <a:latin typeface="Verdana"/>
                <a:cs typeface="Verdana"/>
              </a:rPr>
              <a:t>dan</a:t>
            </a:r>
            <a:r>
              <a:rPr dirty="0" sz="1200" spc="-85" i="1">
                <a:latin typeface="Verdana"/>
                <a:cs typeface="Verdana"/>
              </a:rPr>
              <a:t> </a:t>
            </a:r>
            <a:r>
              <a:rPr dirty="0" sz="1200" spc="-60" i="1">
                <a:latin typeface="Verdana"/>
                <a:cs typeface="Verdana"/>
              </a:rPr>
              <a:t>ditunjukkan</a:t>
            </a:r>
            <a:r>
              <a:rPr dirty="0" sz="1200" spc="-90" i="1">
                <a:latin typeface="Verdana"/>
                <a:cs typeface="Verdana"/>
              </a:rPr>
              <a:t> </a:t>
            </a:r>
            <a:r>
              <a:rPr dirty="0" sz="1200" spc="-70" i="1">
                <a:latin typeface="Verdana"/>
                <a:cs typeface="Verdana"/>
              </a:rPr>
              <a:t>oleh</a:t>
            </a:r>
            <a:r>
              <a:rPr dirty="0" sz="1200" spc="-90" i="1">
                <a:latin typeface="Verdana"/>
                <a:cs typeface="Verdana"/>
              </a:rPr>
              <a:t> </a:t>
            </a:r>
            <a:r>
              <a:rPr dirty="0" sz="1200" spc="-40" i="1">
                <a:latin typeface="Verdana"/>
                <a:cs typeface="Verdana"/>
              </a:rPr>
              <a:t>seorang</a:t>
            </a:r>
            <a:r>
              <a:rPr dirty="0" sz="1200" spc="-85" i="1">
                <a:latin typeface="Verdana"/>
                <a:cs typeface="Verdana"/>
              </a:rPr>
              <a:t> </a:t>
            </a:r>
            <a:r>
              <a:rPr dirty="0" sz="1200" spc="-40" i="1">
                <a:latin typeface="Verdana"/>
                <a:cs typeface="Verdana"/>
              </a:rPr>
              <a:t>tokoh</a:t>
            </a:r>
            <a:r>
              <a:rPr dirty="0" sz="1200" spc="-90" i="1">
                <a:latin typeface="Verdana"/>
                <a:cs typeface="Verdana"/>
              </a:rPr>
              <a:t> </a:t>
            </a:r>
            <a:r>
              <a:rPr dirty="0" sz="1200" spc="-40" i="1">
                <a:latin typeface="Verdana"/>
                <a:cs typeface="Verdana"/>
              </a:rPr>
              <a:t>kewirausahaan?  </a:t>
            </a:r>
            <a:r>
              <a:rPr dirty="0" sz="1200" spc="-35" i="1">
                <a:latin typeface="Verdana"/>
                <a:cs typeface="Verdana"/>
              </a:rPr>
              <a:t>Apakah </a:t>
            </a:r>
            <a:r>
              <a:rPr dirty="0" sz="1200" spc="-105" i="1">
                <a:latin typeface="Verdana"/>
                <a:cs typeface="Verdana"/>
              </a:rPr>
              <a:t>kamu </a:t>
            </a:r>
            <a:r>
              <a:rPr dirty="0" sz="1200" spc="-110" i="1">
                <a:latin typeface="Verdana"/>
                <a:cs typeface="Verdana"/>
              </a:rPr>
              <a:t>memiliki </a:t>
            </a:r>
            <a:r>
              <a:rPr dirty="0" sz="1200" spc="-30" i="1">
                <a:latin typeface="Verdana"/>
                <a:cs typeface="Verdana"/>
              </a:rPr>
              <a:t>sikap </a:t>
            </a:r>
            <a:r>
              <a:rPr dirty="0" sz="1200" spc="-40" i="1">
                <a:latin typeface="Verdana"/>
                <a:cs typeface="Verdana"/>
              </a:rPr>
              <a:t>dan </a:t>
            </a:r>
            <a:r>
              <a:rPr dirty="0" sz="1200" spc="-30" i="1">
                <a:latin typeface="Verdana"/>
                <a:cs typeface="Verdana"/>
              </a:rPr>
              <a:t>karakteristik </a:t>
            </a:r>
            <a:r>
              <a:rPr dirty="0" sz="1200" spc="-40" i="1">
                <a:latin typeface="Verdana"/>
                <a:cs typeface="Verdana"/>
              </a:rPr>
              <a:t>yang</a:t>
            </a:r>
            <a:r>
              <a:rPr dirty="0" sz="1200" spc="-315" i="1">
                <a:latin typeface="Verdana"/>
                <a:cs typeface="Verdana"/>
              </a:rPr>
              <a:t> </a:t>
            </a:r>
            <a:r>
              <a:rPr dirty="0" sz="1200" spc="-65" i="1">
                <a:latin typeface="Verdana"/>
                <a:cs typeface="Verdana"/>
              </a:rPr>
              <a:t>sama </a:t>
            </a:r>
            <a:r>
              <a:rPr dirty="0" sz="1200" spc="-55" i="1">
                <a:latin typeface="Verdana"/>
                <a:cs typeface="Verdana"/>
              </a:rPr>
              <a:t>dengan </a:t>
            </a:r>
            <a:r>
              <a:rPr dirty="0" sz="1200" spc="-30" i="1">
                <a:latin typeface="Verdana"/>
                <a:cs typeface="Verdana"/>
              </a:rPr>
              <a:t>tokoh?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5192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495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1800" spc="-70">
                <a:latin typeface="Verdana"/>
                <a:cs typeface="Verdana"/>
              </a:rPr>
              <a:t>Sosok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9597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49530" rIns="0" bIns="0" rtlCol="0" vert="horz">
            <a:spAutoFit/>
          </a:bodyPr>
          <a:lstStyle/>
          <a:p>
            <a:pPr marL="619125">
              <a:lnSpc>
                <a:spcPct val="100000"/>
              </a:lnSpc>
              <a:spcBef>
                <a:spcPts val="390"/>
              </a:spcBef>
            </a:pPr>
            <a:r>
              <a:rPr dirty="0" sz="1800" spc="-75">
                <a:latin typeface="Verdana"/>
                <a:cs typeface="Verdana"/>
              </a:rPr>
              <a:t>Definisi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46912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495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1800" spc="-75">
                <a:latin typeface="Verdana"/>
                <a:cs typeface="Verdana"/>
              </a:rPr>
              <a:t>Sikap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57725" y="305096"/>
            <a:ext cx="5602605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0">
                <a:solidFill>
                  <a:srgbClr val="000000"/>
                </a:solidFill>
              </a:rPr>
              <a:t>Contoh: </a:t>
            </a:r>
            <a:r>
              <a:rPr dirty="0" sz="1600" spc="-80">
                <a:solidFill>
                  <a:srgbClr val="000000"/>
                </a:solidFill>
              </a:rPr>
              <a:t>Mengenal </a:t>
            </a:r>
            <a:r>
              <a:rPr dirty="0" sz="1600" spc="-105">
                <a:solidFill>
                  <a:srgbClr val="000000"/>
                </a:solidFill>
              </a:rPr>
              <a:t>Tokoh </a:t>
            </a:r>
            <a:r>
              <a:rPr dirty="0" sz="1600" spc="-60">
                <a:solidFill>
                  <a:srgbClr val="000000"/>
                </a:solidFill>
              </a:rPr>
              <a:t>Inspirasi </a:t>
            </a:r>
            <a:r>
              <a:rPr dirty="0" sz="1600" spc="-70">
                <a:solidFill>
                  <a:srgbClr val="000000"/>
                </a:solidFill>
              </a:rPr>
              <a:t>Wirausahawan</a:t>
            </a:r>
            <a:r>
              <a:rPr dirty="0" sz="1600" spc="-235">
                <a:solidFill>
                  <a:srgbClr val="000000"/>
                </a:solidFill>
              </a:rPr>
              <a:t> </a:t>
            </a:r>
            <a:r>
              <a:rPr dirty="0" sz="1600" spc="-80">
                <a:solidFill>
                  <a:srgbClr val="000000"/>
                </a:solidFill>
              </a:rPr>
              <a:t>Indonesia</a:t>
            </a:r>
            <a:endParaRPr sz="1600"/>
          </a:p>
        </p:txBody>
      </p:sp>
      <p:sp>
        <p:nvSpPr>
          <p:cNvPr id="15" name="object 15"/>
          <p:cNvSpPr/>
          <p:nvPr/>
        </p:nvSpPr>
        <p:spPr>
          <a:xfrm>
            <a:off x="3639467" y="1479514"/>
            <a:ext cx="1494167" cy="10376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4183" y="789675"/>
          <a:ext cx="8210550" cy="4232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2645"/>
                <a:gridCol w="3514725"/>
              </a:tblGrid>
              <a:tr h="388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300" spc="-80">
                          <a:latin typeface="Verdana"/>
                          <a:cs typeface="Verdana"/>
                        </a:rPr>
                        <a:t>Tugas: </a:t>
                      </a:r>
                      <a:r>
                        <a:rPr dirty="0" sz="1300" spc="-90">
                          <a:latin typeface="Verdana"/>
                          <a:cs typeface="Verdana"/>
                        </a:rPr>
                        <a:t>Tokoh</a:t>
                      </a:r>
                      <a:r>
                        <a:rPr dirty="0" sz="13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00" spc="-50">
                          <a:latin typeface="Verdana"/>
                          <a:cs typeface="Verdana"/>
                        </a:rPr>
                        <a:t>Inspirasi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 marT="8763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93535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300" spc="-25">
                          <a:solidFill>
                            <a:srgbClr val="041834"/>
                          </a:solidFill>
                          <a:latin typeface="Verdana"/>
                          <a:cs typeface="Verdana"/>
                        </a:rPr>
                        <a:t>Pertanyaan</a:t>
                      </a:r>
                      <a:r>
                        <a:rPr dirty="0" sz="1300" spc="-105">
                          <a:solidFill>
                            <a:srgbClr val="041834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00" spc="-40">
                          <a:solidFill>
                            <a:srgbClr val="041834"/>
                          </a:solidFill>
                          <a:latin typeface="Verdana"/>
                          <a:cs typeface="Verdana"/>
                        </a:rPr>
                        <a:t>Panduan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 marT="8763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38348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5725" marR="226695">
                        <a:lnSpc>
                          <a:spcPct val="102299"/>
                        </a:lnSpc>
                      </a:pPr>
                      <a:r>
                        <a:rPr dirty="0" sz="1100" spc="-100">
                          <a:latin typeface="Verdana"/>
                          <a:cs typeface="Verdana"/>
                        </a:rPr>
                        <a:t>Temukan 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sosok 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inspirasimu 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dalam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bidang 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kewirausahaan. 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Tokoh  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tersebut </a:t>
                      </a:r>
                      <a:r>
                        <a:rPr dirty="0" sz="1100" spc="-20">
                          <a:latin typeface="Verdana"/>
                          <a:cs typeface="Verdana"/>
                        </a:rPr>
                        <a:t>bisa 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saja 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kamu 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kenal 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langsung 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(orangtua, 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saudara,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atau  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tokoh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masyarakat di 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daerahmu),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atau 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kamu 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kenal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dari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inspirasi  </a:t>
                      </a:r>
                      <a:r>
                        <a:rPr dirty="0" sz="1100" spc="-80">
                          <a:latin typeface="Verdana"/>
                          <a:cs typeface="Verdana"/>
                        </a:rPr>
                        <a:t>media 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(lewat </a:t>
                      </a:r>
                      <a:r>
                        <a:rPr dirty="0" sz="1100" spc="-75">
                          <a:latin typeface="Verdana"/>
                          <a:cs typeface="Verdana"/>
                        </a:rPr>
                        <a:t>buku, 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video, 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jaringan internet,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dan 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lainnya. 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Lakukan  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wawancara,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atau 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gunakan 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pertanyaan 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panduan</a:t>
                      </a:r>
                      <a:r>
                        <a:rPr dirty="0" sz="1100" spc="-2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untuk 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melengkapi  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informasi 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dalam 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laporan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yang 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akan </a:t>
                      </a:r>
                      <a:r>
                        <a:rPr dirty="0" sz="1100" spc="-100">
                          <a:latin typeface="Verdana"/>
                          <a:cs typeface="Verdana"/>
                        </a:rPr>
                        <a:t>kamu 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berikan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di 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kelas  </a:t>
                      </a:r>
                      <a:r>
                        <a:rPr dirty="0" sz="1100" spc="-50">
                          <a:latin typeface="Verdana"/>
                          <a:cs typeface="Verdana"/>
                        </a:rPr>
                        <a:t>Kewirausahaan.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u="sng" sz="1100" spc="-65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Informasi </a:t>
                      </a:r>
                      <a:r>
                        <a:rPr dirty="0" u="sng" sz="1100" spc="-60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dalam</a:t>
                      </a:r>
                      <a:r>
                        <a:rPr dirty="0" u="sng" sz="1100" spc="-105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u="sng" sz="1100" spc="-55"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cs typeface="Verdana"/>
                        </a:rPr>
                        <a:t>laporan: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925" indent="-31305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75">
                          <a:latin typeface="Verdana"/>
                          <a:cs typeface="Verdana"/>
                        </a:rPr>
                        <a:t>Nama 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tokoh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wirausahawan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925" indent="-31305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25">
                          <a:latin typeface="Verdana"/>
                          <a:cs typeface="Verdana"/>
                        </a:rPr>
                        <a:t>Produk/Jasa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yang</a:t>
                      </a:r>
                      <a:r>
                        <a:rPr dirty="0" sz="1100" spc="-1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dihasilkan: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925" indent="-31305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60">
                          <a:latin typeface="Verdana"/>
                          <a:cs typeface="Verdana"/>
                        </a:rPr>
                        <a:t>Lama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waktu</a:t>
                      </a:r>
                      <a:r>
                        <a:rPr dirty="0" sz="11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berusaha: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925" indent="-31305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30">
                          <a:latin typeface="Verdana"/>
                          <a:cs typeface="Verdana"/>
                        </a:rPr>
                        <a:t>Lokasi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usaha: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925" indent="-31305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40">
                          <a:latin typeface="Verdana"/>
                          <a:cs typeface="Verdana"/>
                        </a:rPr>
                        <a:t>Kegiatan 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usaha</a:t>
                      </a:r>
                      <a:r>
                        <a:rPr dirty="0" sz="1100" spc="-13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0">
                          <a:latin typeface="Verdana"/>
                          <a:cs typeface="Verdana"/>
                        </a:rPr>
                        <a:t>sehari-hari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925" indent="-31305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60">
                          <a:latin typeface="Verdana"/>
                          <a:cs typeface="Verdana"/>
                        </a:rPr>
                        <a:t>Sumberdaya </a:t>
                      </a:r>
                      <a:r>
                        <a:rPr dirty="0" sz="1100" spc="-35">
                          <a:latin typeface="Verdana"/>
                          <a:cs typeface="Verdana"/>
                        </a:rPr>
                        <a:t>yang</a:t>
                      </a:r>
                      <a:r>
                        <a:rPr dirty="0" sz="11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5">
                          <a:latin typeface="Verdana"/>
                          <a:cs typeface="Verdana"/>
                        </a:rPr>
                        <a:t>digunakan: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925" indent="-31305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40">
                          <a:latin typeface="Verdana"/>
                          <a:cs typeface="Verdana"/>
                        </a:rPr>
                        <a:t>Kisah 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perjalanan</a:t>
                      </a:r>
                      <a:r>
                        <a:rPr dirty="0" sz="1100" spc="-1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0">
                          <a:latin typeface="Verdana"/>
                          <a:cs typeface="Verdana"/>
                        </a:rPr>
                        <a:t>usaha: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925" indent="-31305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35">
                          <a:latin typeface="Verdana"/>
                          <a:cs typeface="Verdana"/>
                        </a:rPr>
                        <a:t>Karakter</a:t>
                      </a:r>
                      <a:r>
                        <a:rPr dirty="0" sz="11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tokoh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925" indent="-313055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30">
                          <a:latin typeface="Verdana"/>
                          <a:cs typeface="Verdana"/>
                        </a:rPr>
                        <a:t>Yang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dapat</a:t>
                      </a:r>
                      <a:r>
                        <a:rPr dirty="0" sz="1100" spc="-2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dipelajari </a:t>
                      </a:r>
                      <a:r>
                        <a:rPr dirty="0" sz="1100" spc="-25">
                          <a:latin typeface="Verdana"/>
                          <a:cs typeface="Verdana"/>
                        </a:rPr>
                        <a:t>dari </a:t>
                      </a:r>
                      <a:r>
                        <a:rPr dirty="0" sz="1100" spc="-40">
                          <a:latin typeface="Verdana"/>
                          <a:cs typeface="Verdana"/>
                        </a:rPr>
                        <a:t>kisah tokoh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42290" marR="179070" indent="-309880">
                        <a:lnSpc>
                          <a:spcPct val="102299"/>
                        </a:lnSpc>
                        <a:buAutoNum type="arabicPeriod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10" i="1">
                          <a:latin typeface="Verdana"/>
                          <a:cs typeface="Verdana"/>
                        </a:rPr>
                        <a:t>Apa</a:t>
                      </a:r>
                      <a:r>
                        <a:rPr dirty="0" sz="1100" spc="-9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5" i="1">
                          <a:latin typeface="Verdana"/>
                          <a:cs typeface="Verdana"/>
                        </a:rPr>
                        <a:t>yang</a:t>
                      </a:r>
                      <a:r>
                        <a:rPr dirty="0" sz="1100" spc="-9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85" i="1">
                          <a:latin typeface="Verdana"/>
                          <a:cs typeface="Verdana"/>
                        </a:rPr>
                        <a:t>menjadi</a:t>
                      </a:r>
                      <a:r>
                        <a:rPr dirty="0" sz="1100" spc="-9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 i="1">
                          <a:latin typeface="Verdana"/>
                          <a:cs typeface="Verdana"/>
                        </a:rPr>
                        <a:t>alasan</a:t>
                      </a:r>
                      <a:r>
                        <a:rPr dirty="0" sz="1100" spc="-9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 i="1">
                          <a:latin typeface="Verdana"/>
                          <a:cs typeface="Verdana"/>
                        </a:rPr>
                        <a:t>sang</a:t>
                      </a:r>
                      <a:r>
                        <a:rPr dirty="0" sz="1100" spc="-9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40" i="1">
                          <a:latin typeface="Verdana"/>
                          <a:cs typeface="Verdana"/>
                        </a:rPr>
                        <a:t>tokoh</a:t>
                      </a:r>
                      <a:r>
                        <a:rPr dirty="0" sz="1100" spc="-85" i="1">
                          <a:latin typeface="Verdana"/>
                          <a:cs typeface="Verdana"/>
                        </a:rPr>
                        <a:t> mulai  </a:t>
                      </a:r>
                      <a:r>
                        <a:rPr dirty="0" sz="1100" spc="-85" i="1">
                          <a:latin typeface="Verdana"/>
                          <a:cs typeface="Verdana"/>
                        </a:rPr>
                        <a:t>menjadi</a:t>
                      </a:r>
                      <a:r>
                        <a:rPr dirty="0" sz="1100" spc="-9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5" i="1">
                          <a:latin typeface="Verdana"/>
                          <a:cs typeface="Verdana"/>
                        </a:rPr>
                        <a:t>wirausahawan?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925" indent="-345440">
                        <a:lnSpc>
                          <a:spcPct val="100000"/>
                        </a:lnSpc>
                        <a:spcBef>
                          <a:spcPts val="30"/>
                        </a:spcBef>
                        <a:buAutoNum type="arabicPeriod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10" i="1">
                          <a:latin typeface="Verdana"/>
                          <a:cs typeface="Verdana"/>
                        </a:rPr>
                        <a:t>Apa </a:t>
                      </a:r>
                      <a:r>
                        <a:rPr dirty="0" sz="1100" spc="-30" i="1">
                          <a:latin typeface="Verdana"/>
                          <a:cs typeface="Verdana"/>
                        </a:rPr>
                        <a:t>produk/jasa </a:t>
                      </a:r>
                      <a:r>
                        <a:rPr dirty="0" sz="1100" spc="-35" i="1">
                          <a:latin typeface="Verdana"/>
                          <a:cs typeface="Verdana"/>
                        </a:rPr>
                        <a:t>yang</a:t>
                      </a:r>
                      <a:r>
                        <a:rPr dirty="0" sz="1100" spc="-22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5" i="1">
                          <a:latin typeface="Verdana"/>
                          <a:cs typeface="Verdana"/>
                        </a:rPr>
                        <a:t>dihasilkan?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290" marR="250190" indent="-347345">
                        <a:lnSpc>
                          <a:spcPct val="102299"/>
                        </a:lnSpc>
                        <a:buAutoNum type="arabicPeriod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10" i="1">
                          <a:latin typeface="Verdana"/>
                          <a:cs typeface="Verdana"/>
                        </a:rPr>
                        <a:t>Apa</a:t>
                      </a:r>
                      <a:r>
                        <a:rPr dirty="0" sz="1100" spc="-9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0" i="1">
                          <a:latin typeface="Verdana"/>
                          <a:cs typeface="Verdana"/>
                        </a:rPr>
                        <a:t>saja</a:t>
                      </a:r>
                      <a:r>
                        <a:rPr dirty="0" sz="1100" spc="-9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 i="1">
                          <a:latin typeface="Verdana"/>
                          <a:cs typeface="Verdana"/>
                        </a:rPr>
                        <a:t>tantangan</a:t>
                      </a:r>
                      <a:r>
                        <a:rPr dirty="0" sz="1100" spc="-9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5" i="1">
                          <a:latin typeface="Verdana"/>
                          <a:cs typeface="Verdana"/>
                        </a:rPr>
                        <a:t>yang</a:t>
                      </a:r>
                      <a:r>
                        <a:rPr dirty="0" sz="1100" spc="-9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0" i="1">
                          <a:latin typeface="Verdana"/>
                          <a:cs typeface="Verdana"/>
                        </a:rPr>
                        <a:t>dihadapi</a:t>
                      </a:r>
                      <a:r>
                        <a:rPr dirty="0" sz="1100" spc="-9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5" i="1">
                          <a:latin typeface="Verdana"/>
                          <a:cs typeface="Verdana"/>
                        </a:rPr>
                        <a:t>dalam  </a:t>
                      </a:r>
                      <a:r>
                        <a:rPr dirty="0" sz="1100" spc="-60" i="1">
                          <a:latin typeface="Verdana"/>
                          <a:cs typeface="Verdana"/>
                        </a:rPr>
                        <a:t>merintis </a:t>
                      </a:r>
                      <a:r>
                        <a:rPr dirty="0" sz="1100" spc="-35" i="1">
                          <a:latin typeface="Verdana"/>
                          <a:cs typeface="Verdana"/>
                        </a:rPr>
                        <a:t>dan </a:t>
                      </a:r>
                      <a:r>
                        <a:rPr dirty="0" sz="1100" spc="-75" i="1">
                          <a:latin typeface="Verdana"/>
                          <a:cs typeface="Verdana"/>
                        </a:rPr>
                        <a:t>menjalankan</a:t>
                      </a:r>
                      <a:r>
                        <a:rPr dirty="0" sz="1100" spc="-17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5" i="1">
                          <a:latin typeface="Verdana"/>
                          <a:cs typeface="Verdana"/>
                        </a:rPr>
                        <a:t>usaha?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290" marR="347980" indent="-353695">
                        <a:lnSpc>
                          <a:spcPct val="102299"/>
                        </a:lnSpc>
                        <a:buAutoNum type="arabicPeriod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10" i="1">
                          <a:latin typeface="Verdana"/>
                          <a:cs typeface="Verdana"/>
                        </a:rPr>
                        <a:t>Apa </a:t>
                      </a:r>
                      <a:r>
                        <a:rPr dirty="0" sz="1100" spc="-35" i="1">
                          <a:latin typeface="Verdana"/>
                          <a:cs typeface="Verdana"/>
                        </a:rPr>
                        <a:t>yang </a:t>
                      </a:r>
                      <a:r>
                        <a:rPr dirty="0" sz="1100" spc="-75" i="1">
                          <a:latin typeface="Verdana"/>
                          <a:cs typeface="Verdana"/>
                        </a:rPr>
                        <a:t>memotivasi </a:t>
                      </a:r>
                      <a:r>
                        <a:rPr dirty="0" sz="1100" spc="-40" i="1">
                          <a:latin typeface="Verdana"/>
                          <a:cs typeface="Verdana"/>
                        </a:rPr>
                        <a:t>tokoh </a:t>
                      </a:r>
                      <a:r>
                        <a:rPr dirty="0" sz="1100" spc="-55" i="1">
                          <a:latin typeface="Verdana"/>
                          <a:cs typeface="Verdana"/>
                        </a:rPr>
                        <a:t>untuk</a:t>
                      </a:r>
                      <a:r>
                        <a:rPr dirty="0" sz="1100" spc="-27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i="1">
                          <a:latin typeface="Verdana"/>
                          <a:cs typeface="Verdana"/>
                        </a:rPr>
                        <a:t>tetap  </a:t>
                      </a:r>
                      <a:r>
                        <a:rPr dirty="0" sz="1100" spc="-35" i="1">
                          <a:latin typeface="Verdana"/>
                          <a:cs typeface="Verdana"/>
                        </a:rPr>
                        <a:t>bertahan dan</a:t>
                      </a:r>
                      <a:r>
                        <a:rPr dirty="0" sz="1100" spc="-14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5" i="1">
                          <a:latin typeface="Verdana"/>
                          <a:cs typeface="Verdana"/>
                        </a:rPr>
                        <a:t>berkembang?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290" marR="245745" indent="-347345">
                        <a:lnSpc>
                          <a:spcPct val="102299"/>
                        </a:lnSpc>
                        <a:buAutoNum type="arabicPeriod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10" i="1">
                          <a:latin typeface="Verdana"/>
                          <a:cs typeface="Verdana"/>
                        </a:rPr>
                        <a:t>Apa</a:t>
                      </a:r>
                      <a:r>
                        <a:rPr dirty="0" sz="1100" spc="-9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0" i="1">
                          <a:latin typeface="Verdana"/>
                          <a:cs typeface="Verdana"/>
                        </a:rPr>
                        <a:t>saja</a:t>
                      </a:r>
                      <a:r>
                        <a:rPr dirty="0" sz="1100" spc="-9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5" i="1">
                          <a:latin typeface="Verdana"/>
                          <a:cs typeface="Verdana"/>
                        </a:rPr>
                        <a:t>strategi</a:t>
                      </a:r>
                      <a:r>
                        <a:rPr dirty="0" sz="1100" spc="-9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35" i="1">
                          <a:latin typeface="Verdana"/>
                          <a:cs typeface="Verdana"/>
                        </a:rPr>
                        <a:t>yang</a:t>
                      </a:r>
                      <a:r>
                        <a:rPr dirty="0" sz="1100" spc="-9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5" i="1">
                          <a:latin typeface="Verdana"/>
                          <a:cs typeface="Verdana"/>
                        </a:rPr>
                        <a:t>ditunjukkan</a:t>
                      </a:r>
                      <a:r>
                        <a:rPr dirty="0" sz="1100" spc="-9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40" i="1">
                          <a:latin typeface="Verdana"/>
                          <a:cs typeface="Verdana"/>
                        </a:rPr>
                        <a:t>tokoh  </a:t>
                      </a:r>
                      <a:r>
                        <a:rPr dirty="0" sz="1100" spc="-60" i="1">
                          <a:latin typeface="Verdana"/>
                          <a:cs typeface="Verdana"/>
                        </a:rPr>
                        <a:t>dalam </a:t>
                      </a:r>
                      <a:r>
                        <a:rPr dirty="0" sz="1100" spc="-75" i="1">
                          <a:latin typeface="Verdana"/>
                          <a:cs typeface="Verdana"/>
                        </a:rPr>
                        <a:t>menjalankan</a:t>
                      </a:r>
                      <a:r>
                        <a:rPr dirty="0" sz="1100" spc="-114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5" i="1">
                          <a:latin typeface="Verdana"/>
                          <a:cs typeface="Verdana"/>
                        </a:rPr>
                        <a:t>usaha?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925" indent="-351790">
                        <a:lnSpc>
                          <a:spcPct val="100000"/>
                        </a:lnSpc>
                        <a:spcBef>
                          <a:spcPts val="30"/>
                        </a:spcBef>
                        <a:buAutoNum type="arabicPeriod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40" i="1">
                          <a:latin typeface="Verdana"/>
                          <a:cs typeface="Verdana"/>
                        </a:rPr>
                        <a:t>Bagaimana </a:t>
                      </a:r>
                      <a:r>
                        <a:rPr dirty="0" sz="1100" spc="-30" i="1">
                          <a:latin typeface="Verdana"/>
                          <a:cs typeface="Verdana"/>
                        </a:rPr>
                        <a:t>sikap </a:t>
                      </a:r>
                      <a:r>
                        <a:rPr dirty="0" sz="1100" spc="-10" i="1">
                          <a:latin typeface="Verdana"/>
                          <a:cs typeface="Verdana"/>
                        </a:rPr>
                        <a:t>atau</a:t>
                      </a:r>
                      <a:r>
                        <a:rPr dirty="0" sz="1100" spc="-29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 i="1">
                          <a:latin typeface="Verdana"/>
                          <a:cs typeface="Verdana"/>
                        </a:rPr>
                        <a:t>karakteristik tokoh?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290" marR="354965" indent="-330835">
                        <a:lnSpc>
                          <a:spcPct val="102299"/>
                        </a:lnSpc>
                        <a:buAutoNum type="arabicPeriod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30" i="1">
                          <a:latin typeface="Verdana"/>
                          <a:cs typeface="Verdana"/>
                        </a:rPr>
                        <a:t>Apakah </a:t>
                      </a:r>
                      <a:r>
                        <a:rPr dirty="0" sz="1100" spc="-100" i="1">
                          <a:latin typeface="Verdana"/>
                          <a:cs typeface="Verdana"/>
                        </a:rPr>
                        <a:t>kamu memiliki </a:t>
                      </a:r>
                      <a:r>
                        <a:rPr dirty="0" sz="1100" spc="-30" i="1">
                          <a:latin typeface="Verdana"/>
                          <a:cs typeface="Verdana"/>
                        </a:rPr>
                        <a:t>sikap </a:t>
                      </a:r>
                      <a:r>
                        <a:rPr dirty="0" sz="1100" spc="-35" i="1">
                          <a:latin typeface="Verdana"/>
                          <a:cs typeface="Verdana"/>
                        </a:rPr>
                        <a:t>dan  </a:t>
                      </a:r>
                      <a:r>
                        <a:rPr dirty="0" sz="1100" spc="-25" i="1">
                          <a:latin typeface="Verdana"/>
                          <a:cs typeface="Verdana"/>
                        </a:rPr>
                        <a:t>karakteristik </a:t>
                      </a:r>
                      <a:r>
                        <a:rPr dirty="0" sz="1100" spc="-35" i="1">
                          <a:latin typeface="Verdana"/>
                          <a:cs typeface="Verdana"/>
                        </a:rPr>
                        <a:t>yang </a:t>
                      </a:r>
                      <a:r>
                        <a:rPr dirty="0" sz="1100" spc="-60" i="1">
                          <a:latin typeface="Verdana"/>
                          <a:cs typeface="Verdana"/>
                        </a:rPr>
                        <a:t>sama </a:t>
                      </a:r>
                      <a:r>
                        <a:rPr dirty="0" sz="1100" spc="-50" i="1">
                          <a:latin typeface="Verdana"/>
                          <a:cs typeface="Verdana"/>
                        </a:rPr>
                        <a:t>dengan</a:t>
                      </a:r>
                      <a:r>
                        <a:rPr dirty="0" sz="1100" spc="-265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5" i="1">
                          <a:latin typeface="Verdana"/>
                          <a:cs typeface="Verdana"/>
                        </a:rPr>
                        <a:t>tokoh?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542290" marR="269240" indent="-351790">
                        <a:lnSpc>
                          <a:spcPct val="102299"/>
                        </a:lnSpc>
                        <a:buAutoNum type="arabicPeriod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100" spc="-10" i="1">
                          <a:latin typeface="Verdana"/>
                          <a:cs typeface="Verdana"/>
                        </a:rPr>
                        <a:t>Apa </a:t>
                      </a:r>
                      <a:r>
                        <a:rPr dirty="0" sz="1100" spc="-40" i="1">
                          <a:latin typeface="Verdana"/>
                          <a:cs typeface="Verdana"/>
                        </a:rPr>
                        <a:t>pesan </a:t>
                      </a:r>
                      <a:r>
                        <a:rPr dirty="0" sz="1100" spc="-70" i="1">
                          <a:latin typeface="Verdana"/>
                          <a:cs typeface="Verdana"/>
                        </a:rPr>
                        <a:t>moral </a:t>
                      </a:r>
                      <a:r>
                        <a:rPr dirty="0" sz="1100" spc="-35" i="1">
                          <a:latin typeface="Verdana"/>
                          <a:cs typeface="Verdana"/>
                        </a:rPr>
                        <a:t>yang </a:t>
                      </a:r>
                      <a:r>
                        <a:rPr dirty="0" sz="1100" i="1">
                          <a:latin typeface="Verdana"/>
                          <a:cs typeface="Verdana"/>
                        </a:rPr>
                        <a:t>dapat</a:t>
                      </a:r>
                      <a:r>
                        <a:rPr dirty="0" sz="1100" spc="-30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65" i="1">
                          <a:latin typeface="Verdana"/>
                          <a:cs typeface="Verdana"/>
                        </a:rPr>
                        <a:t>diambil </a:t>
                      </a:r>
                      <a:r>
                        <a:rPr dirty="0" sz="1100" spc="-25" i="1">
                          <a:latin typeface="Verdana"/>
                          <a:cs typeface="Verdana"/>
                        </a:rPr>
                        <a:t>dari  </a:t>
                      </a:r>
                      <a:r>
                        <a:rPr dirty="0" sz="1100" spc="-40" i="1">
                          <a:latin typeface="Verdana"/>
                          <a:cs typeface="Verdana"/>
                        </a:rPr>
                        <a:t>kisah </a:t>
                      </a:r>
                      <a:r>
                        <a:rPr dirty="0" sz="1100" spc="-30" i="1">
                          <a:latin typeface="Verdana"/>
                          <a:cs typeface="Verdana"/>
                        </a:rPr>
                        <a:t>tentang </a:t>
                      </a:r>
                      <a:r>
                        <a:rPr dirty="0" sz="1100" spc="-40" i="1">
                          <a:latin typeface="Verdana"/>
                          <a:cs typeface="Verdana"/>
                        </a:rPr>
                        <a:t>tokoh</a:t>
                      </a:r>
                      <a:r>
                        <a:rPr dirty="0" sz="1100" spc="-180" i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20" i="1">
                          <a:latin typeface="Verdana"/>
                          <a:cs typeface="Verdana"/>
                        </a:rPr>
                        <a:t>tersebut?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144" y="355255"/>
            <a:ext cx="13582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0">
                <a:latin typeface="Verdana"/>
                <a:cs typeface="Verdana"/>
              </a:rPr>
              <a:t>Tugas</a:t>
            </a:r>
            <a:r>
              <a:rPr dirty="0" sz="1600" spc="-195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Mandiri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1948" y="141226"/>
            <a:ext cx="56680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0"/>
              <a:t>KEGIATAN </a:t>
            </a:r>
            <a:r>
              <a:rPr dirty="0" sz="2800" spc="-345"/>
              <a:t>2: </a:t>
            </a:r>
            <a:r>
              <a:rPr dirty="0" sz="2800" spc="-105"/>
              <a:t>Menggali </a:t>
            </a:r>
            <a:r>
              <a:rPr dirty="0" sz="2800" spc="-60"/>
              <a:t>Potensi</a:t>
            </a:r>
            <a:r>
              <a:rPr dirty="0" sz="2800" spc="-220"/>
              <a:t> </a:t>
            </a:r>
            <a:r>
              <a:rPr dirty="0" sz="2800" spc="-150"/>
              <a:t>Diri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4724" y="929998"/>
          <a:ext cx="8785860" cy="389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6175"/>
              </a:tblGrid>
              <a:tr h="5841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Tujuan Pembelajaran: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mampu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mengenal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karakter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kualitas diri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berhubungan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karakteristik</a:t>
                      </a:r>
                      <a:r>
                        <a:rPr dirty="0" sz="1000" spc="1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kewirausahaan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mampu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mengenal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menggali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minat dan</a:t>
                      </a:r>
                      <a:r>
                        <a:rPr dirty="0" sz="1000" spc="5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bakat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5841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Waktu: 4JP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70929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Bahan: jurnal peserta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didik,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alat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tulis,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buku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bacaan,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perangkat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audio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visual,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komputer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jaringan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internet, narasumber,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kunjungan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Guru:Moderator/Fasilitator/Narasumber/Supervisi/Konsultasi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2717794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Persiapan: Guru meminta peserta didik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duduk dalam kelompok</a:t>
                      </a:r>
                      <a:r>
                        <a:rPr dirty="0" sz="1000" spc="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kecil.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Pelaksanaan: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384175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Presentasi individu.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Apakah hal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menarik minatmu?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. peserta didik secara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bergantian masing-masing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1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menit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satu hal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menarik minatnya.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473075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5">
                          <a:latin typeface="Noto Sans"/>
                          <a:cs typeface="Noto Sans"/>
                        </a:rPr>
                        <a:t>Diskusi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kelompok.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Bagaimana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kamu dapat melihat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bidang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minat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sebagai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sebuah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bisnis, produk,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atau layanan sosial (kewirausahaan  sosial?)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menuliskan dan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mengilustrasikan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usaha impiannya pada lembar kerja Usaha</a:t>
                      </a:r>
                      <a:r>
                        <a:rPr dirty="0" sz="1000" spc="7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Impian.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Presentasi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usaha</a:t>
                      </a:r>
                      <a:r>
                        <a:rPr dirty="0" sz="1000" spc="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impian.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32258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mengajukan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pertanyaan: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Apa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harus dilakukan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agar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impianmu berhasil?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mendeskripsikan jawaban mereka pada  tabel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Mengenal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Diri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Impian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Masa</a:t>
                      </a:r>
                      <a:r>
                        <a:rPr dirty="0" sz="1000" spc="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Depan.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5">
                          <a:latin typeface="Noto Sans"/>
                          <a:cs typeface="Noto Sans"/>
                        </a:rPr>
                        <a:t>Diskusi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kelompok. peserta didik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berbagi 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teman-temannya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isi tabel</a:t>
                      </a:r>
                      <a:r>
                        <a:rPr dirty="0" sz="1000" spc="6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mereka.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5">
                          <a:latin typeface="Noto Sans"/>
                          <a:cs typeface="Noto Sans"/>
                        </a:rPr>
                        <a:t>Diskusi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kelas: Menjadi Wirausahawan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Sejati.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Noto Sans"/>
                        <a:buChar char="-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Tugas: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Membaca artikel/menonton topik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terkait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</a:t>
                      </a:r>
                      <a:r>
                        <a:rPr dirty="0" sz="1000" spc="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atas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Membuat daftar potensi pribadi dan impian/cita cita masa depan (dream</a:t>
                      </a:r>
                      <a:r>
                        <a:rPr dirty="0" sz="1000" spc="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book)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248" y="3338568"/>
            <a:ext cx="7465695" cy="784225"/>
          </a:xfrm>
          <a:custGeom>
            <a:avLst/>
            <a:gdLst/>
            <a:ahLst/>
            <a:cxnLst/>
            <a:rect l="l" t="t" r="r" b="b"/>
            <a:pathLst>
              <a:path w="7465695" h="784225">
                <a:moveTo>
                  <a:pt x="0" y="783973"/>
                </a:moveTo>
                <a:lnTo>
                  <a:pt x="7465484" y="783973"/>
                </a:lnTo>
                <a:lnTo>
                  <a:pt x="7465484" y="0"/>
                </a:lnTo>
                <a:lnTo>
                  <a:pt x="0" y="0"/>
                </a:lnTo>
                <a:lnTo>
                  <a:pt x="0" y="783973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241" y="1134249"/>
            <a:ext cx="7465695" cy="2204720"/>
          </a:xfrm>
          <a:custGeom>
            <a:avLst/>
            <a:gdLst/>
            <a:ahLst/>
            <a:cxnLst/>
            <a:rect l="l" t="t" r="r" b="b"/>
            <a:pathLst>
              <a:path w="7465695" h="2204720">
                <a:moveTo>
                  <a:pt x="7465492" y="0"/>
                </a:moveTo>
                <a:lnTo>
                  <a:pt x="7221258" y="0"/>
                </a:lnTo>
                <a:lnTo>
                  <a:pt x="7221258" y="466382"/>
                </a:lnTo>
                <a:lnTo>
                  <a:pt x="0" y="466382"/>
                </a:lnTo>
                <a:lnTo>
                  <a:pt x="0" y="2204326"/>
                </a:lnTo>
                <a:lnTo>
                  <a:pt x="7465492" y="2204326"/>
                </a:lnTo>
                <a:lnTo>
                  <a:pt x="7465492" y="466382"/>
                </a:lnTo>
                <a:lnTo>
                  <a:pt x="7465492" y="0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9248" y="1134247"/>
            <a:ext cx="320675" cy="466725"/>
          </a:xfrm>
          <a:custGeom>
            <a:avLst/>
            <a:gdLst/>
            <a:ahLst/>
            <a:cxnLst/>
            <a:rect l="l" t="t" r="r" b="b"/>
            <a:pathLst>
              <a:path w="320675" h="466725">
                <a:moveTo>
                  <a:pt x="0" y="466374"/>
                </a:moveTo>
                <a:lnTo>
                  <a:pt x="320349" y="466374"/>
                </a:lnTo>
                <a:lnTo>
                  <a:pt x="320349" y="0"/>
                </a:lnTo>
                <a:lnTo>
                  <a:pt x="0" y="0"/>
                </a:lnTo>
                <a:lnTo>
                  <a:pt x="0" y="466374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73193" y="1134247"/>
            <a:ext cx="2874010" cy="466725"/>
          </a:xfrm>
          <a:custGeom>
            <a:avLst/>
            <a:gdLst/>
            <a:ahLst/>
            <a:cxnLst/>
            <a:rect l="l" t="t" r="r" b="b"/>
            <a:pathLst>
              <a:path w="2874010" h="466725">
                <a:moveTo>
                  <a:pt x="0" y="466374"/>
                </a:moveTo>
                <a:lnTo>
                  <a:pt x="2873719" y="466374"/>
                </a:lnTo>
                <a:lnTo>
                  <a:pt x="2873719" y="0"/>
                </a:lnTo>
                <a:lnTo>
                  <a:pt x="0" y="0"/>
                </a:lnTo>
                <a:lnTo>
                  <a:pt x="0" y="466374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27718" y="1021917"/>
            <a:ext cx="0" cy="2317115"/>
          </a:xfrm>
          <a:custGeom>
            <a:avLst/>
            <a:gdLst/>
            <a:ahLst/>
            <a:cxnLst/>
            <a:rect l="l" t="t" r="r" b="b"/>
            <a:pathLst>
              <a:path w="0" h="2317115">
                <a:moveTo>
                  <a:pt x="0" y="0"/>
                </a:moveTo>
                <a:lnTo>
                  <a:pt x="0" y="2316650"/>
                </a:lnTo>
              </a:path>
            </a:pathLst>
          </a:custGeom>
          <a:ln w="12374">
            <a:solidFill>
              <a:srgbClr val="041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08668" y="445985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2374">
            <a:solidFill>
              <a:srgbClr val="041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16213" y="1021917"/>
            <a:ext cx="0" cy="2317115"/>
          </a:xfrm>
          <a:custGeom>
            <a:avLst/>
            <a:gdLst/>
            <a:ahLst/>
            <a:cxnLst/>
            <a:rect l="l" t="t" r="r" b="b"/>
            <a:pathLst>
              <a:path w="0" h="2317115">
                <a:moveTo>
                  <a:pt x="0" y="0"/>
                </a:moveTo>
                <a:lnTo>
                  <a:pt x="0" y="2316650"/>
                </a:lnTo>
              </a:path>
            </a:pathLst>
          </a:custGeom>
          <a:ln w="12374">
            <a:solidFill>
              <a:srgbClr val="041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97163" y="445985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099" y="0"/>
                </a:lnTo>
              </a:path>
            </a:pathLst>
          </a:custGeom>
          <a:ln w="12374">
            <a:solidFill>
              <a:srgbClr val="04183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78347" y="3338568"/>
            <a:ext cx="6387465" cy="1115695"/>
          </a:xfrm>
          <a:prstGeom prst="rect">
            <a:avLst/>
          </a:prstGeom>
          <a:solidFill>
            <a:srgbClr val="F99777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703195" marR="118745" indent="-2595245">
              <a:lnSpc>
                <a:spcPts val="1420"/>
              </a:lnSpc>
              <a:spcBef>
                <a:spcPts val="1255"/>
              </a:spcBef>
            </a:pPr>
            <a:r>
              <a:rPr dirty="0" sz="1200" spc="-40" i="1">
                <a:latin typeface="Verdana"/>
                <a:cs typeface="Verdana"/>
              </a:rPr>
              <a:t>Bebaskan</a:t>
            </a:r>
            <a:r>
              <a:rPr dirty="0" sz="1200" spc="-80" i="1">
                <a:latin typeface="Verdana"/>
                <a:cs typeface="Verdana"/>
              </a:rPr>
              <a:t> pikiranmu. </a:t>
            </a:r>
            <a:r>
              <a:rPr dirty="0" sz="1200" spc="-65" i="1">
                <a:latin typeface="Verdana"/>
                <a:cs typeface="Verdana"/>
              </a:rPr>
              <a:t>Isilah</a:t>
            </a:r>
            <a:r>
              <a:rPr dirty="0" sz="1200" spc="-75" i="1">
                <a:latin typeface="Verdana"/>
                <a:cs typeface="Verdana"/>
              </a:rPr>
              <a:t> </a:t>
            </a:r>
            <a:r>
              <a:rPr dirty="0" sz="1200" spc="-25" i="1">
                <a:latin typeface="Verdana"/>
                <a:cs typeface="Verdana"/>
              </a:rPr>
              <a:t>tabel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65" i="1">
                <a:latin typeface="Verdana"/>
                <a:cs typeface="Verdana"/>
              </a:rPr>
              <a:t>ini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55" i="1">
                <a:latin typeface="Verdana"/>
                <a:cs typeface="Verdana"/>
              </a:rPr>
              <a:t>dengan</a:t>
            </a:r>
            <a:r>
              <a:rPr dirty="0" sz="1200" spc="-75" i="1">
                <a:latin typeface="Verdana"/>
                <a:cs typeface="Verdana"/>
              </a:rPr>
              <a:t> </a:t>
            </a:r>
            <a:r>
              <a:rPr dirty="0" sz="1200" spc="-30" i="1">
                <a:latin typeface="Verdana"/>
                <a:cs typeface="Verdana"/>
              </a:rPr>
              <a:t>percaya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40" i="1">
                <a:latin typeface="Verdana"/>
                <a:cs typeface="Verdana"/>
              </a:rPr>
              <a:t>diri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40" i="1">
                <a:latin typeface="Verdana"/>
                <a:cs typeface="Verdana"/>
              </a:rPr>
              <a:t>sesuai</a:t>
            </a:r>
            <a:r>
              <a:rPr dirty="0" sz="1200" spc="-75" i="1">
                <a:latin typeface="Verdana"/>
                <a:cs typeface="Verdana"/>
              </a:rPr>
              <a:t> </a:t>
            </a:r>
            <a:r>
              <a:rPr dirty="0" sz="1200" spc="-55" i="1">
                <a:latin typeface="Verdana"/>
                <a:cs typeface="Verdana"/>
              </a:rPr>
              <a:t>dengan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5" i="1">
                <a:latin typeface="Verdana"/>
                <a:cs typeface="Verdana"/>
              </a:rPr>
              <a:t>apa</a:t>
            </a:r>
            <a:r>
              <a:rPr dirty="0" sz="1200" spc="-80" i="1">
                <a:latin typeface="Verdana"/>
                <a:cs typeface="Verdana"/>
              </a:rPr>
              <a:t> </a:t>
            </a:r>
            <a:r>
              <a:rPr dirty="0" sz="1200" spc="-40" i="1">
                <a:latin typeface="Verdana"/>
                <a:cs typeface="Verdana"/>
              </a:rPr>
              <a:t>yang</a:t>
            </a:r>
            <a:r>
              <a:rPr dirty="0" sz="1200" spc="-75" i="1">
                <a:latin typeface="Verdana"/>
                <a:cs typeface="Verdana"/>
              </a:rPr>
              <a:t> </a:t>
            </a:r>
            <a:r>
              <a:rPr dirty="0" sz="1200" spc="-110" i="1">
                <a:latin typeface="Verdana"/>
                <a:cs typeface="Verdana"/>
              </a:rPr>
              <a:t>kamu  </a:t>
            </a:r>
            <a:r>
              <a:rPr dirty="0" sz="1200" spc="-60" i="1">
                <a:latin typeface="Verdana"/>
                <a:cs typeface="Verdana"/>
              </a:rPr>
              <a:t>ingin</a:t>
            </a:r>
            <a:r>
              <a:rPr dirty="0" sz="1200" spc="-95" i="1">
                <a:latin typeface="Verdana"/>
                <a:cs typeface="Verdana"/>
              </a:rPr>
              <a:t> </a:t>
            </a:r>
            <a:r>
              <a:rPr dirty="0" sz="1200" spc="-50" i="1">
                <a:latin typeface="Verdana"/>
                <a:cs typeface="Verdana"/>
              </a:rPr>
              <a:t>tuliskan.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65192" y="911823"/>
            <a:ext cx="2014220" cy="688975"/>
          </a:xfrm>
          <a:custGeom>
            <a:avLst/>
            <a:gdLst/>
            <a:ahLst/>
            <a:cxnLst/>
            <a:rect l="l" t="t" r="r" b="b"/>
            <a:pathLst>
              <a:path w="2014220" h="688975">
                <a:moveTo>
                  <a:pt x="2013595" y="688798"/>
                </a:moveTo>
                <a:lnTo>
                  <a:pt x="0" y="688798"/>
                </a:lnTo>
                <a:lnTo>
                  <a:pt x="0" y="0"/>
                </a:lnTo>
                <a:lnTo>
                  <a:pt x="2013595" y="0"/>
                </a:lnTo>
                <a:lnTo>
                  <a:pt x="2013595" y="6887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772519" y="1036894"/>
            <a:ext cx="159702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10">
                <a:latin typeface="Verdana"/>
                <a:cs typeface="Verdana"/>
              </a:rPr>
              <a:t>Impian </a:t>
            </a:r>
            <a:r>
              <a:rPr dirty="0" sz="1300" spc="-10">
                <a:latin typeface="Verdana"/>
                <a:cs typeface="Verdana"/>
              </a:rPr>
              <a:t>saya </a:t>
            </a:r>
            <a:r>
              <a:rPr dirty="0" sz="1300" spc="-40">
                <a:latin typeface="Verdana"/>
                <a:cs typeface="Verdana"/>
              </a:rPr>
              <a:t>di</a:t>
            </a:r>
            <a:r>
              <a:rPr dirty="0" sz="1300" spc="-229">
                <a:latin typeface="Verdana"/>
                <a:cs typeface="Verdana"/>
              </a:rPr>
              <a:t> </a:t>
            </a:r>
            <a:r>
              <a:rPr dirty="0" sz="1300" spc="-70">
                <a:latin typeface="Verdana"/>
                <a:cs typeface="Verdana"/>
              </a:rPr>
              <a:t>masa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19087" y="1236919"/>
            <a:ext cx="505459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0">
                <a:latin typeface="Verdana"/>
                <a:cs typeface="Verdana"/>
              </a:rPr>
              <a:t>depan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59597" y="911823"/>
            <a:ext cx="2014220" cy="688975"/>
          </a:xfrm>
          <a:custGeom>
            <a:avLst/>
            <a:gdLst/>
            <a:ahLst/>
            <a:cxnLst/>
            <a:rect l="l" t="t" r="r" b="b"/>
            <a:pathLst>
              <a:path w="2014220" h="688975">
                <a:moveTo>
                  <a:pt x="2013595" y="688798"/>
                </a:moveTo>
                <a:lnTo>
                  <a:pt x="0" y="688798"/>
                </a:lnTo>
                <a:lnTo>
                  <a:pt x="0" y="0"/>
                </a:lnTo>
                <a:lnTo>
                  <a:pt x="2013595" y="0"/>
                </a:lnTo>
                <a:lnTo>
                  <a:pt x="2013595" y="6887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645289" y="1136907"/>
            <a:ext cx="104013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Verdana"/>
                <a:cs typeface="Verdana"/>
              </a:rPr>
              <a:t>Saya </a:t>
            </a:r>
            <a:r>
              <a:rPr dirty="0" sz="1300" spc="15">
                <a:latin typeface="Verdana"/>
                <a:cs typeface="Verdana"/>
              </a:rPr>
              <a:t>saat</a:t>
            </a:r>
            <a:r>
              <a:rPr dirty="0" sz="1300" spc="-235">
                <a:latin typeface="Verdana"/>
                <a:cs typeface="Verdana"/>
              </a:rPr>
              <a:t> </a:t>
            </a:r>
            <a:r>
              <a:rPr dirty="0" sz="1300" spc="-70">
                <a:latin typeface="Verdana"/>
                <a:cs typeface="Verdana"/>
              </a:rPr>
              <a:t>ini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46912" y="911823"/>
            <a:ext cx="2014220" cy="688975"/>
          </a:xfrm>
          <a:custGeom>
            <a:avLst/>
            <a:gdLst/>
            <a:ahLst/>
            <a:cxnLst/>
            <a:rect l="l" t="t" r="r" b="b"/>
            <a:pathLst>
              <a:path w="2014220" h="688975">
                <a:moveTo>
                  <a:pt x="2013595" y="688798"/>
                </a:moveTo>
                <a:lnTo>
                  <a:pt x="0" y="688798"/>
                </a:lnTo>
                <a:lnTo>
                  <a:pt x="0" y="0"/>
                </a:lnTo>
                <a:lnTo>
                  <a:pt x="2013595" y="0"/>
                </a:lnTo>
                <a:lnTo>
                  <a:pt x="2013595" y="6887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232526" y="936882"/>
            <a:ext cx="1640205" cy="62357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>
              <a:lnSpc>
                <a:spcPct val="101000"/>
              </a:lnSpc>
              <a:spcBef>
                <a:spcPts val="85"/>
              </a:spcBef>
            </a:pPr>
            <a:r>
              <a:rPr dirty="0" sz="1300" spc="-35">
                <a:latin typeface="Verdana"/>
                <a:cs typeface="Verdana"/>
              </a:rPr>
              <a:t>Yang </a:t>
            </a:r>
            <a:r>
              <a:rPr dirty="0" sz="1300" spc="-10">
                <a:latin typeface="Verdana"/>
                <a:cs typeface="Verdana"/>
              </a:rPr>
              <a:t>saya</a:t>
            </a:r>
            <a:r>
              <a:rPr dirty="0" sz="1300" spc="-240">
                <a:latin typeface="Verdana"/>
                <a:cs typeface="Verdana"/>
              </a:rPr>
              <a:t> </a:t>
            </a:r>
            <a:r>
              <a:rPr dirty="0" sz="1300" spc="-45">
                <a:latin typeface="Verdana"/>
                <a:cs typeface="Verdana"/>
              </a:rPr>
              <a:t>usahakan  </a:t>
            </a:r>
            <a:r>
              <a:rPr dirty="0" sz="1300" spc="-10">
                <a:latin typeface="Verdana"/>
                <a:cs typeface="Verdana"/>
              </a:rPr>
              <a:t>agar </a:t>
            </a:r>
            <a:r>
              <a:rPr dirty="0" sz="1300" spc="-85">
                <a:latin typeface="Verdana"/>
                <a:cs typeface="Verdana"/>
              </a:rPr>
              <a:t>impian </a:t>
            </a:r>
            <a:r>
              <a:rPr dirty="0" sz="1300" spc="-10">
                <a:latin typeface="Verdana"/>
                <a:cs typeface="Verdana"/>
              </a:rPr>
              <a:t>saya  </a:t>
            </a:r>
            <a:r>
              <a:rPr dirty="0" sz="1300" spc="-100">
                <a:latin typeface="Verdana"/>
                <a:cs typeface="Verdana"/>
              </a:rPr>
              <a:t>menjadi</a:t>
            </a:r>
            <a:r>
              <a:rPr dirty="0" sz="1300" spc="-114">
                <a:latin typeface="Verdana"/>
                <a:cs typeface="Verdana"/>
              </a:rPr>
              <a:t> </a:t>
            </a:r>
            <a:r>
              <a:rPr dirty="0" sz="1300" spc="-45">
                <a:latin typeface="Verdana"/>
                <a:cs typeface="Verdana"/>
              </a:rPr>
              <a:t>kenyataan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72207" y="292489"/>
            <a:ext cx="4968875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/>
              <a:t>Lembar </a:t>
            </a:r>
            <a:r>
              <a:rPr dirty="0" sz="1600" spc="-130"/>
              <a:t>Kerja: </a:t>
            </a:r>
            <a:r>
              <a:rPr dirty="0" sz="1600" spc="-80"/>
              <a:t>Mengenal </a:t>
            </a:r>
            <a:r>
              <a:rPr dirty="0" sz="1600" spc="-90"/>
              <a:t>Diri </a:t>
            </a:r>
            <a:r>
              <a:rPr dirty="0" sz="1600" spc="-50"/>
              <a:t>dan </a:t>
            </a:r>
            <a:r>
              <a:rPr dirty="0" sz="1600" spc="-135"/>
              <a:t>Impian </a:t>
            </a:r>
            <a:r>
              <a:rPr dirty="0" sz="1600" spc="-10"/>
              <a:t>Masa</a:t>
            </a:r>
            <a:r>
              <a:rPr dirty="0" sz="1600" spc="-250"/>
              <a:t> </a:t>
            </a:r>
            <a:r>
              <a:rPr dirty="0" sz="1600" spc="-90"/>
              <a:t>Depan</a:t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949" y="997898"/>
            <a:ext cx="8168005" cy="3949065"/>
          </a:xfrm>
          <a:custGeom>
            <a:avLst/>
            <a:gdLst/>
            <a:ahLst/>
            <a:cxnLst/>
            <a:rect l="l" t="t" r="r" b="b"/>
            <a:pathLst>
              <a:path w="8168005" h="3949065">
                <a:moveTo>
                  <a:pt x="8167483" y="3948892"/>
                </a:moveTo>
                <a:lnTo>
                  <a:pt x="0" y="3948892"/>
                </a:lnTo>
                <a:lnTo>
                  <a:pt x="0" y="0"/>
                </a:lnTo>
                <a:lnTo>
                  <a:pt x="8167483" y="0"/>
                </a:lnTo>
                <a:lnTo>
                  <a:pt x="8167483" y="3948892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3499" y="993085"/>
          <a:ext cx="8210550" cy="3958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5075"/>
                <a:gridCol w="2705735"/>
                <a:gridCol w="2956560"/>
              </a:tblGrid>
              <a:tr h="41622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300" spc="-110">
                          <a:solidFill>
                            <a:srgbClr val="041834"/>
                          </a:solidFill>
                          <a:latin typeface="Verdana"/>
                          <a:cs typeface="Verdana"/>
                        </a:rPr>
                        <a:t>Impian </a:t>
                      </a:r>
                      <a:r>
                        <a:rPr dirty="0" sz="1300" spc="-35">
                          <a:solidFill>
                            <a:srgbClr val="041834"/>
                          </a:solidFill>
                          <a:latin typeface="Verdana"/>
                          <a:cs typeface="Verdana"/>
                        </a:rPr>
                        <a:t>Saya </a:t>
                      </a:r>
                      <a:r>
                        <a:rPr dirty="0" sz="1300" spc="-40">
                          <a:solidFill>
                            <a:srgbClr val="041834"/>
                          </a:solidFill>
                          <a:latin typeface="Verdana"/>
                          <a:cs typeface="Verdana"/>
                        </a:rPr>
                        <a:t>di </a:t>
                      </a:r>
                      <a:r>
                        <a:rPr dirty="0" sz="1300" spc="-10">
                          <a:solidFill>
                            <a:srgbClr val="041834"/>
                          </a:solidFill>
                          <a:latin typeface="Verdana"/>
                          <a:cs typeface="Verdana"/>
                        </a:rPr>
                        <a:t>Masa</a:t>
                      </a:r>
                      <a:r>
                        <a:rPr dirty="0" sz="1300" spc="-215">
                          <a:solidFill>
                            <a:srgbClr val="041834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00" spc="-75">
                          <a:solidFill>
                            <a:srgbClr val="041834"/>
                          </a:solidFill>
                          <a:latin typeface="Verdana"/>
                          <a:cs typeface="Verdana"/>
                        </a:rPr>
                        <a:t>Depan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 marT="10160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30398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200" spc="-65">
                          <a:latin typeface="Verdana"/>
                          <a:cs typeface="Verdana"/>
                        </a:rPr>
                        <a:t>Kalimat</a:t>
                      </a:r>
                      <a:r>
                        <a:rPr dirty="0" sz="12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55">
                          <a:latin typeface="Verdana"/>
                          <a:cs typeface="Verdana"/>
                        </a:rPr>
                        <a:t>motivasi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11811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300" spc="-45">
                          <a:latin typeface="Verdana"/>
                          <a:cs typeface="Verdana"/>
                        </a:rPr>
                        <a:t>Ilustrasi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 marT="190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61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5725" marR="370840">
                        <a:lnSpc>
                          <a:spcPts val="1420"/>
                        </a:lnSpc>
                        <a:spcBef>
                          <a:spcPts val="5"/>
                        </a:spcBef>
                        <a:tabLst>
                          <a:tab pos="1095375" algn="l"/>
                        </a:tabLst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Saat saya 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dewasa,</a:t>
                      </a:r>
                      <a:r>
                        <a:rPr dirty="0" sz="1200" spc="-2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5">
                          <a:latin typeface="Verdana"/>
                          <a:cs typeface="Verdana"/>
                        </a:rPr>
                        <a:t>cita-cita  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saya</a:t>
                      </a:r>
                      <a:r>
                        <a:rPr dirty="0" sz="12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25">
                          <a:latin typeface="Verdana"/>
                          <a:cs typeface="Verdana"/>
                        </a:rPr>
                        <a:t>adalah	</a:t>
                      </a:r>
                      <a:r>
                        <a:rPr dirty="0" sz="1200" spc="-70">
                          <a:latin typeface="Verdana"/>
                          <a:cs typeface="Verdana"/>
                        </a:rPr>
                        <a:t>...………………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7C37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25425" marR="505459" indent="-140335">
                        <a:lnSpc>
                          <a:spcPts val="1420"/>
                        </a:lnSpc>
                        <a:spcBef>
                          <a:spcPts val="1060"/>
                        </a:spcBef>
                        <a:tabLst>
                          <a:tab pos="542290" algn="l"/>
                        </a:tabLst>
                      </a:pPr>
                      <a:r>
                        <a:rPr dirty="0" sz="1200" spc="-30">
                          <a:latin typeface="Verdana"/>
                          <a:cs typeface="Verdana"/>
                        </a:rPr>
                        <a:t>Saya berbakat </a:t>
                      </a:r>
                      <a:r>
                        <a:rPr dirty="0" sz="1200" spc="-65">
                          <a:latin typeface="Verdana"/>
                          <a:cs typeface="Verdana"/>
                        </a:rPr>
                        <a:t>dalam</a:t>
                      </a:r>
                      <a:r>
                        <a:rPr dirty="0" sz="1200" spc="-25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65">
                          <a:latin typeface="Verdana"/>
                          <a:cs typeface="Verdana"/>
                        </a:rPr>
                        <a:t>bidang:  </a:t>
                      </a:r>
                      <a:r>
                        <a:rPr dirty="0" sz="1200" spc="-254">
                          <a:latin typeface="Verdana"/>
                          <a:cs typeface="Verdana"/>
                        </a:rPr>
                        <a:t>1.	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……………………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86690">
                        <a:lnSpc>
                          <a:spcPts val="1380"/>
                        </a:lnSpc>
                        <a:tabLst>
                          <a:tab pos="542290" algn="l"/>
                        </a:tabLst>
                      </a:pPr>
                      <a:r>
                        <a:rPr dirty="0" sz="1200" spc="-105">
                          <a:latin typeface="Verdana"/>
                          <a:cs typeface="Verdana"/>
                        </a:rPr>
                        <a:t>2.	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……………………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184150">
                        <a:lnSpc>
                          <a:spcPts val="1435"/>
                        </a:lnSpc>
                        <a:tabLst>
                          <a:tab pos="542290" algn="l"/>
                        </a:tabLst>
                      </a:pPr>
                      <a:r>
                        <a:rPr dirty="0" sz="1200" spc="-95">
                          <a:latin typeface="Verdana"/>
                          <a:cs typeface="Verdana"/>
                        </a:rPr>
                        <a:t>3.	</a:t>
                      </a:r>
                      <a:r>
                        <a:rPr dirty="0" sz="1200" spc="-60">
                          <a:latin typeface="Verdana"/>
                          <a:cs typeface="Verdana"/>
                        </a:rPr>
                        <a:t>…………………..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5725" marR="133350">
                        <a:lnSpc>
                          <a:spcPts val="1420"/>
                        </a:lnSpc>
                      </a:pPr>
                      <a:r>
                        <a:rPr dirty="0" sz="1200" spc="-30">
                          <a:latin typeface="Verdana"/>
                          <a:cs typeface="Verdana"/>
                        </a:rPr>
                        <a:t>Saya </a:t>
                      </a:r>
                      <a:r>
                        <a:rPr dirty="0" sz="1200" spc="-110">
                          <a:latin typeface="Verdana"/>
                          <a:cs typeface="Verdana"/>
                        </a:rPr>
                        <a:t>memiliki </a:t>
                      </a:r>
                      <a:r>
                        <a:rPr dirty="0" sz="1200" spc="-35">
                          <a:latin typeface="Verdana"/>
                          <a:cs typeface="Verdana"/>
                        </a:rPr>
                        <a:t>sikap </a:t>
                      </a:r>
                      <a:r>
                        <a:rPr dirty="0" sz="1200" spc="-60">
                          <a:latin typeface="Verdana"/>
                          <a:cs typeface="Verdana"/>
                        </a:rPr>
                        <a:t>berikut…..</a:t>
                      </a:r>
                      <a:r>
                        <a:rPr dirty="0" sz="1200" spc="-25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55">
                          <a:latin typeface="Verdana"/>
                          <a:cs typeface="Verdana"/>
                        </a:rPr>
                        <a:t>(lingkari  </a:t>
                      </a:r>
                      <a:r>
                        <a:rPr dirty="0" sz="1200" spc="-60">
                          <a:latin typeface="Verdana"/>
                          <a:cs typeface="Verdana"/>
                        </a:rPr>
                        <a:t>3 </a:t>
                      </a:r>
                      <a:r>
                        <a:rPr dirty="0" sz="1200" spc="-35">
                          <a:latin typeface="Verdana"/>
                          <a:cs typeface="Verdana"/>
                        </a:rPr>
                        <a:t>sikap </a:t>
                      </a:r>
                      <a:r>
                        <a:rPr dirty="0" sz="1200" spc="-40">
                          <a:latin typeface="Verdana"/>
                          <a:cs typeface="Verdana"/>
                        </a:rPr>
                        <a:t>yang 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sangat </a:t>
                      </a:r>
                      <a:r>
                        <a:rPr dirty="0" sz="1200" spc="-75">
                          <a:latin typeface="Verdana"/>
                          <a:cs typeface="Verdana"/>
                        </a:rPr>
                        <a:t>menggambarkan  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dirimu </a:t>
                      </a:r>
                      <a:r>
                        <a:rPr dirty="0" sz="1200" spc="10">
                          <a:latin typeface="Verdana"/>
                          <a:cs typeface="Verdana"/>
                        </a:rPr>
                        <a:t>saat</a:t>
                      </a:r>
                      <a:r>
                        <a:rPr dirty="0" sz="1200" spc="-1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90">
                          <a:latin typeface="Verdana"/>
                          <a:cs typeface="Verdana"/>
                        </a:rPr>
                        <a:t>ini.)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127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85393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200" spc="-60">
                          <a:latin typeface="Verdana"/>
                          <a:cs typeface="Verdana"/>
                        </a:rPr>
                        <a:t>Karena…….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3683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4555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85725" marR="301625">
                        <a:lnSpc>
                          <a:spcPts val="1420"/>
                        </a:lnSpc>
                      </a:pPr>
                      <a:r>
                        <a:rPr dirty="0" sz="1200" spc="-45">
                          <a:latin typeface="Verdana"/>
                          <a:cs typeface="Verdana"/>
                        </a:rPr>
                        <a:t>Hal </a:t>
                      </a:r>
                      <a:r>
                        <a:rPr dirty="0" sz="1200" spc="-50">
                          <a:latin typeface="Verdana"/>
                          <a:cs typeface="Verdana"/>
                        </a:rPr>
                        <a:t>penting </a:t>
                      </a:r>
                      <a:r>
                        <a:rPr dirty="0" sz="1200" spc="-65">
                          <a:latin typeface="Verdana"/>
                          <a:cs typeface="Verdana"/>
                        </a:rPr>
                        <a:t>dalam </a:t>
                      </a:r>
                      <a:r>
                        <a:rPr dirty="0" sz="1200" spc="-55">
                          <a:latin typeface="Verdana"/>
                          <a:cs typeface="Verdana"/>
                        </a:rPr>
                        <a:t>hidup</a:t>
                      </a:r>
                      <a:r>
                        <a:rPr dirty="0" sz="1200" spc="-229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saya  </a:t>
                      </a:r>
                      <a:r>
                        <a:rPr dirty="0" sz="1200" spc="-30">
                          <a:latin typeface="Verdana"/>
                          <a:cs typeface="Verdana"/>
                        </a:rPr>
                        <a:t>adalah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85725">
                        <a:lnSpc>
                          <a:spcPts val="1380"/>
                        </a:lnSpc>
                      </a:pPr>
                      <a:r>
                        <a:rPr dirty="0" sz="1200" spc="-45">
                          <a:latin typeface="Verdana"/>
                          <a:cs typeface="Verdana"/>
                        </a:rPr>
                        <a:t>…………………………………………………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85725">
                        <a:lnSpc>
                          <a:spcPts val="1425"/>
                        </a:lnSpc>
                      </a:pPr>
                      <a:r>
                        <a:rPr dirty="0" sz="1200" spc="-45">
                          <a:latin typeface="Verdana"/>
                          <a:cs typeface="Verdana"/>
                        </a:rPr>
                        <a:t>…………………………………………………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85725">
                        <a:lnSpc>
                          <a:spcPts val="1430"/>
                        </a:lnSpc>
                      </a:pPr>
                      <a:r>
                        <a:rPr dirty="0" sz="1200" spc="-75">
                          <a:latin typeface="Verdana"/>
                          <a:cs typeface="Verdana"/>
                        </a:rPr>
                        <a:t>…………………….....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ts val="1430"/>
                        </a:lnSpc>
                        <a:spcBef>
                          <a:spcPts val="1105"/>
                        </a:spcBef>
                      </a:pPr>
                      <a:r>
                        <a:rPr dirty="0" sz="1200" spc="-50">
                          <a:latin typeface="Verdana"/>
                          <a:cs typeface="Verdana"/>
                        </a:rPr>
                        <a:t>Jika 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saya </a:t>
                      </a:r>
                      <a:r>
                        <a:rPr dirty="0" sz="1200" spc="-55">
                          <a:latin typeface="Verdana"/>
                          <a:cs typeface="Verdana"/>
                        </a:rPr>
                        <a:t>sukses, 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maka 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saya</a:t>
                      </a:r>
                      <a:r>
                        <a:rPr dirty="0" sz="1200" spc="-2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akan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85090">
                        <a:lnSpc>
                          <a:spcPts val="1425"/>
                        </a:lnSpc>
                      </a:pPr>
                      <a:r>
                        <a:rPr dirty="0" sz="1200" spc="-45">
                          <a:latin typeface="Verdana"/>
                          <a:cs typeface="Verdana"/>
                        </a:rPr>
                        <a:t>………………………………………………………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85090">
                        <a:lnSpc>
                          <a:spcPts val="1425"/>
                        </a:lnSpc>
                      </a:pPr>
                      <a:r>
                        <a:rPr dirty="0" sz="1200" spc="-45">
                          <a:latin typeface="Verdana"/>
                          <a:cs typeface="Verdana"/>
                        </a:rPr>
                        <a:t>………………………………………………………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85090">
                        <a:lnSpc>
                          <a:spcPts val="1435"/>
                        </a:lnSpc>
                      </a:pPr>
                      <a:r>
                        <a:rPr dirty="0" sz="1200" spc="-80">
                          <a:latin typeface="Verdana"/>
                          <a:cs typeface="Verdana"/>
                        </a:rPr>
                        <a:t>………………...…...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153487" y="3070318"/>
            <a:ext cx="1854446" cy="1679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1272" y="409557"/>
            <a:ext cx="32277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041834"/>
                </a:solidFill>
                <a:latin typeface="Verdana"/>
                <a:cs typeface="Verdana"/>
              </a:rPr>
              <a:t>Lembar </a:t>
            </a:r>
            <a:r>
              <a:rPr dirty="0" sz="1600" spc="-130">
                <a:solidFill>
                  <a:srgbClr val="041834"/>
                </a:solidFill>
                <a:latin typeface="Verdana"/>
                <a:cs typeface="Verdana"/>
              </a:rPr>
              <a:t>Kerja: </a:t>
            </a:r>
            <a:r>
              <a:rPr dirty="0" sz="1600" spc="-135">
                <a:solidFill>
                  <a:srgbClr val="041834"/>
                </a:solidFill>
                <a:latin typeface="Verdana"/>
                <a:cs typeface="Verdana"/>
              </a:rPr>
              <a:t>Impian </a:t>
            </a:r>
            <a:r>
              <a:rPr dirty="0" sz="1600" spc="-10">
                <a:solidFill>
                  <a:srgbClr val="041834"/>
                </a:solidFill>
                <a:latin typeface="Verdana"/>
                <a:cs typeface="Verdana"/>
              </a:rPr>
              <a:t>Masa</a:t>
            </a:r>
            <a:r>
              <a:rPr dirty="0" sz="1600" spc="-170">
                <a:solidFill>
                  <a:srgbClr val="041834"/>
                </a:solidFill>
                <a:latin typeface="Verdana"/>
                <a:cs typeface="Verdana"/>
              </a:rPr>
              <a:t> </a:t>
            </a:r>
            <a:r>
              <a:rPr dirty="0" sz="1600" spc="-90">
                <a:solidFill>
                  <a:srgbClr val="041834"/>
                </a:solidFill>
                <a:latin typeface="Verdana"/>
                <a:cs typeface="Verdana"/>
              </a:rPr>
              <a:t>Depan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949" y="997898"/>
            <a:ext cx="8168005" cy="3827779"/>
          </a:xfrm>
          <a:custGeom>
            <a:avLst/>
            <a:gdLst/>
            <a:ahLst/>
            <a:cxnLst/>
            <a:rect l="l" t="t" r="r" b="b"/>
            <a:pathLst>
              <a:path w="8168005" h="3827779">
                <a:moveTo>
                  <a:pt x="8167483" y="3827392"/>
                </a:moveTo>
                <a:lnTo>
                  <a:pt x="0" y="3827392"/>
                </a:lnTo>
                <a:lnTo>
                  <a:pt x="0" y="0"/>
                </a:lnTo>
                <a:lnTo>
                  <a:pt x="8167483" y="0"/>
                </a:lnTo>
                <a:lnTo>
                  <a:pt x="8167483" y="3827392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4174" y="993130"/>
          <a:ext cx="8210550" cy="3842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61560"/>
                <a:gridCol w="3306445"/>
              </a:tblGrid>
              <a:tr h="382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300" spc="-80">
                          <a:latin typeface="Verdana"/>
                          <a:cs typeface="Verdana"/>
                        </a:rPr>
                        <a:t>Tugas: </a:t>
                      </a:r>
                      <a:r>
                        <a:rPr dirty="0" sz="1300" spc="-35">
                          <a:latin typeface="Verdana"/>
                          <a:cs typeface="Verdana"/>
                        </a:rPr>
                        <a:t>Usaha</a:t>
                      </a:r>
                      <a:r>
                        <a:rPr dirty="0" sz="1300" spc="-1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00" spc="-105">
                          <a:latin typeface="Verdana"/>
                          <a:cs typeface="Verdana"/>
                        </a:rPr>
                        <a:t>Impian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 marT="84455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300" spc="-40">
                          <a:solidFill>
                            <a:srgbClr val="041834"/>
                          </a:solidFill>
                          <a:latin typeface="Verdana"/>
                          <a:cs typeface="Verdana"/>
                        </a:rPr>
                        <a:t>Panduan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 marT="8445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19966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42925" marR="102870" indent="-320675">
                        <a:lnSpc>
                          <a:spcPts val="1420"/>
                        </a:lnSpc>
                        <a:spcBef>
                          <a:spcPts val="1185"/>
                        </a:spcBef>
                        <a:buFont typeface="Arial"/>
                        <a:buChar char="●"/>
                        <a:tabLst>
                          <a:tab pos="542290" algn="l"/>
                          <a:tab pos="543560" algn="l"/>
                        </a:tabLst>
                      </a:pPr>
                      <a:r>
                        <a:rPr dirty="0" sz="1200" spc="-45">
                          <a:latin typeface="Verdana"/>
                          <a:cs typeface="Verdana"/>
                        </a:rPr>
                        <a:t>Bagaimana </a:t>
                      </a:r>
                      <a:r>
                        <a:rPr dirty="0" sz="1200" spc="-55">
                          <a:latin typeface="Verdana"/>
                          <a:cs typeface="Verdana"/>
                        </a:rPr>
                        <a:t>bentuk 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produk</a:t>
                      </a:r>
                      <a:r>
                        <a:rPr dirty="0" sz="1200" spc="-2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55">
                          <a:latin typeface="Verdana"/>
                          <a:cs typeface="Verdana"/>
                        </a:rPr>
                        <a:t>usahamu?  </a:t>
                      </a:r>
                      <a:r>
                        <a:rPr dirty="0" sz="1200" spc="-70">
                          <a:latin typeface="Verdana"/>
                          <a:cs typeface="Verdana"/>
                        </a:rPr>
                        <a:t>Gambarkan </a:t>
                      </a:r>
                      <a:r>
                        <a:rPr dirty="0" sz="1200" spc="-55">
                          <a:latin typeface="Verdana"/>
                          <a:cs typeface="Verdana"/>
                        </a:rPr>
                        <a:t>ide</a:t>
                      </a:r>
                      <a:r>
                        <a:rPr dirty="0" sz="12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80">
                          <a:latin typeface="Verdana"/>
                          <a:cs typeface="Verdana"/>
                        </a:rPr>
                        <a:t>bisnismu.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42925" marR="521970" indent="-320675">
                        <a:lnSpc>
                          <a:spcPts val="1420"/>
                        </a:lnSpc>
                        <a:spcBef>
                          <a:spcPts val="10"/>
                        </a:spcBef>
                        <a:buFont typeface="Arial"/>
                        <a:buChar char="●"/>
                        <a:tabLst>
                          <a:tab pos="542290" algn="l"/>
                          <a:tab pos="543560" algn="l"/>
                        </a:tabLst>
                      </a:pPr>
                      <a:r>
                        <a:rPr dirty="0" sz="1200" spc="-5">
                          <a:latin typeface="Verdana"/>
                          <a:cs typeface="Verdana"/>
                        </a:rPr>
                        <a:t>Alat</a:t>
                      </a:r>
                      <a:r>
                        <a:rPr dirty="0" sz="12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40">
                          <a:latin typeface="Verdana"/>
                          <a:cs typeface="Verdana"/>
                        </a:rPr>
                        <a:t>dan</a:t>
                      </a:r>
                      <a:r>
                        <a:rPr dirty="0" sz="12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bahan</a:t>
                      </a:r>
                      <a:r>
                        <a:rPr dirty="0" sz="12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5">
                          <a:latin typeface="Verdana"/>
                          <a:cs typeface="Verdana"/>
                        </a:rPr>
                        <a:t>apa</a:t>
                      </a:r>
                      <a:r>
                        <a:rPr dirty="0" sz="12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40">
                          <a:latin typeface="Verdana"/>
                          <a:cs typeface="Verdana"/>
                        </a:rPr>
                        <a:t>yang</a:t>
                      </a:r>
                      <a:r>
                        <a:rPr dirty="0" sz="12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110">
                          <a:latin typeface="Verdana"/>
                          <a:cs typeface="Verdana"/>
                        </a:rPr>
                        <a:t>kamu  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butuhkan?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42925" marR="189865" indent="-320675">
                        <a:lnSpc>
                          <a:spcPts val="1420"/>
                        </a:lnSpc>
                        <a:spcBef>
                          <a:spcPts val="10"/>
                        </a:spcBef>
                        <a:buFont typeface="Arial"/>
                        <a:buChar char="●"/>
                        <a:tabLst>
                          <a:tab pos="542290" algn="l"/>
                          <a:tab pos="543560" algn="l"/>
                        </a:tabLst>
                      </a:pPr>
                      <a:r>
                        <a:rPr dirty="0" sz="1200" spc="-35">
                          <a:latin typeface="Verdana"/>
                          <a:cs typeface="Verdana"/>
                        </a:rPr>
                        <a:t>Siapa saja orang </a:t>
                      </a:r>
                      <a:r>
                        <a:rPr dirty="0" sz="1200" spc="-40">
                          <a:latin typeface="Verdana"/>
                          <a:cs typeface="Verdana"/>
                        </a:rPr>
                        <a:t>yang</a:t>
                      </a:r>
                      <a:r>
                        <a:rPr dirty="0" sz="1200" spc="-32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akan </a:t>
                      </a:r>
                      <a:r>
                        <a:rPr dirty="0" sz="1200" spc="-65">
                          <a:latin typeface="Verdana"/>
                          <a:cs typeface="Verdana"/>
                        </a:rPr>
                        <a:t>bekerja  </a:t>
                      </a:r>
                      <a:r>
                        <a:rPr dirty="0" sz="1200" spc="-70">
                          <a:latin typeface="Verdana"/>
                          <a:cs typeface="Verdana"/>
                        </a:rPr>
                        <a:t>bersamamu?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542925" marR="219710" indent="-320675">
                        <a:lnSpc>
                          <a:spcPts val="1420"/>
                        </a:lnSpc>
                        <a:spcBef>
                          <a:spcPts val="10"/>
                        </a:spcBef>
                        <a:buFont typeface="Arial"/>
                        <a:buChar char="●"/>
                        <a:tabLst>
                          <a:tab pos="542290" algn="l"/>
                          <a:tab pos="543560" algn="l"/>
                        </a:tabLst>
                      </a:pPr>
                      <a:r>
                        <a:rPr dirty="0" sz="1200" spc="-45">
                          <a:latin typeface="Verdana"/>
                          <a:cs typeface="Verdana"/>
                        </a:rPr>
                        <a:t>Bagaimana </a:t>
                      </a:r>
                      <a:r>
                        <a:rPr dirty="0" sz="1200" spc="-110">
                          <a:latin typeface="Verdana"/>
                          <a:cs typeface="Verdana"/>
                        </a:rPr>
                        <a:t>kamu 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akan</a:t>
                      </a:r>
                      <a:r>
                        <a:rPr dirty="0" sz="1200" spc="-16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80">
                          <a:latin typeface="Verdana"/>
                          <a:cs typeface="Verdana"/>
                        </a:rPr>
                        <a:t>menjalankan  </a:t>
                      </a:r>
                      <a:r>
                        <a:rPr dirty="0" sz="1200" spc="-55">
                          <a:latin typeface="Verdana"/>
                          <a:cs typeface="Verdana"/>
                        </a:rPr>
                        <a:t>usahamu?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7C379"/>
                    </a:solidFill>
                  </a:tcPr>
                </a:tc>
              </a:tr>
              <a:tr h="14530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5090" marR="266700">
                        <a:lnSpc>
                          <a:spcPts val="1420"/>
                        </a:lnSpc>
                      </a:pPr>
                      <a:r>
                        <a:rPr dirty="0" sz="1200" spc="-35">
                          <a:latin typeface="Verdana"/>
                          <a:cs typeface="Verdana"/>
                        </a:rPr>
                        <a:t>Andai </a:t>
                      </a:r>
                      <a:r>
                        <a:rPr dirty="0" sz="1200" spc="-65">
                          <a:latin typeface="Verdana"/>
                          <a:cs typeface="Verdana"/>
                        </a:rPr>
                        <a:t>ini </a:t>
                      </a:r>
                      <a:r>
                        <a:rPr dirty="0" sz="1200" spc="-25">
                          <a:latin typeface="Verdana"/>
                          <a:cs typeface="Verdana"/>
                        </a:rPr>
                        <a:t>adalah 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tokomu, </a:t>
                      </a:r>
                      <a:r>
                        <a:rPr dirty="0" sz="1200" spc="-50">
                          <a:latin typeface="Verdana"/>
                          <a:cs typeface="Verdana"/>
                        </a:rPr>
                        <a:t>bagaimana </a:t>
                      </a:r>
                      <a:r>
                        <a:rPr dirty="0" sz="1200" spc="-110">
                          <a:latin typeface="Verdana"/>
                          <a:cs typeface="Verdana"/>
                        </a:rPr>
                        <a:t>kamu </a:t>
                      </a:r>
                      <a:r>
                        <a:rPr dirty="0" sz="1200" spc="-90">
                          <a:latin typeface="Verdana"/>
                          <a:cs typeface="Verdana"/>
                        </a:rPr>
                        <a:t>menambahkan</a:t>
                      </a:r>
                      <a:r>
                        <a:rPr dirty="0" sz="1200" spc="-2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30">
                          <a:latin typeface="Verdana"/>
                          <a:cs typeface="Verdana"/>
                        </a:rPr>
                        <a:t>detail  </a:t>
                      </a:r>
                      <a:r>
                        <a:rPr dirty="0" sz="1200" spc="-60">
                          <a:latin typeface="Verdana"/>
                          <a:cs typeface="Verdana"/>
                        </a:rPr>
                        <a:t>untuk </a:t>
                      </a:r>
                      <a:r>
                        <a:rPr dirty="0" sz="1200" spc="-30">
                          <a:latin typeface="Verdana"/>
                          <a:cs typeface="Verdana"/>
                        </a:rPr>
                        <a:t>usaha</a:t>
                      </a:r>
                      <a:r>
                        <a:rPr dirty="0" sz="1200" spc="-12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impianmu?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5725" marR="133985">
                        <a:lnSpc>
                          <a:spcPts val="1420"/>
                        </a:lnSpc>
                      </a:pPr>
                      <a:r>
                        <a:rPr dirty="0" sz="1200" spc="-65">
                          <a:latin typeface="Verdana"/>
                          <a:cs typeface="Verdana"/>
                        </a:rPr>
                        <a:t>Keterangan: </a:t>
                      </a:r>
                      <a:r>
                        <a:rPr dirty="0" sz="1200" spc="-80">
                          <a:latin typeface="Verdana"/>
                          <a:cs typeface="Verdana"/>
                        </a:rPr>
                        <a:t>Tambahkan </a:t>
                      </a:r>
                      <a:r>
                        <a:rPr dirty="0" sz="1200" spc="-35">
                          <a:latin typeface="Verdana"/>
                          <a:cs typeface="Verdana"/>
                        </a:rPr>
                        <a:t>tulisan </a:t>
                      </a:r>
                      <a:r>
                        <a:rPr dirty="0" sz="1200" spc="-80">
                          <a:latin typeface="Verdana"/>
                          <a:cs typeface="Verdana"/>
                        </a:rPr>
                        <a:t>nama</a:t>
                      </a:r>
                      <a:r>
                        <a:rPr dirty="0" sz="1200" spc="-2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50">
                          <a:latin typeface="Verdana"/>
                          <a:cs typeface="Verdana"/>
                        </a:rPr>
                        <a:t>toko,  </a:t>
                      </a:r>
                      <a:r>
                        <a:rPr dirty="0" sz="1200" spc="-25">
                          <a:latin typeface="Verdana"/>
                          <a:cs typeface="Verdana"/>
                        </a:rPr>
                        <a:t>harga </a:t>
                      </a:r>
                      <a:r>
                        <a:rPr dirty="0" sz="1200" spc="-35">
                          <a:latin typeface="Verdana"/>
                          <a:cs typeface="Verdana"/>
                        </a:rPr>
                        <a:t>barang/jasa, </a:t>
                      </a:r>
                      <a:r>
                        <a:rPr dirty="0" sz="1200" spc="-55">
                          <a:latin typeface="Verdana"/>
                          <a:cs typeface="Verdana"/>
                        </a:rPr>
                        <a:t>gambar </a:t>
                      </a:r>
                      <a:r>
                        <a:rPr dirty="0" sz="1200" spc="-60">
                          <a:latin typeface="Verdana"/>
                          <a:cs typeface="Verdana"/>
                        </a:rPr>
                        <a:t>produk,  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keterangan </a:t>
                      </a:r>
                      <a:r>
                        <a:rPr dirty="0" sz="1200" spc="-65">
                          <a:latin typeface="Verdana"/>
                          <a:cs typeface="Verdana"/>
                        </a:rPr>
                        <a:t>lain. </a:t>
                      </a:r>
                      <a:r>
                        <a:rPr dirty="0" sz="1200" spc="-50">
                          <a:latin typeface="Verdana"/>
                          <a:cs typeface="Verdana"/>
                        </a:rPr>
                        <a:t>Jika </a:t>
                      </a:r>
                      <a:r>
                        <a:rPr dirty="0" sz="1200" spc="-80">
                          <a:latin typeface="Verdana"/>
                          <a:cs typeface="Verdana"/>
                        </a:rPr>
                        <a:t>tokomu online, </a:t>
                      </a:r>
                      <a:r>
                        <a:rPr dirty="0" sz="1200" spc="-110">
                          <a:latin typeface="Verdana"/>
                          <a:cs typeface="Verdana"/>
                        </a:rPr>
                        <a:t>kamu  </a:t>
                      </a:r>
                      <a:r>
                        <a:rPr dirty="0" sz="1200" spc="-65">
                          <a:latin typeface="Verdana"/>
                          <a:cs typeface="Verdana"/>
                        </a:rPr>
                        <a:t>boleh</a:t>
                      </a:r>
                      <a:r>
                        <a:rPr dirty="0" sz="12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80">
                          <a:latin typeface="Verdana"/>
                          <a:cs typeface="Verdana"/>
                        </a:rPr>
                        <a:t>menyesuaikan.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282522" y="1411417"/>
            <a:ext cx="2250270" cy="2250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71974" y="325950"/>
            <a:ext cx="13023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5">
                <a:solidFill>
                  <a:srgbClr val="041834"/>
                </a:solidFill>
                <a:latin typeface="Verdana"/>
                <a:cs typeface="Verdana"/>
              </a:rPr>
              <a:t>Usaha</a:t>
            </a:r>
            <a:r>
              <a:rPr dirty="0" sz="1600" spc="-180">
                <a:solidFill>
                  <a:srgbClr val="041834"/>
                </a:solidFill>
                <a:latin typeface="Verdana"/>
                <a:cs typeface="Verdana"/>
              </a:rPr>
              <a:t> </a:t>
            </a:r>
            <a:r>
              <a:rPr dirty="0" sz="1600" spc="-130">
                <a:solidFill>
                  <a:srgbClr val="041834"/>
                </a:solidFill>
                <a:latin typeface="Verdana"/>
                <a:cs typeface="Verdana"/>
              </a:rPr>
              <a:t>Impian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2924" y="60832"/>
            <a:ext cx="6241415" cy="753110"/>
          </a:xfrm>
          <a:prstGeom prst="rect"/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dirty="0" sz="2400" spc="-60"/>
              <a:t>HAL </a:t>
            </a:r>
            <a:r>
              <a:rPr dirty="0" sz="2400" spc="-114"/>
              <a:t>YANG </a:t>
            </a:r>
            <a:r>
              <a:rPr dirty="0" sz="2400" spc="-125"/>
              <a:t>HARUS </a:t>
            </a:r>
            <a:r>
              <a:rPr dirty="0" sz="2400" spc="-155"/>
              <a:t>DIPERHATIKAN</a:t>
            </a:r>
            <a:r>
              <a:rPr dirty="0" sz="2400" spc="-430"/>
              <a:t> </a:t>
            </a:r>
            <a:r>
              <a:rPr dirty="0" sz="2400" spc="-110"/>
              <a:t>SEBELUM  </a:t>
            </a:r>
            <a:r>
              <a:rPr dirty="0" sz="2400" spc="-114"/>
              <a:t>MEMULAI</a:t>
            </a:r>
            <a:r>
              <a:rPr dirty="0" sz="2400" spc="-185"/>
              <a:t> </a:t>
            </a:r>
            <a:r>
              <a:rPr dirty="0" sz="2400" spc="-85"/>
              <a:t>PROJEK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485149" y="921848"/>
            <a:ext cx="8303259" cy="4032885"/>
          </a:xfrm>
          <a:custGeom>
            <a:avLst/>
            <a:gdLst/>
            <a:ahLst/>
            <a:cxnLst/>
            <a:rect l="l" t="t" r="r" b="b"/>
            <a:pathLst>
              <a:path w="8303259" h="4032885">
                <a:moveTo>
                  <a:pt x="4749" y="0"/>
                </a:moveTo>
                <a:lnTo>
                  <a:pt x="4749" y="4032816"/>
                </a:lnTo>
              </a:path>
              <a:path w="8303259" h="4032885">
                <a:moveTo>
                  <a:pt x="4151366" y="0"/>
                </a:moveTo>
                <a:lnTo>
                  <a:pt x="4151366" y="4032816"/>
                </a:lnTo>
              </a:path>
              <a:path w="8303259" h="4032885">
                <a:moveTo>
                  <a:pt x="8297983" y="0"/>
                </a:moveTo>
                <a:lnTo>
                  <a:pt x="8297983" y="4032816"/>
                </a:lnTo>
              </a:path>
              <a:path w="8303259" h="4032885">
                <a:moveTo>
                  <a:pt x="0" y="4749"/>
                </a:moveTo>
                <a:lnTo>
                  <a:pt x="8302733" y="4749"/>
                </a:lnTo>
              </a:path>
              <a:path w="8303259" h="4032885">
                <a:moveTo>
                  <a:pt x="0" y="4028066"/>
                </a:moveTo>
                <a:lnTo>
                  <a:pt x="8302733" y="4028066"/>
                </a:lnTo>
              </a:path>
            </a:pathLst>
          </a:custGeom>
          <a:ln w="9524">
            <a:solidFill>
              <a:srgbClr val="9E9E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99473" y="993526"/>
            <a:ext cx="3730625" cy="3134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2740" marR="217804" indent="-32067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 spc="-20">
                <a:latin typeface="Noto Sans"/>
                <a:cs typeface="Noto Sans"/>
              </a:rPr>
              <a:t>Pengetahuan, </a:t>
            </a:r>
            <a:r>
              <a:rPr dirty="0" sz="1200" spc="-15">
                <a:latin typeface="Noto Sans"/>
                <a:cs typeface="Noto Sans"/>
              </a:rPr>
              <a:t>keterampilan, </a:t>
            </a:r>
            <a:r>
              <a:rPr dirty="0" sz="1200" spc="-10">
                <a:latin typeface="Noto Sans"/>
                <a:cs typeface="Noto Sans"/>
              </a:rPr>
              <a:t>dan </a:t>
            </a:r>
            <a:r>
              <a:rPr dirty="0" sz="1200" spc="-15">
                <a:latin typeface="Noto Sans"/>
                <a:cs typeface="Noto Sans"/>
              </a:rPr>
              <a:t>sikap  kewirausahaan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20">
                <a:latin typeface="Noto Sans"/>
                <a:cs typeface="Noto Sans"/>
              </a:rPr>
              <a:t>dibangun </a:t>
            </a:r>
            <a:r>
              <a:rPr dirty="0" sz="1200" spc="-10">
                <a:latin typeface="Noto Sans"/>
                <a:cs typeface="Noto Sans"/>
              </a:rPr>
              <a:t>pada tema </a:t>
            </a:r>
            <a:r>
              <a:rPr dirty="0" sz="1200" spc="-15">
                <a:latin typeface="Noto Sans"/>
                <a:cs typeface="Noto Sans"/>
              </a:rPr>
              <a:t>ini  </a:t>
            </a:r>
            <a:r>
              <a:rPr dirty="0" sz="1200" spc="-10">
                <a:latin typeface="Noto Sans"/>
                <a:cs typeface="Noto Sans"/>
              </a:rPr>
              <a:t>adalah hal </a:t>
            </a:r>
            <a:r>
              <a:rPr dirty="0" sz="1200" spc="-25">
                <a:latin typeface="Noto Sans"/>
                <a:cs typeface="Noto Sans"/>
              </a:rPr>
              <a:t>penting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15">
                <a:latin typeface="Noto Sans"/>
                <a:cs typeface="Noto Sans"/>
              </a:rPr>
              <a:t>dibutuhkan </a:t>
            </a:r>
            <a:r>
              <a:rPr dirty="0" sz="1200" spc="-30">
                <a:latin typeface="Noto Sans"/>
                <a:cs typeface="Noto Sans"/>
              </a:rPr>
              <a:t>bagi  </a:t>
            </a:r>
            <a:r>
              <a:rPr dirty="0" sz="1200" spc="-25">
                <a:latin typeface="Noto Sans"/>
                <a:cs typeface="Noto Sans"/>
              </a:rPr>
              <a:t>pengembangan </a:t>
            </a:r>
            <a:r>
              <a:rPr dirty="0" sz="1200" spc="-10">
                <a:latin typeface="Noto Sans"/>
                <a:cs typeface="Noto Sans"/>
              </a:rPr>
              <a:t>kompetensi peserta didik di  masa </a:t>
            </a:r>
            <a:r>
              <a:rPr dirty="0" sz="1200" spc="-15">
                <a:latin typeface="Noto Sans"/>
                <a:cs typeface="Noto Sans"/>
              </a:rPr>
              <a:t>kini </a:t>
            </a:r>
            <a:r>
              <a:rPr dirty="0" sz="1200" spc="-10">
                <a:latin typeface="Noto Sans"/>
                <a:cs typeface="Noto Sans"/>
              </a:rPr>
              <a:t>dan masa</a:t>
            </a:r>
            <a:r>
              <a:rPr dirty="0" sz="1200" spc="5">
                <a:latin typeface="Noto Sans"/>
                <a:cs typeface="Noto Sans"/>
              </a:rPr>
              <a:t> </a:t>
            </a:r>
            <a:r>
              <a:rPr dirty="0" sz="1200" spc="-10">
                <a:latin typeface="Noto Sans"/>
                <a:cs typeface="Noto Sans"/>
              </a:rPr>
              <a:t>depan.</a:t>
            </a:r>
            <a:endParaRPr sz="1200">
              <a:latin typeface="Noto Sans"/>
              <a:cs typeface="Noto Sans"/>
            </a:endParaRPr>
          </a:p>
          <a:p>
            <a:pPr marL="332740" marR="5080" indent="-320675">
              <a:lnSpc>
                <a:spcPct val="100000"/>
              </a:lnSpc>
              <a:spcBef>
                <a:spcPts val="144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 spc="-10">
                <a:latin typeface="Noto Sans"/>
                <a:cs typeface="Noto Sans"/>
              </a:rPr>
              <a:t>Peran </a:t>
            </a:r>
            <a:r>
              <a:rPr dirty="0" sz="1200" spc="-15">
                <a:latin typeface="Noto Sans"/>
                <a:cs typeface="Noto Sans"/>
              </a:rPr>
              <a:t>aktif </a:t>
            </a:r>
            <a:r>
              <a:rPr dirty="0" sz="1200" spc="-10">
                <a:latin typeface="Noto Sans"/>
                <a:cs typeface="Noto Sans"/>
              </a:rPr>
              <a:t>sekolah dalam membina </a:t>
            </a:r>
            <a:r>
              <a:rPr dirty="0" sz="1200" spc="-20">
                <a:latin typeface="Noto Sans"/>
                <a:cs typeface="Noto Sans"/>
              </a:rPr>
              <a:t>hubungan  </a:t>
            </a:r>
            <a:r>
              <a:rPr dirty="0" sz="1200" spc="-25">
                <a:latin typeface="Noto Sans"/>
                <a:cs typeface="Noto Sans"/>
              </a:rPr>
              <a:t>dengan </a:t>
            </a:r>
            <a:r>
              <a:rPr dirty="0" sz="1200" spc="-15">
                <a:latin typeface="Noto Sans"/>
                <a:cs typeface="Noto Sans"/>
              </a:rPr>
              <a:t>pemerintah, organisasi, </a:t>
            </a:r>
            <a:r>
              <a:rPr dirty="0" sz="1200" spc="-10">
                <a:latin typeface="Noto Sans"/>
                <a:cs typeface="Noto Sans"/>
              </a:rPr>
              <a:t>dan  </a:t>
            </a:r>
            <a:r>
              <a:rPr dirty="0" sz="1200" spc="-15">
                <a:latin typeface="Noto Sans"/>
                <a:cs typeface="Noto Sans"/>
              </a:rPr>
              <a:t>wirausahawan </a:t>
            </a:r>
            <a:r>
              <a:rPr dirty="0" sz="1200" spc="-10">
                <a:latin typeface="Noto Sans"/>
                <a:cs typeface="Noto Sans"/>
              </a:rPr>
              <a:t>daerah </a:t>
            </a:r>
            <a:r>
              <a:rPr dirty="0" sz="1200" spc="-30">
                <a:latin typeface="Noto Sans"/>
                <a:cs typeface="Noto Sans"/>
              </a:rPr>
              <a:t>agar </a:t>
            </a:r>
            <a:r>
              <a:rPr dirty="0" sz="1200" spc="-10">
                <a:latin typeface="Noto Sans"/>
                <a:cs typeface="Noto Sans"/>
              </a:rPr>
              <a:t>dapat menjadi  partner dalam pelaksanaan </a:t>
            </a:r>
            <a:r>
              <a:rPr dirty="0" sz="1200" spc="-25">
                <a:latin typeface="Noto Sans"/>
                <a:cs typeface="Noto Sans"/>
              </a:rPr>
              <a:t>program  </a:t>
            </a:r>
            <a:r>
              <a:rPr dirty="0" sz="1200" spc="-15">
                <a:latin typeface="Noto Sans"/>
                <a:cs typeface="Noto Sans"/>
              </a:rPr>
              <a:t>kewirausahaan. </a:t>
            </a:r>
            <a:r>
              <a:rPr dirty="0" sz="1200" spc="-10">
                <a:latin typeface="Noto Sans"/>
                <a:cs typeface="Noto Sans"/>
              </a:rPr>
              <a:t>Hal ini </a:t>
            </a:r>
            <a:r>
              <a:rPr dirty="0" sz="1200" spc="-25">
                <a:latin typeface="Noto Sans"/>
                <a:cs typeface="Noto Sans"/>
              </a:rPr>
              <a:t>penting </a:t>
            </a:r>
            <a:r>
              <a:rPr dirty="0" sz="1200" spc="-15">
                <a:latin typeface="Noto Sans"/>
                <a:cs typeface="Noto Sans"/>
              </a:rPr>
              <a:t>karena para  </a:t>
            </a:r>
            <a:r>
              <a:rPr dirty="0" sz="1200" spc="-10">
                <a:latin typeface="Noto Sans"/>
                <a:cs typeface="Noto Sans"/>
              </a:rPr>
              <a:t>peserta didik perlu mendapat </a:t>
            </a:r>
            <a:r>
              <a:rPr dirty="0" sz="1200" spc="-30">
                <a:latin typeface="Noto Sans"/>
                <a:cs typeface="Noto Sans"/>
              </a:rPr>
              <a:t>ragam  </a:t>
            </a:r>
            <a:r>
              <a:rPr dirty="0" sz="1200" spc="-20">
                <a:latin typeface="Noto Sans"/>
                <a:cs typeface="Noto Sans"/>
              </a:rPr>
              <a:t>pengalaman </a:t>
            </a:r>
            <a:r>
              <a:rPr dirty="0" sz="1200" spc="-10">
                <a:latin typeface="Noto Sans"/>
                <a:cs typeface="Noto Sans"/>
              </a:rPr>
              <a:t>dan informasi dari dunia </a:t>
            </a:r>
            <a:r>
              <a:rPr dirty="0" sz="1200" spc="-15">
                <a:latin typeface="Noto Sans"/>
                <a:cs typeface="Noto Sans"/>
              </a:rPr>
              <a:t>nyata.  Bentuk kerjasama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10">
                <a:latin typeface="Noto Sans"/>
                <a:cs typeface="Noto Sans"/>
              </a:rPr>
              <a:t>dapat </a:t>
            </a:r>
            <a:r>
              <a:rPr dirty="0" sz="1200" spc="-15">
                <a:latin typeface="Noto Sans"/>
                <a:cs typeface="Noto Sans"/>
              </a:rPr>
              <a:t>dilakukan </a:t>
            </a:r>
            <a:r>
              <a:rPr dirty="0" sz="1200" spc="-10">
                <a:latin typeface="Noto Sans"/>
                <a:cs typeface="Noto Sans"/>
              </a:rPr>
              <a:t>adalah:  temu </a:t>
            </a:r>
            <a:r>
              <a:rPr dirty="0" sz="1200" spc="-15">
                <a:latin typeface="Noto Sans"/>
                <a:cs typeface="Noto Sans"/>
              </a:rPr>
              <a:t>ahli, wawancara, diskusi, </a:t>
            </a:r>
            <a:r>
              <a:rPr dirty="0" sz="1200" spc="-25">
                <a:latin typeface="Noto Sans"/>
                <a:cs typeface="Noto Sans"/>
              </a:rPr>
              <a:t>kunjungan,  </a:t>
            </a:r>
            <a:r>
              <a:rPr dirty="0" sz="1200" spc="-10">
                <a:latin typeface="Noto Sans"/>
                <a:cs typeface="Noto Sans"/>
              </a:rPr>
              <a:t>workshop </a:t>
            </a:r>
            <a:r>
              <a:rPr dirty="0" sz="1200" spc="-15">
                <a:latin typeface="Noto Sans"/>
                <a:cs typeface="Noto Sans"/>
              </a:rPr>
              <a:t>atau </a:t>
            </a:r>
            <a:r>
              <a:rPr dirty="0" sz="1200" spc="-35">
                <a:latin typeface="Noto Sans"/>
                <a:cs typeface="Noto Sans"/>
              </a:rPr>
              <a:t>magang, </a:t>
            </a:r>
            <a:r>
              <a:rPr dirty="0" sz="1200" spc="-20">
                <a:latin typeface="Noto Sans"/>
                <a:cs typeface="Noto Sans"/>
              </a:rPr>
              <a:t>pendampingan, </a:t>
            </a:r>
            <a:r>
              <a:rPr dirty="0" sz="1200" spc="-10">
                <a:latin typeface="Noto Sans"/>
                <a:cs typeface="Noto Sans"/>
              </a:rPr>
              <a:t>dan  </a:t>
            </a:r>
            <a:r>
              <a:rPr dirty="0" sz="1200" spc="-25">
                <a:latin typeface="Noto Sans"/>
                <a:cs typeface="Noto Sans"/>
              </a:rPr>
              <a:t>kegiatan </a:t>
            </a:r>
            <a:r>
              <a:rPr dirty="0" sz="1200" spc="-15">
                <a:latin typeface="Noto Sans"/>
                <a:cs typeface="Noto Sans"/>
              </a:rPr>
              <a:t>lainnya </a:t>
            </a:r>
            <a:r>
              <a:rPr dirty="0" sz="1200" spc="-30">
                <a:latin typeface="Noto Sans"/>
                <a:cs typeface="Noto Sans"/>
              </a:rPr>
              <a:t>yang</a:t>
            </a:r>
            <a:r>
              <a:rPr dirty="0" sz="1200" spc="20">
                <a:latin typeface="Noto Sans"/>
                <a:cs typeface="Noto Sans"/>
              </a:rPr>
              <a:t> </a:t>
            </a:r>
            <a:r>
              <a:rPr dirty="0" sz="1200" spc="-20">
                <a:latin typeface="Noto Sans"/>
                <a:cs typeface="Noto Sans"/>
              </a:rPr>
              <a:t>mendukung.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6087" y="993526"/>
            <a:ext cx="3789045" cy="38658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2740" marR="23495" indent="-32067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 spc="-10">
                <a:latin typeface="Noto Sans"/>
                <a:cs typeface="Noto Sans"/>
              </a:rPr>
              <a:t>Komitmen seluruh </a:t>
            </a:r>
            <a:r>
              <a:rPr dirty="0" sz="1200" spc="-30">
                <a:latin typeface="Noto Sans"/>
                <a:cs typeface="Noto Sans"/>
              </a:rPr>
              <a:t>warga </a:t>
            </a:r>
            <a:r>
              <a:rPr dirty="0" sz="1200" spc="-10">
                <a:latin typeface="Noto Sans"/>
                <a:cs typeface="Noto Sans"/>
              </a:rPr>
              <a:t>sekolah </a:t>
            </a:r>
            <a:r>
              <a:rPr dirty="0" sz="1200" spc="-15">
                <a:latin typeface="Noto Sans"/>
                <a:cs typeface="Noto Sans"/>
              </a:rPr>
              <a:t>untuk  </a:t>
            </a:r>
            <a:r>
              <a:rPr dirty="0" sz="1200" spc="-10">
                <a:latin typeface="Noto Sans"/>
                <a:cs typeface="Noto Sans"/>
              </a:rPr>
              <a:t>menerapkan nilai-nilai </a:t>
            </a:r>
            <a:r>
              <a:rPr dirty="0" sz="1200" spc="-25">
                <a:latin typeface="Noto Sans"/>
                <a:cs typeface="Noto Sans"/>
              </a:rPr>
              <a:t>penting </a:t>
            </a:r>
            <a:r>
              <a:rPr dirty="0" sz="1200" spc="-15">
                <a:latin typeface="Noto Sans"/>
                <a:cs typeface="Noto Sans"/>
              </a:rPr>
              <a:t>kewirausahaan  </a:t>
            </a:r>
            <a:r>
              <a:rPr dirty="0" sz="1200" spc="-10">
                <a:latin typeface="Noto Sans"/>
                <a:cs typeface="Noto Sans"/>
              </a:rPr>
              <a:t>dan </a:t>
            </a:r>
            <a:r>
              <a:rPr dirty="0" sz="1200" spc="-15">
                <a:latin typeface="Noto Sans"/>
                <a:cs typeface="Noto Sans"/>
              </a:rPr>
              <a:t>memberikan </a:t>
            </a:r>
            <a:r>
              <a:rPr dirty="0" sz="1200" spc="-25">
                <a:latin typeface="Noto Sans"/>
                <a:cs typeface="Noto Sans"/>
              </a:rPr>
              <a:t>ruang </a:t>
            </a:r>
            <a:r>
              <a:rPr dirty="0" sz="1200" spc="-30">
                <a:latin typeface="Noto Sans"/>
                <a:cs typeface="Noto Sans"/>
              </a:rPr>
              <a:t>bagi </a:t>
            </a:r>
            <a:r>
              <a:rPr dirty="0" sz="1200" spc="-10">
                <a:latin typeface="Noto Sans"/>
                <a:cs typeface="Noto Sans"/>
              </a:rPr>
              <a:t>peserta didik </a:t>
            </a:r>
            <a:r>
              <a:rPr dirty="0" sz="1200" spc="-15">
                <a:latin typeface="Noto Sans"/>
                <a:cs typeface="Noto Sans"/>
              </a:rPr>
              <a:t>untuk  </a:t>
            </a:r>
            <a:r>
              <a:rPr dirty="0" sz="1200" spc="-20">
                <a:latin typeface="Noto Sans"/>
                <a:cs typeface="Noto Sans"/>
              </a:rPr>
              <a:t>membangun: </a:t>
            </a:r>
            <a:r>
              <a:rPr dirty="0" sz="1200" spc="-15">
                <a:latin typeface="Noto Sans"/>
                <a:cs typeface="Noto Sans"/>
              </a:rPr>
              <a:t>kreativitas, kemandirian,  kemampuan </a:t>
            </a:r>
            <a:r>
              <a:rPr dirty="0" sz="1200" spc="-10">
                <a:latin typeface="Noto Sans"/>
                <a:cs typeface="Noto Sans"/>
              </a:rPr>
              <a:t>bekerja </a:t>
            </a:r>
            <a:r>
              <a:rPr dirty="0" sz="1200" spc="-15">
                <a:latin typeface="Noto Sans"/>
                <a:cs typeface="Noto Sans"/>
              </a:rPr>
              <a:t>sama, </a:t>
            </a:r>
            <a:r>
              <a:rPr dirty="0" sz="1200" spc="-10">
                <a:latin typeface="Noto Sans"/>
                <a:cs typeface="Noto Sans"/>
              </a:rPr>
              <a:t>dan </a:t>
            </a:r>
            <a:r>
              <a:rPr dirty="0" sz="1200" spc="-20">
                <a:latin typeface="Noto Sans"/>
                <a:cs typeface="Noto Sans"/>
              </a:rPr>
              <a:t>berintegritas.  </a:t>
            </a:r>
            <a:r>
              <a:rPr dirty="0" sz="1200" spc="-10">
                <a:latin typeface="Noto Sans"/>
                <a:cs typeface="Noto Sans"/>
              </a:rPr>
              <a:t>Hal ini </a:t>
            </a:r>
            <a:r>
              <a:rPr dirty="0" sz="1200" spc="-15">
                <a:latin typeface="Noto Sans"/>
                <a:cs typeface="Noto Sans"/>
              </a:rPr>
              <a:t>tidak </a:t>
            </a:r>
            <a:r>
              <a:rPr dirty="0" sz="1200" spc="-10">
                <a:latin typeface="Noto Sans"/>
                <a:cs typeface="Noto Sans"/>
              </a:rPr>
              <a:t>terbatas </a:t>
            </a:r>
            <a:r>
              <a:rPr dirty="0" sz="1200" spc="-15">
                <a:latin typeface="Noto Sans"/>
                <a:cs typeface="Noto Sans"/>
              </a:rPr>
              <a:t>diterapkan </a:t>
            </a:r>
            <a:r>
              <a:rPr dirty="0" sz="1200" spc="-10">
                <a:latin typeface="Noto Sans"/>
                <a:cs typeface="Noto Sans"/>
              </a:rPr>
              <a:t>pada jam </a:t>
            </a:r>
            <a:r>
              <a:rPr dirty="0" sz="1200" spc="-15">
                <a:latin typeface="Noto Sans"/>
                <a:cs typeface="Noto Sans"/>
              </a:rPr>
              <a:t>mata  </a:t>
            </a:r>
            <a:r>
              <a:rPr dirty="0" sz="1200" spc="-10">
                <a:latin typeface="Noto Sans"/>
                <a:cs typeface="Noto Sans"/>
              </a:rPr>
              <a:t>pelajaran </a:t>
            </a:r>
            <a:r>
              <a:rPr dirty="0" sz="1200" spc="-15">
                <a:latin typeface="Noto Sans"/>
                <a:cs typeface="Noto Sans"/>
              </a:rPr>
              <a:t>Kewirausahaan saja, </a:t>
            </a:r>
            <a:r>
              <a:rPr dirty="0" sz="1200" spc="-10">
                <a:latin typeface="Noto Sans"/>
                <a:cs typeface="Noto Sans"/>
              </a:rPr>
              <a:t>tapi </a:t>
            </a:r>
            <a:r>
              <a:rPr dirty="0" sz="1200" spc="-15">
                <a:latin typeface="Noto Sans"/>
                <a:cs typeface="Noto Sans"/>
              </a:rPr>
              <a:t>dilaksanakan  </a:t>
            </a:r>
            <a:r>
              <a:rPr dirty="0" sz="1200" spc="-10">
                <a:latin typeface="Noto Sans"/>
                <a:cs typeface="Noto Sans"/>
              </a:rPr>
              <a:t>pada </a:t>
            </a:r>
            <a:r>
              <a:rPr dirty="0" sz="1200" spc="-25">
                <a:latin typeface="Noto Sans"/>
                <a:cs typeface="Noto Sans"/>
              </a:rPr>
              <a:t>bidang</a:t>
            </a:r>
            <a:r>
              <a:rPr dirty="0" sz="1200" spc="-5">
                <a:latin typeface="Noto Sans"/>
                <a:cs typeface="Noto Sans"/>
              </a:rPr>
              <a:t> </a:t>
            </a:r>
            <a:r>
              <a:rPr dirty="0" sz="1200" spc="-15">
                <a:latin typeface="Noto Sans"/>
                <a:cs typeface="Noto Sans"/>
              </a:rPr>
              <a:t>lainnya.</a:t>
            </a:r>
            <a:endParaRPr sz="1200">
              <a:latin typeface="Noto Sans"/>
              <a:cs typeface="Noto Sans"/>
            </a:endParaRPr>
          </a:p>
          <a:p>
            <a:pPr marL="332740" marR="5080" indent="-320675">
              <a:lnSpc>
                <a:spcPct val="100000"/>
              </a:lnSpc>
              <a:spcBef>
                <a:spcPts val="144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 spc="-15">
                <a:latin typeface="Noto Sans"/>
                <a:cs typeface="Noto Sans"/>
              </a:rPr>
              <a:t>Menyiapkan waktu </a:t>
            </a:r>
            <a:r>
              <a:rPr dirty="0" sz="1200" spc="-10">
                <a:latin typeface="Noto Sans"/>
                <a:cs typeface="Noto Sans"/>
              </a:rPr>
              <a:t>khusus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15">
                <a:latin typeface="Noto Sans"/>
                <a:cs typeface="Noto Sans"/>
              </a:rPr>
              <a:t>dikoordinasikan  </a:t>
            </a:r>
            <a:r>
              <a:rPr dirty="0" sz="1200" spc="-25">
                <a:latin typeface="Noto Sans"/>
                <a:cs typeface="Noto Sans"/>
              </a:rPr>
              <a:t>dengan </a:t>
            </a:r>
            <a:r>
              <a:rPr dirty="0" sz="1200" spc="-10">
                <a:latin typeface="Noto Sans"/>
                <a:cs typeface="Noto Sans"/>
              </a:rPr>
              <a:t>seluruh </a:t>
            </a:r>
            <a:r>
              <a:rPr dirty="0" sz="1200" spc="-30">
                <a:latin typeface="Noto Sans"/>
                <a:cs typeface="Noto Sans"/>
              </a:rPr>
              <a:t>guru </a:t>
            </a:r>
            <a:r>
              <a:rPr dirty="0" sz="1200" spc="-15">
                <a:latin typeface="Noto Sans"/>
                <a:cs typeface="Noto Sans"/>
              </a:rPr>
              <a:t>mata pelajaran, jika akan  </a:t>
            </a:r>
            <a:r>
              <a:rPr dirty="0" sz="1200" spc="-10">
                <a:latin typeface="Noto Sans"/>
                <a:cs typeface="Noto Sans"/>
              </a:rPr>
              <a:t>ada hari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15">
                <a:latin typeface="Noto Sans"/>
                <a:cs typeface="Noto Sans"/>
              </a:rPr>
              <a:t>dipakai untuk </a:t>
            </a:r>
            <a:r>
              <a:rPr dirty="0" sz="1200" spc="-25">
                <a:latin typeface="Noto Sans"/>
                <a:cs typeface="Noto Sans"/>
              </a:rPr>
              <a:t>kunjungan,  </a:t>
            </a:r>
            <a:r>
              <a:rPr dirty="0" sz="1200" spc="-10">
                <a:latin typeface="Noto Sans"/>
                <a:cs typeface="Noto Sans"/>
              </a:rPr>
              <a:t>observasi, </a:t>
            </a:r>
            <a:r>
              <a:rPr dirty="0" sz="1200" spc="-15">
                <a:latin typeface="Noto Sans"/>
                <a:cs typeface="Noto Sans"/>
              </a:rPr>
              <a:t>unjuk karya atau lainnya </a:t>
            </a:r>
            <a:r>
              <a:rPr dirty="0" sz="1200" spc="-30">
                <a:latin typeface="Noto Sans"/>
                <a:cs typeface="Noto Sans"/>
              </a:rPr>
              <a:t>agar </a:t>
            </a:r>
            <a:r>
              <a:rPr dirty="0" sz="1200" spc="-10">
                <a:latin typeface="Noto Sans"/>
                <a:cs typeface="Noto Sans"/>
              </a:rPr>
              <a:t>seluruh  </a:t>
            </a:r>
            <a:r>
              <a:rPr dirty="0" sz="1200" spc="-25">
                <a:latin typeface="Noto Sans"/>
                <a:cs typeface="Noto Sans"/>
              </a:rPr>
              <a:t>kegiatan </a:t>
            </a:r>
            <a:r>
              <a:rPr dirty="0" sz="1200" spc="-10">
                <a:latin typeface="Noto Sans"/>
                <a:cs typeface="Noto Sans"/>
              </a:rPr>
              <a:t>belajar </a:t>
            </a:r>
            <a:r>
              <a:rPr dirty="0" sz="1200" spc="-20">
                <a:latin typeface="Noto Sans"/>
                <a:cs typeface="Noto Sans"/>
              </a:rPr>
              <a:t>mengajar </a:t>
            </a:r>
            <a:r>
              <a:rPr dirty="0" sz="1200" spc="-15">
                <a:latin typeface="Noto Sans"/>
                <a:cs typeface="Noto Sans"/>
              </a:rPr>
              <a:t>tetap </a:t>
            </a:r>
            <a:r>
              <a:rPr dirty="0" sz="1200" spc="-10">
                <a:latin typeface="Noto Sans"/>
                <a:cs typeface="Noto Sans"/>
              </a:rPr>
              <a:t>berjalan </a:t>
            </a:r>
            <a:r>
              <a:rPr dirty="0" sz="1200" spc="-25">
                <a:latin typeface="Noto Sans"/>
                <a:cs typeface="Noto Sans"/>
              </a:rPr>
              <a:t>dengan  </a:t>
            </a:r>
            <a:r>
              <a:rPr dirty="0" sz="1200" spc="-15">
                <a:latin typeface="Noto Sans"/>
                <a:cs typeface="Noto Sans"/>
              </a:rPr>
              <a:t>baik.</a:t>
            </a:r>
            <a:endParaRPr sz="1200">
              <a:latin typeface="Noto Sans"/>
              <a:cs typeface="Noto Sans"/>
            </a:endParaRPr>
          </a:p>
          <a:p>
            <a:pPr marL="332740" marR="116839" indent="-320675">
              <a:lnSpc>
                <a:spcPct val="100000"/>
              </a:lnSpc>
              <a:spcBef>
                <a:spcPts val="144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 spc="-15">
                <a:latin typeface="Noto Sans"/>
                <a:cs typeface="Noto Sans"/>
              </a:rPr>
              <a:t>Menjadikan </a:t>
            </a:r>
            <a:r>
              <a:rPr dirty="0" sz="1200" spc="-10">
                <a:latin typeface="Noto Sans"/>
                <a:cs typeface="Noto Sans"/>
              </a:rPr>
              <a:t>Projek </a:t>
            </a:r>
            <a:r>
              <a:rPr dirty="0" sz="1200" spc="-15">
                <a:latin typeface="Noto Sans"/>
                <a:cs typeface="Noto Sans"/>
              </a:rPr>
              <a:t>Kewirausahaan </a:t>
            </a:r>
            <a:r>
              <a:rPr dirty="0" sz="1200" spc="-25">
                <a:latin typeface="Noto Sans"/>
                <a:cs typeface="Noto Sans"/>
              </a:rPr>
              <a:t>sebagai  </a:t>
            </a:r>
            <a:r>
              <a:rPr dirty="0" sz="1200" spc="-20">
                <a:latin typeface="Noto Sans"/>
                <a:cs typeface="Noto Sans"/>
              </a:rPr>
              <a:t>Pendukung </a:t>
            </a:r>
            <a:r>
              <a:rPr dirty="0" sz="1200" spc="-10">
                <a:latin typeface="Noto Sans"/>
                <a:cs typeface="Noto Sans"/>
              </a:rPr>
              <a:t>dan </a:t>
            </a:r>
            <a:r>
              <a:rPr dirty="0" sz="1200" spc="-25">
                <a:latin typeface="Noto Sans"/>
                <a:cs typeface="Noto Sans"/>
              </a:rPr>
              <a:t>Pengembang </a:t>
            </a:r>
            <a:r>
              <a:rPr dirty="0" sz="1200" spc="-10">
                <a:latin typeface="Noto Sans"/>
                <a:cs typeface="Noto Sans"/>
              </a:rPr>
              <a:t>Kearifan </a:t>
            </a:r>
            <a:r>
              <a:rPr dirty="0" sz="1200" spc="-15">
                <a:latin typeface="Noto Sans"/>
                <a:cs typeface="Noto Sans"/>
              </a:rPr>
              <a:t>Lokal  </a:t>
            </a:r>
            <a:r>
              <a:rPr dirty="0" sz="1200" spc="-30">
                <a:latin typeface="Noto Sans"/>
                <a:cs typeface="Noto Sans"/>
              </a:rPr>
              <a:t>sehingga </a:t>
            </a:r>
            <a:r>
              <a:rPr dirty="0" sz="1200" spc="-10">
                <a:latin typeface="Noto Sans"/>
                <a:cs typeface="Noto Sans"/>
              </a:rPr>
              <a:t>pelaksanaan Projek ini dapat menjadi  </a:t>
            </a:r>
            <a:r>
              <a:rPr dirty="0" sz="1200" spc="-20">
                <a:latin typeface="Noto Sans"/>
                <a:cs typeface="Noto Sans"/>
              </a:rPr>
              <a:t>integrasi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15">
                <a:latin typeface="Noto Sans"/>
                <a:cs typeface="Noto Sans"/>
              </a:rPr>
              <a:t>menyeluruh, bermanfaat, </a:t>
            </a:r>
            <a:r>
              <a:rPr dirty="0" sz="1200" spc="-10">
                <a:latin typeface="Noto Sans"/>
                <a:cs typeface="Noto Sans"/>
              </a:rPr>
              <a:t>dan  </a:t>
            </a:r>
            <a:r>
              <a:rPr dirty="0" sz="1200" spc="-15">
                <a:latin typeface="Noto Sans"/>
                <a:cs typeface="Noto Sans"/>
              </a:rPr>
              <a:t>berkesinambungan </a:t>
            </a:r>
            <a:r>
              <a:rPr dirty="0" sz="1200" spc="-30">
                <a:latin typeface="Noto Sans"/>
                <a:cs typeface="Noto Sans"/>
              </a:rPr>
              <a:t>bagi </a:t>
            </a:r>
            <a:r>
              <a:rPr dirty="0" sz="1200" spc="-15">
                <a:latin typeface="Noto Sans"/>
                <a:cs typeface="Noto Sans"/>
              </a:rPr>
              <a:t>banyak</a:t>
            </a:r>
            <a:r>
              <a:rPr dirty="0" sz="1200" spc="25">
                <a:latin typeface="Noto Sans"/>
                <a:cs typeface="Noto Sans"/>
              </a:rPr>
              <a:t> </a:t>
            </a:r>
            <a:r>
              <a:rPr dirty="0" sz="1200" spc="-15">
                <a:latin typeface="Noto Sans"/>
                <a:cs typeface="Noto Sans"/>
              </a:rPr>
              <a:t>pihak.</a:t>
            </a:r>
            <a:endParaRPr sz="1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1948" y="141226"/>
            <a:ext cx="74225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0"/>
              <a:t>KEGIATAN </a:t>
            </a:r>
            <a:r>
              <a:rPr dirty="0" sz="2800" spc="-325"/>
              <a:t>3: </a:t>
            </a:r>
            <a:r>
              <a:rPr dirty="0" sz="2800" spc="-200"/>
              <a:t>Menumbuhkan </a:t>
            </a:r>
            <a:r>
              <a:rPr dirty="0" sz="2800" spc="-110"/>
              <a:t>Sikap</a:t>
            </a:r>
            <a:r>
              <a:rPr dirty="0" sz="2800" spc="-135"/>
              <a:t> </a:t>
            </a:r>
            <a:r>
              <a:rPr dirty="0" sz="2800" spc="-114"/>
              <a:t>Wirausaha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61812" y="910873"/>
          <a:ext cx="8883650" cy="3992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64600"/>
              </a:tblGrid>
              <a:tr h="660398">
                <a:tc>
                  <a:txBody>
                    <a:bodyPr/>
                    <a:lstStyle/>
                    <a:p>
                      <a:pPr marL="57150">
                        <a:lnSpc>
                          <a:spcPts val="1065"/>
                        </a:lnSpc>
                        <a:spcBef>
                          <a:spcPts val="409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Tujuan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Pembelajaran: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4350" indent="-265430">
                        <a:lnSpc>
                          <a:spcPts val="105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peserta didik mampu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membangun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sikap</a:t>
                      </a:r>
                      <a:r>
                        <a:rPr dirty="0" sz="900" spc="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wirausaha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4350" indent="-265430">
                        <a:lnSpc>
                          <a:spcPts val="105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peserta didik mampu memahami dasar-dasar kewirausahaan dan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pengambilan</a:t>
                      </a:r>
                      <a:r>
                        <a:rPr dirty="0" sz="900" spc="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keputusan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4350" indent="-265430">
                        <a:lnSpc>
                          <a:spcPts val="1065"/>
                        </a:lnSpc>
                        <a:buClr>
                          <a:srgbClr val="000000"/>
                        </a:buClr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peserta didik mampu memahami persepsi dan deﬁnisi kewirausahaan dan usaha kecil</a:t>
                      </a:r>
                      <a:r>
                        <a:rPr dirty="0" sz="900" spc="5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menengah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527048">
                <a:tc>
                  <a:txBody>
                    <a:bodyPr/>
                    <a:lstStyle/>
                    <a:p>
                      <a:pPr marL="57150">
                        <a:lnSpc>
                          <a:spcPts val="1065"/>
                        </a:lnSpc>
                        <a:spcBef>
                          <a:spcPts val="414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Waktu: 4JP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 marR="1606550">
                        <a:lnSpc>
                          <a:spcPts val="1050"/>
                        </a:lnSpc>
                        <a:spcBef>
                          <a:spcPts val="4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Bahan: jurnal peserta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didik,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alat tulis, buku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bacaan,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perangkat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audio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visual,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komputer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jaringan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internet,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narasumber,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kunjungan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Peran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Guru:Moderator/Fasilitator/Narasumber/Supervisi/Konsultasi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7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279146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Persiapan: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menyiapkan lembar kuis atau ﬁle kuis secara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online. 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dapat membuat kotak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tabulasi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 papan untuk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pengisian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hasil</a:t>
                      </a:r>
                      <a:r>
                        <a:rPr dirty="0" sz="900" spc="10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survey.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ts val="1065"/>
                        </a:lnSpc>
                        <a:spcBef>
                          <a:spcPts val="1019"/>
                        </a:spcBef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Pelaksanaan: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4350" indent="-265430">
                        <a:lnSpc>
                          <a:spcPts val="105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Mengisi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kuis: Cocok jadi</a:t>
                      </a:r>
                      <a:r>
                        <a:rPr dirty="0" sz="900" spc="2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wirausahawan.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4350" indent="-265430">
                        <a:lnSpc>
                          <a:spcPts val="105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Diskusi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kelompok. peserta didik dalam kelompok nilai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sama berkumpul. Mereka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saling berbagi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persamaan dari sifat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mereka</a:t>
                      </a:r>
                      <a:r>
                        <a:rPr dirty="0" sz="900" spc="2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miliki.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3715">
                        <a:lnSpc>
                          <a:spcPts val="10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Perwakilan dari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tiap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kelompok akan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berbagi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hasil diskusi pada presentasi</a:t>
                      </a:r>
                      <a:r>
                        <a:rPr dirty="0" sz="900" spc="4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kelas.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4350" indent="-265430">
                        <a:lnSpc>
                          <a:spcPts val="105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Survey pendapat peserta didik. Menjadi wirausahawan sukses itu: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bakat, pilihan,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atau</a:t>
                      </a:r>
                      <a:r>
                        <a:rPr dirty="0" sz="900" spc="6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keduanya?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4350" indent="-265430">
                        <a:lnSpc>
                          <a:spcPts val="105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Membahas hasil survey. peserta didik memberikan alasan atas jawaban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mereka</a:t>
                      </a:r>
                      <a:r>
                        <a:rPr dirty="0" sz="900" spc="6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pilih.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3715" marR="127000" indent="-265430">
                        <a:lnSpc>
                          <a:spcPts val="1050"/>
                        </a:lnSpc>
                        <a:spcBef>
                          <a:spcPts val="45"/>
                        </a:spcBef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Permainan. Arkade Bola Kertas. peserta didik mendapat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3x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kesempatan melempar bola kertas ke dalam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keranjang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ditaruh di depan kelas. Terdapat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3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titik untuk melempar. Setiap titik mempunyai poin. Titik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terjauh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memiliki poin terbesar, titik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terdekat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memiliki poin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terkecil.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Jika berhasil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masuk,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peserta  didik mendapat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poin,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jika tidak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0.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peserta didik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memiliki poin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tertinggi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menjadi</a:t>
                      </a:r>
                      <a:r>
                        <a:rPr dirty="0" sz="900" spc="9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pemenangnya.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4350" indent="-265430">
                        <a:lnSpc>
                          <a:spcPts val="1005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Diskusi.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Wirausahawan adalah individu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menggunakan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sumber daya</a:t>
                      </a:r>
                      <a:r>
                        <a:rPr dirty="0" sz="900" spc="5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ekonomi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3715" marR="183515">
                        <a:lnSpc>
                          <a:spcPts val="1050"/>
                        </a:lnSpc>
                        <a:spcBef>
                          <a:spcPts val="4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menciptakan produk baru atau bisnis baru. Mereka </a:t>
                      </a:r>
                      <a:r>
                        <a:rPr dirty="0" sz="900" spc="-3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menanggung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risiko dan menerima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imbalan/keuntungan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dari usaha mereka. Pertanyaan: Apa saja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kerugian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bisa dialami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oleh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seorang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wirausahawan?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Mengapa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mereka berani untuk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mengambil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risiko dalam</a:t>
                      </a:r>
                      <a:r>
                        <a:rPr dirty="0" sz="900" spc="1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berusaha?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ts val="1065"/>
                        </a:lnSpc>
                        <a:spcBef>
                          <a:spcPts val="990"/>
                        </a:spcBef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Tugas: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4350" indent="-265430">
                        <a:lnSpc>
                          <a:spcPts val="1065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Membuat komitmen untuk mencoba atau melakukan suatu hal baru </a:t>
                      </a:r>
                      <a:r>
                        <a:rPr dirty="0" sz="900" spc="-30">
                          <a:latin typeface="Noto Sans"/>
                          <a:cs typeface="Noto Sans"/>
                        </a:rPr>
                        <a:t>minggu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ini dan menuliskan hasilnya pada jurnal: Berani Mencoba Hal</a:t>
                      </a:r>
                      <a:r>
                        <a:rPr dirty="0" sz="900" spc="15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Baru.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49" y="325369"/>
            <a:ext cx="8499475" cy="4490085"/>
            <a:chOff x="257849" y="325369"/>
            <a:chExt cx="8499475" cy="4490085"/>
          </a:xfrm>
        </p:grpSpPr>
        <p:sp>
          <p:nvSpPr>
            <p:cNvPr id="3" name="object 3"/>
            <p:cNvSpPr/>
            <p:nvPr/>
          </p:nvSpPr>
          <p:spPr>
            <a:xfrm>
              <a:off x="257849" y="847225"/>
              <a:ext cx="8477250" cy="3968115"/>
            </a:xfrm>
            <a:custGeom>
              <a:avLst/>
              <a:gdLst/>
              <a:ahLst/>
              <a:cxnLst/>
              <a:rect l="l" t="t" r="r" b="b"/>
              <a:pathLst>
                <a:path w="8477250" h="3968115">
                  <a:moveTo>
                    <a:pt x="8476782" y="3968089"/>
                  </a:moveTo>
                  <a:lnTo>
                    <a:pt x="0" y="3968089"/>
                  </a:lnTo>
                  <a:lnTo>
                    <a:pt x="0" y="0"/>
                  </a:lnTo>
                  <a:lnTo>
                    <a:pt x="8476782" y="0"/>
                  </a:lnTo>
                  <a:lnTo>
                    <a:pt x="8476782" y="3968089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61086" y="325369"/>
              <a:ext cx="8496300" cy="3686175"/>
            </a:xfrm>
            <a:custGeom>
              <a:avLst/>
              <a:gdLst/>
              <a:ahLst/>
              <a:cxnLst/>
              <a:rect l="l" t="t" r="r" b="b"/>
              <a:pathLst>
                <a:path w="8496300" h="3686175">
                  <a:moveTo>
                    <a:pt x="9524" y="0"/>
                  </a:moveTo>
                  <a:lnTo>
                    <a:pt x="9524" y="3686022"/>
                  </a:lnTo>
                </a:path>
                <a:path w="8496300" h="3686175">
                  <a:moveTo>
                    <a:pt x="5727450" y="0"/>
                  </a:moveTo>
                  <a:lnTo>
                    <a:pt x="5727450" y="3686022"/>
                  </a:lnTo>
                </a:path>
                <a:path w="8496300" h="3686175">
                  <a:moveTo>
                    <a:pt x="8486370" y="0"/>
                  </a:moveTo>
                  <a:lnTo>
                    <a:pt x="8486370" y="3686022"/>
                  </a:lnTo>
                </a:path>
                <a:path w="8496300" h="3686175">
                  <a:moveTo>
                    <a:pt x="0" y="9524"/>
                  </a:moveTo>
                  <a:lnTo>
                    <a:pt x="8495895" y="9524"/>
                  </a:lnTo>
                </a:path>
                <a:path w="8496300" h="3686175">
                  <a:moveTo>
                    <a:pt x="0" y="521848"/>
                  </a:moveTo>
                  <a:lnTo>
                    <a:pt x="8495895" y="521848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61086" y="4001867"/>
              <a:ext cx="8496300" cy="0"/>
            </a:xfrm>
            <a:custGeom>
              <a:avLst/>
              <a:gdLst/>
              <a:ahLst/>
              <a:cxnLst/>
              <a:rect l="l" t="t" r="r" b="b"/>
              <a:pathLst>
                <a:path w="8496300" h="0">
                  <a:moveTo>
                    <a:pt x="0" y="0"/>
                  </a:moveTo>
                  <a:lnTo>
                    <a:pt x="5973775" y="0"/>
                  </a:lnTo>
                </a:path>
                <a:path w="8496300" h="0">
                  <a:moveTo>
                    <a:pt x="8215070" y="0"/>
                  </a:moveTo>
                  <a:lnTo>
                    <a:pt x="8495895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3945" y="471740"/>
            <a:ext cx="1950085" cy="223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80">
                <a:solidFill>
                  <a:srgbClr val="000000"/>
                </a:solidFill>
              </a:rPr>
              <a:t>Tugas: </a:t>
            </a:r>
            <a:r>
              <a:rPr dirty="0" sz="1300" spc="-55">
                <a:solidFill>
                  <a:srgbClr val="000000"/>
                </a:solidFill>
              </a:rPr>
              <a:t>Mengisi</a:t>
            </a:r>
            <a:r>
              <a:rPr dirty="0" sz="1300" spc="-155">
                <a:solidFill>
                  <a:srgbClr val="000000"/>
                </a:solidFill>
              </a:rPr>
              <a:t> </a:t>
            </a:r>
            <a:r>
              <a:rPr dirty="0" sz="1300" spc="-70">
                <a:solidFill>
                  <a:srgbClr val="000000"/>
                </a:solidFill>
              </a:rPr>
              <a:t>Kuesioner</a:t>
            </a:r>
            <a:endParaRPr sz="1300"/>
          </a:p>
        </p:txBody>
      </p:sp>
      <p:sp>
        <p:nvSpPr>
          <p:cNvPr id="24" name="object 24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12754" y="471740"/>
            <a:ext cx="7112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40">
                <a:solidFill>
                  <a:srgbClr val="041834"/>
                </a:solidFill>
                <a:latin typeface="Verdana"/>
                <a:cs typeface="Verdana"/>
              </a:rPr>
              <a:t>Panduan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637" y="919847"/>
            <a:ext cx="5462270" cy="3892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dirty="0" sz="1200" spc="-45">
                <a:latin typeface="Verdana"/>
                <a:cs typeface="Verdana"/>
              </a:rPr>
              <a:t>Berilah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20">
                <a:latin typeface="Verdana"/>
                <a:cs typeface="Verdana"/>
              </a:rPr>
              <a:t>bobot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pada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190">
                <a:latin typeface="Verdana"/>
                <a:cs typeface="Verdana"/>
              </a:rPr>
              <a:t>10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pertanyaan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60">
                <a:latin typeface="Verdana"/>
                <a:cs typeface="Verdana"/>
              </a:rPr>
              <a:t>kuesioner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di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bawah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65">
                <a:latin typeface="Verdana"/>
                <a:cs typeface="Verdana"/>
              </a:rPr>
              <a:t>ini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sesuai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55">
                <a:latin typeface="Verdana"/>
                <a:cs typeface="Verdana"/>
              </a:rPr>
              <a:t>dengan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apa  </a:t>
            </a:r>
            <a:r>
              <a:rPr dirty="0" sz="1200" spc="-40">
                <a:latin typeface="Verdana"/>
                <a:cs typeface="Verdana"/>
              </a:rPr>
              <a:t>yang </a:t>
            </a:r>
            <a:r>
              <a:rPr dirty="0" sz="1200" spc="-110">
                <a:latin typeface="Verdana"/>
                <a:cs typeface="Verdana"/>
              </a:rPr>
              <a:t>kamu</a:t>
            </a:r>
            <a:r>
              <a:rPr dirty="0" sz="1200" spc="-145">
                <a:latin typeface="Verdana"/>
                <a:cs typeface="Verdana"/>
              </a:rPr>
              <a:t> </a:t>
            </a:r>
            <a:r>
              <a:rPr dirty="0" sz="1200" spc="-45">
                <a:latin typeface="Verdana"/>
                <a:cs typeface="Verdana"/>
              </a:rPr>
              <a:t>rasakan.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894" y="1488171"/>
            <a:ext cx="30460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50">
                <a:latin typeface="Verdana"/>
                <a:cs typeface="Verdana"/>
              </a:rPr>
              <a:t>1----------2----------3----------4----------5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359" y="1644761"/>
            <a:ext cx="3860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latin typeface="Verdana"/>
                <a:cs typeface="Verdana"/>
              </a:rPr>
              <a:t>tidak  </a:t>
            </a:r>
            <a:r>
              <a:rPr dirty="0" sz="1000" spc="-55">
                <a:latin typeface="Verdana"/>
                <a:cs typeface="Verdana"/>
              </a:rPr>
              <a:t>setuju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4052" y="1644761"/>
            <a:ext cx="1955164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  <a:tabLst>
                <a:tab pos="829944" algn="l"/>
                <a:tab pos="1517650" algn="l"/>
              </a:tabLst>
            </a:pPr>
            <a:r>
              <a:rPr dirty="0" sz="1000" spc="-50">
                <a:latin typeface="Verdana"/>
                <a:cs typeface="Verdana"/>
              </a:rPr>
              <a:t>cuku</a:t>
            </a:r>
            <a:r>
              <a:rPr dirty="0" sz="1000" spc="-45">
                <a:latin typeface="Verdana"/>
                <a:cs typeface="Verdana"/>
              </a:rPr>
              <a:t>p</a:t>
            </a:r>
            <a:r>
              <a:rPr dirty="0" sz="1000">
                <a:latin typeface="Verdana"/>
                <a:cs typeface="Verdana"/>
              </a:rPr>
              <a:t>	</a:t>
            </a:r>
            <a:r>
              <a:rPr dirty="0" sz="1000" spc="-50">
                <a:latin typeface="Verdana"/>
                <a:cs typeface="Verdana"/>
              </a:rPr>
              <a:t>setuj</a:t>
            </a:r>
            <a:r>
              <a:rPr dirty="0" sz="1000" spc="-60">
                <a:latin typeface="Verdana"/>
                <a:cs typeface="Verdana"/>
              </a:rPr>
              <a:t>u</a:t>
            </a:r>
            <a:r>
              <a:rPr dirty="0" sz="1000">
                <a:latin typeface="Verdana"/>
                <a:cs typeface="Verdana"/>
              </a:rPr>
              <a:t>	</a:t>
            </a:r>
            <a:r>
              <a:rPr dirty="0" sz="1000" spc="-10">
                <a:latin typeface="Verdana"/>
                <a:cs typeface="Verdana"/>
              </a:rPr>
              <a:t>sangat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506855" algn="l"/>
              </a:tabLst>
            </a:pPr>
            <a:r>
              <a:rPr dirty="0" sz="1000" spc="-50">
                <a:latin typeface="Verdana"/>
                <a:cs typeface="Verdana"/>
              </a:rPr>
              <a:t>setuju	</a:t>
            </a:r>
            <a:r>
              <a:rPr dirty="0" sz="1000" spc="-55">
                <a:latin typeface="Verdana"/>
                <a:cs typeface="Verdana"/>
              </a:rPr>
              <a:t>setuju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667" y="1644761"/>
            <a:ext cx="46037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latin typeface="Verdana"/>
                <a:cs typeface="Verdana"/>
              </a:rPr>
              <a:t>Sangat  </a:t>
            </a:r>
            <a:r>
              <a:rPr dirty="0" sz="1000" spc="-20">
                <a:latin typeface="Verdana"/>
                <a:cs typeface="Verdana"/>
              </a:rPr>
              <a:t>tidak  </a:t>
            </a:r>
            <a:r>
              <a:rPr dirty="0" sz="1000" spc="-55">
                <a:latin typeface="Verdana"/>
                <a:cs typeface="Verdana"/>
              </a:rPr>
              <a:t>setuju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3787" y="2283947"/>
            <a:ext cx="4272915" cy="1633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0825" indent="-17399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51460" algn="l"/>
              </a:tabLst>
            </a:pPr>
            <a:r>
              <a:rPr dirty="0" sz="800" spc="-65">
                <a:latin typeface="Verdana"/>
                <a:cs typeface="Verdana"/>
              </a:rPr>
              <a:t>….. </a:t>
            </a:r>
            <a:r>
              <a:rPr dirty="0" sz="800" spc="-25">
                <a:latin typeface="Verdana"/>
                <a:cs typeface="Verdana"/>
              </a:rPr>
              <a:t>Saya </a:t>
            </a:r>
            <a:r>
              <a:rPr dirty="0" sz="800" spc="-60">
                <a:latin typeface="Verdana"/>
                <a:cs typeface="Verdana"/>
              </a:rPr>
              <a:t>menyukai </a:t>
            </a:r>
            <a:r>
              <a:rPr dirty="0" sz="800" spc="-20">
                <a:latin typeface="Verdana"/>
                <a:cs typeface="Verdana"/>
              </a:rPr>
              <a:t>tantangan </a:t>
            </a:r>
            <a:r>
              <a:rPr dirty="0" sz="800" spc="-40">
                <a:latin typeface="Verdana"/>
                <a:cs typeface="Verdana"/>
              </a:rPr>
              <a:t>untuk </a:t>
            </a:r>
            <a:r>
              <a:rPr dirty="0" sz="800" spc="-55">
                <a:latin typeface="Verdana"/>
                <a:cs typeface="Verdana"/>
              </a:rPr>
              <a:t>mencoba melakukan </a:t>
            </a:r>
            <a:r>
              <a:rPr dirty="0" sz="800" spc="-25">
                <a:latin typeface="Verdana"/>
                <a:cs typeface="Verdana"/>
              </a:rPr>
              <a:t>sesuatu </a:t>
            </a:r>
            <a:r>
              <a:rPr dirty="0" sz="800" spc="-30">
                <a:latin typeface="Verdana"/>
                <a:cs typeface="Verdana"/>
              </a:rPr>
              <a:t>yang</a:t>
            </a:r>
            <a:r>
              <a:rPr dirty="0" sz="800" spc="-180">
                <a:latin typeface="Verdana"/>
                <a:cs typeface="Verdana"/>
              </a:rPr>
              <a:t> </a:t>
            </a:r>
            <a:r>
              <a:rPr dirty="0" sz="800" spc="-25">
                <a:latin typeface="Verdana"/>
                <a:cs typeface="Verdana"/>
              </a:rPr>
              <a:t>baru</a:t>
            </a:r>
            <a:endParaRPr sz="800">
              <a:latin typeface="Verdana"/>
              <a:cs typeface="Verdana"/>
            </a:endParaRPr>
          </a:p>
          <a:p>
            <a:pPr marL="250825" indent="-19939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51460" algn="l"/>
              </a:tabLst>
            </a:pPr>
            <a:r>
              <a:rPr dirty="0" sz="800" spc="-65">
                <a:latin typeface="Verdana"/>
                <a:cs typeface="Verdana"/>
              </a:rPr>
              <a:t>….. </a:t>
            </a:r>
            <a:r>
              <a:rPr dirty="0" sz="800" spc="-25">
                <a:latin typeface="Verdana"/>
                <a:cs typeface="Verdana"/>
              </a:rPr>
              <a:t>Saya </a:t>
            </a:r>
            <a:r>
              <a:rPr dirty="0" sz="800" spc="-30">
                <a:latin typeface="Verdana"/>
                <a:cs typeface="Verdana"/>
              </a:rPr>
              <a:t>rela </a:t>
            </a:r>
            <a:r>
              <a:rPr dirty="0" sz="800" spc="-45">
                <a:latin typeface="Verdana"/>
                <a:cs typeface="Verdana"/>
              </a:rPr>
              <a:t>bekerja </a:t>
            </a:r>
            <a:r>
              <a:rPr dirty="0" sz="800" spc="-30">
                <a:latin typeface="Verdana"/>
                <a:cs typeface="Verdana"/>
              </a:rPr>
              <a:t>keras </a:t>
            </a:r>
            <a:r>
              <a:rPr dirty="0" sz="800" spc="-10">
                <a:latin typeface="Verdana"/>
                <a:cs typeface="Verdana"/>
              </a:rPr>
              <a:t>asal </a:t>
            </a:r>
            <a:r>
              <a:rPr dirty="0" sz="800">
                <a:latin typeface="Verdana"/>
                <a:cs typeface="Verdana"/>
              </a:rPr>
              <a:t>dapat</a:t>
            </a:r>
            <a:r>
              <a:rPr dirty="0" sz="800" spc="-180">
                <a:latin typeface="Verdana"/>
                <a:cs typeface="Verdana"/>
              </a:rPr>
              <a:t> </a:t>
            </a:r>
            <a:r>
              <a:rPr dirty="0" sz="800" spc="-65">
                <a:latin typeface="Verdana"/>
                <a:cs typeface="Verdana"/>
              </a:rPr>
              <a:t>mewujudkan </a:t>
            </a:r>
            <a:r>
              <a:rPr dirty="0" sz="800" spc="-90">
                <a:latin typeface="Verdana"/>
                <a:cs typeface="Verdana"/>
              </a:rPr>
              <a:t>mimpi </a:t>
            </a:r>
            <a:r>
              <a:rPr dirty="0" sz="800" spc="-10">
                <a:latin typeface="Verdana"/>
                <a:cs typeface="Verdana"/>
              </a:rPr>
              <a:t>saya</a:t>
            </a:r>
            <a:endParaRPr sz="800">
              <a:latin typeface="Verdana"/>
              <a:cs typeface="Verdana"/>
            </a:endParaRPr>
          </a:p>
          <a:p>
            <a:pPr marL="251460" marR="5080" indent="-251460">
              <a:lnSpc>
                <a:spcPct val="101600"/>
              </a:lnSpc>
              <a:buAutoNum type="arabicPeriod"/>
              <a:tabLst>
                <a:tab pos="251460" algn="l"/>
              </a:tabLst>
            </a:pPr>
            <a:r>
              <a:rPr dirty="0" sz="800" spc="-65">
                <a:latin typeface="Verdana"/>
                <a:cs typeface="Verdana"/>
              </a:rPr>
              <a:t>….. </a:t>
            </a:r>
            <a:r>
              <a:rPr dirty="0" sz="800" spc="-25">
                <a:latin typeface="Verdana"/>
                <a:cs typeface="Verdana"/>
              </a:rPr>
              <a:t>Saya </a:t>
            </a:r>
            <a:r>
              <a:rPr dirty="0" sz="800" spc="-20">
                <a:latin typeface="Verdana"/>
                <a:cs typeface="Verdana"/>
              </a:rPr>
              <a:t>adalah </a:t>
            </a:r>
            <a:r>
              <a:rPr dirty="0" sz="800" spc="-25">
                <a:latin typeface="Verdana"/>
                <a:cs typeface="Verdana"/>
              </a:rPr>
              <a:t>orang </a:t>
            </a:r>
            <a:r>
              <a:rPr dirty="0" sz="800" spc="-30">
                <a:latin typeface="Verdana"/>
                <a:cs typeface="Verdana"/>
              </a:rPr>
              <a:t>yang </a:t>
            </a:r>
            <a:r>
              <a:rPr dirty="0" sz="800" spc="-75">
                <a:latin typeface="Verdana"/>
                <a:cs typeface="Verdana"/>
              </a:rPr>
              <a:t>jujur, </a:t>
            </a:r>
            <a:r>
              <a:rPr dirty="0" sz="800">
                <a:latin typeface="Verdana"/>
                <a:cs typeface="Verdana"/>
              </a:rPr>
              <a:t>dapat </a:t>
            </a:r>
            <a:r>
              <a:rPr dirty="0" sz="800" spc="-25">
                <a:latin typeface="Verdana"/>
                <a:cs typeface="Verdana"/>
              </a:rPr>
              <a:t>dipercaya dan </a:t>
            </a:r>
            <a:r>
              <a:rPr dirty="0" sz="800" spc="-30">
                <a:latin typeface="Verdana"/>
                <a:cs typeface="Verdana"/>
              </a:rPr>
              <a:t>diandalkan </a:t>
            </a:r>
            <a:r>
              <a:rPr dirty="0" sz="800" spc="-50">
                <a:latin typeface="Verdana"/>
                <a:cs typeface="Verdana"/>
              </a:rPr>
              <a:t>oleh </a:t>
            </a:r>
            <a:r>
              <a:rPr dirty="0" sz="800" spc="-60">
                <a:latin typeface="Verdana"/>
                <a:cs typeface="Verdana"/>
              </a:rPr>
              <a:t>teman, </a:t>
            </a:r>
            <a:r>
              <a:rPr dirty="0" sz="800" spc="-50">
                <a:latin typeface="Verdana"/>
                <a:cs typeface="Verdana"/>
              </a:rPr>
              <a:t>guru,  </a:t>
            </a:r>
            <a:r>
              <a:rPr dirty="0" sz="800" spc="-25">
                <a:latin typeface="Verdana"/>
                <a:cs typeface="Verdana"/>
              </a:rPr>
              <a:t>dan</a:t>
            </a:r>
            <a:r>
              <a:rPr dirty="0" sz="800" spc="-65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keluarga.</a:t>
            </a:r>
            <a:endParaRPr sz="800">
              <a:latin typeface="Verdana"/>
              <a:cs typeface="Verdana"/>
            </a:endParaRPr>
          </a:p>
          <a:p>
            <a:pPr marL="250825" indent="-20574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51460" algn="l"/>
              </a:tabLst>
            </a:pPr>
            <a:r>
              <a:rPr dirty="0" sz="800" spc="-65">
                <a:latin typeface="Verdana"/>
                <a:cs typeface="Verdana"/>
              </a:rPr>
              <a:t>…..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25">
                <a:latin typeface="Verdana"/>
                <a:cs typeface="Verdana"/>
              </a:rPr>
              <a:t>Saya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45">
                <a:latin typeface="Verdana"/>
                <a:cs typeface="Verdana"/>
              </a:rPr>
              <a:t>merasa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10">
                <a:latin typeface="Verdana"/>
                <a:cs typeface="Verdana"/>
              </a:rPr>
              <a:t>sangat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20">
                <a:latin typeface="Verdana"/>
                <a:cs typeface="Verdana"/>
              </a:rPr>
              <a:t>puas</a:t>
            </a:r>
            <a:r>
              <a:rPr dirty="0" sz="800" spc="-55">
                <a:latin typeface="Verdana"/>
                <a:cs typeface="Verdana"/>
              </a:rPr>
              <a:t> </a:t>
            </a:r>
            <a:r>
              <a:rPr dirty="0" sz="800" spc="5">
                <a:latin typeface="Verdana"/>
                <a:cs typeface="Verdana"/>
              </a:rPr>
              <a:t>saat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dapat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50">
                <a:latin typeface="Verdana"/>
                <a:cs typeface="Verdana"/>
              </a:rPr>
              <a:t>menyelesaikan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10">
                <a:latin typeface="Verdana"/>
                <a:cs typeface="Verdana"/>
              </a:rPr>
              <a:t>tugas</a:t>
            </a:r>
            <a:r>
              <a:rPr dirty="0" sz="800" spc="-55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dengan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30">
                <a:latin typeface="Verdana"/>
                <a:cs typeface="Verdana"/>
              </a:rPr>
              <a:t>baik</a:t>
            </a:r>
            <a:endParaRPr sz="800">
              <a:latin typeface="Verdana"/>
              <a:cs typeface="Verdana"/>
            </a:endParaRPr>
          </a:p>
          <a:p>
            <a:pPr marL="251460" marR="125730" indent="-251460">
              <a:lnSpc>
                <a:spcPct val="101600"/>
              </a:lnSpc>
              <a:buAutoNum type="arabicPeriod"/>
              <a:tabLst>
                <a:tab pos="251460" algn="l"/>
              </a:tabLst>
            </a:pPr>
            <a:r>
              <a:rPr dirty="0" sz="800" spc="-65">
                <a:latin typeface="Verdana"/>
                <a:cs typeface="Verdana"/>
              </a:rPr>
              <a:t>….. </a:t>
            </a:r>
            <a:r>
              <a:rPr dirty="0" sz="800" spc="-25">
                <a:latin typeface="Verdana"/>
                <a:cs typeface="Verdana"/>
              </a:rPr>
              <a:t>Saya </a:t>
            </a:r>
            <a:r>
              <a:rPr dirty="0" sz="800" spc="-35">
                <a:latin typeface="Verdana"/>
                <a:cs typeface="Verdana"/>
              </a:rPr>
              <a:t>selalu </a:t>
            </a:r>
            <a:r>
              <a:rPr dirty="0" sz="800" spc="-50">
                <a:latin typeface="Verdana"/>
                <a:cs typeface="Verdana"/>
              </a:rPr>
              <a:t>menyelesaikan </a:t>
            </a:r>
            <a:r>
              <a:rPr dirty="0" sz="800" spc="-10">
                <a:latin typeface="Verdana"/>
                <a:cs typeface="Verdana"/>
              </a:rPr>
              <a:t>tugas </a:t>
            </a:r>
            <a:r>
              <a:rPr dirty="0" sz="800" spc="-30">
                <a:latin typeface="Verdana"/>
                <a:cs typeface="Verdana"/>
              </a:rPr>
              <a:t>yang </a:t>
            </a:r>
            <a:r>
              <a:rPr dirty="0" sz="800" spc="-10">
                <a:latin typeface="Verdana"/>
                <a:cs typeface="Verdana"/>
              </a:rPr>
              <a:t>saya </a:t>
            </a:r>
            <a:r>
              <a:rPr dirty="0" sz="800" spc="-60">
                <a:latin typeface="Verdana"/>
                <a:cs typeface="Verdana"/>
              </a:rPr>
              <a:t>miliki meskipun </a:t>
            </a:r>
            <a:r>
              <a:rPr dirty="0" sz="800" spc="-30">
                <a:latin typeface="Verdana"/>
                <a:cs typeface="Verdana"/>
              </a:rPr>
              <a:t>banyak </a:t>
            </a:r>
            <a:r>
              <a:rPr dirty="0" sz="800" spc="-20">
                <a:latin typeface="Verdana"/>
                <a:cs typeface="Verdana"/>
              </a:rPr>
              <a:t>tantangan  </a:t>
            </a:r>
            <a:r>
              <a:rPr dirty="0" sz="800" spc="-30">
                <a:latin typeface="Verdana"/>
                <a:cs typeface="Verdana"/>
              </a:rPr>
              <a:t>yang</a:t>
            </a:r>
            <a:r>
              <a:rPr dirty="0" sz="800" spc="-65">
                <a:latin typeface="Verdana"/>
                <a:cs typeface="Verdana"/>
              </a:rPr>
              <a:t> </a:t>
            </a:r>
            <a:r>
              <a:rPr dirty="0" sz="800" spc="-25">
                <a:latin typeface="Verdana"/>
                <a:cs typeface="Verdana"/>
              </a:rPr>
              <a:t>dihadapi</a:t>
            </a:r>
            <a:endParaRPr sz="800">
              <a:latin typeface="Verdana"/>
              <a:cs typeface="Verdana"/>
            </a:endParaRPr>
          </a:p>
          <a:p>
            <a:pPr marL="250825" indent="-203835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51460" algn="l"/>
              </a:tabLst>
            </a:pPr>
            <a:r>
              <a:rPr dirty="0" sz="800" spc="-65">
                <a:latin typeface="Verdana"/>
                <a:cs typeface="Verdana"/>
              </a:rPr>
              <a:t>….. </a:t>
            </a:r>
            <a:r>
              <a:rPr dirty="0" sz="800" spc="-25">
                <a:latin typeface="Verdana"/>
                <a:cs typeface="Verdana"/>
              </a:rPr>
              <a:t>Saya </a:t>
            </a:r>
            <a:r>
              <a:rPr dirty="0" sz="800">
                <a:latin typeface="Verdana"/>
                <a:cs typeface="Verdana"/>
              </a:rPr>
              <a:t>dapat </a:t>
            </a:r>
            <a:r>
              <a:rPr dirty="0" sz="800" spc="-70">
                <a:latin typeface="Verdana"/>
                <a:cs typeface="Verdana"/>
              </a:rPr>
              <a:t>membuat </a:t>
            </a:r>
            <a:r>
              <a:rPr dirty="0" sz="800" spc="-35">
                <a:latin typeface="Verdana"/>
                <a:cs typeface="Verdana"/>
              </a:rPr>
              <a:t>keputusan </a:t>
            </a:r>
            <a:r>
              <a:rPr dirty="0" sz="800" spc="-15">
                <a:latin typeface="Verdana"/>
                <a:cs typeface="Verdana"/>
              </a:rPr>
              <a:t>secara</a:t>
            </a:r>
            <a:r>
              <a:rPr dirty="0" sz="800" spc="-170">
                <a:latin typeface="Verdana"/>
                <a:cs typeface="Verdana"/>
              </a:rPr>
              <a:t> </a:t>
            </a:r>
            <a:r>
              <a:rPr dirty="0" sz="800" spc="-50">
                <a:latin typeface="Verdana"/>
                <a:cs typeface="Verdana"/>
              </a:rPr>
              <a:t>mandiri</a:t>
            </a:r>
            <a:endParaRPr sz="800">
              <a:latin typeface="Verdana"/>
              <a:cs typeface="Verdana"/>
            </a:endParaRPr>
          </a:p>
          <a:p>
            <a:pPr marL="250825" indent="-18923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51460" algn="l"/>
              </a:tabLst>
            </a:pPr>
            <a:r>
              <a:rPr dirty="0" sz="800" spc="-65">
                <a:latin typeface="Verdana"/>
                <a:cs typeface="Verdana"/>
              </a:rPr>
              <a:t>….. </a:t>
            </a:r>
            <a:r>
              <a:rPr dirty="0" sz="800" spc="-25">
                <a:latin typeface="Verdana"/>
                <a:cs typeface="Verdana"/>
              </a:rPr>
              <a:t>Saya </a:t>
            </a:r>
            <a:r>
              <a:rPr dirty="0" sz="800" spc="-35">
                <a:latin typeface="Verdana"/>
                <a:cs typeface="Verdana"/>
              </a:rPr>
              <a:t>berani </a:t>
            </a:r>
            <a:r>
              <a:rPr dirty="0" sz="800" spc="-65">
                <a:latin typeface="Verdana"/>
                <a:cs typeface="Verdana"/>
              </a:rPr>
              <a:t>mengambil </a:t>
            </a:r>
            <a:r>
              <a:rPr dirty="0" sz="800" spc="-30">
                <a:latin typeface="Verdana"/>
                <a:cs typeface="Verdana"/>
              </a:rPr>
              <a:t>risiko </a:t>
            </a:r>
            <a:r>
              <a:rPr dirty="0" sz="800" spc="-25">
                <a:latin typeface="Verdana"/>
                <a:cs typeface="Verdana"/>
              </a:rPr>
              <a:t>dan </a:t>
            </a:r>
            <a:r>
              <a:rPr dirty="0" sz="800" spc="-35">
                <a:latin typeface="Verdana"/>
                <a:cs typeface="Verdana"/>
              </a:rPr>
              <a:t>belajar </a:t>
            </a:r>
            <a:r>
              <a:rPr dirty="0" sz="800" spc="-20">
                <a:latin typeface="Verdana"/>
                <a:cs typeface="Verdana"/>
              </a:rPr>
              <a:t>dari</a:t>
            </a:r>
            <a:r>
              <a:rPr dirty="0" sz="800" spc="-200">
                <a:latin typeface="Verdana"/>
                <a:cs typeface="Verdana"/>
              </a:rPr>
              <a:t> </a:t>
            </a:r>
            <a:r>
              <a:rPr dirty="0" sz="800" spc="-35">
                <a:latin typeface="Verdana"/>
                <a:cs typeface="Verdana"/>
              </a:rPr>
              <a:t>kesalahan</a:t>
            </a:r>
            <a:endParaRPr sz="800">
              <a:latin typeface="Verdana"/>
              <a:cs typeface="Verdana"/>
            </a:endParaRPr>
          </a:p>
          <a:p>
            <a:pPr marL="250825" indent="-20447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251460" algn="l"/>
              </a:tabLst>
            </a:pPr>
            <a:r>
              <a:rPr dirty="0" sz="800" spc="-65">
                <a:latin typeface="Verdana"/>
                <a:cs typeface="Verdana"/>
              </a:rPr>
              <a:t>…..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25">
                <a:latin typeface="Verdana"/>
                <a:cs typeface="Verdana"/>
              </a:rPr>
              <a:t>Saya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>
                <a:latin typeface="Verdana"/>
                <a:cs typeface="Verdana"/>
              </a:rPr>
              <a:t>dapat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45">
                <a:latin typeface="Verdana"/>
                <a:cs typeface="Verdana"/>
              </a:rPr>
              <a:t>bekerja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dengan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30">
                <a:latin typeface="Verdana"/>
                <a:cs typeface="Verdana"/>
              </a:rPr>
              <a:t>baik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10">
                <a:latin typeface="Verdana"/>
                <a:cs typeface="Verdana"/>
              </a:rPr>
              <a:t>pada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15">
                <a:latin typeface="Verdana"/>
                <a:cs typeface="Verdana"/>
              </a:rPr>
              <a:t>situasi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30">
                <a:latin typeface="Verdana"/>
                <a:cs typeface="Verdana"/>
              </a:rPr>
              <a:t>yang</a:t>
            </a:r>
            <a:r>
              <a:rPr dirty="0" sz="800" spc="-60">
                <a:latin typeface="Verdana"/>
                <a:cs typeface="Verdana"/>
              </a:rPr>
              <a:t> </a:t>
            </a:r>
            <a:r>
              <a:rPr dirty="0" sz="800" spc="-45">
                <a:latin typeface="Verdana"/>
                <a:cs typeface="Verdana"/>
              </a:rPr>
              <a:t>beragam</a:t>
            </a:r>
            <a:endParaRPr sz="800">
              <a:latin typeface="Verdana"/>
              <a:cs typeface="Verdana"/>
            </a:endParaRPr>
          </a:p>
          <a:p>
            <a:pPr marL="251460" marR="165735" indent="-251460">
              <a:lnSpc>
                <a:spcPct val="101600"/>
              </a:lnSpc>
              <a:buAutoNum type="arabicPeriod"/>
              <a:tabLst>
                <a:tab pos="251460" algn="l"/>
              </a:tabLst>
            </a:pPr>
            <a:r>
              <a:rPr dirty="0" sz="800" spc="-65">
                <a:latin typeface="Verdana"/>
                <a:cs typeface="Verdana"/>
              </a:rPr>
              <a:t>….. </a:t>
            </a:r>
            <a:r>
              <a:rPr dirty="0" sz="800" spc="-25">
                <a:latin typeface="Verdana"/>
                <a:cs typeface="Verdana"/>
              </a:rPr>
              <a:t>Saya </a:t>
            </a:r>
            <a:r>
              <a:rPr dirty="0" sz="800" spc="-75">
                <a:latin typeface="Verdana"/>
                <a:cs typeface="Verdana"/>
              </a:rPr>
              <a:t>memiliki </a:t>
            </a:r>
            <a:r>
              <a:rPr dirty="0" sz="800" spc="-35">
                <a:latin typeface="Verdana"/>
                <a:cs typeface="Verdana"/>
              </a:rPr>
              <a:t>kepribadian/keahlian/keterampilan </a:t>
            </a:r>
            <a:r>
              <a:rPr dirty="0" sz="800" spc="-30">
                <a:latin typeface="Verdana"/>
                <a:cs typeface="Verdana"/>
              </a:rPr>
              <a:t>yang </a:t>
            </a:r>
            <a:r>
              <a:rPr dirty="0" sz="800" spc="-50">
                <a:latin typeface="Verdana"/>
                <a:cs typeface="Verdana"/>
              </a:rPr>
              <a:t>unik </a:t>
            </a:r>
            <a:r>
              <a:rPr dirty="0" sz="800" spc="-30">
                <a:latin typeface="Verdana"/>
                <a:cs typeface="Verdana"/>
              </a:rPr>
              <a:t>yang </a:t>
            </a:r>
            <a:r>
              <a:rPr dirty="0" sz="800" spc="-15">
                <a:latin typeface="Verdana"/>
                <a:cs typeface="Verdana"/>
              </a:rPr>
              <a:t>tidak </a:t>
            </a:r>
            <a:r>
              <a:rPr dirty="0" sz="800" spc="-55">
                <a:latin typeface="Verdana"/>
                <a:cs typeface="Verdana"/>
              </a:rPr>
              <a:t>dimiliki  </a:t>
            </a:r>
            <a:r>
              <a:rPr dirty="0" sz="800" spc="-60">
                <a:latin typeface="Verdana"/>
                <a:cs typeface="Verdana"/>
              </a:rPr>
              <a:t>semua</a:t>
            </a:r>
            <a:r>
              <a:rPr dirty="0" sz="800" spc="160">
                <a:latin typeface="Verdana"/>
                <a:cs typeface="Verdana"/>
              </a:rPr>
              <a:t> </a:t>
            </a:r>
            <a:r>
              <a:rPr dirty="0" sz="800" spc="-40">
                <a:latin typeface="Verdana"/>
                <a:cs typeface="Verdana"/>
              </a:rPr>
              <a:t>orang.</a:t>
            </a:r>
            <a:endParaRPr sz="800">
              <a:latin typeface="Verdana"/>
              <a:cs typeface="Verdana"/>
            </a:endParaRPr>
          </a:p>
          <a:p>
            <a:pPr marL="250825" indent="-238760">
              <a:lnSpc>
                <a:spcPct val="100000"/>
              </a:lnSpc>
              <a:spcBef>
                <a:spcPts val="10"/>
              </a:spcBef>
              <a:buAutoNum type="arabicPeriod"/>
              <a:tabLst>
                <a:tab pos="251460" algn="l"/>
              </a:tabLst>
            </a:pPr>
            <a:r>
              <a:rPr dirty="0" sz="800" spc="-65">
                <a:latin typeface="Verdana"/>
                <a:cs typeface="Verdana"/>
              </a:rPr>
              <a:t>….. </a:t>
            </a:r>
            <a:r>
              <a:rPr dirty="0" sz="800" spc="-40">
                <a:latin typeface="Verdana"/>
                <a:cs typeface="Verdana"/>
              </a:rPr>
              <a:t>Ayah/Ibu </a:t>
            </a:r>
            <a:r>
              <a:rPr dirty="0" sz="800" spc="-10">
                <a:latin typeface="Verdana"/>
                <a:cs typeface="Verdana"/>
              </a:rPr>
              <a:t>saya </a:t>
            </a:r>
            <a:r>
              <a:rPr dirty="0" sz="800" spc="-20">
                <a:latin typeface="Verdana"/>
                <a:cs typeface="Verdana"/>
              </a:rPr>
              <a:t>adalah </a:t>
            </a:r>
            <a:r>
              <a:rPr dirty="0" sz="800" spc="-30">
                <a:latin typeface="Verdana"/>
                <a:cs typeface="Verdana"/>
              </a:rPr>
              <a:t>seorang</a:t>
            </a:r>
            <a:r>
              <a:rPr dirty="0" sz="800" spc="-165">
                <a:latin typeface="Verdana"/>
                <a:cs typeface="Verdana"/>
              </a:rPr>
              <a:t> </a:t>
            </a:r>
            <a:r>
              <a:rPr dirty="0" sz="800" spc="-35">
                <a:latin typeface="Verdana"/>
                <a:cs typeface="Verdana"/>
              </a:rPr>
              <a:t>pengusaha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61570" y="1044687"/>
            <a:ext cx="279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>
                <a:latin typeface="Verdana"/>
                <a:cs typeface="Verdana"/>
              </a:rPr>
              <a:t>Nilai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60501" y="1044687"/>
            <a:ext cx="83185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0">
                <a:latin typeface="Verdana"/>
                <a:cs typeface="Verdana"/>
              </a:rPr>
              <a:t>Petunjuk</a:t>
            </a:r>
            <a:r>
              <a:rPr dirty="0" sz="1000" spc="-130">
                <a:latin typeface="Verdana"/>
                <a:cs typeface="Verdana"/>
              </a:rPr>
              <a:t> </a:t>
            </a:r>
            <a:r>
              <a:rPr dirty="0" sz="1000" spc="-40">
                <a:latin typeface="Verdana"/>
                <a:cs typeface="Verdana"/>
              </a:rPr>
              <a:t>Nilai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61570" y="1378570"/>
            <a:ext cx="334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0">
                <a:latin typeface="Verdana"/>
                <a:cs typeface="Verdana"/>
              </a:rPr>
              <a:t>41-50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39915" y="1378570"/>
            <a:ext cx="1193165" cy="429259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 indent="137795">
              <a:lnSpc>
                <a:spcPts val="1050"/>
              </a:lnSpc>
              <a:spcBef>
                <a:spcPts val="160"/>
              </a:spcBef>
            </a:pPr>
            <a:r>
              <a:rPr dirty="0" sz="900" spc="-25">
                <a:latin typeface="Verdana"/>
                <a:cs typeface="Verdana"/>
              </a:rPr>
              <a:t>Saya </a:t>
            </a:r>
            <a:r>
              <a:rPr dirty="0" sz="900" spc="-10">
                <a:latin typeface="Verdana"/>
                <a:cs typeface="Verdana"/>
              </a:rPr>
              <a:t>sangat</a:t>
            </a:r>
            <a:r>
              <a:rPr dirty="0" sz="900" spc="-170">
                <a:latin typeface="Verdana"/>
                <a:cs typeface="Verdana"/>
              </a:rPr>
              <a:t> </a:t>
            </a:r>
            <a:r>
              <a:rPr dirty="0" sz="900" spc="-30">
                <a:latin typeface="Verdana"/>
                <a:cs typeface="Verdana"/>
              </a:rPr>
              <a:t>cocok  </a:t>
            </a:r>
            <a:r>
              <a:rPr dirty="0" sz="900" spc="-70">
                <a:latin typeface="Verdana"/>
                <a:cs typeface="Verdana"/>
              </a:rPr>
              <a:t>menjadi </a:t>
            </a:r>
            <a:r>
              <a:rPr dirty="0" sz="900" spc="-30">
                <a:latin typeface="Verdana"/>
                <a:cs typeface="Verdana"/>
              </a:rPr>
              <a:t>seorang  </a:t>
            </a:r>
            <a:r>
              <a:rPr dirty="0" sz="900" spc="-35">
                <a:latin typeface="Verdana"/>
                <a:cs typeface="Verdana"/>
              </a:rPr>
              <a:t>wirausahawan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1570" y="1911965"/>
            <a:ext cx="334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0">
                <a:latin typeface="Verdana"/>
                <a:cs typeface="Verdana"/>
              </a:rPr>
              <a:t>31-40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61570" y="2254864"/>
            <a:ext cx="325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10">
                <a:latin typeface="Verdana"/>
                <a:cs typeface="Verdana"/>
              </a:rPr>
              <a:t>21</a:t>
            </a:r>
            <a:r>
              <a:rPr dirty="0" sz="900" spc="-95">
                <a:latin typeface="Verdana"/>
                <a:cs typeface="Verdana"/>
              </a:rPr>
              <a:t>-</a:t>
            </a:r>
            <a:r>
              <a:rPr dirty="0" sz="900" spc="-25">
                <a:latin typeface="Verdana"/>
                <a:cs typeface="Verdana"/>
              </a:rPr>
              <a:t>30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20419" y="1911965"/>
            <a:ext cx="2043430" cy="7721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1750" marR="366395" indent="137795">
              <a:lnSpc>
                <a:spcPts val="1050"/>
              </a:lnSpc>
              <a:spcBef>
                <a:spcPts val="160"/>
              </a:spcBef>
            </a:pPr>
            <a:r>
              <a:rPr dirty="0" sz="900" spc="-25">
                <a:latin typeface="Verdana"/>
                <a:cs typeface="Verdana"/>
              </a:rPr>
              <a:t>Saya </a:t>
            </a:r>
            <a:r>
              <a:rPr dirty="0" sz="900" spc="-40">
                <a:latin typeface="Verdana"/>
                <a:cs typeface="Verdana"/>
              </a:rPr>
              <a:t>punya </a:t>
            </a:r>
            <a:r>
              <a:rPr dirty="0" sz="900" spc="-30">
                <a:latin typeface="Verdana"/>
                <a:cs typeface="Verdana"/>
              </a:rPr>
              <a:t>potensi</a:t>
            </a:r>
            <a:r>
              <a:rPr dirty="0" sz="900" spc="-190">
                <a:latin typeface="Verdana"/>
                <a:cs typeface="Verdana"/>
              </a:rPr>
              <a:t> </a:t>
            </a:r>
            <a:r>
              <a:rPr dirty="0" sz="900" spc="-70">
                <a:latin typeface="Verdana"/>
                <a:cs typeface="Verdana"/>
              </a:rPr>
              <a:t>menjadi  </a:t>
            </a:r>
            <a:r>
              <a:rPr dirty="0" sz="900" spc="-30">
                <a:latin typeface="Verdana"/>
                <a:cs typeface="Verdana"/>
              </a:rPr>
              <a:t>seorang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 spc="-35">
                <a:latin typeface="Verdana"/>
                <a:cs typeface="Verdana"/>
              </a:rPr>
              <a:t>wirausahawan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ts val="1065"/>
              </a:lnSpc>
              <a:spcBef>
                <a:spcPts val="540"/>
              </a:spcBef>
            </a:pPr>
            <a:r>
              <a:rPr dirty="0" sz="900" spc="-25">
                <a:latin typeface="Verdana"/>
                <a:cs typeface="Verdana"/>
              </a:rPr>
              <a:t>Saya </a:t>
            </a:r>
            <a:r>
              <a:rPr dirty="0" sz="900">
                <a:latin typeface="Verdana"/>
                <a:cs typeface="Verdana"/>
              </a:rPr>
              <a:t>dapat </a:t>
            </a:r>
            <a:r>
              <a:rPr dirty="0" sz="900" spc="-40">
                <a:latin typeface="Verdana"/>
                <a:cs typeface="Verdana"/>
              </a:rPr>
              <a:t>belajar</a:t>
            </a:r>
            <a:r>
              <a:rPr dirty="0" sz="900" spc="-195">
                <a:latin typeface="Verdana"/>
                <a:cs typeface="Verdana"/>
              </a:rPr>
              <a:t> </a:t>
            </a:r>
            <a:r>
              <a:rPr dirty="0" sz="900" spc="-70">
                <a:latin typeface="Verdana"/>
                <a:cs typeface="Verdana"/>
              </a:rPr>
              <a:t>menjadi</a:t>
            </a:r>
            <a:endParaRPr sz="900">
              <a:latin typeface="Verdana"/>
              <a:cs typeface="Verdana"/>
            </a:endParaRPr>
          </a:p>
          <a:p>
            <a:pPr marL="23495" marR="5080" indent="10160">
              <a:lnSpc>
                <a:spcPts val="1050"/>
              </a:lnSpc>
              <a:spcBef>
                <a:spcPts val="45"/>
              </a:spcBef>
            </a:pPr>
            <a:r>
              <a:rPr dirty="0" sz="900" spc="-30">
                <a:latin typeface="Verdana"/>
                <a:cs typeface="Verdana"/>
              </a:rPr>
              <a:t>seorang </a:t>
            </a:r>
            <a:r>
              <a:rPr dirty="0" sz="900" spc="-35">
                <a:latin typeface="Verdana"/>
                <a:cs typeface="Verdana"/>
              </a:rPr>
              <a:t>wirausahawan </a:t>
            </a:r>
            <a:r>
              <a:rPr dirty="0" sz="900" spc="-40">
                <a:latin typeface="Verdana"/>
                <a:cs typeface="Verdana"/>
              </a:rPr>
              <a:t>dengan</a:t>
            </a:r>
            <a:r>
              <a:rPr dirty="0" sz="900" spc="-190">
                <a:latin typeface="Verdana"/>
                <a:cs typeface="Verdana"/>
              </a:rPr>
              <a:t> </a:t>
            </a:r>
            <a:r>
              <a:rPr dirty="0" sz="900" spc="-25">
                <a:latin typeface="Verdana"/>
                <a:cs typeface="Verdana"/>
              </a:rPr>
              <a:t>fokus  </a:t>
            </a:r>
            <a:r>
              <a:rPr dirty="0" sz="900" spc="-10">
                <a:latin typeface="Verdana"/>
                <a:cs typeface="Verdana"/>
              </a:rPr>
              <a:t>pada </a:t>
            </a:r>
            <a:r>
              <a:rPr dirty="0" sz="900" spc="-55">
                <a:latin typeface="Verdana"/>
                <a:cs typeface="Verdana"/>
              </a:rPr>
              <a:t>pengembangan</a:t>
            </a:r>
            <a:r>
              <a:rPr dirty="0" sz="900" spc="-135">
                <a:latin typeface="Verdana"/>
                <a:cs typeface="Verdana"/>
              </a:rPr>
              <a:t> </a:t>
            </a:r>
            <a:r>
              <a:rPr dirty="0" sz="900" spc="-30">
                <a:latin typeface="Verdana"/>
                <a:cs typeface="Verdana"/>
              </a:rPr>
              <a:t>diri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61570" y="2788263"/>
            <a:ext cx="3651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5">
                <a:latin typeface="Verdana"/>
                <a:cs typeface="Verdana"/>
              </a:rPr>
              <a:t>10-</a:t>
            </a:r>
            <a:r>
              <a:rPr dirty="0" sz="900" spc="-135">
                <a:latin typeface="Verdana"/>
                <a:cs typeface="Verdana"/>
              </a:rPr>
              <a:t> </a:t>
            </a:r>
            <a:r>
              <a:rPr dirty="0" sz="900" spc="-35">
                <a:latin typeface="Verdana"/>
                <a:cs typeface="Verdana"/>
              </a:rPr>
              <a:t>20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28854" y="2788263"/>
            <a:ext cx="1327150" cy="429259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3495" marR="5080" indent="-11430">
              <a:lnSpc>
                <a:spcPts val="1050"/>
              </a:lnSpc>
              <a:spcBef>
                <a:spcPts val="160"/>
              </a:spcBef>
            </a:pPr>
            <a:r>
              <a:rPr dirty="0" sz="900" spc="-25">
                <a:latin typeface="Verdana"/>
                <a:cs typeface="Verdana"/>
              </a:rPr>
              <a:t>Saya </a:t>
            </a:r>
            <a:r>
              <a:rPr dirty="0" sz="900" spc="-50">
                <a:latin typeface="Verdana"/>
                <a:cs typeface="Verdana"/>
              </a:rPr>
              <a:t>lebih </a:t>
            </a:r>
            <a:r>
              <a:rPr dirty="0" sz="900" spc="-15">
                <a:latin typeface="Verdana"/>
                <a:cs typeface="Verdana"/>
              </a:rPr>
              <a:t>tertarik</a:t>
            </a:r>
            <a:r>
              <a:rPr dirty="0" sz="900" spc="-204">
                <a:latin typeface="Verdana"/>
                <a:cs typeface="Verdana"/>
              </a:rPr>
              <a:t> </a:t>
            </a:r>
            <a:r>
              <a:rPr dirty="0" sz="900" spc="-10">
                <a:latin typeface="Verdana"/>
                <a:cs typeface="Verdana"/>
              </a:rPr>
              <a:t>pada  </a:t>
            </a:r>
            <a:r>
              <a:rPr dirty="0" sz="900" spc="-25">
                <a:latin typeface="Verdana"/>
                <a:cs typeface="Verdana"/>
              </a:rPr>
              <a:t>profesi </a:t>
            </a:r>
            <a:r>
              <a:rPr dirty="0" sz="900" spc="-40">
                <a:latin typeface="Verdana"/>
                <a:cs typeface="Verdana"/>
              </a:rPr>
              <a:t>selain </a:t>
            </a:r>
            <a:r>
              <a:rPr dirty="0" sz="900" spc="-70">
                <a:latin typeface="Verdana"/>
                <a:cs typeface="Verdana"/>
              </a:rPr>
              <a:t>menjadi  </a:t>
            </a:r>
            <a:r>
              <a:rPr dirty="0" sz="900" spc="-30">
                <a:latin typeface="Verdana"/>
                <a:cs typeface="Verdana"/>
              </a:rPr>
              <a:t>seorang</a:t>
            </a:r>
            <a:r>
              <a:rPr dirty="0" sz="900" spc="-90">
                <a:latin typeface="Verdana"/>
                <a:cs typeface="Verdana"/>
              </a:rPr>
              <a:t> </a:t>
            </a:r>
            <a:r>
              <a:rPr dirty="0" sz="900" spc="-35">
                <a:latin typeface="Verdana"/>
                <a:cs typeface="Verdana"/>
              </a:rPr>
              <a:t>wirausahawan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34862" y="3373418"/>
            <a:ext cx="2241550" cy="1235075"/>
          </a:xfrm>
          <a:prstGeom prst="rect">
            <a:avLst/>
          </a:prstGeom>
          <a:solidFill>
            <a:srgbClr val="F99777"/>
          </a:solidFill>
        </p:spPr>
        <p:txBody>
          <a:bodyPr wrap="square" lIns="0" tIns="0" rIns="0" bIns="0" rtlCol="0" vert="horz">
            <a:spAutoFit/>
          </a:bodyPr>
          <a:lstStyle/>
          <a:p>
            <a:pPr marL="75565">
              <a:lnSpc>
                <a:spcPts val="1260"/>
              </a:lnSpc>
            </a:pPr>
            <a:r>
              <a:rPr dirty="0" sz="1100" spc="-25">
                <a:latin typeface="Verdana"/>
                <a:cs typeface="Verdana"/>
              </a:rPr>
              <a:t>Pertanyaan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5">
                <a:latin typeface="Verdana"/>
                <a:cs typeface="Verdana"/>
              </a:rPr>
              <a:t>Diskusi</a:t>
            </a:r>
            <a:endParaRPr sz="1100">
              <a:latin typeface="Verdana"/>
              <a:cs typeface="Verdana"/>
            </a:endParaRPr>
          </a:p>
          <a:p>
            <a:pPr marL="495300" indent="-280035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494665" algn="l"/>
                <a:tab pos="495300" algn="l"/>
              </a:tabLst>
            </a:pPr>
            <a:r>
              <a:rPr dirty="0" sz="1000" spc="-30">
                <a:latin typeface="Verdana"/>
                <a:cs typeface="Verdana"/>
              </a:rPr>
              <a:t>Berapakah</a:t>
            </a:r>
            <a:r>
              <a:rPr dirty="0" sz="1000" spc="-80">
                <a:latin typeface="Verdana"/>
                <a:cs typeface="Verdana"/>
              </a:rPr>
              <a:t> </a:t>
            </a:r>
            <a:r>
              <a:rPr dirty="0" sz="1000" spc="-55">
                <a:latin typeface="Verdana"/>
                <a:cs typeface="Verdana"/>
              </a:rPr>
              <a:t>nilaimu?</a:t>
            </a:r>
            <a:endParaRPr sz="1000">
              <a:latin typeface="Verdana"/>
              <a:cs typeface="Verdana"/>
            </a:endParaRPr>
          </a:p>
          <a:p>
            <a:pPr marL="494665" marR="217170" indent="-280035">
              <a:lnSpc>
                <a:spcPct val="100000"/>
              </a:lnSpc>
              <a:spcBef>
                <a:spcPts val="5"/>
              </a:spcBef>
              <a:buFont typeface="Arial"/>
              <a:buChar char="●"/>
              <a:tabLst>
                <a:tab pos="494665" algn="l"/>
                <a:tab pos="495300" algn="l"/>
              </a:tabLst>
            </a:pPr>
            <a:r>
              <a:rPr dirty="0" sz="1000" spc="-30">
                <a:latin typeface="Verdana"/>
                <a:cs typeface="Verdana"/>
              </a:rPr>
              <a:t>Apakah </a:t>
            </a:r>
            <a:r>
              <a:rPr dirty="0" sz="1000" spc="-40">
                <a:latin typeface="Verdana"/>
                <a:cs typeface="Verdana"/>
              </a:rPr>
              <a:t>nilai </a:t>
            </a:r>
            <a:r>
              <a:rPr dirty="0" sz="1000" spc="-55">
                <a:latin typeface="Verdana"/>
                <a:cs typeface="Verdana"/>
              </a:rPr>
              <a:t>kuesioner  </a:t>
            </a:r>
            <a:r>
              <a:rPr dirty="0" sz="1000" spc="-80">
                <a:latin typeface="Verdana"/>
                <a:cs typeface="Verdana"/>
              </a:rPr>
              <a:t>menjadi </a:t>
            </a:r>
            <a:r>
              <a:rPr dirty="0" sz="1000" spc="-55">
                <a:latin typeface="Verdana"/>
                <a:cs typeface="Verdana"/>
              </a:rPr>
              <a:t>penentu  </a:t>
            </a:r>
            <a:r>
              <a:rPr dirty="0" sz="1000" spc="-45">
                <a:latin typeface="Verdana"/>
                <a:cs typeface="Verdana"/>
              </a:rPr>
              <a:t>keberhasilan </a:t>
            </a:r>
            <a:r>
              <a:rPr dirty="0" sz="1000" spc="-80">
                <a:latin typeface="Verdana"/>
                <a:cs typeface="Verdana"/>
              </a:rPr>
              <a:t>menjadi  </a:t>
            </a:r>
            <a:r>
              <a:rPr dirty="0" sz="1000" spc="-35">
                <a:latin typeface="Verdana"/>
                <a:cs typeface="Verdana"/>
              </a:rPr>
              <a:t>seorang wirausahawan</a:t>
            </a:r>
            <a:r>
              <a:rPr dirty="0" sz="1000" spc="-175">
                <a:latin typeface="Verdana"/>
                <a:cs typeface="Verdana"/>
              </a:rPr>
              <a:t> </a:t>
            </a:r>
            <a:r>
              <a:rPr dirty="0" sz="1000" spc="-35">
                <a:latin typeface="Verdana"/>
                <a:cs typeface="Verdana"/>
              </a:rPr>
              <a:t>di  </a:t>
            </a:r>
            <a:r>
              <a:rPr dirty="0" sz="1000" spc="-55">
                <a:latin typeface="Verdana"/>
                <a:cs typeface="Verdana"/>
              </a:rPr>
              <a:t>masa </a:t>
            </a:r>
            <a:r>
              <a:rPr dirty="0" sz="1000" spc="-30">
                <a:latin typeface="Verdana"/>
                <a:cs typeface="Verdana"/>
              </a:rPr>
              <a:t>depan? </a:t>
            </a:r>
            <a:r>
              <a:rPr dirty="0" sz="1000" spc="-40">
                <a:latin typeface="Verdana"/>
                <a:cs typeface="Verdana"/>
              </a:rPr>
              <a:t>Jelaskan  </a:t>
            </a:r>
            <a:r>
              <a:rPr dirty="0" sz="1000" spc="-60">
                <a:latin typeface="Verdana"/>
                <a:cs typeface="Verdana"/>
              </a:rPr>
              <a:t>alasanmu.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949" y="997898"/>
            <a:ext cx="8168005" cy="3827779"/>
          </a:xfrm>
          <a:custGeom>
            <a:avLst/>
            <a:gdLst/>
            <a:ahLst/>
            <a:cxnLst/>
            <a:rect l="l" t="t" r="r" b="b"/>
            <a:pathLst>
              <a:path w="8168005" h="3827779">
                <a:moveTo>
                  <a:pt x="8167483" y="3827392"/>
                </a:moveTo>
                <a:lnTo>
                  <a:pt x="0" y="3827392"/>
                </a:lnTo>
                <a:lnTo>
                  <a:pt x="0" y="0"/>
                </a:lnTo>
                <a:lnTo>
                  <a:pt x="8167483" y="0"/>
                </a:lnTo>
                <a:lnTo>
                  <a:pt x="8167483" y="3827392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94174" y="993130"/>
          <a:ext cx="8210550" cy="3822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6345"/>
                <a:gridCol w="4391025"/>
              </a:tblGrid>
              <a:tr h="382874">
                <a:tc>
                  <a:txBody>
                    <a:bodyPr/>
                    <a:lstStyle/>
                    <a:p>
                      <a:pPr marL="8445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300" spc="-80">
                          <a:latin typeface="Verdana"/>
                          <a:cs typeface="Verdana"/>
                        </a:rPr>
                        <a:t>Tugas: </a:t>
                      </a:r>
                      <a:r>
                        <a:rPr dirty="0" sz="1300" spc="-10">
                          <a:latin typeface="Verdana"/>
                          <a:cs typeface="Verdana"/>
                        </a:rPr>
                        <a:t>Bakat atau</a:t>
                      </a:r>
                      <a:r>
                        <a:rPr dirty="0" sz="1300" spc="-2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00" spc="-35">
                          <a:latin typeface="Verdana"/>
                          <a:cs typeface="Verdana"/>
                        </a:rPr>
                        <a:t>Pilihan?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 marT="84455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300" spc="-40">
                          <a:solidFill>
                            <a:srgbClr val="041834"/>
                          </a:solidFill>
                          <a:latin typeface="Verdana"/>
                          <a:cs typeface="Verdana"/>
                        </a:rPr>
                        <a:t>Panduan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 marT="8445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34293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494030">
                        <a:lnSpc>
                          <a:spcPct val="202400"/>
                        </a:lnSpc>
                        <a:spcBef>
                          <a:spcPts val="185"/>
                        </a:spcBef>
                      </a:pPr>
                      <a:r>
                        <a:rPr dirty="0" sz="2100" spc="-105">
                          <a:latin typeface="Verdana"/>
                          <a:cs typeface="Verdana"/>
                        </a:rPr>
                        <a:t>Menjadi </a:t>
                      </a:r>
                      <a:r>
                        <a:rPr dirty="0" sz="2100" spc="-75">
                          <a:latin typeface="Verdana"/>
                          <a:cs typeface="Verdana"/>
                        </a:rPr>
                        <a:t>pengusaha </a:t>
                      </a:r>
                      <a:r>
                        <a:rPr dirty="0" sz="2100" spc="-70">
                          <a:latin typeface="Verdana"/>
                          <a:cs typeface="Verdana"/>
                        </a:rPr>
                        <a:t>sukses</a:t>
                      </a:r>
                      <a:r>
                        <a:rPr dirty="0" sz="2100" spc="-3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100" spc="-135">
                          <a:latin typeface="Verdana"/>
                          <a:cs typeface="Verdana"/>
                        </a:rPr>
                        <a:t>itu:  </a:t>
                      </a:r>
                      <a:r>
                        <a:rPr dirty="0" sz="2100" spc="-20">
                          <a:latin typeface="Verdana"/>
                          <a:cs typeface="Verdana"/>
                        </a:rPr>
                        <a:t>bakat </a:t>
                      </a:r>
                      <a:r>
                        <a:rPr dirty="0" sz="2100" spc="-15">
                          <a:latin typeface="Verdana"/>
                          <a:cs typeface="Verdana"/>
                        </a:rPr>
                        <a:t>atau</a:t>
                      </a:r>
                      <a:r>
                        <a:rPr dirty="0" sz="2100" spc="-3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100" spc="-65">
                          <a:latin typeface="Verdana"/>
                          <a:cs typeface="Verdana"/>
                        </a:rPr>
                        <a:t>pilihan?</a:t>
                      </a:r>
                      <a:endParaRPr sz="210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2100" spc="-65">
                          <a:latin typeface="Verdana"/>
                          <a:cs typeface="Verdana"/>
                        </a:rPr>
                        <a:t>Suarakan/tuliskan</a:t>
                      </a:r>
                      <a:r>
                        <a:rPr dirty="0" sz="2100" spc="-1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100" spc="-105">
                          <a:latin typeface="Verdana"/>
                          <a:cs typeface="Verdana"/>
                        </a:rPr>
                        <a:t>pendapatmu.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B="0" marT="2349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26948" y="1498247"/>
            <a:ext cx="2496219" cy="2438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23697" y="430527"/>
            <a:ext cx="17907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>
                <a:latin typeface="Verdana"/>
                <a:cs typeface="Verdana"/>
              </a:rPr>
              <a:t>Bakat </a:t>
            </a:r>
            <a:r>
              <a:rPr dirty="0" sz="1600" spc="-10">
                <a:latin typeface="Verdana"/>
                <a:cs typeface="Verdana"/>
              </a:rPr>
              <a:t>atau</a:t>
            </a:r>
            <a:r>
              <a:rPr dirty="0" sz="1600" spc="-280">
                <a:latin typeface="Verdana"/>
                <a:cs typeface="Verdana"/>
              </a:rPr>
              <a:t> </a:t>
            </a:r>
            <a:r>
              <a:rPr dirty="0" sz="1600" spc="-55">
                <a:latin typeface="Verdana"/>
                <a:cs typeface="Verdana"/>
              </a:rPr>
              <a:t>Pilihan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8949" y="997898"/>
            <a:ext cx="8168005" cy="3827779"/>
            <a:chOff x="498949" y="997898"/>
            <a:chExt cx="8168005" cy="3827779"/>
          </a:xfrm>
        </p:grpSpPr>
        <p:sp>
          <p:nvSpPr>
            <p:cNvPr id="3" name="object 3"/>
            <p:cNvSpPr/>
            <p:nvPr/>
          </p:nvSpPr>
          <p:spPr>
            <a:xfrm>
              <a:off x="498949" y="997898"/>
              <a:ext cx="8168005" cy="3827779"/>
            </a:xfrm>
            <a:custGeom>
              <a:avLst/>
              <a:gdLst/>
              <a:ahLst/>
              <a:cxnLst/>
              <a:rect l="l" t="t" r="r" b="b"/>
              <a:pathLst>
                <a:path w="8168005" h="3827779">
                  <a:moveTo>
                    <a:pt x="8167483" y="3827392"/>
                  </a:moveTo>
                  <a:lnTo>
                    <a:pt x="0" y="3827392"/>
                  </a:lnTo>
                  <a:lnTo>
                    <a:pt x="0" y="0"/>
                  </a:lnTo>
                  <a:lnTo>
                    <a:pt x="8167483" y="0"/>
                  </a:lnTo>
                  <a:lnTo>
                    <a:pt x="8167483" y="3827392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367364" y="3511768"/>
              <a:ext cx="2978150" cy="1203325"/>
            </a:xfrm>
            <a:custGeom>
              <a:avLst/>
              <a:gdLst/>
              <a:ahLst/>
              <a:cxnLst/>
              <a:rect l="l" t="t" r="r" b="b"/>
              <a:pathLst>
                <a:path w="2978150" h="1203325">
                  <a:moveTo>
                    <a:pt x="2978094" y="1203297"/>
                  </a:moveTo>
                  <a:lnTo>
                    <a:pt x="0" y="1203297"/>
                  </a:lnTo>
                  <a:lnTo>
                    <a:pt x="0" y="0"/>
                  </a:lnTo>
                  <a:lnTo>
                    <a:pt x="2978094" y="0"/>
                  </a:lnTo>
                  <a:lnTo>
                    <a:pt x="2978094" y="1203297"/>
                  </a:lnTo>
                  <a:close/>
                </a:path>
              </a:pathLst>
            </a:custGeom>
            <a:solidFill>
              <a:srgbClr val="F99777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94174" y="993130"/>
          <a:ext cx="8210550" cy="38531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9930"/>
                <a:gridCol w="3648075"/>
              </a:tblGrid>
              <a:tr h="3828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300" spc="-80">
                          <a:latin typeface="Verdana"/>
                          <a:cs typeface="Verdana"/>
                        </a:rPr>
                        <a:t>Tugas: </a:t>
                      </a:r>
                      <a:r>
                        <a:rPr dirty="0" sz="1300" spc="-50">
                          <a:latin typeface="Verdana"/>
                          <a:cs typeface="Verdana"/>
                        </a:rPr>
                        <a:t>Mencoba Hal</a:t>
                      </a:r>
                      <a:r>
                        <a:rPr dirty="0" sz="1300" spc="-1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00" spc="-35">
                          <a:latin typeface="Verdana"/>
                          <a:cs typeface="Verdana"/>
                        </a:rPr>
                        <a:t>Baru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 marT="84455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dirty="0" sz="1300" spc="-40">
                          <a:solidFill>
                            <a:srgbClr val="041834"/>
                          </a:solidFill>
                          <a:latin typeface="Verdana"/>
                          <a:cs typeface="Verdana"/>
                        </a:rPr>
                        <a:t>Panduan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 marT="84455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34605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ts val="1160"/>
                        </a:lnSpc>
                      </a:pP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Apa saja manfaat mencoba hal-hal</a:t>
                      </a:r>
                      <a:r>
                        <a:rPr dirty="0" sz="1000" spc="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baru?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090" marR="9207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Mencoba hal-hal baru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meningkatkan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kesadaran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diri, </a:t>
                      </a:r>
                      <a:r>
                        <a:rPr dirty="0" sz="10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merangsang 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kreativitas,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membantu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mengatasi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rasa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takut,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meningkatkan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kepercayaan 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diri,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membangun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kebijaksanaan,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memungkinkan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Anda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melihat  dunia dari perspektif </a:t>
                      </a:r>
                      <a:r>
                        <a:rPr dirty="0" sz="10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1000" spc="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berbeda.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Mengapa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sulit sekali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untuk</a:t>
                      </a:r>
                      <a:r>
                        <a:rPr dirty="0" sz="1000" spc="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melakukannya?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090" marR="102235">
                        <a:lnSpc>
                          <a:spcPct val="99500"/>
                        </a:lnSpc>
                        <a:spcBef>
                          <a:spcPts val="30"/>
                        </a:spcBef>
                      </a:pP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dari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kita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kadang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sulit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mencoba hal-hal baru. Biasanya  karena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kita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sudah merasa nyaman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hal </a:t>
                      </a:r>
                      <a:r>
                        <a:rPr dirty="0" sz="10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kita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sukai atau sudah 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sering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lakukan. Pemikiran </a:t>
                      </a:r>
                      <a:r>
                        <a:rPr dirty="0" sz="10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muncul atas ketidaknyamanan </a:t>
                      </a:r>
                      <a:r>
                        <a:rPr dirty="0" sz="1000" spc="-3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mungkin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terjadi akan membuat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kita </a:t>
                      </a:r>
                      <a:r>
                        <a:rPr dirty="0" sz="1000" spc="-3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enggan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mencoba hal baru meskipun 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kita tertarik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akan hal</a:t>
                      </a:r>
                      <a:r>
                        <a:rPr dirty="0" sz="1000" spc="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itu.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090" marR="161290">
                        <a:lnSpc>
                          <a:spcPct val="100000"/>
                        </a:lnSpc>
                      </a:pP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Bagaimana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dapat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meyakinkan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diri saya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untuk melakukannya? 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Menuliskan daftar hal-hal baru </a:t>
                      </a:r>
                      <a:r>
                        <a:rPr dirty="0" sz="10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ingin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dilakukan,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menuliskan  alasannya dan kapan kamu akan melakukannya akan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sangat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membantu  hal itu dapat</a:t>
                      </a:r>
                      <a:r>
                        <a:rPr dirty="0" sz="100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terlaksana.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5725" marR="33528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000" spc="-3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Minggu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ini,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cobalah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lakukan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suatu hal baru </a:t>
                      </a:r>
                      <a:r>
                        <a:rPr dirty="0" sz="10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selalu  kamu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inginkan,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tuliskan perasaanmu atas 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pengalaman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tersebut. Berikut beberapa ide baik </a:t>
                      </a:r>
                      <a:r>
                        <a:rPr dirty="0" sz="1000" spc="-3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dapat kamu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lakukan </a:t>
                      </a:r>
                      <a:r>
                        <a:rPr dirty="0" sz="1000" spc="-3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minggu</a:t>
                      </a:r>
                      <a:r>
                        <a:rPr dirty="0" sz="1000" spc="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ini.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42925" indent="-270510">
                        <a:lnSpc>
                          <a:spcPts val="1125"/>
                        </a:lnSpc>
                        <a:buChar char="-"/>
                        <a:tabLst>
                          <a:tab pos="542290" algn="l"/>
                          <a:tab pos="543560" algn="l"/>
                        </a:tabLst>
                      </a:pP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Menelepon kerabat jauh atau sahabat</a:t>
                      </a:r>
                      <a:r>
                        <a:rPr dirty="0" sz="100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lama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42925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menanyakan kabar</a:t>
                      </a:r>
                      <a:r>
                        <a:rPr dirty="0" sz="10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mereka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42925" indent="-270510">
                        <a:lnSpc>
                          <a:spcPct val="100000"/>
                        </a:lnSpc>
                        <a:buChar char="-"/>
                        <a:tabLst>
                          <a:tab pos="542290" algn="l"/>
                          <a:tab pos="543560" algn="l"/>
                        </a:tabLst>
                      </a:pP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Memasak menu baru dari</a:t>
                      </a:r>
                      <a:r>
                        <a:rPr dirty="0" sz="100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inspirasi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42925" indent="-270510">
                        <a:lnSpc>
                          <a:spcPct val="100000"/>
                        </a:lnSpc>
                        <a:buChar char="-"/>
                        <a:tabLst>
                          <a:tab pos="542290" algn="l"/>
                          <a:tab pos="543560" algn="l"/>
                        </a:tabLst>
                      </a:pP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Melukis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teknik</a:t>
                      </a:r>
                      <a:r>
                        <a:rPr dirty="0" sz="1000" spc="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baru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42925" marR="639445" indent="-269875">
                        <a:lnSpc>
                          <a:spcPct val="100000"/>
                        </a:lnSpc>
                        <a:buChar char="-"/>
                        <a:tabLst>
                          <a:tab pos="542290" algn="l"/>
                          <a:tab pos="543560" algn="l"/>
                        </a:tabLst>
                      </a:pP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Mendaftar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lomba,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seminar atau pelatihan  keterampilan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273050">
                        <a:lnSpc>
                          <a:spcPct val="100000"/>
                        </a:lnSpc>
                        <a:tabLst>
                          <a:tab pos="542290" algn="l"/>
                        </a:tabLst>
                      </a:pPr>
                      <a:r>
                        <a:rPr dirty="0" sz="100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-	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……..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lvl="1" marL="843915" marR="581025" indent="-327025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oyagiKouzanFontT"/>
                        <a:buChar char="❖"/>
                        <a:tabLst>
                          <a:tab pos="843280" algn="l"/>
                          <a:tab pos="8445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Hal baru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aku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lakukan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minggu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ini  adalah …..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843915" indent="-327660">
                        <a:lnSpc>
                          <a:spcPct val="100000"/>
                        </a:lnSpc>
                        <a:buFont typeface="AoyagiKouzanFontT"/>
                        <a:buChar char="❖"/>
                        <a:tabLst>
                          <a:tab pos="843280" algn="l"/>
                          <a:tab pos="8445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Aku melakukannya karena….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843915" marR="742950" indent="-327025">
                        <a:lnSpc>
                          <a:spcPct val="100000"/>
                        </a:lnSpc>
                        <a:buFont typeface="AoyagiKouzanFontT"/>
                        <a:buChar char="❖"/>
                        <a:tabLst>
                          <a:tab pos="843280" algn="l"/>
                          <a:tab pos="8445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Perasaanku setelah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melakukannya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adalah….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1974" y="303115"/>
            <a:ext cx="42214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5"/>
              <a:t>Berani </a:t>
            </a:r>
            <a:r>
              <a:rPr dirty="0" sz="2800" spc="-95"/>
              <a:t>Mencoba </a:t>
            </a:r>
            <a:r>
              <a:rPr dirty="0" sz="2800" spc="-100"/>
              <a:t>Hal</a:t>
            </a:r>
            <a:r>
              <a:rPr dirty="0" sz="2800" spc="-500"/>
              <a:t> </a:t>
            </a:r>
            <a:r>
              <a:rPr dirty="0" sz="2800" spc="-70"/>
              <a:t>Baru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056379" cy="5143500"/>
            <a:chOff x="0" y="0"/>
            <a:chExt cx="4056379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056246" cy="51434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02404" cy="5143500"/>
            </a:xfrm>
            <a:custGeom>
              <a:avLst/>
              <a:gdLst/>
              <a:ahLst/>
              <a:cxnLst/>
              <a:rect l="l" t="t" r="r" b="b"/>
              <a:pathLst>
                <a:path w="4002404" h="5143500">
                  <a:moveTo>
                    <a:pt x="0" y="0"/>
                  </a:moveTo>
                  <a:lnTo>
                    <a:pt x="4001817" y="0"/>
                  </a:lnTo>
                  <a:lnTo>
                    <a:pt x="4001817" y="5143489"/>
                  </a:lnTo>
                  <a:lnTo>
                    <a:pt x="0" y="5143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9E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01816" y="0"/>
              <a:ext cx="0" cy="5143500"/>
            </a:xfrm>
            <a:custGeom>
              <a:avLst/>
              <a:gdLst/>
              <a:ahLst/>
              <a:cxnLst/>
              <a:rect l="l" t="t" r="r" b="b"/>
              <a:pathLst>
                <a:path w="0" h="5143500">
                  <a:moveTo>
                    <a:pt x="0" y="0"/>
                  </a:moveTo>
                  <a:lnTo>
                    <a:pt x="0" y="514348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4662090" y="633606"/>
            <a:ext cx="3856354" cy="4132579"/>
            <a:chOff x="4662090" y="633606"/>
            <a:chExt cx="3856354" cy="4132579"/>
          </a:xfrm>
        </p:grpSpPr>
        <p:sp>
          <p:nvSpPr>
            <p:cNvPr id="7" name="object 7"/>
            <p:cNvSpPr/>
            <p:nvPr/>
          </p:nvSpPr>
          <p:spPr>
            <a:xfrm>
              <a:off x="6144012" y="4315216"/>
              <a:ext cx="1622425" cy="450850"/>
            </a:xfrm>
            <a:custGeom>
              <a:avLst/>
              <a:gdLst/>
              <a:ahLst/>
              <a:cxnLst/>
              <a:rect l="l" t="t" r="r" b="b"/>
              <a:pathLst>
                <a:path w="1622425" h="450850">
                  <a:moveTo>
                    <a:pt x="810898" y="450599"/>
                  </a:moveTo>
                  <a:lnTo>
                    <a:pt x="740930" y="449772"/>
                  </a:lnTo>
                  <a:lnTo>
                    <a:pt x="672615" y="447336"/>
                  </a:lnTo>
                  <a:lnTo>
                    <a:pt x="606197" y="443358"/>
                  </a:lnTo>
                  <a:lnTo>
                    <a:pt x="541917" y="437907"/>
                  </a:lnTo>
                  <a:lnTo>
                    <a:pt x="480021" y="431050"/>
                  </a:lnTo>
                  <a:lnTo>
                    <a:pt x="420752" y="422855"/>
                  </a:lnTo>
                  <a:lnTo>
                    <a:pt x="364352" y="413389"/>
                  </a:lnTo>
                  <a:lnTo>
                    <a:pt x="311065" y="402720"/>
                  </a:lnTo>
                  <a:lnTo>
                    <a:pt x="261135" y="390915"/>
                  </a:lnTo>
                  <a:lnTo>
                    <a:pt x="214806" y="378043"/>
                  </a:lnTo>
                  <a:lnTo>
                    <a:pt x="172319" y="364170"/>
                  </a:lnTo>
                  <a:lnTo>
                    <a:pt x="133919" y="349365"/>
                  </a:lnTo>
                  <a:lnTo>
                    <a:pt x="70354" y="317227"/>
                  </a:lnTo>
                  <a:lnTo>
                    <a:pt x="26057" y="282171"/>
                  </a:lnTo>
                  <a:lnTo>
                    <a:pt x="2976" y="244738"/>
                  </a:lnTo>
                  <a:lnTo>
                    <a:pt x="0" y="225299"/>
                  </a:lnTo>
                  <a:lnTo>
                    <a:pt x="2976" y="205860"/>
                  </a:lnTo>
                  <a:lnTo>
                    <a:pt x="26057" y="168427"/>
                  </a:lnTo>
                  <a:lnTo>
                    <a:pt x="70354" y="133371"/>
                  </a:lnTo>
                  <a:lnTo>
                    <a:pt x="133919" y="101233"/>
                  </a:lnTo>
                  <a:lnTo>
                    <a:pt x="172319" y="86428"/>
                  </a:lnTo>
                  <a:lnTo>
                    <a:pt x="214806" y="72555"/>
                  </a:lnTo>
                  <a:lnTo>
                    <a:pt x="261135" y="59683"/>
                  </a:lnTo>
                  <a:lnTo>
                    <a:pt x="311065" y="47878"/>
                  </a:lnTo>
                  <a:lnTo>
                    <a:pt x="364352" y="37209"/>
                  </a:lnTo>
                  <a:lnTo>
                    <a:pt x="420752" y="27743"/>
                  </a:lnTo>
                  <a:lnTo>
                    <a:pt x="480021" y="19548"/>
                  </a:lnTo>
                  <a:lnTo>
                    <a:pt x="541917" y="12691"/>
                  </a:lnTo>
                  <a:lnTo>
                    <a:pt x="606197" y="7240"/>
                  </a:lnTo>
                  <a:lnTo>
                    <a:pt x="672615" y="3262"/>
                  </a:lnTo>
                  <a:lnTo>
                    <a:pt x="740930" y="827"/>
                  </a:lnTo>
                  <a:lnTo>
                    <a:pt x="810898" y="0"/>
                  </a:lnTo>
                  <a:lnTo>
                    <a:pt x="880866" y="827"/>
                  </a:lnTo>
                  <a:lnTo>
                    <a:pt x="949181" y="3262"/>
                  </a:lnTo>
                  <a:lnTo>
                    <a:pt x="1015599" y="7240"/>
                  </a:lnTo>
                  <a:lnTo>
                    <a:pt x="1079878" y="12691"/>
                  </a:lnTo>
                  <a:lnTo>
                    <a:pt x="1141774" y="19548"/>
                  </a:lnTo>
                  <a:lnTo>
                    <a:pt x="1201044" y="27743"/>
                  </a:lnTo>
                  <a:lnTo>
                    <a:pt x="1257444" y="37209"/>
                  </a:lnTo>
                  <a:lnTo>
                    <a:pt x="1310730" y="47878"/>
                  </a:lnTo>
                  <a:lnTo>
                    <a:pt x="1360660" y="59683"/>
                  </a:lnTo>
                  <a:lnTo>
                    <a:pt x="1406990" y="72555"/>
                  </a:lnTo>
                  <a:lnTo>
                    <a:pt x="1449477" y="86428"/>
                  </a:lnTo>
                  <a:lnTo>
                    <a:pt x="1487876" y="101233"/>
                  </a:lnTo>
                  <a:lnTo>
                    <a:pt x="1551441" y="133371"/>
                  </a:lnTo>
                  <a:lnTo>
                    <a:pt x="1595738" y="168427"/>
                  </a:lnTo>
                  <a:lnTo>
                    <a:pt x="1618820" y="205860"/>
                  </a:lnTo>
                  <a:lnTo>
                    <a:pt x="1621796" y="225299"/>
                  </a:lnTo>
                  <a:lnTo>
                    <a:pt x="1618820" y="244738"/>
                  </a:lnTo>
                  <a:lnTo>
                    <a:pt x="1595738" y="282171"/>
                  </a:lnTo>
                  <a:lnTo>
                    <a:pt x="1551441" y="317227"/>
                  </a:lnTo>
                  <a:lnTo>
                    <a:pt x="1487876" y="349365"/>
                  </a:lnTo>
                  <a:lnTo>
                    <a:pt x="1449477" y="364170"/>
                  </a:lnTo>
                  <a:lnTo>
                    <a:pt x="1406990" y="378043"/>
                  </a:lnTo>
                  <a:lnTo>
                    <a:pt x="1360660" y="390915"/>
                  </a:lnTo>
                  <a:lnTo>
                    <a:pt x="1310730" y="402720"/>
                  </a:lnTo>
                  <a:lnTo>
                    <a:pt x="1257444" y="413389"/>
                  </a:lnTo>
                  <a:lnTo>
                    <a:pt x="1201044" y="422855"/>
                  </a:lnTo>
                  <a:lnTo>
                    <a:pt x="1141774" y="431050"/>
                  </a:lnTo>
                  <a:lnTo>
                    <a:pt x="1079878" y="437907"/>
                  </a:lnTo>
                  <a:lnTo>
                    <a:pt x="1015599" y="443358"/>
                  </a:lnTo>
                  <a:lnTo>
                    <a:pt x="949181" y="447336"/>
                  </a:lnTo>
                  <a:lnTo>
                    <a:pt x="880866" y="449772"/>
                  </a:lnTo>
                  <a:lnTo>
                    <a:pt x="810898" y="450599"/>
                  </a:lnTo>
                  <a:close/>
                </a:path>
              </a:pathLst>
            </a:custGeom>
            <a:solidFill>
              <a:srgbClr val="B35E05">
                <a:alpha val="19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72531" y="3428555"/>
              <a:ext cx="1655445" cy="1017269"/>
            </a:xfrm>
            <a:custGeom>
              <a:avLst/>
              <a:gdLst/>
              <a:ahLst/>
              <a:cxnLst/>
              <a:rect l="l" t="t" r="r" b="b"/>
              <a:pathLst>
                <a:path w="1655445" h="1017270">
                  <a:moveTo>
                    <a:pt x="878725" y="0"/>
                  </a:moveTo>
                  <a:lnTo>
                    <a:pt x="776478" y="0"/>
                  </a:lnTo>
                  <a:lnTo>
                    <a:pt x="776478" y="308292"/>
                  </a:lnTo>
                  <a:lnTo>
                    <a:pt x="792949" y="308292"/>
                  </a:lnTo>
                  <a:lnTo>
                    <a:pt x="862330" y="308292"/>
                  </a:lnTo>
                  <a:lnTo>
                    <a:pt x="878725" y="308292"/>
                  </a:lnTo>
                  <a:lnTo>
                    <a:pt x="878725" y="0"/>
                  </a:lnTo>
                  <a:close/>
                </a:path>
                <a:path w="1655445" h="1017270">
                  <a:moveTo>
                    <a:pt x="1654949" y="977087"/>
                  </a:moveTo>
                  <a:lnTo>
                    <a:pt x="852004" y="330098"/>
                  </a:lnTo>
                  <a:lnTo>
                    <a:pt x="829360" y="348411"/>
                  </a:lnTo>
                  <a:lnTo>
                    <a:pt x="829360" y="390918"/>
                  </a:lnTo>
                  <a:lnTo>
                    <a:pt x="825512" y="390918"/>
                  </a:lnTo>
                  <a:lnTo>
                    <a:pt x="827443" y="389369"/>
                  </a:lnTo>
                  <a:lnTo>
                    <a:pt x="829360" y="390918"/>
                  </a:lnTo>
                  <a:lnTo>
                    <a:pt x="829360" y="348411"/>
                  </a:lnTo>
                  <a:lnTo>
                    <a:pt x="827519" y="349897"/>
                  </a:lnTo>
                  <a:lnTo>
                    <a:pt x="802944" y="329996"/>
                  </a:lnTo>
                  <a:lnTo>
                    <a:pt x="0" y="977011"/>
                  </a:lnTo>
                  <a:lnTo>
                    <a:pt x="48945" y="1016673"/>
                  </a:lnTo>
                  <a:lnTo>
                    <a:pt x="792949" y="417169"/>
                  </a:lnTo>
                  <a:lnTo>
                    <a:pt x="792949" y="996569"/>
                  </a:lnTo>
                  <a:lnTo>
                    <a:pt x="862330" y="996569"/>
                  </a:lnTo>
                  <a:lnTo>
                    <a:pt x="862330" y="417487"/>
                  </a:lnTo>
                  <a:lnTo>
                    <a:pt x="1605953" y="1016711"/>
                  </a:lnTo>
                  <a:lnTo>
                    <a:pt x="1654949" y="977087"/>
                  </a:lnTo>
                  <a:close/>
                </a:path>
              </a:pathLst>
            </a:custGeom>
            <a:solidFill>
              <a:srgbClr val="041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98811" y="3736842"/>
              <a:ext cx="203200" cy="83185"/>
            </a:xfrm>
            <a:custGeom>
              <a:avLst/>
              <a:gdLst/>
              <a:ahLst/>
              <a:cxnLst/>
              <a:rect l="l" t="t" r="r" b="b"/>
              <a:pathLst>
                <a:path w="203200" h="83185">
                  <a:moveTo>
                    <a:pt x="202749" y="82624"/>
                  </a:moveTo>
                  <a:lnTo>
                    <a:pt x="0" y="82624"/>
                  </a:lnTo>
                  <a:lnTo>
                    <a:pt x="0" y="0"/>
                  </a:lnTo>
                  <a:lnTo>
                    <a:pt x="202749" y="0"/>
                  </a:lnTo>
                  <a:lnTo>
                    <a:pt x="202749" y="82624"/>
                  </a:lnTo>
                  <a:close/>
                </a:path>
              </a:pathLst>
            </a:custGeom>
            <a:solidFill>
              <a:srgbClr val="85B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499384" y="1341807"/>
              <a:ext cx="245749" cy="198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662090" y="633606"/>
              <a:ext cx="3856354" cy="2795270"/>
            </a:xfrm>
            <a:custGeom>
              <a:avLst/>
              <a:gdLst/>
              <a:ahLst/>
              <a:cxnLst/>
              <a:rect l="l" t="t" r="r" b="b"/>
              <a:pathLst>
                <a:path w="3856354" h="2795270">
                  <a:moveTo>
                    <a:pt x="3855892" y="2795036"/>
                  </a:moveTo>
                  <a:lnTo>
                    <a:pt x="0" y="2795036"/>
                  </a:lnTo>
                  <a:lnTo>
                    <a:pt x="0" y="0"/>
                  </a:lnTo>
                  <a:lnTo>
                    <a:pt x="3855892" y="0"/>
                  </a:lnTo>
                  <a:lnTo>
                    <a:pt x="3855892" y="2795036"/>
                  </a:lnTo>
                  <a:close/>
                </a:path>
              </a:pathLst>
            </a:custGeom>
            <a:solidFill>
              <a:srgbClr val="FDDB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19985" y="386913"/>
            <a:ext cx="241681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134" algn="l"/>
              </a:tabLst>
            </a:pPr>
            <a:r>
              <a:rPr dirty="0" sz="2000" spc="-270">
                <a:solidFill>
                  <a:srgbClr val="000000"/>
                </a:solidFill>
              </a:rPr>
              <a:t>II.	</a:t>
            </a:r>
            <a:r>
              <a:rPr dirty="0" sz="2000" spc="-85">
                <a:solidFill>
                  <a:srgbClr val="000000"/>
                </a:solidFill>
              </a:rPr>
              <a:t>Tahap</a:t>
            </a:r>
            <a:endParaRPr sz="2000"/>
          </a:p>
          <a:p>
            <a:pPr marL="445134">
              <a:lnSpc>
                <a:spcPct val="100000"/>
              </a:lnSpc>
            </a:pPr>
            <a:r>
              <a:rPr dirty="0" sz="2000" spc="-60">
                <a:solidFill>
                  <a:srgbClr val="000000"/>
                </a:solidFill>
              </a:rPr>
              <a:t>Kontekstualisasi</a:t>
            </a:r>
            <a:endParaRPr sz="2000"/>
          </a:p>
        </p:txBody>
      </p:sp>
      <p:sp>
        <p:nvSpPr>
          <p:cNvPr id="13" name="object 13"/>
          <p:cNvSpPr txBox="1"/>
          <p:nvPr/>
        </p:nvSpPr>
        <p:spPr>
          <a:xfrm>
            <a:off x="395324" y="2813847"/>
            <a:ext cx="2943860" cy="1305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100" spc="-65">
                <a:latin typeface="Verdana"/>
                <a:cs typeface="Verdana"/>
              </a:rPr>
              <a:t>Mengkontekstualisasi  </a:t>
            </a:r>
            <a:r>
              <a:rPr dirty="0" sz="2100" spc="-145">
                <a:latin typeface="Verdana"/>
                <a:cs typeface="Verdana"/>
              </a:rPr>
              <a:t>wujud </a:t>
            </a:r>
            <a:r>
              <a:rPr dirty="0" sz="2100" spc="-65">
                <a:latin typeface="Verdana"/>
                <a:cs typeface="Verdana"/>
              </a:rPr>
              <a:t>wirausaha</a:t>
            </a:r>
            <a:r>
              <a:rPr dirty="0" sz="2100" spc="-190">
                <a:latin typeface="Verdana"/>
                <a:cs typeface="Verdana"/>
              </a:rPr>
              <a:t> </a:t>
            </a:r>
            <a:r>
              <a:rPr dirty="0" sz="2100" spc="-114">
                <a:latin typeface="Verdana"/>
                <a:cs typeface="Verdana"/>
              </a:rPr>
              <a:t>dalam  </a:t>
            </a:r>
            <a:r>
              <a:rPr dirty="0" sz="2100" spc="-90">
                <a:latin typeface="Verdana"/>
                <a:cs typeface="Verdana"/>
              </a:rPr>
              <a:t>pengenalan </a:t>
            </a:r>
            <a:r>
              <a:rPr dirty="0" sz="2100" spc="-60">
                <a:latin typeface="Verdana"/>
                <a:cs typeface="Verdana"/>
              </a:rPr>
              <a:t>potensi  </a:t>
            </a:r>
            <a:r>
              <a:rPr dirty="0" sz="2100" spc="-85">
                <a:latin typeface="Verdana"/>
                <a:cs typeface="Verdana"/>
              </a:rPr>
              <a:t>daerah.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8277" y="915944"/>
            <a:ext cx="2117090" cy="4483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1664"/>
              </a:lnSpc>
              <a:spcBef>
                <a:spcPts val="100"/>
              </a:spcBef>
            </a:pPr>
            <a:r>
              <a:rPr dirty="0" sz="1400" spc="-50">
                <a:latin typeface="Verdana"/>
                <a:cs typeface="Verdana"/>
              </a:rPr>
              <a:t>Kegiatan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4</a:t>
            </a:r>
            <a:endParaRPr sz="1400">
              <a:latin typeface="Verdana"/>
              <a:cs typeface="Verdana"/>
            </a:endParaRPr>
          </a:p>
          <a:p>
            <a:pPr>
              <a:lnSpc>
                <a:spcPts val="1664"/>
              </a:lnSpc>
            </a:pPr>
            <a:r>
              <a:rPr dirty="0" sz="1400" spc="-70">
                <a:latin typeface="Verdana"/>
                <a:cs typeface="Verdana"/>
              </a:rPr>
              <a:t>Mengenal </a:t>
            </a:r>
            <a:r>
              <a:rPr dirty="0" sz="1400" spc="-30">
                <a:latin typeface="Verdana"/>
                <a:cs typeface="Verdana"/>
              </a:rPr>
              <a:t>Potensi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-70">
                <a:latin typeface="Verdana"/>
                <a:cs typeface="Verdana"/>
              </a:rPr>
              <a:t>Daerah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38671" y="1125494"/>
            <a:ext cx="360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Verdana"/>
                <a:cs typeface="Verdana"/>
              </a:rPr>
              <a:t>8</a:t>
            </a:r>
            <a:r>
              <a:rPr dirty="0" sz="1400" spc="-18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JP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8277" y="1554119"/>
            <a:ext cx="2383790" cy="4483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1664"/>
              </a:lnSpc>
              <a:spcBef>
                <a:spcPts val="100"/>
              </a:spcBef>
            </a:pPr>
            <a:r>
              <a:rPr dirty="0" sz="1400" spc="-50">
                <a:latin typeface="Verdana"/>
                <a:cs typeface="Verdana"/>
              </a:rPr>
              <a:t>Kegiatan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70">
                <a:latin typeface="Verdana"/>
                <a:cs typeface="Verdana"/>
              </a:rPr>
              <a:t>5</a:t>
            </a:r>
            <a:endParaRPr sz="1400">
              <a:latin typeface="Verdana"/>
              <a:cs typeface="Verdana"/>
            </a:endParaRPr>
          </a:p>
          <a:p>
            <a:pPr>
              <a:lnSpc>
                <a:spcPts val="1664"/>
              </a:lnSpc>
            </a:pPr>
            <a:r>
              <a:rPr dirty="0" sz="1400" spc="-40">
                <a:latin typeface="Verdana"/>
                <a:cs typeface="Verdana"/>
              </a:rPr>
              <a:t>Analisis </a:t>
            </a:r>
            <a:r>
              <a:rPr dirty="0" sz="1400" spc="-75">
                <a:latin typeface="Verdana"/>
                <a:cs typeface="Verdana"/>
              </a:rPr>
              <a:t>Sumberdaya</a:t>
            </a:r>
            <a:r>
              <a:rPr dirty="0" sz="1400" spc="-210">
                <a:latin typeface="Verdana"/>
                <a:cs typeface="Verdana"/>
              </a:rPr>
              <a:t> </a:t>
            </a:r>
            <a:r>
              <a:rPr dirty="0" sz="1400" spc="-70">
                <a:latin typeface="Verdana"/>
                <a:cs typeface="Verdana"/>
              </a:rPr>
              <a:t>Daerah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38671" y="1763668"/>
            <a:ext cx="362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Verdana"/>
                <a:cs typeface="Verdana"/>
              </a:rPr>
              <a:t>4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JP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8277" y="2192293"/>
            <a:ext cx="2040255" cy="657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1664"/>
              </a:lnSpc>
              <a:spcBef>
                <a:spcPts val="100"/>
              </a:spcBef>
            </a:pPr>
            <a:r>
              <a:rPr dirty="0" sz="1400" spc="-50">
                <a:latin typeface="Verdana"/>
                <a:cs typeface="Verdana"/>
              </a:rPr>
              <a:t>Kegiatan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6</a:t>
            </a:r>
            <a:endParaRPr sz="1400">
              <a:latin typeface="Verdana"/>
              <a:cs typeface="Verdana"/>
            </a:endParaRPr>
          </a:p>
          <a:p>
            <a:pPr marR="5080">
              <a:lnSpc>
                <a:spcPts val="1650"/>
              </a:lnSpc>
              <a:spcBef>
                <a:spcPts val="65"/>
              </a:spcBef>
            </a:pPr>
            <a:r>
              <a:rPr dirty="0" sz="1400" spc="-50">
                <a:latin typeface="Verdana"/>
                <a:cs typeface="Verdana"/>
              </a:rPr>
              <a:t>Kearifan </a:t>
            </a:r>
            <a:r>
              <a:rPr dirty="0" sz="1400" spc="-45">
                <a:latin typeface="Verdana"/>
                <a:cs typeface="Verdana"/>
              </a:rPr>
              <a:t>Lokal dan</a:t>
            </a:r>
            <a:r>
              <a:rPr dirty="0" sz="1400" spc="-260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Etika  </a:t>
            </a:r>
            <a:r>
              <a:rPr dirty="0" sz="1400" spc="-45">
                <a:latin typeface="Verdana"/>
                <a:cs typeface="Verdana"/>
              </a:rPr>
              <a:t>Berwirausaha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38671" y="2611392"/>
            <a:ext cx="362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Verdana"/>
                <a:cs typeface="Verdana"/>
              </a:rPr>
              <a:t>4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JP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87583" y="564082"/>
            <a:ext cx="4187825" cy="2934335"/>
          </a:xfrm>
          <a:custGeom>
            <a:avLst/>
            <a:gdLst/>
            <a:ahLst/>
            <a:cxnLst/>
            <a:rect l="l" t="t" r="r" b="b"/>
            <a:pathLst>
              <a:path w="4187825" h="2934335">
                <a:moveTo>
                  <a:pt x="4187698" y="2864472"/>
                </a:moveTo>
                <a:lnTo>
                  <a:pt x="0" y="2864472"/>
                </a:lnTo>
                <a:lnTo>
                  <a:pt x="0" y="2933992"/>
                </a:lnTo>
                <a:lnTo>
                  <a:pt x="4187698" y="2933992"/>
                </a:lnTo>
                <a:lnTo>
                  <a:pt x="4187698" y="2864472"/>
                </a:lnTo>
                <a:close/>
              </a:path>
              <a:path w="4187825" h="2934335">
                <a:moveTo>
                  <a:pt x="4187698" y="0"/>
                </a:moveTo>
                <a:lnTo>
                  <a:pt x="0" y="0"/>
                </a:lnTo>
                <a:lnTo>
                  <a:pt x="0" y="69532"/>
                </a:lnTo>
                <a:lnTo>
                  <a:pt x="4187698" y="69532"/>
                </a:lnTo>
                <a:lnTo>
                  <a:pt x="4187698" y="0"/>
                </a:lnTo>
                <a:close/>
              </a:path>
            </a:pathLst>
          </a:custGeom>
          <a:solidFill>
            <a:srgbClr val="0418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1948" y="141226"/>
            <a:ext cx="642302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0"/>
              <a:t>KEGIATAN </a:t>
            </a:r>
            <a:r>
              <a:rPr dirty="0" sz="2800" spc="-260"/>
              <a:t>4: </a:t>
            </a:r>
            <a:r>
              <a:rPr dirty="0" sz="2800" spc="-135"/>
              <a:t>Mengenal </a:t>
            </a:r>
            <a:r>
              <a:rPr dirty="0" sz="2800" spc="-60"/>
              <a:t>Potensi</a:t>
            </a:r>
            <a:r>
              <a:rPr dirty="0" sz="2800" spc="-280"/>
              <a:t> </a:t>
            </a:r>
            <a:r>
              <a:rPr dirty="0" sz="2800" spc="-130"/>
              <a:t>Daerah</a:t>
            </a:r>
            <a:endParaRPr sz="28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44562" y="905423"/>
          <a:ext cx="8789670" cy="405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0620"/>
              </a:tblGrid>
              <a:tr h="584198">
                <a:tc>
                  <a:txBody>
                    <a:bodyPr/>
                    <a:lstStyle/>
                    <a:p>
                      <a:pPr marL="56515" marR="1219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Tujuan Pembelajaran: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marR="12192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mampu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menggali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informasi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potensi</a:t>
                      </a:r>
                      <a:r>
                        <a:rPr dirty="0" sz="1000" spc="4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daerah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marR="12192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mampu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menginformasikan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hasil risetnya dalam bentuk teks</a:t>
                      </a:r>
                      <a:r>
                        <a:rPr dirty="0" sz="1000" spc="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lisan/tulisan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584198">
                <a:tc>
                  <a:txBody>
                    <a:bodyPr/>
                    <a:lstStyle/>
                    <a:p>
                      <a:pPr marL="56515" marR="1219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Waktu: 8JP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71310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Bahan: jurnal peserta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didik,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alat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tulis,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buku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bacaan,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perangkat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audio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visual,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komputer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jaringan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internet, narasumber,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kunjungan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Guru:Moderator/Fasilitator/Narasumber/Supervisi/Konsultasi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2870194">
                <a:tc>
                  <a:txBody>
                    <a:bodyPr/>
                    <a:lstStyle/>
                    <a:p>
                      <a:pPr marL="56515" marR="5422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Persiapan: Guru menyiapkan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gambar/tulisan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negara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baik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dibuat sendiri ataupun mencontoh dari panduan dan memuat pada format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digital.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R="12192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 marR="12192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Pelaksanaan: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755015" marR="466090" indent="-269875">
                        <a:lnSpc>
                          <a:spcPct val="100000"/>
                        </a:lnSpc>
                        <a:buChar char="-"/>
                        <a:tabLst>
                          <a:tab pos="755015" algn="l"/>
                          <a:tab pos="7556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menjelaskan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4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faktor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mendukung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kemajuan ekonomi suatu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negara: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sumber daya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alam,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sumber daya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modal,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sumber daya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manusia,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kewirausahaan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755015" marR="455930" indent="-269875">
                        <a:lnSpc>
                          <a:spcPct val="100000"/>
                        </a:lnSpc>
                        <a:buChar char="-"/>
                        <a:tabLst>
                          <a:tab pos="755015" algn="l"/>
                          <a:tab pos="7556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meminta peserta didik menjelaskan apa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mereka ketahui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sumber daya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ada di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Indonesia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(baik jumlahnya  maupun kualitasnya).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755015" marR="400050" indent="-269875">
                        <a:lnSpc>
                          <a:spcPct val="100000"/>
                        </a:lnSpc>
                        <a:buChar char="-"/>
                        <a:tabLst>
                          <a:tab pos="755015" algn="l"/>
                          <a:tab pos="7556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meminta peserta didik mencari tahu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pengertian tentang negara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maju dan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berkembang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perbedaan di antara keduanya.  (contoh artikel:</a:t>
                      </a:r>
                      <a:r>
                        <a:rPr dirty="0" sz="1000" spc="1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  <a:hlinkClick r:id="rId2"/>
                        </a:rPr>
                        <a:t>https://www.kompas.com/skola/read/2020/01/10/070000769/perbedaan-negara-maju-dan-negara-berkembang)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755015" marR="202565" indent="-269875">
                        <a:lnSpc>
                          <a:spcPct val="100000"/>
                        </a:lnSpc>
                        <a:buChar char="-"/>
                        <a:tabLst>
                          <a:tab pos="755015" algn="l"/>
                          <a:tab pos="7556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menunjukkan dua nama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negara: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Indonesia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Singapura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meminta peserta didik menebak mana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merupakan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negara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maju dan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berkembang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menyebutkan</a:t>
                      </a:r>
                      <a:r>
                        <a:rPr dirty="0" sz="10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alasannya.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755015" marR="334010" indent="-269875">
                        <a:lnSpc>
                          <a:spcPct val="100000"/>
                        </a:lnSpc>
                        <a:buChar char="-"/>
                        <a:tabLst>
                          <a:tab pos="755015" algn="l"/>
                          <a:tab pos="7556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meminta peserta didik menyimpulkan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kesamaan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dimiliki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oleh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negara-negara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maju (lewat hasil diskusi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juga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dari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membaca</a:t>
                      </a:r>
                      <a:r>
                        <a:rPr dirty="0" sz="10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artikel).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R="121920"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Noto Sans"/>
                        <a:buChar char="-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 marR="121920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Tugas: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755015" marR="629285" indent="-269875">
                        <a:lnSpc>
                          <a:spcPct val="100000"/>
                        </a:lnSpc>
                        <a:buChar char="-"/>
                        <a:tabLst>
                          <a:tab pos="755015" algn="l"/>
                          <a:tab pos="7556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Melakukan riset dan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observasi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(lewat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kunjungan,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wawancara,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atau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pengamatan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langsung)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terhadap sumber daya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ada di  daerah tempat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tinggal.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Panduan riset dan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observasi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ada pada</a:t>
                      </a:r>
                      <a:r>
                        <a:rPr dirty="0" sz="1000" spc="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jurnal.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algn="r">
                        <a:lnSpc>
                          <a:spcPts val="490"/>
                        </a:lnSpc>
                      </a:pPr>
                      <a:r>
                        <a:rPr dirty="0" sz="1300" spc="-5">
                          <a:solidFill>
                            <a:srgbClr val="041834"/>
                          </a:solidFill>
                          <a:latin typeface="Noto Sans"/>
                          <a:cs typeface="Noto Sans"/>
                        </a:rPr>
                        <a:t>25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8949" y="997898"/>
            <a:ext cx="8168005" cy="3827779"/>
            <a:chOff x="498949" y="997898"/>
            <a:chExt cx="8168005" cy="3827779"/>
          </a:xfrm>
        </p:grpSpPr>
        <p:sp>
          <p:nvSpPr>
            <p:cNvPr id="3" name="object 3"/>
            <p:cNvSpPr/>
            <p:nvPr/>
          </p:nvSpPr>
          <p:spPr>
            <a:xfrm>
              <a:off x="498949" y="997898"/>
              <a:ext cx="8168005" cy="3827779"/>
            </a:xfrm>
            <a:custGeom>
              <a:avLst/>
              <a:gdLst/>
              <a:ahLst/>
              <a:cxnLst/>
              <a:rect l="l" t="t" r="r" b="b"/>
              <a:pathLst>
                <a:path w="8168005" h="3827779">
                  <a:moveTo>
                    <a:pt x="8167483" y="3827392"/>
                  </a:moveTo>
                  <a:lnTo>
                    <a:pt x="0" y="3827392"/>
                  </a:lnTo>
                  <a:lnTo>
                    <a:pt x="0" y="0"/>
                  </a:lnTo>
                  <a:lnTo>
                    <a:pt x="8167483" y="0"/>
                  </a:lnTo>
                  <a:lnTo>
                    <a:pt x="8167483" y="3827392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378347" y="3872192"/>
              <a:ext cx="6387465" cy="953135"/>
            </a:xfrm>
            <a:custGeom>
              <a:avLst/>
              <a:gdLst/>
              <a:ahLst/>
              <a:cxnLst/>
              <a:rect l="l" t="t" r="r" b="b"/>
              <a:pathLst>
                <a:path w="6387465" h="953135">
                  <a:moveTo>
                    <a:pt x="6387287" y="953098"/>
                  </a:moveTo>
                  <a:lnTo>
                    <a:pt x="0" y="953098"/>
                  </a:lnTo>
                  <a:lnTo>
                    <a:pt x="0" y="0"/>
                  </a:lnTo>
                  <a:lnTo>
                    <a:pt x="6387287" y="0"/>
                  </a:lnTo>
                  <a:lnTo>
                    <a:pt x="6387287" y="953098"/>
                  </a:lnTo>
                  <a:close/>
                </a:path>
              </a:pathLst>
            </a:custGeom>
            <a:solidFill>
              <a:srgbClr val="F99777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89411" y="866018"/>
          <a:ext cx="8196580" cy="4166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6995"/>
                <a:gridCol w="4270375"/>
              </a:tblGrid>
              <a:tr h="12235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75769">
                <a:tc gridSpan="2">
                  <a:txBody>
                    <a:bodyPr/>
                    <a:lstStyle/>
                    <a:p>
                      <a:pPr algn="ctr" marR="635">
                        <a:lnSpc>
                          <a:spcPts val="1325"/>
                        </a:lnSpc>
                      </a:pPr>
                      <a:r>
                        <a:rPr dirty="0" sz="1300" spc="-10">
                          <a:latin typeface="Verdana"/>
                          <a:cs typeface="Verdana"/>
                        </a:rPr>
                        <a:t>4 faktor</a:t>
                      </a:r>
                      <a:r>
                        <a:rPr dirty="0" sz="1300" spc="-3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300" spc="-65">
                          <a:latin typeface="Verdana"/>
                          <a:cs typeface="Verdana"/>
                        </a:rPr>
                        <a:t>sumberdaya </a:t>
                      </a:r>
                      <a:r>
                        <a:rPr dirty="0" sz="1300" spc="-40">
                          <a:latin typeface="Verdana"/>
                          <a:cs typeface="Verdana"/>
                        </a:rPr>
                        <a:t>yang </a:t>
                      </a:r>
                      <a:r>
                        <a:rPr dirty="0" sz="1300" spc="-100">
                          <a:latin typeface="Verdana"/>
                          <a:cs typeface="Verdana"/>
                        </a:rPr>
                        <a:t>mendukung kemajuan ekonomi </a:t>
                      </a:r>
                      <a:r>
                        <a:rPr dirty="0" sz="1300" spc="-30">
                          <a:latin typeface="Verdana"/>
                          <a:cs typeface="Verdana"/>
                        </a:rPr>
                        <a:t>suatu </a:t>
                      </a:r>
                      <a:r>
                        <a:rPr dirty="0" sz="1300" spc="-40">
                          <a:latin typeface="Verdana"/>
                          <a:cs typeface="Verdana"/>
                        </a:rPr>
                        <a:t>negara</a:t>
                      </a:r>
                      <a:endParaRPr sz="13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98601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Sumber Daya Alam dan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Budaya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 marR="7493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Kekayaan alam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mendukung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proses produksi (luas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wilayah,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kesuburan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tanah, hutan,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bahan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tambang,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minyak,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gas,</a:t>
                      </a:r>
                      <a:r>
                        <a:rPr dirty="0" sz="1000" spc="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laut).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17970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Termasuk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juga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alam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berupa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gunung,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bukit, laut,  pantai,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sungai,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danau, hutan,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</a:t>
                      </a:r>
                      <a:r>
                        <a:rPr dirty="0" sz="1000" spc="6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lainnya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 marR="18542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Kekayaan Budaya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terdiri dari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bangunan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bersejarah serta  adat dan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 tradisi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Sumber Daya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Manusia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 marR="28384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Kuantitas dan kualitas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tenaga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kerja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dibutuhkan dalam proses  produksi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109992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Sumber Daya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Modal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 marR="58039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Kekayaan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teknologi,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ide,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uang,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mesin,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serta alat dan  infrastruktur lainnya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mendukung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proses</a:t>
                      </a:r>
                      <a:r>
                        <a:rPr dirty="0" sz="1000" spc="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produksi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Kewirausahaan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 marR="20193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Para wirausahawan </a:t>
                      </a:r>
                      <a:r>
                        <a:rPr dirty="0" sz="10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menggabungkan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input sumber daya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alam, 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tenaga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kerja,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modal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untuk menghasilkan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barang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atau jasa 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tujuan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keuntungan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atau mencapai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tujuan 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nirlaba.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7C379"/>
                    </a:solidFill>
                  </a:tcPr>
                </a:tc>
              </a:tr>
              <a:tr h="95309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412240" indent="-321310">
                        <a:lnSpc>
                          <a:spcPts val="1430"/>
                        </a:lnSpc>
                        <a:spcBef>
                          <a:spcPts val="5"/>
                        </a:spcBef>
                        <a:buFont typeface="Arial"/>
                        <a:buChar char="●"/>
                        <a:tabLst>
                          <a:tab pos="1412240" algn="l"/>
                          <a:tab pos="1412875" algn="l"/>
                        </a:tabLst>
                      </a:pPr>
                      <a:r>
                        <a:rPr dirty="0" sz="1200" spc="-20">
                          <a:latin typeface="Noto Sans"/>
                          <a:cs typeface="Noto Sans"/>
                        </a:rPr>
                        <a:t>Bagaimana </a:t>
                      </a:r>
                      <a:r>
                        <a:rPr dirty="0" sz="1200" spc="-25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faktor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sumberdaya di</a:t>
                      </a:r>
                      <a:r>
                        <a:rPr dirty="0" sz="1200" spc="4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20">
                          <a:latin typeface="Noto Sans"/>
                          <a:cs typeface="Noto Sans"/>
                        </a:rPr>
                        <a:t>Indonesia?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 marL="1412240" indent="-321310">
                        <a:lnSpc>
                          <a:spcPts val="1425"/>
                        </a:lnSpc>
                        <a:buFont typeface="Arial"/>
                        <a:buChar char="●"/>
                        <a:tabLst>
                          <a:tab pos="1412240" algn="l"/>
                          <a:tab pos="1412875" algn="l"/>
                        </a:tabLst>
                      </a:pPr>
                      <a:r>
                        <a:rPr dirty="0" sz="1200" spc="-15">
                          <a:latin typeface="Noto Sans"/>
                          <a:cs typeface="Noto Sans"/>
                        </a:rPr>
                        <a:t>Faktor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mana saja </a:t>
                      </a:r>
                      <a:r>
                        <a:rPr dirty="0" sz="1200" spc="-3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dimiliki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berlimpah dan menjadi sebuah</a:t>
                      </a:r>
                      <a:r>
                        <a:rPr dirty="0" sz="1200" spc="6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25">
                          <a:latin typeface="Noto Sans"/>
                          <a:cs typeface="Noto Sans"/>
                        </a:rPr>
                        <a:t>keunggulan?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 marL="1412240" indent="-321310">
                        <a:lnSpc>
                          <a:spcPts val="1430"/>
                        </a:lnSpc>
                        <a:buFont typeface="Arial"/>
                        <a:buChar char="●"/>
                        <a:tabLst>
                          <a:tab pos="1412240" algn="l"/>
                          <a:tab pos="1412875" algn="l"/>
                        </a:tabLst>
                      </a:pPr>
                      <a:r>
                        <a:rPr dirty="0" sz="1200" spc="-15">
                          <a:latin typeface="Noto Sans"/>
                          <a:cs typeface="Noto Sans"/>
                        </a:rPr>
                        <a:t>Faktor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mana saja </a:t>
                      </a:r>
                      <a:r>
                        <a:rPr dirty="0" sz="1200" spc="-3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dimiliki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terbatas dan menjadi sebuah</a:t>
                      </a:r>
                      <a:r>
                        <a:rPr dirty="0" sz="1200" spc="6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tantangan?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12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7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1952" y="361649"/>
            <a:ext cx="361505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5"/>
              <a:t>4 </a:t>
            </a:r>
            <a:r>
              <a:rPr dirty="0" sz="2800" spc="-65"/>
              <a:t>Faktor</a:t>
            </a:r>
            <a:r>
              <a:rPr dirty="0" sz="2800" spc="-445"/>
              <a:t> </a:t>
            </a:r>
            <a:r>
              <a:rPr dirty="0" sz="2800" spc="-150"/>
              <a:t>Sumberdaya</a:t>
            </a:r>
            <a:endParaRPr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123" y="1134247"/>
            <a:ext cx="5782310" cy="171450"/>
          </a:xfrm>
          <a:custGeom>
            <a:avLst/>
            <a:gdLst/>
            <a:ahLst/>
            <a:cxnLst/>
            <a:rect l="l" t="t" r="r" b="b"/>
            <a:pathLst>
              <a:path w="5782310" h="171450">
                <a:moveTo>
                  <a:pt x="0" y="171174"/>
                </a:moveTo>
                <a:lnTo>
                  <a:pt x="5781988" y="171174"/>
                </a:lnTo>
                <a:lnTo>
                  <a:pt x="5781988" y="0"/>
                </a:lnTo>
                <a:lnTo>
                  <a:pt x="0" y="0"/>
                </a:lnTo>
                <a:lnTo>
                  <a:pt x="0" y="171174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539123" y="1066892"/>
            <a:ext cx="8157845" cy="3557904"/>
            <a:chOff x="539123" y="1066892"/>
            <a:chExt cx="8157845" cy="3557904"/>
          </a:xfrm>
        </p:grpSpPr>
        <p:sp>
          <p:nvSpPr>
            <p:cNvPr id="4" name="object 4"/>
            <p:cNvSpPr/>
            <p:nvPr/>
          </p:nvSpPr>
          <p:spPr>
            <a:xfrm>
              <a:off x="539115" y="1134249"/>
              <a:ext cx="8157845" cy="3490595"/>
            </a:xfrm>
            <a:custGeom>
              <a:avLst/>
              <a:gdLst/>
              <a:ahLst/>
              <a:cxnLst/>
              <a:rect l="l" t="t" r="r" b="b"/>
              <a:pathLst>
                <a:path w="8157845" h="3490595">
                  <a:moveTo>
                    <a:pt x="8157286" y="0"/>
                  </a:moveTo>
                  <a:lnTo>
                    <a:pt x="7795590" y="0"/>
                  </a:lnTo>
                  <a:lnTo>
                    <a:pt x="7795590" y="171183"/>
                  </a:lnTo>
                  <a:lnTo>
                    <a:pt x="0" y="171183"/>
                  </a:lnTo>
                  <a:lnTo>
                    <a:pt x="0" y="3490201"/>
                  </a:lnTo>
                  <a:lnTo>
                    <a:pt x="8157286" y="3490201"/>
                  </a:lnTo>
                  <a:lnTo>
                    <a:pt x="8157286" y="171183"/>
                  </a:lnTo>
                  <a:lnTo>
                    <a:pt x="8157286" y="0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31718" y="1085942"/>
              <a:ext cx="2697480" cy="2799080"/>
            </a:xfrm>
            <a:custGeom>
              <a:avLst/>
              <a:gdLst/>
              <a:ahLst/>
              <a:cxnLst/>
              <a:rect l="l" t="t" r="r" b="b"/>
              <a:pathLst>
                <a:path w="2697479" h="2799079">
                  <a:moveTo>
                    <a:pt x="0" y="0"/>
                  </a:moveTo>
                  <a:lnTo>
                    <a:pt x="0" y="2798574"/>
                  </a:lnTo>
                </a:path>
                <a:path w="2697479" h="2799079">
                  <a:moveTo>
                    <a:pt x="2696894" y="0"/>
                  </a:moveTo>
                  <a:lnTo>
                    <a:pt x="2696894" y="2798574"/>
                  </a:lnTo>
                </a:path>
              </a:pathLst>
            </a:custGeom>
            <a:ln w="38099">
              <a:solidFill>
                <a:srgbClr val="0418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378347" y="3884517"/>
              <a:ext cx="6387465" cy="740410"/>
            </a:xfrm>
            <a:custGeom>
              <a:avLst/>
              <a:gdLst/>
              <a:ahLst/>
              <a:cxnLst/>
              <a:rect l="l" t="t" r="r" b="b"/>
              <a:pathLst>
                <a:path w="6387465" h="740410">
                  <a:moveTo>
                    <a:pt x="6387287" y="739798"/>
                  </a:moveTo>
                  <a:lnTo>
                    <a:pt x="0" y="739798"/>
                  </a:lnTo>
                  <a:lnTo>
                    <a:pt x="0" y="0"/>
                  </a:lnTo>
                  <a:lnTo>
                    <a:pt x="6387287" y="0"/>
                  </a:lnTo>
                  <a:lnTo>
                    <a:pt x="6387287" y="739798"/>
                  </a:lnTo>
                  <a:close/>
                </a:path>
              </a:pathLst>
            </a:custGeom>
            <a:solidFill>
              <a:srgbClr val="F9977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441850" y="1756406"/>
            <a:ext cx="6149340" cy="277812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875155" marR="1837689">
              <a:lnSpc>
                <a:spcPct val="102299"/>
              </a:lnSpc>
              <a:spcBef>
                <a:spcPts val="70"/>
              </a:spcBef>
            </a:pPr>
            <a:r>
              <a:rPr dirty="0" sz="1100" spc="-10" i="1">
                <a:latin typeface="Noto Sans"/>
                <a:cs typeface="Noto Sans"/>
              </a:rPr>
              <a:t>Global Entrepreneurship </a:t>
            </a:r>
            <a:r>
              <a:rPr dirty="0" sz="1100" spc="-20" i="1">
                <a:latin typeface="Noto Sans"/>
                <a:cs typeface="Noto Sans"/>
              </a:rPr>
              <a:t>Index (GEI)  </a:t>
            </a:r>
            <a:r>
              <a:rPr dirty="0" sz="1100" spc="-10" i="1">
                <a:latin typeface="Noto Sans"/>
                <a:cs typeface="Noto Sans"/>
              </a:rPr>
              <a:t>adalah </a:t>
            </a:r>
            <a:r>
              <a:rPr dirty="0" sz="1100" spc="-15" i="1">
                <a:latin typeface="Noto Sans"/>
                <a:cs typeface="Noto Sans"/>
              </a:rPr>
              <a:t>statistik </a:t>
            </a:r>
            <a:r>
              <a:rPr dirty="0" sz="1100" spc="-30" i="1">
                <a:latin typeface="Noto Sans"/>
                <a:cs typeface="Noto Sans"/>
              </a:rPr>
              <a:t>yang </a:t>
            </a:r>
            <a:r>
              <a:rPr dirty="0" sz="1100" spc="-20" i="1">
                <a:latin typeface="Noto Sans"/>
                <a:cs typeface="Noto Sans"/>
              </a:rPr>
              <a:t>mengukur </a:t>
            </a:r>
            <a:r>
              <a:rPr dirty="0" sz="1100" spc="-25" i="1">
                <a:latin typeface="Noto Sans"/>
                <a:cs typeface="Noto Sans"/>
              </a:rPr>
              <a:t>tingkat  </a:t>
            </a:r>
            <a:r>
              <a:rPr dirty="0" sz="1100" spc="-10" i="1">
                <a:latin typeface="Noto Sans"/>
                <a:cs typeface="Noto Sans"/>
              </a:rPr>
              <a:t>kewirausahaan suatu </a:t>
            </a:r>
            <a:r>
              <a:rPr dirty="0" sz="1100" spc="-25" i="1">
                <a:latin typeface="Noto Sans"/>
                <a:cs typeface="Noto Sans"/>
              </a:rPr>
              <a:t>negara </a:t>
            </a:r>
            <a:r>
              <a:rPr dirty="0" sz="1100" spc="-30" i="1">
                <a:latin typeface="Noto Sans"/>
                <a:cs typeface="Noto Sans"/>
              </a:rPr>
              <a:t>yang  </a:t>
            </a:r>
            <a:r>
              <a:rPr dirty="0" sz="1100" spc="-10" i="1">
                <a:latin typeface="Noto Sans"/>
                <a:cs typeface="Noto Sans"/>
              </a:rPr>
              <a:t>terdiri dari: sikap kewirausahaan,  kemampuan kewirausahaan, dan  </a:t>
            </a:r>
            <a:r>
              <a:rPr dirty="0" sz="1100" spc="-35" i="1">
                <a:latin typeface="Noto Sans"/>
                <a:cs typeface="Noto Sans"/>
              </a:rPr>
              <a:t>gagasan </a:t>
            </a:r>
            <a:r>
              <a:rPr dirty="0" sz="1100" spc="-10" i="1">
                <a:latin typeface="Noto Sans"/>
                <a:cs typeface="Noto Sans"/>
              </a:rPr>
              <a:t>kewirausahaan. Berdasarkan  hasil indeks tahun 2018, </a:t>
            </a:r>
            <a:r>
              <a:rPr dirty="0" sz="1100" spc="-15" i="1">
                <a:latin typeface="Noto Sans"/>
                <a:cs typeface="Noto Sans"/>
              </a:rPr>
              <a:t>Indonesia  </a:t>
            </a:r>
            <a:r>
              <a:rPr dirty="0" sz="1100" spc="-10" i="1">
                <a:latin typeface="Noto Sans"/>
                <a:cs typeface="Noto Sans"/>
              </a:rPr>
              <a:t>berada di </a:t>
            </a:r>
            <a:r>
              <a:rPr dirty="0" sz="1100" spc="-20" i="1">
                <a:latin typeface="Noto Sans"/>
                <a:cs typeface="Noto Sans"/>
              </a:rPr>
              <a:t>peringkat </a:t>
            </a:r>
            <a:r>
              <a:rPr dirty="0" sz="1100" spc="-5" i="1">
                <a:latin typeface="Noto Sans"/>
                <a:cs typeface="Noto Sans"/>
              </a:rPr>
              <a:t>94 </a:t>
            </a:r>
            <a:r>
              <a:rPr dirty="0" sz="1100" spc="-30" i="1">
                <a:latin typeface="Noto Sans"/>
                <a:cs typeface="Noto Sans"/>
              </a:rPr>
              <a:t>yang </a:t>
            </a:r>
            <a:r>
              <a:rPr dirty="0" sz="1100" spc="-10" i="1">
                <a:latin typeface="Noto Sans"/>
                <a:cs typeface="Noto Sans"/>
              </a:rPr>
              <a:t>masih di  bawah beberapa </a:t>
            </a:r>
            <a:r>
              <a:rPr dirty="0" sz="1100" spc="-25" i="1">
                <a:latin typeface="Noto Sans"/>
                <a:cs typeface="Noto Sans"/>
              </a:rPr>
              <a:t>negara </a:t>
            </a:r>
            <a:r>
              <a:rPr dirty="0" sz="1100" spc="-10" i="1">
                <a:latin typeface="Noto Sans"/>
                <a:cs typeface="Noto Sans"/>
              </a:rPr>
              <a:t>ASEAN seperti  </a:t>
            </a:r>
            <a:r>
              <a:rPr dirty="0" sz="1100" spc="-20" i="1">
                <a:latin typeface="Noto Sans"/>
                <a:cs typeface="Noto Sans"/>
              </a:rPr>
              <a:t>Singapura </a:t>
            </a:r>
            <a:r>
              <a:rPr dirty="0" sz="1100" spc="-10" i="1">
                <a:latin typeface="Noto Sans"/>
                <a:cs typeface="Noto Sans"/>
              </a:rPr>
              <a:t>(27), Malaysia (58), Thailand</a:t>
            </a:r>
            <a:endParaRPr sz="1100">
              <a:latin typeface="Noto Sans"/>
              <a:cs typeface="Noto Sans"/>
            </a:endParaRPr>
          </a:p>
          <a:p>
            <a:pPr marL="1875155">
              <a:lnSpc>
                <a:spcPct val="100000"/>
              </a:lnSpc>
              <a:spcBef>
                <a:spcPts val="30"/>
              </a:spcBef>
            </a:pPr>
            <a:r>
              <a:rPr dirty="0" sz="1100" spc="-10" i="1">
                <a:latin typeface="Noto Sans"/>
                <a:cs typeface="Noto Sans"/>
              </a:rPr>
              <a:t>(71), Filipina (84), dan Vietnam (87) </a:t>
            </a:r>
            <a:r>
              <a:rPr dirty="0" sz="1100" spc="-15" i="1">
                <a:latin typeface="Noto Sans"/>
                <a:cs typeface="Noto Sans"/>
              </a:rPr>
              <a:t>(Acs</a:t>
            </a:r>
            <a:endParaRPr sz="1100">
              <a:latin typeface="Noto Sans"/>
              <a:cs typeface="Noto Sans"/>
            </a:endParaRPr>
          </a:p>
          <a:p>
            <a:pPr marL="1875155">
              <a:lnSpc>
                <a:spcPct val="100000"/>
              </a:lnSpc>
              <a:spcBef>
                <a:spcPts val="30"/>
              </a:spcBef>
            </a:pPr>
            <a:r>
              <a:rPr dirty="0" sz="1100" spc="-10" i="1">
                <a:latin typeface="Noto Sans"/>
                <a:cs typeface="Noto Sans"/>
              </a:rPr>
              <a:t>et </a:t>
            </a:r>
            <a:r>
              <a:rPr dirty="0" sz="1100" spc="-15" i="1">
                <a:latin typeface="Noto Sans"/>
                <a:cs typeface="Noto Sans"/>
              </a:rPr>
              <a:t>al.,</a:t>
            </a:r>
            <a:r>
              <a:rPr dirty="0" sz="1100" spc="-5" i="1">
                <a:latin typeface="Noto Sans"/>
                <a:cs typeface="Noto Sans"/>
              </a:rPr>
              <a:t> </a:t>
            </a:r>
            <a:r>
              <a:rPr dirty="0" sz="1100" spc="-10" i="1">
                <a:latin typeface="Noto Sans"/>
                <a:cs typeface="Noto Sans"/>
              </a:rPr>
              <a:t>2018).</a:t>
            </a:r>
            <a:endParaRPr sz="1100">
              <a:latin typeface="Noto Sans"/>
              <a:cs typeface="Noto Sans"/>
            </a:endParaRPr>
          </a:p>
          <a:p>
            <a:pPr marL="12700">
              <a:lnSpc>
                <a:spcPts val="1430"/>
              </a:lnSpc>
              <a:spcBef>
                <a:spcPts val="1210"/>
              </a:spcBef>
            </a:pPr>
            <a:r>
              <a:rPr dirty="0" sz="1200" spc="-20">
                <a:latin typeface="Noto Sans"/>
                <a:cs typeface="Noto Sans"/>
              </a:rPr>
              <a:t>Bagaimana perbandingan </a:t>
            </a:r>
            <a:r>
              <a:rPr dirty="0" sz="1200" spc="-10">
                <a:latin typeface="Noto Sans"/>
                <a:cs typeface="Noto Sans"/>
              </a:rPr>
              <a:t>ke-4 sumberdaya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15">
                <a:latin typeface="Noto Sans"/>
                <a:cs typeface="Noto Sans"/>
              </a:rPr>
              <a:t>dimiliki </a:t>
            </a:r>
            <a:r>
              <a:rPr dirty="0" sz="1200" spc="-20">
                <a:latin typeface="Noto Sans"/>
                <a:cs typeface="Noto Sans"/>
              </a:rPr>
              <a:t>Indonesia </a:t>
            </a:r>
            <a:r>
              <a:rPr dirty="0" sz="1200" spc="-10">
                <a:latin typeface="Noto Sans"/>
                <a:cs typeface="Noto Sans"/>
              </a:rPr>
              <a:t>dan</a:t>
            </a:r>
            <a:r>
              <a:rPr dirty="0" sz="1200" spc="135">
                <a:latin typeface="Noto Sans"/>
                <a:cs typeface="Noto Sans"/>
              </a:rPr>
              <a:t> </a:t>
            </a:r>
            <a:r>
              <a:rPr dirty="0" sz="1200" spc="-20">
                <a:latin typeface="Noto Sans"/>
                <a:cs typeface="Noto Sans"/>
              </a:rPr>
              <a:t>Singapura.</a:t>
            </a:r>
            <a:endParaRPr sz="1200">
              <a:latin typeface="Noto Sans"/>
              <a:cs typeface="Noto Sans"/>
            </a:endParaRPr>
          </a:p>
          <a:p>
            <a:pPr marL="469900" indent="-320675">
              <a:lnSpc>
                <a:spcPts val="1425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 spc="-10">
                <a:latin typeface="Noto Sans"/>
                <a:cs typeface="Noto Sans"/>
              </a:rPr>
              <a:t>Apa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10">
                <a:latin typeface="Noto Sans"/>
                <a:cs typeface="Noto Sans"/>
              </a:rPr>
              <a:t>menyebabkan </a:t>
            </a:r>
            <a:r>
              <a:rPr dirty="0" sz="1200" spc="-15">
                <a:latin typeface="Noto Sans"/>
                <a:cs typeface="Noto Sans"/>
              </a:rPr>
              <a:t>kewirausahaan </a:t>
            </a:r>
            <a:r>
              <a:rPr dirty="0" sz="1200" spc="-20">
                <a:latin typeface="Noto Sans"/>
                <a:cs typeface="Noto Sans"/>
              </a:rPr>
              <a:t>Singapura </a:t>
            </a:r>
            <a:r>
              <a:rPr dirty="0" sz="1200" spc="-10">
                <a:latin typeface="Noto Sans"/>
                <a:cs typeface="Noto Sans"/>
              </a:rPr>
              <a:t>lebih</a:t>
            </a:r>
            <a:r>
              <a:rPr dirty="0" sz="1200" spc="55">
                <a:latin typeface="Noto Sans"/>
                <a:cs typeface="Noto Sans"/>
              </a:rPr>
              <a:t> </a:t>
            </a:r>
            <a:r>
              <a:rPr dirty="0" sz="1200" spc="-35">
                <a:latin typeface="Noto Sans"/>
                <a:cs typeface="Noto Sans"/>
              </a:rPr>
              <a:t>tinggi?</a:t>
            </a:r>
            <a:endParaRPr sz="1200">
              <a:latin typeface="Noto Sans"/>
              <a:cs typeface="Noto Sans"/>
            </a:endParaRPr>
          </a:p>
          <a:p>
            <a:pPr marL="469900" indent="-320675">
              <a:lnSpc>
                <a:spcPts val="143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 spc="-10">
                <a:latin typeface="Noto Sans"/>
                <a:cs typeface="Noto Sans"/>
              </a:rPr>
              <a:t>Apa dampak dari </a:t>
            </a:r>
            <a:r>
              <a:rPr dirty="0" sz="1200" spc="-30">
                <a:latin typeface="Noto Sans"/>
                <a:cs typeface="Noto Sans"/>
              </a:rPr>
              <a:t>tingginya </a:t>
            </a:r>
            <a:r>
              <a:rPr dirty="0" sz="1200" spc="-10">
                <a:latin typeface="Noto Sans"/>
                <a:cs typeface="Noto Sans"/>
              </a:rPr>
              <a:t>indeks </a:t>
            </a:r>
            <a:r>
              <a:rPr dirty="0" sz="1200" spc="-15">
                <a:latin typeface="Noto Sans"/>
                <a:cs typeface="Noto Sans"/>
              </a:rPr>
              <a:t>kewirausahaan </a:t>
            </a:r>
            <a:r>
              <a:rPr dirty="0" sz="1200" spc="-10">
                <a:latin typeface="Noto Sans"/>
                <a:cs typeface="Noto Sans"/>
              </a:rPr>
              <a:t>terhadap </a:t>
            </a:r>
            <a:r>
              <a:rPr dirty="0" sz="1200" spc="-15">
                <a:latin typeface="Noto Sans"/>
                <a:cs typeface="Noto Sans"/>
              </a:rPr>
              <a:t>kemajuan</a:t>
            </a:r>
            <a:r>
              <a:rPr dirty="0" sz="1200" spc="80">
                <a:latin typeface="Noto Sans"/>
                <a:cs typeface="Noto Sans"/>
              </a:rPr>
              <a:t> </a:t>
            </a:r>
            <a:r>
              <a:rPr dirty="0" sz="1200" spc="-5">
                <a:latin typeface="Noto Sans"/>
                <a:cs typeface="Noto Sans"/>
              </a:rPr>
              <a:t>ekonomi?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8298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49530" rIns="0" bIns="0" rtlCol="0" vert="horz">
            <a:spAutoFit/>
          </a:bodyPr>
          <a:lstStyle/>
          <a:p>
            <a:pPr marL="495300">
              <a:lnSpc>
                <a:spcPct val="100000"/>
              </a:lnSpc>
              <a:spcBef>
                <a:spcPts val="390"/>
              </a:spcBef>
            </a:pPr>
            <a:r>
              <a:rPr dirty="0" sz="1800" spc="-90">
                <a:latin typeface="Verdana"/>
                <a:cs typeface="Verdana"/>
              </a:rPr>
              <a:t>Indonesia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1112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49530" rIns="0" bIns="0" rtlCol="0" vert="horz">
            <a:spAutoFit/>
          </a:bodyPr>
          <a:lstStyle/>
          <a:p>
            <a:pPr marL="457200">
              <a:lnSpc>
                <a:spcPct val="100000"/>
              </a:lnSpc>
              <a:spcBef>
                <a:spcPts val="390"/>
              </a:spcBef>
            </a:pPr>
            <a:r>
              <a:rPr dirty="0" sz="1800" spc="-65">
                <a:latin typeface="Verdana"/>
                <a:cs typeface="Verdana"/>
              </a:rPr>
              <a:t>Singapura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9248" y="1448297"/>
            <a:ext cx="7052945" cy="871855"/>
            <a:chOff x="839248" y="1448297"/>
            <a:chExt cx="7052945" cy="871855"/>
          </a:xfrm>
        </p:grpSpPr>
        <p:sp>
          <p:nvSpPr>
            <p:cNvPr id="11" name="object 11"/>
            <p:cNvSpPr/>
            <p:nvPr/>
          </p:nvSpPr>
          <p:spPr>
            <a:xfrm>
              <a:off x="839248" y="1448297"/>
              <a:ext cx="1628771" cy="8715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199487" y="1581446"/>
              <a:ext cx="1692614" cy="67181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65463" y="271631"/>
            <a:ext cx="4911725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0">
                <a:solidFill>
                  <a:srgbClr val="000000"/>
                </a:solidFill>
              </a:rPr>
              <a:t>Pengaruh </a:t>
            </a:r>
            <a:r>
              <a:rPr dirty="0" sz="1600" spc="-85">
                <a:solidFill>
                  <a:srgbClr val="000000"/>
                </a:solidFill>
              </a:rPr>
              <a:t>Sumberdaya </a:t>
            </a:r>
            <a:r>
              <a:rPr dirty="0" sz="1600" spc="-30">
                <a:solidFill>
                  <a:srgbClr val="000000"/>
                </a:solidFill>
              </a:rPr>
              <a:t>terhadap </a:t>
            </a:r>
            <a:r>
              <a:rPr dirty="0" sz="1600" spc="-130">
                <a:solidFill>
                  <a:srgbClr val="000000"/>
                </a:solidFill>
              </a:rPr>
              <a:t>Kemajuan</a:t>
            </a:r>
            <a:r>
              <a:rPr dirty="0" sz="1600" spc="-340">
                <a:solidFill>
                  <a:srgbClr val="000000"/>
                </a:solidFill>
              </a:rPr>
              <a:t> </a:t>
            </a:r>
            <a:r>
              <a:rPr dirty="0" sz="1600" spc="-120">
                <a:solidFill>
                  <a:srgbClr val="000000"/>
                </a:solidFill>
              </a:rPr>
              <a:t>Ekonomi</a:t>
            </a:r>
            <a:endParaRPr sz="1600"/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26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89526" y="988367"/>
          <a:ext cx="8196580" cy="3846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9220"/>
                <a:gridCol w="2597150"/>
                <a:gridCol w="2919729"/>
              </a:tblGrid>
              <a:tr h="799298">
                <a:tc>
                  <a:txBody>
                    <a:bodyPr/>
                    <a:lstStyle/>
                    <a:p>
                      <a:pPr marL="328930" marR="326390" indent="746760">
                        <a:lnSpc>
                          <a:spcPct val="101000"/>
                        </a:lnSpc>
                        <a:spcBef>
                          <a:spcPts val="715"/>
                        </a:spcBef>
                      </a:pPr>
                      <a:r>
                        <a:rPr dirty="0" sz="1300" spc="-25">
                          <a:latin typeface="Noto Sans"/>
                          <a:cs typeface="Noto Sans"/>
                        </a:rPr>
                        <a:t>Tugas:  </a:t>
                      </a:r>
                      <a:r>
                        <a:rPr dirty="0" sz="1300" spc="-20">
                          <a:latin typeface="Noto Sans"/>
                          <a:cs typeface="Noto Sans"/>
                        </a:rPr>
                        <a:t>Mengumpulkan Informasi  </a:t>
                      </a:r>
                      <a:r>
                        <a:rPr dirty="0" sz="1300" spc="-25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300" spc="-10">
                          <a:latin typeface="Noto Sans"/>
                          <a:cs typeface="Noto Sans"/>
                        </a:rPr>
                        <a:t>Potensi </a:t>
                      </a:r>
                      <a:r>
                        <a:rPr dirty="0" sz="1300" spc="-5">
                          <a:latin typeface="Noto Sans"/>
                          <a:cs typeface="Noto Sans"/>
                        </a:rPr>
                        <a:t>Daerah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B="0" marT="908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marR="1076325">
                        <a:lnSpc>
                          <a:spcPts val="1420"/>
                        </a:lnSpc>
                        <a:spcBef>
                          <a:spcPts val="1025"/>
                        </a:spcBef>
                      </a:pPr>
                      <a:r>
                        <a:rPr dirty="0" sz="1200" spc="-5" b="1">
                          <a:latin typeface="Noto Sans"/>
                          <a:cs typeface="Noto Sans"/>
                        </a:rPr>
                        <a:t>Catatan Hasil </a:t>
                      </a:r>
                      <a:r>
                        <a:rPr dirty="0" sz="1200" spc="-10" b="1">
                          <a:latin typeface="Noto Sans"/>
                          <a:cs typeface="Noto Sans"/>
                        </a:rPr>
                        <a:t>Riset/Observasi/Wawancara/Kunjung </a:t>
                      </a:r>
                      <a:r>
                        <a:rPr dirty="0" sz="1200" spc="-5" b="1">
                          <a:latin typeface="Noto Sans"/>
                          <a:cs typeface="Noto Sans"/>
                        </a:rPr>
                        <a:t>Kerja  Potensi Daerah</a:t>
                      </a:r>
                      <a:r>
                        <a:rPr dirty="0" sz="12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5" b="1">
                          <a:latin typeface="Noto Sans"/>
                          <a:cs typeface="Noto Sans"/>
                        </a:rPr>
                        <a:t>……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 marL="85090">
                        <a:lnSpc>
                          <a:spcPts val="1385"/>
                        </a:lnSpc>
                      </a:pPr>
                      <a:r>
                        <a:rPr dirty="0" sz="1200" spc="-5" b="1">
                          <a:latin typeface="Noto Sans"/>
                          <a:cs typeface="Noto Sans"/>
                        </a:rPr>
                        <a:t>Oleh:............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1301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54902">
                <a:tc rowSpan="2">
                  <a:txBody>
                    <a:bodyPr/>
                    <a:lstStyle/>
                    <a:p>
                      <a:pPr marL="56515" marR="1720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Kumpulkanlah informasi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potensi  daerah tempat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tinggalmu.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 marR="150495">
                        <a:lnSpc>
                          <a:spcPct val="100000"/>
                        </a:lnSpc>
                      </a:pPr>
                      <a:r>
                        <a:rPr dirty="0" sz="1000" spc="-15">
                          <a:latin typeface="Noto Sans"/>
                          <a:cs typeface="Noto Sans"/>
                        </a:rPr>
                        <a:t>Lakukan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riset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cara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melakukan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observasi,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wawancara,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kunjung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kerja,  narasumber,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ataupun lewat pencarian  data di perpustakaan dan media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digital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terpercaya. Tuliskan hasilnya pada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bagan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seperti di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samping.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Tambahkan ilustrasi  jika ada.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Sumber Daya Alam dan</a:t>
                      </a:r>
                      <a:r>
                        <a:rPr dirty="0" sz="1000" spc="-2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Budaya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Sumber Daya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Manusia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167319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Sumber Daya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Modal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Kewirausahaan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61322" y="490060"/>
            <a:ext cx="13582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0">
                <a:solidFill>
                  <a:srgbClr val="041834"/>
                </a:solidFill>
                <a:latin typeface="Verdana"/>
                <a:cs typeface="Verdana"/>
              </a:rPr>
              <a:t>Tugas</a:t>
            </a:r>
            <a:r>
              <a:rPr dirty="0" sz="1600" spc="-195">
                <a:solidFill>
                  <a:srgbClr val="041834"/>
                </a:solidFill>
                <a:latin typeface="Verdana"/>
                <a:cs typeface="Verdana"/>
              </a:rPr>
              <a:t> </a:t>
            </a:r>
            <a:r>
              <a:rPr dirty="0" sz="1600" spc="-50">
                <a:solidFill>
                  <a:srgbClr val="041834"/>
                </a:solidFill>
                <a:latin typeface="Verdana"/>
                <a:cs typeface="Verdana"/>
              </a:rPr>
              <a:t>Mandiri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1948" y="141226"/>
            <a:ext cx="69392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0"/>
              <a:t>KEGIATAN </a:t>
            </a:r>
            <a:r>
              <a:rPr dirty="0" sz="2800" spc="-325"/>
              <a:t>5: </a:t>
            </a:r>
            <a:r>
              <a:rPr dirty="0" sz="2800" spc="-70"/>
              <a:t>Analisis </a:t>
            </a:r>
            <a:r>
              <a:rPr dirty="0" sz="2800" spc="-150"/>
              <a:t>Sumberdaya</a:t>
            </a:r>
            <a:r>
              <a:rPr dirty="0" sz="2800" spc="-280"/>
              <a:t> </a:t>
            </a:r>
            <a:r>
              <a:rPr dirty="0" sz="2800" spc="-130"/>
              <a:t>Daerah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26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2549" y="905435"/>
          <a:ext cx="8751570" cy="3994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1885"/>
              </a:tblGrid>
              <a:tr h="660398">
                <a:tc>
                  <a:txBody>
                    <a:bodyPr/>
                    <a:lstStyle/>
                    <a:p>
                      <a:pPr marL="56515">
                        <a:lnSpc>
                          <a:spcPts val="1065"/>
                        </a:lnSpc>
                        <a:spcBef>
                          <a:spcPts val="409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Tujuan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Pembelajaran: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4350" indent="-265430">
                        <a:lnSpc>
                          <a:spcPts val="105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peserta didik mampu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mengidentiﬁkasi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potensi</a:t>
                      </a:r>
                      <a:r>
                        <a:rPr dirty="0" sz="900" spc="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daerah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4350" indent="-265430">
                        <a:lnSpc>
                          <a:spcPts val="105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peserta didik mampu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menganalisis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potensi daerah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menggunakan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alat bantu analisis</a:t>
                      </a:r>
                      <a:r>
                        <a:rPr dirty="0" sz="900" spc="5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SWOT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4350" indent="-265430">
                        <a:lnSpc>
                          <a:spcPts val="1065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peserta didik mampu merumuskan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peluang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usaha dari potensi</a:t>
                      </a:r>
                      <a:r>
                        <a:rPr dirty="0" sz="900" spc="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daerah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527048">
                <a:tc>
                  <a:txBody>
                    <a:bodyPr/>
                    <a:lstStyle/>
                    <a:p>
                      <a:pPr marL="56515">
                        <a:lnSpc>
                          <a:spcPts val="1065"/>
                        </a:lnSpc>
                        <a:spcBef>
                          <a:spcPts val="409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Waktu: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4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JP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6515" marR="1473835">
                        <a:lnSpc>
                          <a:spcPts val="1050"/>
                        </a:lnSpc>
                        <a:spcBef>
                          <a:spcPts val="4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Bahan: jurnal peserta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didik,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alat tulis, buku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bacaan,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perangkat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audio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visual,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komputer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jaringan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internet,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narasumber,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kunjungan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Peran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Guru:Moderator/Fasilitator/Narasumber/Supervisi/Konsultasi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2794006">
                <a:tc>
                  <a:txBody>
                    <a:bodyPr/>
                    <a:lstStyle/>
                    <a:p>
                      <a:pPr marL="56515" marR="307975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Persiapan: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menyiapkan artikel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daerah Wisata Borobudur (bisa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gambarnya),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lembar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diagram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SWOT baik dalam bentuk cetak atau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digital. 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meminta peserta didik menyiapkan hasil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wawancara/diskusi/survey/kunjungan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luar sekolah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guna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mencari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tahu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potensi daerah dari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kegiatan 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sebelumnya.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6515">
                        <a:lnSpc>
                          <a:spcPts val="1065"/>
                        </a:lnSpc>
                        <a:spcBef>
                          <a:spcPts val="990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Pelaksanaan: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3715" marR="421005" indent="-265430">
                        <a:lnSpc>
                          <a:spcPts val="1050"/>
                        </a:lnSpc>
                        <a:spcBef>
                          <a:spcPts val="45"/>
                        </a:spcBef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membuka pertemuan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menunjukkan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gambar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Candi Borobudur dan bertanya: Siapa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pernah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mengunjungi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Candi Borobudur? Apa 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tempat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wisata lainnya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ada di sekitar</a:t>
                      </a:r>
                      <a:r>
                        <a:rPr dirty="0" sz="900" spc="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Candi?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3715" marR="141605" indent="-265430">
                        <a:lnSpc>
                          <a:spcPts val="105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meminta peserta didik membaca artikel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1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“Borobudur Ramai Wisatawan Tetapi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3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Desanya Dilanda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Kemiskinan” dan bertanya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isi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artikel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(Apa kelebihan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tempat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wisata Candi Borobudur? Apa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kekurangan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pada daerah wisata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tersebut?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Apa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tantangan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untuk daerah sekitar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tempat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wisata? Apa 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peluang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atau potensi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ada di kawasan wisata Candi Borobudur? Apa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strategi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atau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langkah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dapat dilakukan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agar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desa di kawasan wisata Candi  Borobudur dapat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sejahtera?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3715" marR="102235" indent="-265430">
                        <a:lnSpc>
                          <a:spcPts val="105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Setelah selesai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mendengar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jawaban dari peserta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didik,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meminta peserta didik membaca artikel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2.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peserta didik menyebutkan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langkah-langkah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dilakukan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oleh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para penduduk desa di kawasan wisata Candi Borobudur untuk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meningkatkan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perekonomian</a:t>
                      </a:r>
                      <a:r>
                        <a:rPr dirty="0" sz="900" spc="6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mereka.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3715" marR="374650" indent="-265430">
                        <a:lnSpc>
                          <a:spcPts val="105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menjelaskan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analisis SWOT,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sebagai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alat untuk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mengidentiﬁkasi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faktor internal dan faktor eksternal diri/daerah/suatu usaha dan hasil 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digunakan sebagai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salah satu dasar untuk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pengambilan</a:t>
                      </a:r>
                      <a:r>
                        <a:rPr dirty="0" sz="900" spc="4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keputusan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3715" marR="476884" indent="-265430">
                        <a:lnSpc>
                          <a:spcPts val="105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meminta peserta didik duduk berkelompok dan membaca kembali artikel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1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2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 menuliskan komponen SWOT desa di kawasan wisata  Borobudur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6515" marR="525780">
                        <a:lnSpc>
                          <a:spcPts val="1050"/>
                        </a:lnSpc>
                        <a:spcBef>
                          <a:spcPts val="1050"/>
                        </a:spcBef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Tugas: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Secara berkelompok, peserta didik membaca kembali hasil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pengamatan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 survei dari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sebelumnya. Lalu secara bersama berdiskusi dan  menuliskan hasil diskusi dan identiﬁkasi potensi daerah dalam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diagram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analisis SWOT pada</a:t>
                      </a:r>
                      <a:r>
                        <a:rPr dirty="0" sz="900" spc="6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jurnal.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437" y="186598"/>
            <a:ext cx="436308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75"/>
              <a:t>TAHAPAN </a:t>
            </a:r>
            <a:r>
              <a:rPr dirty="0" sz="2800" spc="-90"/>
              <a:t>DALAM</a:t>
            </a:r>
            <a:r>
              <a:rPr dirty="0" sz="2800" spc="-405"/>
              <a:t> </a:t>
            </a:r>
            <a:r>
              <a:rPr dirty="0" sz="2800" spc="-95"/>
              <a:t>PROJEK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34074" y="975570"/>
          <a:ext cx="8397875" cy="383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2730"/>
                <a:gridCol w="2792730"/>
                <a:gridCol w="2792730"/>
              </a:tblGrid>
              <a:tr h="298449">
                <a:tc gridSpan="3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u="sng" sz="1100" spc="-35" b="1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I. </a:t>
                      </a:r>
                      <a:r>
                        <a:rPr dirty="0" u="sng" sz="1100" spc="-5" b="1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Tahap </a:t>
                      </a:r>
                      <a:r>
                        <a:rPr dirty="0" u="sng" sz="1100" spc="-15" b="1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Pengenalan</a:t>
                      </a:r>
                      <a:r>
                        <a:rPr dirty="0" u="sng" sz="1100" spc="-1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.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100" spc="-20">
                          <a:latin typeface="Noto Sans"/>
                          <a:cs typeface="Noto Sans"/>
                        </a:rPr>
                        <a:t>Mengenali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makna, karakteristik,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dan peran wirausaha dalam kehidupan</a:t>
                      </a:r>
                      <a:r>
                        <a:rPr dirty="0" sz="1100" spc="1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manusia.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1249">
                <a:tc>
                  <a:txBody>
                    <a:bodyPr/>
                    <a:lstStyle/>
                    <a:p>
                      <a:pPr marL="738505">
                        <a:lnSpc>
                          <a:spcPts val="1065"/>
                        </a:lnSpc>
                        <a:spcBef>
                          <a:spcPts val="409"/>
                        </a:spcBef>
                        <a:tabLst>
                          <a:tab pos="1062990" algn="l"/>
                        </a:tabLst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1.	</a:t>
                      </a:r>
                      <a:r>
                        <a:rPr dirty="0" u="sng" sz="900" spc="-2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Mengenal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Wirausaha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algn="ctr" marL="456565">
                        <a:lnSpc>
                          <a:spcPts val="1065"/>
                        </a:lnSpc>
                      </a:pP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4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JP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9620">
                        <a:lnSpc>
                          <a:spcPts val="1065"/>
                        </a:lnSpc>
                        <a:spcBef>
                          <a:spcPts val="409"/>
                        </a:spcBef>
                      </a:pP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2. </a:t>
                      </a:r>
                      <a:r>
                        <a:rPr dirty="0" u="sng" sz="900" spc="-2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Menggali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Potensi</a:t>
                      </a:r>
                      <a:r>
                        <a:rPr dirty="0" u="sng" sz="900" spc="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Diri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algn="ctr" marL="456565">
                        <a:lnSpc>
                          <a:spcPts val="1065"/>
                        </a:lnSpc>
                      </a:pP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4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JP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ts val="1065"/>
                        </a:lnSpc>
                        <a:spcBef>
                          <a:spcPts val="409"/>
                        </a:spcBef>
                      </a:pP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3.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Menumbuhkan Sikap Wirausaha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algn="ctr" marL="456565">
                        <a:lnSpc>
                          <a:spcPts val="1065"/>
                        </a:lnSpc>
                      </a:pP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4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JP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449">
                <a:tc gridSpan="3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u="sng" sz="1100" spc="-50" b="1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II. </a:t>
                      </a:r>
                      <a:r>
                        <a:rPr dirty="0" u="sng" sz="1100" spc="-5" b="1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Tahap </a:t>
                      </a:r>
                      <a:r>
                        <a:rPr dirty="0" u="sng" sz="1100" spc="-10" b="1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Kontekstualisasi</a:t>
                      </a:r>
                      <a:r>
                        <a:rPr dirty="0" u="sng" sz="11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.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Mengkontekstualisasi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wujud wirausaha dalam </a:t>
                      </a:r>
                      <a:r>
                        <a:rPr dirty="0" sz="1100" spc="-20">
                          <a:latin typeface="Noto Sans"/>
                          <a:cs typeface="Noto Sans"/>
                        </a:rPr>
                        <a:t>pengenalan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potensi</a:t>
                      </a:r>
                      <a:r>
                        <a:rPr dirty="0" sz="1100" spc="1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daerah.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EC4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1249">
                <a:tc>
                  <a:txBody>
                    <a:bodyPr/>
                    <a:lstStyle/>
                    <a:p>
                      <a:pPr marL="646430">
                        <a:lnSpc>
                          <a:spcPts val="1065"/>
                        </a:lnSpc>
                        <a:spcBef>
                          <a:spcPts val="409"/>
                        </a:spcBef>
                      </a:pP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4. </a:t>
                      </a:r>
                      <a:r>
                        <a:rPr dirty="0" u="sng" sz="900" spc="-2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Mengenal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Potensi</a:t>
                      </a:r>
                      <a:r>
                        <a:rPr dirty="0" u="sng" sz="900" spc="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Daerah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algn="ctr" marL="456565">
                        <a:lnSpc>
                          <a:spcPts val="1065"/>
                        </a:lnSpc>
                      </a:pP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8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JP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9595">
                        <a:lnSpc>
                          <a:spcPts val="1065"/>
                        </a:lnSpc>
                        <a:spcBef>
                          <a:spcPts val="409"/>
                        </a:spcBef>
                      </a:pP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5.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Analisis Sumberdaya </a:t>
                      </a: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Daerah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algn="ctr" marL="456565">
                        <a:lnSpc>
                          <a:spcPts val="1065"/>
                        </a:lnSpc>
                      </a:pP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4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JP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ts val="1065"/>
                        </a:lnSpc>
                        <a:spcBef>
                          <a:spcPts val="409"/>
                        </a:spcBef>
                      </a:pP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6.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Kearifan Lokal dan Etika Berwirausaha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algn="ctr" marL="456565">
                        <a:lnSpc>
                          <a:spcPts val="1065"/>
                        </a:lnSpc>
                      </a:pP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4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JP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9901">
                <a:tc gridSpan="3">
                  <a:txBody>
                    <a:bodyPr/>
                    <a:lstStyle/>
                    <a:p>
                      <a:pPr marL="57150" marR="128905">
                        <a:lnSpc>
                          <a:spcPct val="102299"/>
                        </a:lnSpc>
                        <a:spcBef>
                          <a:spcPts val="375"/>
                        </a:spcBef>
                      </a:pPr>
                      <a:r>
                        <a:rPr dirty="0" u="sng" sz="1100" spc="-55" b="1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III. </a:t>
                      </a:r>
                      <a:r>
                        <a:rPr dirty="0" u="sng" sz="1100" spc="-5" b="1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Tahap Perencanaan. </a:t>
                      </a:r>
                      <a:r>
                        <a:rPr dirty="0" u="sng" sz="11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Mencari dan </a:t>
                      </a:r>
                      <a:r>
                        <a:rPr dirty="0" u="sng" sz="1100" spc="-2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mengembangkan </a:t>
                      </a:r>
                      <a:r>
                        <a:rPr dirty="0" u="sng" sz="1100" spc="-1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ide, menginventarisasi </a:t>
                      </a:r>
                      <a:r>
                        <a:rPr dirty="0" u="sng" sz="11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sumber </a:t>
                      </a:r>
                      <a:r>
                        <a:rPr dirty="0" u="sng" sz="1100" spc="-1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daya, </a:t>
                      </a:r>
                      <a:r>
                        <a:rPr dirty="0" u="sng" sz="11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dan merencanakan usaha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100" spc="-3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berkelanjutan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EC4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1249">
                <a:tc>
                  <a:txBody>
                    <a:bodyPr/>
                    <a:lstStyle/>
                    <a:p>
                      <a:pPr marL="1298575" marR="394335" indent="-902969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7. </a:t>
                      </a:r>
                      <a:r>
                        <a:rPr dirty="0" u="sng" sz="900" spc="-2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Menggali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u="sng" sz="900" spc="-2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Mengembangkan </a:t>
                      </a:r>
                      <a:r>
                        <a:rPr dirty="0" u="sng" sz="900" spc="-2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Ide </a:t>
                      </a:r>
                      <a:r>
                        <a:rPr dirty="0" u="sng" sz="900" spc="-2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4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JP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3815" marR="749300" indent="-560070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8.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Merencanakan</a:t>
                      </a:r>
                      <a:r>
                        <a:rPr dirty="0" u="sng" sz="900" spc="-7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Usaha </a:t>
                      </a: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4JP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13815" marR="470534" indent="-841375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9.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Berkolaborasi dan Bekerja </a:t>
                      </a: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sama </a:t>
                      </a: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4JP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449">
                <a:tc gridSpan="3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u="sng" sz="1100" spc="-25" b="1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IV. </a:t>
                      </a:r>
                      <a:r>
                        <a:rPr dirty="0" u="sng" sz="1100" spc="-5" b="1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Tahap Aksi</a:t>
                      </a:r>
                      <a:r>
                        <a:rPr dirty="0" u="sng" sz="11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.</a:t>
                      </a:r>
                      <a:r>
                        <a:rPr dirty="0" sz="11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Mengaplikasikan </a:t>
                      </a:r>
                      <a:r>
                        <a:rPr dirty="0" sz="1100" spc="-20">
                          <a:latin typeface="Noto Sans"/>
                          <a:cs typeface="Noto Sans"/>
                        </a:rPr>
                        <a:t>pengetahuan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dan keterampilan </a:t>
                      </a:r>
                      <a:r>
                        <a:rPr dirty="0" sz="1100" spc="-3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didapat melalui aksi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nyata </a:t>
                      </a:r>
                      <a:r>
                        <a:rPr dirty="0" sz="1100" spc="-30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1100" spc="1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bermakna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41249">
                <a:tc>
                  <a:txBody>
                    <a:bodyPr/>
                    <a:lstStyle/>
                    <a:p>
                      <a:pPr marL="1298575" marR="212090" indent="-1085850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10. </a:t>
                      </a:r>
                      <a:r>
                        <a:rPr dirty="0" u="sng" sz="900" spc="-2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Strategi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u="sng" sz="900" spc="-2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Inovasi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dalam Berwirausaha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u="sng" sz="90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4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JP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6190" marR="351790" indent="-910590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11.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Penyempurnaan Karya dan </a:t>
                      </a:r>
                      <a:r>
                        <a:rPr dirty="0" u="sng" sz="900" spc="-2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Strategi </a:t>
                      </a:r>
                      <a:r>
                        <a:rPr dirty="0" u="sng" sz="900" spc="-2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12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JP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6190" marR="290830" indent="-974090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12.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Wirausaha Mandiri dan Berkelanjutan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12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 JP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8449">
                <a:tc gridSpan="3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u="sng" sz="1100" spc="-5" b="1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V. Tahap Reﬂeksi</a:t>
                      </a:r>
                      <a:r>
                        <a:rPr dirty="0" u="sng" sz="11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.</a:t>
                      </a:r>
                      <a:r>
                        <a:rPr dirty="0" sz="11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100" spc="-25">
                          <a:latin typeface="Noto Sans"/>
                          <a:cs typeface="Noto Sans"/>
                        </a:rPr>
                        <a:t>Menggenapi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proses </a:t>
                      </a:r>
                      <a:r>
                        <a:rPr dirty="0" sz="11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evaluasi dan</a:t>
                      </a:r>
                      <a:r>
                        <a:rPr dirty="0" sz="1100" spc="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reﬂeksi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EC4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93699">
                <a:tc>
                  <a:txBody>
                    <a:bodyPr/>
                    <a:lstStyle/>
                    <a:p>
                      <a:pPr marL="57150" marR="2157730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u="sng" sz="900" spc="-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13.Reﬂeksi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u="sng" sz="900" spc="-10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</a:rPr>
                        <a:t>4JP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6515">
                        <a:lnSpc>
                          <a:spcPts val="1065"/>
                        </a:lnSpc>
                        <a:spcBef>
                          <a:spcPts val="409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Total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=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72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JP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6515">
                        <a:lnSpc>
                          <a:spcPts val="1065"/>
                        </a:lnSpc>
                      </a:pPr>
                      <a:r>
                        <a:rPr dirty="0" sz="900">
                          <a:latin typeface="Noto Sans"/>
                          <a:cs typeface="Noto Sans"/>
                        </a:rPr>
                        <a:t>1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JP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=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45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30">
                          <a:latin typeface="Noto Sans"/>
                          <a:cs typeface="Noto Sans"/>
                        </a:rPr>
                        <a:t>minggu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639945"/>
            <a:chOff x="0" y="0"/>
            <a:chExt cx="9144000" cy="4639945"/>
          </a:xfrm>
        </p:grpSpPr>
        <p:sp>
          <p:nvSpPr>
            <p:cNvPr id="3" name="object 3"/>
            <p:cNvSpPr/>
            <p:nvPr/>
          </p:nvSpPr>
          <p:spPr>
            <a:xfrm>
              <a:off x="488288" y="788835"/>
              <a:ext cx="8168005" cy="3827779"/>
            </a:xfrm>
            <a:custGeom>
              <a:avLst/>
              <a:gdLst/>
              <a:ahLst/>
              <a:cxnLst/>
              <a:rect l="l" t="t" r="r" b="b"/>
              <a:pathLst>
                <a:path w="8168005" h="3827779">
                  <a:moveTo>
                    <a:pt x="8167493" y="3827379"/>
                  </a:moveTo>
                  <a:lnTo>
                    <a:pt x="0" y="3827379"/>
                  </a:lnTo>
                  <a:lnTo>
                    <a:pt x="0" y="0"/>
                  </a:lnTo>
                  <a:lnTo>
                    <a:pt x="8167493" y="0"/>
                  </a:lnTo>
                  <a:lnTo>
                    <a:pt x="8167493" y="3827379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78764" y="156616"/>
              <a:ext cx="8187055" cy="4483100"/>
            </a:xfrm>
            <a:custGeom>
              <a:avLst/>
              <a:gdLst/>
              <a:ahLst/>
              <a:cxnLst/>
              <a:rect l="l" t="t" r="r" b="b"/>
              <a:pathLst>
                <a:path w="8187055" h="4483100">
                  <a:moveTo>
                    <a:pt x="9524" y="0"/>
                  </a:moveTo>
                  <a:lnTo>
                    <a:pt x="9524" y="4482973"/>
                  </a:lnTo>
                </a:path>
                <a:path w="8187055" h="4483100">
                  <a:moveTo>
                    <a:pt x="8176918" y="0"/>
                  </a:moveTo>
                  <a:lnTo>
                    <a:pt x="8176918" y="4482973"/>
                  </a:lnTo>
                </a:path>
                <a:path w="8187055" h="4483100">
                  <a:moveTo>
                    <a:pt x="0" y="9524"/>
                  </a:moveTo>
                  <a:lnTo>
                    <a:pt x="8186443" y="9524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78764" y="4620540"/>
              <a:ext cx="8187055" cy="19050"/>
            </a:xfrm>
            <a:custGeom>
              <a:avLst/>
              <a:gdLst/>
              <a:ahLst/>
              <a:cxnLst/>
              <a:rect l="l" t="t" r="r" b="b"/>
              <a:pathLst>
                <a:path w="8187055" h="19050">
                  <a:moveTo>
                    <a:pt x="0" y="0"/>
                  </a:moveTo>
                  <a:lnTo>
                    <a:pt x="8186443" y="0"/>
                  </a:lnTo>
                  <a:lnTo>
                    <a:pt x="8186443" y="19049"/>
                  </a:lnTo>
                  <a:lnTo>
                    <a:pt x="0" y="190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15883" y="229005"/>
            <a:ext cx="170942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>
                <a:solidFill>
                  <a:srgbClr val="000000"/>
                </a:solidFill>
              </a:rPr>
              <a:t>Analisis</a:t>
            </a:r>
            <a:r>
              <a:rPr dirty="0" sz="2000" spc="-195">
                <a:solidFill>
                  <a:srgbClr val="000000"/>
                </a:solidFill>
              </a:rPr>
              <a:t> </a:t>
            </a:r>
            <a:r>
              <a:rPr dirty="0" sz="2000" spc="-160">
                <a:solidFill>
                  <a:srgbClr val="000000"/>
                </a:solidFill>
              </a:rPr>
              <a:t>SWOT</a:t>
            </a:r>
            <a:endParaRPr sz="2000"/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561314" y="1085492"/>
            <a:ext cx="7915909" cy="3379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Noto Sans"/>
                <a:cs typeface="Noto Sans"/>
              </a:rPr>
              <a:t>Apa itu Analisis</a:t>
            </a:r>
            <a:r>
              <a:rPr dirty="0" sz="1400" spc="-10" b="1">
                <a:latin typeface="Noto Sans"/>
                <a:cs typeface="Noto Sans"/>
              </a:rPr>
              <a:t> </a:t>
            </a:r>
            <a:r>
              <a:rPr dirty="0" sz="1400" spc="-5" b="1">
                <a:latin typeface="Noto Sans"/>
                <a:cs typeface="Noto Sans"/>
              </a:rPr>
              <a:t>SWOT</a:t>
            </a:r>
            <a:endParaRPr sz="1400">
              <a:latin typeface="Noto Sans"/>
              <a:cs typeface="Noto Sans"/>
            </a:endParaRPr>
          </a:p>
          <a:p>
            <a:pPr marL="12700" marR="69469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latin typeface="Noto Sans"/>
                <a:cs typeface="Noto Sans"/>
              </a:rPr>
              <a:t>Analisis SWOT adalah sebuah </a:t>
            </a:r>
            <a:r>
              <a:rPr dirty="0" sz="1200" spc="-15">
                <a:latin typeface="Noto Sans"/>
                <a:cs typeface="Noto Sans"/>
              </a:rPr>
              <a:t>bentuk </a:t>
            </a:r>
            <a:r>
              <a:rPr dirty="0" sz="1200" spc="-10">
                <a:latin typeface="Noto Sans"/>
                <a:cs typeface="Noto Sans"/>
              </a:rPr>
              <a:t>evaluasi </a:t>
            </a:r>
            <a:r>
              <a:rPr dirty="0" sz="1200" spc="-15">
                <a:latin typeface="Noto Sans"/>
                <a:cs typeface="Noto Sans"/>
              </a:rPr>
              <a:t>akan </a:t>
            </a:r>
            <a:r>
              <a:rPr dirty="0" sz="1200">
                <a:latin typeface="Noto Sans"/>
                <a:cs typeface="Noto Sans"/>
              </a:rPr>
              <a:t>4 </a:t>
            </a:r>
            <a:r>
              <a:rPr dirty="0" sz="1200" spc="-10">
                <a:latin typeface="Noto Sans"/>
                <a:cs typeface="Noto Sans"/>
              </a:rPr>
              <a:t>hal </a:t>
            </a:r>
            <a:r>
              <a:rPr dirty="0" sz="1200" spc="-25">
                <a:latin typeface="Noto Sans"/>
                <a:cs typeface="Noto Sans"/>
              </a:rPr>
              <a:t>penting </a:t>
            </a:r>
            <a:r>
              <a:rPr dirty="0" sz="1200" spc="-15">
                <a:latin typeface="Noto Sans"/>
                <a:cs typeface="Noto Sans"/>
              </a:rPr>
              <a:t>(Kekuatan, Kelemahan, </a:t>
            </a:r>
            <a:r>
              <a:rPr dirty="0" sz="1200" spc="-25">
                <a:latin typeface="Noto Sans"/>
                <a:cs typeface="Noto Sans"/>
              </a:rPr>
              <a:t>Peluang, </a:t>
            </a:r>
            <a:r>
              <a:rPr dirty="0" sz="1200" spc="-10">
                <a:latin typeface="Noto Sans"/>
                <a:cs typeface="Noto Sans"/>
              </a:rPr>
              <a:t>dan  </a:t>
            </a:r>
            <a:r>
              <a:rPr dirty="0" sz="1200" spc="-20">
                <a:latin typeface="Noto Sans"/>
                <a:cs typeface="Noto Sans"/>
              </a:rPr>
              <a:t>Tantangan) </a:t>
            </a:r>
            <a:r>
              <a:rPr dirty="0" sz="1200" spc="-10">
                <a:latin typeface="Noto Sans"/>
                <a:cs typeface="Noto Sans"/>
              </a:rPr>
              <a:t>dalam </a:t>
            </a:r>
            <a:r>
              <a:rPr dirty="0" sz="1200" spc="-20">
                <a:latin typeface="Noto Sans"/>
                <a:cs typeface="Noto Sans"/>
              </a:rPr>
              <a:t>pengambilan</a:t>
            </a:r>
            <a:r>
              <a:rPr dirty="0" sz="1200" spc="15">
                <a:latin typeface="Noto Sans"/>
                <a:cs typeface="Noto Sans"/>
              </a:rPr>
              <a:t> </a:t>
            </a:r>
            <a:r>
              <a:rPr dirty="0" sz="1200" spc="-15">
                <a:latin typeface="Noto Sans"/>
                <a:cs typeface="Noto Sans"/>
              </a:rPr>
              <a:t>keputusan.</a:t>
            </a:r>
            <a:endParaRPr sz="1200">
              <a:latin typeface="Noto Sans"/>
              <a:cs typeface="Noto Sans"/>
            </a:endParaRPr>
          </a:p>
          <a:p>
            <a:pPr marL="12700" marR="4813300">
              <a:lnSpc>
                <a:spcPct val="100000"/>
              </a:lnSpc>
              <a:spcBef>
                <a:spcPts val="1435"/>
              </a:spcBef>
            </a:pPr>
            <a:r>
              <a:rPr dirty="0" sz="1400" spc="-20" b="1">
                <a:latin typeface="Noto Sans"/>
                <a:cs typeface="Noto Sans"/>
              </a:rPr>
              <a:t>S</a:t>
            </a:r>
            <a:r>
              <a:rPr dirty="0" sz="1200" spc="-20">
                <a:latin typeface="Noto Sans"/>
                <a:cs typeface="Noto Sans"/>
              </a:rPr>
              <a:t>trength </a:t>
            </a:r>
            <a:r>
              <a:rPr dirty="0" sz="1200" spc="-15">
                <a:latin typeface="Noto Sans"/>
                <a:cs typeface="Noto Sans"/>
              </a:rPr>
              <a:t>(Kekuatan atau </a:t>
            </a:r>
            <a:r>
              <a:rPr dirty="0" sz="1200" spc="-10">
                <a:latin typeface="Noto Sans"/>
                <a:cs typeface="Noto Sans"/>
              </a:rPr>
              <a:t>Kelebihan)  </a:t>
            </a:r>
            <a:r>
              <a:rPr dirty="0" sz="1400" spc="-10" b="1">
                <a:latin typeface="Noto Sans"/>
                <a:cs typeface="Noto Sans"/>
              </a:rPr>
              <a:t>W</a:t>
            </a:r>
            <a:r>
              <a:rPr dirty="0" sz="1200" spc="-10">
                <a:latin typeface="Noto Sans"/>
                <a:cs typeface="Noto Sans"/>
              </a:rPr>
              <a:t>eaknesses (Kelemahan </a:t>
            </a:r>
            <a:r>
              <a:rPr dirty="0" sz="1200" spc="-15">
                <a:latin typeface="Noto Sans"/>
                <a:cs typeface="Noto Sans"/>
              </a:rPr>
              <a:t>atau </a:t>
            </a:r>
            <a:r>
              <a:rPr dirty="0" sz="1200" spc="-20">
                <a:latin typeface="Noto Sans"/>
                <a:cs typeface="Noto Sans"/>
              </a:rPr>
              <a:t>Kekurangan)  </a:t>
            </a:r>
            <a:r>
              <a:rPr dirty="0" sz="1400" spc="-10" b="1">
                <a:latin typeface="Noto Sans"/>
                <a:cs typeface="Noto Sans"/>
              </a:rPr>
              <a:t>O</a:t>
            </a:r>
            <a:r>
              <a:rPr dirty="0" sz="1200" spc="-10">
                <a:latin typeface="Noto Sans"/>
                <a:cs typeface="Noto Sans"/>
              </a:rPr>
              <a:t>pportunities (Kesempatan </a:t>
            </a:r>
            <a:r>
              <a:rPr dirty="0" sz="1200" spc="-15">
                <a:latin typeface="Noto Sans"/>
                <a:cs typeface="Noto Sans"/>
              </a:rPr>
              <a:t>atau </a:t>
            </a:r>
            <a:r>
              <a:rPr dirty="0" sz="1200" spc="-20">
                <a:latin typeface="Noto Sans"/>
                <a:cs typeface="Noto Sans"/>
              </a:rPr>
              <a:t>Peluang)  </a:t>
            </a:r>
            <a:r>
              <a:rPr dirty="0" sz="1400" spc="-10" b="1">
                <a:latin typeface="Noto Sans"/>
                <a:cs typeface="Noto Sans"/>
              </a:rPr>
              <a:t>T</a:t>
            </a:r>
            <a:r>
              <a:rPr dirty="0" sz="1200" spc="-10">
                <a:latin typeface="Noto Sans"/>
                <a:cs typeface="Noto Sans"/>
              </a:rPr>
              <a:t>hreats (Ancaman </a:t>
            </a:r>
            <a:r>
              <a:rPr dirty="0" sz="1200" spc="-15">
                <a:latin typeface="Noto Sans"/>
                <a:cs typeface="Noto Sans"/>
              </a:rPr>
              <a:t>atau</a:t>
            </a:r>
            <a:r>
              <a:rPr dirty="0" sz="1200" spc="-5">
                <a:latin typeface="Noto Sans"/>
                <a:cs typeface="Noto Sans"/>
              </a:rPr>
              <a:t> </a:t>
            </a:r>
            <a:r>
              <a:rPr dirty="0" sz="1200" spc="-20">
                <a:latin typeface="Noto Sans"/>
                <a:cs typeface="Noto Sans"/>
              </a:rPr>
              <a:t>Tantangan)</a:t>
            </a:r>
            <a:endParaRPr sz="12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400" spc="-5" b="1">
                <a:latin typeface="Noto Sans"/>
                <a:cs typeface="Noto Sans"/>
              </a:rPr>
              <a:t>SW </a:t>
            </a:r>
            <a:r>
              <a:rPr dirty="0" sz="1200" spc="-10">
                <a:latin typeface="Noto Sans"/>
                <a:cs typeface="Noto Sans"/>
              </a:rPr>
              <a:t>adalah </a:t>
            </a:r>
            <a:r>
              <a:rPr dirty="0" sz="1200" spc="-15">
                <a:latin typeface="Noto Sans"/>
                <a:cs typeface="Noto Sans"/>
              </a:rPr>
              <a:t>faktor </a:t>
            </a:r>
            <a:r>
              <a:rPr dirty="0" sz="1200" spc="-10">
                <a:latin typeface="Noto Sans"/>
                <a:cs typeface="Noto Sans"/>
              </a:rPr>
              <a:t>dari</a:t>
            </a:r>
            <a:r>
              <a:rPr dirty="0" sz="1200" spc="-45">
                <a:latin typeface="Noto Sans"/>
                <a:cs typeface="Noto Sans"/>
              </a:rPr>
              <a:t> </a:t>
            </a:r>
            <a:r>
              <a:rPr dirty="0" sz="1200" spc="-15">
                <a:latin typeface="Noto Sans"/>
                <a:cs typeface="Noto Sans"/>
              </a:rPr>
              <a:t>dalam</a:t>
            </a:r>
            <a:endParaRPr sz="12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Noto Sans"/>
                <a:cs typeface="Noto Sans"/>
              </a:rPr>
              <a:t>OT </a:t>
            </a:r>
            <a:r>
              <a:rPr dirty="0" sz="1200" spc="-10">
                <a:latin typeface="Noto Sans"/>
                <a:cs typeface="Noto Sans"/>
              </a:rPr>
              <a:t>adalah </a:t>
            </a:r>
            <a:r>
              <a:rPr dirty="0" sz="1200" spc="-15">
                <a:latin typeface="Noto Sans"/>
                <a:cs typeface="Noto Sans"/>
              </a:rPr>
              <a:t>faktor </a:t>
            </a:r>
            <a:r>
              <a:rPr dirty="0" sz="1200" spc="-10">
                <a:latin typeface="Noto Sans"/>
                <a:cs typeface="Noto Sans"/>
              </a:rPr>
              <a:t>dari</a:t>
            </a:r>
            <a:r>
              <a:rPr dirty="0" sz="1200" spc="-45">
                <a:latin typeface="Noto Sans"/>
                <a:cs typeface="Noto Sans"/>
              </a:rPr>
              <a:t> </a:t>
            </a:r>
            <a:r>
              <a:rPr dirty="0" sz="1200" spc="-15">
                <a:latin typeface="Noto Sans"/>
                <a:cs typeface="Noto Sans"/>
              </a:rPr>
              <a:t>luar</a:t>
            </a:r>
            <a:endParaRPr sz="12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1400" spc="-5" b="1">
                <a:latin typeface="Noto Sans"/>
                <a:cs typeface="Noto Sans"/>
              </a:rPr>
              <a:t>Apa </a:t>
            </a:r>
            <a:r>
              <a:rPr dirty="0" sz="1400" spc="-20" b="1">
                <a:latin typeface="Noto Sans"/>
                <a:cs typeface="Noto Sans"/>
              </a:rPr>
              <a:t>fungsi </a:t>
            </a:r>
            <a:r>
              <a:rPr dirty="0" sz="1400" spc="-5" b="1">
                <a:latin typeface="Noto Sans"/>
                <a:cs typeface="Noto Sans"/>
              </a:rPr>
              <a:t>dari Analisis</a:t>
            </a:r>
            <a:r>
              <a:rPr dirty="0" sz="1400" spc="5" b="1">
                <a:latin typeface="Noto Sans"/>
                <a:cs typeface="Noto Sans"/>
              </a:rPr>
              <a:t> </a:t>
            </a:r>
            <a:r>
              <a:rPr dirty="0" sz="1400" spc="-5" b="1">
                <a:latin typeface="Noto Sans"/>
                <a:cs typeface="Noto Sans"/>
              </a:rPr>
              <a:t>SWOT?</a:t>
            </a:r>
            <a:endParaRPr sz="1400">
              <a:latin typeface="Noto Sans"/>
              <a:cs typeface="Noto San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 spc="-15">
                <a:latin typeface="Noto Sans"/>
                <a:cs typeface="Noto Sans"/>
              </a:rPr>
              <a:t>Melakukan </a:t>
            </a:r>
            <a:r>
              <a:rPr dirty="0" sz="1200" spc="-10">
                <a:latin typeface="Noto Sans"/>
                <a:cs typeface="Noto Sans"/>
              </a:rPr>
              <a:t>analisis SWOT membantu </a:t>
            </a:r>
            <a:r>
              <a:rPr dirty="0" sz="1200" spc="-15">
                <a:latin typeface="Noto Sans"/>
                <a:cs typeface="Noto Sans"/>
              </a:rPr>
              <a:t>kita </a:t>
            </a:r>
            <a:r>
              <a:rPr dirty="0" sz="1200" spc="-20">
                <a:latin typeface="Noto Sans"/>
                <a:cs typeface="Noto Sans"/>
              </a:rPr>
              <a:t>mengidentiﬁkasi </a:t>
            </a:r>
            <a:r>
              <a:rPr dirty="0" sz="1200" spc="-15">
                <a:latin typeface="Noto Sans"/>
                <a:cs typeface="Noto Sans"/>
              </a:rPr>
              <a:t>kekuatan </a:t>
            </a:r>
            <a:r>
              <a:rPr dirty="0" sz="1200" spc="-30">
                <a:latin typeface="Noto Sans"/>
                <a:cs typeface="Noto Sans"/>
              </a:rPr>
              <a:t>agar </a:t>
            </a:r>
            <a:r>
              <a:rPr dirty="0" sz="1200" spc="-10">
                <a:latin typeface="Noto Sans"/>
                <a:cs typeface="Noto Sans"/>
              </a:rPr>
              <a:t>dapat </a:t>
            </a:r>
            <a:r>
              <a:rPr dirty="0" sz="1200" spc="-20">
                <a:latin typeface="Noto Sans"/>
                <a:cs typeface="Noto Sans"/>
              </a:rPr>
              <a:t>menyeimbangan </a:t>
            </a:r>
            <a:r>
              <a:rPr dirty="0" sz="1200" spc="-15">
                <a:latin typeface="Noto Sans"/>
                <a:cs typeface="Noto Sans"/>
              </a:rPr>
              <a:t>kelemahan  kita </a:t>
            </a:r>
            <a:r>
              <a:rPr dirty="0" sz="1200" spc="-10">
                <a:latin typeface="Noto Sans"/>
                <a:cs typeface="Noto Sans"/>
              </a:rPr>
              <a:t>dan </a:t>
            </a:r>
            <a:r>
              <a:rPr dirty="0" sz="1200" spc="-30">
                <a:latin typeface="Noto Sans"/>
                <a:cs typeface="Noto Sans"/>
              </a:rPr>
              <a:t>juga </a:t>
            </a:r>
            <a:r>
              <a:rPr dirty="0" sz="1200" spc="-20">
                <a:latin typeface="Noto Sans"/>
                <a:cs typeface="Noto Sans"/>
              </a:rPr>
              <a:t>mengatasi tantangan </a:t>
            </a:r>
            <a:r>
              <a:rPr dirty="0" sz="1200" spc="-25">
                <a:latin typeface="Noto Sans"/>
                <a:cs typeface="Noto Sans"/>
              </a:rPr>
              <a:t>dengan menggunakan </a:t>
            </a:r>
            <a:r>
              <a:rPr dirty="0" sz="1200" spc="-20">
                <a:latin typeface="Noto Sans"/>
                <a:cs typeface="Noto Sans"/>
              </a:rPr>
              <a:t>peluang-peluang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10">
                <a:latin typeface="Noto Sans"/>
                <a:cs typeface="Noto Sans"/>
              </a:rPr>
              <a:t>ada. Hasil analisis SWOT </a:t>
            </a:r>
            <a:r>
              <a:rPr dirty="0" sz="1200" spc="-15">
                <a:latin typeface="Noto Sans"/>
                <a:cs typeface="Noto Sans"/>
              </a:rPr>
              <a:t>dapat  dijadikan rujukan untuk </a:t>
            </a:r>
            <a:r>
              <a:rPr dirty="0" sz="1200" spc="-10">
                <a:latin typeface="Noto Sans"/>
                <a:cs typeface="Noto Sans"/>
              </a:rPr>
              <a:t>menyusun </a:t>
            </a:r>
            <a:r>
              <a:rPr dirty="0" sz="1200" spc="-20">
                <a:latin typeface="Noto Sans"/>
                <a:cs typeface="Noto Sans"/>
              </a:rPr>
              <a:t>strategi </a:t>
            </a:r>
            <a:r>
              <a:rPr dirty="0" sz="1200" spc="-10">
                <a:latin typeface="Noto Sans"/>
                <a:cs typeface="Noto Sans"/>
              </a:rPr>
              <a:t>dan membuat </a:t>
            </a:r>
            <a:r>
              <a:rPr dirty="0" sz="1200" spc="-15">
                <a:latin typeface="Noto Sans"/>
                <a:cs typeface="Noto Sans"/>
              </a:rPr>
              <a:t>keputusan, baik untuk </a:t>
            </a:r>
            <a:r>
              <a:rPr dirty="0" sz="1200" spc="-10">
                <a:latin typeface="Noto Sans"/>
                <a:cs typeface="Noto Sans"/>
              </a:rPr>
              <a:t>kehidupan </a:t>
            </a:r>
            <a:r>
              <a:rPr dirty="0" sz="1200" spc="-15">
                <a:latin typeface="Noto Sans"/>
                <a:cs typeface="Noto Sans"/>
              </a:rPr>
              <a:t>pribadi, </a:t>
            </a:r>
            <a:r>
              <a:rPr dirty="0" sz="1200" spc="-20">
                <a:latin typeface="Noto Sans"/>
                <a:cs typeface="Noto Sans"/>
              </a:rPr>
              <a:t>karir,  </a:t>
            </a:r>
            <a:r>
              <a:rPr dirty="0" sz="1200" spc="-10">
                <a:latin typeface="Noto Sans"/>
                <a:cs typeface="Noto Sans"/>
              </a:rPr>
              <a:t>ataupun dalam</a:t>
            </a:r>
            <a:r>
              <a:rPr dirty="0" sz="1200" spc="-5">
                <a:latin typeface="Noto Sans"/>
                <a:cs typeface="Noto Sans"/>
              </a:rPr>
              <a:t> </a:t>
            </a:r>
            <a:r>
              <a:rPr dirty="0" sz="1200" spc="-10">
                <a:latin typeface="Noto Sans"/>
                <a:cs typeface="Noto Sans"/>
              </a:rPr>
              <a:t>usaha.</a:t>
            </a:r>
            <a:endParaRPr sz="1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20721" y="52493"/>
          <a:ext cx="8196580" cy="4757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/>
                <a:gridCol w="2950844"/>
                <a:gridCol w="3618864"/>
              </a:tblGrid>
              <a:tr h="741647">
                <a:tc gridSpan="3">
                  <a:txBody>
                    <a:bodyPr/>
                    <a:lstStyle/>
                    <a:p>
                      <a:pPr algn="ctr" marL="3324225" marR="3319779" indent="190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spc="-105">
                          <a:latin typeface="Verdana"/>
                          <a:cs typeface="Verdana"/>
                        </a:rPr>
                        <a:t>Diagram  </a:t>
                      </a:r>
                      <a:r>
                        <a:rPr dirty="0" sz="1800" spc="-50">
                          <a:latin typeface="Verdana"/>
                          <a:cs typeface="Verdana"/>
                        </a:rPr>
                        <a:t>Analisis</a:t>
                      </a:r>
                      <a:r>
                        <a:rPr dirty="0" sz="1800" spc="-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800" spc="-145">
                          <a:latin typeface="Verdana"/>
                          <a:cs typeface="Verdana"/>
                        </a:rPr>
                        <a:t>SWOT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B="0" marT="762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3CAF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9674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85725" marR="858519">
                        <a:lnSpc>
                          <a:spcPct val="100000"/>
                        </a:lnSpc>
                      </a:pPr>
                      <a:r>
                        <a:rPr dirty="0" sz="1400" spc="-15">
                          <a:latin typeface="Noto Sans"/>
                          <a:cs typeface="Noto Sans"/>
                        </a:rPr>
                        <a:t>Faktor  </a:t>
                      </a:r>
                      <a:r>
                        <a:rPr dirty="0" sz="1400" spc="-5">
                          <a:latin typeface="Noto Sans"/>
                          <a:cs typeface="Noto Sans"/>
                        </a:rPr>
                        <a:t>Internal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641985" marR="637540" indent="4635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15" b="1">
                          <a:latin typeface="Noto Sans"/>
                          <a:cs typeface="Noto Sans"/>
                        </a:rPr>
                        <a:t>Strengths  </a:t>
                      </a:r>
                      <a:r>
                        <a:rPr dirty="0" sz="1200" spc="-5" b="1">
                          <a:latin typeface="Noto Sans"/>
                          <a:cs typeface="Noto Sans"/>
                        </a:rPr>
                        <a:t>(Kekuatan/Kelebihan)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832485" marR="827405" indent="5105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5" b="1">
                          <a:latin typeface="Noto Sans"/>
                          <a:cs typeface="Noto Sans"/>
                        </a:rPr>
                        <a:t>Weaknesses  </a:t>
                      </a:r>
                      <a:r>
                        <a:rPr dirty="0" sz="1200" spc="-5" b="1">
                          <a:latin typeface="Noto Sans"/>
                          <a:cs typeface="Noto Sans"/>
                        </a:rPr>
                        <a:t>(Kelemahan/Kekurangan)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159282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155575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2349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Apa sumber daya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10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dimiliki?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234950" indent="-155575">
                        <a:lnSpc>
                          <a:spcPct val="100000"/>
                        </a:lnSpc>
                        <a:buChar char="-"/>
                        <a:tabLst>
                          <a:tab pos="2349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Apa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keunikan/kekhasan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1000" spc="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dimiliki?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234950" indent="-155575">
                        <a:lnSpc>
                          <a:spcPct val="100000"/>
                        </a:lnSpc>
                        <a:buChar char="-"/>
                        <a:tabLst>
                          <a:tab pos="2349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Apa hal baik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sudah/dapat</a:t>
                      </a:r>
                      <a:r>
                        <a:rPr dirty="0" sz="10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dilakukan?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234315" marR="239395" indent="-155575">
                        <a:lnSpc>
                          <a:spcPct val="100000"/>
                        </a:lnSpc>
                        <a:buChar char="-"/>
                        <a:tabLst>
                          <a:tab pos="2349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Apa hal baik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orang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lain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lihat/pikirkan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daerah</a:t>
                      </a:r>
                      <a:r>
                        <a:rPr dirty="0" sz="10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kita?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55575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2857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Apa sumber daya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kurang/tidak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kita</a:t>
                      </a:r>
                      <a:r>
                        <a:rPr dirty="0" sz="1000" spc="5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miliki?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285750" indent="-155575">
                        <a:lnSpc>
                          <a:spcPct val="100000"/>
                        </a:lnSpc>
                        <a:buChar char="-"/>
                        <a:tabLst>
                          <a:tab pos="2857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Apa hal baik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perlu</a:t>
                      </a:r>
                      <a:r>
                        <a:rPr dirty="0" sz="1000" spc="2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ditingkatkan?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285115" marR="127000" indent="-155575">
                        <a:lnSpc>
                          <a:spcPct val="100000"/>
                        </a:lnSpc>
                        <a:buChar char="-"/>
                        <a:tabLst>
                          <a:tab pos="2857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Apa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kekurangan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orang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lain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lihat/pikirkan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daerah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kita?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49674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5725" marR="739140">
                        <a:lnSpc>
                          <a:spcPct val="100000"/>
                        </a:lnSpc>
                      </a:pPr>
                      <a:r>
                        <a:rPr dirty="0" sz="1400" spc="-15">
                          <a:latin typeface="Noto Sans"/>
                          <a:cs typeface="Noto Sans"/>
                        </a:rPr>
                        <a:t>Faktor  </a:t>
                      </a:r>
                      <a:r>
                        <a:rPr dirty="0" sz="1400" spc="-5">
                          <a:latin typeface="Noto Sans"/>
                          <a:cs typeface="Noto Sans"/>
                        </a:rPr>
                        <a:t>Eksternal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605155" indent="3302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5" b="1">
                          <a:latin typeface="Noto Sans"/>
                          <a:cs typeface="Noto Sans"/>
                        </a:rPr>
                        <a:t>Opportunities  </a:t>
                      </a:r>
                      <a:r>
                        <a:rPr dirty="0" sz="1200" spc="-5" b="1">
                          <a:latin typeface="Noto Sans"/>
                          <a:cs typeface="Noto Sans"/>
                        </a:rPr>
                        <a:t>(Kesempatan/Peluang)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958850" marR="953769" indent="55943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5" b="1">
                          <a:latin typeface="Noto Sans"/>
                          <a:cs typeface="Noto Sans"/>
                        </a:rPr>
                        <a:t>Threats  </a:t>
                      </a:r>
                      <a:r>
                        <a:rPr dirty="0" sz="1200" spc="-5" b="1">
                          <a:latin typeface="Noto Sans"/>
                          <a:cs typeface="Noto Sans"/>
                        </a:rPr>
                        <a:t>(Ancaman/Tantangan)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141014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234315" marR="631190" indent="-155575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2349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Apa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kesempatan/peluang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ada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sekarang?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234315" marR="283210" indent="-155575">
                        <a:lnSpc>
                          <a:spcPct val="100000"/>
                        </a:lnSpc>
                        <a:buChar char="-"/>
                        <a:tabLst>
                          <a:tab pos="234950" algn="l"/>
                        </a:tabLst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Bagaimana mengubah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kekuatan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menjadi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peluang?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55575">
                        <a:lnSpc>
                          <a:spcPct val="100000"/>
                        </a:lnSpc>
                        <a:spcBef>
                          <a:spcPts val="409"/>
                        </a:spcBef>
                        <a:buChar char="-"/>
                        <a:tabLst>
                          <a:tab pos="2857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Apa saja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tantangan/kesulitan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ada</a:t>
                      </a:r>
                      <a:r>
                        <a:rPr dirty="0" sz="1000" spc="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sekarang?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285750" indent="-155575">
                        <a:lnSpc>
                          <a:spcPct val="100000"/>
                        </a:lnSpc>
                        <a:buChar char="-"/>
                        <a:tabLst>
                          <a:tab pos="285750" algn="l"/>
                        </a:tabLst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Bagaimana 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situasi</a:t>
                      </a:r>
                      <a:r>
                        <a:rPr dirty="0" sz="10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persaingan?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285115" marR="322580" indent="-155575">
                        <a:lnSpc>
                          <a:spcPct val="100000"/>
                        </a:lnSpc>
                        <a:buChar char="-"/>
                        <a:tabLst>
                          <a:tab pos="285750" algn="l"/>
                        </a:tabLst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Bagaimana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kelemahan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dimiliki dapat menjadi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tantangan?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26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248" y="3959592"/>
            <a:ext cx="7465695" cy="163195"/>
          </a:xfrm>
          <a:custGeom>
            <a:avLst/>
            <a:gdLst/>
            <a:ahLst/>
            <a:cxnLst/>
            <a:rect l="l" t="t" r="r" b="b"/>
            <a:pathLst>
              <a:path w="7465695" h="163195">
                <a:moveTo>
                  <a:pt x="0" y="162949"/>
                </a:moveTo>
                <a:lnTo>
                  <a:pt x="7465484" y="162949"/>
                </a:lnTo>
                <a:lnTo>
                  <a:pt x="7465484" y="0"/>
                </a:lnTo>
                <a:lnTo>
                  <a:pt x="0" y="0"/>
                </a:lnTo>
                <a:lnTo>
                  <a:pt x="0" y="162949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248" y="1134247"/>
            <a:ext cx="5208270" cy="171450"/>
          </a:xfrm>
          <a:custGeom>
            <a:avLst/>
            <a:gdLst/>
            <a:ahLst/>
            <a:cxnLst/>
            <a:rect l="l" t="t" r="r" b="b"/>
            <a:pathLst>
              <a:path w="5208270" h="171450">
                <a:moveTo>
                  <a:pt x="0" y="171174"/>
                </a:moveTo>
                <a:lnTo>
                  <a:pt x="5207664" y="171174"/>
                </a:lnTo>
                <a:lnTo>
                  <a:pt x="5207664" y="0"/>
                </a:lnTo>
                <a:lnTo>
                  <a:pt x="0" y="0"/>
                </a:lnTo>
                <a:lnTo>
                  <a:pt x="0" y="171174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839248" y="1066892"/>
            <a:ext cx="7465695" cy="2912110"/>
            <a:chOff x="839248" y="1066892"/>
            <a:chExt cx="7465695" cy="2912110"/>
          </a:xfrm>
        </p:grpSpPr>
        <p:sp>
          <p:nvSpPr>
            <p:cNvPr id="5" name="object 5"/>
            <p:cNvSpPr/>
            <p:nvPr/>
          </p:nvSpPr>
          <p:spPr>
            <a:xfrm>
              <a:off x="839241" y="1134249"/>
              <a:ext cx="7465695" cy="2825750"/>
            </a:xfrm>
            <a:custGeom>
              <a:avLst/>
              <a:gdLst/>
              <a:ahLst/>
              <a:cxnLst/>
              <a:rect l="l" t="t" r="r" b="b"/>
              <a:pathLst>
                <a:path w="7465695" h="2825750">
                  <a:moveTo>
                    <a:pt x="7465492" y="0"/>
                  </a:moveTo>
                  <a:lnTo>
                    <a:pt x="7221258" y="0"/>
                  </a:lnTo>
                  <a:lnTo>
                    <a:pt x="7221258" y="171183"/>
                  </a:lnTo>
                  <a:lnTo>
                    <a:pt x="0" y="171183"/>
                  </a:lnTo>
                  <a:lnTo>
                    <a:pt x="0" y="355981"/>
                  </a:lnTo>
                  <a:lnTo>
                    <a:pt x="0" y="2825343"/>
                  </a:lnTo>
                  <a:lnTo>
                    <a:pt x="7465492" y="2825343"/>
                  </a:lnTo>
                  <a:lnTo>
                    <a:pt x="7465492" y="355981"/>
                  </a:lnTo>
                  <a:lnTo>
                    <a:pt x="7465492" y="171183"/>
                  </a:lnTo>
                  <a:lnTo>
                    <a:pt x="7465492" y="0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327718" y="1085942"/>
              <a:ext cx="2488565" cy="2874010"/>
            </a:xfrm>
            <a:custGeom>
              <a:avLst/>
              <a:gdLst/>
              <a:ahLst/>
              <a:cxnLst/>
              <a:rect l="l" t="t" r="r" b="b"/>
              <a:pathLst>
                <a:path w="2488565" h="2874010">
                  <a:moveTo>
                    <a:pt x="0" y="0"/>
                  </a:moveTo>
                  <a:lnTo>
                    <a:pt x="0" y="2873649"/>
                  </a:lnTo>
                </a:path>
                <a:path w="2488565" h="2874010">
                  <a:moveTo>
                    <a:pt x="2488494" y="0"/>
                  </a:moveTo>
                  <a:lnTo>
                    <a:pt x="2488494" y="2873649"/>
                  </a:lnTo>
                </a:path>
              </a:pathLst>
            </a:custGeom>
            <a:ln w="38099">
              <a:solidFill>
                <a:srgbClr val="0418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264955" y="1758128"/>
            <a:ext cx="1635125" cy="823594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 indent="-635">
              <a:lnSpc>
                <a:spcPct val="101000"/>
              </a:lnSpc>
              <a:spcBef>
                <a:spcPts val="85"/>
              </a:spcBef>
            </a:pPr>
            <a:r>
              <a:rPr dirty="0" sz="1300" spc="-5" b="1">
                <a:latin typeface="Noto Sans"/>
                <a:cs typeface="Noto Sans"/>
              </a:rPr>
              <a:t>Borobudur Ramai  Wisatawan Tetapi</a:t>
            </a:r>
            <a:r>
              <a:rPr dirty="0" sz="1300" spc="-90" b="1">
                <a:latin typeface="Noto Sans"/>
                <a:cs typeface="Noto Sans"/>
              </a:rPr>
              <a:t> </a:t>
            </a:r>
            <a:r>
              <a:rPr dirty="0" sz="1300" spc="-5" b="1">
                <a:latin typeface="Noto Sans"/>
                <a:cs typeface="Noto Sans"/>
              </a:rPr>
              <a:t>3  Desanya Dilanda  Kemiskinan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2260" y="3101654"/>
            <a:ext cx="2302510" cy="7029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200" spc="-5" b="1">
                <a:latin typeface="Noto Sans"/>
                <a:cs typeface="Noto Sans"/>
              </a:rPr>
              <a:t>Sumber:</a:t>
            </a:r>
            <a:endParaRPr sz="1200">
              <a:latin typeface="Noto Sans"/>
              <a:cs typeface="Noto Sans"/>
            </a:endParaRPr>
          </a:p>
          <a:p>
            <a:pPr marL="12700">
              <a:lnSpc>
                <a:spcPts val="1195"/>
              </a:lnSpc>
            </a:pPr>
            <a:r>
              <a:rPr dirty="0" u="sng" sz="10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2"/>
              </a:rPr>
              <a:t>https://tirto.id/borobudur-ramai-wisat</a:t>
            </a:r>
            <a:endParaRPr sz="1000">
              <a:latin typeface="Noto Sans"/>
              <a:cs typeface="Noto Sans"/>
            </a:endParaRPr>
          </a:p>
          <a:p>
            <a:pPr marL="12700" marR="5080">
              <a:lnSpc>
                <a:spcPct val="112500"/>
              </a:lnSpc>
            </a:pPr>
            <a:r>
              <a:rPr dirty="0" u="sng" sz="10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2"/>
              </a:rPr>
              <a:t>awan-tapi-3-desanya-dilanda-kemiskin </a:t>
            </a:r>
            <a:r>
              <a:rPr dirty="0" sz="1000" spc="-10">
                <a:solidFill>
                  <a:srgbClr val="1154CC"/>
                </a:solidFill>
                <a:latin typeface="Noto Sans"/>
                <a:cs typeface="Noto Sans"/>
              </a:rPr>
              <a:t> </a:t>
            </a:r>
            <a:r>
              <a:rPr dirty="0" u="sng" sz="10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2"/>
              </a:rPr>
              <a:t>an-elHV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0757" y="1839598"/>
            <a:ext cx="2253615" cy="112268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137795">
              <a:lnSpc>
                <a:spcPts val="1420"/>
              </a:lnSpc>
              <a:spcBef>
                <a:spcPts val="160"/>
              </a:spcBef>
            </a:pPr>
            <a:r>
              <a:rPr dirty="0" sz="1200" spc="-15">
                <a:solidFill>
                  <a:srgbClr val="041834"/>
                </a:solidFill>
                <a:latin typeface="Noto Sans"/>
                <a:cs typeface="Noto Sans"/>
              </a:rPr>
              <a:t>Lakuka </a:t>
            </a:r>
            <a:r>
              <a:rPr dirty="0" sz="1200" spc="-10">
                <a:solidFill>
                  <a:srgbClr val="041834"/>
                </a:solidFill>
                <a:latin typeface="Noto Sans"/>
                <a:cs typeface="Noto Sans"/>
              </a:rPr>
              <a:t>analisa SWOT pada  daerah </a:t>
            </a:r>
            <a:r>
              <a:rPr dirty="0" sz="1200" spc="-15">
                <a:solidFill>
                  <a:srgbClr val="041834"/>
                </a:solidFill>
                <a:latin typeface="Noto Sans"/>
                <a:cs typeface="Noto Sans"/>
              </a:rPr>
              <a:t>wisata kawasan </a:t>
            </a:r>
            <a:r>
              <a:rPr dirty="0" sz="1200" spc="-10">
                <a:solidFill>
                  <a:srgbClr val="041834"/>
                </a:solidFill>
                <a:latin typeface="Noto Sans"/>
                <a:cs typeface="Noto Sans"/>
              </a:rPr>
              <a:t>Candi  Borobudur.</a:t>
            </a:r>
            <a:endParaRPr sz="12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Noto Sans"/>
              <a:cs typeface="Noto Sans"/>
            </a:endParaRPr>
          </a:p>
          <a:p>
            <a:pPr marL="12700" marR="5080">
              <a:lnSpc>
                <a:spcPts val="1420"/>
              </a:lnSpc>
            </a:pPr>
            <a:r>
              <a:rPr dirty="0" sz="1200" spc="-10">
                <a:solidFill>
                  <a:srgbClr val="041834"/>
                </a:solidFill>
                <a:latin typeface="Noto Sans"/>
                <a:cs typeface="Noto Sans"/>
              </a:rPr>
              <a:t>Tuliskan hasilnya pada </a:t>
            </a:r>
            <a:r>
              <a:rPr dirty="0" sz="1200" spc="-25">
                <a:solidFill>
                  <a:srgbClr val="041834"/>
                </a:solidFill>
                <a:latin typeface="Noto Sans"/>
                <a:cs typeface="Noto Sans"/>
              </a:rPr>
              <a:t>diagram  </a:t>
            </a:r>
            <a:r>
              <a:rPr dirty="0" sz="1200" spc="-10">
                <a:solidFill>
                  <a:srgbClr val="041834"/>
                </a:solidFill>
                <a:latin typeface="Noto Sans"/>
                <a:cs typeface="Noto Sans"/>
              </a:rPr>
              <a:t>SWOT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98269" y="1553341"/>
            <a:ext cx="2322195" cy="623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300" spc="-20" b="1">
                <a:latin typeface="Noto Sans"/>
                <a:cs typeface="Noto Sans"/>
              </a:rPr>
              <a:t>EKONOMI KREATIF </a:t>
            </a:r>
            <a:r>
              <a:rPr dirty="0" sz="1300" b="1">
                <a:latin typeface="Noto Sans"/>
                <a:cs typeface="Noto Sans"/>
              </a:rPr>
              <a:t>:</a:t>
            </a:r>
            <a:r>
              <a:rPr dirty="0" sz="1300" spc="10" b="1">
                <a:latin typeface="Noto Sans"/>
                <a:cs typeface="Noto Sans"/>
              </a:rPr>
              <a:t> </a:t>
            </a:r>
            <a:r>
              <a:rPr dirty="0" sz="1300" spc="-25" b="1">
                <a:latin typeface="Noto Sans"/>
                <a:cs typeface="Noto Sans"/>
              </a:rPr>
              <a:t>Warga</a:t>
            </a:r>
            <a:endParaRPr sz="1300">
              <a:latin typeface="Noto Sans"/>
              <a:cs typeface="Noto Sans"/>
            </a:endParaRPr>
          </a:p>
          <a:p>
            <a:pPr algn="ctr" marL="12700" marR="5080">
              <a:lnSpc>
                <a:spcPct val="101000"/>
              </a:lnSpc>
            </a:pPr>
            <a:r>
              <a:rPr dirty="0" sz="1300" spc="-5" b="1">
                <a:latin typeface="Noto Sans"/>
                <a:cs typeface="Noto Sans"/>
              </a:rPr>
              <a:t>Sekitar Candi</a:t>
            </a:r>
            <a:r>
              <a:rPr dirty="0" sz="1300" spc="-90" b="1">
                <a:latin typeface="Noto Sans"/>
                <a:cs typeface="Noto Sans"/>
              </a:rPr>
              <a:t> </a:t>
            </a:r>
            <a:r>
              <a:rPr dirty="0" sz="1300" spc="-5" b="1">
                <a:latin typeface="Noto Sans"/>
                <a:cs typeface="Noto Sans"/>
              </a:rPr>
              <a:t>Diberdayakan  </a:t>
            </a:r>
            <a:r>
              <a:rPr dirty="0" sz="1300" spc="-20" b="1">
                <a:latin typeface="Noto Sans"/>
                <a:cs typeface="Noto Sans"/>
              </a:rPr>
              <a:t>dengan </a:t>
            </a:r>
            <a:r>
              <a:rPr dirty="0" sz="1300" spc="-5" b="1">
                <a:latin typeface="Noto Sans"/>
                <a:cs typeface="Noto Sans"/>
              </a:rPr>
              <a:t>Cara </a:t>
            </a:r>
            <a:r>
              <a:rPr dirty="0" sz="1300" spc="-35" b="1">
                <a:latin typeface="Noto Sans"/>
                <a:cs typeface="Noto Sans"/>
              </a:rPr>
              <a:t>Ini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89254" y="2590036"/>
            <a:ext cx="2314575" cy="1038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041834"/>
                </a:solidFill>
                <a:latin typeface="Noto Sans"/>
                <a:cs typeface="Noto Sans"/>
              </a:rPr>
              <a:t>Sumber:</a:t>
            </a:r>
            <a:endParaRPr sz="1600">
              <a:latin typeface="Noto Sans"/>
              <a:cs typeface="Noto Sans"/>
            </a:endParaRPr>
          </a:p>
          <a:p>
            <a:pPr marL="12700" marR="5080">
              <a:lnSpc>
                <a:spcPct val="100000"/>
              </a:lnSpc>
              <a:spcBef>
                <a:spcPts val="50"/>
              </a:spcBef>
            </a:pPr>
            <a:r>
              <a:rPr dirty="0" sz="1000" spc="-10">
                <a:latin typeface="Noto Sans"/>
                <a:cs typeface="Noto Sans"/>
              </a:rPr>
              <a:t>Sumber:  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Noto Sans"/>
                <a:cs typeface="Noto Sans"/>
                <a:hlinkClick r:id="rId3"/>
              </a:rPr>
              <a:t>https://jogjapolitan.harianjogja.com/re </a:t>
            </a:r>
            <a:r>
              <a:rPr dirty="0" sz="1000" spc="-15">
                <a:latin typeface="Noto Sans"/>
                <a:cs typeface="Noto Sans"/>
              </a:rPr>
              <a:t> </a:t>
            </a: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Noto Sans"/>
                <a:cs typeface="Noto Sans"/>
                <a:hlinkClick r:id="rId3"/>
              </a:rPr>
              <a:t>ad/2016/06/06/512/725991/ekonomi-k </a:t>
            </a:r>
            <a:r>
              <a:rPr dirty="0" sz="1000" spc="-10">
                <a:latin typeface="Noto Sans"/>
                <a:cs typeface="Noto Sans"/>
              </a:rPr>
              <a:t> 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Noto Sans"/>
                <a:cs typeface="Noto Sans"/>
                <a:hlinkClick r:id="rId3"/>
              </a:rPr>
              <a:t>reatif-warga-sekitar-candi-diberdayaka </a:t>
            </a:r>
            <a:r>
              <a:rPr dirty="0" sz="1000" spc="-15">
                <a:latin typeface="Noto Sans"/>
                <a:cs typeface="Noto Sans"/>
              </a:rPr>
              <a:t> 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Noto Sans"/>
                <a:cs typeface="Noto Sans"/>
                <a:hlinkClick r:id="rId3"/>
              </a:rPr>
              <a:t>n-dengan-cara-ini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8347" y="3959592"/>
            <a:ext cx="6387465" cy="1034415"/>
          </a:xfrm>
          <a:custGeom>
            <a:avLst/>
            <a:gdLst/>
            <a:ahLst/>
            <a:cxnLst/>
            <a:rect l="l" t="t" r="r" b="b"/>
            <a:pathLst>
              <a:path w="6387465" h="1034414">
                <a:moveTo>
                  <a:pt x="6387287" y="1034397"/>
                </a:moveTo>
                <a:lnTo>
                  <a:pt x="0" y="1034397"/>
                </a:lnTo>
                <a:lnTo>
                  <a:pt x="0" y="0"/>
                </a:lnTo>
                <a:lnTo>
                  <a:pt x="6387287" y="0"/>
                </a:lnTo>
                <a:lnTo>
                  <a:pt x="6387287" y="1034397"/>
                </a:lnTo>
                <a:close/>
              </a:path>
            </a:pathLst>
          </a:custGeom>
          <a:solidFill>
            <a:srgbClr val="F997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578399" y="4096045"/>
            <a:ext cx="5703570" cy="75120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332740" marR="5080" indent="-320675">
              <a:lnSpc>
                <a:spcPts val="1420"/>
              </a:lnSpc>
              <a:spcBef>
                <a:spcPts val="16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 spc="-10">
                <a:latin typeface="Noto Sans"/>
                <a:cs typeface="Noto Sans"/>
              </a:rPr>
              <a:t>Masalah apa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10">
                <a:latin typeface="Noto Sans"/>
                <a:cs typeface="Noto Sans"/>
              </a:rPr>
              <a:t>dihadapi </a:t>
            </a:r>
            <a:r>
              <a:rPr dirty="0" sz="1200" spc="-5">
                <a:latin typeface="Noto Sans"/>
                <a:cs typeface="Noto Sans"/>
              </a:rPr>
              <a:t>oleh </a:t>
            </a:r>
            <a:r>
              <a:rPr dirty="0" sz="1200" spc="-15">
                <a:latin typeface="Noto Sans"/>
                <a:cs typeface="Noto Sans"/>
              </a:rPr>
              <a:t>masyarakat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35">
                <a:latin typeface="Noto Sans"/>
                <a:cs typeface="Noto Sans"/>
              </a:rPr>
              <a:t>tinggal </a:t>
            </a:r>
            <a:r>
              <a:rPr dirty="0" sz="1200" spc="-10">
                <a:latin typeface="Noto Sans"/>
                <a:cs typeface="Noto Sans"/>
              </a:rPr>
              <a:t>di </a:t>
            </a:r>
            <a:r>
              <a:rPr dirty="0" sz="1200" spc="-15">
                <a:latin typeface="Noto Sans"/>
                <a:cs typeface="Noto Sans"/>
              </a:rPr>
              <a:t>kawasan wisata  </a:t>
            </a:r>
            <a:r>
              <a:rPr dirty="0" sz="1200" spc="-10">
                <a:latin typeface="Noto Sans"/>
                <a:cs typeface="Noto Sans"/>
              </a:rPr>
              <a:t>Candi Borobudur?</a:t>
            </a:r>
            <a:endParaRPr sz="1200">
              <a:latin typeface="Noto Sans"/>
              <a:cs typeface="Noto Sans"/>
            </a:endParaRPr>
          </a:p>
          <a:p>
            <a:pPr marL="332740" marR="21590" indent="-320675">
              <a:lnSpc>
                <a:spcPts val="1420"/>
              </a:lnSpc>
              <a:spcBef>
                <a:spcPts val="1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 spc="-20">
                <a:latin typeface="Noto Sans"/>
                <a:cs typeface="Noto Sans"/>
              </a:rPr>
              <a:t>Bagaimana </a:t>
            </a:r>
            <a:r>
              <a:rPr dirty="0" sz="1200" spc="-15">
                <a:latin typeface="Noto Sans"/>
                <a:cs typeface="Noto Sans"/>
              </a:rPr>
              <a:t>masyarakat </a:t>
            </a:r>
            <a:r>
              <a:rPr dirty="0" sz="1200" spc="-20">
                <a:latin typeface="Noto Sans"/>
                <a:cs typeface="Noto Sans"/>
              </a:rPr>
              <a:t>mengatasi </a:t>
            </a:r>
            <a:r>
              <a:rPr dirty="0" sz="1200" spc="-10">
                <a:latin typeface="Noto Sans"/>
                <a:cs typeface="Noto Sans"/>
              </a:rPr>
              <a:t>masalah </a:t>
            </a:r>
            <a:r>
              <a:rPr dirty="0" sz="1200" spc="-25">
                <a:latin typeface="Noto Sans"/>
                <a:cs typeface="Noto Sans"/>
              </a:rPr>
              <a:t>dengan </a:t>
            </a:r>
            <a:r>
              <a:rPr dirty="0" sz="1200" spc="-15">
                <a:latin typeface="Noto Sans"/>
                <a:cs typeface="Noto Sans"/>
              </a:rPr>
              <a:t>memanfaatkan </a:t>
            </a:r>
            <a:r>
              <a:rPr dirty="0" sz="1200" spc="-10">
                <a:latin typeface="Noto Sans"/>
                <a:cs typeface="Noto Sans"/>
              </a:rPr>
              <a:t>potensi  (sumberdaya) daerah dan </a:t>
            </a:r>
            <a:r>
              <a:rPr dirty="0" sz="1200" spc="-20">
                <a:latin typeface="Noto Sans"/>
                <a:cs typeface="Noto Sans"/>
              </a:rPr>
              <a:t>peluang </a:t>
            </a:r>
            <a:r>
              <a:rPr dirty="0" sz="1200" spc="-25">
                <a:latin typeface="Noto Sans"/>
                <a:cs typeface="Noto Sans"/>
              </a:rPr>
              <a:t>denga </a:t>
            </a:r>
            <a:r>
              <a:rPr dirty="0" sz="1200" spc="-10">
                <a:latin typeface="Noto Sans"/>
                <a:cs typeface="Noto Sans"/>
              </a:rPr>
              <a:t>menyadari </a:t>
            </a:r>
            <a:r>
              <a:rPr dirty="0" sz="1200" spc="-20">
                <a:latin typeface="Noto Sans"/>
                <a:cs typeface="Noto Sans"/>
              </a:rPr>
              <a:t>kekurangan </a:t>
            </a:r>
            <a:r>
              <a:rPr dirty="0" sz="1200" spc="-30">
                <a:latin typeface="Noto Sans"/>
                <a:cs typeface="Noto Sans"/>
              </a:rPr>
              <a:t>yang</a:t>
            </a:r>
            <a:r>
              <a:rPr dirty="0" sz="1200" spc="35">
                <a:latin typeface="Noto Sans"/>
                <a:cs typeface="Noto Sans"/>
              </a:rPr>
              <a:t> </a:t>
            </a:r>
            <a:r>
              <a:rPr dirty="0" sz="1200" spc="-15">
                <a:latin typeface="Noto Sans"/>
                <a:cs typeface="Noto Sans"/>
              </a:rPr>
              <a:t>ada?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14" name="object 14"/>
          <p:cNvSpPr txBox="1"/>
          <p:nvPr/>
        </p:nvSpPr>
        <p:spPr>
          <a:xfrm>
            <a:off x="3565192" y="911823"/>
            <a:ext cx="2014220" cy="578485"/>
          </a:xfrm>
          <a:prstGeom prst="rect">
            <a:avLst/>
          </a:prstGeom>
          <a:solidFill>
            <a:srgbClr val="A3CAF6"/>
          </a:solidFill>
        </p:spPr>
        <p:txBody>
          <a:bodyPr wrap="square" lIns="0" tIns="1905" rIns="0" bIns="0" rtlCol="0" vert="horz">
            <a:spAutoFit/>
          </a:bodyPr>
          <a:lstStyle/>
          <a:p>
            <a:pPr marL="690245" marR="590550" indent="-95885">
              <a:lnSpc>
                <a:spcPct val="100699"/>
              </a:lnSpc>
              <a:spcBef>
                <a:spcPts val="15"/>
              </a:spcBef>
            </a:pPr>
            <a:r>
              <a:rPr dirty="0" sz="1800" spc="-45">
                <a:latin typeface="Verdana"/>
                <a:cs typeface="Verdana"/>
              </a:rPr>
              <a:t>Analisis  </a:t>
            </a:r>
            <a:r>
              <a:rPr dirty="0" sz="1800" spc="-145">
                <a:latin typeface="Verdana"/>
                <a:cs typeface="Verdana"/>
              </a:rPr>
              <a:t>SWOT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9597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49530" rIns="0" bIns="0" rtlCol="0" vert="horz">
            <a:spAutoFit/>
          </a:bodyPr>
          <a:lstStyle/>
          <a:p>
            <a:pPr marL="589915">
              <a:lnSpc>
                <a:spcPct val="100000"/>
              </a:lnSpc>
              <a:spcBef>
                <a:spcPts val="390"/>
              </a:spcBef>
            </a:pPr>
            <a:r>
              <a:rPr dirty="0" sz="1800" spc="-55">
                <a:latin typeface="Verdana"/>
                <a:cs typeface="Verdana"/>
              </a:rPr>
              <a:t>Artikel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 spc="-575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6912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49530" rIns="0" bIns="0" rtlCol="0" vert="horz">
            <a:spAutoFit/>
          </a:bodyPr>
          <a:lstStyle/>
          <a:p>
            <a:pPr marL="561340">
              <a:lnSpc>
                <a:spcPct val="100000"/>
              </a:lnSpc>
              <a:spcBef>
                <a:spcPts val="390"/>
              </a:spcBef>
            </a:pPr>
            <a:r>
              <a:rPr dirty="0" sz="1800" spc="-55">
                <a:latin typeface="Verdana"/>
                <a:cs typeface="Verdana"/>
              </a:rPr>
              <a:t>Artikel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 spc="-12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72207" y="242325"/>
            <a:ext cx="4446270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/>
              <a:t>Lembar </a:t>
            </a:r>
            <a:r>
              <a:rPr dirty="0" sz="1600" spc="-100"/>
              <a:t>Tugas: </a:t>
            </a:r>
            <a:r>
              <a:rPr dirty="0" sz="1600" spc="-45"/>
              <a:t>Analisis </a:t>
            </a:r>
            <a:r>
              <a:rPr dirty="0" sz="1600" spc="-130"/>
              <a:t>SWOT </a:t>
            </a:r>
            <a:r>
              <a:rPr dirty="0" sz="1600" spc="-55"/>
              <a:t>Kawasan</a:t>
            </a:r>
            <a:r>
              <a:rPr dirty="0" sz="1600" spc="-240"/>
              <a:t> </a:t>
            </a:r>
            <a:r>
              <a:rPr dirty="0" sz="1600" spc="-45"/>
              <a:t>Wisata</a:t>
            </a:r>
            <a:endParaRPr sz="1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4186" y="993125"/>
          <a:ext cx="8185150" cy="3839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6865"/>
                <a:gridCol w="949325"/>
                <a:gridCol w="1804035"/>
                <a:gridCol w="1285240"/>
              </a:tblGrid>
              <a:tr h="87074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25" b="1">
                          <a:latin typeface="Noto Sans"/>
                          <a:cs typeface="Noto Sans"/>
                        </a:rPr>
                        <a:t>Tugas:</a:t>
                      </a:r>
                      <a:endParaRPr sz="1400">
                        <a:latin typeface="Noto Sans"/>
                        <a:cs typeface="Noto Sans"/>
                      </a:endParaRPr>
                    </a:p>
                    <a:p>
                      <a:pPr marL="85090" marR="1750695">
                        <a:lnSpc>
                          <a:spcPct val="100000"/>
                        </a:lnSpc>
                      </a:pPr>
                      <a:r>
                        <a:rPr dirty="0" sz="1400" spc="-5" b="1">
                          <a:latin typeface="Noto Sans"/>
                          <a:cs typeface="Noto Sans"/>
                        </a:rPr>
                        <a:t>Melakukan Analisis</a:t>
                      </a:r>
                      <a:r>
                        <a:rPr dirty="0" sz="1400" spc="-9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400" spc="-5" b="1">
                          <a:latin typeface="Noto Sans"/>
                          <a:cs typeface="Noto Sans"/>
                        </a:rPr>
                        <a:t>SWOT  Terhadap Potensi</a:t>
                      </a:r>
                      <a:r>
                        <a:rPr dirty="0" sz="1400" spc="-65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400" spc="-5" b="1">
                          <a:latin typeface="Noto Sans"/>
                          <a:cs typeface="Noto Sans"/>
                        </a:rPr>
                        <a:t>Daerah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B="0" marT="781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marL="1397000" marR="1391920" indent="25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20" b="1">
                          <a:latin typeface="Noto Sans"/>
                          <a:cs typeface="Noto Sans"/>
                        </a:rPr>
                        <a:t>Diagram  </a:t>
                      </a:r>
                      <a:r>
                        <a:rPr dirty="0" sz="1400" spc="-5" b="1">
                          <a:latin typeface="Noto Sans"/>
                          <a:cs typeface="Noto Sans"/>
                        </a:rPr>
                        <a:t>Analisis</a:t>
                      </a:r>
                      <a:r>
                        <a:rPr dirty="0" sz="1400" spc="-10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400" spc="-5" b="1">
                          <a:latin typeface="Noto Sans"/>
                          <a:cs typeface="Noto Sans"/>
                        </a:rPr>
                        <a:t>SWOT</a:t>
                      </a:r>
                      <a:endParaRPr sz="1400">
                        <a:latin typeface="Noto Sans"/>
                        <a:cs typeface="Noto Sans"/>
                      </a:endParaRPr>
                    </a:p>
                  </a:txBody>
                  <a:tcPr marL="0" marR="0" marB="0" marT="781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03948">
                <a:tc rowSpan="4">
                  <a:txBody>
                    <a:bodyPr/>
                    <a:lstStyle/>
                    <a:p>
                      <a:pPr algn="just" marL="85090" marR="58547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Setelah belajar melakukan analisis SWOT pada studi kasus  kawasan wisata Candi Borobudur,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sekarang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saatnya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melakukan hal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sama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</a:t>
                      </a:r>
                      <a:r>
                        <a:rPr dirty="0" sz="10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daerahmu.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090" marR="25082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Berdasarkan hasil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pengamatan,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buatlah analisis SWOT terhadap  potensi daerahmu.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Pertanyaan Panduan di akhir</a:t>
                      </a:r>
                      <a:r>
                        <a:rPr dirty="0" sz="10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analisis: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Apakah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peluang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dapat ditemukan dari</a:t>
                      </a:r>
                      <a:r>
                        <a:rPr dirty="0" sz="1000" spc="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masalah?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090" marR="1936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Apa saja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peluang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usaha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dapat ditemukan di daerahmu?  Apa saja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peluang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usaha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dapat dimanfaatkan dan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dikerjakan 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oleh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anak muda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sepertimu?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5725" marR="394970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dirty="0" sz="1000" spc="-15">
                          <a:latin typeface="Noto Sans"/>
                          <a:cs typeface="Noto Sans"/>
                        </a:rPr>
                        <a:t>Faktor 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Internal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208279" marR="202565" indent="3860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5" b="1">
                          <a:latin typeface="Noto Sans"/>
                          <a:cs typeface="Noto Sans"/>
                        </a:rPr>
                        <a:t>Strengths 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(Kekuatan/Kelebihan)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235585" marR="227965" indent="190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Weaknesses  (Kelemahan/ 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Kekurangan)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86805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60394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85725" marR="309880">
                        <a:lnSpc>
                          <a:spcPct val="100000"/>
                        </a:lnSpc>
                      </a:pPr>
                      <a:r>
                        <a:rPr dirty="0" sz="1000" spc="-15">
                          <a:latin typeface="Noto Sans"/>
                          <a:cs typeface="Noto Sans"/>
                        </a:rPr>
                        <a:t>Faktor 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Eksternal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181610" marR="175260" indent="27495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Opportunities 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(Kesempatan/Peluang)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80670" marR="273050" indent="-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Threats  (Ancaman/ 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Tantangan)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880798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26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71974" y="451370"/>
            <a:ext cx="3505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60">
                <a:solidFill>
                  <a:srgbClr val="041834"/>
                </a:solidFill>
                <a:latin typeface="Verdana"/>
                <a:cs typeface="Verdana"/>
              </a:rPr>
              <a:t>Tugas </a:t>
            </a:r>
            <a:r>
              <a:rPr dirty="0" sz="1600" spc="-45">
                <a:solidFill>
                  <a:srgbClr val="041834"/>
                </a:solidFill>
                <a:latin typeface="Verdana"/>
                <a:cs typeface="Verdana"/>
              </a:rPr>
              <a:t>Analisis </a:t>
            </a:r>
            <a:r>
              <a:rPr dirty="0" sz="1600" spc="-130">
                <a:solidFill>
                  <a:srgbClr val="041834"/>
                </a:solidFill>
                <a:latin typeface="Verdana"/>
                <a:cs typeface="Verdana"/>
              </a:rPr>
              <a:t>SWOT </a:t>
            </a:r>
            <a:r>
              <a:rPr dirty="0" sz="1600" spc="-35">
                <a:solidFill>
                  <a:srgbClr val="041834"/>
                </a:solidFill>
                <a:latin typeface="Verdana"/>
                <a:cs typeface="Verdana"/>
              </a:rPr>
              <a:t>Potensi</a:t>
            </a:r>
            <a:r>
              <a:rPr dirty="0" sz="1600" spc="-254">
                <a:solidFill>
                  <a:srgbClr val="041834"/>
                </a:solidFill>
                <a:latin typeface="Verdana"/>
                <a:cs typeface="Verdana"/>
              </a:rPr>
              <a:t> </a:t>
            </a:r>
            <a:r>
              <a:rPr dirty="0" sz="1600" spc="-80">
                <a:solidFill>
                  <a:srgbClr val="041834"/>
                </a:solidFill>
                <a:latin typeface="Verdana"/>
                <a:cs typeface="Verdana"/>
              </a:rPr>
              <a:t>Daerah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699" y="4083416"/>
            <a:ext cx="8179434" cy="39370"/>
          </a:xfrm>
          <a:custGeom>
            <a:avLst/>
            <a:gdLst/>
            <a:ahLst/>
            <a:cxnLst/>
            <a:rect l="l" t="t" r="r" b="b"/>
            <a:pathLst>
              <a:path w="8179434" h="39370">
                <a:moveTo>
                  <a:pt x="0" y="39124"/>
                </a:moveTo>
                <a:lnTo>
                  <a:pt x="8178883" y="39124"/>
                </a:lnTo>
                <a:lnTo>
                  <a:pt x="8178883" y="0"/>
                </a:lnTo>
                <a:lnTo>
                  <a:pt x="0" y="0"/>
                </a:lnTo>
                <a:lnTo>
                  <a:pt x="0" y="39124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0699" y="1134247"/>
            <a:ext cx="5857875" cy="210185"/>
          </a:xfrm>
          <a:custGeom>
            <a:avLst/>
            <a:gdLst/>
            <a:ahLst/>
            <a:cxnLst/>
            <a:rect l="l" t="t" r="r" b="b"/>
            <a:pathLst>
              <a:path w="5857875" h="210184">
                <a:moveTo>
                  <a:pt x="0" y="209949"/>
                </a:moveTo>
                <a:lnTo>
                  <a:pt x="5857388" y="209949"/>
                </a:lnTo>
                <a:lnTo>
                  <a:pt x="5857388" y="0"/>
                </a:lnTo>
                <a:lnTo>
                  <a:pt x="0" y="0"/>
                </a:lnTo>
                <a:lnTo>
                  <a:pt x="0" y="209949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60699" y="1066892"/>
            <a:ext cx="8179434" cy="3035935"/>
            <a:chOff x="460699" y="1066892"/>
            <a:chExt cx="8179434" cy="3035935"/>
          </a:xfrm>
        </p:grpSpPr>
        <p:sp>
          <p:nvSpPr>
            <p:cNvPr id="5" name="object 5"/>
            <p:cNvSpPr/>
            <p:nvPr/>
          </p:nvSpPr>
          <p:spPr>
            <a:xfrm>
              <a:off x="460692" y="1134249"/>
              <a:ext cx="8179434" cy="2949575"/>
            </a:xfrm>
            <a:custGeom>
              <a:avLst/>
              <a:gdLst/>
              <a:ahLst/>
              <a:cxnLst/>
              <a:rect l="l" t="t" r="r" b="b"/>
              <a:pathLst>
                <a:path w="8179434" h="2949575">
                  <a:moveTo>
                    <a:pt x="8178889" y="0"/>
                  </a:moveTo>
                  <a:lnTo>
                    <a:pt x="7870990" y="0"/>
                  </a:lnTo>
                  <a:lnTo>
                    <a:pt x="7870990" y="209956"/>
                  </a:lnTo>
                  <a:lnTo>
                    <a:pt x="0" y="209956"/>
                  </a:lnTo>
                  <a:lnTo>
                    <a:pt x="0" y="2949168"/>
                  </a:lnTo>
                  <a:lnTo>
                    <a:pt x="8178889" y="2949168"/>
                  </a:lnTo>
                  <a:lnTo>
                    <a:pt x="8178889" y="209956"/>
                  </a:lnTo>
                  <a:lnTo>
                    <a:pt x="8178889" y="0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28668" y="1085942"/>
              <a:ext cx="2745740" cy="2997835"/>
            </a:xfrm>
            <a:custGeom>
              <a:avLst/>
              <a:gdLst/>
              <a:ahLst/>
              <a:cxnLst/>
              <a:rect l="l" t="t" r="r" b="b"/>
              <a:pathLst>
                <a:path w="2745740" h="2997835">
                  <a:moveTo>
                    <a:pt x="0" y="0"/>
                  </a:moveTo>
                  <a:lnTo>
                    <a:pt x="0" y="2997473"/>
                  </a:lnTo>
                </a:path>
                <a:path w="2745740" h="2997835">
                  <a:moveTo>
                    <a:pt x="2745444" y="0"/>
                  </a:moveTo>
                  <a:lnTo>
                    <a:pt x="2745444" y="2997473"/>
                  </a:lnTo>
                </a:path>
              </a:pathLst>
            </a:custGeom>
            <a:ln w="38099">
              <a:solidFill>
                <a:srgbClr val="0418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75386" y="1659118"/>
            <a:ext cx="2563495" cy="1873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dirty="0" sz="1100" spc="-10">
                <a:latin typeface="Noto Sans"/>
                <a:cs typeface="Noto Sans"/>
              </a:rPr>
              <a:t>Framtama Wahyu Ardhi </a:t>
            </a:r>
            <a:r>
              <a:rPr dirty="0" sz="1000" spc="-10">
                <a:latin typeface="Noto Sans"/>
                <a:cs typeface="Noto Sans"/>
              </a:rPr>
              <a:t>memilih  memproduksi kopi asli </a:t>
            </a:r>
            <a:r>
              <a:rPr dirty="0" sz="1000" spc="-20">
                <a:latin typeface="Noto Sans"/>
                <a:cs typeface="Noto Sans"/>
              </a:rPr>
              <a:t>Banyuwangi </a:t>
            </a:r>
            <a:r>
              <a:rPr dirty="0" sz="1000" spc="-10">
                <a:latin typeface="Noto Sans"/>
                <a:cs typeface="Noto Sans"/>
              </a:rPr>
              <a:t>dari  hasil petani kopi di </a:t>
            </a:r>
            <a:r>
              <a:rPr dirty="0" sz="1000" spc="-20">
                <a:latin typeface="Noto Sans"/>
                <a:cs typeface="Noto Sans"/>
              </a:rPr>
              <a:t>Gombeng, Banyuwangi,  </a:t>
            </a:r>
            <a:r>
              <a:rPr dirty="0" sz="1000" spc="-10">
                <a:latin typeface="Noto Sans"/>
                <a:cs typeface="Noto Sans"/>
              </a:rPr>
              <a:t>kota tempat </a:t>
            </a:r>
            <a:r>
              <a:rPr dirty="0" sz="1000" spc="-25">
                <a:latin typeface="Noto Sans"/>
                <a:cs typeface="Noto Sans"/>
              </a:rPr>
              <a:t>tinggalnya. </a:t>
            </a:r>
            <a:r>
              <a:rPr dirty="0" sz="1000" spc="-10">
                <a:latin typeface="Noto Sans"/>
                <a:cs typeface="Noto Sans"/>
              </a:rPr>
              <a:t>Tama belajar  </a:t>
            </a:r>
            <a:r>
              <a:rPr dirty="0" sz="1000" spc="-20">
                <a:latin typeface="Noto Sans"/>
                <a:cs typeface="Noto Sans"/>
              </a:rPr>
              <a:t>mengolah </a:t>
            </a:r>
            <a:r>
              <a:rPr dirty="0" sz="1000" spc="-10">
                <a:latin typeface="Noto Sans"/>
                <a:cs typeface="Noto Sans"/>
              </a:rPr>
              <a:t>kopi secara </a:t>
            </a:r>
            <a:r>
              <a:rPr dirty="0" sz="1000" spc="-5">
                <a:latin typeface="Noto Sans"/>
                <a:cs typeface="Noto Sans"/>
              </a:rPr>
              <a:t>otodidak </a:t>
            </a:r>
            <a:r>
              <a:rPr dirty="0" sz="1000" spc="-10">
                <a:latin typeface="Noto Sans"/>
                <a:cs typeface="Noto Sans"/>
              </a:rPr>
              <a:t>dan </a:t>
            </a:r>
            <a:r>
              <a:rPr dirty="0" sz="1000" spc="-20">
                <a:latin typeface="Noto Sans"/>
                <a:cs typeface="Noto Sans"/>
              </a:rPr>
              <a:t>sering  mengikuti </a:t>
            </a:r>
            <a:r>
              <a:rPr dirty="0" sz="1000" spc="-10">
                <a:latin typeface="Noto Sans"/>
                <a:cs typeface="Noto Sans"/>
              </a:rPr>
              <a:t>workshop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20">
                <a:latin typeface="Noto Sans"/>
                <a:cs typeface="Noto Sans"/>
              </a:rPr>
              <a:t>digelar </a:t>
            </a:r>
            <a:r>
              <a:rPr dirty="0" sz="1000" spc="-25">
                <a:latin typeface="Noto Sans"/>
                <a:cs typeface="Noto Sans"/>
              </a:rPr>
              <a:t>pegiat  </a:t>
            </a:r>
            <a:r>
              <a:rPr dirty="0" sz="1000" spc="-10">
                <a:latin typeface="Noto Sans"/>
                <a:cs typeface="Noto Sans"/>
              </a:rPr>
              <a:t>kopi di </a:t>
            </a:r>
            <a:r>
              <a:rPr dirty="0" sz="1000" spc="-15">
                <a:latin typeface="Noto Sans"/>
                <a:cs typeface="Noto Sans"/>
              </a:rPr>
              <a:t>Banyuwangi. </a:t>
            </a:r>
            <a:r>
              <a:rPr dirty="0" sz="1000" spc="-10">
                <a:latin typeface="Noto Sans"/>
                <a:cs typeface="Noto Sans"/>
              </a:rPr>
              <a:t>Produksi kopinya  dilakukan pada skala UKM </a:t>
            </a:r>
            <a:r>
              <a:rPr dirty="0" sz="1000" spc="-20">
                <a:latin typeface="Noto Sans"/>
                <a:cs typeface="Noto Sans"/>
              </a:rPr>
              <a:t>dengan  </a:t>
            </a:r>
            <a:r>
              <a:rPr dirty="0" sz="1000" spc="-10">
                <a:latin typeface="Noto Sans"/>
                <a:cs typeface="Noto Sans"/>
              </a:rPr>
              <a:t>peralatan sederhana.</a:t>
            </a:r>
            <a:endParaRPr sz="1000">
              <a:latin typeface="Noto Sans"/>
              <a:cs typeface="Noto Sans"/>
            </a:endParaRPr>
          </a:p>
          <a:p>
            <a:pPr marL="12700" marR="146685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Tama punya mimpi supaya kopi asli  </a:t>
            </a:r>
            <a:r>
              <a:rPr dirty="0" sz="1000" spc="-20">
                <a:latin typeface="Noto Sans"/>
                <a:cs typeface="Noto Sans"/>
              </a:rPr>
              <a:t>Banyuwangi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ditanam di bawah </a:t>
            </a:r>
            <a:r>
              <a:rPr dirty="0" sz="1000" spc="-15">
                <a:latin typeface="Noto Sans"/>
                <a:cs typeface="Noto Sans"/>
              </a:rPr>
              <a:t>kaki  </a:t>
            </a:r>
            <a:r>
              <a:rPr dirty="0" sz="1000" spc="-20">
                <a:latin typeface="Noto Sans"/>
                <a:cs typeface="Noto Sans"/>
              </a:rPr>
              <a:t>Gunung </a:t>
            </a:r>
            <a:r>
              <a:rPr dirty="0" sz="1000" spc="-25">
                <a:latin typeface="Noto Sans"/>
                <a:cs typeface="Noto Sans"/>
              </a:rPr>
              <a:t>Ijen </a:t>
            </a:r>
            <a:r>
              <a:rPr dirty="0" sz="1000" spc="-10">
                <a:latin typeface="Noto Sans"/>
                <a:cs typeface="Noto Sans"/>
              </a:rPr>
              <a:t>bisa lebih</a:t>
            </a:r>
            <a:r>
              <a:rPr dirty="0" sz="1000" spc="2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dikenal.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1707" y="1161788"/>
            <a:ext cx="2573020" cy="16281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92735" marR="261620" indent="1905">
              <a:lnSpc>
                <a:spcPct val="100000"/>
              </a:lnSpc>
              <a:spcBef>
                <a:spcPts val="100"/>
              </a:spcBef>
            </a:pPr>
            <a:r>
              <a:rPr dirty="0" sz="1500" spc="-5" b="1">
                <a:solidFill>
                  <a:srgbClr val="041834"/>
                </a:solidFill>
                <a:latin typeface="Noto Sans"/>
                <a:cs typeface="Noto Sans"/>
              </a:rPr>
              <a:t>Kisah </a:t>
            </a:r>
            <a:r>
              <a:rPr dirty="0" sz="1500" spc="-15" b="1">
                <a:solidFill>
                  <a:srgbClr val="041834"/>
                </a:solidFill>
                <a:latin typeface="Noto Sans"/>
                <a:cs typeface="Noto Sans"/>
              </a:rPr>
              <a:t>Inspirasi  </a:t>
            </a:r>
            <a:r>
              <a:rPr dirty="0" sz="1500" spc="-5" b="1">
                <a:solidFill>
                  <a:srgbClr val="041834"/>
                </a:solidFill>
                <a:latin typeface="Noto Sans"/>
                <a:cs typeface="Noto Sans"/>
              </a:rPr>
              <a:t>Wirausaha Muda  </a:t>
            </a:r>
            <a:r>
              <a:rPr dirty="0" sz="1500" spc="-15" b="1">
                <a:solidFill>
                  <a:srgbClr val="041834"/>
                </a:solidFill>
                <a:latin typeface="Noto Sans"/>
                <a:cs typeface="Noto Sans"/>
              </a:rPr>
              <a:t>Kembangkan</a:t>
            </a:r>
            <a:r>
              <a:rPr dirty="0" sz="1500" spc="-95" b="1">
                <a:solidFill>
                  <a:srgbClr val="041834"/>
                </a:solidFill>
                <a:latin typeface="Noto Sans"/>
                <a:cs typeface="Noto Sans"/>
              </a:rPr>
              <a:t> </a:t>
            </a:r>
            <a:r>
              <a:rPr dirty="0" sz="1500" spc="-5" b="1">
                <a:solidFill>
                  <a:srgbClr val="041834"/>
                </a:solidFill>
                <a:latin typeface="Noto Sans"/>
                <a:cs typeface="Noto Sans"/>
              </a:rPr>
              <a:t>Potensi  Daerah</a:t>
            </a:r>
            <a:endParaRPr sz="15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Noto Sans"/>
              <a:cs typeface="Noto Sans"/>
            </a:endParaRPr>
          </a:p>
          <a:p>
            <a:pPr algn="just" marL="12700" marR="5080">
              <a:lnSpc>
                <a:spcPct val="100000"/>
              </a:lnSpc>
              <a:spcBef>
                <a:spcPts val="5"/>
              </a:spcBef>
            </a:pPr>
            <a:r>
              <a:rPr dirty="0" u="sng" sz="1000" spc="-10">
                <a:uFill>
                  <a:solidFill>
                    <a:srgbClr val="000000"/>
                  </a:solidFill>
                </a:uFill>
                <a:latin typeface="Noto Sans"/>
                <a:cs typeface="Noto Sans"/>
                <a:hlinkClick r:id="rId2"/>
              </a:rPr>
              <a:t>https://www.kompas.id/baca/muda/2020/0 </a:t>
            </a:r>
            <a:r>
              <a:rPr dirty="0" sz="1000" spc="-10">
                <a:latin typeface="Noto Sans"/>
                <a:cs typeface="Noto Sans"/>
              </a:rPr>
              <a:t> 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Noto Sans"/>
                <a:cs typeface="Noto Sans"/>
                <a:hlinkClick r:id="rId2"/>
              </a:rPr>
              <a:t>6/03/bertahan-di-kampung-halaman-anak- </a:t>
            </a:r>
            <a:r>
              <a:rPr dirty="0" sz="1000" spc="-15">
                <a:latin typeface="Noto Sans"/>
                <a:cs typeface="Noto Sans"/>
              </a:rPr>
              <a:t> 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Noto Sans"/>
                <a:cs typeface="Noto Sans"/>
                <a:hlinkClick r:id="rId2"/>
              </a:rPr>
              <a:t>muda-kembangkan-potensi-daerah/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1707" y="2964549"/>
            <a:ext cx="3327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5">
                <a:solidFill>
                  <a:srgbClr val="041834"/>
                </a:solidFill>
                <a:latin typeface="Noto Sans"/>
                <a:cs typeface="Noto Sans"/>
              </a:rPr>
              <a:t>Atau: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1707" y="3316973"/>
            <a:ext cx="25698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Noto Sans"/>
                <a:cs typeface="Noto Sans"/>
                <a:hlinkClick r:id="rId3"/>
              </a:rPr>
              <a:t>https://smk.kemdikbud.go.id/konten/4648/ </a:t>
            </a:r>
            <a:r>
              <a:rPr dirty="0" sz="1000" spc="-15">
                <a:latin typeface="Noto Sans"/>
                <a:cs typeface="Noto Sans"/>
              </a:rPr>
              <a:t> 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Noto Sans"/>
                <a:cs typeface="Noto Sans"/>
                <a:hlinkClick r:id="rId3"/>
              </a:rPr>
              <a:t>anak-muda-kembangkan-potensi-daerah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47149" y="1592444"/>
            <a:ext cx="2485390" cy="1759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0"/>
              </a:spcBef>
            </a:pPr>
            <a:r>
              <a:rPr dirty="0" sz="1000" spc="-5">
                <a:latin typeface="Noto Sans"/>
                <a:cs typeface="Noto Sans"/>
              </a:rPr>
              <a:t>Dua </a:t>
            </a:r>
            <a:r>
              <a:rPr dirty="0" sz="1000" spc="-10">
                <a:latin typeface="Noto Sans"/>
                <a:cs typeface="Noto Sans"/>
              </a:rPr>
              <a:t>saudara kembar </a:t>
            </a:r>
            <a:r>
              <a:rPr dirty="0" sz="1100" spc="-10">
                <a:latin typeface="Noto Sans"/>
                <a:cs typeface="Noto Sans"/>
              </a:rPr>
              <a:t>Aulia </a:t>
            </a:r>
            <a:r>
              <a:rPr dirty="0" sz="1100" spc="-15">
                <a:latin typeface="Noto Sans"/>
                <a:cs typeface="Noto Sans"/>
              </a:rPr>
              <a:t>Ristya  </a:t>
            </a:r>
            <a:r>
              <a:rPr dirty="0" sz="1100" spc="-10">
                <a:latin typeface="Noto Sans"/>
                <a:cs typeface="Noto Sans"/>
              </a:rPr>
              <a:t>Purnama (Lia) dan Aulia </a:t>
            </a:r>
            <a:r>
              <a:rPr dirty="0" sz="1100" spc="-15">
                <a:latin typeface="Noto Sans"/>
                <a:cs typeface="Noto Sans"/>
              </a:rPr>
              <a:t>Ristya  </a:t>
            </a:r>
            <a:r>
              <a:rPr dirty="0" sz="1100" spc="-10">
                <a:latin typeface="Noto Sans"/>
                <a:cs typeface="Noto Sans"/>
              </a:rPr>
              <a:t>Purnami (Ade) </a:t>
            </a:r>
            <a:r>
              <a:rPr dirty="0" sz="1000" spc="-10">
                <a:latin typeface="Noto Sans"/>
                <a:cs typeface="Noto Sans"/>
              </a:rPr>
              <a:t>dari </a:t>
            </a:r>
            <a:r>
              <a:rPr dirty="0" sz="1000" spc="-15">
                <a:latin typeface="Noto Sans"/>
                <a:cs typeface="Noto Sans"/>
              </a:rPr>
              <a:t>Bekasi, </a:t>
            </a:r>
            <a:r>
              <a:rPr dirty="0" sz="1000" spc="-10">
                <a:latin typeface="Noto Sans"/>
                <a:cs typeface="Noto Sans"/>
              </a:rPr>
              <a:t>melirik </a:t>
            </a:r>
            <a:r>
              <a:rPr dirty="0" sz="1000" spc="-15">
                <a:latin typeface="Noto Sans"/>
                <a:cs typeface="Noto Sans"/>
              </a:rPr>
              <a:t>batik  untuk dikembangkan </a:t>
            </a:r>
            <a:r>
              <a:rPr dirty="0" sz="1000" spc="-10">
                <a:latin typeface="Noto Sans"/>
                <a:cs typeface="Noto Sans"/>
              </a:rPr>
              <a:t>sesuai potensi  daerah tempat </a:t>
            </a:r>
            <a:r>
              <a:rPr dirty="0" sz="1000" spc="-30">
                <a:latin typeface="Noto Sans"/>
                <a:cs typeface="Noto Sans"/>
              </a:rPr>
              <a:t>tinggal </a:t>
            </a:r>
            <a:r>
              <a:rPr dirty="0" sz="1000" spc="-10">
                <a:latin typeface="Noto Sans"/>
                <a:cs typeface="Noto Sans"/>
              </a:rPr>
              <a:t>mereka. Mereka  belajar ke beberapa pusat </a:t>
            </a:r>
            <a:r>
              <a:rPr dirty="0" sz="1000" spc="-20">
                <a:latin typeface="Noto Sans"/>
                <a:cs typeface="Noto Sans"/>
              </a:rPr>
              <a:t>pengolahan  </a:t>
            </a:r>
            <a:r>
              <a:rPr dirty="0" sz="1000" spc="-10">
                <a:latin typeface="Noto Sans"/>
                <a:cs typeface="Noto Sans"/>
              </a:rPr>
              <a:t>batik </a:t>
            </a:r>
            <a:r>
              <a:rPr dirty="0" sz="1000" spc="-30">
                <a:latin typeface="Noto Sans"/>
                <a:cs typeface="Noto Sans"/>
              </a:rPr>
              <a:t>hingga </a:t>
            </a:r>
            <a:r>
              <a:rPr dirty="0" sz="1000" spc="-10">
                <a:latin typeface="Noto Sans"/>
                <a:cs typeface="Noto Sans"/>
              </a:rPr>
              <a:t>bisa menemukan cara </a:t>
            </a:r>
            <a:r>
              <a:rPr dirty="0" sz="1000" spc="-30">
                <a:latin typeface="Noto Sans"/>
                <a:cs typeface="Noto Sans"/>
              </a:rPr>
              <a:t>yang  </a:t>
            </a:r>
            <a:r>
              <a:rPr dirty="0" sz="1000" spc="-10">
                <a:latin typeface="Noto Sans"/>
                <a:cs typeface="Noto Sans"/>
              </a:rPr>
              <a:t>pas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20">
                <a:latin typeface="Noto Sans"/>
                <a:cs typeface="Noto Sans"/>
              </a:rPr>
              <a:t>mengembangkan </a:t>
            </a:r>
            <a:r>
              <a:rPr dirty="0" sz="1000" spc="-10">
                <a:latin typeface="Noto Sans"/>
                <a:cs typeface="Noto Sans"/>
              </a:rPr>
              <a:t>motif </a:t>
            </a:r>
            <a:r>
              <a:rPr dirty="0" sz="1000" spc="-15">
                <a:latin typeface="Noto Sans"/>
                <a:cs typeface="Noto Sans"/>
              </a:rPr>
              <a:t>khas  </a:t>
            </a:r>
            <a:r>
              <a:rPr dirty="0" sz="1000" spc="-10">
                <a:latin typeface="Noto Sans"/>
                <a:cs typeface="Noto Sans"/>
              </a:rPr>
              <a:t>Bekasi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bernama </a:t>
            </a:r>
            <a:r>
              <a:rPr dirty="0" sz="1000" spc="-20">
                <a:latin typeface="Noto Sans"/>
                <a:cs typeface="Noto Sans"/>
              </a:rPr>
              <a:t>Kelowong. </a:t>
            </a:r>
            <a:r>
              <a:rPr dirty="0" sz="1000" spc="-10">
                <a:latin typeface="Noto Sans"/>
                <a:cs typeface="Noto Sans"/>
              </a:rPr>
              <a:t>Mereka  </a:t>
            </a:r>
            <a:r>
              <a:rPr dirty="0" sz="1000" spc="-25">
                <a:latin typeface="Noto Sans"/>
                <a:cs typeface="Noto Sans"/>
              </a:rPr>
              <a:t>juga </a:t>
            </a:r>
            <a:r>
              <a:rPr dirty="0" sz="1000" spc="-10">
                <a:latin typeface="Noto Sans"/>
                <a:cs typeface="Noto Sans"/>
              </a:rPr>
              <a:t>memberdayakan para perempuan di  daerah sekitar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10">
                <a:latin typeface="Noto Sans"/>
                <a:cs typeface="Noto Sans"/>
              </a:rPr>
              <a:t>menjadi pembatik.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6142" y="4083416"/>
            <a:ext cx="7068184" cy="927100"/>
          </a:xfrm>
          <a:custGeom>
            <a:avLst/>
            <a:gdLst/>
            <a:ahLst/>
            <a:cxnLst/>
            <a:rect l="l" t="t" r="r" b="b"/>
            <a:pathLst>
              <a:path w="7068184" h="927100">
                <a:moveTo>
                  <a:pt x="7067990" y="926998"/>
                </a:moveTo>
                <a:lnTo>
                  <a:pt x="0" y="926998"/>
                </a:lnTo>
                <a:lnTo>
                  <a:pt x="0" y="0"/>
                </a:lnTo>
                <a:lnTo>
                  <a:pt x="7067990" y="0"/>
                </a:lnTo>
                <a:lnTo>
                  <a:pt x="7067990" y="926998"/>
                </a:lnTo>
                <a:close/>
              </a:path>
            </a:pathLst>
          </a:custGeom>
          <a:solidFill>
            <a:srgbClr val="F997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79643" y="4148136"/>
            <a:ext cx="677989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Noto Sans"/>
                <a:cs typeface="Noto Sans"/>
              </a:rPr>
              <a:t>Bacalah artikel pada tautan di atas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10">
                <a:latin typeface="Noto Sans"/>
                <a:cs typeface="Noto Sans"/>
              </a:rPr>
              <a:t>kisah inspirasi</a:t>
            </a:r>
            <a:r>
              <a:rPr dirty="0" sz="1000" spc="3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lainnya.</a:t>
            </a:r>
            <a:endParaRPr sz="1000">
              <a:latin typeface="Noto Sans"/>
              <a:cs typeface="Noto Sans"/>
            </a:endParaRPr>
          </a:p>
          <a:p>
            <a:pPr marL="431800" indent="-280035">
              <a:lnSpc>
                <a:spcPct val="100000"/>
              </a:lnSpc>
              <a:buFont typeface="Arial"/>
              <a:buChar char="●"/>
              <a:tabLst>
                <a:tab pos="431165" algn="l"/>
                <a:tab pos="431800" algn="l"/>
              </a:tabLst>
            </a:pPr>
            <a:r>
              <a:rPr dirty="0" sz="1000" spc="-20">
                <a:latin typeface="Noto Sans"/>
                <a:cs typeface="Noto Sans"/>
              </a:rPr>
              <a:t>Bagaimana </a:t>
            </a:r>
            <a:r>
              <a:rPr dirty="0" sz="1000" spc="-10">
                <a:latin typeface="Noto Sans"/>
                <a:cs typeface="Noto Sans"/>
              </a:rPr>
              <a:t>kamu menyikapi </a:t>
            </a:r>
            <a:r>
              <a:rPr dirty="0" sz="1000" spc="-20">
                <a:latin typeface="Noto Sans"/>
                <a:cs typeface="Noto Sans"/>
              </a:rPr>
              <a:t>semangat </a:t>
            </a:r>
            <a:r>
              <a:rPr dirty="0" sz="1000" spc="-10">
                <a:latin typeface="Noto Sans"/>
                <a:cs typeface="Noto Sans"/>
              </a:rPr>
              <a:t>para anak muda tersebut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10">
                <a:latin typeface="Noto Sans"/>
                <a:cs typeface="Noto Sans"/>
              </a:rPr>
              <a:t>berkarya di tempat</a:t>
            </a:r>
            <a:r>
              <a:rPr dirty="0" sz="1000" spc="114">
                <a:latin typeface="Noto Sans"/>
                <a:cs typeface="Noto Sans"/>
              </a:rPr>
              <a:t> </a:t>
            </a:r>
            <a:r>
              <a:rPr dirty="0" sz="1000" spc="-20">
                <a:latin typeface="Noto Sans"/>
                <a:cs typeface="Noto Sans"/>
              </a:rPr>
              <a:t>tinggalnya?</a:t>
            </a:r>
            <a:endParaRPr sz="1000">
              <a:latin typeface="Noto Sans"/>
              <a:cs typeface="Noto Sans"/>
            </a:endParaRPr>
          </a:p>
          <a:p>
            <a:pPr marL="431165" marR="5080" indent="-280035">
              <a:lnSpc>
                <a:spcPct val="100000"/>
              </a:lnSpc>
              <a:buFont typeface="Arial"/>
              <a:buChar char="●"/>
              <a:tabLst>
                <a:tab pos="431165" algn="l"/>
                <a:tab pos="431800" algn="l"/>
              </a:tabLst>
            </a:pPr>
            <a:r>
              <a:rPr dirty="0" sz="1000" spc="-10">
                <a:latin typeface="Noto Sans"/>
                <a:cs typeface="Noto Sans"/>
              </a:rPr>
              <a:t>Apa hal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membantu dan memudahkan para anak muda tersebut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10">
                <a:latin typeface="Noto Sans"/>
                <a:cs typeface="Noto Sans"/>
              </a:rPr>
              <a:t>memberanikan diri </a:t>
            </a:r>
            <a:r>
              <a:rPr dirty="0" sz="1000" spc="-20">
                <a:latin typeface="Noto Sans"/>
                <a:cs typeface="Noto Sans"/>
              </a:rPr>
              <a:t>mengambil  </a:t>
            </a:r>
            <a:r>
              <a:rPr dirty="0" sz="1000" spc="-10">
                <a:latin typeface="Noto Sans"/>
                <a:cs typeface="Noto Sans"/>
              </a:rPr>
              <a:t>keputusan dan menjadi pelaku</a:t>
            </a:r>
            <a:r>
              <a:rPr dirty="0" sz="1000" spc="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wirausaha?</a:t>
            </a:r>
            <a:endParaRPr sz="1000">
              <a:latin typeface="Noto Sans"/>
              <a:cs typeface="Noto Sans"/>
            </a:endParaRPr>
          </a:p>
          <a:p>
            <a:pPr marL="431800" indent="-280035">
              <a:lnSpc>
                <a:spcPct val="100000"/>
              </a:lnSpc>
              <a:buFont typeface="Arial"/>
              <a:buChar char="●"/>
              <a:tabLst>
                <a:tab pos="431165" algn="l"/>
                <a:tab pos="431800" algn="l"/>
              </a:tabLst>
            </a:pPr>
            <a:r>
              <a:rPr dirty="0" sz="1000" spc="-10">
                <a:latin typeface="Noto Sans"/>
                <a:cs typeface="Noto Sans"/>
              </a:rPr>
              <a:t>Apa dampak dari usaha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dijalankan para anak muda tersebut </a:t>
            </a:r>
            <a:r>
              <a:rPr dirty="0" sz="1000" spc="-25">
                <a:latin typeface="Noto Sans"/>
                <a:cs typeface="Noto Sans"/>
              </a:rPr>
              <a:t>bagi lingkungan </a:t>
            </a:r>
            <a:r>
              <a:rPr dirty="0" sz="1000" spc="-10">
                <a:latin typeface="Noto Sans"/>
                <a:cs typeface="Noto Sans"/>
              </a:rPr>
              <a:t>sekitar dan</a:t>
            </a:r>
            <a:r>
              <a:rPr dirty="0" sz="1000" spc="114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daerahnya?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18296" y="4816262"/>
            <a:ext cx="21399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">
                <a:solidFill>
                  <a:srgbClr val="041834"/>
                </a:solidFill>
                <a:latin typeface="Noto Sans"/>
                <a:cs typeface="Noto Sans"/>
              </a:rPr>
              <a:t>34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2198" y="950598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49530" rIns="0" bIns="0" rtlCol="0" vert="horz">
            <a:spAutoFit/>
          </a:bodyPr>
          <a:lstStyle/>
          <a:p>
            <a:pPr marL="373380">
              <a:lnSpc>
                <a:spcPct val="100000"/>
              </a:lnSpc>
              <a:spcBef>
                <a:spcPts val="390"/>
              </a:spcBef>
            </a:pPr>
            <a:r>
              <a:rPr dirty="0" sz="1800" spc="-45">
                <a:latin typeface="Verdana"/>
                <a:cs typeface="Verdana"/>
              </a:rPr>
              <a:t>Nyorot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 spc="-90">
                <a:latin typeface="Verdana"/>
                <a:cs typeface="Verdana"/>
              </a:rPr>
              <a:t>Kopi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18087" y="950598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49530" rIns="0" bIns="0" rtlCol="0" vert="horz">
            <a:spAutoFit/>
          </a:bodyPr>
          <a:lstStyle/>
          <a:p>
            <a:pPr marL="361315">
              <a:lnSpc>
                <a:spcPct val="100000"/>
              </a:lnSpc>
              <a:spcBef>
                <a:spcPts val="390"/>
              </a:spcBef>
            </a:pPr>
            <a:r>
              <a:rPr dirty="0" sz="1800" spc="-55">
                <a:latin typeface="Verdana"/>
                <a:cs typeface="Verdana"/>
              </a:rPr>
              <a:t>Adelia</a:t>
            </a:r>
            <a:r>
              <a:rPr dirty="0" sz="1800" spc="-15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Batik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33726" y="325422"/>
            <a:ext cx="2624455" cy="284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65"/>
              <a:t>Inspirasi </a:t>
            </a:r>
            <a:r>
              <a:rPr dirty="0" sz="1700" spc="-70"/>
              <a:t>Wirausaha</a:t>
            </a:r>
            <a:r>
              <a:rPr dirty="0" sz="1700" spc="-250"/>
              <a:t> </a:t>
            </a:r>
            <a:r>
              <a:rPr dirty="0" sz="1700" spc="-50"/>
              <a:t>Muda</a:t>
            </a:r>
            <a:endParaRPr sz="1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1948" y="143257"/>
            <a:ext cx="74295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70"/>
              <a:t>KEGIATAN </a:t>
            </a:r>
            <a:r>
              <a:rPr dirty="0" sz="2400" spc="-240"/>
              <a:t>6: </a:t>
            </a:r>
            <a:r>
              <a:rPr dirty="0" sz="2400" spc="-80"/>
              <a:t>Kearifan </a:t>
            </a:r>
            <a:r>
              <a:rPr dirty="0" sz="2400" spc="-70"/>
              <a:t>Lokal dan </a:t>
            </a:r>
            <a:r>
              <a:rPr dirty="0" sz="2400" spc="-60"/>
              <a:t>Etika</a:t>
            </a:r>
            <a:r>
              <a:rPr dirty="0" sz="2400" spc="-440"/>
              <a:t> </a:t>
            </a:r>
            <a:r>
              <a:rPr dirty="0" sz="2400" spc="-75"/>
              <a:t>Berwirausaha</a:t>
            </a:r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36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6738" y="930070"/>
          <a:ext cx="8757285" cy="389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37600"/>
              </a:tblGrid>
              <a:tr h="5841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Tujuan Pembelajaran: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mampu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mengenal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kearifan lokal dari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berbagai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daerah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berhubungan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</a:t>
                      </a:r>
                      <a:r>
                        <a:rPr dirty="0" sz="1000" spc="1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kewirausahaan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mampu memahami kearifan lokal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sebagai bagian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mendukung kelangsungan</a:t>
                      </a:r>
                      <a:r>
                        <a:rPr dirty="0" sz="1000" spc="1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kewirausahaan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5841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Waktu: 4JP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68072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Bahan: jurnal peserta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didik,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alat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tulis,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buku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bacaan,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perangkat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audio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visual,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komputer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jaringan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internet, narasumber,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kunjungan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Guru:Moderator/Fasilitator/Narasumber/Supervisi/Konsultasi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271779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Persiapan: Guru menyiapkan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gambar/tulisan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negara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baik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dibuat sendiri ataupun mencontoh dari panduan dan memuat pada format</a:t>
                      </a:r>
                      <a:r>
                        <a:rPr dirty="0" sz="1000" spc="16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digital.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Pelaksanaan: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6415" marR="508000" indent="-2952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menyebutkan sebuah pepatah/petuah dalam bahasa daerah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bertema kebijakan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hidup,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integritas,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kerja keras. Guru  meminta kepada peserta didik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menebak arti dari pepatah/petuah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tersebut,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menyebut apakah pernah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mendengar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hal  tersebut? Guru meminta peserta didik menyebutkan pepatah/petuah lainnya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mereka</a:t>
                      </a:r>
                      <a:r>
                        <a:rPr dirty="0" sz="1000" spc="5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ketahui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6415" marR="215900" indent="-2952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meminta peserta didik membaca artikel “Kearifan Lokal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Dalam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Praktik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Bisnis di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Indonesia”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lalu secara mandiri atau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berpasangan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mengerjakan 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lanjutan: mendata kearifan lokal dari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berbagai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daerah pada tabel dan menjawab pertanyaan diskusi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terkait tema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6415" marR="145415" indent="-2952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menjelaskan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formatif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1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dilakukan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oleh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menilai partisipasi peserta didik dan reﬂeksi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dituliskan pada  jurnal. Formatif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2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dilakukan di akhir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6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yaitu Esai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singkat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(150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-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400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kata)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topik</a:t>
                      </a:r>
                      <a:r>
                        <a:rPr dirty="0" sz="1000" spc="10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pilihan: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920750" indent="-33083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920115" algn="l"/>
                          <a:tab pos="920750" algn="l"/>
                        </a:tabLst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Membangun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Sikap Kewirausahaan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berwawasan</a:t>
                      </a:r>
                      <a:r>
                        <a:rPr dirty="0" sz="1000" spc="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Pancasila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920750" indent="-33083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920115" algn="l"/>
                          <a:tab pos="9207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Analisis sumberdaya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daerahku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920750" indent="-33083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920115" algn="l"/>
                          <a:tab pos="9207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Kearifan lokal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kemajuan ekonomi</a:t>
                      </a:r>
                      <a:r>
                        <a:rPr dirty="0" sz="1000" spc="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daerah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Tugas: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Membuat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kerangka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penulisan topik</a:t>
                      </a:r>
                      <a:r>
                        <a:rPr dirty="0" sz="1000" spc="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pilihan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9336" y="171607"/>
          <a:ext cx="8345170" cy="4672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6700"/>
                <a:gridCol w="4211320"/>
              </a:tblGrid>
              <a:tr h="590073">
                <a:tc gridSpan="2">
                  <a:txBody>
                    <a:bodyPr/>
                    <a:lstStyle/>
                    <a:p>
                      <a:pPr algn="ctr">
                        <a:lnSpc>
                          <a:spcPts val="1670"/>
                        </a:lnSpc>
                        <a:spcBef>
                          <a:spcPts val="730"/>
                        </a:spcBef>
                      </a:pPr>
                      <a:r>
                        <a:rPr dirty="0" sz="1400" spc="-50">
                          <a:latin typeface="Verdana"/>
                          <a:cs typeface="Verdana"/>
                        </a:rPr>
                        <a:t>Kearifan </a:t>
                      </a:r>
                      <a:r>
                        <a:rPr dirty="0" sz="1400" spc="-45">
                          <a:latin typeface="Verdana"/>
                          <a:cs typeface="Verdana"/>
                        </a:rPr>
                        <a:t>Lokal </a:t>
                      </a:r>
                      <a:r>
                        <a:rPr dirty="0" sz="1400" spc="-105">
                          <a:latin typeface="Verdana"/>
                          <a:cs typeface="Verdana"/>
                        </a:rPr>
                        <a:t>Dalam </a:t>
                      </a:r>
                      <a:r>
                        <a:rPr dirty="0" sz="1400" spc="-20">
                          <a:latin typeface="Verdana"/>
                          <a:cs typeface="Verdana"/>
                        </a:rPr>
                        <a:t>Praktik 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Bisnis </a:t>
                      </a:r>
                      <a:r>
                        <a:rPr dirty="0" sz="1400" spc="-45">
                          <a:latin typeface="Verdana"/>
                          <a:cs typeface="Verdana"/>
                        </a:rPr>
                        <a:t>di</a:t>
                      </a:r>
                      <a:r>
                        <a:rPr dirty="0" sz="1400" spc="-3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75">
                          <a:latin typeface="Verdana"/>
                          <a:cs typeface="Verdana"/>
                        </a:rPr>
                        <a:t>Indonesia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ts val="1430"/>
                        </a:lnSpc>
                      </a:pPr>
                      <a:r>
                        <a:rPr dirty="0" sz="1200" spc="-70">
                          <a:latin typeface="Verdana"/>
                          <a:cs typeface="Verdana"/>
                        </a:rPr>
                        <a:t>oleh 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Andi</a:t>
                      </a:r>
                      <a:r>
                        <a:rPr dirty="0" sz="12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60">
                          <a:latin typeface="Verdana"/>
                          <a:cs typeface="Verdana"/>
                        </a:rPr>
                        <a:t>Wijayanto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9271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AF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44559">
                <a:tc>
                  <a:txBody>
                    <a:bodyPr/>
                    <a:lstStyle/>
                    <a:p>
                      <a:pPr marL="85090" marR="8890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Kearifan lokal dapat diartikan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sebagai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kebiasaan-kebiasaan,  aturan,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nilai-nilai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sebagai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hasil dari upaya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kognitif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dianut  masyarakat tertentu atau masyarakat setempat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dianggap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baik dan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bijaksana,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dilaksanakan dan dipatuhi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oleh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masyarakat tersebut.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Gagasan-gagasan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dari kearifan lokal  tersebut dapat terwujud ke dalam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berbagai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bentuk,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mulai dari  kebiasaan-kebiasaan,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aturan, nilai-nilai, tradisi,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bahkan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agama  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dianut masyarakat</a:t>
                      </a:r>
                      <a:r>
                        <a:rPr dirty="0" sz="1000" spc="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setempat.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090" marR="12255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Bentuk-bentuk kearifan lokal lainnya dalam masyarakat misalnya  adalah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norma, etika, kepercayaan, adat-istiadat,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hukum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adat,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 aturan-aturan khusus. Secara substansi kearifan lokal dapat  berupa aturan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mengenai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kelembagaan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sanksi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sosial,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ketentuan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pemanfaatan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ruang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perkiraan musim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bercocok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tanam,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pelestarian dan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perlindungan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terhadap  kawasan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sensitif,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serta bentuk adaptasi dan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mitigasi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tempat 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tinggal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terhadap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iklim,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bencana atau ancaman</a:t>
                      </a:r>
                      <a:r>
                        <a:rPr dirty="0" sz="1000" spc="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lainnya.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Proses sosialisasi nilai-nilai kearifan lokal dilakukan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sejak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090" marR="10541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anak-anak. Pada usia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anak-anak,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nilai-nilai tertentu biasanya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akan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mudah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mengendap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dibandingkan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pada usia dewasa. Tidak hanya  nilai-nilai ﬁlosoﬁs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disosialisasikan sejak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dini,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demikian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juga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nilai-nilai utama dalam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bidang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bisnis. Pada</a:t>
                      </a:r>
                      <a:r>
                        <a:rPr dirty="0" sz="1000" spc="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masa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090" marR="36068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anak-anak nilai-nilai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penting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dalam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bidang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bisnis di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Indonesia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umumnya ditanamkan melalui permainan-permainan.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11176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4986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000" spc="-15">
                          <a:latin typeface="Noto Sans"/>
                          <a:cs typeface="Noto Sans"/>
                        </a:rPr>
                        <a:t>Indonesia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kaya akan khasanah seni dan budaya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salah satunya  berupa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nilai-nilai,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kebiasaan dan tradisi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membentuk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kearifan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lokal. Ada banyak nilai-nilai kearifan lokal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penting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bagi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praktik  bisnis,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seperti halnya kearifan lokal dalam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bidang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sosial, budaya,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konservasi sumberdaya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alam.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just" marL="85725" marR="17970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Pada beberapa daerah di wilayah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Indonesia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kearifan lokal tersebut  makin lama makin memudar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digantikan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oleh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nilai-nilai</a:t>
                      </a:r>
                      <a:r>
                        <a:rPr dirty="0" sz="1000" spc="2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global.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algn="just" marL="85725" marR="11112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Meskipun nilai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global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tidak selalu sesuai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kondisi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masyarakat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Indonesia,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namun nampaknya di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kalangan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muda nilai-nilai tersebut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tak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lagi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menjadi</a:t>
                      </a:r>
                      <a:r>
                        <a:rPr dirty="0" sz="10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idola.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 marR="33782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Hal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penting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adalah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bagaimana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mensosialisasikan nilai-nilai  tersebut pada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generasi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muda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sehingga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tidak lenyap</a:t>
                      </a:r>
                      <a:r>
                        <a:rPr dirty="0" sz="1000" spc="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ditelan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725" marR="24892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nilai-nilai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global.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Hal ini dikarenakan meskipun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banyak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perusahaan-perusahaan telah telah </a:t>
                      </a:r>
                      <a:r>
                        <a:rPr dirty="0" sz="1000" spc="-40">
                          <a:latin typeface="Noto Sans"/>
                          <a:cs typeface="Noto Sans"/>
                        </a:rPr>
                        <a:t>go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global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namun masih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tetap 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memegang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prinsip “Think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Globally,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Act Locally”. Berﬁkir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global,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bertindak menurut nilai-nilai lokal adalah falsafah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dianut  perusahaan-perusahaan multinasional. Untuk dapat bertindak  secara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lokal,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maka pemahaman terhadap kearifan lokal menjadi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sangat penting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dalam dunia</a:t>
                      </a:r>
                      <a:r>
                        <a:rPr dirty="0" sz="1000" spc="2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bisnis.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ts val="1065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Sumber: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85725" marR="1621790">
                        <a:lnSpc>
                          <a:spcPts val="1050"/>
                        </a:lnSpc>
                        <a:spcBef>
                          <a:spcPts val="4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Artikel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lengkap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dapat diakses pada tautan  </a:t>
                      </a:r>
                      <a:r>
                        <a:rPr dirty="0" u="sng" sz="900" spc="-10">
                          <a:solidFill>
                            <a:srgbClr val="1154CC"/>
                          </a:solidFill>
                          <a:uFill>
                            <a:solidFill>
                              <a:srgbClr val="1154CC"/>
                            </a:solidFill>
                          </a:uFill>
                          <a:latin typeface="Noto Sans"/>
                          <a:cs typeface="Noto Sans"/>
                          <a:hlinkClick r:id="rId2"/>
                        </a:rPr>
                        <a:t>https://core.ac.uk/download/pdf/17333727.pdf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116839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36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248" y="3692042"/>
            <a:ext cx="7465695" cy="430530"/>
          </a:xfrm>
          <a:custGeom>
            <a:avLst/>
            <a:gdLst/>
            <a:ahLst/>
            <a:cxnLst/>
            <a:rect l="l" t="t" r="r" b="b"/>
            <a:pathLst>
              <a:path w="7465695" h="430529">
                <a:moveTo>
                  <a:pt x="0" y="430499"/>
                </a:moveTo>
                <a:lnTo>
                  <a:pt x="7465484" y="430499"/>
                </a:lnTo>
                <a:lnTo>
                  <a:pt x="7465484" y="0"/>
                </a:lnTo>
                <a:lnTo>
                  <a:pt x="0" y="0"/>
                </a:lnTo>
                <a:lnTo>
                  <a:pt x="0" y="430499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248" y="1134247"/>
            <a:ext cx="212725" cy="171450"/>
          </a:xfrm>
          <a:custGeom>
            <a:avLst/>
            <a:gdLst/>
            <a:ahLst/>
            <a:cxnLst/>
            <a:rect l="l" t="t" r="r" b="b"/>
            <a:pathLst>
              <a:path w="212725" h="171450">
                <a:moveTo>
                  <a:pt x="0" y="171174"/>
                </a:moveTo>
                <a:lnTo>
                  <a:pt x="212224" y="171174"/>
                </a:lnTo>
                <a:lnTo>
                  <a:pt x="212224" y="0"/>
                </a:lnTo>
                <a:lnTo>
                  <a:pt x="0" y="0"/>
                </a:lnTo>
                <a:lnTo>
                  <a:pt x="0" y="171174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73068" y="1134247"/>
            <a:ext cx="2874010" cy="171450"/>
          </a:xfrm>
          <a:custGeom>
            <a:avLst/>
            <a:gdLst/>
            <a:ahLst/>
            <a:cxnLst/>
            <a:rect l="l" t="t" r="r" b="b"/>
            <a:pathLst>
              <a:path w="2874010" h="171450">
                <a:moveTo>
                  <a:pt x="0" y="171174"/>
                </a:moveTo>
                <a:lnTo>
                  <a:pt x="2873844" y="171174"/>
                </a:lnTo>
                <a:lnTo>
                  <a:pt x="2873844" y="0"/>
                </a:lnTo>
                <a:lnTo>
                  <a:pt x="0" y="0"/>
                </a:lnTo>
                <a:lnTo>
                  <a:pt x="0" y="171174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839248" y="1066892"/>
            <a:ext cx="7465695" cy="2644775"/>
            <a:chOff x="839248" y="1066892"/>
            <a:chExt cx="7465695" cy="2644775"/>
          </a:xfrm>
        </p:grpSpPr>
        <p:sp>
          <p:nvSpPr>
            <p:cNvPr id="6" name="object 6"/>
            <p:cNvSpPr/>
            <p:nvPr/>
          </p:nvSpPr>
          <p:spPr>
            <a:xfrm>
              <a:off x="839241" y="1134249"/>
              <a:ext cx="7465695" cy="2558415"/>
            </a:xfrm>
            <a:custGeom>
              <a:avLst/>
              <a:gdLst/>
              <a:ahLst/>
              <a:cxnLst/>
              <a:rect l="l" t="t" r="r" b="b"/>
              <a:pathLst>
                <a:path w="7465695" h="2558415">
                  <a:moveTo>
                    <a:pt x="7465492" y="0"/>
                  </a:moveTo>
                  <a:lnTo>
                    <a:pt x="7221258" y="0"/>
                  </a:lnTo>
                  <a:lnTo>
                    <a:pt x="7221258" y="171183"/>
                  </a:lnTo>
                  <a:lnTo>
                    <a:pt x="0" y="171183"/>
                  </a:lnTo>
                  <a:lnTo>
                    <a:pt x="0" y="2557805"/>
                  </a:lnTo>
                  <a:lnTo>
                    <a:pt x="7465492" y="2557805"/>
                  </a:lnTo>
                  <a:lnTo>
                    <a:pt x="7465492" y="171183"/>
                  </a:lnTo>
                  <a:lnTo>
                    <a:pt x="7465492" y="0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27718" y="1085942"/>
              <a:ext cx="2488565" cy="2606675"/>
            </a:xfrm>
            <a:custGeom>
              <a:avLst/>
              <a:gdLst/>
              <a:ahLst/>
              <a:cxnLst/>
              <a:rect l="l" t="t" r="r" b="b"/>
              <a:pathLst>
                <a:path w="2488565" h="2606675">
                  <a:moveTo>
                    <a:pt x="0" y="0"/>
                  </a:moveTo>
                  <a:lnTo>
                    <a:pt x="0" y="2606099"/>
                  </a:lnTo>
                </a:path>
                <a:path w="2488565" h="2606675">
                  <a:moveTo>
                    <a:pt x="2488494" y="0"/>
                  </a:moveTo>
                  <a:lnTo>
                    <a:pt x="2488494" y="2606099"/>
                  </a:lnTo>
                </a:path>
              </a:pathLst>
            </a:custGeom>
            <a:ln w="38099">
              <a:solidFill>
                <a:srgbClr val="04183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12260" y="1564897"/>
            <a:ext cx="2326005" cy="162941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160"/>
              </a:spcBef>
            </a:pPr>
            <a:r>
              <a:rPr dirty="0" sz="900" spc="-15">
                <a:latin typeface="Noto Sans"/>
                <a:cs typeface="Noto Sans"/>
              </a:rPr>
              <a:t>Ungkapan </a:t>
            </a:r>
            <a:r>
              <a:rPr dirty="0" sz="900" spc="-25">
                <a:latin typeface="Noto Sans"/>
                <a:cs typeface="Noto Sans"/>
              </a:rPr>
              <a:t>yang </a:t>
            </a:r>
            <a:r>
              <a:rPr dirty="0" sz="900" spc="-10">
                <a:latin typeface="Noto Sans"/>
                <a:cs typeface="Noto Sans"/>
              </a:rPr>
              <a:t>berarti biar lambat asal  selamat ini menyiratkan nilai kearifan lokal  </a:t>
            </a:r>
            <a:r>
              <a:rPr dirty="0" sz="900" spc="-25">
                <a:latin typeface="Noto Sans"/>
                <a:cs typeface="Noto Sans"/>
              </a:rPr>
              <a:t>yang </a:t>
            </a:r>
            <a:r>
              <a:rPr dirty="0" sz="900" spc="-20">
                <a:latin typeface="Noto Sans"/>
                <a:cs typeface="Noto Sans"/>
              </a:rPr>
              <a:t>ingin </a:t>
            </a:r>
            <a:r>
              <a:rPr dirty="0" sz="900" spc="-10">
                <a:latin typeface="Noto Sans"/>
                <a:cs typeface="Noto Sans"/>
              </a:rPr>
              <a:t>disampaikan kepada  masyarakat </a:t>
            </a:r>
            <a:r>
              <a:rPr dirty="0" sz="900" spc="-15">
                <a:latin typeface="Noto Sans"/>
                <a:cs typeface="Noto Sans"/>
              </a:rPr>
              <a:t>Jawa, </a:t>
            </a:r>
            <a:r>
              <a:rPr dirty="0" sz="900" spc="-10">
                <a:latin typeface="Noto Sans"/>
                <a:cs typeface="Noto Sans"/>
              </a:rPr>
              <a:t>khususnya dalam  </a:t>
            </a:r>
            <a:r>
              <a:rPr dirty="0" sz="900" spc="-15">
                <a:latin typeface="Noto Sans"/>
                <a:cs typeface="Noto Sans"/>
              </a:rPr>
              <a:t>pengambilan </a:t>
            </a:r>
            <a:r>
              <a:rPr dirty="0" sz="900" spc="-10">
                <a:latin typeface="Noto Sans"/>
                <a:cs typeface="Noto Sans"/>
              </a:rPr>
              <a:t>keputusan </a:t>
            </a:r>
            <a:r>
              <a:rPr dirty="0" sz="900" spc="-25">
                <a:latin typeface="Noto Sans"/>
                <a:cs typeface="Noto Sans"/>
              </a:rPr>
              <a:t>yang </a:t>
            </a:r>
            <a:r>
              <a:rPr dirty="0" sz="900" spc="-10">
                <a:latin typeface="Noto Sans"/>
                <a:cs typeface="Noto Sans"/>
              </a:rPr>
              <a:t>merupakan  salah satu </a:t>
            </a:r>
            <a:r>
              <a:rPr dirty="0" sz="900" spc="-20">
                <a:latin typeface="Noto Sans"/>
                <a:cs typeface="Noto Sans"/>
              </a:rPr>
              <a:t>fungsi </a:t>
            </a:r>
            <a:r>
              <a:rPr dirty="0" sz="900" spc="-10">
                <a:latin typeface="Noto Sans"/>
                <a:cs typeface="Noto Sans"/>
              </a:rPr>
              <a:t>terpenting dalam  kepemimpinan bisnis. Nilai-nilai </a:t>
            </a:r>
            <a:r>
              <a:rPr dirty="0" sz="900" spc="-5">
                <a:latin typeface="Noto Sans"/>
                <a:cs typeface="Noto Sans"/>
              </a:rPr>
              <a:t>tersebut  </a:t>
            </a:r>
            <a:r>
              <a:rPr dirty="0" sz="900" spc="-10">
                <a:latin typeface="Noto Sans"/>
                <a:cs typeface="Noto Sans"/>
              </a:rPr>
              <a:t>adalah tidak </a:t>
            </a:r>
            <a:r>
              <a:rPr dirty="0" sz="900" spc="-5">
                <a:latin typeface="Noto Sans"/>
                <a:cs typeface="Noto Sans"/>
              </a:rPr>
              <a:t>terburu-buru </a:t>
            </a:r>
            <a:r>
              <a:rPr dirty="0" sz="900" spc="-10">
                <a:latin typeface="Noto Sans"/>
                <a:cs typeface="Noto Sans"/>
              </a:rPr>
              <a:t>dalam  </a:t>
            </a:r>
            <a:r>
              <a:rPr dirty="0" sz="900" spc="-15">
                <a:latin typeface="Noto Sans"/>
                <a:cs typeface="Noto Sans"/>
              </a:rPr>
              <a:t>mengambil keputusan,</a:t>
            </a:r>
            <a:r>
              <a:rPr dirty="0" sz="900">
                <a:latin typeface="Noto Sans"/>
                <a:cs typeface="Noto Sans"/>
              </a:rPr>
              <a:t> </a:t>
            </a:r>
            <a:r>
              <a:rPr dirty="0" sz="900" spc="-10">
                <a:latin typeface="Noto Sans"/>
                <a:cs typeface="Noto Sans"/>
              </a:rPr>
              <a:t>penuh</a:t>
            </a:r>
            <a:endParaRPr sz="900">
              <a:latin typeface="Noto Sans"/>
              <a:cs typeface="Noto Sans"/>
            </a:endParaRPr>
          </a:p>
          <a:p>
            <a:pPr marL="12700" marR="110489">
              <a:lnSpc>
                <a:spcPts val="1050"/>
              </a:lnSpc>
            </a:pPr>
            <a:r>
              <a:rPr dirty="0" sz="900" spc="-15">
                <a:latin typeface="Noto Sans"/>
                <a:cs typeface="Noto Sans"/>
              </a:rPr>
              <a:t>kehati-hatian, </a:t>
            </a:r>
            <a:r>
              <a:rPr dirty="0" sz="900" spc="-10">
                <a:latin typeface="Noto Sans"/>
                <a:cs typeface="Noto Sans"/>
              </a:rPr>
              <a:t>cermat dan teliti, dikaji dan  </a:t>
            </a:r>
            <a:r>
              <a:rPr dirty="0" sz="900" spc="-15">
                <a:latin typeface="Noto Sans"/>
                <a:cs typeface="Noto Sans"/>
              </a:rPr>
              <a:t>dipertimbangkan </a:t>
            </a:r>
            <a:r>
              <a:rPr dirty="0" sz="900" spc="-10">
                <a:latin typeface="Noto Sans"/>
                <a:cs typeface="Noto Sans"/>
              </a:rPr>
              <a:t>secara mendalam  sebelum </a:t>
            </a:r>
            <a:r>
              <a:rPr dirty="0" sz="900" spc="-15">
                <a:latin typeface="Noto Sans"/>
                <a:cs typeface="Noto Sans"/>
              </a:rPr>
              <a:t>mengambil</a:t>
            </a:r>
            <a:r>
              <a:rPr dirty="0" sz="900" spc="-10">
                <a:latin typeface="Noto Sans"/>
                <a:cs typeface="Noto Sans"/>
              </a:rPr>
              <a:t> keputusan.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00757" y="1764922"/>
            <a:ext cx="2292350" cy="9626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160"/>
              </a:spcBef>
            </a:pPr>
            <a:r>
              <a:rPr dirty="0" sz="900" spc="-15">
                <a:latin typeface="Noto Sans"/>
                <a:cs typeface="Noto Sans"/>
              </a:rPr>
              <a:t>Ungkapan </a:t>
            </a:r>
            <a:r>
              <a:rPr dirty="0" sz="900" spc="-25">
                <a:latin typeface="Noto Sans"/>
                <a:cs typeface="Noto Sans"/>
              </a:rPr>
              <a:t>yang </a:t>
            </a:r>
            <a:r>
              <a:rPr dirty="0" sz="900" spc="-10">
                <a:latin typeface="Noto Sans"/>
                <a:cs typeface="Noto Sans"/>
              </a:rPr>
              <a:t>berarti (berbantal </a:t>
            </a:r>
            <a:r>
              <a:rPr dirty="0" sz="900" spc="-5">
                <a:latin typeface="Noto Sans"/>
                <a:cs typeface="Noto Sans"/>
              </a:rPr>
              <a:t>ombak  </a:t>
            </a:r>
            <a:r>
              <a:rPr dirty="0" sz="900" spc="-10">
                <a:latin typeface="Noto Sans"/>
                <a:cs typeface="Noto Sans"/>
              </a:rPr>
              <a:t>dan berselimut </a:t>
            </a:r>
            <a:r>
              <a:rPr dirty="0" sz="900" spc="-20">
                <a:latin typeface="Noto Sans"/>
                <a:cs typeface="Noto Sans"/>
              </a:rPr>
              <a:t>angin) </a:t>
            </a:r>
            <a:r>
              <a:rPr dirty="0" sz="900" spc="-10">
                <a:latin typeface="Noto Sans"/>
                <a:cs typeface="Noto Sans"/>
              </a:rPr>
              <a:t>ini menyiratkan  bahwa </a:t>
            </a:r>
            <a:r>
              <a:rPr dirty="0" sz="900" spc="-15">
                <a:latin typeface="Noto Sans"/>
                <a:cs typeface="Noto Sans"/>
              </a:rPr>
              <a:t>orang </a:t>
            </a:r>
            <a:r>
              <a:rPr dirty="0" sz="900" spc="-10">
                <a:latin typeface="Noto Sans"/>
                <a:cs typeface="Noto Sans"/>
              </a:rPr>
              <a:t>Madura selama dua puluh  empat jam dalam kondisi bekerja dan  </a:t>
            </a:r>
            <a:r>
              <a:rPr dirty="0" sz="900" spc="-20">
                <a:latin typeface="Noto Sans"/>
                <a:cs typeface="Noto Sans"/>
              </a:rPr>
              <a:t>pantang </a:t>
            </a:r>
            <a:r>
              <a:rPr dirty="0" sz="900" spc="-10">
                <a:latin typeface="Noto Sans"/>
                <a:cs typeface="Noto Sans"/>
              </a:rPr>
              <a:t>menyerah. Peribahasa inilah </a:t>
            </a:r>
            <a:r>
              <a:rPr dirty="0" sz="900" spc="-25">
                <a:latin typeface="Noto Sans"/>
                <a:cs typeface="Noto Sans"/>
              </a:rPr>
              <a:t>yang  </a:t>
            </a:r>
            <a:r>
              <a:rPr dirty="0" sz="900" spc="-10">
                <a:latin typeface="Noto Sans"/>
                <a:cs typeface="Noto Sans"/>
              </a:rPr>
              <a:t>menjadi landasan sikap kerja keras  pebisnis etnis Madura</a:t>
            </a:r>
            <a:r>
              <a:rPr dirty="0" sz="900" spc="-5">
                <a:latin typeface="Noto Sans"/>
                <a:cs typeface="Noto Sans"/>
              </a:rPr>
              <a:t> </a:t>
            </a:r>
            <a:r>
              <a:rPr dirty="0" sz="900" spc="-10">
                <a:latin typeface="Noto Sans"/>
                <a:cs typeface="Noto Sans"/>
              </a:rPr>
              <a:t>perantau.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9254" y="1431548"/>
            <a:ext cx="2331085" cy="17627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050"/>
              </a:lnSpc>
              <a:spcBef>
                <a:spcPts val="160"/>
              </a:spcBef>
            </a:pPr>
            <a:r>
              <a:rPr dirty="0" sz="900" spc="-10">
                <a:latin typeface="Noto Sans"/>
                <a:cs typeface="Noto Sans"/>
              </a:rPr>
              <a:t>Pada masyarakat Bali </a:t>
            </a:r>
            <a:r>
              <a:rPr dirty="0" sz="900" spc="-25">
                <a:latin typeface="Noto Sans"/>
                <a:cs typeface="Noto Sans"/>
              </a:rPr>
              <a:t>yang </a:t>
            </a:r>
            <a:r>
              <a:rPr dirty="0" sz="900" spc="-10">
                <a:latin typeface="Noto Sans"/>
                <a:cs typeface="Noto Sans"/>
              </a:rPr>
              <a:t>kental </a:t>
            </a:r>
            <a:r>
              <a:rPr dirty="0" sz="900" spc="-20">
                <a:latin typeface="Noto Sans"/>
                <a:cs typeface="Noto Sans"/>
              </a:rPr>
              <a:t>dengan  </a:t>
            </a:r>
            <a:r>
              <a:rPr dirty="0" sz="900" spc="-10">
                <a:latin typeface="Noto Sans"/>
                <a:cs typeface="Noto Sans"/>
              </a:rPr>
              <a:t>keindahan seni dan budaya </a:t>
            </a:r>
            <a:r>
              <a:rPr dirty="0" sz="900" spc="-25">
                <a:latin typeface="Noto Sans"/>
                <a:cs typeface="Noto Sans"/>
              </a:rPr>
              <a:t>juga </a:t>
            </a:r>
            <a:r>
              <a:rPr dirty="0" sz="900" spc="-5">
                <a:latin typeface="Noto Sans"/>
                <a:cs typeface="Noto Sans"/>
              </a:rPr>
              <a:t>terdapat  </a:t>
            </a:r>
            <a:r>
              <a:rPr dirty="0" sz="900" spc="-20">
                <a:latin typeface="Noto Sans"/>
                <a:cs typeface="Noto Sans"/>
              </a:rPr>
              <a:t>ungkapan </a:t>
            </a:r>
            <a:r>
              <a:rPr dirty="0" sz="900" spc="-25">
                <a:latin typeface="Noto Sans"/>
                <a:cs typeface="Noto Sans"/>
              </a:rPr>
              <a:t>yang </a:t>
            </a:r>
            <a:r>
              <a:rPr dirty="0" sz="900" spc="-10">
                <a:latin typeface="Noto Sans"/>
                <a:cs typeface="Noto Sans"/>
              </a:rPr>
              <a:t>dianut dalam praktik </a:t>
            </a:r>
            <a:r>
              <a:rPr dirty="0" sz="900" spc="-15">
                <a:latin typeface="Noto Sans"/>
                <a:cs typeface="Noto Sans"/>
              </a:rPr>
              <a:t>bisnis,  </a:t>
            </a:r>
            <a:r>
              <a:rPr dirty="0" sz="900" spc="-10">
                <a:latin typeface="Noto Sans"/>
                <a:cs typeface="Noto Sans"/>
              </a:rPr>
              <a:t>yaitu ''bani meli bani </a:t>
            </a:r>
            <a:r>
              <a:rPr dirty="0" sz="900" spc="-15">
                <a:latin typeface="Noto Sans"/>
                <a:cs typeface="Noto Sans"/>
              </a:rPr>
              <a:t>ngadep''. </a:t>
            </a:r>
            <a:r>
              <a:rPr dirty="0" sz="900" spc="-10">
                <a:latin typeface="Noto Sans"/>
                <a:cs typeface="Noto Sans"/>
              </a:rPr>
              <a:t>Kalimat ini  artinya adalah “berani membeli berani  menjual”. Maksud kalimat pendek ini  </a:t>
            </a:r>
            <a:r>
              <a:rPr dirty="0" sz="900" spc="-20">
                <a:latin typeface="Noto Sans"/>
                <a:cs typeface="Noto Sans"/>
              </a:rPr>
              <a:t>sangat </a:t>
            </a:r>
            <a:r>
              <a:rPr dirty="0" sz="900" spc="-10">
                <a:latin typeface="Noto Sans"/>
                <a:cs typeface="Noto Sans"/>
              </a:rPr>
              <a:t>dalam bahwa dalam menentukan  </a:t>
            </a:r>
            <a:r>
              <a:rPr dirty="0" sz="900" spc="-20">
                <a:latin typeface="Noto Sans"/>
                <a:cs typeface="Noto Sans"/>
              </a:rPr>
              <a:t>harga barang </a:t>
            </a:r>
            <a:r>
              <a:rPr dirty="0" sz="900" spc="-10">
                <a:latin typeface="Noto Sans"/>
                <a:cs typeface="Noto Sans"/>
              </a:rPr>
              <a:t>atau jasa harus ada keadilan  dan tidak </a:t>
            </a:r>
            <a:r>
              <a:rPr dirty="0" sz="900" spc="-20">
                <a:latin typeface="Noto Sans"/>
                <a:cs typeface="Noto Sans"/>
              </a:rPr>
              <a:t>saling </a:t>
            </a:r>
            <a:r>
              <a:rPr dirty="0" sz="900" spc="-15">
                <a:latin typeface="Noto Sans"/>
                <a:cs typeface="Noto Sans"/>
              </a:rPr>
              <a:t>merugikan. </a:t>
            </a:r>
            <a:r>
              <a:rPr dirty="0" sz="900" spc="-20">
                <a:latin typeface="Noto Sans"/>
                <a:cs typeface="Noto Sans"/>
              </a:rPr>
              <a:t>Harga </a:t>
            </a:r>
            <a:r>
              <a:rPr dirty="0" sz="900" spc="-15">
                <a:latin typeface="Noto Sans"/>
                <a:cs typeface="Noto Sans"/>
              </a:rPr>
              <a:t>itu  </a:t>
            </a:r>
            <a:r>
              <a:rPr dirty="0" sz="900" spc="-10">
                <a:latin typeface="Noto Sans"/>
                <a:cs typeface="Noto Sans"/>
              </a:rPr>
              <a:t>harus tidak </a:t>
            </a:r>
            <a:r>
              <a:rPr dirty="0" sz="900" spc="-20">
                <a:latin typeface="Noto Sans"/>
                <a:cs typeface="Noto Sans"/>
              </a:rPr>
              <a:t>merugikan </a:t>
            </a:r>
            <a:r>
              <a:rPr dirty="0" sz="900" spc="-10">
                <a:latin typeface="Noto Sans"/>
                <a:cs typeface="Noto Sans"/>
              </a:rPr>
              <a:t>pembeli dan </a:t>
            </a:r>
            <a:r>
              <a:rPr dirty="0" sz="900" spc="-25">
                <a:latin typeface="Noto Sans"/>
                <a:cs typeface="Noto Sans"/>
              </a:rPr>
              <a:t>juga  </a:t>
            </a:r>
            <a:r>
              <a:rPr dirty="0" sz="900" spc="-10">
                <a:latin typeface="Noto Sans"/>
                <a:cs typeface="Noto Sans"/>
              </a:rPr>
              <a:t>penjual. </a:t>
            </a:r>
            <a:r>
              <a:rPr dirty="0" sz="900" spc="-5">
                <a:latin typeface="Noto Sans"/>
                <a:cs typeface="Noto Sans"/>
              </a:rPr>
              <a:t>Dalam </a:t>
            </a:r>
            <a:r>
              <a:rPr dirty="0" sz="900" spc="-10">
                <a:latin typeface="Noto Sans"/>
                <a:cs typeface="Noto Sans"/>
              </a:rPr>
              <a:t>menentukan satuan </a:t>
            </a:r>
            <a:r>
              <a:rPr dirty="0" sz="900" spc="-25">
                <a:latin typeface="Noto Sans"/>
                <a:cs typeface="Noto Sans"/>
              </a:rPr>
              <a:t>harga  </a:t>
            </a:r>
            <a:r>
              <a:rPr dirty="0" sz="900" spc="-10">
                <a:latin typeface="Noto Sans"/>
                <a:cs typeface="Noto Sans"/>
              </a:rPr>
              <a:t>itu harus ada </a:t>
            </a:r>
            <a:r>
              <a:rPr dirty="0" sz="900" spc="-15">
                <a:latin typeface="Noto Sans"/>
                <a:cs typeface="Noto Sans"/>
              </a:rPr>
              <a:t>berbagai perhitungan  </a:t>
            </a:r>
            <a:r>
              <a:rPr dirty="0" sz="900" spc="-20">
                <a:latin typeface="Noto Sans"/>
                <a:cs typeface="Noto Sans"/>
              </a:rPr>
              <a:t>dengan menggunakan </a:t>
            </a:r>
            <a:r>
              <a:rPr dirty="0" sz="900" spc="-15">
                <a:latin typeface="Noto Sans"/>
                <a:cs typeface="Noto Sans"/>
              </a:rPr>
              <a:t>berbagai</a:t>
            </a:r>
            <a:r>
              <a:rPr dirty="0" sz="900" spc="10">
                <a:latin typeface="Noto Sans"/>
                <a:cs typeface="Noto Sans"/>
              </a:rPr>
              <a:t> </a:t>
            </a:r>
            <a:r>
              <a:rPr dirty="0" sz="900" spc="-10">
                <a:latin typeface="Noto Sans"/>
                <a:cs typeface="Noto Sans"/>
              </a:rPr>
              <a:t>ilmu.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51412" y="3692042"/>
            <a:ext cx="6387465" cy="1175385"/>
          </a:xfrm>
          <a:custGeom>
            <a:avLst/>
            <a:gdLst/>
            <a:ahLst/>
            <a:cxnLst/>
            <a:rect l="l" t="t" r="r" b="b"/>
            <a:pathLst>
              <a:path w="6387465" h="1175385">
                <a:moveTo>
                  <a:pt x="6387297" y="1175097"/>
                </a:moveTo>
                <a:lnTo>
                  <a:pt x="0" y="1175097"/>
                </a:lnTo>
                <a:lnTo>
                  <a:pt x="0" y="0"/>
                </a:lnTo>
                <a:lnTo>
                  <a:pt x="6387297" y="0"/>
                </a:lnTo>
                <a:lnTo>
                  <a:pt x="6387297" y="1175097"/>
                </a:lnTo>
                <a:close/>
              </a:path>
            </a:pathLst>
          </a:custGeom>
          <a:solidFill>
            <a:srgbClr val="F997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514906" y="3817875"/>
            <a:ext cx="5807710" cy="73660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366395">
              <a:lnSpc>
                <a:spcPts val="1420"/>
              </a:lnSpc>
              <a:spcBef>
                <a:spcPts val="160"/>
              </a:spcBef>
            </a:pPr>
            <a:r>
              <a:rPr dirty="0" sz="1200" spc="-20">
                <a:latin typeface="Noto Sans"/>
                <a:cs typeface="Noto Sans"/>
              </a:rPr>
              <a:t>Indonesia </a:t>
            </a:r>
            <a:r>
              <a:rPr dirty="0" sz="1200" spc="-15">
                <a:latin typeface="Noto Sans"/>
                <a:cs typeface="Noto Sans"/>
              </a:rPr>
              <a:t>kaya akan kearifan </a:t>
            </a:r>
            <a:r>
              <a:rPr dirty="0" sz="1200" spc="-10">
                <a:latin typeface="Noto Sans"/>
                <a:cs typeface="Noto Sans"/>
              </a:rPr>
              <a:t>lokal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15">
                <a:latin typeface="Noto Sans"/>
                <a:cs typeface="Noto Sans"/>
              </a:rPr>
              <a:t>bermanfaat </a:t>
            </a:r>
            <a:r>
              <a:rPr dirty="0" sz="1200" spc="-20">
                <a:latin typeface="Noto Sans"/>
                <a:cs typeface="Noto Sans"/>
              </a:rPr>
              <a:t>sebagai </a:t>
            </a:r>
            <a:r>
              <a:rPr dirty="0" sz="1200" spc="-10">
                <a:latin typeface="Noto Sans"/>
                <a:cs typeface="Noto Sans"/>
              </a:rPr>
              <a:t>panduan </a:t>
            </a:r>
            <a:r>
              <a:rPr dirty="0" sz="1200" spc="-15">
                <a:latin typeface="Noto Sans"/>
                <a:cs typeface="Noto Sans"/>
              </a:rPr>
              <a:t>dalam  menjalankan praktik</a:t>
            </a:r>
            <a:r>
              <a:rPr dirty="0" sz="1200" spc="5">
                <a:latin typeface="Noto Sans"/>
                <a:cs typeface="Noto Sans"/>
              </a:rPr>
              <a:t> </a:t>
            </a:r>
            <a:r>
              <a:rPr dirty="0" sz="1200" spc="-15">
                <a:latin typeface="Noto Sans"/>
                <a:cs typeface="Noto Sans"/>
              </a:rPr>
              <a:t>kewirausahaan.</a:t>
            </a:r>
            <a:endParaRPr sz="1200">
              <a:latin typeface="Noto Sans"/>
              <a:cs typeface="Noto Sans"/>
            </a:endParaRPr>
          </a:p>
          <a:p>
            <a:pPr marL="12700" marR="5080">
              <a:lnSpc>
                <a:spcPts val="1330"/>
              </a:lnSpc>
              <a:spcBef>
                <a:spcPts val="85"/>
              </a:spcBef>
            </a:pPr>
            <a:r>
              <a:rPr dirty="0" sz="1200" spc="-10">
                <a:latin typeface="Noto Sans"/>
                <a:cs typeface="Noto Sans"/>
              </a:rPr>
              <a:t>Apa </a:t>
            </a:r>
            <a:r>
              <a:rPr dirty="0" sz="1200" spc="-15">
                <a:latin typeface="Noto Sans"/>
                <a:cs typeface="Noto Sans"/>
              </a:rPr>
              <a:t>sajakah kearifan </a:t>
            </a:r>
            <a:r>
              <a:rPr dirty="0" sz="1200" spc="-10">
                <a:latin typeface="Noto Sans"/>
                <a:cs typeface="Noto Sans"/>
              </a:rPr>
              <a:t>lokal </a:t>
            </a:r>
            <a:r>
              <a:rPr dirty="0" sz="1200" spc="-15">
                <a:latin typeface="Noto Sans"/>
                <a:cs typeface="Noto Sans"/>
              </a:rPr>
              <a:t>lainnya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15">
                <a:latin typeface="Noto Sans"/>
                <a:cs typeface="Noto Sans"/>
              </a:rPr>
              <a:t>kamu temukan </a:t>
            </a:r>
            <a:r>
              <a:rPr dirty="0" sz="1200" spc="-10">
                <a:latin typeface="Noto Sans"/>
                <a:cs typeface="Noto Sans"/>
              </a:rPr>
              <a:t>pada </a:t>
            </a:r>
            <a:r>
              <a:rPr dirty="0" sz="1200" spc="-15">
                <a:latin typeface="Noto Sans"/>
                <a:cs typeface="Noto Sans"/>
              </a:rPr>
              <a:t>artikel </a:t>
            </a:r>
            <a:r>
              <a:rPr dirty="0" sz="1200" spc="-5">
                <a:latin typeface="Noto Sans"/>
                <a:cs typeface="Noto Sans"/>
              </a:rPr>
              <a:t>“</a:t>
            </a:r>
            <a:r>
              <a:rPr dirty="0" sz="1100" spc="-5">
                <a:latin typeface="Noto Sans"/>
                <a:cs typeface="Noto Sans"/>
              </a:rPr>
              <a:t>Kearifan </a:t>
            </a:r>
            <a:r>
              <a:rPr dirty="0" sz="1100" spc="-15">
                <a:latin typeface="Noto Sans"/>
                <a:cs typeface="Noto Sans"/>
              </a:rPr>
              <a:t>Lokal  </a:t>
            </a:r>
            <a:r>
              <a:rPr dirty="0" sz="1100" spc="-5">
                <a:latin typeface="Noto Sans"/>
                <a:cs typeface="Noto Sans"/>
              </a:rPr>
              <a:t>Dalam </a:t>
            </a:r>
            <a:r>
              <a:rPr dirty="0" sz="1100" spc="-15">
                <a:latin typeface="Noto Sans"/>
                <a:cs typeface="Noto Sans"/>
              </a:rPr>
              <a:t>Praktik </a:t>
            </a:r>
            <a:r>
              <a:rPr dirty="0" sz="1100" spc="-10">
                <a:latin typeface="Noto Sans"/>
                <a:cs typeface="Noto Sans"/>
              </a:rPr>
              <a:t>Bisnis di </a:t>
            </a:r>
            <a:r>
              <a:rPr dirty="0" sz="1100" spc="-15">
                <a:latin typeface="Noto Sans"/>
                <a:cs typeface="Noto Sans"/>
              </a:rPr>
              <a:t>Indonesia”? </a:t>
            </a:r>
            <a:r>
              <a:rPr dirty="0" sz="1100" spc="-5">
                <a:latin typeface="Noto Sans"/>
                <a:cs typeface="Noto Sans"/>
              </a:rPr>
              <a:t>(</a:t>
            </a:r>
            <a:r>
              <a:rPr dirty="0" sz="800" spc="-5">
                <a:latin typeface="Noto Sans"/>
                <a:cs typeface="Noto Sans"/>
              </a:rPr>
              <a:t>tautan </a:t>
            </a:r>
            <a:r>
              <a:rPr dirty="0" sz="800" spc="-20">
                <a:latin typeface="Noto Sans"/>
                <a:cs typeface="Noto Sans"/>
              </a:rPr>
              <a:t>lengkap </a:t>
            </a:r>
            <a:r>
              <a:rPr dirty="0" sz="800" spc="-10">
                <a:latin typeface="Noto Sans"/>
                <a:cs typeface="Noto Sans"/>
              </a:rPr>
              <a:t>pada</a:t>
            </a:r>
            <a:r>
              <a:rPr dirty="0" sz="800" spc="130">
                <a:latin typeface="Noto Sans"/>
                <a:cs typeface="Noto Sans"/>
              </a:rPr>
              <a:t> </a:t>
            </a:r>
            <a:r>
              <a:rPr dirty="0" u="sng" sz="8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2"/>
              </a:rPr>
              <a:t>https://core.ac.uk/download/pdf/17333727.pdf</a:t>
            </a:r>
            <a:r>
              <a:rPr dirty="0" sz="1000" spc="-10" b="1">
                <a:latin typeface="Noto Sans"/>
                <a:cs typeface="Noto Sans"/>
              </a:rPr>
              <a:t>)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36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3578467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16510" rIns="0" bIns="0" rtlCol="0" vert="horz">
            <a:spAutoFit/>
          </a:bodyPr>
          <a:lstStyle/>
          <a:p>
            <a:pPr marL="518159" marR="458470" indent="-53975">
              <a:lnSpc>
                <a:spcPts val="1430"/>
              </a:lnSpc>
              <a:spcBef>
                <a:spcPts val="130"/>
              </a:spcBef>
            </a:pPr>
            <a:r>
              <a:rPr dirty="0" sz="1200" spc="-25">
                <a:latin typeface="Verdana"/>
                <a:cs typeface="Verdana"/>
              </a:rPr>
              <a:t>"abantal</a:t>
            </a:r>
            <a:r>
              <a:rPr dirty="0" sz="1200" spc="-165">
                <a:latin typeface="Verdana"/>
                <a:cs typeface="Verdana"/>
              </a:rPr>
              <a:t> </a:t>
            </a:r>
            <a:r>
              <a:rPr dirty="0" sz="1200" spc="-75">
                <a:latin typeface="Verdana"/>
                <a:cs typeface="Verdana"/>
              </a:rPr>
              <a:t>omba'  </a:t>
            </a:r>
            <a:r>
              <a:rPr dirty="0" sz="1200" spc="-20">
                <a:latin typeface="Verdana"/>
                <a:cs typeface="Verdana"/>
              </a:rPr>
              <a:t>asapo'</a:t>
            </a:r>
            <a:r>
              <a:rPr dirty="0" sz="1200" spc="-125">
                <a:latin typeface="Verdana"/>
                <a:cs typeface="Verdana"/>
              </a:rPr>
              <a:t> </a:t>
            </a:r>
            <a:r>
              <a:rPr dirty="0" sz="1200" spc="-55">
                <a:latin typeface="Verdana"/>
                <a:cs typeface="Verdana"/>
              </a:rPr>
              <a:t>angin"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1472" y="911823"/>
            <a:ext cx="212217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10033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790"/>
              </a:spcBef>
            </a:pPr>
            <a:r>
              <a:rPr dirty="0" sz="1200" spc="-30">
                <a:latin typeface="Verdana"/>
                <a:cs typeface="Verdana"/>
              </a:rPr>
              <a:t>“alon-alon </a:t>
            </a:r>
            <a:r>
              <a:rPr dirty="0" sz="1200" spc="-15">
                <a:latin typeface="Verdana"/>
                <a:cs typeface="Verdana"/>
              </a:rPr>
              <a:t>asal</a:t>
            </a:r>
            <a:r>
              <a:rPr dirty="0" sz="1200" spc="-165">
                <a:latin typeface="Verdana"/>
                <a:cs typeface="Verdana"/>
              </a:rPr>
              <a:t> </a:t>
            </a:r>
            <a:r>
              <a:rPr dirty="0" sz="1200" spc="-60">
                <a:latin typeface="Verdana"/>
                <a:cs typeface="Verdana"/>
              </a:rPr>
              <a:t>kelakon”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6912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10033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790"/>
              </a:spcBef>
            </a:pPr>
            <a:r>
              <a:rPr dirty="0" sz="1200" spc="-45">
                <a:latin typeface="Verdana"/>
                <a:cs typeface="Verdana"/>
              </a:rPr>
              <a:t>''bani </a:t>
            </a:r>
            <a:r>
              <a:rPr dirty="0" sz="1200" spc="-114">
                <a:latin typeface="Verdana"/>
                <a:cs typeface="Verdana"/>
              </a:rPr>
              <a:t>meli </a:t>
            </a:r>
            <a:r>
              <a:rPr dirty="0" sz="1200" spc="-45">
                <a:latin typeface="Verdana"/>
                <a:cs typeface="Verdana"/>
              </a:rPr>
              <a:t>bani</a:t>
            </a:r>
            <a:r>
              <a:rPr dirty="0" sz="1200" spc="-125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ngadep''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72215" y="357866"/>
            <a:ext cx="1640205" cy="314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spc="-65"/>
              <a:t>Kearifan</a:t>
            </a:r>
            <a:r>
              <a:rPr dirty="0" sz="1900" spc="-195"/>
              <a:t> </a:t>
            </a:r>
            <a:r>
              <a:rPr dirty="0" sz="1900" spc="-60"/>
              <a:t>Lokal</a:t>
            </a:r>
            <a:endParaRPr sz="1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248" y="2811694"/>
            <a:ext cx="7465695" cy="1311275"/>
          </a:xfrm>
          <a:custGeom>
            <a:avLst/>
            <a:gdLst/>
            <a:ahLst/>
            <a:cxnLst/>
            <a:rect l="l" t="t" r="r" b="b"/>
            <a:pathLst>
              <a:path w="7465695" h="1311275">
                <a:moveTo>
                  <a:pt x="0" y="1310847"/>
                </a:moveTo>
                <a:lnTo>
                  <a:pt x="7465484" y="1310847"/>
                </a:lnTo>
                <a:lnTo>
                  <a:pt x="7465484" y="0"/>
                </a:lnTo>
                <a:lnTo>
                  <a:pt x="0" y="0"/>
                </a:lnTo>
                <a:lnTo>
                  <a:pt x="0" y="1310847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248" y="1134247"/>
            <a:ext cx="212725" cy="171450"/>
          </a:xfrm>
          <a:custGeom>
            <a:avLst/>
            <a:gdLst/>
            <a:ahLst/>
            <a:cxnLst/>
            <a:rect l="l" t="t" r="r" b="b"/>
            <a:pathLst>
              <a:path w="212725" h="171450">
                <a:moveTo>
                  <a:pt x="0" y="171174"/>
                </a:moveTo>
                <a:lnTo>
                  <a:pt x="212224" y="171174"/>
                </a:lnTo>
                <a:lnTo>
                  <a:pt x="212224" y="0"/>
                </a:lnTo>
                <a:lnTo>
                  <a:pt x="0" y="0"/>
                </a:lnTo>
                <a:lnTo>
                  <a:pt x="0" y="171174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73068" y="1134247"/>
            <a:ext cx="2874010" cy="171450"/>
          </a:xfrm>
          <a:custGeom>
            <a:avLst/>
            <a:gdLst/>
            <a:ahLst/>
            <a:cxnLst/>
            <a:rect l="l" t="t" r="r" b="b"/>
            <a:pathLst>
              <a:path w="2874010" h="171450">
                <a:moveTo>
                  <a:pt x="0" y="171174"/>
                </a:moveTo>
                <a:lnTo>
                  <a:pt x="2873844" y="171174"/>
                </a:lnTo>
                <a:lnTo>
                  <a:pt x="2873844" y="0"/>
                </a:lnTo>
                <a:lnTo>
                  <a:pt x="0" y="0"/>
                </a:lnTo>
                <a:lnTo>
                  <a:pt x="0" y="171174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839248" y="1085942"/>
            <a:ext cx="7465695" cy="3578860"/>
            <a:chOff x="839248" y="1085942"/>
            <a:chExt cx="7465695" cy="3578860"/>
          </a:xfrm>
        </p:grpSpPr>
        <p:sp>
          <p:nvSpPr>
            <p:cNvPr id="6" name="object 6"/>
            <p:cNvSpPr/>
            <p:nvPr/>
          </p:nvSpPr>
          <p:spPr>
            <a:xfrm>
              <a:off x="839241" y="1134249"/>
              <a:ext cx="7465695" cy="1677670"/>
            </a:xfrm>
            <a:custGeom>
              <a:avLst/>
              <a:gdLst/>
              <a:ahLst/>
              <a:cxnLst/>
              <a:rect l="l" t="t" r="r" b="b"/>
              <a:pathLst>
                <a:path w="7465695" h="1677670">
                  <a:moveTo>
                    <a:pt x="7465492" y="0"/>
                  </a:moveTo>
                  <a:lnTo>
                    <a:pt x="7221258" y="0"/>
                  </a:lnTo>
                  <a:lnTo>
                    <a:pt x="7221258" y="171183"/>
                  </a:lnTo>
                  <a:lnTo>
                    <a:pt x="0" y="171183"/>
                  </a:lnTo>
                  <a:lnTo>
                    <a:pt x="0" y="1677454"/>
                  </a:lnTo>
                  <a:lnTo>
                    <a:pt x="7465492" y="1677454"/>
                  </a:lnTo>
                  <a:lnTo>
                    <a:pt x="7465492" y="171183"/>
                  </a:lnTo>
                  <a:lnTo>
                    <a:pt x="7465492" y="0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27718" y="1085942"/>
              <a:ext cx="2488565" cy="1725930"/>
            </a:xfrm>
            <a:custGeom>
              <a:avLst/>
              <a:gdLst/>
              <a:ahLst/>
              <a:cxnLst/>
              <a:rect l="l" t="t" r="r" b="b"/>
              <a:pathLst>
                <a:path w="2488565" h="1725930">
                  <a:moveTo>
                    <a:pt x="0" y="0"/>
                  </a:moveTo>
                  <a:lnTo>
                    <a:pt x="0" y="1725751"/>
                  </a:lnTo>
                </a:path>
                <a:path w="2488565" h="1725930">
                  <a:moveTo>
                    <a:pt x="2488494" y="0"/>
                  </a:moveTo>
                  <a:lnTo>
                    <a:pt x="2488494" y="1725751"/>
                  </a:lnTo>
                </a:path>
              </a:pathLst>
            </a:custGeom>
            <a:ln w="38099">
              <a:solidFill>
                <a:srgbClr val="0418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78347" y="2811694"/>
              <a:ext cx="6387465" cy="1852930"/>
            </a:xfrm>
            <a:custGeom>
              <a:avLst/>
              <a:gdLst/>
              <a:ahLst/>
              <a:cxnLst/>
              <a:rect l="l" t="t" r="r" b="b"/>
              <a:pathLst>
                <a:path w="6387465" h="1852929">
                  <a:moveTo>
                    <a:pt x="6387287" y="1852796"/>
                  </a:moveTo>
                  <a:lnTo>
                    <a:pt x="0" y="1852796"/>
                  </a:lnTo>
                  <a:lnTo>
                    <a:pt x="0" y="0"/>
                  </a:lnTo>
                  <a:lnTo>
                    <a:pt x="6387287" y="0"/>
                  </a:lnTo>
                  <a:lnTo>
                    <a:pt x="6387287" y="1852796"/>
                  </a:lnTo>
                  <a:close/>
                </a:path>
              </a:pathLst>
            </a:custGeom>
            <a:solidFill>
              <a:srgbClr val="F9977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441850" y="2948284"/>
            <a:ext cx="6241415" cy="1564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Noto Sans"/>
                <a:cs typeface="Noto Sans"/>
              </a:rPr>
              <a:t>Pertanyaan diskusi:</a:t>
            </a:r>
            <a:endParaRPr sz="11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Noto Sans"/>
              <a:cs typeface="Noto Sans"/>
            </a:endParaRPr>
          </a:p>
          <a:p>
            <a:pPr marL="431800" indent="-320675">
              <a:lnSpc>
                <a:spcPct val="100000"/>
              </a:lnSpc>
              <a:buAutoNum type="arabicPeriod"/>
              <a:tabLst>
                <a:tab pos="431165" algn="l"/>
                <a:tab pos="431800" algn="l"/>
              </a:tabLst>
            </a:pPr>
            <a:r>
              <a:rPr dirty="0" sz="1100" spc="-10">
                <a:latin typeface="Noto Sans"/>
                <a:cs typeface="Noto Sans"/>
              </a:rPr>
              <a:t>Apa peran </a:t>
            </a:r>
            <a:r>
              <a:rPr dirty="0" sz="1100" spc="-15">
                <a:latin typeface="Noto Sans"/>
                <a:cs typeface="Noto Sans"/>
              </a:rPr>
              <a:t>kearifan </a:t>
            </a:r>
            <a:r>
              <a:rPr dirty="0" sz="1100" spc="-10">
                <a:latin typeface="Noto Sans"/>
                <a:cs typeface="Noto Sans"/>
              </a:rPr>
              <a:t>lokal dalam </a:t>
            </a:r>
            <a:r>
              <a:rPr dirty="0" sz="1100" spc="-15">
                <a:latin typeface="Noto Sans"/>
                <a:cs typeface="Noto Sans"/>
              </a:rPr>
              <a:t>praktik </a:t>
            </a:r>
            <a:r>
              <a:rPr dirty="0" sz="1100" spc="-10">
                <a:latin typeface="Noto Sans"/>
                <a:cs typeface="Noto Sans"/>
              </a:rPr>
              <a:t>baik</a:t>
            </a:r>
            <a:r>
              <a:rPr dirty="0" sz="1100" spc="40">
                <a:latin typeface="Noto Sans"/>
                <a:cs typeface="Noto Sans"/>
              </a:rPr>
              <a:t> </a:t>
            </a:r>
            <a:r>
              <a:rPr dirty="0" sz="1100" spc="-15">
                <a:latin typeface="Noto Sans"/>
                <a:cs typeface="Noto Sans"/>
              </a:rPr>
              <a:t>kewirausahaan?</a:t>
            </a:r>
            <a:endParaRPr sz="1100">
              <a:latin typeface="Noto Sans"/>
              <a:cs typeface="Noto Sans"/>
            </a:endParaRPr>
          </a:p>
          <a:p>
            <a:pPr marL="431165" marR="558165" indent="-320675">
              <a:lnSpc>
                <a:spcPct val="102299"/>
              </a:lnSpc>
              <a:buAutoNum type="arabicPeriod"/>
              <a:tabLst>
                <a:tab pos="431165" algn="l"/>
                <a:tab pos="431800" algn="l"/>
              </a:tabLst>
            </a:pPr>
            <a:r>
              <a:rPr dirty="0" sz="1100" spc="-10">
                <a:latin typeface="Noto Sans"/>
                <a:cs typeface="Noto Sans"/>
              </a:rPr>
              <a:t>Apa peran </a:t>
            </a:r>
            <a:r>
              <a:rPr dirty="0" sz="1100" spc="-15">
                <a:latin typeface="Noto Sans"/>
                <a:cs typeface="Noto Sans"/>
              </a:rPr>
              <a:t>kearifan </a:t>
            </a:r>
            <a:r>
              <a:rPr dirty="0" sz="1100" spc="-10">
                <a:latin typeface="Noto Sans"/>
                <a:cs typeface="Noto Sans"/>
              </a:rPr>
              <a:t>lokal dalam </a:t>
            </a:r>
            <a:r>
              <a:rPr dirty="0" sz="1100" spc="-20">
                <a:latin typeface="Noto Sans"/>
                <a:cs typeface="Noto Sans"/>
              </a:rPr>
              <a:t>menjaga integritas seorang </a:t>
            </a:r>
            <a:r>
              <a:rPr dirty="0" sz="1100" spc="-15">
                <a:latin typeface="Noto Sans"/>
                <a:cs typeface="Noto Sans"/>
              </a:rPr>
              <a:t>wirausahawan </a:t>
            </a:r>
            <a:r>
              <a:rPr dirty="0" sz="1100" spc="-10">
                <a:latin typeface="Noto Sans"/>
                <a:cs typeface="Noto Sans"/>
              </a:rPr>
              <a:t>dalam  menjalankan usahanya?</a:t>
            </a:r>
            <a:endParaRPr sz="1100">
              <a:latin typeface="Noto Sans"/>
              <a:cs typeface="Noto Sans"/>
            </a:endParaRPr>
          </a:p>
          <a:p>
            <a:pPr marL="431800" indent="-320675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431165" algn="l"/>
                <a:tab pos="431800" algn="l"/>
              </a:tabLst>
            </a:pPr>
            <a:r>
              <a:rPr dirty="0" sz="1100" spc="-15">
                <a:latin typeface="Noto Sans"/>
                <a:cs typeface="Noto Sans"/>
              </a:rPr>
              <a:t>Apakah </a:t>
            </a:r>
            <a:r>
              <a:rPr dirty="0" sz="1100" spc="-20">
                <a:latin typeface="Noto Sans"/>
                <a:cs typeface="Noto Sans"/>
              </a:rPr>
              <a:t>dengan menjunjung </a:t>
            </a:r>
            <a:r>
              <a:rPr dirty="0" sz="1100" spc="-15">
                <a:latin typeface="Noto Sans"/>
                <a:cs typeface="Noto Sans"/>
              </a:rPr>
              <a:t>kearifan </a:t>
            </a:r>
            <a:r>
              <a:rPr dirty="0" sz="1100" spc="-10">
                <a:latin typeface="Noto Sans"/>
                <a:cs typeface="Noto Sans"/>
              </a:rPr>
              <a:t>lokal sebuah usaha dapat berhasil dan</a:t>
            </a:r>
            <a:r>
              <a:rPr dirty="0" sz="1100" spc="140">
                <a:latin typeface="Noto Sans"/>
                <a:cs typeface="Noto Sans"/>
              </a:rPr>
              <a:t> </a:t>
            </a:r>
            <a:r>
              <a:rPr dirty="0" sz="1100" spc="-25">
                <a:latin typeface="Noto Sans"/>
                <a:cs typeface="Noto Sans"/>
              </a:rPr>
              <a:t>mengglobal?</a:t>
            </a:r>
            <a:endParaRPr sz="1100">
              <a:latin typeface="Noto Sans"/>
              <a:cs typeface="Noto Sans"/>
            </a:endParaRPr>
          </a:p>
          <a:p>
            <a:pPr marL="431165" marR="235585" indent="-320675">
              <a:lnSpc>
                <a:spcPct val="102299"/>
              </a:lnSpc>
              <a:buAutoNum type="arabicPeriod"/>
              <a:tabLst>
                <a:tab pos="431165" algn="l"/>
                <a:tab pos="431800" algn="l"/>
              </a:tabLst>
            </a:pPr>
            <a:r>
              <a:rPr dirty="0" sz="1100" spc="-15">
                <a:latin typeface="Noto Sans"/>
                <a:cs typeface="Noto Sans"/>
              </a:rPr>
              <a:t>Apakah kearifan </a:t>
            </a:r>
            <a:r>
              <a:rPr dirty="0" sz="1100" spc="-10">
                <a:latin typeface="Noto Sans"/>
                <a:cs typeface="Noto Sans"/>
              </a:rPr>
              <a:t>lokal </a:t>
            </a:r>
            <a:r>
              <a:rPr dirty="0" sz="1100" spc="-15">
                <a:latin typeface="Noto Sans"/>
                <a:cs typeface="Noto Sans"/>
              </a:rPr>
              <a:t>(kebiasaan/tradisi, aturan, </a:t>
            </a:r>
            <a:r>
              <a:rPr dirty="0" sz="1100" spc="-10">
                <a:latin typeface="Noto Sans"/>
                <a:cs typeface="Noto Sans"/>
              </a:rPr>
              <a:t>nilai) dalam berusaha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10">
                <a:latin typeface="Noto Sans"/>
                <a:cs typeface="Noto Sans"/>
              </a:rPr>
              <a:t>dikenal di  daerahmu? </a:t>
            </a:r>
            <a:r>
              <a:rPr dirty="0" sz="1100" spc="-20">
                <a:latin typeface="Noto Sans"/>
                <a:cs typeface="Noto Sans"/>
              </a:rPr>
              <a:t>Bagaimana </a:t>
            </a:r>
            <a:r>
              <a:rPr dirty="0" sz="1100" spc="-15">
                <a:latin typeface="Noto Sans"/>
                <a:cs typeface="Noto Sans"/>
              </a:rPr>
              <a:t>kearifan </a:t>
            </a:r>
            <a:r>
              <a:rPr dirty="0" sz="1100" spc="-10">
                <a:latin typeface="Noto Sans"/>
                <a:cs typeface="Noto Sans"/>
              </a:rPr>
              <a:t>lokal tersebut dapat diterapkan dalam </a:t>
            </a:r>
            <a:r>
              <a:rPr dirty="0" sz="1100" spc="-15">
                <a:latin typeface="Noto Sans"/>
                <a:cs typeface="Noto Sans"/>
              </a:rPr>
              <a:t>praktik baik  kewirausahaan?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36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3578467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9525" rIns="0" bIns="0" rtlCol="0" vert="horz">
            <a:spAutoFit/>
          </a:bodyPr>
          <a:lstStyle/>
          <a:p>
            <a:pPr algn="ctr">
              <a:lnSpc>
                <a:spcPts val="1430"/>
              </a:lnSpc>
              <a:spcBef>
                <a:spcPts val="75"/>
              </a:spcBef>
            </a:pPr>
            <a:r>
              <a:rPr dirty="0" sz="1200" spc="-30">
                <a:latin typeface="Verdana"/>
                <a:cs typeface="Verdana"/>
              </a:rPr>
              <a:t>Aturan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0"/>
              </a:lnSpc>
            </a:pPr>
            <a:r>
              <a:rPr dirty="0" sz="1200" spc="-40">
                <a:latin typeface="Verdana"/>
                <a:cs typeface="Verdana"/>
              </a:rPr>
              <a:t>di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daerahku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1472" y="911823"/>
            <a:ext cx="212217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16510" rIns="0" bIns="0" rtlCol="0" vert="horz">
            <a:spAutoFit/>
          </a:bodyPr>
          <a:lstStyle/>
          <a:p>
            <a:pPr marL="638810" marR="414655" indent="-218440">
              <a:lnSpc>
                <a:spcPts val="1430"/>
              </a:lnSpc>
              <a:spcBef>
                <a:spcPts val="130"/>
              </a:spcBef>
            </a:pPr>
            <a:r>
              <a:rPr dirty="0" sz="1200" spc="-30">
                <a:latin typeface="Verdana"/>
                <a:cs typeface="Verdana"/>
              </a:rPr>
              <a:t>Kebiasaan/tradisi  </a:t>
            </a:r>
            <a:r>
              <a:rPr dirty="0" sz="1200" spc="-40">
                <a:latin typeface="Verdana"/>
                <a:cs typeface="Verdana"/>
              </a:rPr>
              <a:t>di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daerahku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6912" y="911823"/>
            <a:ext cx="2014220" cy="393700"/>
          </a:xfrm>
          <a:prstGeom prst="rect">
            <a:avLst/>
          </a:prstGeom>
          <a:solidFill>
            <a:srgbClr val="A3CAF6"/>
          </a:solidFill>
        </p:spPr>
        <p:txBody>
          <a:bodyPr wrap="square" lIns="0" tIns="9525" rIns="0" bIns="0" rtlCol="0" vert="horz">
            <a:spAutoFit/>
          </a:bodyPr>
          <a:lstStyle/>
          <a:p>
            <a:pPr algn="ctr">
              <a:lnSpc>
                <a:spcPts val="1430"/>
              </a:lnSpc>
              <a:spcBef>
                <a:spcPts val="75"/>
              </a:spcBef>
            </a:pPr>
            <a:r>
              <a:rPr dirty="0" sz="1200" spc="-45">
                <a:latin typeface="Verdana"/>
                <a:cs typeface="Verdana"/>
              </a:rPr>
              <a:t>Nilai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ts val="1430"/>
              </a:lnSpc>
            </a:pPr>
            <a:r>
              <a:rPr dirty="0" sz="1200" spc="-40">
                <a:latin typeface="Verdana"/>
                <a:cs typeface="Verdana"/>
              </a:rPr>
              <a:t>di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daerahku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72207" y="300350"/>
            <a:ext cx="2733675" cy="284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60"/>
              <a:t>Kearifan </a:t>
            </a:r>
            <a:r>
              <a:rPr dirty="0" sz="1700" spc="-50"/>
              <a:t>Lokal di</a:t>
            </a:r>
            <a:r>
              <a:rPr dirty="0" sz="1700" spc="-325"/>
              <a:t> </a:t>
            </a:r>
            <a:r>
              <a:rPr dirty="0" sz="1700" spc="-90"/>
              <a:t>Daerahku</a:t>
            </a:r>
            <a:endParaRPr sz="17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94690" cy="5143500"/>
            <a:chOff x="0" y="0"/>
            <a:chExt cx="69469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620" cy="5143500"/>
            </a:xfrm>
            <a:custGeom>
              <a:avLst/>
              <a:gdLst/>
              <a:ahLst/>
              <a:cxnLst/>
              <a:rect l="l" t="t" r="r" b="b"/>
              <a:pathLst>
                <a:path w="7620" h="5143500">
                  <a:moveTo>
                    <a:pt x="0" y="5143489"/>
                  </a:moveTo>
                  <a:lnTo>
                    <a:pt x="7274" y="5143489"/>
                  </a:lnTo>
                  <a:lnTo>
                    <a:pt x="7274" y="0"/>
                  </a:lnTo>
                  <a:lnTo>
                    <a:pt x="0" y="0"/>
                  </a:lnTo>
                  <a:lnTo>
                    <a:pt x="0" y="5143489"/>
                  </a:lnTo>
                  <a:close/>
                </a:path>
              </a:pathLst>
            </a:custGeom>
            <a:solidFill>
              <a:srgbClr val="A3C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274" y="0"/>
              <a:ext cx="687070" cy="5143500"/>
            </a:xfrm>
            <a:custGeom>
              <a:avLst/>
              <a:gdLst/>
              <a:ahLst/>
              <a:cxnLst/>
              <a:rect l="l" t="t" r="r" b="b"/>
              <a:pathLst>
                <a:path w="687070" h="5143500">
                  <a:moveTo>
                    <a:pt x="686998" y="5143489"/>
                  </a:moveTo>
                  <a:lnTo>
                    <a:pt x="0" y="5143489"/>
                  </a:lnTo>
                  <a:lnTo>
                    <a:pt x="0" y="0"/>
                  </a:lnTo>
                  <a:lnTo>
                    <a:pt x="686998" y="0"/>
                  </a:lnTo>
                  <a:lnTo>
                    <a:pt x="686998" y="5143489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30325" y="743109"/>
            <a:ext cx="451484" cy="36607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415"/>
              </a:lnSpc>
            </a:pP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Asesmen Formatif</a:t>
            </a:r>
            <a:r>
              <a:rPr dirty="0" sz="3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098" y="132024"/>
            <a:ext cx="8043545" cy="1536700"/>
          </a:xfrm>
          <a:prstGeom prst="rect">
            <a:avLst/>
          </a:prstGeom>
          <a:solidFill>
            <a:srgbClr val="F2F2F2"/>
          </a:solidFill>
        </p:spPr>
        <p:txBody>
          <a:bodyPr wrap="square" lIns="0" tIns="38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66040">
              <a:lnSpc>
                <a:spcPct val="100000"/>
              </a:lnSpc>
            </a:pPr>
            <a:r>
              <a:rPr dirty="0" sz="1100" spc="-10">
                <a:latin typeface="Noto Sans"/>
                <a:cs typeface="Noto Sans"/>
              </a:rPr>
              <a:t>Penilaian atas:</a:t>
            </a:r>
            <a:endParaRPr sz="1100">
              <a:latin typeface="Noto Sans"/>
              <a:cs typeface="Noto Sans"/>
            </a:endParaRPr>
          </a:p>
          <a:p>
            <a:pPr marL="485775" indent="-248285">
              <a:lnSpc>
                <a:spcPct val="100000"/>
              </a:lnSpc>
              <a:buChar char="-"/>
              <a:tabLst>
                <a:tab pos="485140" algn="l"/>
                <a:tab pos="485775" algn="l"/>
              </a:tabLst>
            </a:pPr>
            <a:r>
              <a:rPr dirty="0" sz="1100" spc="-10">
                <a:latin typeface="Noto Sans"/>
                <a:cs typeface="Noto Sans"/>
              </a:rPr>
              <a:t>Partisipasi kehadiran peserta</a:t>
            </a:r>
            <a:r>
              <a:rPr dirty="0" sz="1100">
                <a:latin typeface="Noto Sans"/>
                <a:cs typeface="Noto Sans"/>
              </a:rPr>
              <a:t> </a:t>
            </a:r>
            <a:r>
              <a:rPr dirty="0" sz="1100" spc="-15">
                <a:latin typeface="Noto Sans"/>
                <a:cs typeface="Noto Sans"/>
              </a:rPr>
              <a:t>didik</a:t>
            </a:r>
            <a:endParaRPr sz="1100">
              <a:latin typeface="Noto Sans"/>
              <a:cs typeface="Noto Sans"/>
            </a:endParaRPr>
          </a:p>
          <a:p>
            <a:pPr marL="485775" indent="-248285">
              <a:lnSpc>
                <a:spcPct val="100000"/>
              </a:lnSpc>
              <a:buChar char="-"/>
              <a:tabLst>
                <a:tab pos="485140" algn="l"/>
                <a:tab pos="485775" algn="l"/>
              </a:tabLst>
            </a:pPr>
            <a:r>
              <a:rPr dirty="0" sz="1100" spc="-10">
                <a:latin typeface="Noto Sans"/>
                <a:cs typeface="Noto Sans"/>
              </a:rPr>
              <a:t>Partisipasi dalam diskusi</a:t>
            </a:r>
            <a:r>
              <a:rPr dirty="0" sz="1100">
                <a:latin typeface="Noto Sans"/>
                <a:cs typeface="Noto Sans"/>
              </a:rPr>
              <a:t> </a:t>
            </a:r>
            <a:r>
              <a:rPr dirty="0" sz="1100" spc="-15">
                <a:latin typeface="Noto Sans"/>
                <a:cs typeface="Noto Sans"/>
              </a:rPr>
              <a:t>kelas</a:t>
            </a:r>
            <a:endParaRPr sz="1100">
              <a:latin typeface="Noto Sans"/>
              <a:cs typeface="Noto Sans"/>
            </a:endParaRPr>
          </a:p>
          <a:p>
            <a:pPr marL="485775" indent="-248285">
              <a:lnSpc>
                <a:spcPct val="100000"/>
              </a:lnSpc>
              <a:buChar char="-"/>
              <a:tabLst>
                <a:tab pos="485140" algn="l"/>
                <a:tab pos="485775" algn="l"/>
              </a:tabLst>
            </a:pPr>
            <a:r>
              <a:rPr dirty="0" sz="1100" spc="-10">
                <a:latin typeface="Noto Sans"/>
                <a:cs typeface="Noto Sans"/>
              </a:rPr>
              <a:t>Hasil belajar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15">
                <a:latin typeface="Noto Sans"/>
                <a:cs typeface="Noto Sans"/>
              </a:rPr>
              <a:t>direﬂeksikan </a:t>
            </a:r>
            <a:r>
              <a:rPr dirty="0" sz="1100" spc="-10">
                <a:latin typeface="Noto Sans"/>
                <a:cs typeface="Noto Sans"/>
              </a:rPr>
              <a:t>pada tahap </a:t>
            </a:r>
            <a:r>
              <a:rPr dirty="0" sz="1100">
                <a:latin typeface="Noto Sans"/>
                <a:cs typeface="Noto Sans"/>
              </a:rPr>
              <a:t>1 </a:t>
            </a:r>
            <a:r>
              <a:rPr dirty="0" sz="1100" spc="-20">
                <a:latin typeface="Noto Sans"/>
                <a:cs typeface="Noto Sans"/>
              </a:rPr>
              <a:t>(Kegiatan </a:t>
            </a:r>
            <a:r>
              <a:rPr dirty="0" sz="1100">
                <a:latin typeface="Noto Sans"/>
                <a:cs typeface="Noto Sans"/>
              </a:rPr>
              <a:t>1 - </a:t>
            </a:r>
            <a:r>
              <a:rPr dirty="0" sz="1100" spc="-5">
                <a:latin typeface="Noto Sans"/>
                <a:cs typeface="Noto Sans"/>
              </a:rPr>
              <a:t>6) </a:t>
            </a:r>
            <a:r>
              <a:rPr dirty="0" sz="1100" spc="-10">
                <a:latin typeface="Noto Sans"/>
                <a:cs typeface="Noto Sans"/>
              </a:rPr>
              <a:t>dan dan tahap </a:t>
            </a:r>
            <a:r>
              <a:rPr dirty="0" sz="1100">
                <a:latin typeface="Noto Sans"/>
                <a:cs typeface="Noto Sans"/>
              </a:rPr>
              <a:t>2 </a:t>
            </a:r>
            <a:r>
              <a:rPr dirty="0" sz="1100" spc="-20">
                <a:latin typeface="Noto Sans"/>
                <a:cs typeface="Noto Sans"/>
              </a:rPr>
              <a:t>(Kegiatan</a:t>
            </a:r>
            <a:r>
              <a:rPr dirty="0" sz="1100" spc="80">
                <a:latin typeface="Noto Sans"/>
                <a:cs typeface="Noto Sans"/>
              </a:rPr>
              <a:t> </a:t>
            </a:r>
            <a:r>
              <a:rPr dirty="0" sz="1100" spc="-10">
                <a:latin typeface="Noto Sans"/>
                <a:cs typeface="Noto Sans"/>
              </a:rPr>
              <a:t>7-13)</a:t>
            </a:r>
            <a:endParaRPr sz="1100">
              <a:latin typeface="Noto Sans"/>
              <a:cs typeface="Noto Sans"/>
            </a:endParaRPr>
          </a:p>
          <a:p>
            <a:pPr marL="66040">
              <a:lnSpc>
                <a:spcPct val="100000"/>
              </a:lnSpc>
              <a:spcBef>
                <a:spcPts val="1320"/>
              </a:spcBef>
            </a:pPr>
            <a:r>
              <a:rPr dirty="0" sz="1100" spc="-10">
                <a:latin typeface="Noto Sans"/>
                <a:cs typeface="Noto Sans"/>
              </a:rPr>
              <a:t>Penilaian dapat diambil dalam bentuk anekdotal atau </a:t>
            </a:r>
            <a:r>
              <a:rPr dirty="0" sz="1100" spc="-20">
                <a:latin typeface="Noto Sans"/>
                <a:cs typeface="Noto Sans"/>
              </a:rPr>
              <a:t>dengan </a:t>
            </a:r>
            <a:r>
              <a:rPr dirty="0" sz="1100" spc="-10">
                <a:latin typeface="Noto Sans"/>
                <a:cs typeface="Noto Sans"/>
              </a:rPr>
              <a:t>bantuan rubrik di bawah</a:t>
            </a:r>
            <a:r>
              <a:rPr dirty="0" sz="1100" spc="50">
                <a:latin typeface="Noto Sans"/>
                <a:cs typeface="Noto Sans"/>
              </a:rPr>
              <a:t> </a:t>
            </a:r>
            <a:r>
              <a:rPr dirty="0" sz="1100" spc="-10">
                <a:latin typeface="Noto Sans"/>
                <a:cs typeface="Noto Sans"/>
              </a:rPr>
              <a:t>ini.</a:t>
            </a:r>
            <a:endParaRPr sz="1100">
              <a:latin typeface="Noto Sans"/>
              <a:cs typeface="Noto San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13753" y="1717549"/>
          <a:ext cx="8062595" cy="3216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325"/>
                <a:gridCol w="1477010"/>
                <a:gridCol w="1600835"/>
                <a:gridCol w="1477010"/>
                <a:gridCol w="1419860"/>
                <a:gridCol w="990600"/>
              </a:tblGrid>
              <a:tr h="850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4690" marR="320040" indent="-369570">
                        <a:lnSpc>
                          <a:spcPts val="1420"/>
                        </a:lnSpc>
                        <a:spcBef>
                          <a:spcPts val="465"/>
                        </a:spcBef>
                      </a:pPr>
                      <a:r>
                        <a:rPr dirty="0" sz="1200" spc="-25">
                          <a:latin typeface="Noto Sans"/>
                          <a:cs typeface="Noto Sans"/>
                        </a:rPr>
                        <a:t>Sangat</a:t>
                      </a:r>
                      <a:r>
                        <a:rPr dirty="0" sz="1200" spc="-6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1200">
                          <a:latin typeface="Noto Sans"/>
                          <a:cs typeface="Noto Sans"/>
                        </a:rPr>
                        <a:t>5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49605" marR="641985">
                        <a:lnSpc>
                          <a:spcPts val="1420"/>
                        </a:lnSpc>
                        <a:spcBef>
                          <a:spcPts val="465"/>
                        </a:spcBef>
                      </a:pPr>
                      <a:r>
                        <a:rPr dirty="0" sz="1200" spc="-5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1200">
                          <a:latin typeface="Noto Sans"/>
                          <a:cs typeface="Noto Sans"/>
                        </a:rPr>
                        <a:t>4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4690" marR="333375" indent="-355600">
                        <a:lnSpc>
                          <a:spcPts val="1420"/>
                        </a:lnSpc>
                        <a:spcBef>
                          <a:spcPts val="465"/>
                        </a:spcBef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Cukup</a:t>
                      </a:r>
                      <a:r>
                        <a:rPr dirty="0" sz="1200" spc="-8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1200">
                          <a:latin typeface="Noto Sans"/>
                          <a:cs typeface="Noto Sans"/>
                        </a:rPr>
                        <a:t>3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115" marR="278130" indent="-382905">
                        <a:lnSpc>
                          <a:spcPts val="1420"/>
                        </a:lnSpc>
                        <a:spcBef>
                          <a:spcPts val="465"/>
                        </a:spcBef>
                      </a:pPr>
                      <a:r>
                        <a:rPr dirty="0" sz="1200" spc="-25">
                          <a:latin typeface="Noto Sans"/>
                          <a:cs typeface="Noto Sans"/>
                        </a:rPr>
                        <a:t>Kurang</a:t>
                      </a:r>
                      <a:r>
                        <a:rPr dirty="0" sz="1200" spc="-7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1200">
                          <a:latin typeface="Noto Sans"/>
                          <a:cs typeface="Noto Sans"/>
                        </a:rPr>
                        <a:t>2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950" marR="100965">
                        <a:lnSpc>
                          <a:spcPts val="1420"/>
                        </a:lnSpc>
                        <a:spcBef>
                          <a:spcPts val="465"/>
                        </a:spcBef>
                      </a:pPr>
                      <a:r>
                        <a:rPr dirty="0" sz="1200" spc="-15">
                          <a:latin typeface="Noto Sans"/>
                          <a:cs typeface="Noto Sans"/>
                        </a:rPr>
                        <a:t>Tidak  </a:t>
                      </a:r>
                      <a:r>
                        <a:rPr dirty="0" sz="1200" spc="-5">
                          <a:latin typeface="Noto Sans"/>
                          <a:cs typeface="Noto Sans"/>
                        </a:rPr>
                        <a:t>memenuhi 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syarat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 algn="ctr">
                        <a:lnSpc>
                          <a:spcPts val="1390"/>
                        </a:lnSpc>
                      </a:pPr>
                      <a:r>
                        <a:rPr dirty="0" sz="1200">
                          <a:latin typeface="Noto Sans"/>
                          <a:cs typeface="Noto Sans"/>
                        </a:rPr>
                        <a:t>1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8949">
                <a:tc>
                  <a:txBody>
                    <a:bodyPr/>
                    <a:lstStyle/>
                    <a:p>
                      <a:pPr marL="57150" marR="280035">
                        <a:lnSpc>
                          <a:spcPts val="1420"/>
                        </a:lnSpc>
                        <a:spcBef>
                          <a:spcPts val="465"/>
                        </a:spcBef>
                      </a:pPr>
                      <a:r>
                        <a:rPr dirty="0" sz="1200" spc="-5">
                          <a:latin typeface="Noto Sans"/>
                          <a:cs typeface="Noto Sans"/>
                        </a:rPr>
                        <a:t>Partisipasi  </a:t>
                      </a:r>
                      <a:r>
                        <a:rPr dirty="0" sz="1200" spc="-5">
                          <a:latin typeface="Noto Sans"/>
                          <a:cs typeface="Noto Sans"/>
                        </a:rPr>
                        <a:t>Kehadiran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5">
                          <a:latin typeface="Noto Sans"/>
                          <a:cs typeface="Noto Sans"/>
                        </a:rPr>
                        <a:t>95 </a:t>
                      </a:r>
                      <a:r>
                        <a:rPr dirty="0" sz="1200">
                          <a:latin typeface="Noto Sans"/>
                          <a:cs typeface="Noto Sans"/>
                        </a:rPr>
                        <a:t>-</a:t>
                      </a:r>
                      <a:r>
                        <a:rPr dirty="0" sz="1200" spc="-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100%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85-95%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884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75-85%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65-75%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>
                          <a:latin typeface="Noto Sans"/>
                          <a:cs typeface="Noto Sans"/>
                        </a:rPr>
                        <a:t>&lt;</a:t>
                      </a:r>
                      <a:r>
                        <a:rPr dirty="0" sz="1200" spc="-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65%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46123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Partisipasi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diskusi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74803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20">
                          <a:latin typeface="Noto Sans"/>
                          <a:cs typeface="Noto Sans"/>
                        </a:rPr>
                        <a:t>Sangat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aktif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Tepat</a:t>
                      </a:r>
                      <a:r>
                        <a:rPr dirty="0" sz="800" spc="-7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sasaran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6515" marR="83820">
                        <a:lnSpc>
                          <a:spcPct val="101600"/>
                        </a:lnSpc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Bertanya dan merespon  sesuai konteks dalam setiap  diskusi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5">
                          <a:latin typeface="Noto Sans"/>
                          <a:cs typeface="Noto Sans"/>
                        </a:rPr>
                        <a:t>Aktif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Tepat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sasaran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7150" marR="68580">
                        <a:lnSpc>
                          <a:spcPct val="101600"/>
                        </a:lnSpc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Bertanya dan merespon sesuai  konteks dalam kebanyakan  diskusi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74803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Cukup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aktif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Tepat</a:t>
                      </a:r>
                      <a:r>
                        <a:rPr dirty="0" sz="800" spc="-7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sasaran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7150" marR="269875">
                        <a:lnSpc>
                          <a:spcPct val="101600"/>
                        </a:lnSpc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Bertanya dan merespon  sesuai konteks dalam  beberapa diskusi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69088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20">
                          <a:latin typeface="Noto Sans"/>
                          <a:cs typeface="Noto Sans"/>
                        </a:rPr>
                        <a:t>Kurang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aktif.  Tepat</a:t>
                      </a:r>
                      <a:r>
                        <a:rPr dirty="0" sz="800" spc="-7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sasaran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7150" marR="212090">
                        <a:lnSpc>
                          <a:spcPct val="101600"/>
                        </a:lnSpc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Bertanya dan merespon  sesuai konteks dalam  setiap diskusi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Tidak aktif.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17597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Reﬂeksi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Jurnal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258445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Seluruh lembar kerja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terisi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</a:t>
                      </a:r>
                      <a:r>
                        <a:rPr dirty="0" sz="800" spc="-6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tugas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dilaksanakan.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Tepat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sasaran.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6515" marR="210185">
                        <a:lnSpc>
                          <a:spcPct val="101600"/>
                        </a:lnSpc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Merespon sesuai konteks 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rinci dan  memberikan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pandangan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baru.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91135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Seluruh atau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besar  lembar kerja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terisi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tugas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dilaksanakan.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Tepat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sasaran.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Merespon sesuai konteks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259079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lembar kerja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terisi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</a:t>
                      </a:r>
                      <a:r>
                        <a:rPr dirty="0" sz="800" spc="-7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tugas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dilaksanakan.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Tepat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sasaran.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7150" marR="210185">
                        <a:lnSpc>
                          <a:spcPct val="101600"/>
                        </a:lnSpc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Merespon sesuai konteks 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penjelasan 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sederhana.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6731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kecil lembar kerja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terisi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tugas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dilaksanakan.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7150" marR="153035">
                        <a:lnSpc>
                          <a:spcPct val="101600"/>
                        </a:lnSpc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Merespon sesuai konteks 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penjelasan  sederhana. Beberapa  jawaban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tidak tepat  sasaran.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276225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Tidak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mengisi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jurnal.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0598" y="61340"/>
            <a:ext cx="5088890" cy="72834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85"/>
              </a:spcBef>
            </a:pPr>
            <a:r>
              <a:rPr dirty="0" sz="2300" spc="-215"/>
              <a:t>DIMENSI, </a:t>
            </a:r>
            <a:r>
              <a:rPr dirty="0" sz="2300" spc="-114"/>
              <a:t>ELEMEN, </a:t>
            </a:r>
            <a:r>
              <a:rPr dirty="0" sz="2300" spc="-145"/>
              <a:t>DAN</a:t>
            </a:r>
            <a:r>
              <a:rPr dirty="0" sz="2300" spc="-245"/>
              <a:t> </a:t>
            </a:r>
            <a:r>
              <a:rPr dirty="0" sz="2300" spc="-80"/>
              <a:t>SUB-ELEMEN  </a:t>
            </a:r>
            <a:r>
              <a:rPr dirty="0" sz="2300" spc="-70"/>
              <a:t>PROFIL </a:t>
            </a:r>
            <a:r>
              <a:rPr dirty="0" sz="2300" spc="-45"/>
              <a:t>PELAJAR</a:t>
            </a:r>
            <a:r>
              <a:rPr dirty="0" sz="2300" spc="-285"/>
              <a:t> </a:t>
            </a:r>
            <a:r>
              <a:rPr dirty="0" sz="2300" spc="-90"/>
              <a:t>PANCASILA</a:t>
            </a:r>
            <a:endParaRPr sz="2300"/>
          </a:p>
        </p:txBody>
      </p:sp>
      <p:sp>
        <p:nvSpPr>
          <p:cNvPr id="4" name="object 4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4112" y="938398"/>
          <a:ext cx="8682355" cy="3349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2865"/>
                <a:gridCol w="1804670"/>
                <a:gridCol w="4567555"/>
                <a:gridCol w="958215"/>
              </a:tblGrid>
              <a:tr h="469899">
                <a:tc>
                  <a:txBody>
                    <a:bodyPr/>
                    <a:lstStyle/>
                    <a:p>
                      <a:pPr marL="38163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100" spc="-5" b="1">
                          <a:latin typeface="Noto Sans"/>
                          <a:cs typeface="Noto Sans"/>
                        </a:rPr>
                        <a:t>Dimensi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149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100" spc="-5" b="1">
                          <a:latin typeface="Noto Sans"/>
                          <a:cs typeface="Noto Sans"/>
                        </a:rPr>
                        <a:t>Sub-elemen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dirty="0" sz="1100" spc="-20" b="1">
                          <a:latin typeface="Noto Sans"/>
                          <a:cs typeface="Noto Sans"/>
                        </a:rPr>
                        <a:t>Target </a:t>
                      </a:r>
                      <a:r>
                        <a:rPr dirty="0" sz="1100" spc="-5" b="1">
                          <a:latin typeface="Noto Sans"/>
                          <a:cs typeface="Noto Sans"/>
                        </a:rPr>
                        <a:t>Pencapaian di </a:t>
                      </a:r>
                      <a:r>
                        <a:rPr dirty="0" sz="1100" b="1">
                          <a:latin typeface="Noto Sans"/>
                          <a:cs typeface="Noto Sans"/>
                        </a:rPr>
                        <a:t>akhir </a:t>
                      </a:r>
                      <a:r>
                        <a:rPr dirty="0" sz="1100" spc="-5" b="1">
                          <a:latin typeface="Noto Sans"/>
                          <a:cs typeface="Noto Sans"/>
                        </a:rPr>
                        <a:t>Fase </a:t>
                      </a:r>
                      <a:r>
                        <a:rPr dirty="0" sz="1100" b="1">
                          <a:latin typeface="Noto Sans"/>
                          <a:cs typeface="Noto Sans"/>
                        </a:rPr>
                        <a:t>E </a:t>
                      </a:r>
                      <a:r>
                        <a:rPr dirty="0" sz="1100" spc="-5" b="1">
                          <a:latin typeface="Noto Sans"/>
                          <a:cs typeface="Noto Sans"/>
                        </a:rPr>
                        <a:t>(SMA, 15-18</a:t>
                      </a:r>
                      <a:r>
                        <a:rPr dirty="0" sz="1100" spc="-25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100" spc="-5" b="1">
                          <a:latin typeface="Noto Sans"/>
                          <a:cs typeface="Noto Sans"/>
                        </a:rPr>
                        <a:t>tahun)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B="0" marT="514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marR="161925" indent="-60960">
                        <a:lnSpc>
                          <a:spcPct val="102299"/>
                        </a:lnSpc>
                        <a:spcBef>
                          <a:spcPts val="375"/>
                        </a:spcBef>
                      </a:pPr>
                      <a:r>
                        <a:rPr dirty="0" sz="1100" spc="-5" b="1">
                          <a:latin typeface="Noto Sans"/>
                          <a:cs typeface="Noto Sans"/>
                        </a:rPr>
                        <a:t>Aktivitas  Terkait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464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Mandiri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7018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Pemahaman diri dan situasi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dihadapi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5">
                          <a:latin typeface="Noto Sans"/>
                          <a:cs typeface="Noto Sans"/>
                        </a:rPr>
                        <a:t>Mengenali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kualitas dan minat diri serta tantangan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800" spc="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dihadapi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5" b="1">
                          <a:latin typeface="Noto Sans"/>
                          <a:cs typeface="Noto Sans"/>
                        </a:rPr>
                        <a:t>1,2,3,4,5,13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473">
                <a:tc rowSpan="3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Kreatif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41148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5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gagasan yang 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orisinal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0922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5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gagasan yang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beragam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mengekspresikan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pikiran dan atau perasaannya,  menilai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gagasannya,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serta memikirkan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segala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risikonya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mempertimbangkan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banyak  perspektif seperti etika dan nilai kemanusiaan ketika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gagasannya</a:t>
                      </a:r>
                      <a:r>
                        <a:rPr dirty="0" sz="800" spc="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direalisasikan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5" b="1">
                          <a:latin typeface="Noto Sans"/>
                          <a:cs typeface="Noto Sans"/>
                        </a:rPr>
                        <a:t>7,8,9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47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4732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5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karya dan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tindakan 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orisinal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21971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5">
                          <a:latin typeface="Noto Sans"/>
                          <a:cs typeface="Noto Sans"/>
                        </a:rPr>
                        <a:t>Mengeksplorasi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mengekspresikan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pikiran dan/atau perasaannya dalam bentuk karya  dan/atau tindakan, serta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mengevaluasinya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mempertimbangkan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dampak dan</a:t>
                      </a:r>
                      <a:r>
                        <a:rPr dirty="0" sz="800" spc="1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risikonya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5" b="1">
                          <a:latin typeface="Noto Sans"/>
                          <a:cs typeface="Noto Sans"/>
                        </a:rPr>
                        <a:t>7,8,9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9847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9652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memiliki keluwesan berpikir dalam  mencari alternatif solusi  permasalahan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239395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Bereksperimen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berbagai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pilihan secara kreatif untuk memodiﬁkasi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gagasan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sesuai 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perubahan</a:t>
                      </a:r>
                      <a:r>
                        <a:rPr dirty="0" sz="8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situasi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5" b="1">
                          <a:latin typeface="Noto Sans"/>
                          <a:cs typeface="Noto Sans"/>
                        </a:rPr>
                        <a:t>10,11,12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4649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5">
                          <a:latin typeface="Noto Sans"/>
                          <a:cs typeface="Noto Sans"/>
                        </a:rPr>
                        <a:t>Gotong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royong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kolaborasi </a:t>
                      </a:r>
                      <a:r>
                        <a:rPr dirty="0" sz="800">
                          <a:latin typeface="Noto Sans"/>
                          <a:cs typeface="Noto Sans"/>
                        </a:rPr>
                        <a:t>-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kerja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sama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202565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5">
                          <a:latin typeface="Noto Sans"/>
                          <a:cs typeface="Noto Sans"/>
                        </a:rPr>
                        <a:t>Membangun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tim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mengelola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kerjasama untuk mencapai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tujuan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bersama sesuai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target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sudah</a:t>
                      </a:r>
                      <a:r>
                        <a:rPr dirty="0" sz="8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ditentukan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5" b="1">
                          <a:latin typeface="Noto Sans"/>
                          <a:cs typeface="Noto Sans"/>
                        </a:rPr>
                        <a:t>2,</a:t>
                      </a:r>
                      <a:r>
                        <a:rPr dirty="0" sz="8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 b="1">
                          <a:latin typeface="Noto Sans"/>
                          <a:cs typeface="Noto Sans"/>
                        </a:rPr>
                        <a:t>9,12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2298">
                <a:tc>
                  <a:txBody>
                    <a:bodyPr/>
                    <a:lstStyle/>
                    <a:p>
                      <a:pPr marL="56515" marR="8509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Beriman, bertakwa  kepada Tuhan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Maha Esa, dan Berakhlak  Mulia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akhlak pribadi </a:t>
                      </a:r>
                      <a:r>
                        <a:rPr dirty="0" sz="800">
                          <a:latin typeface="Noto Sans"/>
                          <a:cs typeface="Noto Sans"/>
                        </a:rPr>
                        <a:t>-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integritas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2065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Menyadari bahwa aturan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agama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 sosial merupakan aturan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baik dan menjadi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bagian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dari diri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sehingga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bisa menerapkannya secara bijak dan</a:t>
                      </a:r>
                      <a:r>
                        <a:rPr dirty="0" sz="800" spc="5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kontekstual.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5" b="1">
                          <a:latin typeface="Noto Sans"/>
                          <a:cs typeface="Noto Sans"/>
                        </a:rPr>
                        <a:t>6,13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94690" cy="5143500"/>
            <a:chOff x="0" y="0"/>
            <a:chExt cx="69469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620" cy="5143500"/>
            </a:xfrm>
            <a:custGeom>
              <a:avLst/>
              <a:gdLst/>
              <a:ahLst/>
              <a:cxnLst/>
              <a:rect l="l" t="t" r="r" b="b"/>
              <a:pathLst>
                <a:path w="7620" h="5143500">
                  <a:moveTo>
                    <a:pt x="0" y="5143489"/>
                  </a:moveTo>
                  <a:lnTo>
                    <a:pt x="7274" y="5143489"/>
                  </a:lnTo>
                  <a:lnTo>
                    <a:pt x="7274" y="0"/>
                  </a:lnTo>
                  <a:lnTo>
                    <a:pt x="0" y="0"/>
                  </a:lnTo>
                  <a:lnTo>
                    <a:pt x="0" y="5143489"/>
                  </a:lnTo>
                  <a:close/>
                </a:path>
              </a:pathLst>
            </a:custGeom>
            <a:solidFill>
              <a:srgbClr val="A3C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274" y="0"/>
              <a:ext cx="687070" cy="5143500"/>
            </a:xfrm>
            <a:custGeom>
              <a:avLst/>
              <a:gdLst/>
              <a:ahLst/>
              <a:cxnLst/>
              <a:rect l="l" t="t" r="r" b="b"/>
              <a:pathLst>
                <a:path w="687070" h="5143500">
                  <a:moveTo>
                    <a:pt x="686998" y="5143489"/>
                  </a:moveTo>
                  <a:lnTo>
                    <a:pt x="0" y="5143489"/>
                  </a:lnTo>
                  <a:lnTo>
                    <a:pt x="0" y="0"/>
                  </a:lnTo>
                  <a:lnTo>
                    <a:pt x="686998" y="0"/>
                  </a:lnTo>
                  <a:lnTo>
                    <a:pt x="686998" y="5143489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30325" y="743109"/>
            <a:ext cx="451484" cy="36607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415"/>
              </a:lnSpc>
            </a:pP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Asesmen Formatif</a:t>
            </a:r>
            <a:r>
              <a:rPr dirty="0" sz="3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0098" y="112824"/>
            <a:ext cx="8043545" cy="944880"/>
          </a:xfrm>
          <a:prstGeom prst="rect">
            <a:avLst/>
          </a:prstGeom>
          <a:solidFill>
            <a:srgbClr val="F2F2F2"/>
          </a:solidFill>
        </p:spPr>
        <p:txBody>
          <a:bodyPr wrap="square" lIns="0" tIns="100330" rIns="0" bIns="0" rtlCol="0" vert="horz">
            <a:spAutoFit/>
          </a:bodyPr>
          <a:lstStyle/>
          <a:p>
            <a:pPr marL="66040">
              <a:lnSpc>
                <a:spcPct val="100000"/>
              </a:lnSpc>
              <a:spcBef>
                <a:spcPts val="790"/>
              </a:spcBef>
            </a:pPr>
            <a:r>
              <a:rPr dirty="0" sz="1200" spc="-10">
                <a:latin typeface="Noto Sans"/>
                <a:cs typeface="Noto Sans"/>
              </a:rPr>
              <a:t>Menulis esai </a:t>
            </a:r>
            <a:r>
              <a:rPr dirty="0" sz="1200" spc="-25">
                <a:latin typeface="Noto Sans"/>
                <a:cs typeface="Noto Sans"/>
              </a:rPr>
              <a:t>singkat </a:t>
            </a:r>
            <a:r>
              <a:rPr dirty="0" sz="1200" spc="-5">
                <a:latin typeface="Noto Sans"/>
                <a:cs typeface="Noto Sans"/>
              </a:rPr>
              <a:t>(150 </a:t>
            </a:r>
            <a:r>
              <a:rPr dirty="0" sz="1200">
                <a:latin typeface="Noto Sans"/>
                <a:cs typeface="Noto Sans"/>
              </a:rPr>
              <a:t>- </a:t>
            </a:r>
            <a:r>
              <a:rPr dirty="0" sz="1200" spc="-5">
                <a:latin typeface="Noto Sans"/>
                <a:cs typeface="Noto Sans"/>
              </a:rPr>
              <a:t>400 </a:t>
            </a:r>
            <a:r>
              <a:rPr dirty="0" sz="1200" spc="-15">
                <a:latin typeface="Noto Sans"/>
                <a:cs typeface="Noto Sans"/>
              </a:rPr>
              <a:t>kata) </a:t>
            </a:r>
            <a:r>
              <a:rPr dirty="0" sz="1200" spc="-25">
                <a:latin typeface="Noto Sans"/>
                <a:cs typeface="Noto Sans"/>
              </a:rPr>
              <a:t>tentang </a:t>
            </a:r>
            <a:r>
              <a:rPr dirty="0" sz="1200" spc="-15">
                <a:latin typeface="Noto Sans"/>
                <a:cs typeface="Noto Sans"/>
              </a:rPr>
              <a:t>topik</a:t>
            </a:r>
            <a:r>
              <a:rPr dirty="0" sz="1200" spc="50">
                <a:latin typeface="Noto Sans"/>
                <a:cs typeface="Noto Sans"/>
              </a:rPr>
              <a:t> </a:t>
            </a:r>
            <a:r>
              <a:rPr dirty="0" sz="1200" spc="-10">
                <a:latin typeface="Noto Sans"/>
                <a:cs typeface="Noto Sans"/>
              </a:rPr>
              <a:t>pilihan:</a:t>
            </a:r>
            <a:endParaRPr sz="1200">
              <a:latin typeface="Noto Sans"/>
              <a:cs typeface="Noto Sans"/>
            </a:endParaRPr>
          </a:p>
          <a:p>
            <a:pPr marL="485775" indent="-295275">
              <a:lnSpc>
                <a:spcPct val="100000"/>
              </a:lnSpc>
              <a:buFont typeface="Arial"/>
              <a:buChar char="●"/>
              <a:tabLst>
                <a:tab pos="485140" algn="l"/>
                <a:tab pos="485775" algn="l"/>
              </a:tabLst>
            </a:pPr>
            <a:r>
              <a:rPr dirty="0" sz="1200" spc="-20">
                <a:latin typeface="Noto Sans"/>
                <a:cs typeface="Noto Sans"/>
              </a:rPr>
              <a:t>Membangun </a:t>
            </a:r>
            <a:r>
              <a:rPr dirty="0" sz="1200" spc="-10">
                <a:latin typeface="Noto Sans"/>
                <a:cs typeface="Noto Sans"/>
              </a:rPr>
              <a:t>Sikap </a:t>
            </a:r>
            <a:r>
              <a:rPr dirty="0" sz="1200" spc="-15">
                <a:latin typeface="Noto Sans"/>
                <a:cs typeface="Noto Sans"/>
              </a:rPr>
              <a:t>Kewirausahaan </a:t>
            </a:r>
            <a:r>
              <a:rPr dirty="0" sz="1200" spc="-30">
                <a:latin typeface="Noto Sans"/>
                <a:cs typeface="Noto Sans"/>
              </a:rPr>
              <a:t>yang </a:t>
            </a:r>
            <a:r>
              <a:rPr dirty="0" sz="1200" spc="-15">
                <a:latin typeface="Noto Sans"/>
                <a:cs typeface="Noto Sans"/>
              </a:rPr>
              <a:t>berwawasan</a:t>
            </a:r>
            <a:r>
              <a:rPr dirty="0" sz="1200" spc="50">
                <a:latin typeface="Noto Sans"/>
                <a:cs typeface="Noto Sans"/>
              </a:rPr>
              <a:t> </a:t>
            </a:r>
            <a:r>
              <a:rPr dirty="0" sz="1200" spc="-10">
                <a:latin typeface="Noto Sans"/>
                <a:cs typeface="Noto Sans"/>
              </a:rPr>
              <a:t>Pancasila</a:t>
            </a:r>
            <a:endParaRPr sz="1200">
              <a:latin typeface="Noto Sans"/>
              <a:cs typeface="Noto Sans"/>
            </a:endParaRPr>
          </a:p>
          <a:p>
            <a:pPr marL="485775" indent="-295275">
              <a:lnSpc>
                <a:spcPct val="100000"/>
              </a:lnSpc>
              <a:buFont typeface="Arial"/>
              <a:buChar char="●"/>
              <a:tabLst>
                <a:tab pos="485140" algn="l"/>
                <a:tab pos="485775" algn="l"/>
              </a:tabLst>
            </a:pPr>
            <a:r>
              <a:rPr dirty="0" sz="1200" spc="-10">
                <a:latin typeface="Noto Sans"/>
                <a:cs typeface="Noto Sans"/>
              </a:rPr>
              <a:t>Analisis sumberdaya</a:t>
            </a:r>
            <a:r>
              <a:rPr dirty="0" sz="1200" spc="-5">
                <a:latin typeface="Noto Sans"/>
                <a:cs typeface="Noto Sans"/>
              </a:rPr>
              <a:t> </a:t>
            </a:r>
            <a:r>
              <a:rPr dirty="0" sz="1200" spc="-15">
                <a:latin typeface="Noto Sans"/>
                <a:cs typeface="Noto Sans"/>
              </a:rPr>
              <a:t>daerahku</a:t>
            </a:r>
            <a:endParaRPr sz="1200">
              <a:latin typeface="Noto Sans"/>
              <a:cs typeface="Noto Sans"/>
            </a:endParaRPr>
          </a:p>
          <a:p>
            <a:pPr marL="485775" indent="-295275">
              <a:lnSpc>
                <a:spcPct val="100000"/>
              </a:lnSpc>
              <a:buFont typeface="Arial"/>
              <a:buChar char="●"/>
              <a:tabLst>
                <a:tab pos="485140" algn="l"/>
                <a:tab pos="485775" algn="l"/>
              </a:tabLst>
            </a:pPr>
            <a:r>
              <a:rPr dirty="0" sz="1200" spc="-10">
                <a:latin typeface="Noto Sans"/>
                <a:cs typeface="Noto Sans"/>
              </a:rPr>
              <a:t>Kearifan lokal </a:t>
            </a:r>
            <a:r>
              <a:rPr dirty="0" sz="1200" spc="-15">
                <a:latin typeface="Noto Sans"/>
                <a:cs typeface="Noto Sans"/>
              </a:rPr>
              <a:t>untuk kemajuan </a:t>
            </a:r>
            <a:r>
              <a:rPr dirty="0" sz="1200" spc="-10">
                <a:latin typeface="Noto Sans"/>
                <a:cs typeface="Noto Sans"/>
              </a:rPr>
              <a:t>ekonomi</a:t>
            </a:r>
            <a:r>
              <a:rPr dirty="0" sz="1200" spc="20">
                <a:latin typeface="Noto Sans"/>
                <a:cs typeface="Noto Sans"/>
              </a:rPr>
              <a:t> </a:t>
            </a:r>
            <a:r>
              <a:rPr dirty="0" sz="1200" spc="-10">
                <a:latin typeface="Noto Sans"/>
                <a:cs typeface="Noto Sans"/>
              </a:rPr>
              <a:t>daerah</a:t>
            </a:r>
            <a:endParaRPr sz="1200">
              <a:latin typeface="Noto Sans"/>
              <a:cs typeface="Noto San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55448" y="1215122"/>
          <a:ext cx="8020684" cy="3340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4560"/>
                <a:gridCol w="1408430"/>
                <a:gridCol w="1477644"/>
                <a:gridCol w="1522095"/>
                <a:gridCol w="1795779"/>
                <a:gridCol w="870584"/>
              </a:tblGrid>
              <a:tr h="488949">
                <a:tc>
                  <a:txBody>
                    <a:bodyPr/>
                    <a:lstStyle/>
                    <a:p>
                      <a:pPr marL="136525" marR="130175" indent="60325">
                        <a:lnSpc>
                          <a:spcPts val="1420"/>
                        </a:lnSpc>
                        <a:spcBef>
                          <a:spcPts val="465"/>
                        </a:spcBef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Elemen  </a:t>
                      </a:r>
                      <a:r>
                        <a:rPr dirty="0" sz="1200" spc="-5">
                          <a:latin typeface="Noto Sans"/>
                          <a:cs typeface="Noto Sans"/>
                        </a:rPr>
                        <a:t>penilaian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0" marR="285750" indent="-369570">
                        <a:lnSpc>
                          <a:spcPts val="1420"/>
                        </a:lnSpc>
                        <a:spcBef>
                          <a:spcPts val="465"/>
                        </a:spcBef>
                      </a:pPr>
                      <a:r>
                        <a:rPr dirty="0" sz="1200" spc="-25">
                          <a:latin typeface="Noto Sans"/>
                          <a:cs typeface="Noto Sans"/>
                        </a:rPr>
                        <a:t>Sangat</a:t>
                      </a:r>
                      <a:r>
                        <a:rPr dirty="0" sz="1200" spc="-6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1200">
                          <a:latin typeface="Noto Sans"/>
                          <a:cs typeface="Noto Sans"/>
                        </a:rPr>
                        <a:t>5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88010" marR="580390">
                        <a:lnSpc>
                          <a:spcPts val="1420"/>
                        </a:lnSpc>
                        <a:spcBef>
                          <a:spcPts val="465"/>
                        </a:spcBef>
                      </a:pPr>
                      <a:r>
                        <a:rPr dirty="0" sz="1200" spc="-5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1200">
                          <a:latin typeface="Noto Sans"/>
                          <a:cs typeface="Noto Sans"/>
                        </a:rPr>
                        <a:t>4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0" marR="356235" indent="-355600">
                        <a:lnSpc>
                          <a:spcPts val="1420"/>
                        </a:lnSpc>
                        <a:spcBef>
                          <a:spcPts val="465"/>
                        </a:spcBef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Cukup</a:t>
                      </a:r>
                      <a:r>
                        <a:rPr dirty="0" sz="1200" spc="-8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1200">
                          <a:latin typeface="Noto Sans"/>
                          <a:cs typeface="Noto Sans"/>
                        </a:rPr>
                        <a:t>3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4075" marR="466090" indent="-382905">
                        <a:lnSpc>
                          <a:spcPts val="1420"/>
                        </a:lnSpc>
                        <a:spcBef>
                          <a:spcPts val="465"/>
                        </a:spcBef>
                      </a:pPr>
                      <a:r>
                        <a:rPr dirty="0" sz="1200" spc="-25">
                          <a:latin typeface="Noto Sans"/>
                          <a:cs typeface="Noto Sans"/>
                        </a:rPr>
                        <a:t>Kurang</a:t>
                      </a:r>
                      <a:r>
                        <a:rPr dirty="0" sz="1200" spc="-7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1200">
                          <a:latin typeface="Noto Sans"/>
                          <a:cs typeface="Noto Sans"/>
                        </a:rPr>
                        <a:t>2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>
                          <a:latin typeface="Noto Sans"/>
                          <a:cs typeface="Noto Sans"/>
                        </a:rPr>
                        <a:t>1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4723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25">
                          <a:latin typeface="Noto Sans"/>
                          <a:cs typeface="Noto Sans"/>
                        </a:rPr>
                        <a:t>Isi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51435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Isi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esai sesuai </a:t>
                      </a:r>
                      <a:r>
                        <a:rPr dirty="0" sz="8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tema  </a:t>
                      </a:r>
                      <a:r>
                        <a:rPr dirty="0" sz="8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dipilih. Esai  mencakup seluruh elemen  </a:t>
                      </a:r>
                      <a:r>
                        <a:rPr dirty="0" sz="8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dibutuhkan.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7150" marR="61594">
                        <a:lnSpc>
                          <a:spcPct val="101600"/>
                        </a:lnSpc>
                      </a:pP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Penjelasan </a:t>
                      </a:r>
                      <a:r>
                        <a:rPr dirty="0" sz="8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lengkap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 mendalam diberikan untuk  setiap elemen</a:t>
                      </a:r>
                      <a:r>
                        <a:rPr dirty="0" sz="8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tersebut.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06045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Isi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esai sesuai </a:t>
                      </a:r>
                      <a:r>
                        <a:rPr dirty="0" sz="8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tema  </a:t>
                      </a:r>
                      <a:r>
                        <a:rPr dirty="0" sz="8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dipilih. Esai mencakup  seluruh elemen </a:t>
                      </a:r>
                      <a:r>
                        <a:rPr dirty="0" sz="8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dibutuhkan. Penjelasan  </a:t>
                      </a:r>
                      <a:r>
                        <a:rPr dirty="0" sz="8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lengkap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diberikan untuk  </a:t>
                      </a:r>
                      <a:r>
                        <a:rPr dirty="0" sz="8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besar dari</a:t>
                      </a:r>
                      <a:r>
                        <a:rPr dirty="0" sz="800" spc="-3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elemen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80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-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elemen</a:t>
                      </a:r>
                      <a:r>
                        <a:rPr dirty="0" sz="8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tersebut.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20014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Isi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esai cukup sesuai </a:t>
                      </a:r>
                      <a:r>
                        <a:rPr dirty="0" sz="8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 </a:t>
                      </a:r>
                      <a:r>
                        <a:rPr dirty="0" sz="8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tema </a:t>
                      </a:r>
                      <a:r>
                        <a:rPr dirty="0" sz="8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dipilih. Esai  mencakup </a:t>
                      </a:r>
                      <a:r>
                        <a:rPr dirty="0" sz="8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besar  dari elemen </a:t>
                      </a:r>
                      <a:r>
                        <a:rPr dirty="0" sz="8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dibutuhkan. Penjelasan  </a:t>
                      </a:r>
                      <a:r>
                        <a:rPr dirty="0" sz="8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lengkap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diberikan untuk  </a:t>
                      </a:r>
                      <a:r>
                        <a:rPr dirty="0" sz="8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elemen</a:t>
                      </a:r>
                      <a:r>
                        <a:rPr dirty="0" sz="8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tersebut.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9906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Isi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esai cukup sesuai </a:t>
                      </a:r>
                      <a:r>
                        <a:rPr dirty="0" sz="8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tema  </a:t>
                      </a:r>
                      <a:r>
                        <a:rPr dirty="0" sz="8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dipilih. Esai mencakup  </a:t>
                      </a:r>
                      <a:r>
                        <a:rPr dirty="0" sz="8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dari elemen </a:t>
                      </a:r>
                      <a:r>
                        <a:rPr dirty="0" sz="8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dibutuhkan. Penjelasan </a:t>
                      </a:r>
                      <a:r>
                        <a:rPr dirty="0" sz="8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lengkap 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diberikan untuk </a:t>
                      </a:r>
                      <a:r>
                        <a:rPr dirty="0" sz="8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dari  elemen tersebut, sementara  lainnya </a:t>
                      </a:r>
                      <a:r>
                        <a:rPr dirty="0" sz="8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kurang lengkap </a:t>
                      </a:r>
                      <a:r>
                        <a:rPr dirty="0" sz="8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atau</a:t>
                      </a:r>
                      <a:r>
                        <a:rPr dirty="0" sz="800" spc="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tepat.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7150" marR="55244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Tidak membuat  esail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/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esai</a:t>
                      </a:r>
                      <a:r>
                        <a:rPr dirty="0" sz="800" spc="-6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tidak  selesai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994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5">
                          <a:latin typeface="Noto Sans"/>
                          <a:cs typeface="Noto Sans"/>
                        </a:rPr>
                        <a:t>Organisasi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21209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Esai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mengikuti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petunjuk  penulisan dan ditulis 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alur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jelas, 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logis,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informatif.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243204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Esai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mengikuti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petunjuk  penulisan dan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sebagian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besar ditulis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alur 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jelas,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logis,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  informatif.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64135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Esai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mengikuti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petunjuk  penulisan dan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sebagian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ditulis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alur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jelas, 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logis,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</a:t>
                      </a:r>
                      <a:r>
                        <a:rPr dirty="0" sz="8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informatif.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70485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Esai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mengikuti sebagian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petunjuk  penulisan dan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tidak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ditulis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alur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jelas,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logis,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 informatif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sehingga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mempengaruhi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pemahaman  pembaca.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62865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Tidak</a:t>
                      </a:r>
                      <a:r>
                        <a:rPr dirty="0" sz="800" spc="-7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membuat  proposal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/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proposal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tidak  selesai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9377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Keterbacaan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5588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Esai ditulis/diketik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rapi,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menggunakan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kalimat  dan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tatabahasa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baik,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serta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penggunaan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kosa  kata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tepat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memperkaya isi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tulisan.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83185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Esai ditulis/diketik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rapi,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menggunakan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kalimat  dan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tatabahasa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baik,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serta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penggunaan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kosa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kata 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tepat.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98425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Esai ditulis/diketik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cukup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rapi,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menggunakan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kalimat dan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tatabahasa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cukup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baik,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serta 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penggunaan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kosa kata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tepat.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23825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Esai ditulis/diketik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kurang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rapi,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menggunakan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kalimat dan 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tatabahasa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cukup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baik,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serta 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penggunaan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kosa kata. Kesalahan  dan ketidaktepatan pada unsur di  atas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mempengaruhi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pemahaman  pembaca.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52069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Tidak 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mengerjakan/m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enyelesaikan 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esai.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056379" cy="5143500"/>
            <a:chOff x="0" y="0"/>
            <a:chExt cx="4056379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056246" cy="51434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02404" cy="5143500"/>
            </a:xfrm>
            <a:custGeom>
              <a:avLst/>
              <a:gdLst/>
              <a:ahLst/>
              <a:cxnLst/>
              <a:rect l="l" t="t" r="r" b="b"/>
              <a:pathLst>
                <a:path w="4002404" h="5143500">
                  <a:moveTo>
                    <a:pt x="0" y="0"/>
                  </a:moveTo>
                  <a:lnTo>
                    <a:pt x="4001817" y="0"/>
                  </a:lnTo>
                  <a:lnTo>
                    <a:pt x="4001817" y="5143489"/>
                  </a:lnTo>
                  <a:lnTo>
                    <a:pt x="0" y="5143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9E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01816" y="0"/>
              <a:ext cx="0" cy="5143500"/>
            </a:xfrm>
            <a:custGeom>
              <a:avLst/>
              <a:gdLst/>
              <a:ahLst/>
              <a:cxnLst/>
              <a:rect l="l" t="t" r="r" b="b"/>
              <a:pathLst>
                <a:path w="0" h="5143500">
                  <a:moveTo>
                    <a:pt x="0" y="0"/>
                  </a:moveTo>
                  <a:lnTo>
                    <a:pt x="0" y="514348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4662090" y="633606"/>
            <a:ext cx="3856354" cy="4132579"/>
            <a:chOff x="4662090" y="633606"/>
            <a:chExt cx="3856354" cy="4132579"/>
          </a:xfrm>
        </p:grpSpPr>
        <p:sp>
          <p:nvSpPr>
            <p:cNvPr id="7" name="object 7"/>
            <p:cNvSpPr/>
            <p:nvPr/>
          </p:nvSpPr>
          <p:spPr>
            <a:xfrm>
              <a:off x="6144012" y="4315216"/>
              <a:ext cx="1622425" cy="450850"/>
            </a:xfrm>
            <a:custGeom>
              <a:avLst/>
              <a:gdLst/>
              <a:ahLst/>
              <a:cxnLst/>
              <a:rect l="l" t="t" r="r" b="b"/>
              <a:pathLst>
                <a:path w="1622425" h="450850">
                  <a:moveTo>
                    <a:pt x="810898" y="450599"/>
                  </a:moveTo>
                  <a:lnTo>
                    <a:pt x="740930" y="449772"/>
                  </a:lnTo>
                  <a:lnTo>
                    <a:pt x="672615" y="447336"/>
                  </a:lnTo>
                  <a:lnTo>
                    <a:pt x="606197" y="443358"/>
                  </a:lnTo>
                  <a:lnTo>
                    <a:pt x="541917" y="437907"/>
                  </a:lnTo>
                  <a:lnTo>
                    <a:pt x="480021" y="431050"/>
                  </a:lnTo>
                  <a:lnTo>
                    <a:pt x="420752" y="422855"/>
                  </a:lnTo>
                  <a:lnTo>
                    <a:pt x="364352" y="413389"/>
                  </a:lnTo>
                  <a:lnTo>
                    <a:pt x="311065" y="402720"/>
                  </a:lnTo>
                  <a:lnTo>
                    <a:pt x="261135" y="390915"/>
                  </a:lnTo>
                  <a:lnTo>
                    <a:pt x="214806" y="378043"/>
                  </a:lnTo>
                  <a:lnTo>
                    <a:pt x="172319" y="364170"/>
                  </a:lnTo>
                  <a:lnTo>
                    <a:pt x="133919" y="349365"/>
                  </a:lnTo>
                  <a:lnTo>
                    <a:pt x="70354" y="317227"/>
                  </a:lnTo>
                  <a:lnTo>
                    <a:pt x="26057" y="282171"/>
                  </a:lnTo>
                  <a:lnTo>
                    <a:pt x="2976" y="244738"/>
                  </a:lnTo>
                  <a:lnTo>
                    <a:pt x="0" y="225299"/>
                  </a:lnTo>
                  <a:lnTo>
                    <a:pt x="2976" y="205860"/>
                  </a:lnTo>
                  <a:lnTo>
                    <a:pt x="26057" y="168427"/>
                  </a:lnTo>
                  <a:lnTo>
                    <a:pt x="70354" y="133371"/>
                  </a:lnTo>
                  <a:lnTo>
                    <a:pt x="133919" y="101233"/>
                  </a:lnTo>
                  <a:lnTo>
                    <a:pt x="172319" y="86428"/>
                  </a:lnTo>
                  <a:lnTo>
                    <a:pt x="214806" y="72555"/>
                  </a:lnTo>
                  <a:lnTo>
                    <a:pt x="261135" y="59683"/>
                  </a:lnTo>
                  <a:lnTo>
                    <a:pt x="311065" y="47878"/>
                  </a:lnTo>
                  <a:lnTo>
                    <a:pt x="364352" y="37209"/>
                  </a:lnTo>
                  <a:lnTo>
                    <a:pt x="420752" y="27743"/>
                  </a:lnTo>
                  <a:lnTo>
                    <a:pt x="480021" y="19548"/>
                  </a:lnTo>
                  <a:lnTo>
                    <a:pt x="541917" y="12691"/>
                  </a:lnTo>
                  <a:lnTo>
                    <a:pt x="606197" y="7240"/>
                  </a:lnTo>
                  <a:lnTo>
                    <a:pt x="672615" y="3262"/>
                  </a:lnTo>
                  <a:lnTo>
                    <a:pt x="740930" y="827"/>
                  </a:lnTo>
                  <a:lnTo>
                    <a:pt x="810898" y="0"/>
                  </a:lnTo>
                  <a:lnTo>
                    <a:pt x="880866" y="827"/>
                  </a:lnTo>
                  <a:lnTo>
                    <a:pt x="949181" y="3262"/>
                  </a:lnTo>
                  <a:lnTo>
                    <a:pt x="1015599" y="7240"/>
                  </a:lnTo>
                  <a:lnTo>
                    <a:pt x="1079878" y="12691"/>
                  </a:lnTo>
                  <a:lnTo>
                    <a:pt x="1141774" y="19548"/>
                  </a:lnTo>
                  <a:lnTo>
                    <a:pt x="1201044" y="27743"/>
                  </a:lnTo>
                  <a:lnTo>
                    <a:pt x="1257444" y="37209"/>
                  </a:lnTo>
                  <a:lnTo>
                    <a:pt x="1310730" y="47878"/>
                  </a:lnTo>
                  <a:lnTo>
                    <a:pt x="1360660" y="59683"/>
                  </a:lnTo>
                  <a:lnTo>
                    <a:pt x="1406990" y="72555"/>
                  </a:lnTo>
                  <a:lnTo>
                    <a:pt x="1449477" y="86428"/>
                  </a:lnTo>
                  <a:lnTo>
                    <a:pt x="1487876" y="101233"/>
                  </a:lnTo>
                  <a:lnTo>
                    <a:pt x="1551441" y="133371"/>
                  </a:lnTo>
                  <a:lnTo>
                    <a:pt x="1595738" y="168427"/>
                  </a:lnTo>
                  <a:lnTo>
                    <a:pt x="1618820" y="205860"/>
                  </a:lnTo>
                  <a:lnTo>
                    <a:pt x="1621796" y="225299"/>
                  </a:lnTo>
                  <a:lnTo>
                    <a:pt x="1618820" y="244738"/>
                  </a:lnTo>
                  <a:lnTo>
                    <a:pt x="1595738" y="282171"/>
                  </a:lnTo>
                  <a:lnTo>
                    <a:pt x="1551441" y="317227"/>
                  </a:lnTo>
                  <a:lnTo>
                    <a:pt x="1487876" y="349365"/>
                  </a:lnTo>
                  <a:lnTo>
                    <a:pt x="1449477" y="364170"/>
                  </a:lnTo>
                  <a:lnTo>
                    <a:pt x="1406990" y="378043"/>
                  </a:lnTo>
                  <a:lnTo>
                    <a:pt x="1360660" y="390915"/>
                  </a:lnTo>
                  <a:lnTo>
                    <a:pt x="1310730" y="402720"/>
                  </a:lnTo>
                  <a:lnTo>
                    <a:pt x="1257444" y="413389"/>
                  </a:lnTo>
                  <a:lnTo>
                    <a:pt x="1201044" y="422855"/>
                  </a:lnTo>
                  <a:lnTo>
                    <a:pt x="1141774" y="431050"/>
                  </a:lnTo>
                  <a:lnTo>
                    <a:pt x="1079878" y="437907"/>
                  </a:lnTo>
                  <a:lnTo>
                    <a:pt x="1015599" y="443358"/>
                  </a:lnTo>
                  <a:lnTo>
                    <a:pt x="949181" y="447336"/>
                  </a:lnTo>
                  <a:lnTo>
                    <a:pt x="880866" y="449772"/>
                  </a:lnTo>
                  <a:lnTo>
                    <a:pt x="810898" y="450599"/>
                  </a:lnTo>
                  <a:close/>
                </a:path>
              </a:pathLst>
            </a:custGeom>
            <a:solidFill>
              <a:srgbClr val="B35E05">
                <a:alpha val="19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72531" y="3428555"/>
              <a:ext cx="1655445" cy="1017269"/>
            </a:xfrm>
            <a:custGeom>
              <a:avLst/>
              <a:gdLst/>
              <a:ahLst/>
              <a:cxnLst/>
              <a:rect l="l" t="t" r="r" b="b"/>
              <a:pathLst>
                <a:path w="1655445" h="1017270">
                  <a:moveTo>
                    <a:pt x="878725" y="0"/>
                  </a:moveTo>
                  <a:lnTo>
                    <a:pt x="776478" y="0"/>
                  </a:lnTo>
                  <a:lnTo>
                    <a:pt x="776478" y="308292"/>
                  </a:lnTo>
                  <a:lnTo>
                    <a:pt x="792949" y="308292"/>
                  </a:lnTo>
                  <a:lnTo>
                    <a:pt x="862330" y="308292"/>
                  </a:lnTo>
                  <a:lnTo>
                    <a:pt x="878725" y="308292"/>
                  </a:lnTo>
                  <a:lnTo>
                    <a:pt x="878725" y="0"/>
                  </a:lnTo>
                  <a:close/>
                </a:path>
                <a:path w="1655445" h="1017270">
                  <a:moveTo>
                    <a:pt x="1654949" y="977087"/>
                  </a:moveTo>
                  <a:lnTo>
                    <a:pt x="852004" y="330098"/>
                  </a:lnTo>
                  <a:lnTo>
                    <a:pt x="829360" y="348411"/>
                  </a:lnTo>
                  <a:lnTo>
                    <a:pt x="829360" y="390918"/>
                  </a:lnTo>
                  <a:lnTo>
                    <a:pt x="825512" y="390918"/>
                  </a:lnTo>
                  <a:lnTo>
                    <a:pt x="827443" y="389369"/>
                  </a:lnTo>
                  <a:lnTo>
                    <a:pt x="829360" y="390918"/>
                  </a:lnTo>
                  <a:lnTo>
                    <a:pt x="829360" y="348411"/>
                  </a:lnTo>
                  <a:lnTo>
                    <a:pt x="827519" y="349897"/>
                  </a:lnTo>
                  <a:lnTo>
                    <a:pt x="802944" y="329996"/>
                  </a:lnTo>
                  <a:lnTo>
                    <a:pt x="0" y="977011"/>
                  </a:lnTo>
                  <a:lnTo>
                    <a:pt x="48945" y="1016673"/>
                  </a:lnTo>
                  <a:lnTo>
                    <a:pt x="792949" y="417169"/>
                  </a:lnTo>
                  <a:lnTo>
                    <a:pt x="792949" y="996569"/>
                  </a:lnTo>
                  <a:lnTo>
                    <a:pt x="862330" y="996569"/>
                  </a:lnTo>
                  <a:lnTo>
                    <a:pt x="862330" y="417487"/>
                  </a:lnTo>
                  <a:lnTo>
                    <a:pt x="1605953" y="1016711"/>
                  </a:lnTo>
                  <a:lnTo>
                    <a:pt x="1654949" y="977087"/>
                  </a:lnTo>
                  <a:close/>
                </a:path>
              </a:pathLst>
            </a:custGeom>
            <a:solidFill>
              <a:srgbClr val="041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98811" y="3736842"/>
              <a:ext cx="203200" cy="83185"/>
            </a:xfrm>
            <a:custGeom>
              <a:avLst/>
              <a:gdLst/>
              <a:ahLst/>
              <a:cxnLst/>
              <a:rect l="l" t="t" r="r" b="b"/>
              <a:pathLst>
                <a:path w="203200" h="83185">
                  <a:moveTo>
                    <a:pt x="202749" y="82624"/>
                  </a:moveTo>
                  <a:lnTo>
                    <a:pt x="0" y="82624"/>
                  </a:lnTo>
                  <a:lnTo>
                    <a:pt x="0" y="0"/>
                  </a:lnTo>
                  <a:lnTo>
                    <a:pt x="202749" y="0"/>
                  </a:lnTo>
                  <a:lnTo>
                    <a:pt x="202749" y="82624"/>
                  </a:lnTo>
                  <a:close/>
                </a:path>
              </a:pathLst>
            </a:custGeom>
            <a:solidFill>
              <a:srgbClr val="85B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499384" y="1341807"/>
              <a:ext cx="245749" cy="198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662090" y="633606"/>
              <a:ext cx="3856354" cy="2795270"/>
            </a:xfrm>
            <a:custGeom>
              <a:avLst/>
              <a:gdLst/>
              <a:ahLst/>
              <a:cxnLst/>
              <a:rect l="l" t="t" r="r" b="b"/>
              <a:pathLst>
                <a:path w="3856354" h="2795270">
                  <a:moveTo>
                    <a:pt x="3855892" y="2795036"/>
                  </a:moveTo>
                  <a:lnTo>
                    <a:pt x="0" y="2795036"/>
                  </a:lnTo>
                  <a:lnTo>
                    <a:pt x="0" y="0"/>
                  </a:lnTo>
                  <a:lnTo>
                    <a:pt x="3855892" y="0"/>
                  </a:lnTo>
                  <a:lnTo>
                    <a:pt x="3855892" y="2795036"/>
                  </a:lnTo>
                  <a:close/>
                </a:path>
              </a:pathLst>
            </a:custGeom>
            <a:solidFill>
              <a:srgbClr val="FDDB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8818296" y="4816262"/>
            <a:ext cx="21399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">
                <a:solidFill>
                  <a:srgbClr val="041834"/>
                </a:solidFill>
                <a:latin typeface="Noto Sans"/>
                <a:cs typeface="Noto Sans"/>
              </a:rPr>
              <a:t>41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5909" y="383358"/>
            <a:ext cx="271907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8965" algn="l"/>
              </a:tabLst>
            </a:pPr>
            <a:r>
              <a:rPr dirty="0" sz="2700" spc="-380">
                <a:solidFill>
                  <a:srgbClr val="000000"/>
                </a:solidFill>
              </a:rPr>
              <a:t>III.	</a:t>
            </a:r>
            <a:r>
              <a:rPr dirty="0" sz="2700" spc="-110">
                <a:solidFill>
                  <a:srgbClr val="000000"/>
                </a:solidFill>
              </a:rPr>
              <a:t>Tahap</a:t>
            </a:r>
            <a:endParaRPr sz="2700"/>
          </a:p>
          <a:p>
            <a:pPr marL="608965">
              <a:lnSpc>
                <a:spcPct val="100000"/>
              </a:lnSpc>
            </a:pPr>
            <a:r>
              <a:rPr dirty="0" sz="2700" spc="-85">
                <a:solidFill>
                  <a:srgbClr val="000000"/>
                </a:solidFill>
              </a:rPr>
              <a:t>Perencanaan</a:t>
            </a:r>
            <a:endParaRPr sz="2700"/>
          </a:p>
        </p:txBody>
      </p:sp>
      <p:sp>
        <p:nvSpPr>
          <p:cNvPr id="14" name="object 14"/>
          <p:cNvSpPr txBox="1"/>
          <p:nvPr/>
        </p:nvSpPr>
        <p:spPr>
          <a:xfrm>
            <a:off x="395324" y="2816387"/>
            <a:ext cx="3216275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5">
                <a:latin typeface="Verdana"/>
                <a:cs typeface="Verdana"/>
              </a:rPr>
              <a:t>Mencari </a:t>
            </a:r>
            <a:r>
              <a:rPr dirty="0" sz="1600" spc="-50">
                <a:latin typeface="Verdana"/>
                <a:cs typeface="Verdana"/>
              </a:rPr>
              <a:t>dan </a:t>
            </a:r>
            <a:r>
              <a:rPr dirty="0" sz="1600" spc="-114">
                <a:latin typeface="Verdana"/>
                <a:cs typeface="Verdana"/>
              </a:rPr>
              <a:t>mengembangkan</a:t>
            </a:r>
            <a:r>
              <a:rPr dirty="0" sz="1600" spc="-320">
                <a:latin typeface="Verdana"/>
                <a:cs typeface="Verdana"/>
              </a:rPr>
              <a:t> </a:t>
            </a:r>
            <a:r>
              <a:rPr dirty="0" sz="1600" spc="-95">
                <a:latin typeface="Verdana"/>
                <a:cs typeface="Verdana"/>
              </a:rPr>
              <a:t>ide,  </a:t>
            </a:r>
            <a:r>
              <a:rPr dirty="0" sz="1600" spc="-75">
                <a:latin typeface="Verdana"/>
                <a:cs typeface="Verdana"/>
              </a:rPr>
              <a:t>menginventarisasi </a:t>
            </a:r>
            <a:r>
              <a:rPr dirty="0" sz="1600" spc="-110">
                <a:latin typeface="Verdana"/>
                <a:cs typeface="Verdana"/>
              </a:rPr>
              <a:t>sumber </a:t>
            </a:r>
            <a:r>
              <a:rPr dirty="0" sz="1600" spc="-50">
                <a:latin typeface="Verdana"/>
                <a:cs typeface="Verdana"/>
              </a:rPr>
              <a:t>daya,  dan </a:t>
            </a:r>
            <a:r>
              <a:rPr dirty="0" sz="1600" spc="-90">
                <a:latin typeface="Verdana"/>
                <a:cs typeface="Verdana"/>
              </a:rPr>
              <a:t>merencanakan </a:t>
            </a:r>
            <a:r>
              <a:rPr dirty="0" sz="1600" spc="-40">
                <a:latin typeface="Verdana"/>
                <a:cs typeface="Verdana"/>
              </a:rPr>
              <a:t>usaha </a:t>
            </a:r>
            <a:r>
              <a:rPr dirty="0" sz="1600" spc="-50">
                <a:latin typeface="Verdana"/>
                <a:cs typeface="Verdana"/>
              </a:rPr>
              <a:t>yang  </a:t>
            </a:r>
            <a:r>
              <a:rPr dirty="0" sz="1600" spc="-75">
                <a:latin typeface="Verdana"/>
                <a:cs typeface="Verdana"/>
              </a:rPr>
              <a:t>berkelanjutan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38277" y="820694"/>
            <a:ext cx="1706245" cy="6578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R="589915">
              <a:lnSpc>
                <a:spcPts val="1650"/>
              </a:lnSpc>
              <a:spcBef>
                <a:spcPts val="180"/>
              </a:spcBef>
            </a:pPr>
            <a:r>
              <a:rPr dirty="0" sz="1400" spc="-50">
                <a:latin typeface="Verdana"/>
                <a:cs typeface="Verdana"/>
              </a:rPr>
              <a:t>Kegiatan </a:t>
            </a:r>
            <a:r>
              <a:rPr dirty="0" sz="1400" spc="-170">
                <a:latin typeface="Verdana"/>
                <a:cs typeface="Verdana"/>
              </a:rPr>
              <a:t>7  </a:t>
            </a:r>
            <a:r>
              <a:rPr dirty="0" sz="1400" spc="-55">
                <a:latin typeface="Verdana"/>
                <a:cs typeface="Verdana"/>
              </a:rPr>
              <a:t>Menggali</a:t>
            </a:r>
            <a:r>
              <a:rPr dirty="0" sz="1400" spc="-165">
                <a:latin typeface="Verdana"/>
                <a:cs typeface="Verdana"/>
              </a:rPr>
              <a:t> </a:t>
            </a:r>
            <a:r>
              <a:rPr dirty="0" sz="1400" spc="-45">
                <a:latin typeface="Verdana"/>
                <a:cs typeface="Verdana"/>
              </a:rPr>
              <a:t>dan</a:t>
            </a:r>
            <a:endParaRPr sz="1400">
              <a:latin typeface="Verdana"/>
              <a:cs typeface="Verdana"/>
            </a:endParaRPr>
          </a:p>
          <a:p>
            <a:pPr>
              <a:lnSpc>
                <a:spcPts val="1600"/>
              </a:lnSpc>
            </a:pPr>
            <a:r>
              <a:rPr dirty="0" sz="1400" spc="-85">
                <a:latin typeface="Verdana"/>
                <a:cs typeface="Verdana"/>
              </a:rPr>
              <a:t>Mengembangkan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-120">
                <a:latin typeface="Verdana"/>
                <a:cs typeface="Verdana"/>
              </a:rPr>
              <a:t>Ide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38671" y="1239794"/>
            <a:ext cx="3130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Verdana"/>
                <a:cs typeface="Verdana"/>
              </a:rPr>
              <a:t>4JP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8277" y="1658894"/>
            <a:ext cx="1798955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R="5080">
              <a:lnSpc>
                <a:spcPts val="1650"/>
              </a:lnSpc>
              <a:spcBef>
                <a:spcPts val="180"/>
              </a:spcBef>
            </a:pPr>
            <a:r>
              <a:rPr dirty="0" sz="1400" spc="-50">
                <a:latin typeface="Verdana"/>
                <a:cs typeface="Verdana"/>
              </a:rPr>
              <a:t>Kegiatan </a:t>
            </a:r>
            <a:r>
              <a:rPr dirty="0" sz="1400" spc="-25">
                <a:latin typeface="Verdana"/>
                <a:cs typeface="Verdana"/>
              </a:rPr>
              <a:t>8  </a:t>
            </a:r>
            <a:r>
              <a:rPr dirty="0" sz="1400" spc="-60">
                <a:latin typeface="Verdana"/>
                <a:cs typeface="Verdana"/>
              </a:rPr>
              <a:t>Merencanakan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-40">
                <a:latin typeface="Verdana"/>
                <a:cs typeface="Verdana"/>
              </a:rPr>
              <a:t>Usaha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38671" y="1868443"/>
            <a:ext cx="362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Verdana"/>
                <a:cs typeface="Verdana"/>
              </a:rPr>
              <a:t>4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JP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8277" y="2297067"/>
            <a:ext cx="1532255" cy="6578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R="5080">
              <a:lnSpc>
                <a:spcPts val="1650"/>
              </a:lnSpc>
              <a:spcBef>
                <a:spcPts val="180"/>
              </a:spcBef>
            </a:pPr>
            <a:r>
              <a:rPr dirty="0" sz="1400" spc="-50">
                <a:latin typeface="Verdana"/>
                <a:cs typeface="Verdana"/>
              </a:rPr>
              <a:t>Kegiatan </a:t>
            </a:r>
            <a:r>
              <a:rPr dirty="0" sz="1400" spc="-30">
                <a:latin typeface="Verdana"/>
                <a:cs typeface="Verdana"/>
              </a:rPr>
              <a:t>9  </a:t>
            </a:r>
            <a:r>
              <a:rPr dirty="0" sz="1400" spc="-40">
                <a:latin typeface="Verdana"/>
                <a:cs typeface="Verdana"/>
              </a:rPr>
              <a:t>Berkolaborasi</a:t>
            </a:r>
            <a:r>
              <a:rPr dirty="0" sz="1400" spc="-175">
                <a:latin typeface="Verdana"/>
                <a:cs typeface="Verdana"/>
              </a:rPr>
              <a:t> </a:t>
            </a:r>
            <a:r>
              <a:rPr dirty="0" sz="1400" spc="-45">
                <a:latin typeface="Verdana"/>
                <a:cs typeface="Verdana"/>
              </a:rPr>
              <a:t>dan  </a:t>
            </a:r>
            <a:r>
              <a:rPr dirty="0" sz="1400" spc="-75">
                <a:latin typeface="Verdana"/>
                <a:cs typeface="Verdana"/>
              </a:rPr>
              <a:t>Bekerja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-100">
                <a:latin typeface="Verdana"/>
                <a:cs typeface="Verdana"/>
              </a:rPr>
              <a:t>Sama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38671" y="2716166"/>
            <a:ext cx="362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Verdana"/>
                <a:cs typeface="Verdana"/>
              </a:rPr>
              <a:t>4</a:t>
            </a:r>
            <a:r>
              <a:rPr dirty="0" sz="1400" spc="-18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JP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87583" y="564082"/>
            <a:ext cx="4187825" cy="2934335"/>
          </a:xfrm>
          <a:custGeom>
            <a:avLst/>
            <a:gdLst/>
            <a:ahLst/>
            <a:cxnLst/>
            <a:rect l="l" t="t" r="r" b="b"/>
            <a:pathLst>
              <a:path w="4187825" h="2934335">
                <a:moveTo>
                  <a:pt x="4187698" y="2864472"/>
                </a:moveTo>
                <a:lnTo>
                  <a:pt x="0" y="2864472"/>
                </a:lnTo>
                <a:lnTo>
                  <a:pt x="0" y="2933992"/>
                </a:lnTo>
                <a:lnTo>
                  <a:pt x="4187698" y="2933992"/>
                </a:lnTo>
                <a:lnTo>
                  <a:pt x="4187698" y="2864472"/>
                </a:lnTo>
                <a:close/>
              </a:path>
              <a:path w="4187825" h="2934335">
                <a:moveTo>
                  <a:pt x="4187698" y="0"/>
                </a:moveTo>
                <a:lnTo>
                  <a:pt x="0" y="0"/>
                </a:lnTo>
                <a:lnTo>
                  <a:pt x="0" y="69532"/>
                </a:lnTo>
                <a:lnTo>
                  <a:pt x="4187698" y="69532"/>
                </a:lnTo>
                <a:lnTo>
                  <a:pt x="4187698" y="0"/>
                </a:lnTo>
                <a:close/>
              </a:path>
            </a:pathLst>
          </a:custGeom>
          <a:solidFill>
            <a:srgbClr val="04183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1349" y="141226"/>
            <a:ext cx="7877809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0"/>
              <a:t>KEGIATAN </a:t>
            </a:r>
            <a:r>
              <a:rPr dirty="0" sz="2800" spc="-420"/>
              <a:t>7: </a:t>
            </a:r>
            <a:r>
              <a:rPr dirty="0" sz="2800" spc="-105"/>
              <a:t>Menggali </a:t>
            </a:r>
            <a:r>
              <a:rPr dirty="0" sz="2800" spc="-85"/>
              <a:t>dan </a:t>
            </a:r>
            <a:r>
              <a:rPr dirty="0" sz="2800" spc="-160"/>
              <a:t>Mengembangkan</a:t>
            </a:r>
            <a:r>
              <a:rPr dirty="0" sz="2800" spc="-240"/>
              <a:t> </a:t>
            </a:r>
            <a:r>
              <a:rPr dirty="0" sz="2800" spc="-235"/>
              <a:t>Ide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8818296" y="4816262"/>
            <a:ext cx="21399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">
                <a:solidFill>
                  <a:srgbClr val="041834"/>
                </a:solidFill>
                <a:latin typeface="Noto Sans"/>
                <a:cs typeface="Noto Sans"/>
              </a:rPr>
              <a:t>42</a:t>
            </a:r>
            <a:endParaRPr sz="1300">
              <a:latin typeface="Noto Sans"/>
              <a:cs typeface="Noto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1974" y="818398"/>
            <a:ext cx="8765540" cy="4325620"/>
            <a:chOff x="191974" y="818398"/>
            <a:chExt cx="8765540" cy="4325620"/>
          </a:xfrm>
        </p:grpSpPr>
        <p:sp>
          <p:nvSpPr>
            <p:cNvPr id="7" name="object 7"/>
            <p:cNvSpPr/>
            <p:nvPr/>
          </p:nvSpPr>
          <p:spPr>
            <a:xfrm>
              <a:off x="191973" y="820000"/>
              <a:ext cx="8765540" cy="4323715"/>
            </a:xfrm>
            <a:custGeom>
              <a:avLst/>
              <a:gdLst/>
              <a:ahLst/>
              <a:cxnLst/>
              <a:rect l="l" t="t" r="r" b="b"/>
              <a:pathLst>
                <a:path w="8765540" h="4323715">
                  <a:moveTo>
                    <a:pt x="12700" y="0"/>
                  </a:moveTo>
                  <a:lnTo>
                    <a:pt x="0" y="0"/>
                  </a:lnTo>
                  <a:lnTo>
                    <a:pt x="0" y="4323499"/>
                  </a:lnTo>
                  <a:lnTo>
                    <a:pt x="12700" y="4323499"/>
                  </a:lnTo>
                  <a:lnTo>
                    <a:pt x="12700" y="0"/>
                  </a:lnTo>
                  <a:close/>
                </a:path>
                <a:path w="8765540" h="4323715">
                  <a:moveTo>
                    <a:pt x="8765248" y="0"/>
                  </a:moveTo>
                  <a:lnTo>
                    <a:pt x="8752548" y="0"/>
                  </a:lnTo>
                  <a:lnTo>
                    <a:pt x="8752548" y="4323499"/>
                  </a:lnTo>
                  <a:lnTo>
                    <a:pt x="8765248" y="4323499"/>
                  </a:lnTo>
                  <a:lnTo>
                    <a:pt x="8765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93574" y="824748"/>
              <a:ext cx="8762365" cy="1168400"/>
            </a:xfrm>
            <a:custGeom>
              <a:avLst/>
              <a:gdLst/>
              <a:ahLst/>
              <a:cxnLst/>
              <a:rect l="l" t="t" r="r" b="b"/>
              <a:pathLst>
                <a:path w="8762365" h="1168400">
                  <a:moveTo>
                    <a:pt x="0" y="0"/>
                  </a:moveTo>
                  <a:lnTo>
                    <a:pt x="8762057" y="0"/>
                  </a:lnTo>
                </a:path>
                <a:path w="8762365" h="1168400">
                  <a:moveTo>
                    <a:pt x="0" y="584198"/>
                  </a:moveTo>
                  <a:lnTo>
                    <a:pt x="8762057" y="584198"/>
                  </a:lnTo>
                </a:path>
                <a:path w="8762365" h="1168400">
                  <a:moveTo>
                    <a:pt x="0" y="1168397"/>
                  </a:moveTo>
                  <a:lnTo>
                    <a:pt x="8762057" y="1168397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42774" y="864118"/>
            <a:ext cx="8636635" cy="3865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Noto Sans"/>
                <a:cs typeface="Noto Sans"/>
              </a:rPr>
              <a:t>Tujuan Pembelajaran:</a:t>
            </a:r>
            <a:endParaRPr sz="1000">
              <a:latin typeface="Noto Sans"/>
              <a:cs typeface="Noto Sans"/>
            </a:endParaRPr>
          </a:p>
          <a:p>
            <a:pPr marL="469900" indent="-26987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000" spc="-10">
                <a:latin typeface="Noto Sans"/>
                <a:cs typeface="Noto Sans"/>
              </a:rPr>
              <a:t>peserta didik mampu menemukan dan </a:t>
            </a:r>
            <a:r>
              <a:rPr dirty="0" sz="1000" spc="-20">
                <a:latin typeface="Noto Sans"/>
                <a:cs typeface="Noto Sans"/>
              </a:rPr>
              <a:t>mengembangkan </a:t>
            </a:r>
            <a:r>
              <a:rPr dirty="0" sz="1000" spc="-10">
                <a:latin typeface="Noto Sans"/>
                <a:cs typeface="Noto Sans"/>
              </a:rPr>
              <a:t>ide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5">
                <a:latin typeface="Noto Sans"/>
                <a:cs typeface="Noto Sans"/>
              </a:rPr>
              <a:t>layak, berdampak, </a:t>
            </a:r>
            <a:r>
              <a:rPr dirty="0" sz="1000" spc="-10">
                <a:latin typeface="Noto Sans"/>
                <a:cs typeface="Noto Sans"/>
              </a:rPr>
              <a:t>dan</a:t>
            </a:r>
            <a:r>
              <a:rPr dirty="0" sz="1000" spc="85">
                <a:latin typeface="Noto Sans"/>
                <a:cs typeface="Noto Sans"/>
              </a:rPr>
              <a:t> </a:t>
            </a:r>
            <a:r>
              <a:rPr dirty="0" sz="1000" spc="-15">
                <a:latin typeface="Noto Sans"/>
                <a:cs typeface="Noto Sans"/>
              </a:rPr>
              <a:t>kreatif</a:t>
            </a:r>
            <a:endParaRPr sz="1000">
              <a:latin typeface="Noto Sans"/>
              <a:cs typeface="Noto Sans"/>
            </a:endParaRPr>
          </a:p>
          <a:p>
            <a:pPr marL="469900" indent="-269875">
              <a:lnSpc>
                <a:spcPct val="10000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1000" spc="-10">
                <a:latin typeface="Noto Sans"/>
                <a:cs typeface="Noto Sans"/>
              </a:rPr>
              <a:t>peserta didik mampu memberikan solusi atas</a:t>
            </a:r>
            <a:r>
              <a:rPr dirty="0" sz="1000" spc="1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masalah</a:t>
            </a:r>
            <a:endParaRPr sz="10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000" spc="-10">
                <a:latin typeface="Noto Sans"/>
                <a:cs typeface="Noto Sans"/>
              </a:rPr>
              <a:t>Waktu: 4JP</a:t>
            </a:r>
            <a:endParaRPr sz="1000">
              <a:latin typeface="Noto Sans"/>
              <a:cs typeface="Noto Sans"/>
            </a:endParaRPr>
          </a:p>
          <a:p>
            <a:pPr marL="12700" marR="623570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Bahan: jurnal peserta </a:t>
            </a:r>
            <a:r>
              <a:rPr dirty="0" sz="1000" spc="-15">
                <a:latin typeface="Noto Sans"/>
                <a:cs typeface="Noto Sans"/>
              </a:rPr>
              <a:t>didik, </a:t>
            </a:r>
            <a:r>
              <a:rPr dirty="0" sz="1000" spc="-10">
                <a:latin typeface="Noto Sans"/>
                <a:cs typeface="Noto Sans"/>
              </a:rPr>
              <a:t>alat </a:t>
            </a:r>
            <a:r>
              <a:rPr dirty="0" sz="1000" spc="-15">
                <a:latin typeface="Noto Sans"/>
                <a:cs typeface="Noto Sans"/>
              </a:rPr>
              <a:t>tulis, </a:t>
            </a:r>
            <a:r>
              <a:rPr dirty="0" sz="1000" spc="-10">
                <a:latin typeface="Noto Sans"/>
                <a:cs typeface="Noto Sans"/>
              </a:rPr>
              <a:t>buku </a:t>
            </a:r>
            <a:r>
              <a:rPr dirty="0" sz="1000" spc="-15">
                <a:latin typeface="Noto Sans"/>
                <a:cs typeface="Noto Sans"/>
              </a:rPr>
              <a:t>bacaan, </a:t>
            </a:r>
            <a:r>
              <a:rPr dirty="0" sz="1000" spc="-20">
                <a:latin typeface="Noto Sans"/>
                <a:cs typeface="Noto Sans"/>
              </a:rPr>
              <a:t>perangkat </a:t>
            </a:r>
            <a:r>
              <a:rPr dirty="0" sz="1000" spc="-10">
                <a:latin typeface="Noto Sans"/>
                <a:cs typeface="Noto Sans"/>
              </a:rPr>
              <a:t>audio </a:t>
            </a:r>
            <a:r>
              <a:rPr dirty="0" sz="1000" spc="-15">
                <a:latin typeface="Noto Sans"/>
                <a:cs typeface="Noto Sans"/>
              </a:rPr>
              <a:t>visual, </a:t>
            </a:r>
            <a:r>
              <a:rPr dirty="0" sz="1000" spc="-10">
                <a:latin typeface="Noto Sans"/>
                <a:cs typeface="Noto Sans"/>
              </a:rPr>
              <a:t>komputer </a:t>
            </a:r>
            <a:r>
              <a:rPr dirty="0" sz="1000" spc="-20">
                <a:latin typeface="Noto Sans"/>
                <a:cs typeface="Noto Sans"/>
              </a:rPr>
              <a:t>dengan jaringan </a:t>
            </a:r>
            <a:r>
              <a:rPr dirty="0" sz="1000" spc="-15">
                <a:latin typeface="Noto Sans"/>
                <a:cs typeface="Noto Sans"/>
              </a:rPr>
              <a:t>internet, narasumber, </a:t>
            </a:r>
            <a:r>
              <a:rPr dirty="0" sz="1000" spc="-20">
                <a:latin typeface="Noto Sans"/>
                <a:cs typeface="Noto Sans"/>
              </a:rPr>
              <a:t>kunjungan  </a:t>
            </a:r>
            <a:r>
              <a:rPr dirty="0" sz="1000" spc="-10">
                <a:latin typeface="Noto Sans"/>
                <a:cs typeface="Noto Sans"/>
              </a:rPr>
              <a:t>Peran </a:t>
            </a:r>
            <a:r>
              <a:rPr dirty="0" sz="1000" spc="-5">
                <a:latin typeface="Noto Sans"/>
                <a:cs typeface="Noto Sans"/>
              </a:rPr>
              <a:t>Guru:Moderator/Fasilitator/Narasumber/Supervisi/Konsultasi</a:t>
            </a:r>
            <a:endParaRPr sz="1000">
              <a:latin typeface="Noto Sans"/>
              <a:cs typeface="Noto Sans"/>
            </a:endParaRPr>
          </a:p>
          <a:p>
            <a:pPr marL="12700" marR="62865">
              <a:lnSpc>
                <a:spcPts val="1050"/>
              </a:lnSpc>
              <a:spcBef>
                <a:spcPts val="1065"/>
              </a:spcBef>
            </a:pPr>
            <a:r>
              <a:rPr dirty="0" sz="900" spc="-10">
                <a:latin typeface="Noto Sans"/>
                <a:cs typeface="Noto Sans"/>
              </a:rPr>
              <a:t>Persiapan: </a:t>
            </a:r>
            <a:r>
              <a:rPr dirty="0" sz="900" spc="-5">
                <a:latin typeface="Noto Sans"/>
                <a:cs typeface="Noto Sans"/>
              </a:rPr>
              <a:t>Guru </a:t>
            </a:r>
            <a:r>
              <a:rPr dirty="0" sz="900" spc="-10">
                <a:latin typeface="Noto Sans"/>
                <a:cs typeface="Noto Sans"/>
              </a:rPr>
              <a:t>menyiapkan materi </a:t>
            </a:r>
            <a:r>
              <a:rPr dirty="0" sz="900" spc="-20">
                <a:latin typeface="Noto Sans"/>
                <a:cs typeface="Noto Sans"/>
              </a:rPr>
              <a:t>kegiatan </a:t>
            </a:r>
            <a:r>
              <a:rPr dirty="0" sz="900" spc="-10">
                <a:latin typeface="Noto Sans"/>
                <a:cs typeface="Noto Sans"/>
              </a:rPr>
              <a:t>kreativitas seperti pada jurnal. </a:t>
            </a:r>
            <a:r>
              <a:rPr dirty="0" sz="900" spc="-5">
                <a:latin typeface="Noto Sans"/>
                <a:cs typeface="Noto Sans"/>
              </a:rPr>
              <a:t>Guru </a:t>
            </a:r>
            <a:r>
              <a:rPr dirty="0" sz="900" spc="-10">
                <a:latin typeface="Noto Sans"/>
                <a:cs typeface="Noto Sans"/>
              </a:rPr>
              <a:t>dapat menjadikan </a:t>
            </a:r>
            <a:r>
              <a:rPr dirty="0" sz="900" spc="-20">
                <a:latin typeface="Noto Sans"/>
                <a:cs typeface="Noto Sans"/>
              </a:rPr>
              <a:t>kegiatan </a:t>
            </a:r>
            <a:r>
              <a:rPr dirty="0" sz="900" spc="-10">
                <a:latin typeface="Noto Sans"/>
                <a:cs typeface="Noto Sans"/>
              </a:rPr>
              <a:t>pada jurnal </a:t>
            </a:r>
            <a:r>
              <a:rPr dirty="0" sz="900" spc="-20">
                <a:latin typeface="Noto Sans"/>
                <a:cs typeface="Noto Sans"/>
              </a:rPr>
              <a:t>sebagai </a:t>
            </a:r>
            <a:r>
              <a:rPr dirty="0" sz="900" spc="-15">
                <a:latin typeface="Noto Sans"/>
                <a:cs typeface="Noto Sans"/>
              </a:rPr>
              <a:t>panduan, </a:t>
            </a:r>
            <a:r>
              <a:rPr dirty="0" sz="900" spc="-5">
                <a:latin typeface="Noto Sans"/>
                <a:cs typeface="Noto Sans"/>
              </a:rPr>
              <a:t>tetapi </a:t>
            </a:r>
            <a:r>
              <a:rPr dirty="0" sz="900" spc="-10">
                <a:latin typeface="Noto Sans"/>
                <a:cs typeface="Noto Sans"/>
              </a:rPr>
              <a:t>dapat mencari  alternatif </a:t>
            </a:r>
            <a:r>
              <a:rPr dirty="0" sz="900" spc="-25">
                <a:latin typeface="Noto Sans"/>
                <a:cs typeface="Noto Sans"/>
              </a:rPr>
              <a:t>yang </a:t>
            </a:r>
            <a:r>
              <a:rPr dirty="0" sz="900" spc="-10">
                <a:latin typeface="Noto Sans"/>
                <a:cs typeface="Noto Sans"/>
              </a:rPr>
              <a:t>lain atau melakukan dalam urutan </a:t>
            </a:r>
            <a:r>
              <a:rPr dirty="0" sz="900" spc="-25">
                <a:latin typeface="Noto Sans"/>
                <a:cs typeface="Noto Sans"/>
              </a:rPr>
              <a:t>yang </a:t>
            </a:r>
            <a:r>
              <a:rPr dirty="0" sz="900" spc="-10">
                <a:latin typeface="Noto Sans"/>
                <a:cs typeface="Noto Sans"/>
              </a:rPr>
              <a:t>berbeda. Siapkan situasi dan suasana kelas dalam keadaan relaks. Tunjukkan sikap </a:t>
            </a:r>
            <a:r>
              <a:rPr dirty="0" sz="900" spc="-5">
                <a:latin typeface="Noto Sans"/>
                <a:cs typeface="Noto Sans"/>
              </a:rPr>
              <a:t>terbuka </a:t>
            </a:r>
            <a:r>
              <a:rPr dirty="0" sz="900" spc="-10">
                <a:latin typeface="Noto Sans"/>
                <a:cs typeface="Noto Sans"/>
              </a:rPr>
              <a:t>dalam  menerima dan menyimak ide </a:t>
            </a:r>
            <a:r>
              <a:rPr dirty="0" sz="900" spc="-25">
                <a:latin typeface="Noto Sans"/>
                <a:cs typeface="Noto Sans"/>
              </a:rPr>
              <a:t>yang </a:t>
            </a:r>
            <a:r>
              <a:rPr dirty="0" sz="900" spc="-10">
                <a:latin typeface="Noto Sans"/>
                <a:cs typeface="Noto Sans"/>
              </a:rPr>
              <a:t>diekspresikan peserta didik pada </a:t>
            </a:r>
            <a:r>
              <a:rPr dirty="0" sz="900" spc="-20">
                <a:latin typeface="Noto Sans"/>
                <a:cs typeface="Noto Sans"/>
              </a:rPr>
              <a:t>kegiatan-kegiatan </a:t>
            </a:r>
            <a:r>
              <a:rPr dirty="0" sz="900" spc="-25">
                <a:latin typeface="Noto Sans"/>
                <a:cs typeface="Noto Sans"/>
              </a:rPr>
              <a:t>yang</a:t>
            </a:r>
            <a:r>
              <a:rPr dirty="0" sz="900" spc="75">
                <a:latin typeface="Noto Sans"/>
                <a:cs typeface="Noto Sans"/>
              </a:rPr>
              <a:t> </a:t>
            </a:r>
            <a:r>
              <a:rPr dirty="0" sz="900" spc="-10">
                <a:latin typeface="Noto Sans"/>
                <a:cs typeface="Noto Sans"/>
              </a:rPr>
              <a:t>dilakukan.</a:t>
            </a:r>
            <a:endParaRPr sz="900">
              <a:latin typeface="Noto Sans"/>
              <a:cs typeface="Noto Sans"/>
            </a:endParaRPr>
          </a:p>
          <a:p>
            <a:pPr marL="12700">
              <a:lnSpc>
                <a:spcPts val="1065"/>
              </a:lnSpc>
              <a:spcBef>
                <a:spcPts val="990"/>
              </a:spcBef>
            </a:pPr>
            <a:r>
              <a:rPr dirty="0" sz="900" spc="-10">
                <a:latin typeface="Noto Sans"/>
                <a:cs typeface="Noto Sans"/>
              </a:rPr>
              <a:t>Pelaksanaan:</a:t>
            </a:r>
            <a:endParaRPr sz="900">
              <a:latin typeface="Noto Sans"/>
              <a:cs typeface="Noto Sans"/>
            </a:endParaRPr>
          </a:p>
          <a:p>
            <a:pPr marL="469265" marR="5080" indent="-265430">
              <a:lnSpc>
                <a:spcPts val="1050"/>
              </a:lnSpc>
              <a:spcBef>
                <a:spcPts val="45"/>
              </a:spcBef>
              <a:buChar char="-"/>
              <a:tabLst>
                <a:tab pos="469265" algn="l"/>
                <a:tab pos="469900" algn="l"/>
              </a:tabLst>
            </a:pPr>
            <a:r>
              <a:rPr dirty="0" sz="900" spc="-5">
                <a:latin typeface="Noto Sans"/>
                <a:cs typeface="Noto Sans"/>
              </a:rPr>
              <a:t>Guru </a:t>
            </a:r>
            <a:r>
              <a:rPr dirty="0" sz="900" spc="-10">
                <a:latin typeface="Noto Sans"/>
                <a:cs typeface="Noto Sans"/>
              </a:rPr>
              <a:t>meminta peserta didik untuk melakukan </a:t>
            </a:r>
            <a:r>
              <a:rPr dirty="0" sz="900" spc="-20">
                <a:latin typeface="Noto Sans"/>
                <a:cs typeface="Noto Sans"/>
              </a:rPr>
              <a:t>kegiatan: </a:t>
            </a:r>
            <a:r>
              <a:rPr dirty="0" sz="900" spc="-10">
                <a:latin typeface="Noto Sans"/>
                <a:cs typeface="Noto Sans"/>
              </a:rPr>
              <a:t>Mari Berimajinasi Lewat Rupa. peserta didik </a:t>
            </a:r>
            <a:r>
              <a:rPr dirty="0" sz="900" spc="-15">
                <a:latin typeface="Noto Sans"/>
                <a:cs typeface="Noto Sans"/>
              </a:rPr>
              <a:t>melengkapi </a:t>
            </a:r>
            <a:r>
              <a:rPr dirty="0" sz="900" spc="-20">
                <a:latin typeface="Noto Sans"/>
                <a:cs typeface="Noto Sans"/>
              </a:rPr>
              <a:t>gambar garis </a:t>
            </a:r>
            <a:r>
              <a:rPr dirty="0" sz="900" spc="-10">
                <a:latin typeface="Noto Sans"/>
                <a:cs typeface="Noto Sans"/>
              </a:rPr>
              <a:t>atau simbol </a:t>
            </a:r>
            <a:r>
              <a:rPr dirty="0" sz="900" spc="-25">
                <a:latin typeface="Noto Sans"/>
                <a:cs typeface="Noto Sans"/>
              </a:rPr>
              <a:t>yang </a:t>
            </a:r>
            <a:r>
              <a:rPr dirty="0" sz="900" spc="-10">
                <a:latin typeface="Noto Sans"/>
                <a:cs typeface="Noto Sans"/>
              </a:rPr>
              <a:t>ada pada  kotak sesuai imajinasinya. peserta didik dapat </a:t>
            </a:r>
            <a:r>
              <a:rPr dirty="0" sz="900" spc="-15">
                <a:latin typeface="Noto Sans"/>
                <a:cs typeface="Noto Sans"/>
              </a:rPr>
              <a:t>melengkapi </a:t>
            </a:r>
            <a:r>
              <a:rPr dirty="0" sz="900" spc="-20">
                <a:latin typeface="Noto Sans"/>
                <a:cs typeface="Noto Sans"/>
              </a:rPr>
              <a:t>gambar dengan </a:t>
            </a:r>
            <a:r>
              <a:rPr dirty="0" sz="900" spc="-10">
                <a:latin typeface="Noto Sans"/>
                <a:cs typeface="Noto Sans"/>
              </a:rPr>
              <a:t>warna. peserta didik </a:t>
            </a:r>
            <a:r>
              <a:rPr dirty="0" sz="900" spc="-20">
                <a:latin typeface="Noto Sans"/>
                <a:cs typeface="Noto Sans"/>
              </a:rPr>
              <a:t>berbagi </a:t>
            </a:r>
            <a:r>
              <a:rPr dirty="0" sz="900" spc="-10">
                <a:latin typeface="Noto Sans"/>
                <a:cs typeface="Noto Sans"/>
              </a:rPr>
              <a:t>dan </a:t>
            </a:r>
            <a:r>
              <a:rPr dirty="0" sz="900" spc="-15">
                <a:latin typeface="Noto Sans"/>
                <a:cs typeface="Noto Sans"/>
              </a:rPr>
              <a:t>membandingkan </a:t>
            </a:r>
            <a:r>
              <a:rPr dirty="0" sz="900" spc="-10">
                <a:latin typeface="Noto Sans"/>
                <a:cs typeface="Noto Sans"/>
              </a:rPr>
              <a:t>hasil imajinasinya </a:t>
            </a:r>
            <a:r>
              <a:rPr dirty="0" sz="900" spc="-20">
                <a:latin typeface="Noto Sans"/>
                <a:cs typeface="Noto Sans"/>
              </a:rPr>
              <a:t>dengan  </a:t>
            </a:r>
            <a:r>
              <a:rPr dirty="0" sz="900" spc="-5">
                <a:latin typeface="Noto Sans"/>
                <a:cs typeface="Noto Sans"/>
              </a:rPr>
              <a:t>teman </a:t>
            </a:r>
            <a:r>
              <a:rPr dirty="0" sz="900" spc="-15">
                <a:latin typeface="Noto Sans"/>
                <a:cs typeface="Noto Sans"/>
              </a:rPr>
              <a:t>sebangku/sekelompok </a:t>
            </a:r>
            <a:r>
              <a:rPr dirty="0" sz="900" spc="-20">
                <a:latin typeface="Noto Sans"/>
                <a:cs typeface="Noto Sans"/>
              </a:rPr>
              <a:t>menggunakan </a:t>
            </a:r>
            <a:r>
              <a:rPr dirty="0" sz="900" spc="-10">
                <a:latin typeface="Noto Sans"/>
                <a:cs typeface="Noto Sans"/>
              </a:rPr>
              <a:t>pertanyaan</a:t>
            </a:r>
            <a:r>
              <a:rPr dirty="0" sz="900" spc="20">
                <a:latin typeface="Noto Sans"/>
                <a:cs typeface="Noto Sans"/>
              </a:rPr>
              <a:t> </a:t>
            </a:r>
            <a:r>
              <a:rPr dirty="0" sz="900" spc="-10">
                <a:latin typeface="Noto Sans"/>
                <a:cs typeface="Noto Sans"/>
              </a:rPr>
              <a:t>panduan.</a:t>
            </a:r>
            <a:endParaRPr sz="900">
              <a:latin typeface="Noto Sans"/>
              <a:cs typeface="Noto Sans"/>
            </a:endParaRPr>
          </a:p>
          <a:p>
            <a:pPr marL="469265" marR="6985" indent="-265430">
              <a:lnSpc>
                <a:spcPts val="1050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900" spc="-5">
                <a:latin typeface="Noto Sans"/>
                <a:cs typeface="Noto Sans"/>
              </a:rPr>
              <a:t>Guru </a:t>
            </a:r>
            <a:r>
              <a:rPr dirty="0" sz="900" spc="-10">
                <a:latin typeface="Noto Sans"/>
                <a:cs typeface="Noto Sans"/>
              </a:rPr>
              <a:t>meminta peserta didik untuk melakukan </a:t>
            </a:r>
            <a:r>
              <a:rPr dirty="0" sz="900" spc="-20">
                <a:latin typeface="Noto Sans"/>
                <a:cs typeface="Noto Sans"/>
              </a:rPr>
              <a:t>kegiatan: </a:t>
            </a:r>
            <a:r>
              <a:rPr dirty="0" sz="900" spc="-10">
                <a:latin typeface="Noto Sans"/>
                <a:cs typeface="Noto Sans"/>
              </a:rPr>
              <a:t>Mari Berimajinasi Lewat Kata. peserta didik </a:t>
            </a:r>
            <a:r>
              <a:rPr dirty="0" sz="900" spc="-15">
                <a:latin typeface="Noto Sans"/>
                <a:cs typeface="Noto Sans"/>
              </a:rPr>
              <a:t>melengkapi </a:t>
            </a:r>
            <a:r>
              <a:rPr dirty="0" sz="900" spc="-10">
                <a:latin typeface="Noto Sans"/>
                <a:cs typeface="Noto Sans"/>
              </a:rPr>
              <a:t>komik </a:t>
            </a:r>
            <a:r>
              <a:rPr dirty="0" sz="900" spc="-20">
                <a:latin typeface="Noto Sans"/>
                <a:cs typeface="Noto Sans"/>
              </a:rPr>
              <a:t>dengan </a:t>
            </a:r>
            <a:r>
              <a:rPr dirty="0" sz="900" spc="-10">
                <a:latin typeface="Noto Sans"/>
                <a:cs typeface="Noto Sans"/>
              </a:rPr>
              <a:t>kalimat percakapan sesuai  imajinasinya. peserta didik dapat </a:t>
            </a:r>
            <a:r>
              <a:rPr dirty="0" sz="900" spc="-15">
                <a:latin typeface="Noto Sans"/>
                <a:cs typeface="Noto Sans"/>
              </a:rPr>
              <a:t>melengkapi </a:t>
            </a:r>
            <a:r>
              <a:rPr dirty="0" sz="900" spc="-10">
                <a:latin typeface="Noto Sans"/>
                <a:cs typeface="Noto Sans"/>
              </a:rPr>
              <a:t>komik </a:t>
            </a:r>
            <a:r>
              <a:rPr dirty="0" sz="900" spc="-20">
                <a:latin typeface="Noto Sans"/>
                <a:cs typeface="Noto Sans"/>
              </a:rPr>
              <a:t>dengan </a:t>
            </a:r>
            <a:r>
              <a:rPr dirty="0" sz="900" spc="-5">
                <a:latin typeface="Noto Sans"/>
                <a:cs typeface="Noto Sans"/>
              </a:rPr>
              <a:t>tambahan </a:t>
            </a:r>
            <a:r>
              <a:rPr dirty="0" sz="900" spc="-10">
                <a:latin typeface="Noto Sans"/>
                <a:cs typeface="Noto Sans"/>
              </a:rPr>
              <a:t>latar dan warna. peserta didik </a:t>
            </a:r>
            <a:r>
              <a:rPr dirty="0" sz="900" spc="-20">
                <a:latin typeface="Noto Sans"/>
                <a:cs typeface="Noto Sans"/>
              </a:rPr>
              <a:t>berbagi </a:t>
            </a:r>
            <a:r>
              <a:rPr dirty="0" sz="900" spc="-10">
                <a:latin typeface="Noto Sans"/>
                <a:cs typeface="Noto Sans"/>
              </a:rPr>
              <a:t>dan </a:t>
            </a:r>
            <a:r>
              <a:rPr dirty="0" sz="900" spc="-15">
                <a:latin typeface="Noto Sans"/>
                <a:cs typeface="Noto Sans"/>
              </a:rPr>
              <a:t>membandingkan </a:t>
            </a:r>
            <a:r>
              <a:rPr dirty="0" sz="900" spc="-10">
                <a:latin typeface="Noto Sans"/>
                <a:cs typeface="Noto Sans"/>
              </a:rPr>
              <a:t>hasil imajinasinya  </a:t>
            </a:r>
            <a:r>
              <a:rPr dirty="0" sz="900" spc="-20">
                <a:latin typeface="Noto Sans"/>
                <a:cs typeface="Noto Sans"/>
              </a:rPr>
              <a:t>dengan </a:t>
            </a:r>
            <a:r>
              <a:rPr dirty="0" sz="900" spc="-5">
                <a:latin typeface="Noto Sans"/>
                <a:cs typeface="Noto Sans"/>
              </a:rPr>
              <a:t>teman </a:t>
            </a:r>
            <a:r>
              <a:rPr dirty="0" sz="900" spc="-15">
                <a:latin typeface="Noto Sans"/>
                <a:cs typeface="Noto Sans"/>
              </a:rPr>
              <a:t>sebangku/sekelompok </a:t>
            </a:r>
            <a:r>
              <a:rPr dirty="0" sz="900" spc="-20">
                <a:latin typeface="Noto Sans"/>
                <a:cs typeface="Noto Sans"/>
              </a:rPr>
              <a:t>menggunakan </a:t>
            </a:r>
            <a:r>
              <a:rPr dirty="0" sz="900" spc="-10">
                <a:latin typeface="Noto Sans"/>
                <a:cs typeface="Noto Sans"/>
              </a:rPr>
              <a:t>pertanyaan</a:t>
            </a:r>
            <a:r>
              <a:rPr dirty="0" sz="900" spc="35">
                <a:latin typeface="Noto Sans"/>
                <a:cs typeface="Noto Sans"/>
              </a:rPr>
              <a:t> </a:t>
            </a:r>
            <a:r>
              <a:rPr dirty="0" sz="900" spc="-10">
                <a:latin typeface="Noto Sans"/>
                <a:cs typeface="Noto Sans"/>
              </a:rPr>
              <a:t>panduan.</a:t>
            </a:r>
            <a:endParaRPr sz="900">
              <a:latin typeface="Noto Sans"/>
              <a:cs typeface="Noto Sans"/>
            </a:endParaRPr>
          </a:p>
          <a:p>
            <a:pPr marL="469900" indent="-265430">
              <a:lnSpc>
                <a:spcPts val="1005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900" spc="-5">
                <a:latin typeface="Noto Sans"/>
                <a:cs typeface="Noto Sans"/>
              </a:rPr>
              <a:t>Guru </a:t>
            </a:r>
            <a:r>
              <a:rPr dirty="0" sz="900" spc="-10">
                <a:latin typeface="Noto Sans"/>
                <a:cs typeface="Noto Sans"/>
              </a:rPr>
              <a:t>meminta perwakilan peserta didik </a:t>
            </a:r>
            <a:r>
              <a:rPr dirty="0" sz="900" spc="-20">
                <a:latin typeface="Noto Sans"/>
                <a:cs typeface="Noto Sans"/>
              </a:rPr>
              <a:t>berbagi </a:t>
            </a:r>
            <a:r>
              <a:rPr dirty="0" sz="900" spc="-10">
                <a:latin typeface="Noto Sans"/>
                <a:cs typeface="Noto Sans"/>
              </a:rPr>
              <a:t>hasil diskusi </a:t>
            </a:r>
            <a:r>
              <a:rPr dirty="0" sz="900" spc="-20">
                <a:latin typeface="Noto Sans"/>
                <a:cs typeface="Noto Sans"/>
              </a:rPr>
              <a:t>dengan</a:t>
            </a:r>
            <a:r>
              <a:rPr dirty="0" sz="900" spc="40">
                <a:latin typeface="Noto Sans"/>
                <a:cs typeface="Noto Sans"/>
              </a:rPr>
              <a:t> </a:t>
            </a:r>
            <a:r>
              <a:rPr dirty="0" sz="900" spc="-5">
                <a:latin typeface="Noto Sans"/>
                <a:cs typeface="Noto Sans"/>
              </a:rPr>
              <a:t>temannya.</a:t>
            </a:r>
            <a:endParaRPr sz="900">
              <a:latin typeface="Noto Sans"/>
              <a:cs typeface="Noto Sans"/>
            </a:endParaRPr>
          </a:p>
          <a:p>
            <a:pPr marL="469265" marR="66675" indent="-265430">
              <a:lnSpc>
                <a:spcPts val="1050"/>
              </a:lnSpc>
              <a:spcBef>
                <a:spcPts val="40"/>
              </a:spcBef>
              <a:buChar char="-"/>
              <a:tabLst>
                <a:tab pos="469265" algn="l"/>
                <a:tab pos="469900" algn="l"/>
              </a:tabLst>
            </a:pPr>
            <a:r>
              <a:rPr dirty="0" sz="900" spc="-5">
                <a:latin typeface="Noto Sans"/>
                <a:cs typeface="Noto Sans"/>
              </a:rPr>
              <a:t>Guru </a:t>
            </a:r>
            <a:r>
              <a:rPr dirty="0" sz="900" spc="-10">
                <a:latin typeface="Noto Sans"/>
                <a:cs typeface="Noto Sans"/>
              </a:rPr>
              <a:t>meminta peserta didik untuk melakukan </a:t>
            </a:r>
            <a:r>
              <a:rPr dirty="0" sz="900" spc="-20">
                <a:latin typeface="Noto Sans"/>
                <a:cs typeface="Noto Sans"/>
              </a:rPr>
              <a:t>kegiatan ketiga: </a:t>
            </a:r>
            <a:r>
              <a:rPr dirty="0" sz="900" spc="-10">
                <a:latin typeface="Noto Sans"/>
                <a:cs typeface="Noto Sans"/>
              </a:rPr>
              <a:t>Mari Berimajinasi Lewat Karya. </a:t>
            </a:r>
            <a:r>
              <a:rPr dirty="0" sz="900" spc="-5">
                <a:latin typeface="Noto Sans"/>
                <a:cs typeface="Noto Sans"/>
              </a:rPr>
              <a:t>Guru </a:t>
            </a:r>
            <a:r>
              <a:rPr dirty="0" sz="900" spc="-10">
                <a:latin typeface="Noto Sans"/>
                <a:cs typeface="Noto Sans"/>
              </a:rPr>
              <a:t>memberikan sebuah konteks </a:t>
            </a:r>
            <a:r>
              <a:rPr dirty="0" sz="900" spc="-20">
                <a:latin typeface="Noto Sans"/>
                <a:cs typeface="Noto Sans"/>
              </a:rPr>
              <a:t>dengan </a:t>
            </a:r>
            <a:r>
              <a:rPr dirty="0" sz="900" spc="-10">
                <a:latin typeface="Noto Sans"/>
                <a:cs typeface="Noto Sans"/>
              </a:rPr>
              <a:t>situasi berikut:  peserta didik adalah salah satu peserta kompetisi inovasi </a:t>
            </a:r>
            <a:r>
              <a:rPr dirty="0" sz="900" spc="-15">
                <a:latin typeface="Noto Sans"/>
                <a:cs typeface="Noto Sans"/>
              </a:rPr>
              <a:t>muda, </a:t>
            </a:r>
            <a:r>
              <a:rPr dirty="0" sz="900" spc="-10">
                <a:latin typeface="Noto Sans"/>
                <a:cs typeface="Noto Sans"/>
              </a:rPr>
              <a:t>di mana mereka diminta untuk membuat inovasi atas salah satu produk </a:t>
            </a:r>
            <a:r>
              <a:rPr dirty="0" sz="900" spc="-15">
                <a:latin typeface="Noto Sans"/>
                <a:cs typeface="Noto Sans"/>
              </a:rPr>
              <a:t>kelengkapan  </a:t>
            </a:r>
            <a:r>
              <a:rPr dirty="0" sz="900" spc="-10">
                <a:latin typeface="Noto Sans"/>
                <a:cs typeface="Noto Sans"/>
              </a:rPr>
              <a:t>sekolah. peserta didik </a:t>
            </a:r>
            <a:r>
              <a:rPr dirty="0" sz="900" spc="-15">
                <a:latin typeface="Noto Sans"/>
                <a:cs typeface="Noto Sans"/>
              </a:rPr>
              <a:t>melengkapi </a:t>
            </a:r>
            <a:r>
              <a:rPr dirty="0" sz="900" spc="-20">
                <a:latin typeface="Noto Sans"/>
                <a:cs typeface="Noto Sans"/>
              </a:rPr>
              <a:t>gambar </a:t>
            </a:r>
            <a:r>
              <a:rPr dirty="0" sz="900" spc="-10">
                <a:latin typeface="Noto Sans"/>
                <a:cs typeface="Noto Sans"/>
              </a:rPr>
              <a:t>dasar pada lembar kerja (atau bisa </a:t>
            </a:r>
            <a:r>
              <a:rPr dirty="0" sz="900" spc="-20">
                <a:latin typeface="Noto Sans"/>
                <a:cs typeface="Noto Sans"/>
              </a:rPr>
              <a:t>menggambar </a:t>
            </a:r>
            <a:r>
              <a:rPr dirty="0" sz="900" spc="-10">
                <a:latin typeface="Noto Sans"/>
                <a:cs typeface="Noto Sans"/>
              </a:rPr>
              <a:t>kembali pada kertas </a:t>
            </a:r>
            <a:r>
              <a:rPr dirty="0" sz="900" spc="-20">
                <a:latin typeface="Noto Sans"/>
                <a:cs typeface="Noto Sans"/>
              </a:rPr>
              <a:t>kosong </a:t>
            </a:r>
            <a:r>
              <a:rPr dirty="0" sz="900" spc="-10">
                <a:latin typeface="Noto Sans"/>
                <a:cs typeface="Noto Sans"/>
              </a:rPr>
              <a:t>atau pada media </a:t>
            </a:r>
            <a:r>
              <a:rPr dirty="0" sz="900" spc="-20">
                <a:latin typeface="Noto Sans"/>
                <a:cs typeface="Noto Sans"/>
              </a:rPr>
              <a:t>digital)  menggunakan </a:t>
            </a:r>
            <a:r>
              <a:rPr dirty="0" sz="900" spc="-10">
                <a:latin typeface="Noto Sans"/>
                <a:cs typeface="Noto Sans"/>
              </a:rPr>
              <a:t>daya imajinasinya sekreatif</a:t>
            </a:r>
            <a:r>
              <a:rPr dirty="0" sz="900" spc="15">
                <a:latin typeface="Noto Sans"/>
                <a:cs typeface="Noto Sans"/>
              </a:rPr>
              <a:t> </a:t>
            </a:r>
            <a:r>
              <a:rPr dirty="0" sz="900" spc="-20">
                <a:latin typeface="Noto Sans"/>
                <a:cs typeface="Noto Sans"/>
              </a:rPr>
              <a:t>mungkin.</a:t>
            </a:r>
            <a:endParaRPr sz="900">
              <a:latin typeface="Noto Sans"/>
              <a:cs typeface="Noto Sans"/>
            </a:endParaRPr>
          </a:p>
          <a:p>
            <a:pPr marL="469900" indent="-265430">
              <a:lnSpc>
                <a:spcPts val="1005"/>
              </a:lnSpc>
              <a:buChar char="-"/>
              <a:tabLst>
                <a:tab pos="469265" algn="l"/>
                <a:tab pos="469900" algn="l"/>
              </a:tabLst>
            </a:pPr>
            <a:r>
              <a:rPr dirty="0" sz="900" spc="-5">
                <a:latin typeface="Noto Sans"/>
                <a:cs typeface="Noto Sans"/>
              </a:rPr>
              <a:t>Guru </a:t>
            </a:r>
            <a:r>
              <a:rPr dirty="0" sz="900" spc="-10">
                <a:latin typeface="Noto Sans"/>
                <a:cs typeface="Noto Sans"/>
              </a:rPr>
              <a:t>dapat </a:t>
            </a:r>
            <a:r>
              <a:rPr dirty="0" sz="900" spc="-15">
                <a:latin typeface="Noto Sans"/>
                <a:cs typeface="Noto Sans"/>
              </a:rPr>
              <a:t>mengadakan </a:t>
            </a:r>
            <a:r>
              <a:rPr dirty="0" sz="900" spc="-20">
                <a:latin typeface="Noto Sans"/>
                <a:cs typeface="Noto Sans"/>
              </a:rPr>
              <a:t>kegiatan gallery </a:t>
            </a:r>
            <a:r>
              <a:rPr dirty="0" sz="900" spc="-10">
                <a:latin typeface="Noto Sans"/>
                <a:cs typeface="Noto Sans"/>
              </a:rPr>
              <a:t>walk </a:t>
            </a:r>
            <a:r>
              <a:rPr dirty="0" sz="900" spc="-25">
                <a:latin typeface="Noto Sans"/>
                <a:cs typeface="Noto Sans"/>
              </a:rPr>
              <a:t>agar </a:t>
            </a:r>
            <a:r>
              <a:rPr dirty="0" sz="900" spc="-10">
                <a:latin typeface="Noto Sans"/>
                <a:cs typeface="Noto Sans"/>
              </a:rPr>
              <a:t>peserta didik dapat </a:t>
            </a:r>
            <a:r>
              <a:rPr dirty="0" sz="900" spc="-20">
                <a:latin typeface="Noto Sans"/>
                <a:cs typeface="Noto Sans"/>
              </a:rPr>
              <a:t>saling </a:t>
            </a:r>
            <a:r>
              <a:rPr dirty="0" sz="900" spc="-10">
                <a:latin typeface="Noto Sans"/>
                <a:cs typeface="Noto Sans"/>
              </a:rPr>
              <a:t>melihat hasil kerja</a:t>
            </a:r>
            <a:r>
              <a:rPr dirty="0" sz="900" spc="114">
                <a:latin typeface="Noto Sans"/>
                <a:cs typeface="Noto Sans"/>
              </a:rPr>
              <a:t> </a:t>
            </a:r>
            <a:r>
              <a:rPr dirty="0" sz="900" spc="-5">
                <a:latin typeface="Noto Sans"/>
                <a:cs typeface="Noto Sans"/>
              </a:rPr>
              <a:t>teman-temannya</a:t>
            </a:r>
            <a:endParaRPr sz="900">
              <a:latin typeface="Noto Sans"/>
              <a:cs typeface="Noto Sans"/>
            </a:endParaRPr>
          </a:p>
          <a:p>
            <a:pPr marL="469265" marR="173355" indent="-265430">
              <a:lnSpc>
                <a:spcPts val="1050"/>
              </a:lnSpc>
              <a:spcBef>
                <a:spcPts val="45"/>
              </a:spcBef>
              <a:buChar char="-"/>
              <a:tabLst>
                <a:tab pos="469265" algn="l"/>
                <a:tab pos="469900" algn="l"/>
              </a:tabLst>
            </a:pPr>
            <a:r>
              <a:rPr dirty="0" sz="900" spc="-5">
                <a:latin typeface="Noto Sans"/>
                <a:cs typeface="Noto Sans"/>
              </a:rPr>
              <a:t>Guru </a:t>
            </a:r>
            <a:r>
              <a:rPr dirty="0" sz="900" spc="-10">
                <a:latin typeface="Noto Sans"/>
                <a:cs typeface="Noto Sans"/>
              </a:rPr>
              <a:t>menunjukkan </a:t>
            </a:r>
            <a:r>
              <a:rPr dirty="0" sz="900" spc="-20">
                <a:latin typeface="Noto Sans"/>
                <a:cs typeface="Noto Sans"/>
              </a:rPr>
              <a:t>diagram </a:t>
            </a:r>
            <a:r>
              <a:rPr dirty="0" sz="900" spc="-15">
                <a:latin typeface="Noto Sans"/>
                <a:cs typeface="Noto Sans"/>
              </a:rPr>
              <a:t>tentang </a:t>
            </a:r>
            <a:r>
              <a:rPr dirty="0" sz="900" spc="-10">
                <a:latin typeface="Noto Sans"/>
                <a:cs typeface="Noto Sans"/>
              </a:rPr>
              <a:t>Karakteristik dari Kreativitas </a:t>
            </a:r>
            <a:r>
              <a:rPr dirty="0" sz="900" spc="-15">
                <a:latin typeface="Noto Sans"/>
                <a:cs typeface="Noto Sans"/>
              </a:rPr>
              <a:t>(Unik, Baru, </a:t>
            </a:r>
            <a:r>
              <a:rPr dirty="0" sz="900" spc="-20">
                <a:latin typeface="Noto Sans"/>
                <a:cs typeface="Noto Sans"/>
              </a:rPr>
              <a:t>Inovatif, </a:t>
            </a:r>
            <a:r>
              <a:rPr dirty="0" sz="900" spc="-10">
                <a:latin typeface="Noto Sans"/>
                <a:cs typeface="Noto Sans"/>
              </a:rPr>
              <a:t>Asli) dan </a:t>
            </a:r>
            <a:r>
              <a:rPr dirty="0" sz="900" spc="-15">
                <a:latin typeface="Noto Sans"/>
                <a:cs typeface="Noto Sans"/>
              </a:rPr>
              <a:t>bagaimana </a:t>
            </a:r>
            <a:r>
              <a:rPr dirty="0" sz="900" spc="-20">
                <a:latin typeface="Noto Sans"/>
                <a:cs typeface="Noto Sans"/>
              </a:rPr>
              <a:t>Pengembangan </a:t>
            </a:r>
            <a:r>
              <a:rPr dirty="0" sz="900" spc="-10">
                <a:latin typeface="Noto Sans"/>
                <a:cs typeface="Noto Sans"/>
              </a:rPr>
              <a:t>kreativitas dapat  dilaksanakan pada: kreativitas </a:t>
            </a:r>
            <a:r>
              <a:rPr dirty="0" sz="900" spc="-25">
                <a:latin typeface="Noto Sans"/>
                <a:cs typeface="Noto Sans"/>
              </a:rPr>
              <a:t>lingkungan, </a:t>
            </a:r>
            <a:r>
              <a:rPr dirty="0" sz="900" spc="-10">
                <a:latin typeface="Noto Sans"/>
                <a:cs typeface="Noto Sans"/>
              </a:rPr>
              <a:t>kreativitas </a:t>
            </a:r>
            <a:r>
              <a:rPr dirty="0" sz="900" spc="-15">
                <a:latin typeface="Noto Sans"/>
                <a:cs typeface="Noto Sans"/>
              </a:rPr>
              <a:t>produk, </a:t>
            </a:r>
            <a:r>
              <a:rPr dirty="0" sz="900" spc="-10">
                <a:latin typeface="Noto Sans"/>
                <a:cs typeface="Noto Sans"/>
              </a:rPr>
              <a:t>kreativitas proses, kreativitas SDM. </a:t>
            </a:r>
            <a:r>
              <a:rPr dirty="0" sz="900" spc="-5">
                <a:latin typeface="Noto Sans"/>
                <a:cs typeface="Noto Sans"/>
              </a:rPr>
              <a:t>Guru </a:t>
            </a:r>
            <a:r>
              <a:rPr dirty="0" sz="900" spc="-10">
                <a:latin typeface="Noto Sans"/>
                <a:cs typeface="Noto Sans"/>
              </a:rPr>
              <a:t>membuka diskusi </a:t>
            </a:r>
            <a:r>
              <a:rPr dirty="0" sz="900" spc="-20">
                <a:latin typeface="Noto Sans"/>
                <a:cs typeface="Noto Sans"/>
              </a:rPr>
              <a:t>dengan </a:t>
            </a:r>
            <a:r>
              <a:rPr dirty="0" sz="900" spc="-10">
                <a:latin typeface="Noto Sans"/>
                <a:cs typeface="Noto Sans"/>
              </a:rPr>
              <a:t>peserta didik </a:t>
            </a:r>
            <a:r>
              <a:rPr dirty="0" sz="900" spc="-15">
                <a:latin typeface="Noto Sans"/>
                <a:cs typeface="Noto Sans"/>
              </a:rPr>
              <a:t>tentang  </a:t>
            </a:r>
            <a:r>
              <a:rPr dirty="0" sz="900" spc="-10">
                <a:latin typeface="Noto Sans"/>
                <a:cs typeface="Noto Sans"/>
              </a:rPr>
              <a:t>apa </a:t>
            </a:r>
            <a:r>
              <a:rPr dirty="0" sz="900" spc="-25">
                <a:latin typeface="Noto Sans"/>
                <a:cs typeface="Noto Sans"/>
              </a:rPr>
              <a:t>yang </a:t>
            </a:r>
            <a:r>
              <a:rPr dirty="0" sz="900" spc="-10">
                <a:latin typeface="Noto Sans"/>
                <a:cs typeface="Noto Sans"/>
              </a:rPr>
              <a:t>mereka pahami dari </a:t>
            </a:r>
            <a:r>
              <a:rPr dirty="0" sz="900" spc="-20">
                <a:latin typeface="Noto Sans"/>
                <a:cs typeface="Noto Sans"/>
              </a:rPr>
              <a:t>diagram </a:t>
            </a:r>
            <a:r>
              <a:rPr dirty="0" sz="900" spc="-5">
                <a:latin typeface="Noto Sans"/>
                <a:cs typeface="Noto Sans"/>
              </a:rPr>
              <a:t>tersebut. Guru </a:t>
            </a:r>
            <a:r>
              <a:rPr dirty="0" sz="900" spc="-10">
                <a:latin typeface="Noto Sans"/>
                <a:cs typeface="Noto Sans"/>
              </a:rPr>
              <a:t>meminta peserta didik menjelaskan kreativitas </a:t>
            </a:r>
            <a:r>
              <a:rPr dirty="0" sz="900" spc="-25">
                <a:latin typeface="Noto Sans"/>
                <a:cs typeface="Noto Sans"/>
              </a:rPr>
              <a:t>yang </a:t>
            </a:r>
            <a:r>
              <a:rPr dirty="0" sz="900" spc="-10">
                <a:latin typeface="Noto Sans"/>
                <a:cs typeface="Noto Sans"/>
              </a:rPr>
              <a:t>mereka sajikan dari </a:t>
            </a:r>
            <a:r>
              <a:rPr dirty="0" sz="900" spc="-20">
                <a:latin typeface="Noto Sans"/>
                <a:cs typeface="Noto Sans"/>
              </a:rPr>
              <a:t>tugas</a:t>
            </a:r>
            <a:r>
              <a:rPr dirty="0" sz="900" spc="15">
                <a:latin typeface="Noto Sans"/>
                <a:cs typeface="Noto Sans"/>
              </a:rPr>
              <a:t> </a:t>
            </a:r>
            <a:r>
              <a:rPr dirty="0" sz="900" spc="-10">
                <a:latin typeface="Noto Sans"/>
                <a:cs typeface="Noto Sans"/>
              </a:rPr>
              <a:t>Sepatu </a:t>
            </a:r>
            <a:r>
              <a:rPr dirty="0" sz="900" spc="-20">
                <a:latin typeface="Noto Sans"/>
                <a:cs typeface="Noto Sans"/>
              </a:rPr>
              <a:t>Impian.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474" y="4833372"/>
            <a:ext cx="3448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latin typeface="Noto Sans"/>
                <a:cs typeface="Noto Sans"/>
              </a:rPr>
              <a:t>Tugas:</a:t>
            </a:r>
            <a:endParaRPr sz="9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295" y="4966722"/>
            <a:ext cx="4034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64795" algn="l"/>
              </a:tabLst>
            </a:pPr>
            <a:r>
              <a:rPr dirty="0" sz="900">
                <a:latin typeface="Noto Sans"/>
                <a:cs typeface="Noto Sans"/>
              </a:rPr>
              <a:t>-	</a:t>
            </a:r>
            <a:r>
              <a:rPr dirty="0" sz="900" spc="-15">
                <a:latin typeface="Noto Sans"/>
                <a:cs typeface="Noto Sans"/>
              </a:rPr>
              <a:t>Melengkapi </a:t>
            </a:r>
            <a:r>
              <a:rPr dirty="0" sz="900" spc="-20">
                <a:latin typeface="Noto Sans"/>
                <a:cs typeface="Noto Sans"/>
              </a:rPr>
              <a:t>tugas </a:t>
            </a:r>
            <a:r>
              <a:rPr dirty="0" sz="900" spc="-10">
                <a:latin typeface="Noto Sans"/>
                <a:cs typeface="Noto Sans"/>
              </a:rPr>
              <a:t>sepatu impian pada </a:t>
            </a:r>
            <a:r>
              <a:rPr dirty="0" sz="900" spc="-20">
                <a:latin typeface="Noto Sans"/>
                <a:cs typeface="Noto Sans"/>
              </a:rPr>
              <a:t>kegiatan </a:t>
            </a:r>
            <a:r>
              <a:rPr dirty="0" sz="900" spc="-10">
                <a:latin typeface="Noto Sans"/>
                <a:cs typeface="Noto Sans"/>
              </a:rPr>
              <a:t>mandiri atau di</a:t>
            </a:r>
            <a:r>
              <a:rPr dirty="0" sz="900" spc="80">
                <a:latin typeface="Noto Sans"/>
                <a:cs typeface="Noto Sans"/>
              </a:rPr>
              <a:t> </a:t>
            </a:r>
            <a:r>
              <a:rPr dirty="0" sz="900" spc="-10">
                <a:latin typeface="Noto Sans"/>
                <a:cs typeface="Noto Sans"/>
              </a:rPr>
              <a:t>rumah.</a:t>
            </a:r>
            <a:endParaRPr sz="9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8399" y="807023"/>
            <a:ext cx="8288020" cy="4177665"/>
            <a:chOff x="378399" y="807023"/>
            <a:chExt cx="8288020" cy="4177665"/>
          </a:xfrm>
        </p:grpSpPr>
        <p:sp>
          <p:nvSpPr>
            <p:cNvPr id="3" name="object 3"/>
            <p:cNvSpPr/>
            <p:nvPr/>
          </p:nvSpPr>
          <p:spPr>
            <a:xfrm>
              <a:off x="378399" y="807023"/>
              <a:ext cx="8288020" cy="3144520"/>
            </a:xfrm>
            <a:custGeom>
              <a:avLst/>
              <a:gdLst/>
              <a:ahLst/>
              <a:cxnLst/>
              <a:rect l="l" t="t" r="r" b="b"/>
              <a:pathLst>
                <a:path w="8288020" h="3144520">
                  <a:moveTo>
                    <a:pt x="0" y="3144168"/>
                  </a:moveTo>
                  <a:lnTo>
                    <a:pt x="8287783" y="3144168"/>
                  </a:lnTo>
                  <a:lnTo>
                    <a:pt x="8287783" y="0"/>
                  </a:lnTo>
                  <a:lnTo>
                    <a:pt x="0" y="0"/>
                  </a:lnTo>
                  <a:lnTo>
                    <a:pt x="0" y="3144168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35643" y="897948"/>
              <a:ext cx="2482920" cy="21867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409766" y="897948"/>
              <a:ext cx="3507567" cy="14930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268247" y="3951192"/>
              <a:ext cx="6223635" cy="1033780"/>
            </a:xfrm>
            <a:custGeom>
              <a:avLst/>
              <a:gdLst/>
              <a:ahLst/>
              <a:cxnLst/>
              <a:rect l="l" t="t" r="r" b="b"/>
              <a:pathLst>
                <a:path w="6223634" h="1033779">
                  <a:moveTo>
                    <a:pt x="6223187" y="1033197"/>
                  </a:moveTo>
                  <a:lnTo>
                    <a:pt x="0" y="1033197"/>
                  </a:lnTo>
                  <a:lnTo>
                    <a:pt x="0" y="0"/>
                  </a:lnTo>
                  <a:lnTo>
                    <a:pt x="6223187" y="0"/>
                  </a:lnTo>
                  <a:lnTo>
                    <a:pt x="6223187" y="1033197"/>
                  </a:lnTo>
                  <a:close/>
                </a:path>
              </a:pathLst>
            </a:custGeom>
            <a:solidFill>
              <a:srgbClr val="F99777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68861" y="181132"/>
          <a:ext cx="8316595" cy="4653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3110"/>
                <a:gridCol w="4994910"/>
              </a:tblGrid>
              <a:tr h="6101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2700" spc="-55">
                          <a:latin typeface="Verdana"/>
                          <a:cs typeface="Verdana"/>
                        </a:rPr>
                        <a:t>Kreativitas</a:t>
                      </a:r>
                      <a:endParaRPr sz="2700">
                        <a:latin typeface="Verdana"/>
                        <a:cs typeface="Verdana"/>
                      </a:endParaRPr>
                    </a:p>
                  </a:txBody>
                  <a:tcPr marL="0" marR="0" marB="0" marT="8636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3CAF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50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10260" marR="318770" indent="-489584">
                        <a:lnSpc>
                          <a:spcPts val="1420"/>
                        </a:lnSpc>
                        <a:spcBef>
                          <a:spcPts val="1440"/>
                        </a:spcBef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Gambar: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Karakteristik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dari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Kreativitas  Unik, Baru, </a:t>
                      </a:r>
                      <a:r>
                        <a:rPr dirty="0" sz="1200" spc="-25">
                          <a:latin typeface="Noto Sans"/>
                          <a:cs typeface="Noto Sans"/>
                        </a:rPr>
                        <a:t>Inovatif,</a:t>
                      </a:r>
                      <a:r>
                        <a:rPr dirty="0" sz="12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Asli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 marL="297815" marR="299085">
                        <a:lnSpc>
                          <a:spcPts val="1420"/>
                        </a:lnSpc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Gambar: </a:t>
                      </a:r>
                      <a:r>
                        <a:rPr dirty="0" sz="1200" spc="-25">
                          <a:latin typeface="Noto Sans"/>
                          <a:cs typeface="Noto Sans"/>
                        </a:rPr>
                        <a:t>Pengembangan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kreativitas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dapat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dilaksanakan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pada: 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kreativitas </a:t>
                      </a:r>
                      <a:r>
                        <a:rPr dirty="0" sz="1200" spc="-30">
                          <a:latin typeface="Noto Sans"/>
                          <a:cs typeface="Noto Sans"/>
                        </a:rPr>
                        <a:t>lingkungan,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kreativitas produk, kreativitas proses,  kreativitas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 SDM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85090" marR="121285">
                        <a:lnSpc>
                          <a:spcPts val="1420"/>
                        </a:lnSpc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Sumber:  </a:t>
                      </a:r>
                      <a:r>
                        <a:rPr dirty="0" u="heavy" sz="1200" spc="-15">
                          <a:solidFill>
                            <a:srgbClr val="1154CC"/>
                          </a:solidFill>
                          <a:uFill>
                            <a:solidFill>
                              <a:srgbClr val="1154CC"/>
                            </a:solidFill>
                          </a:uFill>
                          <a:latin typeface="Noto Sans"/>
                          <a:cs typeface="Noto Sans"/>
                          <a:hlinkClick r:id="rId4"/>
                        </a:rPr>
                        <a:t>https://www.researchgate.net/publication/304105996_The_Creative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 marL="85090">
                        <a:lnSpc>
                          <a:spcPts val="1385"/>
                        </a:lnSpc>
                      </a:pPr>
                      <a:r>
                        <a:rPr dirty="0" u="heavy" sz="1200" spc="-10">
                          <a:solidFill>
                            <a:srgbClr val="1154CC"/>
                          </a:solidFill>
                          <a:uFill>
                            <a:solidFill>
                              <a:srgbClr val="1154CC"/>
                            </a:solidFill>
                          </a:uFill>
                          <a:latin typeface="Noto Sans"/>
                          <a:cs typeface="Noto Sans"/>
                          <a:hlinkClick r:id="rId4"/>
                        </a:rPr>
                        <a:t>_Entrepreneur_A_Framework_of_Analysis/download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874023">
                <a:tc gridSpan="2">
                  <a:txBody>
                    <a:bodyPr/>
                    <a:lstStyle/>
                    <a:p>
                      <a:pPr marL="965835" marR="1286510">
                        <a:lnSpc>
                          <a:spcPct val="102299"/>
                        </a:lnSpc>
                        <a:spcBef>
                          <a:spcPts val="1290"/>
                        </a:spcBef>
                      </a:pPr>
                      <a:r>
                        <a:rPr dirty="0" sz="1100" spc="-15">
                          <a:latin typeface="Noto Sans"/>
                          <a:cs typeface="Noto Sans"/>
                        </a:rPr>
                        <a:t>Amati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sebuah usaha ekonomi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kreatif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di daerahmu. Lalu diskusikan </a:t>
                      </a:r>
                      <a:r>
                        <a:rPr dirty="0" sz="11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teman sekelasmu  pertanyaan-pertanyaan di bawah</a:t>
                      </a:r>
                      <a:r>
                        <a:rPr dirty="0" sz="11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ini.</a:t>
                      </a:r>
                      <a:endParaRPr sz="1100">
                        <a:latin typeface="Noto Sans"/>
                        <a:cs typeface="Noto Sans"/>
                      </a:endParaRPr>
                    </a:p>
                    <a:p>
                      <a:pPr marL="1384935" indent="-320675">
                        <a:lnSpc>
                          <a:spcPct val="100000"/>
                        </a:lnSpc>
                        <a:spcBef>
                          <a:spcPts val="30"/>
                        </a:spcBef>
                        <a:buAutoNum type="arabicPeriod"/>
                        <a:tabLst>
                          <a:tab pos="1384935" algn="l"/>
                          <a:tab pos="1385570" algn="l"/>
                        </a:tabLst>
                      </a:pPr>
                      <a:r>
                        <a:rPr dirty="0" sz="1100" spc="-10">
                          <a:latin typeface="Noto Sans"/>
                          <a:cs typeface="Noto Sans"/>
                        </a:rPr>
                        <a:t>Apa hal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kreatif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dari produk usaha</a:t>
                      </a:r>
                      <a:r>
                        <a:rPr dirty="0" sz="11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100" spc="-5">
                          <a:latin typeface="Noto Sans"/>
                          <a:cs typeface="Noto Sans"/>
                        </a:rPr>
                        <a:t>tersebut?</a:t>
                      </a:r>
                      <a:endParaRPr sz="1100">
                        <a:latin typeface="Noto Sans"/>
                        <a:cs typeface="Noto Sans"/>
                      </a:endParaRPr>
                    </a:p>
                    <a:p>
                      <a:pPr marL="1384935" indent="-320675">
                        <a:lnSpc>
                          <a:spcPct val="100000"/>
                        </a:lnSpc>
                        <a:spcBef>
                          <a:spcPts val="30"/>
                        </a:spcBef>
                        <a:buAutoNum type="arabicPeriod"/>
                        <a:tabLst>
                          <a:tab pos="1384935" algn="l"/>
                          <a:tab pos="1385570" algn="l"/>
                        </a:tabLst>
                      </a:pPr>
                      <a:r>
                        <a:rPr dirty="0" sz="1100" spc="-10">
                          <a:latin typeface="Noto Sans"/>
                          <a:cs typeface="Noto Sans"/>
                        </a:rPr>
                        <a:t>Pada </a:t>
                      </a:r>
                      <a:r>
                        <a:rPr dirty="0" sz="1100" spc="-25">
                          <a:latin typeface="Noto Sans"/>
                          <a:cs typeface="Noto Sans"/>
                        </a:rPr>
                        <a:t>bagian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apa </a:t>
                      </a:r>
                      <a:r>
                        <a:rPr dirty="0" sz="1100" spc="-25">
                          <a:latin typeface="Noto Sans"/>
                          <a:cs typeface="Noto Sans"/>
                        </a:rPr>
                        <a:t>pengembangan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kreativitas dilakukan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usaha</a:t>
                      </a:r>
                      <a:r>
                        <a:rPr dirty="0" sz="1100" spc="7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100" spc="-5">
                          <a:latin typeface="Noto Sans"/>
                          <a:cs typeface="Noto Sans"/>
                        </a:rPr>
                        <a:t>tersebut?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B="0" marT="16383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50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996180"/>
            <a:chOff x="0" y="0"/>
            <a:chExt cx="9144000" cy="4996180"/>
          </a:xfrm>
        </p:grpSpPr>
        <p:sp>
          <p:nvSpPr>
            <p:cNvPr id="3" name="object 3"/>
            <p:cNvSpPr/>
            <p:nvPr/>
          </p:nvSpPr>
          <p:spPr>
            <a:xfrm>
              <a:off x="281064" y="796955"/>
              <a:ext cx="8364220" cy="4189729"/>
            </a:xfrm>
            <a:custGeom>
              <a:avLst/>
              <a:gdLst/>
              <a:ahLst/>
              <a:cxnLst/>
              <a:rect l="l" t="t" r="r" b="b"/>
              <a:pathLst>
                <a:path w="8364220" h="4189729">
                  <a:moveTo>
                    <a:pt x="8363693" y="4189184"/>
                  </a:moveTo>
                  <a:lnTo>
                    <a:pt x="0" y="4189184"/>
                  </a:lnTo>
                  <a:lnTo>
                    <a:pt x="0" y="0"/>
                  </a:lnTo>
                  <a:lnTo>
                    <a:pt x="8363693" y="0"/>
                  </a:lnTo>
                  <a:lnTo>
                    <a:pt x="8363693" y="4189184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6349" y="792215"/>
              <a:ext cx="8373745" cy="4199255"/>
            </a:xfrm>
            <a:custGeom>
              <a:avLst/>
              <a:gdLst/>
              <a:ahLst/>
              <a:cxnLst/>
              <a:rect l="l" t="t" r="r" b="b"/>
              <a:pathLst>
                <a:path w="8373745" h="4199255">
                  <a:moveTo>
                    <a:pt x="4749" y="0"/>
                  </a:moveTo>
                  <a:lnTo>
                    <a:pt x="4749" y="4198799"/>
                  </a:lnTo>
                </a:path>
                <a:path w="8373745" h="4199255">
                  <a:moveTo>
                    <a:pt x="3575867" y="0"/>
                  </a:moveTo>
                  <a:lnTo>
                    <a:pt x="3575867" y="4198799"/>
                  </a:lnTo>
                </a:path>
                <a:path w="8373745" h="4199255">
                  <a:moveTo>
                    <a:pt x="8368408" y="0"/>
                  </a:moveTo>
                  <a:lnTo>
                    <a:pt x="8368408" y="4198799"/>
                  </a:lnTo>
                </a:path>
                <a:path w="8373745" h="4199255">
                  <a:moveTo>
                    <a:pt x="0" y="4749"/>
                  </a:moveTo>
                  <a:lnTo>
                    <a:pt x="8373158" y="4749"/>
                  </a:lnTo>
                </a:path>
                <a:path w="8373745" h="4199255">
                  <a:moveTo>
                    <a:pt x="0" y="4194049"/>
                  </a:moveTo>
                  <a:lnTo>
                    <a:pt x="8373158" y="4194049"/>
                  </a:lnTo>
                </a:path>
              </a:pathLst>
            </a:custGeom>
            <a:ln w="9524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354124" y="864911"/>
            <a:ext cx="3419475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5">
                <a:latin typeface="Noto Sans"/>
                <a:cs typeface="Noto Sans"/>
              </a:rPr>
              <a:t>Lengkapilah </a:t>
            </a:r>
            <a:r>
              <a:rPr dirty="0" sz="1000" spc="-10">
                <a:latin typeface="Noto Sans"/>
                <a:cs typeface="Noto Sans"/>
              </a:rPr>
              <a:t>simbol pada </a:t>
            </a:r>
            <a:r>
              <a:rPr dirty="0" sz="1000" spc="-15">
                <a:latin typeface="Noto Sans"/>
                <a:cs typeface="Noto Sans"/>
              </a:rPr>
              <a:t>kotak </a:t>
            </a:r>
            <a:r>
              <a:rPr dirty="0" sz="1000" spc="-10">
                <a:latin typeface="Noto Sans"/>
                <a:cs typeface="Noto Sans"/>
              </a:rPr>
              <a:t>di </a:t>
            </a:r>
            <a:r>
              <a:rPr dirty="0" sz="1000" spc="-20">
                <a:latin typeface="Noto Sans"/>
                <a:cs typeface="Noto Sans"/>
              </a:rPr>
              <a:t>samping </a:t>
            </a:r>
            <a:r>
              <a:rPr dirty="0" sz="1000" spc="-10">
                <a:latin typeface="Noto Sans"/>
                <a:cs typeface="Noto Sans"/>
              </a:rPr>
              <a:t>sesuai </a:t>
            </a:r>
            <a:r>
              <a:rPr dirty="0" sz="1000" spc="-20">
                <a:latin typeface="Noto Sans"/>
                <a:cs typeface="Noto Sans"/>
              </a:rPr>
              <a:t>dengan  </a:t>
            </a:r>
            <a:r>
              <a:rPr dirty="0" sz="1000" spc="-10">
                <a:latin typeface="Noto Sans"/>
                <a:cs typeface="Noto Sans"/>
              </a:rPr>
              <a:t>imajinasimu. Kamu dapat menambah </a:t>
            </a:r>
            <a:r>
              <a:rPr dirty="0" sz="1000" spc="-20">
                <a:latin typeface="Noto Sans"/>
                <a:cs typeface="Noto Sans"/>
              </a:rPr>
              <a:t>gambar </a:t>
            </a:r>
            <a:r>
              <a:rPr dirty="0" sz="1000" spc="-5">
                <a:latin typeface="Noto Sans"/>
                <a:cs typeface="Noto Sans"/>
              </a:rPr>
              <a:t>obyek </a:t>
            </a:r>
            <a:r>
              <a:rPr dirty="0" sz="1000" spc="-10">
                <a:latin typeface="Noto Sans"/>
                <a:cs typeface="Noto Sans"/>
              </a:rPr>
              <a:t>dan  mewarnainya. Tunjukkan hasil karyamu kepada</a:t>
            </a:r>
            <a:r>
              <a:rPr dirty="0" sz="1000" spc="-2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teman.</a:t>
            </a:r>
            <a:endParaRPr sz="1000">
              <a:latin typeface="Noto Sans"/>
              <a:cs typeface="Noto Sans"/>
            </a:endParaRPr>
          </a:p>
          <a:p>
            <a:pPr algn="just" marL="12700">
              <a:lnSpc>
                <a:spcPct val="100000"/>
              </a:lnSpc>
            </a:pPr>
            <a:r>
              <a:rPr dirty="0" sz="1000" spc="-20">
                <a:latin typeface="Noto Sans"/>
                <a:cs typeface="Noto Sans"/>
              </a:rPr>
              <a:t>Bandingkan </a:t>
            </a:r>
            <a:r>
              <a:rPr dirty="0" sz="1000" spc="-10">
                <a:latin typeface="Noto Sans"/>
                <a:cs typeface="Noto Sans"/>
              </a:rPr>
              <a:t>hasil akhir </a:t>
            </a:r>
            <a:r>
              <a:rPr dirty="0" sz="1000" spc="-20">
                <a:latin typeface="Noto Sans"/>
                <a:cs typeface="Noto Sans"/>
              </a:rPr>
              <a:t>gambarmu dengan</a:t>
            </a:r>
            <a:r>
              <a:rPr dirty="0" sz="1000" spc="30">
                <a:latin typeface="Noto Sans"/>
                <a:cs typeface="Noto Sans"/>
              </a:rPr>
              <a:t> </a:t>
            </a:r>
            <a:r>
              <a:rPr dirty="0" sz="1000" spc="-5">
                <a:latin typeface="Noto Sans"/>
                <a:cs typeface="Noto Sans"/>
              </a:rPr>
              <a:t>temanmu.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Noto Sans"/>
              <a:cs typeface="Noto Sans"/>
            </a:endParaRPr>
          </a:p>
          <a:p>
            <a:pPr algn="just" marL="12700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Pertanyaan panduan </a:t>
            </a:r>
            <a:r>
              <a:rPr dirty="0" sz="1000" spc="-15">
                <a:latin typeface="Noto Sans"/>
                <a:cs typeface="Noto Sans"/>
              </a:rPr>
              <a:t>untuk</a:t>
            </a:r>
            <a:r>
              <a:rPr dirty="0" sz="1000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diskusi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Noto Sans"/>
              <a:cs typeface="Noto Sans"/>
            </a:endParaRPr>
          </a:p>
          <a:p>
            <a:pPr marL="240665" marR="199390" indent="-220979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000" spc="-10">
                <a:latin typeface="Noto Sans"/>
                <a:cs typeface="Noto Sans"/>
              </a:rPr>
              <a:t>Apa persamaan dan perbedaan antara </a:t>
            </a:r>
            <a:r>
              <a:rPr dirty="0" sz="1000" spc="-20">
                <a:latin typeface="Noto Sans"/>
                <a:cs typeface="Noto Sans"/>
              </a:rPr>
              <a:t>gambarmu  </a:t>
            </a:r>
            <a:r>
              <a:rPr dirty="0" sz="1000" spc="-10">
                <a:latin typeface="Noto Sans"/>
                <a:cs typeface="Noto Sans"/>
              </a:rPr>
              <a:t>dan </a:t>
            </a:r>
            <a:r>
              <a:rPr dirty="0" sz="1000" spc="-5">
                <a:latin typeface="Noto Sans"/>
                <a:cs typeface="Noto Sans"/>
              </a:rPr>
              <a:t>temanmu?</a:t>
            </a:r>
            <a:endParaRPr sz="1000">
              <a:latin typeface="Noto Sans"/>
              <a:cs typeface="Noto Sans"/>
            </a:endParaRPr>
          </a:p>
          <a:p>
            <a:pPr marL="240665" marR="546100" indent="-220979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000" spc="-10">
                <a:latin typeface="Noto Sans"/>
                <a:cs typeface="Noto Sans"/>
              </a:rPr>
              <a:t>Penambahan apa pada </a:t>
            </a:r>
            <a:r>
              <a:rPr dirty="0" sz="1000" spc="-20">
                <a:latin typeface="Noto Sans"/>
                <a:cs typeface="Noto Sans"/>
              </a:rPr>
              <a:t>gambar </a:t>
            </a:r>
            <a:r>
              <a:rPr dirty="0" sz="1000" spc="-10">
                <a:latin typeface="Noto Sans"/>
                <a:cs typeface="Noto Sans"/>
              </a:rPr>
              <a:t>asli </a:t>
            </a:r>
            <a:r>
              <a:rPr dirty="0" sz="1000" spc="-30">
                <a:latin typeface="Noto Sans"/>
                <a:cs typeface="Noto Sans"/>
              </a:rPr>
              <a:t>yang  </a:t>
            </a:r>
            <a:r>
              <a:rPr dirty="0" sz="1000" spc="-10">
                <a:latin typeface="Noto Sans"/>
                <a:cs typeface="Noto Sans"/>
              </a:rPr>
              <a:t>memberikan arah dan kejelasan pesan </a:t>
            </a:r>
            <a:r>
              <a:rPr dirty="0" sz="1000" spc="-15">
                <a:latin typeface="Noto Sans"/>
                <a:cs typeface="Noto Sans"/>
              </a:rPr>
              <a:t>akhir  </a:t>
            </a:r>
            <a:r>
              <a:rPr dirty="0" sz="1000" spc="-20">
                <a:latin typeface="Noto Sans"/>
                <a:cs typeface="Noto Sans"/>
              </a:rPr>
              <a:t>gambar?</a:t>
            </a:r>
            <a:endParaRPr sz="1000">
              <a:latin typeface="Noto Sans"/>
              <a:cs typeface="Noto Sans"/>
            </a:endParaRPr>
          </a:p>
          <a:p>
            <a:pPr marL="241300" indent="-220979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000" spc="-20">
                <a:latin typeface="Noto Sans"/>
                <a:cs typeface="Noto Sans"/>
              </a:rPr>
              <a:t>Bagaimana </a:t>
            </a:r>
            <a:r>
              <a:rPr dirty="0" sz="1000" spc="-10">
                <a:latin typeface="Noto Sans"/>
                <a:cs typeface="Noto Sans"/>
              </a:rPr>
              <a:t>persamaan dan perbedaan dapat</a:t>
            </a:r>
            <a:r>
              <a:rPr dirty="0" sz="1000" spc="15">
                <a:latin typeface="Noto Sans"/>
                <a:cs typeface="Noto Sans"/>
              </a:rPr>
              <a:t> </a:t>
            </a:r>
            <a:r>
              <a:rPr dirty="0" sz="1000" spc="-5">
                <a:latin typeface="Noto Sans"/>
                <a:cs typeface="Noto Sans"/>
              </a:rPr>
              <a:t>terjadi?</a:t>
            </a:r>
            <a:endParaRPr sz="1000">
              <a:latin typeface="Noto Sans"/>
              <a:cs typeface="Noto Sans"/>
            </a:endParaRPr>
          </a:p>
          <a:p>
            <a:pPr marL="240665" marR="19050" indent="-220979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000" spc="-10">
                <a:latin typeface="Noto Sans"/>
                <a:cs typeface="Noto Sans"/>
              </a:rPr>
              <a:t>Apa pendapatmu </a:t>
            </a:r>
            <a:r>
              <a:rPr dirty="0" sz="1000" spc="-20">
                <a:latin typeface="Noto Sans"/>
                <a:cs typeface="Noto Sans"/>
              </a:rPr>
              <a:t>tentang </a:t>
            </a:r>
            <a:r>
              <a:rPr dirty="0" sz="1000" spc="-10">
                <a:latin typeface="Noto Sans"/>
                <a:cs typeface="Noto Sans"/>
              </a:rPr>
              <a:t>persamaan dan perbedaan  di antara</a:t>
            </a:r>
            <a:r>
              <a:rPr dirty="0" sz="1000" spc="-5">
                <a:latin typeface="Noto Sans"/>
                <a:cs typeface="Noto Sans"/>
              </a:rPr>
              <a:t> </a:t>
            </a:r>
            <a:r>
              <a:rPr dirty="0" sz="1000" spc="-15">
                <a:latin typeface="Noto Sans"/>
                <a:cs typeface="Noto Sans"/>
              </a:rPr>
              <a:t>kalian?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52217" y="796958"/>
            <a:ext cx="4792565" cy="3267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5803" y="246030"/>
            <a:ext cx="3007995" cy="284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35">
                <a:solidFill>
                  <a:srgbClr val="000000"/>
                </a:solidFill>
              </a:rPr>
              <a:t>Mari </a:t>
            </a:r>
            <a:r>
              <a:rPr dirty="0" sz="1700" spc="-90">
                <a:solidFill>
                  <a:srgbClr val="000000"/>
                </a:solidFill>
              </a:rPr>
              <a:t>Berimajinasi </a:t>
            </a:r>
            <a:r>
              <a:rPr dirty="0" sz="1700" spc="-35">
                <a:solidFill>
                  <a:srgbClr val="000000"/>
                </a:solidFill>
              </a:rPr>
              <a:t>Lewat</a:t>
            </a:r>
            <a:r>
              <a:rPr dirty="0" sz="1700" spc="-305">
                <a:solidFill>
                  <a:srgbClr val="000000"/>
                </a:solidFill>
              </a:rPr>
              <a:t> </a:t>
            </a:r>
            <a:r>
              <a:rPr dirty="0" sz="1700" spc="-60">
                <a:solidFill>
                  <a:srgbClr val="000000"/>
                </a:solidFill>
              </a:rPr>
              <a:t>Rupa</a:t>
            </a:r>
            <a:endParaRPr sz="1700"/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50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996180"/>
            <a:chOff x="0" y="0"/>
            <a:chExt cx="9144000" cy="4996180"/>
          </a:xfrm>
        </p:grpSpPr>
        <p:sp>
          <p:nvSpPr>
            <p:cNvPr id="3" name="object 3"/>
            <p:cNvSpPr/>
            <p:nvPr/>
          </p:nvSpPr>
          <p:spPr>
            <a:xfrm>
              <a:off x="488249" y="796998"/>
              <a:ext cx="8168005" cy="4189729"/>
            </a:xfrm>
            <a:custGeom>
              <a:avLst/>
              <a:gdLst/>
              <a:ahLst/>
              <a:cxnLst/>
              <a:rect l="l" t="t" r="r" b="b"/>
              <a:pathLst>
                <a:path w="8168005" h="4189729">
                  <a:moveTo>
                    <a:pt x="8167483" y="4189191"/>
                  </a:moveTo>
                  <a:lnTo>
                    <a:pt x="0" y="4189191"/>
                  </a:lnTo>
                  <a:lnTo>
                    <a:pt x="0" y="0"/>
                  </a:lnTo>
                  <a:lnTo>
                    <a:pt x="8167483" y="0"/>
                  </a:lnTo>
                  <a:lnTo>
                    <a:pt x="8167483" y="4189191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72524" y="792248"/>
              <a:ext cx="8177530" cy="4199255"/>
            </a:xfrm>
            <a:custGeom>
              <a:avLst/>
              <a:gdLst/>
              <a:ahLst/>
              <a:cxnLst/>
              <a:rect l="l" t="t" r="r" b="b"/>
              <a:pathLst>
                <a:path w="8177530" h="4199255">
                  <a:moveTo>
                    <a:pt x="4749" y="0"/>
                  </a:moveTo>
                  <a:lnTo>
                    <a:pt x="4749" y="4198791"/>
                  </a:lnTo>
                </a:path>
                <a:path w="8177530" h="4199255">
                  <a:moveTo>
                    <a:pt x="3397768" y="0"/>
                  </a:moveTo>
                  <a:lnTo>
                    <a:pt x="3397768" y="4198791"/>
                  </a:lnTo>
                </a:path>
                <a:path w="8177530" h="4199255">
                  <a:moveTo>
                    <a:pt x="8172233" y="0"/>
                  </a:moveTo>
                  <a:lnTo>
                    <a:pt x="8172233" y="4198791"/>
                  </a:lnTo>
                </a:path>
                <a:path w="8177530" h="4199255">
                  <a:moveTo>
                    <a:pt x="0" y="4749"/>
                  </a:moveTo>
                  <a:lnTo>
                    <a:pt x="8176983" y="4749"/>
                  </a:lnTo>
                </a:path>
                <a:path w="8177530" h="4199255">
                  <a:moveTo>
                    <a:pt x="0" y="4194041"/>
                  </a:moveTo>
                  <a:lnTo>
                    <a:pt x="8176983" y="4194041"/>
                  </a:lnTo>
                </a:path>
              </a:pathLst>
            </a:custGeom>
            <a:ln w="9524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50298" y="864943"/>
            <a:ext cx="3169920" cy="2616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8285">
              <a:lnSpc>
                <a:spcPct val="100000"/>
              </a:lnSpc>
              <a:spcBef>
                <a:spcPts val="100"/>
              </a:spcBef>
            </a:pPr>
            <a:r>
              <a:rPr dirty="0" sz="1000" spc="-15">
                <a:latin typeface="Noto Sans"/>
                <a:cs typeface="Noto Sans"/>
              </a:rPr>
              <a:t>Lengkapilah </a:t>
            </a:r>
            <a:r>
              <a:rPr dirty="0" sz="1000" spc="-10">
                <a:latin typeface="Noto Sans"/>
                <a:cs typeface="Noto Sans"/>
              </a:rPr>
              <a:t>komik </a:t>
            </a:r>
            <a:r>
              <a:rPr dirty="0" sz="1000" spc="-20">
                <a:latin typeface="Noto Sans"/>
                <a:cs typeface="Noto Sans"/>
              </a:rPr>
              <a:t>bergambar </a:t>
            </a:r>
            <a:r>
              <a:rPr dirty="0" sz="1000" spc="-10">
                <a:latin typeface="Noto Sans"/>
                <a:cs typeface="Noto Sans"/>
              </a:rPr>
              <a:t>berikut ini </a:t>
            </a:r>
            <a:r>
              <a:rPr dirty="0" sz="1000" spc="-20">
                <a:latin typeface="Noto Sans"/>
                <a:cs typeface="Noto Sans"/>
              </a:rPr>
              <a:t>dengan  mengisi </a:t>
            </a:r>
            <a:r>
              <a:rPr dirty="0" sz="1000" spc="-10">
                <a:latin typeface="Noto Sans"/>
                <a:cs typeface="Noto Sans"/>
              </a:rPr>
              <a:t>kolom percakapan pada</a:t>
            </a:r>
            <a:r>
              <a:rPr dirty="0" sz="1000" spc="40">
                <a:latin typeface="Noto Sans"/>
                <a:cs typeface="Noto Sans"/>
              </a:rPr>
              <a:t> </a:t>
            </a:r>
            <a:r>
              <a:rPr dirty="0" sz="1000" spc="-10" i="1">
                <a:latin typeface="Noto Sans"/>
                <a:cs typeface="Noto Sans"/>
              </a:rPr>
              <a:t>buble.</a:t>
            </a:r>
            <a:endParaRPr sz="1000">
              <a:latin typeface="Noto Sans"/>
              <a:cs typeface="Noto Sans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Kamu dapat menambah </a:t>
            </a:r>
            <a:r>
              <a:rPr dirty="0" sz="1000" spc="-20">
                <a:latin typeface="Noto Sans"/>
                <a:cs typeface="Noto Sans"/>
              </a:rPr>
              <a:t>gambar </a:t>
            </a:r>
            <a:r>
              <a:rPr dirty="0" sz="1000" spc="-5">
                <a:latin typeface="Noto Sans"/>
                <a:cs typeface="Noto Sans"/>
              </a:rPr>
              <a:t>obyek </a:t>
            </a:r>
            <a:r>
              <a:rPr dirty="0" sz="1000" spc="-10">
                <a:latin typeface="Noto Sans"/>
                <a:cs typeface="Noto Sans"/>
              </a:rPr>
              <a:t>dan  mewarnainya. Tunjukkan hasil karyamu kepada  teman. </a:t>
            </a:r>
            <a:r>
              <a:rPr dirty="0" sz="1000" spc="-20">
                <a:latin typeface="Noto Sans"/>
                <a:cs typeface="Noto Sans"/>
              </a:rPr>
              <a:t>Bandingkan </a:t>
            </a:r>
            <a:r>
              <a:rPr dirty="0" sz="1000" spc="-10">
                <a:latin typeface="Noto Sans"/>
                <a:cs typeface="Noto Sans"/>
              </a:rPr>
              <a:t>jalan cerita percakapan </a:t>
            </a:r>
            <a:r>
              <a:rPr dirty="0" sz="1000" spc="-15">
                <a:latin typeface="Noto Sans"/>
                <a:cs typeface="Noto Sans"/>
              </a:rPr>
              <a:t>komikmu  </a:t>
            </a:r>
            <a:r>
              <a:rPr dirty="0" sz="1000" spc="-20">
                <a:latin typeface="Noto Sans"/>
                <a:cs typeface="Noto Sans"/>
              </a:rPr>
              <a:t>dengan</a:t>
            </a:r>
            <a:r>
              <a:rPr dirty="0" sz="1000" spc="-10">
                <a:latin typeface="Noto Sans"/>
                <a:cs typeface="Noto Sans"/>
              </a:rPr>
              <a:t> </a:t>
            </a:r>
            <a:r>
              <a:rPr dirty="0" sz="1000" spc="-5">
                <a:latin typeface="Noto Sans"/>
                <a:cs typeface="Noto Sans"/>
              </a:rPr>
              <a:t>temanmu.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Pertanyaan panduan </a:t>
            </a:r>
            <a:r>
              <a:rPr dirty="0" sz="1000" spc="-15">
                <a:latin typeface="Noto Sans"/>
                <a:cs typeface="Noto Sans"/>
              </a:rPr>
              <a:t>untuk</a:t>
            </a:r>
            <a:r>
              <a:rPr dirty="0" sz="1000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diskusi</a:t>
            </a:r>
            <a:endParaRPr sz="1000">
              <a:latin typeface="Noto Sans"/>
              <a:cs typeface="Noto Sans"/>
            </a:endParaRPr>
          </a:p>
          <a:p>
            <a:pPr marL="240665" marR="47625" indent="-220979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000" spc="-10">
                <a:latin typeface="Noto Sans"/>
                <a:cs typeface="Noto Sans"/>
              </a:rPr>
              <a:t>Apa persamaan dan perbedaan antara </a:t>
            </a:r>
            <a:r>
              <a:rPr dirty="0" sz="1000" spc="-15">
                <a:latin typeface="Noto Sans"/>
                <a:cs typeface="Noto Sans"/>
              </a:rPr>
              <a:t>komikmu  </a:t>
            </a:r>
            <a:r>
              <a:rPr dirty="0" sz="1000" spc="-10">
                <a:latin typeface="Noto Sans"/>
                <a:cs typeface="Noto Sans"/>
              </a:rPr>
              <a:t>dan </a:t>
            </a:r>
            <a:r>
              <a:rPr dirty="0" sz="1000" spc="-5">
                <a:latin typeface="Noto Sans"/>
                <a:cs typeface="Noto Sans"/>
              </a:rPr>
              <a:t>temanmu?</a:t>
            </a:r>
            <a:endParaRPr sz="1000">
              <a:latin typeface="Noto Sans"/>
              <a:cs typeface="Noto Sans"/>
            </a:endParaRPr>
          </a:p>
          <a:p>
            <a:pPr marL="240665" marR="414020" indent="-220979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000" spc="-10">
                <a:latin typeface="Noto Sans"/>
                <a:cs typeface="Noto Sans"/>
              </a:rPr>
              <a:t>Penambahan apa pada </a:t>
            </a:r>
            <a:r>
              <a:rPr dirty="0" sz="1000" spc="-20">
                <a:latin typeface="Noto Sans"/>
                <a:cs typeface="Noto Sans"/>
              </a:rPr>
              <a:t>gambar </a:t>
            </a:r>
            <a:r>
              <a:rPr dirty="0" sz="1000" spc="-10">
                <a:latin typeface="Noto Sans"/>
                <a:cs typeface="Noto Sans"/>
              </a:rPr>
              <a:t>asli </a:t>
            </a:r>
            <a:r>
              <a:rPr dirty="0" sz="1000" spc="-30">
                <a:latin typeface="Noto Sans"/>
                <a:cs typeface="Noto Sans"/>
              </a:rPr>
              <a:t>yang  </a:t>
            </a:r>
            <a:r>
              <a:rPr dirty="0" sz="1000" spc="-10">
                <a:latin typeface="Noto Sans"/>
                <a:cs typeface="Noto Sans"/>
              </a:rPr>
              <a:t>memberikan arah dan kejelasan isi</a:t>
            </a:r>
            <a:r>
              <a:rPr dirty="0" sz="1000" spc="-20">
                <a:latin typeface="Noto Sans"/>
                <a:cs typeface="Noto Sans"/>
              </a:rPr>
              <a:t> </a:t>
            </a:r>
            <a:r>
              <a:rPr dirty="0" sz="1000" spc="-15">
                <a:latin typeface="Noto Sans"/>
                <a:cs typeface="Noto Sans"/>
              </a:rPr>
              <a:t>komik?</a:t>
            </a:r>
            <a:endParaRPr sz="1000">
              <a:latin typeface="Noto Sans"/>
              <a:cs typeface="Noto Sans"/>
            </a:endParaRPr>
          </a:p>
          <a:p>
            <a:pPr marL="240665" marR="248920" indent="-220979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000" spc="-20">
                <a:latin typeface="Noto Sans"/>
                <a:cs typeface="Noto Sans"/>
              </a:rPr>
              <a:t>Bagaimana </a:t>
            </a:r>
            <a:r>
              <a:rPr dirty="0" sz="1000" spc="-10">
                <a:latin typeface="Noto Sans"/>
                <a:cs typeface="Noto Sans"/>
              </a:rPr>
              <a:t>persamaan dan perbedaan dapat  </a:t>
            </a:r>
            <a:r>
              <a:rPr dirty="0" sz="1000" spc="-5">
                <a:latin typeface="Noto Sans"/>
                <a:cs typeface="Noto Sans"/>
              </a:rPr>
              <a:t>terjadi?</a:t>
            </a:r>
            <a:endParaRPr sz="1000">
              <a:latin typeface="Noto Sans"/>
              <a:cs typeface="Noto Sans"/>
            </a:endParaRPr>
          </a:p>
          <a:p>
            <a:pPr marL="240665" marR="447040" indent="-220979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000" spc="-10">
                <a:latin typeface="Noto Sans"/>
                <a:cs typeface="Noto Sans"/>
              </a:rPr>
              <a:t>Apa pendapatmu </a:t>
            </a:r>
            <a:r>
              <a:rPr dirty="0" sz="1000" spc="-20">
                <a:latin typeface="Noto Sans"/>
                <a:cs typeface="Noto Sans"/>
              </a:rPr>
              <a:t>tentang </a:t>
            </a:r>
            <a:r>
              <a:rPr dirty="0" sz="1000" spc="-10">
                <a:latin typeface="Noto Sans"/>
                <a:cs typeface="Noto Sans"/>
              </a:rPr>
              <a:t>persamaan dan  perbedaan di antara</a:t>
            </a:r>
            <a:r>
              <a:rPr dirty="0" sz="1000">
                <a:latin typeface="Noto Sans"/>
                <a:cs typeface="Noto Sans"/>
              </a:rPr>
              <a:t> </a:t>
            </a:r>
            <a:r>
              <a:rPr dirty="0" sz="1000" spc="-15">
                <a:latin typeface="Noto Sans"/>
                <a:cs typeface="Noto Sans"/>
              </a:rPr>
              <a:t>kalian?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70292" y="796998"/>
            <a:ext cx="3833717" cy="2947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1250" y="404928"/>
            <a:ext cx="3028315" cy="284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35">
                <a:solidFill>
                  <a:srgbClr val="000000"/>
                </a:solidFill>
              </a:rPr>
              <a:t>Mari </a:t>
            </a:r>
            <a:r>
              <a:rPr dirty="0" sz="1700" spc="-90">
                <a:solidFill>
                  <a:srgbClr val="000000"/>
                </a:solidFill>
              </a:rPr>
              <a:t>Berimajinasi </a:t>
            </a:r>
            <a:r>
              <a:rPr dirty="0" sz="1700" spc="-35">
                <a:solidFill>
                  <a:srgbClr val="000000"/>
                </a:solidFill>
              </a:rPr>
              <a:t>Lewat</a:t>
            </a:r>
            <a:r>
              <a:rPr dirty="0" sz="1700" spc="-345">
                <a:solidFill>
                  <a:srgbClr val="000000"/>
                </a:solidFill>
              </a:rPr>
              <a:t> </a:t>
            </a:r>
            <a:r>
              <a:rPr dirty="0" sz="1700" spc="-25">
                <a:solidFill>
                  <a:srgbClr val="000000"/>
                </a:solidFill>
              </a:rPr>
              <a:t>Kata</a:t>
            </a:r>
            <a:endParaRPr sz="1700"/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50</a:t>
            </a:fld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996180"/>
            <a:chOff x="0" y="0"/>
            <a:chExt cx="9144000" cy="4996180"/>
          </a:xfrm>
        </p:grpSpPr>
        <p:sp>
          <p:nvSpPr>
            <p:cNvPr id="3" name="object 3"/>
            <p:cNvSpPr/>
            <p:nvPr/>
          </p:nvSpPr>
          <p:spPr>
            <a:xfrm>
              <a:off x="488249" y="796998"/>
              <a:ext cx="8168005" cy="4189729"/>
            </a:xfrm>
            <a:custGeom>
              <a:avLst/>
              <a:gdLst/>
              <a:ahLst/>
              <a:cxnLst/>
              <a:rect l="l" t="t" r="r" b="b"/>
              <a:pathLst>
                <a:path w="8168005" h="4189729">
                  <a:moveTo>
                    <a:pt x="8167483" y="4189191"/>
                  </a:moveTo>
                  <a:lnTo>
                    <a:pt x="0" y="4189191"/>
                  </a:lnTo>
                  <a:lnTo>
                    <a:pt x="0" y="0"/>
                  </a:lnTo>
                  <a:lnTo>
                    <a:pt x="8167483" y="0"/>
                  </a:lnTo>
                  <a:lnTo>
                    <a:pt x="8167483" y="4189191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72524" y="792248"/>
              <a:ext cx="8177530" cy="4199255"/>
            </a:xfrm>
            <a:custGeom>
              <a:avLst/>
              <a:gdLst/>
              <a:ahLst/>
              <a:cxnLst/>
              <a:rect l="l" t="t" r="r" b="b"/>
              <a:pathLst>
                <a:path w="8177530" h="4199255">
                  <a:moveTo>
                    <a:pt x="4749" y="0"/>
                  </a:moveTo>
                  <a:lnTo>
                    <a:pt x="4749" y="4198691"/>
                  </a:lnTo>
                </a:path>
                <a:path w="8177530" h="4199255">
                  <a:moveTo>
                    <a:pt x="4093966" y="0"/>
                  </a:moveTo>
                  <a:lnTo>
                    <a:pt x="4093966" y="4198691"/>
                  </a:lnTo>
                </a:path>
                <a:path w="8177530" h="4199255">
                  <a:moveTo>
                    <a:pt x="8172233" y="0"/>
                  </a:moveTo>
                  <a:lnTo>
                    <a:pt x="8172233" y="4198691"/>
                  </a:lnTo>
                </a:path>
                <a:path w="8177530" h="4199255">
                  <a:moveTo>
                    <a:pt x="0" y="4749"/>
                  </a:moveTo>
                  <a:lnTo>
                    <a:pt x="8176983" y="4749"/>
                  </a:lnTo>
                </a:path>
                <a:path w="8177530" h="4199255">
                  <a:moveTo>
                    <a:pt x="0" y="4193941"/>
                  </a:moveTo>
                  <a:lnTo>
                    <a:pt x="8176983" y="4193941"/>
                  </a:lnTo>
                </a:path>
              </a:pathLst>
            </a:custGeom>
            <a:ln w="9524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550298" y="864943"/>
            <a:ext cx="381063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Noto Sans"/>
                <a:cs typeface="Noto Sans"/>
              </a:rPr>
              <a:t>Situasi: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Noto Sans"/>
              <a:cs typeface="Noto Sans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Kamu adalahh </a:t>
            </a:r>
            <a:r>
              <a:rPr dirty="0" sz="1000" spc="-20">
                <a:latin typeface="Noto Sans"/>
                <a:cs typeface="Noto Sans"/>
              </a:rPr>
              <a:t>seorang </a:t>
            </a:r>
            <a:r>
              <a:rPr dirty="0" sz="1000" spc="-10">
                <a:latin typeface="Noto Sans"/>
                <a:cs typeface="Noto Sans"/>
              </a:rPr>
              <a:t>peserta kompetisi inovator muda </a:t>
            </a:r>
            <a:r>
              <a:rPr dirty="0" sz="1000" spc="-15">
                <a:latin typeface="Noto Sans"/>
                <a:cs typeface="Noto Sans"/>
              </a:rPr>
              <a:t>untuk  </a:t>
            </a:r>
            <a:r>
              <a:rPr dirty="0" sz="1000" spc="-10">
                <a:latin typeface="Noto Sans"/>
                <a:cs typeface="Noto Sans"/>
              </a:rPr>
              <a:t>inovasi </a:t>
            </a:r>
            <a:r>
              <a:rPr dirty="0" sz="1000" spc="-15">
                <a:latin typeface="Noto Sans"/>
                <a:cs typeface="Noto Sans"/>
              </a:rPr>
              <a:t>perlengkapan </a:t>
            </a:r>
            <a:r>
              <a:rPr dirty="0" sz="1000" spc="-10">
                <a:latin typeface="Noto Sans"/>
                <a:cs typeface="Noto Sans"/>
              </a:rPr>
              <a:t>sekolah. </a:t>
            </a:r>
            <a:r>
              <a:rPr dirty="0" sz="1000" spc="-15">
                <a:latin typeface="Noto Sans"/>
                <a:cs typeface="Noto Sans"/>
              </a:rPr>
              <a:t>Lengkapilah </a:t>
            </a:r>
            <a:r>
              <a:rPr dirty="0" sz="1000" spc="-10">
                <a:latin typeface="Noto Sans"/>
                <a:cs typeface="Noto Sans"/>
              </a:rPr>
              <a:t>simbol pada </a:t>
            </a:r>
            <a:r>
              <a:rPr dirty="0" sz="1000" spc="-15">
                <a:latin typeface="Noto Sans"/>
                <a:cs typeface="Noto Sans"/>
              </a:rPr>
              <a:t>kotak </a:t>
            </a:r>
            <a:r>
              <a:rPr dirty="0" sz="1000" spc="-10">
                <a:latin typeface="Noto Sans"/>
                <a:cs typeface="Noto Sans"/>
              </a:rPr>
              <a:t>di  </a:t>
            </a:r>
            <a:r>
              <a:rPr dirty="0" sz="1000" spc="-20">
                <a:latin typeface="Noto Sans"/>
                <a:cs typeface="Noto Sans"/>
              </a:rPr>
              <a:t>samping </a:t>
            </a:r>
            <a:r>
              <a:rPr dirty="0" sz="1000" spc="-10">
                <a:latin typeface="Noto Sans"/>
                <a:cs typeface="Noto Sans"/>
              </a:rPr>
              <a:t>sesuai </a:t>
            </a:r>
            <a:r>
              <a:rPr dirty="0" sz="1000" spc="-20">
                <a:latin typeface="Noto Sans"/>
                <a:cs typeface="Noto Sans"/>
              </a:rPr>
              <a:t>dengan </a:t>
            </a:r>
            <a:r>
              <a:rPr dirty="0" sz="1000" spc="-10">
                <a:latin typeface="Noto Sans"/>
                <a:cs typeface="Noto Sans"/>
              </a:rPr>
              <a:t>imajinasimu. Kamu dapat menambah  </a:t>
            </a:r>
            <a:r>
              <a:rPr dirty="0" sz="1000" spc="-20">
                <a:latin typeface="Noto Sans"/>
                <a:cs typeface="Noto Sans"/>
              </a:rPr>
              <a:t>gambar </a:t>
            </a:r>
            <a:r>
              <a:rPr dirty="0" sz="1000" spc="-5">
                <a:latin typeface="Noto Sans"/>
                <a:cs typeface="Noto Sans"/>
              </a:rPr>
              <a:t>obyek </a:t>
            </a:r>
            <a:r>
              <a:rPr dirty="0" sz="1000" spc="-10">
                <a:latin typeface="Noto Sans"/>
                <a:cs typeface="Noto Sans"/>
              </a:rPr>
              <a:t>dan mewarnainya. Tunjukkan hasil </a:t>
            </a:r>
            <a:r>
              <a:rPr dirty="0" sz="1000" spc="-15">
                <a:latin typeface="Noto Sans"/>
                <a:cs typeface="Noto Sans"/>
              </a:rPr>
              <a:t>karyamu  </a:t>
            </a:r>
            <a:r>
              <a:rPr dirty="0" sz="1000" spc="-10">
                <a:latin typeface="Noto Sans"/>
                <a:cs typeface="Noto Sans"/>
              </a:rPr>
              <a:t>kepada teman.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298" y="3150938"/>
            <a:ext cx="374904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Noto Sans"/>
                <a:cs typeface="Noto Sans"/>
              </a:rPr>
              <a:t>Pertanyaan panduan </a:t>
            </a:r>
            <a:r>
              <a:rPr dirty="0" sz="1000" spc="-15">
                <a:latin typeface="Noto Sans"/>
                <a:cs typeface="Noto Sans"/>
              </a:rPr>
              <a:t>untuk</a:t>
            </a:r>
            <a:r>
              <a:rPr dirty="0" sz="1000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diskusi: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Noto Sans"/>
              <a:cs typeface="Noto Sans"/>
            </a:endParaRPr>
          </a:p>
          <a:p>
            <a:pPr marL="240665" marR="405130" indent="-220979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000" spc="-10">
                <a:latin typeface="Noto Sans"/>
                <a:cs typeface="Noto Sans"/>
              </a:rPr>
              <a:t>Apa persamaan dan perbedaan antara karyamu dan  </a:t>
            </a:r>
            <a:r>
              <a:rPr dirty="0" sz="1000" spc="-5">
                <a:latin typeface="Noto Sans"/>
                <a:cs typeface="Noto Sans"/>
              </a:rPr>
              <a:t>temanmu?</a:t>
            </a:r>
            <a:endParaRPr sz="1000">
              <a:latin typeface="Noto Sans"/>
              <a:cs typeface="Noto Sans"/>
            </a:endParaRPr>
          </a:p>
          <a:p>
            <a:pPr marL="240665" marR="5080" indent="-220979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000" spc="-10">
                <a:latin typeface="Noto Sans"/>
                <a:cs typeface="Noto Sans"/>
              </a:rPr>
              <a:t>Penambahan apa pada </a:t>
            </a:r>
            <a:r>
              <a:rPr dirty="0" sz="1000" spc="-20">
                <a:latin typeface="Noto Sans"/>
                <a:cs typeface="Noto Sans"/>
              </a:rPr>
              <a:t>gambar </a:t>
            </a:r>
            <a:r>
              <a:rPr dirty="0" sz="1000" spc="-10">
                <a:latin typeface="Noto Sans"/>
                <a:cs typeface="Noto Sans"/>
              </a:rPr>
              <a:t>asli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memberikan arah  dan kejelasan pesan akhir</a:t>
            </a:r>
            <a:r>
              <a:rPr dirty="0" sz="1000" spc="5">
                <a:latin typeface="Noto Sans"/>
                <a:cs typeface="Noto Sans"/>
              </a:rPr>
              <a:t> </a:t>
            </a:r>
            <a:r>
              <a:rPr dirty="0" sz="1000" spc="-15">
                <a:latin typeface="Noto Sans"/>
                <a:cs typeface="Noto Sans"/>
              </a:rPr>
              <a:t>karyamu?</a:t>
            </a:r>
            <a:endParaRPr sz="1000">
              <a:latin typeface="Noto Sans"/>
              <a:cs typeface="Noto Sans"/>
            </a:endParaRPr>
          </a:p>
          <a:p>
            <a:pPr marL="241300" indent="-220979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000" spc="-20">
                <a:latin typeface="Noto Sans"/>
                <a:cs typeface="Noto Sans"/>
              </a:rPr>
              <a:t>Bagaimana </a:t>
            </a:r>
            <a:r>
              <a:rPr dirty="0" sz="1000" spc="-10">
                <a:latin typeface="Noto Sans"/>
                <a:cs typeface="Noto Sans"/>
              </a:rPr>
              <a:t>persamaan dan perbedaan dapat</a:t>
            </a:r>
            <a:r>
              <a:rPr dirty="0" sz="1000" spc="20">
                <a:latin typeface="Noto Sans"/>
                <a:cs typeface="Noto Sans"/>
              </a:rPr>
              <a:t> </a:t>
            </a:r>
            <a:r>
              <a:rPr dirty="0" sz="1000" spc="-5">
                <a:latin typeface="Noto Sans"/>
                <a:cs typeface="Noto Sans"/>
              </a:rPr>
              <a:t>terjadi?</a:t>
            </a:r>
            <a:endParaRPr sz="1000">
              <a:latin typeface="Noto Sans"/>
              <a:cs typeface="Noto Sans"/>
            </a:endParaRPr>
          </a:p>
          <a:p>
            <a:pPr marL="240665" marR="205740" indent="-220979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000" spc="-10">
                <a:latin typeface="Noto Sans"/>
                <a:cs typeface="Noto Sans"/>
              </a:rPr>
              <a:t>Apa pendapatmu </a:t>
            </a:r>
            <a:r>
              <a:rPr dirty="0" sz="1000" spc="-20">
                <a:latin typeface="Noto Sans"/>
                <a:cs typeface="Noto Sans"/>
              </a:rPr>
              <a:t>tentang </a:t>
            </a:r>
            <a:r>
              <a:rPr dirty="0" sz="1000" spc="-10">
                <a:latin typeface="Noto Sans"/>
                <a:cs typeface="Noto Sans"/>
              </a:rPr>
              <a:t>persamaan dan perbedaan di  antara </a:t>
            </a:r>
            <a:r>
              <a:rPr dirty="0" sz="1000" spc="-15">
                <a:latin typeface="Noto Sans"/>
                <a:cs typeface="Noto Sans"/>
              </a:rPr>
              <a:t>kalian?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9191" y="4277679"/>
            <a:ext cx="36690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Sumber gambar: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u="heavy" sz="1200" spc="-10" b="1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"/>
                <a:cs typeface="Arial"/>
                <a:hlinkClick r:id="rId2"/>
              </a:rPr>
              <a:t>https://pixy.org/src/77/775342.jpg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55640" y="796998"/>
            <a:ext cx="3275943" cy="2592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75298" y="1951076"/>
            <a:ext cx="3546475" cy="915669"/>
          </a:xfrm>
          <a:prstGeom prst="rect">
            <a:avLst/>
          </a:prstGeom>
          <a:solidFill>
            <a:srgbClr val="F99777"/>
          </a:solidFill>
        </p:spPr>
        <p:txBody>
          <a:bodyPr wrap="square" lIns="0" tIns="10922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860"/>
              </a:spcBef>
            </a:pPr>
            <a:r>
              <a:rPr dirty="0" sz="1100" spc="-35">
                <a:latin typeface="Verdana"/>
                <a:cs typeface="Verdana"/>
              </a:rPr>
              <a:t>Panduan</a:t>
            </a:r>
            <a:r>
              <a:rPr dirty="0" sz="1100" spc="-135">
                <a:latin typeface="Verdana"/>
                <a:cs typeface="Verdana"/>
              </a:rPr>
              <a:t> </a:t>
            </a:r>
            <a:r>
              <a:rPr dirty="0" sz="1100" spc="-65">
                <a:latin typeface="Verdana"/>
                <a:cs typeface="Verdana"/>
              </a:rPr>
              <a:t>Karya:</a:t>
            </a:r>
            <a:endParaRPr sz="1100">
              <a:latin typeface="Verdana"/>
              <a:cs typeface="Verdana"/>
            </a:endParaRPr>
          </a:p>
          <a:p>
            <a:pPr marL="495300" indent="-284480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494665" algn="l"/>
                <a:tab pos="495300" algn="l"/>
              </a:tabLst>
            </a:pPr>
            <a:r>
              <a:rPr dirty="0" sz="1100" spc="-10">
                <a:latin typeface="Verdana"/>
                <a:cs typeface="Verdana"/>
              </a:rPr>
              <a:t>Apa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40">
                <a:latin typeface="Verdana"/>
                <a:cs typeface="Verdana"/>
              </a:rPr>
              <a:t>hal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kreatif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25">
                <a:latin typeface="Verdana"/>
                <a:cs typeface="Verdana"/>
              </a:rPr>
              <a:t>dari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45">
                <a:latin typeface="Verdana"/>
                <a:cs typeface="Verdana"/>
              </a:rPr>
              <a:t>produk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usaha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tersebut?</a:t>
            </a:r>
            <a:endParaRPr sz="1100">
              <a:latin typeface="Verdana"/>
              <a:cs typeface="Verdana"/>
            </a:endParaRPr>
          </a:p>
          <a:p>
            <a:pPr marL="494665" marR="135255" indent="-320040">
              <a:lnSpc>
                <a:spcPct val="102299"/>
              </a:lnSpc>
              <a:buAutoNum type="arabicPeriod"/>
              <a:tabLst>
                <a:tab pos="494665" algn="l"/>
                <a:tab pos="495300" algn="l"/>
              </a:tabLst>
            </a:pPr>
            <a:r>
              <a:rPr dirty="0" sz="1100" spc="5">
                <a:latin typeface="Verdana"/>
                <a:cs typeface="Verdana"/>
              </a:rPr>
              <a:t>Pada </a:t>
            </a:r>
            <a:r>
              <a:rPr dirty="0" sz="1100" spc="-30">
                <a:latin typeface="Verdana"/>
                <a:cs typeface="Verdana"/>
              </a:rPr>
              <a:t>bagian </a:t>
            </a:r>
            <a:r>
              <a:rPr dirty="0" sz="1100" spc="-5">
                <a:latin typeface="Verdana"/>
                <a:cs typeface="Verdana"/>
              </a:rPr>
              <a:t>apa</a:t>
            </a:r>
            <a:r>
              <a:rPr dirty="0" sz="1100" spc="-254">
                <a:latin typeface="Verdana"/>
                <a:cs typeface="Verdana"/>
              </a:rPr>
              <a:t> </a:t>
            </a:r>
            <a:r>
              <a:rPr dirty="0" sz="1100" spc="-65">
                <a:latin typeface="Verdana"/>
                <a:cs typeface="Verdana"/>
              </a:rPr>
              <a:t>pengembangan </a:t>
            </a:r>
            <a:r>
              <a:rPr dirty="0" sz="1100" spc="-25">
                <a:latin typeface="Verdana"/>
                <a:cs typeface="Verdana"/>
              </a:rPr>
              <a:t>kreativitas  </a:t>
            </a:r>
            <a:r>
              <a:rPr dirty="0" sz="1100" spc="-50">
                <a:latin typeface="Verdana"/>
                <a:cs typeface="Verdana"/>
              </a:rPr>
              <a:t>dilakukan </a:t>
            </a:r>
            <a:r>
              <a:rPr dirty="0" sz="1100" spc="-65">
                <a:latin typeface="Verdana"/>
                <a:cs typeface="Verdana"/>
              </a:rPr>
              <a:t>oleh usahamu </a:t>
            </a:r>
            <a:r>
              <a:rPr dirty="0" sz="1100" spc="-60">
                <a:latin typeface="Verdana"/>
                <a:cs typeface="Verdana"/>
              </a:rPr>
              <a:t>ini</a:t>
            </a:r>
            <a:r>
              <a:rPr dirty="0" sz="1100" spc="-155">
                <a:latin typeface="Verdana"/>
                <a:cs typeface="Verdana"/>
              </a:rPr>
              <a:t> </a:t>
            </a:r>
            <a:r>
              <a:rPr dirty="0" sz="1100" spc="60">
                <a:latin typeface="Verdana"/>
                <a:cs typeface="Verdana"/>
              </a:rPr>
              <a:t>?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50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1250" y="349172"/>
            <a:ext cx="3083560" cy="284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35">
                <a:solidFill>
                  <a:srgbClr val="000000"/>
                </a:solidFill>
              </a:rPr>
              <a:t>Mari </a:t>
            </a:r>
            <a:r>
              <a:rPr dirty="0" sz="1700" spc="-90">
                <a:solidFill>
                  <a:srgbClr val="000000"/>
                </a:solidFill>
              </a:rPr>
              <a:t>Berimajinasi </a:t>
            </a:r>
            <a:r>
              <a:rPr dirty="0" sz="1700" spc="-35">
                <a:solidFill>
                  <a:srgbClr val="000000"/>
                </a:solidFill>
              </a:rPr>
              <a:t>Lewat</a:t>
            </a:r>
            <a:r>
              <a:rPr dirty="0" sz="1700" spc="-315">
                <a:solidFill>
                  <a:srgbClr val="000000"/>
                </a:solidFill>
              </a:rPr>
              <a:t> </a:t>
            </a:r>
            <a:r>
              <a:rPr dirty="0" sz="1700" spc="-50">
                <a:solidFill>
                  <a:srgbClr val="000000"/>
                </a:solidFill>
              </a:rPr>
              <a:t>Karya</a:t>
            </a:r>
            <a:endParaRPr sz="17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6273" y="141226"/>
            <a:ext cx="57835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0"/>
              <a:t>KEGIATAN </a:t>
            </a:r>
            <a:r>
              <a:rPr dirty="0" sz="2800" spc="-280"/>
              <a:t>8: </a:t>
            </a:r>
            <a:r>
              <a:rPr dirty="0" sz="2800" spc="-114"/>
              <a:t>Merencanakan</a:t>
            </a:r>
            <a:r>
              <a:rPr dirty="0" sz="2800" spc="-165"/>
              <a:t> </a:t>
            </a:r>
            <a:r>
              <a:rPr dirty="0" sz="2800" spc="-75"/>
              <a:t>Usaha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50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4274" y="838760"/>
          <a:ext cx="8498840" cy="405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9790"/>
              </a:tblGrid>
              <a:tr h="7365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Tujuan Pembelajaran: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mampu memahami komponen penyusunan perencanaan</a:t>
                      </a:r>
                      <a:r>
                        <a:rPr dirty="0" sz="10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usaha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memahami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langkah-langkah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pembuatan perencanaan</a:t>
                      </a:r>
                      <a:r>
                        <a:rPr dirty="0" sz="1000" spc="2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usaha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mampu menulis sebuah perencanaan usaha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sederhana dan</a:t>
                      </a:r>
                      <a:r>
                        <a:rPr dirty="0" sz="1000" spc="5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logis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5841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Waktu: 4JP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42227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Bahan: jurnal peserta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didik,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alat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tulis,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buku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bacaan,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perangkat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audio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visual,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komputer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jaringan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internet, narasumber,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kunjungan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Guru:Moderator/Fasilitator/Narasumber/Supervisi/Konsultasi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2717807">
                <a:tc>
                  <a:txBody>
                    <a:bodyPr/>
                    <a:lstStyle/>
                    <a:p>
                      <a:pPr marL="56515" marR="838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Persiapan: Guru menyiapkan lembar perencanaan usaha secara cetak ataupun dalam bentuk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digital.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Guru menekankan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ini adalah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contoh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memahami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bagaimana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membuat sebuah perencanaan usaha. Contoh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buat pada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ini dapat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digunakan/tidak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digunakan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pada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</a:t>
                      </a:r>
                      <a:r>
                        <a:rPr dirty="0" sz="10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selanjutnya.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Pelaksanaan: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45339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membuka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dengan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menyambungkan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sebelumnya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kini.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Ketika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seorang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wirausahawan 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mendapat ide dan </a:t>
                      </a:r>
                      <a:r>
                        <a:rPr dirty="0" sz="1000" spc="-15" i="1">
                          <a:latin typeface="Noto Sans"/>
                          <a:cs typeface="Noto Sans"/>
                        </a:rPr>
                        <a:t>mengidentiﬁkasi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sebuah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peluang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bisnis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potensial,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langkah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selanjutnya adalah membuat sebuah perencanaan  usaha.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Bagaimana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membuat perencanaan usaha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1000" spc="30" i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baik?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meminta peserta didik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mengamati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lembar perencanaan usaha dan elemen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penting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ada di</a:t>
                      </a:r>
                      <a:r>
                        <a:rPr dirty="0" sz="1000" spc="10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sana.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19431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meminta peserta didik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mengembangkan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ide usahanya (bisa dari inspirasi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2, 6,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7)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menuliskan perencanaan  usaha pada lembar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10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diberikan.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14351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membantu memberi penjelasan jika peserta didik memiliki kesulitan dalam menentukan ide usaha.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Ide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dikembangkan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haruslah ide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yang: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layak (karena berfokus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membantu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orang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lain),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berdampak (karena fokus pada pemecahan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masalah, bukan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pada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produk),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kreatif (karena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menggunakan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masalah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sebagai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inspirasi</a:t>
                      </a:r>
                      <a:r>
                        <a:rPr dirty="0" sz="1000" spc="6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usaha)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Tugas: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64770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Melakukan riset mandiri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pengisian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lembar perencanaan usaha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agar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perencanaan sederhana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dihasilkan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memiliki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kelengkapan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baik dan</a:t>
                      </a:r>
                      <a:r>
                        <a:rPr dirty="0" sz="1000" spc="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logis.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986655"/>
            <a:chOff x="0" y="0"/>
            <a:chExt cx="9144000" cy="4986655"/>
          </a:xfrm>
        </p:grpSpPr>
        <p:sp>
          <p:nvSpPr>
            <p:cNvPr id="3" name="object 3"/>
            <p:cNvSpPr/>
            <p:nvPr/>
          </p:nvSpPr>
          <p:spPr>
            <a:xfrm>
              <a:off x="488249" y="796998"/>
              <a:ext cx="8168005" cy="4189729"/>
            </a:xfrm>
            <a:custGeom>
              <a:avLst/>
              <a:gdLst/>
              <a:ahLst/>
              <a:cxnLst/>
              <a:rect l="l" t="t" r="r" b="b"/>
              <a:pathLst>
                <a:path w="8168005" h="4189729">
                  <a:moveTo>
                    <a:pt x="8167483" y="4189191"/>
                  </a:moveTo>
                  <a:lnTo>
                    <a:pt x="0" y="4189191"/>
                  </a:lnTo>
                  <a:lnTo>
                    <a:pt x="0" y="0"/>
                  </a:lnTo>
                  <a:lnTo>
                    <a:pt x="8167483" y="0"/>
                  </a:lnTo>
                  <a:lnTo>
                    <a:pt x="8167483" y="4189191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83551" y="155299"/>
              <a:ext cx="8176895" cy="647065"/>
            </a:xfrm>
            <a:custGeom>
              <a:avLst/>
              <a:gdLst/>
              <a:ahLst/>
              <a:cxnLst/>
              <a:rect l="l" t="t" r="r" b="b"/>
              <a:pathLst>
                <a:path w="8176895" h="647065">
                  <a:moveTo>
                    <a:pt x="4749" y="0"/>
                  </a:moveTo>
                  <a:lnTo>
                    <a:pt x="4749" y="646449"/>
                  </a:lnTo>
                </a:path>
                <a:path w="8176895" h="647065">
                  <a:moveTo>
                    <a:pt x="8172106" y="0"/>
                  </a:moveTo>
                  <a:lnTo>
                    <a:pt x="8172106" y="646449"/>
                  </a:lnTo>
                </a:path>
                <a:path w="8176895" h="647065">
                  <a:moveTo>
                    <a:pt x="0" y="4749"/>
                  </a:moveTo>
                  <a:lnTo>
                    <a:pt x="8176856" y="4749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83551" y="790648"/>
              <a:ext cx="8176895" cy="12700"/>
            </a:xfrm>
            <a:custGeom>
              <a:avLst/>
              <a:gdLst/>
              <a:ahLst/>
              <a:cxnLst/>
              <a:rect l="l" t="t" r="r" b="b"/>
              <a:pathLst>
                <a:path w="8176895" h="12700">
                  <a:moveTo>
                    <a:pt x="0" y="0"/>
                  </a:moveTo>
                  <a:lnTo>
                    <a:pt x="8176856" y="0"/>
                  </a:lnTo>
                  <a:lnTo>
                    <a:pt x="8176856" y="12699"/>
                  </a:lnTo>
                  <a:lnTo>
                    <a:pt x="0" y="1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41979" y="193830"/>
            <a:ext cx="6047105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5">
                <a:solidFill>
                  <a:srgbClr val="000000"/>
                </a:solidFill>
              </a:rPr>
              <a:t>Apa</a:t>
            </a:r>
            <a:r>
              <a:rPr dirty="0" sz="2100" spc="-170">
                <a:solidFill>
                  <a:srgbClr val="000000"/>
                </a:solidFill>
              </a:rPr>
              <a:t> </a:t>
            </a:r>
            <a:r>
              <a:rPr dirty="0" sz="2100" spc="-175">
                <a:solidFill>
                  <a:srgbClr val="000000"/>
                </a:solidFill>
              </a:rPr>
              <a:t>Ide</a:t>
            </a:r>
            <a:r>
              <a:rPr dirty="0" sz="2100" spc="-165">
                <a:solidFill>
                  <a:srgbClr val="000000"/>
                </a:solidFill>
              </a:rPr>
              <a:t> </a:t>
            </a:r>
            <a:r>
              <a:rPr dirty="0" sz="2100" spc="-55">
                <a:solidFill>
                  <a:srgbClr val="000000"/>
                </a:solidFill>
              </a:rPr>
              <a:t>Usaha</a:t>
            </a:r>
            <a:r>
              <a:rPr dirty="0" sz="2100" spc="-170">
                <a:solidFill>
                  <a:srgbClr val="000000"/>
                </a:solidFill>
              </a:rPr>
              <a:t> </a:t>
            </a:r>
            <a:r>
              <a:rPr dirty="0" sz="2100" spc="-40">
                <a:solidFill>
                  <a:srgbClr val="000000"/>
                </a:solidFill>
              </a:rPr>
              <a:t>dari</a:t>
            </a:r>
            <a:r>
              <a:rPr dirty="0" sz="2100" spc="-165">
                <a:solidFill>
                  <a:srgbClr val="000000"/>
                </a:solidFill>
              </a:rPr>
              <a:t> </a:t>
            </a:r>
            <a:r>
              <a:rPr dirty="0" sz="2100" spc="-70">
                <a:solidFill>
                  <a:srgbClr val="000000"/>
                </a:solidFill>
              </a:rPr>
              <a:t>Kearifan</a:t>
            </a:r>
            <a:r>
              <a:rPr dirty="0" sz="2100" spc="-170">
                <a:solidFill>
                  <a:srgbClr val="000000"/>
                </a:solidFill>
              </a:rPr>
              <a:t> </a:t>
            </a:r>
            <a:r>
              <a:rPr dirty="0" sz="2100" spc="-60">
                <a:solidFill>
                  <a:srgbClr val="000000"/>
                </a:solidFill>
              </a:rPr>
              <a:t>Lokal</a:t>
            </a:r>
            <a:r>
              <a:rPr dirty="0" sz="2100" spc="-165">
                <a:solidFill>
                  <a:srgbClr val="000000"/>
                </a:solidFill>
              </a:rPr>
              <a:t> </a:t>
            </a:r>
            <a:r>
              <a:rPr dirty="0" sz="2100" spc="-60">
                <a:solidFill>
                  <a:srgbClr val="000000"/>
                </a:solidFill>
              </a:rPr>
              <a:t>di</a:t>
            </a:r>
            <a:r>
              <a:rPr dirty="0" sz="2100" spc="-165">
                <a:solidFill>
                  <a:srgbClr val="000000"/>
                </a:solidFill>
              </a:rPr>
              <a:t> </a:t>
            </a:r>
            <a:r>
              <a:rPr dirty="0" sz="2100" spc="-120">
                <a:solidFill>
                  <a:srgbClr val="000000"/>
                </a:solidFill>
              </a:rPr>
              <a:t>Daerahmu?</a:t>
            </a:r>
            <a:endParaRPr sz="2100"/>
          </a:p>
        </p:txBody>
      </p:sp>
      <p:sp>
        <p:nvSpPr>
          <p:cNvPr id="7" name="object 7"/>
          <p:cNvSpPr/>
          <p:nvPr/>
        </p:nvSpPr>
        <p:spPr>
          <a:xfrm>
            <a:off x="2670488" y="666748"/>
            <a:ext cx="3809198" cy="3804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 rot="17880000">
            <a:off x="4976979" y="3084009"/>
            <a:ext cx="1093251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-45">
                <a:solidFill>
                  <a:srgbClr val="FFFFFF"/>
                </a:solidFill>
                <a:latin typeface="RobotoRegular"/>
                <a:cs typeface="RobotoRegular"/>
              </a:rPr>
              <a:t>V</a:t>
            </a:r>
            <a:r>
              <a:rPr dirty="0" sz="1000" spc="-5">
                <a:solidFill>
                  <a:srgbClr val="FFFFFF"/>
                </a:solidFill>
                <a:latin typeface="RobotoRegular"/>
                <a:cs typeface="RobotoRegular"/>
              </a:rPr>
              <a:t>estibulu</a:t>
            </a:r>
            <a:r>
              <a:rPr dirty="0" sz="1000">
                <a:solidFill>
                  <a:srgbClr val="FFFFFF"/>
                </a:solidFill>
                <a:latin typeface="RobotoRegular"/>
                <a:cs typeface="RobotoRegular"/>
              </a:rPr>
              <a:t>m</a:t>
            </a:r>
            <a:r>
              <a:rPr dirty="0" sz="1000" spc="-25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dirty="0" baseline="5555" sz="1500" spc="-7">
                <a:solidFill>
                  <a:srgbClr val="FFFFFF"/>
                </a:solidFill>
                <a:latin typeface="RobotoRegular"/>
                <a:cs typeface="RobotoRegular"/>
              </a:rPr>
              <a:t>congue</a:t>
            </a:r>
            <a:endParaRPr baseline="5555" sz="1500">
              <a:latin typeface="RobotoRegular"/>
              <a:cs typeface="RobotoRegular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50</a:t>
            </a:fld>
          </a:p>
        </p:txBody>
      </p:sp>
      <p:sp>
        <p:nvSpPr>
          <p:cNvPr id="9" name="object 9"/>
          <p:cNvSpPr txBox="1"/>
          <p:nvPr/>
        </p:nvSpPr>
        <p:spPr>
          <a:xfrm rot="3720000">
            <a:off x="3107209" y="3082083"/>
            <a:ext cx="1090728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-25">
                <a:solidFill>
                  <a:srgbClr val="FFFFFF"/>
                </a:solidFill>
                <a:latin typeface="RobotoRegular"/>
                <a:cs typeface="RobotoRegular"/>
              </a:rPr>
              <a:t>V</a:t>
            </a:r>
            <a:r>
              <a:rPr dirty="0" sz="1000" spc="-5">
                <a:solidFill>
                  <a:srgbClr val="FFFFFF"/>
                </a:solidFill>
                <a:latin typeface="RobotoRegular"/>
                <a:cs typeface="RobotoRegular"/>
              </a:rPr>
              <a:t>estibulu</a:t>
            </a:r>
            <a:r>
              <a:rPr dirty="0" sz="1000">
                <a:solidFill>
                  <a:srgbClr val="FFFFFF"/>
                </a:solidFill>
                <a:latin typeface="RobotoRegular"/>
                <a:cs typeface="RobotoRegular"/>
              </a:rPr>
              <a:t>m</a:t>
            </a:r>
            <a:r>
              <a:rPr dirty="0" sz="1000" spc="-5">
                <a:solidFill>
                  <a:srgbClr val="FFFFFF"/>
                </a:solidFill>
                <a:latin typeface="RobotoRegular"/>
                <a:cs typeface="RobotoRegular"/>
              </a:rPr>
              <a:t> congue</a:t>
            </a:r>
            <a:endParaRPr sz="1000">
              <a:latin typeface="RobotoRegular"/>
              <a:cs typeface="Roboto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31130" y="2288820"/>
            <a:ext cx="673735" cy="54165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167640">
              <a:lnSpc>
                <a:spcPts val="2020"/>
              </a:lnSpc>
              <a:spcBef>
                <a:spcPts val="180"/>
              </a:spcBef>
            </a:pPr>
            <a:r>
              <a:rPr dirty="0" sz="1700" spc="-5" b="1">
                <a:latin typeface="Arial"/>
                <a:cs typeface="Arial"/>
              </a:rPr>
              <a:t>Ide  Usaha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 rot="17220000">
            <a:off x="2821386" y="2162103"/>
            <a:ext cx="1116590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-5">
                <a:solidFill>
                  <a:srgbClr val="FFFFFF"/>
                </a:solidFill>
                <a:latin typeface="RobotoRegular"/>
                <a:cs typeface="RobotoRegular"/>
              </a:rPr>
              <a:t>Makanan/Minuman</a:t>
            </a:r>
            <a:endParaRPr sz="1000">
              <a:latin typeface="RobotoRegular"/>
              <a:cs typeface="RobotoRegular"/>
            </a:endParaRPr>
          </a:p>
        </p:txBody>
      </p:sp>
      <p:sp>
        <p:nvSpPr>
          <p:cNvPr id="12" name="object 12"/>
          <p:cNvSpPr txBox="1"/>
          <p:nvPr/>
        </p:nvSpPr>
        <p:spPr>
          <a:xfrm rot="17220000">
            <a:off x="3162425" y="2205356"/>
            <a:ext cx="72682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-5">
                <a:solidFill>
                  <a:srgbClr val="FFFFFF"/>
                </a:solidFill>
                <a:latin typeface="RobotoRegular"/>
                <a:cs typeface="RobotoRegular"/>
              </a:rPr>
              <a:t>Kha</a:t>
            </a:r>
            <a:r>
              <a:rPr dirty="0" sz="1000">
                <a:solidFill>
                  <a:srgbClr val="FFFFFF"/>
                </a:solidFill>
                <a:latin typeface="RobotoRegular"/>
                <a:cs typeface="RobotoRegular"/>
              </a:rPr>
              <a:t>s</a:t>
            </a:r>
            <a:r>
              <a:rPr dirty="0" sz="1000" spc="-20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dirty="0" baseline="2777" sz="1500" spc="-7">
                <a:solidFill>
                  <a:srgbClr val="FFFFFF"/>
                </a:solidFill>
                <a:latin typeface="RobotoRegular"/>
                <a:cs typeface="RobotoRegular"/>
              </a:rPr>
              <a:t>Dae</a:t>
            </a:r>
            <a:r>
              <a:rPr dirty="0" baseline="2777" sz="1500" spc="-60">
                <a:solidFill>
                  <a:srgbClr val="FFFFFF"/>
                </a:solidFill>
                <a:latin typeface="RobotoRegular"/>
                <a:cs typeface="RobotoRegular"/>
              </a:rPr>
              <a:t>r</a:t>
            </a:r>
            <a:r>
              <a:rPr dirty="0" baseline="2777" sz="1500" spc="-7">
                <a:solidFill>
                  <a:srgbClr val="FFFFFF"/>
                </a:solidFill>
                <a:latin typeface="RobotoRegular"/>
                <a:cs typeface="RobotoRegular"/>
              </a:rPr>
              <a:t>ah</a:t>
            </a:r>
            <a:endParaRPr baseline="2777" sz="1500">
              <a:latin typeface="RobotoRegular"/>
              <a:cs typeface="RobotoRegular"/>
            </a:endParaRPr>
          </a:p>
        </p:txBody>
      </p:sp>
      <p:sp>
        <p:nvSpPr>
          <p:cNvPr id="13" name="object 13"/>
          <p:cNvSpPr txBox="1"/>
          <p:nvPr/>
        </p:nvSpPr>
        <p:spPr>
          <a:xfrm rot="2100000">
            <a:off x="3411133" y="3451062"/>
            <a:ext cx="943308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baseline="5555" sz="1500" spc="-15">
                <a:solidFill>
                  <a:srgbClr val="FFFFFF"/>
                </a:solidFill>
                <a:latin typeface="RobotoRegular"/>
                <a:cs typeface="RobotoRegular"/>
              </a:rPr>
              <a:t>Musik/T</a:t>
            </a:r>
            <a:r>
              <a:rPr dirty="0" sz="1000" spc="-10">
                <a:solidFill>
                  <a:srgbClr val="FFFFFF"/>
                </a:solidFill>
                <a:latin typeface="RobotoRegular"/>
                <a:cs typeface="RobotoRegular"/>
              </a:rPr>
              <a:t>ari</a:t>
            </a:r>
            <a:r>
              <a:rPr dirty="0" sz="1000" spc="-85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dirty="0" sz="1000" spc="-5">
                <a:solidFill>
                  <a:srgbClr val="FFFFFF"/>
                </a:solidFill>
                <a:latin typeface="RobotoRegular"/>
                <a:cs typeface="RobotoRegular"/>
              </a:rPr>
              <a:t>/Seni</a:t>
            </a:r>
            <a:endParaRPr sz="1000">
              <a:latin typeface="RobotoRegular"/>
              <a:cs typeface="RobotoRegular"/>
            </a:endParaRPr>
          </a:p>
        </p:txBody>
      </p:sp>
      <p:sp>
        <p:nvSpPr>
          <p:cNvPr id="14" name="object 14"/>
          <p:cNvSpPr txBox="1"/>
          <p:nvPr/>
        </p:nvSpPr>
        <p:spPr>
          <a:xfrm rot="19380000">
            <a:off x="5065326" y="3427743"/>
            <a:ext cx="456184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-5">
                <a:solidFill>
                  <a:srgbClr val="FFFFFF"/>
                </a:solidFill>
                <a:latin typeface="RobotoRegular"/>
                <a:cs typeface="RobotoRegular"/>
              </a:rPr>
              <a:t>Lainn</a:t>
            </a:r>
            <a:r>
              <a:rPr dirty="0" sz="1000" spc="-20">
                <a:solidFill>
                  <a:srgbClr val="FFFFFF"/>
                </a:solidFill>
                <a:latin typeface="RobotoRegular"/>
                <a:cs typeface="RobotoRegular"/>
              </a:rPr>
              <a:t>y</a:t>
            </a:r>
            <a:r>
              <a:rPr dirty="0" sz="1000">
                <a:solidFill>
                  <a:srgbClr val="FFFFFF"/>
                </a:solidFill>
                <a:latin typeface="RobotoRegular"/>
                <a:cs typeface="RobotoRegular"/>
              </a:rPr>
              <a:t>a</a:t>
            </a:r>
            <a:endParaRPr sz="1000">
              <a:latin typeface="RobotoRegular"/>
              <a:cs typeface="RobotoRegular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1171" y="1234594"/>
            <a:ext cx="1159510" cy="284480"/>
          </a:xfrm>
          <a:prstGeom prst="rect">
            <a:avLst/>
          </a:prstGeom>
        </p:spPr>
        <p:txBody>
          <a:bodyPr wrap="square" lIns="0" tIns="59054" rIns="0" bIns="0" rtlCol="0" vert="horz">
            <a:spAutoFit/>
          </a:bodyPr>
          <a:lstStyle/>
          <a:p>
            <a:pPr marL="38100" marR="30480" indent="56515">
              <a:lnSpc>
                <a:spcPct val="69600"/>
              </a:lnSpc>
              <a:spcBef>
                <a:spcPts val="464"/>
              </a:spcBef>
            </a:pPr>
            <a:r>
              <a:rPr dirty="0" sz="1000" spc="-10">
                <a:solidFill>
                  <a:srgbClr val="FFFFFF"/>
                </a:solidFill>
                <a:latin typeface="RobotoRegular"/>
                <a:cs typeface="RobotoRegular"/>
              </a:rPr>
              <a:t>Kerajinan </a:t>
            </a:r>
            <a:r>
              <a:rPr dirty="0" sz="1000" spc="-15">
                <a:solidFill>
                  <a:srgbClr val="FFFFFF"/>
                </a:solidFill>
                <a:latin typeface="RobotoRegular"/>
                <a:cs typeface="RobotoRegular"/>
              </a:rPr>
              <a:t>Tangan  </a:t>
            </a:r>
            <a:r>
              <a:rPr dirty="0" sz="1000" spc="-185">
                <a:solidFill>
                  <a:srgbClr val="FFFFFF"/>
                </a:solidFill>
                <a:latin typeface="RobotoRegular"/>
                <a:cs typeface="RobotoRegular"/>
              </a:rPr>
              <a:t>V</a:t>
            </a:r>
            <a:r>
              <a:rPr dirty="0" baseline="-19444" sz="1500" spc="-277">
                <a:solidFill>
                  <a:srgbClr val="FFFFFF"/>
                </a:solidFill>
                <a:latin typeface="RobotoRegular"/>
                <a:cs typeface="RobotoRegular"/>
              </a:rPr>
              <a:t>d</a:t>
            </a:r>
            <a:r>
              <a:rPr dirty="0" sz="1000" spc="-185">
                <a:solidFill>
                  <a:srgbClr val="FFFFFF"/>
                </a:solidFill>
                <a:latin typeface="RobotoRegular"/>
                <a:cs typeface="RobotoRegular"/>
              </a:rPr>
              <a:t>e</a:t>
            </a:r>
            <a:r>
              <a:rPr dirty="0" baseline="-19444" sz="1500" spc="-277">
                <a:solidFill>
                  <a:srgbClr val="FFFFFF"/>
                </a:solidFill>
                <a:latin typeface="RobotoRegular"/>
                <a:cs typeface="RobotoRegular"/>
              </a:rPr>
              <a:t>a</a:t>
            </a:r>
            <a:r>
              <a:rPr dirty="0" sz="1000" spc="-185">
                <a:solidFill>
                  <a:srgbClr val="FFFFFF"/>
                </a:solidFill>
                <a:latin typeface="RobotoRegular"/>
                <a:cs typeface="RobotoRegular"/>
              </a:rPr>
              <a:t>st</a:t>
            </a:r>
            <a:r>
              <a:rPr dirty="0" baseline="-19444" sz="1500" spc="-277">
                <a:solidFill>
                  <a:srgbClr val="FFFFFF"/>
                </a:solidFill>
                <a:latin typeface="RobotoRegular"/>
                <a:cs typeface="RobotoRegular"/>
              </a:rPr>
              <a:t>ri</a:t>
            </a:r>
            <a:r>
              <a:rPr dirty="0" baseline="-19444" sz="1500" spc="-232">
                <a:solidFill>
                  <a:srgbClr val="FFFFFF"/>
                </a:solidFill>
                <a:latin typeface="RobotoRegular"/>
                <a:cs typeface="RobotoRegular"/>
              </a:rPr>
              <a:t> </a:t>
            </a:r>
            <a:r>
              <a:rPr dirty="0" baseline="-19444" sz="1500" spc="-359">
                <a:solidFill>
                  <a:srgbClr val="FFFFFF"/>
                </a:solidFill>
                <a:latin typeface="RobotoRegular"/>
                <a:cs typeface="RobotoRegular"/>
              </a:rPr>
              <a:t>B</a:t>
            </a:r>
            <a:r>
              <a:rPr dirty="0" sz="1000" spc="-240">
                <a:solidFill>
                  <a:srgbClr val="FFFFFF"/>
                </a:solidFill>
                <a:latin typeface="RobotoRegular"/>
                <a:cs typeface="RobotoRegular"/>
              </a:rPr>
              <a:t>u</a:t>
            </a:r>
            <a:r>
              <a:rPr dirty="0" baseline="-19444" sz="1500" spc="-359">
                <a:solidFill>
                  <a:srgbClr val="FFFFFF"/>
                </a:solidFill>
                <a:latin typeface="RobotoRegular"/>
                <a:cs typeface="RobotoRegular"/>
              </a:rPr>
              <a:t>a</a:t>
            </a:r>
            <a:r>
              <a:rPr dirty="0" sz="1000" spc="-240">
                <a:solidFill>
                  <a:srgbClr val="FFFFFF"/>
                </a:solidFill>
                <a:latin typeface="RobotoRegular"/>
                <a:cs typeface="RobotoRegular"/>
              </a:rPr>
              <a:t>lu</a:t>
            </a:r>
            <a:r>
              <a:rPr dirty="0" baseline="-19444" sz="1500" spc="-359">
                <a:solidFill>
                  <a:srgbClr val="FFFFFF"/>
                </a:solidFill>
                <a:latin typeface="RobotoRegular"/>
                <a:cs typeface="RobotoRegular"/>
              </a:rPr>
              <a:t>h</a:t>
            </a:r>
            <a:r>
              <a:rPr dirty="0" sz="1000" spc="-240">
                <a:solidFill>
                  <a:srgbClr val="FFFFFF"/>
                </a:solidFill>
                <a:latin typeface="RobotoRegular"/>
                <a:cs typeface="RobotoRegular"/>
              </a:rPr>
              <a:t>m</a:t>
            </a:r>
            <a:r>
              <a:rPr dirty="0" baseline="-19444" sz="1500" spc="-359">
                <a:solidFill>
                  <a:srgbClr val="FFFFFF"/>
                </a:solidFill>
                <a:latin typeface="RobotoRegular"/>
                <a:cs typeface="RobotoRegular"/>
              </a:rPr>
              <a:t>an</a:t>
            </a:r>
            <a:r>
              <a:rPr dirty="0" sz="1000" spc="-240">
                <a:solidFill>
                  <a:srgbClr val="FFFFFF"/>
                </a:solidFill>
                <a:latin typeface="RobotoRegular"/>
                <a:cs typeface="RobotoRegular"/>
              </a:rPr>
              <a:t>c</a:t>
            </a:r>
            <a:r>
              <a:rPr dirty="0" baseline="-19444" sz="1500" spc="-359">
                <a:solidFill>
                  <a:srgbClr val="FFFFFF"/>
                </a:solidFill>
                <a:latin typeface="RobotoRegular"/>
                <a:cs typeface="RobotoRegular"/>
              </a:rPr>
              <a:t>L</a:t>
            </a:r>
            <a:r>
              <a:rPr dirty="0" sz="1000" spc="-240">
                <a:solidFill>
                  <a:srgbClr val="FFFFFF"/>
                </a:solidFill>
                <a:latin typeface="RobotoRegular"/>
                <a:cs typeface="RobotoRegular"/>
              </a:rPr>
              <a:t>o</a:t>
            </a:r>
            <a:r>
              <a:rPr dirty="0" baseline="-19444" sz="1500" spc="-359">
                <a:solidFill>
                  <a:srgbClr val="FFFFFF"/>
                </a:solidFill>
                <a:latin typeface="RobotoRegular"/>
                <a:cs typeface="RobotoRegular"/>
              </a:rPr>
              <a:t>o</a:t>
            </a:r>
            <a:r>
              <a:rPr dirty="0" sz="1000" spc="-240">
                <a:solidFill>
                  <a:srgbClr val="FFFFFF"/>
                </a:solidFill>
                <a:latin typeface="RobotoRegular"/>
                <a:cs typeface="RobotoRegular"/>
              </a:rPr>
              <a:t>n</a:t>
            </a:r>
            <a:r>
              <a:rPr dirty="0" baseline="-19444" sz="1500" spc="-359">
                <a:solidFill>
                  <a:srgbClr val="FFFFFF"/>
                </a:solidFill>
                <a:latin typeface="RobotoRegular"/>
                <a:cs typeface="RobotoRegular"/>
              </a:rPr>
              <a:t>k</a:t>
            </a:r>
            <a:r>
              <a:rPr dirty="0" sz="1000" spc="-240">
                <a:solidFill>
                  <a:srgbClr val="FFFFFF"/>
                </a:solidFill>
                <a:latin typeface="RobotoRegular"/>
                <a:cs typeface="RobotoRegular"/>
              </a:rPr>
              <a:t>g</a:t>
            </a:r>
            <a:r>
              <a:rPr dirty="0" baseline="-19444" sz="1500" spc="-359">
                <a:solidFill>
                  <a:srgbClr val="FFFFFF"/>
                </a:solidFill>
                <a:latin typeface="RobotoRegular"/>
                <a:cs typeface="RobotoRegular"/>
              </a:rPr>
              <a:t>a</a:t>
            </a:r>
            <a:r>
              <a:rPr dirty="0" sz="1000" spc="-240">
                <a:solidFill>
                  <a:srgbClr val="FFFFFF"/>
                </a:solidFill>
                <a:latin typeface="RobotoRegular"/>
                <a:cs typeface="RobotoRegular"/>
              </a:rPr>
              <a:t>u</a:t>
            </a:r>
            <a:r>
              <a:rPr dirty="0" baseline="-19444" sz="1500" spc="-359">
                <a:solidFill>
                  <a:srgbClr val="FFFFFF"/>
                </a:solidFill>
                <a:latin typeface="RobotoRegular"/>
                <a:cs typeface="RobotoRegular"/>
              </a:rPr>
              <a:t>l</a:t>
            </a:r>
            <a:r>
              <a:rPr dirty="0" sz="1000" spc="-240">
                <a:solidFill>
                  <a:srgbClr val="FFFFFF"/>
                </a:solidFill>
                <a:latin typeface="RobotoRegular"/>
                <a:cs typeface="RobotoRegular"/>
              </a:rPr>
              <a:t>e</a:t>
            </a:r>
            <a:endParaRPr sz="1000">
              <a:latin typeface="RobotoRegular"/>
              <a:cs typeface="RobotoRegular"/>
            </a:endParaRPr>
          </a:p>
        </p:txBody>
      </p:sp>
      <p:sp>
        <p:nvSpPr>
          <p:cNvPr id="16" name="object 16"/>
          <p:cNvSpPr txBox="1"/>
          <p:nvPr/>
        </p:nvSpPr>
        <p:spPr>
          <a:xfrm rot="4320000">
            <a:off x="5550687" y="2135516"/>
            <a:ext cx="410052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sz="1000" spc="-5">
                <a:solidFill>
                  <a:srgbClr val="FFFFFF"/>
                </a:solidFill>
                <a:latin typeface="RobotoRegular"/>
                <a:cs typeface="RobotoRegular"/>
              </a:rPr>
              <a:t>Wisata</a:t>
            </a:r>
            <a:endParaRPr sz="1000">
              <a:latin typeface="RobotoRegular"/>
              <a:cs typeface="RobotoRegular"/>
            </a:endParaRPr>
          </a:p>
        </p:txBody>
      </p:sp>
      <p:sp>
        <p:nvSpPr>
          <p:cNvPr id="17" name="object 17"/>
          <p:cNvSpPr txBox="1"/>
          <p:nvPr/>
        </p:nvSpPr>
        <p:spPr>
          <a:xfrm rot="4320000">
            <a:off x="5222846" y="2181215"/>
            <a:ext cx="775016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00"/>
              </a:lnSpc>
            </a:pPr>
            <a:r>
              <a:rPr dirty="0" baseline="2777" sz="1500" spc="-7">
                <a:solidFill>
                  <a:srgbClr val="FFFFFF"/>
                </a:solidFill>
                <a:latin typeface="RobotoRegular"/>
                <a:cs typeface="RobotoRegular"/>
              </a:rPr>
              <a:t>Alam/Bud</a:t>
            </a:r>
            <a:r>
              <a:rPr dirty="0" baseline="2777" sz="1500" spc="-30">
                <a:solidFill>
                  <a:srgbClr val="FFFFFF"/>
                </a:solidFill>
                <a:latin typeface="RobotoRegular"/>
                <a:cs typeface="RobotoRegular"/>
              </a:rPr>
              <a:t>a</a:t>
            </a:r>
            <a:r>
              <a:rPr dirty="0" sz="1000" spc="-20">
                <a:solidFill>
                  <a:srgbClr val="FFFFFF"/>
                </a:solidFill>
                <a:latin typeface="RobotoRegular"/>
                <a:cs typeface="RobotoRegular"/>
              </a:rPr>
              <a:t>y</a:t>
            </a:r>
            <a:r>
              <a:rPr dirty="0" sz="1000">
                <a:solidFill>
                  <a:srgbClr val="FFFFFF"/>
                </a:solidFill>
                <a:latin typeface="RobotoRegular"/>
                <a:cs typeface="RobotoRegular"/>
              </a:rPr>
              <a:t>a</a:t>
            </a:r>
            <a:endParaRPr sz="1000">
              <a:latin typeface="RobotoRegular"/>
              <a:cs typeface="RobotoRegular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997" y="1402905"/>
            <a:ext cx="6547484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000000"/>
                </a:solidFill>
                <a:latin typeface="Noto Sans"/>
                <a:cs typeface="Noto Sans"/>
              </a:rPr>
              <a:t>Misalkan kalian tertarik untuk membuat </a:t>
            </a:r>
            <a:r>
              <a:rPr dirty="0" sz="1400" spc="-10">
                <a:solidFill>
                  <a:srgbClr val="000000"/>
                </a:solidFill>
                <a:latin typeface="Noto Sans"/>
                <a:cs typeface="Noto Sans"/>
              </a:rPr>
              <a:t>usaha </a:t>
            </a:r>
            <a:r>
              <a:rPr dirty="0" sz="1400" spc="-15">
                <a:solidFill>
                  <a:srgbClr val="000000"/>
                </a:solidFill>
                <a:latin typeface="Noto Sans"/>
                <a:cs typeface="Noto Sans"/>
              </a:rPr>
              <a:t>minuman tradisional kesehatan  dalam kemasan </a:t>
            </a:r>
            <a:r>
              <a:rPr dirty="0" sz="1400" spc="-10">
                <a:solidFill>
                  <a:srgbClr val="000000"/>
                </a:solidFill>
                <a:latin typeface="Noto Sans"/>
                <a:cs typeface="Noto Sans"/>
              </a:rPr>
              <a:t>(siap seduh dan siap saji) </a:t>
            </a:r>
            <a:r>
              <a:rPr dirty="0" sz="1400" spc="-25">
                <a:solidFill>
                  <a:srgbClr val="000000"/>
                </a:solidFill>
                <a:latin typeface="Noto Sans"/>
                <a:cs typeface="Noto Sans"/>
              </a:rPr>
              <a:t>dengan </a:t>
            </a:r>
            <a:r>
              <a:rPr dirty="0" sz="1400" spc="-15">
                <a:solidFill>
                  <a:srgbClr val="000000"/>
                </a:solidFill>
                <a:latin typeface="Noto Sans"/>
                <a:cs typeface="Noto Sans"/>
              </a:rPr>
              <a:t>memanfaatkan </a:t>
            </a:r>
            <a:r>
              <a:rPr dirty="0" sz="1400" spc="-25">
                <a:solidFill>
                  <a:srgbClr val="000000"/>
                </a:solidFill>
                <a:latin typeface="Noto Sans"/>
                <a:cs typeface="Noto Sans"/>
              </a:rPr>
              <a:t>berbagai  </a:t>
            </a:r>
            <a:r>
              <a:rPr dirty="0" sz="1400" spc="-15">
                <a:solidFill>
                  <a:srgbClr val="000000"/>
                </a:solidFill>
                <a:latin typeface="Noto Sans"/>
                <a:cs typeface="Noto Sans"/>
              </a:rPr>
              <a:t>tanaman </a:t>
            </a:r>
            <a:r>
              <a:rPr dirty="0" sz="1400" spc="-25">
                <a:solidFill>
                  <a:srgbClr val="000000"/>
                </a:solidFill>
                <a:latin typeface="Noto Sans"/>
                <a:cs typeface="Noto Sans"/>
              </a:rPr>
              <a:t>rimpang </a:t>
            </a:r>
            <a:r>
              <a:rPr dirty="0" sz="1400" spc="-10">
                <a:solidFill>
                  <a:srgbClr val="000000"/>
                </a:solidFill>
                <a:latin typeface="Noto Sans"/>
                <a:cs typeface="Noto Sans"/>
              </a:rPr>
              <a:t>dan obat </a:t>
            </a:r>
            <a:r>
              <a:rPr dirty="0" sz="1400" spc="-35">
                <a:solidFill>
                  <a:srgbClr val="000000"/>
                </a:solidFill>
                <a:latin typeface="Noto Sans"/>
                <a:cs typeface="Noto Sans"/>
              </a:rPr>
              <a:t>yang </a:t>
            </a:r>
            <a:r>
              <a:rPr dirty="0" sz="1400" spc="-15">
                <a:solidFill>
                  <a:srgbClr val="000000"/>
                </a:solidFill>
                <a:latin typeface="Noto Sans"/>
                <a:cs typeface="Noto Sans"/>
              </a:rPr>
              <a:t>tumbuh </a:t>
            </a:r>
            <a:r>
              <a:rPr dirty="0" sz="1400" spc="-10">
                <a:solidFill>
                  <a:srgbClr val="000000"/>
                </a:solidFill>
                <a:latin typeface="Noto Sans"/>
                <a:cs typeface="Noto Sans"/>
              </a:rPr>
              <a:t>subur di daerah</a:t>
            </a:r>
            <a:r>
              <a:rPr dirty="0" sz="1400" spc="90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dirty="0" sz="1400" spc="-15">
                <a:solidFill>
                  <a:srgbClr val="000000"/>
                </a:solidFill>
                <a:latin typeface="Noto Sans"/>
                <a:cs typeface="Noto Sans"/>
              </a:rPr>
              <a:t>kalian.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090997" y="2469703"/>
            <a:ext cx="628332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30885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Noto Sans"/>
                <a:cs typeface="Noto Sans"/>
              </a:rPr>
              <a:t>Bagaimana </a:t>
            </a:r>
            <a:r>
              <a:rPr dirty="0" sz="1400" spc="-15">
                <a:latin typeface="Noto Sans"/>
                <a:cs typeface="Noto Sans"/>
              </a:rPr>
              <a:t>kalian </a:t>
            </a:r>
            <a:r>
              <a:rPr dirty="0" sz="1400" spc="-20">
                <a:latin typeface="Noto Sans"/>
                <a:cs typeface="Noto Sans"/>
              </a:rPr>
              <a:t>mengetahui </a:t>
            </a:r>
            <a:r>
              <a:rPr dirty="0" sz="1400" spc="-15">
                <a:latin typeface="Noto Sans"/>
                <a:cs typeface="Noto Sans"/>
              </a:rPr>
              <a:t>bahwa </a:t>
            </a:r>
            <a:r>
              <a:rPr dirty="0" sz="1400" spc="-10">
                <a:latin typeface="Noto Sans"/>
                <a:cs typeface="Noto Sans"/>
              </a:rPr>
              <a:t>ide ini </a:t>
            </a:r>
            <a:r>
              <a:rPr dirty="0" sz="1400" spc="-15">
                <a:latin typeface="Noto Sans"/>
                <a:cs typeface="Noto Sans"/>
              </a:rPr>
              <a:t>layak dijadikan usaha?  </a:t>
            </a:r>
            <a:r>
              <a:rPr dirty="0" sz="1400" spc="-25">
                <a:latin typeface="Noto Sans"/>
                <a:cs typeface="Noto Sans"/>
              </a:rPr>
              <a:t>Bagaimana </a:t>
            </a:r>
            <a:r>
              <a:rPr dirty="0" sz="1400" spc="-15">
                <a:latin typeface="Noto Sans"/>
                <a:cs typeface="Noto Sans"/>
              </a:rPr>
              <a:t>kalian </a:t>
            </a:r>
            <a:r>
              <a:rPr dirty="0" sz="1400" spc="-25">
                <a:latin typeface="Noto Sans"/>
                <a:cs typeface="Noto Sans"/>
              </a:rPr>
              <a:t>mengembangkan </a:t>
            </a:r>
            <a:r>
              <a:rPr dirty="0" sz="1400" spc="-10">
                <a:latin typeface="Noto Sans"/>
                <a:cs typeface="Noto Sans"/>
              </a:rPr>
              <a:t>ide</a:t>
            </a:r>
            <a:r>
              <a:rPr dirty="0" sz="1400" spc="40">
                <a:latin typeface="Noto Sans"/>
                <a:cs typeface="Noto Sans"/>
              </a:rPr>
              <a:t> </a:t>
            </a:r>
            <a:r>
              <a:rPr dirty="0" sz="1400" spc="-15">
                <a:latin typeface="Noto Sans"/>
                <a:cs typeface="Noto Sans"/>
              </a:rPr>
              <a:t>kalian?</a:t>
            </a:r>
            <a:endParaRPr sz="14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</a:pPr>
            <a:r>
              <a:rPr dirty="0" sz="1400" spc="-25">
                <a:latin typeface="Noto Sans"/>
                <a:cs typeface="Noto Sans"/>
              </a:rPr>
              <a:t>Sekarang </a:t>
            </a:r>
            <a:r>
              <a:rPr dirty="0" sz="1400" spc="-15">
                <a:latin typeface="Noto Sans"/>
                <a:cs typeface="Noto Sans"/>
              </a:rPr>
              <a:t>perhatikan </a:t>
            </a:r>
            <a:r>
              <a:rPr dirty="0" sz="1400" spc="-25">
                <a:latin typeface="Noto Sans"/>
                <a:cs typeface="Noto Sans"/>
              </a:rPr>
              <a:t>kegiatan pengembangan </a:t>
            </a:r>
            <a:r>
              <a:rPr dirty="0" sz="1400" spc="-10">
                <a:latin typeface="Noto Sans"/>
                <a:cs typeface="Noto Sans"/>
              </a:rPr>
              <a:t>ide ini pada </a:t>
            </a:r>
            <a:r>
              <a:rPr dirty="0" sz="1400" spc="-15">
                <a:latin typeface="Noto Sans"/>
                <a:cs typeface="Noto Sans"/>
              </a:rPr>
              <a:t>halaman</a:t>
            </a:r>
            <a:r>
              <a:rPr dirty="0" sz="1400" spc="120">
                <a:latin typeface="Noto Sans"/>
                <a:cs typeface="Noto Sans"/>
              </a:rPr>
              <a:t> </a:t>
            </a:r>
            <a:r>
              <a:rPr dirty="0" sz="1400" spc="-15">
                <a:latin typeface="Noto Sans"/>
                <a:cs typeface="Noto Sans"/>
              </a:rPr>
              <a:t>berikut.</a:t>
            </a:r>
            <a:endParaRPr sz="14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498" y="60832"/>
            <a:ext cx="6104255" cy="753110"/>
          </a:xfrm>
          <a:prstGeom prst="rect"/>
        </p:spPr>
        <p:txBody>
          <a:bodyPr wrap="square" lIns="0" tIns="27939" rIns="0" bIns="0" rtlCol="0" vert="horz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dirty="0" sz="2400" spc="-150"/>
              <a:t>REFERENSI </a:t>
            </a:r>
            <a:r>
              <a:rPr dirty="0" sz="2400" spc="-100"/>
              <a:t>PERKEMBANGAN</a:t>
            </a:r>
            <a:r>
              <a:rPr dirty="0" sz="2400" spc="-235"/>
              <a:t> </a:t>
            </a:r>
            <a:r>
              <a:rPr dirty="0" sz="2400" spc="-85"/>
              <a:t>SUB-ELEMEN  </a:t>
            </a:r>
            <a:r>
              <a:rPr dirty="0" sz="2400" spc="-90"/>
              <a:t>ANTAR </a:t>
            </a:r>
            <a:r>
              <a:rPr dirty="0" sz="2400" spc="-105"/>
              <a:t>FASE </a:t>
            </a:r>
            <a:r>
              <a:rPr dirty="0" sz="2400" spc="175"/>
              <a:t>-</a:t>
            </a:r>
            <a:r>
              <a:rPr dirty="0" sz="2400" spc="-355"/>
              <a:t> </a:t>
            </a:r>
            <a:r>
              <a:rPr dirty="0" sz="2400" spc="-140"/>
              <a:t>KREATIF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5349" y="913698"/>
          <a:ext cx="8700135" cy="3970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6495"/>
                <a:gridCol w="1726564"/>
                <a:gridCol w="1589405"/>
                <a:gridCol w="1995805"/>
                <a:gridCol w="2204085"/>
              </a:tblGrid>
              <a:tr h="375299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Sub-elemen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Belum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 berkembang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Mulai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 berkembang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5" b="1">
                          <a:latin typeface="Noto Sans"/>
                          <a:cs typeface="Noto Sans"/>
                        </a:rPr>
                        <a:t>Berkembang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sesuai</a:t>
                      </a:r>
                      <a:r>
                        <a:rPr dirty="0" sz="1000" spc="-2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harapan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20" b="1">
                          <a:latin typeface="Noto Sans"/>
                          <a:cs typeface="Noto Sans"/>
                        </a:rPr>
                        <a:t>Sangat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Berkembang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</a:tr>
              <a:tr h="189213"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  <a:spcBef>
                          <a:spcPts val="414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Menghasilkan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7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75"/>
                        </a:lnSpc>
                        <a:spcBef>
                          <a:spcPts val="414"/>
                        </a:spcBef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Mengembangkan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gagasan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7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75"/>
                        </a:lnSpc>
                        <a:spcBef>
                          <a:spcPts val="414"/>
                        </a:spcBef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Menghubungkan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gagasan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7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75"/>
                        </a:lnSpc>
                        <a:spcBef>
                          <a:spcPts val="414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gagasan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7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  <a:spcBef>
                          <a:spcPts val="414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gagasan yang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beragam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7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33349"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25">
                          <a:latin typeface="Noto Sans"/>
                          <a:cs typeface="Noto Sans"/>
                        </a:rPr>
                        <a:t>gagasan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ia miliki untuk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membuat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ia miliki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beragam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untuk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mengekspresikan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mengekspresikan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pikiran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33349">
                <a:tc rowSpan="2">
                  <a:txBody>
                    <a:bodyPr/>
                    <a:lstStyle/>
                    <a:p>
                      <a:pPr marL="57150">
                        <a:lnSpc>
                          <a:spcPts val="994"/>
                        </a:lnSpc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orisinal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kombinasi hal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baru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informasi atau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gagasan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pikiran dan/atau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perasaannya,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dan/atau perasaannya, menilai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57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imajinatif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untuk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baru untuk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menghasilkan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menilai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gagasannya,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serta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25">
                          <a:latin typeface="Noto Sans"/>
                          <a:cs typeface="Noto Sans"/>
                        </a:rPr>
                        <a:t>gagasannya,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serta memikirkan</a:t>
                      </a:r>
                      <a:r>
                        <a:rPr dirty="0" sz="900" spc="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segala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333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mengekspresikan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pikiran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kombinasi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gagasan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baru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memikirkan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segala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risikonya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risikonya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mempertimbangkan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333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56515">
                        <a:lnSpc>
                          <a:spcPts val="994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dan/atau perasaannya.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dan imajinatif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untuk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dengan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mempertimbangkan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banyak perspektif seperti etika dan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57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mengekspresikan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pikiran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banyak perspektif seperti etika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nilai kemanusiaan ketika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gagasannya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773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37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55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dan/atau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perasaannya.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515620">
                        <a:lnSpc>
                          <a:spcPts val="1050"/>
                        </a:lnSpc>
                        <a:spcBef>
                          <a:spcPts val="3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nilai kemanusiaan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ketika 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gagasannya</a:t>
                      </a:r>
                      <a:r>
                        <a:rPr dirty="0" sz="900" spc="-6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direalisasikan.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90170">
                        <a:lnSpc>
                          <a:spcPts val="1050"/>
                        </a:lnSpc>
                        <a:spcBef>
                          <a:spcPts val="3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direalisasikan dalam bentuk aksi nyata 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program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kewirausahaan.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9210"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  <a:spcBef>
                          <a:spcPts val="409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Menghasilkan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75"/>
                        </a:lnSpc>
                        <a:spcBef>
                          <a:spcPts val="409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Mengeksplorasi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dan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75"/>
                        </a:lnSpc>
                        <a:spcBef>
                          <a:spcPts val="409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Mengeksplorasi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dan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75"/>
                        </a:lnSpc>
                        <a:spcBef>
                          <a:spcPts val="409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Mengeksplorasi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dan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  <a:spcBef>
                          <a:spcPts val="409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Mengeksplorasi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mengekspresikan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33349"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karya dan</a:t>
                      </a:r>
                      <a:r>
                        <a:rPr dirty="0" sz="900" spc="-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tindakan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mengekspresikan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pikiran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mengekspresikan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pikiran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mengekspresikan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pikiran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dan/atau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pikiran dan/atau perasaannya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dalam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33349">
                <a:tc rowSpan="2">
                  <a:txBody>
                    <a:bodyPr/>
                    <a:lstStyle/>
                    <a:p>
                      <a:pPr marL="57150">
                        <a:lnSpc>
                          <a:spcPts val="994"/>
                        </a:lnSpc>
                      </a:pPr>
                      <a:r>
                        <a:rPr dirty="0" sz="900" spc="-25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orisinal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dan/atau perasaannya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sesuai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dan/atau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perasaannya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perasaannya dalam bentuk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karya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bentuk karya dan/atau tindakan,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serta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57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minat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dalam bentuk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karya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dan/atau tindakan,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serta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2"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mengevaluasinya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dan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27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333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kesukaannya dalam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bentuk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dan/atau tindakan,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serta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mengevaluasinya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dan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mempertimbangkan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dampak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333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karya dan/atau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tindakan</a:t>
                      </a:r>
                      <a:r>
                        <a:rPr dirty="0" sz="900" spc="-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serta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mengevaluasinya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dan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mempertimbangkan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dampak dan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risikonya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bagi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diri dan</a:t>
                      </a:r>
                      <a:r>
                        <a:rPr dirty="0" sz="900" spc="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lingkungannya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333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mengapresiasi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mengkritik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mempertimbang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kan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risikonya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bagi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diri</a:t>
                      </a:r>
                      <a:r>
                        <a:rPr dirty="0" sz="900" spc="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dengan menggunakan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berbagai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378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358775">
                        <a:lnSpc>
                          <a:spcPts val="1050"/>
                        </a:lnSpc>
                        <a:spcBef>
                          <a:spcPts val="3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karya dan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tindakan</a:t>
                      </a:r>
                      <a:r>
                        <a:rPr dirty="0" sz="900" spc="-7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dihasilkan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55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dampaknya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bagi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orang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lain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73025">
                        <a:lnSpc>
                          <a:spcPts val="1050"/>
                        </a:lnSpc>
                        <a:spcBef>
                          <a:spcPts val="35"/>
                        </a:spcBef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lingkungannya dengan  menggunakan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berbagai</a:t>
                      </a:r>
                      <a:r>
                        <a:rPr dirty="0" sz="900" spc="-5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perspektif.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338455">
                        <a:lnSpc>
                          <a:spcPts val="1050"/>
                        </a:lnSpc>
                        <a:spcBef>
                          <a:spcPts val="3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perspektif dalam bentuk proposal 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rancang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karya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kewirausahaan.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9207"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  <a:spcBef>
                          <a:spcPts val="409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Memiliki</a:t>
                      </a:r>
                      <a:r>
                        <a:rPr dirty="0" sz="900" spc="-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keluwesan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75"/>
                        </a:lnSpc>
                        <a:spcBef>
                          <a:spcPts val="409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berupaya mencari solusi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75"/>
                        </a:lnSpc>
                        <a:spcBef>
                          <a:spcPts val="409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Menghasilkan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solusi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75"/>
                        </a:lnSpc>
                        <a:spcBef>
                          <a:spcPts val="409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Bereksperimen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berbagai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75"/>
                        </a:lnSpc>
                        <a:spcBef>
                          <a:spcPts val="409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Bereksperimen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berbagai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33349"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berpikir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dalam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alternatif saat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pendekatan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alternatif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pilihan secara kreatif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untuk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pilihan secara kreatif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untuk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33349"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mencari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alternatif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diambil tidak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berhasil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mengadaptasi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berbagai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memodiﬁkasi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gagasan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sesuai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95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memodiﬁkasi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gagasan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sesuai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71191">
                <a:tc>
                  <a:txBody>
                    <a:bodyPr/>
                    <a:lstStyle/>
                    <a:p>
                      <a:pPr marL="57150" marR="337185">
                        <a:lnSpc>
                          <a:spcPts val="1050"/>
                        </a:lnSpc>
                        <a:spcBef>
                          <a:spcPts val="3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solusi 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permasalahan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386080">
                        <a:lnSpc>
                          <a:spcPts val="1050"/>
                        </a:lnSpc>
                        <a:spcBef>
                          <a:spcPts val="3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berdasarkan identiﬁkasi 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terhadap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situasi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6515" marR="144780">
                        <a:lnSpc>
                          <a:spcPts val="1050"/>
                        </a:lnSpc>
                        <a:spcBef>
                          <a:spcPts val="35"/>
                        </a:spcBef>
                      </a:pPr>
                      <a:r>
                        <a:rPr dirty="0" sz="900" spc="-25">
                          <a:latin typeface="Noto Sans"/>
                          <a:cs typeface="Noto Sans"/>
                        </a:rPr>
                        <a:t>gagasan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 umpan balik  untuk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menghadapi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situasi  dan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permasalahan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055"/>
                        </a:lnSpc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perubahan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situasi.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08585">
                        <a:lnSpc>
                          <a:spcPts val="1050"/>
                        </a:lnSpc>
                        <a:spcBef>
                          <a:spcPts val="3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perubahan situasi dalam aksi nyata  pelaksanaan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program</a:t>
                      </a:r>
                      <a:r>
                        <a:rPr dirty="0" sz="900" spc="-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kewirausahaan.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4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81899" y="69174"/>
          <a:ext cx="8186420" cy="4921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560"/>
                <a:gridCol w="157479"/>
                <a:gridCol w="1817369"/>
                <a:gridCol w="551179"/>
                <a:gridCol w="1122045"/>
                <a:gridCol w="1601470"/>
                <a:gridCol w="1361440"/>
              </a:tblGrid>
              <a:tr h="577774"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2100" spc="-135">
                          <a:latin typeface="Verdana"/>
                          <a:cs typeface="Verdana"/>
                        </a:rPr>
                        <a:t>Kembangkan</a:t>
                      </a:r>
                      <a:r>
                        <a:rPr dirty="0" sz="2100" spc="-1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100" spc="-229">
                          <a:latin typeface="Verdana"/>
                          <a:cs typeface="Verdana"/>
                        </a:rPr>
                        <a:t>Idemu!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AF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3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A3CAF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A3CAF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A3CAF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A3C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A3CAF6"/>
                    </a:solidFill>
                  </a:tcPr>
                </a:tc>
              </a:tr>
              <a:tr h="172306">
                <a:tc>
                  <a:txBody>
                    <a:bodyPr/>
                    <a:lstStyle/>
                    <a:p>
                      <a:pPr marL="85090">
                        <a:lnSpc>
                          <a:spcPts val="705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Hubungan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Kerjasama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7C37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 marL="85725">
                        <a:lnSpc>
                          <a:spcPts val="705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Aktivitas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Usaha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4325" marR="171450" indent="-271145">
                        <a:lnSpc>
                          <a:spcPct val="100000"/>
                        </a:lnSpc>
                        <a:buChar char="-"/>
                        <a:tabLst>
                          <a:tab pos="313690" algn="l"/>
                          <a:tab pos="31432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Penentuan produk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(variasi  rasa,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berat,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kemasan,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harga,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dll)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4325" marR="98425" indent="-271145">
                        <a:lnSpc>
                          <a:spcPct val="100000"/>
                        </a:lnSpc>
                        <a:buChar char="-"/>
                        <a:tabLst>
                          <a:tab pos="313690" algn="l"/>
                          <a:tab pos="3143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Menjalin kerjasama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dengan  pihak-pihak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terkait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4325" marR="155575" indent="-271145">
                        <a:lnSpc>
                          <a:spcPct val="100000"/>
                        </a:lnSpc>
                        <a:buChar char="-"/>
                        <a:tabLst>
                          <a:tab pos="313690" algn="l"/>
                          <a:tab pos="3143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Memproduksi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mempromosikan</a:t>
                      </a:r>
                      <a:r>
                        <a:rPr dirty="0" sz="10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minuman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ts val="705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Nilai Jual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Produk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7C3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705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Hubungan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Konsumen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705"/>
                        </a:lnSpc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Konsumen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Sasaran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7C379"/>
                    </a:solidFill>
                  </a:tcPr>
                </a:tc>
              </a:tr>
              <a:tr h="1731514">
                <a:tc rowSpan="2">
                  <a:txBody>
                    <a:bodyPr/>
                    <a:lstStyle/>
                    <a:p>
                      <a:pPr marL="371475" indent="-271145">
                        <a:lnSpc>
                          <a:spcPct val="100000"/>
                        </a:lnSpc>
                        <a:spcBef>
                          <a:spcPts val="545"/>
                        </a:spcBef>
                        <a:buChar char="-"/>
                        <a:tabLst>
                          <a:tab pos="370840" algn="l"/>
                          <a:tab pos="3714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Petani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herba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1475" indent="-271145">
                        <a:lnSpc>
                          <a:spcPct val="100000"/>
                        </a:lnSpc>
                        <a:buChar char="-"/>
                        <a:tabLst>
                          <a:tab pos="370840" algn="l"/>
                          <a:tab pos="3714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Ibu-ibu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PKK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1475" indent="-271145">
                        <a:lnSpc>
                          <a:spcPct val="100000"/>
                        </a:lnSpc>
                        <a:buChar char="-"/>
                        <a:tabLst>
                          <a:tab pos="370840" algn="l"/>
                          <a:tab pos="3714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Karang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Taruna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0840" marR="236220" indent="-271145">
                        <a:lnSpc>
                          <a:spcPct val="100000"/>
                        </a:lnSpc>
                        <a:buChar char="-"/>
                        <a:tabLst>
                          <a:tab pos="370840" algn="l"/>
                          <a:tab pos="3714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Pemilik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restoran,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pemilik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toko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0840" marR="445770" indent="-271145">
                        <a:lnSpc>
                          <a:spcPct val="100000"/>
                        </a:lnSpc>
                        <a:buChar char="-"/>
                        <a:tabLst>
                          <a:tab pos="370840" algn="l"/>
                          <a:tab pos="3714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Pemda  perindustrian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1475" indent="-271145">
                        <a:lnSpc>
                          <a:spcPct val="100000"/>
                        </a:lnSpc>
                        <a:buChar char="-"/>
                        <a:tabLst>
                          <a:tab pos="370840" algn="l"/>
                          <a:tab pos="3714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Pemda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pariwisata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0840" marR="144145" indent="-271145">
                        <a:lnSpc>
                          <a:spcPct val="100000"/>
                        </a:lnSpc>
                        <a:buChar char="-"/>
                        <a:tabLst>
                          <a:tab pos="370840" algn="l"/>
                          <a:tab pos="3714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Operator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kawasan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wisata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1475" indent="-271145">
                        <a:lnSpc>
                          <a:spcPct val="100000"/>
                        </a:lnSpc>
                        <a:buChar char="-"/>
                        <a:tabLst>
                          <a:tab pos="370840" algn="l"/>
                          <a:tab pos="3714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Kantin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sekolah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0840" marR="102235" indent="-271145">
                        <a:lnSpc>
                          <a:spcPct val="100000"/>
                        </a:lnSpc>
                        <a:buChar char="-"/>
                        <a:tabLst>
                          <a:tab pos="370840" algn="l"/>
                          <a:tab pos="3714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Kampus gizi dan  nutrisi atau fasilitas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kesehatan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lainnya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7C37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3">
                  <a:txBody>
                    <a:bodyPr/>
                    <a:lstStyle/>
                    <a:p>
                      <a:pPr marL="314325" marR="93980" indent="-213995">
                        <a:lnSpc>
                          <a:spcPct val="100000"/>
                        </a:lnSpc>
                        <a:spcBef>
                          <a:spcPts val="545"/>
                        </a:spcBef>
                        <a:buChar char="-"/>
                        <a:tabLst>
                          <a:tab pos="313690" algn="l"/>
                          <a:tab pos="3143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Minuman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tradisional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enak, aman,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menyehatkan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4325" marR="121920" indent="-213995">
                        <a:lnSpc>
                          <a:spcPct val="100000"/>
                        </a:lnSpc>
                        <a:buChar char="-"/>
                        <a:tabLst>
                          <a:tab pos="313690" algn="l"/>
                          <a:tab pos="3143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Minuman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(kesehatan)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tradisional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yang  mudah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murah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untuk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didapatkan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4325" marR="86360" indent="-213995">
                        <a:lnSpc>
                          <a:spcPct val="100000"/>
                        </a:lnSpc>
                        <a:buChar char="-"/>
                        <a:tabLst>
                          <a:tab pos="313690" algn="l"/>
                          <a:tab pos="3143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Minuman (kesehatan)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tradisional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yang  mudah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pembuatannya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4325" marR="156845" indent="-213995">
                        <a:lnSpc>
                          <a:spcPct val="100000"/>
                        </a:lnSpc>
                        <a:buChar char="-"/>
                        <a:tabLst>
                          <a:tab pos="313690" algn="l"/>
                          <a:tab pos="3143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Minuman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tradisional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yang memanfaatkan  sumber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daya lokal  dan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memberdayakan  masyarakat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14325" marR="215900" indent="-213995">
                        <a:lnSpc>
                          <a:spcPct val="100000"/>
                        </a:lnSpc>
                        <a:buChar char="-"/>
                        <a:tabLst>
                          <a:tab pos="313690" algn="l"/>
                          <a:tab pos="3143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Minuman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tradisional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yang melestarikan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tradisi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0025" marR="165100" indent="-156845">
                        <a:lnSpc>
                          <a:spcPct val="100000"/>
                        </a:lnSpc>
                        <a:spcBef>
                          <a:spcPts val="545"/>
                        </a:spcBef>
                        <a:buChar char="-"/>
                        <a:tabLst>
                          <a:tab pos="2000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Menjalin kerjasama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dengan usaha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kesehatan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wisata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0025" marR="108585" indent="-156845">
                        <a:lnSpc>
                          <a:spcPct val="100000"/>
                        </a:lnSpc>
                        <a:buChar char="-"/>
                        <a:tabLst>
                          <a:tab pos="2000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Memberi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informasi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kesehatan secara</a:t>
                      </a:r>
                      <a:r>
                        <a:rPr dirty="0" sz="10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rutin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0025" marR="158750" indent="-156845">
                        <a:lnSpc>
                          <a:spcPct val="100000"/>
                        </a:lnSpc>
                        <a:buChar char="-"/>
                        <a:tabLst>
                          <a:tab pos="2000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kantin sekolah,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toko  oleh-oleh wisata, atau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supermarket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lokal.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57175" marR="284480" indent="-156845">
                        <a:lnSpc>
                          <a:spcPct val="100000"/>
                        </a:lnSpc>
                        <a:spcBef>
                          <a:spcPts val="545"/>
                        </a:spcBef>
                        <a:buChar char="-"/>
                        <a:tabLst>
                          <a:tab pos="2571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Siswa pelajar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smp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sma  yang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jajan di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kantin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sekolah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57175" marR="80010" indent="-156845">
                        <a:lnSpc>
                          <a:spcPct val="100000"/>
                        </a:lnSpc>
                        <a:buChar char="-"/>
                        <a:tabLst>
                          <a:tab pos="25717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Masyarakat yang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ingin hidup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sehat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dengan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cara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tidak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ribet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57175" marR="128905" indent="-156845">
                        <a:lnSpc>
                          <a:spcPct val="100000"/>
                        </a:lnSpc>
                        <a:buChar char="-"/>
                        <a:tabLst>
                          <a:tab pos="25717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Masyarakat</a:t>
                      </a:r>
                      <a:r>
                        <a:rPr dirty="0" sz="10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yang  menyenangi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jajanan  tradisional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57175" marR="227965" indent="-156845">
                        <a:lnSpc>
                          <a:spcPct val="100000"/>
                        </a:lnSpc>
                        <a:buChar char="-"/>
                        <a:tabLst>
                          <a:tab pos="2571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Ibu-ibu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yang  menyediakan  minuman</a:t>
                      </a:r>
                      <a:r>
                        <a:rPr dirty="0" sz="10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untuk  acara</a:t>
                      </a:r>
                      <a:r>
                        <a:rPr dirty="0" sz="10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keluarga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57175" marR="166370" indent="-156845">
                        <a:lnSpc>
                          <a:spcPct val="100000"/>
                        </a:lnSpc>
                        <a:buChar char="-"/>
                        <a:tabLst>
                          <a:tab pos="2571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Wisatawan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yang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berkunjung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daerah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51144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2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7C37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Sumber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Daya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0025" marR="95885" indent="-156845">
                        <a:lnSpc>
                          <a:spcPct val="100000"/>
                        </a:lnSpc>
                        <a:buChar char="-"/>
                        <a:tabLst>
                          <a:tab pos="20002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Bahan baku tanaman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rempah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obat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0025" indent="-156845">
                        <a:lnSpc>
                          <a:spcPct val="100000"/>
                        </a:lnSpc>
                        <a:buChar char="-"/>
                        <a:tabLst>
                          <a:tab pos="200025" algn="l"/>
                        </a:tabLst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Modal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awal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0025" marR="193675" indent="-156845">
                        <a:lnSpc>
                          <a:spcPct val="100000"/>
                        </a:lnSpc>
                        <a:buChar char="-"/>
                        <a:tabLst>
                          <a:tab pos="20002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Keahlian dalam pengolahan 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minuman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00025" marR="158115" indent="-156845">
                        <a:lnSpc>
                          <a:spcPct val="100000"/>
                        </a:lnSpc>
                        <a:buChar char="-"/>
                        <a:tabLst>
                          <a:tab pos="20002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Keahlian dalam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menentukan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nutrisi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minuman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2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5725" marR="2089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Saluran  Distribusi/Pemasaran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7C3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2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1065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2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57175" marR="611505" indent="-156845">
                        <a:lnSpc>
                          <a:spcPct val="100000"/>
                        </a:lnSpc>
                        <a:spcBef>
                          <a:spcPts val="204"/>
                        </a:spcBef>
                        <a:buChar char="-"/>
                        <a:tabLst>
                          <a:tab pos="2571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Pengantaran  langsung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ke  kantin/toko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57175" indent="-156845">
                        <a:lnSpc>
                          <a:spcPct val="100000"/>
                        </a:lnSpc>
                        <a:buChar char="-"/>
                        <a:tabLst>
                          <a:tab pos="2571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Penjualan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online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57175" marR="441959" indent="-156845">
                        <a:lnSpc>
                          <a:spcPct val="100000"/>
                        </a:lnSpc>
                        <a:buChar char="-"/>
                        <a:tabLst>
                          <a:tab pos="25717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Penjualan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lewat  distributor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21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708573"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Struktur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Biaya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42925" indent="-271145">
                        <a:lnSpc>
                          <a:spcPct val="100000"/>
                        </a:lnSpc>
                        <a:buChar char="-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Biaya bahan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baku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42925" indent="-271145">
                        <a:lnSpc>
                          <a:spcPct val="100000"/>
                        </a:lnSpc>
                        <a:buChar char="-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Biaya</a:t>
                      </a:r>
                      <a:r>
                        <a:rPr dirty="0" sz="1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pengemasan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165100" indent="-78105">
                        <a:lnSpc>
                          <a:spcPct val="100000"/>
                        </a:lnSpc>
                        <a:buChar char="-"/>
                        <a:tabLst>
                          <a:tab pos="16573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Biaya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pengolahan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65100" indent="-78105">
                        <a:lnSpc>
                          <a:spcPct val="100000"/>
                        </a:lnSpc>
                        <a:buChar char="-"/>
                        <a:tabLst>
                          <a:tab pos="16573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Biaya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pengiriman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Aliran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Pendapatan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71780">
                        <a:lnSpc>
                          <a:spcPct val="100000"/>
                        </a:lnSpc>
                        <a:tabLst>
                          <a:tab pos="542290" algn="l"/>
                        </a:tabLst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-	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Penjualan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minuman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50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18296" y="4816262"/>
            <a:ext cx="21399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">
                <a:solidFill>
                  <a:srgbClr val="041834"/>
                </a:solidFill>
                <a:latin typeface="Noto Sans"/>
                <a:cs typeface="Noto Sans"/>
              </a:rPr>
              <a:t>51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741" y="851386"/>
            <a:ext cx="7289165" cy="407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8615" indent="-336550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0">
                <a:latin typeface="Noto Sans"/>
                <a:cs typeface="Noto Sans"/>
              </a:rPr>
              <a:t>Model </a:t>
            </a:r>
            <a:r>
              <a:rPr dirty="0" sz="1400" spc="-25">
                <a:latin typeface="Noto Sans"/>
                <a:cs typeface="Noto Sans"/>
              </a:rPr>
              <a:t>Pengembangan </a:t>
            </a:r>
            <a:r>
              <a:rPr dirty="0" sz="1400" spc="-10">
                <a:latin typeface="Noto Sans"/>
                <a:cs typeface="Noto Sans"/>
              </a:rPr>
              <a:t>ide di </a:t>
            </a:r>
            <a:r>
              <a:rPr dirty="0" sz="1400" spc="-15">
                <a:latin typeface="Noto Sans"/>
                <a:cs typeface="Noto Sans"/>
              </a:rPr>
              <a:t>atas dikenal </a:t>
            </a:r>
            <a:r>
              <a:rPr dirty="0" sz="1400" spc="-25">
                <a:latin typeface="Noto Sans"/>
                <a:cs typeface="Noto Sans"/>
              </a:rPr>
              <a:t>dengan </a:t>
            </a:r>
            <a:r>
              <a:rPr dirty="0" sz="1400" spc="-15">
                <a:latin typeface="Noto Sans"/>
                <a:cs typeface="Noto Sans"/>
              </a:rPr>
              <a:t>nama </a:t>
            </a:r>
            <a:r>
              <a:rPr dirty="0" sz="1400" spc="-5" b="1">
                <a:latin typeface="Noto Sans"/>
                <a:cs typeface="Noto Sans"/>
              </a:rPr>
              <a:t>Business Model</a:t>
            </a:r>
            <a:r>
              <a:rPr dirty="0" sz="1400" spc="125" b="1">
                <a:latin typeface="Noto Sans"/>
                <a:cs typeface="Noto Sans"/>
              </a:rPr>
              <a:t> </a:t>
            </a:r>
            <a:r>
              <a:rPr dirty="0" sz="1400" spc="-5" b="1">
                <a:latin typeface="Noto Sans"/>
                <a:cs typeface="Noto Sans"/>
              </a:rPr>
              <a:t>Canvas.</a:t>
            </a:r>
            <a:endParaRPr sz="1400">
              <a:latin typeface="Noto Sans"/>
              <a:cs typeface="Noto Sans"/>
            </a:endParaRPr>
          </a:p>
          <a:p>
            <a:pPr marL="348615" marR="41910" indent="-336550">
              <a:lnSpc>
                <a:spcPct val="100000"/>
              </a:lnSpc>
              <a:spcBef>
                <a:spcPts val="168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20">
                <a:latin typeface="Noto Sans"/>
                <a:cs typeface="Noto Sans"/>
              </a:rPr>
              <a:t>Dengan </a:t>
            </a:r>
            <a:r>
              <a:rPr dirty="0" sz="1400" spc="-30">
                <a:latin typeface="Noto Sans"/>
                <a:cs typeface="Noto Sans"/>
              </a:rPr>
              <a:t>menggunakan </a:t>
            </a:r>
            <a:r>
              <a:rPr dirty="0" sz="1400" spc="-10">
                <a:latin typeface="Noto Sans"/>
                <a:cs typeface="Noto Sans"/>
              </a:rPr>
              <a:t>model </a:t>
            </a:r>
            <a:r>
              <a:rPr dirty="0" sz="1400" spc="-20">
                <a:latin typeface="Noto Sans"/>
                <a:cs typeface="Noto Sans"/>
              </a:rPr>
              <a:t>ini, </a:t>
            </a:r>
            <a:r>
              <a:rPr dirty="0" sz="1400" spc="-15">
                <a:latin typeface="Noto Sans"/>
                <a:cs typeface="Noto Sans"/>
              </a:rPr>
              <a:t>kita dapat </a:t>
            </a:r>
            <a:r>
              <a:rPr dirty="0" sz="1400" spc="-25">
                <a:latin typeface="Noto Sans"/>
                <a:cs typeface="Noto Sans"/>
              </a:rPr>
              <a:t>mengembangkan </a:t>
            </a:r>
            <a:r>
              <a:rPr dirty="0" sz="1400" spc="-10">
                <a:latin typeface="Noto Sans"/>
                <a:cs typeface="Noto Sans"/>
              </a:rPr>
              <a:t>ide </a:t>
            </a:r>
            <a:r>
              <a:rPr dirty="0" sz="1400" spc="-15">
                <a:latin typeface="Noto Sans"/>
                <a:cs typeface="Noto Sans"/>
              </a:rPr>
              <a:t>awal kita menjadi  </a:t>
            </a:r>
            <a:r>
              <a:rPr dirty="0" sz="1400" spc="-10">
                <a:latin typeface="Noto Sans"/>
                <a:cs typeface="Noto Sans"/>
              </a:rPr>
              <a:t>sebuah konsep usaha </a:t>
            </a:r>
            <a:r>
              <a:rPr dirty="0" sz="1400" spc="-35">
                <a:latin typeface="Noto Sans"/>
                <a:cs typeface="Noto Sans"/>
              </a:rPr>
              <a:t>yang </a:t>
            </a:r>
            <a:r>
              <a:rPr dirty="0" sz="1400" spc="-10">
                <a:latin typeface="Noto Sans"/>
                <a:cs typeface="Noto Sans"/>
              </a:rPr>
              <a:t>lebih jelas dan riil. </a:t>
            </a:r>
            <a:r>
              <a:rPr dirty="0" sz="1400" spc="-15">
                <a:latin typeface="Noto Sans"/>
                <a:cs typeface="Noto Sans"/>
              </a:rPr>
              <a:t>Kita </a:t>
            </a:r>
            <a:r>
              <a:rPr dirty="0" sz="1400" spc="-35">
                <a:latin typeface="Noto Sans"/>
                <a:cs typeface="Noto Sans"/>
              </a:rPr>
              <a:t>juga </a:t>
            </a:r>
            <a:r>
              <a:rPr dirty="0" sz="1400" spc="-15">
                <a:latin typeface="Noto Sans"/>
                <a:cs typeface="Noto Sans"/>
              </a:rPr>
              <a:t>dapat menentukan </a:t>
            </a:r>
            <a:r>
              <a:rPr dirty="0" sz="1400" spc="-25">
                <a:latin typeface="Noto Sans"/>
                <a:cs typeface="Noto Sans"/>
              </a:rPr>
              <a:t>strategi,  </a:t>
            </a:r>
            <a:r>
              <a:rPr dirty="0" sz="1400" spc="-15">
                <a:latin typeface="Noto Sans"/>
                <a:cs typeface="Noto Sans"/>
              </a:rPr>
              <a:t>membuat inovasi, </a:t>
            </a:r>
            <a:r>
              <a:rPr dirty="0" sz="1400" spc="-10">
                <a:latin typeface="Noto Sans"/>
                <a:cs typeface="Noto Sans"/>
              </a:rPr>
              <a:t>dan </a:t>
            </a:r>
            <a:r>
              <a:rPr dirty="0" sz="1400" spc="-15">
                <a:latin typeface="Noto Sans"/>
                <a:cs typeface="Noto Sans"/>
              </a:rPr>
              <a:t>menambah nilai </a:t>
            </a:r>
            <a:r>
              <a:rPr dirty="0" sz="1400" spc="-10">
                <a:latin typeface="Noto Sans"/>
                <a:cs typeface="Noto Sans"/>
              </a:rPr>
              <a:t>dari usaha </a:t>
            </a:r>
            <a:r>
              <a:rPr dirty="0" sz="1400" spc="-15">
                <a:latin typeface="Noto Sans"/>
                <a:cs typeface="Noto Sans"/>
              </a:rPr>
              <a:t>kita. </a:t>
            </a:r>
            <a:r>
              <a:rPr dirty="0" sz="1400" spc="-5">
                <a:latin typeface="Noto Sans"/>
                <a:cs typeface="Noto Sans"/>
              </a:rPr>
              <a:t>Di </a:t>
            </a:r>
            <a:r>
              <a:rPr dirty="0" sz="1400" spc="-10">
                <a:latin typeface="Noto Sans"/>
                <a:cs typeface="Noto Sans"/>
              </a:rPr>
              <a:t>sini </a:t>
            </a:r>
            <a:r>
              <a:rPr dirty="0" sz="1400" spc="-15">
                <a:latin typeface="Noto Sans"/>
                <a:cs typeface="Noto Sans"/>
              </a:rPr>
              <a:t>kita belajar, bahwa  membuat </a:t>
            </a:r>
            <a:r>
              <a:rPr dirty="0" sz="1400" spc="-10">
                <a:latin typeface="Noto Sans"/>
                <a:cs typeface="Noto Sans"/>
              </a:rPr>
              <a:t>usaha </a:t>
            </a:r>
            <a:r>
              <a:rPr dirty="0" sz="1400" spc="-15">
                <a:latin typeface="Noto Sans"/>
                <a:cs typeface="Noto Sans"/>
              </a:rPr>
              <a:t>bukan semata-mata untuk </a:t>
            </a:r>
            <a:r>
              <a:rPr dirty="0" sz="1400" spc="-20">
                <a:latin typeface="Noto Sans"/>
                <a:cs typeface="Noto Sans"/>
              </a:rPr>
              <a:t>menghasilkan </a:t>
            </a:r>
            <a:r>
              <a:rPr dirty="0" sz="1400" spc="-35">
                <a:latin typeface="Noto Sans"/>
                <a:cs typeface="Noto Sans"/>
              </a:rPr>
              <a:t>uang, </a:t>
            </a:r>
            <a:r>
              <a:rPr dirty="0" sz="1400" spc="-15">
                <a:latin typeface="Noto Sans"/>
                <a:cs typeface="Noto Sans"/>
              </a:rPr>
              <a:t>tapi </a:t>
            </a:r>
            <a:r>
              <a:rPr dirty="0" sz="1400" spc="-10">
                <a:latin typeface="Noto Sans"/>
                <a:cs typeface="Noto Sans"/>
              </a:rPr>
              <a:t>memberi </a:t>
            </a:r>
            <a:r>
              <a:rPr dirty="0" sz="1400" spc="-15">
                <a:latin typeface="Noto Sans"/>
                <a:cs typeface="Noto Sans"/>
              </a:rPr>
              <a:t>dan  menambah manfaat </a:t>
            </a:r>
            <a:r>
              <a:rPr dirty="0" sz="1400" spc="-35">
                <a:latin typeface="Noto Sans"/>
                <a:cs typeface="Noto Sans"/>
              </a:rPr>
              <a:t>bagi </a:t>
            </a:r>
            <a:r>
              <a:rPr dirty="0" sz="1400" spc="-15">
                <a:latin typeface="Noto Sans"/>
                <a:cs typeface="Noto Sans"/>
              </a:rPr>
              <a:t>banyak </a:t>
            </a:r>
            <a:r>
              <a:rPr dirty="0" sz="1400" spc="-25">
                <a:latin typeface="Noto Sans"/>
                <a:cs typeface="Noto Sans"/>
              </a:rPr>
              <a:t>orang, </a:t>
            </a:r>
            <a:r>
              <a:rPr dirty="0" sz="1400" spc="-15">
                <a:latin typeface="Noto Sans"/>
                <a:cs typeface="Noto Sans"/>
              </a:rPr>
              <a:t>terutama </a:t>
            </a:r>
            <a:r>
              <a:rPr dirty="0" sz="1400" spc="-35">
                <a:latin typeface="Noto Sans"/>
                <a:cs typeface="Noto Sans"/>
              </a:rPr>
              <a:t>bagi</a:t>
            </a:r>
            <a:r>
              <a:rPr dirty="0" sz="1400" spc="95">
                <a:latin typeface="Noto Sans"/>
                <a:cs typeface="Noto Sans"/>
              </a:rPr>
              <a:t> </a:t>
            </a:r>
            <a:r>
              <a:rPr dirty="0" sz="1400" spc="-15">
                <a:latin typeface="Noto Sans"/>
                <a:cs typeface="Noto Sans"/>
              </a:rPr>
              <a:t>konsumen.</a:t>
            </a:r>
            <a:endParaRPr sz="1400">
              <a:latin typeface="Noto Sans"/>
              <a:cs typeface="Noto Sans"/>
            </a:endParaRPr>
          </a:p>
          <a:p>
            <a:pPr marL="348615" marR="5080" indent="-336550">
              <a:lnSpc>
                <a:spcPct val="100000"/>
              </a:lnSpc>
              <a:spcBef>
                <a:spcPts val="1680"/>
              </a:spcBef>
              <a:buFont typeface="Arial"/>
              <a:buChar char="●"/>
              <a:tabLst>
                <a:tab pos="347980" algn="l"/>
                <a:tab pos="349250" algn="l"/>
              </a:tabLst>
            </a:pPr>
            <a:r>
              <a:rPr dirty="0" sz="1400" spc="-10">
                <a:latin typeface="Noto Sans"/>
                <a:cs typeface="Noto Sans"/>
              </a:rPr>
              <a:t>Model ini </a:t>
            </a:r>
            <a:r>
              <a:rPr dirty="0" sz="1400" spc="-15">
                <a:latin typeface="Noto Sans"/>
                <a:cs typeface="Noto Sans"/>
              </a:rPr>
              <a:t>menampilkan </a:t>
            </a:r>
            <a:r>
              <a:rPr dirty="0" sz="1400">
                <a:latin typeface="Noto Sans"/>
                <a:cs typeface="Noto Sans"/>
              </a:rPr>
              <a:t>9 </a:t>
            </a:r>
            <a:r>
              <a:rPr dirty="0" sz="1400" spc="-10">
                <a:latin typeface="Noto Sans"/>
                <a:cs typeface="Noto Sans"/>
              </a:rPr>
              <a:t>(sembilan) hal </a:t>
            </a:r>
            <a:r>
              <a:rPr dirty="0" sz="1400" spc="-25">
                <a:latin typeface="Noto Sans"/>
                <a:cs typeface="Noto Sans"/>
              </a:rPr>
              <a:t>penting </a:t>
            </a:r>
            <a:r>
              <a:rPr dirty="0" sz="1400" spc="-35">
                <a:latin typeface="Noto Sans"/>
                <a:cs typeface="Noto Sans"/>
              </a:rPr>
              <a:t>yang </a:t>
            </a:r>
            <a:r>
              <a:rPr dirty="0" sz="1400" spc="-10">
                <a:latin typeface="Noto Sans"/>
                <a:cs typeface="Noto Sans"/>
              </a:rPr>
              <a:t>harus </a:t>
            </a:r>
            <a:r>
              <a:rPr dirty="0" sz="1400" spc="-15">
                <a:latin typeface="Noto Sans"/>
                <a:cs typeface="Noto Sans"/>
              </a:rPr>
              <a:t>diperhatikan </a:t>
            </a:r>
            <a:r>
              <a:rPr dirty="0" sz="1400" spc="-5">
                <a:latin typeface="Noto Sans"/>
                <a:cs typeface="Noto Sans"/>
              </a:rPr>
              <a:t>oleh </a:t>
            </a:r>
            <a:r>
              <a:rPr dirty="0" sz="1400" spc="-15">
                <a:latin typeface="Noto Sans"/>
                <a:cs typeface="Noto Sans"/>
              </a:rPr>
              <a:t>calon  wirausahawan. </a:t>
            </a:r>
            <a:r>
              <a:rPr dirty="0" sz="1400">
                <a:latin typeface="Noto Sans"/>
                <a:cs typeface="Noto Sans"/>
              </a:rPr>
              <a:t>9 </a:t>
            </a:r>
            <a:r>
              <a:rPr dirty="0" sz="1400" spc="-10">
                <a:latin typeface="Noto Sans"/>
                <a:cs typeface="Noto Sans"/>
              </a:rPr>
              <a:t>hal </a:t>
            </a:r>
            <a:r>
              <a:rPr dirty="0" sz="1400" spc="-15">
                <a:latin typeface="Noto Sans"/>
                <a:cs typeface="Noto Sans"/>
              </a:rPr>
              <a:t>tersebut</a:t>
            </a:r>
            <a:r>
              <a:rPr dirty="0" sz="1400" spc="5">
                <a:latin typeface="Noto Sans"/>
                <a:cs typeface="Noto Sans"/>
              </a:rPr>
              <a:t> </a:t>
            </a:r>
            <a:r>
              <a:rPr dirty="0" sz="1400" spc="-15">
                <a:latin typeface="Noto Sans"/>
                <a:cs typeface="Noto Sans"/>
              </a:rPr>
              <a:t>adalah:</a:t>
            </a:r>
            <a:endParaRPr sz="1400">
              <a:latin typeface="Noto Sans"/>
              <a:cs typeface="Noto Sans"/>
            </a:endParaRPr>
          </a:p>
          <a:p>
            <a:pPr lvl="1" marL="748665" indent="-378460">
              <a:lnSpc>
                <a:spcPct val="100000"/>
              </a:lnSpc>
              <a:buAutoNum type="arabicPeriod"/>
              <a:tabLst>
                <a:tab pos="748030" algn="l"/>
                <a:tab pos="749300" algn="l"/>
              </a:tabLst>
            </a:pPr>
            <a:r>
              <a:rPr dirty="0" sz="1400" spc="-25">
                <a:latin typeface="Noto Sans"/>
                <a:cs typeface="Noto Sans"/>
              </a:rPr>
              <a:t>Hubungan </a:t>
            </a:r>
            <a:r>
              <a:rPr dirty="0" sz="1400" spc="-15">
                <a:latin typeface="Noto Sans"/>
                <a:cs typeface="Noto Sans"/>
              </a:rPr>
              <a:t>kerjasama (Key</a:t>
            </a:r>
            <a:r>
              <a:rPr dirty="0" sz="1400" spc="25">
                <a:latin typeface="Noto Sans"/>
                <a:cs typeface="Noto Sans"/>
              </a:rPr>
              <a:t> </a:t>
            </a:r>
            <a:r>
              <a:rPr dirty="0" sz="1400" spc="-15">
                <a:latin typeface="Noto Sans"/>
                <a:cs typeface="Noto Sans"/>
              </a:rPr>
              <a:t>Partnership)</a:t>
            </a:r>
            <a:endParaRPr sz="1400">
              <a:latin typeface="Noto Sans"/>
              <a:cs typeface="Noto Sans"/>
            </a:endParaRPr>
          </a:p>
          <a:p>
            <a:pPr lvl="1" marL="748665" indent="-378460">
              <a:lnSpc>
                <a:spcPct val="100000"/>
              </a:lnSpc>
              <a:buAutoNum type="arabicPeriod"/>
              <a:tabLst>
                <a:tab pos="748030" algn="l"/>
                <a:tab pos="749300" algn="l"/>
              </a:tabLst>
            </a:pPr>
            <a:r>
              <a:rPr dirty="0" sz="1400" spc="-15">
                <a:latin typeface="Noto Sans"/>
                <a:cs typeface="Noto Sans"/>
              </a:rPr>
              <a:t>Aktivitas </a:t>
            </a:r>
            <a:r>
              <a:rPr dirty="0" sz="1400" spc="-10">
                <a:latin typeface="Noto Sans"/>
                <a:cs typeface="Noto Sans"/>
              </a:rPr>
              <a:t>usaha </a:t>
            </a:r>
            <a:r>
              <a:rPr dirty="0" sz="1400" spc="-15">
                <a:latin typeface="Noto Sans"/>
                <a:cs typeface="Noto Sans"/>
              </a:rPr>
              <a:t>(Key</a:t>
            </a:r>
            <a:r>
              <a:rPr dirty="0" sz="1400" spc="5">
                <a:latin typeface="Noto Sans"/>
                <a:cs typeface="Noto Sans"/>
              </a:rPr>
              <a:t> </a:t>
            </a:r>
            <a:r>
              <a:rPr dirty="0" sz="1400" spc="-15">
                <a:latin typeface="Noto Sans"/>
                <a:cs typeface="Noto Sans"/>
              </a:rPr>
              <a:t>Activities)</a:t>
            </a:r>
            <a:endParaRPr sz="1400">
              <a:latin typeface="Noto Sans"/>
              <a:cs typeface="Noto Sans"/>
            </a:endParaRPr>
          </a:p>
          <a:p>
            <a:pPr lvl="1" marL="748665" indent="-378460">
              <a:lnSpc>
                <a:spcPct val="100000"/>
              </a:lnSpc>
              <a:buAutoNum type="arabicPeriod"/>
              <a:tabLst>
                <a:tab pos="748030" algn="l"/>
                <a:tab pos="749300" algn="l"/>
              </a:tabLst>
            </a:pPr>
            <a:r>
              <a:rPr dirty="0" sz="1400" spc="-10">
                <a:latin typeface="Noto Sans"/>
                <a:cs typeface="Noto Sans"/>
              </a:rPr>
              <a:t>Sumberdaya </a:t>
            </a:r>
            <a:r>
              <a:rPr dirty="0" sz="1400" spc="-15">
                <a:latin typeface="Noto Sans"/>
                <a:cs typeface="Noto Sans"/>
              </a:rPr>
              <a:t>(Key</a:t>
            </a:r>
            <a:r>
              <a:rPr dirty="0" sz="1400" spc="-5">
                <a:latin typeface="Noto Sans"/>
                <a:cs typeface="Noto Sans"/>
              </a:rPr>
              <a:t> </a:t>
            </a:r>
            <a:r>
              <a:rPr dirty="0" sz="1400" spc="-10">
                <a:latin typeface="Noto Sans"/>
                <a:cs typeface="Noto Sans"/>
              </a:rPr>
              <a:t>Resources)</a:t>
            </a:r>
            <a:endParaRPr sz="1400">
              <a:latin typeface="Noto Sans"/>
              <a:cs typeface="Noto Sans"/>
            </a:endParaRPr>
          </a:p>
          <a:p>
            <a:pPr lvl="1" marL="748665" indent="-378460">
              <a:lnSpc>
                <a:spcPct val="100000"/>
              </a:lnSpc>
              <a:buAutoNum type="arabicPeriod"/>
              <a:tabLst>
                <a:tab pos="748030" algn="l"/>
                <a:tab pos="749300" algn="l"/>
              </a:tabLst>
            </a:pPr>
            <a:r>
              <a:rPr dirty="0" sz="1400" spc="-15">
                <a:latin typeface="Noto Sans"/>
                <a:cs typeface="Noto Sans"/>
              </a:rPr>
              <a:t>Struktur Biaya </a:t>
            </a:r>
            <a:r>
              <a:rPr dirty="0" sz="1400" spc="-10">
                <a:latin typeface="Noto Sans"/>
                <a:cs typeface="Noto Sans"/>
              </a:rPr>
              <a:t>(Cost</a:t>
            </a:r>
            <a:r>
              <a:rPr dirty="0" sz="1400" spc="10">
                <a:latin typeface="Noto Sans"/>
                <a:cs typeface="Noto Sans"/>
              </a:rPr>
              <a:t> </a:t>
            </a:r>
            <a:r>
              <a:rPr dirty="0" sz="1400" spc="-15">
                <a:latin typeface="Noto Sans"/>
                <a:cs typeface="Noto Sans"/>
              </a:rPr>
              <a:t>Structure)</a:t>
            </a:r>
            <a:endParaRPr sz="1400">
              <a:latin typeface="Noto Sans"/>
              <a:cs typeface="Noto Sans"/>
            </a:endParaRPr>
          </a:p>
          <a:p>
            <a:pPr lvl="1" marL="748665" indent="-378460">
              <a:lnSpc>
                <a:spcPct val="100000"/>
              </a:lnSpc>
              <a:buAutoNum type="arabicPeriod"/>
              <a:tabLst>
                <a:tab pos="748030" algn="l"/>
                <a:tab pos="749300" algn="l"/>
              </a:tabLst>
            </a:pPr>
            <a:r>
              <a:rPr dirty="0" sz="1400" spc="-15">
                <a:latin typeface="Noto Sans"/>
                <a:cs typeface="Noto Sans"/>
              </a:rPr>
              <a:t>Aliran pendapatan </a:t>
            </a:r>
            <a:r>
              <a:rPr dirty="0" sz="1400" spc="-10">
                <a:latin typeface="Noto Sans"/>
                <a:cs typeface="Noto Sans"/>
              </a:rPr>
              <a:t>(Revenue</a:t>
            </a:r>
            <a:r>
              <a:rPr dirty="0" sz="1400" spc="15">
                <a:latin typeface="Noto Sans"/>
                <a:cs typeface="Noto Sans"/>
              </a:rPr>
              <a:t> </a:t>
            </a:r>
            <a:r>
              <a:rPr dirty="0" sz="1400" spc="-15">
                <a:latin typeface="Noto Sans"/>
                <a:cs typeface="Noto Sans"/>
              </a:rPr>
              <a:t>Streams)</a:t>
            </a:r>
            <a:endParaRPr sz="1400">
              <a:latin typeface="Noto Sans"/>
              <a:cs typeface="Noto Sans"/>
            </a:endParaRPr>
          </a:p>
          <a:p>
            <a:pPr lvl="1" marL="748665" indent="-378460">
              <a:lnSpc>
                <a:spcPct val="100000"/>
              </a:lnSpc>
              <a:buAutoNum type="arabicPeriod"/>
              <a:tabLst>
                <a:tab pos="748030" algn="l"/>
                <a:tab pos="749300" algn="l"/>
              </a:tabLst>
            </a:pPr>
            <a:r>
              <a:rPr dirty="0" sz="1400" spc="-15">
                <a:latin typeface="Noto Sans"/>
                <a:cs typeface="Noto Sans"/>
              </a:rPr>
              <a:t>Nilai Jual </a:t>
            </a:r>
            <a:r>
              <a:rPr dirty="0" sz="1400" spc="-10">
                <a:latin typeface="Noto Sans"/>
                <a:cs typeface="Noto Sans"/>
              </a:rPr>
              <a:t>Produk </a:t>
            </a:r>
            <a:r>
              <a:rPr dirty="0" sz="1400" spc="-15">
                <a:latin typeface="Noto Sans"/>
                <a:cs typeface="Noto Sans"/>
              </a:rPr>
              <a:t>(Value</a:t>
            </a:r>
            <a:r>
              <a:rPr dirty="0" sz="1400" spc="15">
                <a:latin typeface="Noto Sans"/>
                <a:cs typeface="Noto Sans"/>
              </a:rPr>
              <a:t> </a:t>
            </a:r>
            <a:r>
              <a:rPr dirty="0" sz="1400" spc="-10">
                <a:latin typeface="Noto Sans"/>
                <a:cs typeface="Noto Sans"/>
              </a:rPr>
              <a:t>Proposition)</a:t>
            </a:r>
            <a:endParaRPr sz="1400">
              <a:latin typeface="Noto Sans"/>
              <a:cs typeface="Noto Sans"/>
            </a:endParaRPr>
          </a:p>
          <a:p>
            <a:pPr lvl="1" marL="748665" indent="-378460">
              <a:lnSpc>
                <a:spcPct val="100000"/>
              </a:lnSpc>
              <a:buAutoNum type="arabicPeriod"/>
              <a:tabLst>
                <a:tab pos="748030" algn="l"/>
                <a:tab pos="749300" algn="l"/>
              </a:tabLst>
            </a:pPr>
            <a:r>
              <a:rPr dirty="0" sz="1400" spc="-25">
                <a:latin typeface="Noto Sans"/>
                <a:cs typeface="Noto Sans"/>
              </a:rPr>
              <a:t>Hubungan </a:t>
            </a:r>
            <a:r>
              <a:rPr dirty="0" sz="1400" spc="-10">
                <a:latin typeface="Noto Sans"/>
                <a:cs typeface="Noto Sans"/>
              </a:rPr>
              <a:t>Konsumen (Customer</a:t>
            </a:r>
            <a:r>
              <a:rPr dirty="0" sz="1400" spc="15">
                <a:latin typeface="Noto Sans"/>
                <a:cs typeface="Noto Sans"/>
              </a:rPr>
              <a:t> </a:t>
            </a:r>
            <a:r>
              <a:rPr dirty="0" sz="1400" spc="-15">
                <a:latin typeface="Noto Sans"/>
                <a:cs typeface="Noto Sans"/>
              </a:rPr>
              <a:t>Relationship)</a:t>
            </a:r>
            <a:endParaRPr sz="1400">
              <a:latin typeface="Noto Sans"/>
              <a:cs typeface="Noto Sans"/>
            </a:endParaRPr>
          </a:p>
          <a:p>
            <a:pPr lvl="1" marL="748665" indent="-378460">
              <a:lnSpc>
                <a:spcPct val="100000"/>
              </a:lnSpc>
              <a:buAutoNum type="arabicPeriod"/>
              <a:tabLst>
                <a:tab pos="748030" algn="l"/>
                <a:tab pos="749300" algn="l"/>
              </a:tabLst>
            </a:pPr>
            <a:r>
              <a:rPr dirty="0" sz="1400" spc="-10">
                <a:latin typeface="Noto Sans"/>
                <a:cs typeface="Noto Sans"/>
              </a:rPr>
              <a:t>Saluran Distribusi/Pemasaran</a:t>
            </a:r>
            <a:r>
              <a:rPr dirty="0" sz="1400">
                <a:latin typeface="Noto Sans"/>
                <a:cs typeface="Noto Sans"/>
              </a:rPr>
              <a:t> </a:t>
            </a:r>
            <a:r>
              <a:rPr dirty="0" sz="1400" spc="-15">
                <a:latin typeface="Noto Sans"/>
                <a:cs typeface="Noto Sans"/>
              </a:rPr>
              <a:t>(Channels)</a:t>
            </a:r>
            <a:endParaRPr sz="1400">
              <a:latin typeface="Noto Sans"/>
              <a:cs typeface="Noto Sans"/>
            </a:endParaRPr>
          </a:p>
          <a:p>
            <a:pPr lvl="1" marL="748665" indent="-378460">
              <a:lnSpc>
                <a:spcPct val="100000"/>
              </a:lnSpc>
              <a:buAutoNum type="arabicPeriod"/>
              <a:tabLst>
                <a:tab pos="748030" algn="l"/>
                <a:tab pos="749300" algn="l"/>
              </a:tabLst>
            </a:pPr>
            <a:r>
              <a:rPr dirty="0" sz="1400" spc="-10">
                <a:latin typeface="Noto Sans"/>
                <a:cs typeface="Noto Sans"/>
              </a:rPr>
              <a:t>Konsumen Sasaran (Customer</a:t>
            </a:r>
            <a:r>
              <a:rPr dirty="0" sz="1400">
                <a:latin typeface="Noto Sans"/>
                <a:cs typeface="Noto Sans"/>
              </a:rPr>
              <a:t> </a:t>
            </a:r>
            <a:r>
              <a:rPr dirty="0" sz="1400" spc="-20">
                <a:latin typeface="Noto Sans"/>
                <a:cs typeface="Noto Sans"/>
              </a:rPr>
              <a:t>Segments)</a:t>
            </a:r>
            <a:endParaRPr sz="14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72449" y="141124"/>
          <a:ext cx="8867140" cy="4864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7910"/>
                <a:gridCol w="1417319"/>
                <a:gridCol w="1642745"/>
                <a:gridCol w="2737484"/>
                <a:gridCol w="401320"/>
                <a:gridCol w="1587500"/>
              </a:tblGrid>
              <a:tr h="642437">
                <a:tc gridSpan="6">
                  <a:txBody>
                    <a:bodyPr/>
                    <a:lstStyle/>
                    <a:p>
                      <a:pPr algn="ctr" marR="1130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2100" spc="-80">
                          <a:latin typeface="Verdana"/>
                          <a:cs typeface="Verdana"/>
                        </a:rPr>
                        <a:t>Model </a:t>
                      </a:r>
                      <a:r>
                        <a:rPr dirty="0" sz="2100" spc="-65">
                          <a:latin typeface="Verdana"/>
                          <a:cs typeface="Verdana"/>
                        </a:rPr>
                        <a:t>Bisnis</a:t>
                      </a:r>
                      <a:r>
                        <a:rPr dirty="0" sz="2100" spc="-2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100" spc="-95">
                          <a:latin typeface="Verdana"/>
                          <a:cs typeface="Verdana"/>
                        </a:rPr>
                        <a:t>Kanvas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AF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98672">
                <a:tc rowSpan="2">
                  <a:txBody>
                    <a:bodyPr/>
                    <a:lstStyle/>
                    <a:p>
                      <a:pPr marL="85725" marR="38608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900" spc="-5" b="1">
                          <a:latin typeface="Arial"/>
                          <a:cs typeface="Arial"/>
                        </a:rPr>
                        <a:t>Hubungan  Kerjasama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725" marR="939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>
                          <a:latin typeface="Arial"/>
                          <a:cs typeface="Arial"/>
                        </a:rPr>
                        <a:t>Mitra kerja yang  mendukung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pelaksanaan</a:t>
                      </a:r>
                      <a:r>
                        <a:rPr dirty="0" sz="9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kelancaran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usaha.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900" spc="-5" b="1">
                          <a:latin typeface="Arial"/>
                          <a:cs typeface="Arial"/>
                        </a:rPr>
                        <a:t>Aktivitas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Usaha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090" marR="5314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Kegiatan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usaha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sehari-hari.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090" marR="1651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" b="1">
                          <a:latin typeface="Arial"/>
                          <a:cs typeface="Arial"/>
                        </a:rPr>
                        <a:t>Pertanyaan</a:t>
                      </a:r>
                      <a:r>
                        <a:rPr dirty="0" sz="9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panduan: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Bagaimana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memproduksi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memasarkan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dan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mendistribusikan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produk?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dirty="0" sz="900" spc="-5" b="1">
                          <a:latin typeface="Arial"/>
                          <a:cs typeface="Arial"/>
                        </a:rPr>
                        <a:t>Nilai Jual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Produk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725" marR="3905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Nilai jual produk/jasa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yang membuat  konsumen membeli.  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Pertanyaan</a:t>
                      </a:r>
                      <a:r>
                        <a:rPr dirty="0" sz="900" spc="-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panduan: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Apa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masalah yang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dialami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konsumen?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just" marL="85725" marR="323850">
                        <a:lnSpc>
                          <a:spcPct val="100000"/>
                        </a:lnSpc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Apa peran usaha dalam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menyelesaikan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masalah  konsumen?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just" marL="85725" marR="375920">
                        <a:lnSpc>
                          <a:spcPct val="100000"/>
                        </a:lnSpc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manfaat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usaha  ini untuk</a:t>
                      </a:r>
                      <a:r>
                        <a:rPr dirty="0" sz="9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konsumen?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Hubungan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Konsumen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5725" marR="35877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Cara-cara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efektif dalam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mendekati  konsumen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dan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calon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konsumen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 marL="85725" marR="11303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Konsumen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Sasaran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85725" marR="321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2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Target </a:t>
                      </a:r>
                      <a:r>
                        <a:rPr dirty="0" sz="90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konsumen </a:t>
                      </a:r>
                      <a:r>
                        <a:rPr dirty="0" sz="900" spc="-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dari</a:t>
                      </a:r>
                      <a:r>
                        <a:rPr dirty="0" sz="900" spc="-8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berbagai  </a:t>
                      </a:r>
                      <a:r>
                        <a:rPr dirty="0" sz="90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segmen (berdasarkan </a:t>
                      </a:r>
                      <a:r>
                        <a:rPr dirty="0" sz="900" spc="-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usia,  </a:t>
                      </a:r>
                      <a:r>
                        <a:rPr dirty="0" sz="900" spc="-1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gender, </a:t>
                      </a:r>
                      <a:r>
                        <a:rPr dirty="0" sz="90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kegemaran, </a:t>
                      </a:r>
                      <a:r>
                        <a:rPr dirty="0" sz="900" spc="-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atau  lainnya)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5725" marR="113030">
                        <a:lnSpc>
                          <a:spcPct val="100000"/>
                        </a:lnSpc>
                      </a:pPr>
                      <a:r>
                        <a:rPr dirty="0" sz="900" spc="-5" b="1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Pertanyaan</a:t>
                      </a:r>
                      <a:r>
                        <a:rPr dirty="0" sz="900" spc="-10" b="1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 b="1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Panduan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257175" marR="321945" indent="-183515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Kepada </a:t>
                      </a:r>
                      <a:r>
                        <a:rPr dirty="0" sz="90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siapa solusi </a:t>
                      </a:r>
                      <a:r>
                        <a:rPr dirty="0" sz="900" spc="-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usaha  paling </a:t>
                      </a:r>
                      <a:r>
                        <a:rPr dirty="0" sz="90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memberikan</a:t>
                      </a:r>
                      <a:r>
                        <a:rPr dirty="0" sz="900" spc="-9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dampak  positif?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7175" marR="704850" indent="-183515">
                        <a:lnSpc>
                          <a:spcPct val="100000"/>
                        </a:lnSpc>
                        <a:buChar char="●"/>
                        <a:tabLst>
                          <a:tab pos="257175" algn="l"/>
                        </a:tabLst>
                      </a:pPr>
                      <a:r>
                        <a:rPr dirty="0" sz="900" spc="-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Bagaimana</a:t>
                      </a:r>
                      <a:r>
                        <a:rPr dirty="0" sz="900" spc="-95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karakter  konsumen?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8013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82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5" b="1">
                          <a:latin typeface="Arial"/>
                          <a:cs typeface="Arial"/>
                        </a:rPr>
                        <a:t>Sumber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Daya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090" marR="131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Aset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dimiliki</a:t>
                      </a:r>
                      <a:r>
                        <a:rPr dirty="0" sz="9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untuk 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mendukung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aktivitas  usaha.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82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5" b="1">
                          <a:latin typeface="Arial"/>
                          <a:cs typeface="Arial"/>
                        </a:rPr>
                        <a:t>Saluran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Distribusi/Pemasaran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725" marR="2628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20">
                          <a:latin typeface="Arial"/>
                          <a:cs typeface="Arial"/>
                        </a:rPr>
                        <a:t>Tempat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ideal untuk bertemu dengan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konsumen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Pertanyaan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Panduan: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7175" marR="504190" indent="-209550">
                        <a:lnSpc>
                          <a:spcPct val="100000"/>
                        </a:lnSpc>
                        <a:buChar char="-"/>
                        <a:tabLst>
                          <a:tab pos="256540" algn="l"/>
                          <a:tab pos="257175" algn="l"/>
                        </a:tabLst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Di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mana konsumen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berada atau</a:t>
                      </a:r>
                      <a:r>
                        <a:rPr dirty="0" sz="9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sering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berkunjung?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57175" marR="428625" indent="-209550">
                        <a:lnSpc>
                          <a:spcPct val="100000"/>
                        </a:lnSpc>
                        <a:buChar char="-"/>
                        <a:tabLst>
                          <a:tab pos="256540" algn="l"/>
                          <a:tab pos="257175" algn="l"/>
                        </a:tabLst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konsumen menggunakan</a:t>
                      </a:r>
                      <a:r>
                        <a:rPr dirty="0" sz="9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media  sosial?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763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31597">
                <a:tc gridSpan="5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5" b="1">
                          <a:latin typeface="Arial"/>
                          <a:cs typeface="Arial"/>
                        </a:rPr>
                        <a:t>Struktur</a:t>
                      </a:r>
                      <a:r>
                        <a:rPr dirty="0" sz="9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Biaya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Biaya operasional perusahaan.Pertanyaan</a:t>
                      </a:r>
                      <a:r>
                        <a:rPr dirty="0" sz="9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panduan: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42925" indent="-266700">
                        <a:lnSpc>
                          <a:spcPct val="100000"/>
                        </a:lnSpc>
                        <a:buChar char="-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Apakah usaha ini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memproduksi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barang atau</a:t>
                      </a:r>
                      <a:r>
                        <a:rPr dirty="0" sz="9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jasa?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42925" indent="-266700">
                        <a:lnSpc>
                          <a:spcPct val="100000"/>
                        </a:lnSpc>
                        <a:buChar char="-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900">
                          <a:latin typeface="Arial"/>
                          <a:cs typeface="Arial"/>
                        </a:rPr>
                        <a:t>Modal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apakah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yang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paling besar dari usaha ini?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(Biaya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bahan baku, peralatan, tenaga ahli, atau</a:t>
                      </a:r>
                      <a:r>
                        <a:rPr dirty="0" sz="9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lainnya?)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42925" indent="-266700">
                        <a:lnSpc>
                          <a:spcPct val="100000"/>
                        </a:lnSpc>
                        <a:buChar char="-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Apa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saja komponen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biaya tetap dan biaya tidak tetap dari usaha</a:t>
                      </a:r>
                      <a:r>
                        <a:rPr dirty="0" sz="9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ini?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1303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5" b="1">
                          <a:latin typeface="Arial"/>
                          <a:cs typeface="Arial"/>
                        </a:rPr>
                        <a:t>Sumber</a:t>
                      </a:r>
                      <a:r>
                        <a:rPr dirty="0" sz="9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 b="1">
                          <a:latin typeface="Arial"/>
                          <a:cs typeface="Arial"/>
                        </a:rPr>
                        <a:t>Pendapatan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14300" marR="2978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">
                          <a:latin typeface="Arial"/>
                          <a:cs typeface="Arial"/>
                        </a:rPr>
                        <a:t>Apa </a:t>
                      </a:r>
                      <a:r>
                        <a:rPr dirty="0" sz="900">
                          <a:latin typeface="Arial"/>
                          <a:cs typeface="Arial"/>
                        </a:rPr>
                        <a:t>saja sumber 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pendapatan dari</a:t>
                      </a:r>
                      <a:r>
                        <a:rPr dirty="0" sz="9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-5">
                          <a:latin typeface="Arial"/>
                          <a:cs typeface="Arial"/>
                        </a:rPr>
                        <a:t>usaha  ini?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1130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ts val="1250"/>
                        </a:lnSpc>
                      </a:pPr>
                      <a:r>
                        <a:rPr dirty="0" sz="1300" spc="-5">
                          <a:solidFill>
                            <a:srgbClr val="041834"/>
                          </a:solidFill>
                          <a:latin typeface="Noto Sans"/>
                          <a:cs typeface="Noto Sans"/>
                        </a:rPr>
                        <a:t>52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5604" y="1918184"/>
            <a:ext cx="320611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Noto Sans"/>
                <a:cs typeface="Noto Sans"/>
              </a:rPr>
              <a:t>Sekarang giliranmu </a:t>
            </a:r>
            <a:r>
              <a:rPr dirty="0" sz="1400" spc="-10">
                <a:latin typeface="Noto Sans"/>
                <a:cs typeface="Noto Sans"/>
              </a:rPr>
              <a:t>dan</a:t>
            </a:r>
            <a:r>
              <a:rPr dirty="0" sz="1400" spc="45">
                <a:latin typeface="Noto Sans"/>
                <a:cs typeface="Noto Sans"/>
              </a:rPr>
              <a:t> </a:t>
            </a:r>
            <a:r>
              <a:rPr dirty="0" sz="1400" spc="-15">
                <a:latin typeface="Noto Sans"/>
                <a:cs typeface="Noto Sans"/>
              </a:rPr>
              <a:t>teman-teman.</a:t>
            </a:r>
            <a:endParaRPr sz="1400">
              <a:latin typeface="Noto Sans"/>
              <a:cs typeface="Noto Sans"/>
            </a:endParaRPr>
          </a:p>
          <a:p>
            <a:pPr algn="ctr" marL="1270">
              <a:lnSpc>
                <a:spcPct val="100000"/>
              </a:lnSpc>
              <a:spcBef>
                <a:spcPts val="1680"/>
              </a:spcBef>
            </a:pPr>
            <a:r>
              <a:rPr dirty="0" sz="1400" spc="-20">
                <a:latin typeface="Noto Sans"/>
                <a:cs typeface="Noto Sans"/>
              </a:rPr>
              <a:t>Kembangkan</a:t>
            </a:r>
            <a:r>
              <a:rPr dirty="0" sz="1400" spc="-15">
                <a:latin typeface="Noto Sans"/>
                <a:cs typeface="Noto Sans"/>
              </a:rPr>
              <a:t> </a:t>
            </a:r>
            <a:r>
              <a:rPr dirty="0" sz="1400" spc="-10">
                <a:latin typeface="Noto Sans"/>
                <a:cs typeface="Noto Sans"/>
              </a:rPr>
              <a:t>idemu!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60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83486" y="792225"/>
          <a:ext cx="8181975" cy="4199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560"/>
                <a:gridCol w="1974214"/>
                <a:gridCol w="551179"/>
                <a:gridCol w="1361439"/>
                <a:gridCol w="1361439"/>
                <a:gridCol w="1361440"/>
              </a:tblGrid>
              <a:tr h="1608746">
                <a:tc row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Hubungan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Kerjasama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Aktivitas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Usaha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gridSpan="2" row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Nilai Unik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Produk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5725" marR="6115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Hubungan  Konsumen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Konsumen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Sasaran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160875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Sumber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Daya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5725" marR="1174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Saluran  Distribusi/Pemasar  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971698"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Struktur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Biaya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Sumber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Pendapatan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60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3486" y="58437"/>
          <a:ext cx="8181975" cy="466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4675"/>
                <a:gridCol w="2329815"/>
                <a:gridCol w="2722244"/>
              </a:tblGrid>
              <a:tr h="45717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Model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Bisnis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Kanvas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762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3CAF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Nama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Projek: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3CAF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Disusun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Oleh: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781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3CA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594" y="796993"/>
            <a:ext cx="8332470" cy="4189729"/>
            <a:chOff x="323594" y="796993"/>
            <a:chExt cx="8332470" cy="4189729"/>
          </a:xfrm>
        </p:grpSpPr>
        <p:sp>
          <p:nvSpPr>
            <p:cNvPr id="3" name="object 3"/>
            <p:cNvSpPr/>
            <p:nvPr/>
          </p:nvSpPr>
          <p:spPr>
            <a:xfrm>
              <a:off x="323594" y="796993"/>
              <a:ext cx="8332470" cy="4189729"/>
            </a:xfrm>
            <a:custGeom>
              <a:avLst/>
              <a:gdLst/>
              <a:ahLst/>
              <a:cxnLst/>
              <a:rect l="l" t="t" r="r" b="b"/>
              <a:pathLst>
                <a:path w="8332470" h="4189729">
                  <a:moveTo>
                    <a:pt x="8332188" y="4189196"/>
                  </a:moveTo>
                  <a:lnTo>
                    <a:pt x="0" y="4189196"/>
                  </a:lnTo>
                  <a:lnTo>
                    <a:pt x="0" y="0"/>
                  </a:lnTo>
                  <a:lnTo>
                    <a:pt x="8332188" y="0"/>
                  </a:lnTo>
                  <a:lnTo>
                    <a:pt x="8332188" y="4189196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9507" y="989511"/>
              <a:ext cx="1198880" cy="152400"/>
            </a:xfrm>
            <a:custGeom>
              <a:avLst/>
              <a:gdLst/>
              <a:ahLst/>
              <a:cxnLst/>
              <a:rect l="l" t="t" r="r" b="b"/>
              <a:pathLst>
                <a:path w="1198880" h="152400">
                  <a:moveTo>
                    <a:pt x="1198328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198328" y="0"/>
                  </a:lnTo>
                  <a:lnTo>
                    <a:pt x="1198328" y="152399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9321" y="989520"/>
              <a:ext cx="7907655" cy="3505200"/>
            </a:xfrm>
            <a:custGeom>
              <a:avLst/>
              <a:gdLst/>
              <a:ahLst/>
              <a:cxnLst/>
              <a:rect l="l" t="t" r="r" b="b"/>
              <a:pathLst>
                <a:path w="7907655" h="3505200">
                  <a:moveTo>
                    <a:pt x="1413929" y="1219200"/>
                  </a:moveTo>
                  <a:lnTo>
                    <a:pt x="0" y="1219200"/>
                  </a:lnTo>
                  <a:lnTo>
                    <a:pt x="0" y="1371600"/>
                  </a:lnTo>
                  <a:lnTo>
                    <a:pt x="1413929" y="1371600"/>
                  </a:lnTo>
                  <a:lnTo>
                    <a:pt x="1413929" y="1219200"/>
                  </a:lnTo>
                  <a:close/>
                </a:path>
                <a:path w="7907655" h="3505200">
                  <a:moveTo>
                    <a:pt x="1849335" y="609600"/>
                  </a:moveTo>
                  <a:lnTo>
                    <a:pt x="0" y="609600"/>
                  </a:lnTo>
                  <a:lnTo>
                    <a:pt x="0" y="762000"/>
                  </a:lnTo>
                  <a:lnTo>
                    <a:pt x="1849335" y="762000"/>
                  </a:lnTo>
                  <a:lnTo>
                    <a:pt x="1849335" y="609600"/>
                  </a:lnTo>
                  <a:close/>
                </a:path>
                <a:path w="7907655" h="3505200">
                  <a:moveTo>
                    <a:pt x="2418245" y="1828787"/>
                  </a:moveTo>
                  <a:lnTo>
                    <a:pt x="0" y="1828787"/>
                  </a:lnTo>
                  <a:lnTo>
                    <a:pt x="0" y="1981187"/>
                  </a:lnTo>
                  <a:lnTo>
                    <a:pt x="2418245" y="1981187"/>
                  </a:lnTo>
                  <a:lnTo>
                    <a:pt x="2418245" y="1828787"/>
                  </a:lnTo>
                  <a:close/>
                </a:path>
                <a:path w="7907655" h="3505200">
                  <a:moveTo>
                    <a:pt x="2449436" y="2285987"/>
                  </a:moveTo>
                  <a:lnTo>
                    <a:pt x="0" y="2285987"/>
                  </a:lnTo>
                  <a:lnTo>
                    <a:pt x="0" y="2438387"/>
                  </a:lnTo>
                  <a:lnTo>
                    <a:pt x="2449436" y="2438387"/>
                  </a:lnTo>
                  <a:lnTo>
                    <a:pt x="2449436" y="2285987"/>
                  </a:lnTo>
                  <a:close/>
                </a:path>
                <a:path w="7907655" h="3505200">
                  <a:moveTo>
                    <a:pt x="2518918" y="3047987"/>
                  </a:moveTo>
                  <a:lnTo>
                    <a:pt x="0" y="3047987"/>
                  </a:lnTo>
                  <a:lnTo>
                    <a:pt x="0" y="3200387"/>
                  </a:lnTo>
                  <a:lnTo>
                    <a:pt x="2518918" y="3200387"/>
                  </a:lnTo>
                  <a:lnTo>
                    <a:pt x="2518918" y="3047987"/>
                  </a:lnTo>
                  <a:close/>
                </a:path>
                <a:path w="7907655" h="3505200">
                  <a:moveTo>
                    <a:pt x="2920542" y="3352787"/>
                  </a:moveTo>
                  <a:lnTo>
                    <a:pt x="0" y="3352787"/>
                  </a:lnTo>
                  <a:lnTo>
                    <a:pt x="0" y="3505187"/>
                  </a:lnTo>
                  <a:lnTo>
                    <a:pt x="2920542" y="3505187"/>
                  </a:lnTo>
                  <a:lnTo>
                    <a:pt x="2920542" y="3352787"/>
                  </a:lnTo>
                  <a:close/>
                </a:path>
                <a:path w="7907655" h="3505200">
                  <a:moveTo>
                    <a:pt x="6559575" y="1371600"/>
                  </a:moveTo>
                  <a:lnTo>
                    <a:pt x="4509592" y="1371600"/>
                  </a:lnTo>
                  <a:lnTo>
                    <a:pt x="4509592" y="1524000"/>
                  </a:lnTo>
                  <a:lnTo>
                    <a:pt x="6559575" y="1524000"/>
                  </a:lnTo>
                  <a:lnTo>
                    <a:pt x="6559575" y="1371600"/>
                  </a:lnTo>
                  <a:close/>
                </a:path>
                <a:path w="7907655" h="3505200">
                  <a:moveTo>
                    <a:pt x="6569316" y="0"/>
                  </a:moveTo>
                  <a:lnTo>
                    <a:pt x="4509592" y="0"/>
                  </a:lnTo>
                  <a:lnTo>
                    <a:pt x="4509592" y="152400"/>
                  </a:lnTo>
                  <a:lnTo>
                    <a:pt x="6569316" y="152400"/>
                  </a:lnTo>
                  <a:lnTo>
                    <a:pt x="6569316" y="0"/>
                  </a:lnTo>
                  <a:close/>
                </a:path>
                <a:path w="7907655" h="3505200">
                  <a:moveTo>
                    <a:pt x="7907426" y="609600"/>
                  </a:moveTo>
                  <a:lnTo>
                    <a:pt x="4509592" y="609600"/>
                  </a:lnTo>
                  <a:lnTo>
                    <a:pt x="4509592" y="762000"/>
                  </a:lnTo>
                  <a:lnTo>
                    <a:pt x="4509592" y="914400"/>
                  </a:lnTo>
                  <a:lnTo>
                    <a:pt x="4509592" y="1066800"/>
                  </a:lnTo>
                  <a:lnTo>
                    <a:pt x="5524639" y="1066800"/>
                  </a:lnTo>
                  <a:lnTo>
                    <a:pt x="5524639" y="914400"/>
                  </a:lnTo>
                  <a:lnTo>
                    <a:pt x="4817669" y="914400"/>
                  </a:lnTo>
                  <a:lnTo>
                    <a:pt x="4817669" y="762000"/>
                  </a:lnTo>
                  <a:lnTo>
                    <a:pt x="7907426" y="762000"/>
                  </a:lnTo>
                  <a:lnTo>
                    <a:pt x="7907426" y="60960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18919" y="2665907"/>
              <a:ext cx="1169035" cy="152400"/>
            </a:xfrm>
            <a:custGeom>
              <a:avLst/>
              <a:gdLst/>
              <a:ahLst/>
              <a:cxnLst/>
              <a:rect l="l" t="t" r="r" b="b"/>
              <a:pathLst>
                <a:path w="1169035" h="152400">
                  <a:moveTo>
                    <a:pt x="1168648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168648" y="0"/>
                  </a:lnTo>
                  <a:lnTo>
                    <a:pt x="1168648" y="152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18913" y="3123107"/>
              <a:ext cx="3552190" cy="304800"/>
            </a:xfrm>
            <a:custGeom>
              <a:avLst/>
              <a:gdLst/>
              <a:ahLst/>
              <a:cxnLst/>
              <a:rect l="l" t="t" r="r" b="b"/>
              <a:pathLst>
                <a:path w="3552190" h="304800">
                  <a:moveTo>
                    <a:pt x="3551631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0" y="304800"/>
                  </a:lnTo>
                  <a:lnTo>
                    <a:pt x="599732" y="304800"/>
                  </a:lnTo>
                  <a:lnTo>
                    <a:pt x="599732" y="152400"/>
                  </a:lnTo>
                  <a:lnTo>
                    <a:pt x="3551631" y="152400"/>
                  </a:lnTo>
                  <a:lnTo>
                    <a:pt x="355163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14076" y="132313"/>
          <a:ext cx="8361045" cy="4845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9770"/>
                <a:gridCol w="3822700"/>
              </a:tblGrid>
              <a:tr h="609547">
                <a:tc gridSpan="2">
                  <a:txBody>
                    <a:bodyPr/>
                    <a:lstStyle/>
                    <a:p>
                      <a:pPr algn="ctr" marL="3503929" marR="3496945" indent="-254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40">
                          <a:latin typeface="Verdana"/>
                          <a:cs typeface="Verdana"/>
                        </a:rPr>
                        <a:t>Analisis Usaha  </a:t>
                      </a:r>
                      <a:r>
                        <a:rPr dirty="0" sz="1400" spc="-100">
                          <a:latin typeface="Verdana"/>
                          <a:cs typeface="Verdana"/>
                        </a:rPr>
                        <a:t>Minuman</a:t>
                      </a:r>
                      <a:r>
                        <a:rPr dirty="0" sz="1400" spc="-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55">
                          <a:latin typeface="Verdana"/>
                          <a:cs typeface="Verdana"/>
                        </a:rPr>
                        <a:t>Herbal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3CAF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77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tabLst>
                          <a:tab pos="42799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A.	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Investasi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 awal: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090" marR="15176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Peralatan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(kompor,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tabung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gas,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panci, pisau,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centong, saringan,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baskom,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botol)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………………………………………....Rp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3.000.000,-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090" marR="174688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Biaya lain-lain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……………………………..Rp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500.000  Total investasi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=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Rp 3.500.000,-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Noto Sans"/>
                          <a:cs typeface="Noto Sans"/>
                        </a:rPr>
                        <a:t>E.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Perkiraan pendapatan per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bulan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725" marR="67691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Produksi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100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botol per hari.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20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hari kerja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seminggu.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Total Produksi per bulan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=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2000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botol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Noto Sans"/>
                          <a:cs typeface="Noto Sans"/>
                        </a:rPr>
                        <a:t>Harga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jual per botol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=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Rp</a:t>
                      </a:r>
                      <a:r>
                        <a:rPr dirty="0" sz="10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5.000,-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725" marR="33845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Total perkiraan pendapatan per bulan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=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Rp 5.000,-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x 2000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botol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Noto Sans"/>
                          <a:cs typeface="Noto Sans"/>
                        </a:rPr>
                        <a:t>=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Rp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10.000.000,-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914398">
                <a:tc>
                  <a:txBody>
                    <a:bodyPr/>
                    <a:lstStyle/>
                    <a:p>
                      <a:pPr marL="85090" marR="155511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000" spc="-5">
                          <a:latin typeface="Noto Sans"/>
                          <a:cs typeface="Noto Sans"/>
                        </a:rPr>
                        <a:t>B.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Biaya tetap per bulan  Transportasi………………………………...Rp 300.000,-  Promosi dan Pulsa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………………………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Rp 200.000  Gaji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karyawan ……………………………..Rp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2.000.000,-  Total biaya tetap per bulan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.</a:t>
                      </a:r>
                      <a:r>
                        <a:rPr dirty="0" sz="1000" spc="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………………….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7429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Noto Sans"/>
                          <a:cs typeface="Noto Sans"/>
                        </a:rPr>
                        <a:t>F.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Perkiraan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keuntungan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</a:t>
                      </a:r>
                      <a:r>
                        <a:rPr dirty="0" sz="1000" spc="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bulan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laba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=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total pemasukan per bulan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-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toal biaya per</a:t>
                      </a:r>
                      <a:r>
                        <a:rPr dirty="0" sz="10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bulan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1000">
                          <a:latin typeface="Noto Sans"/>
                          <a:cs typeface="Noto Sans"/>
                        </a:rPr>
                        <a:t>=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…………………………..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6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8165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Noto Sans"/>
                          <a:cs typeface="Noto Sans"/>
                        </a:rPr>
                        <a:t>C.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Biaya variabel per bulan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(20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hari</a:t>
                      </a:r>
                      <a:r>
                        <a:rPr dirty="0" sz="1000" spc="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kerja)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090" marR="22161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Bahan minuman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(jahe, serai,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gula,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jeruk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nipis,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kayu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secang,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kayu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manis,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cengkeh)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……………………………………………………………………….Rp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3.000.000,-  Botol dan label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……………………………………………………………….Rp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2.000.000,-  Gas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3kg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Rp 20.000,-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x 20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………………………………………………..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Rp 400.000.-  Total biaya variabel per bulan=</a:t>
                      </a:r>
                      <a:r>
                        <a:rPr dirty="0" sz="1000" spc="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………………..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6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5725" marR="18478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000" spc="-5">
                          <a:latin typeface="Noto Sans"/>
                          <a:cs typeface="Noto Sans"/>
                        </a:rPr>
                        <a:t>G.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Lama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waktu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diperlukan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agar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biaya investasi kembali  adalah …..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7429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27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85725" marR="10795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Sumber: 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  <a:hlinkClick r:id="rId2"/>
                        </a:rPr>
                        <a:t>https://harumbeverages.blogspot.com/2017/04/proposal-usa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Noto Sans"/>
                          <a:cs typeface="Noto Sans"/>
                          <a:hlinkClick r:id="rId2"/>
                        </a:rPr>
                        <a:t>ha-minuman-herbal-secang.html</a:t>
                      </a:r>
                      <a:r>
                        <a:rPr dirty="0" sz="1000" spc="15">
                          <a:latin typeface="Noto Sans"/>
                          <a:cs typeface="Noto Sans"/>
                          <a:hlinkClick r:id="rId2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disesuaikan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7C379"/>
                    </a:solidFill>
                  </a:tcPr>
                </a:tc>
              </a:tr>
              <a:tr h="69044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dirty="0" sz="1000" spc="-5">
                          <a:latin typeface="Noto Sans"/>
                          <a:cs typeface="Noto Sans"/>
                        </a:rPr>
                        <a:t>D.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Total biaya per bulan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=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B+C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=</a:t>
                      </a:r>
                      <a:r>
                        <a:rPr dirty="0" sz="1000" spc="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……………………….-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60</a:t>
            </a:fld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8249" y="796998"/>
            <a:ext cx="8168005" cy="4189729"/>
            <a:chOff x="488249" y="796998"/>
            <a:chExt cx="8168005" cy="4189729"/>
          </a:xfrm>
        </p:grpSpPr>
        <p:sp>
          <p:nvSpPr>
            <p:cNvPr id="3" name="object 3"/>
            <p:cNvSpPr/>
            <p:nvPr/>
          </p:nvSpPr>
          <p:spPr>
            <a:xfrm>
              <a:off x="488249" y="796998"/>
              <a:ext cx="8168005" cy="4189729"/>
            </a:xfrm>
            <a:custGeom>
              <a:avLst/>
              <a:gdLst/>
              <a:ahLst/>
              <a:cxnLst/>
              <a:rect l="l" t="t" r="r" b="b"/>
              <a:pathLst>
                <a:path w="8168005" h="4189729">
                  <a:moveTo>
                    <a:pt x="8167483" y="4189191"/>
                  </a:moveTo>
                  <a:lnTo>
                    <a:pt x="0" y="4189191"/>
                  </a:lnTo>
                  <a:lnTo>
                    <a:pt x="0" y="0"/>
                  </a:lnTo>
                  <a:lnTo>
                    <a:pt x="8167483" y="0"/>
                  </a:lnTo>
                  <a:lnTo>
                    <a:pt x="8167483" y="4189191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327047" y="3914742"/>
              <a:ext cx="6223635" cy="1071880"/>
            </a:xfrm>
            <a:custGeom>
              <a:avLst/>
              <a:gdLst/>
              <a:ahLst/>
              <a:cxnLst/>
              <a:rect l="l" t="t" r="r" b="b"/>
              <a:pathLst>
                <a:path w="6223634" h="1071879">
                  <a:moveTo>
                    <a:pt x="6223187" y="1071597"/>
                  </a:moveTo>
                  <a:lnTo>
                    <a:pt x="0" y="1071597"/>
                  </a:lnTo>
                  <a:lnTo>
                    <a:pt x="0" y="0"/>
                  </a:lnTo>
                  <a:lnTo>
                    <a:pt x="6223187" y="0"/>
                  </a:lnTo>
                  <a:lnTo>
                    <a:pt x="6223187" y="1071597"/>
                  </a:lnTo>
                  <a:close/>
                </a:path>
              </a:pathLst>
            </a:custGeom>
            <a:solidFill>
              <a:srgbClr val="F99777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78736" y="187187"/>
          <a:ext cx="8195945" cy="4804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3685"/>
                <a:gridCol w="4083685"/>
              </a:tblGrid>
              <a:tr h="590773"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400" spc="-85">
                          <a:latin typeface="Verdana"/>
                          <a:cs typeface="Verdana"/>
                        </a:rPr>
                        <a:t>Tugas: </a:t>
                      </a:r>
                      <a:r>
                        <a:rPr dirty="0" sz="1400" spc="-80">
                          <a:latin typeface="Verdana"/>
                          <a:cs typeface="Verdana"/>
                        </a:rPr>
                        <a:t>Membuat </a:t>
                      </a:r>
                      <a:r>
                        <a:rPr dirty="0" sz="1400" spc="-50">
                          <a:latin typeface="Verdana"/>
                          <a:cs typeface="Verdana"/>
                        </a:rPr>
                        <a:t>Perhitungan</a:t>
                      </a:r>
                      <a:r>
                        <a:rPr dirty="0" sz="1400" spc="-1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0">
                          <a:latin typeface="Verdana"/>
                          <a:cs typeface="Verdana"/>
                        </a:rPr>
                        <a:t>Usaha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7810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3CAF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27256">
                <a:tc>
                  <a:txBody>
                    <a:bodyPr/>
                    <a:lstStyle/>
                    <a:p>
                      <a:pPr marL="85090" marR="97853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Amatilah analisis usaha Minuman Herbal di atas.  Lalu jawablah pertanyaan-pertanyaan di bawah</a:t>
                      </a:r>
                      <a:r>
                        <a:rPr dirty="0" sz="1000" spc="-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ini: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42290" marR="215900" indent="-335280">
                        <a:lnSpc>
                          <a:spcPct val="100000"/>
                        </a:lnSpc>
                        <a:buAutoNum type="arabicPeriod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Isilah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titik-titik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 atas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jawaban hasil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perhitungan 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 tepat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Noto Sans"/>
                        <a:buAutoNum type="arabicPeriod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1000125" indent="-333375">
                        <a:lnSpc>
                          <a:spcPct val="100000"/>
                        </a:lnSpc>
                        <a:buAutoNum type="alphaLcPeriod"/>
                        <a:tabLst>
                          <a:tab pos="999490" algn="l"/>
                          <a:tab pos="1000125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Total investasi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1000125" indent="-340360">
                        <a:lnSpc>
                          <a:spcPct val="100000"/>
                        </a:lnSpc>
                        <a:buAutoNum type="alphaLcPeriod"/>
                        <a:tabLst>
                          <a:tab pos="999490" algn="l"/>
                          <a:tab pos="1000125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Total biaya tetap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perbulan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1000125" indent="-323215">
                        <a:lnSpc>
                          <a:spcPct val="100000"/>
                        </a:lnSpc>
                        <a:buAutoNum type="alphaLcPeriod"/>
                        <a:tabLst>
                          <a:tab pos="999490" algn="l"/>
                          <a:tab pos="1000125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Total biaya variabel per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bulan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1000125" indent="-340360">
                        <a:lnSpc>
                          <a:spcPct val="100000"/>
                        </a:lnSpc>
                        <a:buAutoNum type="alphaLcPeriod"/>
                        <a:tabLst>
                          <a:tab pos="999490" algn="l"/>
                          <a:tab pos="1000125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Total perkiraan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pengeluaran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</a:t>
                      </a:r>
                      <a:r>
                        <a:rPr dirty="0" sz="1000" spc="-5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bulan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1000125" indent="-334010">
                        <a:lnSpc>
                          <a:spcPct val="100000"/>
                        </a:lnSpc>
                        <a:buAutoNum type="alphaLcPeriod"/>
                        <a:tabLst>
                          <a:tab pos="999490" algn="l"/>
                          <a:tab pos="1000125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Total perkiraan pendapatan per</a:t>
                      </a:r>
                      <a:r>
                        <a:rPr dirty="0" sz="1000" spc="-5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bulan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1000125" indent="-305435">
                        <a:lnSpc>
                          <a:spcPct val="100000"/>
                        </a:lnSpc>
                        <a:buAutoNum type="alphaLcPeriod"/>
                        <a:tabLst>
                          <a:tab pos="999490" algn="l"/>
                          <a:tab pos="1000125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Total perkiraan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keuntungan/laba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</a:t>
                      </a:r>
                      <a:r>
                        <a:rPr dirty="0" sz="10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bulan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999490" marR="469900" indent="-332105">
                        <a:lnSpc>
                          <a:spcPct val="100000"/>
                        </a:lnSpc>
                        <a:buAutoNum type="alphaLcPeriod"/>
                        <a:tabLst>
                          <a:tab pos="999490" algn="l"/>
                          <a:tab pos="1000125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Lama (jumlah bulan) usaha sampai investasi  kembali…….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224154" indent="-139065">
                        <a:lnSpc>
                          <a:spcPct val="100000"/>
                        </a:lnSpc>
                        <a:spcBef>
                          <a:spcPts val="635"/>
                        </a:spcBef>
                        <a:buAutoNum type="arabicPeriod" startAt="2"/>
                        <a:tabLst>
                          <a:tab pos="22479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Jawablah pertanyaan-pertanyaan berikut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ini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Noto Sans"/>
                        <a:buAutoNum type="arabicPeriod" startAt="2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lvl="1" marL="593725" marR="242570" indent="-320675">
                        <a:lnSpc>
                          <a:spcPct val="100000"/>
                        </a:lnSpc>
                        <a:buAutoNum type="alphaLcPeriod"/>
                        <a:tabLst>
                          <a:tab pos="593090" algn="l"/>
                          <a:tab pos="59436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Jika Budi memiliki modal sebesar Rp 5.000.000,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apakah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dana tersebut cukup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memulai usaha minuman  herbal? (berikan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alasanmu)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593725" marR="400685" indent="-327660">
                        <a:lnSpc>
                          <a:spcPct val="100000"/>
                        </a:lnSpc>
                        <a:buAutoNum type="alphaLcPeriod"/>
                        <a:tabLst>
                          <a:tab pos="593090" algn="l"/>
                          <a:tab pos="59436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Jika kamu memiliki cukup modal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menjalankan  usaha minuman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herbal,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apakah kamu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akan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melakukannya? (berikan alasanmu)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593725" marR="427990" indent="-310515">
                        <a:lnSpc>
                          <a:spcPct val="100000"/>
                        </a:lnSpc>
                        <a:buAutoNum type="alphaLcPeriod"/>
                        <a:tabLst>
                          <a:tab pos="593090" algn="l"/>
                          <a:tab pos="59436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Perhatikan komponen biaya lain-lain pada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bagian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investasi awal.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Mengapa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perlu menambahkan biaya  lain-lain pada sebuah analisa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usaha?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593725" marR="260985" indent="-327660">
                        <a:lnSpc>
                          <a:spcPct val="100000"/>
                        </a:lnSpc>
                        <a:buAutoNum type="alphaLcPeriod"/>
                        <a:tabLst>
                          <a:tab pos="593090" algn="l"/>
                          <a:tab pos="59436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Pada bulan keberapa modal dapat kembali jika asumsi  penjualan seperti di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atas?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lvl="1" marL="593725" marR="144780" indent="-321310">
                        <a:lnSpc>
                          <a:spcPct val="100000"/>
                        </a:lnSpc>
                        <a:buAutoNum type="alphaLcPeriod"/>
                        <a:tabLst>
                          <a:tab pos="593090" algn="l"/>
                          <a:tab pos="59436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Jika Budi memilih menambah jumlah produksi  perharinya menjadi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150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botol minuman:: Biaya apa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berkurang?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Biaya apa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bertambah?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Apakah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menambah produksi berarti menambah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untung?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Apa 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harus diperhatikan saat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kita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memutuskan  menambah kapasitas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produksi?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8064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7C379"/>
                    </a:solidFill>
                  </a:tcPr>
                </a:tc>
              </a:tr>
              <a:tr h="1071560">
                <a:tc gridSpan="2">
                  <a:txBody>
                    <a:bodyPr/>
                    <a:lstStyle/>
                    <a:p>
                      <a:pPr marL="914400" marR="1181735">
                        <a:lnSpc>
                          <a:spcPct val="102299"/>
                        </a:lnSpc>
                        <a:spcBef>
                          <a:spcPts val="95"/>
                        </a:spcBef>
                      </a:pPr>
                      <a:r>
                        <a:rPr dirty="0" sz="1100" spc="-10">
                          <a:latin typeface="Noto Sans"/>
                          <a:cs typeface="Noto Sans"/>
                        </a:rPr>
                        <a:t>Andai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kamu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adalah Budi </a:t>
                      </a:r>
                      <a:r>
                        <a:rPr dirty="0" sz="1100" spc="-3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tertarik </a:t>
                      </a:r>
                      <a:r>
                        <a:rPr dirty="0" sz="11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ide usaha minuman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herbal,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buatlah lembar  perencanaan usahamu. Jadikan </a:t>
                      </a:r>
                      <a:r>
                        <a:rPr dirty="0" sz="11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analisis usaha </a:t>
                      </a:r>
                      <a:r>
                        <a:rPr dirty="0" sz="1100" spc="-20">
                          <a:latin typeface="Noto Sans"/>
                          <a:cs typeface="Noto Sans"/>
                        </a:rPr>
                        <a:t>sebagai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panduan penetapan </a:t>
                      </a:r>
                      <a:r>
                        <a:rPr dirty="0" sz="1100" spc="-25">
                          <a:latin typeface="Noto Sans"/>
                          <a:cs typeface="Noto Sans"/>
                        </a:rPr>
                        <a:t>harga 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dan laba. </a:t>
                      </a:r>
                      <a:r>
                        <a:rPr dirty="0" sz="1100" spc="-20">
                          <a:latin typeface="Noto Sans"/>
                          <a:cs typeface="Noto Sans"/>
                        </a:rPr>
                        <a:t>Kembangkan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ide dan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kreativitasmu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pada: </a:t>
                      </a:r>
                      <a:r>
                        <a:rPr dirty="0" sz="1100" spc="-30">
                          <a:latin typeface="Noto Sans"/>
                          <a:cs typeface="Noto Sans"/>
                        </a:rPr>
                        <a:t>Ide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Usaha,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Nama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Usaha, </a:t>
                      </a:r>
                      <a:r>
                        <a:rPr dirty="0" sz="1100" spc="-20">
                          <a:latin typeface="Noto Sans"/>
                          <a:cs typeface="Noto Sans"/>
                        </a:rPr>
                        <a:t>Pangsa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Pasar,  </a:t>
                      </a:r>
                      <a:r>
                        <a:rPr dirty="0" sz="1100" spc="-20">
                          <a:latin typeface="Noto Sans"/>
                          <a:cs typeface="Noto Sans"/>
                        </a:rPr>
                        <a:t>Ilustrasi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Produk,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Lokasi </a:t>
                      </a:r>
                      <a:r>
                        <a:rPr dirty="0" sz="1100" spc="-15">
                          <a:latin typeface="Noto Sans"/>
                          <a:cs typeface="Noto Sans"/>
                        </a:rPr>
                        <a:t>Usaha,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dan Promosi). Kamu dapat </a:t>
                      </a:r>
                      <a:r>
                        <a:rPr dirty="0" sz="1100" spc="-25">
                          <a:latin typeface="Noto Sans"/>
                          <a:cs typeface="Noto Sans"/>
                        </a:rPr>
                        <a:t>menggunakan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Model Bisnis  Kanvas di halaman sebelumnya atau </a:t>
                      </a:r>
                      <a:r>
                        <a:rPr dirty="0" sz="1100" spc="-25">
                          <a:latin typeface="Noto Sans"/>
                          <a:cs typeface="Noto Sans"/>
                        </a:rPr>
                        <a:t>penggunaan </a:t>
                      </a:r>
                      <a:r>
                        <a:rPr dirty="0" sz="1100" spc="-10">
                          <a:latin typeface="Noto Sans"/>
                          <a:cs typeface="Noto Sans"/>
                        </a:rPr>
                        <a:t>Lembar Perencanaan Usaha pada laman di  bawah ini.</a:t>
                      </a:r>
                      <a:endParaRPr sz="1100">
                        <a:latin typeface="Noto Sans"/>
                        <a:cs typeface="Noto Sans"/>
                      </a:endParaRPr>
                    </a:p>
                  </a:txBody>
                  <a:tcPr marL="0" marR="0" marB="0" marT="120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60</a:t>
            </a:fld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81939" y="141124"/>
          <a:ext cx="8186420" cy="4852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560"/>
                <a:gridCol w="1280794"/>
                <a:gridCol w="1915160"/>
                <a:gridCol w="1924050"/>
                <a:gridCol w="1487170"/>
              </a:tblGrid>
              <a:tr h="636949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2100" spc="-120">
                          <a:latin typeface="Verdana"/>
                          <a:cs typeface="Verdana"/>
                        </a:rPr>
                        <a:t>Lembar </a:t>
                      </a:r>
                      <a:r>
                        <a:rPr dirty="0" sz="2100" spc="-70">
                          <a:latin typeface="Verdana"/>
                          <a:cs typeface="Verdana"/>
                        </a:rPr>
                        <a:t>Perencanaan</a:t>
                      </a:r>
                      <a:r>
                        <a:rPr dirty="0" sz="2100" spc="-20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2100" spc="-60">
                          <a:latin typeface="Verdana"/>
                          <a:cs typeface="Verdana"/>
                        </a:rPr>
                        <a:t>Usaha</a:t>
                      </a:r>
                      <a:endParaRPr sz="2100">
                        <a:latin typeface="Verdana"/>
                        <a:cs typeface="Verdana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AF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50471">
                <a:tc gridSpan="2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35" b="1">
                          <a:latin typeface="Noto Sans"/>
                          <a:cs typeface="Noto Sans"/>
                        </a:rPr>
                        <a:t>Ide</a:t>
                      </a:r>
                      <a:r>
                        <a:rPr dirty="0" sz="16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600" spc="-5" b="1">
                          <a:latin typeface="Noto Sans"/>
                          <a:cs typeface="Noto Sans"/>
                        </a:rPr>
                        <a:t>Usaha</a:t>
                      </a:r>
                      <a:endParaRPr sz="1600">
                        <a:latin typeface="Noto Sans"/>
                        <a:cs typeface="Noto Sans"/>
                      </a:endParaRPr>
                    </a:p>
                    <a:p>
                      <a:pPr marL="56515" marR="174625">
                        <a:lnSpc>
                          <a:spcPts val="1050"/>
                        </a:lnSpc>
                        <a:spcBef>
                          <a:spcPts val="114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(Apa ide usahamu? Bentuknya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barang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atau jasa?  Apa keunikan idemu? Apa keunikan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barang/jasa 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kamu buat? Apa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membuat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orang akan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tertarik untuk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membelinya?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5" b="1">
                          <a:latin typeface="Noto Sans"/>
                          <a:cs typeface="Noto Sans"/>
                        </a:rPr>
                        <a:t>Nama</a:t>
                      </a:r>
                      <a:r>
                        <a:rPr dirty="0" sz="1600" spc="-15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600" spc="-5" b="1">
                          <a:latin typeface="Noto Sans"/>
                          <a:cs typeface="Noto Sans"/>
                        </a:rPr>
                        <a:t>Usaha</a:t>
                      </a:r>
                      <a:endParaRPr sz="1600">
                        <a:latin typeface="Noto Sans"/>
                        <a:cs typeface="Noto Sans"/>
                      </a:endParaRPr>
                    </a:p>
                    <a:p>
                      <a:pPr marL="56515" marR="69850">
                        <a:lnSpc>
                          <a:spcPts val="1050"/>
                        </a:lnSpc>
                        <a:spcBef>
                          <a:spcPts val="114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Apa nama merek atau sebutan  dari usahamu? Apakah namanya  sudah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terdengar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baik dan mudah 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diingat/diucapkan?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Apakah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orang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akan tertarik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namanya?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25" b="1">
                          <a:latin typeface="Noto Sans"/>
                          <a:cs typeface="Noto Sans"/>
                        </a:rPr>
                        <a:t>Pangsa</a:t>
                      </a:r>
                      <a:r>
                        <a:rPr dirty="0" sz="1600" spc="-15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600" spc="-5" b="1">
                          <a:latin typeface="Noto Sans"/>
                          <a:cs typeface="Noto Sans"/>
                        </a:rPr>
                        <a:t>Pasar</a:t>
                      </a:r>
                      <a:endParaRPr sz="1600">
                        <a:latin typeface="Noto Sans"/>
                        <a:cs typeface="Noto Sans"/>
                      </a:endParaRPr>
                    </a:p>
                    <a:p>
                      <a:pPr marL="56515" marR="74295">
                        <a:lnSpc>
                          <a:spcPts val="1050"/>
                        </a:lnSpc>
                        <a:spcBef>
                          <a:spcPts val="114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Siapa calon pembelimu? (Apakah  mereka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anak-anak, remaja, orang  dewasa, wanita, pria),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Apa  kesukaan mereka?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Di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mana  mereka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tinggal?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20" b="1">
                          <a:latin typeface="Noto Sans"/>
                          <a:cs typeface="Noto Sans"/>
                        </a:rPr>
                        <a:t>Ilustrasi</a:t>
                      </a:r>
                      <a:endParaRPr sz="1600">
                        <a:latin typeface="Noto Sans"/>
                        <a:cs typeface="Noto Sans"/>
                      </a:endParaRPr>
                    </a:p>
                    <a:p>
                      <a:pPr marL="56515" marR="150495">
                        <a:lnSpc>
                          <a:spcPts val="1050"/>
                        </a:lnSpc>
                        <a:spcBef>
                          <a:spcPts val="114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produk/jasa:  (tambahkan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keterangan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lain seperti alat dan  bahan)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  <a:tr h="2451395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5" b="1">
                          <a:latin typeface="Noto Sans"/>
                          <a:cs typeface="Noto Sans"/>
                        </a:rPr>
                        <a:t>Lokasi</a:t>
                      </a:r>
                      <a:r>
                        <a:rPr dirty="0" sz="1600" spc="-3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600" spc="-5" b="1">
                          <a:latin typeface="Noto Sans"/>
                          <a:cs typeface="Noto Sans"/>
                        </a:rPr>
                        <a:t>Usaha</a:t>
                      </a:r>
                      <a:endParaRPr sz="1600">
                        <a:latin typeface="Noto Sans"/>
                        <a:cs typeface="Noto Sans"/>
                      </a:endParaRPr>
                    </a:p>
                    <a:p>
                      <a:pPr marL="56515" marR="109220">
                        <a:lnSpc>
                          <a:spcPts val="1050"/>
                        </a:lnSpc>
                        <a:spcBef>
                          <a:spcPts val="114"/>
                        </a:spcBef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Di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mana lokasi penjualan? 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Mengapa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itu menjadi  pilihan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terbaik?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5" b="1">
                          <a:latin typeface="Noto Sans"/>
                          <a:cs typeface="Noto Sans"/>
                        </a:rPr>
                        <a:t>Promosi</a:t>
                      </a:r>
                      <a:endParaRPr sz="1600">
                        <a:latin typeface="Noto Sans"/>
                        <a:cs typeface="Noto Sans"/>
                      </a:endParaRPr>
                    </a:p>
                    <a:p>
                      <a:pPr marL="57150" marR="90170">
                        <a:lnSpc>
                          <a:spcPts val="1050"/>
                        </a:lnSpc>
                        <a:spcBef>
                          <a:spcPts val="114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Bagaimana kamu  mengenalkan  barang/jasa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kepada  calon pembeli 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(langsung,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sosial 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media,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 lainnya)? 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Mengapa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itu menjadi  pilihan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terbaik?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30" b="1">
                          <a:latin typeface="Noto Sans"/>
                          <a:cs typeface="Noto Sans"/>
                        </a:rPr>
                        <a:t>Harga</a:t>
                      </a:r>
                      <a:endParaRPr sz="1600">
                        <a:latin typeface="Noto Sans"/>
                        <a:cs typeface="Noto Sans"/>
                      </a:endParaRPr>
                    </a:p>
                    <a:p>
                      <a:pPr marL="56515" marR="194945">
                        <a:lnSpc>
                          <a:spcPts val="1050"/>
                        </a:lnSpc>
                        <a:spcBef>
                          <a:spcPts val="114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Berapa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harga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barang/jasa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kamu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tetapkan?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6515" marR="238125">
                        <a:lnSpc>
                          <a:spcPts val="1050"/>
                        </a:lnSpc>
                        <a:spcBef>
                          <a:spcPts val="1050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Bagaimana perbandingannya 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harga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barang/jasa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lain 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sejenis?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dirty="0" sz="1600" spc="-5" b="1">
                          <a:latin typeface="Noto Sans"/>
                          <a:cs typeface="Noto Sans"/>
                        </a:rPr>
                        <a:t>Laba</a:t>
                      </a:r>
                      <a:r>
                        <a:rPr dirty="0" sz="1600" spc="-15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600" spc="-5" b="1">
                          <a:latin typeface="Noto Sans"/>
                          <a:cs typeface="Noto Sans"/>
                        </a:rPr>
                        <a:t>Usaha</a:t>
                      </a:r>
                      <a:endParaRPr sz="1600">
                        <a:latin typeface="Noto Sans"/>
                        <a:cs typeface="Noto Sans"/>
                      </a:endParaRPr>
                    </a:p>
                    <a:p>
                      <a:pPr marL="56515" marR="25082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Berapa besar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keuntungan 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akan kamu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dapatkan?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(buat kalkulasi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hitungnya)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 marR="6858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Apa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akan kamu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lakukan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laba usaha tersebut?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(ditabung,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didonasikan,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dibuat  tambahan modal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usaha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88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C379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60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124" y="160350"/>
            <a:ext cx="74790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0"/>
              <a:t>KEGIATAN </a:t>
            </a:r>
            <a:r>
              <a:rPr dirty="0" sz="2800" spc="-280"/>
              <a:t>9: </a:t>
            </a:r>
            <a:r>
              <a:rPr dirty="0" sz="2800" spc="-80"/>
              <a:t>Berkolaborasi </a:t>
            </a:r>
            <a:r>
              <a:rPr dirty="0" sz="2800" spc="-85"/>
              <a:t>dan</a:t>
            </a:r>
            <a:r>
              <a:rPr dirty="0" sz="2800" spc="-285"/>
              <a:t> </a:t>
            </a:r>
            <a:r>
              <a:rPr dirty="0" sz="2800" spc="-140"/>
              <a:t>Bekerjasama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60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5578" y="867893"/>
          <a:ext cx="8684260" cy="4070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210"/>
              </a:tblGrid>
              <a:tr h="7365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Tujuan Pembelajaran: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mengembangkan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kesadaran akan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pentingnya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kolaborasi dan kerjasama</a:t>
                      </a:r>
                      <a:r>
                        <a:rPr dirty="0" sz="1000" spc="4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tim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melibatkan diri dalam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aktivitas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kerjasama tim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berfokus pada</a:t>
                      </a:r>
                      <a:r>
                        <a:rPr dirty="0" sz="1000" spc="5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projek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mereﬂeksikan kinerja diri dalam perannya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sebagai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anggota</a:t>
                      </a:r>
                      <a:r>
                        <a:rPr dirty="0" sz="1000" spc="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tim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5841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Waktu: 4JP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60769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Bahan: jurnal peserta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didik,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alat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tulis,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buku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bacaan,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perangkat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audio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visual,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komputer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jaringan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internet, narasumber,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kunjungan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Guru:Moderator/Fasilitator/Narasumber/Supervisi/Konsultasi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2737199">
                <a:tc>
                  <a:txBody>
                    <a:bodyPr/>
                    <a:lstStyle/>
                    <a:p>
                      <a:pPr algn="just" marL="56515" marR="1619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Persiapan: Guru menyiapkan alat-alat dan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ruang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kelas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permainan berkelompok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bertujuan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membangun semangat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kolaborasi  dan kerja sama. Beberapa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alternatif diberikan pada lampiran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kegiatan,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dapat memilih permainan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sesuai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situasi dan  kondisi..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Pelaksanaan: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21717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mengajak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berpartisipasi dalam permainan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agar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memperoleh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pengalaman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berinteraksiberinterkasi dalam kerja tim.  (inspirasi permainan ada pada</a:t>
                      </a:r>
                      <a:r>
                        <a:rPr dirty="0" sz="10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jurnal)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meminta peserta didik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membagikan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kesan-kesan dalam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mengikuti</a:t>
                      </a:r>
                      <a:r>
                        <a:rPr dirty="0" sz="1000" spc="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permainan.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berdiskusi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nilai-nilai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didapat dari</a:t>
                      </a:r>
                      <a:r>
                        <a:rPr dirty="0" sz="1000" spc="7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permainan.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17462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Apakah kamu 'berpikir bersama' sebelum mulai melakukan permainan?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-&gt;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membuat perencanaan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penting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tetapi menjadi ﬂeksibel saat  situasi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berbeda muncul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juga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sama</a:t>
                      </a:r>
                      <a:r>
                        <a:rPr dirty="0" sz="1000" spc="5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pentingnya.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970915" marR="227329" indent="-352425">
                        <a:lnSpc>
                          <a:spcPct val="100000"/>
                        </a:lnSpc>
                        <a:tabLst>
                          <a:tab pos="970915" algn="l"/>
                        </a:tabLst>
                      </a:pPr>
                      <a:r>
                        <a:rPr dirty="0" sz="1000" spc="160" i="1">
                          <a:latin typeface="DejaVu Sans"/>
                          <a:cs typeface="DejaVu Sans"/>
                        </a:rPr>
                        <a:t>➔	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Apakah setiap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anggota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di kelompokmu memiliki peran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jelas? Apakah peranmu? Apakah kamu menikmati permainan? jika </a:t>
                      </a:r>
                      <a:r>
                        <a:rPr dirty="0" sz="1000" spc="-15" i="1">
                          <a:latin typeface="Noto Sans"/>
                          <a:cs typeface="Noto Sans"/>
                        </a:rPr>
                        <a:t>tidak, 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apa sebabnya?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258445">
                        <a:lnSpc>
                          <a:spcPct val="100000"/>
                        </a:lnSpc>
                      </a:pPr>
                      <a:r>
                        <a:rPr dirty="0" sz="1000" spc="-10" i="1">
                          <a:latin typeface="Noto Sans"/>
                          <a:cs typeface="Noto Sans"/>
                        </a:rPr>
                        <a:t>(Tekankan bahwa dalam kerja </a:t>
                      </a:r>
                      <a:r>
                        <a:rPr dirty="0" sz="1000" spc="-15" i="1">
                          <a:latin typeface="Noto Sans"/>
                          <a:cs typeface="Noto Sans"/>
                        </a:rPr>
                        <a:t>tim,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pembagian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peran (pemimpin dan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anggota)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itu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penting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agar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tim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berfungsi dengan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baik. </a:t>
                      </a:r>
                      <a:r>
                        <a:rPr dirty="0" sz="1000" spc="-5" i="1">
                          <a:latin typeface="Noto Sans"/>
                          <a:cs typeface="Noto Sans"/>
                        </a:rPr>
                        <a:t>Dalam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kolaborasi, 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meskipun tidak ada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pembagian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peran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signiﬁkan,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setiap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anggota yang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berkontribusi maksimal dan berkomunikasi </a:t>
                      </a:r>
                      <a:r>
                        <a:rPr dirty="0" sz="1000" spc="-20" i="1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baik akan  </a:t>
                      </a:r>
                      <a:r>
                        <a:rPr dirty="0" sz="1000" spc="-15" i="1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kerjasama </a:t>
                      </a:r>
                      <a:r>
                        <a:rPr dirty="0" sz="1000" spc="-30" i="1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1000" spc="5" i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 i="1">
                          <a:latin typeface="Noto Sans"/>
                          <a:cs typeface="Noto Sans"/>
                        </a:rPr>
                        <a:t>baik.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1928" y="869493"/>
            <a:ext cx="0" cy="4131945"/>
          </a:xfrm>
          <a:custGeom>
            <a:avLst/>
            <a:gdLst/>
            <a:ahLst/>
            <a:cxnLst/>
            <a:rect l="l" t="t" r="r" b="b"/>
            <a:pathLst>
              <a:path w="0" h="4131945">
                <a:moveTo>
                  <a:pt x="0" y="0"/>
                </a:moveTo>
                <a:lnTo>
                  <a:pt x="0" y="413194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7178" y="869493"/>
            <a:ext cx="8674735" cy="4131945"/>
          </a:xfrm>
          <a:custGeom>
            <a:avLst/>
            <a:gdLst/>
            <a:ahLst/>
            <a:cxnLst/>
            <a:rect l="l" t="t" r="r" b="b"/>
            <a:pathLst>
              <a:path w="8674735" h="4131945">
                <a:moveTo>
                  <a:pt x="8669778" y="0"/>
                </a:moveTo>
                <a:lnTo>
                  <a:pt x="8669778" y="4131946"/>
                </a:lnTo>
              </a:path>
              <a:path w="8674735" h="4131945">
                <a:moveTo>
                  <a:pt x="0" y="4749"/>
                </a:moveTo>
                <a:lnTo>
                  <a:pt x="8674528" y="4749"/>
                </a:lnTo>
              </a:path>
              <a:path w="8674735" h="4131945">
                <a:moveTo>
                  <a:pt x="0" y="4127196"/>
                </a:moveTo>
                <a:lnTo>
                  <a:pt x="8674528" y="412719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19078" y="1063498"/>
            <a:ext cx="8505825" cy="307594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456565" marR="4224655" indent="104775">
              <a:lnSpc>
                <a:spcPct val="100000"/>
              </a:lnSpc>
              <a:spcBef>
                <a:spcPts val="120"/>
              </a:spcBef>
              <a:tabLst>
                <a:tab pos="913765" algn="l"/>
              </a:tabLst>
            </a:pPr>
            <a:r>
              <a:rPr dirty="0" sz="1000" spc="160" i="1">
                <a:latin typeface="DejaVu Sans"/>
                <a:cs typeface="DejaVu Sans"/>
              </a:rPr>
              <a:t>➔	</a:t>
            </a:r>
            <a:r>
              <a:rPr dirty="0" sz="1000" spc="-10" i="1">
                <a:latin typeface="Noto Sans"/>
                <a:cs typeface="Noto Sans"/>
              </a:rPr>
              <a:t>Apakah kamu dapat menyelesaikan </a:t>
            </a:r>
            <a:r>
              <a:rPr dirty="0" sz="1000" spc="-20" i="1">
                <a:latin typeface="Noto Sans"/>
                <a:cs typeface="Noto Sans"/>
              </a:rPr>
              <a:t>tantangan </a:t>
            </a:r>
            <a:r>
              <a:rPr dirty="0" sz="1000" spc="-10" i="1">
                <a:latin typeface="Noto Sans"/>
                <a:cs typeface="Noto Sans"/>
              </a:rPr>
              <a:t>tepat waktu?  </a:t>
            </a:r>
            <a:r>
              <a:rPr dirty="0" sz="1000" spc="-10" i="1">
                <a:latin typeface="Noto Sans"/>
                <a:cs typeface="Noto Sans"/>
              </a:rPr>
              <a:t>Jika </a:t>
            </a:r>
            <a:r>
              <a:rPr dirty="0" sz="1000" spc="-15" i="1">
                <a:latin typeface="Noto Sans"/>
                <a:cs typeface="Noto Sans"/>
              </a:rPr>
              <a:t>tidak, </a:t>
            </a:r>
            <a:r>
              <a:rPr dirty="0" sz="1000" spc="-10" i="1">
                <a:latin typeface="Noto Sans"/>
                <a:cs typeface="Noto Sans"/>
              </a:rPr>
              <a:t>menurutmu </a:t>
            </a:r>
            <a:r>
              <a:rPr dirty="0" sz="1000" spc="-20" i="1">
                <a:latin typeface="Noto Sans"/>
                <a:cs typeface="Noto Sans"/>
              </a:rPr>
              <a:t>mengapa </a:t>
            </a:r>
            <a:r>
              <a:rPr dirty="0" sz="1000" spc="-10" i="1">
                <a:latin typeface="Noto Sans"/>
                <a:cs typeface="Noto Sans"/>
              </a:rPr>
              <a:t>hal itu terjadi? </a:t>
            </a:r>
            <a:r>
              <a:rPr dirty="0" sz="1000" spc="-20" i="1">
                <a:latin typeface="Noto Sans"/>
                <a:cs typeface="Noto Sans"/>
              </a:rPr>
              <a:t>Pentingnya  </a:t>
            </a:r>
            <a:r>
              <a:rPr dirty="0" sz="1000" spc="-10" i="1">
                <a:latin typeface="Noto Sans"/>
                <a:cs typeface="Noto Sans"/>
              </a:rPr>
              <a:t>manajemen waktu untuk</a:t>
            </a:r>
            <a:r>
              <a:rPr dirty="0" sz="1000" i="1">
                <a:latin typeface="Noto Sans"/>
                <a:cs typeface="Noto Sans"/>
              </a:rPr>
              <a:t> </a:t>
            </a:r>
            <a:r>
              <a:rPr dirty="0" sz="1000" spc="-10" i="1">
                <a:latin typeface="Noto Sans"/>
                <a:cs typeface="Noto Sans"/>
              </a:rPr>
              <a:t>tim.)</a:t>
            </a:r>
            <a:endParaRPr sz="1000">
              <a:latin typeface="Noto Sans"/>
              <a:cs typeface="Noto Sans"/>
            </a:endParaRPr>
          </a:p>
          <a:p>
            <a:pPr marL="913765" marR="16510" indent="-352425">
              <a:lnSpc>
                <a:spcPct val="100000"/>
              </a:lnSpc>
              <a:tabLst>
                <a:tab pos="913765" algn="l"/>
              </a:tabLst>
            </a:pPr>
            <a:r>
              <a:rPr dirty="0" sz="1000" spc="160" i="1">
                <a:latin typeface="DejaVu Sans"/>
                <a:cs typeface="DejaVu Sans"/>
              </a:rPr>
              <a:t>➔	</a:t>
            </a:r>
            <a:r>
              <a:rPr dirty="0" sz="1000" spc="-10" i="1">
                <a:latin typeface="Noto Sans"/>
                <a:cs typeface="Noto Sans"/>
              </a:rPr>
              <a:t>Apakah kamu </a:t>
            </a:r>
            <a:r>
              <a:rPr dirty="0" sz="1000" spc="-20" i="1">
                <a:latin typeface="Noto Sans"/>
                <a:cs typeface="Noto Sans"/>
              </a:rPr>
              <a:t>senang dengan </a:t>
            </a:r>
            <a:r>
              <a:rPr dirty="0" sz="1000" spc="-10" i="1">
                <a:latin typeface="Noto Sans"/>
                <a:cs typeface="Noto Sans"/>
              </a:rPr>
              <a:t>kolaborasi dalam aktivitasnya? </a:t>
            </a:r>
            <a:r>
              <a:rPr dirty="0" sz="1000" spc="-20" i="1">
                <a:latin typeface="Noto Sans"/>
                <a:cs typeface="Noto Sans"/>
              </a:rPr>
              <a:t>Dengan </a:t>
            </a:r>
            <a:r>
              <a:rPr dirty="0" sz="1000" spc="-30" i="1">
                <a:latin typeface="Noto Sans"/>
                <a:cs typeface="Noto Sans"/>
              </a:rPr>
              <a:t>anggota </a:t>
            </a:r>
            <a:r>
              <a:rPr dirty="0" sz="1000" spc="-10" i="1">
                <a:latin typeface="Noto Sans"/>
                <a:cs typeface="Noto Sans"/>
              </a:rPr>
              <a:t>tim </a:t>
            </a:r>
            <a:r>
              <a:rPr dirty="0" sz="1000" spc="-5" i="1">
                <a:latin typeface="Noto Sans"/>
                <a:cs typeface="Noto Sans"/>
              </a:rPr>
              <a:t>? -&gt; </a:t>
            </a:r>
            <a:r>
              <a:rPr dirty="0" sz="1000" spc="-10" i="1">
                <a:latin typeface="Noto Sans"/>
                <a:cs typeface="Noto Sans"/>
              </a:rPr>
              <a:t>pastikan peserta didik berbicara jujur satu sama  </a:t>
            </a:r>
            <a:r>
              <a:rPr dirty="0" sz="1000" spc="-10" i="1">
                <a:latin typeface="Noto Sans"/>
                <a:cs typeface="Noto Sans"/>
              </a:rPr>
              <a:t>lain </a:t>
            </a:r>
            <a:r>
              <a:rPr dirty="0" sz="1000" spc="-20" i="1">
                <a:latin typeface="Noto Sans"/>
                <a:cs typeface="Noto Sans"/>
              </a:rPr>
              <a:t>dengan saling </a:t>
            </a:r>
            <a:r>
              <a:rPr dirty="0" sz="1000" spc="-10" i="1">
                <a:latin typeface="Noto Sans"/>
                <a:cs typeface="Noto Sans"/>
              </a:rPr>
              <a:t>menaruh sikap</a:t>
            </a:r>
            <a:r>
              <a:rPr dirty="0" sz="1000" spc="30" i="1">
                <a:latin typeface="Noto Sans"/>
                <a:cs typeface="Noto Sans"/>
              </a:rPr>
              <a:t> </a:t>
            </a:r>
            <a:r>
              <a:rPr dirty="0" sz="1000" spc="-10" i="1">
                <a:latin typeface="Noto Sans"/>
                <a:cs typeface="Noto Sans"/>
              </a:rPr>
              <a:t>hormat.</a:t>
            </a:r>
            <a:endParaRPr sz="1000">
              <a:latin typeface="Noto Sans"/>
              <a:cs typeface="Noto Sans"/>
            </a:endParaRPr>
          </a:p>
          <a:p>
            <a:pPr marL="561340">
              <a:lnSpc>
                <a:spcPct val="100000"/>
              </a:lnSpc>
              <a:tabLst>
                <a:tab pos="913765" algn="l"/>
              </a:tabLst>
            </a:pPr>
            <a:r>
              <a:rPr dirty="0" sz="1000" spc="160" i="1">
                <a:latin typeface="DejaVu Sans"/>
                <a:cs typeface="DejaVu Sans"/>
              </a:rPr>
              <a:t>➔	</a:t>
            </a:r>
            <a:r>
              <a:rPr dirty="0" sz="1000" spc="-10" i="1">
                <a:latin typeface="Noto Sans"/>
                <a:cs typeface="Noto Sans"/>
              </a:rPr>
              <a:t>Apa </a:t>
            </a:r>
            <a:r>
              <a:rPr dirty="0" sz="1000" spc="-30" i="1">
                <a:latin typeface="Noto Sans"/>
                <a:cs typeface="Noto Sans"/>
              </a:rPr>
              <a:t>yang </a:t>
            </a:r>
            <a:r>
              <a:rPr dirty="0" sz="1000" spc="-10" i="1">
                <a:latin typeface="Noto Sans"/>
                <a:cs typeface="Noto Sans"/>
              </a:rPr>
              <a:t>kamu pelajari? Apa </a:t>
            </a:r>
            <a:r>
              <a:rPr dirty="0" sz="1000" spc="-30" i="1">
                <a:latin typeface="Noto Sans"/>
                <a:cs typeface="Noto Sans"/>
              </a:rPr>
              <a:t>yang </a:t>
            </a:r>
            <a:r>
              <a:rPr dirty="0" sz="1000" spc="-10" i="1">
                <a:latin typeface="Noto Sans"/>
                <a:cs typeface="Noto Sans"/>
              </a:rPr>
              <a:t>akan kamu lakukan secara berbeda lain</a:t>
            </a:r>
            <a:r>
              <a:rPr dirty="0" sz="1000" spc="95" i="1">
                <a:latin typeface="Noto Sans"/>
                <a:cs typeface="Noto Sans"/>
              </a:rPr>
              <a:t> </a:t>
            </a:r>
            <a:r>
              <a:rPr dirty="0" sz="1000" spc="-10" i="1">
                <a:latin typeface="Noto Sans"/>
                <a:cs typeface="Noto Sans"/>
              </a:rPr>
              <a:t>kali?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Noto Sans"/>
              <a:cs typeface="Noto Sans"/>
            </a:endParaRPr>
          </a:p>
          <a:p>
            <a:pPr marL="456565" marR="5080" indent="-269875">
              <a:lnSpc>
                <a:spcPct val="100000"/>
              </a:lnSpc>
              <a:buChar char="-"/>
              <a:tabLst>
                <a:tab pos="456565" algn="l"/>
                <a:tab pos="457200" algn="l"/>
              </a:tabLst>
            </a:pPr>
            <a:r>
              <a:rPr dirty="0" sz="1000" spc="-10">
                <a:latin typeface="Noto Sans"/>
                <a:cs typeface="Noto Sans"/>
              </a:rPr>
              <a:t>Guru menjelaskan </a:t>
            </a:r>
            <a:r>
              <a:rPr dirty="0" sz="1000" spc="-20">
                <a:latin typeface="Noto Sans"/>
                <a:cs typeface="Noto Sans"/>
              </a:rPr>
              <a:t>tentang pentingnya mengembangkan </a:t>
            </a:r>
            <a:r>
              <a:rPr dirty="0" sz="1000" spc="-10">
                <a:latin typeface="Noto Sans"/>
                <a:cs typeface="Noto Sans"/>
              </a:rPr>
              <a:t>keterampilan berkolaborasi dan kerja tim </a:t>
            </a:r>
            <a:r>
              <a:rPr dirty="0" sz="1000" spc="-20">
                <a:latin typeface="Noto Sans"/>
                <a:cs typeface="Noto Sans"/>
              </a:rPr>
              <a:t>sebagai </a:t>
            </a:r>
            <a:r>
              <a:rPr dirty="0" sz="1000" spc="-10">
                <a:latin typeface="Noto Sans"/>
                <a:cs typeface="Noto Sans"/>
              </a:rPr>
              <a:t>kompetensi </a:t>
            </a:r>
            <a:r>
              <a:rPr dirty="0" sz="1000" spc="-30">
                <a:latin typeface="Noto Sans"/>
                <a:cs typeface="Noto Sans"/>
              </a:rPr>
              <a:t>unggul. </a:t>
            </a:r>
            <a:r>
              <a:rPr dirty="0" sz="1000" spc="-10">
                <a:latin typeface="Noto Sans"/>
                <a:cs typeface="Noto Sans"/>
              </a:rPr>
              <a:t>(catatan:  </a:t>
            </a:r>
            <a:r>
              <a:rPr dirty="0" sz="1000" spc="-20">
                <a:latin typeface="Noto Sans"/>
                <a:cs typeface="Noto Sans"/>
              </a:rPr>
              <a:t>penting </a:t>
            </a:r>
            <a:r>
              <a:rPr dirty="0" sz="1000" spc="-10">
                <a:latin typeface="Noto Sans"/>
                <a:cs typeface="Noto Sans"/>
              </a:rPr>
              <a:t>menjelaskan perbedaan keduanya. Kolaborasi adalah kerjasama dalam </a:t>
            </a:r>
            <a:r>
              <a:rPr dirty="0" sz="1000" spc="-20">
                <a:latin typeface="Noto Sans"/>
                <a:cs typeface="Noto Sans"/>
              </a:rPr>
              <a:t>hubungan </a:t>
            </a:r>
            <a:r>
              <a:rPr dirty="0" sz="1000" spc="-10">
                <a:latin typeface="Noto Sans"/>
                <a:cs typeface="Noto Sans"/>
              </a:rPr>
              <a:t>sejajar. Kerja tim adalah kerjasama </a:t>
            </a:r>
            <a:r>
              <a:rPr dirty="0" sz="1000" spc="-30">
                <a:latin typeface="Noto Sans"/>
                <a:cs typeface="Noto Sans"/>
              </a:rPr>
              <a:t>yang  </a:t>
            </a:r>
            <a:r>
              <a:rPr dirty="0" sz="1000" spc="-10">
                <a:latin typeface="Noto Sans"/>
                <a:cs typeface="Noto Sans"/>
              </a:rPr>
              <a:t>membutuhkan pemimpin dan </a:t>
            </a:r>
            <a:r>
              <a:rPr dirty="0" sz="1000" spc="-25">
                <a:latin typeface="Noto Sans"/>
                <a:cs typeface="Noto Sans"/>
              </a:rPr>
              <a:t>anggota. </a:t>
            </a:r>
            <a:r>
              <a:rPr dirty="0" sz="1000" spc="-10">
                <a:latin typeface="Noto Sans"/>
                <a:cs typeface="Noto Sans"/>
              </a:rPr>
              <a:t>Setiap </a:t>
            </a:r>
            <a:r>
              <a:rPr dirty="0" sz="1000" spc="-30">
                <a:latin typeface="Noto Sans"/>
                <a:cs typeface="Noto Sans"/>
              </a:rPr>
              <a:t>anggota </a:t>
            </a:r>
            <a:r>
              <a:rPr dirty="0" sz="1000" spc="-10">
                <a:latin typeface="Noto Sans"/>
                <a:cs typeface="Noto Sans"/>
              </a:rPr>
              <a:t>mempunyai perannya </a:t>
            </a:r>
            <a:r>
              <a:rPr dirty="0" sz="1000" spc="-20">
                <a:latin typeface="Noto Sans"/>
                <a:cs typeface="Noto Sans"/>
              </a:rPr>
              <a:t>masing-masing. </a:t>
            </a:r>
            <a:r>
              <a:rPr dirty="0" sz="1000" spc="-10">
                <a:latin typeface="Noto Sans"/>
                <a:cs typeface="Noto Sans"/>
              </a:rPr>
              <a:t>Pemimpin mempunyai </a:t>
            </a:r>
            <a:r>
              <a:rPr dirty="0" sz="1000" spc="-25">
                <a:latin typeface="Noto Sans"/>
                <a:cs typeface="Noto Sans"/>
              </a:rPr>
              <a:t>tugas </a:t>
            </a:r>
            <a:r>
              <a:rPr dirty="0" sz="1000" spc="-15">
                <a:latin typeface="Noto Sans"/>
                <a:cs typeface="Noto Sans"/>
              </a:rPr>
              <a:t>untuk  mengkoordinasikan </a:t>
            </a:r>
            <a:r>
              <a:rPr dirty="0" sz="1000" spc="-25">
                <a:latin typeface="Noto Sans"/>
                <a:cs typeface="Noto Sans"/>
              </a:rPr>
              <a:t>anggotanya agar </a:t>
            </a:r>
            <a:r>
              <a:rPr dirty="0" sz="1000" spc="-10">
                <a:latin typeface="Noto Sans"/>
                <a:cs typeface="Noto Sans"/>
              </a:rPr>
              <a:t>tujuan tim</a:t>
            </a:r>
            <a:r>
              <a:rPr dirty="0" sz="1000" spc="45">
                <a:latin typeface="Noto Sans"/>
                <a:cs typeface="Noto Sans"/>
              </a:rPr>
              <a:t> </a:t>
            </a:r>
            <a:r>
              <a:rPr dirty="0" sz="1000" spc="-5">
                <a:latin typeface="Noto Sans"/>
                <a:cs typeface="Noto Sans"/>
              </a:rPr>
              <a:t>tercapai).</a:t>
            </a:r>
            <a:endParaRPr sz="1000">
              <a:latin typeface="Noto Sans"/>
              <a:cs typeface="Noto Sans"/>
            </a:endParaRPr>
          </a:p>
          <a:p>
            <a:pPr marL="456565" marR="340995" indent="-269875">
              <a:lnSpc>
                <a:spcPct val="100000"/>
              </a:lnSpc>
              <a:buChar char="-"/>
              <a:tabLst>
                <a:tab pos="456565" algn="l"/>
                <a:tab pos="457200" algn="l"/>
              </a:tabLst>
            </a:pPr>
            <a:r>
              <a:rPr dirty="0" sz="1000" spc="-10">
                <a:latin typeface="Noto Sans"/>
                <a:cs typeface="Noto Sans"/>
              </a:rPr>
              <a:t>Guru menjelaskan </a:t>
            </a:r>
            <a:r>
              <a:rPr dirty="0" sz="1000" spc="-20">
                <a:latin typeface="Noto Sans"/>
                <a:cs typeface="Noto Sans"/>
              </a:rPr>
              <a:t>kegiatan </a:t>
            </a:r>
            <a:r>
              <a:rPr dirty="0" sz="1000" spc="-10">
                <a:latin typeface="Noto Sans"/>
                <a:cs typeface="Noto Sans"/>
              </a:rPr>
              <a:t>lanjutan yaitu </a:t>
            </a:r>
            <a:r>
              <a:rPr dirty="0" sz="1000" spc="-15">
                <a:latin typeface="Noto Sans"/>
                <a:cs typeface="Noto Sans"/>
              </a:rPr>
              <a:t>mengelompokkan </a:t>
            </a:r>
            <a:r>
              <a:rPr dirty="0" sz="1000" spc="-10">
                <a:latin typeface="Noto Sans"/>
                <a:cs typeface="Noto Sans"/>
              </a:rPr>
              <a:t>peserta didik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10">
                <a:latin typeface="Noto Sans"/>
                <a:cs typeface="Noto Sans"/>
              </a:rPr>
              <a:t>berkolaborasi dan bekerja tim dalam menyiapkan  sebuah proposal usaha. Kelompok ini akan bersama sampai akhir</a:t>
            </a:r>
            <a:r>
              <a:rPr dirty="0" sz="1000" spc="3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projek.</a:t>
            </a:r>
            <a:endParaRPr sz="1000">
              <a:latin typeface="Noto Sans"/>
              <a:cs typeface="Noto Sans"/>
            </a:endParaRPr>
          </a:p>
          <a:p>
            <a:pPr algn="just" marL="456565" marR="168275" indent="-269875">
              <a:lnSpc>
                <a:spcPct val="100000"/>
              </a:lnSpc>
              <a:buChar char="-"/>
              <a:tabLst>
                <a:tab pos="457200" algn="l"/>
              </a:tabLst>
            </a:pPr>
            <a:r>
              <a:rPr dirty="0" sz="1000" spc="-10">
                <a:latin typeface="Noto Sans"/>
                <a:cs typeface="Noto Sans"/>
              </a:rPr>
              <a:t>peserta didik dalam satu kelompok akan memulai </a:t>
            </a:r>
            <a:r>
              <a:rPr dirty="0" sz="1000" spc="-20">
                <a:latin typeface="Noto Sans"/>
                <a:cs typeface="Noto Sans"/>
              </a:rPr>
              <a:t>kegiatan dengan </a:t>
            </a:r>
            <a:r>
              <a:rPr dirty="0" sz="1000" spc="-10">
                <a:latin typeface="Noto Sans"/>
                <a:cs typeface="Noto Sans"/>
              </a:rPr>
              <a:t>membuat kesepakatan </a:t>
            </a:r>
            <a:r>
              <a:rPr dirty="0" sz="1000" spc="-15">
                <a:latin typeface="Noto Sans"/>
                <a:cs typeface="Noto Sans"/>
              </a:rPr>
              <a:t>bersama, </a:t>
            </a:r>
            <a:r>
              <a:rPr dirty="0" sz="1000" spc="-20">
                <a:latin typeface="Noto Sans"/>
                <a:cs typeface="Noto Sans"/>
              </a:rPr>
              <a:t>berbagi </a:t>
            </a:r>
            <a:r>
              <a:rPr dirty="0" sz="1000" spc="-15">
                <a:latin typeface="Noto Sans"/>
                <a:cs typeface="Noto Sans"/>
              </a:rPr>
              <a:t>peran, </a:t>
            </a:r>
            <a:r>
              <a:rPr dirty="0" sz="1000" spc="-10">
                <a:latin typeface="Noto Sans"/>
                <a:cs typeface="Noto Sans"/>
              </a:rPr>
              <a:t>dan bertukar ide.  Mereka dapat </a:t>
            </a:r>
            <a:r>
              <a:rPr dirty="0" sz="1000" spc="-15">
                <a:latin typeface="Noto Sans"/>
                <a:cs typeface="Noto Sans"/>
              </a:rPr>
              <a:t>mengenalkan </a:t>
            </a:r>
            <a:r>
              <a:rPr dirty="0" sz="1000" spc="-10">
                <a:latin typeface="Noto Sans"/>
                <a:cs typeface="Noto Sans"/>
              </a:rPr>
              <a:t>ide-ide pribadi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sudah mereka buat pada </a:t>
            </a:r>
            <a:r>
              <a:rPr dirty="0" sz="1000" spc="-20">
                <a:latin typeface="Noto Sans"/>
                <a:cs typeface="Noto Sans"/>
              </a:rPr>
              <a:t>kegiatan-kegiatan </a:t>
            </a:r>
            <a:r>
              <a:rPr dirty="0" sz="1000" spc="-10">
                <a:latin typeface="Noto Sans"/>
                <a:cs typeface="Noto Sans"/>
              </a:rPr>
              <a:t>sebelumnya </a:t>
            </a:r>
            <a:r>
              <a:rPr dirty="0" sz="1000" spc="-20">
                <a:latin typeface="Noto Sans"/>
                <a:cs typeface="Noto Sans"/>
              </a:rPr>
              <a:t>sebagai </a:t>
            </a:r>
            <a:r>
              <a:rPr dirty="0" sz="1000" spc="-10">
                <a:latin typeface="Noto Sans"/>
                <a:cs typeface="Noto Sans"/>
              </a:rPr>
              <a:t>alternatif ide </a:t>
            </a:r>
            <a:r>
              <a:rPr dirty="0" sz="1000" spc="-15">
                <a:latin typeface="Noto Sans"/>
                <a:cs typeface="Noto Sans"/>
              </a:rPr>
              <a:t>untuk  </a:t>
            </a:r>
            <a:r>
              <a:rPr dirty="0" sz="1000" spc="-10">
                <a:latin typeface="Noto Sans"/>
                <a:cs typeface="Noto Sans"/>
              </a:rPr>
              <a:t>didiskusikan dalam tim saat memutuskan ide usaha</a:t>
            </a:r>
            <a:r>
              <a:rPr dirty="0" sz="1000" spc="30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kelompok.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Noto Sans"/>
              <a:buChar char="-"/>
            </a:pPr>
            <a:endParaRPr sz="85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000" spc="-20">
                <a:latin typeface="Noto Sans"/>
                <a:cs typeface="Noto Sans"/>
              </a:rPr>
              <a:t>Tugas:</a:t>
            </a:r>
            <a:endParaRPr sz="1000">
              <a:latin typeface="Noto Sans"/>
              <a:cs typeface="Noto Sans"/>
            </a:endParaRPr>
          </a:p>
          <a:p>
            <a:pPr marL="457200" indent="-269875">
              <a:lnSpc>
                <a:spcPct val="100000"/>
              </a:lnSpc>
              <a:buChar char="-"/>
              <a:tabLst>
                <a:tab pos="456565" algn="l"/>
                <a:tab pos="457200" algn="l"/>
              </a:tabLst>
            </a:pPr>
            <a:r>
              <a:rPr dirty="0" sz="1000" spc="-10">
                <a:latin typeface="Noto Sans"/>
                <a:cs typeface="Noto Sans"/>
              </a:rPr>
              <a:t>Menulis jurnal</a:t>
            </a:r>
            <a:endParaRPr sz="1000">
              <a:latin typeface="Noto Sans"/>
              <a:cs typeface="Noto Sans"/>
            </a:endParaRPr>
          </a:p>
          <a:p>
            <a:pPr marL="457200" indent="-269875">
              <a:lnSpc>
                <a:spcPct val="100000"/>
              </a:lnSpc>
              <a:buChar char="-"/>
              <a:tabLst>
                <a:tab pos="456565" algn="l"/>
                <a:tab pos="457200" algn="l"/>
              </a:tabLst>
            </a:pPr>
            <a:r>
              <a:rPr dirty="0" sz="1000" spc="-10">
                <a:latin typeface="Noto Sans"/>
                <a:cs typeface="Noto Sans"/>
              </a:rPr>
              <a:t>Berdiskusi kelompok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60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1399" y="235686"/>
            <a:ext cx="1493520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solidFill>
                  <a:srgbClr val="000000"/>
                </a:solidFill>
                <a:latin typeface="Noto Sans"/>
                <a:cs typeface="Noto Sans"/>
              </a:rPr>
              <a:t>Halaman</a:t>
            </a:r>
            <a:r>
              <a:rPr dirty="0" sz="1400" spc="-40">
                <a:solidFill>
                  <a:srgbClr val="000000"/>
                </a:solidFill>
                <a:latin typeface="Noto Sans"/>
                <a:cs typeface="Noto Sans"/>
              </a:rPr>
              <a:t> </a:t>
            </a:r>
            <a:r>
              <a:rPr dirty="0" sz="1400" spc="-15">
                <a:solidFill>
                  <a:srgbClr val="000000"/>
                </a:solidFill>
                <a:latin typeface="Noto Sans"/>
                <a:cs typeface="Noto Sans"/>
              </a:rPr>
              <a:t>lanjutan</a:t>
            </a:r>
            <a:endParaRPr sz="14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624" y="0"/>
            <a:ext cx="7117715" cy="880744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dirty="0" sz="2800" spc="-175"/>
              <a:t>REFERENSI </a:t>
            </a:r>
            <a:r>
              <a:rPr dirty="0" sz="2800" spc="-114"/>
              <a:t>PERKEMBANGAN</a:t>
            </a:r>
            <a:r>
              <a:rPr dirty="0" sz="2800" spc="-295"/>
              <a:t> </a:t>
            </a:r>
            <a:r>
              <a:rPr dirty="0" sz="2800" spc="-95"/>
              <a:t>SUB-ELEMEN  </a:t>
            </a:r>
            <a:r>
              <a:rPr dirty="0" sz="2800" spc="-105"/>
              <a:t>ANTAR </a:t>
            </a:r>
            <a:r>
              <a:rPr dirty="0" sz="2800" spc="-120"/>
              <a:t>FASE </a:t>
            </a:r>
            <a:r>
              <a:rPr dirty="0" sz="2800" spc="204"/>
              <a:t>-</a:t>
            </a:r>
            <a:r>
              <a:rPr dirty="0" sz="2800" spc="-409"/>
              <a:t> </a:t>
            </a:r>
            <a:r>
              <a:rPr dirty="0" sz="2800" spc="-229"/>
              <a:t>MANDIRI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97398" y="1287547"/>
          <a:ext cx="7872095" cy="224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2395"/>
                <a:gridCol w="1617980"/>
                <a:gridCol w="1617979"/>
                <a:gridCol w="1617979"/>
                <a:gridCol w="1617979"/>
              </a:tblGrid>
              <a:tr h="431799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Sub-elemen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Belum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 berkembang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Mulai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 Berkembang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534035" marR="179705" indent="-3498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5" b="1">
                          <a:latin typeface="Noto Sans"/>
                          <a:cs typeface="Noto Sans"/>
                        </a:rPr>
                        <a:t>Berkembang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Sesuai  Harapan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20" b="1">
                          <a:latin typeface="Noto Sans"/>
                          <a:cs typeface="Noto Sans"/>
                        </a:rPr>
                        <a:t>Sangat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 Berkembang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</a:tr>
              <a:tr h="1803396">
                <a:tc>
                  <a:txBody>
                    <a:bodyPr/>
                    <a:lstStyle/>
                    <a:p>
                      <a:pPr marL="56515" marR="15684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Mengenali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kualitas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minat diri serta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tantangan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dihadapi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546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Menggambarkan  pengaruh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kualitas dirinya  terhadap pelaksanaan  dan hasil belajar; serta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mengidentiﬁkasi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kemampuan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ingin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dikembangkan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mempertimbangkan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tantangan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dihadapinya dan umpan  balik dari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orang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dewasa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9080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Membuat penilaian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realistis terhadap  kemampuan dan minat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,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serta prioritas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pengembangan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diri  berdasarkan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pengalaman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belajar dan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aktivitas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lain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dilakukannya.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3016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5">
                          <a:latin typeface="Noto Sans"/>
                          <a:cs typeface="Noto Sans"/>
                        </a:rPr>
                        <a:t>Mengidentiﬁkasi  kekuatan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tantangan-tantangan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7150" marR="75565">
                        <a:lnSpc>
                          <a:spcPct val="100000"/>
                        </a:lnSpc>
                      </a:pP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akan dihadapi pada  konteks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pembelajaran,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sosial dan pekerjaan 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akan dipilihnya di  masa depan.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755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5">
                          <a:latin typeface="Noto Sans"/>
                          <a:cs typeface="Noto Sans"/>
                        </a:rPr>
                        <a:t>Mengidentiﬁkasi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DAN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menganalisis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secara  mendalam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kekuatan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tantangan-tantangan 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akan dihadapi pada  konteks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pembelajaran,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sosial dan pekerjaan 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akan dipilihnya di  masa depan.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2897" y="141226"/>
            <a:ext cx="59670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40"/>
              <a:t>Permainan </a:t>
            </a:r>
            <a:r>
              <a:rPr dirty="0" sz="2800" spc="-80"/>
              <a:t>Kolaborasi </a:t>
            </a:r>
            <a:r>
              <a:rPr dirty="0" sz="2800" spc="-85"/>
              <a:t>dan </a:t>
            </a:r>
            <a:r>
              <a:rPr dirty="0" sz="2800" spc="-170"/>
              <a:t>Kerja</a:t>
            </a:r>
            <a:r>
              <a:rPr dirty="0" sz="2800" spc="-540"/>
              <a:t> </a:t>
            </a:r>
            <a:r>
              <a:rPr dirty="0" sz="2800" spc="-275"/>
              <a:t>Tim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0250" y="864293"/>
          <a:ext cx="8636000" cy="4156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1200"/>
                <a:gridCol w="2374900"/>
                <a:gridCol w="2990215"/>
              </a:tblGrid>
              <a:tr h="139382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Kita Banyak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Samanya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195580">
                        <a:lnSpc>
                          <a:spcPct val="101600"/>
                        </a:lnSpc>
                        <a:spcBef>
                          <a:spcPts val="8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bermain dalam kelompok. Setiap kelompok diberi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tugas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untuk menemukan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10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kesamaan dari</a:t>
                      </a:r>
                      <a:r>
                        <a:rPr dirty="0" sz="800" spc="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anggotanya.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6515" marR="600075">
                        <a:lnSpc>
                          <a:spcPct val="101600"/>
                        </a:lnSpc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Kelompok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pertama menyelesaikan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tugas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menjadi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pemenang.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Kenal Lebih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Jauh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77470">
                        <a:lnSpc>
                          <a:spcPct val="101600"/>
                        </a:lnSpc>
                        <a:spcBef>
                          <a:spcPts val="8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bermain dalam kelompok dan  membentuk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lingkaran.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pertama  akan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memegang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bola dan melempar bola ke  salah satu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anggota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kelompok sambil  melontarkan pertanyaan. peserta didik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menerima akan menjawab pertanyaan. Setelah  itu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gilirannya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untuk melempar bola ke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teman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lainnya sambil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mengajukan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pertanyaan..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Mirip,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Gak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75565">
                        <a:lnSpc>
                          <a:spcPct val="101600"/>
                        </a:lnSpc>
                        <a:spcBef>
                          <a:spcPts val="96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bermain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berpasangan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saling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duduk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membelakangi.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A akan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memegang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sebuah 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gambar,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B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akan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memegang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pensil dan kertas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kosong.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A akan memberikan petunjuk kepada  peserta didik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B,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B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menyimak dan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menggambar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sesuai petunjuk. Setelah waktu selesai, mereka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membandingkan gambar. Pasangan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memiliki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gambar  dengan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kesesuaian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paling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tinggi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menjadi</a:t>
                      </a:r>
                      <a:r>
                        <a:rPr dirty="0" sz="800" spc="5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pemenang.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4777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Pesan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Berantai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90805">
                        <a:lnSpc>
                          <a:spcPct val="101600"/>
                        </a:lnSpc>
                        <a:spcBef>
                          <a:spcPts val="8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bermain dalam satu kelompok dan berbaris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memanjang menghadap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satu arah. peserta didik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paling belakang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akan menerima pesan pertama dari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guru.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tersebut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akan menepuk pundak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teman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 depannya, lalu meneruskan  pesan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tersebut.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Pesan diteruskan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cara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sama sampai  ke peserta didik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terakhir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berdiri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paling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depan. Kelompok 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dapat menyebutkan pesan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benar di waktu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paling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cepat akan keluar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sebagai</a:t>
                      </a:r>
                      <a:r>
                        <a:rPr dirty="0" sz="8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pemenang.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545465" marR="537845" indent="-1270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Permainan  Dinamika</a:t>
                      </a:r>
                      <a:r>
                        <a:rPr dirty="0" sz="1000" spc="-9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Kelompok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Saya Jadi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Kita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Berburu Harta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Karun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59055">
                        <a:lnSpc>
                          <a:spcPct val="101600"/>
                        </a:lnSpc>
                        <a:spcBef>
                          <a:spcPts val="8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bermain dalam kelompok. Setiap kelompok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bertugas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menemukan benda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terletak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tempat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rahasia  dari petunjuk-petunjuk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diberikan. Kelompok pertama 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memecahkan kode dari petunjuk dan menemukan  benda menjadi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pemenangnya.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74772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5" b="1">
                          <a:latin typeface="Noto Sans"/>
                          <a:cs typeface="Noto Sans"/>
                        </a:rPr>
                        <a:t>Benteng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Takeshi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218440">
                        <a:lnSpc>
                          <a:spcPct val="101600"/>
                        </a:lnSpc>
                        <a:spcBef>
                          <a:spcPts val="8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dibagi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menjadi dua kelompok besar. Setiap  kelompok menentukan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bentengnya.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Setiap kelompok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bertugas  mengatur strategi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menjaga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bentengnya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 merebut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benteng orang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lain. Kelompok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berhasil merebut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benteng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lawan akan keluar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sebagai</a:t>
                      </a:r>
                      <a:r>
                        <a:rPr dirty="0" sz="8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pemenang.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Oper Ke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Saya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116839">
                        <a:lnSpc>
                          <a:spcPct val="101600"/>
                        </a:lnSpc>
                        <a:spcBef>
                          <a:spcPts val="8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bermain dalam kelompok berdiri  berbaris atau membentuk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lingkaran.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peserta  didik pertama akan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mengoper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benda ke  peserta didik sebelahnya,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terus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begitu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sampai  ke peserta didik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terakhir.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Kelompok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menyelesaikan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operan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pertama kali </a:t>
                      </a:r>
                      <a:r>
                        <a:rPr dirty="0" sz="800" spc="-5">
                          <a:latin typeface="Noto Sans"/>
                          <a:cs typeface="Noto Sans"/>
                        </a:rPr>
                        <a:t>tanpa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menjatuhkan benda akan menjadi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pemenangnya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Percaya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Saya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88900">
                        <a:lnSpc>
                          <a:spcPct val="101600"/>
                        </a:lnSpc>
                        <a:spcBef>
                          <a:spcPts val="8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Peserta didik bermain dalam kelompok. Setiap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anggota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kelompok berdiri berbaris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memanjang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mengenakan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penutup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mata,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kecuali satu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orang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ditunjuk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sebagai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pemimpin.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Sang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pemimpin akan memberikan panduan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bagi 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para </a:t>
                      </a:r>
                      <a:r>
                        <a:rPr dirty="0" sz="800" spc="-20">
                          <a:latin typeface="Noto Sans"/>
                          <a:cs typeface="Noto Sans"/>
                        </a:rPr>
                        <a:t>anggotanya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bergerak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menuju titik</a:t>
                      </a:r>
                      <a:r>
                        <a:rPr dirty="0" sz="800" spc="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akhir.</a:t>
                      </a:r>
                      <a:endParaRPr sz="800">
                        <a:latin typeface="Noto Sans"/>
                        <a:cs typeface="Noto Sans"/>
                      </a:endParaRPr>
                    </a:p>
                    <a:p>
                      <a:pPr marL="56515" marR="60960">
                        <a:lnSpc>
                          <a:spcPct val="101600"/>
                        </a:lnSpc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Kelompok </a:t>
                      </a:r>
                      <a:r>
                        <a:rPr dirty="0" sz="8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sampai ke titik akhir lebih dulu akan menjadi  </a:t>
                      </a:r>
                      <a:r>
                        <a:rPr dirty="0" sz="800" spc="-15">
                          <a:latin typeface="Noto Sans"/>
                          <a:cs typeface="Noto Sans"/>
                        </a:rPr>
                        <a:t>pemenang.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15798" y="111525"/>
            <a:ext cx="1208381" cy="60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60</a:t>
            </a:fld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798" y="111525"/>
            <a:ext cx="1208381" cy="60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9448" y="861548"/>
          <a:ext cx="8235950" cy="4015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240"/>
                <a:gridCol w="1707514"/>
                <a:gridCol w="762635"/>
                <a:gridCol w="1302385"/>
                <a:gridCol w="4046220"/>
              </a:tblGrid>
              <a:tr h="234818">
                <a:tc gridSpan="4">
                  <a:txBody>
                    <a:bodyPr/>
                    <a:lstStyle/>
                    <a:p>
                      <a:pPr marL="56515">
                        <a:lnSpc>
                          <a:spcPts val="1345"/>
                        </a:lnSpc>
                        <a:spcBef>
                          <a:spcPts val="400"/>
                        </a:spcBef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Berdiskusilah bersama teman</a:t>
                      </a:r>
                      <a:r>
                        <a:rPr dirty="0" sz="12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kelompokmu.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345"/>
                        </a:lnSpc>
                        <a:spcBef>
                          <a:spcPts val="400"/>
                        </a:spcBef>
                      </a:pPr>
                      <a:r>
                        <a:rPr dirty="0" sz="1200" spc="-15">
                          <a:latin typeface="Noto Sans"/>
                          <a:cs typeface="Noto Sans"/>
                        </a:rPr>
                        <a:t>Kesepakatan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71461">
                <a:tc gridSpan="4">
                  <a:txBody>
                    <a:bodyPr/>
                    <a:lstStyle/>
                    <a:p>
                      <a:pPr marL="56515">
                        <a:lnSpc>
                          <a:spcPts val="1420"/>
                        </a:lnSpc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Hal </a:t>
                      </a:r>
                      <a:r>
                        <a:rPr dirty="0" sz="1200" spc="-3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harus disiapkan</a:t>
                      </a:r>
                      <a:r>
                        <a:rPr dirty="0" sz="12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bersama: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420"/>
                        </a:lnSpc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Kelompok </a:t>
                      </a:r>
                      <a:r>
                        <a:rPr dirty="0" sz="1200" spc="-5">
                          <a:latin typeface="Noto Sans"/>
                          <a:cs typeface="Noto Sans"/>
                        </a:rPr>
                        <a:t>: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52436">
                <a:tc gridSpan="4">
                  <a:txBody>
                    <a:bodyPr/>
                    <a:lstStyle/>
                    <a:p>
                      <a:pPr marL="514350" indent="-356870">
                        <a:lnSpc>
                          <a:spcPts val="1430"/>
                        </a:lnSpc>
                        <a:spcBef>
                          <a:spcPts val="690"/>
                        </a:spcBef>
                        <a:buAutoNum type="arabicPeriod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200" spc="-15">
                          <a:latin typeface="Noto Sans"/>
                          <a:cs typeface="Noto Sans"/>
                        </a:rPr>
                        <a:t>Kesepakatan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Kerja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 marL="514350" indent="-356870">
                        <a:lnSpc>
                          <a:spcPts val="1340"/>
                        </a:lnSpc>
                        <a:buAutoNum type="arabicPeriod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200" spc="-20">
                          <a:latin typeface="Noto Sans"/>
                          <a:cs typeface="Noto Sans"/>
                        </a:rPr>
                        <a:t>Pembagian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 Peran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ts val="1345"/>
                        </a:lnSpc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Kami berjanji</a:t>
                      </a:r>
                      <a:r>
                        <a:rPr dirty="0" sz="12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akan: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0974">
                <a:tc gridSpan="4">
                  <a:txBody>
                    <a:bodyPr/>
                    <a:lstStyle/>
                    <a:p>
                      <a:pPr marL="157480">
                        <a:lnSpc>
                          <a:spcPts val="1325"/>
                        </a:lnSpc>
                        <a:tabLst>
                          <a:tab pos="513715" algn="l"/>
                        </a:tabLst>
                      </a:pPr>
                      <a:r>
                        <a:rPr dirty="0" sz="1200" spc="-5">
                          <a:latin typeface="Noto Sans"/>
                          <a:cs typeface="Noto Sans"/>
                        </a:rPr>
                        <a:t>3.	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Jadwal diskusi/tindak</a:t>
                      </a:r>
                      <a:r>
                        <a:rPr dirty="0" sz="12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lanjut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325"/>
                        </a:lnSpc>
                        <a:tabLst>
                          <a:tab pos="513715" algn="l"/>
                        </a:tabLst>
                      </a:pPr>
                      <a:r>
                        <a:rPr dirty="0" sz="1200" spc="-5">
                          <a:latin typeface="Noto Sans"/>
                          <a:cs typeface="Noto Sans"/>
                        </a:rPr>
                        <a:t>1.	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….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80974">
                <a:tc gridSpan="4">
                  <a:txBody>
                    <a:bodyPr/>
                    <a:lstStyle/>
                    <a:p>
                      <a:pPr marL="157480">
                        <a:lnSpc>
                          <a:spcPts val="1325"/>
                        </a:lnSpc>
                        <a:tabLst>
                          <a:tab pos="513715" algn="l"/>
                        </a:tabLst>
                      </a:pPr>
                      <a:r>
                        <a:rPr dirty="0" sz="1200" spc="-5">
                          <a:latin typeface="Noto Sans"/>
                          <a:cs typeface="Noto Sans"/>
                        </a:rPr>
                        <a:t>4.	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Jadwal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kerja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325"/>
                        </a:lnSpc>
                        <a:tabLst>
                          <a:tab pos="513715" algn="l"/>
                        </a:tabLst>
                      </a:pPr>
                      <a:r>
                        <a:rPr dirty="0" sz="1200" spc="-5">
                          <a:latin typeface="Noto Sans"/>
                          <a:cs typeface="Noto Sans"/>
                        </a:rPr>
                        <a:t>2.	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….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625279">
                <a:tc gridSpan="4">
                  <a:txBody>
                    <a:bodyPr/>
                    <a:lstStyle/>
                    <a:p>
                      <a:pPr marL="157480">
                        <a:lnSpc>
                          <a:spcPts val="1420"/>
                        </a:lnSpc>
                        <a:tabLst>
                          <a:tab pos="513715" algn="l"/>
                        </a:tabLst>
                      </a:pPr>
                      <a:r>
                        <a:rPr dirty="0" sz="1200" spc="-5">
                          <a:latin typeface="Noto Sans"/>
                          <a:cs typeface="Noto Sans"/>
                        </a:rPr>
                        <a:t>5.	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Lainnya </a:t>
                      </a:r>
                      <a:r>
                        <a:rPr dirty="0" sz="1200" spc="-25">
                          <a:latin typeface="Noto Sans"/>
                          <a:cs typeface="Noto Sans"/>
                        </a:rPr>
                        <a:t>(yang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disepakati</a:t>
                      </a:r>
                      <a:r>
                        <a:rPr dirty="0" sz="12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bersama)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1410"/>
                        </a:lnSpc>
                        <a:tabLst>
                          <a:tab pos="513715" algn="l"/>
                        </a:tabLst>
                      </a:pPr>
                      <a:r>
                        <a:rPr dirty="0" sz="1200" spc="-5">
                          <a:latin typeface="Noto Sans"/>
                          <a:cs typeface="Noto Sans"/>
                        </a:rPr>
                        <a:t>3.	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….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 marL="157480">
                        <a:lnSpc>
                          <a:spcPts val="1430"/>
                        </a:lnSpc>
                        <a:tabLst>
                          <a:tab pos="513715" algn="l"/>
                        </a:tabLst>
                      </a:pPr>
                      <a:r>
                        <a:rPr dirty="0" sz="1200" spc="-5">
                          <a:latin typeface="Noto Sans"/>
                          <a:cs typeface="Noto Sans"/>
                        </a:rPr>
                        <a:t>4.	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….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9923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No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Nama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35">
                          <a:latin typeface="Noto Sans"/>
                          <a:cs typeface="Noto Sans"/>
                        </a:rPr>
                        <a:t>Anggota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Peran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9079" marR="252095" indent="-1905">
                        <a:lnSpc>
                          <a:spcPts val="1420"/>
                        </a:lnSpc>
                        <a:spcBef>
                          <a:spcPts val="465"/>
                        </a:spcBef>
                      </a:pPr>
                      <a:r>
                        <a:rPr dirty="0" sz="1200" spc="-15">
                          <a:latin typeface="Noto Sans"/>
                          <a:cs typeface="Noto Sans"/>
                        </a:rPr>
                        <a:t>Alasan  </a:t>
                      </a:r>
                      <a:r>
                        <a:rPr dirty="0" sz="1200" spc="-5">
                          <a:latin typeface="Noto Sans"/>
                          <a:cs typeface="Noto Sans"/>
                        </a:rPr>
                        <a:t>Penugasan 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Peran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15">
                          <a:latin typeface="Noto Sans"/>
                          <a:cs typeface="Noto Sans"/>
                        </a:rPr>
                        <a:t>Jadwal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 diskusi: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56515" marR="3091180">
                        <a:lnSpc>
                          <a:spcPct val="100000"/>
                        </a:lnSpc>
                      </a:pPr>
                      <a:r>
                        <a:rPr dirty="0" sz="1200" spc="-15">
                          <a:latin typeface="Noto Sans"/>
                          <a:cs typeface="Noto Sans"/>
                        </a:rPr>
                        <a:t>Jadwal</a:t>
                      </a:r>
                      <a:r>
                        <a:rPr dirty="0" sz="1200" spc="-4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kerja: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6515" marR="309118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200" spc="-15">
                          <a:latin typeface="Noto Sans"/>
                          <a:cs typeface="Noto Sans"/>
                        </a:rPr>
                        <a:t>Lainnya: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7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26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2897" y="141226"/>
            <a:ext cx="239839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75"/>
              <a:t>Berbagi</a:t>
            </a:r>
            <a:r>
              <a:rPr dirty="0" sz="2800" spc="-270"/>
              <a:t> </a:t>
            </a:r>
            <a:r>
              <a:rPr dirty="0" sz="2800" spc="-75"/>
              <a:t>Peran</a:t>
            </a:r>
            <a:endParaRPr sz="28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073" y="817498"/>
            <a:ext cx="7936230" cy="3787775"/>
          </a:xfrm>
          <a:custGeom>
            <a:avLst/>
            <a:gdLst/>
            <a:ahLst/>
            <a:cxnLst/>
            <a:rect l="l" t="t" r="r" b="b"/>
            <a:pathLst>
              <a:path w="7936230" h="3787775">
                <a:moveTo>
                  <a:pt x="4749" y="0"/>
                </a:moveTo>
                <a:lnTo>
                  <a:pt x="4749" y="3787742"/>
                </a:lnTo>
              </a:path>
              <a:path w="7936230" h="3787775">
                <a:moveTo>
                  <a:pt x="7931409" y="0"/>
                </a:moveTo>
                <a:lnTo>
                  <a:pt x="7931409" y="3787742"/>
                </a:lnTo>
              </a:path>
              <a:path w="7936230" h="3787775">
                <a:moveTo>
                  <a:pt x="0" y="4749"/>
                </a:moveTo>
                <a:lnTo>
                  <a:pt x="7936159" y="4749"/>
                </a:lnTo>
              </a:path>
              <a:path w="7936230" h="3787775">
                <a:moveTo>
                  <a:pt x="0" y="1522396"/>
                </a:moveTo>
                <a:lnTo>
                  <a:pt x="7936159" y="1522396"/>
                </a:lnTo>
              </a:path>
              <a:path w="7936230" h="3787775">
                <a:moveTo>
                  <a:pt x="0" y="3782992"/>
                </a:moveTo>
                <a:lnTo>
                  <a:pt x="7936159" y="3782992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0274" y="861110"/>
            <a:ext cx="7611745" cy="3677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latin typeface="Noto Sans"/>
                <a:cs typeface="Noto Sans"/>
              </a:rPr>
              <a:t>Proposal Kewirausahaan Usaha Kecil dan </a:t>
            </a:r>
            <a:r>
              <a:rPr dirty="0" sz="1100" spc="-15" b="1">
                <a:latin typeface="Noto Sans"/>
                <a:cs typeface="Noto Sans"/>
              </a:rPr>
              <a:t>Menengah</a:t>
            </a:r>
            <a:r>
              <a:rPr dirty="0" sz="1100" spc="5" b="1">
                <a:latin typeface="Noto Sans"/>
                <a:cs typeface="Noto Sans"/>
              </a:rPr>
              <a:t> </a:t>
            </a:r>
            <a:r>
              <a:rPr dirty="0" sz="1100" spc="-5" b="1">
                <a:latin typeface="Noto Sans"/>
                <a:cs typeface="Noto Sans"/>
              </a:rPr>
              <a:t>(PUKM)</a:t>
            </a:r>
            <a:endParaRPr sz="1100">
              <a:latin typeface="Noto Sans"/>
              <a:cs typeface="Noto Sans"/>
            </a:endParaRPr>
          </a:p>
          <a:p>
            <a:pPr marL="12700" marR="6250940">
              <a:lnSpc>
                <a:spcPct val="100000"/>
              </a:lnSpc>
              <a:spcBef>
                <a:spcPts val="1230"/>
              </a:spcBef>
            </a:pPr>
            <a:r>
              <a:rPr dirty="0" sz="1000" spc="-15" b="1">
                <a:latin typeface="Noto Sans"/>
                <a:cs typeface="Noto Sans"/>
              </a:rPr>
              <a:t>Instruksi </a:t>
            </a:r>
            <a:r>
              <a:rPr dirty="0" sz="1000" spc="-5" b="1">
                <a:latin typeface="Noto Sans"/>
                <a:cs typeface="Noto Sans"/>
              </a:rPr>
              <a:t>Umum  Secara</a:t>
            </a:r>
            <a:r>
              <a:rPr dirty="0" sz="1000" spc="-80" b="1">
                <a:latin typeface="Noto Sans"/>
                <a:cs typeface="Noto Sans"/>
              </a:rPr>
              <a:t> </a:t>
            </a:r>
            <a:r>
              <a:rPr dirty="0" sz="1000" spc="-5" b="1">
                <a:latin typeface="Noto Sans"/>
                <a:cs typeface="Noto Sans"/>
              </a:rPr>
              <a:t>Berkelompok:</a:t>
            </a:r>
            <a:endParaRPr sz="1000">
              <a:latin typeface="Noto Sans"/>
              <a:cs typeface="Noto Sans"/>
            </a:endParaRPr>
          </a:p>
          <a:p>
            <a:pPr marL="469900" indent="-30543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000" spc="-10">
                <a:latin typeface="Noto Sans"/>
                <a:cs typeface="Noto Sans"/>
              </a:rPr>
              <a:t>Buatlah sebuah proposal usaha </a:t>
            </a:r>
            <a:r>
              <a:rPr dirty="0" sz="1000" spc="-15">
                <a:latin typeface="Noto Sans"/>
                <a:cs typeface="Noto Sans"/>
              </a:rPr>
              <a:t>barang/jasa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memanfaatkan sumberdaya</a:t>
            </a:r>
            <a:r>
              <a:rPr dirty="0" sz="1000" spc="4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daerahmu.</a:t>
            </a:r>
            <a:endParaRPr sz="1000">
              <a:latin typeface="Noto Sans"/>
              <a:cs typeface="Noto Sans"/>
            </a:endParaRPr>
          </a:p>
          <a:p>
            <a:pPr marL="469900" indent="-30543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000" spc="-10">
                <a:latin typeface="Noto Sans"/>
                <a:cs typeface="Noto Sans"/>
              </a:rPr>
              <a:t>Usaha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diajukan adalah usaha kreatif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20">
                <a:latin typeface="Noto Sans"/>
                <a:cs typeface="Noto Sans"/>
              </a:rPr>
              <a:t>berlingkup </a:t>
            </a:r>
            <a:r>
              <a:rPr dirty="0" sz="1000" spc="-10">
                <a:latin typeface="Noto Sans"/>
                <a:cs typeface="Noto Sans"/>
              </a:rPr>
              <a:t>usaha kecil dan </a:t>
            </a:r>
            <a:r>
              <a:rPr dirty="0" sz="1000" spc="-20">
                <a:latin typeface="Noto Sans"/>
                <a:cs typeface="Noto Sans"/>
              </a:rPr>
              <a:t>menengah</a:t>
            </a:r>
            <a:r>
              <a:rPr dirty="0" sz="1000" spc="9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(UKM).</a:t>
            </a:r>
            <a:endParaRPr sz="1000">
              <a:latin typeface="Noto Sans"/>
              <a:cs typeface="Noto Sans"/>
            </a:endParaRPr>
          </a:p>
          <a:p>
            <a:pPr marL="469265" marR="15240" indent="-30543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000" spc="-10">
                <a:latin typeface="Noto Sans"/>
                <a:cs typeface="Noto Sans"/>
              </a:rPr>
              <a:t>Usaha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diajukan adalah usaha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20">
                <a:latin typeface="Noto Sans"/>
                <a:cs typeface="Noto Sans"/>
              </a:rPr>
              <a:t>memungkinkan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10">
                <a:latin typeface="Noto Sans"/>
                <a:cs typeface="Noto Sans"/>
              </a:rPr>
              <a:t>dibuatkan percobaannya dalam skala kecil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20">
                <a:latin typeface="Noto Sans"/>
                <a:cs typeface="Noto Sans"/>
              </a:rPr>
              <a:t>menguji  </a:t>
            </a:r>
            <a:r>
              <a:rPr dirty="0" sz="1000" spc="-10">
                <a:latin typeface="Noto Sans"/>
                <a:cs typeface="Noto Sans"/>
              </a:rPr>
              <a:t>keefektifan usaha.</a:t>
            </a:r>
            <a:endParaRPr sz="1000">
              <a:latin typeface="Noto Sans"/>
              <a:cs typeface="Noto Sans"/>
            </a:endParaRPr>
          </a:p>
          <a:p>
            <a:pPr marL="469900" indent="-30543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000" spc="-10">
                <a:latin typeface="Noto Sans"/>
                <a:cs typeface="Noto Sans"/>
              </a:rPr>
              <a:t>Proposal dapat dibuat dalam bentuk dokumen atau salinda</a:t>
            </a:r>
            <a:r>
              <a:rPr dirty="0" sz="1000" spc="2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presentasi</a:t>
            </a:r>
            <a:endParaRPr sz="1000">
              <a:latin typeface="Noto Sans"/>
              <a:cs typeface="Noto Sans"/>
            </a:endParaRPr>
          </a:p>
          <a:p>
            <a:pPr marL="12700" marR="6280785">
              <a:lnSpc>
                <a:spcPct val="100000"/>
              </a:lnSpc>
              <a:spcBef>
                <a:spcPts val="1000"/>
              </a:spcBef>
            </a:pPr>
            <a:r>
              <a:rPr dirty="0" sz="1000" spc="-15" b="1">
                <a:latin typeface="Noto Sans"/>
                <a:cs typeface="Noto Sans"/>
              </a:rPr>
              <a:t>Instruksi </a:t>
            </a:r>
            <a:r>
              <a:rPr dirty="0" sz="1000" spc="-5" b="1">
                <a:latin typeface="Noto Sans"/>
                <a:cs typeface="Noto Sans"/>
              </a:rPr>
              <a:t>Khusus  Proposal terdiri</a:t>
            </a:r>
            <a:r>
              <a:rPr dirty="0" sz="1000" spc="-85" b="1">
                <a:latin typeface="Noto Sans"/>
                <a:cs typeface="Noto Sans"/>
              </a:rPr>
              <a:t> </a:t>
            </a:r>
            <a:r>
              <a:rPr dirty="0" sz="1000" spc="-5" b="1">
                <a:latin typeface="Noto Sans"/>
                <a:cs typeface="Noto Sans"/>
              </a:rPr>
              <a:t>dari:</a:t>
            </a:r>
            <a:endParaRPr sz="1000">
              <a:latin typeface="Noto Sans"/>
              <a:cs typeface="Noto Sans"/>
            </a:endParaRPr>
          </a:p>
          <a:p>
            <a:pPr marL="469900" indent="-33528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000" spc="-10">
                <a:latin typeface="Noto Sans"/>
                <a:cs typeface="Noto Sans"/>
              </a:rPr>
              <a:t>Pendahuluan (Latar </a:t>
            </a:r>
            <a:r>
              <a:rPr dirty="0" sz="1000" spc="-20">
                <a:latin typeface="Noto Sans"/>
                <a:cs typeface="Noto Sans"/>
              </a:rPr>
              <a:t>Belakang </a:t>
            </a:r>
            <a:r>
              <a:rPr dirty="0" sz="1000" spc="-15">
                <a:latin typeface="Noto Sans"/>
                <a:cs typeface="Noto Sans"/>
              </a:rPr>
              <a:t>Usaha, </a:t>
            </a:r>
            <a:r>
              <a:rPr dirty="0" sz="1000" spc="-10">
                <a:latin typeface="Noto Sans"/>
                <a:cs typeface="Noto Sans"/>
              </a:rPr>
              <a:t>Visi dan Misi </a:t>
            </a:r>
            <a:r>
              <a:rPr dirty="0" sz="1000" spc="-15">
                <a:latin typeface="Noto Sans"/>
                <a:cs typeface="Noto Sans"/>
              </a:rPr>
              <a:t>Usaha, </a:t>
            </a:r>
            <a:r>
              <a:rPr dirty="0" sz="1000" spc="-10">
                <a:latin typeface="Noto Sans"/>
                <a:cs typeface="Noto Sans"/>
              </a:rPr>
              <a:t>Jenis dan Tujuan</a:t>
            </a:r>
            <a:r>
              <a:rPr dirty="0" sz="1000" spc="70">
                <a:latin typeface="Noto Sans"/>
                <a:cs typeface="Noto Sans"/>
              </a:rPr>
              <a:t> </a:t>
            </a:r>
            <a:r>
              <a:rPr dirty="0" sz="1000" spc="-5">
                <a:latin typeface="Noto Sans"/>
                <a:cs typeface="Noto Sans"/>
              </a:rPr>
              <a:t>Usaha)</a:t>
            </a:r>
            <a:endParaRPr sz="1000">
              <a:latin typeface="Noto Sans"/>
              <a:cs typeface="Noto Sans"/>
            </a:endParaRPr>
          </a:p>
          <a:p>
            <a:pPr marL="469900" indent="-33528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000" spc="-10">
                <a:latin typeface="Noto Sans"/>
                <a:cs typeface="Noto Sans"/>
              </a:rPr>
              <a:t>Analisis Usaha </a:t>
            </a:r>
            <a:r>
              <a:rPr dirty="0" sz="1000" spc="-20">
                <a:latin typeface="Noto Sans"/>
                <a:cs typeface="Noto Sans"/>
              </a:rPr>
              <a:t>(Peluang </a:t>
            </a:r>
            <a:r>
              <a:rPr dirty="0" sz="1000" spc="-15">
                <a:latin typeface="Noto Sans"/>
                <a:cs typeface="Noto Sans"/>
              </a:rPr>
              <a:t>Usaha, </a:t>
            </a:r>
            <a:r>
              <a:rPr dirty="0" sz="1000" spc="-20">
                <a:latin typeface="Noto Sans"/>
                <a:cs typeface="Noto Sans"/>
              </a:rPr>
              <a:t>Tantangan </a:t>
            </a:r>
            <a:r>
              <a:rPr dirty="0" sz="1000" spc="-15">
                <a:latin typeface="Noto Sans"/>
                <a:cs typeface="Noto Sans"/>
              </a:rPr>
              <a:t>Usaha, </a:t>
            </a:r>
            <a:r>
              <a:rPr dirty="0" sz="1000" spc="-10">
                <a:latin typeface="Noto Sans"/>
                <a:cs typeface="Noto Sans"/>
              </a:rPr>
              <a:t>Potensi</a:t>
            </a:r>
            <a:r>
              <a:rPr dirty="0" sz="1000" spc="55">
                <a:latin typeface="Noto Sans"/>
                <a:cs typeface="Noto Sans"/>
              </a:rPr>
              <a:t> </a:t>
            </a:r>
            <a:r>
              <a:rPr dirty="0" sz="1000" spc="-15">
                <a:latin typeface="Noto Sans"/>
                <a:cs typeface="Noto Sans"/>
              </a:rPr>
              <a:t>Usaha,</a:t>
            </a:r>
            <a:endParaRPr sz="1000">
              <a:latin typeface="Noto Sans"/>
              <a:cs typeface="Noto Sans"/>
            </a:endParaRPr>
          </a:p>
          <a:p>
            <a:pPr marL="469900" indent="-33528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000" spc="-10">
                <a:latin typeface="Noto Sans"/>
                <a:cs typeface="Noto Sans"/>
              </a:rPr>
              <a:t>Aspek Produksi (Variasi </a:t>
            </a:r>
            <a:r>
              <a:rPr dirty="0" sz="1000" spc="-15">
                <a:latin typeface="Noto Sans"/>
                <a:cs typeface="Noto Sans"/>
              </a:rPr>
              <a:t>Produk, Waktu </a:t>
            </a:r>
            <a:r>
              <a:rPr dirty="0" sz="1000" spc="-10">
                <a:latin typeface="Noto Sans"/>
                <a:cs typeface="Noto Sans"/>
              </a:rPr>
              <a:t>dan Tempat </a:t>
            </a:r>
            <a:r>
              <a:rPr dirty="0" sz="1000" spc="-15">
                <a:latin typeface="Noto Sans"/>
                <a:cs typeface="Noto Sans"/>
              </a:rPr>
              <a:t>Produksi, </a:t>
            </a:r>
            <a:r>
              <a:rPr dirty="0" sz="1000" spc="-10">
                <a:latin typeface="Noto Sans"/>
                <a:cs typeface="Noto Sans"/>
              </a:rPr>
              <a:t>Peralatan </a:t>
            </a:r>
            <a:r>
              <a:rPr dirty="0" sz="1000" spc="-15">
                <a:latin typeface="Noto Sans"/>
                <a:cs typeface="Noto Sans"/>
              </a:rPr>
              <a:t>Produksi, </a:t>
            </a:r>
            <a:r>
              <a:rPr dirty="0" sz="1000" spc="-10">
                <a:latin typeface="Noto Sans"/>
                <a:cs typeface="Noto Sans"/>
              </a:rPr>
              <a:t>Bahan Baku </a:t>
            </a:r>
            <a:r>
              <a:rPr dirty="0" sz="1000" spc="-15">
                <a:latin typeface="Noto Sans"/>
                <a:cs typeface="Noto Sans"/>
              </a:rPr>
              <a:t>Produksi, </a:t>
            </a:r>
            <a:r>
              <a:rPr dirty="0" sz="1000" spc="-10">
                <a:latin typeface="Noto Sans"/>
                <a:cs typeface="Noto Sans"/>
              </a:rPr>
              <a:t>Proses</a:t>
            </a:r>
            <a:r>
              <a:rPr dirty="0" sz="1000" spc="229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Produksi)</a:t>
            </a:r>
            <a:endParaRPr sz="1000">
              <a:latin typeface="Noto Sans"/>
              <a:cs typeface="Noto Sans"/>
            </a:endParaRPr>
          </a:p>
          <a:p>
            <a:pPr marL="469900" indent="-33528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000" spc="-20">
                <a:latin typeface="Noto Sans"/>
                <a:cs typeface="Noto Sans"/>
              </a:rPr>
              <a:t>Strategi </a:t>
            </a:r>
            <a:r>
              <a:rPr dirty="0" sz="1000" spc="-10">
                <a:latin typeface="Noto Sans"/>
                <a:cs typeface="Noto Sans"/>
              </a:rPr>
              <a:t>Usaha (Kondisi </a:t>
            </a:r>
            <a:r>
              <a:rPr dirty="0" sz="1000" spc="-15">
                <a:latin typeface="Noto Sans"/>
                <a:cs typeface="Noto Sans"/>
              </a:rPr>
              <a:t>Pasar, Konsumen, </a:t>
            </a:r>
            <a:r>
              <a:rPr dirty="0" sz="1000" spc="-20">
                <a:latin typeface="Noto Sans"/>
                <a:cs typeface="Noto Sans"/>
              </a:rPr>
              <a:t>Strategi</a:t>
            </a:r>
            <a:r>
              <a:rPr dirty="0" sz="1000" spc="40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Pemasaran)</a:t>
            </a:r>
            <a:endParaRPr sz="1000">
              <a:latin typeface="Noto Sans"/>
              <a:cs typeface="Noto Sans"/>
            </a:endParaRPr>
          </a:p>
          <a:p>
            <a:pPr marL="469900" indent="-33528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000" spc="-10">
                <a:latin typeface="Noto Sans"/>
                <a:cs typeface="Noto Sans"/>
              </a:rPr>
              <a:t>Aspek </a:t>
            </a:r>
            <a:r>
              <a:rPr dirty="0" sz="1000" spc="-20">
                <a:latin typeface="Noto Sans"/>
                <a:cs typeface="Noto Sans"/>
              </a:rPr>
              <a:t>Keuangan </a:t>
            </a:r>
            <a:r>
              <a:rPr dirty="0" sz="1000" spc="-10">
                <a:latin typeface="Noto Sans"/>
                <a:cs typeface="Noto Sans"/>
              </a:rPr>
              <a:t>(Rencana </a:t>
            </a:r>
            <a:r>
              <a:rPr dirty="0" sz="1000" spc="-15">
                <a:latin typeface="Noto Sans"/>
                <a:cs typeface="Noto Sans"/>
              </a:rPr>
              <a:t>Produksi, </a:t>
            </a:r>
            <a:r>
              <a:rPr dirty="0" sz="1000" spc="-10">
                <a:latin typeface="Noto Sans"/>
                <a:cs typeface="Noto Sans"/>
              </a:rPr>
              <a:t>Rencana </a:t>
            </a:r>
            <a:r>
              <a:rPr dirty="0" sz="1000" spc="-20">
                <a:latin typeface="Noto Sans"/>
                <a:cs typeface="Noto Sans"/>
              </a:rPr>
              <a:t>Anggaran,Perkiraan </a:t>
            </a:r>
            <a:r>
              <a:rPr dirty="0" sz="1000" spc="-15">
                <a:latin typeface="Noto Sans"/>
                <a:cs typeface="Noto Sans"/>
              </a:rPr>
              <a:t>Pemasukan, </a:t>
            </a:r>
            <a:r>
              <a:rPr dirty="0" sz="1000" spc="-10">
                <a:latin typeface="Noto Sans"/>
                <a:cs typeface="Noto Sans"/>
              </a:rPr>
              <a:t>Perkiraan</a:t>
            </a:r>
            <a:r>
              <a:rPr dirty="0" sz="1000" spc="80">
                <a:latin typeface="Noto Sans"/>
                <a:cs typeface="Noto Sans"/>
              </a:rPr>
              <a:t> </a:t>
            </a:r>
            <a:r>
              <a:rPr dirty="0" sz="1000" spc="-15">
                <a:latin typeface="Noto Sans"/>
                <a:cs typeface="Noto Sans"/>
              </a:rPr>
              <a:t>Laba/Rugi)</a:t>
            </a:r>
            <a:endParaRPr sz="1000">
              <a:latin typeface="Noto Sans"/>
              <a:cs typeface="Noto Sans"/>
            </a:endParaRPr>
          </a:p>
          <a:p>
            <a:pPr marL="469900" indent="-33528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000" spc="-10">
                <a:latin typeface="Noto Sans"/>
                <a:cs typeface="Noto Sans"/>
              </a:rPr>
              <a:t>Kesimpulan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Video panduan:</a:t>
            </a:r>
            <a:endParaRPr sz="10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</a:pPr>
            <a:r>
              <a:rPr dirty="0" sz="1000" spc="-20">
                <a:latin typeface="Noto Sans"/>
                <a:cs typeface="Noto Sans"/>
              </a:rPr>
              <a:t>Merancang </a:t>
            </a:r>
            <a:r>
              <a:rPr dirty="0" sz="1000" spc="-10">
                <a:latin typeface="Noto Sans"/>
                <a:cs typeface="Noto Sans"/>
              </a:rPr>
              <a:t>proposal usaha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10">
                <a:latin typeface="Noto Sans"/>
                <a:cs typeface="Noto Sans"/>
              </a:rPr>
              <a:t>PKWU </a:t>
            </a:r>
            <a:r>
              <a:rPr dirty="0" sz="1000" spc="-15">
                <a:latin typeface="Noto Sans"/>
                <a:cs typeface="Noto Sans"/>
              </a:rPr>
              <a:t>pengolahan </a:t>
            </a:r>
            <a:r>
              <a:rPr dirty="0" sz="1000" spc="-10">
                <a:latin typeface="Noto Sans"/>
                <a:cs typeface="Noto Sans"/>
              </a:rPr>
              <a:t>di SMA:</a:t>
            </a:r>
            <a:r>
              <a:rPr dirty="0" sz="1000" spc="150">
                <a:latin typeface="Noto Sans"/>
                <a:cs typeface="Noto Sans"/>
              </a:rPr>
              <a:t> </a:t>
            </a:r>
            <a:r>
              <a:rPr dirty="0" u="sng" sz="1000" spc="-1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2"/>
              </a:rPr>
              <a:t>https://www.youtube.com/watch?v=G4aFLfvCyPI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</a:pPr>
            <a:r>
              <a:rPr dirty="0" sz="1000" spc="-15">
                <a:latin typeface="Noto Sans"/>
                <a:cs typeface="Noto Sans"/>
              </a:rPr>
              <a:t>Keterangan: </a:t>
            </a:r>
            <a:r>
              <a:rPr dirty="0" sz="1000" spc="-10">
                <a:latin typeface="Noto Sans"/>
                <a:cs typeface="Noto Sans"/>
              </a:rPr>
              <a:t>proposal dapat ditulis </a:t>
            </a:r>
            <a:r>
              <a:rPr dirty="0" sz="1000" spc="-20">
                <a:latin typeface="Noto Sans"/>
                <a:cs typeface="Noto Sans"/>
              </a:rPr>
              <a:t>tangan </a:t>
            </a:r>
            <a:r>
              <a:rPr dirty="0" sz="1000" spc="-10">
                <a:latin typeface="Noto Sans"/>
                <a:cs typeface="Noto Sans"/>
              </a:rPr>
              <a:t>ataupun</a:t>
            </a:r>
            <a:r>
              <a:rPr dirty="0" sz="1000" spc="30">
                <a:latin typeface="Noto Sans"/>
                <a:cs typeface="Noto Sans"/>
              </a:rPr>
              <a:t> </a:t>
            </a:r>
            <a:r>
              <a:rPr dirty="0" sz="1000" spc="-15">
                <a:latin typeface="Noto Sans"/>
                <a:cs typeface="Noto Sans"/>
              </a:rPr>
              <a:t>diketik.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798" y="111525"/>
            <a:ext cx="1208381" cy="608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2897" y="141226"/>
            <a:ext cx="314071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50"/>
              <a:t>Membuat</a:t>
            </a:r>
            <a:r>
              <a:rPr dirty="0" sz="2800" spc="-265"/>
              <a:t> </a:t>
            </a:r>
            <a:r>
              <a:rPr dirty="0" sz="2800" spc="-35"/>
              <a:t>Proposal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60</a:t>
            </a:fld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474" y="96899"/>
            <a:ext cx="8159750" cy="4867275"/>
          </a:xfrm>
          <a:custGeom>
            <a:avLst/>
            <a:gdLst/>
            <a:ahLst/>
            <a:cxnLst/>
            <a:rect l="l" t="t" r="r" b="b"/>
            <a:pathLst>
              <a:path w="8159750" h="4867275">
                <a:moveTo>
                  <a:pt x="4749" y="0"/>
                </a:moveTo>
                <a:lnTo>
                  <a:pt x="4749" y="4867240"/>
                </a:lnTo>
              </a:path>
              <a:path w="8159750" h="4867275">
                <a:moveTo>
                  <a:pt x="645748" y="0"/>
                </a:moveTo>
                <a:lnTo>
                  <a:pt x="645748" y="2530444"/>
                </a:lnTo>
              </a:path>
              <a:path w="8159750" h="4867275">
                <a:moveTo>
                  <a:pt x="645748" y="2828919"/>
                </a:moveTo>
                <a:lnTo>
                  <a:pt x="645748" y="4867240"/>
                </a:lnTo>
              </a:path>
              <a:path w="8159750" h="4867275">
                <a:moveTo>
                  <a:pt x="3615217" y="0"/>
                </a:moveTo>
                <a:lnTo>
                  <a:pt x="3615217" y="2530444"/>
                </a:lnTo>
              </a:path>
              <a:path w="8159750" h="4867275">
                <a:moveTo>
                  <a:pt x="3615217" y="2828919"/>
                </a:moveTo>
                <a:lnTo>
                  <a:pt x="3615217" y="4867240"/>
                </a:lnTo>
              </a:path>
              <a:path w="8159750" h="4867275">
                <a:moveTo>
                  <a:pt x="5132664" y="336549"/>
                </a:moveTo>
                <a:lnTo>
                  <a:pt x="5132664" y="2530444"/>
                </a:lnTo>
              </a:path>
              <a:path w="8159750" h="4867275">
                <a:moveTo>
                  <a:pt x="5132664" y="2828919"/>
                </a:moveTo>
                <a:lnTo>
                  <a:pt x="5132664" y="4867240"/>
                </a:lnTo>
              </a:path>
              <a:path w="8159750" h="4867275">
                <a:moveTo>
                  <a:pt x="6846311" y="0"/>
                </a:moveTo>
                <a:lnTo>
                  <a:pt x="6846311" y="2530444"/>
                </a:lnTo>
              </a:path>
              <a:path w="8159750" h="4867275">
                <a:moveTo>
                  <a:pt x="6846311" y="2828919"/>
                </a:moveTo>
                <a:lnTo>
                  <a:pt x="6846311" y="4867240"/>
                </a:lnTo>
              </a:path>
              <a:path w="8159750" h="4867275">
                <a:moveTo>
                  <a:pt x="8154458" y="0"/>
                </a:moveTo>
                <a:lnTo>
                  <a:pt x="8154458" y="4867240"/>
                </a:lnTo>
              </a:path>
              <a:path w="8159750" h="4867275">
                <a:moveTo>
                  <a:pt x="0" y="4749"/>
                </a:moveTo>
                <a:lnTo>
                  <a:pt x="8159208" y="4749"/>
                </a:lnTo>
              </a:path>
              <a:path w="8159750" h="4867275">
                <a:moveTo>
                  <a:pt x="3610467" y="341299"/>
                </a:moveTo>
                <a:lnTo>
                  <a:pt x="6851061" y="341299"/>
                </a:lnTo>
              </a:path>
              <a:path w="8159750" h="4867275">
                <a:moveTo>
                  <a:pt x="0" y="677848"/>
                </a:moveTo>
                <a:lnTo>
                  <a:pt x="8159208" y="677848"/>
                </a:lnTo>
              </a:path>
              <a:path w="8159750" h="4867275">
                <a:moveTo>
                  <a:pt x="0" y="985823"/>
                </a:moveTo>
                <a:lnTo>
                  <a:pt x="8159208" y="985823"/>
                </a:lnTo>
              </a:path>
              <a:path w="8159750" h="4867275">
                <a:moveTo>
                  <a:pt x="0" y="1293797"/>
                </a:moveTo>
                <a:lnTo>
                  <a:pt x="8159208" y="1293797"/>
                </a:lnTo>
              </a:path>
              <a:path w="8159750" h="4867275">
                <a:moveTo>
                  <a:pt x="0" y="1601771"/>
                </a:moveTo>
                <a:lnTo>
                  <a:pt x="8159208" y="1601771"/>
                </a:lnTo>
              </a:path>
              <a:path w="8159750" h="4867275">
                <a:moveTo>
                  <a:pt x="0" y="1909746"/>
                </a:moveTo>
                <a:lnTo>
                  <a:pt x="8159208" y="1909746"/>
                </a:lnTo>
              </a:path>
              <a:path w="8159750" h="4867275">
                <a:moveTo>
                  <a:pt x="0" y="2217720"/>
                </a:moveTo>
                <a:lnTo>
                  <a:pt x="8159208" y="2217720"/>
                </a:lnTo>
              </a:path>
              <a:path w="8159750" h="4867275">
                <a:moveTo>
                  <a:pt x="0" y="2525694"/>
                </a:moveTo>
                <a:lnTo>
                  <a:pt x="8159208" y="2525694"/>
                </a:lnTo>
              </a:path>
              <a:path w="8159750" h="4867275">
                <a:moveTo>
                  <a:pt x="0" y="2833669"/>
                </a:moveTo>
                <a:lnTo>
                  <a:pt x="8159208" y="2833669"/>
                </a:lnTo>
              </a:path>
              <a:path w="8159750" h="4867275">
                <a:moveTo>
                  <a:pt x="0" y="3141643"/>
                </a:moveTo>
                <a:lnTo>
                  <a:pt x="8159208" y="3141643"/>
                </a:lnTo>
              </a:path>
              <a:path w="8159750" h="4867275">
                <a:moveTo>
                  <a:pt x="0" y="3449618"/>
                </a:moveTo>
                <a:lnTo>
                  <a:pt x="8159208" y="3449618"/>
                </a:lnTo>
              </a:path>
              <a:path w="8159750" h="4867275">
                <a:moveTo>
                  <a:pt x="0" y="3938567"/>
                </a:moveTo>
                <a:lnTo>
                  <a:pt x="8159208" y="3938567"/>
                </a:lnTo>
              </a:path>
              <a:path w="8159750" h="4867275">
                <a:moveTo>
                  <a:pt x="0" y="4246541"/>
                </a:moveTo>
                <a:lnTo>
                  <a:pt x="8159208" y="4246541"/>
                </a:lnTo>
              </a:path>
              <a:path w="8159750" h="4867275">
                <a:moveTo>
                  <a:pt x="0" y="4554515"/>
                </a:moveTo>
                <a:lnTo>
                  <a:pt x="8159208" y="4554515"/>
                </a:lnTo>
              </a:path>
              <a:path w="8159750" h="4867275">
                <a:moveTo>
                  <a:pt x="0" y="4862490"/>
                </a:moveTo>
                <a:lnTo>
                  <a:pt x="8159208" y="486249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18296" y="4816262"/>
            <a:ext cx="21399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">
                <a:solidFill>
                  <a:srgbClr val="041834"/>
                </a:solidFill>
                <a:latin typeface="Noto Sans"/>
                <a:cs typeface="Noto Sans"/>
              </a:rPr>
              <a:t>63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442" y="138987"/>
            <a:ext cx="330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Noto Sans"/>
                <a:cs typeface="Noto Sans"/>
              </a:rPr>
              <a:t>No.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0155" y="138987"/>
            <a:ext cx="812165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solidFill>
                  <a:srgbClr val="000000"/>
                </a:solidFill>
                <a:latin typeface="Noto Sans"/>
                <a:cs typeface="Noto Sans"/>
              </a:rPr>
              <a:t>Kegiatan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82525" y="138987"/>
            <a:ext cx="6870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70">
                <a:latin typeface="Verdana"/>
                <a:cs typeface="Verdana"/>
              </a:rPr>
              <a:t>T</a:t>
            </a:r>
            <a:r>
              <a:rPr dirty="0" sz="1400" spc="-35">
                <a:latin typeface="Verdana"/>
                <a:cs typeface="Verdana"/>
              </a:rPr>
              <a:t>anggal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65939" y="138987"/>
            <a:ext cx="10604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latin typeface="Noto Sans"/>
                <a:cs typeface="Noto Sans"/>
              </a:rPr>
              <a:t>Keterangan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73727" y="475537"/>
            <a:ext cx="11906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Noto Sans"/>
                <a:cs typeface="Noto Sans"/>
              </a:rPr>
              <a:t>Perencanaan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6146" y="475537"/>
            <a:ext cx="11569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Noto Sans"/>
                <a:cs typeface="Noto Sans"/>
              </a:rPr>
              <a:t>Pelaksanaan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454" y="813102"/>
            <a:ext cx="113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Noto Sans"/>
                <a:cs typeface="Noto Sans"/>
              </a:rPr>
              <a:t>1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5675" y="813102"/>
            <a:ext cx="929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>
                <a:latin typeface="Noto Sans"/>
                <a:cs typeface="Noto Sans"/>
              </a:rPr>
              <a:t>Menggali</a:t>
            </a:r>
            <a:r>
              <a:rPr dirty="0" sz="1200" spc="-60">
                <a:latin typeface="Noto Sans"/>
                <a:cs typeface="Noto Sans"/>
              </a:rPr>
              <a:t> </a:t>
            </a:r>
            <a:r>
              <a:rPr dirty="0" sz="1200" spc="-35">
                <a:latin typeface="Noto Sans"/>
                <a:cs typeface="Noto Sans"/>
              </a:rPr>
              <a:t>Ide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454" y="1121077"/>
            <a:ext cx="113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Noto Sans"/>
                <a:cs typeface="Noto Sans"/>
              </a:rPr>
              <a:t>2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5675" y="1121077"/>
            <a:ext cx="18154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Noto Sans"/>
                <a:cs typeface="Noto Sans"/>
              </a:rPr>
              <a:t>Menentukan</a:t>
            </a:r>
            <a:r>
              <a:rPr dirty="0" sz="1200" spc="-10">
                <a:latin typeface="Noto Sans"/>
                <a:cs typeface="Noto Sans"/>
              </a:rPr>
              <a:t> </a:t>
            </a:r>
            <a:r>
              <a:rPr dirty="0" sz="1200" spc="-15">
                <a:latin typeface="Noto Sans"/>
                <a:cs typeface="Noto Sans"/>
              </a:rPr>
              <a:t>Produk/Jasa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4454" y="1429048"/>
            <a:ext cx="113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Noto Sans"/>
                <a:cs typeface="Noto Sans"/>
              </a:rPr>
              <a:t>3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5675" y="1429048"/>
            <a:ext cx="21088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Noto Sans"/>
                <a:cs typeface="Noto Sans"/>
              </a:rPr>
              <a:t>Membuat </a:t>
            </a:r>
            <a:r>
              <a:rPr dirty="0" sz="1200" spc="-25">
                <a:latin typeface="Noto Sans"/>
                <a:cs typeface="Noto Sans"/>
              </a:rPr>
              <a:t>design</a:t>
            </a:r>
            <a:r>
              <a:rPr dirty="0" sz="1200" spc="-60">
                <a:latin typeface="Noto Sans"/>
                <a:cs typeface="Noto Sans"/>
              </a:rPr>
              <a:t> </a:t>
            </a:r>
            <a:r>
              <a:rPr dirty="0" sz="1200" spc="-10">
                <a:latin typeface="Noto Sans"/>
                <a:cs typeface="Noto Sans"/>
              </a:rPr>
              <a:t>produk/jasa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4454" y="1737029"/>
            <a:ext cx="113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Noto Sans"/>
                <a:cs typeface="Noto Sans"/>
              </a:rPr>
              <a:t>4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5675" y="1737029"/>
            <a:ext cx="1816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Noto Sans"/>
                <a:cs typeface="Noto Sans"/>
              </a:rPr>
              <a:t>Mengadakan </a:t>
            </a:r>
            <a:r>
              <a:rPr dirty="0" sz="1200" spc="-10">
                <a:latin typeface="Noto Sans"/>
                <a:cs typeface="Noto Sans"/>
              </a:rPr>
              <a:t>survey</a:t>
            </a:r>
            <a:r>
              <a:rPr dirty="0" sz="1200" spc="-40">
                <a:latin typeface="Noto Sans"/>
                <a:cs typeface="Noto Sans"/>
              </a:rPr>
              <a:t> </a:t>
            </a:r>
            <a:r>
              <a:rPr dirty="0" sz="1200" spc="-15">
                <a:latin typeface="Noto Sans"/>
                <a:cs typeface="Noto Sans"/>
              </a:rPr>
              <a:t>awal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4454" y="2045000"/>
            <a:ext cx="113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Noto Sans"/>
                <a:cs typeface="Noto Sans"/>
              </a:rPr>
              <a:t>5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85675" y="2045000"/>
            <a:ext cx="1718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Noto Sans"/>
                <a:cs typeface="Noto Sans"/>
              </a:rPr>
              <a:t>Membuat analisa</a:t>
            </a:r>
            <a:r>
              <a:rPr dirty="0" sz="1200" spc="-75">
                <a:latin typeface="Noto Sans"/>
                <a:cs typeface="Noto Sans"/>
              </a:rPr>
              <a:t> </a:t>
            </a:r>
            <a:r>
              <a:rPr dirty="0" sz="1200" spc="-10">
                <a:latin typeface="Noto Sans"/>
                <a:cs typeface="Noto Sans"/>
              </a:rPr>
              <a:t>usaha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4454" y="2352971"/>
            <a:ext cx="113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Noto Sans"/>
                <a:cs typeface="Noto Sans"/>
              </a:rPr>
              <a:t>6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85675" y="2352971"/>
            <a:ext cx="1849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Noto Sans"/>
                <a:cs typeface="Noto Sans"/>
              </a:rPr>
              <a:t>Membuat proposal</a:t>
            </a:r>
            <a:r>
              <a:rPr dirty="0" sz="1200" spc="-65">
                <a:latin typeface="Noto Sans"/>
                <a:cs typeface="Noto Sans"/>
              </a:rPr>
              <a:t> </a:t>
            </a:r>
            <a:r>
              <a:rPr dirty="0" sz="1200" spc="-10">
                <a:latin typeface="Noto Sans"/>
                <a:cs typeface="Noto Sans"/>
              </a:rPr>
              <a:t>usaha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62241" y="2660952"/>
            <a:ext cx="1625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Noto Sans"/>
                <a:cs typeface="Noto Sans"/>
              </a:rPr>
              <a:t>Libur </a:t>
            </a:r>
            <a:r>
              <a:rPr dirty="0" sz="1200" spc="-25">
                <a:latin typeface="Noto Sans"/>
                <a:cs typeface="Noto Sans"/>
              </a:rPr>
              <a:t>tengah</a:t>
            </a:r>
            <a:r>
              <a:rPr dirty="0" sz="1200" spc="-60">
                <a:latin typeface="Noto Sans"/>
                <a:cs typeface="Noto Sans"/>
              </a:rPr>
              <a:t> </a:t>
            </a:r>
            <a:r>
              <a:rPr dirty="0" sz="1200" spc="-10">
                <a:latin typeface="Noto Sans"/>
                <a:cs typeface="Noto Sans"/>
              </a:rPr>
              <a:t>semester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4454" y="2968924"/>
            <a:ext cx="113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Noto Sans"/>
                <a:cs typeface="Noto Sans"/>
              </a:rPr>
              <a:t>7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85675" y="2968924"/>
            <a:ext cx="1455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Noto Sans"/>
                <a:cs typeface="Noto Sans"/>
              </a:rPr>
              <a:t>Membuat</a:t>
            </a:r>
            <a:r>
              <a:rPr dirty="0" sz="1200" spc="-70">
                <a:latin typeface="Noto Sans"/>
                <a:cs typeface="Noto Sans"/>
              </a:rPr>
              <a:t> </a:t>
            </a:r>
            <a:r>
              <a:rPr dirty="0" sz="1200" spc="-10">
                <a:latin typeface="Noto Sans"/>
                <a:cs typeface="Noto Sans"/>
              </a:rPr>
              <a:t>prototype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4454" y="3276894"/>
            <a:ext cx="113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Noto Sans"/>
                <a:cs typeface="Noto Sans"/>
              </a:rPr>
              <a:t>8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85675" y="3276894"/>
            <a:ext cx="2251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Noto Sans"/>
                <a:cs typeface="Noto Sans"/>
              </a:rPr>
              <a:t>Mengadakan </a:t>
            </a:r>
            <a:r>
              <a:rPr dirty="0" sz="1200" spc="-10">
                <a:latin typeface="Noto Sans"/>
                <a:cs typeface="Noto Sans"/>
              </a:rPr>
              <a:t>survey</a:t>
            </a:r>
            <a:r>
              <a:rPr dirty="0" sz="1200" spc="-45">
                <a:latin typeface="Noto Sans"/>
                <a:cs typeface="Noto Sans"/>
              </a:rPr>
              <a:t> </a:t>
            </a:r>
            <a:r>
              <a:rPr dirty="0" sz="1200" spc="-20">
                <a:latin typeface="Noto Sans"/>
                <a:cs typeface="Noto Sans"/>
              </a:rPr>
              <a:t>menengah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4454" y="3584875"/>
            <a:ext cx="113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Noto Sans"/>
                <a:cs typeface="Noto Sans"/>
              </a:rPr>
              <a:t>9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85675" y="3584875"/>
            <a:ext cx="2496820" cy="3892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420"/>
              </a:lnSpc>
              <a:spcBef>
                <a:spcPts val="160"/>
              </a:spcBef>
            </a:pPr>
            <a:r>
              <a:rPr dirty="0" sz="1200" spc="-10">
                <a:latin typeface="Noto Sans"/>
                <a:cs typeface="Noto Sans"/>
              </a:rPr>
              <a:t>Presentasi dan perbaikan proposal  usaha dan produk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0885" y="4073821"/>
            <a:ext cx="2624455" cy="516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6884" indent="-464820">
              <a:lnSpc>
                <a:spcPct val="100000"/>
              </a:lnSpc>
              <a:spcBef>
                <a:spcPts val="100"/>
              </a:spcBef>
              <a:buAutoNum type="arabicPlain" startAt="10"/>
              <a:tabLst>
                <a:tab pos="476884" algn="l"/>
                <a:tab pos="477520" algn="l"/>
              </a:tabLst>
            </a:pPr>
            <a:r>
              <a:rPr dirty="0" sz="1200" spc="-15">
                <a:latin typeface="Noto Sans"/>
                <a:cs typeface="Noto Sans"/>
              </a:rPr>
              <a:t>Menjalankan </a:t>
            </a:r>
            <a:r>
              <a:rPr dirty="0" sz="1200" spc="-10">
                <a:latin typeface="Noto Sans"/>
                <a:cs typeface="Noto Sans"/>
              </a:rPr>
              <a:t>usaha </a:t>
            </a:r>
            <a:r>
              <a:rPr dirty="0" sz="1200" spc="-15">
                <a:latin typeface="Noto Sans"/>
                <a:cs typeface="Noto Sans"/>
              </a:rPr>
              <a:t>skala</a:t>
            </a:r>
            <a:r>
              <a:rPr dirty="0" sz="1200" spc="5">
                <a:latin typeface="Noto Sans"/>
                <a:cs typeface="Noto Sans"/>
              </a:rPr>
              <a:t> </a:t>
            </a:r>
            <a:r>
              <a:rPr dirty="0" sz="1200" spc="-15">
                <a:latin typeface="Noto Sans"/>
                <a:cs typeface="Noto Sans"/>
              </a:rPr>
              <a:t>kecil</a:t>
            </a:r>
            <a:endParaRPr sz="1200">
              <a:latin typeface="Noto Sans"/>
              <a:cs typeface="Noto Sans"/>
            </a:endParaRPr>
          </a:p>
          <a:p>
            <a:pPr marL="476884" indent="-464820">
              <a:lnSpc>
                <a:spcPct val="100000"/>
              </a:lnSpc>
              <a:spcBef>
                <a:spcPts val="985"/>
              </a:spcBef>
              <a:buAutoNum type="arabicPlain" startAt="10"/>
              <a:tabLst>
                <a:tab pos="476884" algn="l"/>
                <a:tab pos="477520" algn="l"/>
              </a:tabLst>
            </a:pPr>
            <a:r>
              <a:rPr dirty="0" sz="1200" spc="-20">
                <a:latin typeface="Noto Sans"/>
                <a:cs typeface="Noto Sans"/>
              </a:rPr>
              <a:t>Perhitungan</a:t>
            </a:r>
            <a:r>
              <a:rPr dirty="0" sz="1200" spc="-10">
                <a:latin typeface="Noto Sans"/>
                <a:cs typeface="Noto Sans"/>
              </a:rPr>
              <a:t> </a:t>
            </a:r>
            <a:r>
              <a:rPr dirty="0" sz="1200" spc="-20">
                <a:latin typeface="Noto Sans"/>
                <a:cs typeface="Noto Sans"/>
              </a:rPr>
              <a:t>laba-rugi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0885" y="4689773"/>
            <a:ext cx="2367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6884" algn="l"/>
              </a:tabLst>
            </a:pPr>
            <a:r>
              <a:rPr dirty="0" sz="1200" spc="-5">
                <a:latin typeface="Noto Sans"/>
                <a:cs typeface="Noto Sans"/>
              </a:rPr>
              <a:t>12	</a:t>
            </a:r>
            <a:r>
              <a:rPr dirty="0" sz="1200" spc="-10">
                <a:latin typeface="Noto Sans"/>
                <a:cs typeface="Noto Sans"/>
              </a:rPr>
              <a:t>Pembuatan laporan</a:t>
            </a:r>
            <a:r>
              <a:rPr dirty="0" sz="1200" spc="-70">
                <a:latin typeface="Noto Sans"/>
                <a:cs typeface="Noto Sans"/>
              </a:rPr>
              <a:t> </a:t>
            </a:r>
            <a:r>
              <a:rPr dirty="0" sz="1200" spc="-10">
                <a:latin typeface="Noto Sans"/>
                <a:cs typeface="Noto Sans"/>
              </a:rPr>
              <a:t>usaha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53491" y="205536"/>
            <a:ext cx="553720" cy="45720"/>
          </a:xfrm>
          <a:custGeom>
            <a:avLst/>
            <a:gdLst/>
            <a:ahLst/>
            <a:cxnLst/>
            <a:rect l="l" t="t" r="r" b="b"/>
            <a:pathLst>
              <a:path w="553719" h="45720">
                <a:moveTo>
                  <a:pt x="32118" y="24295"/>
                </a:moveTo>
                <a:lnTo>
                  <a:pt x="2171" y="215"/>
                </a:lnTo>
                <a:lnTo>
                  <a:pt x="0" y="9779"/>
                </a:lnTo>
                <a:lnTo>
                  <a:pt x="25793" y="36626"/>
                </a:lnTo>
                <a:lnTo>
                  <a:pt x="32118" y="24295"/>
                </a:lnTo>
                <a:close/>
              </a:path>
              <a:path w="553719" h="45720">
                <a:moveTo>
                  <a:pt x="44754" y="3441"/>
                </a:moveTo>
                <a:lnTo>
                  <a:pt x="37693" y="0"/>
                </a:lnTo>
                <a:lnTo>
                  <a:pt x="38036" y="4343"/>
                </a:lnTo>
                <a:lnTo>
                  <a:pt x="32118" y="24295"/>
                </a:lnTo>
                <a:lnTo>
                  <a:pt x="41656" y="33197"/>
                </a:lnTo>
                <a:lnTo>
                  <a:pt x="44754" y="3441"/>
                </a:lnTo>
                <a:close/>
              </a:path>
              <a:path w="553719" h="45720">
                <a:moveTo>
                  <a:pt x="553275" y="23063"/>
                </a:moveTo>
                <a:lnTo>
                  <a:pt x="552107" y="12192"/>
                </a:lnTo>
                <a:lnTo>
                  <a:pt x="531088" y="28562"/>
                </a:lnTo>
                <a:lnTo>
                  <a:pt x="510806" y="12763"/>
                </a:lnTo>
                <a:lnTo>
                  <a:pt x="509625" y="23622"/>
                </a:lnTo>
                <a:lnTo>
                  <a:pt x="527850" y="45148"/>
                </a:lnTo>
                <a:lnTo>
                  <a:pt x="531520" y="31686"/>
                </a:lnTo>
                <a:lnTo>
                  <a:pt x="535051" y="44577"/>
                </a:lnTo>
                <a:lnTo>
                  <a:pt x="553275" y="230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5798" y="111525"/>
            <a:ext cx="1208381" cy="60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056379" cy="5143500"/>
            <a:chOff x="0" y="0"/>
            <a:chExt cx="4056379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056246" cy="51434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02404" cy="5143500"/>
            </a:xfrm>
            <a:custGeom>
              <a:avLst/>
              <a:gdLst/>
              <a:ahLst/>
              <a:cxnLst/>
              <a:rect l="l" t="t" r="r" b="b"/>
              <a:pathLst>
                <a:path w="4002404" h="5143500">
                  <a:moveTo>
                    <a:pt x="0" y="0"/>
                  </a:moveTo>
                  <a:lnTo>
                    <a:pt x="4001817" y="0"/>
                  </a:lnTo>
                  <a:lnTo>
                    <a:pt x="4001817" y="5143489"/>
                  </a:lnTo>
                  <a:lnTo>
                    <a:pt x="0" y="5143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9E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01816" y="0"/>
              <a:ext cx="0" cy="5143500"/>
            </a:xfrm>
            <a:custGeom>
              <a:avLst/>
              <a:gdLst/>
              <a:ahLst/>
              <a:cxnLst/>
              <a:rect l="l" t="t" r="r" b="b"/>
              <a:pathLst>
                <a:path w="0" h="5143500">
                  <a:moveTo>
                    <a:pt x="0" y="0"/>
                  </a:moveTo>
                  <a:lnTo>
                    <a:pt x="0" y="514348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4662090" y="633606"/>
            <a:ext cx="3856354" cy="4132579"/>
            <a:chOff x="4662090" y="633606"/>
            <a:chExt cx="3856354" cy="4132579"/>
          </a:xfrm>
        </p:grpSpPr>
        <p:sp>
          <p:nvSpPr>
            <p:cNvPr id="7" name="object 7"/>
            <p:cNvSpPr/>
            <p:nvPr/>
          </p:nvSpPr>
          <p:spPr>
            <a:xfrm>
              <a:off x="6144012" y="4315216"/>
              <a:ext cx="1622425" cy="450850"/>
            </a:xfrm>
            <a:custGeom>
              <a:avLst/>
              <a:gdLst/>
              <a:ahLst/>
              <a:cxnLst/>
              <a:rect l="l" t="t" r="r" b="b"/>
              <a:pathLst>
                <a:path w="1622425" h="450850">
                  <a:moveTo>
                    <a:pt x="810898" y="450599"/>
                  </a:moveTo>
                  <a:lnTo>
                    <a:pt x="740930" y="449772"/>
                  </a:lnTo>
                  <a:lnTo>
                    <a:pt x="672615" y="447336"/>
                  </a:lnTo>
                  <a:lnTo>
                    <a:pt x="606197" y="443358"/>
                  </a:lnTo>
                  <a:lnTo>
                    <a:pt x="541917" y="437907"/>
                  </a:lnTo>
                  <a:lnTo>
                    <a:pt x="480021" y="431050"/>
                  </a:lnTo>
                  <a:lnTo>
                    <a:pt x="420752" y="422855"/>
                  </a:lnTo>
                  <a:lnTo>
                    <a:pt x="364352" y="413389"/>
                  </a:lnTo>
                  <a:lnTo>
                    <a:pt x="311065" y="402720"/>
                  </a:lnTo>
                  <a:lnTo>
                    <a:pt x="261135" y="390915"/>
                  </a:lnTo>
                  <a:lnTo>
                    <a:pt x="214806" y="378043"/>
                  </a:lnTo>
                  <a:lnTo>
                    <a:pt x="172319" y="364170"/>
                  </a:lnTo>
                  <a:lnTo>
                    <a:pt x="133919" y="349365"/>
                  </a:lnTo>
                  <a:lnTo>
                    <a:pt x="70354" y="317227"/>
                  </a:lnTo>
                  <a:lnTo>
                    <a:pt x="26057" y="282171"/>
                  </a:lnTo>
                  <a:lnTo>
                    <a:pt x="2976" y="244738"/>
                  </a:lnTo>
                  <a:lnTo>
                    <a:pt x="0" y="225299"/>
                  </a:lnTo>
                  <a:lnTo>
                    <a:pt x="2976" y="205860"/>
                  </a:lnTo>
                  <a:lnTo>
                    <a:pt x="26057" y="168427"/>
                  </a:lnTo>
                  <a:lnTo>
                    <a:pt x="70354" y="133371"/>
                  </a:lnTo>
                  <a:lnTo>
                    <a:pt x="133919" y="101233"/>
                  </a:lnTo>
                  <a:lnTo>
                    <a:pt x="172319" y="86428"/>
                  </a:lnTo>
                  <a:lnTo>
                    <a:pt x="214806" y="72555"/>
                  </a:lnTo>
                  <a:lnTo>
                    <a:pt x="261135" y="59683"/>
                  </a:lnTo>
                  <a:lnTo>
                    <a:pt x="311065" y="47878"/>
                  </a:lnTo>
                  <a:lnTo>
                    <a:pt x="364352" y="37209"/>
                  </a:lnTo>
                  <a:lnTo>
                    <a:pt x="420752" y="27743"/>
                  </a:lnTo>
                  <a:lnTo>
                    <a:pt x="480021" y="19548"/>
                  </a:lnTo>
                  <a:lnTo>
                    <a:pt x="541917" y="12691"/>
                  </a:lnTo>
                  <a:lnTo>
                    <a:pt x="606197" y="7240"/>
                  </a:lnTo>
                  <a:lnTo>
                    <a:pt x="672615" y="3262"/>
                  </a:lnTo>
                  <a:lnTo>
                    <a:pt x="740930" y="827"/>
                  </a:lnTo>
                  <a:lnTo>
                    <a:pt x="810898" y="0"/>
                  </a:lnTo>
                  <a:lnTo>
                    <a:pt x="880866" y="827"/>
                  </a:lnTo>
                  <a:lnTo>
                    <a:pt x="949181" y="3262"/>
                  </a:lnTo>
                  <a:lnTo>
                    <a:pt x="1015599" y="7240"/>
                  </a:lnTo>
                  <a:lnTo>
                    <a:pt x="1079878" y="12691"/>
                  </a:lnTo>
                  <a:lnTo>
                    <a:pt x="1141774" y="19548"/>
                  </a:lnTo>
                  <a:lnTo>
                    <a:pt x="1201044" y="27743"/>
                  </a:lnTo>
                  <a:lnTo>
                    <a:pt x="1257444" y="37209"/>
                  </a:lnTo>
                  <a:lnTo>
                    <a:pt x="1310730" y="47878"/>
                  </a:lnTo>
                  <a:lnTo>
                    <a:pt x="1360660" y="59683"/>
                  </a:lnTo>
                  <a:lnTo>
                    <a:pt x="1406990" y="72555"/>
                  </a:lnTo>
                  <a:lnTo>
                    <a:pt x="1449477" y="86428"/>
                  </a:lnTo>
                  <a:lnTo>
                    <a:pt x="1487876" y="101233"/>
                  </a:lnTo>
                  <a:lnTo>
                    <a:pt x="1551441" y="133371"/>
                  </a:lnTo>
                  <a:lnTo>
                    <a:pt x="1595738" y="168427"/>
                  </a:lnTo>
                  <a:lnTo>
                    <a:pt x="1618820" y="205860"/>
                  </a:lnTo>
                  <a:lnTo>
                    <a:pt x="1621796" y="225299"/>
                  </a:lnTo>
                  <a:lnTo>
                    <a:pt x="1618820" y="244738"/>
                  </a:lnTo>
                  <a:lnTo>
                    <a:pt x="1595738" y="282171"/>
                  </a:lnTo>
                  <a:lnTo>
                    <a:pt x="1551441" y="317227"/>
                  </a:lnTo>
                  <a:lnTo>
                    <a:pt x="1487876" y="349365"/>
                  </a:lnTo>
                  <a:lnTo>
                    <a:pt x="1449477" y="364170"/>
                  </a:lnTo>
                  <a:lnTo>
                    <a:pt x="1406990" y="378043"/>
                  </a:lnTo>
                  <a:lnTo>
                    <a:pt x="1360660" y="390915"/>
                  </a:lnTo>
                  <a:lnTo>
                    <a:pt x="1310730" y="402720"/>
                  </a:lnTo>
                  <a:lnTo>
                    <a:pt x="1257444" y="413389"/>
                  </a:lnTo>
                  <a:lnTo>
                    <a:pt x="1201044" y="422855"/>
                  </a:lnTo>
                  <a:lnTo>
                    <a:pt x="1141774" y="431050"/>
                  </a:lnTo>
                  <a:lnTo>
                    <a:pt x="1079878" y="437907"/>
                  </a:lnTo>
                  <a:lnTo>
                    <a:pt x="1015599" y="443358"/>
                  </a:lnTo>
                  <a:lnTo>
                    <a:pt x="949181" y="447336"/>
                  </a:lnTo>
                  <a:lnTo>
                    <a:pt x="880866" y="449772"/>
                  </a:lnTo>
                  <a:lnTo>
                    <a:pt x="810898" y="450599"/>
                  </a:lnTo>
                  <a:close/>
                </a:path>
              </a:pathLst>
            </a:custGeom>
            <a:solidFill>
              <a:srgbClr val="B35E05">
                <a:alpha val="19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72531" y="3428555"/>
              <a:ext cx="1655445" cy="1017269"/>
            </a:xfrm>
            <a:custGeom>
              <a:avLst/>
              <a:gdLst/>
              <a:ahLst/>
              <a:cxnLst/>
              <a:rect l="l" t="t" r="r" b="b"/>
              <a:pathLst>
                <a:path w="1655445" h="1017270">
                  <a:moveTo>
                    <a:pt x="878725" y="0"/>
                  </a:moveTo>
                  <a:lnTo>
                    <a:pt x="776478" y="0"/>
                  </a:lnTo>
                  <a:lnTo>
                    <a:pt x="776478" y="308292"/>
                  </a:lnTo>
                  <a:lnTo>
                    <a:pt x="792949" y="308292"/>
                  </a:lnTo>
                  <a:lnTo>
                    <a:pt x="862330" y="308292"/>
                  </a:lnTo>
                  <a:lnTo>
                    <a:pt x="878725" y="308292"/>
                  </a:lnTo>
                  <a:lnTo>
                    <a:pt x="878725" y="0"/>
                  </a:lnTo>
                  <a:close/>
                </a:path>
                <a:path w="1655445" h="1017270">
                  <a:moveTo>
                    <a:pt x="1654949" y="977087"/>
                  </a:moveTo>
                  <a:lnTo>
                    <a:pt x="852004" y="330098"/>
                  </a:lnTo>
                  <a:lnTo>
                    <a:pt x="829360" y="348411"/>
                  </a:lnTo>
                  <a:lnTo>
                    <a:pt x="829360" y="390918"/>
                  </a:lnTo>
                  <a:lnTo>
                    <a:pt x="825512" y="390918"/>
                  </a:lnTo>
                  <a:lnTo>
                    <a:pt x="827443" y="389369"/>
                  </a:lnTo>
                  <a:lnTo>
                    <a:pt x="829360" y="390918"/>
                  </a:lnTo>
                  <a:lnTo>
                    <a:pt x="829360" y="348411"/>
                  </a:lnTo>
                  <a:lnTo>
                    <a:pt x="827519" y="349897"/>
                  </a:lnTo>
                  <a:lnTo>
                    <a:pt x="802944" y="329996"/>
                  </a:lnTo>
                  <a:lnTo>
                    <a:pt x="0" y="977011"/>
                  </a:lnTo>
                  <a:lnTo>
                    <a:pt x="48945" y="1016673"/>
                  </a:lnTo>
                  <a:lnTo>
                    <a:pt x="792949" y="417169"/>
                  </a:lnTo>
                  <a:lnTo>
                    <a:pt x="792949" y="996569"/>
                  </a:lnTo>
                  <a:lnTo>
                    <a:pt x="862330" y="996569"/>
                  </a:lnTo>
                  <a:lnTo>
                    <a:pt x="862330" y="417487"/>
                  </a:lnTo>
                  <a:lnTo>
                    <a:pt x="1605953" y="1016711"/>
                  </a:lnTo>
                  <a:lnTo>
                    <a:pt x="1654949" y="977087"/>
                  </a:lnTo>
                  <a:close/>
                </a:path>
              </a:pathLst>
            </a:custGeom>
            <a:solidFill>
              <a:srgbClr val="041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98811" y="3736842"/>
              <a:ext cx="203200" cy="83185"/>
            </a:xfrm>
            <a:custGeom>
              <a:avLst/>
              <a:gdLst/>
              <a:ahLst/>
              <a:cxnLst/>
              <a:rect l="l" t="t" r="r" b="b"/>
              <a:pathLst>
                <a:path w="203200" h="83185">
                  <a:moveTo>
                    <a:pt x="202749" y="82624"/>
                  </a:moveTo>
                  <a:lnTo>
                    <a:pt x="0" y="82624"/>
                  </a:lnTo>
                  <a:lnTo>
                    <a:pt x="0" y="0"/>
                  </a:lnTo>
                  <a:lnTo>
                    <a:pt x="202749" y="0"/>
                  </a:lnTo>
                  <a:lnTo>
                    <a:pt x="202749" y="82624"/>
                  </a:lnTo>
                  <a:close/>
                </a:path>
              </a:pathLst>
            </a:custGeom>
            <a:solidFill>
              <a:srgbClr val="85B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499384" y="1341807"/>
              <a:ext cx="245749" cy="198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662090" y="633606"/>
              <a:ext cx="3856354" cy="2795270"/>
            </a:xfrm>
            <a:custGeom>
              <a:avLst/>
              <a:gdLst/>
              <a:ahLst/>
              <a:cxnLst/>
              <a:rect l="l" t="t" r="r" b="b"/>
              <a:pathLst>
                <a:path w="3856354" h="2795270">
                  <a:moveTo>
                    <a:pt x="3855892" y="2795036"/>
                  </a:moveTo>
                  <a:lnTo>
                    <a:pt x="0" y="2795036"/>
                  </a:lnTo>
                  <a:lnTo>
                    <a:pt x="0" y="0"/>
                  </a:lnTo>
                  <a:lnTo>
                    <a:pt x="3855892" y="0"/>
                  </a:lnTo>
                  <a:lnTo>
                    <a:pt x="3855892" y="2795036"/>
                  </a:lnTo>
                  <a:close/>
                </a:path>
              </a:pathLst>
            </a:custGeom>
            <a:solidFill>
              <a:srgbClr val="FDDB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0049" y="383358"/>
            <a:ext cx="238506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4680" algn="l"/>
              </a:tabLst>
            </a:pPr>
            <a:r>
              <a:rPr dirty="0" sz="2700" spc="-345">
                <a:solidFill>
                  <a:srgbClr val="000000"/>
                </a:solidFill>
              </a:rPr>
              <a:t>IV.	</a:t>
            </a:r>
            <a:r>
              <a:rPr dirty="0" sz="2700" spc="-110">
                <a:solidFill>
                  <a:srgbClr val="000000"/>
                </a:solidFill>
              </a:rPr>
              <a:t>Tahap</a:t>
            </a:r>
            <a:r>
              <a:rPr dirty="0" sz="2700" spc="-265">
                <a:solidFill>
                  <a:srgbClr val="000000"/>
                </a:solidFill>
              </a:rPr>
              <a:t> </a:t>
            </a:r>
            <a:r>
              <a:rPr dirty="0" sz="2700" spc="-75">
                <a:solidFill>
                  <a:srgbClr val="000000"/>
                </a:solidFill>
              </a:rPr>
              <a:t>Aksi</a:t>
            </a:r>
            <a:endParaRPr sz="2700"/>
          </a:p>
        </p:txBody>
      </p:sp>
      <p:sp>
        <p:nvSpPr>
          <p:cNvPr id="13" name="object 13"/>
          <p:cNvSpPr txBox="1"/>
          <p:nvPr/>
        </p:nvSpPr>
        <p:spPr>
          <a:xfrm>
            <a:off x="395324" y="2815371"/>
            <a:ext cx="299402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65">
                <a:latin typeface="Verdana"/>
                <a:cs typeface="Verdana"/>
              </a:rPr>
              <a:t>Mengaplikasikan  </a:t>
            </a:r>
            <a:r>
              <a:rPr dirty="0" sz="1800" spc="-80">
                <a:latin typeface="Verdana"/>
                <a:cs typeface="Verdana"/>
              </a:rPr>
              <a:t>pengetahuan,</a:t>
            </a:r>
            <a:r>
              <a:rPr dirty="0" sz="1800" spc="-195">
                <a:latin typeface="Verdana"/>
                <a:cs typeface="Verdana"/>
              </a:rPr>
              <a:t> </a:t>
            </a:r>
            <a:r>
              <a:rPr dirty="0" sz="1800" spc="-95">
                <a:latin typeface="Verdana"/>
                <a:cs typeface="Verdana"/>
              </a:rPr>
              <a:t>keterampilan,  </a:t>
            </a:r>
            <a:r>
              <a:rPr dirty="0" sz="1800" spc="-55">
                <a:latin typeface="Verdana"/>
                <a:cs typeface="Verdana"/>
              </a:rPr>
              <a:t>dan </a:t>
            </a:r>
            <a:r>
              <a:rPr dirty="0" sz="1800" spc="-45">
                <a:latin typeface="Verdana"/>
                <a:cs typeface="Verdana"/>
              </a:rPr>
              <a:t>sikap </a:t>
            </a:r>
            <a:r>
              <a:rPr dirty="0" sz="1800" spc="-55">
                <a:latin typeface="Verdana"/>
                <a:cs typeface="Verdana"/>
              </a:rPr>
              <a:t>yang </a:t>
            </a:r>
            <a:r>
              <a:rPr dirty="0" sz="1800" spc="-15">
                <a:latin typeface="Verdana"/>
                <a:cs typeface="Verdana"/>
              </a:rPr>
              <a:t>didapat  </a:t>
            </a:r>
            <a:r>
              <a:rPr dirty="0" sz="1800" spc="-125">
                <a:latin typeface="Verdana"/>
                <a:cs typeface="Verdana"/>
              </a:rPr>
              <a:t>melalui </a:t>
            </a:r>
            <a:r>
              <a:rPr dirty="0" sz="1800" spc="-45">
                <a:latin typeface="Verdana"/>
                <a:cs typeface="Verdana"/>
              </a:rPr>
              <a:t>aksi </a:t>
            </a:r>
            <a:r>
              <a:rPr dirty="0" sz="1800" spc="-20">
                <a:latin typeface="Verdana"/>
                <a:cs typeface="Verdana"/>
              </a:rPr>
              <a:t>nyata </a:t>
            </a:r>
            <a:r>
              <a:rPr dirty="0" sz="1800" spc="-55">
                <a:latin typeface="Verdana"/>
                <a:cs typeface="Verdana"/>
              </a:rPr>
              <a:t>yang  </a:t>
            </a:r>
            <a:r>
              <a:rPr dirty="0" sz="1800" spc="-105">
                <a:latin typeface="Verdana"/>
                <a:cs typeface="Verdana"/>
              </a:rPr>
              <a:t>bermakna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8277" y="601620"/>
            <a:ext cx="2244090" cy="657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1664"/>
              </a:lnSpc>
              <a:spcBef>
                <a:spcPts val="100"/>
              </a:spcBef>
            </a:pPr>
            <a:r>
              <a:rPr dirty="0" sz="1400" spc="-50">
                <a:latin typeface="Verdana"/>
                <a:cs typeface="Verdana"/>
              </a:rPr>
              <a:t>Kegiatan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225">
                <a:latin typeface="Verdana"/>
                <a:cs typeface="Verdana"/>
              </a:rPr>
              <a:t>10</a:t>
            </a:r>
            <a:endParaRPr sz="1400">
              <a:latin typeface="Verdana"/>
              <a:cs typeface="Verdana"/>
            </a:endParaRPr>
          </a:p>
          <a:p>
            <a:pPr marR="5080">
              <a:lnSpc>
                <a:spcPts val="1650"/>
              </a:lnSpc>
              <a:spcBef>
                <a:spcPts val="65"/>
              </a:spcBef>
            </a:pPr>
            <a:r>
              <a:rPr dirty="0" sz="1400" spc="-30">
                <a:latin typeface="Verdana"/>
                <a:cs typeface="Verdana"/>
              </a:rPr>
              <a:t>Strategi </a:t>
            </a:r>
            <a:r>
              <a:rPr dirty="0" sz="1400" spc="-45">
                <a:latin typeface="Verdana"/>
                <a:cs typeface="Verdana"/>
              </a:rPr>
              <a:t>dan </a:t>
            </a:r>
            <a:r>
              <a:rPr dirty="0" sz="1400" spc="-80">
                <a:latin typeface="Verdana"/>
                <a:cs typeface="Verdana"/>
              </a:rPr>
              <a:t>Inovasi</a:t>
            </a:r>
            <a:r>
              <a:rPr dirty="0" sz="1400" spc="-254">
                <a:latin typeface="Verdana"/>
                <a:cs typeface="Verdana"/>
              </a:rPr>
              <a:t> </a:t>
            </a:r>
            <a:r>
              <a:rPr dirty="0" sz="1400" spc="-80">
                <a:latin typeface="Verdana"/>
                <a:cs typeface="Verdana"/>
              </a:rPr>
              <a:t>dalam  </a:t>
            </a:r>
            <a:r>
              <a:rPr dirty="0" sz="1400" spc="-45">
                <a:latin typeface="Verdana"/>
                <a:cs typeface="Verdana"/>
              </a:rPr>
              <a:t>Berwirausaha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38671" y="1020719"/>
            <a:ext cx="3130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Verdana"/>
                <a:cs typeface="Verdana"/>
              </a:rPr>
              <a:t>4JP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8277" y="1449344"/>
            <a:ext cx="1917700" cy="193421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R="36195">
              <a:lnSpc>
                <a:spcPts val="1650"/>
              </a:lnSpc>
              <a:spcBef>
                <a:spcPts val="180"/>
              </a:spcBef>
            </a:pPr>
            <a:r>
              <a:rPr dirty="0" sz="1400" spc="-50">
                <a:latin typeface="Verdana"/>
                <a:cs typeface="Verdana"/>
              </a:rPr>
              <a:t>Kegiatan </a:t>
            </a:r>
            <a:r>
              <a:rPr dirty="0" sz="1400" spc="-450">
                <a:latin typeface="Verdana"/>
                <a:cs typeface="Verdana"/>
              </a:rPr>
              <a:t>11  </a:t>
            </a:r>
            <a:r>
              <a:rPr dirty="0" sz="1400" spc="-75">
                <a:latin typeface="Verdana"/>
                <a:cs typeface="Verdana"/>
              </a:rPr>
              <a:t>Penyempurnaan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-45">
                <a:latin typeface="Verdana"/>
                <a:cs typeface="Verdana"/>
              </a:rPr>
              <a:t>Karya  dan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Strategi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400" spc="-275">
                <a:latin typeface="Verdana"/>
                <a:cs typeface="Verdana"/>
              </a:rPr>
              <a:t>12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JP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Verdana"/>
              <a:cs typeface="Verdana"/>
            </a:endParaRPr>
          </a:p>
          <a:p>
            <a:pPr>
              <a:lnSpc>
                <a:spcPts val="1664"/>
              </a:lnSpc>
            </a:pPr>
            <a:r>
              <a:rPr dirty="0" sz="1400" spc="-50">
                <a:latin typeface="Verdana"/>
                <a:cs typeface="Verdana"/>
              </a:rPr>
              <a:t>Kegiatan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275">
                <a:latin typeface="Verdana"/>
                <a:cs typeface="Verdana"/>
              </a:rPr>
              <a:t>12</a:t>
            </a:r>
            <a:endParaRPr sz="1400">
              <a:latin typeface="Verdana"/>
              <a:cs typeface="Verdana"/>
            </a:endParaRPr>
          </a:p>
          <a:p>
            <a:pPr marR="5080">
              <a:lnSpc>
                <a:spcPts val="1650"/>
              </a:lnSpc>
              <a:spcBef>
                <a:spcPts val="65"/>
              </a:spcBef>
            </a:pPr>
            <a:r>
              <a:rPr dirty="0" sz="1400" spc="-60">
                <a:latin typeface="Verdana"/>
                <a:cs typeface="Verdana"/>
              </a:rPr>
              <a:t>Wirausaha </a:t>
            </a:r>
            <a:r>
              <a:rPr dirty="0" sz="1400" spc="-45">
                <a:latin typeface="Verdana"/>
                <a:cs typeface="Verdana"/>
              </a:rPr>
              <a:t>Mandiri</a:t>
            </a:r>
            <a:r>
              <a:rPr dirty="0" sz="1400" spc="-210">
                <a:latin typeface="Verdana"/>
                <a:cs typeface="Verdana"/>
              </a:rPr>
              <a:t> </a:t>
            </a:r>
            <a:r>
              <a:rPr dirty="0" sz="1400" spc="-45">
                <a:latin typeface="Verdana"/>
                <a:cs typeface="Verdana"/>
              </a:rPr>
              <a:t>dan  </a:t>
            </a:r>
            <a:r>
              <a:rPr dirty="0" sz="1400" spc="-65">
                <a:latin typeface="Verdana"/>
                <a:cs typeface="Verdana"/>
              </a:rPr>
              <a:t>Berkelanjutan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38671" y="3144791"/>
            <a:ext cx="4076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275">
                <a:latin typeface="Verdana"/>
                <a:cs typeface="Verdana"/>
              </a:rPr>
              <a:t>12</a:t>
            </a:r>
            <a:r>
              <a:rPr dirty="0" sz="1400" spc="-17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JP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87583" y="564082"/>
            <a:ext cx="4187825" cy="2934335"/>
          </a:xfrm>
          <a:custGeom>
            <a:avLst/>
            <a:gdLst/>
            <a:ahLst/>
            <a:cxnLst/>
            <a:rect l="l" t="t" r="r" b="b"/>
            <a:pathLst>
              <a:path w="4187825" h="2934335">
                <a:moveTo>
                  <a:pt x="4187698" y="2864472"/>
                </a:moveTo>
                <a:lnTo>
                  <a:pt x="0" y="2864472"/>
                </a:lnTo>
                <a:lnTo>
                  <a:pt x="0" y="2933992"/>
                </a:lnTo>
                <a:lnTo>
                  <a:pt x="4187698" y="2933992"/>
                </a:lnTo>
                <a:lnTo>
                  <a:pt x="4187698" y="2864472"/>
                </a:lnTo>
                <a:close/>
              </a:path>
              <a:path w="4187825" h="2934335">
                <a:moveTo>
                  <a:pt x="4187698" y="0"/>
                </a:moveTo>
                <a:lnTo>
                  <a:pt x="0" y="0"/>
                </a:lnTo>
                <a:lnTo>
                  <a:pt x="0" y="69532"/>
                </a:lnTo>
                <a:lnTo>
                  <a:pt x="4187698" y="69532"/>
                </a:lnTo>
                <a:lnTo>
                  <a:pt x="4187698" y="0"/>
                </a:lnTo>
                <a:close/>
              </a:path>
            </a:pathLst>
          </a:custGeom>
          <a:solidFill>
            <a:srgbClr val="0418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65</a:t>
            </a:fld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7474" y="61340"/>
            <a:ext cx="7554595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65"/>
              <a:t>KEGIATAN </a:t>
            </a:r>
            <a:r>
              <a:rPr dirty="0" sz="2300" spc="-380"/>
              <a:t>10: </a:t>
            </a:r>
            <a:r>
              <a:rPr dirty="0" sz="2300" spc="-45"/>
              <a:t>Strategi </a:t>
            </a:r>
            <a:r>
              <a:rPr dirty="0" sz="2300" spc="-65"/>
              <a:t>dan </a:t>
            </a:r>
            <a:r>
              <a:rPr dirty="0" sz="2300" spc="-125"/>
              <a:t>Inovasi </a:t>
            </a:r>
            <a:r>
              <a:rPr dirty="0" sz="2300" spc="-120"/>
              <a:t>dalam</a:t>
            </a:r>
            <a:r>
              <a:rPr dirty="0" sz="2300" spc="-290"/>
              <a:t> </a:t>
            </a:r>
            <a:r>
              <a:rPr dirty="0" sz="2300" spc="-70"/>
              <a:t>Berwirausaha</a:t>
            </a:r>
            <a:endParaRPr sz="23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65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0724" y="882198"/>
          <a:ext cx="8674100" cy="3975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54415"/>
              </a:tblGrid>
              <a:tr h="73659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Tujuan Pembelajaran: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memahami bauran pemasaran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sebagai bagian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dari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strategi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dalam</a:t>
                      </a:r>
                      <a:r>
                        <a:rPr dirty="0" sz="1000" spc="7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berwirausaha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mendemonstrasikan kemampuan berpikir kritis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konsep pemasaran melalui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aktivitas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1000" spc="8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dilakukan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memahami inovasi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sebagai bagian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dari keberlanjutan sebuah</a:t>
                      </a:r>
                      <a:r>
                        <a:rPr dirty="0" sz="1000" spc="5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usaha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58419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Waktu: 4JP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7150" marR="59690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Bahan: jurnal peserta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didik,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alat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tulis,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buku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bacaan,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perangkat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audio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visual,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komputer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jaringan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internet, narasumber,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kunjungan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Guru:Moderator/Fasilitator/Narasumber/Supervisi/Konsultasi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2641994">
                <a:tc>
                  <a:txBody>
                    <a:bodyPr/>
                    <a:lstStyle/>
                    <a:p>
                      <a:pPr marL="57150" marR="179705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Persiapan: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menyiapkan materi untuk penjelasan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bauran pemasaran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4P. 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dapat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mengundang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mapel ekonomi/bisnis dan manajemen  untuk menjadi pemateri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tamu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 kelas.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juga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dapat memutarkan video untuk penjelasan ini. Untuk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pembuka,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dapat memantik peserta didik 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membawa beberapa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barang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konsumsi (atau menunjukkan</a:t>
                      </a:r>
                      <a:r>
                        <a:rPr dirty="0" sz="900" spc="4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gambarnya).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ts val="1065"/>
                        </a:lnSpc>
                        <a:spcBef>
                          <a:spcPts val="990"/>
                        </a:spcBef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Pelaksanaan: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3715" marR="547370" indent="-265430">
                        <a:lnSpc>
                          <a:spcPts val="1050"/>
                        </a:lnSpc>
                        <a:spcBef>
                          <a:spcPts val="45"/>
                        </a:spcBef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menunjukkan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gambar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produk lalu mendiskusikan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peserta didik pertanyaan-pertanyaan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produk. Contoh ada pada jurnal. 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Guru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memberikan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penjelasan: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Produk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dapat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berupa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barang,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jasa,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atau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acara.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Barang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adalah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sesuatu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digunakan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atau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dikonsumsi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(contoh: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3715" marR="233045">
                        <a:lnSpc>
                          <a:spcPts val="1050"/>
                        </a:lnSpc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makanan, minuman,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alat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tulis).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Jasa adalah sesuatu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orang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lakukan untuk membantu kita (jasa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angkutan, potong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rambut). Acara adalah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kegiatan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bertema untuk suatu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tujuan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(contoh: konser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musik,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kompetensi</a:t>
                      </a:r>
                      <a:r>
                        <a:rPr dirty="0" sz="900" spc="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olahraga)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4350" indent="-265430">
                        <a:lnSpc>
                          <a:spcPts val="1005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mendiskusikan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peserta didik pertanyaan-pertanyaan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tentang produk,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harga,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promosi, dan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tempat .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(pertanyaan panduan ada pada</a:t>
                      </a:r>
                      <a:r>
                        <a:rPr dirty="0" sz="900" spc="2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jurnal)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3715" marR="326390" indent="-265430">
                        <a:lnSpc>
                          <a:spcPts val="1050"/>
                        </a:lnSpc>
                        <a:spcBef>
                          <a:spcPts val="45"/>
                        </a:spcBef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membuka diskusi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peserta didik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teknologi. peserta didik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berbagi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pengalaman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mereka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menggunakan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teknologi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sehari-hari dan 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bagaimana teknologi mempengaruhi</a:t>
                      </a:r>
                      <a:r>
                        <a:rPr dirty="0" sz="900" spc="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kehidupan.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13715" marR="212090" indent="-265430">
                        <a:lnSpc>
                          <a:spcPts val="105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bersama peserta didik menyaksikan contoh inovasi pada teknologi. Pertanyaan: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bagaimana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inovasi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menggunakan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teknologi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membantu  memecahkan masalah dan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meningkatkan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eﬁsiensi serta produktivitas. (pertanyaan panduan pada</a:t>
                      </a:r>
                      <a:r>
                        <a:rPr dirty="0" sz="900" spc="4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jurnal)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 marR="217804">
                        <a:lnSpc>
                          <a:spcPts val="1050"/>
                        </a:lnSpc>
                        <a:spcBef>
                          <a:spcPts val="1045"/>
                        </a:spcBef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Tugas: Mengamati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perkembangan teknologi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 daerah. Apa aspek kehidupan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berubah dalam sepuluh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tahun terakhir?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Apa manfaat dari inovasi di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bidang 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teknologi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bagi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aspek kehidupan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tersebut?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Hasil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pengamatan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dituliskan dalam</a:t>
                      </a:r>
                      <a:r>
                        <a:rPr dirty="0" sz="900" spc="5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jurnal.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24216" y="3065593"/>
            <a:ext cx="351536" cy="1158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28223" y="3214639"/>
            <a:ext cx="315970" cy="1009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60157" y="3132750"/>
            <a:ext cx="373538" cy="1114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37363" y="1170122"/>
            <a:ext cx="1293017" cy="1293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28820" y="3046543"/>
            <a:ext cx="914398" cy="1314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2399" y="3046548"/>
            <a:ext cx="1293014" cy="12930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24992" y="1170122"/>
            <a:ext cx="1293017" cy="12930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12620" y="1170122"/>
            <a:ext cx="1293017" cy="1293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399" y="1170122"/>
            <a:ext cx="1293014" cy="12930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497584" y="1170122"/>
            <a:ext cx="1647189" cy="3158490"/>
          </a:xfrm>
          <a:custGeom>
            <a:avLst/>
            <a:gdLst/>
            <a:ahLst/>
            <a:cxnLst/>
            <a:rect l="l" t="t" r="r" b="b"/>
            <a:pathLst>
              <a:path w="1647190" h="3158490">
                <a:moveTo>
                  <a:pt x="1646696" y="3158093"/>
                </a:moveTo>
                <a:lnTo>
                  <a:pt x="0" y="3158093"/>
                </a:lnTo>
                <a:lnTo>
                  <a:pt x="0" y="0"/>
                </a:lnTo>
                <a:lnTo>
                  <a:pt x="1646696" y="0"/>
                </a:lnTo>
                <a:lnTo>
                  <a:pt x="1646696" y="3158093"/>
                </a:lnTo>
                <a:close/>
              </a:path>
            </a:pathLst>
          </a:custGeom>
          <a:solidFill>
            <a:srgbClr val="F9977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561088" y="1797435"/>
            <a:ext cx="11398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latin typeface="Verdana"/>
                <a:cs typeface="Verdana"/>
              </a:rPr>
              <a:t>Panduan</a:t>
            </a:r>
            <a:r>
              <a:rPr dirty="0" sz="1100" spc="-120">
                <a:latin typeface="Verdana"/>
                <a:cs typeface="Verdana"/>
              </a:rPr>
              <a:t> </a:t>
            </a:r>
            <a:r>
              <a:rPr dirty="0" sz="1100" spc="-75">
                <a:latin typeface="Verdana"/>
                <a:cs typeface="Verdana"/>
              </a:rPr>
              <a:t>Diskusi: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65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7503968" y="2121797"/>
            <a:ext cx="143446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315" marR="59055" indent="-1885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34950" algn="l"/>
              </a:tabLst>
            </a:pPr>
            <a:r>
              <a:rPr dirty="0" sz="1000" spc="-30">
                <a:latin typeface="Verdana"/>
                <a:cs typeface="Verdana"/>
              </a:rPr>
              <a:t>Produk </a:t>
            </a:r>
            <a:r>
              <a:rPr dirty="0" sz="1000" spc="-75">
                <a:latin typeface="Verdana"/>
                <a:cs typeface="Verdana"/>
              </a:rPr>
              <a:t>mana </a:t>
            </a:r>
            <a:r>
              <a:rPr dirty="0" sz="1000" spc="-35">
                <a:latin typeface="Verdana"/>
                <a:cs typeface="Verdana"/>
              </a:rPr>
              <a:t>yang  </a:t>
            </a:r>
            <a:r>
              <a:rPr dirty="0" sz="1000" spc="-80">
                <a:latin typeface="Verdana"/>
                <a:cs typeface="Verdana"/>
              </a:rPr>
              <a:t>menjadi</a:t>
            </a:r>
            <a:r>
              <a:rPr dirty="0" sz="1000" spc="-125">
                <a:latin typeface="Verdana"/>
                <a:cs typeface="Verdana"/>
              </a:rPr>
              <a:t> </a:t>
            </a:r>
            <a:r>
              <a:rPr dirty="0" sz="1000" spc="-35">
                <a:latin typeface="Verdana"/>
                <a:cs typeface="Verdana"/>
              </a:rPr>
              <a:t>favoritmu?</a:t>
            </a:r>
            <a:endParaRPr sz="1000">
              <a:latin typeface="Verdana"/>
              <a:cs typeface="Verdana"/>
            </a:endParaRPr>
          </a:p>
          <a:p>
            <a:pPr marL="234315" marR="5080" indent="-220345">
              <a:lnSpc>
                <a:spcPct val="100000"/>
              </a:lnSpc>
              <a:buAutoNum type="arabicPeriod"/>
              <a:tabLst>
                <a:tab pos="234950" algn="l"/>
              </a:tabLst>
            </a:pPr>
            <a:r>
              <a:rPr dirty="0" sz="1000" spc="-30">
                <a:latin typeface="Verdana"/>
                <a:cs typeface="Verdana"/>
              </a:rPr>
              <a:t>Produk </a:t>
            </a:r>
            <a:r>
              <a:rPr dirty="0" sz="1000" spc="-75">
                <a:latin typeface="Verdana"/>
                <a:cs typeface="Verdana"/>
              </a:rPr>
              <a:t>mana </a:t>
            </a:r>
            <a:r>
              <a:rPr dirty="0" sz="1000" spc="-35">
                <a:latin typeface="Verdana"/>
                <a:cs typeface="Verdana"/>
              </a:rPr>
              <a:t>yang  </a:t>
            </a:r>
            <a:r>
              <a:rPr dirty="0" sz="1000" spc="-40">
                <a:latin typeface="Verdana"/>
                <a:cs typeface="Verdana"/>
              </a:rPr>
              <a:t>sering </a:t>
            </a:r>
            <a:r>
              <a:rPr dirty="0" sz="1000" spc="-95">
                <a:latin typeface="Verdana"/>
                <a:cs typeface="Verdana"/>
              </a:rPr>
              <a:t>kamu  </a:t>
            </a:r>
            <a:r>
              <a:rPr dirty="0" sz="1000" spc="-50">
                <a:latin typeface="Verdana"/>
                <a:cs typeface="Verdana"/>
              </a:rPr>
              <a:t>konsumsi/gunakan?</a:t>
            </a:r>
            <a:endParaRPr sz="1000">
              <a:latin typeface="Verdana"/>
              <a:cs typeface="Verdana"/>
            </a:endParaRPr>
          </a:p>
          <a:p>
            <a:pPr marL="234315" marR="71755" indent="-222250">
              <a:lnSpc>
                <a:spcPct val="100000"/>
              </a:lnSpc>
              <a:buAutoNum type="arabicPeriod"/>
              <a:tabLst>
                <a:tab pos="234950" algn="l"/>
              </a:tabLst>
            </a:pPr>
            <a:r>
              <a:rPr dirty="0" sz="1000" spc="-10">
                <a:latin typeface="Verdana"/>
                <a:cs typeface="Verdana"/>
              </a:rPr>
              <a:t>Apa </a:t>
            </a:r>
            <a:r>
              <a:rPr dirty="0" sz="1000" spc="-35">
                <a:latin typeface="Verdana"/>
                <a:cs typeface="Verdana"/>
              </a:rPr>
              <a:t>yang </a:t>
            </a:r>
            <a:r>
              <a:rPr dirty="0" sz="1000" spc="-80">
                <a:latin typeface="Verdana"/>
                <a:cs typeface="Verdana"/>
              </a:rPr>
              <a:t>menjadi  </a:t>
            </a:r>
            <a:r>
              <a:rPr dirty="0" sz="1000" spc="-20">
                <a:latin typeface="Verdana"/>
                <a:cs typeface="Verdana"/>
              </a:rPr>
              <a:t>alasan </a:t>
            </a:r>
            <a:r>
              <a:rPr dirty="0" sz="1000" spc="-95">
                <a:latin typeface="Verdana"/>
                <a:cs typeface="Verdana"/>
              </a:rPr>
              <a:t>kamu  </a:t>
            </a:r>
            <a:r>
              <a:rPr dirty="0" sz="1000" spc="-70">
                <a:latin typeface="Verdana"/>
                <a:cs typeface="Verdana"/>
              </a:rPr>
              <a:t>mengkonsumsi/  </a:t>
            </a:r>
            <a:r>
              <a:rPr dirty="0" sz="1000" spc="-55">
                <a:latin typeface="Verdana"/>
                <a:cs typeface="Verdana"/>
              </a:rPr>
              <a:t>menggunakannya?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8983" y="2606276"/>
            <a:ext cx="13716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>
                <a:latin typeface="Verdana"/>
                <a:cs typeface="Verdana"/>
              </a:rPr>
              <a:t>A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74279" y="2606276"/>
            <a:ext cx="1358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0">
                <a:latin typeface="Verdana"/>
                <a:cs typeface="Verdana"/>
              </a:rPr>
              <a:t>B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6428" y="2606276"/>
            <a:ext cx="1314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80">
                <a:latin typeface="Verdana"/>
                <a:cs typeface="Verdana"/>
              </a:rPr>
              <a:t>C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53080" y="2606276"/>
            <a:ext cx="13335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5">
                <a:latin typeface="Verdana"/>
                <a:cs typeface="Verdana"/>
              </a:rPr>
              <a:t>D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7005" y="4602064"/>
            <a:ext cx="12128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75"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12795" y="4602064"/>
            <a:ext cx="1187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latin typeface="Verdana"/>
                <a:cs typeface="Verdana"/>
              </a:rPr>
              <a:t>F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1398" y="4602064"/>
            <a:ext cx="13525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45">
                <a:latin typeface="Verdana"/>
                <a:cs typeface="Verdana"/>
              </a:rPr>
              <a:t>G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35568" y="4602064"/>
            <a:ext cx="1397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80">
                <a:latin typeface="Verdana"/>
                <a:cs typeface="Verdana"/>
              </a:rPr>
              <a:t>H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24358" y="4602064"/>
            <a:ext cx="7048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0">
                <a:latin typeface="Verdana"/>
                <a:cs typeface="Verdana"/>
              </a:rPr>
              <a:t>I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29761" y="296721"/>
            <a:ext cx="2073910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0">
                <a:solidFill>
                  <a:srgbClr val="000000"/>
                </a:solidFill>
              </a:rPr>
              <a:t>Mana </a:t>
            </a:r>
            <a:r>
              <a:rPr dirty="0" sz="1600" spc="-50">
                <a:solidFill>
                  <a:srgbClr val="000000"/>
                </a:solidFill>
              </a:rPr>
              <a:t>yang </a:t>
            </a:r>
            <a:r>
              <a:rPr dirty="0" sz="1600" spc="-145">
                <a:solidFill>
                  <a:srgbClr val="000000"/>
                </a:solidFill>
              </a:rPr>
              <a:t>kamu</a:t>
            </a:r>
            <a:r>
              <a:rPr dirty="0" sz="1600" spc="-320">
                <a:solidFill>
                  <a:srgbClr val="000000"/>
                </a:solidFill>
              </a:rPr>
              <a:t> </a:t>
            </a:r>
            <a:r>
              <a:rPr dirty="0" sz="1600" spc="-70">
                <a:solidFill>
                  <a:srgbClr val="000000"/>
                </a:solidFill>
              </a:rPr>
              <a:t>pilih</a:t>
            </a:r>
            <a:endParaRPr sz="16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81088" y="1061472"/>
            <a:ext cx="2421520" cy="1358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9024" y="1109322"/>
            <a:ext cx="1620129" cy="1620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76970" y="1061480"/>
            <a:ext cx="2421520" cy="18161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67247" y="3534892"/>
            <a:ext cx="6739890" cy="1266190"/>
          </a:xfrm>
          <a:prstGeom prst="rect">
            <a:avLst/>
          </a:prstGeom>
          <a:solidFill>
            <a:srgbClr val="F99777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</a:pPr>
            <a:r>
              <a:rPr dirty="0" sz="1100" spc="-10">
                <a:latin typeface="Noto Sans"/>
                <a:cs typeface="Noto Sans"/>
              </a:rPr>
              <a:t>Panduan </a:t>
            </a:r>
            <a:r>
              <a:rPr dirty="0" sz="1100" spc="-5">
                <a:latin typeface="Noto Sans"/>
                <a:cs typeface="Noto Sans"/>
              </a:rPr>
              <a:t>Diskusi:</a:t>
            </a:r>
            <a:endParaRPr sz="11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Noto Sans"/>
              <a:cs typeface="Noto Sans"/>
            </a:endParaRPr>
          </a:p>
          <a:p>
            <a:pPr marL="393700" indent="-21907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93700" algn="l"/>
              </a:tabLst>
            </a:pPr>
            <a:r>
              <a:rPr dirty="0" sz="1100" spc="-10">
                <a:latin typeface="Noto Sans"/>
                <a:cs typeface="Noto Sans"/>
              </a:rPr>
              <a:t>Apa pesan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10">
                <a:latin typeface="Noto Sans"/>
                <a:cs typeface="Noto Sans"/>
              </a:rPr>
              <a:t>difokuskan di setiap</a:t>
            </a:r>
            <a:r>
              <a:rPr dirty="0" sz="1100" spc="35">
                <a:latin typeface="Noto Sans"/>
                <a:cs typeface="Noto Sans"/>
              </a:rPr>
              <a:t> </a:t>
            </a:r>
            <a:r>
              <a:rPr dirty="0" sz="1100" spc="-15">
                <a:latin typeface="Noto Sans"/>
                <a:cs typeface="Noto Sans"/>
              </a:rPr>
              <a:t>iklan?</a:t>
            </a:r>
            <a:endParaRPr sz="1100">
              <a:latin typeface="Noto Sans"/>
              <a:cs typeface="Noto Sans"/>
            </a:endParaRPr>
          </a:p>
          <a:p>
            <a:pPr marL="393700" indent="-219075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393700" algn="l"/>
              </a:tabLst>
            </a:pPr>
            <a:r>
              <a:rPr dirty="0" sz="1100" spc="-25">
                <a:latin typeface="Noto Sans"/>
                <a:cs typeface="Noto Sans"/>
              </a:rPr>
              <a:t>Iklan </a:t>
            </a:r>
            <a:r>
              <a:rPr dirty="0" sz="1100" spc="-10">
                <a:latin typeface="Noto Sans"/>
                <a:cs typeface="Noto Sans"/>
              </a:rPr>
              <a:t>mana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10">
                <a:latin typeface="Noto Sans"/>
                <a:cs typeface="Noto Sans"/>
              </a:rPr>
              <a:t>menarik</a:t>
            </a:r>
            <a:r>
              <a:rPr dirty="0" sz="1100" spc="40">
                <a:latin typeface="Noto Sans"/>
                <a:cs typeface="Noto Sans"/>
              </a:rPr>
              <a:t> </a:t>
            </a:r>
            <a:r>
              <a:rPr dirty="0" sz="1100" spc="-15">
                <a:latin typeface="Noto Sans"/>
                <a:cs typeface="Noto Sans"/>
              </a:rPr>
              <a:t>perhatianmu?</a:t>
            </a:r>
            <a:endParaRPr sz="1100">
              <a:latin typeface="Noto Sans"/>
              <a:cs typeface="Noto Sans"/>
            </a:endParaRPr>
          </a:p>
          <a:p>
            <a:pPr marL="393700" indent="-219075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393700" algn="l"/>
              </a:tabLst>
            </a:pPr>
            <a:r>
              <a:rPr dirty="0" sz="1100" spc="-25">
                <a:latin typeface="Noto Sans"/>
                <a:cs typeface="Noto Sans"/>
              </a:rPr>
              <a:t>Iklan </a:t>
            </a:r>
            <a:r>
              <a:rPr dirty="0" sz="1100" spc="-10">
                <a:latin typeface="Noto Sans"/>
                <a:cs typeface="Noto Sans"/>
              </a:rPr>
              <a:t>mana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25">
                <a:latin typeface="Noto Sans"/>
                <a:cs typeface="Noto Sans"/>
              </a:rPr>
              <a:t>paling </a:t>
            </a:r>
            <a:r>
              <a:rPr dirty="0" sz="1100" spc="-15">
                <a:latin typeface="Noto Sans"/>
                <a:cs typeface="Noto Sans"/>
              </a:rPr>
              <a:t>efektif untuk </a:t>
            </a:r>
            <a:r>
              <a:rPr dirty="0" sz="1100" spc="-10">
                <a:latin typeface="Noto Sans"/>
                <a:cs typeface="Noto Sans"/>
              </a:rPr>
              <a:t>menarik perhatian</a:t>
            </a:r>
            <a:r>
              <a:rPr dirty="0" sz="1100" spc="90">
                <a:latin typeface="Noto Sans"/>
                <a:cs typeface="Noto Sans"/>
              </a:rPr>
              <a:t> </a:t>
            </a:r>
            <a:r>
              <a:rPr dirty="0" sz="1100" spc="-10">
                <a:latin typeface="Noto Sans"/>
                <a:cs typeface="Noto Sans"/>
              </a:rPr>
              <a:t>pembeli?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65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1019962" y="3032795"/>
            <a:ext cx="601789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6840" algn="l"/>
                <a:tab pos="5899150" algn="l"/>
              </a:tabLst>
            </a:pPr>
            <a:r>
              <a:rPr dirty="0" sz="1300" spc="-15">
                <a:latin typeface="Verdana"/>
                <a:cs typeface="Verdana"/>
              </a:rPr>
              <a:t>A</a:t>
            </a:r>
            <a:r>
              <a:rPr dirty="0" sz="1300" spc="-15">
                <a:latin typeface="Verdana"/>
                <a:cs typeface="Verdana"/>
              </a:rPr>
              <a:t>	</a:t>
            </a:r>
            <a:r>
              <a:rPr dirty="0" sz="1300" spc="-30">
                <a:latin typeface="Verdana"/>
                <a:cs typeface="Verdana"/>
              </a:rPr>
              <a:t>B</a:t>
            </a:r>
            <a:r>
              <a:rPr dirty="0" sz="1300" spc="-30">
                <a:latin typeface="Verdana"/>
                <a:cs typeface="Verdana"/>
              </a:rPr>
              <a:t>	</a:t>
            </a:r>
            <a:r>
              <a:rPr dirty="0" sz="1300" spc="-80">
                <a:latin typeface="Verdana"/>
                <a:cs typeface="Verdana"/>
              </a:rPr>
              <a:t>C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9761" y="296721"/>
            <a:ext cx="2073910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0">
                <a:solidFill>
                  <a:srgbClr val="000000"/>
                </a:solidFill>
              </a:rPr>
              <a:t>Mana </a:t>
            </a:r>
            <a:r>
              <a:rPr dirty="0" sz="1600" spc="-50">
                <a:solidFill>
                  <a:srgbClr val="000000"/>
                </a:solidFill>
              </a:rPr>
              <a:t>yang </a:t>
            </a:r>
            <a:r>
              <a:rPr dirty="0" sz="1600" spc="-145">
                <a:solidFill>
                  <a:srgbClr val="000000"/>
                </a:solidFill>
              </a:rPr>
              <a:t>kamu</a:t>
            </a:r>
            <a:r>
              <a:rPr dirty="0" sz="1600" spc="-320">
                <a:solidFill>
                  <a:srgbClr val="000000"/>
                </a:solidFill>
              </a:rPr>
              <a:t> </a:t>
            </a:r>
            <a:r>
              <a:rPr dirty="0" sz="1600" spc="-70">
                <a:solidFill>
                  <a:srgbClr val="000000"/>
                </a:solidFill>
              </a:rPr>
              <a:t>pilih</a:t>
            </a:r>
            <a:endParaRPr sz="16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3197860"/>
            <a:chOff x="0" y="0"/>
            <a:chExt cx="9144000" cy="3197860"/>
          </a:xfrm>
        </p:grpSpPr>
        <p:sp>
          <p:nvSpPr>
            <p:cNvPr id="3" name="object 3"/>
            <p:cNvSpPr/>
            <p:nvPr/>
          </p:nvSpPr>
          <p:spPr>
            <a:xfrm>
              <a:off x="322499" y="784098"/>
              <a:ext cx="4437866" cy="24136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855490" y="784115"/>
              <a:ext cx="2965218" cy="17791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067247" y="3534892"/>
            <a:ext cx="6739890" cy="1266190"/>
          </a:xfrm>
          <a:prstGeom prst="rect">
            <a:avLst/>
          </a:prstGeom>
          <a:solidFill>
            <a:srgbClr val="F99777"/>
          </a:solidFill>
        </p:spPr>
        <p:txBody>
          <a:bodyPr wrap="square" lIns="0" tIns="11303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890"/>
              </a:spcBef>
            </a:pPr>
            <a:r>
              <a:rPr dirty="0" sz="1100" spc="-10">
                <a:latin typeface="Noto Sans"/>
                <a:cs typeface="Noto Sans"/>
              </a:rPr>
              <a:t>Panduan </a:t>
            </a:r>
            <a:r>
              <a:rPr dirty="0" sz="1100" spc="-5">
                <a:latin typeface="Noto Sans"/>
                <a:cs typeface="Noto Sans"/>
              </a:rPr>
              <a:t>Diskusi:</a:t>
            </a:r>
            <a:endParaRPr sz="11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Noto Sans"/>
              <a:cs typeface="Noto Sans"/>
            </a:endParaRPr>
          </a:p>
          <a:p>
            <a:pPr marL="75565">
              <a:lnSpc>
                <a:spcPct val="100000"/>
              </a:lnSpc>
            </a:pPr>
            <a:r>
              <a:rPr dirty="0" sz="1100" spc="-15">
                <a:latin typeface="Noto Sans"/>
                <a:cs typeface="Noto Sans"/>
              </a:rPr>
              <a:t>Perhatikan tata letak </a:t>
            </a:r>
            <a:r>
              <a:rPr dirty="0" sz="1100" spc="-10">
                <a:latin typeface="Noto Sans"/>
                <a:cs typeface="Noto Sans"/>
              </a:rPr>
              <a:t>produk pada pasar swalayan dan pasar tradisional di</a:t>
            </a:r>
            <a:r>
              <a:rPr dirty="0" sz="1100" spc="65">
                <a:latin typeface="Noto Sans"/>
                <a:cs typeface="Noto Sans"/>
              </a:rPr>
              <a:t> </a:t>
            </a:r>
            <a:r>
              <a:rPr dirty="0" sz="1100" spc="-10">
                <a:latin typeface="Noto Sans"/>
                <a:cs typeface="Noto Sans"/>
              </a:rPr>
              <a:t>atas.</a:t>
            </a:r>
            <a:endParaRPr sz="1100">
              <a:latin typeface="Noto Sans"/>
              <a:cs typeface="Noto Sans"/>
            </a:endParaRPr>
          </a:p>
          <a:p>
            <a:pPr marL="393700" indent="-219075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393700" algn="l"/>
              </a:tabLst>
            </a:pPr>
            <a:r>
              <a:rPr dirty="0" sz="1100" spc="-10">
                <a:latin typeface="Noto Sans"/>
                <a:cs typeface="Noto Sans"/>
              </a:rPr>
              <a:t>Apa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10">
                <a:latin typeface="Noto Sans"/>
                <a:cs typeface="Noto Sans"/>
              </a:rPr>
              <a:t>menjadi alasan dari penyusunan </a:t>
            </a:r>
            <a:r>
              <a:rPr dirty="0" sz="1100" spc="-15">
                <a:latin typeface="Noto Sans"/>
                <a:cs typeface="Noto Sans"/>
              </a:rPr>
              <a:t>letak</a:t>
            </a:r>
            <a:r>
              <a:rPr dirty="0" sz="1100" spc="40">
                <a:latin typeface="Noto Sans"/>
                <a:cs typeface="Noto Sans"/>
              </a:rPr>
              <a:t> </a:t>
            </a:r>
            <a:r>
              <a:rPr dirty="0" sz="1100" spc="-10">
                <a:latin typeface="Noto Sans"/>
                <a:cs typeface="Noto Sans"/>
              </a:rPr>
              <a:t>produk?</a:t>
            </a:r>
            <a:endParaRPr sz="1100">
              <a:latin typeface="Noto Sans"/>
              <a:cs typeface="Noto Sans"/>
            </a:endParaRPr>
          </a:p>
          <a:p>
            <a:pPr marL="393700" indent="-219075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393700" algn="l"/>
              </a:tabLst>
            </a:pPr>
            <a:r>
              <a:rPr dirty="0" sz="1100" spc="-15">
                <a:latin typeface="Noto Sans"/>
                <a:cs typeface="Noto Sans"/>
              </a:rPr>
              <a:t>Adakah </a:t>
            </a:r>
            <a:r>
              <a:rPr dirty="0" sz="1100" spc="-10">
                <a:latin typeface="Noto Sans"/>
                <a:cs typeface="Noto Sans"/>
              </a:rPr>
              <a:t>dampak </a:t>
            </a:r>
            <a:r>
              <a:rPr dirty="0" sz="1100" spc="-15">
                <a:latin typeface="Noto Sans"/>
                <a:cs typeface="Noto Sans"/>
              </a:rPr>
              <a:t>letak </a:t>
            </a:r>
            <a:r>
              <a:rPr dirty="0" sz="1100" spc="-10">
                <a:latin typeface="Noto Sans"/>
                <a:cs typeface="Noto Sans"/>
              </a:rPr>
              <a:t>produk </a:t>
            </a:r>
            <a:r>
              <a:rPr dirty="0" sz="1100" spc="-30">
                <a:latin typeface="Noto Sans"/>
                <a:cs typeface="Noto Sans"/>
              </a:rPr>
              <a:t>bagi </a:t>
            </a:r>
            <a:r>
              <a:rPr dirty="0" sz="1100" spc="-10">
                <a:latin typeface="Noto Sans"/>
                <a:cs typeface="Noto Sans"/>
              </a:rPr>
              <a:t>keputusan pembeli?</a:t>
            </a:r>
            <a:r>
              <a:rPr dirty="0" sz="1100" spc="50">
                <a:latin typeface="Noto Sans"/>
                <a:cs typeface="Noto Sans"/>
              </a:rPr>
              <a:t> </a:t>
            </a:r>
            <a:r>
              <a:rPr dirty="0" sz="1100" spc="-10">
                <a:latin typeface="Noto Sans"/>
                <a:cs typeface="Noto Sans"/>
              </a:rPr>
              <a:t>Jelaskan.</a:t>
            </a:r>
            <a:endParaRPr sz="1100">
              <a:latin typeface="Noto Sans"/>
              <a:cs typeface="Noto Sans"/>
            </a:endParaRPr>
          </a:p>
          <a:p>
            <a:pPr marL="393700" indent="-219075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393700" algn="l"/>
              </a:tabLst>
            </a:pPr>
            <a:r>
              <a:rPr dirty="0" sz="1100" spc="-20">
                <a:latin typeface="Noto Sans"/>
                <a:cs typeface="Noto Sans"/>
              </a:rPr>
              <a:t>Bagaimana </a:t>
            </a:r>
            <a:r>
              <a:rPr dirty="0" sz="1100" spc="-10">
                <a:latin typeface="Noto Sans"/>
                <a:cs typeface="Noto Sans"/>
              </a:rPr>
              <a:t>penentuan </a:t>
            </a:r>
            <a:r>
              <a:rPr dirty="0" sz="1100" spc="-15">
                <a:latin typeface="Noto Sans"/>
                <a:cs typeface="Noto Sans"/>
              </a:rPr>
              <a:t>letak </a:t>
            </a:r>
            <a:r>
              <a:rPr dirty="0" sz="1100" spc="-10">
                <a:latin typeface="Noto Sans"/>
                <a:cs typeface="Noto Sans"/>
              </a:rPr>
              <a:t>produk </a:t>
            </a:r>
            <a:r>
              <a:rPr dirty="0" sz="1100" spc="-30">
                <a:latin typeface="Noto Sans"/>
                <a:cs typeface="Noto Sans"/>
              </a:rPr>
              <a:t>yang</a:t>
            </a:r>
            <a:r>
              <a:rPr dirty="0" sz="1100" spc="30">
                <a:latin typeface="Noto Sans"/>
                <a:cs typeface="Noto Sans"/>
              </a:rPr>
              <a:t> </a:t>
            </a:r>
            <a:r>
              <a:rPr dirty="0" sz="1100" spc="-10">
                <a:latin typeface="Noto Sans"/>
                <a:cs typeface="Noto Sans"/>
              </a:rPr>
              <a:t>efektif?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2244571" y="3266709"/>
            <a:ext cx="42081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84954" algn="l"/>
              </a:tabLst>
            </a:pPr>
            <a:r>
              <a:rPr dirty="0" sz="1300" spc="-15">
                <a:latin typeface="Verdana"/>
                <a:cs typeface="Verdana"/>
              </a:rPr>
              <a:t>A</a:t>
            </a:r>
            <a:r>
              <a:rPr dirty="0" sz="1300" spc="-15">
                <a:latin typeface="Verdana"/>
                <a:cs typeface="Verdana"/>
              </a:rPr>
              <a:t>	</a:t>
            </a:r>
            <a:r>
              <a:rPr dirty="0" sz="1300" spc="-30">
                <a:latin typeface="Verdana"/>
                <a:cs typeface="Verdana"/>
              </a:rPr>
              <a:t>B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29761" y="296721"/>
            <a:ext cx="2073910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40">
                <a:solidFill>
                  <a:srgbClr val="000000"/>
                </a:solidFill>
              </a:rPr>
              <a:t>Mana </a:t>
            </a:r>
            <a:r>
              <a:rPr dirty="0" sz="1600" spc="-50">
                <a:solidFill>
                  <a:srgbClr val="000000"/>
                </a:solidFill>
              </a:rPr>
              <a:t>yang </a:t>
            </a:r>
            <a:r>
              <a:rPr dirty="0" sz="1600" spc="-145">
                <a:solidFill>
                  <a:srgbClr val="000000"/>
                </a:solidFill>
              </a:rPr>
              <a:t>kamu</a:t>
            </a:r>
            <a:r>
              <a:rPr dirty="0" sz="1600" spc="-320">
                <a:solidFill>
                  <a:srgbClr val="000000"/>
                </a:solidFill>
              </a:rPr>
              <a:t> </a:t>
            </a:r>
            <a:r>
              <a:rPr dirty="0" sz="1600" spc="-70">
                <a:solidFill>
                  <a:srgbClr val="000000"/>
                </a:solidFill>
              </a:rPr>
              <a:t>pilih</a:t>
            </a:r>
            <a:endParaRPr sz="16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9915" y="192826"/>
            <a:ext cx="500697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5"/>
              <a:t>Strategi </a:t>
            </a:r>
            <a:r>
              <a:rPr dirty="0" sz="2800" spc="45"/>
              <a:t>4P </a:t>
            </a:r>
            <a:r>
              <a:rPr dirty="0" sz="2800" spc="-150"/>
              <a:t>dalam</a:t>
            </a:r>
            <a:r>
              <a:rPr dirty="0" sz="2800" spc="-655"/>
              <a:t> </a:t>
            </a:r>
            <a:r>
              <a:rPr dirty="0" sz="2800" spc="-105"/>
              <a:t>Pemasaran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3211" y="895035"/>
          <a:ext cx="8696325" cy="3693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2565"/>
                <a:gridCol w="2629535"/>
                <a:gridCol w="1847214"/>
                <a:gridCol w="2731769"/>
              </a:tblGrid>
              <a:tr h="731473">
                <a:tc gridSpan="4">
                  <a:txBody>
                    <a:bodyPr/>
                    <a:lstStyle/>
                    <a:p>
                      <a:pPr marL="85090" marR="1193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Bauran pemasaran, atau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4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adalah sebuah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kerangka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kerja ciptaan Jerome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E.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McCarthy untuk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pengambilan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keputusan pemasaran. Empat pilar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penting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dari 4P  adalah: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Produk,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Harga,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Tempat dan Promosi.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Masing-masing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4P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saling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berhubungan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satu sama lain dan dapat dikombinasikan dalam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menghadapi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situasi pasar 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beragam.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Kemampuan dalam memahami dan menerapkan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4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P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berperan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penting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dalam kesuksesan sebuah usaha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berkelanjutan. Berikut adalah  penjelasan rinci dari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4P.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6039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5" b="1">
                          <a:latin typeface="Noto Sans"/>
                          <a:cs typeface="Noto Sans"/>
                        </a:rPr>
                        <a:t>PRODUCT </a:t>
                      </a:r>
                      <a:r>
                        <a:rPr dirty="0" sz="900" b="1">
                          <a:latin typeface="Noto Sans"/>
                          <a:cs typeface="Noto Sans"/>
                        </a:rPr>
                        <a:t>-</a:t>
                      </a:r>
                      <a:r>
                        <a:rPr dirty="0" sz="900" spc="-25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5" b="1">
                          <a:latin typeface="Noto Sans"/>
                          <a:cs typeface="Noto Sans"/>
                        </a:rPr>
                        <a:t>PRODUK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85090" marR="9017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adalah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barang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atau jasa 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ditawarkan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untuk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memenuhi minat atau  permintaan konsumen.  Bentuknya dapat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sangat  beragam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unik.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85090" marR="12573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Produk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sangat  bergantung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pada minat  atau kebutuhan</a:t>
                      </a:r>
                      <a:r>
                        <a:rPr dirty="0" sz="900" spc="-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pasar.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15" b="1">
                          <a:latin typeface="Noto Sans"/>
                          <a:cs typeface="Noto Sans"/>
                        </a:rPr>
                        <a:t>PRICE </a:t>
                      </a:r>
                      <a:r>
                        <a:rPr dirty="0" sz="900" b="1">
                          <a:latin typeface="Noto Sans"/>
                          <a:cs typeface="Noto Sans"/>
                        </a:rPr>
                        <a:t>- </a:t>
                      </a:r>
                      <a:r>
                        <a:rPr dirty="0" sz="900" spc="-5" b="1">
                          <a:latin typeface="Noto Sans"/>
                          <a:cs typeface="Noto Sans"/>
                        </a:rPr>
                        <a:t>HARGA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85090" marR="8826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adalah biaya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dibayar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orang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(pembeli)  untuk suatu produk.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Ini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termasuk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biaya pokok 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(bahan,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produksi, dan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pengiriman)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ditambah  biaya lainnya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(sewa, perlengkapan, upah,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dll.).  Hal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harus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juga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diperhatikan dalam  penetapan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harga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adalah: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harga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dibuat 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pesaing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memproduksi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barang/jasa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sejenis, besar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harga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rela dibayar  pembeli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agar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kebutuhannya atas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barang/jasa 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tersebut terpenuhi.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Harga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jual harus berada  di atas biaya produksi, dan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total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pendapatan  harus melebihi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total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pengeluaran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agar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mendapatkan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keuntungan.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5" b="1">
                          <a:latin typeface="Noto Sans"/>
                          <a:cs typeface="Noto Sans"/>
                        </a:rPr>
                        <a:t>PLACE</a:t>
                      </a:r>
                      <a:r>
                        <a:rPr dirty="0" sz="9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5" b="1">
                          <a:latin typeface="Noto Sans"/>
                          <a:cs typeface="Noto Sans"/>
                        </a:rPr>
                        <a:t>TEMPAT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85090" marR="88900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adalah "rumah"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tempat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produk 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berada,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 "rumah"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tersebut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dapat hidup di banyak saluran 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berbeda, seperti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tampilan  toko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ﬁsik,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iklan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koran,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radio  atau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TV,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atau situs web atau 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blog 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menjadi</a:t>
                      </a:r>
                      <a:r>
                        <a:rPr dirty="0" sz="9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sorotan.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85090" marR="98425">
                        <a:lnSpc>
                          <a:spcPct val="100000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Berfokuslah pada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tempat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  mana kamu bisa menampilkan  produk kamu di depan calon  pembelimu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memiliki daya  beli dan minat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terhadap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produkmu.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15" b="1">
                          <a:latin typeface="Noto Sans"/>
                          <a:cs typeface="Noto Sans"/>
                        </a:rPr>
                        <a:t>PROMOTION </a:t>
                      </a:r>
                      <a:r>
                        <a:rPr dirty="0" sz="900" b="1">
                          <a:latin typeface="Noto Sans"/>
                          <a:cs typeface="Noto Sans"/>
                        </a:rPr>
                        <a:t>- </a:t>
                      </a:r>
                      <a:r>
                        <a:rPr dirty="0" sz="900" spc="-15" b="1">
                          <a:latin typeface="Noto Sans"/>
                          <a:cs typeface="Noto Sans"/>
                        </a:rPr>
                        <a:t>PROMOSI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85725" marR="144780">
                        <a:lnSpc>
                          <a:spcPct val="114999"/>
                        </a:lnSpc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adalah upaya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mengenalkan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produk kepada  masyarakat melalui iklan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(televisi, radio,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surat 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kabar,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sosial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media,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internet) serta dari mulut  ke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mulut,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surat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langsung,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dan alat pemasaran  lainnya. Promosi adalah alat komunikasi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merangkum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3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P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pertama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menempatkan produk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tepat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pada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tempat 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tepat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harga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tepat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pada 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waktu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tepat,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tujuan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agar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diterima 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baik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oleh</a:t>
                      </a:r>
                      <a:r>
                        <a:rPr dirty="0" sz="9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pelanggan.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791723">
                <a:tc gridSpan="4">
                  <a:txBody>
                    <a:bodyPr/>
                    <a:lstStyle/>
                    <a:p>
                      <a:pPr marL="85090" marR="6508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kondisi pasar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berubah, dan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juga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dikenalnya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teknologi,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strategi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4P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masih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sangat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relevan untuk diterapkan. Setiap usaha memiliki  karakternya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masing-masing.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Personalisasi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terhadap 4P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akan membawa manfaat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bagi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usaha </a:t>
                      </a:r>
                      <a:r>
                        <a:rPr dirty="0" sz="9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sedang dibangun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atau</a:t>
                      </a:r>
                      <a:r>
                        <a:rPr dirty="0" sz="900" spc="14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dijalankan.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900" spc="-5" b="1">
                          <a:latin typeface="Noto Sans"/>
                          <a:cs typeface="Noto Sans"/>
                        </a:rPr>
                        <a:t>Sumber: </a:t>
                      </a:r>
                      <a:r>
                        <a:rPr dirty="0" u="sng" sz="900" spc="-10" b="1">
                          <a:solidFill>
                            <a:srgbClr val="1154CC"/>
                          </a:solidFill>
                          <a:uFill>
                            <a:solidFill>
                              <a:srgbClr val="1154CC"/>
                            </a:solidFill>
                          </a:uFill>
                          <a:latin typeface="Noto Sans"/>
                          <a:cs typeface="Noto Sans"/>
                          <a:hlinkClick r:id="rId2"/>
                        </a:rPr>
                        <a:t>https://www.angle180.com/insights/4-ps-marketing-mix</a:t>
                      </a:r>
                      <a:r>
                        <a:rPr dirty="0" sz="900" spc="10" b="1">
                          <a:solidFill>
                            <a:srgbClr val="1154CC"/>
                          </a:solidFill>
                          <a:latin typeface="Noto Sans"/>
                          <a:cs typeface="Noto Sans"/>
                          <a:hlinkClick r:id="rId2"/>
                        </a:rPr>
                        <a:t> </a:t>
                      </a:r>
                      <a:r>
                        <a:rPr dirty="0" sz="900" spc="-5" b="1">
                          <a:latin typeface="Noto Sans"/>
                          <a:cs typeface="Noto Sans"/>
                        </a:rPr>
                        <a:t>diterjemahkan.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199" y="0"/>
            <a:ext cx="6610984" cy="821690"/>
          </a:xfrm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dirty="0" sz="2600" spc="-165"/>
              <a:t>REFERENSI </a:t>
            </a:r>
            <a:r>
              <a:rPr dirty="0" sz="2600" spc="-110"/>
              <a:t>PERKEMBANGAN</a:t>
            </a:r>
            <a:r>
              <a:rPr dirty="0" sz="2600" spc="-210"/>
              <a:t> </a:t>
            </a:r>
            <a:r>
              <a:rPr dirty="0" sz="2600" spc="-90"/>
              <a:t>SUB-ELEMEN  </a:t>
            </a:r>
            <a:r>
              <a:rPr dirty="0" sz="2600" spc="-100"/>
              <a:t>ANTAR </a:t>
            </a:r>
            <a:r>
              <a:rPr dirty="0" sz="2600" spc="-110"/>
              <a:t>FASE </a:t>
            </a:r>
            <a:r>
              <a:rPr dirty="0" sz="2600" spc="190"/>
              <a:t>-</a:t>
            </a:r>
            <a:r>
              <a:rPr dirty="0" sz="2600" spc="-409"/>
              <a:t> </a:t>
            </a:r>
            <a:r>
              <a:rPr dirty="0" sz="2600" spc="-170"/>
              <a:t>GOTONG </a:t>
            </a:r>
            <a:r>
              <a:rPr dirty="0" sz="2600" spc="-105"/>
              <a:t>ROYONG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49" y="1198222"/>
          <a:ext cx="8098790" cy="224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1765"/>
                <a:gridCol w="1664335"/>
                <a:gridCol w="1664335"/>
                <a:gridCol w="1664335"/>
                <a:gridCol w="1664335"/>
              </a:tblGrid>
              <a:tr h="431799"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Sub-elemen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Belum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 berkembang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Mulai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 Berkembang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557530" marR="203200" indent="-3498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5" b="1">
                          <a:latin typeface="Noto Sans"/>
                          <a:cs typeface="Noto Sans"/>
                        </a:rPr>
                        <a:t>Berkembang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Sesuai  Harapan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20" b="1">
                          <a:latin typeface="Noto Sans"/>
                          <a:cs typeface="Noto Sans"/>
                        </a:rPr>
                        <a:t>Sangat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 Berkembang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</a:tr>
              <a:tr h="1803396">
                <a:tc>
                  <a:txBody>
                    <a:bodyPr/>
                    <a:lstStyle/>
                    <a:p>
                      <a:pPr marL="56515" marR="3340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Kolaborasi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-</a:t>
                      </a:r>
                      <a:r>
                        <a:rPr dirty="0" sz="1000" spc="-5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kerja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sama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346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Menunjukkan ekspektasi  (harapan) positif kepada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orang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lain dalam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rangka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mencapai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tujuan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kelompok di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lingkungan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sekitar (sekolah dan  rumah).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320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Menyelaraskan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tindakan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sendiri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tindakan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orang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lain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melaksanakan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mencapai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tujuan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kelompok di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lingkungan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sekitar,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serta memberi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semangat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kepada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orang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lain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bekerja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efektif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mencapai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tujuan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bersama.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968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Membangun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tim dan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mengelola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kerjasama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mencapai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tujuan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bersama sesuai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target 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sudah  ditentukan.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6827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Membangun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tim dan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mengelola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kerjasama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mencapai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tujuan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bersama secara mandiri  sesuai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target  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sudah</a:t>
                      </a:r>
                      <a:r>
                        <a:rPr dirty="0" sz="1000" spc="-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ditentukan.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7673" y="173276"/>
            <a:ext cx="817308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0"/>
              <a:t>KEGIATAN </a:t>
            </a:r>
            <a:r>
              <a:rPr dirty="0" sz="2800" spc="-765"/>
              <a:t>11: </a:t>
            </a:r>
            <a:r>
              <a:rPr dirty="0" sz="2800" spc="-150"/>
              <a:t>Penyempurnaan </a:t>
            </a:r>
            <a:r>
              <a:rPr dirty="0" sz="2800" spc="-80"/>
              <a:t>Karya </a:t>
            </a:r>
            <a:r>
              <a:rPr dirty="0" sz="2800" spc="-85"/>
              <a:t>dan</a:t>
            </a:r>
            <a:r>
              <a:rPr dirty="0" sz="2800" spc="-385"/>
              <a:t> </a:t>
            </a:r>
            <a:r>
              <a:rPr dirty="0" sz="2800" spc="-55"/>
              <a:t>Strategi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4724" y="776073"/>
          <a:ext cx="8585200" cy="4302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5515"/>
              </a:tblGrid>
              <a:tr h="7365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Tujuan Pembelajaran: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mengembangkan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kesadaran akan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pentingnya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kolaborasi dan kerjasama</a:t>
                      </a:r>
                      <a:r>
                        <a:rPr dirty="0" sz="1000" spc="5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tim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melibatkan diri dalam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aktivitas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kerjasama tim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berfokus pada penyelesaian</a:t>
                      </a:r>
                      <a:r>
                        <a:rPr dirty="0" sz="1000" spc="7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projek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mampu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mengkomunikasikan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ide di depan</a:t>
                      </a:r>
                      <a:r>
                        <a:rPr dirty="0" sz="1000" spc="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khalayak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6827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Waktu: 12JP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508634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Bahan: jurnal peserta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didik,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alat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tulis,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buku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bacaan,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perangkat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audio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visual,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komputer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jaringan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internet, narasumber,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kunjungan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Guru:Moderator/Fasilitator/Narasumber/Supervisi/Konsultasi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2870194">
                <a:tc>
                  <a:txBody>
                    <a:bodyPr/>
                    <a:lstStyle/>
                    <a:p>
                      <a:pPr marL="56515" marR="19304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Persiapan: Guru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meluangkan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waktu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secara berkala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mengecek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perkembangan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didik.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ini lebih banyak dilakukan secara  mandiri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oleh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didik. Guru dapat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mendampingi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jika peserta didik memerlukan bantuan dalam hal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berhubungan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pihak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ketiga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atau pihak lain di luar</a:t>
                      </a:r>
                      <a:r>
                        <a:rPr dirty="0" sz="1000" spc="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sekolah.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Pelaksanaan: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7050" indent="-2825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mendiskusikan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progres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perkembangan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pembuatan rencana usaha peserta didik.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Diskusi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dilakukan per</a:t>
                      </a:r>
                      <a:r>
                        <a:rPr dirty="0" sz="1000" spc="6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kelompok.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7050" indent="-2825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menginformasikan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sumber-sumber belajar tambahan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membantu peserta didik menyelesaikan perencanaan</a:t>
                      </a:r>
                      <a:r>
                        <a:rPr dirty="0" sz="1000" spc="8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usahanya.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6415" marR="273050" indent="-2825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memfasilitasi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berhubungan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penyelesaian perencanaan usaha (melakukan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survey,  wawancara,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pembuatan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prototype,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peminjaman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alat/ruang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sekolah,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komunikasi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orang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tua,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komunikasi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mapel 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terkait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seperti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ekonomi/manajemen,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matematika,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lainnya,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atau pihak lain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dapat membantu peserta</a:t>
                      </a:r>
                      <a:r>
                        <a:rPr dirty="0" sz="1000" spc="22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didik)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7050" indent="-2825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membagikan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jadwal presentasi kelompok dan check list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kelengkapan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presentasi proposal usaha kepada peserta</a:t>
                      </a:r>
                      <a:r>
                        <a:rPr dirty="0" sz="1000" spc="1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didik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6415" marR="144145" indent="-2825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(pada hari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ditentukan) peserta didik bersama kelompoknya mempresentasikan proposal usaha. Guru (bersama tim penilai)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akan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memberikan masukan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bagi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perbaikan proposal usaha peserta</a:t>
                      </a:r>
                      <a:r>
                        <a:rPr dirty="0" sz="1000" spc="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didik.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7050" indent="-2825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melanjutkan penyempurnaan proposal usaha dan prototype</a:t>
                      </a:r>
                      <a:r>
                        <a:rPr dirty="0" sz="1000" spc="2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produk.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Tugas: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Melakukaan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mandiri (bersama kelompok) penyelesaian proposal usaha dan persiapan presentasi</a:t>
                      </a:r>
                      <a:r>
                        <a:rPr dirty="0" sz="1000" spc="6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proposal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Membuat perbaikan dan penyempurnaan proposal usaha da prototype</a:t>
                      </a:r>
                      <a:r>
                        <a:rPr dirty="0" sz="1000" spc="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produk.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49" y="998785"/>
            <a:ext cx="2199005" cy="16198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85090" marR="160020">
              <a:lnSpc>
                <a:spcPts val="1420"/>
              </a:lnSpc>
              <a:spcBef>
                <a:spcPts val="690"/>
              </a:spcBef>
            </a:pPr>
            <a:r>
              <a:rPr dirty="0" sz="1200" spc="-15" b="1">
                <a:solidFill>
                  <a:srgbClr val="1F2123"/>
                </a:solidFill>
                <a:latin typeface="Noto Sans"/>
                <a:cs typeface="Noto Sans"/>
              </a:rPr>
              <a:t>Pitching </a:t>
            </a: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dalam dunia  </a:t>
            </a:r>
            <a:r>
              <a:rPr dirty="0" sz="1200" spc="-15">
                <a:solidFill>
                  <a:srgbClr val="1F2123"/>
                </a:solidFill>
                <a:latin typeface="Noto Sans"/>
                <a:cs typeface="Noto Sans"/>
              </a:rPr>
              <a:t>wirausaha merupakan  </a:t>
            </a: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presentasi secara </a:t>
            </a:r>
            <a:r>
              <a:rPr dirty="0" sz="1200" spc="-25">
                <a:solidFill>
                  <a:srgbClr val="1F2123"/>
                </a:solidFill>
                <a:latin typeface="Noto Sans"/>
                <a:cs typeface="Noto Sans"/>
              </a:rPr>
              <a:t>singkat  </a:t>
            </a:r>
            <a:r>
              <a:rPr dirty="0" sz="1200" spc="-30">
                <a:solidFill>
                  <a:srgbClr val="1F2123"/>
                </a:solidFill>
                <a:latin typeface="Noto Sans"/>
                <a:cs typeface="Noto Sans"/>
              </a:rPr>
              <a:t>yang </a:t>
            </a:r>
            <a:r>
              <a:rPr dirty="0" sz="1200" spc="-15">
                <a:solidFill>
                  <a:srgbClr val="1F2123"/>
                </a:solidFill>
                <a:latin typeface="Noto Sans"/>
                <a:cs typeface="Noto Sans"/>
              </a:rPr>
              <a:t>dilakukan </a:t>
            </a:r>
            <a:r>
              <a:rPr dirty="0" sz="1200" spc="-5">
                <a:solidFill>
                  <a:srgbClr val="1F2123"/>
                </a:solidFill>
                <a:latin typeface="Noto Sans"/>
                <a:cs typeface="Noto Sans"/>
              </a:rPr>
              <a:t>oleh </a:t>
            </a:r>
            <a:r>
              <a:rPr dirty="0" sz="1200" spc="-15">
                <a:solidFill>
                  <a:srgbClr val="1F2123"/>
                </a:solidFill>
                <a:latin typeface="Noto Sans"/>
                <a:cs typeface="Noto Sans"/>
              </a:rPr>
              <a:t>pelaku  wirausaha untuk </a:t>
            </a: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bisa  menjelaskan usaha </a:t>
            </a:r>
            <a:r>
              <a:rPr dirty="0" sz="1200" spc="-15">
                <a:solidFill>
                  <a:srgbClr val="1F2123"/>
                </a:solidFill>
                <a:latin typeface="Noto Sans"/>
                <a:cs typeface="Noto Sans"/>
              </a:rPr>
              <a:t>mereka  </a:t>
            </a: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kepada </a:t>
            </a:r>
            <a:r>
              <a:rPr dirty="0" sz="1200" spc="-15">
                <a:solidFill>
                  <a:srgbClr val="1F2123"/>
                </a:solidFill>
                <a:latin typeface="Noto Sans"/>
                <a:cs typeface="Noto Sans"/>
              </a:rPr>
              <a:t>klien, investor  </a:t>
            </a: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ataupun</a:t>
            </a:r>
            <a:r>
              <a:rPr dirty="0" sz="1200" spc="-15">
                <a:solidFill>
                  <a:srgbClr val="1F2123"/>
                </a:solidFill>
                <a:latin typeface="Noto Sans"/>
                <a:cs typeface="Noto Sans"/>
              </a:rPr>
              <a:t> </a:t>
            </a: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konsumen.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3568" y="162975"/>
            <a:ext cx="15989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20"/>
              <a:t>PITCHING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587386" y="104175"/>
            <a:ext cx="1255463" cy="60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50544" y="998797"/>
            <a:ext cx="4616190" cy="1530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14053" y="2625989"/>
            <a:ext cx="486918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latin typeface="Noto Sans"/>
                <a:cs typeface="Noto Sans"/>
              </a:rPr>
              <a:t>Sumber </a:t>
            </a:r>
            <a:r>
              <a:rPr dirty="0" sz="1100" spc="-20">
                <a:latin typeface="Noto Sans"/>
                <a:cs typeface="Noto Sans"/>
              </a:rPr>
              <a:t>gambar:</a:t>
            </a:r>
            <a:endParaRPr sz="11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</a:pPr>
            <a:r>
              <a:rPr dirty="0" sz="1100" spc="-10">
                <a:latin typeface="Noto Sans"/>
                <a:cs typeface="Noto Sans"/>
              </a:rPr>
              <a:t>https://articles.bplans.com/where-to-get-feedback-on-your-business-pitch/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362649" y="2718969"/>
            <a:ext cx="2199005" cy="144589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85090" marR="403860">
              <a:lnSpc>
                <a:spcPts val="1420"/>
              </a:lnSpc>
              <a:spcBef>
                <a:spcPts val="690"/>
              </a:spcBef>
            </a:pPr>
            <a:r>
              <a:rPr dirty="0" sz="1200" spc="-15" b="1">
                <a:solidFill>
                  <a:srgbClr val="1F2123"/>
                </a:solidFill>
                <a:latin typeface="Noto Sans"/>
                <a:cs typeface="Noto Sans"/>
              </a:rPr>
              <a:t>Pitching </a:t>
            </a: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adalah sebuah  kebiasaan dan harus  </a:t>
            </a:r>
            <a:r>
              <a:rPr dirty="0" sz="1200" spc="-15">
                <a:solidFill>
                  <a:srgbClr val="1F2123"/>
                </a:solidFill>
                <a:latin typeface="Noto Sans"/>
                <a:cs typeface="Noto Sans"/>
              </a:rPr>
              <a:t>dibiasakan.</a:t>
            </a:r>
            <a:endParaRPr sz="12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Noto Sans"/>
              <a:cs typeface="Noto Sans"/>
            </a:endParaRPr>
          </a:p>
          <a:p>
            <a:pPr algn="just" marL="85090" marR="160020">
              <a:lnSpc>
                <a:spcPts val="1420"/>
              </a:lnSpc>
            </a:pPr>
            <a:r>
              <a:rPr dirty="0" sz="1200" spc="-15" b="1">
                <a:solidFill>
                  <a:srgbClr val="1F2123"/>
                </a:solidFill>
                <a:latin typeface="Noto Sans"/>
                <a:cs typeface="Noto Sans"/>
              </a:rPr>
              <a:t>Pitching </a:t>
            </a: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adalah cara </a:t>
            </a:r>
            <a:r>
              <a:rPr dirty="0" sz="1200" spc="-15">
                <a:solidFill>
                  <a:srgbClr val="1F2123"/>
                </a:solidFill>
                <a:latin typeface="Noto Sans"/>
                <a:cs typeface="Noto Sans"/>
              </a:rPr>
              <a:t>untuk  </a:t>
            </a:r>
            <a:r>
              <a:rPr dirty="0" sz="1200" spc="-20">
                <a:solidFill>
                  <a:srgbClr val="1F2123"/>
                </a:solidFill>
                <a:latin typeface="Noto Sans"/>
                <a:cs typeface="Noto Sans"/>
              </a:rPr>
              <a:t>mengkomunikasikan </a:t>
            </a: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usaha  secara efektif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0469" y="3789617"/>
            <a:ext cx="3848735" cy="107759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marL="85725">
              <a:lnSpc>
                <a:spcPts val="1430"/>
              </a:lnSpc>
              <a:spcBef>
                <a:spcPts val="625"/>
              </a:spcBef>
            </a:pPr>
            <a:r>
              <a:rPr dirty="0" sz="1200" spc="-15" b="1">
                <a:solidFill>
                  <a:srgbClr val="1F2123"/>
                </a:solidFill>
                <a:latin typeface="Noto Sans"/>
                <a:cs typeface="Noto Sans"/>
              </a:rPr>
              <a:t>Pitching </a:t>
            </a:r>
            <a:r>
              <a:rPr dirty="0" sz="1200" spc="-30">
                <a:solidFill>
                  <a:srgbClr val="1F2123"/>
                </a:solidFill>
                <a:latin typeface="Noto Sans"/>
                <a:cs typeface="Noto Sans"/>
              </a:rPr>
              <a:t>yang </a:t>
            </a:r>
            <a:r>
              <a:rPr dirty="0" sz="1200" spc="-15">
                <a:solidFill>
                  <a:srgbClr val="1F2123"/>
                </a:solidFill>
                <a:latin typeface="Noto Sans"/>
                <a:cs typeface="Noto Sans"/>
              </a:rPr>
              <a:t>efektif</a:t>
            </a:r>
            <a:r>
              <a:rPr dirty="0" sz="1200" spc="35">
                <a:solidFill>
                  <a:srgbClr val="1F2123"/>
                </a:solidFill>
                <a:latin typeface="Noto Sans"/>
                <a:cs typeface="Noto Sans"/>
              </a:rPr>
              <a:t> </a:t>
            </a:r>
            <a:r>
              <a:rPr dirty="0" sz="1200" spc="-15">
                <a:solidFill>
                  <a:srgbClr val="1F2123"/>
                </a:solidFill>
                <a:latin typeface="Noto Sans"/>
                <a:cs typeface="Noto Sans"/>
              </a:rPr>
              <a:t>adalah</a:t>
            </a:r>
            <a:endParaRPr sz="1200">
              <a:latin typeface="Noto Sans"/>
              <a:cs typeface="Noto Sans"/>
            </a:endParaRPr>
          </a:p>
          <a:p>
            <a:pPr marL="504825" indent="-252729">
              <a:lnSpc>
                <a:spcPts val="1425"/>
              </a:lnSpc>
              <a:buChar char="-"/>
              <a:tabLst>
                <a:tab pos="504190" algn="l"/>
                <a:tab pos="504825" algn="l"/>
              </a:tabLst>
            </a:pPr>
            <a:r>
              <a:rPr dirty="0" sz="1200" spc="-25">
                <a:solidFill>
                  <a:srgbClr val="1F2123"/>
                </a:solidFill>
                <a:latin typeface="Noto Sans"/>
                <a:cs typeface="Noto Sans"/>
              </a:rPr>
              <a:t>Singkat</a:t>
            </a:r>
            <a:endParaRPr sz="1200">
              <a:latin typeface="Noto Sans"/>
              <a:cs typeface="Noto Sans"/>
            </a:endParaRPr>
          </a:p>
          <a:p>
            <a:pPr marL="504825" indent="-252729">
              <a:lnSpc>
                <a:spcPts val="1425"/>
              </a:lnSpc>
              <a:buChar char="-"/>
              <a:tabLst>
                <a:tab pos="504190" algn="l"/>
                <a:tab pos="504825" algn="l"/>
              </a:tabLst>
            </a:pP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Mudah </a:t>
            </a:r>
            <a:r>
              <a:rPr dirty="0" sz="1200" spc="-25">
                <a:solidFill>
                  <a:srgbClr val="1F2123"/>
                </a:solidFill>
                <a:latin typeface="Noto Sans"/>
                <a:cs typeface="Noto Sans"/>
              </a:rPr>
              <a:t>diingat</a:t>
            </a:r>
            <a:endParaRPr sz="1200">
              <a:latin typeface="Noto Sans"/>
              <a:cs typeface="Noto Sans"/>
            </a:endParaRPr>
          </a:p>
          <a:p>
            <a:pPr marL="504825" indent="-252729">
              <a:lnSpc>
                <a:spcPts val="1425"/>
              </a:lnSpc>
              <a:buChar char="-"/>
              <a:tabLst>
                <a:tab pos="504190" algn="l"/>
                <a:tab pos="504825" algn="l"/>
              </a:tabLst>
            </a:pP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Jelas</a:t>
            </a:r>
            <a:endParaRPr sz="1200">
              <a:latin typeface="Noto Sans"/>
              <a:cs typeface="Noto Sans"/>
            </a:endParaRPr>
          </a:p>
          <a:p>
            <a:pPr marL="504825" indent="-252729">
              <a:lnSpc>
                <a:spcPts val="1430"/>
              </a:lnSpc>
              <a:buChar char="-"/>
              <a:tabLst>
                <a:tab pos="504190" algn="l"/>
                <a:tab pos="504825" algn="l"/>
              </a:tabLst>
            </a:pPr>
            <a:r>
              <a:rPr dirty="0" sz="1200" spc="-20">
                <a:solidFill>
                  <a:srgbClr val="1F2123"/>
                </a:solidFill>
                <a:latin typeface="Noto Sans"/>
                <a:cs typeface="Noto Sans"/>
              </a:rPr>
              <a:t>Menginspirasi </a:t>
            </a: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Tindak</a:t>
            </a:r>
            <a:r>
              <a:rPr dirty="0" sz="1200" spc="5">
                <a:solidFill>
                  <a:srgbClr val="1F2123"/>
                </a:solidFill>
                <a:latin typeface="Noto Sans"/>
                <a:cs typeface="Noto Sans"/>
              </a:rPr>
              <a:t> </a:t>
            </a:r>
            <a:r>
              <a:rPr dirty="0" sz="1200" spc="-15">
                <a:solidFill>
                  <a:srgbClr val="1F2123"/>
                </a:solidFill>
                <a:latin typeface="Noto Sans"/>
                <a:cs typeface="Noto Sans"/>
              </a:rPr>
              <a:t>Lanjut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649" y="4265141"/>
            <a:ext cx="2199005" cy="72326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7302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575"/>
              </a:spcBef>
            </a:pPr>
            <a:r>
              <a:rPr dirty="0" sz="600" spc="-55">
                <a:latin typeface="Verdana"/>
                <a:cs typeface="Verdana"/>
              </a:rPr>
              <a:t>Sumber</a:t>
            </a:r>
            <a:endParaRPr sz="600">
              <a:latin typeface="Verdana"/>
              <a:cs typeface="Verdana"/>
            </a:endParaRPr>
          </a:p>
          <a:p>
            <a:pPr algn="just" marL="75565" marR="93980">
              <a:lnSpc>
                <a:spcPct val="100000"/>
              </a:lnSpc>
            </a:pPr>
            <a:r>
              <a:rPr dirty="0" u="sng" sz="600" spc="-25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4"/>
              </a:rPr>
              <a:t>https://fisipol.ugm.ac.id/kewirausahaan-sosial-kenali-s </a:t>
            </a:r>
            <a:r>
              <a:rPr dirty="0" sz="600" spc="-25">
                <a:latin typeface="Verdana"/>
                <a:cs typeface="Verdana"/>
              </a:rPr>
              <a:t> </a:t>
            </a:r>
            <a:r>
              <a:rPr dirty="0" u="sng" sz="600" spc="-4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4"/>
              </a:rPr>
              <a:t>trategi-sukses-melakukan-pitching/#:~:text=Secara%20 </a:t>
            </a:r>
            <a:r>
              <a:rPr dirty="0" sz="600" spc="-40">
                <a:latin typeface="Verdana"/>
                <a:cs typeface="Verdana"/>
              </a:rPr>
              <a:t> </a:t>
            </a:r>
            <a:r>
              <a:rPr dirty="0" u="sng" sz="600" spc="-5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4"/>
              </a:rPr>
              <a:t>singkat%2C%20pitching%20dalam%20dunia,kebiasaan%2 </a:t>
            </a:r>
            <a:r>
              <a:rPr dirty="0" sz="600" spc="-50">
                <a:latin typeface="Verdana"/>
                <a:cs typeface="Verdana"/>
              </a:rPr>
              <a:t> </a:t>
            </a:r>
            <a:r>
              <a:rPr dirty="0" u="sng" sz="600" spc="-45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4"/>
              </a:rPr>
              <a:t>C%20entrepreneur%20is%20always%20pitching</a:t>
            </a:r>
            <a:r>
              <a:rPr dirty="0" sz="600" spc="-45">
                <a:latin typeface="Verdana"/>
                <a:cs typeface="Verdana"/>
              </a:rPr>
              <a:t>.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6735" y="3789617"/>
            <a:ext cx="2007870" cy="107759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marL="85725">
              <a:lnSpc>
                <a:spcPts val="1430"/>
              </a:lnSpc>
              <a:spcBef>
                <a:spcPts val="625"/>
              </a:spcBef>
            </a:pPr>
            <a:r>
              <a:rPr dirty="0" sz="1200" spc="-25" b="1">
                <a:solidFill>
                  <a:srgbClr val="1F2123"/>
                </a:solidFill>
                <a:latin typeface="Noto Sans"/>
                <a:cs typeface="Noto Sans"/>
              </a:rPr>
              <a:t>Agar </a:t>
            </a:r>
            <a:r>
              <a:rPr dirty="0" sz="1200" spc="-15" b="1">
                <a:solidFill>
                  <a:srgbClr val="1F2123"/>
                </a:solidFill>
                <a:latin typeface="Noto Sans"/>
                <a:cs typeface="Noto Sans"/>
              </a:rPr>
              <a:t>Pitching</a:t>
            </a:r>
            <a:r>
              <a:rPr dirty="0" sz="1200" spc="15" b="1">
                <a:solidFill>
                  <a:srgbClr val="1F2123"/>
                </a:solidFill>
                <a:latin typeface="Noto Sans"/>
                <a:cs typeface="Noto Sans"/>
              </a:rPr>
              <a:t> </a:t>
            </a: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sukses:</a:t>
            </a:r>
            <a:endParaRPr sz="1200">
              <a:latin typeface="Noto Sans"/>
              <a:cs typeface="Noto Sans"/>
            </a:endParaRPr>
          </a:p>
          <a:p>
            <a:pPr marL="301625" marR="613410" indent="-163830">
              <a:lnSpc>
                <a:spcPts val="1420"/>
              </a:lnSpc>
              <a:spcBef>
                <a:spcPts val="55"/>
              </a:spcBef>
              <a:buChar char="-"/>
              <a:tabLst>
                <a:tab pos="301625" algn="l"/>
              </a:tabLst>
            </a:pP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Persiapan</a:t>
            </a:r>
            <a:r>
              <a:rPr dirty="0" sz="1200" spc="-80">
                <a:solidFill>
                  <a:srgbClr val="1F2123"/>
                </a:solidFill>
                <a:latin typeface="Noto Sans"/>
                <a:cs typeface="Noto Sans"/>
              </a:rPr>
              <a:t> </a:t>
            </a:r>
            <a:r>
              <a:rPr dirty="0" sz="1200" spc="-30">
                <a:solidFill>
                  <a:srgbClr val="1F2123"/>
                </a:solidFill>
                <a:latin typeface="Noto Sans"/>
                <a:cs typeface="Noto Sans"/>
              </a:rPr>
              <a:t>yang  </a:t>
            </a:r>
            <a:r>
              <a:rPr dirty="0" sz="1200" spc="-25">
                <a:solidFill>
                  <a:srgbClr val="1F2123"/>
                </a:solidFill>
                <a:latin typeface="Noto Sans"/>
                <a:cs typeface="Noto Sans"/>
              </a:rPr>
              <a:t>matang</a:t>
            </a:r>
            <a:endParaRPr sz="1200">
              <a:latin typeface="Noto Sans"/>
              <a:cs typeface="Noto Sans"/>
            </a:endParaRPr>
          </a:p>
          <a:p>
            <a:pPr marL="301625" indent="-163830">
              <a:lnSpc>
                <a:spcPts val="1380"/>
              </a:lnSpc>
              <a:buChar char="-"/>
              <a:tabLst>
                <a:tab pos="301625" algn="l"/>
              </a:tabLst>
            </a:pPr>
            <a:r>
              <a:rPr dirty="0" sz="1200" spc="-15">
                <a:solidFill>
                  <a:srgbClr val="1F2123"/>
                </a:solidFill>
                <a:latin typeface="Noto Sans"/>
                <a:cs typeface="Noto Sans"/>
              </a:rPr>
              <a:t>Berlatih</a:t>
            </a:r>
            <a:endParaRPr sz="1200">
              <a:latin typeface="Noto Sans"/>
              <a:cs typeface="Noto Sans"/>
            </a:endParaRPr>
          </a:p>
          <a:p>
            <a:pPr marL="301625" indent="-163830">
              <a:lnSpc>
                <a:spcPts val="1430"/>
              </a:lnSpc>
              <a:buChar char="-"/>
              <a:tabLst>
                <a:tab pos="301625" algn="l"/>
              </a:tabLst>
            </a:pPr>
            <a:r>
              <a:rPr dirty="0" sz="1200" spc="-10">
                <a:solidFill>
                  <a:srgbClr val="1F2123"/>
                </a:solidFill>
                <a:latin typeface="Noto Sans"/>
                <a:cs typeface="Noto Sans"/>
              </a:rPr>
              <a:t>Tampil percaya</a:t>
            </a:r>
            <a:r>
              <a:rPr dirty="0" sz="1200" spc="-15">
                <a:solidFill>
                  <a:srgbClr val="1F2123"/>
                </a:solidFill>
                <a:latin typeface="Noto Sans"/>
                <a:cs typeface="Noto Sans"/>
              </a:rPr>
              <a:t> diri</a:t>
            </a:r>
            <a:endParaRPr sz="12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3568" y="162975"/>
            <a:ext cx="15989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20"/>
              <a:t>PITCHING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587386" y="104175"/>
            <a:ext cx="7857490" cy="4540885"/>
            <a:chOff x="587386" y="104175"/>
            <a:chExt cx="7857490" cy="4540885"/>
          </a:xfrm>
        </p:grpSpPr>
        <p:sp>
          <p:nvSpPr>
            <p:cNvPr id="4" name="object 4"/>
            <p:cNvSpPr/>
            <p:nvPr/>
          </p:nvSpPr>
          <p:spPr>
            <a:xfrm>
              <a:off x="587386" y="104175"/>
              <a:ext cx="1255463" cy="608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308437" y="777723"/>
              <a:ext cx="2126720" cy="38576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303662" y="772950"/>
              <a:ext cx="2136775" cy="3867150"/>
            </a:xfrm>
            <a:custGeom>
              <a:avLst/>
              <a:gdLst/>
              <a:ahLst/>
              <a:cxnLst/>
              <a:rect l="l" t="t" r="r" b="b"/>
              <a:pathLst>
                <a:path w="2136775" h="3867150">
                  <a:moveTo>
                    <a:pt x="0" y="0"/>
                  </a:moveTo>
                  <a:lnTo>
                    <a:pt x="2136270" y="0"/>
                  </a:lnTo>
                  <a:lnTo>
                    <a:pt x="2136270" y="3867139"/>
                  </a:lnTo>
                  <a:lnTo>
                    <a:pt x="0" y="386713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081391" y="1558246"/>
              <a:ext cx="1784161" cy="27158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076641" y="1553479"/>
              <a:ext cx="1793875" cy="2725420"/>
            </a:xfrm>
            <a:custGeom>
              <a:avLst/>
              <a:gdLst/>
              <a:ahLst/>
              <a:cxnLst/>
              <a:rect l="l" t="t" r="r" b="b"/>
              <a:pathLst>
                <a:path w="1793875" h="2725420">
                  <a:moveTo>
                    <a:pt x="0" y="0"/>
                  </a:moveTo>
                  <a:lnTo>
                    <a:pt x="1793671" y="0"/>
                  </a:lnTo>
                  <a:lnTo>
                    <a:pt x="1793671" y="2725412"/>
                  </a:lnTo>
                  <a:lnTo>
                    <a:pt x="0" y="272541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69449" y="982885"/>
            <a:ext cx="2835910" cy="344741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69215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545"/>
              </a:spcBef>
            </a:pPr>
            <a:r>
              <a:rPr dirty="0" sz="1300" spc="-25">
                <a:latin typeface="Noto Sans"/>
                <a:cs typeface="Noto Sans"/>
              </a:rPr>
              <a:t>Tugas:</a:t>
            </a:r>
            <a:endParaRPr sz="1300">
              <a:latin typeface="Noto Sans"/>
              <a:cs typeface="Noto Sans"/>
            </a:endParaRPr>
          </a:p>
          <a:p>
            <a:pPr>
              <a:lnSpc>
                <a:spcPct val="100000"/>
              </a:lnSpc>
            </a:pPr>
            <a:endParaRPr sz="1150">
              <a:latin typeface="Noto Sans"/>
              <a:cs typeface="Noto Sans"/>
            </a:endParaRPr>
          </a:p>
          <a:p>
            <a:pPr marL="75565" marR="252095">
              <a:lnSpc>
                <a:spcPct val="100000"/>
              </a:lnSpc>
              <a:spcBef>
                <a:spcPts val="5"/>
              </a:spcBef>
            </a:pPr>
            <a:r>
              <a:rPr dirty="0" sz="1100" spc="-10">
                <a:latin typeface="Noto Sans"/>
                <a:cs typeface="Noto Sans"/>
              </a:rPr>
              <a:t>Bersama teman </a:t>
            </a:r>
            <a:r>
              <a:rPr dirty="0" sz="1100" spc="-15">
                <a:latin typeface="Noto Sans"/>
                <a:cs typeface="Noto Sans"/>
              </a:rPr>
              <a:t>kelompokmu, siapkan  </a:t>
            </a:r>
            <a:r>
              <a:rPr dirty="0" sz="1100" spc="-10">
                <a:latin typeface="Noto Sans"/>
                <a:cs typeface="Noto Sans"/>
              </a:rPr>
              <a:t>sebuah </a:t>
            </a:r>
            <a:r>
              <a:rPr dirty="0" sz="1100" spc="-20">
                <a:latin typeface="Noto Sans"/>
                <a:cs typeface="Noto Sans"/>
              </a:rPr>
              <a:t>pitching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10">
                <a:latin typeface="Noto Sans"/>
                <a:cs typeface="Noto Sans"/>
              </a:rPr>
              <a:t>berdurasi </a:t>
            </a:r>
            <a:r>
              <a:rPr dirty="0" sz="1100">
                <a:latin typeface="Noto Sans"/>
                <a:cs typeface="Noto Sans"/>
              </a:rPr>
              <a:t>5 - </a:t>
            </a:r>
            <a:r>
              <a:rPr dirty="0" sz="1100" spc="-5">
                <a:latin typeface="Noto Sans"/>
                <a:cs typeface="Noto Sans"/>
              </a:rPr>
              <a:t>10  </a:t>
            </a:r>
            <a:r>
              <a:rPr dirty="0" sz="1100" spc="-10">
                <a:latin typeface="Noto Sans"/>
                <a:cs typeface="Noto Sans"/>
              </a:rPr>
              <a:t>menit </a:t>
            </a:r>
            <a:r>
              <a:rPr dirty="0" sz="1100" spc="-20">
                <a:latin typeface="Noto Sans"/>
                <a:cs typeface="Noto Sans"/>
              </a:rPr>
              <a:t>tentang </a:t>
            </a:r>
            <a:r>
              <a:rPr dirty="0" sz="1100" spc="-10">
                <a:latin typeface="Noto Sans"/>
                <a:cs typeface="Noto Sans"/>
              </a:rPr>
              <a:t>usaha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15">
                <a:latin typeface="Noto Sans"/>
                <a:cs typeface="Noto Sans"/>
              </a:rPr>
              <a:t>kalian  rencanakan.</a:t>
            </a:r>
            <a:endParaRPr sz="1100">
              <a:latin typeface="Noto Sans"/>
              <a:cs typeface="Noto Sans"/>
            </a:endParaRPr>
          </a:p>
          <a:p>
            <a:pPr marL="75565" marR="156210">
              <a:lnSpc>
                <a:spcPct val="100000"/>
              </a:lnSpc>
              <a:spcBef>
                <a:spcPts val="1320"/>
              </a:spcBef>
            </a:pPr>
            <a:r>
              <a:rPr dirty="0" sz="1100" spc="-20">
                <a:latin typeface="Noto Sans"/>
                <a:cs typeface="Noto Sans"/>
              </a:rPr>
              <a:t>Pitching </a:t>
            </a:r>
            <a:r>
              <a:rPr dirty="0" sz="1100" spc="-15">
                <a:latin typeface="Noto Sans"/>
                <a:cs typeface="Noto Sans"/>
              </a:rPr>
              <a:t>akan dilakukan </a:t>
            </a:r>
            <a:r>
              <a:rPr dirty="0" sz="1100" spc="-10">
                <a:latin typeface="Noto Sans"/>
                <a:cs typeface="Noto Sans"/>
              </a:rPr>
              <a:t>di depan </a:t>
            </a:r>
            <a:r>
              <a:rPr dirty="0" sz="1100" spc="-15">
                <a:latin typeface="Noto Sans"/>
                <a:cs typeface="Noto Sans"/>
              </a:rPr>
              <a:t>teman  </a:t>
            </a:r>
            <a:r>
              <a:rPr dirty="0" sz="1100" spc="-10">
                <a:latin typeface="Noto Sans"/>
                <a:cs typeface="Noto Sans"/>
              </a:rPr>
              <a:t>sekelas dan tim </a:t>
            </a:r>
            <a:r>
              <a:rPr dirty="0" sz="1100" spc="-30">
                <a:latin typeface="Noto Sans"/>
                <a:cs typeface="Noto Sans"/>
              </a:rPr>
              <a:t>yang </a:t>
            </a:r>
            <a:r>
              <a:rPr dirty="0" sz="1100" spc="-10">
                <a:latin typeface="Noto Sans"/>
                <a:cs typeface="Noto Sans"/>
              </a:rPr>
              <a:t>dibentuk</a:t>
            </a:r>
            <a:r>
              <a:rPr dirty="0" sz="1100" spc="10">
                <a:latin typeface="Noto Sans"/>
                <a:cs typeface="Noto Sans"/>
              </a:rPr>
              <a:t> </a:t>
            </a:r>
            <a:r>
              <a:rPr dirty="0" sz="1100" spc="-25">
                <a:latin typeface="Noto Sans"/>
                <a:cs typeface="Noto Sans"/>
              </a:rPr>
              <a:t>guru.</a:t>
            </a:r>
            <a:endParaRPr sz="1100">
              <a:latin typeface="Noto Sans"/>
              <a:cs typeface="Noto Sans"/>
            </a:endParaRPr>
          </a:p>
          <a:p>
            <a:pPr marL="75565" marR="306705">
              <a:lnSpc>
                <a:spcPct val="100000"/>
              </a:lnSpc>
              <a:spcBef>
                <a:spcPts val="1320"/>
              </a:spcBef>
            </a:pPr>
            <a:r>
              <a:rPr dirty="0" sz="1100" spc="-15">
                <a:latin typeface="Noto Sans"/>
                <a:cs typeface="Noto Sans"/>
              </a:rPr>
              <a:t>Jika </a:t>
            </a:r>
            <a:r>
              <a:rPr dirty="0" sz="1100" spc="-20">
                <a:latin typeface="Noto Sans"/>
                <a:cs typeface="Noto Sans"/>
              </a:rPr>
              <a:t>memungkinkan, </a:t>
            </a:r>
            <a:r>
              <a:rPr dirty="0" sz="1100" spc="-15">
                <a:latin typeface="Noto Sans"/>
                <a:cs typeface="Noto Sans"/>
              </a:rPr>
              <a:t>tambahkan alat  </a:t>
            </a:r>
            <a:r>
              <a:rPr dirty="0" sz="1100" spc="-10">
                <a:latin typeface="Noto Sans"/>
                <a:cs typeface="Noto Sans"/>
              </a:rPr>
              <a:t>bantu visual </a:t>
            </a:r>
            <a:r>
              <a:rPr dirty="0" sz="1100" spc="-15">
                <a:latin typeface="Noto Sans"/>
                <a:cs typeface="Noto Sans"/>
              </a:rPr>
              <a:t>(poster, </a:t>
            </a:r>
            <a:r>
              <a:rPr dirty="0" sz="1100" spc="-25">
                <a:latin typeface="Noto Sans"/>
                <a:cs typeface="Noto Sans"/>
              </a:rPr>
              <a:t>gambar </a:t>
            </a:r>
            <a:r>
              <a:rPr dirty="0" sz="1100" spc="-30">
                <a:latin typeface="Noto Sans"/>
                <a:cs typeface="Noto Sans"/>
              </a:rPr>
              <a:t>, </a:t>
            </a:r>
            <a:r>
              <a:rPr dirty="0" sz="1100" spc="-15">
                <a:latin typeface="Noto Sans"/>
                <a:cs typeface="Noto Sans"/>
              </a:rPr>
              <a:t>video,  </a:t>
            </a:r>
            <a:r>
              <a:rPr dirty="0" sz="1100" spc="-10">
                <a:latin typeface="Noto Sans"/>
                <a:cs typeface="Noto Sans"/>
              </a:rPr>
              <a:t>prototype produk) </a:t>
            </a:r>
            <a:r>
              <a:rPr dirty="0" sz="1100" spc="-30">
                <a:latin typeface="Noto Sans"/>
                <a:cs typeface="Noto Sans"/>
              </a:rPr>
              <a:t>agar </a:t>
            </a:r>
            <a:r>
              <a:rPr dirty="0" sz="1100" spc="-10">
                <a:latin typeface="Noto Sans"/>
                <a:cs typeface="Noto Sans"/>
              </a:rPr>
              <a:t>presentasimu  </a:t>
            </a:r>
            <a:r>
              <a:rPr dirty="0" sz="1100" spc="-15">
                <a:latin typeface="Noto Sans"/>
                <a:cs typeface="Noto Sans"/>
              </a:rPr>
              <a:t>menarik.</a:t>
            </a:r>
            <a:endParaRPr sz="1100">
              <a:latin typeface="Noto Sans"/>
              <a:cs typeface="Noto Sans"/>
            </a:endParaRPr>
          </a:p>
          <a:p>
            <a:pPr marL="75565" marR="429895">
              <a:lnSpc>
                <a:spcPct val="100000"/>
              </a:lnSpc>
              <a:spcBef>
                <a:spcPts val="1320"/>
              </a:spcBef>
            </a:pPr>
            <a:r>
              <a:rPr dirty="0" sz="1100" spc="-25">
                <a:latin typeface="Noto Sans"/>
                <a:cs typeface="Noto Sans"/>
              </a:rPr>
              <a:t>Jangan </a:t>
            </a:r>
            <a:r>
              <a:rPr dirty="0" sz="1100" spc="-10">
                <a:latin typeface="Noto Sans"/>
                <a:cs typeface="Noto Sans"/>
              </a:rPr>
              <a:t>lupa </a:t>
            </a:r>
            <a:r>
              <a:rPr dirty="0" sz="1100" spc="-15">
                <a:latin typeface="Noto Sans"/>
                <a:cs typeface="Noto Sans"/>
              </a:rPr>
              <a:t>untuk </a:t>
            </a:r>
            <a:r>
              <a:rPr dirty="0" sz="1100" spc="-10">
                <a:latin typeface="Noto Sans"/>
                <a:cs typeface="Noto Sans"/>
              </a:rPr>
              <a:t>berlatih bersama  sebelumnya.</a:t>
            </a:r>
            <a:endParaRPr sz="1100">
              <a:latin typeface="Noto Sans"/>
              <a:cs typeface="Noto Sans"/>
            </a:endParaRPr>
          </a:p>
          <a:p>
            <a:pPr marL="75565">
              <a:lnSpc>
                <a:spcPct val="100000"/>
              </a:lnSpc>
              <a:spcBef>
                <a:spcPts val="1320"/>
              </a:spcBef>
            </a:pPr>
            <a:r>
              <a:rPr dirty="0" sz="1100" spc="-20">
                <a:latin typeface="Noto Sans"/>
                <a:cs typeface="Noto Sans"/>
              </a:rPr>
              <a:t>Semoga</a:t>
            </a:r>
            <a:r>
              <a:rPr dirty="0" sz="1100" spc="-10">
                <a:latin typeface="Noto Sans"/>
                <a:cs typeface="Noto Sans"/>
              </a:rPr>
              <a:t> sukses!</a:t>
            </a:r>
            <a:endParaRPr sz="1100">
              <a:latin typeface="Noto Sans"/>
              <a:cs typeface="Noto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4066916" y="4334577"/>
            <a:ext cx="21120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" spc="-50">
                <a:latin typeface="Verdana"/>
                <a:cs typeface="Verdana"/>
              </a:rPr>
              <a:t>Sumber </a:t>
            </a:r>
            <a:r>
              <a:rPr dirty="0" sz="600" spc="-45">
                <a:latin typeface="Verdana"/>
                <a:cs typeface="Verdana"/>
              </a:rPr>
              <a:t>gambar:  </a:t>
            </a:r>
            <a:r>
              <a:rPr dirty="0" u="sng" sz="600" spc="-3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5"/>
              </a:rPr>
              <a:t>https://i.pinimg.com/originals/dc/53/9b/dc539bb5b7903a </a:t>
            </a:r>
            <a:r>
              <a:rPr dirty="0" sz="600" spc="-30">
                <a:latin typeface="Verdana"/>
                <a:cs typeface="Verdana"/>
              </a:rPr>
              <a:t> </a:t>
            </a:r>
            <a:r>
              <a:rPr dirty="0" u="sng" sz="600" spc="-30">
                <a:uFill>
                  <a:solidFill>
                    <a:srgbClr val="000000"/>
                  </a:solidFill>
                </a:uFill>
                <a:latin typeface="Verdana"/>
                <a:cs typeface="Verdana"/>
                <a:hlinkClick r:id="rId5"/>
              </a:rPr>
              <a:t>5b3cef8330d7346f67.png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386" y="104175"/>
            <a:ext cx="1255463" cy="60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4999" y="1076821"/>
            <a:ext cx="6797040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Noto Sans"/>
                <a:cs typeface="Noto Sans"/>
              </a:rPr>
              <a:t>Secara mandiri atau </a:t>
            </a:r>
            <a:r>
              <a:rPr dirty="0" sz="1000" spc="-15">
                <a:latin typeface="Noto Sans"/>
                <a:cs typeface="Noto Sans"/>
              </a:rPr>
              <a:t>berkelompok, </a:t>
            </a:r>
            <a:r>
              <a:rPr dirty="0" sz="1000" spc="-10">
                <a:latin typeface="Noto Sans"/>
                <a:cs typeface="Noto Sans"/>
              </a:rPr>
              <a:t>simaklah informasi dari video-video </a:t>
            </a:r>
            <a:r>
              <a:rPr dirty="0" sz="1000" spc="-20">
                <a:latin typeface="Noto Sans"/>
                <a:cs typeface="Noto Sans"/>
              </a:rPr>
              <a:t>tentang </a:t>
            </a:r>
            <a:r>
              <a:rPr dirty="0" sz="1000" spc="-10">
                <a:latin typeface="Noto Sans"/>
                <a:cs typeface="Noto Sans"/>
              </a:rPr>
              <a:t>kewirausahaan di bawah</a:t>
            </a:r>
            <a:r>
              <a:rPr dirty="0" sz="1000" spc="90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ini.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Noto Sans"/>
              <a:cs typeface="Noto Sans"/>
            </a:endParaRPr>
          </a:p>
          <a:p>
            <a:pPr marL="12700" marR="2497455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Proses Kewirausahaan: </a:t>
            </a:r>
            <a:r>
              <a:rPr dirty="0" u="sng" sz="1000" spc="-1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3"/>
              </a:rPr>
              <a:t>https://www.youtube.com/watch?v=gjGwlM5s-lw </a:t>
            </a:r>
            <a:r>
              <a:rPr dirty="0" sz="1000" spc="-15">
                <a:solidFill>
                  <a:srgbClr val="1154CC"/>
                </a:solidFill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Contoh Bisnis:</a:t>
            </a:r>
            <a:r>
              <a:rPr dirty="0" sz="1000" spc="10">
                <a:latin typeface="Noto Sans"/>
                <a:cs typeface="Noto Sans"/>
              </a:rPr>
              <a:t> </a:t>
            </a:r>
            <a:r>
              <a:rPr dirty="0" u="sng" sz="10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4"/>
              </a:rPr>
              <a:t>https://www.youtube.com/watch?v=clxmWSXiWbU</a:t>
            </a:r>
            <a:endParaRPr sz="1000">
              <a:latin typeface="Noto Sans"/>
              <a:cs typeface="Noto Sans"/>
            </a:endParaRPr>
          </a:p>
          <a:p>
            <a:pPr marL="12700" marR="2130425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Study Kelayakan: </a:t>
            </a:r>
            <a:r>
              <a:rPr dirty="0" u="sng" sz="10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5"/>
              </a:rPr>
              <a:t>https://www.youtube.com/watch?v=xbBGDiOmxos </a:t>
            </a:r>
            <a:r>
              <a:rPr dirty="0" sz="1000" spc="-10">
                <a:solidFill>
                  <a:srgbClr val="1154CC"/>
                </a:solidFill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Pembentukan Tim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Kuat:</a:t>
            </a:r>
            <a:r>
              <a:rPr dirty="0" sz="1000" spc="80">
                <a:latin typeface="Noto Sans"/>
                <a:cs typeface="Noto Sans"/>
              </a:rPr>
              <a:t> </a:t>
            </a:r>
            <a:r>
              <a:rPr dirty="0" u="sng" sz="1000" spc="-1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6"/>
              </a:rPr>
              <a:t>https://www.youtube.com/watch?v=KK7cIhS5c6g</a:t>
            </a:r>
            <a:endParaRPr sz="1000">
              <a:latin typeface="Noto Sans"/>
              <a:cs typeface="Noto Sans"/>
            </a:endParaRPr>
          </a:p>
          <a:p>
            <a:pPr marL="12700" marR="1748155">
              <a:lnSpc>
                <a:spcPct val="100000"/>
              </a:lnSpc>
            </a:pPr>
            <a:r>
              <a:rPr dirty="0" sz="1000" spc="-20">
                <a:latin typeface="Noto Sans"/>
                <a:cs typeface="Noto Sans"/>
              </a:rPr>
              <a:t>Branding </a:t>
            </a:r>
            <a:r>
              <a:rPr dirty="0" sz="1000" spc="-10">
                <a:latin typeface="Noto Sans"/>
                <a:cs typeface="Noto Sans"/>
              </a:rPr>
              <a:t>dan </a:t>
            </a:r>
            <a:r>
              <a:rPr dirty="0" sz="1000" spc="-20">
                <a:latin typeface="Noto Sans"/>
                <a:cs typeface="Noto Sans"/>
              </a:rPr>
              <a:t>Strategi </a:t>
            </a:r>
            <a:r>
              <a:rPr dirty="0" sz="1000" spc="-10">
                <a:latin typeface="Noto Sans"/>
                <a:cs typeface="Noto Sans"/>
              </a:rPr>
              <a:t>Pemasaran: </a:t>
            </a:r>
            <a:r>
              <a:rPr dirty="0" u="sng" sz="10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7"/>
              </a:rPr>
              <a:t>https://www.youtube.com/watch?v=MkV5DBZt6p8 </a:t>
            </a:r>
            <a:r>
              <a:rPr dirty="0" sz="1000" spc="-10">
                <a:solidFill>
                  <a:srgbClr val="1154CC"/>
                </a:solidFill>
                <a:latin typeface="Noto Sans"/>
                <a:cs typeface="Noto Sans"/>
              </a:rPr>
              <a:t> </a:t>
            </a:r>
            <a:r>
              <a:rPr dirty="0" sz="1000" spc="-20">
                <a:latin typeface="Noto Sans"/>
                <a:cs typeface="Noto Sans"/>
              </a:rPr>
              <a:t>Strategi </a:t>
            </a:r>
            <a:r>
              <a:rPr dirty="0" sz="1000" spc="-10">
                <a:latin typeface="Noto Sans"/>
                <a:cs typeface="Noto Sans"/>
              </a:rPr>
              <a:t>Pemasaran </a:t>
            </a:r>
            <a:r>
              <a:rPr dirty="0" sz="1000" spc="-5">
                <a:latin typeface="Noto Sans"/>
                <a:cs typeface="Noto Sans"/>
              </a:rPr>
              <a:t>4P:</a:t>
            </a:r>
            <a:r>
              <a:rPr dirty="0" sz="1000" spc="25">
                <a:latin typeface="Noto Sans"/>
                <a:cs typeface="Noto Sans"/>
              </a:rPr>
              <a:t> </a:t>
            </a:r>
            <a:r>
              <a:rPr dirty="0" u="sng" sz="10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8"/>
              </a:rPr>
              <a:t>https://www.youtube.com/watch?v=7G2mySGJAww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Noto Sans"/>
              <a:cs typeface="Noto San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 spc="-10">
                <a:latin typeface="Noto Sans"/>
                <a:cs typeface="Noto Sans"/>
              </a:rPr>
              <a:t>Cara membuat iklan video animasi </a:t>
            </a:r>
            <a:r>
              <a:rPr dirty="0" sz="1000" spc="-25">
                <a:latin typeface="Noto Sans"/>
                <a:cs typeface="Noto Sans"/>
              </a:rPr>
              <a:t>menggunakan </a:t>
            </a:r>
            <a:r>
              <a:rPr dirty="0" sz="1000" spc="-10">
                <a:latin typeface="Noto Sans"/>
                <a:cs typeface="Noto Sans"/>
              </a:rPr>
              <a:t>aplikasi canva: </a:t>
            </a:r>
            <a:r>
              <a:rPr dirty="0" u="sng" sz="1000" spc="-1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9"/>
              </a:rPr>
              <a:t>https://www.youtube.com/watch?v=_i0NOagAFuo </a:t>
            </a:r>
            <a:r>
              <a:rPr dirty="0" sz="1000" spc="-15">
                <a:solidFill>
                  <a:srgbClr val="1154CC"/>
                </a:solidFill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Cara membuat desain kemasan produk </a:t>
            </a:r>
            <a:r>
              <a:rPr dirty="0" sz="1000" spc="-20">
                <a:latin typeface="Noto Sans"/>
                <a:cs typeface="Noto Sans"/>
              </a:rPr>
              <a:t>dengan </a:t>
            </a:r>
            <a:r>
              <a:rPr dirty="0" sz="1000" spc="-10">
                <a:latin typeface="Noto Sans"/>
                <a:cs typeface="Noto Sans"/>
              </a:rPr>
              <a:t>power point: </a:t>
            </a:r>
            <a:r>
              <a:rPr dirty="0" u="sng" sz="10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10"/>
              </a:rPr>
              <a:t>https://www.youtube.com/watch?v=YkYYAAxV_-c </a:t>
            </a:r>
            <a:r>
              <a:rPr dirty="0" sz="1000" spc="-10">
                <a:solidFill>
                  <a:srgbClr val="1154CC"/>
                </a:solidFill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Cara </a:t>
            </a:r>
            <a:r>
              <a:rPr dirty="0" sz="1000" spc="-25">
                <a:latin typeface="Noto Sans"/>
                <a:cs typeface="Noto Sans"/>
              </a:rPr>
              <a:t>menghitung </a:t>
            </a:r>
            <a:r>
              <a:rPr dirty="0" sz="1000" spc="-10">
                <a:latin typeface="Noto Sans"/>
                <a:cs typeface="Noto Sans"/>
              </a:rPr>
              <a:t>analisis usaha </a:t>
            </a:r>
            <a:r>
              <a:rPr dirty="0" sz="1000" spc="-20">
                <a:latin typeface="Noto Sans"/>
                <a:cs typeface="Noto Sans"/>
              </a:rPr>
              <a:t>dengan </a:t>
            </a:r>
            <a:r>
              <a:rPr dirty="0" sz="1000" spc="-10">
                <a:latin typeface="Noto Sans"/>
                <a:cs typeface="Noto Sans"/>
              </a:rPr>
              <a:t>microsoft</a:t>
            </a:r>
            <a:r>
              <a:rPr dirty="0" sz="1000" spc="40">
                <a:latin typeface="Noto Sans"/>
                <a:cs typeface="Noto Sans"/>
              </a:rPr>
              <a:t> </a:t>
            </a:r>
            <a:r>
              <a:rPr dirty="0" sz="1000" spc="-5">
                <a:latin typeface="Noto Sans"/>
                <a:cs typeface="Noto Sans"/>
              </a:rPr>
              <a:t>excell:</a:t>
            </a:r>
            <a:endParaRPr sz="10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</a:pPr>
            <a:r>
              <a:rPr dirty="0" u="sng" sz="1000" spc="-1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11"/>
              </a:rPr>
              <a:t>https://www.youtube.com/watch?v=QYesrqgYjuU</a:t>
            </a:r>
            <a:endParaRPr sz="1000">
              <a:latin typeface="Noto Sans"/>
              <a:cs typeface="Noto Sans"/>
            </a:endParaRPr>
          </a:p>
          <a:p>
            <a:pPr marL="12700" marR="1355090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Cara membuat proposal usaha </a:t>
            </a:r>
            <a:r>
              <a:rPr dirty="0" sz="1000" spc="-20">
                <a:latin typeface="Noto Sans"/>
                <a:cs typeface="Noto Sans"/>
              </a:rPr>
              <a:t>bagian </a:t>
            </a:r>
            <a:r>
              <a:rPr dirty="0" sz="1000" spc="-5">
                <a:latin typeface="Noto Sans"/>
                <a:cs typeface="Noto Sans"/>
              </a:rPr>
              <a:t>1: </a:t>
            </a:r>
            <a:r>
              <a:rPr dirty="0" u="sng" sz="1000" spc="-1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12"/>
              </a:rPr>
              <a:t>https://www.youtube.com/watch?v=YVIdIuW6GHc </a:t>
            </a:r>
            <a:r>
              <a:rPr dirty="0" sz="1000" spc="-15">
                <a:solidFill>
                  <a:srgbClr val="1154CC"/>
                </a:solidFill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Cara membuat proposal usaha </a:t>
            </a:r>
            <a:r>
              <a:rPr dirty="0" sz="1000" spc="-20">
                <a:latin typeface="Noto Sans"/>
                <a:cs typeface="Noto Sans"/>
              </a:rPr>
              <a:t>bagian </a:t>
            </a:r>
            <a:r>
              <a:rPr dirty="0" sz="1000" spc="-5">
                <a:latin typeface="Noto Sans"/>
                <a:cs typeface="Noto Sans"/>
              </a:rPr>
              <a:t>2: </a:t>
            </a:r>
            <a:r>
              <a:rPr dirty="0" u="sng" sz="1000" spc="-15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13"/>
              </a:rPr>
              <a:t>https://www.youtube.com/watch?v=KwZ7Fu4CPGg </a:t>
            </a:r>
            <a:r>
              <a:rPr dirty="0" sz="1000" spc="-15">
                <a:solidFill>
                  <a:srgbClr val="1154CC"/>
                </a:solidFill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Contoh proposal usaha makanan </a:t>
            </a:r>
            <a:r>
              <a:rPr dirty="0" sz="1000" spc="-20">
                <a:latin typeface="Noto Sans"/>
                <a:cs typeface="Noto Sans"/>
              </a:rPr>
              <a:t>ringan:</a:t>
            </a:r>
            <a:r>
              <a:rPr dirty="0" sz="1000" spc="45">
                <a:latin typeface="Noto Sans"/>
                <a:cs typeface="Noto Sans"/>
              </a:rPr>
              <a:t> </a:t>
            </a:r>
            <a:r>
              <a:rPr dirty="0" u="sng" sz="1000" spc="-1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14"/>
              </a:rPr>
              <a:t>https://www.youtube.com/watch?v=yLV7USvBXd4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478199" y="4096691"/>
            <a:ext cx="3777615" cy="770255"/>
          </a:xfrm>
          <a:prstGeom prst="rect">
            <a:avLst/>
          </a:prstGeom>
          <a:solidFill>
            <a:srgbClr val="F99777"/>
          </a:solidFill>
        </p:spPr>
        <p:txBody>
          <a:bodyPr wrap="square" lIns="0" tIns="32384" rIns="0" bIns="0" rtlCol="0" vert="horz">
            <a:spAutoFit/>
          </a:bodyPr>
          <a:lstStyle/>
          <a:p>
            <a:pPr marL="75565" marR="237490">
              <a:lnSpc>
                <a:spcPct val="102299"/>
              </a:lnSpc>
              <a:spcBef>
                <a:spcPts val="254"/>
              </a:spcBef>
            </a:pPr>
            <a:r>
              <a:rPr dirty="0" sz="1100" spc="-65">
                <a:latin typeface="Verdana"/>
                <a:cs typeface="Verdana"/>
              </a:rPr>
              <a:t>Gunakan </a:t>
            </a:r>
            <a:r>
              <a:rPr dirty="0" sz="1100" spc="-80">
                <a:latin typeface="Verdana"/>
                <a:cs typeface="Verdana"/>
              </a:rPr>
              <a:t>sumber </a:t>
            </a:r>
            <a:r>
              <a:rPr dirty="0" sz="1100" spc="-15">
                <a:latin typeface="Verdana"/>
                <a:cs typeface="Verdana"/>
              </a:rPr>
              <a:t>alternatif </a:t>
            </a:r>
            <a:r>
              <a:rPr dirty="0" sz="1100" spc="-45">
                <a:latin typeface="Verdana"/>
                <a:cs typeface="Verdana"/>
              </a:rPr>
              <a:t>belajar </a:t>
            </a:r>
            <a:r>
              <a:rPr dirty="0" sz="1100" spc="-60">
                <a:latin typeface="Verdana"/>
                <a:cs typeface="Verdana"/>
              </a:rPr>
              <a:t>ini </a:t>
            </a:r>
            <a:r>
              <a:rPr dirty="0" sz="1100" spc="-30">
                <a:latin typeface="Verdana"/>
                <a:cs typeface="Verdana"/>
              </a:rPr>
              <a:t>sebagai</a:t>
            </a:r>
            <a:r>
              <a:rPr dirty="0" sz="1100" spc="-220">
                <a:latin typeface="Verdana"/>
                <a:cs typeface="Verdana"/>
              </a:rPr>
              <a:t> </a:t>
            </a:r>
            <a:r>
              <a:rPr dirty="0" sz="1100" spc="-30">
                <a:latin typeface="Verdana"/>
                <a:cs typeface="Verdana"/>
              </a:rPr>
              <a:t>bagian  </a:t>
            </a:r>
            <a:r>
              <a:rPr dirty="0" sz="1100" spc="-25">
                <a:latin typeface="Verdana"/>
                <a:cs typeface="Verdana"/>
              </a:rPr>
              <a:t>dari </a:t>
            </a:r>
            <a:r>
              <a:rPr dirty="0" sz="1100" spc="-35">
                <a:latin typeface="Verdana"/>
                <a:cs typeface="Verdana"/>
              </a:rPr>
              <a:t>pengayaan </a:t>
            </a:r>
            <a:r>
              <a:rPr dirty="0" sz="1100" spc="-45">
                <a:latin typeface="Verdana"/>
                <a:cs typeface="Verdana"/>
              </a:rPr>
              <a:t>pengetahuan </a:t>
            </a:r>
            <a:r>
              <a:rPr dirty="0" sz="1100" spc="-35">
                <a:latin typeface="Verdana"/>
                <a:cs typeface="Verdana"/>
              </a:rPr>
              <a:t>dan </a:t>
            </a:r>
            <a:r>
              <a:rPr dirty="0" sz="1100" spc="-70">
                <a:latin typeface="Verdana"/>
                <a:cs typeface="Verdana"/>
              </a:rPr>
              <a:t>keterampilanmu  </a:t>
            </a:r>
            <a:r>
              <a:rPr dirty="0" sz="1100" spc="-50">
                <a:latin typeface="Verdana"/>
                <a:cs typeface="Verdana"/>
              </a:rPr>
              <a:t>daalam </a:t>
            </a:r>
            <a:r>
              <a:rPr dirty="0" sz="1100" spc="-65">
                <a:latin typeface="Verdana"/>
                <a:cs typeface="Verdana"/>
              </a:rPr>
              <a:t>penyempurnaan </a:t>
            </a:r>
            <a:r>
              <a:rPr dirty="0" sz="1100" spc="-25">
                <a:latin typeface="Verdana"/>
                <a:cs typeface="Verdana"/>
              </a:rPr>
              <a:t>proposal </a:t>
            </a:r>
            <a:r>
              <a:rPr dirty="0" sz="1100" spc="-35">
                <a:latin typeface="Verdana"/>
                <a:cs typeface="Verdana"/>
              </a:rPr>
              <a:t>dan persiapan  </a:t>
            </a:r>
            <a:r>
              <a:rPr dirty="0" sz="1100" spc="-45">
                <a:latin typeface="Verdana"/>
                <a:cs typeface="Verdana"/>
              </a:rPr>
              <a:t>pitching.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165" y="162975"/>
            <a:ext cx="621474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20"/>
              <a:t>PITCHING </a:t>
            </a:r>
            <a:r>
              <a:rPr dirty="0" sz="2800" spc="204"/>
              <a:t>- </a:t>
            </a:r>
            <a:r>
              <a:rPr dirty="0" sz="2800" spc="-190"/>
              <a:t>sumber </a:t>
            </a:r>
            <a:r>
              <a:rPr dirty="0" sz="2800" spc="-105"/>
              <a:t>belajar</a:t>
            </a:r>
            <a:r>
              <a:rPr dirty="0" sz="2800" spc="-610"/>
              <a:t> </a:t>
            </a:r>
            <a:r>
              <a:rPr dirty="0" sz="2800" spc="-120"/>
              <a:t>tambahan</a:t>
            </a:r>
            <a:endParaRPr sz="28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386" y="104175"/>
            <a:ext cx="1255463" cy="60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4999" y="1075297"/>
            <a:ext cx="3902075" cy="42354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dirty="0" sz="1300" spc="-10">
                <a:latin typeface="Noto Sans"/>
                <a:cs typeface="Noto Sans"/>
              </a:rPr>
              <a:t>Setelah </a:t>
            </a:r>
            <a:r>
              <a:rPr dirty="0" sz="1300" spc="-15">
                <a:latin typeface="Noto Sans"/>
                <a:cs typeface="Noto Sans"/>
              </a:rPr>
              <a:t>melakukan </a:t>
            </a:r>
            <a:r>
              <a:rPr dirty="0" sz="1300" spc="-25">
                <a:latin typeface="Noto Sans"/>
                <a:cs typeface="Noto Sans"/>
              </a:rPr>
              <a:t>pitching, </a:t>
            </a:r>
            <a:r>
              <a:rPr dirty="0" sz="1300" spc="-10">
                <a:latin typeface="Noto Sans"/>
                <a:cs typeface="Noto Sans"/>
              </a:rPr>
              <a:t>setiap </a:t>
            </a:r>
            <a:r>
              <a:rPr dirty="0" sz="1300" spc="-15">
                <a:latin typeface="Noto Sans"/>
                <a:cs typeface="Noto Sans"/>
              </a:rPr>
              <a:t>kelompok akan  </a:t>
            </a:r>
            <a:r>
              <a:rPr dirty="0" sz="1300" spc="-10">
                <a:latin typeface="Noto Sans"/>
                <a:cs typeface="Noto Sans"/>
              </a:rPr>
              <a:t>menerima umpan </a:t>
            </a:r>
            <a:r>
              <a:rPr dirty="0" sz="1300" spc="-15">
                <a:latin typeface="Noto Sans"/>
                <a:cs typeface="Noto Sans"/>
              </a:rPr>
              <a:t>balik </a:t>
            </a:r>
            <a:r>
              <a:rPr dirty="0" sz="1300" spc="-10">
                <a:latin typeface="Noto Sans"/>
                <a:cs typeface="Noto Sans"/>
              </a:rPr>
              <a:t>dari </a:t>
            </a:r>
            <a:r>
              <a:rPr dirty="0" sz="1300" spc="-15">
                <a:latin typeface="Noto Sans"/>
                <a:cs typeface="Noto Sans"/>
              </a:rPr>
              <a:t>tim</a:t>
            </a:r>
            <a:r>
              <a:rPr dirty="0" sz="1300" spc="15">
                <a:latin typeface="Noto Sans"/>
                <a:cs typeface="Noto Sans"/>
              </a:rPr>
              <a:t> </a:t>
            </a:r>
            <a:r>
              <a:rPr dirty="0" sz="1300" spc="-15">
                <a:latin typeface="Noto Sans"/>
                <a:cs typeface="Noto Sans"/>
              </a:rPr>
              <a:t>penilai.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4999" y="1675371"/>
            <a:ext cx="4225925" cy="262382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441959">
              <a:lnSpc>
                <a:spcPct val="101000"/>
              </a:lnSpc>
              <a:spcBef>
                <a:spcPts val="85"/>
              </a:spcBef>
            </a:pPr>
            <a:r>
              <a:rPr dirty="0" sz="1300" spc="-15">
                <a:latin typeface="Noto Sans"/>
                <a:cs typeface="Noto Sans"/>
              </a:rPr>
              <a:t>Simak </a:t>
            </a:r>
            <a:r>
              <a:rPr dirty="0" sz="1300" spc="-10">
                <a:latin typeface="Noto Sans"/>
                <a:cs typeface="Noto Sans"/>
              </a:rPr>
              <a:t>dan </a:t>
            </a:r>
            <a:r>
              <a:rPr dirty="0" sz="1300" spc="-15">
                <a:latin typeface="Noto Sans"/>
                <a:cs typeface="Noto Sans"/>
              </a:rPr>
              <a:t>catat baik-baik </a:t>
            </a:r>
            <a:r>
              <a:rPr dirty="0" sz="1300" spc="-10">
                <a:latin typeface="Noto Sans"/>
                <a:cs typeface="Noto Sans"/>
              </a:rPr>
              <a:t>point umpan </a:t>
            </a:r>
            <a:r>
              <a:rPr dirty="0" sz="1300" spc="-15">
                <a:latin typeface="Noto Sans"/>
                <a:cs typeface="Noto Sans"/>
              </a:rPr>
              <a:t>balik </a:t>
            </a:r>
            <a:r>
              <a:rPr dirty="0" sz="1300" spc="-35">
                <a:latin typeface="Noto Sans"/>
                <a:cs typeface="Noto Sans"/>
              </a:rPr>
              <a:t>bagi  </a:t>
            </a:r>
            <a:r>
              <a:rPr dirty="0" sz="1300" spc="-10">
                <a:latin typeface="Noto Sans"/>
                <a:cs typeface="Noto Sans"/>
              </a:rPr>
              <a:t>rencana </a:t>
            </a:r>
            <a:r>
              <a:rPr dirty="0" sz="1300" spc="-15">
                <a:latin typeface="Noto Sans"/>
                <a:cs typeface="Noto Sans"/>
              </a:rPr>
              <a:t>usahamu.</a:t>
            </a:r>
            <a:endParaRPr sz="13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Noto Sans"/>
              <a:cs typeface="Noto Sans"/>
            </a:endParaRPr>
          </a:p>
          <a:p>
            <a:pPr marL="12700" marR="283210">
              <a:lnSpc>
                <a:spcPct val="101000"/>
              </a:lnSpc>
            </a:pPr>
            <a:r>
              <a:rPr dirty="0" sz="1300" spc="-15">
                <a:latin typeface="Noto Sans"/>
                <a:cs typeface="Noto Sans"/>
              </a:rPr>
              <a:t>Berkumpullah </a:t>
            </a:r>
            <a:r>
              <a:rPr dirty="0" sz="1300" spc="-25">
                <a:latin typeface="Noto Sans"/>
                <a:cs typeface="Noto Sans"/>
              </a:rPr>
              <a:t>dengan </a:t>
            </a:r>
            <a:r>
              <a:rPr dirty="0" sz="1300" spc="-15">
                <a:latin typeface="Noto Sans"/>
                <a:cs typeface="Noto Sans"/>
              </a:rPr>
              <a:t>kelompokmu </a:t>
            </a:r>
            <a:r>
              <a:rPr dirty="0" sz="1300" spc="-10">
                <a:latin typeface="Noto Sans"/>
                <a:cs typeface="Noto Sans"/>
              </a:rPr>
              <a:t>setelah sesi </a:t>
            </a:r>
            <a:r>
              <a:rPr dirty="0" sz="1300" spc="-15">
                <a:latin typeface="Noto Sans"/>
                <a:cs typeface="Noto Sans"/>
              </a:rPr>
              <a:t>ini  untuk membuat perbaikan </a:t>
            </a:r>
            <a:r>
              <a:rPr dirty="0" sz="1300" spc="-10">
                <a:latin typeface="Noto Sans"/>
                <a:cs typeface="Noto Sans"/>
              </a:rPr>
              <a:t>dan </a:t>
            </a:r>
            <a:r>
              <a:rPr dirty="0" sz="1300" spc="-15">
                <a:latin typeface="Noto Sans"/>
                <a:cs typeface="Noto Sans"/>
              </a:rPr>
              <a:t>penyempurnaan  </a:t>
            </a:r>
            <a:r>
              <a:rPr dirty="0" sz="1300" spc="-10">
                <a:latin typeface="Noto Sans"/>
                <a:cs typeface="Noto Sans"/>
              </a:rPr>
              <a:t>proposal.</a:t>
            </a:r>
            <a:endParaRPr sz="13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Noto Sans"/>
              <a:cs typeface="Noto Sans"/>
            </a:endParaRPr>
          </a:p>
          <a:p>
            <a:pPr marL="12700" marR="5080">
              <a:lnSpc>
                <a:spcPct val="101000"/>
              </a:lnSpc>
            </a:pPr>
            <a:r>
              <a:rPr dirty="0" sz="1300" spc="-10">
                <a:latin typeface="Noto Sans"/>
                <a:cs typeface="Noto Sans"/>
              </a:rPr>
              <a:t>Setelah </a:t>
            </a:r>
            <a:r>
              <a:rPr dirty="0" sz="1300" spc="-15">
                <a:latin typeface="Noto Sans"/>
                <a:cs typeface="Noto Sans"/>
              </a:rPr>
              <a:t>selesai, mulailah bekerja mewujudkan rencana  </a:t>
            </a:r>
            <a:r>
              <a:rPr dirty="0" sz="1300" spc="-10">
                <a:latin typeface="Noto Sans"/>
                <a:cs typeface="Noto Sans"/>
              </a:rPr>
              <a:t>usaha </a:t>
            </a:r>
            <a:r>
              <a:rPr dirty="0" sz="1300" spc="-15">
                <a:latin typeface="Noto Sans"/>
                <a:cs typeface="Noto Sans"/>
              </a:rPr>
              <a:t>ini.</a:t>
            </a:r>
            <a:endParaRPr sz="13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Noto Sans"/>
              <a:cs typeface="Noto Sans"/>
            </a:endParaRPr>
          </a:p>
          <a:p>
            <a:pPr algn="just" marL="12700" marR="76200">
              <a:lnSpc>
                <a:spcPct val="101000"/>
              </a:lnSpc>
              <a:spcBef>
                <a:spcPts val="5"/>
              </a:spcBef>
            </a:pPr>
            <a:r>
              <a:rPr dirty="0" sz="1300" spc="-10">
                <a:latin typeface="Noto Sans"/>
                <a:cs typeface="Noto Sans"/>
              </a:rPr>
              <a:t>Berdiskusilah </a:t>
            </a:r>
            <a:r>
              <a:rPr dirty="0" sz="1300" spc="-25">
                <a:latin typeface="Noto Sans"/>
                <a:cs typeface="Noto Sans"/>
              </a:rPr>
              <a:t>dengan </a:t>
            </a:r>
            <a:r>
              <a:rPr dirty="0" sz="1300" spc="-10">
                <a:latin typeface="Noto Sans"/>
                <a:cs typeface="Noto Sans"/>
              </a:rPr>
              <a:t>Guru </a:t>
            </a:r>
            <a:r>
              <a:rPr dirty="0" sz="1300" spc="-15">
                <a:latin typeface="Noto Sans"/>
                <a:cs typeface="Noto Sans"/>
              </a:rPr>
              <a:t>jika pelaksanaan </a:t>
            </a:r>
            <a:r>
              <a:rPr dirty="0" sz="1300" spc="-10">
                <a:latin typeface="Noto Sans"/>
                <a:cs typeface="Noto Sans"/>
              </a:rPr>
              <a:t>usaha </a:t>
            </a:r>
            <a:r>
              <a:rPr dirty="0" sz="1300" spc="-15">
                <a:latin typeface="Noto Sans"/>
                <a:cs typeface="Noto Sans"/>
              </a:rPr>
              <a:t>ini  melibatkan pihak </a:t>
            </a:r>
            <a:r>
              <a:rPr dirty="0" sz="1300" spc="-10">
                <a:latin typeface="Noto Sans"/>
                <a:cs typeface="Noto Sans"/>
              </a:rPr>
              <a:t>lain </a:t>
            </a:r>
            <a:r>
              <a:rPr dirty="0" sz="1300" spc="-25">
                <a:latin typeface="Noto Sans"/>
                <a:cs typeface="Noto Sans"/>
              </a:rPr>
              <a:t>(orang </a:t>
            </a:r>
            <a:r>
              <a:rPr dirty="0" sz="1300" spc="-20">
                <a:latin typeface="Noto Sans"/>
                <a:cs typeface="Noto Sans"/>
              </a:rPr>
              <a:t>tua, </a:t>
            </a:r>
            <a:r>
              <a:rPr dirty="0" sz="1300" spc="-15">
                <a:latin typeface="Noto Sans"/>
                <a:cs typeface="Noto Sans"/>
              </a:rPr>
              <a:t>pemerintah daerah,  organisasi nirlaba atau swasta, </a:t>
            </a:r>
            <a:r>
              <a:rPr dirty="0" sz="1300" spc="-10">
                <a:latin typeface="Noto Sans"/>
                <a:cs typeface="Noto Sans"/>
              </a:rPr>
              <a:t>dan</a:t>
            </a:r>
            <a:r>
              <a:rPr dirty="0" sz="1300" spc="35">
                <a:latin typeface="Noto Sans"/>
                <a:cs typeface="Noto Sans"/>
              </a:rPr>
              <a:t> </a:t>
            </a:r>
            <a:r>
              <a:rPr dirty="0" sz="1300" spc="-15">
                <a:latin typeface="Noto Sans"/>
                <a:cs typeface="Noto Sans"/>
              </a:rPr>
              <a:t>lainnya).</a:t>
            </a:r>
            <a:endParaRPr sz="1300">
              <a:latin typeface="Noto Sans"/>
              <a:cs typeface="Noto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165" y="162975"/>
            <a:ext cx="397446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20"/>
              <a:t>PITCHING </a:t>
            </a:r>
            <a:r>
              <a:rPr dirty="0" sz="2800" spc="204"/>
              <a:t>- </a:t>
            </a:r>
            <a:r>
              <a:rPr dirty="0" sz="2800" spc="-204"/>
              <a:t>umpan</a:t>
            </a:r>
            <a:r>
              <a:rPr dirty="0" sz="2800" spc="-670"/>
              <a:t> </a:t>
            </a:r>
            <a:r>
              <a:rPr dirty="0" sz="2800" spc="-90"/>
              <a:t>balik</a:t>
            </a:r>
            <a:endParaRPr sz="2800"/>
          </a:p>
        </p:txBody>
      </p:sp>
      <p:grpSp>
        <p:nvGrpSpPr>
          <p:cNvPr id="6" name="object 6"/>
          <p:cNvGrpSpPr/>
          <p:nvPr/>
        </p:nvGrpSpPr>
        <p:grpSpPr>
          <a:xfrm>
            <a:off x="6080775" y="1196565"/>
            <a:ext cx="2573020" cy="2861945"/>
            <a:chOff x="6080775" y="1196565"/>
            <a:chExt cx="2573020" cy="2861945"/>
          </a:xfrm>
        </p:grpSpPr>
        <p:sp>
          <p:nvSpPr>
            <p:cNvPr id="7" name="object 7"/>
            <p:cNvSpPr/>
            <p:nvPr/>
          </p:nvSpPr>
          <p:spPr>
            <a:xfrm>
              <a:off x="6245712" y="1201327"/>
              <a:ext cx="2402840" cy="2852420"/>
            </a:xfrm>
            <a:custGeom>
              <a:avLst/>
              <a:gdLst/>
              <a:ahLst/>
              <a:cxnLst/>
              <a:rect l="l" t="t" r="r" b="b"/>
              <a:pathLst>
                <a:path w="2402840" h="2852420">
                  <a:moveTo>
                    <a:pt x="1922171" y="2852089"/>
                  </a:moveTo>
                  <a:lnTo>
                    <a:pt x="0" y="2852089"/>
                  </a:lnTo>
                  <a:lnTo>
                    <a:pt x="50635" y="2843924"/>
                  </a:lnTo>
                  <a:lnTo>
                    <a:pt x="94611" y="2821188"/>
                  </a:lnTo>
                  <a:lnTo>
                    <a:pt x="129290" y="2786517"/>
                  </a:lnTo>
                  <a:lnTo>
                    <a:pt x="152032" y="2742547"/>
                  </a:lnTo>
                  <a:lnTo>
                    <a:pt x="160199" y="2691914"/>
                  </a:lnTo>
                  <a:lnTo>
                    <a:pt x="0" y="2691914"/>
                  </a:lnTo>
                  <a:lnTo>
                    <a:pt x="31183" y="2685621"/>
                  </a:lnTo>
                  <a:lnTo>
                    <a:pt x="56643" y="2668458"/>
                  </a:lnTo>
                  <a:lnTo>
                    <a:pt x="73806" y="2642998"/>
                  </a:lnTo>
                  <a:lnTo>
                    <a:pt x="80099" y="2611814"/>
                  </a:lnTo>
                  <a:lnTo>
                    <a:pt x="73806" y="2580645"/>
                  </a:lnTo>
                  <a:lnTo>
                    <a:pt x="56643" y="2555193"/>
                  </a:lnTo>
                  <a:lnTo>
                    <a:pt x="31183" y="2538032"/>
                  </a:lnTo>
                  <a:lnTo>
                    <a:pt x="0" y="2531739"/>
                  </a:lnTo>
                  <a:lnTo>
                    <a:pt x="160199" y="2531739"/>
                  </a:lnTo>
                  <a:lnTo>
                    <a:pt x="160199" y="160179"/>
                  </a:lnTo>
                  <a:lnTo>
                    <a:pt x="168364" y="109550"/>
                  </a:lnTo>
                  <a:lnTo>
                    <a:pt x="191100" y="65579"/>
                  </a:lnTo>
                  <a:lnTo>
                    <a:pt x="225771" y="30905"/>
                  </a:lnTo>
                  <a:lnTo>
                    <a:pt x="269741" y="8166"/>
                  </a:lnTo>
                  <a:lnTo>
                    <a:pt x="320374" y="0"/>
                  </a:lnTo>
                  <a:lnTo>
                    <a:pt x="2242545" y="0"/>
                  </a:lnTo>
                  <a:lnTo>
                    <a:pt x="2293178" y="8166"/>
                  </a:lnTo>
                  <a:lnTo>
                    <a:pt x="2337148" y="30905"/>
                  </a:lnTo>
                  <a:lnTo>
                    <a:pt x="2371819" y="65579"/>
                  </a:lnTo>
                  <a:lnTo>
                    <a:pt x="2394555" y="109550"/>
                  </a:lnTo>
                  <a:lnTo>
                    <a:pt x="2402720" y="160179"/>
                  </a:lnTo>
                  <a:lnTo>
                    <a:pt x="320374" y="160179"/>
                  </a:lnTo>
                  <a:lnTo>
                    <a:pt x="289201" y="166473"/>
                  </a:lnTo>
                  <a:lnTo>
                    <a:pt x="263740" y="183637"/>
                  </a:lnTo>
                  <a:lnTo>
                    <a:pt x="246570" y="209095"/>
                  </a:lnTo>
                  <a:lnTo>
                    <a:pt x="240274" y="240272"/>
                  </a:lnTo>
                  <a:lnTo>
                    <a:pt x="246570" y="271446"/>
                  </a:lnTo>
                  <a:lnTo>
                    <a:pt x="263740" y="296904"/>
                  </a:lnTo>
                  <a:lnTo>
                    <a:pt x="289201" y="314068"/>
                  </a:lnTo>
                  <a:lnTo>
                    <a:pt x="320374" y="320361"/>
                  </a:lnTo>
                  <a:lnTo>
                    <a:pt x="2082370" y="320361"/>
                  </a:lnTo>
                  <a:lnTo>
                    <a:pt x="2082370" y="2691914"/>
                  </a:lnTo>
                  <a:lnTo>
                    <a:pt x="2074203" y="2742547"/>
                  </a:lnTo>
                  <a:lnTo>
                    <a:pt x="2051461" y="2786517"/>
                  </a:lnTo>
                  <a:lnTo>
                    <a:pt x="2016782" y="2821188"/>
                  </a:lnTo>
                  <a:lnTo>
                    <a:pt x="1972806" y="2843924"/>
                  </a:lnTo>
                  <a:lnTo>
                    <a:pt x="1922171" y="2852089"/>
                  </a:lnTo>
                  <a:close/>
                </a:path>
                <a:path w="2402840" h="2852420">
                  <a:moveTo>
                    <a:pt x="2242545" y="320361"/>
                  </a:moveTo>
                  <a:lnTo>
                    <a:pt x="320374" y="320361"/>
                  </a:lnTo>
                  <a:lnTo>
                    <a:pt x="371006" y="312195"/>
                  </a:lnTo>
                  <a:lnTo>
                    <a:pt x="414976" y="289456"/>
                  </a:lnTo>
                  <a:lnTo>
                    <a:pt x="449648" y="254781"/>
                  </a:lnTo>
                  <a:lnTo>
                    <a:pt x="472384" y="210810"/>
                  </a:lnTo>
                  <a:lnTo>
                    <a:pt x="480549" y="160179"/>
                  </a:lnTo>
                  <a:lnTo>
                    <a:pt x="2402720" y="160179"/>
                  </a:lnTo>
                  <a:lnTo>
                    <a:pt x="2394555" y="210810"/>
                  </a:lnTo>
                  <a:lnTo>
                    <a:pt x="2371819" y="254781"/>
                  </a:lnTo>
                  <a:lnTo>
                    <a:pt x="2337148" y="289456"/>
                  </a:lnTo>
                  <a:lnTo>
                    <a:pt x="2293178" y="312195"/>
                  </a:lnTo>
                  <a:lnTo>
                    <a:pt x="2242545" y="320361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85538" y="1361507"/>
              <a:ext cx="641350" cy="2692400"/>
            </a:xfrm>
            <a:custGeom>
              <a:avLst/>
              <a:gdLst/>
              <a:ahLst/>
              <a:cxnLst/>
              <a:rect l="l" t="t" r="r" b="b"/>
              <a:pathLst>
                <a:path w="641350" h="2692400">
                  <a:moveTo>
                    <a:pt x="480549" y="160182"/>
                  </a:moveTo>
                  <a:lnTo>
                    <a:pt x="449376" y="153888"/>
                  </a:lnTo>
                  <a:lnTo>
                    <a:pt x="423914" y="136724"/>
                  </a:lnTo>
                  <a:lnTo>
                    <a:pt x="406745" y="111266"/>
                  </a:lnTo>
                  <a:lnTo>
                    <a:pt x="400449" y="80092"/>
                  </a:lnTo>
                  <a:lnTo>
                    <a:pt x="406745" y="48916"/>
                  </a:lnTo>
                  <a:lnTo>
                    <a:pt x="423914" y="23458"/>
                  </a:lnTo>
                  <a:lnTo>
                    <a:pt x="449376" y="6293"/>
                  </a:lnTo>
                  <a:lnTo>
                    <a:pt x="480549" y="0"/>
                  </a:lnTo>
                  <a:lnTo>
                    <a:pt x="640723" y="0"/>
                  </a:lnTo>
                  <a:lnTo>
                    <a:pt x="632559" y="50630"/>
                  </a:lnTo>
                  <a:lnTo>
                    <a:pt x="609822" y="94602"/>
                  </a:lnTo>
                  <a:lnTo>
                    <a:pt x="575151" y="129276"/>
                  </a:lnTo>
                  <a:lnTo>
                    <a:pt x="531181" y="152016"/>
                  </a:lnTo>
                  <a:lnTo>
                    <a:pt x="480549" y="160182"/>
                  </a:lnTo>
                  <a:close/>
                </a:path>
                <a:path w="641350" h="2692400">
                  <a:moveTo>
                    <a:pt x="160174" y="2691909"/>
                  </a:moveTo>
                  <a:lnTo>
                    <a:pt x="109551" y="2683745"/>
                  </a:lnTo>
                  <a:lnTo>
                    <a:pt x="65582" y="2661008"/>
                  </a:lnTo>
                  <a:lnTo>
                    <a:pt x="30907" y="2626337"/>
                  </a:lnTo>
                  <a:lnTo>
                    <a:pt x="8166" y="2582367"/>
                  </a:lnTo>
                  <a:lnTo>
                    <a:pt x="0" y="2531734"/>
                  </a:lnTo>
                  <a:lnTo>
                    <a:pt x="8166" y="2481102"/>
                  </a:lnTo>
                  <a:lnTo>
                    <a:pt x="30907" y="2437132"/>
                  </a:lnTo>
                  <a:lnTo>
                    <a:pt x="65582" y="2402461"/>
                  </a:lnTo>
                  <a:lnTo>
                    <a:pt x="109551" y="2379724"/>
                  </a:lnTo>
                  <a:lnTo>
                    <a:pt x="160174" y="2371560"/>
                  </a:lnTo>
                  <a:lnTo>
                    <a:pt x="191358" y="2377852"/>
                  </a:lnTo>
                  <a:lnTo>
                    <a:pt x="216818" y="2395013"/>
                  </a:lnTo>
                  <a:lnTo>
                    <a:pt x="233981" y="2420466"/>
                  </a:lnTo>
                  <a:lnTo>
                    <a:pt x="240274" y="2451635"/>
                  </a:lnTo>
                  <a:lnTo>
                    <a:pt x="233981" y="2482818"/>
                  </a:lnTo>
                  <a:lnTo>
                    <a:pt x="216818" y="2508278"/>
                  </a:lnTo>
                  <a:lnTo>
                    <a:pt x="191358" y="2525442"/>
                  </a:lnTo>
                  <a:lnTo>
                    <a:pt x="160174" y="2531734"/>
                  </a:lnTo>
                  <a:lnTo>
                    <a:pt x="320374" y="2531734"/>
                  </a:lnTo>
                  <a:lnTo>
                    <a:pt x="312207" y="2582367"/>
                  </a:lnTo>
                  <a:lnTo>
                    <a:pt x="289464" y="2626337"/>
                  </a:lnTo>
                  <a:lnTo>
                    <a:pt x="254786" y="2661008"/>
                  </a:lnTo>
                  <a:lnTo>
                    <a:pt x="210809" y="2683745"/>
                  </a:lnTo>
                  <a:lnTo>
                    <a:pt x="160174" y="2691909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85537" y="1201327"/>
              <a:ext cx="2563495" cy="2852420"/>
            </a:xfrm>
            <a:custGeom>
              <a:avLst/>
              <a:gdLst/>
              <a:ahLst/>
              <a:cxnLst/>
              <a:rect l="l" t="t" r="r" b="b"/>
              <a:pathLst>
                <a:path w="2563495" h="2852420">
                  <a:moveTo>
                    <a:pt x="320374" y="2531739"/>
                  </a:moveTo>
                  <a:lnTo>
                    <a:pt x="320374" y="160179"/>
                  </a:lnTo>
                  <a:lnTo>
                    <a:pt x="328538" y="109550"/>
                  </a:lnTo>
                  <a:lnTo>
                    <a:pt x="351275" y="65579"/>
                  </a:lnTo>
                  <a:lnTo>
                    <a:pt x="385946" y="30905"/>
                  </a:lnTo>
                  <a:lnTo>
                    <a:pt x="429916" y="8166"/>
                  </a:lnTo>
                  <a:lnTo>
                    <a:pt x="480549" y="0"/>
                  </a:lnTo>
                  <a:lnTo>
                    <a:pt x="2402720" y="0"/>
                  </a:lnTo>
                  <a:lnTo>
                    <a:pt x="2453352" y="8166"/>
                  </a:lnTo>
                  <a:lnTo>
                    <a:pt x="2497322" y="30905"/>
                  </a:lnTo>
                  <a:lnTo>
                    <a:pt x="2531994" y="65579"/>
                  </a:lnTo>
                  <a:lnTo>
                    <a:pt x="2554730" y="109550"/>
                  </a:lnTo>
                  <a:lnTo>
                    <a:pt x="2562894" y="160179"/>
                  </a:lnTo>
                  <a:lnTo>
                    <a:pt x="2554730" y="210810"/>
                  </a:lnTo>
                  <a:lnTo>
                    <a:pt x="2531994" y="254781"/>
                  </a:lnTo>
                  <a:lnTo>
                    <a:pt x="2497322" y="289456"/>
                  </a:lnTo>
                  <a:lnTo>
                    <a:pt x="2453352" y="312195"/>
                  </a:lnTo>
                  <a:lnTo>
                    <a:pt x="2402720" y="320361"/>
                  </a:lnTo>
                  <a:lnTo>
                    <a:pt x="2242545" y="320361"/>
                  </a:lnTo>
                  <a:lnTo>
                    <a:pt x="2242545" y="2691914"/>
                  </a:lnTo>
                  <a:lnTo>
                    <a:pt x="2234378" y="2742547"/>
                  </a:lnTo>
                  <a:lnTo>
                    <a:pt x="2211635" y="2786517"/>
                  </a:lnTo>
                  <a:lnTo>
                    <a:pt x="2176957" y="2821188"/>
                  </a:lnTo>
                  <a:lnTo>
                    <a:pt x="2132980" y="2843924"/>
                  </a:lnTo>
                  <a:lnTo>
                    <a:pt x="2082345" y="2852089"/>
                  </a:lnTo>
                  <a:lnTo>
                    <a:pt x="160174" y="2852089"/>
                  </a:lnTo>
                  <a:lnTo>
                    <a:pt x="109551" y="2843924"/>
                  </a:lnTo>
                  <a:lnTo>
                    <a:pt x="65582" y="2821188"/>
                  </a:lnTo>
                  <a:lnTo>
                    <a:pt x="30907" y="2786517"/>
                  </a:lnTo>
                  <a:lnTo>
                    <a:pt x="8166" y="2742547"/>
                  </a:lnTo>
                  <a:lnTo>
                    <a:pt x="0" y="2691914"/>
                  </a:lnTo>
                  <a:lnTo>
                    <a:pt x="8166" y="2641282"/>
                  </a:lnTo>
                  <a:lnTo>
                    <a:pt x="30907" y="2597311"/>
                  </a:lnTo>
                  <a:lnTo>
                    <a:pt x="65582" y="2562640"/>
                  </a:lnTo>
                  <a:lnTo>
                    <a:pt x="109551" y="2539904"/>
                  </a:lnTo>
                  <a:lnTo>
                    <a:pt x="160174" y="2531739"/>
                  </a:lnTo>
                  <a:lnTo>
                    <a:pt x="320374" y="2531739"/>
                  </a:lnTo>
                  <a:close/>
                </a:path>
                <a:path w="2563495" h="2852420">
                  <a:moveTo>
                    <a:pt x="480549" y="0"/>
                  </a:moveTo>
                  <a:lnTo>
                    <a:pt x="531181" y="8166"/>
                  </a:lnTo>
                  <a:lnTo>
                    <a:pt x="575151" y="30905"/>
                  </a:lnTo>
                  <a:lnTo>
                    <a:pt x="609822" y="65579"/>
                  </a:lnTo>
                  <a:lnTo>
                    <a:pt x="632559" y="109550"/>
                  </a:lnTo>
                  <a:lnTo>
                    <a:pt x="640723" y="160179"/>
                  </a:lnTo>
                  <a:lnTo>
                    <a:pt x="632559" y="210810"/>
                  </a:lnTo>
                  <a:lnTo>
                    <a:pt x="609822" y="254781"/>
                  </a:lnTo>
                  <a:lnTo>
                    <a:pt x="575151" y="289456"/>
                  </a:lnTo>
                  <a:lnTo>
                    <a:pt x="531181" y="312195"/>
                  </a:lnTo>
                  <a:lnTo>
                    <a:pt x="480549" y="320361"/>
                  </a:lnTo>
                  <a:lnTo>
                    <a:pt x="449376" y="314068"/>
                  </a:lnTo>
                  <a:lnTo>
                    <a:pt x="423914" y="296904"/>
                  </a:lnTo>
                  <a:lnTo>
                    <a:pt x="406745" y="271446"/>
                  </a:lnTo>
                  <a:lnTo>
                    <a:pt x="400449" y="240272"/>
                  </a:lnTo>
                  <a:lnTo>
                    <a:pt x="406745" y="209095"/>
                  </a:lnTo>
                  <a:lnTo>
                    <a:pt x="423914" y="183637"/>
                  </a:lnTo>
                  <a:lnTo>
                    <a:pt x="449376" y="166473"/>
                  </a:lnTo>
                  <a:lnTo>
                    <a:pt x="480549" y="160179"/>
                  </a:lnTo>
                  <a:lnTo>
                    <a:pt x="640723" y="160179"/>
                  </a:lnTo>
                </a:path>
                <a:path w="2563495" h="2852420">
                  <a:moveTo>
                    <a:pt x="2242545" y="320361"/>
                  </a:moveTo>
                  <a:lnTo>
                    <a:pt x="480549" y="320361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40950" y="3728304"/>
              <a:ext cx="169724" cy="169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245712" y="3733067"/>
              <a:ext cx="160655" cy="320675"/>
            </a:xfrm>
            <a:custGeom>
              <a:avLst/>
              <a:gdLst/>
              <a:ahLst/>
              <a:cxnLst/>
              <a:rect l="l" t="t" r="r" b="b"/>
              <a:pathLst>
                <a:path w="160654" h="320675">
                  <a:moveTo>
                    <a:pt x="0" y="320349"/>
                  </a:moveTo>
                  <a:lnTo>
                    <a:pt x="50635" y="312184"/>
                  </a:lnTo>
                  <a:lnTo>
                    <a:pt x="94611" y="289448"/>
                  </a:lnTo>
                  <a:lnTo>
                    <a:pt x="129290" y="254777"/>
                  </a:lnTo>
                  <a:lnTo>
                    <a:pt x="152032" y="210807"/>
                  </a:lnTo>
                  <a:lnTo>
                    <a:pt x="160199" y="160174"/>
                  </a:lnTo>
                  <a:lnTo>
                    <a:pt x="160199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679400" y="1788052"/>
            <a:ext cx="13760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60" i="1">
                <a:latin typeface="Verdana"/>
                <a:cs typeface="Verdana"/>
              </a:rPr>
              <a:t>Catatan </a:t>
            </a:r>
            <a:r>
              <a:rPr dirty="0" sz="1300" spc="-200" i="1">
                <a:latin typeface="Verdana"/>
                <a:cs typeface="Verdana"/>
              </a:rPr>
              <a:t>umpan</a:t>
            </a:r>
            <a:r>
              <a:rPr dirty="0" sz="1300" spc="-260" i="1">
                <a:latin typeface="Verdana"/>
                <a:cs typeface="Verdana"/>
              </a:rPr>
              <a:t> </a:t>
            </a:r>
            <a:r>
              <a:rPr dirty="0" sz="1300" spc="-100" i="1">
                <a:latin typeface="Verdana"/>
                <a:cs typeface="Verdana"/>
              </a:rPr>
              <a:t>balik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923" y="141226"/>
            <a:ext cx="851154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0"/>
              <a:t>KEGIATAN </a:t>
            </a:r>
            <a:r>
              <a:rPr dirty="0" sz="2800" spc="-530"/>
              <a:t>12: </a:t>
            </a:r>
            <a:r>
              <a:rPr dirty="0" sz="2800" spc="-114"/>
              <a:t>Wirausaha </a:t>
            </a:r>
            <a:r>
              <a:rPr dirty="0" sz="2800" spc="-90"/>
              <a:t>Mandiri </a:t>
            </a:r>
            <a:r>
              <a:rPr dirty="0" sz="2800" spc="-85"/>
              <a:t>dan</a:t>
            </a:r>
            <a:r>
              <a:rPr dirty="0" sz="2800" spc="-545"/>
              <a:t> </a:t>
            </a:r>
            <a:r>
              <a:rPr dirty="0" sz="2800" spc="-125"/>
              <a:t>Berkelanjutan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07874" y="864848"/>
          <a:ext cx="8689975" cy="3441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70925"/>
              </a:tblGrid>
              <a:tr h="7365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Tujuan Pembelajaran: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memahami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tantangan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dihadapi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oleh</a:t>
                      </a:r>
                      <a:r>
                        <a:rPr dirty="0" sz="1000" spc="5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wirausahawan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memahami faktor-faktor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penting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dalam menciptakan usaha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1000" spc="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berkelanjutan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mampu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mempraktekkan sikap,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pengetahuan,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keterampilan kewirausahaan dalam proses dan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unjuk</a:t>
                      </a:r>
                      <a:r>
                        <a:rPr dirty="0" sz="1000" spc="17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karya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5841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Waktu: 12JP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61341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Bahan: jurnal peserta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didik,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alat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tulis,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buku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bacaan,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perangkat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audio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visual,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komputer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jaringan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internet, narasumber,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kunjungan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Guru:Moderator/Fasilitator/Narasumber/Supervisi/Konsultasi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2108195">
                <a:tc>
                  <a:txBody>
                    <a:bodyPr/>
                    <a:lstStyle/>
                    <a:p>
                      <a:pPr marL="56515" marR="1644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Persiapan: Ada dua hal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akan dilakukan pada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ini,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yaitu Projek Unjuk Kerja dan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juga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studi kasus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ketangguhan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dalam 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menghadapi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tantangan.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Untuk Projek Unjuk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Kerja,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Guru dapat berkoordinasi bersama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pendamping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Projek Kewirausahaan dan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P5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lainnya,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Kepala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Sekolah, orangtua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dan/atau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pengurus OSIS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agar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Projek Unjuk Kerja berjalan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baik. Sambil peserta didik bersama  kelompoknya berproses menyiapkan projek unjuk kerja selama jadwal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12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berlangsung, guru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dapat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mengecek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kesiapan peserta didik  dan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tantangan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mereka hadapi sambil membawakan materi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ketangguhan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dalam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menghadapi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tantangan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(Hukum Karnel dan Kuis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Ketangguhan).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Panduan pelaksanaan di bawah ini dapat disesuaikan sesuai</a:t>
                      </a:r>
                      <a:r>
                        <a:rPr dirty="0" sz="1000" spc="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kebutuhan.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Pelaksanaan: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7050" indent="-2825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bekerja secara mandiri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kelompoknya menyiapkan Projek Unjuk</a:t>
                      </a:r>
                      <a:r>
                        <a:rPr dirty="0" sz="1000" spc="4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Kerja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7050" indent="-2825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mendiskusikan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perkembangan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persiapan Projek Unjuk Kerja peserta didik berdasarkan proposal dan timeline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sudah</a:t>
                      </a:r>
                      <a:r>
                        <a:rPr dirty="0" sz="1000" spc="114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dibuat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7050" indent="-2825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mendiskusikan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tantangan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dihadapi selama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pengerjaan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proposal dan persiapan Projek Unjuk</a:t>
                      </a:r>
                      <a:r>
                        <a:rPr dirty="0" sz="1000" spc="1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Kerja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7050" indent="-2825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meminta peserta didik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mengisi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Kuis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Ketangguhan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pada</a:t>
                      </a:r>
                      <a:r>
                        <a:rPr dirty="0" sz="1000" spc="5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jurnal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27050" indent="-282575">
                        <a:lnSpc>
                          <a:spcPct val="100000"/>
                        </a:lnSpc>
                        <a:buChar char="-"/>
                        <a:tabLst>
                          <a:tab pos="526415" algn="l"/>
                          <a:tab pos="5270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meminta peserta didik mendiskusikan</a:t>
                      </a:r>
                      <a:r>
                        <a:rPr dirty="0" sz="1000" spc="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hasilnya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386" y="104175"/>
            <a:ext cx="1255463" cy="60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8165" y="162975"/>
            <a:ext cx="443103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65"/>
              <a:t>UNJUK </a:t>
            </a:r>
            <a:r>
              <a:rPr dirty="0" sz="2800" spc="-75"/>
              <a:t>KARYA </a:t>
            </a:r>
            <a:r>
              <a:rPr dirty="0" sz="2800" spc="204"/>
              <a:t>-</a:t>
            </a:r>
            <a:r>
              <a:rPr dirty="0" sz="2800" spc="-445"/>
              <a:t> </a:t>
            </a:r>
            <a:r>
              <a:rPr dirty="0" sz="2800" spc="-55"/>
              <a:t>Persiapan</a:t>
            </a:r>
            <a:endParaRPr sz="28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82636" y="828680"/>
          <a:ext cx="7926070" cy="3789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6050"/>
                <a:gridCol w="3956050"/>
              </a:tblGrid>
              <a:tr h="167200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0">
                          <a:latin typeface="Verdana"/>
                          <a:cs typeface="Verdana"/>
                        </a:rPr>
                        <a:t>Sumber</a:t>
                      </a:r>
                      <a:r>
                        <a:rPr dirty="0" sz="12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80">
                          <a:latin typeface="Verdana"/>
                          <a:cs typeface="Verdana"/>
                        </a:rPr>
                        <a:t>gambar: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u="heavy" sz="1200" spc="-40">
                          <a:solidFill>
                            <a:srgbClr val="1154CC"/>
                          </a:solidFill>
                          <a:uFill>
                            <a:solidFill>
                              <a:srgbClr val="1154CC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http://clipart-library.com/entrepreneurship-cliparts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u="heavy" sz="1200" spc="-100">
                          <a:solidFill>
                            <a:srgbClr val="1154CC"/>
                          </a:solidFill>
                          <a:uFill>
                            <a:solidFill>
                              <a:srgbClr val="1154CC"/>
                            </a:solidFill>
                          </a:uFill>
                          <a:latin typeface="Verdana"/>
                          <a:cs typeface="Verdana"/>
                          <a:hlinkClick r:id="rId3"/>
                        </a:rPr>
                        <a:t>.html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Persiapan </a:t>
                      </a:r>
                      <a:r>
                        <a:rPr dirty="0" sz="1200" spc="-5">
                          <a:latin typeface="Noto Sans"/>
                          <a:cs typeface="Noto Sans"/>
                        </a:rPr>
                        <a:t>Umum: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 marL="542925" indent="-278130">
                        <a:lnSpc>
                          <a:spcPct val="100000"/>
                        </a:lnSpc>
                        <a:buChar char="-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Penentuan </a:t>
                      </a:r>
                      <a:r>
                        <a:rPr dirty="0" sz="1200" spc="-35">
                          <a:latin typeface="Noto Sans"/>
                          <a:cs typeface="Noto Sans"/>
                        </a:rPr>
                        <a:t>tanggal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tempat</a:t>
                      </a:r>
                      <a:r>
                        <a:rPr dirty="0" sz="1200" spc="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pelaksanaan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 marL="542925" indent="-278130">
                        <a:lnSpc>
                          <a:spcPct val="100000"/>
                        </a:lnSpc>
                        <a:buChar char="-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Pembuatan surat dan</a:t>
                      </a:r>
                      <a:r>
                        <a:rPr dirty="0" sz="12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20">
                          <a:latin typeface="Noto Sans"/>
                          <a:cs typeface="Noto Sans"/>
                        </a:rPr>
                        <a:t>pengumuman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 marL="542925" indent="-278130">
                        <a:lnSpc>
                          <a:spcPct val="100000"/>
                        </a:lnSpc>
                        <a:buChar char="-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200" spc="-10">
                          <a:latin typeface="Noto Sans"/>
                          <a:cs typeface="Noto Sans"/>
                        </a:rPr>
                        <a:t>Persiapan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tempat, </a:t>
                      </a:r>
                      <a:r>
                        <a:rPr dirty="0" sz="1200" spc="-10">
                          <a:latin typeface="Noto Sans"/>
                          <a:cs typeface="Noto Sans"/>
                        </a:rPr>
                        <a:t>sarana dan</a:t>
                      </a:r>
                      <a:r>
                        <a:rPr dirty="0" sz="12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200" spc="-15">
                          <a:latin typeface="Noto Sans"/>
                          <a:cs typeface="Noto Sans"/>
                        </a:rPr>
                        <a:t>prasarana</a:t>
                      </a:r>
                      <a:endParaRPr sz="1200">
                        <a:latin typeface="Noto Sans"/>
                        <a:cs typeface="Noto Sans"/>
                      </a:endParaRPr>
                    </a:p>
                    <a:p>
                      <a:pPr marL="542925" indent="-278130">
                        <a:lnSpc>
                          <a:spcPct val="100000"/>
                        </a:lnSpc>
                        <a:buChar char="-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200" spc="-15">
                          <a:latin typeface="Noto Sans"/>
                          <a:cs typeface="Noto Sans"/>
                        </a:rPr>
                        <a:t>Latihan</a:t>
                      </a:r>
                      <a:endParaRPr sz="1200">
                        <a:latin typeface="Noto Sans"/>
                        <a:cs typeface="Noto Sans"/>
                      </a:endParaRPr>
                    </a:p>
                  </a:txBody>
                  <a:tcPr marL="0" marR="0" marB="0" marT="7937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21074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060772" y="903898"/>
            <a:ext cx="1827071" cy="2066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298" y="62864"/>
            <a:ext cx="611695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14"/>
              <a:t>Teori </a:t>
            </a:r>
            <a:r>
              <a:rPr dirty="0" sz="2000" spc="-75"/>
              <a:t>Kanter </a:t>
            </a:r>
            <a:r>
              <a:rPr dirty="0" sz="2000" spc="145"/>
              <a:t>-</a:t>
            </a:r>
            <a:r>
              <a:rPr dirty="0" sz="2000" spc="-515"/>
              <a:t> </a:t>
            </a:r>
            <a:r>
              <a:rPr dirty="0" sz="2000" spc="-85"/>
              <a:t>Menyikapi </a:t>
            </a:r>
            <a:r>
              <a:rPr dirty="0" sz="2000" spc="-70"/>
              <a:t>Kegagalan </a:t>
            </a:r>
            <a:r>
              <a:rPr dirty="0" sz="2000" spc="-60"/>
              <a:t>dan </a:t>
            </a:r>
            <a:r>
              <a:rPr dirty="0" sz="2000" spc="-70"/>
              <a:t>Tantangan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352911" y="847610"/>
            <a:ext cx="8590280" cy="4119879"/>
            <a:chOff x="352911" y="847610"/>
            <a:chExt cx="8590280" cy="4119879"/>
          </a:xfrm>
        </p:grpSpPr>
        <p:sp>
          <p:nvSpPr>
            <p:cNvPr id="4" name="object 4"/>
            <p:cNvSpPr/>
            <p:nvPr/>
          </p:nvSpPr>
          <p:spPr>
            <a:xfrm>
              <a:off x="352924" y="847623"/>
              <a:ext cx="8590280" cy="4119879"/>
            </a:xfrm>
            <a:custGeom>
              <a:avLst/>
              <a:gdLst/>
              <a:ahLst/>
              <a:cxnLst/>
              <a:rect l="l" t="t" r="r" b="b"/>
              <a:pathLst>
                <a:path w="8590280" h="4119879">
                  <a:moveTo>
                    <a:pt x="4749" y="0"/>
                  </a:moveTo>
                  <a:lnTo>
                    <a:pt x="4749" y="4119816"/>
                  </a:lnTo>
                </a:path>
                <a:path w="8590280" h="4119879">
                  <a:moveTo>
                    <a:pt x="3813792" y="0"/>
                  </a:moveTo>
                  <a:lnTo>
                    <a:pt x="3813792" y="4119816"/>
                  </a:lnTo>
                </a:path>
                <a:path w="8590280" h="4119879">
                  <a:moveTo>
                    <a:pt x="8585032" y="0"/>
                  </a:moveTo>
                  <a:lnTo>
                    <a:pt x="8585032" y="4119816"/>
                  </a:lnTo>
                </a:path>
                <a:path w="8590280" h="4119879">
                  <a:moveTo>
                    <a:pt x="0" y="4749"/>
                  </a:moveTo>
                  <a:lnTo>
                    <a:pt x="8589782" y="4749"/>
                  </a:lnTo>
                </a:path>
                <a:path w="8590280" h="4119879">
                  <a:moveTo>
                    <a:pt x="0" y="4115066"/>
                  </a:moveTo>
                  <a:lnTo>
                    <a:pt x="8589782" y="4115066"/>
                  </a:lnTo>
                </a:path>
              </a:pathLst>
            </a:custGeom>
            <a:ln w="9524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13583" y="2725300"/>
              <a:ext cx="2952158" cy="16065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Teori</a:t>
            </a:r>
            <a:r>
              <a:rPr dirty="0" spc="-10"/>
              <a:t> </a:t>
            </a:r>
            <a:r>
              <a:rPr dirty="0" spc="-5"/>
              <a:t>Kanter</a:t>
            </a:r>
          </a:p>
          <a:p>
            <a:pPr algn="ctr" marL="116205" marR="107314">
              <a:lnSpc>
                <a:spcPct val="100000"/>
              </a:lnSpc>
            </a:pPr>
            <a:r>
              <a:rPr dirty="0" spc="-5"/>
              <a:t>Menyikapi </a:t>
            </a:r>
            <a:r>
              <a:rPr dirty="0" spc="-30"/>
              <a:t>Kegagalan </a:t>
            </a:r>
            <a:r>
              <a:rPr dirty="0" spc="-5"/>
              <a:t>dalam Berproses  Menuju</a:t>
            </a:r>
            <a:r>
              <a:rPr dirty="0" spc="-15"/>
              <a:t> </a:t>
            </a:r>
            <a:r>
              <a:rPr dirty="0" spc="-5"/>
              <a:t>Keberhasilan</a:t>
            </a:r>
          </a:p>
          <a:p>
            <a:pPr marL="12700" marR="24765">
              <a:lnSpc>
                <a:spcPct val="100000"/>
              </a:lnSpc>
              <a:spcBef>
                <a:spcPts val="1455"/>
              </a:spcBef>
            </a:pPr>
            <a:r>
              <a:rPr dirty="0" sz="1000" spc="-10" b="0">
                <a:latin typeface="Noto Sans"/>
                <a:cs typeface="Noto Sans"/>
              </a:rPr>
              <a:t>Pernahkah kamu merasakan situasi di mana setiap kali </a:t>
            </a:r>
            <a:r>
              <a:rPr dirty="0" sz="1000" spc="-15" b="0">
                <a:latin typeface="Noto Sans"/>
                <a:cs typeface="Noto Sans"/>
              </a:rPr>
              <a:t>kamu  </a:t>
            </a:r>
            <a:r>
              <a:rPr dirty="0" sz="1000" spc="-10" b="0">
                <a:latin typeface="Noto Sans"/>
                <a:cs typeface="Noto Sans"/>
              </a:rPr>
              <a:t>mempelajari sesuatu </a:t>
            </a:r>
            <a:r>
              <a:rPr dirty="0" sz="1000" spc="-25" b="0">
                <a:latin typeface="Noto Sans"/>
                <a:cs typeface="Noto Sans"/>
              </a:rPr>
              <a:t>yang </a:t>
            </a:r>
            <a:r>
              <a:rPr dirty="0" sz="1000" spc="-15" b="0">
                <a:latin typeface="Noto Sans"/>
                <a:cs typeface="Noto Sans"/>
              </a:rPr>
              <a:t>baru, </a:t>
            </a:r>
            <a:r>
              <a:rPr dirty="0" sz="1000" spc="-20" b="0">
                <a:latin typeface="Noto Sans"/>
                <a:cs typeface="Noto Sans"/>
              </a:rPr>
              <a:t>mengembangkan </a:t>
            </a:r>
            <a:r>
              <a:rPr dirty="0" sz="1000" spc="-10" b="0">
                <a:latin typeface="Noto Sans"/>
                <a:cs typeface="Noto Sans"/>
              </a:rPr>
              <a:t>kebiasaan  </a:t>
            </a:r>
            <a:r>
              <a:rPr dirty="0" sz="1000" spc="-15" b="0">
                <a:latin typeface="Noto Sans"/>
                <a:cs typeface="Noto Sans"/>
              </a:rPr>
              <a:t>baru, </a:t>
            </a:r>
            <a:r>
              <a:rPr dirty="0" sz="1000" spc="-10" b="0">
                <a:latin typeface="Noto Sans"/>
                <a:cs typeface="Noto Sans"/>
              </a:rPr>
              <a:t>atau menjalankan proyek </a:t>
            </a:r>
            <a:r>
              <a:rPr dirty="0" sz="1000" spc="-15" b="0">
                <a:latin typeface="Noto Sans"/>
                <a:cs typeface="Noto Sans"/>
              </a:rPr>
              <a:t>besar, </a:t>
            </a:r>
            <a:r>
              <a:rPr dirty="0" sz="1000" spc="-10" b="0">
                <a:latin typeface="Noto Sans"/>
                <a:cs typeface="Noto Sans"/>
              </a:rPr>
              <a:t>selalu ada saat-saat di  mana </a:t>
            </a:r>
            <a:r>
              <a:rPr dirty="0" sz="1000" spc="-15" b="0">
                <a:latin typeface="Noto Sans"/>
                <a:cs typeface="Noto Sans"/>
              </a:rPr>
              <a:t>kekhawatiran </a:t>
            </a:r>
            <a:r>
              <a:rPr dirty="0" sz="1000" spc="-20" b="0">
                <a:latin typeface="Noto Sans"/>
                <a:cs typeface="Noto Sans"/>
              </a:rPr>
              <a:t>datang </a:t>
            </a:r>
            <a:r>
              <a:rPr dirty="0" sz="1000" spc="-10" b="0">
                <a:latin typeface="Noto Sans"/>
                <a:cs typeface="Noto Sans"/>
              </a:rPr>
              <a:t>secara tiba-tiba? Kamu merasa  tidak ada perubahan </a:t>
            </a:r>
            <a:r>
              <a:rPr dirty="0" sz="1000" spc="-25" b="0">
                <a:latin typeface="Noto Sans"/>
                <a:cs typeface="Noto Sans"/>
              </a:rPr>
              <a:t>yang </a:t>
            </a:r>
            <a:r>
              <a:rPr dirty="0" sz="1000" spc="-15" b="0">
                <a:latin typeface="Noto Sans"/>
                <a:cs typeface="Noto Sans"/>
              </a:rPr>
              <a:t>berarti, </a:t>
            </a:r>
            <a:r>
              <a:rPr dirty="0" sz="1000" spc="-10" b="0">
                <a:latin typeface="Noto Sans"/>
                <a:cs typeface="Noto Sans"/>
              </a:rPr>
              <a:t>kamu menjadi </a:t>
            </a:r>
            <a:r>
              <a:rPr dirty="0" sz="1000" spc="-15" b="0">
                <a:latin typeface="Noto Sans"/>
                <a:cs typeface="Noto Sans"/>
              </a:rPr>
              <a:t>tidak  nyaman, </a:t>
            </a:r>
            <a:r>
              <a:rPr dirty="0" sz="1000" spc="-10" b="0">
                <a:latin typeface="Noto Sans"/>
                <a:cs typeface="Noto Sans"/>
              </a:rPr>
              <a:t>dan putus asa karena masih jauh perjalananmu  menuju keberhasilan.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Noto Sans"/>
              <a:cs typeface="Noto Sans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0" b="0">
                <a:latin typeface="Noto Sans"/>
                <a:cs typeface="Noto Sans"/>
              </a:rPr>
              <a:t>Kamu tidak sendiri. Kamu dan </a:t>
            </a:r>
            <a:r>
              <a:rPr dirty="0" sz="1000" spc="-15" b="0">
                <a:latin typeface="Noto Sans"/>
                <a:cs typeface="Noto Sans"/>
              </a:rPr>
              <a:t>orang-orang </a:t>
            </a:r>
            <a:r>
              <a:rPr dirty="0" sz="1000" spc="-25" b="0">
                <a:latin typeface="Noto Sans"/>
                <a:cs typeface="Noto Sans"/>
              </a:rPr>
              <a:t>yang yang </a:t>
            </a:r>
            <a:r>
              <a:rPr dirty="0" sz="1000" spc="-20" b="0">
                <a:latin typeface="Noto Sans"/>
                <a:cs typeface="Noto Sans"/>
              </a:rPr>
              <a:t>sedang  berjuang mengalami </a:t>
            </a:r>
            <a:r>
              <a:rPr dirty="0" sz="1000" spc="-10" b="0">
                <a:latin typeface="Noto Sans"/>
                <a:cs typeface="Noto Sans"/>
              </a:rPr>
              <a:t>sebuah </a:t>
            </a:r>
            <a:r>
              <a:rPr dirty="0" sz="1000" spc="-20" b="0">
                <a:latin typeface="Noto Sans"/>
                <a:cs typeface="Noto Sans"/>
              </a:rPr>
              <a:t>pergulatan </a:t>
            </a:r>
            <a:r>
              <a:rPr dirty="0" sz="1000" spc="-10" b="0">
                <a:latin typeface="Noto Sans"/>
                <a:cs typeface="Noto Sans"/>
              </a:rPr>
              <a:t>emosi </a:t>
            </a:r>
            <a:r>
              <a:rPr dirty="0" sz="1000" spc="-25" b="0">
                <a:latin typeface="Noto Sans"/>
                <a:cs typeface="Noto Sans"/>
              </a:rPr>
              <a:t>yang </a:t>
            </a:r>
            <a:r>
              <a:rPr dirty="0" sz="1000" spc="-15" b="0">
                <a:latin typeface="Noto Sans"/>
                <a:cs typeface="Noto Sans"/>
              </a:rPr>
              <a:t>jika  digambarkan </a:t>
            </a:r>
            <a:r>
              <a:rPr dirty="0" sz="1000" spc="-10" b="0">
                <a:latin typeface="Noto Sans"/>
                <a:cs typeface="Noto Sans"/>
              </a:rPr>
              <a:t>dalam bentuk </a:t>
            </a:r>
            <a:r>
              <a:rPr dirty="0" sz="1000" spc="-25" b="0">
                <a:latin typeface="Noto Sans"/>
                <a:cs typeface="Noto Sans"/>
              </a:rPr>
              <a:t>graﬁk </a:t>
            </a:r>
            <a:r>
              <a:rPr dirty="0" sz="1000" spc="-10" b="0">
                <a:latin typeface="Noto Sans"/>
                <a:cs typeface="Noto Sans"/>
              </a:rPr>
              <a:t>akan berbentuk seperti  sebuah senyuman (atau U). </a:t>
            </a:r>
            <a:r>
              <a:rPr dirty="0" sz="1000" spc="-5" b="0">
                <a:latin typeface="Noto Sans"/>
                <a:cs typeface="Noto Sans"/>
              </a:rPr>
              <a:t>Di </a:t>
            </a:r>
            <a:r>
              <a:rPr dirty="0" sz="1000" spc="-10" b="0">
                <a:latin typeface="Noto Sans"/>
                <a:cs typeface="Noto Sans"/>
              </a:rPr>
              <a:t>awal dan di akhir emosi  </a:t>
            </a:r>
            <a:r>
              <a:rPr dirty="0" sz="1000" spc="-20" b="0">
                <a:latin typeface="Noto Sans"/>
                <a:cs typeface="Noto Sans"/>
              </a:rPr>
              <a:t>cenderung sangat </a:t>
            </a:r>
            <a:r>
              <a:rPr dirty="0" sz="1000" spc="-10" b="0">
                <a:latin typeface="Noto Sans"/>
                <a:cs typeface="Noto Sans"/>
              </a:rPr>
              <a:t>positif. Pada awalnya kamu </a:t>
            </a:r>
            <a:r>
              <a:rPr dirty="0" sz="1000" spc="-20" b="0">
                <a:latin typeface="Noto Sans"/>
                <a:cs typeface="Noto Sans"/>
              </a:rPr>
              <a:t>sangat </a:t>
            </a:r>
            <a:r>
              <a:rPr dirty="0" sz="1000" spc="-5" b="0">
                <a:latin typeface="Noto Sans"/>
                <a:cs typeface="Noto Sans"/>
              </a:rPr>
              <a:t>optimis  </a:t>
            </a:r>
            <a:r>
              <a:rPr dirty="0" sz="1000" spc="-10" b="0">
                <a:latin typeface="Noto Sans"/>
                <a:cs typeface="Noto Sans"/>
              </a:rPr>
              <a:t>dan memiliki </a:t>
            </a:r>
            <a:r>
              <a:rPr dirty="0" sz="1000" spc="-15" b="0">
                <a:latin typeface="Noto Sans"/>
                <a:cs typeface="Noto Sans"/>
              </a:rPr>
              <a:t>harapan, </a:t>
            </a:r>
            <a:r>
              <a:rPr dirty="0" sz="1000" spc="-10" b="0">
                <a:latin typeface="Noto Sans"/>
                <a:cs typeface="Noto Sans"/>
              </a:rPr>
              <a:t>dan </a:t>
            </a:r>
            <a:r>
              <a:rPr dirty="0" sz="1000" spc="-20" b="0">
                <a:latin typeface="Noto Sans"/>
                <a:cs typeface="Noto Sans"/>
              </a:rPr>
              <a:t>dengan semangat </a:t>
            </a:r>
            <a:r>
              <a:rPr dirty="0" sz="1000" spc="-10" b="0">
                <a:latin typeface="Noto Sans"/>
                <a:cs typeface="Noto Sans"/>
              </a:rPr>
              <a:t>memutuskan  </a:t>
            </a:r>
            <a:r>
              <a:rPr dirty="0" sz="1000" spc="-15" b="0">
                <a:latin typeface="Noto Sans"/>
                <a:cs typeface="Noto Sans"/>
              </a:rPr>
              <a:t>untuk </a:t>
            </a:r>
            <a:r>
              <a:rPr dirty="0" sz="1000" spc="-10" b="0">
                <a:latin typeface="Noto Sans"/>
                <a:cs typeface="Noto Sans"/>
              </a:rPr>
              <a:t>memulai sesuatu </a:t>
            </a:r>
            <a:r>
              <a:rPr dirty="0" sz="1000" spc="-25" b="0">
                <a:latin typeface="Noto Sans"/>
                <a:cs typeface="Noto Sans"/>
              </a:rPr>
              <a:t>yang </a:t>
            </a:r>
            <a:r>
              <a:rPr dirty="0" sz="1000" spc="-10" b="0">
                <a:latin typeface="Noto Sans"/>
                <a:cs typeface="Noto Sans"/>
              </a:rPr>
              <a:t>kamu yakini akan </a:t>
            </a:r>
            <a:r>
              <a:rPr dirty="0" sz="1000" spc="-25" b="0">
                <a:latin typeface="Noto Sans"/>
                <a:cs typeface="Noto Sans"/>
              </a:rPr>
              <a:t>sangat  </a:t>
            </a:r>
            <a:r>
              <a:rPr dirty="0" sz="1000" spc="-10" b="0">
                <a:latin typeface="Noto Sans"/>
                <a:cs typeface="Noto Sans"/>
              </a:rPr>
              <a:t>menarik (jika </a:t>
            </a:r>
            <a:r>
              <a:rPr dirty="0" sz="1000" spc="-15" b="0">
                <a:latin typeface="Noto Sans"/>
                <a:cs typeface="Noto Sans"/>
              </a:rPr>
              <a:t>tidak, </a:t>
            </a:r>
            <a:r>
              <a:rPr dirty="0" sz="1000" spc="-10" b="0">
                <a:latin typeface="Noto Sans"/>
                <a:cs typeface="Noto Sans"/>
              </a:rPr>
              <a:t>tentu kamu tidak akan </a:t>
            </a:r>
            <a:r>
              <a:rPr dirty="0" sz="1000" spc="-15" b="0">
                <a:latin typeface="Noto Sans"/>
                <a:cs typeface="Noto Sans"/>
              </a:rPr>
              <a:t>melakukannya,  </a:t>
            </a:r>
            <a:r>
              <a:rPr dirty="0" sz="1000" spc="-10" b="0">
                <a:latin typeface="Noto Sans"/>
                <a:cs typeface="Noto Sans"/>
              </a:rPr>
              <a:t>bukan?) </a:t>
            </a:r>
            <a:r>
              <a:rPr dirty="0" sz="1000" spc="-5" b="0">
                <a:latin typeface="Noto Sans"/>
                <a:cs typeface="Noto Sans"/>
              </a:rPr>
              <a:t>Dan </a:t>
            </a:r>
            <a:r>
              <a:rPr dirty="0" sz="1000" spc="-15" b="0">
                <a:latin typeface="Noto Sans"/>
                <a:cs typeface="Noto Sans"/>
              </a:rPr>
              <a:t>ketika </a:t>
            </a:r>
            <a:r>
              <a:rPr dirty="0" sz="1000" spc="-10" b="0">
                <a:latin typeface="Noto Sans"/>
                <a:cs typeface="Noto Sans"/>
              </a:rPr>
              <a:t>kamu hampir mencapai </a:t>
            </a:r>
            <a:r>
              <a:rPr dirty="0" sz="1000" spc="-15" b="0">
                <a:latin typeface="Noto Sans"/>
                <a:cs typeface="Noto Sans"/>
              </a:rPr>
              <a:t>tujuan, kamu  </a:t>
            </a:r>
            <a:r>
              <a:rPr dirty="0" sz="1000" spc="-10" b="0">
                <a:latin typeface="Noto Sans"/>
                <a:cs typeface="Noto Sans"/>
              </a:rPr>
              <a:t>menjadi penuh percaya</a:t>
            </a:r>
            <a:r>
              <a:rPr dirty="0" sz="1000" b="0">
                <a:latin typeface="Noto Sans"/>
                <a:cs typeface="Noto Sans"/>
              </a:rPr>
              <a:t> </a:t>
            </a:r>
            <a:r>
              <a:rPr dirty="0" sz="1000" spc="-10" b="0">
                <a:latin typeface="Noto Sans"/>
                <a:cs typeface="Noto Sans"/>
              </a:rPr>
              <a:t>diri.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4239737" y="920318"/>
            <a:ext cx="4579620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15">
                <a:latin typeface="Noto Sans"/>
                <a:cs typeface="Noto Sans"/>
              </a:rPr>
              <a:t>Lalu, </a:t>
            </a:r>
            <a:r>
              <a:rPr dirty="0" sz="1000" spc="-10">
                <a:latin typeface="Noto Sans"/>
                <a:cs typeface="Noto Sans"/>
              </a:rPr>
              <a:t>perasaan apa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muncul di antara awal dan akhir? Menurut Rosabeth  Moss </a:t>
            </a:r>
            <a:r>
              <a:rPr dirty="0" sz="1000" spc="-15">
                <a:latin typeface="Noto Sans"/>
                <a:cs typeface="Noto Sans"/>
              </a:rPr>
              <a:t>Kanter, </a:t>
            </a:r>
            <a:r>
              <a:rPr dirty="0" sz="1000" spc="-10">
                <a:latin typeface="Noto Sans"/>
                <a:cs typeface="Noto Sans"/>
              </a:rPr>
              <a:t>profesor di Harvard Business School, "di </a:t>
            </a:r>
            <a:r>
              <a:rPr dirty="0" sz="1000" spc="-25">
                <a:latin typeface="Noto Sans"/>
                <a:cs typeface="Noto Sans"/>
              </a:rPr>
              <a:t>tengah, </a:t>
            </a:r>
            <a:r>
              <a:rPr dirty="0" sz="1000" spc="-10">
                <a:latin typeface="Noto Sans"/>
                <a:cs typeface="Noto Sans"/>
              </a:rPr>
              <a:t>semuanya  tampak seperti </a:t>
            </a:r>
            <a:r>
              <a:rPr dirty="0" sz="1000" spc="-25">
                <a:latin typeface="Noto Sans"/>
                <a:cs typeface="Noto Sans"/>
              </a:rPr>
              <a:t>kegagalan" </a:t>
            </a:r>
            <a:r>
              <a:rPr dirty="0" sz="1000" spc="-10">
                <a:latin typeface="Noto Sans"/>
                <a:cs typeface="Noto Sans"/>
              </a:rPr>
              <a:t>(Teori Kanter). Setiap </a:t>
            </a:r>
            <a:r>
              <a:rPr dirty="0" sz="1000" spc="-20">
                <a:latin typeface="Noto Sans"/>
                <a:cs typeface="Noto Sans"/>
              </a:rPr>
              <a:t>orang </a:t>
            </a:r>
            <a:r>
              <a:rPr dirty="0" sz="1000" spc="-10">
                <a:latin typeface="Noto Sans"/>
                <a:cs typeface="Noto Sans"/>
              </a:rPr>
              <a:t>merasa termotivasi di  awal </a:t>
            </a:r>
            <a:r>
              <a:rPr dirty="0" sz="1000" spc="-15">
                <a:latin typeface="Noto Sans"/>
                <a:cs typeface="Noto Sans"/>
              </a:rPr>
              <a:t>perjalanan, </a:t>
            </a:r>
            <a:r>
              <a:rPr dirty="0" sz="1000" spc="-10">
                <a:latin typeface="Noto Sans"/>
                <a:cs typeface="Noto Sans"/>
              </a:rPr>
              <a:t>dan akan </a:t>
            </a:r>
            <a:r>
              <a:rPr dirty="0" sz="1000" spc="-20">
                <a:latin typeface="Noto Sans"/>
                <a:cs typeface="Noto Sans"/>
              </a:rPr>
              <a:t>sangat bahagia </a:t>
            </a:r>
            <a:r>
              <a:rPr dirty="0" sz="1000" spc="-10">
                <a:latin typeface="Noto Sans"/>
                <a:cs typeface="Noto Sans"/>
              </a:rPr>
              <a:t>saat tujuannya </a:t>
            </a:r>
            <a:r>
              <a:rPr dirty="0" sz="1000" spc="-15">
                <a:latin typeface="Noto Sans"/>
                <a:cs typeface="Noto Sans"/>
              </a:rPr>
              <a:t>tercapai, </a:t>
            </a:r>
            <a:r>
              <a:rPr dirty="0" sz="1000" spc="-10">
                <a:latin typeface="Noto Sans"/>
                <a:cs typeface="Noto Sans"/>
              </a:rPr>
              <a:t>tetapi di  </a:t>
            </a:r>
            <a:r>
              <a:rPr dirty="0" sz="1000" spc="-20">
                <a:latin typeface="Noto Sans"/>
                <a:cs typeface="Noto Sans"/>
              </a:rPr>
              <a:t>tengah-tengah </a:t>
            </a:r>
            <a:r>
              <a:rPr dirty="0" sz="1000" spc="-10">
                <a:latin typeface="Noto Sans"/>
                <a:cs typeface="Noto Sans"/>
              </a:rPr>
              <a:t>proseslah di mana kerja keras</a:t>
            </a:r>
            <a:r>
              <a:rPr dirty="0" sz="1000" spc="25">
                <a:latin typeface="Noto Sans"/>
                <a:cs typeface="Noto Sans"/>
              </a:rPr>
              <a:t> </a:t>
            </a:r>
            <a:r>
              <a:rPr dirty="0" sz="1000" spc="-5">
                <a:latin typeface="Noto Sans"/>
                <a:cs typeface="Noto Sans"/>
              </a:rPr>
              <a:t>terjadi.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Noto Sans"/>
              <a:cs typeface="Noto Sans"/>
            </a:endParaRPr>
          </a:p>
          <a:p>
            <a:pPr marL="12700" marR="405765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Berikut adalah ilustrasi dari perjalanan emosi dalam mencapai sebuah  </a:t>
            </a:r>
            <a:r>
              <a:rPr dirty="0" sz="1000" spc="-5">
                <a:latin typeface="Noto Sans"/>
                <a:cs typeface="Noto Sans"/>
              </a:rPr>
              <a:t>tujuan.</a:t>
            </a:r>
            <a:endParaRPr sz="10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298" y="62864"/>
            <a:ext cx="611505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14"/>
              <a:t>Teori </a:t>
            </a:r>
            <a:r>
              <a:rPr dirty="0" sz="2000" spc="-75"/>
              <a:t>Kanter </a:t>
            </a:r>
            <a:r>
              <a:rPr dirty="0" sz="2000" spc="145"/>
              <a:t>-</a:t>
            </a:r>
            <a:r>
              <a:rPr dirty="0" sz="2000" spc="-515"/>
              <a:t> </a:t>
            </a:r>
            <a:r>
              <a:rPr dirty="0" sz="2000" spc="-85"/>
              <a:t>Menyikapi </a:t>
            </a:r>
            <a:r>
              <a:rPr dirty="0" sz="2000" spc="-70"/>
              <a:t>Kegagalan </a:t>
            </a:r>
            <a:r>
              <a:rPr dirty="0" sz="2000" spc="-60"/>
              <a:t>dan </a:t>
            </a:r>
            <a:r>
              <a:rPr dirty="0" sz="2000" spc="-70"/>
              <a:t>Tantangan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352911" y="847610"/>
            <a:ext cx="8590280" cy="4119879"/>
            <a:chOff x="352911" y="847610"/>
            <a:chExt cx="8590280" cy="4119879"/>
          </a:xfrm>
        </p:grpSpPr>
        <p:sp>
          <p:nvSpPr>
            <p:cNvPr id="4" name="object 4"/>
            <p:cNvSpPr/>
            <p:nvPr/>
          </p:nvSpPr>
          <p:spPr>
            <a:xfrm>
              <a:off x="352924" y="847623"/>
              <a:ext cx="8590280" cy="4119879"/>
            </a:xfrm>
            <a:custGeom>
              <a:avLst/>
              <a:gdLst/>
              <a:ahLst/>
              <a:cxnLst/>
              <a:rect l="l" t="t" r="r" b="b"/>
              <a:pathLst>
                <a:path w="8590280" h="4119879">
                  <a:moveTo>
                    <a:pt x="4749" y="0"/>
                  </a:moveTo>
                  <a:lnTo>
                    <a:pt x="4749" y="4119816"/>
                  </a:lnTo>
                </a:path>
                <a:path w="8590280" h="4119879">
                  <a:moveTo>
                    <a:pt x="4012816" y="0"/>
                  </a:moveTo>
                  <a:lnTo>
                    <a:pt x="4012816" y="4119816"/>
                  </a:lnTo>
                </a:path>
                <a:path w="8590280" h="4119879">
                  <a:moveTo>
                    <a:pt x="8585032" y="0"/>
                  </a:moveTo>
                  <a:lnTo>
                    <a:pt x="8585032" y="4119816"/>
                  </a:lnTo>
                </a:path>
                <a:path w="8590280" h="4119879">
                  <a:moveTo>
                    <a:pt x="0" y="4749"/>
                  </a:moveTo>
                  <a:lnTo>
                    <a:pt x="8589782" y="4749"/>
                  </a:lnTo>
                </a:path>
                <a:path w="8590280" h="4119879">
                  <a:moveTo>
                    <a:pt x="0" y="4115066"/>
                  </a:moveTo>
                  <a:lnTo>
                    <a:pt x="8589782" y="4115066"/>
                  </a:lnTo>
                </a:path>
              </a:pathLst>
            </a:custGeom>
            <a:ln w="9524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242084" y="1008694"/>
              <a:ext cx="1995287" cy="10858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30699" y="920318"/>
            <a:ext cx="3836035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875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latin typeface="Noto Sans"/>
                <a:cs typeface="Noto Sans"/>
              </a:rPr>
              <a:t>Di </a:t>
            </a:r>
            <a:r>
              <a:rPr dirty="0" sz="1000" spc="-20" b="1">
                <a:latin typeface="Noto Sans"/>
                <a:cs typeface="Noto Sans"/>
              </a:rPr>
              <a:t>tengah </a:t>
            </a:r>
            <a:r>
              <a:rPr dirty="0" sz="1000" spc="-5" b="1">
                <a:latin typeface="Noto Sans"/>
                <a:cs typeface="Noto Sans"/>
              </a:rPr>
              <a:t>perjalanan mencapai tujuan, kita semua memiliki  </a:t>
            </a:r>
            <a:r>
              <a:rPr dirty="0" sz="1000" spc="-15" b="1">
                <a:latin typeface="Noto Sans"/>
                <a:cs typeface="Noto Sans"/>
              </a:rPr>
              <a:t>keraguan. </a:t>
            </a:r>
            <a:r>
              <a:rPr dirty="0" sz="1000" spc="-10">
                <a:latin typeface="Noto Sans"/>
                <a:cs typeface="Noto Sans"/>
              </a:rPr>
              <a:t>Perasaan ini pada dasarnya dihasilkan </a:t>
            </a:r>
            <a:r>
              <a:rPr dirty="0" sz="1000" spc="-15">
                <a:latin typeface="Noto Sans"/>
                <a:cs typeface="Noto Sans"/>
              </a:rPr>
              <a:t>karena  </a:t>
            </a:r>
            <a:r>
              <a:rPr dirty="0" sz="1000" spc="-10">
                <a:latin typeface="Noto Sans"/>
                <a:cs typeface="Noto Sans"/>
              </a:rPr>
              <a:t>rencana tidak selalu berjalan lurus dan </a:t>
            </a:r>
            <a:r>
              <a:rPr dirty="0" sz="1000" spc="-15">
                <a:latin typeface="Noto Sans"/>
                <a:cs typeface="Noto Sans"/>
              </a:rPr>
              <a:t>mulus, </a:t>
            </a:r>
            <a:r>
              <a:rPr dirty="0" sz="1000" spc="-10">
                <a:latin typeface="Noto Sans"/>
                <a:cs typeface="Noto Sans"/>
              </a:rPr>
              <a:t>karena </a:t>
            </a:r>
            <a:r>
              <a:rPr dirty="0" sz="1000" spc="-20">
                <a:latin typeface="Noto Sans"/>
                <a:cs typeface="Noto Sans"/>
              </a:rPr>
              <a:t>tantangan  </a:t>
            </a:r>
            <a:r>
              <a:rPr dirty="0" sz="1000" spc="-10">
                <a:latin typeface="Noto Sans"/>
                <a:cs typeface="Noto Sans"/>
              </a:rPr>
              <a:t>dan perubahan dapat muncul tiba tiba dan tidak </a:t>
            </a:r>
            <a:r>
              <a:rPr dirty="0" sz="1000" spc="-20">
                <a:latin typeface="Noto Sans"/>
                <a:cs typeface="Noto Sans"/>
              </a:rPr>
              <a:t>terduga</a:t>
            </a:r>
            <a:r>
              <a:rPr dirty="0" sz="1000" spc="20">
                <a:latin typeface="Noto Sans"/>
                <a:cs typeface="Noto Sans"/>
              </a:rPr>
              <a:t> </a:t>
            </a:r>
            <a:r>
              <a:rPr dirty="0" sz="1000" spc="-5">
                <a:latin typeface="Noto Sans"/>
                <a:cs typeface="Noto Sans"/>
              </a:rPr>
              <a:t>.</a:t>
            </a:r>
            <a:endParaRPr sz="1000">
              <a:latin typeface="Noto Sans"/>
              <a:cs typeface="Noto Sans"/>
            </a:endParaRPr>
          </a:p>
          <a:p>
            <a:pPr marL="12700" marR="388620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Perubahan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tersisa biasanya memberikan dua pilihan  dampak: </a:t>
            </a:r>
            <a:r>
              <a:rPr dirty="0" sz="1000" spc="-20">
                <a:latin typeface="Noto Sans"/>
                <a:cs typeface="Noto Sans"/>
              </a:rPr>
              <a:t>langkah </a:t>
            </a:r>
            <a:r>
              <a:rPr dirty="0" sz="1000" spc="-10">
                <a:latin typeface="Noto Sans"/>
                <a:cs typeface="Noto Sans"/>
              </a:rPr>
              <a:t>maju dan </a:t>
            </a:r>
            <a:r>
              <a:rPr dirty="0" sz="1000" spc="-20">
                <a:latin typeface="Noto Sans"/>
                <a:cs typeface="Noto Sans"/>
              </a:rPr>
              <a:t>langkah</a:t>
            </a:r>
            <a:r>
              <a:rPr dirty="0" sz="1000" spc="1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mundur.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Noto Sans"/>
              <a:cs typeface="Noto Sans"/>
            </a:endParaRPr>
          </a:p>
          <a:p>
            <a:pPr marL="12700" marR="5080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Selain </a:t>
            </a:r>
            <a:r>
              <a:rPr dirty="0" sz="1000" spc="-15">
                <a:latin typeface="Noto Sans"/>
                <a:cs typeface="Noto Sans"/>
              </a:rPr>
              <a:t>itu, </a:t>
            </a:r>
            <a:r>
              <a:rPr dirty="0" sz="1000" spc="-10">
                <a:latin typeface="Noto Sans"/>
                <a:cs typeface="Noto Sans"/>
              </a:rPr>
              <a:t>mudah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10">
                <a:latin typeface="Noto Sans"/>
                <a:cs typeface="Noto Sans"/>
              </a:rPr>
              <a:t>merasakan bahwa </a:t>
            </a:r>
            <a:r>
              <a:rPr dirty="0" sz="1000" spc="-15">
                <a:latin typeface="Noto Sans"/>
                <a:cs typeface="Noto Sans"/>
              </a:rPr>
              <a:t>ketika kita </a:t>
            </a:r>
            <a:r>
              <a:rPr dirty="0" sz="1000" spc="-10">
                <a:latin typeface="Noto Sans"/>
                <a:cs typeface="Noto Sans"/>
              </a:rPr>
              <a:t>berada di  </a:t>
            </a:r>
            <a:r>
              <a:rPr dirty="0" sz="1000" spc="-20">
                <a:latin typeface="Noto Sans"/>
                <a:cs typeface="Noto Sans"/>
              </a:rPr>
              <a:t>tengah-tengah </a:t>
            </a:r>
            <a:r>
              <a:rPr dirty="0" sz="1000" spc="-10">
                <a:latin typeface="Noto Sans"/>
                <a:cs typeface="Noto Sans"/>
              </a:rPr>
              <a:t>proses, </a:t>
            </a:r>
            <a:r>
              <a:rPr dirty="0" sz="1000" spc="-15">
                <a:latin typeface="Noto Sans"/>
                <a:cs typeface="Noto Sans"/>
              </a:rPr>
              <a:t>kita </a:t>
            </a:r>
            <a:r>
              <a:rPr dirty="0" sz="1000" spc="-10">
                <a:latin typeface="Noto Sans"/>
                <a:cs typeface="Noto Sans"/>
              </a:rPr>
              <a:t>merasa </a:t>
            </a:r>
            <a:r>
              <a:rPr dirty="0" sz="1000" spc="-20">
                <a:latin typeface="Noto Sans"/>
                <a:cs typeface="Noto Sans"/>
              </a:rPr>
              <a:t>sangat </a:t>
            </a:r>
            <a:r>
              <a:rPr dirty="0" sz="1000" spc="-10">
                <a:latin typeface="Noto Sans"/>
                <a:cs typeface="Noto Sans"/>
              </a:rPr>
              <a:t>jauh dari tujuan </a:t>
            </a:r>
            <a:r>
              <a:rPr dirty="0" sz="1000" spc="-30">
                <a:latin typeface="Noto Sans"/>
                <a:cs typeface="Noto Sans"/>
              </a:rPr>
              <a:t>yang  </a:t>
            </a:r>
            <a:r>
              <a:rPr dirty="0" sz="1000" spc="-25">
                <a:latin typeface="Noto Sans"/>
                <a:cs typeface="Noto Sans"/>
              </a:rPr>
              <a:t>ingin </a:t>
            </a:r>
            <a:r>
              <a:rPr dirty="0" sz="1000" spc="-15">
                <a:latin typeface="Noto Sans"/>
                <a:cs typeface="Noto Sans"/>
              </a:rPr>
              <a:t>kita </a:t>
            </a:r>
            <a:r>
              <a:rPr dirty="0" sz="1000" spc="-10">
                <a:latin typeface="Noto Sans"/>
                <a:cs typeface="Noto Sans"/>
              </a:rPr>
              <a:t>capai. </a:t>
            </a:r>
            <a:r>
              <a:rPr dirty="0" sz="1000" spc="-20">
                <a:latin typeface="Noto Sans"/>
                <a:cs typeface="Noto Sans"/>
              </a:rPr>
              <a:t>Berbagai </a:t>
            </a:r>
            <a:r>
              <a:rPr dirty="0" sz="1000" spc="-10">
                <a:latin typeface="Noto Sans"/>
                <a:cs typeface="Noto Sans"/>
              </a:rPr>
              <a:t>peristiwa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5">
                <a:latin typeface="Noto Sans"/>
                <a:cs typeface="Noto Sans"/>
              </a:rPr>
              <a:t>tak </a:t>
            </a:r>
            <a:r>
              <a:rPr dirty="0" sz="1000" spc="-20">
                <a:latin typeface="Noto Sans"/>
                <a:cs typeface="Noto Sans"/>
              </a:rPr>
              <a:t>terduga, </a:t>
            </a:r>
            <a:r>
              <a:rPr dirty="0" sz="1000" spc="-10">
                <a:latin typeface="Noto Sans"/>
                <a:cs typeface="Noto Sans"/>
              </a:rPr>
              <a:t>perubahan  arah </a:t>
            </a:r>
            <a:r>
              <a:rPr dirty="0" sz="1000" spc="-15">
                <a:latin typeface="Noto Sans"/>
                <a:cs typeface="Noto Sans"/>
              </a:rPr>
              <a:t>tujuan, </a:t>
            </a:r>
            <a:r>
              <a:rPr dirty="0" sz="1000" spc="-10">
                <a:latin typeface="Noto Sans"/>
                <a:cs typeface="Noto Sans"/>
              </a:rPr>
              <a:t>masalah ketidakcukupan sumberdaya </a:t>
            </a:r>
            <a:r>
              <a:rPr dirty="0" sz="1000" spc="-15">
                <a:latin typeface="Noto Sans"/>
                <a:cs typeface="Noto Sans"/>
              </a:rPr>
              <a:t>(waktu, </a:t>
            </a:r>
            <a:r>
              <a:rPr dirty="0" sz="1000" spc="-30">
                <a:latin typeface="Noto Sans"/>
                <a:cs typeface="Noto Sans"/>
              </a:rPr>
              <a:t>uang,  </a:t>
            </a:r>
            <a:r>
              <a:rPr dirty="0" sz="1000" spc="-25">
                <a:latin typeface="Noto Sans"/>
                <a:cs typeface="Noto Sans"/>
              </a:rPr>
              <a:t>tenaga, </a:t>
            </a:r>
            <a:r>
              <a:rPr dirty="0" sz="1000" spc="-15">
                <a:latin typeface="Noto Sans"/>
                <a:cs typeface="Noto Sans"/>
              </a:rPr>
              <a:t>keterampilan, </a:t>
            </a:r>
            <a:r>
              <a:rPr dirty="0" sz="1000" spc="-10">
                <a:latin typeface="Noto Sans"/>
                <a:cs typeface="Noto Sans"/>
              </a:rPr>
              <a:t>dan lainnya) dapat membuat munculnya  keputusasaan.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Noto Sans"/>
              <a:cs typeface="Noto Sans"/>
            </a:endParaRPr>
          </a:p>
          <a:p>
            <a:pPr marL="12700" marR="7620">
              <a:lnSpc>
                <a:spcPct val="100000"/>
              </a:lnSpc>
              <a:spcBef>
                <a:spcPts val="5"/>
              </a:spcBef>
            </a:pPr>
            <a:r>
              <a:rPr dirty="0" sz="1000" spc="-20">
                <a:latin typeface="Noto Sans"/>
                <a:cs typeface="Noto Sans"/>
              </a:rPr>
              <a:t>Inilah mengapa penting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10">
                <a:latin typeface="Noto Sans"/>
                <a:cs typeface="Noto Sans"/>
              </a:rPr>
              <a:t>memahami sepenuhnya bahwa  </a:t>
            </a:r>
            <a:r>
              <a:rPr dirty="0" sz="1000" spc="-25">
                <a:latin typeface="Noto Sans"/>
                <a:cs typeface="Noto Sans"/>
              </a:rPr>
              <a:t>kegagalan </a:t>
            </a:r>
            <a:r>
              <a:rPr dirty="0" sz="1000" spc="-10">
                <a:latin typeface="Noto Sans"/>
                <a:cs typeface="Noto Sans"/>
              </a:rPr>
              <a:t>adalah </a:t>
            </a:r>
            <a:r>
              <a:rPr dirty="0" sz="1000" spc="-20">
                <a:latin typeface="Noto Sans"/>
                <a:cs typeface="Noto Sans"/>
              </a:rPr>
              <a:t>bagian penting </a:t>
            </a:r>
            <a:r>
              <a:rPr dirty="0" sz="1000" spc="-10">
                <a:latin typeface="Noto Sans"/>
                <a:cs typeface="Noto Sans"/>
              </a:rPr>
              <a:t>dari </a:t>
            </a:r>
            <a:r>
              <a:rPr dirty="0" sz="1000" spc="-15">
                <a:latin typeface="Noto Sans"/>
                <a:cs typeface="Noto Sans"/>
              </a:rPr>
              <a:t>perubahan, </a:t>
            </a:r>
            <a:r>
              <a:rPr dirty="0" sz="1000" spc="-10">
                <a:latin typeface="Noto Sans"/>
                <a:cs typeface="Noto Sans"/>
              </a:rPr>
              <a:t>karena </a:t>
            </a:r>
            <a:r>
              <a:rPr dirty="0" sz="1000" spc="-15">
                <a:latin typeface="Noto Sans"/>
                <a:cs typeface="Noto Sans"/>
              </a:rPr>
              <a:t>akan  </a:t>
            </a:r>
            <a:r>
              <a:rPr dirty="0" sz="1000" spc="-10">
                <a:latin typeface="Noto Sans"/>
                <a:cs typeface="Noto Sans"/>
              </a:rPr>
              <a:t>ada periode </a:t>
            </a:r>
            <a:r>
              <a:rPr dirty="0" sz="1000" spc="-25">
                <a:latin typeface="Noto Sans"/>
                <a:cs typeface="Noto Sans"/>
              </a:rPr>
              <a:t>kebingungan </a:t>
            </a:r>
            <a:r>
              <a:rPr dirty="0" sz="1000" spc="-10">
                <a:latin typeface="Noto Sans"/>
                <a:cs typeface="Noto Sans"/>
              </a:rPr>
              <a:t>di mana </a:t>
            </a:r>
            <a:r>
              <a:rPr dirty="0" sz="1000" spc="-20">
                <a:latin typeface="Noto Sans"/>
                <a:cs typeface="Noto Sans"/>
              </a:rPr>
              <a:t>godaan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25">
                <a:latin typeface="Noto Sans"/>
                <a:cs typeface="Noto Sans"/>
              </a:rPr>
              <a:t>meninggalkan  </a:t>
            </a:r>
            <a:r>
              <a:rPr dirty="0" sz="1000" spc="-10">
                <a:latin typeface="Noto Sans"/>
                <a:cs typeface="Noto Sans"/>
              </a:rPr>
              <a:t>apa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sudah </a:t>
            </a:r>
            <a:r>
              <a:rPr dirty="0" sz="1000" spc="-15">
                <a:latin typeface="Noto Sans"/>
                <a:cs typeface="Noto Sans"/>
              </a:rPr>
              <a:t>kita </a:t>
            </a:r>
            <a:r>
              <a:rPr dirty="0" sz="1000" spc="-10">
                <a:latin typeface="Noto Sans"/>
                <a:cs typeface="Noto Sans"/>
              </a:rPr>
              <a:t>rintis akan menjadi besar. </a:t>
            </a:r>
            <a:r>
              <a:rPr dirty="0" sz="1000" spc="-5">
                <a:latin typeface="Noto Sans"/>
                <a:cs typeface="Noto Sans"/>
              </a:rPr>
              <a:t>Di </a:t>
            </a:r>
            <a:r>
              <a:rPr dirty="0" sz="1000" spc="-15">
                <a:latin typeface="Noto Sans"/>
                <a:cs typeface="Noto Sans"/>
              </a:rPr>
              <a:t>perusahaan, </a:t>
            </a:r>
            <a:r>
              <a:rPr dirty="0" sz="1000" spc="-10">
                <a:latin typeface="Noto Sans"/>
                <a:cs typeface="Noto Sans"/>
              </a:rPr>
              <a:t>di  tim kerja </a:t>
            </a:r>
            <a:r>
              <a:rPr dirty="0" sz="1000" spc="-15">
                <a:latin typeface="Noto Sans"/>
                <a:cs typeface="Noto Sans"/>
              </a:rPr>
              <a:t>manapun, </a:t>
            </a:r>
            <a:r>
              <a:rPr dirty="0" sz="1000" spc="-10">
                <a:latin typeface="Noto Sans"/>
                <a:cs typeface="Noto Sans"/>
              </a:rPr>
              <a:t>dan secara </a:t>
            </a:r>
            <a:r>
              <a:rPr dirty="0" sz="1000" spc="-15">
                <a:latin typeface="Noto Sans"/>
                <a:cs typeface="Noto Sans"/>
              </a:rPr>
              <a:t>individu, </a:t>
            </a:r>
            <a:r>
              <a:rPr dirty="0" sz="1000" spc="-20">
                <a:latin typeface="Noto Sans"/>
                <a:cs typeface="Noto Sans"/>
              </a:rPr>
              <a:t>sangat penting </a:t>
            </a:r>
            <a:r>
              <a:rPr dirty="0" sz="1000" spc="-15">
                <a:latin typeface="Noto Sans"/>
                <a:cs typeface="Noto Sans"/>
              </a:rPr>
              <a:t>untuk  </a:t>
            </a:r>
            <a:r>
              <a:rPr dirty="0" sz="1000" spc="-10">
                <a:latin typeface="Noto Sans"/>
                <a:cs typeface="Noto Sans"/>
              </a:rPr>
              <a:t>menumbuhkan dan </a:t>
            </a:r>
            <a:r>
              <a:rPr dirty="0" sz="1000" spc="-20">
                <a:latin typeface="Noto Sans"/>
                <a:cs typeface="Noto Sans"/>
              </a:rPr>
              <a:t>mengembangkan </a:t>
            </a:r>
            <a:r>
              <a:rPr dirty="0" sz="1000" spc="-10">
                <a:latin typeface="Noto Sans"/>
                <a:cs typeface="Noto Sans"/>
              </a:rPr>
              <a:t>pola pikir bahwa  </a:t>
            </a:r>
            <a:r>
              <a:rPr dirty="0" sz="1000" spc="-25">
                <a:latin typeface="Noto Sans"/>
                <a:cs typeface="Noto Sans"/>
              </a:rPr>
              <a:t>kegagalan </a:t>
            </a:r>
            <a:r>
              <a:rPr dirty="0" sz="1000" spc="-10">
                <a:latin typeface="Noto Sans"/>
                <a:cs typeface="Noto Sans"/>
              </a:rPr>
              <a:t>adalah </a:t>
            </a:r>
            <a:r>
              <a:rPr dirty="0" sz="1000" spc="-20">
                <a:latin typeface="Noto Sans"/>
                <a:cs typeface="Noto Sans"/>
              </a:rPr>
              <a:t>bagian </a:t>
            </a:r>
            <a:r>
              <a:rPr dirty="0" sz="1000" spc="-10">
                <a:latin typeface="Noto Sans"/>
                <a:cs typeface="Noto Sans"/>
              </a:rPr>
              <a:t>alami dari sebuah</a:t>
            </a:r>
            <a:r>
              <a:rPr dirty="0" sz="1000" spc="40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proses.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4438761" y="2200983"/>
            <a:ext cx="42697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90">
                <a:latin typeface="Verdana"/>
                <a:cs typeface="Verdana"/>
              </a:rPr>
              <a:t>Sumber:</a:t>
            </a:r>
            <a:endParaRPr sz="9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dirty="0" u="sng" sz="900" spc="-3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Verdana"/>
                <a:cs typeface="Verdana"/>
                <a:hlinkClick r:id="rId3"/>
              </a:rPr>
              <a:t>https://facilethings.com/blog/en/everything-looks-like-a-failure-in-the-middle </a:t>
            </a:r>
            <a:r>
              <a:rPr dirty="0" sz="900" spc="-30">
                <a:solidFill>
                  <a:srgbClr val="1154CC"/>
                </a:solidFill>
                <a:latin typeface="Verdana"/>
                <a:cs typeface="Verdana"/>
              </a:rPr>
              <a:t> </a:t>
            </a:r>
            <a:r>
              <a:rPr dirty="0" sz="900" spc="-60">
                <a:latin typeface="Verdana"/>
                <a:cs typeface="Verdana"/>
              </a:rPr>
              <a:t>Diterjemahkan</a:t>
            </a:r>
            <a:r>
              <a:rPr dirty="0" sz="900" spc="-75">
                <a:latin typeface="Verdana"/>
                <a:cs typeface="Verdana"/>
              </a:rPr>
              <a:t> </a:t>
            </a:r>
            <a:r>
              <a:rPr dirty="0" sz="900" spc="-40">
                <a:latin typeface="Verdana"/>
                <a:cs typeface="Verdana"/>
              </a:rPr>
              <a:t>langsung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900" spc="-10" b="1">
                <a:latin typeface="Arial"/>
                <a:cs typeface="Arial"/>
              </a:rPr>
              <a:t>Video:</a:t>
            </a:r>
            <a:r>
              <a:rPr dirty="0" sz="900" b="1">
                <a:latin typeface="Arial"/>
                <a:cs typeface="Arial"/>
              </a:rPr>
              <a:t> </a:t>
            </a:r>
            <a:r>
              <a:rPr dirty="0" u="sng" sz="900" spc="-5" b="1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Arial"/>
                <a:cs typeface="Arial"/>
                <a:hlinkClick r:id="rId4"/>
              </a:rPr>
              <a:t>https://bigthink.com/videos/what-do-you-believe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4515" y="3046318"/>
            <a:ext cx="4295140" cy="1826260"/>
          </a:xfrm>
          <a:prstGeom prst="rect">
            <a:avLst/>
          </a:prstGeom>
          <a:solidFill>
            <a:srgbClr val="F99777"/>
          </a:solidFill>
        </p:spPr>
        <p:txBody>
          <a:bodyPr wrap="square" lIns="0" tIns="1778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140"/>
              </a:spcBef>
            </a:pP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Pertanyaan </a:t>
            </a:r>
            <a:r>
              <a:rPr dirty="0" sz="900" spc="-15">
                <a:solidFill>
                  <a:srgbClr val="1F2123"/>
                </a:solidFill>
                <a:latin typeface="Noto Sans"/>
                <a:cs typeface="Noto Sans"/>
              </a:rPr>
              <a:t>tentang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isi</a:t>
            </a:r>
            <a:r>
              <a:rPr dirty="0" sz="900" spc="5">
                <a:solidFill>
                  <a:srgbClr val="1F2123"/>
                </a:solidFill>
                <a:latin typeface="Noto Sans"/>
                <a:cs typeface="Noto Sans"/>
              </a:rPr>
              <a:t>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artikel:</a:t>
            </a:r>
            <a:endParaRPr sz="900">
              <a:latin typeface="Noto Sans"/>
              <a:cs typeface="Noto Sans"/>
            </a:endParaRPr>
          </a:p>
          <a:p>
            <a:pPr marL="494665" marR="160655" indent="-299085">
              <a:lnSpc>
                <a:spcPct val="118100"/>
              </a:lnSpc>
              <a:buAutoNum type="arabicPeriod"/>
              <a:tabLst>
                <a:tab pos="494665" algn="l"/>
                <a:tab pos="495300" algn="l"/>
              </a:tabLst>
            </a:pP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Apa </a:t>
            </a:r>
            <a:r>
              <a:rPr dirty="0" sz="900" spc="-25">
                <a:solidFill>
                  <a:srgbClr val="1F2123"/>
                </a:solidFill>
                <a:latin typeface="Noto Sans"/>
                <a:cs typeface="Noto Sans"/>
              </a:rPr>
              <a:t>yang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dimaksud Profesor Kanter </a:t>
            </a:r>
            <a:r>
              <a:rPr dirty="0" sz="900" spc="-20">
                <a:solidFill>
                  <a:srgbClr val="1F2123"/>
                </a:solidFill>
                <a:latin typeface="Noto Sans"/>
                <a:cs typeface="Noto Sans"/>
              </a:rPr>
              <a:t>dengan "segala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sesuatu tampak  seperti </a:t>
            </a:r>
            <a:r>
              <a:rPr dirty="0" sz="900" spc="-25">
                <a:solidFill>
                  <a:srgbClr val="1F2123"/>
                </a:solidFill>
                <a:latin typeface="Noto Sans"/>
                <a:cs typeface="Noto Sans"/>
              </a:rPr>
              <a:t>kegagalan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di</a:t>
            </a:r>
            <a:r>
              <a:rPr dirty="0" sz="900" spc="15">
                <a:solidFill>
                  <a:srgbClr val="1F2123"/>
                </a:solidFill>
                <a:latin typeface="Noto Sans"/>
                <a:cs typeface="Noto Sans"/>
              </a:rPr>
              <a:t> </a:t>
            </a:r>
            <a:r>
              <a:rPr dirty="0" sz="900" spc="-15">
                <a:solidFill>
                  <a:srgbClr val="1F2123"/>
                </a:solidFill>
                <a:latin typeface="Noto Sans"/>
                <a:cs typeface="Noto Sans"/>
              </a:rPr>
              <a:t>tengah?"</a:t>
            </a:r>
            <a:endParaRPr sz="900">
              <a:latin typeface="Noto Sans"/>
              <a:cs typeface="Noto Sans"/>
            </a:endParaRPr>
          </a:p>
          <a:p>
            <a:pPr marL="494665" marR="97155" indent="-299085">
              <a:lnSpc>
                <a:spcPct val="118100"/>
              </a:lnSpc>
              <a:buAutoNum type="arabicPeriod"/>
              <a:tabLst>
                <a:tab pos="494665" algn="l"/>
                <a:tab pos="495300" algn="l"/>
              </a:tabLst>
            </a:pPr>
            <a:r>
              <a:rPr dirty="0" sz="900" spc="-5">
                <a:solidFill>
                  <a:srgbClr val="1F2123"/>
                </a:solidFill>
                <a:latin typeface="Noto Sans"/>
                <a:cs typeface="Noto Sans"/>
              </a:rPr>
              <a:t>Diskusikan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contoh saat kamu </a:t>
            </a:r>
            <a:r>
              <a:rPr dirty="0" sz="900" spc="-20">
                <a:solidFill>
                  <a:srgbClr val="1F2123"/>
                </a:solidFill>
                <a:latin typeface="Noto Sans"/>
                <a:cs typeface="Noto Sans"/>
              </a:rPr>
              <a:t>"sedang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berada di </a:t>
            </a:r>
            <a:r>
              <a:rPr dirty="0" sz="900" spc="-15">
                <a:solidFill>
                  <a:srgbClr val="1F2123"/>
                </a:solidFill>
                <a:latin typeface="Noto Sans"/>
                <a:cs typeface="Noto Sans"/>
              </a:rPr>
              <a:t>tengah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proses"  menjalankan sesuatu dan rasanya seperti </a:t>
            </a:r>
            <a:r>
              <a:rPr dirty="0" sz="900" spc="-30">
                <a:solidFill>
                  <a:srgbClr val="1F2123"/>
                </a:solidFill>
                <a:latin typeface="Noto Sans"/>
                <a:cs typeface="Noto Sans"/>
              </a:rPr>
              <a:t>gagal. </a:t>
            </a:r>
            <a:r>
              <a:rPr dirty="0" sz="900" spc="-15">
                <a:solidFill>
                  <a:srgbClr val="1F2123"/>
                </a:solidFill>
                <a:latin typeface="Noto Sans"/>
                <a:cs typeface="Noto Sans"/>
              </a:rPr>
              <a:t>Bagaimana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hasilnya?  Apa </a:t>
            </a:r>
            <a:r>
              <a:rPr dirty="0" sz="900" spc="-25">
                <a:solidFill>
                  <a:srgbClr val="1F2123"/>
                </a:solidFill>
                <a:latin typeface="Noto Sans"/>
                <a:cs typeface="Noto Sans"/>
              </a:rPr>
              <a:t>yang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kamu pelajari? Apakah kamu akan melakukan sesuatu </a:t>
            </a:r>
            <a:r>
              <a:rPr dirty="0" sz="900" spc="-25">
                <a:solidFill>
                  <a:srgbClr val="1F2123"/>
                </a:solidFill>
                <a:latin typeface="Noto Sans"/>
                <a:cs typeface="Noto Sans"/>
              </a:rPr>
              <a:t>yang 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berbeda lain</a:t>
            </a:r>
            <a:r>
              <a:rPr dirty="0" sz="900" spc="-5">
                <a:solidFill>
                  <a:srgbClr val="1F2123"/>
                </a:solidFill>
                <a:latin typeface="Noto Sans"/>
                <a:cs typeface="Noto Sans"/>
              </a:rPr>
              <a:t> </a:t>
            </a:r>
            <a:r>
              <a:rPr dirty="0" sz="900" spc="-15">
                <a:solidFill>
                  <a:srgbClr val="1F2123"/>
                </a:solidFill>
                <a:latin typeface="Noto Sans"/>
                <a:cs typeface="Noto Sans"/>
              </a:rPr>
              <a:t>kali?</a:t>
            </a:r>
            <a:endParaRPr sz="900">
              <a:latin typeface="Noto Sans"/>
              <a:cs typeface="Noto Sans"/>
            </a:endParaRPr>
          </a:p>
          <a:p>
            <a:pPr marL="494665" marR="97790" indent="-299085">
              <a:lnSpc>
                <a:spcPct val="118100"/>
              </a:lnSpc>
              <a:buAutoNum type="arabicPeriod"/>
              <a:tabLst>
                <a:tab pos="494665" algn="l"/>
                <a:tab pos="495300" algn="l"/>
              </a:tabLst>
            </a:pP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Menurut </a:t>
            </a:r>
            <a:r>
              <a:rPr dirty="0" sz="900" spc="-15">
                <a:solidFill>
                  <a:srgbClr val="1F2123"/>
                </a:solidFill>
                <a:latin typeface="Noto Sans"/>
                <a:cs typeface="Noto Sans"/>
              </a:rPr>
              <a:t>kamu, bagaimana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perasaan para wirausahawan </a:t>
            </a:r>
            <a:r>
              <a:rPr dirty="0" sz="900" spc="-20">
                <a:solidFill>
                  <a:srgbClr val="1F2123"/>
                </a:solidFill>
                <a:latin typeface="Noto Sans"/>
                <a:cs typeface="Noto Sans"/>
              </a:rPr>
              <a:t>(orang </a:t>
            </a:r>
            <a:r>
              <a:rPr dirty="0" sz="900" spc="-25">
                <a:solidFill>
                  <a:srgbClr val="1F2123"/>
                </a:solidFill>
                <a:latin typeface="Noto Sans"/>
                <a:cs typeface="Noto Sans"/>
              </a:rPr>
              <a:t>yang 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memulai bisnis mereka sendiri) ketika mereka berada di </a:t>
            </a:r>
            <a:r>
              <a:rPr dirty="0" sz="900" spc="-15">
                <a:solidFill>
                  <a:srgbClr val="1F2123"/>
                </a:solidFill>
                <a:latin typeface="Noto Sans"/>
                <a:cs typeface="Noto Sans"/>
              </a:rPr>
              <a:t>tengah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dan  ada banyak hal </a:t>
            </a:r>
            <a:r>
              <a:rPr dirty="0" sz="900" spc="-25">
                <a:solidFill>
                  <a:srgbClr val="1F2123"/>
                </a:solidFill>
                <a:latin typeface="Noto Sans"/>
                <a:cs typeface="Noto Sans"/>
              </a:rPr>
              <a:t>"yang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tidak diketahui?" Apakah itu mudah atau sulit?  Menurut kamu </a:t>
            </a:r>
            <a:r>
              <a:rPr dirty="0" sz="900" spc="-15">
                <a:solidFill>
                  <a:srgbClr val="1F2123"/>
                </a:solidFill>
                <a:latin typeface="Noto Sans"/>
                <a:cs typeface="Noto Sans"/>
              </a:rPr>
              <a:t>bagaimana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mereka bisa</a:t>
            </a:r>
            <a:r>
              <a:rPr dirty="0" sz="900" spc="10">
                <a:solidFill>
                  <a:srgbClr val="1F2123"/>
                </a:solidFill>
                <a:latin typeface="Noto Sans"/>
                <a:cs typeface="Noto Sans"/>
              </a:rPr>
              <a:t> </a:t>
            </a:r>
            <a:r>
              <a:rPr dirty="0" sz="900" spc="-10">
                <a:solidFill>
                  <a:srgbClr val="1F2123"/>
                </a:solidFill>
                <a:latin typeface="Noto Sans"/>
                <a:cs typeface="Noto Sans"/>
              </a:rPr>
              <a:t>melewatinya?</a:t>
            </a:r>
            <a:endParaRPr sz="9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298" y="62864"/>
            <a:ext cx="611695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14"/>
              <a:t>Teori </a:t>
            </a:r>
            <a:r>
              <a:rPr dirty="0" sz="2000" spc="-75"/>
              <a:t>Kanter </a:t>
            </a:r>
            <a:r>
              <a:rPr dirty="0" sz="2000" spc="145"/>
              <a:t>-</a:t>
            </a:r>
            <a:r>
              <a:rPr dirty="0" sz="2000" spc="-515"/>
              <a:t> </a:t>
            </a:r>
            <a:r>
              <a:rPr dirty="0" sz="2000" spc="-85"/>
              <a:t>Menyikapi </a:t>
            </a:r>
            <a:r>
              <a:rPr dirty="0" sz="2000" spc="-70"/>
              <a:t>Kegagalan </a:t>
            </a:r>
            <a:r>
              <a:rPr dirty="0" sz="2000" spc="-60"/>
              <a:t>dan </a:t>
            </a:r>
            <a:r>
              <a:rPr dirty="0" sz="2000" spc="-70"/>
              <a:t>Tantangan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1686" y="952585"/>
          <a:ext cx="4404995" cy="3528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0390"/>
              </a:tblGrid>
              <a:tr h="139472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20" b="1">
                          <a:latin typeface="Noto Sans"/>
                          <a:cs typeface="Noto Sans"/>
                        </a:rPr>
                        <a:t>Tugas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Individu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725" marR="169545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Tuliskan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pengalaman </a:t>
                      </a:r>
                      <a:r>
                        <a:rPr dirty="0" sz="10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berhubungan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Hukum Kanter. 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Pengalaman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tersebut dapat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berhubungan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pengalaman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dalam  kehidupan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pribadi, organisasi, usaha,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akademik</a:t>
                      </a:r>
                      <a:r>
                        <a:rPr dirty="0" sz="1000" spc="3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ataupun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85725" marR="11557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non-akademik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tentang: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menetapkan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tujuan/rencana, melaksanakan 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setiap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rencana,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situasi </a:t>
                      </a:r>
                      <a:r>
                        <a:rPr dirty="0" sz="10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dialami,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langkah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serta keputusan </a:t>
                      </a:r>
                      <a:r>
                        <a:rPr dirty="0" sz="1000" spc="-3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diambil.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874323">
                <a:tc>
                  <a:txBody>
                    <a:bodyPr/>
                    <a:lstStyle/>
                    <a:p>
                      <a:pPr algn="just"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Diskusi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kelompok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algn="just" marL="85725" marR="364490">
                        <a:lnSpc>
                          <a:spcPct val="100000"/>
                        </a:lnSpc>
                      </a:pP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Peserta didik duduk berkelompok. Setiap peserta dalam kelompok  mempresentasikan selama </a:t>
                      </a:r>
                      <a:r>
                        <a:rPr dirty="0" sz="10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1-2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menit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tentang pengalaman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mereka  sendiri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"Hukum</a:t>
                      </a:r>
                      <a:r>
                        <a:rPr dirty="0" sz="1000" spc="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Kanter".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249622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Reﬂeksi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42290" marR="111760" indent="-30543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Apa </a:t>
                      </a:r>
                      <a:r>
                        <a:rPr dirty="0" sz="10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akan terjadi jika saya akan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menghadapi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tantangan 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dalam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hidup,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karier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saya,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atau dalam memulai bisnis suatu  hari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nanti?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42290" marR="146050" indent="-30543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Bagaimana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bisa melewati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tengah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 mana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'segala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sesuatu  tampak seperti</a:t>
                      </a:r>
                      <a:r>
                        <a:rPr dirty="0" sz="10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kegagalan?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42925" indent="-30543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42290" algn="l"/>
                          <a:tab pos="542925" algn="l"/>
                        </a:tabLst>
                      </a:pP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Mengapa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kemampuan </a:t>
                      </a:r>
                      <a:r>
                        <a:rPr dirty="0" sz="10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mengatasi tantangan </a:t>
                      </a:r>
                      <a:r>
                        <a:rPr dirty="0" sz="10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ini</a:t>
                      </a:r>
                      <a:r>
                        <a:rPr dirty="0" sz="1000" spc="7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penting?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8064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847865" y="1257572"/>
            <a:ext cx="3114343" cy="20983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385" y="0"/>
            <a:ext cx="7735570" cy="798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030"/>
              </a:lnSpc>
              <a:spcBef>
                <a:spcPts val="100"/>
              </a:spcBef>
            </a:pPr>
            <a:r>
              <a:rPr dirty="0" sz="1700" spc="-110">
                <a:solidFill>
                  <a:srgbClr val="041834"/>
                </a:solidFill>
                <a:latin typeface="Verdana"/>
                <a:cs typeface="Verdana"/>
              </a:rPr>
              <a:t>REFERENSI </a:t>
            </a:r>
            <a:r>
              <a:rPr dirty="0" sz="1700" spc="-75">
                <a:solidFill>
                  <a:srgbClr val="041834"/>
                </a:solidFill>
                <a:latin typeface="Verdana"/>
                <a:cs typeface="Verdana"/>
              </a:rPr>
              <a:t>PERKEMBANGAN</a:t>
            </a:r>
            <a:r>
              <a:rPr dirty="0" sz="1700" spc="-150">
                <a:solidFill>
                  <a:srgbClr val="041834"/>
                </a:solidFill>
                <a:latin typeface="Verdana"/>
                <a:cs typeface="Verdana"/>
              </a:rPr>
              <a:t> </a:t>
            </a:r>
            <a:r>
              <a:rPr dirty="0" sz="1700" spc="-60">
                <a:solidFill>
                  <a:srgbClr val="041834"/>
                </a:solidFill>
                <a:latin typeface="Verdana"/>
                <a:cs typeface="Verdana"/>
              </a:rPr>
              <a:t>SUB-ELEMEN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ts val="2020"/>
              </a:lnSpc>
              <a:spcBef>
                <a:spcPts val="75"/>
              </a:spcBef>
            </a:pPr>
            <a:r>
              <a:rPr dirty="0" sz="1700" spc="-70">
                <a:solidFill>
                  <a:srgbClr val="041834"/>
                </a:solidFill>
                <a:latin typeface="Verdana"/>
                <a:cs typeface="Verdana"/>
              </a:rPr>
              <a:t>ANTAR </a:t>
            </a:r>
            <a:r>
              <a:rPr dirty="0" sz="1700" spc="-75">
                <a:solidFill>
                  <a:srgbClr val="041834"/>
                </a:solidFill>
                <a:latin typeface="Verdana"/>
                <a:cs typeface="Verdana"/>
              </a:rPr>
              <a:t>FASE </a:t>
            </a:r>
            <a:r>
              <a:rPr dirty="0" sz="1700" spc="125">
                <a:solidFill>
                  <a:srgbClr val="041834"/>
                </a:solidFill>
                <a:latin typeface="Verdana"/>
                <a:cs typeface="Verdana"/>
              </a:rPr>
              <a:t>-</a:t>
            </a:r>
            <a:r>
              <a:rPr dirty="0" sz="1700" spc="-405">
                <a:solidFill>
                  <a:srgbClr val="041834"/>
                </a:solidFill>
                <a:latin typeface="Verdana"/>
                <a:cs typeface="Verdana"/>
              </a:rPr>
              <a:t> </a:t>
            </a:r>
            <a:r>
              <a:rPr dirty="0" sz="1700" spc="-105">
                <a:solidFill>
                  <a:srgbClr val="041834"/>
                </a:solidFill>
                <a:latin typeface="Verdana"/>
                <a:cs typeface="Verdana"/>
              </a:rPr>
              <a:t>BERIMAN, </a:t>
            </a:r>
            <a:r>
              <a:rPr dirty="0" sz="1700" spc="-100">
                <a:solidFill>
                  <a:srgbClr val="041834"/>
                </a:solidFill>
                <a:latin typeface="Verdana"/>
                <a:cs typeface="Verdana"/>
              </a:rPr>
              <a:t>BERTAKWA </a:t>
            </a:r>
            <a:r>
              <a:rPr dirty="0" sz="1700" spc="-65">
                <a:solidFill>
                  <a:srgbClr val="041834"/>
                </a:solidFill>
                <a:latin typeface="Verdana"/>
                <a:cs typeface="Verdana"/>
              </a:rPr>
              <a:t>KEPADA </a:t>
            </a:r>
            <a:r>
              <a:rPr dirty="0" sz="1700" spc="-85">
                <a:solidFill>
                  <a:srgbClr val="041834"/>
                </a:solidFill>
                <a:latin typeface="Verdana"/>
                <a:cs typeface="Verdana"/>
              </a:rPr>
              <a:t>TUHAN </a:t>
            </a:r>
            <a:r>
              <a:rPr dirty="0" sz="1700" spc="-80">
                <a:solidFill>
                  <a:srgbClr val="041834"/>
                </a:solidFill>
                <a:latin typeface="Verdana"/>
                <a:cs typeface="Verdana"/>
              </a:rPr>
              <a:t>YME, </a:t>
            </a:r>
            <a:r>
              <a:rPr dirty="0" sz="1700" spc="-110">
                <a:solidFill>
                  <a:srgbClr val="041834"/>
                </a:solidFill>
                <a:latin typeface="Verdana"/>
                <a:cs typeface="Verdana"/>
              </a:rPr>
              <a:t>DAN </a:t>
            </a:r>
            <a:r>
              <a:rPr dirty="0" sz="1700" spc="-70">
                <a:solidFill>
                  <a:srgbClr val="041834"/>
                </a:solidFill>
                <a:latin typeface="Verdana"/>
                <a:cs typeface="Verdana"/>
              </a:rPr>
              <a:t>BERAKHLAK  </a:t>
            </a:r>
            <a:r>
              <a:rPr dirty="0" sz="1700" spc="-85">
                <a:solidFill>
                  <a:srgbClr val="041834"/>
                </a:solidFill>
                <a:latin typeface="Verdana"/>
                <a:cs typeface="Verdana"/>
              </a:rPr>
              <a:t>MULIA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1199" y="1600196"/>
          <a:ext cx="8530590" cy="1943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965"/>
                <a:gridCol w="1753235"/>
                <a:gridCol w="1753235"/>
                <a:gridCol w="1753235"/>
                <a:gridCol w="1753235"/>
              </a:tblGrid>
              <a:tr h="431799"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Sub-elemen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Belum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 berkembang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5" b="1">
                          <a:latin typeface="Noto Sans"/>
                          <a:cs typeface="Noto Sans"/>
                        </a:rPr>
                        <a:t>Mulai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 Berkembang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601980" marR="247650" indent="-3498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5" b="1">
                          <a:latin typeface="Noto Sans"/>
                          <a:cs typeface="Noto Sans"/>
                        </a:rPr>
                        <a:t>Berkembang </a:t>
                      </a:r>
                      <a:r>
                        <a:rPr dirty="0" sz="1000" spc="-5" b="1">
                          <a:latin typeface="Noto Sans"/>
                          <a:cs typeface="Noto Sans"/>
                        </a:rPr>
                        <a:t>Sesuai  Harapan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20" b="1">
                          <a:latin typeface="Noto Sans"/>
                          <a:cs typeface="Noto Sans"/>
                        </a:rPr>
                        <a:t>Sangat</a:t>
                      </a:r>
                      <a:r>
                        <a:rPr dirty="0" sz="1000" spc="-10" b="1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 b="1">
                          <a:latin typeface="Noto Sans"/>
                          <a:cs typeface="Noto Sans"/>
                        </a:rPr>
                        <a:t>Berkembang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3C1F4"/>
                    </a:solidFill>
                  </a:tcPr>
                </a:tc>
              </a:tr>
              <a:tr h="1498596">
                <a:tc>
                  <a:txBody>
                    <a:bodyPr/>
                    <a:lstStyle/>
                    <a:p>
                      <a:pPr marL="56515" marR="5143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5">
                          <a:latin typeface="Noto Sans"/>
                          <a:cs typeface="Noto Sans"/>
                        </a:rPr>
                        <a:t>Akhlak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pribadi </a:t>
                      </a:r>
                      <a:r>
                        <a:rPr dirty="0" sz="1000">
                          <a:latin typeface="Noto Sans"/>
                          <a:cs typeface="Noto Sans"/>
                        </a:rPr>
                        <a:t>- 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integritas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7493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Membiasakan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melakukan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reﬂeksi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pentingnya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bersikap jujur dan berani  menyampaikan kebenaran  atau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fakta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5524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Berani dan konsisten  menyampaikan kebenaran  atau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fakta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serta memahami  konsekuensinya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diri  sendiri dan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orang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 lain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205104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Menyadari bahwa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aturan 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agama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sosial  merupakan aturan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baik dan menjadi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bagian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dari diri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sehingga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bisa  menerapkannya secara  bijak dan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kontekstual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492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Menyadari bahwa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aturan 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agama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sosial  merupakan aturan </a:t>
                      </a:r>
                      <a:r>
                        <a:rPr dirty="0" sz="1000" spc="-3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baik dan menjadi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bagian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dari diri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sehingga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bisa  menerapkannya secara  bijak dan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kontekstual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dalam aksi nyata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program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kewirausahaan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298" y="62864"/>
            <a:ext cx="681799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5"/>
              <a:t>Kuis </a:t>
            </a:r>
            <a:r>
              <a:rPr dirty="0" sz="2000" spc="-85"/>
              <a:t>Ketangguhan </a:t>
            </a:r>
            <a:r>
              <a:rPr dirty="0" sz="2000" spc="145"/>
              <a:t>-</a:t>
            </a:r>
            <a:r>
              <a:rPr dirty="0" sz="2000" spc="-500"/>
              <a:t> </a:t>
            </a:r>
            <a:r>
              <a:rPr dirty="0" sz="2000" spc="-85"/>
              <a:t>Menyikapi </a:t>
            </a:r>
            <a:r>
              <a:rPr dirty="0" sz="2000" spc="-70"/>
              <a:t>Kegagalan </a:t>
            </a:r>
            <a:r>
              <a:rPr dirty="0" sz="2000" spc="-60"/>
              <a:t>dan </a:t>
            </a:r>
            <a:r>
              <a:rPr dirty="0" sz="2000" spc="-70"/>
              <a:t>Tantangan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4299" y="896973"/>
          <a:ext cx="8682990" cy="412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295"/>
                <a:gridCol w="4163695"/>
                <a:gridCol w="382904"/>
                <a:gridCol w="3789045"/>
              </a:tblGrid>
              <a:tr h="419099">
                <a:tc gridSpan="4">
                  <a:txBody>
                    <a:bodyPr/>
                    <a:lstStyle/>
                    <a:p>
                      <a:pPr marL="46990">
                        <a:lnSpc>
                          <a:spcPts val="1390"/>
                        </a:lnSpc>
                      </a:pPr>
                      <a:r>
                        <a:rPr dirty="0" sz="1200" spc="-45">
                          <a:latin typeface="Verdana"/>
                          <a:cs typeface="Verdana"/>
                        </a:rPr>
                        <a:t>Nilai</a:t>
                      </a:r>
                      <a:r>
                        <a:rPr dirty="0" sz="12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dirimu </a:t>
                      </a:r>
                      <a:r>
                        <a:rPr dirty="0" sz="1200" spc="-60">
                          <a:latin typeface="Verdana"/>
                          <a:cs typeface="Verdana"/>
                        </a:rPr>
                        <a:t>untuk</a:t>
                      </a:r>
                      <a:r>
                        <a:rPr dirty="0" sz="12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20">
                          <a:latin typeface="Verdana"/>
                          <a:cs typeface="Verdana"/>
                        </a:rPr>
                        <a:t>setiap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30">
                          <a:latin typeface="Verdana"/>
                          <a:cs typeface="Verdana"/>
                        </a:rPr>
                        <a:t>pernyataan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40">
                          <a:latin typeface="Verdana"/>
                          <a:cs typeface="Verdana"/>
                        </a:rPr>
                        <a:t>di</a:t>
                      </a:r>
                      <a:r>
                        <a:rPr dirty="0" sz="12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40">
                          <a:latin typeface="Verdana"/>
                          <a:cs typeface="Verdana"/>
                        </a:rPr>
                        <a:t>bawah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65">
                          <a:latin typeface="Verdana"/>
                          <a:cs typeface="Verdana"/>
                        </a:rPr>
                        <a:t>ini</a:t>
                      </a:r>
                      <a:r>
                        <a:rPr dirty="0" sz="12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55">
                          <a:latin typeface="Verdana"/>
                          <a:cs typeface="Verdana"/>
                        </a:rPr>
                        <a:t>dengan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50">
                          <a:latin typeface="Verdana"/>
                          <a:cs typeface="Verdana"/>
                        </a:rPr>
                        <a:t>pilihan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nilai</a:t>
                      </a:r>
                      <a:r>
                        <a:rPr dirty="0" sz="12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25">
                          <a:latin typeface="Verdana"/>
                          <a:cs typeface="Verdana"/>
                        </a:rPr>
                        <a:t>dari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385">
                          <a:latin typeface="Verdana"/>
                          <a:cs typeface="Verdana"/>
                        </a:rPr>
                        <a:t>1 </a:t>
                      </a:r>
                      <a:r>
                        <a:rPr dirty="0" sz="1200" spc="-45">
                          <a:latin typeface="Verdana"/>
                          <a:cs typeface="Verdana"/>
                        </a:rPr>
                        <a:t>hingga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140">
                          <a:latin typeface="Verdana"/>
                          <a:cs typeface="Verdana"/>
                        </a:rPr>
                        <a:t>5: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254">
                          <a:latin typeface="Verdana"/>
                          <a:cs typeface="Verdana"/>
                        </a:rPr>
                        <a:t>(1 </a:t>
                      </a:r>
                      <a:r>
                        <a:rPr dirty="0" sz="1200" spc="-340">
                          <a:latin typeface="Verdana"/>
                          <a:cs typeface="Verdana"/>
                        </a:rPr>
                        <a:t>=</a:t>
                      </a:r>
                      <a:r>
                        <a:rPr dirty="0" sz="1200" spc="-3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10">
                          <a:latin typeface="Verdana"/>
                          <a:cs typeface="Verdana"/>
                        </a:rPr>
                        <a:t>sangat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20">
                          <a:latin typeface="Verdana"/>
                          <a:cs typeface="Verdana"/>
                        </a:rPr>
                        <a:t>tidak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70">
                          <a:latin typeface="Verdana"/>
                          <a:cs typeface="Verdana"/>
                        </a:rPr>
                        <a:t>setuju,</a:t>
                      </a:r>
                      <a:r>
                        <a:rPr dirty="0" sz="120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60">
                          <a:latin typeface="Verdana"/>
                          <a:cs typeface="Verdana"/>
                        </a:rPr>
                        <a:t>5</a:t>
                      </a:r>
                      <a:r>
                        <a:rPr dirty="0" sz="120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340">
                          <a:latin typeface="Verdana"/>
                          <a:cs typeface="Verdana"/>
                        </a:rPr>
                        <a:t>=</a:t>
                      </a:r>
                      <a:endParaRPr sz="1200">
                        <a:latin typeface="Verdana"/>
                        <a:cs typeface="Verdana"/>
                      </a:endParaRPr>
                    </a:p>
                    <a:p>
                      <a:pPr marL="469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200" spc="-10">
                          <a:latin typeface="Verdana"/>
                          <a:cs typeface="Verdana"/>
                        </a:rPr>
                        <a:t>sangat</a:t>
                      </a:r>
                      <a:r>
                        <a:rPr dirty="0" sz="12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75">
                          <a:latin typeface="Verdana"/>
                          <a:cs typeface="Verdana"/>
                        </a:rPr>
                        <a:t>setuju)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7024">
                <a:tc>
                  <a:txBody>
                    <a:bodyPr/>
                    <a:lstStyle/>
                    <a:p>
                      <a:pPr algn="r" marR="83820">
                        <a:lnSpc>
                          <a:spcPts val="1045"/>
                        </a:lnSpc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1.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295275">
                        <a:lnSpc>
                          <a:spcPts val="1050"/>
                        </a:lnSpc>
                        <a:spcBef>
                          <a:spcPts val="20"/>
                        </a:spcBef>
                      </a:pP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Dalam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situasi krisis atau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kacau,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menenangkan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diri dan fokus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untuk  mengambil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tindakan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90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berguna.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04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11.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154305">
                        <a:lnSpc>
                          <a:spcPts val="1050"/>
                        </a:lnSpc>
                        <a:spcBef>
                          <a:spcPts val="20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pandai membuat semuanya berjalan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baik. Saya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sering 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diminta untuk memimpin kelompok dan</a:t>
                      </a:r>
                      <a:r>
                        <a:rPr dirty="0" sz="900" spc="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proyek.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049">
                <a:tc>
                  <a:txBody>
                    <a:bodyPr/>
                    <a:lstStyle/>
                    <a:p>
                      <a:pPr algn="r" marR="53975">
                        <a:lnSpc>
                          <a:spcPts val="1045"/>
                        </a:lnSpc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2.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414020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biasanya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optimis.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melihat kesulitan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sebagai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sementara dan  berharap untuk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mengatasinya.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04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12.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177800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sangat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ﬂeksibel. Saya merasa nyaman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kompleksitas  paradoks saya. Saya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optimis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pesimis, percaya dan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berhati-hati, 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tidak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egois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egois,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lain</a:t>
                      </a:r>
                      <a:r>
                        <a:rPr dirty="0" sz="900" spc="3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sebagainya.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4">
                <a:tc>
                  <a:txBody>
                    <a:bodyPr/>
                    <a:lstStyle/>
                    <a:p>
                      <a:pPr algn="r" marR="69215">
                        <a:lnSpc>
                          <a:spcPts val="1045"/>
                        </a:lnSpc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3.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273685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dapat mentolerir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tingkat ambiguitas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ketidakpastian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tinggi 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tentang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situasi.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04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13.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201295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selalu menjadi diri saya sendiri,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tetapi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menyadari bahwa  saya berbeda dalam situasi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900" spc="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berbeda.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049">
                <a:tc>
                  <a:txBody>
                    <a:bodyPr/>
                    <a:lstStyle/>
                    <a:p>
                      <a:pPr algn="r" marR="69215">
                        <a:lnSpc>
                          <a:spcPts val="1045"/>
                        </a:lnSpc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4.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109855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beradaptasi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cepat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terhadap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perkembangan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baru. Saya pandai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bangkit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kembali dari</a:t>
                      </a:r>
                      <a:r>
                        <a:rPr dirty="0" sz="900" spc="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kesulitan.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04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14.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89535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lebih suka bekerja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tanpa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deskripsi pekerjaan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tertulis.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lebih  efektif jika saya bebas melakukan apa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menurut saya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terbaik 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dalam setiap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situasi.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4">
                <a:tc>
                  <a:txBody>
                    <a:bodyPr/>
                    <a:lstStyle/>
                    <a:p>
                      <a:pPr algn="r" marR="69215">
                        <a:lnSpc>
                          <a:spcPts val="1045"/>
                        </a:lnSpc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5.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123825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suka bercanda. Saya menemukan humor dalam situasi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sulit,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 dapat menertawakan diri saya</a:t>
                      </a:r>
                      <a:r>
                        <a:rPr dirty="0" sz="900" spc="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sendiri.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04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15.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04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"membaca"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orang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baik dan mempercayai intuisi</a:t>
                      </a:r>
                      <a:r>
                        <a:rPr dirty="0" sz="900" spc="3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398">
                <a:tc>
                  <a:txBody>
                    <a:bodyPr/>
                    <a:lstStyle/>
                    <a:p>
                      <a:pPr algn="r" marR="69215">
                        <a:lnSpc>
                          <a:spcPts val="1045"/>
                        </a:lnSpc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6.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182245">
                        <a:lnSpc>
                          <a:spcPts val="1050"/>
                        </a:lnSpc>
                        <a:spcBef>
                          <a:spcPts val="20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bisa pulih secara emosional dari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kerugian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kemunduran. Saya  punya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teman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bisa saya ajak bicara. Saya bisa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mengungkapkan 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perasaan saya kepada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orang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lain dan meminta bantuan. Perasaan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marah,  kehilangan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putus asa tidak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berlangsung</a:t>
                      </a:r>
                      <a:r>
                        <a:rPr dirty="0" sz="900" spc="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lama.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04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16.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135255">
                        <a:lnSpc>
                          <a:spcPts val="1050"/>
                        </a:lnSpc>
                        <a:spcBef>
                          <a:spcPts val="20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pendengar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baik. Saya memiliki keterampilan empati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baik.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4">
                <a:tc>
                  <a:txBody>
                    <a:bodyPr/>
                    <a:lstStyle/>
                    <a:p>
                      <a:pPr algn="r" marR="69215">
                        <a:lnSpc>
                          <a:spcPts val="1045"/>
                        </a:lnSpc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7.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328295">
                        <a:lnSpc>
                          <a:spcPts val="1050"/>
                        </a:lnSpc>
                        <a:spcBef>
                          <a:spcPts val="20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merasa percaya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diri,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menghargai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diri sendiri. dan memiliki konsep 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sehat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siapa</a:t>
                      </a:r>
                      <a:r>
                        <a:rPr dirty="0" sz="900" spc="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04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17.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340360">
                        <a:lnSpc>
                          <a:spcPts val="1050"/>
                        </a:lnSpc>
                        <a:spcBef>
                          <a:spcPts val="20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tidak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menghakimi orang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lain dan beradaptasi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gaya 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kepribadian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orang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900" spc="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berbeda.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0049">
                <a:tc>
                  <a:txBody>
                    <a:bodyPr/>
                    <a:lstStyle/>
                    <a:p>
                      <a:pPr algn="r" marR="69215">
                        <a:lnSpc>
                          <a:spcPts val="1045"/>
                        </a:lnSpc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8.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81280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penasaran. Saya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mengajukan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pertanyaan. Saya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ingin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tahu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bagaimana  segala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sesuatunya bekerja. Saya suka mencoba cara baru dalam melakukan 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sesuatu.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04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18.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030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sangat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tahan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lama. Saya bertahan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baik</a:t>
                      </a:r>
                      <a:r>
                        <a:rPr dirty="0" sz="900" spc="4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selama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46990" marR="123825">
                        <a:lnSpc>
                          <a:spcPts val="1050"/>
                        </a:lnSpc>
                        <a:spcBef>
                          <a:spcPts val="4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masa-masa sulit. Saya memiliki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semangat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mandiri di balik cara kerja  sama saya dalam bekerja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orang</a:t>
                      </a:r>
                      <a:r>
                        <a:rPr dirty="0" sz="900" spc="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lain.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4">
                <a:tc>
                  <a:txBody>
                    <a:bodyPr/>
                    <a:lstStyle/>
                    <a:p>
                      <a:pPr algn="r" marR="69215">
                        <a:lnSpc>
                          <a:spcPts val="1045"/>
                        </a:lnSpc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9.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64769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belajar pelajaran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berharga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dari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pengalaman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dan dari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pengalaman  orang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lain.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04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19.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254635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telah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dibuat lebih kuat dan lebih baik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oleh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pengalaman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sulit.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24"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10.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128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457834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pandai memecahkan masalah. Saya dapat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menggunakan logika 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analitis,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menjadi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kreatif,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atau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menggunakan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akal sehat</a:t>
                      </a:r>
                      <a:r>
                        <a:rPr dirty="0" sz="900" spc="5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praktis.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104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20.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marR="359410">
                        <a:lnSpc>
                          <a:spcPts val="1050"/>
                        </a:lnSpc>
                        <a:spcBef>
                          <a:spcPts val="2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Saya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telah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mengubah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kemalangan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menjadi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keberuntungan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 menemukan manfaat dalam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pengalaman</a:t>
                      </a:r>
                      <a:r>
                        <a:rPr dirty="0" sz="90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buruk.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7298" y="62864"/>
            <a:ext cx="681799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5"/>
              <a:t>Kuis </a:t>
            </a:r>
            <a:r>
              <a:rPr dirty="0" sz="2000" spc="-85"/>
              <a:t>Ketangguhan </a:t>
            </a:r>
            <a:r>
              <a:rPr dirty="0" sz="2000" spc="145"/>
              <a:t>-</a:t>
            </a:r>
            <a:r>
              <a:rPr dirty="0" sz="2000" spc="-500"/>
              <a:t> </a:t>
            </a:r>
            <a:r>
              <a:rPr dirty="0" sz="2000" spc="-85"/>
              <a:t>Menyikapi </a:t>
            </a:r>
            <a:r>
              <a:rPr dirty="0" sz="2000" spc="-70"/>
              <a:t>Kegagalan </a:t>
            </a:r>
            <a:r>
              <a:rPr dirty="0" sz="2000" spc="-60"/>
              <a:t>dan </a:t>
            </a:r>
            <a:r>
              <a:rPr dirty="0" sz="2000" spc="-70"/>
              <a:t>Tantangan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585598" y="896973"/>
            <a:ext cx="7670800" cy="4044315"/>
          </a:xfrm>
          <a:custGeom>
            <a:avLst/>
            <a:gdLst/>
            <a:ahLst/>
            <a:cxnLst/>
            <a:rect l="l" t="t" r="r" b="b"/>
            <a:pathLst>
              <a:path w="7670800" h="4044315">
                <a:moveTo>
                  <a:pt x="6349" y="0"/>
                </a:moveTo>
                <a:lnTo>
                  <a:pt x="6349" y="4043966"/>
                </a:lnTo>
              </a:path>
              <a:path w="7670800" h="4044315">
                <a:moveTo>
                  <a:pt x="4089291" y="0"/>
                </a:moveTo>
                <a:lnTo>
                  <a:pt x="4089291" y="4043966"/>
                </a:lnTo>
              </a:path>
              <a:path w="7670800" h="4044315">
                <a:moveTo>
                  <a:pt x="7664384" y="0"/>
                </a:moveTo>
                <a:lnTo>
                  <a:pt x="7664384" y="4043966"/>
                </a:lnTo>
              </a:path>
              <a:path w="7670800" h="4044315">
                <a:moveTo>
                  <a:pt x="0" y="6349"/>
                </a:moveTo>
                <a:lnTo>
                  <a:pt x="7670734" y="6349"/>
                </a:lnTo>
              </a:path>
              <a:path w="7670800" h="4044315">
                <a:moveTo>
                  <a:pt x="0" y="4037616"/>
                </a:moveTo>
                <a:lnTo>
                  <a:pt x="7670734" y="4037616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6873" y="883511"/>
            <a:ext cx="16351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Noto Sans"/>
                <a:cs typeface="Noto Sans"/>
              </a:rPr>
              <a:t>Panduan hasil</a:t>
            </a:r>
            <a:r>
              <a:rPr dirty="0" sz="1400" spc="-65">
                <a:latin typeface="Noto Sans"/>
                <a:cs typeface="Noto Sans"/>
              </a:rPr>
              <a:t> </a:t>
            </a:r>
            <a:r>
              <a:rPr dirty="0" sz="1400" spc="-15">
                <a:latin typeface="Noto Sans"/>
                <a:cs typeface="Noto Sans"/>
              </a:rPr>
              <a:t>Kuis:</a:t>
            </a:r>
            <a:endParaRPr sz="1400">
              <a:latin typeface="Noto Sans"/>
              <a:cs typeface="Noto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626873" y="1513176"/>
            <a:ext cx="3649979" cy="1475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0"/>
              </a:lnSpc>
              <a:spcBef>
                <a:spcPts val="100"/>
              </a:spcBef>
            </a:pPr>
            <a:r>
              <a:rPr dirty="0" sz="1200" spc="-5">
                <a:latin typeface="Noto Sans"/>
                <a:cs typeface="Noto Sans"/>
              </a:rPr>
              <a:t>&gt;80 </a:t>
            </a:r>
            <a:r>
              <a:rPr dirty="0" sz="1200" spc="-25">
                <a:latin typeface="Noto Sans"/>
                <a:cs typeface="Noto Sans"/>
              </a:rPr>
              <a:t>sangat</a:t>
            </a:r>
            <a:r>
              <a:rPr dirty="0" sz="1200" spc="-10">
                <a:latin typeface="Noto Sans"/>
                <a:cs typeface="Noto Sans"/>
              </a:rPr>
              <a:t> </a:t>
            </a:r>
            <a:r>
              <a:rPr dirty="0" sz="1200" spc="-25">
                <a:latin typeface="Noto Sans"/>
                <a:cs typeface="Noto Sans"/>
              </a:rPr>
              <a:t>tangguh!</a:t>
            </a:r>
            <a:endParaRPr sz="1200">
              <a:latin typeface="Noto Sans"/>
              <a:cs typeface="Noto Sans"/>
            </a:endParaRPr>
          </a:p>
          <a:p>
            <a:pPr marL="12700" marR="552450">
              <a:lnSpc>
                <a:spcPts val="1420"/>
              </a:lnSpc>
              <a:spcBef>
                <a:spcPts val="55"/>
              </a:spcBef>
            </a:pPr>
            <a:r>
              <a:rPr dirty="0" sz="1200" spc="-5">
                <a:latin typeface="Noto Sans"/>
                <a:cs typeface="Noto Sans"/>
              </a:rPr>
              <a:t>65-80 </a:t>
            </a:r>
            <a:r>
              <a:rPr dirty="0" sz="1200" spc="-10">
                <a:latin typeface="Noto Sans"/>
                <a:cs typeface="Noto Sans"/>
              </a:rPr>
              <a:t>lebih </a:t>
            </a:r>
            <a:r>
              <a:rPr dirty="0" sz="1200" spc="-35">
                <a:latin typeface="Noto Sans"/>
                <a:cs typeface="Noto Sans"/>
              </a:rPr>
              <a:t>tangguh </a:t>
            </a:r>
            <a:r>
              <a:rPr dirty="0" sz="1200" spc="-10">
                <a:latin typeface="Noto Sans"/>
                <a:cs typeface="Noto Sans"/>
              </a:rPr>
              <a:t>dari </a:t>
            </a:r>
            <a:r>
              <a:rPr dirty="0" sz="1200" spc="-15">
                <a:latin typeface="Noto Sans"/>
                <a:cs typeface="Noto Sans"/>
              </a:rPr>
              <a:t>kebanyakan </a:t>
            </a:r>
            <a:r>
              <a:rPr dirty="0" sz="1200" spc="-20">
                <a:latin typeface="Noto Sans"/>
                <a:cs typeface="Noto Sans"/>
              </a:rPr>
              <a:t>orang  </a:t>
            </a:r>
            <a:r>
              <a:rPr dirty="0" sz="1200" spc="-5">
                <a:latin typeface="Noto Sans"/>
                <a:cs typeface="Noto Sans"/>
              </a:rPr>
              <a:t>50-65 </a:t>
            </a:r>
            <a:r>
              <a:rPr dirty="0" sz="1200" spc="-10">
                <a:latin typeface="Noto Sans"/>
                <a:cs typeface="Noto Sans"/>
              </a:rPr>
              <a:t>cukup </a:t>
            </a:r>
            <a:r>
              <a:rPr dirty="0" sz="1200" spc="-30">
                <a:latin typeface="Noto Sans"/>
                <a:cs typeface="Noto Sans"/>
              </a:rPr>
              <a:t>tangguh</a:t>
            </a:r>
            <a:endParaRPr sz="1200">
              <a:latin typeface="Noto Sans"/>
              <a:cs typeface="Noto Sans"/>
            </a:endParaRPr>
          </a:p>
          <a:p>
            <a:pPr marL="12700">
              <a:lnSpc>
                <a:spcPts val="1380"/>
              </a:lnSpc>
            </a:pPr>
            <a:r>
              <a:rPr dirty="0" sz="1200" spc="-5">
                <a:latin typeface="Noto Sans"/>
                <a:cs typeface="Noto Sans"/>
              </a:rPr>
              <a:t>40-50 </a:t>
            </a:r>
            <a:r>
              <a:rPr dirty="0" sz="1200" spc="-10">
                <a:latin typeface="Noto Sans"/>
                <a:cs typeface="Noto Sans"/>
              </a:rPr>
              <a:t>belajar menjadi</a:t>
            </a:r>
            <a:r>
              <a:rPr dirty="0" sz="1200" spc="-5">
                <a:latin typeface="Noto Sans"/>
                <a:cs typeface="Noto Sans"/>
              </a:rPr>
              <a:t> </a:t>
            </a:r>
            <a:r>
              <a:rPr dirty="0" sz="1200" spc="-30">
                <a:latin typeface="Noto Sans"/>
                <a:cs typeface="Noto Sans"/>
              </a:rPr>
              <a:t>tangguh</a:t>
            </a:r>
            <a:endParaRPr sz="1200">
              <a:latin typeface="Noto Sans"/>
              <a:cs typeface="Noto Sans"/>
            </a:endParaRPr>
          </a:p>
          <a:p>
            <a:pPr marL="12700">
              <a:lnSpc>
                <a:spcPts val="1430"/>
              </a:lnSpc>
            </a:pPr>
            <a:r>
              <a:rPr dirty="0" sz="1200" spc="-5">
                <a:latin typeface="Noto Sans"/>
                <a:cs typeface="Noto Sans"/>
              </a:rPr>
              <a:t>&lt;40 </a:t>
            </a:r>
            <a:r>
              <a:rPr dirty="0" sz="1200" spc="-10">
                <a:latin typeface="Noto Sans"/>
                <a:cs typeface="Noto Sans"/>
              </a:rPr>
              <a:t>belum </a:t>
            </a:r>
            <a:r>
              <a:rPr dirty="0" sz="1200" spc="-30">
                <a:latin typeface="Noto Sans"/>
                <a:cs typeface="Noto Sans"/>
              </a:rPr>
              <a:t>tangguh. </a:t>
            </a:r>
            <a:r>
              <a:rPr dirty="0" sz="1200" spc="-10">
                <a:latin typeface="Noto Sans"/>
                <a:cs typeface="Noto Sans"/>
              </a:rPr>
              <a:t>harus</a:t>
            </a:r>
            <a:r>
              <a:rPr dirty="0" sz="1200" spc="20">
                <a:latin typeface="Noto Sans"/>
                <a:cs typeface="Noto Sans"/>
              </a:rPr>
              <a:t> </a:t>
            </a:r>
            <a:r>
              <a:rPr dirty="0" sz="1200" spc="-15">
                <a:latin typeface="Noto Sans"/>
                <a:cs typeface="Noto Sans"/>
              </a:rPr>
              <a:t>belajar</a:t>
            </a:r>
            <a:endParaRPr sz="12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Noto Sans"/>
              <a:cs typeface="Noto Sans"/>
            </a:endParaRPr>
          </a:p>
          <a:p>
            <a:pPr marL="12700" marR="5080">
              <a:lnSpc>
                <a:spcPts val="1420"/>
              </a:lnSpc>
            </a:pPr>
            <a:r>
              <a:rPr dirty="0" sz="1200" spc="-5" b="1">
                <a:latin typeface="Noto Sans"/>
                <a:cs typeface="Noto Sans"/>
              </a:rPr>
              <a:t>Sumber: </a:t>
            </a:r>
            <a:r>
              <a:rPr dirty="0" u="heavy" sz="1200" spc="-5" b="1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Noto Sans"/>
                <a:cs typeface="Noto Sans"/>
                <a:hlinkClick r:id="rId2"/>
              </a:rPr>
              <a:t>https://resiliencyquiz.com/index.shtml </a:t>
            </a:r>
            <a:r>
              <a:rPr dirty="0" sz="1200" spc="-5" b="1">
                <a:solidFill>
                  <a:srgbClr val="1154CC"/>
                </a:solidFill>
                <a:latin typeface="Noto Sans"/>
                <a:cs typeface="Noto Sans"/>
              </a:rPr>
              <a:t> </a:t>
            </a:r>
            <a:r>
              <a:rPr dirty="0" sz="1200" spc="-5" b="1">
                <a:latin typeface="Noto Sans"/>
                <a:cs typeface="Noto Sans"/>
              </a:rPr>
              <a:t>diterjemahkan.</a:t>
            </a:r>
            <a:endParaRPr sz="120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2965" y="1081122"/>
            <a:ext cx="3282315" cy="3676015"/>
          </a:xfrm>
          <a:prstGeom prst="rect">
            <a:avLst/>
          </a:prstGeom>
          <a:solidFill>
            <a:srgbClr val="F99777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5"/>
              </a:spcBef>
            </a:pPr>
            <a:r>
              <a:rPr dirty="0" sz="1100" spc="-5" b="1">
                <a:latin typeface="Noto Sans"/>
                <a:cs typeface="Noto Sans"/>
              </a:rPr>
              <a:t>Pertanyaan</a:t>
            </a:r>
            <a:r>
              <a:rPr dirty="0" sz="1100" spc="-10" b="1">
                <a:latin typeface="Noto Sans"/>
                <a:cs typeface="Noto Sans"/>
              </a:rPr>
              <a:t> </a:t>
            </a:r>
            <a:r>
              <a:rPr dirty="0" sz="1100" spc="-5" b="1">
                <a:latin typeface="Noto Sans"/>
                <a:cs typeface="Noto Sans"/>
              </a:rPr>
              <a:t>Diskusi</a:t>
            </a:r>
            <a:endParaRPr sz="1100">
              <a:latin typeface="Noto Sans"/>
              <a:cs typeface="Noto Sans"/>
            </a:endParaRPr>
          </a:p>
          <a:p>
            <a:pPr marL="495300" indent="-280035">
              <a:lnSpc>
                <a:spcPct val="100000"/>
              </a:lnSpc>
              <a:spcBef>
                <a:spcPts val="30"/>
              </a:spcBef>
              <a:buFont typeface="Arial"/>
              <a:buChar char="●"/>
              <a:tabLst>
                <a:tab pos="494665" algn="l"/>
                <a:tab pos="495300" algn="l"/>
              </a:tabLst>
            </a:pPr>
            <a:r>
              <a:rPr dirty="0" sz="1000" spc="-10">
                <a:latin typeface="Noto Sans"/>
                <a:cs typeface="Noto Sans"/>
              </a:rPr>
              <a:t>Berapakah nilai</a:t>
            </a:r>
            <a:r>
              <a:rPr dirty="0" sz="1000" spc="-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kuismu?</a:t>
            </a:r>
            <a:endParaRPr sz="1000">
              <a:latin typeface="Noto Sans"/>
              <a:cs typeface="Noto Sans"/>
            </a:endParaRPr>
          </a:p>
          <a:p>
            <a:pPr marL="494665" marR="550545" indent="-280035">
              <a:lnSpc>
                <a:spcPct val="100000"/>
              </a:lnSpc>
              <a:buFont typeface="Arial"/>
              <a:buChar char="●"/>
              <a:tabLst>
                <a:tab pos="494665" algn="l"/>
                <a:tab pos="495300" algn="l"/>
              </a:tabLst>
            </a:pPr>
            <a:r>
              <a:rPr dirty="0" sz="1000" spc="-10">
                <a:latin typeface="Noto Sans"/>
                <a:cs typeface="Noto Sans"/>
              </a:rPr>
              <a:t>Apakah nilai kuismu </a:t>
            </a:r>
            <a:r>
              <a:rPr dirty="0" sz="1000" spc="-20">
                <a:latin typeface="Noto Sans"/>
                <a:cs typeface="Noto Sans"/>
              </a:rPr>
              <a:t>menggambarkan  </a:t>
            </a:r>
            <a:r>
              <a:rPr dirty="0" sz="1000" spc="-10">
                <a:latin typeface="Noto Sans"/>
                <a:cs typeface="Noto Sans"/>
              </a:rPr>
              <a:t>ketepatan </a:t>
            </a:r>
            <a:r>
              <a:rPr dirty="0" sz="1000" spc="-20">
                <a:latin typeface="Noto Sans"/>
                <a:cs typeface="Noto Sans"/>
              </a:rPr>
              <a:t>ketangguhanmu?</a:t>
            </a:r>
            <a:endParaRPr sz="1000">
              <a:latin typeface="Noto Sans"/>
              <a:cs typeface="Noto Sans"/>
            </a:endParaRPr>
          </a:p>
          <a:p>
            <a:pPr marL="494665" marR="107314" indent="-280035">
              <a:lnSpc>
                <a:spcPct val="100000"/>
              </a:lnSpc>
              <a:buFont typeface="Arial"/>
              <a:buChar char="●"/>
              <a:tabLst>
                <a:tab pos="494665" algn="l"/>
                <a:tab pos="495300" algn="l"/>
              </a:tabLst>
            </a:pPr>
            <a:r>
              <a:rPr dirty="0" sz="1000" spc="-10">
                <a:latin typeface="Noto Sans"/>
                <a:cs typeface="Noto Sans"/>
              </a:rPr>
              <a:t>Apakah </a:t>
            </a:r>
            <a:r>
              <a:rPr dirty="0" sz="1000" spc="-25">
                <a:latin typeface="Noto Sans"/>
                <a:cs typeface="Noto Sans"/>
              </a:rPr>
              <a:t>ketangguhan </a:t>
            </a:r>
            <a:r>
              <a:rPr dirty="0" sz="1000" spc="-10">
                <a:latin typeface="Noto Sans"/>
                <a:cs typeface="Noto Sans"/>
              </a:rPr>
              <a:t>menjadi penentu  keberhasilan menjadi </a:t>
            </a:r>
            <a:r>
              <a:rPr dirty="0" sz="1000" spc="-20">
                <a:latin typeface="Noto Sans"/>
                <a:cs typeface="Noto Sans"/>
              </a:rPr>
              <a:t>seorang </a:t>
            </a:r>
            <a:r>
              <a:rPr dirty="0" sz="1000" spc="-15">
                <a:latin typeface="Noto Sans"/>
                <a:cs typeface="Noto Sans"/>
              </a:rPr>
              <a:t>wirausahawan  </a:t>
            </a:r>
            <a:r>
              <a:rPr dirty="0" sz="1000" spc="-10">
                <a:latin typeface="Noto Sans"/>
                <a:cs typeface="Noto Sans"/>
              </a:rPr>
              <a:t>di masa depan? Jelaskan</a:t>
            </a:r>
            <a:r>
              <a:rPr dirty="0" sz="1000" spc="-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alasanmu.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●"/>
            </a:pPr>
            <a:endParaRPr sz="1750">
              <a:latin typeface="Noto Sans"/>
              <a:cs typeface="Noto Sans"/>
            </a:endParaRPr>
          </a:p>
          <a:p>
            <a:pPr marL="76200">
              <a:lnSpc>
                <a:spcPct val="100000"/>
              </a:lnSpc>
            </a:pPr>
            <a:r>
              <a:rPr dirty="0" sz="1000" spc="-10">
                <a:latin typeface="Noto Sans"/>
                <a:cs typeface="Noto Sans"/>
              </a:rPr>
              <a:t>Alternatif </a:t>
            </a:r>
            <a:r>
              <a:rPr dirty="0" sz="1000" spc="-15">
                <a:latin typeface="Noto Sans"/>
                <a:cs typeface="Noto Sans"/>
              </a:rPr>
              <a:t>Pengelompokan</a:t>
            </a:r>
            <a:r>
              <a:rPr dirty="0" sz="1000" spc="-5">
                <a:latin typeface="Noto Sans"/>
                <a:cs typeface="Noto Sans"/>
              </a:rPr>
              <a:t> Diskusi</a:t>
            </a:r>
            <a:endParaRPr sz="1000">
              <a:latin typeface="Noto Sans"/>
              <a:cs typeface="Noto Sans"/>
            </a:endParaRPr>
          </a:p>
          <a:p>
            <a:pPr marL="494665" marR="356235" indent="-280035">
              <a:lnSpc>
                <a:spcPct val="100000"/>
              </a:lnSpc>
              <a:buFont typeface="Arial"/>
              <a:buChar char="●"/>
              <a:tabLst>
                <a:tab pos="494665" algn="l"/>
                <a:tab pos="495300" algn="l"/>
              </a:tabLst>
            </a:pPr>
            <a:r>
              <a:rPr dirty="0" sz="1000" spc="-10">
                <a:latin typeface="Noto Sans"/>
                <a:cs typeface="Noto Sans"/>
              </a:rPr>
              <a:t>Berkumpul bersama rekan kelompok </a:t>
            </a:r>
            <a:r>
              <a:rPr dirty="0" sz="1000" spc="-15">
                <a:latin typeface="Noto Sans"/>
                <a:cs typeface="Noto Sans"/>
              </a:rPr>
              <a:t>tim  kerja</a:t>
            </a:r>
            <a:endParaRPr sz="1000">
              <a:latin typeface="Noto Sans"/>
              <a:cs typeface="Noto Sans"/>
            </a:endParaRPr>
          </a:p>
          <a:p>
            <a:pPr marL="494665" marR="350520" indent="-280035">
              <a:lnSpc>
                <a:spcPct val="100000"/>
              </a:lnSpc>
              <a:buFont typeface="Arial"/>
              <a:buChar char="●"/>
              <a:tabLst>
                <a:tab pos="494665" algn="l"/>
                <a:tab pos="495300" algn="l"/>
              </a:tabLst>
            </a:pPr>
            <a:r>
              <a:rPr dirty="0" sz="1000" spc="-10">
                <a:latin typeface="Noto Sans"/>
                <a:cs typeface="Noto Sans"/>
              </a:rPr>
              <a:t>Berkumpul bersama rekan </a:t>
            </a:r>
            <a:r>
              <a:rPr dirty="0" sz="1000" spc="-20">
                <a:latin typeface="Noto Sans"/>
                <a:cs typeface="Noto Sans"/>
              </a:rPr>
              <a:t>dengan </a:t>
            </a:r>
            <a:r>
              <a:rPr dirty="0" sz="1000" spc="-25">
                <a:latin typeface="Noto Sans"/>
                <a:cs typeface="Noto Sans"/>
              </a:rPr>
              <a:t>range  </a:t>
            </a:r>
            <a:r>
              <a:rPr dirty="0" sz="1000" spc="-10">
                <a:latin typeface="Noto Sans"/>
                <a:cs typeface="Noto Sans"/>
              </a:rPr>
              <a:t>nilai hasil kuis </a:t>
            </a:r>
            <a:r>
              <a:rPr dirty="0" sz="1000" spc="-25">
                <a:latin typeface="Noto Sans"/>
                <a:cs typeface="Noto Sans"/>
              </a:rPr>
              <a:t>yang</a:t>
            </a:r>
            <a:r>
              <a:rPr dirty="0" sz="1000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sama</a:t>
            </a:r>
            <a:endParaRPr sz="1000">
              <a:latin typeface="Noto Sans"/>
              <a:cs typeface="Noto Sans"/>
            </a:endParaRPr>
          </a:p>
          <a:p>
            <a:pPr marL="494665" marR="337820" indent="-280035">
              <a:lnSpc>
                <a:spcPct val="100000"/>
              </a:lnSpc>
              <a:buFont typeface="Arial"/>
              <a:buChar char="●"/>
              <a:tabLst>
                <a:tab pos="494665" algn="l"/>
                <a:tab pos="495300" algn="l"/>
              </a:tabLst>
            </a:pPr>
            <a:r>
              <a:rPr dirty="0" sz="1000" spc="-10">
                <a:latin typeface="Noto Sans"/>
                <a:cs typeface="Noto Sans"/>
              </a:rPr>
              <a:t>Berkumpul bersama teman </a:t>
            </a:r>
            <a:r>
              <a:rPr dirty="0" sz="1000" spc="-20">
                <a:latin typeface="Noto Sans"/>
                <a:cs typeface="Noto Sans"/>
              </a:rPr>
              <a:t>dengan  pengalaman </a:t>
            </a:r>
            <a:r>
              <a:rPr dirty="0" sz="1000" spc="-10">
                <a:latin typeface="Noto Sans"/>
                <a:cs typeface="Noto Sans"/>
              </a:rPr>
              <a:t>dan nilai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sama </a:t>
            </a:r>
            <a:r>
              <a:rPr dirty="0" sz="1000" spc="-15">
                <a:latin typeface="Noto Sans"/>
                <a:cs typeface="Noto Sans"/>
              </a:rPr>
              <a:t>untuk  </a:t>
            </a:r>
            <a:r>
              <a:rPr dirty="0" sz="1000" spc="-10">
                <a:latin typeface="Noto Sans"/>
                <a:cs typeface="Noto Sans"/>
              </a:rPr>
              <a:t>sebuah situasi dari </a:t>
            </a:r>
            <a:r>
              <a:rPr dirty="0" sz="1000" spc="-5">
                <a:latin typeface="Noto Sans"/>
                <a:cs typeface="Noto Sans"/>
              </a:rPr>
              <a:t>20 </a:t>
            </a:r>
            <a:r>
              <a:rPr dirty="0" sz="1000" spc="-10">
                <a:latin typeface="Noto Sans"/>
                <a:cs typeface="Noto Sans"/>
              </a:rPr>
              <a:t>poin pilihan di</a:t>
            </a:r>
            <a:r>
              <a:rPr dirty="0" sz="1000" spc="-1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atas</a:t>
            </a:r>
            <a:endParaRPr sz="10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7386" y="104175"/>
            <a:ext cx="1255463" cy="60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8165" y="162975"/>
            <a:ext cx="48945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65"/>
              <a:t>UNJUK </a:t>
            </a:r>
            <a:r>
              <a:rPr dirty="0" sz="2800" spc="-75"/>
              <a:t>KARYA </a:t>
            </a:r>
            <a:r>
              <a:rPr dirty="0" sz="2800" spc="204"/>
              <a:t>-</a:t>
            </a:r>
            <a:r>
              <a:rPr dirty="0" sz="2800" spc="-450"/>
              <a:t> </a:t>
            </a:r>
            <a:r>
              <a:rPr dirty="0" sz="2800" spc="-65"/>
              <a:t>Pelaksanaan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582636" y="828680"/>
            <a:ext cx="7921625" cy="3789045"/>
            <a:chOff x="582636" y="828680"/>
            <a:chExt cx="7921625" cy="3789045"/>
          </a:xfrm>
        </p:grpSpPr>
        <p:sp>
          <p:nvSpPr>
            <p:cNvPr id="5" name="object 5"/>
            <p:cNvSpPr/>
            <p:nvPr/>
          </p:nvSpPr>
          <p:spPr>
            <a:xfrm>
              <a:off x="582648" y="828693"/>
              <a:ext cx="7921625" cy="3789045"/>
            </a:xfrm>
            <a:custGeom>
              <a:avLst/>
              <a:gdLst/>
              <a:ahLst/>
              <a:cxnLst/>
              <a:rect l="l" t="t" r="r" b="b"/>
              <a:pathLst>
                <a:path w="7921625" h="3789045">
                  <a:moveTo>
                    <a:pt x="4749" y="0"/>
                  </a:moveTo>
                  <a:lnTo>
                    <a:pt x="4749" y="3788972"/>
                  </a:lnTo>
                </a:path>
                <a:path w="7921625" h="3789045">
                  <a:moveTo>
                    <a:pt x="3960617" y="0"/>
                  </a:moveTo>
                  <a:lnTo>
                    <a:pt x="3960617" y="3788972"/>
                  </a:lnTo>
                </a:path>
                <a:path w="7921625" h="3789045">
                  <a:moveTo>
                    <a:pt x="7916484" y="0"/>
                  </a:moveTo>
                  <a:lnTo>
                    <a:pt x="7916484" y="3788972"/>
                  </a:lnTo>
                </a:path>
                <a:path w="7921625" h="3789045">
                  <a:moveTo>
                    <a:pt x="0" y="4749"/>
                  </a:moveTo>
                  <a:lnTo>
                    <a:pt x="7921234" y="4749"/>
                  </a:lnTo>
                </a:path>
                <a:path w="7921625" h="3789045">
                  <a:moveTo>
                    <a:pt x="0" y="3784222"/>
                  </a:moveTo>
                  <a:lnTo>
                    <a:pt x="7921234" y="3784222"/>
                  </a:lnTo>
                </a:path>
              </a:pathLst>
            </a:custGeom>
            <a:ln w="9524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60772" y="903898"/>
              <a:ext cx="1827071" cy="20665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60423" y="3948366"/>
            <a:ext cx="37376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0">
                <a:latin typeface="Verdana"/>
                <a:cs typeface="Verdana"/>
              </a:rPr>
              <a:t>Sumber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80">
                <a:latin typeface="Verdana"/>
                <a:cs typeface="Verdana"/>
              </a:rPr>
              <a:t>gambar: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u="heavy" sz="1200" spc="-4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Verdana"/>
                <a:cs typeface="Verdana"/>
                <a:hlinkClick r:id="rId4"/>
              </a:rPr>
              <a:t>http://clipart-library.com/entrepreneurship-cliparts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u="heavy" sz="1200" spc="-10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Verdana"/>
                <a:cs typeface="Verdana"/>
                <a:hlinkClick r:id="rId4"/>
              </a:rPr>
              <a:t>.html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70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4616288" y="900372"/>
            <a:ext cx="3735070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60">
                <a:latin typeface="Verdana"/>
                <a:cs typeface="Verdana"/>
              </a:rPr>
              <a:t>Kelengkapan </a:t>
            </a:r>
            <a:r>
              <a:rPr dirty="0" sz="1200" spc="-90">
                <a:latin typeface="Verdana"/>
                <a:cs typeface="Verdana"/>
              </a:rPr>
              <a:t>Unjuk</a:t>
            </a:r>
            <a:r>
              <a:rPr dirty="0" sz="1200" spc="-125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Karya</a:t>
            </a:r>
            <a:endParaRPr sz="1200">
              <a:latin typeface="Verdana"/>
              <a:cs typeface="Verdana"/>
            </a:endParaRPr>
          </a:p>
          <a:p>
            <a:pPr marL="469900" indent="-3175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200" spc="-55">
                <a:latin typeface="Verdana"/>
                <a:cs typeface="Verdana"/>
              </a:rPr>
              <a:t>Judul/Merek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produk</a:t>
            </a:r>
            <a:endParaRPr sz="1200">
              <a:latin typeface="Verdana"/>
              <a:cs typeface="Verdana"/>
            </a:endParaRPr>
          </a:p>
          <a:p>
            <a:pPr marL="469900" indent="-35623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200" spc="-55">
                <a:latin typeface="Verdana"/>
                <a:cs typeface="Verdana"/>
              </a:rPr>
              <a:t>Contoh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produk/jasa</a:t>
            </a:r>
            <a:endParaRPr sz="1200">
              <a:latin typeface="Verdana"/>
              <a:cs typeface="Verdana"/>
            </a:endParaRPr>
          </a:p>
          <a:p>
            <a:pPr marL="469900" indent="-35877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200" spc="-20">
                <a:latin typeface="Verdana"/>
                <a:cs typeface="Verdana"/>
              </a:rPr>
              <a:t>Proposal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usaha</a:t>
            </a:r>
            <a:endParaRPr sz="1200">
              <a:latin typeface="Verdana"/>
              <a:cs typeface="Verdana"/>
            </a:endParaRPr>
          </a:p>
          <a:p>
            <a:pPr marL="469900" indent="-36512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200" spc="-85">
                <a:latin typeface="Verdana"/>
                <a:cs typeface="Verdana"/>
              </a:rPr>
              <a:t>Nama </a:t>
            </a:r>
            <a:r>
              <a:rPr dirty="0" sz="1200" spc="-20">
                <a:latin typeface="Verdana"/>
                <a:cs typeface="Verdana"/>
              </a:rPr>
              <a:t>anggota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85">
                <a:latin typeface="Verdana"/>
                <a:cs typeface="Verdana"/>
              </a:rPr>
              <a:t>kelompok</a:t>
            </a:r>
            <a:endParaRPr sz="1200">
              <a:latin typeface="Verdana"/>
              <a:cs typeface="Verdana"/>
            </a:endParaRPr>
          </a:p>
          <a:p>
            <a:pPr marL="469265" marR="5080" indent="-35814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200" spc="-75">
                <a:latin typeface="Verdana"/>
                <a:cs typeface="Verdana"/>
              </a:rPr>
              <a:t>Dokumentasi </a:t>
            </a:r>
            <a:r>
              <a:rPr dirty="0" sz="1200" spc="-35">
                <a:latin typeface="Verdana"/>
                <a:cs typeface="Verdana"/>
              </a:rPr>
              <a:t>kegiatan </a:t>
            </a:r>
            <a:r>
              <a:rPr dirty="0" sz="1200" spc="-15">
                <a:latin typeface="Verdana"/>
                <a:cs typeface="Verdana"/>
              </a:rPr>
              <a:t>(saat </a:t>
            </a:r>
            <a:r>
              <a:rPr dirty="0" sz="1200" spc="-65">
                <a:latin typeface="Verdana"/>
                <a:cs typeface="Verdana"/>
              </a:rPr>
              <a:t>survey, </a:t>
            </a:r>
            <a:r>
              <a:rPr dirty="0" sz="1200" spc="-90">
                <a:latin typeface="Verdana"/>
                <a:cs typeface="Verdana"/>
              </a:rPr>
              <a:t>uji</a:t>
            </a:r>
            <a:r>
              <a:rPr dirty="0" sz="1200" spc="-285">
                <a:latin typeface="Verdana"/>
                <a:cs typeface="Verdana"/>
              </a:rPr>
              <a:t> </a:t>
            </a:r>
            <a:r>
              <a:rPr dirty="0" sz="1200" spc="-40">
                <a:latin typeface="Verdana"/>
                <a:cs typeface="Verdana"/>
              </a:rPr>
              <a:t>pasar,  </a:t>
            </a:r>
            <a:r>
              <a:rPr dirty="0" sz="1200" spc="-65">
                <a:latin typeface="Verdana"/>
                <a:cs typeface="Verdana"/>
              </a:rPr>
              <a:t>dll)</a:t>
            </a:r>
            <a:endParaRPr sz="1200">
              <a:latin typeface="Verdana"/>
              <a:cs typeface="Verdana"/>
            </a:endParaRPr>
          </a:p>
          <a:p>
            <a:pPr marL="469900" indent="-362585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200" spc="-50">
                <a:latin typeface="Verdana"/>
                <a:cs typeface="Verdana"/>
              </a:rPr>
              <a:t>Refleksi</a:t>
            </a:r>
            <a:endParaRPr sz="1200">
              <a:latin typeface="Verdana"/>
              <a:cs typeface="Verdana"/>
            </a:endParaRPr>
          </a:p>
          <a:p>
            <a:pPr marL="469265" marR="282575" indent="-34036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1200" spc="-40">
                <a:latin typeface="Verdana"/>
                <a:cs typeface="Verdana"/>
              </a:rPr>
              <a:t>Lainnya </a:t>
            </a:r>
            <a:r>
              <a:rPr dirty="0" sz="1200" spc="-75">
                <a:latin typeface="Verdana"/>
                <a:cs typeface="Verdana"/>
              </a:rPr>
              <a:t>(video </a:t>
            </a:r>
            <a:r>
              <a:rPr dirty="0" sz="1200" spc="-70">
                <a:latin typeface="Verdana"/>
                <a:cs typeface="Verdana"/>
              </a:rPr>
              <a:t>promosi, </a:t>
            </a:r>
            <a:r>
              <a:rPr dirty="0" sz="1200" spc="-50">
                <a:latin typeface="Verdana"/>
                <a:cs typeface="Verdana"/>
              </a:rPr>
              <a:t>poster, </a:t>
            </a:r>
            <a:r>
              <a:rPr dirty="0" sz="1200" spc="-25">
                <a:latin typeface="Verdana"/>
                <a:cs typeface="Verdana"/>
              </a:rPr>
              <a:t>foto,</a:t>
            </a:r>
            <a:r>
              <a:rPr dirty="0" sz="1200" spc="-229">
                <a:latin typeface="Verdana"/>
                <a:cs typeface="Verdana"/>
              </a:rPr>
              <a:t> </a:t>
            </a:r>
            <a:r>
              <a:rPr dirty="0" sz="1200" spc="-55">
                <a:latin typeface="Verdana"/>
                <a:cs typeface="Verdana"/>
              </a:rPr>
              <a:t>iklan  </a:t>
            </a:r>
            <a:r>
              <a:rPr dirty="0" sz="1200" spc="-85">
                <a:latin typeface="Verdana"/>
                <a:cs typeface="Verdana"/>
              </a:rPr>
              <a:t>media </a:t>
            </a:r>
            <a:r>
              <a:rPr dirty="0" sz="1200" spc="-25">
                <a:latin typeface="Verdana"/>
                <a:cs typeface="Verdana"/>
              </a:rPr>
              <a:t>sosial </a:t>
            </a:r>
            <a:r>
              <a:rPr dirty="0" sz="1200" spc="-40">
                <a:latin typeface="Verdana"/>
                <a:cs typeface="Verdana"/>
              </a:rPr>
              <a:t>dan</a:t>
            </a:r>
            <a:r>
              <a:rPr dirty="0" sz="1200" spc="-165">
                <a:latin typeface="Verdana"/>
                <a:cs typeface="Verdana"/>
              </a:rPr>
              <a:t> </a:t>
            </a:r>
            <a:r>
              <a:rPr dirty="0" sz="1200" spc="-60">
                <a:latin typeface="Verdana"/>
                <a:cs typeface="Verdana"/>
              </a:rPr>
              <a:t>lainnya)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94690" cy="5143500"/>
            <a:chOff x="0" y="0"/>
            <a:chExt cx="69469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620" cy="5143500"/>
            </a:xfrm>
            <a:custGeom>
              <a:avLst/>
              <a:gdLst/>
              <a:ahLst/>
              <a:cxnLst/>
              <a:rect l="l" t="t" r="r" b="b"/>
              <a:pathLst>
                <a:path w="7620" h="5143500">
                  <a:moveTo>
                    <a:pt x="0" y="5143489"/>
                  </a:moveTo>
                  <a:lnTo>
                    <a:pt x="7276" y="5143489"/>
                  </a:lnTo>
                  <a:lnTo>
                    <a:pt x="7276" y="0"/>
                  </a:lnTo>
                  <a:lnTo>
                    <a:pt x="0" y="0"/>
                  </a:lnTo>
                  <a:lnTo>
                    <a:pt x="0" y="5143489"/>
                  </a:lnTo>
                  <a:close/>
                </a:path>
              </a:pathLst>
            </a:custGeom>
            <a:solidFill>
              <a:srgbClr val="A3C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276" y="0"/>
              <a:ext cx="687070" cy="5143500"/>
            </a:xfrm>
            <a:custGeom>
              <a:avLst/>
              <a:gdLst/>
              <a:ahLst/>
              <a:cxnLst/>
              <a:rect l="l" t="t" r="r" b="b"/>
              <a:pathLst>
                <a:path w="687070" h="5143500">
                  <a:moveTo>
                    <a:pt x="0" y="5142964"/>
                  </a:moveTo>
                  <a:lnTo>
                    <a:pt x="0" y="0"/>
                  </a:lnTo>
                  <a:lnTo>
                    <a:pt x="686999" y="0"/>
                  </a:lnTo>
                  <a:lnTo>
                    <a:pt x="686999" y="5142964"/>
                  </a:lnTo>
                  <a:lnTo>
                    <a:pt x="0" y="5142964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30327" y="962523"/>
            <a:ext cx="451484" cy="3216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415"/>
              </a:lnSpc>
            </a:pP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Asesmen</a:t>
            </a:r>
            <a:r>
              <a:rPr dirty="0" sz="3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FFFF"/>
                </a:solidFill>
                <a:latin typeface="Arial"/>
                <a:cs typeface="Arial"/>
              </a:rPr>
              <a:t>Sumatif</a:t>
            </a:r>
            <a:endParaRPr sz="3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02290" y="198483"/>
          <a:ext cx="8257540" cy="4737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4710"/>
                <a:gridCol w="1466215"/>
                <a:gridCol w="1499235"/>
                <a:gridCol w="1640839"/>
                <a:gridCol w="2110740"/>
                <a:gridCol w="666750"/>
              </a:tblGrid>
              <a:tr h="327025">
                <a:tc gridSpan="6"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395"/>
                        </a:spcBef>
                        <a:tabLst>
                          <a:tab pos="513715" algn="l"/>
                        </a:tabLst>
                      </a:pPr>
                      <a:r>
                        <a:rPr dirty="0" sz="1300" spc="-5">
                          <a:latin typeface="Noto Sans"/>
                          <a:cs typeface="Noto Sans"/>
                        </a:rPr>
                        <a:t>1.	</a:t>
                      </a:r>
                      <a:r>
                        <a:rPr dirty="0" sz="1300" spc="-10">
                          <a:latin typeface="Noto Sans"/>
                          <a:cs typeface="Noto Sans"/>
                        </a:rPr>
                        <a:t>Penulisan dan Presentasi</a:t>
                      </a:r>
                      <a:r>
                        <a:rPr dirty="0" sz="13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300" spc="-10">
                          <a:latin typeface="Noto Sans"/>
                          <a:cs typeface="Noto Sans"/>
                        </a:rPr>
                        <a:t>Proposal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464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Kriteria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3580" marR="451484" indent="-246379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20">
                          <a:latin typeface="Noto Sans"/>
                          <a:cs typeface="Noto Sans"/>
                        </a:rPr>
                        <a:t>Sangat</a:t>
                      </a:r>
                      <a:r>
                        <a:rPr dirty="0" sz="800" spc="-6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800">
                          <a:latin typeface="Noto Sans"/>
                          <a:cs typeface="Noto Sans"/>
                        </a:rPr>
                        <a:t>5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48970" marR="64135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5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800">
                          <a:latin typeface="Noto Sans"/>
                          <a:cs typeface="Noto Sans"/>
                        </a:rPr>
                        <a:t>4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54355" marR="54737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10">
                          <a:latin typeface="Noto Sans"/>
                          <a:cs typeface="Noto Sans"/>
                        </a:rPr>
                        <a:t>Cukup</a:t>
                      </a:r>
                      <a:r>
                        <a:rPr dirty="0" sz="800" spc="-8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800">
                          <a:latin typeface="Noto Sans"/>
                          <a:cs typeface="Noto Sans"/>
                        </a:rPr>
                        <a:t>3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70890" marR="764540">
                        <a:lnSpc>
                          <a:spcPct val="101600"/>
                        </a:lnSpc>
                        <a:spcBef>
                          <a:spcPts val="400"/>
                        </a:spcBef>
                      </a:pPr>
                      <a:r>
                        <a:rPr dirty="0" sz="800" spc="-20">
                          <a:latin typeface="Noto Sans"/>
                          <a:cs typeface="Noto Sans"/>
                        </a:rPr>
                        <a:t>Kurang</a:t>
                      </a:r>
                      <a:r>
                        <a:rPr dirty="0" sz="800" spc="-7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800" spc="-10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800">
                          <a:latin typeface="Noto Sans"/>
                          <a:cs typeface="Noto Sans"/>
                        </a:rPr>
                        <a:t>2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800">
                          <a:latin typeface="Noto Sans"/>
                          <a:cs typeface="Noto Sans"/>
                        </a:rPr>
                        <a:t>1</a:t>
                      </a:r>
                      <a:endParaRPr sz="800">
                        <a:latin typeface="Noto Sans"/>
                        <a:cs typeface="Noto San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5498">
                <a:tc>
                  <a:txBody>
                    <a:bodyPr/>
                    <a:lstStyle/>
                    <a:p>
                      <a:pPr marL="57150" marR="32639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5">
                          <a:latin typeface="Noto Sans"/>
                          <a:cs typeface="Noto Sans"/>
                        </a:rPr>
                        <a:t>Orisinalitas 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Ide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dan  Kreativitas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0287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ide dan 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penggunaan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cara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baru,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inovatif,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unik,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berjiwa  muda,memberdayakan potensi  daerah, dan memiliki nilai</a:t>
                      </a:r>
                      <a:r>
                        <a:rPr dirty="0" sz="700" spc="-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guna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6096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ide atau 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penggunaan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cara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baru,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inovatif,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unik,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berjiwa muda, dan  memberdayakan potensi daerah,  dan memiliki nilai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guna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73025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ide atau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penggunaan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cara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baru, menunjukkan usaha  ke arah menjadi inovatif,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unik,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berjiwa muda, dan memberdayakan  potensi daerah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04775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ide dan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menggunakan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cara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konvensional,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tidak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menunjukkan sisi inovatif, 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unik,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berjiwa muda, dan memberdayakan  potensi daerah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65405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Tidak  membuat/m  </a:t>
                      </a:r>
                      <a:r>
                        <a:rPr dirty="0" sz="700">
                          <a:latin typeface="Noto Sans"/>
                          <a:cs typeface="Noto Sans"/>
                        </a:rPr>
                        <a:t>enyelesaikan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proposal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89687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Nilai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Produk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6985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produk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dibuat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baik sesuai 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tujuan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,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berguna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dan 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berharga,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mampu memecahkan  masalah atau memenuhi  kebutuhan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diidentiﬁkasi,  praktis, layak dijadikan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usaha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8382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produk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dibuat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baik sesuai  tujuan,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berguna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berharga,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mampu memecahkan masalah  atau memenuhi kebutuhan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diidentiﬁkasi,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tidak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praktis, layak  dijadikan usaha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sedikit  perbaikan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5080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produk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dibuat 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cukup baik sesuai tujuan, 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berguna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berharga,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mampu  memecahkan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masalah  atau memenuhi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kebutuhan 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diidentiﬁkasi,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tidak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praktis,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layak dijadikan usaha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dengan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beberapa perbaikan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4986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Menghasilkan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produk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belum sesuai  tujuan,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berguna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dan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berharga,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belum mampu  memecahkan masalah atau memenuhi  kebutuhan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diidentiﬁkasi,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tidak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praktis,belum layak dijadikan</a:t>
                      </a:r>
                      <a:r>
                        <a:rPr dirty="0" sz="7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usaha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9685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Tidak 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membuat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proposal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29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00" spc="-25">
                          <a:latin typeface="Noto Sans"/>
                          <a:cs typeface="Noto Sans"/>
                        </a:rPr>
                        <a:t>Isi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240029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Proposal mencakup seluruh 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elemen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700" spc="-2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dibutuhkan.</a:t>
                      </a:r>
                      <a:endParaRPr sz="700">
                        <a:latin typeface="Noto Sans"/>
                        <a:cs typeface="Noto Sans"/>
                      </a:endParaRPr>
                    </a:p>
                    <a:p>
                      <a:pPr marL="57150" marR="157480">
                        <a:lnSpc>
                          <a:spcPts val="819"/>
                        </a:lnSpc>
                        <a:spcBef>
                          <a:spcPts val="10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Penjelasan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lengkap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diberikan  untuk setiap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elemen</a:t>
                      </a:r>
                      <a:r>
                        <a:rPr dirty="0" sz="700" spc="-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tersebut.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27305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Proposal mencakup seluruh 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elemen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700" spc="-2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dibutuhkan.</a:t>
                      </a:r>
                      <a:endParaRPr sz="700">
                        <a:latin typeface="Noto Sans"/>
                        <a:cs typeface="Noto Sans"/>
                      </a:endParaRPr>
                    </a:p>
                    <a:p>
                      <a:pPr marL="56515" marR="224790">
                        <a:lnSpc>
                          <a:spcPts val="819"/>
                        </a:lnSpc>
                        <a:spcBef>
                          <a:spcPts val="10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Penjelasan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lengkap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diberikan  untuk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besar dari 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elemen </a:t>
                      </a:r>
                      <a:r>
                        <a:rPr dirty="0" sz="700">
                          <a:latin typeface="Noto Sans"/>
                          <a:cs typeface="Noto Sans"/>
                        </a:rPr>
                        <a:t>-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elemen</a:t>
                      </a:r>
                      <a:r>
                        <a:rPr dirty="0" sz="700" spc="-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tersebut.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0287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Proposal mencakup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besar  dari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elemen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 dibutuhkan.</a:t>
                      </a:r>
                      <a:endParaRPr sz="700">
                        <a:latin typeface="Noto Sans"/>
                        <a:cs typeface="Noto Sans"/>
                      </a:endParaRPr>
                    </a:p>
                    <a:p>
                      <a:pPr marL="56515" marR="102235">
                        <a:lnSpc>
                          <a:spcPts val="819"/>
                        </a:lnSpc>
                        <a:spcBef>
                          <a:spcPts val="10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Penjelasan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lengkap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diberikan untuk 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elemen</a:t>
                      </a:r>
                      <a:r>
                        <a:rPr dirty="0" sz="7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tersebut.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90805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Proposal mencakup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dari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elemen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dibutuhkan. Penjelasan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lengkap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diberikan  untuk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dari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elemen tersebut,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sementara lainnya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kurang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lengkapatau</a:t>
                      </a:r>
                      <a:r>
                        <a:rPr dirty="0" sz="700" spc="2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tepat.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9525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Tidak  membuat  proposal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/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proposal 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tidak</a:t>
                      </a:r>
                      <a:r>
                        <a:rPr dirty="0" sz="700" spc="-7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selesai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9549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Organisasi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57150" marR="208279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Proposal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mengikuti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petunjuk  penulisan dan ditulis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dengan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alur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jelas dan</a:t>
                      </a:r>
                      <a:r>
                        <a:rPr dirty="0" sz="7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logis.</a:t>
                      </a:r>
                      <a:endParaRPr sz="700">
                        <a:latin typeface="Noto Sans"/>
                        <a:cs typeface="Noto Sans"/>
                      </a:endParaRPr>
                    </a:p>
                    <a:p>
                      <a:pPr marL="57150" marR="122555">
                        <a:lnSpc>
                          <a:spcPts val="819"/>
                        </a:lnSpc>
                        <a:spcBef>
                          <a:spcPts val="15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Penyusunan ilustrasi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(gambar,  graﬁk,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tabel)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dibuat secara rapi  dan informatif.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57785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Proposal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mengikuti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petunjuk  penulisan dan ditulis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alur 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jelas dan</a:t>
                      </a:r>
                      <a:r>
                        <a:rPr dirty="0" sz="7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logis.</a:t>
                      </a:r>
                      <a:endParaRPr sz="700">
                        <a:latin typeface="Noto Sans"/>
                        <a:cs typeface="Noto Sans"/>
                      </a:endParaRPr>
                    </a:p>
                    <a:p>
                      <a:pPr marL="56515" marR="186055">
                        <a:lnSpc>
                          <a:spcPts val="819"/>
                        </a:lnSpc>
                        <a:spcBef>
                          <a:spcPts val="15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Penyusunan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besar  ilustrasi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(gambar,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graﬁk,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tabel)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dibuat secara rapi dan  informatif.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1938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besar proposal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mengikuti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petunjuk penulisan dan ditulis 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alur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jelas dan</a:t>
                      </a:r>
                      <a:r>
                        <a:rPr dirty="0" sz="700" spc="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logis.</a:t>
                      </a:r>
                      <a:endParaRPr sz="700">
                        <a:latin typeface="Noto Sans"/>
                        <a:cs typeface="Noto Sans"/>
                      </a:endParaRPr>
                    </a:p>
                    <a:p>
                      <a:pPr marL="56515" marR="63500">
                        <a:lnSpc>
                          <a:spcPts val="819"/>
                        </a:lnSpc>
                        <a:spcBef>
                          <a:spcPts val="1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besar penyusunan ilustrasi 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(gambar,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graﬁk,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tabel)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dibuat secara  rapi dan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informatif.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59055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proposal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mengikuti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petunjuk  penulisan dan ditulis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alur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jelas dan 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logis.</a:t>
                      </a:r>
                      <a:endParaRPr sz="700">
                        <a:latin typeface="Noto Sans"/>
                        <a:cs typeface="Noto Sans"/>
                      </a:endParaRPr>
                    </a:p>
                    <a:p>
                      <a:pPr marL="56515" marR="119380">
                        <a:lnSpc>
                          <a:spcPts val="819"/>
                        </a:lnSpc>
                        <a:spcBef>
                          <a:spcPts val="1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penyusunan ilustrasi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(gambar,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graﬁk, 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tabel)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dibuat secara rapi dan  informatif.Sebagian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lagi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tidak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sehingga  </a:t>
                      </a:r>
                      <a:r>
                        <a:rPr dirty="0" sz="700" spc="-15">
                          <a:latin typeface="Noto Sans"/>
                          <a:cs typeface="Noto Sans"/>
                        </a:rPr>
                        <a:t>mempengaruhi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pemahaman</a:t>
                      </a:r>
                      <a:r>
                        <a:rPr dirty="0" sz="70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pembaca.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9525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Tidak  membuat  proposal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/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proposal 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tidak</a:t>
                      </a:r>
                      <a:r>
                        <a:rPr dirty="0" sz="700" spc="-7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selesai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1324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700" spc="-5">
                          <a:latin typeface="Noto Sans"/>
                          <a:cs typeface="Noto Sans"/>
                        </a:rPr>
                        <a:t>Presentasi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24257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Penguasaan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dalam  penyampaian materi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sangat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baik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59055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Penguasaan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dalam penyampaian  materi baik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20066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Penguasaan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dalam penyampaian  materi cukup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baik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63500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5">
                          <a:latin typeface="Noto Sans"/>
                          <a:cs typeface="Noto Sans"/>
                        </a:rPr>
                        <a:t>Penguasaan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dalam penyampaian materi </a:t>
                      </a:r>
                      <a:r>
                        <a:rPr dirty="0" sz="700" spc="-20">
                          <a:latin typeface="Noto Sans"/>
                          <a:cs typeface="Noto Sans"/>
                        </a:rPr>
                        <a:t>kurang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baik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 marR="145415">
                        <a:lnSpc>
                          <a:spcPts val="819"/>
                        </a:lnSpc>
                        <a:spcBef>
                          <a:spcPts val="465"/>
                        </a:spcBef>
                      </a:pPr>
                      <a:r>
                        <a:rPr dirty="0" sz="700" spc="-10">
                          <a:latin typeface="Noto Sans"/>
                          <a:cs typeface="Noto Sans"/>
                        </a:rPr>
                        <a:t>Tidak  </a:t>
                      </a:r>
                      <a:r>
                        <a:rPr dirty="0" sz="700" spc="-5">
                          <a:latin typeface="Noto Sans"/>
                          <a:cs typeface="Noto Sans"/>
                        </a:rPr>
                        <a:t>melakukan  </a:t>
                      </a:r>
                      <a:r>
                        <a:rPr dirty="0" sz="700" spc="-10">
                          <a:latin typeface="Noto Sans"/>
                          <a:cs typeface="Noto Sans"/>
                        </a:rPr>
                        <a:t>presentasi</a:t>
                      </a:r>
                      <a:endParaRPr sz="700">
                        <a:latin typeface="Noto Sans"/>
                        <a:cs typeface="Noto Sans"/>
                      </a:endParaRPr>
                    </a:p>
                  </a:txBody>
                  <a:tcPr marL="0" marR="0" marB="0" marT="590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94690" cy="5143500"/>
            <a:chOff x="0" y="0"/>
            <a:chExt cx="69469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7620" cy="5143500"/>
            </a:xfrm>
            <a:custGeom>
              <a:avLst/>
              <a:gdLst/>
              <a:ahLst/>
              <a:cxnLst/>
              <a:rect l="l" t="t" r="r" b="b"/>
              <a:pathLst>
                <a:path w="7620" h="5143500">
                  <a:moveTo>
                    <a:pt x="0" y="5143489"/>
                  </a:moveTo>
                  <a:lnTo>
                    <a:pt x="7276" y="5143489"/>
                  </a:lnTo>
                  <a:lnTo>
                    <a:pt x="7276" y="0"/>
                  </a:lnTo>
                  <a:lnTo>
                    <a:pt x="0" y="0"/>
                  </a:lnTo>
                  <a:lnTo>
                    <a:pt x="0" y="5143489"/>
                  </a:lnTo>
                  <a:close/>
                </a:path>
              </a:pathLst>
            </a:custGeom>
            <a:solidFill>
              <a:srgbClr val="A3C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276" y="0"/>
              <a:ext cx="687070" cy="5143500"/>
            </a:xfrm>
            <a:custGeom>
              <a:avLst/>
              <a:gdLst/>
              <a:ahLst/>
              <a:cxnLst/>
              <a:rect l="l" t="t" r="r" b="b"/>
              <a:pathLst>
                <a:path w="687070" h="5143500">
                  <a:moveTo>
                    <a:pt x="686999" y="5143489"/>
                  </a:moveTo>
                  <a:lnTo>
                    <a:pt x="0" y="5143489"/>
                  </a:lnTo>
                  <a:lnTo>
                    <a:pt x="0" y="0"/>
                  </a:lnTo>
                  <a:lnTo>
                    <a:pt x="686999" y="0"/>
                  </a:lnTo>
                  <a:lnTo>
                    <a:pt x="686999" y="5143489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30327" y="970848"/>
            <a:ext cx="451484" cy="32162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3415"/>
              </a:lnSpc>
            </a:pP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Asesmen</a:t>
            </a:r>
            <a:r>
              <a:rPr dirty="0" sz="3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FFFF"/>
                </a:solidFill>
                <a:latin typeface="Arial"/>
                <a:cs typeface="Arial"/>
              </a:rPr>
              <a:t>Sumatif</a:t>
            </a:r>
            <a:endParaRPr sz="30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78850" y="367104"/>
          <a:ext cx="7788275" cy="4399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9469"/>
                <a:gridCol w="1530350"/>
                <a:gridCol w="1514475"/>
                <a:gridCol w="1514475"/>
                <a:gridCol w="1657350"/>
                <a:gridCol w="712470"/>
              </a:tblGrid>
              <a:tr h="455924">
                <a:tc gridSpan="6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dirty="0" sz="1300" spc="-5">
                          <a:latin typeface="Noto Sans"/>
                          <a:cs typeface="Noto Sans"/>
                        </a:rPr>
                        <a:t>2. </a:t>
                      </a:r>
                      <a:r>
                        <a:rPr dirty="0" sz="1300" spc="-15">
                          <a:latin typeface="Noto Sans"/>
                          <a:cs typeface="Noto Sans"/>
                        </a:rPr>
                        <a:t>Unjuk</a:t>
                      </a:r>
                      <a:r>
                        <a:rPr dirty="0" sz="1300" spc="-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300" spc="-15">
                          <a:latin typeface="Noto Sans"/>
                          <a:cs typeface="Noto Sans"/>
                        </a:rPr>
                        <a:t>Karya</a:t>
                      </a:r>
                      <a:endParaRPr sz="1300">
                        <a:latin typeface="Noto Sans"/>
                        <a:cs typeface="Noto Sans"/>
                      </a:endParaRPr>
                    </a:p>
                  </a:txBody>
                  <a:tcPr marL="0" marR="0" marB="0" marT="501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93699">
                <a:tc>
                  <a:txBody>
                    <a:bodyPr/>
                    <a:lstStyle/>
                    <a:p>
                      <a:pPr marL="175895" marR="168275" indent="48895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Kriteria 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Penilaian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2155" marR="449580" indent="-277495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Sangat</a:t>
                      </a:r>
                      <a:r>
                        <a:rPr dirty="0" sz="900" spc="-7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5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43255" marR="636270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sz="900" spc="-5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4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0" marR="451484" indent="-266700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Cukup</a:t>
                      </a:r>
                      <a:r>
                        <a:rPr dirty="0" sz="900" spc="-8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3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5655" marR="502284" indent="-287655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sz="900" spc="-20">
                          <a:latin typeface="Noto Sans"/>
                          <a:cs typeface="Noto Sans"/>
                        </a:rPr>
                        <a:t>Kurang</a:t>
                      </a:r>
                      <a:r>
                        <a:rPr dirty="0" sz="900" spc="-7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Baik  </a:t>
                      </a:r>
                      <a:r>
                        <a:rPr dirty="0" sz="900">
                          <a:latin typeface="Noto Sans"/>
                          <a:cs typeface="Noto Sans"/>
                        </a:rPr>
                        <a:t>2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>
                          <a:latin typeface="Noto Sans"/>
                          <a:cs typeface="Noto Sans"/>
                        </a:rPr>
                        <a:t>1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17666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900" spc="-30">
                          <a:latin typeface="Noto Sans"/>
                          <a:cs typeface="Noto Sans"/>
                        </a:rPr>
                        <a:t>Isi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13664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Projek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Unjuk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Karya  mencakup seluruh  elemen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dibutuhkan.  Penjelasan dan analisis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lengkap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diberikan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untuk 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setiap elemen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tersebut.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ts val="96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Projek ini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 marR="137795">
                        <a:lnSpc>
                          <a:spcPts val="969"/>
                        </a:lnSpc>
                        <a:spcBef>
                          <a:spcPts val="75"/>
                        </a:spcBef>
                      </a:pP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logis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bisa diterapkan  dalam konteks nyata  dunia.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97155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Projek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Unjuk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Karya  mencakup seluruh  elemen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dibutuhkan.  Penjelasan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lengkap 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diberikan untuk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sebagian 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besar dari elemen </a:t>
                      </a:r>
                      <a:r>
                        <a:rPr dirty="0" sz="90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- 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elemen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tersebut.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Projek  ini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ts val="890"/>
                        </a:lnSpc>
                      </a:pP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logis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bisa diterapkan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 marR="346710">
                        <a:lnSpc>
                          <a:spcPts val="969"/>
                        </a:lnSpc>
                        <a:spcBef>
                          <a:spcPts val="7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dalam konteks</a:t>
                      </a:r>
                      <a:r>
                        <a:rPr dirty="0" sz="900" spc="-7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nyata  dunia.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55880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Projek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Unjuk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Karya  mencakup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besar  dari elemen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dibutuhkan. Penjelasan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lengkap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diberikan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untuk  sebagian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elemen 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tersebut.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Sementara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bagian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kecil lainnya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kurang lengkap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atau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kurang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tepat tetapi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tidak 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mempengaruhi 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pemahaman</a:t>
                      </a:r>
                      <a:r>
                        <a:rPr dirty="0" sz="900" spc="-4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pengunjung.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64135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Projek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Unjuk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Karya  mencakup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dari  elemen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dibutuhkan.  Penjelasan diberikan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untuk  sebagian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dari elemen  tersebut, Sementara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bagian 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lainnya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kurang lengkap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atau 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tepat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sehingga 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mempengaruhi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pemahaman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pengunjung.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27000">
                        <a:lnSpc>
                          <a:spcPts val="1050"/>
                        </a:lnSpc>
                        <a:spcBef>
                          <a:spcPts val="470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Tidak 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membuat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unjuk 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karya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96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0447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Organisasi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5270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15570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Seluruh komponen visual  Projek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Unjuk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Karya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lengkap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tertata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ts val="1005"/>
                        </a:lnSpc>
                      </a:pP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sangat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rapi,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ts val="106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terorganisir, dan</a:t>
                      </a:r>
                      <a:r>
                        <a:rPr dirty="0" sz="900" spc="-3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menarik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26364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besar  Komponen visual Projek 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Unjuk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Karya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lengkap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 tertata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ts val="1005"/>
                        </a:lnSpc>
                      </a:pP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rapi,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ts val="106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terorganisir, dan</a:t>
                      </a:r>
                      <a:r>
                        <a:rPr dirty="0" sz="900" spc="-3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menarik.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07950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komponen  visual Projek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Unjuk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Karya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lengkap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dan tertata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ts val="1005"/>
                        </a:lnSpc>
                      </a:pP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rapi,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ts val="1065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terorganisir, dan</a:t>
                      </a:r>
                      <a:r>
                        <a:rPr dirty="0" sz="900" spc="-3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menarik.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47955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Sebagian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besar dari  komponen visual Projek  </a:t>
                      </a:r>
                      <a:r>
                        <a:rPr dirty="0" sz="900" spc="-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Unjuk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Karya </a:t>
                      </a:r>
                      <a:r>
                        <a:rPr dirty="0" sz="900" spc="-2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ada tidak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lengkap,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tidak tertata  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dengan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5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rapi,</a:t>
                      </a:r>
                      <a:endParaRPr sz="900">
                        <a:latin typeface="Noto Sans"/>
                        <a:cs typeface="Noto Sans"/>
                      </a:endParaRPr>
                    </a:p>
                    <a:p>
                      <a:pPr marL="57150">
                        <a:lnSpc>
                          <a:spcPts val="1019"/>
                        </a:lnSpc>
                      </a:pP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terorganisir, dan</a:t>
                      </a:r>
                      <a:r>
                        <a:rPr dirty="0" sz="900" spc="-2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solidFill>
                            <a:srgbClr val="1F2123"/>
                          </a:solidFill>
                          <a:latin typeface="Noto Sans"/>
                          <a:cs typeface="Noto Sans"/>
                        </a:rPr>
                        <a:t>menarik.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27000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Tidak 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membuat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unjuk 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karya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59323">
                <a:tc>
                  <a:txBody>
                    <a:bodyPr/>
                    <a:lstStyle/>
                    <a:p>
                      <a:pPr marL="57150" marR="131445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Presentasi 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Unjuk</a:t>
                      </a:r>
                      <a:r>
                        <a:rPr dirty="0" sz="900" spc="-9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Karya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27000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Penguasaan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dalam  penyampaian materi dan  komunikasi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 pengunjung sangat</a:t>
                      </a:r>
                      <a:r>
                        <a:rPr dirty="0" sz="900" spc="-3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baik.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11125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Penguasaan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dalam  penyampaian materi dan  komunikasi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 pengunjung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baik.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11125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Penguasaan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dalam  penyampaian materi dan  komunikasi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 pengunjung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cukup</a:t>
                      </a:r>
                      <a:r>
                        <a:rPr dirty="0" sz="900" spc="-3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baik.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254000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sz="900" spc="-15">
                          <a:latin typeface="Noto Sans"/>
                          <a:cs typeface="Noto Sans"/>
                        </a:rPr>
                        <a:t>Penguasaan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dalam  penyampaian materi dan  komunikasi </a:t>
                      </a:r>
                      <a:r>
                        <a:rPr dirty="0" sz="900" spc="-20">
                          <a:latin typeface="Noto Sans"/>
                          <a:cs typeface="Noto Sans"/>
                        </a:rPr>
                        <a:t>dengan  pengunjung kurang</a:t>
                      </a:r>
                      <a:r>
                        <a:rPr dirty="0" sz="900" spc="-4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baik.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 marR="127000">
                        <a:lnSpc>
                          <a:spcPts val="1050"/>
                        </a:lnSpc>
                        <a:spcBef>
                          <a:spcPts val="475"/>
                        </a:spcBef>
                      </a:pPr>
                      <a:r>
                        <a:rPr dirty="0" sz="900" spc="-10">
                          <a:latin typeface="Noto Sans"/>
                          <a:cs typeface="Noto Sans"/>
                        </a:rPr>
                        <a:t>Tidak  </a:t>
                      </a:r>
                      <a:r>
                        <a:rPr dirty="0" sz="900" spc="-5">
                          <a:latin typeface="Noto Sans"/>
                          <a:cs typeface="Noto Sans"/>
                        </a:rPr>
                        <a:t>membuat  </a:t>
                      </a:r>
                      <a:r>
                        <a:rPr dirty="0" sz="900" spc="-10">
                          <a:latin typeface="Noto Sans"/>
                          <a:cs typeface="Noto Sans"/>
                        </a:rPr>
                        <a:t>unjuk  </a:t>
                      </a:r>
                      <a:r>
                        <a:rPr dirty="0" sz="900" spc="-15">
                          <a:latin typeface="Noto Sans"/>
                          <a:cs typeface="Noto Sans"/>
                        </a:rPr>
                        <a:t>karya</a:t>
                      </a:r>
                      <a:endParaRPr sz="900">
                        <a:latin typeface="Noto Sans"/>
                        <a:cs typeface="Noto Sans"/>
                      </a:endParaRPr>
                    </a:p>
                  </a:txBody>
                  <a:tcPr marL="0" marR="0" marB="0" marT="603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056379" cy="5143500"/>
            <a:chOff x="0" y="0"/>
            <a:chExt cx="4056379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056246" cy="51434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4002404" cy="5143500"/>
            </a:xfrm>
            <a:custGeom>
              <a:avLst/>
              <a:gdLst/>
              <a:ahLst/>
              <a:cxnLst/>
              <a:rect l="l" t="t" r="r" b="b"/>
              <a:pathLst>
                <a:path w="4002404" h="5143500">
                  <a:moveTo>
                    <a:pt x="0" y="0"/>
                  </a:moveTo>
                  <a:lnTo>
                    <a:pt x="4001817" y="0"/>
                  </a:lnTo>
                  <a:lnTo>
                    <a:pt x="4001817" y="5143489"/>
                  </a:lnTo>
                  <a:lnTo>
                    <a:pt x="0" y="5143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9E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001816" y="0"/>
              <a:ext cx="0" cy="5143500"/>
            </a:xfrm>
            <a:custGeom>
              <a:avLst/>
              <a:gdLst/>
              <a:ahLst/>
              <a:cxnLst/>
              <a:rect l="l" t="t" r="r" b="b"/>
              <a:pathLst>
                <a:path w="0" h="5143500">
                  <a:moveTo>
                    <a:pt x="0" y="0"/>
                  </a:moveTo>
                  <a:lnTo>
                    <a:pt x="0" y="5143489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4662090" y="633606"/>
            <a:ext cx="3856354" cy="4132579"/>
            <a:chOff x="4662090" y="633606"/>
            <a:chExt cx="3856354" cy="4132579"/>
          </a:xfrm>
        </p:grpSpPr>
        <p:sp>
          <p:nvSpPr>
            <p:cNvPr id="7" name="object 7"/>
            <p:cNvSpPr/>
            <p:nvPr/>
          </p:nvSpPr>
          <p:spPr>
            <a:xfrm>
              <a:off x="6144012" y="4315216"/>
              <a:ext cx="1622425" cy="450850"/>
            </a:xfrm>
            <a:custGeom>
              <a:avLst/>
              <a:gdLst/>
              <a:ahLst/>
              <a:cxnLst/>
              <a:rect l="l" t="t" r="r" b="b"/>
              <a:pathLst>
                <a:path w="1622425" h="450850">
                  <a:moveTo>
                    <a:pt x="810898" y="450599"/>
                  </a:moveTo>
                  <a:lnTo>
                    <a:pt x="740930" y="449772"/>
                  </a:lnTo>
                  <a:lnTo>
                    <a:pt x="672615" y="447336"/>
                  </a:lnTo>
                  <a:lnTo>
                    <a:pt x="606197" y="443358"/>
                  </a:lnTo>
                  <a:lnTo>
                    <a:pt x="541917" y="437907"/>
                  </a:lnTo>
                  <a:lnTo>
                    <a:pt x="480021" y="431050"/>
                  </a:lnTo>
                  <a:lnTo>
                    <a:pt x="420752" y="422855"/>
                  </a:lnTo>
                  <a:lnTo>
                    <a:pt x="364352" y="413389"/>
                  </a:lnTo>
                  <a:lnTo>
                    <a:pt x="311065" y="402720"/>
                  </a:lnTo>
                  <a:lnTo>
                    <a:pt x="261135" y="390915"/>
                  </a:lnTo>
                  <a:lnTo>
                    <a:pt x="214806" y="378043"/>
                  </a:lnTo>
                  <a:lnTo>
                    <a:pt x="172319" y="364170"/>
                  </a:lnTo>
                  <a:lnTo>
                    <a:pt x="133919" y="349365"/>
                  </a:lnTo>
                  <a:lnTo>
                    <a:pt x="70354" y="317227"/>
                  </a:lnTo>
                  <a:lnTo>
                    <a:pt x="26057" y="282171"/>
                  </a:lnTo>
                  <a:lnTo>
                    <a:pt x="2976" y="244738"/>
                  </a:lnTo>
                  <a:lnTo>
                    <a:pt x="0" y="225299"/>
                  </a:lnTo>
                  <a:lnTo>
                    <a:pt x="2976" y="205860"/>
                  </a:lnTo>
                  <a:lnTo>
                    <a:pt x="26057" y="168427"/>
                  </a:lnTo>
                  <a:lnTo>
                    <a:pt x="70354" y="133371"/>
                  </a:lnTo>
                  <a:lnTo>
                    <a:pt x="133919" y="101233"/>
                  </a:lnTo>
                  <a:lnTo>
                    <a:pt x="172319" y="86428"/>
                  </a:lnTo>
                  <a:lnTo>
                    <a:pt x="214806" y="72555"/>
                  </a:lnTo>
                  <a:lnTo>
                    <a:pt x="261135" y="59683"/>
                  </a:lnTo>
                  <a:lnTo>
                    <a:pt x="311065" y="47878"/>
                  </a:lnTo>
                  <a:lnTo>
                    <a:pt x="364352" y="37209"/>
                  </a:lnTo>
                  <a:lnTo>
                    <a:pt x="420752" y="27743"/>
                  </a:lnTo>
                  <a:lnTo>
                    <a:pt x="480021" y="19548"/>
                  </a:lnTo>
                  <a:lnTo>
                    <a:pt x="541917" y="12691"/>
                  </a:lnTo>
                  <a:lnTo>
                    <a:pt x="606197" y="7240"/>
                  </a:lnTo>
                  <a:lnTo>
                    <a:pt x="672615" y="3262"/>
                  </a:lnTo>
                  <a:lnTo>
                    <a:pt x="740930" y="827"/>
                  </a:lnTo>
                  <a:lnTo>
                    <a:pt x="810898" y="0"/>
                  </a:lnTo>
                  <a:lnTo>
                    <a:pt x="880866" y="827"/>
                  </a:lnTo>
                  <a:lnTo>
                    <a:pt x="949181" y="3262"/>
                  </a:lnTo>
                  <a:lnTo>
                    <a:pt x="1015599" y="7240"/>
                  </a:lnTo>
                  <a:lnTo>
                    <a:pt x="1079878" y="12691"/>
                  </a:lnTo>
                  <a:lnTo>
                    <a:pt x="1141774" y="19548"/>
                  </a:lnTo>
                  <a:lnTo>
                    <a:pt x="1201044" y="27743"/>
                  </a:lnTo>
                  <a:lnTo>
                    <a:pt x="1257444" y="37209"/>
                  </a:lnTo>
                  <a:lnTo>
                    <a:pt x="1310730" y="47878"/>
                  </a:lnTo>
                  <a:lnTo>
                    <a:pt x="1360660" y="59683"/>
                  </a:lnTo>
                  <a:lnTo>
                    <a:pt x="1406990" y="72555"/>
                  </a:lnTo>
                  <a:lnTo>
                    <a:pt x="1449477" y="86428"/>
                  </a:lnTo>
                  <a:lnTo>
                    <a:pt x="1487876" y="101233"/>
                  </a:lnTo>
                  <a:lnTo>
                    <a:pt x="1551441" y="133371"/>
                  </a:lnTo>
                  <a:lnTo>
                    <a:pt x="1595738" y="168427"/>
                  </a:lnTo>
                  <a:lnTo>
                    <a:pt x="1618820" y="205860"/>
                  </a:lnTo>
                  <a:lnTo>
                    <a:pt x="1621796" y="225299"/>
                  </a:lnTo>
                  <a:lnTo>
                    <a:pt x="1618820" y="244738"/>
                  </a:lnTo>
                  <a:lnTo>
                    <a:pt x="1595738" y="282171"/>
                  </a:lnTo>
                  <a:lnTo>
                    <a:pt x="1551441" y="317227"/>
                  </a:lnTo>
                  <a:lnTo>
                    <a:pt x="1487876" y="349365"/>
                  </a:lnTo>
                  <a:lnTo>
                    <a:pt x="1449477" y="364170"/>
                  </a:lnTo>
                  <a:lnTo>
                    <a:pt x="1406990" y="378043"/>
                  </a:lnTo>
                  <a:lnTo>
                    <a:pt x="1360660" y="390915"/>
                  </a:lnTo>
                  <a:lnTo>
                    <a:pt x="1310730" y="402720"/>
                  </a:lnTo>
                  <a:lnTo>
                    <a:pt x="1257444" y="413389"/>
                  </a:lnTo>
                  <a:lnTo>
                    <a:pt x="1201044" y="422855"/>
                  </a:lnTo>
                  <a:lnTo>
                    <a:pt x="1141774" y="431050"/>
                  </a:lnTo>
                  <a:lnTo>
                    <a:pt x="1079878" y="437907"/>
                  </a:lnTo>
                  <a:lnTo>
                    <a:pt x="1015599" y="443358"/>
                  </a:lnTo>
                  <a:lnTo>
                    <a:pt x="949181" y="447336"/>
                  </a:lnTo>
                  <a:lnTo>
                    <a:pt x="880866" y="449772"/>
                  </a:lnTo>
                  <a:lnTo>
                    <a:pt x="810898" y="450599"/>
                  </a:lnTo>
                  <a:close/>
                </a:path>
              </a:pathLst>
            </a:custGeom>
            <a:solidFill>
              <a:srgbClr val="B35E05">
                <a:alpha val="19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72531" y="3428555"/>
              <a:ext cx="1655445" cy="1017269"/>
            </a:xfrm>
            <a:custGeom>
              <a:avLst/>
              <a:gdLst/>
              <a:ahLst/>
              <a:cxnLst/>
              <a:rect l="l" t="t" r="r" b="b"/>
              <a:pathLst>
                <a:path w="1655445" h="1017270">
                  <a:moveTo>
                    <a:pt x="878725" y="0"/>
                  </a:moveTo>
                  <a:lnTo>
                    <a:pt x="776478" y="0"/>
                  </a:lnTo>
                  <a:lnTo>
                    <a:pt x="776478" y="308292"/>
                  </a:lnTo>
                  <a:lnTo>
                    <a:pt x="792949" y="308292"/>
                  </a:lnTo>
                  <a:lnTo>
                    <a:pt x="862330" y="308292"/>
                  </a:lnTo>
                  <a:lnTo>
                    <a:pt x="878725" y="308292"/>
                  </a:lnTo>
                  <a:lnTo>
                    <a:pt x="878725" y="0"/>
                  </a:lnTo>
                  <a:close/>
                </a:path>
                <a:path w="1655445" h="1017270">
                  <a:moveTo>
                    <a:pt x="1654949" y="977087"/>
                  </a:moveTo>
                  <a:lnTo>
                    <a:pt x="852004" y="330098"/>
                  </a:lnTo>
                  <a:lnTo>
                    <a:pt x="829360" y="348411"/>
                  </a:lnTo>
                  <a:lnTo>
                    <a:pt x="829360" y="390918"/>
                  </a:lnTo>
                  <a:lnTo>
                    <a:pt x="825512" y="390918"/>
                  </a:lnTo>
                  <a:lnTo>
                    <a:pt x="827443" y="389369"/>
                  </a:lnTo>
                  <a:lnTo>
                    <a:pt x="829360" y="390918"/>
                  </a:lnTo>
                  <a:lnTo>
                    <a:pt x="829360" y="348411"/>
                  </a:lnTo>
                  <a:lnTo>
                    <a:pt x="827519" y="349897"/>
                  </a:lnTo>
                  <a:lnTo>
                    <a:pt x="802944" y="329996"/>
                  </a:lnTo>
                  <a:lnTo>
                    <a:pt x="0" y="977011"/>
                  </a:lnTo>
                  <a:lnTo>
                    <a:pt x="48945" y="1016673"/>
                  </a:lnTo>
                  <a:lnTo>
                    <a:pt x="792949" y="417169"/>
                  </a:lnTo>
                  <a:lnTo>
                    <a:pt x="792949" y="996569"/>
                  </a:lnTo>
                  <a:lnTo>
                    <a:pt x="862330" y="996569"/>
                  </a:lnTo>
                  <a:lnTo>
                    <a:pt x="862330" y="417487"/>
                  </a:lnTo>
                  <a:lnTo>
                    <a:pt x="1605953" y="1016711"/>
                  </a:lnTo>
                  <a:lnTo>
                    <a:pt x="1654949" y="977087"/>
                  </a:lnTo>
                  <a:close/>
                </a:path>
              </a:pathLst>
            </a:custGeom>
            <a:solidFill>
              <a:srgbClr val="041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598811" y="3736842"/>
              <a:ext cx="203200" cy="83185"/>
            </a:xfrm>
            <a:custGeom>
              <a:avLst/>
              <a:gdLst/>
              <a:ahLst/>
              <a:cxnLst/>
              <a:rect l="l" t="t" r="r" b="b"/>
              <a:pathLst>
                <a:path w="203200" h="83185">
                  <a:moveTo>
                    <a:pt x="202749" y="82624"/>
                  </a:moveTo>
                  <a:lnTo>
                    <a:pt x="0" y="82624"/>
                  </a:lnTo>
                  <a:lnTo>
                    <a:pt x="0" y="0"/>
                  </a:lnTo>
                  <a:lnTo>
                    <a:pt x="202749" y="0"/>
                  </a:lnTo>
                  <a:lnTo>
                    <a:pt x="202749" y="82624"/>
                  </a:lnTo>
                  <a:close/>
                </a:path>
              </a:pathLst>
            </a:custGeom>
            <a:solidFill>
              <a:srgbClr val="85B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499384" y="1341807"/>
              <a:ext cx="245749" cy="198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662090" y="633606"/>
              <a:ext cx="3856354" cy="2795270"/>
            </a:xfrm>
            <a:custGeom>
              <a:avLst/>
              <a:gdLst/>
              <a:ahLst/>
              <a:cxnLst/>
              <a:rect l="l" t="t" r="r" b="b"/>
              <a:pathLst>
                <a:path w="3856354" h="2795270">
                  <a:moveTo>
                    <a:pt x="3855892" y="2795036"/>
                  </a:moveTo>
                  <a:lnTo>
                    <a:pt x="0" y="2795036"/>
                  </a:lnTo>
                  <a:lnTo>
                    <a:pt x="0" y="0"/>
                  </a:lnTo>
                  <a:lnTo>
                    <a:pt x="3855892" y="0"/>
                  </a:lnTo>
                  <a:lnTo>
                    <a:pt x="3855892" y="2795036"/>
                  </a:lnTo>
                  <a:close/>
                </a:path>
              </a:pathLst>
            </a:custGeom>
            <a:solidFill>
              <a:srgbClr val="FDDB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2639" y="383358"/>
            <a:ext cx="285877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1970" algn="l"/>
              </a:tabLst>
            </a:pPr>
            <a:r>
              <a:rPr dirty="0" sz="2700" spc="-310">
                <a:solidFill>
                  <a:srgbClr val="000000"/>
                </a:solidFill>
              </a:rPr>
              <a:t>V.	</a:t>
            </a:r>
            <a:r>
              <a:rPr dirty="0" sz="2700" spc="-110">
                <a:solidFill>
                  <a:srgbClr val="000000"/>
                </a:solidFill>
              </a:rPr>
              <a:t>Tahap</a:t>
            </a:r>
            <a:r>
              <a:rPr dirty="0" sz="2700" spc="-260">
                <a:solidFill>
                  <a:srgbClr val="000000"/>
                </a:solidFill>
              </a:rPr>
              <a:t> </a:t>
            </a:r>
            <a:r>
              <a:rPr dirty="0" sz="2700" spc="-100">
                <a:solidFill>
                  <a:srgbClr val="000000"/>
                </a:solidFill>
              </a:rPr>
              <a:t>Refleksi</a:t>
            </a:r>
            <a:endParaRPr sz="2700"/>
          </a:p>
        </p:txBody>
      </p:sp>
      <p:sp>
        <p:nvSpPr>
          <p:cNvPr id="13" name="object 13"/>
          <p:cNvSpPr txBox="1"/>
          <p:nvPr/>
        </p:nvSpPr>
        <p:spPr>
          <a:xfrm>
            <a:off x="395324" y="2814355"/>
            <a:ext cx="246062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85">
                <a:latin typeface="Verdana"/>
                <a:cs typeface="Verdana"/>
              </a:rPr>
              <a:t>Menggenapi </a:t>
            </a:r>
            <a:r>
              <a:rPr dirty="0" sz="2000" spc="-50">
                <a:latin typeface="Verdana"/>
                <a:cs typeface="Verdana"/>
              </a:rPr>
              <a:t>proses  </a:t>
            </a:r>
            <a:r>
              <a:rPr dirty="0" sz="2000" spc="-85">
                <a:latin typeface="Verdana"/>
                <a:cs typeface="Verdana"/>
              </a:rPr>
              <a:t>dengan </a:t>
            </a:r>
            <a:r>
              <a:rPr dirty="0" sz="2000" spc="-75">
                <a:latin typeface="Verdana"/>
                <a:cs typeface="Verdana"/>
              </a:rPr>
              <a:t>evaluasi</a:t>
            </a:r>
            <a:r>
              <a:rPr dirty="0" sz="2000" spc="-295">
                <a:latin typeface="Verdana"/>
                <a:cs typeface="Verdana"/>
              </a:rPr>
              <a:t> </a:t>
            </a:r>
            <a:r>
              <a:rPr dirty="0" sz="2000" spc="-60">
                <a:latin typeface="Verdana"/>
                <a:cs typeface="Verdana"/>
              </a:rPr>
              <a:t>dan  </a:t>
            </a:r>
            <a:r>
              <a:rPr dirty="0" sz="2000" spc="-70">
                <a:latin typeface="Verdana"/>
                <a:cs typeface="Verdana"/>
              </a:rPr>
              <a:t>refleksi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8277" y="1558881"/>
            <a:ext cx="1754505" cy="4483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ts val="1664"/>
              </a:lnSpc>
              <a:spcBef>
                <a:spcPts val="100"/>
              </a:spcBef>
            </a:pPr>
            <a:r>
              <a:rPr dirty="0" sz="1400" spc="-50">
                <a:latin typeface="Verdana"/>
                <a:cs typeface="Verdana"/>
              </a:rPr>
              <a:t>Kegiatan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265">
                <a:latin typeface="Verdana"/>
                <a:cs typeface="Verdana"/>
              </a:rPr>
              <a:t>13</a:t>
            </a:r>
            <a:endParaRPr sz="1400">
              <a:latin typeface="Verdana"/>
              <a:cs typeface="Verdana"/>
            </a:endParaRPr>
          </a:p>
          <a:p>
            <a:pPr>
              <a:lnSpc>
                <a:spcPts val="1664"/>
              </a:lnSpc>
            </a:pPr>
            <a:r>
              <a:rPr dirty="0" sz="1400" spc="-55">
                <a:latin typeface="Verdana"/>
                <a:cs typeface="Verdana"/>
              </a:rPr>
              <a:t>Evaluasi </a:t>
            </a:r>
            <a:r>
              <a:rPr dirty="0" sz="1400" spc="-45">
                <a:latin typeface="Verdana"/>
                <a:cs typeface="Verdana"/>
              </a:rPr>
              <a:t>dan</a:t>
            </a:r>
            <a:r>
              <a:rPr dirty="0" sz="1400" spc="-190">
                <a:latin typeface="Verdana"/>
                <a:cs typeface="Verdana"/>
              </a:rPr>
              <a:t> </a:t>
            </a:r>
            <a:r>
              <a:rPr dirty="0" sz="1400" spc="-55">
                <a:latin typeface="Verdana"/>
                <a:cs typeface="Verdana"/>
              </a:rPr>
              <a:t>Refleksi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38671" y="1768431"/>
            <a:ext cx="31305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Verdana"/>
                <a:cs typeface="Verdana"/>
              </a:rPr>
              <a:t>4JP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87583" y="564082"/>
            <a:ext cx="4187825" cy="2934335"/>
          </a:xfrm>
          <a:custGeom>
            <a:avLst/>
            <a:gdLst/>
            <a:ahLst/>
            <a:cxnLst/>
            <a:rect l="l" t="t" r="r" b="b"/>
            <a:pathLst>
              <a:path w="4187825" h="2934335">
                <a:moveTo>
                  <a:pt x="4187698" y="2864472"/>
                </a:moveTo>
                <a:lnTo>
                  <a:pt x="0" y="2864472"/>
                </a:lnTo>
                <a:lnTo>
                  <a:pt x="0" y="2933992"/>
                </a:lnTo>
                <a:lnTo>
                  <a:pt x="4187698" y="2933992"/>
                </a:lnTo>
                <a:lnTo>
                  <a:pt x="4187698" y="2864472"/>
                </a:lnTo>
                <a:close/>
              </a:path>
              <a:path w="4187825" h="2934335">
                <a:moveTo>
                  <a:pt x="4187698" y="0"/>
                </a:moveTo>
                <a:lnTo>
                  <a:pt x="0" y="0"/>
                </a:lnTo>
                <a:lnTo>
                  <a:pt x="0" y="69532"/>
                </a:lnTo>
                <a:lnTo>
                  <a:pt x="4187698" y="69532"/>
                </a:lnTo>
                <a:lnTo>
                  <a:pt x="4187698" y="0"/>
                </a:lnTo>
                <a:close/>
              </a:path>
            </a:pathLst>
          </a:custGeom>
          <a:solidFill>
            <a:srgbClr val="0418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85</a:t>
            </a:fld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1198"/>
            <a:ext cx="9144000" cy="4362450"/>
          </a:xfrm>
          <a:custGeom>
            <a:avLst/>
            <a:gdLst/>
            <a:ahLst/>
            <a:cxnLst/>
            <a:rect l="l" t="t" r="r" b="b"/>
            <a:pathLst>
              <a:path w="9144000" h="4362450">
                <a:moveTo>
                  <a:pt x="0" y="4362291"/>
                </a:moveTo>
                <a:lnTo>
                  <a:pt x="9143981" y="4362291"/>
                </a:lnTo>
                <a:lnTo>
                  <a:pt x="9143981" y="0"/>
                </a:lnTo>
                <a:lnTo>
                  <a:pt x="0" y="0"/>
                </a:lnTo>
                <a:lnTo>
                  <a:pt x="0" y="4362291"/>
                </a:lnTo>
                <a:close/>
              </a:path>
            </a:pathLst>
          </a:custGeom>
          <a:solidFill>
            <a:srgbClr val="DFE8FB">
              <a:alpha val="7803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81685"/>
          </a:xfrm>
          <a:custGeom>
            <a:avLst/>
            <a:gdLst/>
            <a:ahLst/>
            <a:cxnLst/>
            <a:rect l="l" t="t" r="r" b="b"/>
            <a:pathLst>
              <a:path w="9144000" h="781685">
                <a:moveTo>
                  <a:pt x="9143981" y="781198"/>
                </a:moveTo>
                <a:lnTo>
                  <a:pt x="0" y="781198"/>
                </a:lnTo>
                <a:lnTo>
                  <a:pt x="0" y="0"/>
                </a:lnTo>
                <a:lnTo>
                  <a:pt x="9143981" y="0"/>
                </a:lnTo>
                <a:lnTo>
                  <a:pt x="9143981" y="781198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1948" y="141226"/>
            <a:ext cx="515810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200"/>
              <a:t>KEGIATAN </a:t>
            </a:r>
            <a:r>
              <a:rPr dirty="0" sz="2800" spc="-515"/>
              <a:t>13: </a:t>
            </a:r>
            <a:r>
              <a:rPr dirty="0" sz="2800" spc="-125"/>
              <a:t>Evaluasi,</a:t>
            </a:r>
            <a:r>
              <a:rPr dirty="0" sz="2800" spc="-405"/>
              <a:t> </a:t>
            </a:r>
            <a:r>
              <a:rPr dirty="0" sz="2800" spc="-105"/>
              <a:t>Refleksi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85</a:t>
            </a:fld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2549" y="872623"/>
          <a:ext cx="8489315" cy="389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70265"/>
              </a:tblGrid>
              <a:tr h="5841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Tujuan Pembelajaran: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mereﬂeksikan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pengalaman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belajar mereka lewat jurnal</a:t>
                      </a:r>
                      <a:r>
                        <a:rPr dirty="0" sz="1000" spc="4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reﬂeksi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mampu mereﬂeksikan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pengetahuan,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keterampilan,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sikap kewirausahaan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dibangun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masa</a:t>
                      </a:r>
                      <a:r>
                        <a:rPr dirty="0" sz="1000" spc="15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depan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584198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Waktu: 4JP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6515" marR="412750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Bahan: jurnal peserta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didik,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alat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tulis,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buku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bacaan,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perangkat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audio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visual,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komputer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jaringan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internet, narasumber,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kunjungan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Peran </a:t>
                      </a:r>
                      <a:r>
                        <a:rPr dirty="0" sz="1000" spc="-5">
                          <a:latin typeface="Noto Sans"/>
                          <a:cs typeface="Noto Sans"/>
                        </a:rPr>
                        <a:t>Guru:Moderator/Fasilitator/Narasumber/Supervisi/Konsultasi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  <a:tr h="2717794"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Persiapan: Guru menyiapkan lembar reﬂeksi (secara cetak atau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digital)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atau menuliskan pertanyaan reﬂeksi pada papan</a:t>
                      </a:r>
                      <a:r>
                        <a:rPr dirty="0" sz="1000" spc="8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tulis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Pelaksanaan: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meminta peserta didik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mengerjakan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reﬂeksi pribadi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menggunakan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pertanyaan panduan pada</a:t>
                      </a:r>
                      <a:r>
                        <a:rPr dirty="0" sz="1000" spc="10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jurnal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435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meminta peserta didik duduk berkelompok dan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berbagi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hasil</a:t>
                      </a:r>
                      <a:r>
                        <a:rPr dirty="0" sz="1000" spc="45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reﬂeksinya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34036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mengajak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seluruh peserta didik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sebuah diskusi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kelas,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meminta perwakilan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untuk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berbagi 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reﬂeksi pribadi dan  reﬂeksi kelompok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154305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meminta peserta didik melihat pohon harapan dan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kekhawatiran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dibuat di awal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kegiatan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meminta pendapat peserta  didik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tentang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hal</a:t>
                      </a:r>
                      <a:r>
                        <a:rPr dirty="0" sz="1000" spc="1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ini.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135255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Guru memberi penutup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dengan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mengucapkan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selamat atas komitmen dan keberhasilan peserta didik menjalani Projek  Kewirausahaan dan memberikan pesan bahwa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pengetahuan,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keterampilan,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dan sikap kewirausahaan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yang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dibangun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pada projek ini  dapat diaplikasikan dan membawa manfaat </a:t>
                      </a:r>
                      <a:r>
                        <a:rPr dirty="0" sz="1000" spc="-25">
                          <a:latin typeface="Noto Sans"/>
                          <a:cs typeface="Noto Sans"/>
                        </a:rPr>
                        <a:t>bagi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kehidupan kini dan masa</a:t>
                      </a:r>
                      <a:r>
                        <a:rPr dirty="0" sz="1000" spc="50">
                          <a:latin typeface="Noto Sans"/>
                          <a:cs typeface="Noto Sans"/>
                        </a:rPr>
                        <a:t>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depan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Noto Sans"/>
                        <a:buChar char="-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6515">
                        <a:lnSpc>
                          <a:spcPct val="100000"/>
                        </a:lnSpc>
                      </a:pPr>
                      <a:r>
                        <a:rPr dirty="0" sz="1000" spc="-20">
                          <a:latin typeface="Noto Sans"/>
                          <a:cs typeface="Noto Sans"/>
                        </a:rPr>
                        <a:t>Tugas:</a:t>
                      </a:r>
                      <a:endParaRPr sz="1000">
                        <a:latin typeface="Noto Sans"/>
                        <a:cs typeface="Noto Sans"/>
                      </a:endParaRPr>
                    </a:p>
                    <a:p>
                      <a:pPr marL="513715" marR="474980" indent="-269875">
                        <a:lnSpc>
                          <a:spcPct val="100000"/>
                        </a:lnSpc>
                        <a:buChar char="-"/>
                        <a:tabLst>
                          <a:tab pos="513715" algn="l"/>
                          <a:tab pos="514350" algn="l"/>
                        </a:tabLst>
                      </a:pPr>
                      <a:r>
                        <a:rPr dirty="0" sz="1000" spc="-10">
                          <a:latin typeface="Noto Sans"/>
                          <a:cs typeface="Noto Sans"/>
                        </a:rPr>
                        <a:t>peserta didik memastikan </a:t>
                      </a:r>
                      <a:r>
                        <a:rPr dirty="0" sz="1000" spc="-20">
                          <a:latin typeface="Noto Sans"/>
                          <a:cs typeface="Noto Sans"/>
                        </a:rPr>
                        <a:t>kelengkapan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jurnal atau berkas belajar Projek Kewirausahaan lalu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mengumpulkannya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dalam </a:t>
                      </a:r>
                      <a:r>
                        <a:rPr dirty="0" sz="1000" spc="-15">
                          <a:latin typeface="Noto Sans"/>
                          <a:cs typeface="Noto Sans"/>
                        </a:rPr>
                        <a:t>bentuk  </a:t>
                      </a:r>
                      <a:r>
                        <a:rPr dirty="0" sz="1000" spc="-10">
                          <a:latin typeface="Noto Sans"/>
                          <a:cs typeface="Noto Sans"/>
                        </a:rPr>
                        <a:t>portfolio</a:t>
                      </a:r>
                      <a:endParaRPr sz="1000">
                        <a:latin typeface="Noto Sans"/>
                        <a:cs typeface="Noto Sans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6ED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9235" y="3400318"/>
            <a:ext cx="7465695" cy="918844"/>
          </a:xfrm>
          <a:custGeom>
            <a:avLst/>
            <a:gdLst/>
            <a:ahLst/>
            <a:cxnLst/>
            <a:rect l="l" t="t" r="r" b="b"/>
            <a:pathLst>
              <a:path w="7465695" h="918845">
                <a:moveTo>
                  <a:pt x="0" y="918723"/>
                </a:moveTo>
                <a:lnTo>
                  <a:pt x="7465472" y="918723"/>
                </a:lnTo>
                <a:lnTo>
                  <a:pt x="7465472" y="0"/>
                </a:lnTo>
                <a:lnTo>
                  <a:pt x="0" y="0"/>
                </a:lnTo>
                <a:lnTo>
                  <a:pt x="0" y="918723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9235" y="1922058"/>
            <a:ext cx="389255" cy="564515"/>
          </a:xfrm>
          <a:custGeom>
            <a:avLst/>
            <a:gdLst/>
            <a:ahLst/>
            <a:cxnLst/>
            <a:rect l="l" t="t" r="r" b="b"/>
            <a:pathLst>
              <a:path w="389255" h="564514">
                <a:moveTo>
                  <a:pt x="0" y="564461"/>
                </a:moveTo>
                <a:lnTo>
                  <a:pt x="389211" y="564461"/>
                </a:lnTo>
                <a:lnTo>
                  <a:pt x="389211" y="0"/>
                </a:lnTo>
                <a:lnTo>
                  <a:pt x="0" y="0"/>
                </a:lnTo>
                <a:lnTo>
                  <a:pt x="0" y="564461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42043" y="1922058"/>
            <a:ext cx="2814955" cy="564515"/>
          </a:xfrm>
          <a:custGeom>
            <a:avLst/>
            <a:gdLst/>
            <a:ahLst/>
            <a:cxnLst/>
            <a:rect l="l" t="t" r="r" b="b"/>
            <a:pathLst>
              <a:path w="2814954" h="564514">
                <a:moveTo>
                  <a:pt x="0" y="564461"/>
                </a:moveTo>
                <a:lnTo>
                  <a:pt x="2814694" y="564461"/>
                </a:lnTo>
                <a:lnTo>
                  <a:pt x="2814694" y="0"/>
                </a:lnTo>
                <a:lnTo>
                  <a:pt x="0" y="0"/>
                </a:lnTo>
                <a:lnTo>
                  <a:pt x="0" y="564461"/>
                </a:lnTo>
                <a:close/>
              </a:path>
            </a:pathLst>
          </a:custGeom>
          <a:solidFill>
            <a:srgbClr val="F7C37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839235" y="1922058"/>
            <a:ext cx="7465695" cy="3093720"/>
            <a:chOff x="839235" y="1922058"/>
            <a:chExt cx="7465695" cy="3093720"/>
          </a:xfrm>
        </p:grpSpPr>
        <p:sp>
          <p:nvSpPr>
            <p:cNvPr id="6" name="object 6"/>
            <p:cNvSpPr/>
            <p:nvPr/>
          </p:nvSpPr>
          <p:spPr>
            <a:xfrm>
              <a:off x="839228" y="1922068"/>
              <a:ext cx="7465695" cy="1478280"/>
            </a:xfrm>
            <a:custGeom>
              <a:avLst/>
              <a:gdLst/>
              <a:ahLst/>
              <a:cxnLst/>
              <a:rect l="l" t="t" r="r" b="b"/>
              <a:pathLst>
                <a:path w="7465695" h="1478279">
                  <a:moveTo>
                    <a:pt x="7465479" y="0"/>
                  </a:moveTo>
                  <a:lnTo>
                    <a:pt x="7231100" y="0"/>
                  </a:lnTo>
                  <a:lnTo>
                    <a:pt x="7231100" y="564451"/>
                  </a:lnTo>
                  <a:lnTo>
                    <a:pt x="0" y="564451"/>
                  </a:lnTo>
                  <a:lnTo>
                    <a:pt x="0" y="1478254"/>
                  </a:lnTo>
                  <a:lnTo>
                    <a:pt x="7465479" y="1478254"/>
                  </a:lnTo>
                  <a:lnTo>
                    <a:pt x="7465479" y="564451"/>
                  </a:lnTo>
                  <a:lnTo>
                    <a:pt x="7465479" y="0"/>
                  </a:lnTo>
                  <a:close/>
                </a:path>
              </a:pathLst>
            </a:custGeom>
            <a:solidFill>
              <a:srgbClr val="F7C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27768" y="2529094"/>
              <a:ext cx="2488565" cy="871219"/>
            </a:xfrm>
            <a:custGeom>
              <a:avLst/>
              <a:gdLst/>
              <a:ahLst/>
              <a:cxnLst/>
              <a:rect l="l" t="t" r="r" b="b"/>
              <a:pathLst>
                <a:path w="2488565" h="871220">
                  <a:moveTo>
                    <a:pt x="0" y="0"/>
                  </a:moveTo>
                  <a:lnTo>
                    <a:pt x="0" y="871223"/>
                  </a:lnTo>
                </a:path>
                <a:path w="2488565" h="871220">
                  <a:moveTo>
                    <a:pt x="2488469" y="0"/>
                  </a:moveTo>
                  <a:lnTo>
                    <a:pt x="2488469" y="871223"/>
                  </a:lnTo>
                </a:path>
              </a:pathLst>
            </a:custGeom>
            <a:ln w="38099">
              <a:solidFill>
                <a:srgbClr val="04183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54922" y="3400318"/>
              <a:ext cx="6580505" cy="1615440"/>
            </a:xfrm>
            <a:custGeom>
              <a:avLst/>
              <a:gdLst/>
              <a:ahLst/>
              <a:cxnLst/>
              <a:rect l="l" t="t" r="r" b="b"/>
              <a:pathLst>
                <a:path w="6580505" h="1615439">
                  <a:moveTo>
                    <a:pt x="6579886" y="1614896"/>
                  </a:moveTo>
                  <a:lnTo>
                    <a:pt x="0" y="1614896"/>
                  </a:lnTo>
                  <a:lnTo>
                    <a:pt x="0" y="0"/>
                  </a:lnTo>
                  <a:lnTo>
                    <a:pt x="6579886" y="0"/>
                  </a:lnTo>
                  <a:lnTo>
                    <a:pt x="6579886" y="1614896"/>
                  </a:lnTo>
                  <a:close/>
                </a:path>
              </a:pathLst>
            </a:custGeom>
            <a:solidFill>
              <a:srgbClr val="F9977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53548" y="503825"/>
            <a:ext cx="13131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5"/>
              <a:t>Refleksi</a:t>
            </a:r>
            <a:endParaRPr sz="2800"/>
          </a:p>
        </p:txBody>
      </p:sp>
      <p:sp>
        <p:nvSpPr>
          <p:cNvPr id="10" name="object 10"/>
          <p:cNvSpPr txBox="1"/>
          <p:nvPr/>
        </p:nvSpPr>
        <p:spPr>
          <a:xfrm>
            <a:off x="1426993" y="3664075"/>
            <a:ext cx="6216650" cy="10769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323215" marR="144145" indent="-311150">
              <a:lnSpc>
                <a:spcPts val="1650"/>
              </a:lnSpc>
              <a:spcBef>
                <a:spcPts val="180"/>
              </a:spcBef>
              <a:buFont typeface="Arial"/>
              <a:buChar char="●"/>
              <a:tabLst>
                <a:tab pos="322580" algn="l"/>
                <a:tab pos="323850" algn="l"/>
              </a:tabLst>
            </a:pPr>
            <a:r>
              <a:rPr dirty="0" sz="1400" spc="-114">
                <a:latin typeface="Verdana"/>
                <a:cs typeface="Verdana"/>
              </a:rPr>
              <a:t>Di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75">
                <a:latin typeface="Verdana"/>
                <a:cs typeface="Verdana"/>
              </a:rPr>
              <a:t>masa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70">
                <a:latin typeface="Verdana"/>
                <a:cs typeface="Verdana"/>
              </a:rPr>
              <a:t>depan,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55">
                <a:latin typeface="Verdana"/>
                <a:cs typeface="Verdana"/>
              </a:rPr>
              <a:t>pengetahuan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45">
                <a:latin typeface="Verdana"/>
                <a:cs typeface="Verdana"/>
              </a:rPr>
              <a:t>dan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-75">
                <a:latin typeface="Verdana"/>
                <a:cs typeface="Verdana"/>
              </a:rPr>
              <a:t>keterampilan,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45">
                <a:latin typeface="Verdana"/>
                <a:cs typeface="Verdana"/>
              </a:rPr>
              <a:t>dan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sikap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dari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-75">
                <a:latin typeface="Verdana"/>
                <a:cs typeface="Verdana"/>
              </a:rPr>
              <a:t>projek  </a:t>
            </a:r>
            <a:r>
              <a:rPr dirty="0" sz="1400" spc="-55">
                <a:latin typeface="Verdana"/>
                <a:cs typeface="Verdana"/>
              </a:rPr>
              <a:t>kewirausahaan </a:t>
            </a:r>
            <a:r>
              <a:rPr dirty="0" sz="1400" spc="-50">
                <a:latin typeface="Verdana"/>
                <a:cs typeface="Verdana"/>
              </a:rPr>
              <a:t>akan </a:t>
            </a:r>
            <a:r>
              <a:rPr dirty="0" sz="1400" spc="-110">
                <a:latin typeface="Verdana"/>
                <a:cs typeface="Verdana"/>
              </a:rPr>
              <a:t>membantuku</a:t>
            </a:r>
            <a:r>
              <a:rPr dirty="0" sz="1400" spc="-210">
                <a:latin typeface="Verdana"/>
                <a:cs typeface="Verdana"/>
              </a:rPr>
              <a:t> </a:t>
            </a:r>
            <a:r>
              <a:rPr dirty="0" sz="1400" spc="-75">
                <a:latin typeface="Verdana"/>
                <a:cs typeface="Verdana"/>
              </a:rPr>
              <a:t>dalam…</a:t>
            </a:r>
            <a:endParaRPr sz="1400">
              <a:latin typeface="Verdana"/>
              <a:cs typeface="Verdana"/>
            </a:endParaRPr>
          </a:p>
          <a:p>
            <a:pPr marL="323215" marR="5080" indent="-311150">
              <a:lnSpc>
                <a:spcPts val="1650"/>
              </a:lnSpc>
              <a:buFont typeface="Arial"/>
              <a:buChar char="●"/>
              <a:tabLst>
                <a:tab pos="322580" algn="l"/>
                <a:tab pos="323850" algn="l"/>
              </a:tabLst>
            </a:pPr>
            <a:r>
              <a:rPr dirty="0" sz="1400" spc="-60">
                <a:latin typeface="Verdana"/>
                <a:cs typeface="Verdana"/>
              </a:rPr>
              <a:t>Projek </a:t>
            </a:r>
            <a:r>
              <a:rPr dirty="0" sz="1400" spc="-50">
                <a:latin typeface="Verdana"/>
                <a:cs typeface="Verdana"/>
              </a:rPr>
              <a:t>usahaku akan </a:t>
            </a:r>
            <a:r>
              <a:rPr dirty="0" sz="1400" spc="-114">
                <a:latin typeface="Verdana"/>
                <a:cs typeface="Verdana"/>
              </a:rPr>
              <a:t>memberikan </a:t>
            </a:r>
            <a:r>
              <a:rPr dirty="0" sz="1400" spc="-70">
                <a:latin typeface="Verdana"/>
                <a:cs typeface="Verdana"/>
              </a:rPr>
              <a:t>dampak </a:t>
            </a:r>
            <a:r>
              <a:rPr dirty="0" sz="1400" spc="-30">
                <a:latin typeface="Verdana"/>
                <a:cs typeface="Verdana"/>
              </a:rPr>
              <a:t>bagi </a:t>
            </a:r>
            <a:r>
              <a:rPr dirty="0" sz="1400" spc="-80">
                <a:latin typeface="Verdana"/>
                <a:cs typeface="Verdana"/>
              </a:rPr>
              <a:t>perkembangan</a:t>
            </a:r>
            <a:r>
              <a:rPr dirty="0" sz="1400" spc="-355">
                <a:latin typeface="Verdana"/>
                <a:cs typeface="Verdana"/>
              </a:rPr>
              <a:t> </a:t>
            </a:r>
            <a:r>
              <a:rPr dirty="0" sz="1400" spc="-110">
                <a:latin typeface="Verdana"/>
                <a:cs typeface="Verdana"/>
              </a:rPr>
              <a:t>ekonomi  </a:t>
            </a:r>
            <a:r>
              <a:rPr dirty="0" sz="1400" spc="-55">
                <a:latin typeface="Verdana"/>
                <a:cs typeface="Verdana"/>
              </a:rPr>
              <a:t>daerahku karena</a:t>
            </a:r>
            <a:r>
              <a:rPr dirty="0" sz="1400" spc="-160">
                <a:latin typeface="Verdana"/>
                <a:cs typeface="Verdana"/>
              </a:rPr>
              <a:t> </a:t>
            </a:r>
            <a:r>
              <a:rPr dirty="0" sz="1400" spc="-100">
                <a:latin typeface="Verdana"/>
                <a:cs typeface="Verdana"/>
              </a:rPr>
              <a:t>….</a:t>
            </a:r>
            <a:endParaRPr sz="1400">
              <a:latin typeface="Verdana"/>
              <a:cs typeface="Verdana"/>
            </a:endParaRPr>
          </a:p>
          <a:p>
            <a:pPr marL="323215" indent="-311150">
              <a:lnSpc>
                <a:spcPts val="1600"/>
              </a:lnSpc>
              <a:buFont typeface="Arial"/>
              <a:buChar char="●"/>
              <a:tabLst>
                <a:tab pos="322580" algn="l"/>
                <a:tab pos="323850" algn="l"/>
              </a:tabLst>
            </a:pPr>
            <a:r>
              <a:rPr dirty="0" sz="1400" spc="-60">
                <a:latin typeface="Verdana"/>
                <a:cs typeface="Verdana"/>
              </a:rPr>
              <a:t>Projek </a:t>
            </a:r>
            <a:r>
              <a:rPr dirty="0" sz="1400" spc="-50">
                <a:latin typeface="Verdana"/>
                <a:cs typeface="Verdana"/>
              </a:rPr>
              <a:t>usahaku akan berhasil </a:t>
            </a:r>
            <a:r>
              <a:rPr dirty="0" sz="1400" spc="-45">
                <a:latin typeface="Verdana"/>
                <a:cs typeface="Verdana"/>
              </a:rPr>
              <a:t>dan</a:t>
            </a:r>
            <a:r>
              <a:rPr dirty="0" sz="1400" spc="-360">
                <a:latin typeface="Verdana"/>
                <a:cs typeface="Verdana"/>
              </a:rPr>
              <a:t> </a:t>
            </a:r>
            <a:r>
              <a:rPr dirty="0" sz="1400" spc="-65">
                <a:latin typeface="Verdana"/>
                <a:cs typeface="Verdana"/>
              </a:rPr>
              <a:t>berkelanjutan </a:t>
            </a:r>
            <a:r>
              <a:rPr dirty="0" sz="1400" spc="-85">
                <a:latin typeface="Verdana"/>
                <a:cs typeface="Verdana"/>
              </a:rPr>
              <a:t>jika….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65192" y="1315022"/>
            <a:ext cx="2014220" cy="1171575"/>
          </a:xfrm>
          <a:custGeom>
            <a:avLst/>
            <a:gdLst/>
            <a:ahLst/>
            <a:cxnLst/>
            <a:rect l="l" t="t" r="r" b="b"/>
            <a:pathLst>
              <a:path w="2014220" h="1171575">
                <a:moveTo>
                  <a:pt x="2013595" y="1171497"/>
                </a:moveTo>
                <a:lnTo>
                  <a:pt x="0" y="1171497"/>
                </a:lnTo>
                <a:lnTo>
                  <a:pt x="0" y="0"/>
                </a:lnTo>
                <a:lnTo>
                  <a:pt x="2013595" y="0"/>
                </a:lnTo>
                <a:lnTo>
                  <a:pt x="2013595" y="1171497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861546" y="1378862"/>
            <a:ext cx="1417955" cy="668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95">
                <a:latin typeface="Verdana"/>
                <a:cs typeface="Verdana"/>
              </a:rPr>
              <a:t>Keterampilan</a:t>
            </a:r>
            <a:endParaRPr sz="1800">
              <a:latin typeface="Verdana"/>
              <a:cs typeface="Verdana"/>
            </a:endParaRPr>
          </a:p>
          <a:p>
            <a:pPr algn="ctr" marL="40005" marR="33655">
              <a:lnSpc>
                <a:spcPts val="1420"/>
              </a:lnSpc>
              <a:spcBef>
                <a:spcPts val="100"/>
              </a:spcBef>
            </a:pPr>
            <a:r>
              <a:rPr dirty="0" sz="1200" spc="-5">
                <a:latin typeface="Verdana"/>
                <a:cs typeface="Verdana"/>
              </a:rPr>
              <a:t>apa </a:t>
            </a:r>
            <a:r>
              <a:rPr dirty="0" sz="1200" spc="-40">
                <a:latin typeface="Verdana"/>
                <a:cs typeface="Verdana"/>
              </a:rPr>
              <a:t>yang </a:t>
            </a:r>
            <a:r>
              <a:rPr dirty="0" sz="1200" spc="-50">
                <a:latin typeface="Verdana"/>
                <a:cs typeface="Verdana"/>
              </a:rPr>
              <a:t>aku</a:t>
            </a:r>
            <a:r>
              <a:rPr dirty="0" sz="1200" spc="-295">
                <a:latin typeface="Verdana"/>
                <a:cs typeface="Verdana"/>
              </a:rPr>
              <a:t> </a:t>
            </a:r>
            <a:r>
              <a:rPr dirty="0" sz="1200" spc="-30">
                <a:latin typeface="Verdana"/>
                <a:cs typeface="Verdana"/>
              </a:rPr>
              <a:t>latih  </a:t>
            </a:r>
            <a:r>
              <a:rPr dirty="0" sz="1200" spc="-40">
                <a:latin typeface="Verdana"/>
                <a:cs typeface="Verdana"/>
              </a:rPr>
              <a:t>di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69683" y="2020084"/>
            <a:ext cx="1602105" cy="389255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677545" marR="5080" indent="-665480">
              <a:lnSpc>
                <a:spcPts val="1420"/>
              </a:lnSpc>
              <a:spcBef>
                <a:spcPts val="160"/>
              </a:spcBef>
            </a:pPr>
            <a:r>
              <a:rPr dirty="0" sz="1200" spc="-55">
                <a:latin typeface="Verdana"/>
                <a:cs typeface="Verdana"/>
              </a:rPr>
              <a:t>Projek</a:t>
            </a:r>
            <a:r>
              <a:rPr dirty="0" sz="1200" spc="-14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Kewirausahaan  </a:t>
            </a:r>
            <a:r>
              <a:rPr dirty="0" sz="1200" spc="-35">
                <a:latin typeface="Verdana"/>
                <a:cs typeface="Verdana"/>
              </a:rPr>
              <a:t>ini?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28447" y="1315022"/>
            <a:ext cx="2014220" cy="1171575"/>
          </a:xfrm>
          <a:custGeom>
            <a:avLst/>
            <a:gdLst/>
            <a:ahLst/>
            <a:cxnLst/>
            <a:rect l="l" t="t" r="r" b="b"/>
            <a:pathLst>
              <a:path w="2014220" h="1171575">
                <a:moveTo>
                  <a:pt x="2013595" y="1171497"/>
                </a:moveTo>
                <a:lnTo>
                  <a:pt x="0" y="1171497"/>
                </a:lnTo>
                <a:lnTo>
                  <a:pt x="0" y="0"/>
                </a:lnTo>
                <a:lnTo>
                  <a:pt x="2013595" y="0"/>
                </a:lnTo>
                <a:lnTo>
                  <a:pt x="2013595" y="1171497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328870" y="1469349"/>
            <a:ext cx="1807210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100"/>
              </a:spcBef>
            </a:pPr>
            <a:r>
              <a:rPr dirty="0" sz="1800" spc="-65">
                <a:latin typeface="Verdana"/>
                <a:cs typeface="Verdana"/>
              </a:rPr>
              <a:t>Pengetahuan</a:t>
            </a:r>
            <a:endParaRPr sz="1800">
              <a:latin typeface="Verdana"/>
              <a:cs typeface="Verdana"/>
            </a:endParaRPr>
          </a:p>
          <a:p>
            <a:pPr algn="ctr" marL="12700" marR="5080">
              <a:lnSpc>
                <a:spcPts val="1420"/>
              </a:lnSpc>
              <a:spcBef>
                <a:spcPts val="100"/>
              </a:spcBef>
            </a:pPr>
            <a:r>
              <a:rPr dirty="0" sz="1200" spc="-5">
                <a:latin typeface="Verdana"/>
                <a:cs typeface="Verdana"/>
              </a:rPr>
              <a:t>apa </a:t>
            </a:r>
            <a:r>
              <a:rPr dirty="0" sz="1200" spc="-40">
                <a:latin typeface="Verdana"/>
                <a:cs typeface="Verdana"/>
              </a:rPr>
              <a:t>yang </a:t>
            </a:r>
            <a:r>
              <a:rPr dirty="0" sz="1200" spc="-50">
                <a:latin typeface="Verdana"/>
                <a:cs typeface="Verdana"/>
              </a:rPr>
              <a:t>aku </a:t>
            </a:r>
            <a:r>
              <a:rPr dirty="0" sz="1200">
                <a:latin typeface="Verdana"/>
                <a:cs typeface="Verdana"/>
              </a:rPr>
              <a:t>dapat</a:t>
            </a:r>
            <a:r>
              <a:rPr dirty="0" sz="1200" spc="-320">
                <a:latin typeface="Verdana"/>
                <a:cs typeface="Verdana"/>
              </a:rPr>
              <a:t> </a:t>
            </a:r>
            <a:r>
              <a:rPr dirty="0" sz="1200" spc="-25">
                <a:latin typeface="Verdana"/>
                <a:cs typeface="Verdana"/>
              </a:rPr>
              <a:t>dari  </a:t>
            </a:r>
            <a:r>
              <a:rPr dirty="0" sz="1200" spc="-55">
                <a:latin typeface="Verdana"/>
                <a:cs typeface="Verdana"/>
              </a:rPr>
              <a:t>Projek </a:t>
            </a:r>
            <a:r>
              <a:rPr dirty="0" sz="1200" spc="-50">
                <a:latin typeface="Verdana"/>
                <a:cs typeface="Verdana"/>
              </a:rPr>
              <a:t>Kewirausahaan  </a:t>
            </a:r>
            <a:r>
              <a:rPr dirty="0" sz="1200" spc="-35">
                <a:latin typeface="Verdana"/>
                <a:cs typeface="Verdana"/>
              </a:rPr>
              <a:t>ini?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56737" y="1315022"/>
            <a:ext cx="2014220" cy="1171575"/>
          </a:xfrm>
          <a:custGeom>
            <a:avLst/>
            <a:gdLst/>
            <a:ahLst/>
            <a:cxnLst/>
            <a:rect l="l" t="t" r="r" b="b"/>
            <a:pathLst>
              <a:path w="2014220" h="1171575">
                <a:moveTo>
                  <a:pt x="2013595" y="1171497"/>
                </a:moveTo>
                <a:lnTo>
                  <a:pt x="0" y="1171497"/>
                </a:lnTo>
                <a:lnTo>
                  <a:pt x="0" y="0"/>
                </a:lnTo>
                <a:lnTo>
                  <a:pt x="2013595" y="0"/>
                </a:lnTo>
                <a:lnTo>
                  <a:pt x="2013595" y="1171497"/>
                </a:lnTo>
                <a:close/>
              </a:path>
            </a:pathLst>
          </a:custGeom>
          <a:solidFill>
            <a:srgbClr val="A3CA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261227" y="1378862"/>
            <a:ext cx="1602105" cy="1030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latin typeface="Verdana"/>
                <a:cs typeface="Verdana"/>
              </a:rPr>
              <a:t>Sikap</a:t>
            </a:r>
            <a:endParaRPr sz="1800">
              <a:latin typeface="Verdana"/>
              <a:cs typeface="Verdana"/>
            </a:endParaRPr>
          </a:p>
          <a:p>
            <a:pPr algn="ctr" marL="23495" marR="17145">
              <a:lnSpc>
                <a:spcPts val="1420"/>
              </a:lnSpc>
              <a:spcBef>
                <a:spcPts val="100"/>
              </a:spcBef>
            </a:pPr>
            <a:r>
              <a:rPr dirty="0" sz="1200" spc="-5">
                <a:latin typeface="Verdana"/>
                <a:cs typeface="Verdana"/>
              </a:rPr>
              <a:t>apa </a:t>
            </a:r>
            <a:r>
              <a:rPr dirty="0" sz="1200" spc="-40">
                <a:latin typeface="Verdana"/>
                <a:cs typeface="Verdana"/>
              </a:rPr>
              <a:t>yang </a:t>
            </a:r>
            <a:r>
              <a:rPr dirty="0" sz="1200" spc="-50">
                <a:latin typeface="Verdana"/>
                <a:cs typeface="Verdana"/>
              </a:rPr>
              <a:t>aku</a:t>
            </a:r>
            <a:r>
              <a:rPr dirty="0" sz="1200" spc="-300">
                <a:latin typeface="Verdana"/>
                <a:cs typeface="Verdana"/>
              </a:rPr>
              <a:t> </a:t>
            </a:r>
            <a:r>
              <a:rPr dirty="0" sz="1200" spc="-55">
                <a:latin typeface="Verdana"/>
                <a:cs typeface="Verdana"/>
              </a:rPr>
              <a:t>bangun  </a:t>
            </a:r>
            <a:r>
              <a:rPr dirty="0" sz="1200" spc="-25">
                <a:latin typeface="Verdana"/>
                <a:cs typeface="Verdana"/>
              </a:rPr>
              <a:t>dari</a:t>
            </a:r>
            <a:endParaRPr sz="1200">
              <a:latin typeface="Verdana"/>
              <a:cs typeface="Verdana"/>
            </a:endParaRPr>
          </a:p>
          <a:p>
            <a:pPr marL="677545" marR="5080" indent="-665480">
              <a:lnSpc>
                <a:spcPts val="1420"/>
              </a:lnSpc>
              <a:spcBef>
                <a:spcPts val="10"/>
              </a:spcBef>
            </a:pPr>
            <a:r>
              <a:rPr dirty="0" sz="1200" spc="-55">
                <a:latin typeface="Verdana"/>
                <a:cs typeface="Verdana"/>
              </a:rPr>
              <a:t>Projek</a:t>
            </a:r>
            <a:r>
              <a:rPr dirty="0" sz="1200" spc="-14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Kewirausahaan  </a:t>
            </a:r>
            <a:r>
              <a:rPr dirty="0" sz="1200" spc="-35">
                <a:latin typeface="Verdana"/>
                <a:cs typeface="Verdana"/>
              </a:rPr>
              <a:t>ini?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85</a:t>
            </a:fld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939800">
              <a:lnSpc>
                <a:spcPct val="100000"/>
              </a:lnSpc>
              <a:spcBef>
                <a:spcPts val="100"/>
              </a:spcBef>
            </a:pPr>
            <a:r>
              <a:rPr dirty="0" spc="-280"/>
              <a:t>Sekian  </a:t>
            </a:r>
            <a:r>
              <a:rPr dirty="0" spc="-420"/>
              <a:t>Terima</a:t>
            </a:r>
            <a:r>
              <a:rPr dirty="0" spc="-480"/>
              <a:t> </a:t>
            </a:r>
            <a:r>
              <a:rPr dirty="0" spc="-190"/>
              <a:t>kasih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85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756103" y="3672493"/>
            <a:ext cx="212852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 b="1">
                <a:latin typeface="Noto Sans"/>
                <a:cs typeface="Noto Sans"/>
                <a:hlinkClick r:id="rId2"/>
              </a:rPr>
              <a:t>evy.verawaty@gmail.com</a:t>
            </a:r>
            <a:endParaRPr sz="13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473" y="22150"/>
            <a:ext cx="645858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500" spc="-155"/>
              <a:t>RELEVANSI </a:t>
            </a:r>
            <a:r>
              <a:rPr dirty="0" sz="2500" spc="-85"/>
              <a:t>PROJEK </a:t>
            </a:r>
            <a:r>
              <a:rPr dirty="0" sz="2500" spc="-305"/>
              <a:t>INI </a:t>
            </a:r>
            <a:r>
              <a:rPr dirty="0" sz="2500" spc="-190"/>
              <a:t>BAGI </a:t>
            </a:r>
            <a:r>
              <a:rPr dirty="0" sz="2500" spc="-110"/>
              <a:t>SEKOLAH</a:t>
            </a:r>
            <a:r>
              <a:rPr dirty="0" sz="2500" spc="-229"/>
              <a:t> </a:t>
            </a:r>
            <a:r>
              <a:rPr dirty="0" sz="2500" spc="-160"/>
              <a:t>DAN  </a:t>
            </a:r>
            <a:r>
              <a:rPr dirty="0" sz="2500" spc="-114"/>
              <a:t>SEMUA </a:t>
            </a:r>
            <a:r>
              <a:rPr dirty="0" sz="2500" spc="-175"/>
              <a:t>GURU </a:t>
            </a:r>
            <a:r>
              <a:rPr dirty="0" sz="2500" spc="-80"/>
              <a:t>MATA</a:t>
            </a:r>
            <a:r>
              <a:rPr dirty="0" sz="2500" spc="-285"/>
              <a:t> </a:t>
            </a:r>
            <a:r>
              <a:rPr dirty="0" sz="2500" spc="-60"/>
              <a:t>PELAJARAN</a:t>
            </a:r>
            <a:endParaRPr sz="2500"/>
          </a:p>
        </p:txBody>
      </p:sp>
      <p:sp>
        <p:nvSpPr>
          <p:cNvPr id="5" name="object 5"/>
          <p:cNvSpPr txBox="1"/>
          <p:nvPr/>
        </p:nvSpPr>
        <p:spPr>
          <a:xfrm>
            <a:off x="8792896" y="4804895"/>
            <a:ext cx="265430" cy="2508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 sz="1300">
                <a:solidFill>
                  <a:srgbClr val="041834"/>
                </a:solidFill>
                <a:latin typeface="Noto Sans"/>
                <a:cs typeface="Noto Sans"/>
              </a:rPr>
              <a:t>15</a:t>
            </a:fld>
            <a:endParaRPr sz="1300">
              <a:latin typeface="Noto Sans"/>
              <a:cs typeface="Noto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9096" y="971682"/>
            <a:ext cx="4453890" cy="3507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marR="193040" indent="-305435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dirty="0" sz="1000" spc="-10">
                <a:latin typeface="Noto Sans"/>
                <a:cs typeface="Noto Sans"/>
              </a:rPr>
              <a:t>Salah satu </a:t>
            </a:r>
            <a:r>
              <a:rPr dirty="0" sz="1000" spc="-20">
                <a:latin typeface="Noto Sans"/>
                <a:cs typeface="Noto Sans"/>
              </a:rPr>
              <a:t>agenda strategis </a:t>
            </a:r>
            <a:r>
              <a:rPr dirty="0" sz="1000" spc="-15">
                <a:latin typeface="Noto Sans"/>
                <a:cs typeface="Noto Sans"/>
              </a:rPr>
              <a:t>pembangunan </a:t>
            </a:r>
            <a:r>
              <a:rPr dirty="0" sz="1000" spc="-10">
                <a:latin typeface="Noto Sans"/>
                <a:cs typeface="Noto Sans"/>
              </a:rPr>
              <a:t>kepemudaan adalah  menciptakan </a:t>
            </a:r>
            <a:r>
              <a:rPr dirty="0" sz="1000" spc="-20">
                <a:latin typeface="Noto Sans"/>
                <a:cs typeface="Noto Sans"/>
              </a:rPr>
              <a:t>generasi </a:t>
            </a:r>
            <a:r>
              <a:rPr dirty="0" sz="1000" spc="-10">
                <a:latin typeface="Noto Sans"/>
                <a:cs typeface="Noto Sans"/>
              </a:rPr>
              <a:t>penerus masa depan </a:t>
            </a:r>
            <a:r>
              <a:rPr dirty="0" sz="1000" spc="-20">
                <a:latin typeface="Noto Sans"/>
                <a:cs typeface="Noto Sans"/>
              </a:rPr>
              <a:t>bangsa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30">
                <a:latin typeface="Noto Sans"/>
                <a:cs typeface="Noto Sans"/>
              </a:rPr>
              <a:t>tangguh,  </a:t>
            </a:r>
            <a:r>
              <a:rPr dirty="0" sz="1000" spc="-10">
                <a:latin typeface="Noto Sans"/>
                <a:cs typeface="Noto Sans"/>
              </a:rPr>
              <a:t>mandiri dan berdaya </a:t>
            </a:r>
            <a:r>
              <a:rPr dirty="0" sz="1000" spc="-25">
                <a:latin typeface="Noto Sans"/>
                <a:cs typeface="Noto Sans"/>
              </a:rPr>
              <a:t>saing, </a:t>
            </a:r>
            <a:r>
              <a:rPr dirty="0" sz="1000" spc="-10">
                <a:latin typeface="Noto Sans"/>
                <a:cs typeface="Noto Sans"/>
              </a:rPr>
              <a:t>terlebih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10">
                <a:latin typeface="Noto Sans"/>
                <a:cs typeface="Noto Sans"/>
              </a:rPr>
              <a:t>memasuki era Revolusi  </a:t>
            </a:r>
            <a:r>
              <a:rPr dirty="0" sz="1000" spc="-20">
                <a:latin typeface="Noto Sans"/>
                <a:cs typeface="Noto Sans"/>
              </a:rPr>
              <a:t>Industri </a:t>
            </a:r>
            <a:r>
              <a:rPr dirty="0" sz="1000" spc="-5">
                <a:latin typeface="Noto Sans"/>
                <a:cs typeface="Noto Sans"/>
              </a:rPr>
              <a:t>4.0 </a:t>
            </a:r>
            <a:r>
              <a:rPr dirty="0" sz="1000" spc="-10">
                <a:latin typeface="Noto Sans"/>
                <a:cs typeface="Noto Sans"/>
              </a:rPr>
              <a:t>dan </a:t>
            </a:r>
            <a:r>
              <a:rPr dirty="0" sz="1000" spc="-20">
                <a:latin typeface="Noto Sans"/>
                <a:cs typeface="Noto Sans"/>
              </a:rPr>
              <a:t>peluang </a:t>
            </a:r>
            <a:r>
              <a:rPr dirty="0" sz="1000" spc="-10">
                <a:latin typeface="Noto Sans"/>
                <a:cs typeface="Noto Sans"/>
              </a:rPr>
              <a:t>bonus </a:t>
            </a:r>
            <a:r>
              <a:rPr dirty="0" sz="1000" spc="-20">
                <a:latin typeface="Noto Sans"/>
                <a:cs typeface="Noto Sans"/>
              </a:rPr>
              <a:t>demograﬁ. </a:t>
            </a:r>
            <a:r>
              <a:rPr dirty="0" sz="1000" spc="-10">
                <a:latin typeface="Noto Sans"/>
                <a:cs typeface="Noto Sans"/>
              </a:rPr>
              <a:t>Menyadari </a:t>
            </a:r>
            <a:r>
              <a:rPr dirty="0" sz="1000" spc="-20">
                <a:latin typeface="Noto Sans"/>
                <a:cs typeface="Noto Sans"/>
              </a:rPr>
              <a:t>pentingnya  </a:t>
            </a:r>
            <a:r>
              <a:rPr dirty="0" sz="1000" spc="-10">
                <a:latin typeface="Noto Sans"/>
                <a:cs typeface="Noto Sans"/>
              </a:rPr>
              <a:t>peran dan </a:t>
            </a:r>
            <a:r>
              <a:rPr dirty="0" sz="1000" spc="-20">
                <a:latin typeface="Noto Sans"/>
                <a:cs typeface="Noto Sans"/>
              </a:rPr>
              <a:t>fungsi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melekat pada </a:t>
            </a:r>
            <a:r>
              <a:rPr dirty="0" sz="1000" spc="-15">
                <a:latin typeface="Noto Sans"/>
                <a:cs typeface="Noto Sans"/>
              </a:rPr>
              <a:t>pemuda, </a:t>
            </a:r>
            <a:r>
              <a:rPr dirty="0" sz="1000" spc="-10">
                <a:latin typeface="Noto Sans"/>
                <a:cs typeface="Noto Sans"/>
              </a:rPr>
              <a:t>maka pemerintah  </a:t>
            </a:r>
            <a:r>
              <a:rPr dirty="0" sz="1000" spc="-15">
                <a:latin typeface="Noto Sans"/>
                <a:cs typeface="Noto Sans"/>
              </a:rPr>
              <a:t>Indonesia </a:t>
            </a:r>
            <a:r>
              <a:rPr dirty="0" sz="1000" spc="-10">
                <a:latin typeface="Noto Sans"/>
                <a:cs typeface="Noto Sans"/>
              </a:rPr>
              <a:t>berusaha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20">
                <a:latin typeface="Noto Sans"/>
                <a:cs typeface="Noto Sans"/>
              </a:rPr>
              <a:t>mengembangkan segenap </a:t>
            </a:r>
            <a:r>
              <a:rPr dirty="0" sz="1000" spc="-10">
                <a:latin typeface="Noto Sans"/>
                <a:cs typeface="Noto Sans"/>
              </a:rPr>
              <a:t>potensi </a:t>
            </a:r>
            <a:r>
              <a:rPr dirty="0" sz="1000" spc="-30">
                <a:latin typeface="Noto Sans"/>
                <a:cs typeface="Noto Sans"/>
              </a:rPr>
              <a:t>yang  </a:t>
            </a:r>
            <a:r>
              <a:rPr dirty="0" sz="1000" spc="-10">
                <a:latin typeface="Noto Sans"/>
                <a:cs typeface="Noto Sans"/>
              </a:rPr>
              <a:t>ada melalui </a:t>
            </a:r>
            <a:r>
              <a:rPr dirty="0" sz="1000" spc="-15">
                <a:latin typeface="Noto Sans"/>
                <a:cs typeface="Noto Sans"/>
              </a:rPr>
              <a:t>penyadaran, pemberdayaan, </a:t>
            </a:r>
            <a:r>
              <a:rPr dirty="0" sz="1000" spc="-20">
                <a:latin typeface="Noto Sans"/>
                <a:cs typeface="Noto Sans"/>
              </a:rPr>
              <a:t>pengembangan  </a:t>
            </a:r>
            <a:r>
              <a:rPr dirty="0" sz="1000" spc="-10">
                <a:latin typeface="Noto Sans"/>
                <a:cs typeface="Noto Sans"/>
              </a:rPr>
              <a:t>kepemudaan di </a:t>
            </a:r>
            <a:r>
              <a:rPr dirty="0" sz="1000" spc="-20">
                <a:latin typeface="Noto Sans"/>
                <a:cs typeface="Noto Sans"/>
              </a:rPr>
              <a:t>segala bidang, sebagai bagian </a:t>
            </a:r>
            <a:r>
              <a:rPr dirty="0" sz="1000" spc="-10">
                <a:latin typeface="Noto Sans"/>
                <a:cs typeface="Noto Sans"/>
              </a:rPr>
              <a:t>dari </a:t>
            </a:r>
            <a:r>
              <a:rPr dirty="0" sz="1000" spc="-15">
                <a:latin typeface="Noto Sans"/>
                <a:cs typeface="Noto Sans"/>
              </a:rPr>
              <a:t>pembangunan  </a:t>
            </a:r>
            <a:r>
              <a:rPr dirty="0" sz="1000" spc="-10">
                <a:latin typeface="Noto Sans"/>
                <a:cs typeface="Noto Sans"/>
              </a:rPr>
              <a:t>nasional. (Statistik Pemuda </a:t>
            </a:r>
            <a:r>
              <a:rPr dirty="0" sz="1000" spc="-15">
                <a:latin typeface="Noto Sans"/>
                <a:cs typeface="Noto Sans"/>
              </a:rPr>
              <a:t>Indonesia</a:t>
            </a:r>
            <a:r>
              <a:rPr dirty="0" sz="1000" spc="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2020).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●"/>
            </a:pPr>
            <a:endParaRPr sz="850">
              <a:latin typeface="Noto Sans"/>
              <a:cs typeface="Noto Sans"/>
            </a:endParaRPr>
          </a:p>
          <a:p>
            <a:pPr marL="317500" marR="5080" indent="-305435">
              <a:lnSpc>
                <a:spcPct val="114999"/>
              </a:lnSpc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dirty="0" sz="1000" spc="-20">
                <a:latin typeface="Noto Sans"/>
                <a:cs typeface="Noto Sans"/>
              </a:rPr>
              <a:t>Rangkaian kegiatan </a:t>
            </a:r>
            <a:r>
              <a:rPr dirty="0" sz="1000" spc="-10">
                <a:latin typeface="Noto Sans"/>
                <a:cs typeface="Noto Sans"/>
              </a:rPr>
              <a:t>pada Tema Kewirausahaan </a:t>
            </a:r>
            <a:r>
              <a:rPr dirty="0" sz="1000" spc="-20">
                <a:latin typeface="Noto Sans"/>
                <a:cs typeface="Noto Sans"/>
              </a:rPr>
              <a:t>dengan </a:t>
            </a:r>
            <a:r>
              <a:rPr dirty="0" sz="1000" spc="-10">
                <a:latin typeface="Noto Sans"/>
                <a:cs typeface="Noto Sans"/>
              </a:rPr>
              <a:t>Projek  </a:t>
            </a:r>
            <a:r>
              <a:rPr dirty="0" sz="1000" spc="-25">
                <a:latin typeface="Noto Sans"/>
                <a:cs typeface="Noto Sans"/>
              </a:rPr>
              <a:t>“Menggali </a:t>
            </a:r>
            <a:r>
              <a:rPr dirty="0" sz="1000" spc="-10">
                <a:latin typeface="Noto Sans"/>
                <a:cs typeface="Noto Sans"/>
              </a:rPr>
              <a:t>Potensi </a:t>
            </a:r>
            <a:r>
              <a:rPr dirty="0" sz="1000" spc="-5">
                <a:latin typeface="Noto Sans"/>
                <a:cs typeface="Noto Sans"/>
              </a:rPr>
              <a:t>Daerah </a:t>
            </a:r>
            <a:r>
              <a:rPr dirty="0" sz="1000" spc="-10">
                <a:latin typeface="Noto Sans"/>
                <a:cs typeface="Noto Sans"/>
              </a:rPr>
              <a:t>Lewat Wirausaha Muda” </a:t>
            </a:r>
            <a:r>
              <a:rPr dirty="0" sz="1000" spc="-15">
                <a:latin typeface="Noto Sans"/>
                <a:cs typeface="Noto Sans"/>
              </a:rPr>
              <a:t>melibatkan  </a:t>
            </a:r>
            <a:r>
              <a:rPr dirty="0" sz="1000" spc="-20">
                <a:latin typeface="Noto Sans"/>
                <a:cs typeface="Noto Sans"/>
              </a:rPr>
              <a:t>berbagai </a:t>
            </a:r>
            <a:r>
              <a:rPr dirty="0" sz="1000" spc="-10">
                <a:latin typeface="Noto Sans"/>
                <a:cs typeface="Noto Sans"/>
              </a:rPr>
              <a:t>disiplin ilmu dalam pelaksanaannya. </a:t>
            </a:r>
            <a:r>
              <a:rPr dirty="0" sz="1000" spc="-15">
                <a:latin typeface="Noto Sans"/>
                <a:cs typeface="Noto Sans"/>
              </a:rPr>
              <a:t>Pengenalan </a:t>
            </a:r>
            <a:r>
              <a:rPr dirty="0" sz="1000" spc="-10">
                <a:latin typeface="Noto Sans"/>
                <a:cs typeface="Noto Sans"/>
              </a:rPr>
              <a:t>etika dan  </a:t>
            </a:r>
            <a:r>
              <a:rPr dirty="0" sz="1000" spc="-20">
                <a:latin typeface="Noto Sans"/>
                <a:cs typeface="Noto Sans"/>
              </a:rPr>
              <a:t>integritas </a:t>
            </a:r>
            <a:r>
              <a:rPr dirty="0" sz="1000" spc="-10">
                <a:latin typeface="Noto Sans"/>
                <a:cs typeface="Noto Sans"/>
              </a:rPr>
              <a:t>lewat pelajaran </a:t>
            </a:r>
            <a:r>
              <a:rPr dirty="0" sz="1000" spc="-25">
                <a:latin typeface="Noto Sans"/>
                <a:cs typeface="Noto Sans"/>
              </a:rPr>
              <a:t>agama </a:t>
            </a:r>
            <a:r>
              <a:rPr dirty="0" sz="1000" spc="-10">
                <a:latin typeface="Noto Sans"/>
                <a:cs typeface="Noto Sans"/>
              </a:rPr>
              <a:t>dan budi pekerti serta budaya lokal;  pembuatan </a:t>
            </a:r>
            <a:r>
              <a:rPr dirty="0" sz="1000" spc="-20">
                <a:latin typeface="Noto Sans"/>
                <a:cs typeface="Noto Sans"/>
              </a:rPr>
              <a:t>berbagai </a:t>
            </a:r>
            <a:r>
              <a:rPr dirty="0" sz="1000" spc="-10">
                <a:latin typeface="Noto Sans"/>
                <a:cs typeface="Noto Sans"/>
              </a:rPr>
              <a:t>macam teks seperti proposal, </a:t>
            </a:r>
            <a:r>
              <a:rPr dirty="0" sz="1000" spc="-15">
                <a:latin typeface="Noto Sans"/>
                <a:cs typeface="Noto Sans"/>
              </a:rPr>
              <a:t>iklan, </a:t>
            </a:r>
            <a:r>
              <a:rPr dirty="0" sz="1000" spc="-10">
                <a:latin typeface="Noto Sans"/>
                <a:cs typeface="Noto Sans"/>
              </a:rPr>
              <a:t>surat </a:t>
            </a:r>
            <a:r>
              <a:rPr dirty="0" sz="1000" spc="-30">
                <a:latin typeface="Noto Sans"/>
                <a:cs typeface="Noto Sans"/>
              </a:rPr>
              <a:t>yang  </a:t>
            </a:r>
            <a:r>
              <a:rPr dirty="0" sz="1000" spc="-10">
                <a:latin typeface="Noto Sans"/>
                <a:cs typeface="Noto Sans"/>
              </a:rPr>
              <a:t>melibatkan pelajaran bahasa; </a:t>
            </a:r>
            <a:r>
              <a:rPr dirty="0" sz="1000" spc="-20">
                <a:latin typeface="Noto Sans"/>
                <a:cs typeface="Noto Sans"/>
              </a:rPr>
              <a:t>penghitungan </a:t>
            </a:r>
            <a:r>
              <a:rPr dirty="0" sz="1000" spc="-10">
                <a:latin typeface="Noto Sans"/>
                <a:cs typeface="Noto Sans"/>
              </a:rPr>
              <a:t>dasar hasil </a:t>
            </a:r>
            <a:r>
              <a:rPr dirty="0" sz="1000" spc="-15">
                <a:latin typeface="Noto Sans"/>
                <a:cs typeface="Noto Sans"/>
              </a:rPr>
              <a:t>survey, </a:t>
            </a:r>
            <a:r>
              <a:rPr dirty="0" sz="1000" spc="-25">
                <a:latin typeface="Noto Sans"/>
                <a:cs typeface="Noto Sans"/>
              </a:rPr>
              <a:t>harga,  </a:t>
            </a:r>
            <a:r>
              <a:rPr dirty="0" sz="1000" spc="-10">
                <a:latin typeface="Noto Sans"/>
                <a:cs typeface="Noto Sans"/>
              </a:rPr>
              <a:t>dan biaya dari pelajaran Matematika; </a:t>
            </a:r>
            <a:r>
              <a:rPr dirty="0" sz="1000" spc="-15">
                <a:latin typeface="Noto Sans"/>
                <a:cs typeface="Noto Sans"/>
              </a:rPr>
              <a:t>pengenalan </a:t>
            </a:r>
            <a:r>
              <a:rPr dirty="0" sz="1000" spc="-10">
                <a:latin typeface="Noto Sans"/>
                <a:cs typeface="Noto Sans"/>
              </a:rPr>
              <a:t>potensi daerah  lewat pelajaran </a:t>
            </a:r>
            <a:r>
              <a:rPr dirty="0" sz="1000" spc="-25">
                <a:latin typeface="Noto Sans"/>
                <a:cs typeface="Noto Sans"/>
              </a:rPr>
              <a:t>IPS </a:t>
            </a:r>
            <a:r>
              <a:rPr dirty="0" sz="1000" spc="-10">
                <a:latin typeface="Noto Sans"/>
                <a:cs typeface="Noto Sans"/>
              </a:rPr>
              <a:t>dan </a:t>
            </a:r>
            <a:r>
              <a:rPr dirty="0" sz="1000" spc="-30">
                <a:latin typeface="Noto Sans"/>
                <a:cs typeface="Noto Sans"/>
              </a:rPr>
              <a:t>IPA, </a:t>
            </a:r>
            <a:r>
              <a:rPr dirty="0" sz="1000" spc="-10">
                <a:latin typeface="Noto Sans"/>
                <a:cs typeface="Noto Sans"/>
              </a:rPr>
              <a:t>menumbuhkan sikap kerjasama </a:t>
            </a:r>
            <a:r>
              <a:rPr dirty="0" sz="1000" spc="-15">
                <a:latin typeface="Noto Sans"/>
                <a:cs typeface="Noto Sans"/>
              </a:rPr>
              <a:t>lewat  </a:t>
            </a:r>
            <a:r>
              <a:rPr dirty="0" sz="1000" spc="-10">
                <a:latin typeface="Noto Sans"/>
                <a:cs typeface="Noto Sans"/>
              </a:rPr>
              <a:t>kerja kelompok </a:t>
            </a:r>
            <a:r>
              <a:rPr dirty="0" sz="1000" spc="-20">
                <a:latin typeface="Noto Sans"/>
                <a:cs typeface="Noto Sans"/>
              </a:rPr>
              <a:t>berbagai bidang </a:t>
            </a:r>
            <a:r>
              <a:rPr dirty="0" sz="1000" spc="-10">
                <a:latin typeface="Noto Sans"/>
                <a:cs typeface="Noto Sans"/>
              </a:rPr>
              <a:t>ilmu dan </a:t>
            </a:r>
            <a:r>
              <a:rPr dirty="0" sz="1000" spc="-25">
                <a:latin typeface="Noto Sans"/>
                <a:cs typeface="Noto Sans"/>
              </a:rPr>
              <a:t>juga </a:t>
            </a:r>
            <a:r>
              <a:rPr dirty="0" sz="1000" spc="-10">
                <a:latin typeface="Noto Sans"/>
                <a:cs typeface="Noto Sans"/>
              </a:rPr>
              <a:t>pelajaran </a:t>
            </a:r>
            <a:r>
              <a:rPr dirty="0" sz="1000" spc="-20">
                <a:latin typeface="Noto Sans"/>
                <a:cs typeface="Noto Sans"/>
              </a:rPr>
              <a:t>Olahraga,  </a:t>
            </a:r>
            <a:r>
              <a:rPr dirty="0" sz="1000" spc="-10">
                <a:latin typeface="Noto Sans"/>
                <a:cs typeface="Noto Sans"/>
              </a:rPr>
              <a:t>dan lainnya.</a:t>
            </a:r>
            <a:endParaRPr sz="100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47389" y="971682"/>
            <a:ext cx="3742690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17500" marR="5080" indent="-305435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dirty="0" sz="1000" spc="-10">
                <a:latin typeface="Noto Sans"/>
                <a:cs typeface="Noto Sans"/>
              </a:rPr>
              <a:t>Penyadaran dan </a:t>
            </a:r>
            <a:r>
              <a:rPr dirty="0" sz="1000" spc="-20">
                <a:latin typeface="Noto Sans"/>
                <a:cs typeface="Noto Sans"/>
              </a:rPr>
              <a:t>pengembangan </a:t>
            </a:r>
            <a:r>
              <a:rPr dirty="0" sz="1000" spc="-10">
                <a:latin typeface="Noto Sans"/>
                <a:cs typeface="Noto Sans"/>
              </a:rPr>
              <a:t>sikap wirausaha kepada  para peserta didik SMA usia pemuda </a:t>
            </a:r>
            <a:r>
              <a:rPr dirty="0" sz="1000" spc="-5">
                <a:latin typeface="Noto Sans"/>
                <a:cs typeface="Noto Sans"/>
              </a:rPr>
              <a:t>16-18 </a:t>
            </a:r>
            <a:r>
              <a:rPr dirty="0" sz="1000" spc="-15">
                <a:latin typeface="Noto Sans"/>
                <a:cs typeface="Noto Sans"/>
              </a:rPr>
              <a:t>tahun  </a:t>
            </a:r>
            <a:r>
              <a:rPr dirty="0" sz="1000" spc="-10">
                <a:latin typeface="Noto Sans"/>
                <a:cs typeface="Noto Sans"/>
              </a:rPr>
              <a:t>merupakan </a:t>
            </a:r>
            <a:r>
              <a:rPr dirty="0" sz="1000" spc="-20">
                <a:latin typeface="Noto Sans"/>
                <a:cs typeface="Noto Sans"/>
              </a:rPr>
              <a:t>bagian </a:t>
            </a:r>
            <a:r>
              <a:rPr dirty="0" sz="1000" spc="-10">
                <a:latin typeface="Noto Sans"/>
                <a:cs typeface="Noto Sans"/>
              </a:rPr>
              <a:t>dari kewajiban sekolah dalam  menyiapkan </a:t>
            </a:r>
            <a:r>
              <a:rPr dirty="0" sz="1000" spc="-20">
                <a:latin typeface="Noto Sans"/>
                <a:cs typeface="Noto Sans"/>
              </a:rPr>
              <a:t>pengetahuan, </a:t>
            </a:r>
            <a:r>
              <a:rPr dirty="0" sz="1000" spc="-10">
                <a:latin typeface="Noto Sans"/>
                <a:cs typeface="Noto Sans"/>
              </a:rPr>
              <a:t>sikap dan keterampilan </a:t>
            </a:r>
            <a:r>
              <a:rPr dirty="0" sz="1000" spc="-30">
                <a:latin typeface="Noto Sans"/>
                <a:cs typeface="Noto Sans"/>
              </a:rPr>
              <a:t>yang  </a:t>
            </a:r>
            <a:r>
              <a:rPr dirty="0" sz="1000" spc="-10">
                <a:latin typeface="Noto Sans"/>
                <a:cs typeface="Noto Sans"/>
              </a:rPr>
              <a:t>dibutuhkan </a:t>
            </a:r>
            <a:r>
              <a:rPr dirty="0" sz="1000" spc="-15">
                <a:latin typeface="Noto Sans"/>
                <a:cs typeface="Noto Sans"/>
              </a:rPr>
              <a:t>untuk </a:t>
            </a:r>
            <a:r>
              <a:rPr dirty="0" sz="1000" spc="-10">
                <a:latin typeface="Noto Sans"/>
                <a:cs typeface="Noto Sans"/>
              </a:rPr>
              <a:t>bekal kehidupan di dunia nyata. </a:t>
            </a:r>
            <a:r>
              <a:rPr dirty="0" sz="1000" spc="-10">
                <a:solidFill>
                  <a:srgbClr val="212121"/>
                </a:solidFill>
                <a:latin typeface="Noto Sans"/>
                <a:cs typeface="Noto Sans"/>
              </a:rPr>
              <a:t> Sekolah memberikan </a:t>
            </a:r>
            <a:r>
              <a:rPr dirty="0" sz="1000" spc="-20">
                <a:solidFill>
                  <a:srgbClr val="212121"/>
                </a:solidFill>
                <a:latin typeface="Noto Sans"/>
                <a:cs typeface="Noto Sans"/>
              </a:rPr>
              <a:t>pengenalan, bimbingan, </a:t>
            </a:r>
            <a:r>
              <a:rPr dirty="0" sz="1000" spc="-10">
                <a:solidFill>
                  <a:srgbClr val="212121"/>
                </a:solidFill>
                <a:latin typeface="Noto Sans"/>
                <a:cs typeface="Noto Sans"/>
              </a:rPr>
              <a:t>dan  </a:t>
            </a:r>
            <a:r>
              <a:rPr dirty="0" sz="1000" spc="-15">
                <a:solidFill>
                  <a:srgbClr val="212121"/>
                </a:solidFill>
                <a:latin typeface="Noto Sans"/>
                <a:cs typeface="Noto Sans"/>
              </a:rPr>
              <a:t>pendampingan </a:t>
            </a:r>
            <a:r>
              <a:rPr dirty="0" sz="1000" spc="-25">
                <a:solidFill>
                  <a:srgbClr val="212121"/>
                </a:solidFill>
                <a:latin typeface="Noto Sans"/>
                <a:cs typeface="Noto Sans"/>
              </a:rPr>
              <a:t>bagi </a:t>
            </a:r>
            <a:r>
              <a:rPr dirty="0" sz="1000" spc="-10">
                <a:solidFill>
                  <a:srgbClr val="212121"/>
                </a:solidFill>
                <a:latin typeface="Noto Sans"/>
                <a:cs typeface="Noto Sans"/>
              </a:rPr>
              <a:t>peserta didik dalam </a:t>
            </a:r>
            <a:r>
              <a:rPr dirty="0" sz="1000" spc="-20">
                <a:solidFill>
                  <a:srgbClr val="212121"/>
                </a:solidFill>
                <a:latin typeface="Noto Sans"/>
                <a:cs typeface="Noto Sans"/>
              </a:rPr>
              <a:t>mengenal,  </a:t>
            </a:r>
            <a:r>
              <a:rPr dirty="0" sz="1000" spc="-15">
                <a:solidFill>
                  <a:srgbClr val="212121"/>
                </a:solidFill>
                <a:latin typeface="Noto Sans"/>
                <a:cs typeface="Noto Sans"/>
              </a:rPr>
              <a:t>memahami, </a:t>
            </a:r>
            <a:r>
              <a:rPr dirty="0" sz="1000" spc="-10">
                <a:solidFill>
                  <a:srgbClr val="212121"/>
                </a:solidFill>
                <a:latin typeface="Noto Sans"/>
                <a:cs typeface="Noto Sans"/>
              </a:rPr>
              <a:t>dan menumbuhkan nilai-nilai luhur dalam  tema kewirausahaan. Sekolah dapat menjadi ekosistem  </a:t>
            </a:r>
            <a:r>
              <a:rPr dirty="0" sz="1000" spc="-25">
                <a:solidFill>
                  <a:srgbClr val="212121"/>
                </a:solidFill>
                <a:latin typeface="Noto Sans"/>
                <a:cs typeface="Noto Sans"/>
              </a:rPr>
              <a:t>bagi </a:t>
            </a:r>
            <a:r>
              <a:rPr dirty="0" sz="1000" spc="-10">
                <a:solidFill>
                  <a:srgbClr val="212121"/>
                </a:solidFill>
                <a:latin typeface="Noto Sans"/>
                <a:cs typeface="Noto Sans"/>
              </a:rPr>
              <a:t>peserta didik </a:t>
            </a:r>
            <a:r>
              <a:rPr dirty="0" sz="1000" spc="-15">
                <a:solidFill>
                  <a:srgbClr val="212121"/>
                </a:solidFill>
                <a:latin typeface="Noto Sans"/>
                <a:cs typeface="Noto Sans"/>
              </a:rPr>
              <a:t>untuk </a:t>
            </a:r>
            <a:r>
              <a:rPr dirty="0" sz="1000" spc="-10">
                <a:solidFill>
                  <a:srgbClr val="212121"/>
                </a:solidFill>
                <a:latin typeface="Noto Sans"/>
                <a:cs typeface="Noto Sans"/>
              </a:rPr>
              <a:t>belajar dan </a:t>
            </a:r>
            <a:r>
              <a:rPr dirty="0" sz="1000" spc="-30">
                <a:solidFill>
                  <a:srgbClr val="212121"/>
                </a:solidFill>
                <a:latin typeface="Noto Sans"/>
                <a:cs typeface="Noto Sans"/>
              </a:rPr>
              <a:t>menggali  </a:t>
            </a:r>
            <a:r>
              <a:rPr dirty="0" sz="1000" spc="-15">
                <a:solidFill>
                  <a:srgbClr val="212121"/>
                </a:solidFill>
                <a:latin typeface="Noto Sans"/>
                <a:cs typeface="Noto Sans"/>
              </a:rPr>
              <a:t>pengalaman. </a:t>
            </a:r>
            <a:r>
              <a:rPr dirty="0" sz="1000" spc="-10">
                <a:solidFill>
                  <a:srgbClr val="212121"/>
                </a:solidFill>
                <a:latin typeface="Noto Sans"/>
                <a:cs typeface="Noto Sans"/>
              </a:rPr>
              <a:t>peserta didik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memiliki daya kreasi dan  inovasi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30">
                <a:latin typeface="Noto Sans"/>
                <a:cs typeface="Noto Sans"/>
              </a:rPr>
              <a:t>tinggi, </a:t>
            </a:r>
            <a:r>
              <a:rPr dirty="0" sz="1000" spc="-15">
                <a:latin typeface="Noto Sans"/>
                <a:cs typeface="Noto Sans"/>
              </a:rPr>
              <a:t>visioner, </a:t>
            </a:r>
            <a:r>
              <a:rPr dirty="0" sz="1000" spc="-10">
                <a:latin typeface="Noto Sans"/>
                <a:cs typeface="Noto Sans"/>
              </a:rPr>
              <a:t>berjiwa </a:t>
            </a:r>
            <a:r>
              <a:rPr dirty="0" sz="1000" spc="-15">
                <a:latin typeface="Noto Sans"/>
                <a:cs typeface="Noto Sans"/>
              </a:rPr>
              <a:t>pemimpin, mandiri,  berkomitmen, </a:t>
            </a:r>
            <a:r>
              <a:rPr dirty="0" sz="1000" spc="-20">
                <a:latin typeface="Noto Sans"/>
                <a:cs typeface="Noto Sans"/>
              </a:rPr>
              <a:t>pantang </a:t>
            </a:r>
            <a:r>
              <a:rPr dirty="0" sz="1000" spc="-10">
                <a:latin typeface="Noto Sans"/>
                <a:cs typeface="Noto Sans"/>
              </a:rPr>
              <a:t>menyerah adalah peserta didik 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akan memberikan kontribusi positif dalam perannya  di </a:t>
            </a:r>
            <a:r>
              <a:rPr dirty="0" sz="1000" spc="-15">
                <a:latin typeface="Noto Sans"/>
                <a:cs typeface="Noto Sans"/>
              </a:rPr>
              <a:t>kelas, sekolah, </a:t>
            </a:r>
            <a:r>
              <a:rPr dirty="0" sz="1000" spc="-10">
                <a:latin typeface="Noto Sans"/>
                <a:cs typeface="Noto Sans"/>
              </a:rPr>
              <a:t>dan masyarakat baik secara </a:t>
            </a:r>
            <a:r>
              <a:rPr dirty="0" sz="1000" spc="-15">
                <a:latin typeface="Noto Sans"/>
                <a:cs typeface="Noto Sans"/>
              </a:rPr>
              <a:t>akademik  </a:t>
            </a:r>
            <a:r>
              <a:rPr dirty="0" sz="1000" spc="-10">
                <a:latin typeface="Noto Sans"/>
                <a:cs typeface="Noto Sans"/>
              </a:rPr>
              <a:t>maupun non-akademik.</a:t>
            </a:r>
            <a:endParaRPr sz="1000"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●"/>
            </a:pPr>
            <a:endParaRPr sz="850">
              <a:latin typeface="Noto Sans"/>
              <a:cs typeface="Noto Sans"/>
            </a:endParaRPr>
          </a:p>
          <a:p>
            <a:pPr marL="317500" marR="77470" indent="-305435">
              <a:lnSpc>
                <a:spcPct val="114999"/>
              </a:lnSpc>
              <a:buFont typeface="Arial"/>
              <a:buChar char="●"/>
              <a:tabLst>
                <a:tab pos="317500" algn="l"/>
                <a:tab pos="318135" algn="l"/>
              </a:tabLst>
            </a:pPr>
            <a:r>
              <a:rPr dirty="0" sz="1000" spc="-10">
                <a:latin typeface="Noto Sans"/>
                <a:cs typeface="Noto Sans"/>
              </a:rPr>
              <a:t>Pelaksanaan projek ini diharapkan dapat memberikan  manfaat </a:t>
            </a:r>
            <a:r>
              <a:rPr dirty="0" sz="1000" spc="-25">
                <a:latin typeface="Noto Sans"/>
                <a:cs typeface="Noto Sans"/>
              </a:rPr>
              <a:t>bagi </a:t>
            </a:r>
            <a:r>
              <a:rPr dirty="0" sz="1000" spc="-10">
                <a:latin typeface="Noto Sans"/>
                <a:cs typeface="Noto Sans"/>
              </a:rPr>
              <a:t>semua pihak </a:t>
            </a:r>
            <a:r>
              <a:rPr dirty="0" sz="1000" spc="-25">
                <a:latin typeface="Noto Sans"/>
                <a:cs typeface="Noto Sans"/>
              </a:rPr>
              <a:t>yang </a:t>
            </a:r>
            <a:r>
              <a:rPr dirty="0" sz="1000" spc="-10">
                <a:latin typeface="Noto Sans"/>
                <a:cs typeface="Noto Sans"/>
              </a:rPr>
              <a:t>terlibat: peserta </a:t>
            </a:r>
            <a:r>
              <a:rPr dirty="0" sz="1000" spc="-15">
                <a:latin typeface="Noto Sans"/>
                <a:cs typeface="Noto Sans"/>
              </a:rPr>
              <a:t>didik,  orangtua, </a:t>
            </a:r>
            <a:r>
              <a:rPr dirty="0" sz="1000" spc="-25">
                <a:latin typeface="Noto Sans"/>
                <a:cs typeface="Noto Sans"/>
              </a:rPr>
              <a:t>guru, </a:t>
            </a:r>
            <a:r>
              <a:rPr dirty="0" sz="1000" spc="-15">
                <a:latin typeface="Noto Sans"/>
                <a:cs typeface="Noto Sans"/>
              </a:rPr>
              <a:t>sekolah, </a:t>
            </a:r>
            <a:r>
              <a:rPr dirty="0" sz="1000" spc="-10">
                <a:latin typeface="Noto Sans"/>
                <a:cs typeface="Noto Sans"/>
              </a:rPr>
              <a:t>masyarakat </a:t>
            </a:r>
            <a:r>
              <a:rPr dirty="0" sz="1000" spc="-15">
                <a:latin typeface="Noto Sans"/>
                <a:cs typeface="Noto Sans"/>
              </a:rPr>
              <a:t>sekitar, </a:t>
            </a:r>
            <a:r>
              <a:rPr dirty="0" sz="1000" spc="-10">
                <a:latin typeface="Noto Sans"/>
                <a:cs typeface="Noto Sans"/>
              </a:rPr>
              <a:t>pemerintah  </a:t>
            </a:r>
            <a:r>
              <a:rPr dirty="0" sz="1000" spc="-15">
                <a:latin typeface="Noto Sans"/>
                <a:cs typeface="Noto Sans"/>
              </a:rPr>
              <a:t>daerah, </a:t>
            </a:r>
            <a:r>
              <a:rPr dirty="0" sz="1000" spc="-10">
                <a:latin typeface="Noto Sans"/>
                <a:cs typeface="Noto Sans"/>
              </a:rPr>
              <a:t>dan pihak</a:t>
            </a:r>
            <a:r>
              <a:rPr dirty="0" sz="1000" spc="5">
                <a:latin typeface="Noto Sans"/>
                <a:cs typeface="Noto Sans"/>
              </a:rPr>
              <a:t> </a:t>
            </a:r>
            <a:r>
              <a:rPr dirty="0" sz="1000" spc="-10">
                <a:latin typeface="Noto Sans"/>
                <a:cs typeface="Noto Sans"/>
              </a:rPr>
              <a:t>lainnya.</a:t>
            </a:r>
            <a:endParaRPr sz="100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2021-07-28T07:51:51Z</dcterms:created>
  <dcterms:modified xsi:type="dcterms:W3CDTF">2021-07-28T07:51:51Z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2021-07-28T00:00:00Z</vt:filetime>
  </property>
</Properties>
</file>