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70758" y="886714"/>
            <a:ext cx="2021332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6114" y="1604517"/>
            <a:ext cx="5430621" cy="542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301485" y="9917379"/>
            <a:ext cx="219709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ndonesianpluralities.org/bahan-bacaan-film-atas-nama-percaya/" TargetMode="External"/><Relationship Id="rId3" Type="http://schemas.openxmlformats.org/officeDocument/2006/relationships/hyperlink" Target="https://indonesianpluralities.org/atas-nama-percaya/" TargetMode="Externa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simlitbangdiklat.kemenag.go.id/simlitbang/spdata/upload/dokumen-penelitian/1586237704Exsum_Penelitian_KUB_2019.pdf" TargetMode="External"/><Relationship Id="rId3" Type="http://schemas.openxmlformats.org/officeDocument/2006/relationships/hyperlink" Target="https://wahidfoundation.org/source/laporantahunan/Laporan_KBB_2019-eBook.pdf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7567295" cy="10692130"/>
            <a:chOff x="-6350" y="0"/>
            <a:chExt cx="7567295" cy="10692130"/>
          </a:xfrm>
        </p:grpSpPr>
        <p:sp>
          <p:nvSpPr>
            <p:cNvPr id="3" name="object 3"/>
            <p:cNvSpPr/>
            <p:nvPr/>
          </p:nvSpPr>
          <p:spPr>
            <a:xfrm>
              <a:off x="4497324" y="0"/>
              <a:ext cx="3063240" cy="10692130"/>
            </a:xfrm>
            <a:custGeom>
              <a:avLst/>
              <a:gdLst/>
              <a:ahLst/>
              <a:cxnLst/>
              <a:rect l="l" t="t" r="r" b="b"/>
              <a:pathLst>
                <a:path w="3063240" h="10692130">
                  <a:moveTo>
                    <a:pt x="3063227" y="12"/>
                  </a:moveTo>
                  <a:lnTo>
                    <a:pt x="138531" y="12"/>
                  </a:lnTo>
                  <a:lnTo>
                    <a:pt x="0" y="0"/>
                  </a:lnTo>
                  <a:lnTo>
                    <a:pt x="0" y="1495425"/>
                  </a:lnTo>
                  <a:lnTo>
                    <a:pt x="13843" y="1495425"/>
                  </a:lnTo>
                  <a:lnTo>
                    <a:pt x="13843" y="2527173"/>
                  </a:lnTo>
                  <a:lnTo>
                    <a:pt x="124714" y="2527173"/>
                  </a:lnTo>
                  <a:lnTo>
                    <a:pt x="124714" y="3001010"/>
                  </a:lnTo>
                  <a:lnTo>
                    <a:pt x="0" y="3001010"/>
                  </a:lnTo>
                  <a:lnTo>
                    <a:pt x="0" y="3025648"/>
                  </a:lnTo>
                  <a:lnTo>
                    <a:pt x="124714" y="3025648"/>
                  </a:lnTo>
                  <a:lnTo>
                    <a:pt x="124714" y="3588893"/>
                  </a:lnTo>
                  <a:lnTo>
                    <a:pt x="0" y="3588893"/>
                  </a:lnTo>
                  <a:lnTo>
                    <a:pt x="0" y="10692130"/>
                  </a:lnTo>
                  <a:lnTo>
                    <a:pt x="124714" y="10692130"/>
                  </a:lnTo>
                  <a:lnTo>
                    <a:pt x="138531" y="10692130"/>
                  </a:lnTo>
                  <a:lnTo>
                    <a:pt x="3063227" y="10692130"/>
                  </a:lnTo>
                  <a:lnTo>
                    <a:pt x="3063227" y="2527173"/>
                  </a:lnTo>
                  <a:lnTo>
                    <a:pt x="3063227" y="1495425"/>
                  </a:lnTo>
                  <a:lnTo>
                    <a:pt x="3063227" y="12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5" y="1495424"/>
              <a:ext cx="6463665" cy="1505585"/>
            </a:xfrm>
            <a:custGeom>
              <a:avLst/>
              <a:gdLst/>
              <a:ahLst/>
              <a:cxnLst/>
              <a:rect l="l" t="t" r="r" b="b"/>
              <a:pathLst>
                <a:path w="6463665" h="1505585">
                  <a:moveTo>
                    <a:pt x="6463665" y="0"/>
                  </a:moveTo>
                  <a:lnTo>
                    <a:pt x="0" y="0"/>
                  </a:lnTo>
                  <a:lnTo>
                    <a:pt x="0" y="1505584"/>
                  </a:lnTo>
                  <a:lnTo>
                    <a:pt x="6463665" y="1505584"/>
                  </a:lnTo>
                  <a:lnTo>
                    <a:pt x="6463665" y="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5" y="1495424"/>
              <a:ext cx="6463665" cy="1505585"/>
            </a:xfrm>
            <a:custGeom>
              <a:avLst/>
              <a:gdLst/>
              <a:ahLst/>
              <a:cxnLst/>
              <a:rect l="l" t="t" r="r" b="b"/>
              <a:pathLst>
                <a:path w="6463665" h="1505585">
                  <a:moveTo>
                    <a:pt x="0" y="1505584"/>
                  </a:moveTo>
                  <a:lnTo>
                    <a:pt x="6463665" y="1505584"/>
                  </a:lnTo>
                  <a:lnTo>
                    <a:pt x="6463665" y="0"/>
                  </a:lnTo>
                  <a:lnTo>
                    <a:pt x="0" y="0"/>
                  </a:lnTo>
                  <a:lnTo>
                    <a:pt x="0" y="150558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00" y="1520697"/>
            <a:ext cx="6444615" cy="1412240"/>
          </a:xfrm>
          <a:prstGeom prst="rect"/>
        </p:spPr>
        <p:txBody>
          <a:bodyPr wrap="square" lIns="0" tIns="4445" rIns="0" bIns="0" rtlCol="0" vert="horz">
            <a:spAutoFit/>
          </a:bodyPr>
          <a:lstStyle/>
          <a:p>
            <a:pPr algn="ctr" marL="1070610" marR="618490" indent="1905">
              <a:lnSpc>
                <a:spcPct val="101699"/>
              </a:lnSpc>
              <a:spcBef>
                <a:spcPts val="35"/>
              </a:spcBef>
            </a:pPr>
            <a:r>
              <a:rPr dirty="0" sz="3000" spc="15">
                <a:solidFill>
                  <a:srgbClr val="FFFFFF"/>
                </a:solidFill>
              </a:rPr>
              <a:t>MENGENAL </a:t>
            </a:r>
            <a:r>
              <a:rPr dirty="0" sz="3000" spc="10">
                <a:solidFill>
                  <a:srgbClr val="FFFFFF"/>
                </a:solidFill>
              </a:rPr>
              <a:t>DAN </a:t>
            </a:r>
            <a:r>
              <a:rPr dirty="0" sz="3000" spc="15">
                <a:solidFill>
                  <a:srgbClr val="FFFFFF"/>
                </a:solidFill>
              </a:rPr>
              <a:t>MERAWAT  KEBERAGAMAN AGAMA </a:t>
            </a:r>
            <a:r>
              <a:rPr dirty="0" sz="3000" spc="10">
                <a:solidFill>
                  <a:srgbClr val="FFFFFF"/>
                </a:solidFill>
              </a:rPr>
              <a:t>DAN  </a:t>
            </a:r>
            <a:r>
              <a:rPr dirty="0" sz="3000" spc="15">
                <a:solidFill>
                  <a:srgbClr val="FFFFFF"/>
                </a:solidFill>
              </a:rPr>
              <a:t>KEYAKINAN </a:t>
            </a:r>
            <a:r>
              <a:rPr dirty="0" sz="3000" spc="5">
                <a:solidFill>
                  <a:srgbClr val="FFFFFF"/>
                </a:solidFill>
              </a:rPr>
              <a:t>DI</a:t>
            </a:r>
            <a:r>
              <a:rPr dirty="0" sz="3000" spc="65">
                <a:solidFill>
                  <a:srgbClr val="FFFFFF"/>
                </a:solidFill>
              </a:rPr>
              <a:t> </a:t>
            </a:r>
            <a:r>
              <a:rPr dirty="0" sz="3000" spc="15">
                <a:solidFill>
                  <a:srgbClr val="FFFFFF"/>
                </a:solidFill>
              </a:rPr>
              <a:t>INDONESIA</a:t>
            </a:r>
            <a:endParaRPr sz="3000"/>
          </a:p>
        </p:txBody>
      </p:sp>
      <p:grpSp>
        <p:nvGrpSpPr>
          <p:cNvPr id="7" name="object 7"/>
          <p:cNvGrpSpPr/>
          <p:nvPr/>
        </p:nvGrpSpPr>
        <p:grpSpPr>
          <a:xfrm>
            <a:off x="-4762" y="3020885"/>
            <a:ext cx="6575425" cy="572770"/>
            <a:chOff x="-4762" y="3020885"/>
            <a:chExt cx="6575425" cy="572770"/>
          </a:xfrm>
        </p:grpSpPr>
        <p:sp>
          <p:nvSpPr>
            <p:cNvPr id="8" name="object 8"/>
            <p:cNvSpPr/>
            <p:nvPr/>
          </p:nvSpPr>
          <p:spPr>
            <a:xfrm>
              <a:off x="0" y="3025647"/>
              <a:ext cx="6565900" cy="563245"/>
            </a:xfrm>
            <a:custGeom>
              <a:avLst/>
              <a:gdLst/>
              <a:ahLst/>
              <a:cxnLst/>
              <a:rect l="l" t="t" r="r" b="b"/>
              <a:pathLst>
                <a:path w="6565900" h="563245">
                  <a:moveTo>
                    <a:pt x="6565900" y="0"/>
                  </a:moveTo>
                  <a:lnTo>
                    <a:pt x="0" y="0"/>
                  </a:lnTo>
                  <a:lnTo>
                    <a:pt x="0" y="563245"/>
                  </a:lnTo>
                  <a:lnTo>
                    <a:pt x="6565900" y="563245"/>
                  </a:lnTo>
                  <a:lnTo>
                    <a:pt x="6565900" y="0"/>
                  </a:lnTo>
                  <a:close/>
                </a:path>
              </a:pathLst>
            </a:custGeom>
            <a:solidFill>
              <a:srgbClr val="DEEB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3025647"/>
              <a:ext cx="6565900" cy="563245"/>
            </a:xfrm>
            <a:custGeom>
              <a:avLst/>
              <a:gdLst/>
              <a:ahLst/>
              <a:cxnLst/>
              <a:rect l="l" t="t" r="r" b="b"/>
              <a:pathLst>
                <a:path w="6565900" h="563245">
                  <a:moveTo>
                    <a:pt x="0" y="563245"/>
                  </a:moveTo>
                  <a:lnTo>
                    <a:pt x="6565900" y="563245"/>
                  </a:lnTo>
                  <a:lnTo>
                    <a:pt x="6565900" y="0"/>
                  </a:lnTo>
                  <a:lnTo>
                    <a:pt x="0" y="0"/>
                  </a:lnTo>
                  <a:lnTo>
                    <a:pt x="0" y="56324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7937" y="3050794"/>
            <a:ext cx="6553200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8800">
              <a:lnSpc>
                <a:spcPct val="100000"/>
              </a:lnSpc>
              <a:spcBef>
                <a:spcPts val="100"/>
              </a:spcBef>
            </a:pPr>
            <a:r>
              <a:rPr dirty="0" sz="2000" spc="-114">
                <a:latin typeface="Arial"/>
                <a:cs typeface="Arial"/>
              </a:rPr>
              <a:t>Perangkat </a:t>
            </a:r>
            <a:r>
              <a:rPr dirty="0" sz="2000" spc="-90">
                <a:latin typeface="Arial"/>
                <a:cs typeface="Arial"/>
              </a:rPr>
              <a:t>Ajar </a:t>
            </a:r>
            <a:r>
              <a:rPr dirty="0" sz="2000" spc="-60">
                <a:latin typeface="Arial"/>
                <a:cs typeface="Arial"/>
              </a:rPr>
              <a:t>(Toolkit) </a:t>
            </a:r>
            <a:r>
              <a:rPr dirty="0" sz="2000" spc="-160">
                <a:latin typeface="Arial"/>
                <a:cs typeface="Arial"/>
              </a:rPr>
              <a:t>Bagi </a:t>
            </a:r>
            <a:r>
              <a:rPr dirty="0" sz="2000" spc="-110">
                <a:latin typeface="Arial"/>
                <a:cs typeface="Arial"/>
              </a:rPr>
              <a:t>Guru </a:t>
            </a:r>
            <a:r>
              <a:rPr dirty="0" sz="2000" spc="-170">
                <a:latin typeface="Arial"/>
                <a:cs typeface="Arial"/>
              </a:rPr>
              <a:t>SMA/SMK </a:t>
            </a:r>
            <a:r>
              <a:rPr dirty="0" sz="2000" spc="-270">
                <a:latin typeface="Arial"/>
                <a:cs typeface="Arial"/>
              </a:rPr>
              <a:t>(FASE</a:t>
            </a:r>
            <a:r>
              <a:rPr dirty="0" sz="2000" spc="-65">
                <a:latin typeface="Arial"/>
                <a:cs typeface="Arial"/>
              </a:rPr>
              <a:t> </a:t>
            </a:r>
            <a:r>
              <a:rPr dirty="0" sz="2000" spc="-210">
                <a:latin typeface="Arial"/>
                <a:cs typeface="Arial"/>
              </a:rPr>
              <a:t>E)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4194" y="3880357"/>
            <a:ext cx="6456680" cy="5811520"/>
            <a:chOff x="544194" y="3880357"/>
            <a:chExt cx="6456680" cy="5811520"/>
          </a:xfrm>
        </p:grpSpPr>
        <p:sp>
          <p:nvSpPr>
            <p:cNvPr id="12" name="object 12"/>
            <p:cNvSpPr/>
            <p:nvPr/>
          </p:nvSpPr>
          <p:spPr>
            <a:xfrm>
              <a:off x="2888458" y="8460707"/>
              <a:ext cx="1263844" cy="12305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41882" y="8454564"/>
              <a:ext cx="1156174" cy="1157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544194" y="3880357"/>
              <a:ext cx="6456680" cy="363600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6635" y="908049"/>
            <a:ext cx="5752465" cy="8902700"/>
            <a:chOff x="1016635" y="908049"/>
            <a:chExt cx="5752465" cy="8902700"/>
          </a:xfrm>
        </p:grpSpPr>
        <p:sp>
          <p:nvSpPr>
            <p:cNvPr id="3" name="object 3"/>
            <p:cNvSpPr/>
            <p:nvPr/>
          </p:nvSpPr>
          <p:spPr>
            <a:xfrm>
              <a:off x="1022985" y="914399"/>
              <a:ext cx="5739765" cy="8890000"/>
            </a:xfrm>
            <a:custGeom>
              <a:avLst/>
              <a:gdLst/>
              <a:ahLst/>
              <a:cxnLst/>
              <a:rect l="l" t="t" r="r" b="b"/>
              <a:pathLst>
                <a:path w="5739765" h="8890000">
                  <a:moveTo>
                    <a:pt x="5739765" y="0"/>
                  </a:moveTo>
                  <a:lnTo>
                    <a:pt x="0" y="0"/>
                  </a:lnTo>
                  <a:lnTo>
                    <a:pt x="0" y="8890000"/>
                  </a:lnTo>
                  <a:lnTo>
                    <a:pt x="5739765" y="8890000"/>
                  </a:lnTo>
                  <a:lnTo>
                    <a:pt x="573976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22985" y="914399"/>
              <a:ext cx="5739765" cy="8890000"/>
            </a:xfrm>
            <a:custGeom>
              <a:avLst/>
              <a:gdLst/>
              <a:ahLst/>
              <a:cxnLst/>
              <a:rect l="l" t="t" r="r" b="b"/>
              <a:pathLst>
                <a:path w="5739765" h="8890000">
                  <a:moveTo>
                    <a:pt x="0" y="8890000"/>
                  </a:moveTo>
                  <a:lnTo>
                    <a:pt x="5739765" y="8890000"/>
                  </a:lnTo>
                  <a:lnTo>
                    <a:pt x="5739765" y="0"/>
                  </a:lnTo>
                  <a:lnTo>
                    <a:pt x="0" y="0"/>
                  </a:lnTo>
                  <a:lnTo>
                    <a:pt x="0" y="8890000"/>
                  </a:lnTo>
                  <a:close/>
                </a:path>
              </a:pathLst>
            </a:custGeom>
            <a:ln w="1270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107744" y="821791"/>
            <a:ext cx="5570855" cy="88195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938530" indent="932180">
              <a:lnSpc>
                <a:spcPct val="157900"/>
              </a:lnSpc>
              <a:spcBef>
                <a:spcPts val="95"/>
              </a:spcBef>
            </a:pPr>
            <a:r>
              <a:rPr dirty="0" sz="1400" spc="-5">
                <a:latin typeface="Carlito"/>
                <a:cs typeface="Carlito"/>
              </a:rPr>
              <a:t>Y</a:t>
            </a:r>
            <a:r>
              <a:rPr dirty="0" sz="1400" spc="-5" b="1">
                <a:latin typeface="Carlito"/>
                <a:cs typeface="Carlito"/>
              </a:rPr>
              <a:t>ang Perlu Diperhatikan </a:t>
            </a:r>
            <a:r>
              <a:rPr dirty="0" sz="1400" b="1">
                <a:latin typeface="Carlito"/>
                <a:cs typeface="Carlito"/>
              </a:rPr>
              <a:t>Sebelum </a:t>
            </a:r>
            <a:r>
              <a:rPr dirty="0" sz="1400" spc="-5" b="1">
                <a:latin typeface="Carlito"/>
                <a:cs typeface="Carlito"/>
              </a:rPr>
              <a:t>Memulai Projek  Persiapan</a:t>
            </a:r>
            <a:r>
              <a:rPr dirty="0" sz="1400" spc="-1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Sekolah</a:t>
            </a:r>
            <a:endParaRPr sz="1400">
              <a:latin typeface="Carlito"/>
              <a:cs typeface="Carlito"/>
            </a:endParaRPr>
          </a:p>
          <a:p>
            <a:pPr marL="240665" marR="5080" indent="-228600">
              <a:lnSpc>
                <a:spcPct val="152600"/>
              </a:lnSpc>
              <a:spcBef>
                <a:spcPts val="215"/>
              </a:spcBef>
              <a:buAutoNum type="arabicPeriod"/>
              <a:tabLst>
                <a:tab pos="241300" algn="l"/>
              </a:tabLst>
            </a:pPr>
            <a:r>
              <a:rPr dirty="0" sz="1200" spc="-5" b="1" i="1">
                <a:latin typeface="Carlito"/>
                <a:cs typeface="Carlito"/>
              </a:rPr>
              <a:t>Lingkungan Sekolah </a:t>
            </a:r>
            <a:r>
              <a:rPr dirty="0" sz="1200" spc="-10" b="1" i="1">
                <a:latin typeface="Carlito"/>
                <a:cs typeface="Carlito"/>
              </a:rPr>
              <a:t>yang </a:t>
            </a:r>
            <a:r>
              <a:rPr dirty="0" sz="1200" spc="-5" b="1" i="1">
                <a:latin typeface="Carlito"/>
                <a:cs typeface="Carlito"/>
              </a:rPr>
              <a:t>Merangkul Kebhinekaan Secara Holistik (Menyeluruh)  </a:t>
            </a:r>
            <a:r>
              <a:rPr dirty="0" sz="1200" spc="-5" i="1">
                <a:latin typeface="Carlito"/>
                <a:cs typeface="Carlito"/>
              </a:rPr>
              <a:t>Meningkatkan pemahaman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kesadaran siswa untuk mengimplementasikan </a:t>
            </a:r>
            <a:r>
              <a:rPr dirty="0" sz="1200" i="1">
                <a:latin typeface="Carlito"/>
                <a:cs typeface="Carlito"/>
              </a:rPr>
              <a:t>nilai-  </a:t>
            </a:r>
            <a:r>
              <a:rPr dirty="0" sz="1200" spc="-5" i="1">
                <a:latin typeface="Carlito"/>
                <a:cs typeface="Carlito"/>
              </a:rPr>
              <a:t>nilai “Bhinneka Tunggal Ika” membutuhkan usaha </a:t>
            </a:r>
            <a:r>
              <a:rPr dirty="0" sz="1200" i="1">
                <a:latin typeface="Carlito"/>
                <a:cs typeface="Carlito"/>
              </a:rPr>
              <a:t>bersama </a:t>
            </a:r>
            <a:r>
              <a:rPr dirty="0" sz="1200" spc="-5" i="1">
                <a:latin typeface="Carlito"/>
                <a:cs typeface="Carlito"/>
              </a:rPr>
              <a:t>yang </a:t>
            </a:r>
            <a:r>
              <a:rPr dirty="0" sz="1200" i="1">
                <a:latin typeface="Carlito"/>
                <a:cs typeface="Carlito"/>
              </a:rPr>
              <a:t>sadar </a:t>
            </a:r>
            <a:r>
              <a:rPr dirty="0" sz="1200" spc="-5" i="1">
                <a:latin typeface="Carlito"/>
                <a:cs typeface="Carlito"/>
              </a:rPr>
              <a:t>dan juga  holistik. Pendekatan </a:t>
            </a:r>
            <a:r>
              <a:rPr dirty="0" sz="1200" i="1">
                <a:latin typeface="Carlito"/>
                <a:cs typeface="Carlito"/>
              </a:rPr>
              <a:t>holistik </a:t>
            </a:r>
            <a:r>
              <a:rPr dirty="0" sz="1200" spc="-5" i="1">
                <a:latin typeface="Carlito"/>
                <a:cs typeface="Carlito"/>
              </a:rPr>
              <a:t>ini mempunyai arti bahwa projek ko-kurikuler ini  seyogyanya dijalankan bersamaan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sejalan dengan kegiatan </a:t>
            </a:r>
            <a:r>
              <a:rPr dirty="0" sz="1200" i="1">
                <a:latin typeface="Carlito"/>
                <a:cs typeface="Carlito"/>
              </a:rPr>
              <a:t>belajar </a:t>
            </a:r>
            <a:r>
              <a:rPr dirty="0" sz="1200" spc="-5" i="1">
                <a:latin typeface="Carlito"/>
                <a:cs typeface="Carlito"/>
              </a:rPr>
              <a:t>mengajar  (intrakurikuler) juga ekstrakurikuler. Artinya semua </a:t>
            </a:r>
            <a:r>
              <a:rPr dirty="0" sz="1200" i="1">
                <a:latin typeface="Carlito"/>
                <a:cs typeface="Carlito"/>
              </a:rPr>
              <a:t>elemen </a:t>
            </a:r>
            <a:r>
              <a:rPr dirty="0" sz="1200" spc="-5" i="1">
                <a:latin typeface="Carlito"/>
                <a:cs typeface="Carlito"/>
              </a:rPr>
              <a:t>di sekolah, mulai dari  kebijakan sekolah, kegiatan sekolah, </a:t>
            </a:r>
            <a:r>
              <a:rPr dirty="0" sz="1200" i="1">
                <a:latin typeface="Carlito"/>
                <a:cs typeface="Carlito"/>
              </a:rPr>
              <a:t>hingga </a:t>
            </a:r>
            <a:r>
              <a:rPr dirty="0" sz="1200" spc="-5" i="1">
                <a:latin typeface="Carlito"/>
                <a:cs typeface="Carlito"/>
              </a:rPr>
              <a:t>budaya sekolah harus berkembang  dengan memperhatikan nilai-nilai kebhinekaan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anti-kekerasan, sebagai salah</a:t>
            </a:r>
            <a:r>
              <a:rPr dirty="0" sz="1200" spc="-15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satu  aspek penting dalam </a:t>
            </a:r>
            <a:r>
              <a:rPr dirty="0" sz="1200" i="1">
                <a:latin typeface="Carlito"/>
                <a:cs typeface="Carlito"/>
              </a:rPr>
              <a:t>Profil </a:t>
            </a:r>
            <a:r>
              <a:rPr dirty="0" sz="1200" spc="-5" i="1">
                <a:latin typeface="Carlito"/>
                <a:cs typeface="Carlito"/>
              </a:rPr>
              <a:t>Pelajar</a:t>
            </a:r>
            <a:r>
              <a:rPr dirty="0" sz="1200" spc="2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Pancasila.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Carlito"/>
              <a:buAutoNum type="arabicPeriod"/>
            </a:pPr>
            <a:endParaRPr sz="1750">
              <a:latin typeface="Carlito"/>
              <a:cs typeface="Carlito"/>
            </a:endParaRPr>
          </a:p>
          <a:p>
            <a:pPr algn="just" marL="240665" marR="5715" indent="-228600">
              <a:lnSpc>
                <a:spcPct val="152600"/>
              </a:lnSpc>
              <a:buAutoNum type="arabicPeriod"/>
              <a:tabLst>
                <a:tab pos="241300" algn="l"/>
              </a:tabLst>
            </a:pPr>
            <a:r>
              <a:rPr dirty="0" sz="1200" spc="-5" b="1" i="1">
                <a:latin typeface="Carlito"/>
                <a:cs typeface="Carlito"/>
              </a:rPr>
              <a:t>Identifikasi dan kontekstualisasi isu kebhinekaan yang dihadapi lingkungan sekolah.  </a:t>
            </a:r>
            <a:r>
              <a:rPr dirty="0" sz="1200" spc="-5" i="1">
                <a:latin typeface="Carlito"/>
                <a:cs typeface="Carlito"/>
              </a:rPr>
              <a:t>Setiap sekolah mempunyai kondisi sekolah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daerah </a:t>
            </a:r>
            <a:r>
              <a:rPr dirty="0" sz="1200" i="1">
                <a:latin typeface="Carlito"/>
                <a:cs typeface="Carlito"/>
              </a:rPr>
              <a:t>yang berbeda-beda. Ada  </a:t>
            </a:r>
            <a:r>
              <a:rPr dirty="0" sz="1200" spc="-5" i="1">
                <a:latin typeface="Carlito"/>
                <a:cs typeface="Carlito"/>
              </a:rPr>
              <a:t>sekolah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komposisi agama siswanya seragam dan ada </a:t>
            </a:r>
            <a:r>
              <a:rPr dirty="0" sz="1200" i="1">
                <a:latin typeface="Carlito"/>
                <a:cs typeface="Carlito"/>
              </a:rPr>
              <a:t>yang beragam. </a:t>
            </a:r>
            <a:r>
              <a:rPr dirty="0" sz="1200" spc="-5" i="1">
                <a:latin typeface="Carlito"/>
                <a:cs typeface="Carlito"/>
              </a:rPr>
              <a:t>Belum </a:t>
            </a:r>
            <a:r>
              <a:rPr dirty="0" sz="1200" i="1">
                <a:latin typeface="Carlito"/>
                <a:cs typeface="Carlito"/>
              </a:rPr>
              <a:t>lagi  </a:t>
            </a:r>
            <a:r>
              <a:rPr dirty="0" sz="1200" spc="-5" i="1">
                <a:latin typeface="Carlito"/>
                <a:cs typeface="Carlito"/>
              </a:rPr>
              <a:t>tingkat keterbukaan siswa, orang tua </a:t>
            </a:r>
            <a:r>
              <a:rPr dirty="0" sz="1200" i="1">
                <a:latin typeface="Carlito"/>
                <a:cs typeface="Carlito"/>
              </a:rPr>
              <a:t>dan pihak lain </a:t>
            </a:r>
            <a:r>
              <a:rPr dirty="0" sz="1200" spc="-5" i="1">
                <a:latin typeface="Carlito"/>
                <a:cs typeface="Carlito"/>
              </a:rPr>
              <a:t>terkait untuk </a:t>
            </a:r>
            <a:r>
              <a:rPr dirty="0" sz="1200" i="1">
                <a:latin typeface="Carlito"/>
                <a:cs typeface="Carlito"/>
              </a:rPr>
              <a:t>membahas isu</a:t>
            </a:r>
            <a:r>
              <a:rPr dirty="0" sz="1200" spc="-19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lintas  agama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menerima keberagaman juga bervariasi, tergantung dari </a:t>
            </a:r>
            <a:r>
              <a:rPr dirty="0" sz="1200" i="1">
                <a:latin typeface="Carlito"/>
                <a:cs typeface="Carlito"/>
              </a:rPr>
              <a:t>konteks </a:t>
            </a:r>
            <a:r>
              <a:rPr dirty="0" sz="1200" spc="-5" i="1">
                <a:latin typeface="Carlito"/>
                <a:cs typeface="Carlito"/>
              </a:rPr>
              <a:t>sosial  daerah dimana sekolah berada. Semua aspek </a:t>
            </a:r>
            <a:r>
              <a:rPr dirty="0" sz="1200" i="1">
                <a:latin typeface="Carlito"/>
                <a:cs typeface="Carlito"/>
              </a:rPr>
              <a:t>ini </a:t>
            </a:r>
            <a:r>
              <a:rPr dirty="0" sz="1200" spc="-5" i="1">
                <a:latin typeface="Carlito"/>
                <a:cs typeface="Carlito"/>
              </a:rPr>
              <a:t>bisa mempengaruhi tantangan yang  dihadapi sekolah. Oleh karena </a:t>
            </a:r>
            <a:r>
              <a:rPr dirty="0" sz="1200" i="1">
                <a:latin typeface="Carlito"/>
                <a:cs typeface="Carlito"/>
              </a:rPr>
              <a:t>itu, </a:t>
            </a:r>
            <a:r>
              <a:rPr dirty="0" sz="1200" spc="-5" i="1">
                <a:latin typeface="Carlito"/>
                <a:cs typeface="Carlito"/>
              </a:rPr>
              <a:t>sebelum melakukan projek pihak sekolah </a:t>
            </a:r>
            <a:r>
              <a:rPr dirty="0" sz="1200" i="1">
                <a:latin typeface="Carlito"/>
                <a:cs typeface="Carlito"/>
              </a:rPr>
              <a:t>dan guru  </a:t>
            </a:r>
            <a:r>
              <a:rPr dirty="0" sz="1200" spc="-5" i="1">
                <a:latin typeface="Carlito"/>
                <a:cs typeface="Carlito"/>
              </a:rPr>
              <a:t>dapat melakukan </a:t>
            </a:r>
            <a:r>
              <a:rPr dirty="0" sz="1200" i="1">
                <a:latin typeface="Carlito"/>
                <a:cs typeface="Carlito"/>
              </a:rPr>
              <a:t>penelitian </a:t>
            </a:r>
            <a:r>
              <a:rPr dirty="0" sz="1200" spc="-5" i="1">
                <a:latin typeface="Carlito"/>
                <a:cs typeface="Carlito"/>
              </a:rPr>
              <a:t>sederhana </a:t>
            </a:r>
            <a:r>
              <a:rPr dirty="0" sz="1200" i="1">
                <a:latin typeface="Carlito"/>
                <a:cs typeface="Carlito"/>
              </a:rPr>
              <a:t>untuk </a:t>
            </a:r>
            <a:r>
              <a:rPr dirty="0" sz="1200" spc="-5" i="1">
                <a:latin typeface="Carlito"/>
                <a:cs typeface="Carlito"/>
              </a:rPr>
              <a:t>mengidentifikasi </a:t>
            </a:r>
            <a:r>
              <a:rPr dirty="0" sz="1200" i="1">
                <a:latin typeface="Carlito"/>
                <a:cs typeface="Carlito"/>
              </a:rPr>
              <a:t>isu </a:t>
            </a:r>
            <a:r>
              <a:rPr dirty="0" sz="1200" spc="-5" i="1">
                <a:latin typeface="Carlito"/>
                <a:cs typeface="Carlito"/>
              </a:rPr>
              <a:t>keberagaman  agama</a:t>
            </a:r>
            <a:r>
              <a:rPr dirty="0" sz="1200" spc="-3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dan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keyakinan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yang</a:t>
            </a:r>
            <a:r>
              <a:rPr dirty="0" sz="1200" spc="-3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dihadapi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daerah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dan</a:t>
            </a:r>
            <a:r>
              <a:rPr dirty="0" sz="1200" spc="-3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sekolahnya.</a:t>
            </a:r>
            <a:r>
              <a:rPr dirty="0" sz="1200" spc="-2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Hasil</a:t>
            </a:r>
            <a:r>
              <a:rPr dirty="0" sz="1200" spc="-2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penelitian</a:t>
            </a:r>
            <a:r>
              <a:rPr dirty="0" sz="1200" spc="-3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ini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dapat  dipakai untuk mengembangkan projek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sesuai dengan konteks</a:t>
            </a:r>
            <a:r>
              <a:rPr dirty="0" sz="1200" spc="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sekolah.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algn="just" marL="240665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5" b="1" i="1">
                <a:latin typeface="Carlito"/>
                <a:cs typeface="Carlito"/>
              </a:rPr>
              <a:t>Pemetaan pengetahuan siswa mengenai keberagaman di</a:t>
            </a:r>
            <a:r>
              <a:rPr dirty="0" sz="1200" spc="4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Indonesia</a:t>
            </a:r>
            <a:endParaRPr sz="1200">
              <a:latin typeface="Carlito"/>
              <a:cs typeface="Carlito"/>
            </a:endParaRPr>
          </a:p>
          <a:p>
            <a:pPr algn="just" marL="240665" marR="6350">
              <a:lnSpc>
                <a:spcPct val="152500"/>
              </a:lnSpc>
            </a:pPr>
            <a:r>
              <a:rPr dirty="0" sz="1200" spc="-5" i="1">
                <a:latin typeface="Carlito"/>
                <a:cs typeface="Carlito"/>
              </a:rPr>
              <a:t>Sekolah dapat melakukan pemetaan pengetahuan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perspektif siswa mengenai  </a:t>
            </a:r>
            <a:r>
              <a:rPr dirty="0" sz="1200" spc="-5" i="1">
                <a:latin typeface="Carlito"/>
                <a:cs typeface="Carlito"/>
              </a:rPr>
              <a:t>kebhinekaan terlebih dahulu untuk membantu pengembangan aktivitas projek. Hal ini  dikarenakan</a:t>
            </a:r>
            <a:r>
              <a:rPr dirty="0" sz="1200" spc="114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siswa</a:t>
            </a:r>
            <a:r>
              <a:rPr dirty="0" sz="1200" spc="12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bisa</a:t>
            </a:r>
            <a:r>
              <a:rPr dirty="0" sz="1200" spc="13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memiliki</a:t>
            </a:r>
            <a:r>
              <a:rPr dirty="0" sz="1200" spc="12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pengetahuan,</a:t>
            </a:r>
            <a:r>
              <a:rPr dirty="0" sz="1200" spc="12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pengalaman,</a:t>
            </a:r>
            <a:r>
              <a:rPr dirty="0" sz="1200" spc="12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dan</a:t>
            </a:r>
            <a:r>
              <a:rPr dirty="0" sz="1200" spc="12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keterbukaan</a:t>
            </a:r>
            <a:r>
              <a:rPr dirty="0" sz="1200" spc="12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untuk</a:t>
            </a:r>
            <a:endParaRPr sz="1200">
              <a:latin typeface="Carlito"/>
              <a:cs typeface="Carlito"/>
            </a:endParaRPr>
          </a:p>
          <a:p>
            <a:pPr algn="just" marL="240665" marR="6350">
              <a:lnSpc>
                <a:spcPct val="152500"/>
              </a:lnSpc>
              <a:spcBef>
                <a:spcPts val="15"/>
              </a:spcBef>
            </a:pPr>
            <a:r>
              <a:rPr dirty="0" sz="1200" spc="-5" i="1">
                <a:latin typeface="Carlito"/>
                <a:cs typeface="Carlito"/>
              </a:rPr>
              <a:t>menerima keberagaman yang berbeda. </a:t>
            </a:r>
            <a:r>
              <a:rPr dirty="0" sz="1200" i="1">
                <a:latin typeface="Carlito"/>
                <a:cs typeface="Carlito"/>
              </a:rPr>
              <a:t>Pemetaan </a:t>
            </a:r>
            <a:r>
              <a:rPr dirty="0" sz="1200" spc="-5" i="1">
                <a:latin typeface="Carlito"/>
                <a:cs typeface="Carlito"/>
              </a:rPr>
              <a:t>ini juga </a:t>
            </a:r>
            <a:r>
              <a:rPr dirty="0" sz="1200" i="1">
                <a:latin typeface="Carlito"/>
                <a:cs typeface="Carlito"/>
              </a:rPr>
              <a:t>relevan </a:t>
            </a:r>
            <a:r>
              <a:rPr dirty="0" sz="1200" spc="-5" i="1">
                <a:latin typeface="Carlito"/>
                <a:cs typeface="Carlito"/>
              </a:rPr>
              <a:t>terutama bagi  </a:t>
            </a:r>
            <a:r>
              <a:rPr dirty="0" sz="1200" spc="-5" i="1">
                <a:latin typeface="Carlito"/>
                <a:cs typeface="Carlito"/>
              </a:rPr>
              <a:t>sekolah SMA/SMK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menerima siswa </a:t>
            </a:r>
            <a:r>
              <a:rPr dirty="0" sz="1200" i="1">
                <a:latin typeface="Carlito"/>
                <a:cs typeface="Carlito"/>
              </a:rPr>
              <a:t>dari </a:t>
            </a:r>
            <a:r>
              <a:rPr dirty="0" sz="1200" spc="-5" i="1">
                <a:latin typeface="Carlito"/>
                <a:cs typeface="Carlito"/>
              </a:rPr>
              <a:t>berbagai sekolah </a:t>
            </a:r>
            <a:r>
              <a:rPr dirty="0" sz="1200" i="1">
                <a:latin typeface="Carlito"/>
                <a:cs typeface="Carlito"/>
              </a:rPr>
              <a:t>SMP. </a:t>
            </a:r>
            <a:r>
              <a:rPr dirty="0" sz="1200" spc="-5" i="1">
                <a:latin typeface="Carlito"/>
                <a:cs typeface="Carlito"/>
              </a:rPr>
              <a:t>Contoh  pertanyaan yang bisa dimasukkan ke dalam survei pemetaan pengetahuan siswa ini  terlampir (Lihat hal </a:t>
            </a:r>
            <a:r>
              <a:rPr dirty="0" sz="1200" i="1">
                <a:latin typeface="Carlito"/>
                <a:cs typeface="Carlito"/>
              </a:rPr>
              <a:t>8. </a:t>
            </a:r>
            <a:r>
              <a:rPr dirty="0" sz="1200" spc="-5" i="1">
                <a:latin typeface="Carlito"/>
                <a:cs typeface="Carlito"/>
              </a:rPr>
              <a:t>“Kuesioner Bhineka Tunggal Ika di</a:t>
            </a:r>
            <a:r>
              <a:rPr dirty="0" sz="1200" spc="6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Indonesia”)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4042" y="909637"/>
            <a:ext cx="6409690" cy="8995410"/>
            <a:chOff x="594042" y="909637"/>
            <a:chExt cx="6409690" cy="8995410"/>
          </a:xfrm>
        </p:grpSpPr>
        <p:sp>
          <p:nvSpPr>
            <p:cNvPr id="3" name="object 3"/>
            <p:cNvSpPr/>
            <p:nvPr/>
          </p:nvSpPr>
          <p:spPr>
            <a:xfrm>
              <a:off x="598805" y="914399"/>
              <a:ext cx="6400165" cy="8985885"/>
            </a:xfrm>
            <a:custGeom>
              <a:avLst/>
              <a:gdLst/>
              <a:ahLst/>
              <a:cxnLst/>
              <a:rect l="l" t="t" r="r" b="b"/>
              <a:pathLst>
                <a:path w="6400165" h="8985885">
                  <a:moveTo>
                    <a:pt x="6400165" y="0"/>
                  </a:moveTo>
                  <a:lnTo>
                    <a:pt x="0" y="0"/>
                  </a:lnTo>
                  <a:lnTo>
                    <a:pt x="0" y="8985885"/>
                  </a:lnTo>
                  <a:lnTo>
                    <a:pt x="6400165" y="8985885"/>
                  </a:lnTo>
                  <a:lnTo>
                    <a:pt x="6400165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98805" y="914399"/>
              <a:ext cx="6400165" cy="8985885"/>
            </a:xfrm>
            <a:custGeom>
              <a:avLst/>
              <a:gdLst/>
              <a:ahLst/>
              <a:cxnLst/>
              <a:rect l="l" t="t" r="r" b="b"/>
              <a:pathLst>
                <a:path w="6400165" h="8985885">
                  <a:moveTo>
                    <a:pt x="0" y="8985885"/>
                  </a:moveTo>
                  <a:lnTo>
                    <a:pt x="6400165" y="8985885"/>
                  </a:lnTo>
                  <a:lnTo>
                    <a:pt x="6400165" y="0"/>
                  </a:lnTo>
                  <a:lnTo>
                    <a:pt x="0" y="0"/>
                  </a:lnTo>
                  <a:lnTo>
                    <a:pt x="0" y="8985885"/>
                  </a:lnTo>
                  <a:close/>
                </a:path>
              </a:pathLst>
            </a:custGeom>
            <a:ln w="9525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11148" y="944626"/>
            <a:ext cx="6005195" cy="8882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rlito"/>
                <a:cs typeface="Carlito"/>
              </a:rPr>
              <a:t>KUESIONER BHINNEKA TUNGGAL IKA </a:t>
            </a:r>
            <a:r>
              <a:rPr dirty="0" sz="1200" spc="-10" b="1">
                <a:latin typeface="Carlito"/>
                <a:cs typeface="Carlito"/>
              </a:rPr>
              <a:t>DI</a:t>
            </a:r>
            <a:r>
              <a:rPr dirty="0" sz="1200" spc="2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INDONESIA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Ada berapa </a:t>
            </a:r>
            <a:r>
              <a:rPr dirty="0" sz="1200" spc="-5">
                <a:latin typeface="Carlito"/>
                <a:cs typeface="Carlito"/>
              </a:rPr>
              <a:t>banyak agama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diakui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Indonesia? Coba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sebutkan!</a:t>
            </a:r>
            <a:endParaRPr sz="1200">
              <a:latin typeface="Carlito"/>
              <a:cs typeface="Carlito"/>
            </a:endParaRPr>
          </a:p>
          <a:p>
            <a:pPr marL="241300" marR="5080" indent="-228600">
              <a:lnSpc>
                <a:spcPts val="2210"/>
              </a:lnSpc>
              <a:spcBef>
                <a:spcPts val="185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kamu mengetahui kelompok keyakinan yang ada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Indonesia, terutama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berada 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daerah kamu </a:t>
            </a:r>
            <a:r>
              <a:rPr dirty="0" sz="1200">
                <a:latin typeface="Carlito"/>
                <a:cs typeface="Carlito"/>
              </a:rPr>
              <a:t>tinggal? </a:t>
            </a:r>
            <a:r>
              <a:rPr dirty="0" sz="1200" spc="-5">
                <a:latin typeface="Carlito"/>
                <a:cs typeface="Carlito"/>
              </a:rPr>
              <a:t>Jika iya,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sebutkan!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kamu pernah mengunjungi rumah ibadah selain rumah ibadah agama sendiri?</a:t>
            </a:r>
            <a:r>
              <a:rPr dirty="0" sz="1200" spc="1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Jika</a:t>
            </a:r>
            <a:endParaRPr sz="1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dirty="0" sz="1200" spc="-5">
                <a:latin typeface="Carlito"/>
                <a:cs typeface="Carlito"/>
              </a:rPr>
              <a:t>pernah:</a:t>
            </a:r>
            <a:endParaRPr sz="1200">
              <a:latin typeface="Carlito"/>
              <a:cs typeface="Carlito"/>
            </a:endParaRPr>
          </a:p>
          <a:p>
            <a:pPr lvl="1" marL="469265" indent="-2286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469900" algn="l"/>
                <a:tab pos="3644265" algn="l"/>
              </a:tabLst>
            </a:pPr>
            <a:r>
              <a:rPr dirty="0" sz="1200" spc="-5">
                <a:latin typeface="Carlito"/>
                <a:cs typeface="Carlito"/>
              </a:rPr>
              <a:t>Sebutkan </a:t>
            </a:r>
            <a:r>
              <a:rPr dirty="0" sz="1200">
                <a:latin typeface="Carlito"/>
                <a:cs typeface="Carlito"/>
              </a:rPr>
              <a:t>nama </a:t>
            </a:r>
            <a:r>
              <a:rPr dirty="0" sz="1200" spc="-5">
                <a:latin typeface="Carlito"/>
                <a:cs typeface="Carlito"/>
              </a:rPr>
              <a:t>rumah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ibadahnya: </a:t>
            </a:r>
            <a:r>
              <a:rPr dirty="0" u="sng" sz="1200" spc="-5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 sz="1200">
              <a:latin typeface="Carlito"/>
              <a:cs typeface="Carlito"/>
            </a:endParaRPr>
          </a:p>
          <a:p>
            <a:pPr lvl="1" marL="469265" indent="-2286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469900" algn="l"/>
              </a:tabLst>
            </a:pPr>
            <a:r>
              <a:rPr dirty="0" sz="1200">
                <a:latin typeface="Carlito"/>
                <a:cs typeface="Carlito"/>
              </a:rPr>
              <a:t>Apa </a:t>
            </a:r>
            <a:r>
              <a:rPr dirty="0" sz="1200" spc="-5">
                <a:latin typeface="Carlito"/>
                <a:cs typeface="Carlito"/>
              </a:rPr>
              <a:t>alasan kamu mengunjungi rumah ibadah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tersebut?</a:t>
            </a:r>
            <a:endParaRPr sz="1200">
              <a:latin typeface="Carlito"/>
              <a:cs typeface="Carlito"/>
            </a:endParaRPr>
          </a:p>
          <a:p>
            <a:pPr lvl="1" marL="469265" indent="-228600">
              <a:lnSpc>
                <a:spcPct val="100000"/>
              </a:lnSpc>
              <a:spcBef>
                <a:spcPts val="760"/>
              </a:spcBef>
              <a:buAutoNum type="alphaLcPeriod"/>
              <a:tabLst>
                <a:tab pos="469900" algn="l"/>
              </a:tabLst>
            </a:pPr>
            <a:r>
              <a:rPr dirty="0" sz="1200" spc="-5">
                <a:latin typeface="Carlito"/>
                <a:cs typeface="Carlito"/>
              </a:rPr>
              <a:t>Jelaskan pengalaman </a:t>
            </a:r>
            <a:r>
              <a:rPr dirty="0" sz="1200" spc="-10">
                <a:latin typeface="Carlito"/>
                <a:cs typeface="Carlito"/>
              </a:rPr>
              <a:t>kamu </a:t>
            </a:r>
            <a:r>
              <a:rPr dirty="0" sz="1200" spc="-5">
                <a:latin typeface="Carlito"/>
                <a:cs typeface="Carlito"/>
              </a:rPr>
              <a:t>dan apa yang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kamu</a:t>
            </a:r>
            <a:r>
              <a:rPr dirty="0" sz="1200" spc="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pikirkan/rasakan?</a:t>
            </a:r>
            <a:endParaRPr sz="1200">
              <a:latin typeface="Carlito"/>
              <a:cs typeface="Carlito"/>
            </a:endParaRPr>
          </a:p>
          <a:p>
            <a:pPr marL="241300" marR="114935" indent="-228600">
              <a:lnSpc>
                <a:spcPct val="152500"/>
              </a:lnSpc>
              <a:buAutoNum type="arabicPeriod" startAt="4"/>
              <a:tabLst>
                <a:tab pos="241300" algn="l"/>
              </a:tabLst>
            </a:pPr>
            <a:r>
              <a:rPr dirty="0" sz="1200" spc="-5">
                <a:latin typeface="Carlito"/>
                <a:cs typeface="Carlito"/>
              </a:rPr>
              <a:t>Pernahkah kamu mendengar orang lain dengan agama/keyakinan </a:t>
            </a:r>
            <a:r>
              <a:rPr dirty="0" sz="1200">
                <a:latin typeface="Carlito"/>
                <a:cs typeface="Carlito"/>
              </a:rPr>
              <a:t>yang berbeda </a:t>
            </a:r>
            <a:r>
              <a:rPr dirty="0" sz="1200" spc="-5">
                <a:latin typeface="Carlito"/>
                <a:cs typeface="Carlito"/>
              </a:rPr>
              <a:t>denganmu  berdoa? Jika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pernah:</a:t>
            </a:r>
            <a:endParaRPr sz="1200">
              <a:latin typeface="Carlito"/>
              <a:cs typeface="Carlito"/>
            </a:endParaRPr>
          </a:p>
          <a:p>
            <a:pPr lvl="1" marL="461645" indent="-2286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462280" algn="l"/>
                <a:tab pos="2803525" algn="l"/>
              </a:tabLst>
            </a:pPr>
            <a:r>
              <a:rPr dirty="0" sz="1200" spc="-5">
                <a:latin typeface="Carlito"/>
                <a:cs typeface="Carlito"/>
              </a:rPr>
              <a:t>Sebutkan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agamanya: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 sz="1200">
              <a:latin typeface="Carlito"/>
              <a:cs typeface="Carlito"/>
            </a:endParaRPr>
          </a:p>
          <a:p>
            <a:pPr lvl="1" marL="461645" indent="-228600">
              <a:lnSpc>
                <a:spcPct val="100000"/>
              </a:lnSpc>
              <a:spcBef>
                <a:spcPts val="760"/>
              </a:spcBef>
              <a:buAutoNum type="alphaLcPeriod"/>
              <a:tabLst>
                <a:tab pos="462280" algn="l"/>
              </a:tabLst>
            </a:pPr>
            <a:r>
              <a:rPr dirty="0" sz="1200">
                <a:latin typeface="Carlito"/>
                <a:cs typeface="Carlito"/>
              </a:rPr>
              <a:t>Dimanakah </a:t>
            </a:r>
            <a:r>
              <a:rPr dirty="0" sz="1200" spc="-5">
                <a:latin typeface="Carlito"/>
                <a:cs typeface="Carlito"/>
              </a:rPr>
              <a:t>dan kapankah </a:t>
            </a:r>
            <a:r>
              <a:rPr dirty="0" sz="1200">
                <a:latin typeface="Carlito"/>
                <a:cs typeface="Carlito"/>
              </a:rPr>
              <a:t>ini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terjadi?</a:t>
            </a:r>
            <a:endParaRPr sz="1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765"/>
              </a:spcBef>
            </a:pPr>
            <a:r>
              <a:rPr dirty="0" sz="1200">
                <a:latin typeface="Carlito"/>
                <a:cs typeface="Carlito"/>
              </a:rPr>
              <a:t>d. </a:t>
            </a:r>
            <a:r>
              <a:rPr dirty="0" sz="1200" spc="-5">
                <a:latin typeface="Carlito"/>
                <a:cs typeface="Carlito"/>
              </a:rPr>
              <a:t>Jelaskan pengalaman </a:t>
            </a:r>
            <a:r>
              <a:rPr dirty="0" sz="1200" spc="-10">
                <a:latin typeface="Carlito"/>
                <a:cs typeface="Carlito"/>
              </a:rPr>
              <a:t>kamu </a:t>
            </a:r>
            <a:r>
              <a:rPr dirty="0" sz="1200" spc="-5">
                <a:latin typeface="Carlito"/>
                <a:cs typeface="Carlito"/>
              </a:rPr>
              <a:t>dan apa yang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kamu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pikirkan/rasakan?</a:t>
            </a:r>
            <a:endParaRPr sz="1200">
              <a:latin typeface="Carlito"/>
              <a:cs typeface="Carlito"/>
            </a:endParaRPr>
          </a:p>
          <a:p>
            <a:pPr marL="241300" marR="281940" indent="-228600">
              <a:lnSpc>
                <a:spcPct val="152500"/>
              </a:lnSpc>
              <a:buAutoNum type="arabicPeriod" startAt="5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kamu memiliki teman yang berbeda agama/keyakinan? Jika iya, </a:t>
            </a:r>
            <a:r>
              <a:rPr dirty="0" sz="1200">
                <a:latin typeface="Carlito"/>
                <a:cs typeface="Carlito"/>
              </a:rPr>
              <a:t>bagaimana  </a:t>
            </a:r>
            <a:r>
              <a:rPr dirty="0" sz="1200" spc="-5">
                <a:latin typeface="Carlito"/>
                <a:cs typeface="Carlito"/>
              </a:rPr>
              <a:t>pendapat kamu mengenai persahabatan dengan </a:t>
            </a:r>
            <a:r>
              <a:rPr dirty="0" sz="1200">
                <a:latin typeface="Carlito"/>
                <a:cs typeface="Carlito"/>
              </a:rPr>
              <a:t>orang </a:t>
            </a:r>
            <a:r>
              <a:rPr dirty="0" sz="1200" spc="-5">
                <a:latin typeface="Carlito"/>
                <a:cs typeface="Carlito"/>
              </a:rPr>
              <a:t>yang berbeda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agama/keyakinan?</a:t>
            </a:r>
            <a:endParaRPr sz="1200">
              <a:latin typeface="Carlito"/>
              <a:cs typeface="Carlito"/>
            </a:endParaRPr>
          </a:p>
          <a:p>
            <a:pPr marL="241300" marR="227965" indent="-228600">
              <a:lnSpc>
                <a:spcPct val="152500"/>
              </a:lnSpc>
              <a:spcBef>
                <a:spcPts val="5"/>
              </a:spcBef>
              <a:buAutoNum type="arabicPeriod" startAt="5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orang </a:t>
            </a:r>
            <a:r>
              <a:rPr dirty="0" sz="1200">
                <a:latin typeface="Carlito"/>
                <a:cs typeface="Carlito"/>
              </a:rPr>
              <a:t>tua kamu </a:t>
            </a:r>
            <a:r>
              <a:rPr dirty="0" sz="1200" spc="-5">
                <a:latin typeface="Carlito"/>
                <a:cs typeface="Carlito"/>
              </a:rPr>
              <a:t>pernah marah ketika mengetahui kamu berteman dengan teman 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berbeda agama/keyakinan? Jika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pernah:</a:t>
            </a:r>
            <a:endParaRPr sz="1200">
              <a:latin typeface="Carlito"/>
              <a:cs typeface="Carlito"/>
            </a:endParaRPr>
          </a:p>
          <a:p>
            <a:pPr lvl="1" marL="461645" indent="-2286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46228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alasan mereka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marah?</a:t>
            </a:r>
            <a:endParaRPr sz="1200">
              <a:latin typeface="Carlito"/>
              <a:cs typeface="Carlito"/>
            </a:endParaRPr>
          </a:p>
          <a:p>
            <a:pPr lvl="1" marL="461645" indent="-2286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462280" algn="l"/>
              </a:tabLst>
            </a:pPr>
            <a:r>
              <a:rPr dirty="0" sz="1200">
                <a:latin typeface="Carlito"/>
                <a:cs typeface="Carlito"/>
              </a:rPr>
              <a:t>Bagaimana </a:t>
            </a:r>
            <a:r>
              <a:rPr dirty="0" sz="1200" spc="-5">
                <a:latin typeface="Carlito"/>
                <a:cs typeface="Carlito"/>
              </a:rPr>
              <a:t>perasaan kamu ketika </a:t>
            </a:r>
            <a:r>
              <a:rPr dirty="0" sz="1200">
                <a:latin typeface="Carlito"/>
                <a:cs typeface="Carlito"/>
              </a:rPr>
              <a:t>orang </a:t>
            </a:r>
            <a:r>
              <a:rPr dirty="0" sz="1200" spc="-5">
                <a:latin typeface="Carlito"/>
                <a:cs typeface="Carlito"/>
              </a:rPr>
              <a:t>tua kamu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marah?</a:t>
            </a:r>
            <a:endParaRPr sz="1200">
              <a:latin typeface="Carlito"/>
              <a:cs typeface="Carlito"/>
            </a:endParaRPr>
          </a:p>
          <a:p>
            <a:pPr lvl="1" marL="461645" indent="-228600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46228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kamu </a:t>
            </a:r>
            <a:r>
              <a:rPr dirty="0" sz="1200">
                <a:latin typeface="Carlito"/>
                <a:cs typeface="Carlito"/>
              </a:rPr>
              <a:t>masih </a:t>
            </a:r>
            <a:r>
              <a:rPr dirty="0" sz="1200" spc="-5">
                <a:latin typeface="Carlito"/>
                <a:cs typeface="Carlito"/>
              </a:rPr>
              <a:t>berteman dengan teman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kamu?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AutoNum type="arabicPeriod" startAt="5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kamu pernah mengirimkan </a:t>
            </a:r>
            <a:r>
              <a:rPr dirty="0" sz="1200">
                <a:latin typeface="Carlito"/>
                <a:cs typeface="Carlito"/>
              </a:rPr>
              <a:t>ucapan </a:t>
            </a:r>
            <a:r>
              <a:rPr dirty="0" sz="1200" spc="-5">
                <a:latin typeface="Carlito"/>
                <a:cs typeface="Carlito"/>
              </a:rPr>
              <a:t>hari besar </a:t>
            </a:r>
            <a:r>
              <a:rPr dirty="0" sz="1200">
                <a:latin typeface="Carlito"/>
                <a:cs typeface="Carlito"/>
              </a:rPr>
              <a:t>agama </a:t>
            </a:r>
            <a:r>
              <a:rPr dirty="0" sz="1200" spc="-5">
                <a:latin typeface="Carlito"/>
                <a:cs typeface="Carlito"/>
              </a:rPr>
              <a:t>kepada teman kamu</a:t>
            </a:r>
            <a:r>
              <a:rPr dirty="0" sz="1200" spc="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yang</a:t>
            </a:r>
            <a:endParaRPr sz="1200">
              <a:latin typeface="Carlito"/>
              <a:cs typeface="Carlito"/>
            </a:endParaRPr>
          </a:p>
          <a:p>
            <a:pPr marL="241300" marR="33655">
              <a:lnSpc>
                <a:spcPct val="152500"/>
              </a:lnSpc>
              <a:spcBef>
                <a:spcPts val="15"/>
              </a:spcBef>
            </a:pPr>
            <a:r>
              <a:rPr dirty="0" sz="1200" spc="-5">
                <a:latin typeface="Carlito"/>
                <a:cs typeface="Carlito"/>
              </a:rPr>
              <a:t>berbeda agama/keyakinan? Jika pernah, apakah </a:t>
            </a:r>
            <a:r>
              <a:rPr dirty="0" sz="1200">
                <a:latin typeface="Carlito"/>
                <a:cs typeface="Carlito"/>
              </a:rPr>
              <a:t>alasan yang </a:t>
            </a:r>
            <a:r>
              <a:rPr dirty="0" sz="1200" spc="-5">
                <a:latin typeface="Carlito"/>
                <a:cs typeface="Carlito"/>
              </a:rPr>
              <a:t>mendorong kamu mengirimkan  </a:t>
            </a:r>
            <a:r>
              <a:rPr dirty="0" sz="1200">
                <a:latin typeface="Carlito"/>
                <a:cs typeface="Carlito"/>
              </a:rPr>
              <a:t>ucapan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tersebut?</a:t>
            </a:r>
            <a:endParaRPr sz="1200">
              <a:latin typeface="Carlito"/>
              <a:cs typeface="Carlito"/>
            </a:endParaRPr>
          </a:p>
          <a:p>
            <a:pPr marL="241300" marR="147955" indent="-228600">
              <a:lnSpc>
                <a:spcPts val="2200"/>
              </a:lnSpc>
              <a:spcBef>
                <a:spcPts val="195"/>
              </a:spcBef>
              <a:buAutoNum type="arabicPeriod" startAt="8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kamu berasal dari keluarga yang memiliki satu keyakinan atau berbeda keyakinan?  Jelaskan pengalaman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kamu!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55"/>
              </a:spcBef>
              <a:buAutoNum type="arabicPeriod" startAt="8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 yang </a:t>
            </a:r>
            <a:r>
              <a:rPr dirty="0" sz="1200" spc="-5">
                <a:latin typeface="Carlito"/>
                <a:cs typeface="Carlito"/>
              </a:rPr>
              <a:t>kamu rasakan ketika bertemu dengan orang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berbeda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agama/keyakinan?</a:t>
            </a:r>
            <a:endParaRPr sz="1200">
              <a:latin typeface="Carlito"/>
              <a:cs typeface="Carlito"/>
            </a:endParaRPr>
          </a:p>
          <a:p>
            <a:pPr marL="241300" marR="500380" indent="-228600">
              <a:lnSpc>
                <a:spcPct val="152500"/>
              </a:lnSpc>
              <a:buAutoNum type="arabicPeriod" startAt="8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 yang </a:t>
            </a:r>
            <a:r>
              <a:rPr dirty="0" sz="1200" spc="-5">
                <a:latin typeface="Carlito"/>
                <a:cs typeface="Carlito"/>
              </a:rPr>
              <a:t>kamu lakukan ketika melihat </a:t>
            </a:r>
            <a:r>
              <a:rPr dirty="0" sz="1200">
                <a:latin typeface="Carlito"/>
                <a:cs typeface="Carlito"/>
              </a:rPr>
              <a:t>orang </a:t>
            </a:r>
            <a:r>
              <a:rPr dirty="0" sz="1200" spc="-5">
                <a:latin typeface="Carlito"/>
                <a:cs typeface="Carlito"/>
              </a:rPr>
              <a:t>yang berbeda agama/keyakinan </a:t>
            </a:r>
            <a:r>
              <a:rPr dirty="0" sz="1200">
                <a:latin typeface="Carlito"/>
                <a:cs typeface="Carlito"/>
              </a:rPr>
              <a:t>sedang  mengadakan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ibadah?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755"/>
              </a:spcBef>
              <a:buAutoNum type="arabicPeriod" startAt="8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 </a:t>
            </a:r>
            <a:r>
              <a:rPr dirty="0" sz="1200" spc="-5">
                <a:latin typeface="Carlito"/>
                <a:cs typeface="Carlito"/>
              </a:rPr>
              <a:t>tanggapan kamu mengenai praktik keberagaman </a:t>
            </a:r>
            <a:r>
              <a:rPr dirty="0" sz="1200">
                <a:latin typeface="Carlito"/>
                <a:cs typeface="Carlito"/>
              </a:rPr>
              <a:t>yang ada di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Indonesia?</a:t>
            </a:r>
            <a:endParaRPr sz="1200">
              <a:latin typeface="Carlito"/>
              <a:cs typeface="Carlito"/>
            </a:endParaRPr>
          </a:p>
          <a:p>
            <a:pPr marL="241300" marR="259079" indent="-228600">
              <a:lnSpc>
                <a:spcPct val="152500"/>
              </a:lnSpc>
              <a:buAutoNum type="arabicPeriod" startAt="8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Apakah </a:t>
            </a:r>
            <a:r>
              <a:rPr dirty="0" sz="1200" spc="-5">
                <a:latin typeface="Carlito"/>
                <a:cs typeface="Carlito"/>
              </a:rPr>
              <a:t>menurut kamu Bhinneka Tunggal Ika </a:t>
            </a:r>
            <a:r>
              <a:rPr dirty="0" sz="1200" spc="-10">
                <a:latin typeface="Carlito"/>
                <a:cs typeface="Carlito"/>
              </a:rPr>
              <a:t>sudah </a:t>
            </a:r>
            <a:r>
              <a:rPr dirty="0" sz="1200" spc="-5">
                <a:latin typeface="Carlito"/>
                <a:cs typeface="Carlito"/>
              </a:rPr>
              <a:t>terlaksana dengan </a:t>
            </a:r>
            <a:r>
              <a:rPr dirty="0" sz="1200">
                <a:latin typeface="Carlito"/>
                <a:cs typeface="Carlito"/>
              </a:rPr>
              <a:t>baik di </a:t>
            </a:r>
            <a:r>
              <a:rPr dirty="0" sz="1200" spc="-5">
                <a:latin typeface="Carlito"/>
                <a:cs typeface="Carlito"/>
              </a:rPr>
              <a:t>Indonesia?  Jika iya/belum, jelaskan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jawabanmu?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0742" y="1095692"/>
            <a:ext cx="5812790" cy="8646160"/>
            <a:chOff x="860742" y="1095692"/>
            <a:chExt cx="5812790" cy="8646160"/>
          </a:xfrm>
        </p:grpSpPr>
        <p:sp>
          <p:nvSpPr>
            <p:cNvPr id="3" name="object 3"/>
            <p:cNvSpPr/>
            <p:nvPr/>
          </p:nvSpPr>
          <p:spPr>
            <a:xfrm>
              <a:off x="865505" y="1100454"/>
              <a:ext cx="5803265" cy="8636635"/>
            </a:xfrm>
            <a:custGeom>
              <a:avLst/>
              <a:gdLst/>
              <a:ahLst/>
              <a:cxnLst/>
              <a:rect l="l" t="t" r="r" b="b"/>
              <a:pathLst>
                <a:path w="5803265" h="8636635">
                  <a:moveTo>
                    <a:pt x="5803265" y="0"/>
                  </a:moveTo>
                  <a:lnTo>
                    <a:pt x="0" y="0"/>
                  </a:lnTo>
                  <a:lnTo>
                    <a:pt x="0" y="8636635"/>
                  </a:lnTo>
                  <a:lnTo>
                    <a:pt x="5803265" y="8636635"/>
                  </a:lnTo>
                  <a:lnTo>
                    <a:pt x="5803265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65505" y="1100454"/>
              <a:ext cx="5803265" cy="8636635"/>
            </a:xfrm>
            <a:custGeom>
              <a:avLst/>
              <a:gdLst/>
              <a:ahLst/>
              <a:cxnLst/>
              <a:rect l="l" t="t" r="r" b="b"/>
              <a:pathLst>
                <a:path w="5803265" h="8636635">
                  <a:moveTo>
                    <a:pt x="0" y="8636635"/>
                  </a:moveTo>
                  <a:lnTo>
                    <a:pt x="5803265" y="8636635"/>
                  </a:lnTo>
                  <a:lnTo>
                    <a:pt x="5803265" y="0"/>
                  </a:lnTo>
                  <a:lnTo>
                    <a:pt x="0" y="0"/>
                  </a:lnTo>
                  <a:lnTo>
                    <a:pt x="0" y="863663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949248" y="1007720"/>
            <a:ext cx="5638800" cy="7980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72185" indent="965835">
              <a:lnSpc>
                <a:spcPct val="157100"/>
              </a:lnSpc>
              <a:spcBef>
                <a:spcPts val="100"/>
              </a:spcBef>
            </a:pPr>
            <a:r>
              <a:rPr dirty="0" sz="1400" spc="-5">
                <a:latin typeface="Carlito"/>
                <a:cs typeface="Carlito"/>
              </a:rPr>
              <a:t>Y</a:t>
            </a:r>
            <a:r>
              <a:rPr dirty="0" sz="1400" spc="-5" b="1">
                <a:latin typeface="Carlito"/>
                <a:cs typeface="Carlito"/>
              </a:rPr>
              <a:t>ang Perlu Diperhatikan </a:t>
            </a:r>
            <a:r>
              <a:rPr dirty="0" sz="1400" b="1">
                <a:latin typeface="Carlito"/>
                <a:cs typeface="Carlito"/>
              </a:rPr>
              <a:t>Sebelum </a:t>
            </a:r>
            <a:r>
              <a:rPr dirty="0" sz="1400" spc="-5" b="1">
                <a:latin typeface="Carlito"/>
                <a:cs typeface="Carlito"/>
              </a:rPr>
              <a:t>Memulai Projek  Persiapan</a:t>
            </a:r>
            <a:r>
              <a:rPr dirty="0" sz="1400" spc="-1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Guru</a:t>
            </a:r>
            <a:endParaRPr sz="1400">
              <a:latin typeface="Carlito"/>
              <a:cs typeface="Carlito"/>
            </a:endParaRPr>
          </a:p>
          <a:p>
            <a:pPr marL="241300" marR="5080" indent="-228600">
              <a:lnSpc>
                <a:spcPct val="152600"/>
              </a:lnSpc>
              <a:spcBef>
                <a:spcPts val="220"/>
              </a:spcBef>
              <a:buAutoNum type="arabicPeriod"/>
              <a:tabLst>
                <a:tab pos="241300" algn="l"/>
              </a:tabLst>
            </a:pPr>
            <a:r>
              <a:rPr dirty="0" sz="1200" spc="-5" b="1" i="1">
                <a:latin typeface="Carlito"/>
                <a:cs typeface="Carlito"/>
              </a:rPr>
              <a:t>Membangun lingkungan belajar yang </a:t>
            </a:r>
            <a:r>
              <a:rPr dirty="0" sz="1200" b="1" i="1">
                <a:latin typeface="Carlito"/>
                <a:cs typeface="Carlito"/>
              </a:rPr>
              <a:t>aman dan bebas </a:t>
            </a:r>
            <a:r>
              <a:rPr dirty="0" sz="1200" spc="-5" b="1" i="1">
                <a:latin typeface="Carlito"/>
                <a:cs typeface="Carlito"/>
              </a:rPr>
              <a:t>penghakiman (judgement)  </a:t>
            </a:r>
            <a:r>
              <a:rPr dirty="0" sz="1200" i="1">
                <a:latin typeface="Carlito"/>
                <a:cs typeface="Carlito"/>
              </a:rPr>
              <a:t>Isu </a:t>
            </a:r>
            <a:r>
              <a:rPr dirty="0" sz="1200" spc="-5" i="1">
                <a:latin typeface="Carlito"/>
                <a:cs typeface="Carlito"/>
              </a:rPr>
              <a:t>identitas, terutama identitas agama merupakan </a:t>
            </a:r>
            <a:r>
              <a:rPr dirty="0" sz="1200" i="1">
                <a:latin typeface="Carlito"/>
                <a:cs typeface="Carlito"/>
              </a:rPr>
              <a:t>isu </a:t>
            </a:r>
            <a:r>
              <a:rPr dirty="0" sz="1200" spc="-5" i="1">
                <a:latin typeface="Carlito"/>
                <a:cs typeface="Carlito"/>
              </a:rPr>
              <a:t>yang sensitif. Agar siswa bisa  </a:t>
            </a:r>
            <a:r>
              <a:rPr dirty="0" sz="1200" spc="-5" i="1">
                <a:latin typeface="Carlito"/>
                <a:cs typeface="Carlito"/>
              </a:rPr>
              <a:t>mengeksplorasi pemahaman </a:t>
            </a:r>
            <a:r>
              <a:rPr dirty="0" sz="1200" i="1">
                <a:latin typeface="Carlito"/>
                <a:cs typeface="Carlito"/>
              </a:rPr>
              <a:t>dan perspektif </a:t>
            </a:r>
            <a:r>
              <a:rPr dirty="0" sz="1200" spc="-5" i="1">
                <a:latin typeface="Carlito"/>
                <a:cs typeface="Carlito"/>
              </a:rPr>
              <a:t>mereka dengan baik, mereka harus  menjalankan proses mempertanyakan stigma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asumsi sterotip (terutama </a:t>
            </a:r>
            <a:r>
              <a:rPr dirty="0" sz="1200" i="1">
                <a:latin typeface="Carlito"/>
                <a:cs typeface="Carlito"/>
              </a:rPr>
              <a:t>yang  </a:t>
            </a:r>
            <a:r>
              <a:rPr dirty="0" sz="1200" spc="-5" i="1">
                <a:latin typeface="Carlito"/>
                <a:cs typeface="Carlito"/>
              </a:rPr>
              <a:t>negatif) yang </a:t>
            </a:r>
            <a:r>
              <a:rPr dirty="0" sz="1200" i="1">
                <a:latin typeface="Carlito"/>
                <a:cs typeface="Carlito"/>
              </a:rPr>
              <a:t>mereka </a:t>
            </a:r>
            <a:r>
              <a:rPr dirty="0" sz="1200" spc="-5" i="1">
                <a:latin typeface="Carlito"/>
                <a:cs typeface="Carlito"/>
              </a:rPr>
              <a:t>punya sebagai bagian refleksi diri. Sebelum </a:t>
            </a:r>
            <a:r>
              <a:rPr dirty="0" sz="1200" i="1">
                <a:latin typeface="Carlito"/>
                <a:cs typeface="Carlito"/>
              </a:rPr>
              <a:t>memulai </a:t>
            </a:r>
            <a:r>
              <a:rPr dirty="0" sz="1200" spc="-5" i="1">
                <a:latin typeface="Carlito"/>
                <a:cs typeface="Carlito"/>
              </a:rPr>
              <a:t>projek </a:t>
            </a:r>
            <a:r>
              <a:rPr dirty="0" sz="1200" spc="5" i="1">
                <a:latin typeface="Carlito"/>
                <a:cs typeface="Carlito"/>
              </a:rPr>
              <a:t>ini, </a:t>
            </a:r>
            <a:r>
              <a:rPr dirty="0" sz="1200" spc="28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pimpinan sekolah, guru, dan staf kependidikan harus mampu </a:t>
            </a:r>
            <a:r>
              <a:rPr dirty="0" sz="1200" i="1">
                <a:latin typeface="Carlito"/>
                <a:cs typeface="Carlito"/>
              </a:rPr>
              <a:t>membangun </a:t>
            </a:r>
            <a:r>
              <a:rPr dirty="0" sz="1200" spc="-5" i="1">
                <a:latin typeface="Carlito"/>
                <a:cs typeface="Carlito"/>
              </a:rPr>
              <a:t>lingkungan  sekolah, termasuk </a:t>
            </a:r>
            <a:r>
              <a:rPr dirty="0" sz="1200" i="1">
                <a:latin typeface="Carlito"/>
                <a:cs typeface="Carlito"/>
              </a:rPr>
              <a:t>lingkungan </a:t>
            </a:r>
            <a:r>
              <a:rPr dirty="0" sz="1200" spc="-5" i="1">
                <a:latin typeface="Carlito"/>
                <a:cs typeface="Carlito"/>
              </a:rPr>
              <a:t>kelas untuk pembelajaran,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membuat </a:t>
            </a:r>
            <a:r>
              <a:rPr dirty="0" sz="1200" i="1">
                <a:latin typeface="Carlito"/>
                <a:cs typeface="Carlito"/>
              </a:rPr>
              <a:t>siswa </a:t>
            </a:r>
            <a:r>
              <a:rPr dirty="0" sz="1200" spc="-5" i="1">
                <a:latin typeface="Carlito"/>
                <a:cs typeface="Carlito"/>
              </a:rPr>
              <a:t>merasa  aman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nyaman untuk bisa </a:t>
            </a:r>
            <a:r>
              <a:rPr dirty="0" sz="1200" i="1">
                <a:latin typeface="Carlito"/>
                <a:cs typeface="Carlito"/>
              </a:rPr>
              <a:t>secara </a:t>
            </a:r>
            <a:r>
              <a:rPr dirty="0" sz="1200" spc="-5" i="1">
                <a:latin typeface="Carlito"/>
                <a:cs typeface="Carlito"/>
              </a:rPr>
              <a:t>terbuka mengemukakan pendapat mereka, tanpa  ada rasa takut akan</a:t>
            </a:r>
            <a:r>
              <a:rPr dirty="0" sz="1200" spc="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dihakimi.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41300" algn="l"/>
              </a:tabLst>
            </a:pPr>
            <a:r>
              <a:rPr dirty="0" sz="1200" spc="-5" b="1" i="1">
                <a:latin typeface="Carlito"/>
                <a:cs typeface="Carlito"/>
              </a:rPr>
              <a:t>Guru dengan mindset</a:t>
            </a:r>
            <a:r>
              <a:rPr dirty="0" sz="1200" spc="2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terbuka</a:t>
            </a:r>
            <a:endParaRPr sz="1200">
              <a:latin typeface="Carlito"/>
              <a:cs typeface="Carlito"/>
            </a:endParaRPr>
          </a:p>
          <a:p>
            <a:pPr marL="241300" marR="5080">
              <a:lnSpc>
                <a:spcPct val="152500"/>
              </a:lnSpc>
            </a:pPr>
            <a:r>
              <a:rPr dirty="0" sz="1200" spc="-5" i="1">
                <a:latin typeface="Carlito"/>
                <a:cs typeface="Carlito"/>
              </a:rPr>
              <a:t>Membahas </a:t>
            </a:r>
            <a:r>
              <a:rPr dirty="0" sz="1200" i="1">
                <a:latin typeface="Carlito"/>
                <a:cs typeface="Carlito"/>
              </a:rPr>
              <a:t>isu </a:t>
            </a:r>
            <a:r>
              <a:rPr dirty="0" sz="1200" spc="-5" i="1">
                <a:latin typeface="Carlito"/>
                <a:cs typeface="Carlito"/>
              </a:rPr>
              <a:t>yang berhubungan dengan keberagaman agama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keyakinan banyak  </a:t>
            </a:r>
            <a:r>
              <a:rPr dirty="0" sz="1200" spc="-5" i="1">
                <a:latin typeface="Carlito"/>
                <a:cs typeface="Carlito"/>
              </a:rPr>
              <a:t>ditakutkan</a:t>
            </a:r>
            <a:r>
              <a:rPr dirty="0" sz="1200" spc="13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oleh</a:t>
            </a:r>
            <a:r>
              <a:rPr dirty="0" sz="1200" spc="13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guru</a:t>
            </a:r>
            <a:r>
              <a:rPr dirty="0" sz="1200" spc="13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karena</a:t>
            </a:r>
            <a:r>
              <a:rPr dirty="0" sz="1200" spc="13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topik</a:t>
            </a:r>
            <a:r>
              <a:rPr dirty="0" sz="1200" spc="1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ini</a:t>
            </a:r>
            <a:r>
              <a:rPr dirty="0" sz="1200" spc="1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tergolong</a:t>
            </a:r>
            <a:r>
              <a:rPr dirty="0" sz="1200" spc="15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sulit</a:t>
            </a:r>
            <a:r>
              <a:rPr dirty="0" sz="1200" spc="1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dan</a:t>
            </a:r>
            <a:r>
              <a:rPr dirty="0" sz="1200" spc="13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sensitif.</a:t>
            </a:r>
            <a:r>
              <a:rPr dirty="0" sz="1200" spc="14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Sebelum</a:t>
            </a:r>
            <a:r>
              <a:rPr dirty="0" sz="1200" spc="13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mengajak</a:t>
            </a:r>
            <a:endParaRPr sz="1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dirty="0" sz="1200" spc="-5" i="1">
                <a:latin typeface="Carlito"/>
                <a:cs typeface="Carlito"/>
              </a:rPr>
              <a:t>siswa </a:t>
            </a:r>
            <a:r>
              <a:rPr dirty="0" sz="1200" spc="7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untuk </a:t>
            </a:r>
            <a:r>
              <a:rPr dirty="0" sz="1200" spc="7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berdiskusi </a:t>
            </a:r>
            <a:r>
              <a:rPr dirty="0" sz="1200" spc="7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isu </a:t>
            </a:r>
            <a:r>
              <a:rPr dirty="0" sz="1200" spc="7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ini, </a:t>
            </a:r>
            <a:r>
              <a:rPr dirty="0" sz="1200" spc="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guru </a:t>
            </a:r>
            <a:r>
              <a:rPr dirty="0" sz="1200" spc="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harus </a:t>
            </a:r>
            <a:r>
              <a:rPr dirty="0" sz="1200" spc="7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mempersiapkan </a:t>
            </a:r>
            <a:r>
              <a:rPr dirty="0" sz="1200" spc="6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diri </a:t>
            </a:r>
            <a:r>
              <a:rPr dirty="0" sz="1200" spc="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agar </a:t>
            </a:r>
            <a:r>
              <a:rPr dirty="0" sz="1200" spc="8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cara </a:t>
            </a:r>
            <a:r>
              <a:rPr dirty="0" sz="1200" spc="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berpikir</a:t>
            </a:r>
            <a:endParaRPr sz="1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755"/>
              </a:spcBef>
            </a:pPr>
            <a:r>
              <a:rPr dirty="0" sz="1200" spc="-5" i="1">
                <a:latin typeface="Carlito"/>
                <a:cs typeface="Carlito"/>
              </a:rPr>
              <a:t>{“mindset”)  yang   diadopsi  terbuka,   kritis,  dan   pendekatan  pembelajarannya </a:t>
            </a:r>
            <a:r>
              <a:rPr dirty="0" sz="1200" spc="2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juga</a:t>
            </a:r>
            <a:endParaRPr sz="1200">
              <a:latin typeface="Carlito"/>
              <a:cs typeface="Carlito"/>
            </a:endParaRPr>
          </a:p>
          <a:p>
            <a:pPr marL="241300">
              <a:lnSpc>
                <a:spcPct val="100000"/>
              </a:lnSpc>
              <a:spcBef>
                <a:spcPts val="760"/>
              </a:spcBef>
            </a:pPr>
            <a:r>
              <a:rPr dirty="0" sz="1200" spc="-5" i="1">
                <a:latin typeface="Carlito"/>
                <a:cs typeface="Carlito"/>
              </a:rPr>
              <a:t>berfokus kepada siswa (child-centred).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200">
              <a:latin typeface="Carlito"/>
              <a:cs typeface="Carlito"/>
            </a:endParaRPr>
          </a:p>
          <a:p>
            <a:pPr algn="just" marL="241300" marR="7620" indent="-228600">
              <a:lnSpc>
                <a:spcPct val="152500"/>
              </a:lnSpc>
              <a:spcBef>
                <a:spcPts val="740"/>
              </a:spcBef>
              <a:buAutoNum type="arabicPeriod" startAt="3"/>
              <a:tabLst>
                <a:tab pos="241300" algn="l"/>
              </a:tabLst>
            </a:pPr>
            <a:r>
              <a:rPr dirty="0" sz="1200" spc="-5" b="1" i="1">
                <a:latin typeface="Carlito"/>
                <a:cs typeface="Carlito"/>
              </a:rPr>
              <a:t>Penilaian</a:t>
            </a:r>
            <a:r>
              <a:rPr dirty="0" sz="1200" spc="-6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diri</a:t>
            </a:r>
            <a:r>
              <a:rPr dirty="0" sz="1200" spc="-5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(self-assessment)</a:t>
            </a:r>
            <a:r>
              <a:rPr dirty="0" sz="1200" spc="-5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mengenai</a:t>
            </a:r>
            <a:r>
              <a:rPr dirty="0" sz="1200" spc="-6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kemampuan</a:t>
            </a:r>
            <a:r>
              <a:rPr dirty="0" sz="1200" spc="-6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pribadi</a:t>
            </a:r>
            <a:r>
              <a:rPr dirty="0" sz="1200" spc="-55" b="1" i="1">
                <a:latin typeface="Carlito"/>
                <a:cs typeface="Carlito"/>
              </a:rPr>
              <a:t> </a:t>
            </a:r>
            <a:r>
              <a:rPr dirty="0" sz="1200" b="1" i="1">
                <a:latin typeface="Carlito"/>
                <a:cs typeface="Carlito"/>
              </a:rPr>
              <a:t>guru</a:t>
            </a:r>
            <a:r>
              <a:rPr dirty="0" sz="1200" spc="-65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sebagai</a:t>
            </a:r>
            <a:r>
              <a:rPr dirty="0" sz="1200" spc="-55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fasilitator  </a:t>
            </a:r>
            <a:r>
              <a:rPr dirty="0" sz="1200" b="1" i="1">
                <a:latin typeface="Carlito"/>
                <a:cs typeface="Carlito"/>
              </a:rPr>
              <a:t>untuk </a:t>
            </a:r>
            <a:r>
              <a:rPr dirty="0" sz="1200" spc="-5" b="1" i="1">
                <a:latin typeface="Carlito"/>
                <a:cs typeface="Carlito"/>
              </a:rPr>
              <a:t>dialog topik yang</a:t>
            </a:r>
            <a:r>
              <a:rPr dirty="0" sz="120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sulit</a:t>
            </a:r>
            <a:endParaRPr sz="1200">
              <a:latin typeface="Carlito"/>
              <a:cs typeface="Carlito"/>
            </a:endParaRPr>
          </a:p>
          <a:p>
            <a:pPr algn="just" marL="241300" marR="7620">
              <a:lnSpc>
                <a:spcPct val="152500"/>
              </a:lnSpc>
            </a:pPr>
            <a:r>
              <a:rPr dirty="0" sz="1200" spc="-5" i="1">
                <a:latin typeface="Carlito"/>
                <a:cs typeface="Carlito"/>
              </a:rPr>
              <a:t>Guru dapat melakukan </a:t>
            </a:r>
            <a:r>
              <a:rPr dirty="0" sz="1200" i="1">
                <a:latin typeface="Carlito"/>
                <a:cs typeface="Carlito"/>
              </a:rPr>
              <a:t>refleksi </a:t>
            </a:r>
            <a:r>
              <a:rPr dirty="0" sz="1200" spc="-5" i="1">
                <a:latin typeface="Carlito"/>
                <a:cs typeface="Carlito"/>
              </a:rPr>
              <a:t>(self-assessment) pra-kegiatan untuk membantu </a:t>
            </a:r>
            <a:r>
              <a:rPr dirty="0" sz="1200" i="1">
                <a:latin typeface="Carlito"/>
                <a:cs typeface="Carlito"/>
              </a:rPr>
              <a:t>guru  </a:t>
            </a:r>
            <a:r>
              <a:rPr dirty="0" sz="1200" spc="-5" i="1">
                <a:latin typeface="Carlito"/>
                <a:cs typeface="Carlito"/>
              </a:rPr>
              <a:t>dalam memfasilitasi dialog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terbuka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jujur. Tiga aspek yang </a:t>
            </a:r>
            <a:r>
              <a:rPr dirty="0" sz="1200" i="1">
                <a:latin typeface="Carlito"/>
                <a:cs typeface="Carlito"/>
              </a:rPr>
              <a:t>bisa  </a:t>
            </a:r>
            <a:r>
              <a:rPr dirty="0" sz="1200" spc="-5" i="1">
                <a:latin typeface="Carlito"/>
                <a:cs typeface="Carlito"/>
              </a:rPr>
              <a:t>dipertimbangkan</a:t>
            </a:r>
            <a:r>
              <a:rPr dirty="0" sz="1200" spc="17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meliputi:</a:t>
            </a:r>
            <a:r>
              <a:rPr dirty="0" sz="1200" spc="17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hal</a:t>
            </a:r>
            <a:r>
              <a:rPr dirty="0" sz="1200" spc="18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yang</a:t>
            </a:r>
            <a:r>
              <a:rPr dirty="0" sz="1200" spc="17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dikuatirkan</a:t>
            </a:r>
            <a:r>
              <a:rPr dirty="0" sz="1200" spc="1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dapat</a:t>
            </a:r>
            <a:r>
              <a:rPr dirty="0" sz="1200" spc="18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membatasi</a:t>
            </a:r>
            <a:r>
              <a:rPr dirty="0" sz="1200" spc="1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keefektifan</a:t>
            </a:r>
            <a:r>
              <a:rPr dirty="0" sz="1200" spc="17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dialog</a:t>
            </a:r>
            <a:endParaRPr sz="1200">
              <a:latin typeface="Carlito"/>
              <a:cs typeface="Carlito"/>
            </a:endParaRPr>
          </a:p>
          <a:p>
            <a:pPr algn="just" marL="241300" marR="6350">
              <a:lnSpc>
                <a:spcPct val="152500"/>
              </a:lnSpc>
              <a:spcBef>
                <a:spcPts val="5"/>
              </a:spcBef>
            </a:pPr>
            <a:r>
              <a:rPr dirty="0" sz="1200" spc="-5" i="1">
                <a:latin typeface="Carlito"/>
                <a:cs typeface="Carlito"/>
              </a:rPr>
              <a:t>(Vulnerabilities/Concerns), kekuatan/kelebihan yang dimiliki </a:t>
            </a:r>
            <a:r>
              <a:rPr dirty="0" sz="1200" i="1">
                <a:latin typeface="Carlito"/>
                <a:cs typeface="Carlito"/>
              </a:rPr>
              <a:t>yang bisa </a:t>
            </a:r>
            <a:r>
              <a:rPr dirty="0" sz="1200" spc="-5" i="1">
                <a:latin typeface="Carlito"/>
                <a:cs typeface="Carlito"/>
              </a:rPr>
              <a:t>membantu  </a:t>
            </a:r>
            <a:r>
              <a:rPr dirty="0" sz="1200" spc="-5" i="1">
                <a:latin typeface="Carlito"/>
                <a:cs typeface="Carlito"/>
              </a:rPr>
              <a:t>memfasilitasi percakapan yang sulit (Strengths), kebutuhan spesifik yang dapat  meningkatkan kemampuan dalam memfasilitasi percakapan </a:t>
            </a:r>
            <a:r>
              <a:rPr dirty="0" sz="1200" i="1">
                <a:latin typeface="Carlito"/>
                <a:cs typeface="Carlito"/>
              </a:rPr>
              <a:t>yang sulit </a:t>
            </a:r>
            <a:r>
              <a:rPr dirty="0" sz="1200" spc="-5" i="1">
                <a:latin typeface="Carlito"/>
                <a:cs typeface="Carlito"/>
              </a:rPr>
              <a:t>(Needs). Contoh  format self-assessment terlampir di </a:t>
            </a:r>
            <a:r>
              <a:rPr dirty="0" sz="1200" i="1">
                <a:latin typeface="Carlito"/>
                <a:cs typeface="Carlito"/>
              </a:rPr>
              <a:t>hal</a:t>
            </a:r>
            <a:r>
              <a:rPr dirty="0" sz="1200" spc="1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10.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11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12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80820" y="1295653"/>
          <a:ext cx="5403850" cy="8302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8955"/>
                <a:gridCol w="1797049"/>
                <a:gridCol w="1798954"/>
              </a:tblGrid>
              <a:tr h="408431">
                <a:tc>
                  <a:txBody>
                    <a:bodyPr/>
                    <a:lstStyle/>
                    <a:p>
                      <a:pPr marL="523875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rlito"/>
                          <a:cs typeface="Carlito"/>
                        </a:rPr>
                        <a:t>Kekuatiran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rlito"/>
                          <a:cs typeface="Carlito"/>
                        </a:rPr>
                        <a:t>Kelebihan</a:t>
                      </a:r>
                      <a:r>
                        <a:rPr dirty="0" sz="1300" spc="-1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5" b="1">
                          <a:latin typeface="Carlito"/>
                          <a:cs typeface="Carlito"/>
                        </a:rPr>
                        <a:t>Diri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tc>
                  <a:txBody>
                    <a:bodyPr/>
                    <a:lstStyle/>
                    <a:p>
                      <a:pPr marL="520700">
                        <a:lnSpc>
                          <a:spcPts val="1520"/>
                        </a:lnSpc>
                      </a:pPr>
                      <a:r>
                        <a:rPr dirty="0" sz="1300" spc="-5" b="1">
                          <a:latin typeface="Carlito"/>
                          <a:cs typeface="Carlito"/>
                        </a:rPr>
                        <a:t>Kebutuhan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  <a:tr h="4240402">
                <a:tc>
                  <a:txBody>
                    <a:bodyPr/>
                    <a:lstStyle/>
                    <a:p>
                      <a:pPr marL="68580">
                        <a:lnSpc>
                          <a:spcPts val="1530"/>
                        </a:lnSpc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Contoh: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algn="just" marL="68580" marR="62230">
                        <a:lnSpc>
                          <a:spcPct val="101499"/>
                        </a:lnSpc>
                        <a:tabLst>
                          <a:tab pos="1125220" algn="l"/>
                        </a:tabLst>
                      </a:pPr>
                      <a:r>
                        <a:rPr dirty="0" sz="1300" spc="-5" b="1">
                          <a:latin typeface="Carlito"/>
                          <a:cs typeface="Carlito"/>
                        </a:rPr>
                        <a:t>“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Siswa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saya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mempunyai  latar belakang agama 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ya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g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b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er</a:t>
                      </a:r>
                      <a:r>
                        <a:rPr dirty="0" sz="1300" spc="5">
                          <a:latin typeface="Carlito"/>
                          <a:cs typeface="Carlito"/>
                        </a:rPr>
                        <a:t>b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e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d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a.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algn="just" marL="68580" marR="62865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Bagaimana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saya bisa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tetap tenang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diterima oleh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semua  siswa?”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just" marL="68580" marR="62230">
                        <a:lnSpc>
                          <a:spcPct val="101699"/>
                        </a:lnSpc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“Saya tidak tahu banyak  mengenai ajaran agama  lain selain Islam. Apakah  sebagai seorang Muslim 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saya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pantas untuk  memfasilitasi diskusi  mengenai keberagaman  agama sedangkan saya  masih belajar mengenai  isu yang dialami oleh  minoritas?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530"/>
                        </a:lnSpc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Contoh: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algn="just" marL="66675" marR="62230">
                        <a:lnSpc>
                          <a:spcPct val="101499"/>
                        </a:lnSpc>
                        <a:tabLst>
                          <a:tab pos="928369" algn="l"/>
                        </a:tabLst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“S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aya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me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mp</a:t>
                      </a:r>
                      <a:r>
                        <a:rPr dirty="0" sz="1300" spc="5">
                          <a:latin typeface="Carlito"/>
                          <a:cs typeface="Carlito"/>
                        </a:rPr>
                        <a:t>u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1300" spc="15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ai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hubungan yang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baik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dengan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siswa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saya.”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just" marL="66675" marR="61594">
                        <a:lnSpc>
                          <a:spcPct val="101699"/>
                        </a:lnSpc>
                        <a:tabLst>
                          <a:tab pos="928369" algn="l"/>
                        </a:tabLst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“S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aya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me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mp</a:t>
                      </a:r>
                      <a:r>
                        <a:rPr dirty="0" sz="1300" spc="5">
                          <a:latin typeface="Carlito"/>
                          <a:cs typeface="Carlito"/>
                        </a:rPr>
                        <a:t>u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1300" spc="15">
                          <a:latin typeface="Carlito"/>
                          <a:cs typeface="Carlito"/>
                        </a:rPr>
                        <a:t>y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ai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banyak sumber bacaan  dan hubungan baik  dengan guru dari  berbagai agama yang 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saya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kenal yang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bisa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membantu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saya</a:t>
                      </a:r>
                      <a:r>
                        <a:rPr dirty="0" sz="13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belajar”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530"/>
                        </a:lnSpc>
                      </a:pPr>
                      <a:r>
                        <a:rPr dirty="0" sz="1300" spc="-10" b="1">
                          <a:latin typeface="Carlito"/>
                          <a:cs typeface="Carlito"/>
                        </a:rPr>
                        <a:t>Contoh: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algn="just" marL="67945" marR="62230">
                        <a:lnSpc>
                          <a:spcPct val="101499"/>
                        </a:lnSpc>
                        <a:tabLst>
                          <a:tab pos="1475740" algn="l"/>
                        </a:tabLst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“Saya perlu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membangun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suasana diskusi yang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yaman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d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an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 marL="67945" marR="61594">
                        <a:lnSpc>
                          <a:spcPct val="101499"/>
                        </a:lnSpc>
                        <a:spcBef>
                          <a:spcPts val="10"/>
                        </a:spcBef>
                        <a:tabLst>
                          <a:tab pos="1337310" algn="l"/>
                        </a:tabLst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memastikan </a:t>
                      </a:r>
                      <a:r>
                        <a:rPr dirty="0" sz="1300" spc="-10">
                          <a:latin typeface="Carlito"/>
                          <a:cs typeface="Carlito"/>
                        </a:rPr>
                        <a:t>semua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anak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mendapatkan 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kesempatan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	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u</a:t>
                      </a:r>
                      <a:r>
                        <a:rPr dirty="0" sz="1300" spc="5">
                          <a:latin typeface="Carlito"/>
                          <a:cs typeface="Carlito"/>
                        </a:rPr>
                        <a:t>nt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uk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berbagi”</a:t>
                      </a:r>
                      <a:endParaRPr sz="1300">
                        <a:latin typeface="Carlito"/>
                        <a:cs typeface="Carlito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algn="just" marL="67945" marR="61594">
                        <a:lnSpc>
                          <a:spcPct val="101699"/>
                        </a:lnSpc>
                      </a:pPr>
                      <a:r>
                        <a:rPr dirty="0" sz="1300" spc="-5">
                          <a:latin typeface="Carlito"/>
                          <a:cs typeface="Carlito"/>
                        </a:rPr>
                        <a:t>“Saya bisa melibatkan  guru agama dalam  kegiatan yang </a:t>
                      </a:r>
                      <a:r>
                        <a:rPr dirty="0" sz="1300">
                          <a:latin typeface="Carlito"/>
                          <a:cs typeface="Carlito"/>
                        </a:rPr>
                        <a:t>saya 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lakukan jika saya  membutuhkan</a:t>
                      </a:r>
                      <a:r>
                        <a:rPr dirty="0" sz="13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300" spc="-5">
                          <a:latin typeface="Carlito"/>
                          <a:cs typeface="Carlito"/>
                        </a:rPr>
                        <a:t>bantuan”</a:t>
                      </a:r>
                      <a:endParaRPr sz="13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46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65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16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930653"/>
            <a:ext cx="5426710" cy="30587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Carlito"/>
                <a:cs typeface="Carlito"/>
              </a:rPr>
              <a:t>Dimensi </a:t>
            </a:r>
            <a:r>
              <a:rPr dirty="0" sz="1300" spc="-5" b="1">
                <a:latin typeface="Carlito"/>
                <a:cs typeface="Carlito"/>
              </a:rPr>
              <a:t>Profil Pelajar Pancasila yang dikembangkan: </a:t>
            </a:r>
            <a:r>
              <a:rPr dirty="0" sz="1300" spc="-5">
                <a:latin typeface="Carlito"/>
                <a:cs typeface="Carlito"/>
              </a:rPr>
              <a:t>Kebhinekaan</a:t>
            </a:r>
            <a:r>
              <a:rPr dirty="0" sz="1300" spc="9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Global</a:t>
            </a: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00" spc="-5" b="1">
                <a:latin typeface="Carlito"/>
                <a:cs typeface="Carlito"/>
              </a:rPr>
              <a:t>Waktu</a:t>
            </a:r>
            <a:r>
              <a:rPr dirty="0" sz="1100" spc="-5" b="1">
                <a:latin typeface="Carlito"/>
                <a:cs typeface="Carlito"/>
              </a:rPr>
              <a:t>: </a:t>
            </a:r>
            <a:r>
              <a:rPr dirty="0" sz="1200">
                <a:latin typeface="Carlito"/>
                <a:cs typeface="Carlito"/>
              </a:rPr>
              <a:t>2 jam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200">
                <a:latin typeface="Carlito"/>
                <a:cs typeface="Carlito"/>
              </a:rPr>
              <a:t>amplop, </a:t>
            </a:r>
            <a:r>
              <a:rPr dirty="0" sz="1200" spc="-5">
                <a:latin typeface="Carlito"/>
                <a:cs typeface="Carlito"/>
              </a:rPr>
              <a:t>kotak, kertas </a:t>
            </a:r>
            <a:r>
              <a:rPr dirty="0" sz="1200">
                <a:latin typeface="Carlito"/>
                <a:cs typeface="Carlito"/>
              </a:rPr>
              <a:t>dan alat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tulis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dirty="0" sz="1300" spc="-5" b="1">
                <a:latin typeface="Carlito"/>
                <a:cs typeface="Carlito"/>
              </a:rPr>
              <a:t>Peran Guru:</a:t>
            </a:r>
            <a:r>
              <a:rPr dirty="0" sz="1300" b="1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Fasilitator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dirty="0" u="sng" sz="1200" spc="-5" i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Catatan:</a:t>
            </a:r>
            <a:r>
              <a:rPr dirty="0" sz="1200" spc="-5" i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FF0000"/>
                </a:solidFill>
                <a:latin typeface="Carlito"/>
                <a:cs typeface="Carlito"/>
              </a:rPr>
              <a:t>Bagian </a:t>
            </a:r>
            <a:r>
              <a:rPr dirty="0" sz="1200">
                <a:solidFill>
                  <a:srgbClr val="FF0000"/>
                </a:solidFill>
                <a:latin typeface="Carlito"/>
                <a:cs typeface="Carlito"/>
              </a:rPr>
              <a:t>II dari </a:t>
            </a:r>
            <a:r>
              <a:rPr dirty="0" sz="1200" spc="-5">
                <a:solidFill>
                  <a:srgbClr val="FF0000"/>
                </a:solidFill>
                <a:latin typeface="Carlito"/>
                <a:cs typeface="Carlito"/>
              </a:rPr>
              <a:t>kegiatan </a:t>
            </a:r>
            <a:r>
              <a:rPr dirty="0" sz="1200">
                <a:solidFill>
                  <a:srgbClr val="FF0000"/>
                </a:solidFill>
                <a:latin typeface="Carlito"/>
                <a:cs typeface="Carlito"/>
              </a:rPr>
              <a:t>ini </a:t>
            </a:r>
            <a:r>
              <a:rPr dirty="0" sz="1200" spc="-5">
                <a:solidFill>
                  <a:srgbClr val="FF0000"/>
                </a:solidFill>
                <a:latin typeface="Carlito"/>
                <a:cs typeface="Carlito"/>
              </a:rPr>
              <a:t>berlanjut ke Aktivitas</a:t>
            </a:r>
            <a:r>
              <a:rPr dirty="0" sz="1200" spc="25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FF0000"/>
                </a:solidFill>
                <a:latin typeface="Carlito"/>
                <a:cs typeface="Carlito"/>
              </a:rPr>
              <a:t>5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Pelaksanaan</a:t>
            </a:r>
            <a:endParaRPr sz="1300">
              <a:latin typeface="Carlito"/>
              <a:cs typeface="Carlito"/>
            </a:endParaRPr>
          </a:p>
          <a:p>
            <a:pPr marL="240665" marR="8890" indent="-228600">
              <a:lnSpc>
                <a:spcPct val="152500"/>
              </a:lnSpc>
              <a:spcBef>
                <a:spcPts val="865"/>
              </a:spcBef>
              <a:buAutoNum type="arabi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Kegiatan ini </a:t>
            </a:r>
            <a:r>
              <a:rPr dirty="0" sz="1200" spc="-5">
                <a:latin typeface="Carlito"/>
                <a:cs typeface="Carlito"/>
              </a:rPr>
              <a:t>cocok untuk dilakukan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awal tahun ajaran baru terutama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tingkat  pendidikan kelas </a:t>
            </a:r>
            <a:r>
              <a:rPr dirty="0" sz="1200">
                <a:latin typeface="Carlito"/>
                <a:cs typeface="Carlito"/>
              </a:rPr>
              <a:t>X </a:t>
            </a:r>
            <a:r>
              <a:rPr dirty="0" sz="1200" spc="-5">
                <a:latin typeface="Carlito"/>
                <a:cs typeface="Carlito"/>
              </a:rPr>
              <a:t>untuk memperkenalkan siswa satu </a:t>
            </a:r>
            <a:r>
              <a:rPr dirty="0" sz="1200" spc="-10">
                <a:latin typeface="Carlito"/>
                <a:cs typeface="Carlito"/>
              </a:rPr>
              <a:t>sama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lain.</a:t>
            </a:r>
            <a:endParaRPr sz="1200">
              <a:latin typeface="Carlito"/>
              <a:cs typeface="Carlito"/>
            </a:endParaRPr>
          </a:p>
          <a:p>
            <a:pPr marL="240665" marR="5080" indent="-228600">
              <a:lnSpc>
                <a:spcPct val="152500"/>
              </a:lnSpc>
              <a:buFont typeface="Carlito"/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Perkenalan </a:t>
            </a:r>
            <a:r>
              <a:rPr dirty="0" sz="1200" b="1">
                <a:latin typeface="Carlito"/>
                <a:cs typeface="Carlito"/>
              </a:rPr>
              <a:t>DIri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Siswa diminta untuk membentuk lingkaran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memperkenalkan  </a:t>
            </a:r>
            <a:r>
              <a:rPr dirty="0" sz="1200">
                <a:latin typeface="Carlito"/>
                <a:cs typeface="Carlito"/>
              </a:rPr>
              <a:t>dirinya </a:t>
            </a:r>
            <a:r>
              <a:rPr dirty="0" sz="1200" spc="-5">
                <a:latin typeface="Carlito"/>
                <a:cs typeface="Carlito"/>
              </a:rPr>
              <a:t>masing-masing dan menyebutkan: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7650" y="5059806"/>
            <a:ext cx="1667510" cy="1139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AutoNum type="alphaL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Nama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Daerah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asal/domisili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Agama yang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dianutnya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35"/>
              </a:spcBef>
              <a:buAutoNum type="alphaLcPeriod"/>
              <a:tabLst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Mata </a:t>
            </a:r>
            <a:r>
              <a:rPr dirty="0" sz="1200" spc="-5">
                <a:latin typeface="Carlito"/>
                <a:cs typeface="Carlito"/>
              </a:rPr>
              <a:t>pelajaran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favorit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241300" algn="l"/>
              </a:tabLst>
            </a:pPr>
            <a:r>
              <a:rPr dirty="0" sz="1200" spc="-5">
                <a:latin typeface="Carlito"/>
                <a:cs typeface="Carlito"/>
              </a:rPr>
              <a:t>Hobi</a:t>
            </a:r>
            <a:endParaRPr sz="1200">
              <a:latin typeface="Carlito"/>
              <a:cs typeface="Carlito"/>
            </a:endParaRPr>
          </a:p>
          <a:p>
            <a:pPr marL="241300" indent="-228600">
              <a:lnSpc>
                <a:spcPct val="100000"/>
              </a:lnSpc>
              <a:spcBef>
                <a:spcPts val="20"/>
              </a:spcBef>
              <a:buAutoNum type="alphaLcPeriod"/>
              <a:tabLst>
                <a:tab pos="240665" algn="l"/>
                <a:tab pos="241300" algn="l"/>
              </a:tabLst>
            </a:pPr>
            <a:r>
              <a:rPr dirty="0" sz="1200">
                <a:latin typeface="Carlito"/>
                <a:cs typeface="Carlito"/>
              </a:rPr>
              <a:t>Cita-cita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6081140"/>
            <a:ext cx="5427980" cy="3653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665" marR="6350" indent="-228600">
              <a:lnSpc>
                <a:spcPct val="152500"/>
              </a:lnSpc>
              <a:spcBef>
                <a:spcPts val="100"/>
              </a:spcBef>
              <a:buFont typeface="Carlito"/>
              <a:buAutoNum type="arabicPeriod" startAt="3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Menulis</a:t>
            </a:r>
            <a:r>
              <a:rPr dirty="0" sz="1200" spc="-4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Kesan</a:t>
            </a:r>
            <a:r>
              <a:rPr dirty="0" sz="1200" spc="-2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Pertama</a:t>
            </a:r>
            <a:r>
              <a:rPr dirty="0" sz="1200" spc="-5">
                <a:latin typeface="Carlito"/>
                <a:cs typeface="Carlito"/>
              </a:rPr>
              <a:t>.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Setelah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proses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perkenalan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selesai,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lalu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diminta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  menuliskan nama </a:t>
            </a:r>
            <a:r>
              <a:rPr dirty="0" sz="1200">
                <a:latin typeface="Carlito"/>
                <a:cs typeface="Carlito"/>
              </a:rPr>
              <a:t>1 </a:t>
            </a:r>
            <a:r>
              <a:rPr dirty="0" sz="1200" spc="-5">
                <a:latin typeface="Carlito"/>
                <a:cs typeface="Carlito"/>
              </a:rPr>
              <a:t>orang </a:t>
            </a:r>
            <a:r>
              <a:rPr dirty="0" sz="1200">
                <a:latin typeface="Carlito"/>
                <a:cs typeface="Carlito"/>
              </a:rPr>
              <a:t>teman </a:t>
            </a:r>
            <a:r>
              <a:rPr dirty="0" sz="1200" spc="-5">
                <a:latin typeface="Carlito"/>
                <a:cs typeface="Carlito"/>
              </a:rPr>
              <a:t>barunya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selembar kertas. Disamping </a:t>
            </a:r>
            <a:r>
              <a:rPr dirty="0" sz="1200">
                <a:latin typeface="Carlito"/>
                <a:cs typeface="Carlito"/>
              </a:rPr>
              <a:t>nama  </a:t>
            </a:r>
            <a:r>
              <a:rPr dirty="0" sz="1200" spc="-5">
                <a:latin typeface="Carlito"/>
                <a:cs typeface="Carlito"/>
              </a:rPr>
              <a:t>tersebut, siswa diminta untuk menambahkan persepsi </a:t>
            </a:r>
            <a:r>
              <a:rPr dirty="0" sz="1200">
                <a:latin typeface="Carlito"/>
                <a:cs typeface="Carlito"/>
              </a:rPr>
              <a:t>mereka </a:t>
            </a:r>
            <a:r>
              <a:rPr dirty="0" sz="1200" spc="-5">
                <a:latin typeface="Carlito"/>
                <a:cs typeface="Carlito"/>
              </a:rPr>
              <a:t>(positif </a:t>
            </a:r>
            <a:r>
              <a:rPr dirty="0" sz="1200" spc="-1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negatif)  </a:t>
            </a:r>
            <a:r>
              <a:rPr dirty="0" sz="1200">
                <a:latin typeface="Carlito"/>
                <a:cs typeface="Carlito"/>
              </a:rPr>
              <a:t>mengenai </a:t>
            </a:r>
            <a:r>
              <a:rPr dirty="0" sz="1200" spc="-5">
                <a:latin typeface="Carlito"/>
                <a:cs typeface="Carlito"/>
              </a:rPr>
              <a:t>teman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barunya.</a:t>
            </a:r>
            <a:endParaRPr sz="1200">
              <a:latin typeface="Carlito"/>
              <a:cs typeface="Carlito"/>
            </a:endParaRPr>
          </a:p>
          <a:p>
            <a:pPr algn="just" marL="240665" marR="5715" indent="-228600">
              <a:lnSpc>
                <a:spcPct val="152500"/>
              </a:lnSpc>
              <a:buFont typeface="Carlito"/>
              <a:buAutoNum type="arabicPeriod" startAt="3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Kertas Rahasia dan </a:t>
            </a:r>
            <a:r>
              <a:rPr dirty="0" sz="1200" b="1">
                <a:latin typeface="Carlito"/>
                <a:cs typeface="Carlito"/>
              </a:rPr>
              <a:t>Amplop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Setelah selesai, kertas ini dilipat dan dimasukkan ke 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amplop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telah disediakan. Setelah amplopnya direkatkan untuk</a:t>
            </a:r>
            <a:r>
              <a:rPr dirty="0" sz="1200" spc="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menjaga</a:t>
            </a:r>
            <a:endParaRPr sz="1200">
              <a:latin typeface="Carlito"/>
              <a:cs typeface="Carlito"/>
            </a:endParaRPr>
          </a:p>
          <a:p>
            <a:pPr algn="just" marL="240665" marR="6985">
              <a:lnSpc>
                <a:spcPct val="152500"/>
              </a:lnSpc>
            </a:pPr>
            <a:r>
              <a:rPr dirty="0" sz="1200" spc="-5">
                <a:latin typeface="Carlito"/>
                <a:cs typeface="Carlito"/>
              </a:rPr>
              <a:t>kerahasiaannya, siswa </a:t>
            </a:r>
            <a:r>
              <a:rPr dirty="0" sz="1200">
                <a:latin typeface="Carlito"/>
                <a:cs typeface="Carlito"/>
              </a:rPr>
              <a:t>menuliskan nama </a:t>
            </a:r>
            <a:r>
              <a:rPr dirty="0" sz="1200" spc="-10">
                <a:latin typeface="Carlito"/>
                <a:cs typeface="Carlito"/>
              </a:rPr>
              <a:t>mereka </a:t>
            </a:r>
            <a:r>
              <a:rPr dirty="0" sz="1200" spc="-5">
                <a:latin typeface="Carlito"/>
                <a:cs typeface="Carlito"/>
              </a:rPr>
              <a:t>masing-masing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depan amplop  tersebut. Amplop tersebut lalu dimasukkan ke dalam kotak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disimpan oleh</a:t>
            </a:r>
            <a:r>
              <a:rPr dirty="0" sz="1200" spc="-1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guru</a:t>
            </a:r>
            <a:endParaRPr sz="1200">
              <a:latin typeface="Carlito"/>
              <a:cs typeface="Carlito"/>
            </a:endParaRPr>
          </a:p>
          <a:p>
            <a:pPr algn="just" marL="240665" marR="5715">
              <a:lnSpc>
                <a:spcPct val="152500"/>
              </a:lnSpc>
              <a:spcBef>
                <a:spcPts val="15"/>
              </a:spcBef>
            </a:pP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akan dibuka oleh siswa untuk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5. </a:t>
            </a:r>
            <a:r>
              <a:rPr dirty="0" sz="1200">
                <a:latin typeface="Carlito"/>
                <a:cs typeface="Carlito"/>
              </a:rPr>
              <a:t>Tugas </a:t>
            </a:r>
            <a:r>
              <a:rPr dirty="0" sz="1200" spc="-5">
                <a:latin typeface="Carlito"/>
                <a:cs typeface="Carlito"/>
              </a:rPr>
              <a:t>guru disini hanyalah untuk  menyimpan dan </a:t>
            </a:r>
            <a:r>
              <a:rPr dirty="0" sz="1200">
                <a:latin typeface="Carlito"/>
                <a:cs typeface="Carlito"/>
              </a:rPr>
              <a:t>tidak </a:t>
            </a:r>
            <a:r>
              <a:rPr dirty="0" sz="1200" spc="-5">
                <a:latin typeface="Carlito"/>
                <a:cs typeface="Carlito"/>
              </a:rPr>
              <a:t>dianjurkan untuk membuka surat itu </a:t>
            </a:r>
            <a:r>
              <a:rPr dirty="0" sz="1200">
                <a:latin typeface="Carlito"/>
                <a:cs typeface="Carlito"/>
              </a:rPr>
              <a:t>agar </a:t>
            </a:r>
            <a:r>
              <a:rPr dirty="0" sz="1200" spc="-5">
                <a:latin typeface="Carlito"/>
                <a:cs typeface="Carlito"/>
              </a:rPr>
              <a:t>kerahasiaan  </a:t>
            </a:r>
            <a:r>
              <a:rPr dirty="0" sz="1200">
                <a:latin typeface="Carlito"/>
                <a:cs typeface="Carlito"/>
              </a:rPr>
              <a:t>pandangan </a:t>
            </a:r>
            <a:r>
              <a:rPr dirty="0" sz="1200" spc="-5">
                <a:latin typeface="Carlito"/>
                <a:cs typeface="Carlito"/>
              </a:rPr>
              <a:t>siswa dapat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terjaga.</a:t>
            </a:r>
            <a:endParaRPr sz="1200">
              <a:latin typeface="Carlito"/>
              <a:cs typeface="Carlito"/>
            </a:endParaRPr>
          </a:p>
          <a:p>
            <a:pPr algn="just" marL="240665" marR="5080" indent="-228600">
              <a:lnSpc>
                <a:spcPct val="152500"/>
              </a:lnSpc>
              <a:buFont typeface="Carlito"/>
              <a:buAutoNum type="arabicPeriod" startAt="5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Membuat </a:t>
            </a:r>
            <a:r>
              <a:rPr dirty="0" sz="1200" b="1">
                <a:latin typeface="Carlito"/>
                <a:cs typeface="Carlito"/>
              </a:rPr>
              <a:t>list </a:t>
            </a:r>
            <a:r>
              <a:rPr dirty="0" sz="1200" spc="-5" b="1">
                <a:latin typeface="Carlito"/>
                <a:cs typeface="Carlito"/>
              </a:rPr>
              <a:t>pertanyaan</a:t>
            </a:r>
            <a:r>
              <a:rPr dirty="0" sz="1200" spc="-5">
                <a:latin typeface="Carlito"/>
                <a:cs typeface="Carlito"/>
              </a:rPr>
              <a:t>. Setelah memasukkan amplop, siswa diminta untuk  mempersiapkan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list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pertanyaan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yang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akan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mereka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tanyakan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kepada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1</a:t>
            </a:r>
            <a:r>
              <a:rPr dirty="0" sz="1200" spc="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teman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135" y="914399"/>
            <a:ext cx="5969000" cy="968375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1600" spc="-60">
                <a:latin typeface="Arial"/>
                <a:cs typeface="Arial"/>
              </a:rPr>
              <a:t>Aktivitas</a:t>
            </a:r>
            <a:r>
              <a:rPr dirty="0" sz="1600" spc="-16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algn="ctr" marL="107950" marR="103505">
              <a:lnSpc>
                <a:spcPct val="108800"/>
              </a:lnSpc>
              <a:spcBef>
                <a:spcPts val="195"/>
              </a:spcBef>
            </a:pPr>
            <a:r>
              <a:rPr dirty="0" sz="1600" spc="-90">
                <a:latin typeface="Arial"/>
                <a:cs typeface="Arial"/>
              </a:rPr>
              <a:t>Berkenalan </a:t>
            </a:r>
            <a:r>
              <a:rPr dirty="0" sz="1600" spc="-95">
                <a:latin typeface="Arial"/>
                <a:cs typeface="Arial"/>
              </a:rPr>
              <a:t>dengan </a:t>
            </a:r>
            <a:r>
              <a:rPr dirty="0" sz="1600" spc="-114">
                <a:latin typeface="Arial"/>
                <a:cs typeface="Arial"/>
              </a:rPr>
              <a:t>Teman </a:t>
            </a:r>
            <a:r>
              <a:rPr dirty="0" sz="1600" spc="-85">
                <a:latin typeface="Arial"/>
                <a:cs typeface="Arial"/>
              </a:rPr>
              <a:t>Baru: </a:t>
            </a:r>
            <a:r>
              <a:rPr dirty="0" sz="1600" spc="-80">
                <a:latin typeface="Arial"/>
                <a:cs typeface="Arial"/>
              </a:rPr>
              <a:t>Mengeksplorasi </a:t>
            </a:r>
            <a:r>
              <a:rPr dirty="0" sz="1600" spc="-105">
                <a:latin typeface="Arial"/>
                <a:cs typeface="Arial"/>
              </a:rPr>
              <a:t>Stigma </a:t>
            </a:r>
            <a:r>
              <a:rPr dirty="0" sz="1600" spc="-85">
                <a:latin typeface="Arial"/>
                <a:cs typeface="Arial"/>
              </a:rPr>
              <a:t>dan </a:t>
            </a:r>
            <a:r>
              <a:rPr dirty="0" sz="1600" spc="-60">
                <a:latin typeface="Arial"/>
                <a:cs typeface="Arial"/>
              </a:rPr>
              <a:t>Stereotip  </a:t>
            </a:r>
            <a:r>
              <a:rPr dirty="0" sz="1600" spc="-110">
                <a:latin typeface="Arial"/>
                <a:cs typeface="Arial"/>
              </a:rPr>
              <a:t>(Bagian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75">
                <a:latin typeface="Arial"/>
                <a:cs typeface="Arial"/>
              </a:rPr>
              <a:t>1)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797813"/>
            <a:ext cx="5428615" cy="47859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240665" marR="6985">
              <a:lnSpc>
                <a:spcPct val="1527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mereka </a:t>
            </a:r>
            <a:r>
              <a:rPr dirty="0" sz="1200" spc="-5">
                <a:latin typeface="Carlito"/>
                <a:cs typeface="Carlito"/>
              </a:rPr>
              <a:t>pilih. Pertanyaan ini mempunyai </a:t>
            </a:r>
            <a:r>
              <a:rPr dirty="0" sz="1200">
                <a:latin typeface="Carlito"/>
                <a:cs typeface="Carlito"/>
              </a:rPr>
              <a:t>fungsi </a:t>
            </a:r>
            <a:r>
              <a:rPr dirty="0" sz="1200" spc="-5">
                <a:latin typeface="Carlito"/>
                <a:cs typeface="Carlito"/>
              </a:rPr>
              <a:t>untuk mengetahui karakter,  </a:t>
            </a:r>
            <a:r>
              <a:rPr dirty="0" sz="1200">
                <a:latin typeface="Carlito"/>
                <a:cs typeface="Carlito"/>
              </a:rPr>
              <a:t>kebiasaan, dan </a:t>
            </a:r>
            <a:r>
              <a:rPr dirty="0" sz="1200" spc="-5">
                <a:latin typeface="Carlito"/>
                <a:cs typeface="Carlito"/>
              </a:rPr>
              <a:t>kehidupan sehari-hari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10">
                <a:latin typeface="Carlito"/>
                <a:cs typeface="Carlito"/>
              </a:rPr>
              <a:t>setiap </a:t>
            </a:r>
            <a:r>
              <a:rPr dirty="0" sz="1200" spc="-5">
                <a:latin typeface="Carlito"/>
                <a:cs typeface="Carlito"/>
              </a:rPr>
              <a:t>individu. List pertanyaan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10">
                <a:latin typeface="Carlito"/>
                <a:cs typeface="Carlito"/>
              </a:rPr>
              <a:t>dapat  </a:t>
            </a:r>
            <a:r>
              <a:rPr dirty="0" sz="1200" spc="-5">
                <a:latin typeface="Carlito"/>
                <a:cs typeface="Carlito"/>
              </a:rPr>
              <a:t>dikembangkan oleh </a:t>
            </a:r>
            <a:r>
              <a:rPr dirty="0" sz="1200">
                <a:latin typeface="Carlito"/>
                <a:cs typeface="Carlito"/>
              </a:rPr>
              <a:t>masing-masing </a:t>
            </a:r>
            <a:r>
              <a:rPr dirty="0" sz="1200" spc="-5">
                <a:latin typeface="Carlito"/>
                <a:cs typeface="Carlito"/>
              </a:rPr>
              <a:t>siswa, tetapi tergantung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dinamika siswa,  </a:t>
            </a: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dapat memilih </a:t>
            </a:r>
            <a:r>
              <a:rPr dirty="0" sz="1200" spc="-10">
                <a:latin typeface="Carlito"/>
                <a:cs typeface="Carlito"/>
              </a:rPr>
              <a:t>untuk </a:t>
            </a:r>
            <a:r>
              <a:rPr dirty="0" sz="1200" spc="-5">
                <a:latin typeface="Carlito"/>
                <a:cs typeface="Carlito"/>
              </a:rPr>
              <a:t>ikut terlibat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memberikan </a:t>
            </a:r>
            <a:r>
              <a:rPr dirty="0" sz="1200">
                <a:latin typeface="Carlito"/>
                <a:cs typeface="Carlito"/>
              </a:rPr>
              <a:t>masukan </a:t>
            </a:r>
            <a:r>
              <a:rPr dirty="0" sz="1200" spc="-5">
                <a:latin typeface="Carlito"/>
                <a:cs typeface="Carlito"/>
              </a:rPr>
              <a:t>aspek </a:t>
            </a:r>
            <a:r>
              <a:rPr dirty="0" sz="1200">
                <a:latin typeface="Carlito"/>
                <a:cs typeface="Carlito"/>
              </a:rPr>
              <a:t>apa </a:t>
            </a:r>
            <a:r>
              <a:rPr dirty="0" sz="1200" spc="-5">
                <a:latin typeface="Carlito"/>
                <a:cs typeface="Carlito"/>
              </a:rPr>
              <a:t>saja  </a:t>
            </a:r>
            <a:r>
              <a:rPr dirty="0" sz="1200">
                <a:latin typeface="Carlito"/>
                <a:cs typeface="Carlito"/>
              </a:rPr>
              <a:t>yang bisa digali </a:t>
            </a:r>
            <a:r>
              <a:rPr dirty="0" sz="1200" spc="-5">
                <a:latin typeface="Carlito"/>
                <a:cs typeface="Carlito"/>
              </a:rPr>
              <a:t>siswa untuk menumbuhkan </a:t>
            </a:r>
            <a:r>
              <a:rPr dirty="0" sz="1200">
                <a:latin typeface="Carlito"/>
                <a:cs typeface="Carlito"/>
              </a:rPr>
              <a:t>rasa </a:t>
            </a:r>
            <a:r>
              <a:rPr dirty="0" sz="1200" spc="-5">
                <a:latin typeface="Carlito"/>
                <a:cs typeface="Carlito"/>
              </a:rPr>
              <a:t>pertemanan dan kedekatan antar  siswa. Beberapa contoh </a:t>
            </a:r>
            <a:r>
              <a:rPr dirty="0" sz="1200">
                <a:latin typeface="Carlito"/>
                <a:cs typeface="Carlito"/>
              </a:rPr>
              <a:t>aspek </a:t>
            </a:r>
            <a:r>
              <a:rPr dirty="0" sz="1200" spc="-5">
                <a:latin typeface="Carlito"/>
                <a:cs typeface="Carlito"/>
              </a:rPr>
              <a:t>tersebut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seperti:</a:t>
            </a:r>
            <a:endParaRPr sz="1200">
              <a:latin typeface="Carlito"/>
              <a:cs typeface="Carlito"/>
            </a:endParaRPr>
          </a:p>
          <a:p>
            <a:pPr algn="just" marL="600710" marR="7620" indent="-228600">
              <a:lnSpc>
                <a:spcPct val="101699"/>
              </a:lnSpc>
              <a:spcBef>
                <a:spcPts val="730"/>
              </a:spcBef>
              <a:buFont typeface="Carlito"/>
              <a:buChar char="-"/>
              <a:tabLst>
                <a:tab pos="601345" algn="l"/>
              </a:tabLst>
            </a:pPr>
            <a:r>
              <a:rPr dirty="0" sz="1200" spc="-5" i="1">
                <a:latin typeface="Carlito"/>
                <a:cs typeface="Carlito"/>
              </a:rPr>
              <a:t>Kebiasaan beribadah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perayaan hari besar agama (makanan, pakaian,  </a:t>
            </a:r>
            <a:r>
              <a:rPr dirty="0" sz="1200" spc="-5" i="1">
                <a:latin typeface="Carlito"/>
                <a:cs typeface="Carlito"/>
              </a:rPr>
              <a:t>salam, dll)</a:t>
            </a:r>
            <a:endParaRPr sz="1200">
              <a:latin typeface="Carlito"/>
              <a:cs typeface="Carlito"/>
            </a:endParaRPr>
          </a:p>
          <a:p>
            <a:pPr algn="just" marL="600710" indent="-229235">
              <a:lnSpc>
                <a:spcPct val="100000"/>
              </a:lnSpc>
              <a:spcBef>
                <a:spcPts val="20"/>
              </a:spcBef>
              <a:buSzPct val="92307"/>
              <a:buFont typeface="Carlito"/>
              <a:buChar char="-"/>
              <a:tabLst>
                <a:tab pos="601345" algn="l"/>
              </a:tabLst>
            </a:pPr>
            <a:r>
              <a:rPr dirty="0" sz="1300" spc="-5" i="1">
                <a:latin typeface="Carlito"/>
                <a:cs typeface="Carlito"/>
              </a:rPr>
              <a:t>Pendapat mereka </a:t>
            </a:r>
            <a:r>
              <a:rPr dirty="0" sz="1300" i="1">
                <a:latin typeface="Carlito"/>
                <a:cs typeface="Carlito"/>
              </a:rPr>
              <a:t>mengenai </a:t>
            </a:r>
            <a:r>
              <a:rPr dirty="0" sz="1300" spc="-5" i="1">
                <a:latin typeface="Carlito"/>
                <a:cs typeface="Carlito"/>
              </a:rPr>
              <a:t>praktek </a:t>
            </a:r>
            <a:r>
              <a:rPr dirty="0" sz="1300" i="1">
                <a:latin typeface="Carlito"/>
                <a:cs typeface="Carlito"/>
              </a:rPr>
              <a:t>Bhinneka </a:t>
            </a:r>
            <a:r>
              <a:rPr dirty="0" sz="1300" spc="-5" i="1">
                <a:latin typeface="Carlito"/>
                <a:cs typeface="Carlito"/>
              </a:rPr>
              <a:t>Tunggal Ika </a:t>
            </a:r>
            <a:r>
              <a:rPr dirty="0" sz="1300" i="1">
                <a:latin typeface="Carlito"/>
                <a:cs typeface="Carlito"/>
              </a:rPr>
              <a:t>di</a:t>
            </a:r>
            <a:r>
              <a:rPr dirty="0" sz="1300" spc="1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Indonesia</a:t>
            </a:r>
            <a:endParaRPr sz="1300">
              <a:latin typeface="Carlito"/>
              <a:cs typeface="Carlito"/>
            </a:endParaRPr>
          </a:p>
          <a:p>
            <a:pPr marL="600710" marR="12700" indent="-228600">
              <a:lnSpc>
                <a:spcPts val="1590"/>
              </a:lnSpc>
              <a:spcBef>
                <a:spcPts val="50"/>
              </a:spcBef>
              <a:buSzPct val="92307"/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300" spc="-5" i="1">
                <a:latin typeface="Carlito"/>
                <a:cs typeface="Carlito"/>
              </a:rPr>
              <a:t>Pengalaman mereka </a:t>
            </a:r>
            <a:r>
              <a:rPr dirty="0" sz="1300" i="1">
                <a:latin typeface="Carlito"/>
                <a:cs typeface="Carlito"/>
              </a:rPr>
              <a:t>hidup </a:t>
            </a:r>
            <a:r>
              <a:rPr dirty="0" sz="1300" spc="-5" i="1">
                <a:latin typeface="Carlito"/>
                <a:cs typeface="Carlito"/>
              </a:rPr>
              <a:t>sebagai orang dengan agama/keyakinan  </a:t>
            </a:r>
            <a:r>
              <a:rPr dirty="0" sz="1300" spc="-5" i="1">
                <a:latin typeface="Carlito"/>
                <a:cs typeface="Carlito"/>
              </a:rPr>
              <a:t>yang </a:t>
            </a:r>
            <a:r>
              <a:rPr dirty="0" sz="1300" i="1">
                <a:latin typeface="Carlito"/>
                <a:cs typeface="Carlito"/>
              </a:rPr>
              <a:t>dianutnya di</a:t>
            </a:r>
            <a:r>
              <a:rPr dirty="0" sz="1300" spc="-1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Indonesia</a:t>
            </a:r>
            <a:endParaRPr sz="1300">
              <a:latin typeface="Carlito"/>
              <a:cs typeface="Carlito"/>
            </a:endParaRPr>
          </a:p>
          <a:p>
            <a:pPr marL="600710" marR="12700" indent="-228600">
              <a:lnSpc>
                <a:spcPts val="1580"/>
              </a:lnSpc>
              <a:spcBef>
                <a:spcPts val="10"/>
              </a:spcBef>
              <a:buSzPct val="92307"/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300" spc="-5" i="1">
                <a:latin typeface="Carlito"/>
                <a:cs typeface="Carlito"/>
              </a:rPr>
              <a:t>Pengalaman mereka melihat tindakan diskriminasi/intoleransi bersifat  </a:t>
            </a:r>
            <a:r>
              <a:rPr dirty="0" sz="1300" spc="-5" i="1">
                <a:latin typeface="Carlito"/>
                <a:cs typeface="Carlito"/>
              </a:rPr>
              <a:t>keagamaan </a:t>
            </a:r>
            <a:r>
              <a:rPr dirty="0" sz="1300" i="1">
                <a:latin typeface="Carlito"/>
                <a:cs typeface="Carlito"/>
              </a:rPr>
              <a:t>di</a:t>
            </a:r>
            <a:r>
              <a:rPr dirty="0" sz="1300" spc="-5" i="1">
                <a:latin typeface="Carlito"/>
                <a:cs typeface="Carlito"/>
              </a:rPr>
              <a:t> masyarakat</a:t>
            </a:r>
            <a:endParaRPr sz="1300">
              <a:latin typeface="Carlito"/>
              <a:cs typeface="Carlito"/>
            </a:endParaRPr>
          </a:p>
          <a:p>
            <a:pPr marL="600710" marR="8255" indent="-228600">
              <a:lnSpc>
                <a:spcPts val="1580"/>
              </a:lnSpc>
              <a:spcBef>
                <a:spcPts val="10"/>
              </a:spcBef>
              <a:buSzPct val="92307"/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300" spc="-5" i="1">
                <a:latin typeface="Carlito"/>
                <a:cs typeface="Carlito"/>
              </a:rPr>
              <a:t>Praktek </a:t>
            </a:r>
            <a:r>
              <a:rPr dirty="0" sz="1300" i="1">
                <a:latin typeface="Carlito"/>
                <a:cs typeface="Carlito"/>
              </a:rPr>
              <a:t>baik </a:t>
            </a:r>
            <a:r>
              <a:rPr dirty="0" sz="1300" spc="-5" i="1">
                <a:latin typeface="Carlito"/>
                <a:cs typeface="Carlito"/>
              </a:rPr>
              <a:t>yang </a:t>
            </a:r>
            <a:r>
              <a:rPr dirty="0" sz="1300" i="1">
                <a:latin typeface="Carlito"/>
                <a:cs typeface="Carlito"/>
              </a:rPr>
              <a:t>dilakukan </a:t>
            </a:r>
            <a:r>
              <a:rPr dirty="0" sz="1300" spc="-5" i="1">
                <a:latin typeface="Carlito"/>
                <a:cs typeface="Carlito"/>
              </a:rPr>
              <a:t>oleh mereka </a:t>
            </a:r>
            <a:r>
              <a:rPr dirty="0" sz="1300" i="1">
                <a:latin typeface="Carlito"/>
                <a:cs typeface="Carlito"/>
              </a:rPr>
              <a:t>untuk </a:t>
            </a:r>
            <a:r>
              <a:rPr dirty="0" sz="1300" spc="-5" i="1">
                <a:latin typeface="Carlito"/>
                <a:cs typeface="Carlito"/>
              </a:rPr>
              <a:t>menjaga Bhinneka  </a:t>
            </a:r>
            <a:r>
              <a:rPr dirty="0" sz="1300" spc="-5" i="1">
                <a:latin typeface="Carlito"/>
                <a:cs typeface="Carlito"/>
              </a:rPr>
              <a:t>Tunggal Ika </a:t>
            </a:r>
            <a:r>
              <a:rPr dirty="0" sz="1300" i="1">
                <a:latin typeface="Carlito"/>
                <a:cs typeface="Carlito"/>
              </a:rPr>
              <a:t>di </a:t>
            </a:r>
            <a:r>
              <a:rPr dirty="0" sz="1300" spc="-5" i="1">
                <a:latin typeface="Carlito"/>
                <a:cs typeface="Carlito"/>
              </a:rPr>
              <a:t>Indonesia</a:t>
            </a:r>
            <a:endParaRPr sz="1300">
              <a:latin typeface="Carlito"/>
              <a:cs typeface="Carlito"/>
            </a:endParaRPr>
          </a:p>
          <a:p>
            <a:pPr algn="just" marL="240665" marR="5080" indent="-228600">
              <a:lnSpc>
                <a:spcPct val="152500"/>
              </a:lnSpc>
              <a:spcBef>
                <a:spcPts val="695"/>
              </a:spcBef>
            </a:pPr>
            <a:r>
              <a:rPr dirty="0" sz="1200" b="1">
                <a:latin typeface="Carlito"/>
                <a:cs typeface="Carlito"/>
              </a:rPr>
              <a:t>6. </a:t>
            </a:r>
            <a:r>
              <a:rPr dirty="0" sz="1200" spc="-5" b="1">
                <a:latin typeface="Carlito"/>
                <a:cs typeface="Carlito"/>
              </a:rPr>
              <a:t>Proses Pengenalan</a:t>
            </a:r>
            <a:r>
              <a:rPr dirty="0" sz="1200" spc="-5">
                <a:latin typeface="Carlito"/>
                <a:cs typeface="Carlito"/>
              </a:rPr>
              <a:t>. Siswa diminta untuk mencari tahu lebih banyak </a:t>
            </a:r>
            <a:r>
              <a:rPr dirty="0" sz="1200">
                <a:latin typeface="Carlito"/>
                <a:cs typeface="Carlito"/>
              </a:rPr>
              <a:t>mengenai  </a:t>
            </a:r>
            <a:r>
              <a:rPr dirty="0" sz="1200" spc="-5">
                <a:latin typeface="Carlito"/>
                <a:cs typeface="Carlito"/>
              </a:rPr>
              <a:t>temannya untuk persiapan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spc="5" b="1">
                <a:latin typeface="Carlito"/>
                <a:cs typeface="Carlito"/>
              </a:rPr>
              <a:t>5</a:t>
            </a:r>
            <a:r>
              <a:rPr dirty="0" sz="1200" spc="5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Berikan jadwal pelaksanaan Aktivitas </a:t>
            </a:r>
            <a:r>
              <a:rPr dirty="0" sz="1200">
                <a:latin typeface="Carlito"/>
                <a:cs typeface="Carlito"/>
              </a:rPr>
              <a:t>5 </a:t>
            </a:r>
            <a:r>
              <a:rPr dirty="0" sz="1200" spc="-5">
                <a:latin typeface="Carlito"/>
                <a:cs typeface="Carlito"/>
              </a:rPr>
              <a:t>agar  siswa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dapat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menyusun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waktu.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Usahakan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agar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Aktivitas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5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dilakukan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minimal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8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minggu  </a:t>
            </a:r>
            <a:r>
              <a:rPr dirty="0" sz="1200" spc="-5">
                <a:latin typeface="Carlito"/>
                <a:cs typeface="Carlito"/>
              </a:rPr>
              <a:t>sesudah Aktivitas </a:t>
            </a:r>
            <a:r>
              <a:rPr dirty="0" sz="1200">
                <a:latin typeface="Carlito"/>
                <a:cs typeface="Carlito"/>
              </a:rPr>
              <a:t>1 agar </a:t>
            </a:r>
            <a:r>
              <a:rPr dirty="0" sz="1200" spc="-5">
                <a:latin typeface="Carlito"/>
                <a:cs typeface="Carlito"/>
              </a:rPr>
              <a:t>siswa mempunyai waktu untuk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berkenalan.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5225" y="5863208"/>
            <a:ext cx="5295900" cy="2921000"/>
          </a:xfrm>
          <a:prstGeom prst="rect">
            <a:avLst/>
          </a:prstGeom>
          <a:solidFill>
            <a:srgbClr val="F1F1F1"/>
          </a:solidFill>
          <a:ln w="9525">
            <a:solidFill>
              <a:srgbClr val="7E7E7E"/>
            </a:solidFill>
          </a:ln>
        </p:spPr>
        <p:txBody>
          <a:bodyPr wrap="square" lIns="0" tIns="43180" rIns="0" bIns="0" rtlCol="0" vert="horz">
            <a:spAutoFit/>
          </a:bodyPr>
          <a:lstStyle/>
          <a:p>
            <a:pPr marL="276225">
              <a:lnSpc>
                <a:spcPct val="100000"/>
              </a:lnSpc>
              <a:spcBef>
                <a:spcPts val="340"/>
              </a:spcBef>
            </a:pPr>
            <a:r>
              <a:rPr dirty="0" sz="1200" spc="-5" b="1">
                <a:latin typeface="Carlito"/>
                <a:cs typeface="Carlito"/>
              </a:rPr>
              <a:t>Tips: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Carlito"/>
              <a:cs typeface="Carlito"/>
            </a:endParaRPr>
          </a:p>
          <a:p>
            <a:pPr algn="just" marL="504825" marR="90805" indent="-228600">
              <a:lnSpc>
                <a:spcPct val="101699"/>
              </a:lnSpc>
              <a:spcBef>
                <a:spcPts val="5"/>
              </a:spcBef>
              <a:buAutoNum type="arabicPeriod"/>
              <a:tabLst>
                <a:tab pos="505459" algn="l"/>
              </a:tabLst>
            </a:pPr>
            <a:r>
              <a:rPr dirty="0" sz="1200" i="1">
                <a:latin typeface="Carlito"/>
                <a:cs typeface="Carlito"/>
              </a:rPr>
              <a:t>Acara </a:t>
            </a:r>
            <a:r>
              <a:rPr dirty="0" sz="1200" spc="-5" i="1">
                <a:latin typeface="Carlito"/>
                <a:cs typeface="Carlito"/>
              </a:rPr>
              <a:t>ini </a:t>
            </a:r>
            <a:r>
              <a:rPr dirty="0" sz="1200" i="1">
                <a:latin typeface="Carlito"/>
                <a:cs typeface="Carlito"/>
              </a:rPr>
              <a:t>bisa </a:t>
            </a:r>
            <a:r>
              <a:rPr dirty="0" sz="1200" spc="-5" i="1">
                <a:latin typeface="Carlito"/>
                <a:cs typeface="Carlito"/>
              </a:rPr>
              <a:t>menjadi </a:t>
            </a:r>
            <a:r>
              <a:rPr dirty="0" sz="1200" i="1">
                <a:latin typeface="Carlito"/>
                <a:cs typeface="Carlito"/>
              </a:rPr>
              <a:t>bagian dari </a:t>
            </a:r>
            <a:r>
              <a:rPr dirty="0" sz="1200" spc="-5" i="1">
                <a:latin typeface="Carlito"/>
                <a:cs typeface="Carlito"/>
              </a:rPr>
              <a:t>kegiatan </a:t>
            </a:r>
            <a:r>
              <a:rPr dirty="0" sz="1200" i="1">
                <a:latin typeface="Carlito"/>
                <a:cs typeface="Carlito"/>
              </a:rPr>
              <a:t>Masa </a:t>
            </a:r>
            <a:r>
              <a:rPr dirty="0" sz="1200" spc="-5" i="1">
                <a:latin typeface="Carlito"/>
                <a:cs typeface="Carlito"/>
              </a:rPr>
              <a:t>Orientasi Sekolah (MOS)  </a:t>
            </a:r>
            <a:r>
              <a:rPr dirty="0" sz="1200" spc="-5" i="1">
                <a:latin typeface="Carlito"/>
                <a:cs typeface="Carlito"/>
              </a:rPr>
              <a:t>jika siswa sudah </a:t>
            </a:r>
            <a:r>
              <a:rPr dirty="0" sz="1200" i="1">
                <a:latin typeface="Carlito"/>
                <a:cs typeface="Carlito"/>
              </a:rPr>
              <a:t>merasa </a:t>
            </a:r>
            <a:r>
              <a:rPr dirty="0" sz="1200" spc="-5" i="1">
                <a:latin typeface="Carlito"/>
                <a:cs typeface="Carlito"/>
              </a:rPr>
              <a:t>aman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nyaman </a:t>
            </a:r>
            <a:r>
              <a:rPr dirty="0" sz="1200" i="1">
                <a:latin typeface="Carlito"/>
                <a:cs typeface="Carlito"/>
              </a:rPr>
              <a:t>untuk </a:t>
            </a:r>
            <a:r>
              <a:rPr dirty="0" sz="1200" spc="-5" i="1">
                <a:latin typeface="Carlito"/>
                <a:cs typeface="Carlito"/>
              </a:rPr>
              <a:t>terbuka membicaraan  mengenai </a:t>
            </a:r>
            <a:r>
              <a:rPr dirty="0" sz="1200" i="1">
                <a:latin typeface="Carlito"/>
                <a:cs typeface="Carlito"/>
              </a:rPr>
              <a:t>isu </a:t>
            </a:r>
            <a:r>
              <a:rPr dirty="0" sz="1200" spc="-5" i="1">
                <a:latin typeface="Carlito"/>
                <a:cs typeface="Carlito"/>
              </a:rPr>
              <a:t>ini.</a:t>
            </a:r>
            <a:endParaRPr sz="1200">
              <a:latin typeface="Carlito"/>
              <a:cs typeface="Carlito"/>
            </a:endParaRPr>
          </a:p>
          <a:p>
            <a:pPr algn="just" marL="504825" marR="87630" indent="-228600">
              <a:lnSpc>
                <a:spcPct val="101699"/>
              </a:lnSpc>
              <a:buAutoNum type="arabicPeriod"/>
              <a:tabLst>
                <a:tab pos="505459" algn="l"/>
              </a:tabLst>
            </a:pPr>
            <a:r>
              <a:rPr dirty="0" sz="1200" spc="-5" i="1">
                <a:latin typeface="Carlito"/>
                <a:cs typeface="Carlito"/>
              </a:rPr>
              <a:t>Untuk sekolah berlatar belakang agama siswa seragam (homogen), </a:t>
            </a:r>
            <a:r>
              <a:rPr dirty="0" sz="1200" i="1">
                <a:latin typeface="Carlito"/>
                <a:cs typeface="Carlito"/>
              </a:rPr>
              <a:t>guru  </a:t>
            </a:r>
            <a:r>
              <a:rPr dirty="0" sz="1200" spc="-5" i="1">
                <a:latin typeface="Carlito"/>
                <a:cs typeface="Carlito"/>
              </a:rPr>
              <a:t>dapat bekerjasama dengan sekolah lain berdekatan yang mempunyai </a:t>
            </a:r>
            <a:r>
              <a:rPr dirty="0" sz="1200" i="1">
                <a:latin typeface="Carlito"/>
                <a:cs typeface="Carlito"/>
              </a:rPr>
              <a:t>siswa  </a:t>
            </a:r>
            <a:r>
              <a:rPr dirty="0" sz="1200" spc="-5" i="1">
                <a:latin typeface="Carlito"/>
                <a:cs typeface="Carlito"/>
              </a:rPr>
              <a:t>dengan agama yang berbeda. </a:t>
            </a:r>
            <a:r>
              <a:rPr dirty="0" sz="1200" i="1">
                <a:latin typeface="Carlito"/>
                <a:cs typeface="Carlito"/>
              </a:rPr>
              <a:t>Kerjasama </a:t>
            </a:r>
            <a:r>
              <a:rPr dirty="0" sz="1200" spc="-5" i="1">
                <a:latin typeface="Carlito"/>
                <a:cs typeface="Carlito"/>
              </a:rPr>
              <a:t>ini tidak hanya memperluas  pergaulan siswa, tetapi juga mempererat hubungan antar sekolah </a:t>
            </a:r>
            <a:r>
              <a:rPr dirty="0" sz="1200" i="1">
                <a:latin typeface="Carlito"/>
                <a:cs typeface="Carlito"/>
              </a:rPr>
              <a:t>dan  </a:t>
            </a:r>
            <a:r>
              <a:rPr dirty="0" sz="1200" spc="-5" i="1">
                <a:latin typeface="Carlito"/>
                <a:cs typeface="Carlito"/>
              </a:rPr>
              <a:t>memberikan contoh praktik baik kepada siswa mengenai kerjasama antar  kelompok agama </a:t>
            </a:r>
            <a:r>
              <a:rPr dirty="0" sz="1200" i="1">
                <a:latin typeface="Carlito"/>
                <a:cs typeface="Carlito"/>
              </a:rPr>
              <a:t>yang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berbeda.</a:t>
            </a:r>
            <a:endParaRPr sz="1200">
              <a:latin typeface="Carlito"/>
              <a:cs typeface="Carlito"/>
            </a:endParaRPr>
          </a:p>
          <a:p>
            <a:pPr algn="just" marL="504825" marR="85725" indent="-228600">
              <a:lnSpc>
                <a:spcPct val="101699"/>
              </a:lnSpc>
              <a:buAutoNum type="arabicPeriod"/>
              <a:tabLst>
                <a:tab pos="505459" algn="l"/>
              </a:tabLst>
            </a:pPr>
            <a:r>
              <a:rPr dirty="0" sz="1200" spc="-5" i="1">
                <a:latin typeface="Carlito"/>
                <a:cs typeface="Carlito"/>
              </a:rPr>
              <a:t>Untuk sekolah dimana mayoritas siswa datang dari SMP yang </a:t>
            </a:r>
            <a:r>
              <a:rPr dirty="0" sz="1200" spc="10" i="1">
                <a:latin typeface="Carlito"/>
                <a:cs typeface="Carlito"/>
              </a:rPr>
              <a:t>sama </a:t>
            </a:r>
            <a:r>
              <a:rPr dirty="0" sz="1200" i="1">
                <a:latin typeface="Carlito"/>
                <a:cs typeface="Carlito"/>
              </a:rPr>
              <a:t>dan  </a:t>
            </a:r>
            <a:r>
              <a:rPr dirty="0" sz="1200" spc="-5" i="1">
                <a:latin typeface="Carlito"/>
                <a:cs typeface="Carlito"/>
              </a:rPr>
              <a:t>siswa</a:t>
            </a:r>
            <a:r>
              <a:rPr dirty="0" sz="1200" spc="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sudah</a:t>
            </a:r>
            <a:r>
              <a:rPr dirty="0" sz="1200" spc="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saling</a:t>
            </a:r>
            <a:r>
              <a:rPr dirty="0" sz="1200" spc="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mengenal,</a:t>
            </a:r>
            <a:r>
              <a:rPr dirty="0" sz="1200" spc="5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kegiatan</a:t>
            </a:r>
            <a:r>
              <a:rPr dirty="0" sz="1200" spc="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pengenalan</a:t>
            </a:r>
            <a:r>
              <a:rPr dirty="0" sz="1200" spc="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ini</a:t>
            </a:r>
            <a:r>
              <a:rPr dirty="0" sz="1200" spc="5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bisa</a:t>
            </a:r>
            <a:r>
              <a:rPr dirty="0" sz="1200" spc="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dilewatkan,</a:t>
            </a:r>
            <a:r>
              <a:rPr dirty="0" sz="1200" spc="5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jika</a:t>
            </a:r>
            <a:endParaRPr sz="1200">
              <a:latin typeface="Carlito"/>
              <a:cs typeface="Carlito"/>
            </a:endParaRPr>
          </a:p>
          <a:p>
            <a:pPr algn="just" marL="504825">
              <a:lnSpc>
                <a:spcPct val="100000"/>
              </a:lnSpc>
              <a:spcBef>
                <a:spcPts val="35"/>
              </a:spcBef>
            </a:pPr>
            <a:r>
              <a:rPr dirty="0" sz="1200" spc="-5" i="1">
                <a:latin typeface="Carlito"/>
                <a:cs typeface="Carlito"/>
              </a:rPr>
              <a:t>dirasakan tidak akan memberikan </a:t>
            </a:r>
            <a:r>
              <a:rPr dirty="0" sz="1200" i="1">
                <a:latin typeface="Carlito"/>
                <a:cs typeface="Carlito"/>
              </a:rPr>
              <a:t>pembelajaran </a:t>
            </a:r>
            <a:r>
              <a:rPr dirty="0" sz="1200" spc="-5" i="1">
                <a:latin typeface="Carlito"/>
                <a:cs typeface="Carlito"/>
              </a:rPr>
              <a:t>bagi siswa.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465224"/>
            <a:ext cx="5427345" cy="8139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350">
              <a:lnSpc>
                <a:spcPct val="152300"/>
              </a:lnSpc>
              <a:spcBef>
                <a:spcPts val="100"/>
              </a:spcBef>
            </a:pPr>
            <a:r>
              <a:rPr dirty="0" sz="1300" spc="-10" b="1">
                <a:latin typeface="Carlito"/>
                <a:cs typeface="Carlito"/>
              </a:rPr>
              <a:t>Dimensi </a:t>
            </a:r>
            <a:r>
              <a:rPr dirty="0" sz="1300" b="1">
                <a:latin typeface="Carlito"/>
                <a:cs typeface="Carlito"/>
              </a:rPr>
              <a:t>Profil </a:t>
            </a:r>
            <a:r>
              <a:rPr dirty="0" sz="1300" spc="-5" b="1">
                <a:latin typeface="Carlito"/>
                <a:cs typeface="Carlito"/>
              </a:rPr>
              <a:t>Pelajar Pancasila yang dikembangkan: </a:t>
            </a:r>
            <a:r>
              <a:rPr dirty="0" sz="1300" spc="-5">
                <a:latin typeface="Carlito"/>
                <a:cs typeface="Carlito"/>
              </a:rPr>
              <a:t>Kebhinekaan Global dan  Berpikir</a:t>
            </a:r>
            <a:r>
              <a:rPr dirty="0" sz="1300" spc="-1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Kritis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10" b="1">
                <a:latin typeface="Carlito"/>
                <a:cs typeface="Carlito"/>
              </a:rPr>
              <a:t>Waktu: </a:t>
            </a:r>
            <a:r>
              <a:rPr dirty="0" sz="1200" spc="-5">
                <a:latin typeface="Carlito"/>
                <a:cs typeface="Carlito"/>
              </a:rPr>
              <a:t>2.5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jam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52600"/>
              </a:lnSpc>
              <a:spcBef>
                <a:spcPts val="795"/>
              </a:spcBef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200" spc="-5">
                <a:latin typeface="Carlito"/>
                <a:cs typeface="Carlito"/>
              </a:rPr>
              <a:t>Slide presentasi, Buku UUD </a:t>
            </a:r>
            <a:r>
              <a:rPr dirty="0" sz="1200">
                <a:latin typeface="Carlito"/>
                <a:cs typeface="Carlito"/>
              </a:rPr>
              <a:t>1945, </a:t>
            </a:r>
            <a:r>
              <a:rPr dirty="0" sz="1200" spc="-5">
                <a:latin typeface="Carlito"/>
                <a:cs typeface="Carlito"/>
              </a:rPr>
              <a:t>akses internet, rubrik penilaian presentasi  (dan rubrik penilaian tulisan untuk kegiatan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pengayaan)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Peran Guru: </a:t>
            </a:r>
            <a:r>
              <a:rPr dirty="0" sz="1200">
                <a:latin typeface="Carlito"/>
                <a:cs typeface="Carlito"/>
              </a:rPr>
              <a:t>Narasumber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Fasilitator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 b="1">
                <a:latin typeface="Carlito"/>
                <a:cs typeface="Carlito"/>
              </a:rPr>
              <a:t>Pelaksanaan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rlito"/>
              <a:cs typeface="Carlito"/>
            </a:endParaRPr>
          </a:p>
          <a:p>
            <a:pPr algn="just" marL="330835" indent="-229235">
              <a:lnSpc>
                <a:spcPct val="100000"/>
              </a:lnSpc>
              <a:buFont typeface="Carlito"/>
              <a:buAutoNum type="arabicPeriod"/>
              <a:tabLst>
                <a:tab pos="331470" algn="l"/>
              </a:tabLst>
            </a:pPr>
            <a:r>
              <a:rPr dirty="0" sz="1200" spc="-5" b="1">
                <a:latin typeface="Carlito"/>
                <a:cs typeface="Carlito"/>
              </a:rPr>
              <a:t>Pertanyaan pembuka untuk siswa (15</a:t>
            </a:r>
            <a:r>
              <a:rPr dirty="0" sz="1200" spc="3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menit)</a:t>
            </a:r>
            <a:endParaRPr sz="1200">
              <a:latin typeface="Carlito"/>
              <a:cs typeface="Carlito"/>
            </a:endParaRPr>
          </a:p>
          <a:p>
            <a:pPr algn="just" marL="330835">
              <a:lnSpc>
                <a:spcPct val="100000"/>
              </a:lnSpc>
              <a:spcBef>
                <a:spcPts val="755"/>
              </a:spcBef>
            </a:pP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dapat memulai sesi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dengan diskusi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menanyakan </a:t>
            </a:r>
            <a:r>
              <a:rPr dirty="0" sz="1200">
                <a:latin typeface="Carlito"/>
                <a:cs typeface="Carlito"/>
              </a:rPr>
              <a:t>kepada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siswa:</a:t>
            </a:r>
            <a:endParaRPr sz="1200">
              <a:latin typeface="Carlito"/>
              <a:cs typeface="Carlito"/>
            </a:endParaRPr>
          </a:p>
          <a:p>
            <a:pPr lvl="1" marL="600710" indent="-229235">
              <a:lnSpc>
                <a:spcPct val="100000"/>
              </a:lnSpc>
              <a:spcBef>
                <a:spcPts val="755"/>
              </a:spcBef>
              <a:buAutoNum type="alphaLcPeriod"/>
              <a:tabLst>
                <a:tab pos="601345" algn="l"/>
              </a:tabLst>
            </a:pPr>
            <a:r>
              <a:rPr dirty="0" sz="1200" spc="-5">
                <a:latin typeface="Carlito"/>
                <a:cs typeface="Carlito"/>
              </a:rPr>
              <a:t>“Apa arti kebebasan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beragama/berkeyakinan”?</a:t>
            </a:r>
            <a:endParaRPr sz="1200">
              <a:latin typeface="Carlito"/>
              <a:cs typeface="Carlito"/>
            </a:endParaRPr>
          </a:p>
          <a:p>
            <a:pPr lvl="1" marL="600710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01345" algn="l"/>
              </a:tabLst>
            </a:pPr>
            <a:r>
              <a:rPr dirty="0" sz="1200" spc="-5">
                <a:latin typeface="Carlito"/>
                <a:cs typeface="Carlito"/>
              </a:rPr>
              <a:t>“Mengapa kebebasan bergaama/berkeyakinan itu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penting?”</a:t>
            </a:r>
            <a:endParaRPr sz="1200">
              <a:latin typeface="Carlito"/>
              <a:cs typeface="Carlito"/>
            </a:endParaRPr>
          </a:p>
          <a:p>
            <a:pPr lvl="1" marL="600710" indent="-229235">
              <a:lnSpc>
                <a:spcPct val="100000"/>
              </a:lnSpc>
              <a:spcBef>
                <a:spcPts val="25"/>
              </a:spcBef>
              <a:buAutoNum type="alphaLcPeriod"/>
              <a:tabLst>
                <a:tab pos="601345" algn="l"/>
              </a:tabLst>
            </a:pPr>
            <a:r>
              <a:rPr dirty="0" sz="1200" spc="-5">
                <a:latin typeface="Carlito"/>
                <a:cs typeface="Carlito"/>
              </a:rPr>
              <a:t>“Bagaimana praktek kebebasan beragama/berkeyakinan </a:t>
            </a:r>
            <a:r>
              <a:rPr dirty="0" sz="1200">
                <a:latin typeface="Carlito"/>
                <a:cs typeface="Carlito"/>
              </a:rPr>
              <a:t>di</a:t>
            </a:r>
            <a:r>
              <a:rPr dirty="0" sz="1200" spc="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Indonesia?”</a:t>
            </a:r>
            <a:endParaRPr sz="1200">
              <a:latin typeface="Carlito"/>
              <a:cs typeface="Carlito"/>
            </a:endParaRPr>
          </a:p>
          <a:p>
            <a:pPr marL="372110" marR="7620">
              <a:lnSpc>
                <a:spcPct val="152600"/>
              </a:lnSpc>
              <a:spcBef>
                <a:spcPts val="70"/>
              </a:spcBef>
            </a:pPr>
            <a:r>
              <a:rPr dirty="0" sz="1200">
                <a:latin typeface="Carlito"/>
                <a:cs typeface="Carlito"/>
              </a:rPr>
              <a:t>Guru bisa </a:t>
            </a:r>
            <a:r>
              <a:rPr dirty="0" sz="1200" spc="-5">
                <a:latin typeface="Carlito"/>
                <a:cs typeface="Carlito"/>
              </a:rPr>
              <a:t>memberikan tips </a:t>
            </a:r>
            <a:r>
              <a:rPr dirty="0" sz="1200">
                <a:latin typeface="Carlito"/>
                <a:cs typeface="Carlito"/>
              </a:rPr>
              <a:t>bagi </a:t>
            </a:r>
            <a:r>
              <a:rPr dirty="0" sz="1200" spc="-5">
                <a:latin typeface="Carlito"/>
                <a:cs typeface="Carlito"/>
              </a:rPr>
              <a:t>siswa cara berdiskusi dan mengemukakan  pendapat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5">
                <a:latin typeface="Carlito"/>
                <a:cs typeface="Carlito"/>
              </a:rPr>
              <a:t> baik: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50">
              <a:latin typeface="Carlito"/>
              <a:cs typeface="Carlito"/>
            </a:endParaRPr>
          </a:p>
          <a:p>
            <a:pPr marL="600710" indent="-229235">
              <a:lnSpc>
                <a:spcPct val="100000"/>
              </a:lnSpc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200" spc="-5" i="1">
                <a:latin typeface="Carlito"/>
                <a:cs typeface="Carlito"/>
              </a:rPr>
              <a:t>“Apakah yang kamu maksud ketika kamu</a:t>
            </a:r>
            <a:r>
              <a:rPr dirty="0" sz="1200" spc="1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mengatakan…..?”</a:t>
            </a:r>
            <a:endParaRPr sz="1200">
              <a:latin typeface="Carlito"/>
              <a:cs typeface="Carlito"/>
            </a:endParaRPr>
          </a:p>
          <a:p>
            <a:pPr marL="600710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200" spc="-5" i="1">
                <a:latin typeface="Carlito"/>
                <a:cs typeface="Carlito"/>
              </a:rPr>
              <a:t>“Saya setuju dengan </a:t>
            </a:r>
            <a:r>
              <a:rPr dirty="0" sz="1200" i="1">
                <a:latin typeface="Carlito"/>
                <a:cs typeface="Carlito"/>
              </a:rPr>
              <a:t>… </a:t>
            </a:r>
            <a:r>
              <a:rPr dirty="0" sz="1200" spc="-5" i="1">
                <a:latin typeface="Carlito"/>
                <a:cs typeface="Carlito"/>
              </a:rPr>
              <a:t>[nama] </a:t>
            </a:r>
            <a:r>
              <a:rPr dirty="0" sz="1200" i="1">
                <a:latin typeface="Carlito"/>
                <a:cs typeface="Carlito"/>
              </a:rPr>
              <a:t>dan ingin</a:t>
            </a:r>
            <a:r>
              <a:rPr dirty="0" sz="1200" spc="-5" i="1">
                <a:latin typeface="Carlito"/>
                <a:cs typeface="Carlito"/>
              </a:rPr>
              <a:t> menambahkan…”</a:t>
            </a:r>
            <a:endParaRPr sz="1200">
              <a:latin typeface="Carlito"/>
              <a:cs typeface="Carlito"/>
            </a:endParaRPr>
          </a:p>
          <a:p>
            <a:pPr marL="600710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200" spc="-5" i="1">
                <a:latin typeface="Carlito"/>
                <a:cs typeface="Carlito"/>
              </a:rPr>
              <a:t>“Saya setuju dengan… [nama], tetapi saya kurang setuju ketika</a:t>
            </a:r>
            <a:r>
              <a:rPr dirty="0" sz="1200" spc="-5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kamu</a:t>
            </a:r>
            <a:endParaRPr sz="1200">
              <a:latin typeface="Carlito"/>
              <a:cs typeface="Carlito"/>
            </a:endParaRPr>
          </a:p>
          <a:p>
            <a:pPr marL="600710">
              <a:lnSpc>
                <a:spcPct val="100000"/>
              </a:lnSpc>
              <a:spcBef>
                <a:spcPts val="20"/>
              </a:spcBef>
            </a:pPr>
            <a:r>
              <a:rPr dirty="0" sz="1200" spc="-5" i="1">
                <a:latin typeface="Carlito"/>
                <a:cs typeface="Carlito"/>
              </a:rPr>
              <a:t>mengatakan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..”</a:t>
            </a:r>
            <a:endParaRPr sz="1200">
              <a:latin typeface="Carlito"/>
              <a:cs typeface="Carlito"/>
            </a:endParaRPr>
          </a:p>
          <a:p>
            <a:pPr marL="600710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600710" algn="l"/>
                <a:tab pos="601345" algn="l"/>
              </a:tabLst>
            </a:pPr>
            <a:r>
              <a:rPr dirty="0" sz="1200" spc="-5" i="1">
                <a:latin typeface="Carlito"/>
                <a:cs typeface="Carlito"/>
              </a:rPr>
              <a:t>“Saya kurang setuju dengan pernyataan oleh ….[nama]</a:t>
            </a:r>
            <a:r>
              <a:rPr dirty="0" sz="1200" spc="2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karena…..”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rlito"/>
              <a:cs typeface="Carlito"/>
            </a:endParaRPr>
          </a:p>
          <a:p>
            <a:pPr algn="just" marL="330835" indent="-229235">
              <a:lnSpc>
                <a:spcPct val="100000"/>
              </a:lnSpc>
              <a:buFont typeface="Carlito"/>
              <a:buAutoNum type="arabicPeriod" startAt="2"/>
              <a:tabLst>
                <a:tab pos="331470" algn="l"/>
              </a:tabLst>
            </a:pPr>
            <a:r>
              <a:rPr dirty="0" sz="1200" spc="-5" b="1">
                <a:latin typeface="Carlito"/>
                <a:cs typeface="Carlito"/>
              </a:rPr>
              <a:t>Penjelasan guru (15</a:t>
            </a:r>
            <a:r>
              <a:rPr dirty="0" sz="1200" spc="3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menit)</a:t>
            </a:r>
            <a:endParaRPr sz="1200">
              <a:latin typeface="Carlito"/>
              <a:cs typeface="Carlito"/>
            </a:endParaRPr>
          </a:p>
          <a:p>
            <a:pPr algn="just" marL="330835">
              <a:lnSpc>
                <a:spcPct val="100000"/>
              </a:lnSpc>
              <a:spcBef>
                <a:spcPts val="755"/>
              </a:spcBef>
            </a:pPr>
            <a:r>
              <a:rPr dirty="0" sz="1200">
                <a:latin typeface="Carlito"/>
                <a:cs typeface="Carlito"/>
              </a:rPr>
              <a:t>Guru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lalu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dapat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melanjutkan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dengan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memberikan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pemaparan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mengenai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arti</a:t>
            </a:r>
            <a:endParaRPr sz="1200">
              <a:latin typeface="Carlito"/>
              <a:cs typeface="Carlito"/>
            </a:endParaRPr>
          </a:p>
          <a:p>
            <a:pPr algn="just" marL="330835" marR="5080">
              <a:lnSpc>
                <a:spcPct val="152500"/>
              </a:lnSpc>
              <a:spcBef>
                <a:spcPts val="5"/>
              </a:spcBef>
            </a:pPr>
            <a:r>
              <a:rPr dirty="0" sz="1200">
                <a:latin typeface="Carlito"/>
                <a:cs typeface="Carlito"/>
              </a:rPr>
              <a:t>kebebasan </a:t>
            </a:r>
            <a:r>
              <a:rPr dirty="0" sz="1200" spc="-5">
                <a:latin typeface="Carlito"/>
                <a:cs typeface="Carlito"/>
              </a:rPr>
              <a:t>beragama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bagaimana kebebasan beragama  merupakan </a:t>
            </a:r>
            <a:r>
              <a:rPr dirty="0" sz="1200">
                <a:latin typeface="Carlito"/>
                <a:cs typeface="Carlito"/>
              </a:rPr>
              <a:t>hak asasi </a:t>
            </a:r>
            <a:r>
              <a:rPr dirty="0" sz="1200" spc="-5">
                <a:latin typeface="Carlito"/>
                <a:cs typeface="Carlito"/>
              </a:rPr>
              <a:t>manusia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dijamin oleh </a:t>
            </a:r>
            <a:r>
              <a:rPr dirty="0" sz="1200">
                <a:latin typeface="Carlito"/>
                <a:cs typeface="Carlito"/>
              </a:rPr>
              <a:t>negara </a:t>
            </a:r>
            <a:r>
              <a:rPr dirty="0" sz="1200" spc="-5">
                <a:latin typeface="Carlito"/>
                <a:cs typeface="Carlito"/>
              </a:rPr>
              <a:t>Indonesia juga secara  internasional </a:t>
            </a:r>
            <a:r>
              <a:rPr dirty="0" sz="1200">
                <a:latin typeface="Carlito"/>
                <a:cs typeface="Carlito"/>
              </a:rPr>
              <a:t>dijamin </a:t>
            </a:r>
            <a:r>
              <a:rPr dirty="0" sz="1200" spc="-5">
                <a:latin typeface="Carlito"/>
                <a:cs typeface="Carlito"/>
              </a:rPr>
              <a:t>oleh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PBB.</a:t>
            </a:r>
            <a:endParaRPr sz="1200">
              <a:latin typeface="Carlito"/>
              <a:cs typeface="Carlito"/>
            </a:endParaRPr>
          </a:p>
          <a:p>
            <a:pPr algn="just" marL="330835" indent="-229235">
              <a:lnSpc>
                <a:spcPct val="100000"/>
              </a:lnSpc>
              <a:spcBef>
                <a:spcPts val="755"/>
              </a:spcBef>
              <a:buFont typeface="Carlito"/>
              <a:buAutoNum type="arabicPeriod" startAt="3"/>
              <a:tabLst>
                <a:tab pos="331470" algn="l"/>
              </a:tabLst>
            </a:pPr>
            <a:r>
              <a:rPr dirty="0" sz="1200" spc="-5" b="1">
                <a:latin typeface="Carlito"/>
                <a:cs typeface="Carlito"/>
              </a:rPr>
              <a:t>Dokumen bahan diskusi </a:t>
            </a:r>
            <a:r>
              <a:rPr dirty="0" sz="1200" b="1">
                <a:latin typeface="Carlito"/>
                <a:cs typeface="Carlito"/>
              </a:rPr>
              <a:t>(15</a:t>
            </a:r>
            <a:r>
              <a:rPr dirty="0" sz="1200" spc="2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menit)</a:t>
            </a:r>
            <a:endParaRPr sz="1200">
              <a:latin typeface="Carlito"/>
              <a:cs typeface="Carlito"/>
            </a:endParaRPr>
          </a:p>
          <a:p>
            <a:pPr algn="just" marL="330835" marR="6350">
              <a:lnSpc>
                <a:spcPct val="152500"/>
              </a:lnSpc>
            </a:pP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dapat memberikan salinan </a:t>
            </a:r>
            <a:r>
              <a:rPr dirty="0" sz="1200">
                <a:latin typeface="Carlito"/>
                <a:cs typeface="Carlito"/>
              </a:rPr>
              <a:t>bagian </a:t>
            </a:r>
            <a:r>
              <a:rPr dirty="0" sz="1200" spc="-5">
                <a:latin typeface="Carlito"/>
                <a:cs typeface="Carlito"/>
              </a:rPr>
              <a:t>penting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beberapa contoh dokumen  </a:t>
            </a:r>
            <a:r>
              <a:rPr dirty="0" sz="1200">
                <a:latin typeface="Carlito"/>
                <a:cs typeface="Carlito"/>
              </a:rPr>
              <a:t>nasional </a:t>
            </a:r>
            <a:r>
              <a:rPr dirty="0" sz="1200" spc="-5">
                <a:latin typeface="Carlito"/>
                <a:cs typeface="Carlito"/>
              </a:rPr>
              <a:t>dan internasional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mengatur kebebasan beragama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berkeyakinan 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 atau meminta siswa untuk </a:t>
            </a:r>
            <a:r>
              <a:rPr dirty="0" sz="1200">
                <a:latin typeface="Carlito"/>
                <a:cs typeface="Carlito"/>
              </a:rPr>
              <a:t>mencari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sendiri.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675" y="914399"/>
            <a:ext cx="5496560" cy="615315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48260" rIns="0" bIns="0" rtlCol="0" vert="horz">
            <a:spAutoFit/>
          </a:bodyPr>
          <a:lstStyle/>
          <a:p>
            <a:pPr marL="335280" marR="328295" indent="180975">
              <a:lnSpc>
                <a:spcPct val="108100"/>
              </a:lnSpc>
              <a:spcBef>
                <a:spcPts val="380"/>
              </a:spcBef>
            </a:pPr>
            <a:r>
              <a:rPr dirty="0" sz="1600" spc="-60">
                <a:latin typeface="Arial"/>
                <a:cs typeface="Arial"/>
              </a:rPr>
              <a:t>Aktivitas 2: </a:t>
            </a:r>
            <a:r>
              <a:rPr dirty="0" sz="1600" spc="-70">
                <a:latin typeface="Arial"/>
                <a:cs typeface="Arial"/>
              </a:rPr>
              <a:t>Memahami </a:t>
            </a:r>
            <a:r>
              <a:rPr dirty="0" sz="1600" spc="-95">
                <a:latin typeface="Arial"/>
                <a:cs typeface="Arial"/>
              </a:rPr>
              <a:t>Hukum </a:t>
            </a:r>
            <a:r>
              <a:rPr dirty="0" sz="1600" spc="-90">
                <a:latin typeface="Arial"/>
                <a:cs typeface="Arial"/>
              </a:rPr>
              <a:t>dan </a:t>
            </a:r>
            <a:r>
              <a:rPr dirty="0" sz="1600" spc="-85">
                <a:latin typeface="Arial"/>
                <a:cs typeface="Arial"/>
              </a:rPr>
              <a:t>Praktek </a:t>
            </a:r>
            <a:r>
              <a:rPr dirty="0" sz="1600" spc="-125">
                <a:latin typeface="Arial"/>
                <a:cs typeface="Arial"/>
              </a:rPr>
              <a:t>Kebebasan  </a:t>
            </a:r>
            <a:r>
              <a:rPr dirty="0" sz="1600" spc="-120">
                <a:latin typeface="Arial"/>
                <a:cs typeface="Arial"/>
              </a:rPr>
              <a:t>Beragama </a:t>
            </a:r>
            <a:r>
              <a:rPr dirty="0" sz="1600" spc="-90">
                <a:latin typeface="Arial"/>
                <a:cs typeface="Arial"/>
              </a:rPr>
              <a:t>dan </a:t>
            </a:r>
            <a:r>
              <a:rPr dirty="0" sz="1600" spc="-95">
                <a:latin typeface="Arial"/>
                <a:cs typeface="Arial"/>
              </a:rPr>
              <a:t>Berkeyakinan </a:t>
            </a:r>
            <a:r>
              <a:rPr dirty="0" sz="1600" spc="-35">
                <a:latin typeface="Arial"/>
                <a:cs typeface="Arial"/>
              </a:rPr>
              <a:t>di </a:t>
            </a:r>
            <a:r>
              <a:rPr dirty="0" sz="1600" spc="-85">
                <a:latin typeface="Arial"/>
                <a:cs typeface="Arial"/>
              </a:rPr>
              <a:t>Indonesia dan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60">
                <a:latin typeface="Arial"/>
                <a:cs typeface="Arial"/>
              </a:rPr>
              <a:t>Internasional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158036" y="797813"/>
            <a:ext cx="5338445" cy="4398645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marL="240665">
              <a:lnSpc>
                <a:spcPct val="100000"/>
              </a:lnSpc>
              <a:spcBef>
                <a:spcPts val="855"/>
              </a:spcBef>
            </a:pPr>
            <a:r>
              <a:rPr dirty="0" sz="1200">
                <a:latin typeface="Carlito"/>
                <a:cs typeface="Carlito"/>
              </a:rPr>
              <a:t>Beberapa </a:t>
            </a:r>
            <a:r>
              <a:rPr dirty="0" sz="1200" spc="-5">
                <a:latin typeface="Carlito"/>
                <a:cs typeface="Carlito"/>
              </a:rPr>
              <a:t>contoh dokumen </a:t>
            </a:r>
            <a:r>
              <a:rPr dirty="0" sz="1200">
                <a:latin typeface="Carlito"/>
                <a:cs typeface="Carlito"/>
              </a:rPr>
              <a:t>nasional yang bisa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diberikan:</a:t>
            </a:r>
            <a:endParaRPr sz="1200">
              <a:latin typeface="Carlito"/>
              <a:cs typeface="Carlito"/>
            </a:endParaRPr>
          </a:p>
          <a:p>
            <a:pPr marL="469265" indent="-229235">
              <a:lnSpc>
                <a:spcPct val="100000"/>
              </a:lnSpc>
              <a:spcBef>
                <a:spcPts val="760"/>
              </a:spcBef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spc="-5" i="1">
                <a:latin typeface="Carlito"/>
                <a:cs typeface="Carlito"/>
              </a:rPr>
              <a:t>Pancasila,</a:t>
            </a:r>
            <a:endParaRPr sz="1200">
              <a:latin typeface="Carlito"/>
              <a:cs typeface="Carlito"/>
            </a:endParaRPr>
          </a:p>
          <a:p>
            <a:pPr marL="469265" marR="8255" indent="-228600">
              <a:lnSpc>
                <a:spcPct val="101699"/>
              </a:lnSpc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spc="-5" i="1">
                <a:latin typeface="Carlito"/>
                <a:cs typeface="Carlito"/>
              </a:rPr>
              <a:t>UUD 1945, terutama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Pasal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28E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(ayat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1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dan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2),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Pasal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28I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ayat </a:t>
            </a:r>
            <a:r>
              <a:rPr dirty="0" sz="1200" spc="5" i="1">
                <a:solidFill>
                  <a:srgbClr val="212121"/>
                </a:solidFill>
                <a:latin typeface="Carlito"/>
                <a:cs typeface="Carlito"/>
              </a:rPr>
              <a:t>1,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Pasal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29 </a:t>
            </a:r>
            <a:r>
              <a:rPr dirty="0" sz="1200" spc="-10" i="1">
                <a:solidFill>
                  <a:srgbClr val="212121"/>
                </a:solidFill>
                <a:latin typeface="Carlito"/>
                <a:cs typeface="Carlito"/>
              </a:rPr>
              <a:t>ayat 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(2)</a:t>
            </a:r>
            <a:endParaRPr sz="1200">
              <a:latin typeface="Carlito"/>
              <a:cs typeface="Carlito"/>
            </a:endParaRPr>
          </a:p>
          <a:p>
            <a:pPr marL="469265" marR="9525" indent="-228600">
              <a:lnSpc>
                <a:spcPct val="101699"/>
              </a:lnSpc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i="1">
                <a:latin typeface="Carlito"/>
                <a:cs typeface="Carlito"/>
              </a:rPr>
              <a:t>UU</a:t>
            </a:r>
            <a:r>
              <a:rPr dirty="0" sz="1200" spc="-5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Nomor</a:t>
            </a:r>
            <a:r>
              <a:rPr dirty="0" sz="1200" spc="-4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1/PNPS</a:t>
            </a:r>
            <a:r>
              <a:rPr dirty="0" sz="1200" spc="-4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tahun</a:t>
            </a:r>
            <a:r>
              <a:rPr dirty="0" sz="1200" spc="-3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1965</a:t>
            </a:r>
            <a:r>
              <a:rPr dirty="0" sz="1200" spc="-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tentang</a:t>
            </a:r>
            <a:r>
              <a:rPr dirty="0" sz="1200" spc="-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Pencegahan</a:t>
            </a:r>
            <a:r>
              <a:rPr dirty="0" sz="1200" spc="-5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Penyalahgunaan</a:t>
            </a:r>
            <a:r>
              <a:rPr dirty="0" sz="1200" spc="-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dan/atau  </a:t>
            </a:r>
            <a:r>
              <a:rPr dirty="0" sz="1200" spc="-5" i="1">
                <a:latin typeface="Carlito"/>
                <a:cs typeface="Carlito"/>
              </a:rPr>
              <a:t>Penodaan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Agama</a:t>
            </a:r>
            <a:endParaRPr sz="1200">
              <a:latin typeface="Carlito"/>
              <a:cs typeface="Carlito"/>
            </a:endParaRPr>
          </a:p>
          <a:p>
            <a:pPr marL="469265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spc="-5" i="1">
                <a:latin typeface="Carlito"/>
                <a:cs typeface="Carlito"/>
              </a:rPr>
              <a:t>Peraturan </a:t>
            </a:r>
            <a:r>
              <a:rPr dirty="0" sz="1200" i="1">
                <a:latin typeface="Carlito"/>
                <a:cs typeface="Carlito"/>
              </a:rPr>
              <a:t>Bersama Menteri </a:t>
            </a:r>
            <a:r>
              <a:rPr dirty="0" sz="1200" spc="-5" i="1">
                <a:latin typeface="Carlito"/>
                <a:cs typeface="Carlito"/>
              </a:rPr>
              <a:t>Tahun </a:t>
            </a:r>
            <a:r>
              <a:rPr dirty="0" sz="1200" i="1">
                <a:latin typeface="Carlito"/>
                <a:cs typeface="Carlito"/>
              </a:rPr>
              <a:t>2006 </a:t>
            </a:r>
            <a:r>
              <a:rPr dirty="0" sz="1200" spc="-5" i="1">
                <a:latin typeface="Carlito"/>
                <a:cs typeface="Carlito"/>
              </a:rPr>
              <a:t>tentang Pendirian </a:t>
            </a:r>
            <a:r>
              <a:rPr dirty="0" sz="1200" i="1">
                <a:latin typeface="Carlito"/>
                <a:cs typeface="Carlito"/>
              </a:rPr>
              <a:t>Rumah</a:t>
            </a:r>
            <a:r>
              <a:rPr dirty="0" sz="1200" spc="-1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Ibadah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arlito"/>
              <a:buChar char="-"/>
            </a:pPr>
            <a:endParaRPr sz="1200">
              <a:latin typeface="Carlito"/>
              <a:cs typeface="Carlito"/>
            </a:endParaRPr>
          </a:p>
          <a:p>
            <a:pPr marL="240665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Beberapa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contoh dokumen</a:t>
            </a:r>
            <a:r>
              <a:rPr dirty="0" sz="1200" spc="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internasional:</a:t>
            </a:r>
            <a:endParaRPr sz="1200">
              <a:latin typeface="Carlito"/>
              <a:cs typeface="Carlito"/>
            </a:endParaRPr>
          </a:p>
          <a:p>
            <a:pPr marL="469265" marR="10160" indent="-228600">
              <a:lnSpc>
                <a:spcPct val="101699"/>
              </a:lnSpc>
              <a:spcBef>
                <a:spcPts val="730"/>
              </a:spcBef>
              <a:buFont typeface="Carlito"/>
              <a:buChar char="-"/>
              <a:tabLst>
                <a:tab pos="469265" algn="l"/>
                <a:tab pos="469900" algn="l"/>
                <a:tab pos="1186180" algn="l"/>
                <a:tab pos="2042160" algn="l"/>
                <a:tab pos="2305685" algn="l"/>
                <a:tab pos="2893695" algn="l"/>
                <a:tab pos="3417570" algn="l"/>
                <a:tab pos="4030979" algn="l"/>
                <a:tab pos="4744085" algn="l"/>
              </a:tabLst>
            </a:pPr>
            <a:r>
              <a:rPr dirty="0" sz="1200" i="1">
                <a:latin typeface="Carlito"/>
                <a:cs typeface="Carlito"/>
              </a:rPr>
              <a:t>U</a:t>
            </a:r>
            <a:r>
              <a:rPr dirty="0" sz="1200" spc="-10" i="1">
                <a:latin typeface="Carlito"/>
                <a:cs typeface="Carlito"/>
              </a:rPr>
              <a:t>n</a:t>
            </a:r>
            <a:r>
              <a:rPr dirty="0" sz="1200" i="1">
                <a:latin typeface="Carlito"/>
                <a:cs typeface="Carlito"/>
              </a:rPr>
              <a:t>ivers</a:t>
            </a:r>
            <a:r>
              <a:rPr dirty="0" sz="1200" spc="-5" i="1">
                <a:latin typeface="Carlito"/>
                <a:cs typeface="Carlito"/>
              </a:rPr>
              <a:t>a</a:t>
            </a:r>
            <a:r>
              <a:rPr dirty="0" sz="1200" i="1">
                <a:latin typeface="Carlito"/>
                <a:cs typeface="Carlito"/>
              </a:rPr>
              <a:t>l	De</a:t>
            </a:r>
            <a:r>
              <a:rPr dirty="0" sz="1200" spc="5" i="1">
                <a:latin typeface="Carlito"/>
                <a:cs typeface="Carlito"/>
              </a:rPr>
              <a:t>c</a:t>
            </a:r>
            <a:r>
              <a:rPr dirty="0" sz="1200" i="1">
                <a:latin typeface="Carlito"/>
                <a:cs typeface="Carlito"/>
              </a:rPr>
              <a:t>l</a:t>
            </a:r>
            <a:r>
              <a:rPr dirty="0" sz="1200" spc="-5" i="1">
                <a:latin typeface="Carlito"/>
                <a:cs typeface="Carlito"/>
              </a:rPr>
              <a:t>a</a:t>
            </a:r>
            <a:r>
              <a:rPr dirty="0" sz="1200" i="1">
                <a:latin typeface="Carlito"/>
                <a:cs typeface="Carlito"/>
              </a:rPr>
              <a:t>r</a:t>
            </a:r>
            <a:r>
              <a:rPr dirty="0" sz="1200" spc="-10" i="1">
                <a:latin typeface="Carlito"/>
                <a:cs typeface="Carlito"/>
              </a:rPr>
              <a:t>a</a:t>
            </a:r>
            <a:r>
              <a:rPr dirty="0" sz="1200" i="1">
                <a:latin typeface="Carlito"/>
                <a:cs typeface="Carlito"/>
              </a:rPr>
              <a:t>ti</a:t>
            </a:r>
            <a:r>
              <a:rPr dirty="0" sz="1200" spc="-5" i="1">
                <a:latin typeface="Carlito"/>
                <a:cs typeface="Carlito"/>
              </a:rPr>
              <a:t>o</a:t>
            </a:r>
            <a:r>
              <a:rPr dirty="0" sz="1200" i="1">
                <a:latin typeface="Carlito"/>
                <a:cs typeface="Carlito"/>
              </a:rPr>
              <a:t>n	</a:t>
            </a:r>
            <a:r>
              <a:rPr dirty="0" sz="1200" spc="-5" i="1">
                <a:latin typeface="Carlito"/>
                <a:cs typeface="Carlito"/>
              </a:rPr>
              <a:t>o</a:t>
            </a:r>
            <a:r>
              <a:rPr dirty="0" sz="1200" i="1">
                <a:latin typeface="Carlito"/>
                <a:cs typeface="Carlito"/>
              </a:rPr>
              <a:t>f	</a:t>
            </a:r>
            <a:r>
              <a:rPr dirty="0" sz="1200" spc="-5" i="1">
                <a:latin typeface="Carlito"/>
                <a:cs typeface="Carlito"/>
              </a:rPr>
              <a:t>Hu</a:t>
            </a:r>
            <a:r>
              <a:rPr dirty="0" sz="1200" i="1">
                <a:latin typeface="Carlito"/>
                <a:cs typeface="Carlito"/>
              </a:rPr>
              <a:t>m</a:t>
            </a:r>
            <a:r>
              <a:rPr dirty="0" sz="1200" spc="-10" i="1">
                <a:latin typeface="Carlito"/>
                <a:cs typeface="Carlito"/>
              </a:rPr>
              <a:t>a</a:t>
            </a:r>
            <a:r>
              <a:rPr dirty="0" sz="1200" i="1">
                <a:latin typeface="Carlito"/>
                <a:cs typeface="Carlito"/>
              </a:rPr>
              <a:t>n	Rig</a:t>
            </a:r>
            <a:r>
              <a:rPr dirty="0" sz="1200" spc="-5" i="1">
                <a:latin typeface="Carlito"/>
                <a:cs typeface="Carlito"/>
              </a:rPr>
              <a:t>h</a:t>
            </a:r>
            <a:r>
              <a:rPr dirty="0" sz="1200" i="1">
                <a:latin typeface="Carlito"/>
                <a:cs typeface="Carlito"/>
              </a:rPr>
              <a:t>ts	</a:t>
            </a:r>
            <a:r>
              <a:rPr dirty="0" sz="1200" spc="-5" i="1">
                <a:latin typeface="Carlito"/>
                <a:cs typeface="Carlito"/>
              </a:rPr>
              <a:t>(</a:t>
            </a:r>
            <a:r>
              <a:rPr dirty="0" sz="1200" spc="-10" i="1">
                <a:latin typeface="Carlito"/>
                <a:cs typeface="Carlito"/>
              </a:rPr>
              <a:t>U</a:t>
            </a:r>
            <a:r>
              <a:rPr dirty="0" sz="1200" i="1">
                <a:latin typeface="Carlito"/>
                <a:cs typeface="Carlito"/>
              </a:rPr>
              <a:t>D</a:t>
            </a:r>
            <a:r>
              <a:rPr dirty="0" sz="1200" spc="-5" i="1">
                <a:latin typeface="Carlito"/>
                <a:cs typeface="Carlito"/>
              </a:rPr>
              <a:t>H</a:t>
            </a:r>
            <a:r>
              <a:rPr dirty="0" sz="1200" i="1">
                <a:latin typeface="Carlito"/>
                <a:cs typeface="Carlito"/>
              </a:rPr>
              <a:t>R/	Dek</a:t>
            </a:r>
            <a:r>
              <a:rPr dirty="0" sz="1200" spc="-5" i="1">
                <a:latin typeface="Carlito"/>
                <a:cs typeface="Carlito"/>
              </a:rPr>
              <a:t>la</a:t>
            </a:r>
            <a:r>
              <a:rPr dirty="0" sz="1200" i="1">
                <a:latin typeface="Carlito"/>
                <a:cs typeface="Carlito"/>
              </a:rPr>
              <a:t>r</a:t>
            </a:r>
            <a:r>
              <a:rPr dirty="0" sz="1200" spc="-10" i="1">
                <a:latin typeface="Carlito"/>
                <a:cs typeface="Carlito"/>
              </a:rPr>
              <a:t>a</a:t>
            </a:r>
            <a:r>
              <a:rPr dirty="0" sz="1200" spc="-5" i="1">
                <a:latin typeface="Carlito"/>
                <a:cs typeface="Carlito"/>
              </a:rPr>
              <a:t>s</a:t>
            </a:r>
            <a:r>
              <a:rPr dirty="0" sz="1200" i="1">
                <a:latin typeface="Carlito"/>
                <a:cs typeface="Carlito"/>
              </a:rPr>
              <a:t>i	U</a:t>
            </a:r>
            <a:r>
              <a:rPr dirty="0" sz="1200" spc="-10" i="1">
                <a:latin typeface="Carlito"/>
                <a:cs typeface="Carlito"/>
              </a:rPr>
              <a:t>n</a:t>
            </a:r>
            <a:r>
              <a:rPr dirty="0" sz="1200" i="1">
                <a:latin typeface="Carlito"/>
                <a:cs typeface="Carlito"/>
              </a:rPr>
              <a:t>ivers</a:t>
            </a:r>
            <a:r>
              <a:rPr dirty="0" sz="1200" spc="-5" i="1">
                <a:latin typeface="Carlito"/>
                <a:cs typeface="Carlito"/>
              </a:rPr>
              <a:t>a</a:t>
            </a:r>
            <a:r>
              <a:rPr dirty="0" sz="1200" i="1">
                <a:latin typeface="Carlito"/>
                <a:cs typeface="Carlito"/>
              </a:rPr>
              <a:t>l </a:t>
            </a:r>
            <a:r>
              <a:rPr dirty="0" sz="120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HAMDUHAM) (Artikel</a:t>
            </a:r>
            <a:r>
              <a:rPr dirty="0" sz="120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18)</a:t>
            </a:r>
            <a:endParaRPr sz="1200">
              <a:latin typeface="Carlito"/>
              <a:cs typeface="Carlito"/>
            </a:endParaRPr>
          </a:p>
          <a:p>
            <a:pPr marL="469265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spc="-5" i="1">
                <a:latin typeface="Carlito"/>
                <a:cs typeface="Carlito"/>
              </a:rPr>
              <a:t>Kovenan Internasional tentang </a:t>
            </a:r>
            <a:r>
              <a:rPr dirty="0" sz="1200" i="1">
                <a:latin typeface="Carlito"/>
                <a:cs typeface="Carlito"/>
              </a:rPr>
              <a:t>Hak </a:t>
            </a:r>
            <a:r>
              <a:rPr dirty="0" sz="1200" spc="-5" i="1">
                <a:latin typeface="Carlito"/>
                <a:cs typeface="Carlito"/>
              </a:rPr>
              <a:t>Sipil </a:t>
            </a:r>
            <a:r>
              <a:rPr dirty="0" sz="1200" i="1">
                <a:latin typeface="Carlito"/>
                <a:cs typeface="Carlito"/>
              </a:rPr>
              <a:t>dan Politik </a:t>
            </a:r>
            <a:r>
              <a:rPr dirty="0" sz="1200" spc="-5" i="1">
                <a:latin typeface="Carlito"/>
                <a:cs typeface="Carlito"/>
              </a:rPr>
              <a:t>(Artikel</a:t>
            </a:r>
            <a:r>
              <a:rPr dirty="0" sz="1200" spc="1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18);</a:t>
            </a:r>
            <a:endParaRPr sz="1200">
              <a:latin typeface="Carlito"/>
              <a:cs typeface="Carlito"/>
            </a:endParaRPr>
          </a:p>
          <a:p>
            <a:pPr marL="469265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spc="-5" i="1">
                <a:latin typeface="Carlito"/>
                <a:cs typeface="Carlito"/>
              </a:rPr>
              <a:t>Kovenan Internasional tentang </a:t>
            </a:r>
            <a:r>
              <a:rPr dirty="0" sz="1200" i="1">
                <a:latin typeface="Carlito"/>
                <a:cs typeface="Carlito"/>
              </a:rPr>
              <a:t>Hak-hak </a:t>
            </a:r>
            <a:r>
              <a:rPr dirty="0" sz="1200" spc="-5" i="1">
                <a:latin typeface="Carlito"/>
                <a:cs typeface="Carlito"/>
              </a:rPr>
              <a:t>Ekonomi, Sosial </a:t>
            </a:r>
            <a:r>
              <a:rPr dirty="0" sz="1200" i="1">
                <a:latin typeface="Carlito"/>
                <a:cs typeface="Carlito"/>
              </a:rPr>
              <a:t>dan</a:t>
            </a:r>
            <a:r>
              <a:rPr dirty="0" sz="1200" spc="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Budaya</a:t>
            </a:r>
            <a:endParaRPr sz="1200">
              <a:latin typeface="Carlito"/>
              <a:cs typeface="Carlito"/>
            </a:endParaRPr>
          </a:p>
          <a:p>
            <a:pPr marL="469265" indent="-229235">
              <a:lnSpc>
                <a:spcPct val="100000"/>
              </a:lnSpc>
              <a:spcBef>
                <a:spcPts val="25"/>
              </a:spcBef>
              <a:buFont typeface="Carlito"/>
              <a:buChar char="-"/>
              <a:tabLst>
                <a:tab pos="469265" algn="l"/>
                <a:tab pos="469900" algn="l"/>
              </a:tabLst>
            </a:pPr>
            <a:r>
              <a:rPr dirty="0" sz="1200" spc="-5" i="1">
                <a:latin typeface="Carlito"/>
                <a:cs typeface="Carlito"/>
              </a:rPr>
              <a:t>Konvensi Internasional tentang Penghapusan Segala Bentuk Diskriminasi</a:t>
            </a:r>
            <a:r>
              <a:rPr dirty="0" sz="1200" spc="-20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Rasial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200">
                <a:latin typeface="Carlito"/>
                <a:cs typeface="Carlito"/>
              </a:rPr>
              <a:t>4. </a:t>
            </a:r>
            <a:r>
              <a:rPr dirty="0" sz="1200" spc="-5" b="1">
                <a:solidFill>
                  <a:srgbClr val="212121"/>
                </a:solidFill>
                <a:latin typeface="Carlito"/>
                <a:cs typeface="Carlito"/>
              </a:rPr>
              <a:t>Diskusi kelompok siswa </a:t>
            </a:r>
            <a:r>
              <a:rPr dirty="0" sz="1200" b="1">
                <a:solidFill>
                  <a:srgbClr val="212121"/>
                </a:solidFill>
                <a:latin typeface="Carlito"/>
                <a:cs typeface="Carlito"/>
              </a:rPr>
              <a:t>(30</a:t>
            </a:r>
            <a:r>
              <a:rPr dirty="0" sz="1200" spc="70" b="1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212121"/>
                </a:solidFill>
                <a:latin typeface="Carlito"/>
                <a:cs typeface="Carlito"/>
              </a:rPr>
              <a:t>menit)</a:t>
            </a:r>
            <a:endParaRPr sz="1200">
              <a:latin typeface="Carlito"/>
              <a:cs typeface="Carlito"/>
            </a:endParaRPr>
          </a:p>
          <a:p>
            <a:pPr algn="just" marL="240665" marR="5080">
              <a:lnSpc>
                <a:spcPct val="152500"/>
              </a:lnSpc>
            </a:pP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Guru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meminta siswa membentuk kelompok. Setiap kelompok 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memilih masing-  masing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1-2 dokumen nasional 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dan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internasional. Lalu siswa membentuk kelompok  diskusi</a:t>
            </a:r>
            <a:r>
              <a:rPr dirty="0" sz="1200" spc="-4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dan</a:t>
            </a:r>
            <a:r>
              <a:rPr dirty="0" sz="1200" spc="-30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berdiskusi</a:t>
            </a:r>
            <a:r>
              <a:rPr dirty="0" sz="1200" spc="-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selama</a:t>
            </a:r>
            <a:r>
              <a:rPr dirty="0" sz="1200" spc="-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30</a:t>
            </a:r>
            <a:r>
              <a:rPr dirty="0" sz="1200" spc="-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menit.</a:t>
            </a:r>
            <a:r>
              <a:rPr dirty="0" sz="1200" spc="-4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Guru</a:t>
            </a:r>
            <a:r>
              <a:rPr dirty="0" sz="1200" spc="-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10">
                <a:solidFill>
                  <a:srgbClr val="212121"/>
                </a:solidFill>
                <a:latin typeface="Carlito"/>
                <a:cs typeface="Carlito"/>
              </a:rPr>
              <a:t>dapat</a:t>
            </a:r>
            <a:r>
              <a:rPr dirty="0" sz="1200" spc="-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memberikan</a:t>
            </a:r>
            <a:r>
              <a:rPr dirty="0" sz="1200" spc="-4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pertanyaan</a:t>
            </a:r>
            <a:r>
              <a:rPr dirty="0" sz="1200" spc="-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untuk</a:t>
            </a:r>
            <a:endParaRPr sz="1200">
              <a:latin typeface="Carlito"/>
              <a:cs typeface="Carlito"/>
            </a:endParaRPr>
          </a:p>
          <a:p>
            <a:pPr algn="just" marL="240665">
              <a:lnSpc>
                <a:spcPct val="100000"/>
              </a:lnSpc>
              <a:spcBef>
                <a:spcPts val="770"/>
              </a:spcBef>
            </a:pP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memicu (“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prompting question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”) diskusi kritis </a:t>
            </a:r>
            <a:r>
              <a:rPr dirty="0" sz="1200" spc="-10">
                <a:solidFill>
                  <a:srgbClr val="212121"/>
                </a:solidFill>
                <a:latin typeface="Carlito"/>
                <a:cs typeface="Carlito"/>
              </a:rPr>
              <a:t>antar</a:t>
            </a:r>
            <a:r>
              <a:rPr dirty="0" sz="1200" spc="35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siswa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0475" y="5371464"/>
            <a:ext cx="5198745" cy="2934335"/>
          </a:xfrm>
          <a:prstGeom prst="rect">
            <a:avLst/>
          </a:prstGeom>
          <a:solidFill>
            <a:srgbClr val="E1EFD9"/>
          </a:solidFill>
          <a:ln w="9525">
            <a:solidFill>
              <a:srgbClr val="538235"/>
            </a:solidFill>
          </a:ln>
        </p:spPr>
        <p:txBody>
          <a:bodyPr wrap="square" lIns="0" tIns="419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dirty="0" sz="1200" spc="-5" b="1">
                <a:solidFill>
                  <a:srgbClr val="212121"/>
                </a:solidFill>
                <a:latin typeface="Carlito"/>
                <a:cs typeface="Carlito"/>
              </a:rPr>
              <a:t>Contoh pertanyaan</a:t>
            </a:r>
            <a:r>
              <a:rPr dirty="0" sz="1200" spc="15" b="1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 b="1">
                <a:solidFill>
                  <a:srgbClr val="212121"/>
                </a:solidFill>
                <a:latin typeface="Carlito"/>
                <a:cs typeface="Carlito"/>
              </a:rPr>
              <a:t>pemantik</a:t>
            </a:r>
            <a:endParaRPr sz="1200">
              <a:latin typeface="Carlito"/>
              <a:cs typeface="Carlito"/>
            </a:endParaRPr>
          </a:p>
          <a:p>
            <a:pPr marL="553085" indent="-229235">
              <a:lnSpc>
                <a:spcPct val="100000"/>
              </a:lnSpc>
              <a:spcBef>
                <a:spcPts val="895"/>
              </a:spcBef>
              <a:buClr>
                <a:srgbClr val="000000"/>
              </a:buClr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Apakah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ada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pembatasan terhadap kebebasan beragama di</a:t>
            </a:r>
            <a:r>
              <a:rPr dirty="0" sz="1200" spc="40" i="1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Indonesia?</a:t>
            </a:r>
            <a:endParaRPr sz="1200">
              <a:latin typeface="Carlito"/>
              <a:cs typeface="Carlito"/>
            </a:endParaRPr>
          </a:p>
          <a:p>
            <a:pPr marL="553085" marR="90170" indent="-228600">
              <a:lnSpc>
                <a:spcPct val="101699"/>
              </a:lnSpc>
              <a:spcBef>
                <a:spcPts val="70"/>
              </a:spcBef>
              <a:buClr>
                <a:srgbClr val="000000"/>
              </a:buClr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Jika ada pembatasan, siapakah yang menjadi target pembatasan? 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Mengapa pembatasan tersebut bisa</a:t>
            </a:r>
            <a:r>
              <a:rPr dirty="0" sz="1200" spc="10" i="1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terjadi?</a:t>
            </a:r>
            <a:endParaRPr sz="1200">
              <a:latin typeface="Carlito"/>
              <a:cs typeface="Carlito"/>
            </a:endParaRPr>
          </a:p>
          <a:p>
            <a:pPr marL="553085" marR="91440" indent="-228600">
              <a:lnSpc>
                <a:spcPct val="101699"/>
              </a:lnSpc>
              <a:spcBef>
                <a:spcPts val="60"/>
              </a:spcBef>
              <a:buClr>
                <a:srgbClr val="000000"/>
              </a:buClr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Apakah dampak dari pembatasan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itu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terhadap praktik Bhinneka Tunggal 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Ika di Indonesia?</a:t>
            </a:r>
            <a:endParaRPr sz="1200">
              <a:latin typeface="Carlito"/>
              <a:cs typeface="Carlito"/>
            </a:endParaRPr>
          </a:p>
          <a:p>
            <a:pPr marL="553085" marR="89535" indent="-228600">
              <a:lnSpc>
                <a:spcPct val="101699"/>
              </a:lnSpc>
              <a:spcBef>
                <a:spcPts val="70"/>
              </a:spcBef>
              <a:buClr>
                <a:srgbClr val="000000"/>
              </a:buClr>
              <a:buFont typeface="Symbol"/>
              <a:buChar char=""/>
              <a:tabLst>
                <a:tab pos="553085" algn="l"/>
                <a:tab pos="553720" algn="l"/>
              </a:tabLst>
            </a:pP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Apa perbedaan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antara hak-hak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beragama/berkeyakinan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yang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ditetapkan 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dalam </a:t>
            </a:r>
            <a:r>
              <a:rPr dirty="0" sz="1200" i="1">
                <a:solidFill>
                  <a:srgbClr val="212121"/>
                </a:solidFill>
                <a:latin typeface="Carlito"/>
                <a:cs typeface="Carlito"/>
              </a:rPr>
              <a:t>hukum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Indonesia dengan hukum</a:t>
            </a:r>
            <a:r>
              <a:rPr dirty="0" sz="1200" spc="20" i="1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internasional?</a:t>
            </a:r>
            <a:endParaRPr sz="1200">
              <a:latin typeface="Carlito"/>
              <a:cs typeface="Carlito"/>
            </a:endParaRPr>
          </a:p>
          <a:p>
            <a:pPr algn="just" marL="553085" indent="-229235">
              <a:lnSpc>
                <a:spcPct val="100000"/>
              </a:lnSpc>
              <a:spcBef>
                <a:spcPts val="85"/>
              </a:spcBef>
              <a:buClr>
                <a:srgbClr val="000000"/>
              </a:buClr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Apa yang menyebabkan perbedaan</a:t>
            </a:r>
            <a:r>
              <a:rPr dirty="0" sz="1200" spc="10" i="1">
                <a:solidFill>
                  <a:srgbClr val="212121"/>
                </a:solidFill>
                <a:latin typeface="Carlito"/>
                <a:cs typeface="Carlito"/>
              </a:rPr>
              <a:t> </a:t>
            </a: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tersebut?</a:t>
            </a:r>
            <a:endParaRPr sz="1200">
              <a:latin typeface="Carlito"/>
              <a:cs typeface="Carlito"/>
            </a:endParaRPr>
          </a:p>
          <a:p>
            <a:pPr algn="just" marL="553085" marR="89535" indent="-228600">
              <a:lnSpc>
                <a:spcPct val="101899"/>
              </a:lnSpc>
              <a:spcBef>
                <a:spcPts val="55"/>
              </a:spcBef>
              <a:buClr>
                <a:srgbClr val="000000"/>
              </a:buClr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solidFill>
                  <a:srgbClr val="212121"/>
                </a:solidFill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ada </a:t>
            </a:r>
            <a:r>
              <a:rPr dirty="0" sz="1200" spc="-5" i="1">
                <a:latin typeface="Carlito"/>
                <a:cs typeface="Carlito"/>
              </a:rPr>
              <a:t>penggunaan kata-kata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stereotipikal, imparsial, atau  </a:t>
            </a:r>
            <a:r>
              <a:rPr dirty="0" sz="1200" spc="-5" i="1">
                <a:latin typeface="Carlito"/>
                <a:cs typeface="Carlito"/>
              </a:rPr>
              <a:t>menunjukkan stigma terhadap kelompok tertentu, baik dalam dokumen  nasional maupun internasional?” Jika ada, apakah </a:t>
            </a:r>
            <a:r>
              <a:rPr dirty="0" sz="1200" i="1">
                <a:latin typeface="Carlito"/>
                <a:cs typeface="Carlito"/>
              </a:rPr>
              <a:t>kamu </a:t>
            </a:r>
            <a:r>
              <a:rPr dirty="0" sz="1200" spc="-5" i="1">
                <a:latin typeface="Carlito"/>
                <a:cs typeface="Carlito"/>
              </a:rPr>
              <a:t>mempunyai  saran agar penulisan dokumen tersebut </a:t>
            </a:r>
            <a:r>
              <a:rPr dirty="0" sz="1200" i="1">
                <a:latin typeface="Carlito"/>
                <a:cs typeface="Carlito"/>
              </a:rPr>
              <a:t>lebih </a:t>
            </a:r>
            <a:r>
              <a:rPr dirty="0" sz="1200" spc="-5" i="1">
                <a:latin typeface="Carlito"/>
                <a:cs typeface="Carlito"/>
              </a:rPr>
              <a:t>inklusif dan tidak imparsial  (bias)?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077214"/>
            <a:ext cx="5427345" cy="4159250"/>
          </a:xfrm>
          <a:prstGeom prst="rect">
            <a:avLst/>
          </a:prstGeom>
        </p:spPr>
        <p:txBody>
          <a:bodyPr wrap="square" lIns="0" tIns="108585" rIns="0" bIns="0" rtlCol="0" vert="horz">
            <a:spAutoFit/>
          </a:bodyPr>
          <a:lstStyle/>
          <a:p>
            <a:pPr algn="just" marL="330835" indent="-229235">
              <a:lnSpc>
                <a:spcPct val="100000"/>
              </a:lnSpc>
              <a:spcBef>
                <a:spcPts val="855"/>
              </a:spcBef>
              <a:buClr>
                <a:srgbClr val="000000"/>
              </a:buClr>
              <a:buAutoNum type="arabicPeriod" startAt="5"/>
              <a:tabLst>
                <a:tab pos="331470" algn="l"/>
              </a:tabLst>
            </a:pPr>
            <a:r>
              <a:rPr dirty="0" sz="1200" spc="-5" b="1">
                <a:solidFill>
                  <a:srgbClr val="212121"/>
                </a:solidFill>
                <a:latin typeface="Carlito"/>
                <a:cs typeface="Carlito"/>
              </a:rPr>
              <a:t>Presentasi siswa </a:t>
            </a:r>
            <a:r>
              <a:rPr dirty="0" sz="1200" b="1">
                <a:solidFill>
                  <a:srgbClr val="212121"/>
                </a:solidFill>
                <a:latin typeface="Carlito"/>
                <a:cs typeface="Carlito"/>
              </a:rPr>
              <a:t>(1 </a:t>
            </a:r>
            <a:r>
              <a:rPr dirty="0" sz="1200" spc="-5" b="1">
                <a:solidFill>
                  <a:srgbClr val="212121"/>
                </a:solidFill>
                <a:latin typeface="Carlito"/>
                <a:cs typeface="Carlito"/>
              </a:rPr>
              <a:t>jam)</a:t>
            </a:r>
            <a:endParaRPr sz="1200">
              <a:latin typeface="Carlito"/>
              <a:cs typeface="Carlito"/>
            </a:endParaRPr>
          </a:p>
          <a:p>
            <a:pPr algn="just" marL="330835" marR="8255">
              <a:lnSpc>
                <a:spcPct val="152500"/>
              </a:lnSpc>
            </a:pP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Setiap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kelompok diminta untuk membuat ringkasan singkat 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dari hasil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diskusi 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ini 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untuk dipresentasikan (10 menit). Siswa diperbolehkan untuk menggunakan  internet untuk mencari 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materi </a:t>
            </a:r>
            <a:r>
              <a:rPr dirty="0" sz="1200" spc="-5">
                <a:solidFill>
                  <a:srgbClr val="212121"/>
                </a:solidFill>
                <a:latin typeface="Carlito"/>
                <a:cs typeface="Carlito"/>
              </a:rPr>
              <a:t>untuk mendukung penjelasan</a:t>
            </a:r>
            <a:r>
              <a:rPr dirty="0" sz="1200">
                <a:solidFill>
                  <a:srgbClr val="212121"/>
                </a:solidFill>
                <a:latin typeface="Carlito"/>
                <a:cs typeface="Carlito"/>
              </a:rPr>
              <a:t> mereka.</a:t>
            </a:r>
            <a:endParaRPr sz="1200">
              <a:latin typeface="Carlito"/>
              <a:cs typeface="Carlito"/>
            </a:endParaRPr>
          </a:p>
          <a:p>
            <a:pPr algn="just" marL="330835" indent="-229235">
              <a:lnSpc>
                <a:spcPct val="100000"/>
              </a:lnSpc>
              <a:spcBef>
                <a:spcPts val="765"/>
              </a:spcBef>
              <a:buFont typeface="Carlito"/>
              <a:buAutoNum type="arabicPeriod" startAt="6"/>
              <a:tabLst>
                <a:tab pos="331470" algn="l"/>
              </a:tabLst>
            </a:pPr>
            <a:r>
              <a:rPr dirty="0" sz="1200" spc="-5" b="1">
                <a:latin typeface="Carlito"/>
                <a:cs typeface="Carlito"/>
              </a:rPr>
              <a:t>Penutup dari Guru </a:t>
            </a:r>
            <a:r>
              <a:rPr dirty="0" sz="1200" b="1">
                <a:latin typeface="Carlito"/>
                <a:cs typeface="Carlito"/>
              </a:rPr>
              <a:t>(15</a:t>
            </a:r>
            <a:r>
              <a:rPr dirty="0" sz="1200" spc="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menit)</a:t>
            </a:r>
            <a:endParaRPr sz="1200">
              <a:latin typeface="Carlito"/>
              <a:cs typeface="Carlito"/>
            </a:endParaRPr>
          </a:p>
          <a:p>
            <a:pPr algn="just" marL="330835" marR="5715">
              <a:lnSpc>
                <a:spcPct val="152500"/>
              </a:lnSpc>
            </a:pP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memberikan tanggapan terhadap presentasi tersebut dan memberikan  kesimpulan bagaimana kebebasan beragama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 </a:t>
            </a:r>
            <a:r>
              <a:rPr dirty="0" sz="1200">
                <a:latin typeface="Carlito"/>
                <a:cs typeface="Carlito"/>
              </a:rPr>
              <a:t>dijamin </a:t>
            </a:r>
            <a:r>
              <a:rPr dirty="0" sz="1200" spc="-5">
                <a:latin typeface="Carlito"/>
                <a:cs typeface="Carlito"/>
              </a:rPr>
              <a:t>oleh negara dan  diatur</a:t>
            </a:r>
            <a:r>
              <a:rPr dirty="0" sz="1200" spc="1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oleh</a:t>
            </a:r>
            <a:r>
              <a:rPr dirty="0" sz="1200" spc="18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UUD</a:t>
            </a:r>
            <a:r>
              <a:rPr dirty="0" sz="1200" spc="1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1945.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Akan</a:t>
            </a:r>
            <a:r>
              <a:rPr dirty="0" sz="1200" spc="18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tetapi,</a:t>
            </a:r>
            <a:r>
              <a:rPr dirty="0" sz="1200" spc="1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pada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pelaksanaannya</a:t>
            </a:r>
            <a:r>
              <a:rPr dirty="0" sz="1200" spc="1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banyak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batasan</a:t>
            </a:r>
            <a:r>
              <a:rPr dirty="0" sz="1200" spc="18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endParaRPr sz="1200">
              <a:latin typeface="Carlito"/>
              <a:cs typeface="Carlito"/>
            </a:endParaRPr>
          </a:p>
          <a:p>
            <a:pPr algn="just" marL="330835" marR="8255">
              <a:lnSpc>
                <a:spcPct val="152500"/>
              </a:lnSpc>
              <a:spcBef>
                <a:spcPts val="5"/>
              </a:spcBef>
            </a:pPr>
            <a:r>
              <a:rPr dirty="0" sz="1200" spc="-5">
                <a:latin typeface="Carlito"/>
                <a:cs typeface="Carlito"/>
              </a:rPr>
              <a:t>dihadapi, terutama oleh kelompok </a:t>
            </a:r>
            <a:r>
              <a:rPr dirty="0" sz="1200">
                <a:latin typeface="Carlito"/>
                <a:cs typeface="Carlito"/>
              </a:rPr>
              <a:t>agama </a:t>
            </a:r>
            <a:r>
              <a:rPr dirty="0" sz="1200" spc="-5">
                <a:latin typeface="Carlito"/>
                <a:cs typeface="Carlito"/>
              </a:rPr>
              <a:t>minoritas dan kelompok komunitas  keyakinan </a:t>
            </a:r>
            <a:r>
              <a:rPr dirty="0" sz="1200">
                <a:latin typeface="Carlito"/>
                <a:cs typeface="Carlito"/>
              </a:rPr>
              <a:t>dalam hal </a:t>
            </a:r>
            <a:r>
              <a:rPr dirty="0" sz="1200" spc="-5">
                <a:latin typeface="Carlito"/>
                <a:cs typeface="Carlito"/>
              </a:rPr>
              <a:t>praktek </a:t>
            </a:r>
            <a:r>
              <a:rPr dirty="0" sz="1200">
                <a:latin typeface="Carlito"/>
                <a:cs typeface="Carlito"/>
              </a:rPr>
              <a:t>beragama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berkeyakinan.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Kegiatan Pengayaan:</a:t>
            </a:r>
            <a:endParaRPr sz="1300">
              <a:latin typeface="Carlito"/>
              <a:cs typeface="Carlito"/>
            </a:endParaRPr>
          </a:p>
          <a:p>
            <a:pPr algn="just" marL="12700" marR="5080">
              <a:lnSpc>
                <a:spcPct val="152500"/>
              </a:lnSpc>
              <a:spcBef>
                <a:spcPts val="869"/>
              </a:spcBef>
            </a:pP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dapat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diminta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mencari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tahu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lebih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lanjut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contoh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kasus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diskriminasi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terhadap  kelompok </a:t>
            </a:r>
            <a:r>
              <a:rPr dirty="0" sz="1200">
                <a:latin typeface="Carlito"/>
                <a:cs typeface="Carlito"/>
              </a:rPr>
              <a:t>agama dan </a:t>
            </a:r>
            <a:r>
              <a:rPr dirty="0" sz="1200" spc="-5">
                <a:latin typeface="Carlito"/>
                <a:cs typeface="Carlito"/>
              </a:rPr>
              <a:t>keyakinan minoritas </a:t>
            </a:r>
            <a:r>
              <a:rPr dirty="0" sz="1200">
                <a:latin typeface="Carlito"/>
                <a:cs typeface="Carlito"/>
              </a:rPr>
              <a:t>dan menuliskannya dalam </a:t>
            </a:r>
            <a:r>
              <a:rPr dirty="0" sz="1200" spc="-5">
                <a:latin typeface="Carlito"/>
                <a:cs typeface="Carlito"/>
              </a:rPr>
              <a:t>bentuk laporan  (500-750 kata). </a:t>
            </a:r>
            <a:r>
              <a:rPr dirty="0" sz="1200" spc="-5" b="1">
                <a:latin typeface="Carlito"/>
                <a:cs typeface="Carlito"/>
              </a:rPr>
              <a:t>Kriteria </a:t>
            </a:r>
            <a:r>
              <a:rPr dirty="0" sz="1200" spc="-5">
                <a:latin typeface="Carlito"/>
                <a:cs typeface="Carlito"/>
              </a:rPr>
              <a:t>untuk kegiatan penulisan laporan ini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terlampir.</a:t>
            </a:r>
            <a:endParaRPr sz="12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86916" y="5435167"/>
          <a:ext cx="5388610" cy="2271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6195"/>
                <a:gridCol w="4081779"/>
              </a:tblGrid>
              <a:tr h="189280">
                <a:tc>
                  <a:txBody>
                    <a:bodyPr/>
                    <a:lstStyle/>
                    <a:p>
                      <a:pPr marL="65405">
                        <a:lnSpc>
                          <a:spcPts val="1380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Kriteria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38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Penjelasan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65405">
                        <a:lnSpc>
                          <a:spcPts val="1405"/>
                        </a:lnSpc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Fokus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tulisan saya </a:t>
                      </a:r>
                      <a:r>
                        <a:rPr dirty="0" sz="1200" spc="-10">
                          <a:latin typeface="Carlito"/>
                          <a:cs typeface="Carlito"/>
                        </a:rPr>
                        <a:t>sudah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fokus menjawab pertanyaan</a:t>
                      </a:r>
                      <a:r>
                        <a:rPr dirty="0" sz="12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dan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memenuhi objektif</a:t>
                      </a:r>
                      <a:r>
                        <a:rPr dirty="0" sz="12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tugas?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 marL="65405">
                        <a:lnSpc>
                          <a:spcPts val="141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Referensi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641985">
                        <a:lnSpc>
                          <a:spcPts val="1460"/>
                        </a:lnSpc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saya menggunakan referensi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tepat untuk  membantu saya menjelaskan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ide</a:t>
                      </a:r>
                      <a:r>
                        <a:rPr dirty="0" sz="12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saya?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377951">
                <a:tc>
                  <a:txBody>
                    <a:bodyPr/>
                    <a:lstStyle/>
                    <a:p>
                      <a:pPr marL="6540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Pengembangan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ide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saya menggunakan detail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relevan dan</a:t>
                      </a:r>
                      <a:r>
                        <a:rPr dirty="0" sz="12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menarik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untuk mengembangkan ide</a:t>
                      </a:r>
                      <a:r>
                        <a:rPr dirty="0" sz="12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saya?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192024">
                <a:tc>
                  <a:txBody>
                    <a:bodyPr/>
                    <a:lstStyle/>
                    <a:p>
                      <a:pPr marL="6540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Struktur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tulisan saya dapat dimengerti oleh</a:t>
                      </a:r>
                      <a:r>
                        <a:rPr dirty="0" sz="1200" spc="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pembaca?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379475">
                <a:tc>
                  <a:txBody>
                    <a:bodyPr/>
                    <a:lstStyle/>
                    <a:p>
                      <a:pPr marL="6540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Pemilihan kata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saya menggunakan kata-kata (termasuk</a:t>
                      </a:r>
                      <a:r>
                        <a:rPr dirty="0" sz="12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terminologi)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tepat untuk menjelaskan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ide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 saya?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374903">
                <a:tc>
                  <a:txBody>
                    <a:bodyPr/>
                    <a:lstStyle/>
                    <a:p>
                      <a:pPr marL="65405">
                        <a:lnSpc>
                          <a:spcPts val="1405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Konvensi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tulisan saya </a:t>
                      </a:r>
                      <a:r>
                        <a:rPr dirty="0" sz="1200" spc="-10">
                          <a:latin typeface="Carlito"/>
                          <a:cs typeface="Carlito"/>
                        </a:rPr>
                        <a:t>sudah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memenuhi aturan Ejaan</a:t>
                      </a:r>
                      <a:r>
                        <a:rPr dirty="0" sz="1200" spc="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Yang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ts val="1425"/>
                        </a:lnSpc>
                        <a:spcBef>
                          <a:spcPts val="20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Disempurnakan dari Kamus Besar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Bahasa</a:t>
                      </a:r>
                      <a:r>
                        <a:rPr dirty="0" sz="12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latin typeface="Carlito"/>
                          <a:cs typeface="Carlito"/>
                        </a:rPr>
                        <a:t>Indonesia?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559712"/>
            <a:ext cx="5428615" cy="7760334"/>
          </a:xfrm>
          <a:prstGeom prst="rect">
            <a:avLst/>
          </a:prstGeom>
        </p:spPr>
        <p:txBody>
          <a:bodyPr wrap="square" lIns="0" tIns="11620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15"/>
              </a:spcBef>
            </a:pPr>
            <a:r>
              <a:rPr dirty="0" sz="1300" spc="-10" b="1">
                <a:latin typeface="Carlito"/>
                <a:cs typeface="Carlito"/>
              </a:rPr>
              <a:t>Dimensi </a:t>
            </a:r>
            <a:r>
              <a:rPr dirty="0" sz="1300" spc="-5" b="1">
                <a:latin typeface="Carlito"/>
                <a:cs typeface="Carlito"/>
              </a:rPr>
              <a:t>Profil Pelajar Pancasila yang dikembangkan: </a:t>
            </a:r>
            <a:r>
              <a:rPr dirty="0" sz="1300" spc="-5">
                <a:latin typeface="Carlito"/>
                <a:cs typeface="Carlito"/>
              </a:rPr>
              <a:t>Kebhinekaan</a:t>
            </a:r>
            <a:r>
              <a:rPr dirty="0" sz="1300" spc="204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Global</a:t>
            </a:r>
            <a:endParaRPr sz="13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  <a:spcBef>
                <a:spcPts val="815"/>
              </a:spcBef>
            </a:pPr>
            <a:r>
              <a:rPr dirty="0" sz="1300" spc="-10" b="1">
                <a:latin typeface="Carlito"/>
                <a:cs typeface="Carlito"/>
              </a:rPr>
              <a:t>Waktu: </a:t>
            </a:r>
            <a:r>
              <a:rPr dirty="0" sz="1200">
                <a:latin typeface="Carlito"/>
                <a:cs typeface="Carlito"/>
              </a:rPr>
              <a:t>5-6 jam </a:t>
            </a:r>
            <a:r>
              <a:rPr dirty="0" sz="1200" spc="-5">
                <a:latin typeface="Carlito"/>
                <a:cs typeface="Carlito"/>
              </a:rPr>
              <a:t>(tergantung </a:t>
            </a:r>
            <a:r>
              <a:rPr dirty="0" sz="1200" spc="-10">
                <a:latin typeface="Carlito"/>
                <a:cs typeface="Carlito"/>
              </a:rPr>
              <a:t>lokasi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rumah</a:t>
            </a:r>
            <a:r>
              <a:rPr dirty="0" sz="1200" spc="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ibadah)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200" spc="-5">
                <a:latin typeface="Carlito"/>
                <a:cs typeface="Carlito"/>
              </a:rPr>
              <a:t>Transportasi, buku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alat tulis, kamera (HP) untuk</a:t>
            </a:r>
            <a:r>
              <a:rPr dirty="0" sz="1200" spc="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dokumentasi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Peran Guru: </a:t>
            </a:r>
            <a:r>
              <a:rPr dirty="0" sz="1200" spc="-5">
                <a:latin typeface="Carlito"/>
                <a:cs typeface="Carlito"/>
              </a:rPr>
              <a:t>Pendamping dan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Fasilitator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Persiapan Sebelum</a:t>
            </a:r>
            <a:r>
              <a:rPr dirty="0" sz="1300" spc="-1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Kunjungan</a:t>
            </a:r>
            <a:endParaRPr sz="1300">
              <a:latin typeface="Carlito"/>
              <a:cs typeface="Carlito"/>
            </a:endParaRPr>
          </a:p>
          <a:p>
            <a:pPr algn="just" marL="240665" marR="5080" indent="-228600">
              <a:lnSpc>
                <a:spcPct val="152900"/>
              </a:lnSpc>
              <a:spcBef>
                <a:spcPts val="860"/>
              </a:spcBef>
              <a:buFont typeface="Carlito"/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Persiapan </a:t>
            </a:r>
            <a:r>
              <a:rPr dirty="0" sz="1200" spc="-10" b="1">
                <a:latin typeface="Carlito"/>
                <a:cs typeface="Carlito"/>
              </a:rPr>
              <a:t>Jadwal </a:t>
            </a:r>
            <a:r>
              <a:rPr dirty="0" sz="1200" spc="-5" b="1">
                <a:latin typeface="Carlito"/>
                <a:cs typeface="Carlito"/>
              </a:rPr>
              <a:t>Kunjungan</a:t>
            </a:r>
            <a:r>
              <a:rPr dirty="0" sz="1200" spc="-5">
                <a:latin typeface="Carlito"/>
                <a:cs typeface="Carlito"/>
              </a:rPr>
              <a:t>. </a:t>
            </a: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mempersiapkan jadwal kunjungan ke berbagai  </a:t>
            </a:r>
            <a:r>
              <a:rPr dirty="0" sz="1200">
                <a:latin typeface="Carlito"/>
                <a:cs typeface="Carlito"/>
              </a:rPr>
              <a:t>rumah </a:t>
            </a:r>
            <a:r>
              <a:rPr dirty="0" sz="1200" spc="-5">
                <a:latin typeface="Carlito"/>
                <a:cs typeface="Carlito"/>
              </a:rPr>
              <a:t>ibadah yang ada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daerah sekolah berada. Jika memungkinkan, kunjungan  dilakukan ke </a:t>
            </a:r>
            <a:r>
              <a:rPr dirty="0" sz="1200">
                <a:latin typeface="Carlito"/>
                <a:cs typeface="Carlito"/>
              </a:rPr>
              <a:t>6 </a:t>
            </a:r>
            <a:r>
              <a:rPr dirty="0" sz="1200" spc="-5">
                <a:latin typeface="Carlito"/>
                <a:cs typeface="Carlito"/>
              </a:rPr>
              <a:t>rumah ibadah </a:t>
            </a:r>
            <a:r>
              <a:rPr dirty="0" sz="1200">
                <a:latin typeface="Carlito"/>
                <a:cs typeface="Carlito"/>
              </a:rPr>
              <a:t>dari agama </a:t>
            </a:r>
            <a:r>
              <a:rPr dirty="0" sz="1200" spc="-5">
                <a:latin typeface="Carlito"/>
                <a:cs typeface="Carlito"/>
              </a:rPr>
              <a:t>yang diakui </a:t>
            </a:r>
            <a:r>
              <a:rPr dirty="0" sz="1200">
                <a:latin typeface="Carlito"/>
                <a:cs typeface="Carlito"/>
              </a:rPr>
              <a:t>di</a:t>
            </a:r>
            <a:r>
              <a:rPr dirty="0" sz="1200" spc="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Indonesia.</a:t>
            </a:r>
            <a:endParaRPr sz="1200">
              <a:latin typeface="Carlito"/>
              <a:cs typeface="Carlito"/>
            </a:endParaRPr>
          </a:p>
          <a:p>
            <a:pPr algn="just" marL="240665" marR="7620" indent="-228600">
              <a:lnSpc>
                <a:spcPct val="152500"/>
              </a:lnSpc>
              <a:buFont typeface="Carlito"/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Persetujuan orang </a:t>
            </a:r>
            <a:r>
              <a:rPr dirty="0" sz="1200" b="1">
                <a:latin typeface="Carlito"/>
                <a:cs typeface="Carlito"/>
              </a:rPr>
              <a:t>tua</a:t>
            </a:r>
            <a:r>
              <a:rPr dirty="0" sz="1200">
                <a:latin typeface="Carlito"/>
                <a:cs typeface="Carlito"/>
              </a:rPr>
              <a:t>. Guru </a:t>
            </a:r>
            <a:r>
              <a:rPr dirty="0" sz="1200" spc="-5">
                <a:latin typeface="Carlito"/>
                <a:cs typeface="Carlito"/>
              </a:rPr>
              <a:t>meminta izin </a:t>
            </a:r>
            <a:r>
              <a:rPr dirty="0" sz="1200" spc="-10">
                <a:latin typeface="Carlito"/>
                <a:cs typeface="Carlito"/>
              </a:rPr>
              <a:t>kepada </a:t>
            </a:r>
            <a:r>
              <a:rPr dirty="0" sz="1200" spc="-5">
                <a:latin typeface="Carlito"/>
                <a:cs typeface="Carlito"/>
              </a:rPr>
              <a:t>pihak orangtua untuk membawa  siswa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kunjungan </a:t>
            </a:r>
            <a:r>
              <a:rPr dirty="0" sz="1200">
                <a:latin typeface="Carlito"/>
                <a:cs typeface="Carlito"/>
              </a:rPr>
              <a:t>ini. Guru </a:t>
            </a:r>
            <a:r>
              <a:rPr dirty="0" sz="1200" spc="-5">
                <a:latin typeface="Carlito"/>
                <a:cs typeface="Carlito"/>
              </a:rPr>
              <a:t>dapat memberikan penjelasan mengenai tujuan  positif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kunjungan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kepada orang </a:t>
            </a:r>
            <a:r>
              <a:rPr dirty="0" sz="1200">
                <a:latin typeface="Carlito"/>
                <a:cs typeface="Carlito"/>
              </a:rPr>
              <a:t>tua, </a:t>
            </a:r>
            <a:r>
              <a:rPr dirty="0" sz="1200" spc="-5">
                <a:latin typeface="Carlito"/>
                <a:cs typeface="Carlito"/>
              </a:rPr>
              <a:t>tetapi tidak memaksakan </a:t>
            </a:r>
            <a:r>
              <a:rPr dirty="0" sz="1200" spc="-10">
                <a:latin typeface="Carlito"/>
                <a:cs typeface="Carlito"/>
              </a:rPr>
              <a:t>jika </a:t>
            </a:r>
            <a:r>
              <a:rPr dirty="0" sz="1200">
                <a:latin typeface="Carlito"/>
                <a:cs typeface="Carlito"/>
              </a:rPr>
              <a:t>orang </a:t>
            </a:r>
            <a:r>
              <a:rPr dirty="0" sz="1200" spc="-10">
                <a:latin typeface="Carlito"/>
                <a:cs typeface="Carlito"/>
              </a:rPr>
              <a:t>tua  </a:t>
            </a:r>
            <a:r>
              <a:rPr dirty="0" sz="1200" spc="-5">
                <a:latin typeface="Carlito"/>
                <a:cs typeface="Carlito"/>
              </a:rPr>
              <a:t>keberatan.</a:t>
            </a:r>
            <a:endParaRPr sz="1200">
              <a:latin typeface="Carlito"/>
              <a:cs typeface="Carlito"/>
            </a:endParaRPr>
          </a:p>
          <a:p>
            <a:pPr algn="just" marL="240665" marR="5080" indent="-228600">
              <a:lnSpc>
                <a:spcPct val="152500"/>
              </a:lnSpc>
              <a:spcBef>
                <a:spcPts val="5"/>
              </a:spcBef>
              <a:buFont typeface="Carlito"/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Menghubungi Pengurus Rumah </a:t>
            </a:r>
            <a:r>
              <a:rPr dirty="0" sz="1200" b="1">
                <a:latin typeface="Carlito"/>
                <a:cs typeface="Carlito"/>
              </a:rPr>
              <a:t>Ibadah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Jika memungkinkan, guru dapat  menghubungi </a:t>
            </a:r>
            <a:r>
              <a:rPr dirty="0" sz="1200">
                <a:latin typeface="Carlito"/>
                <a:cs typeface="Carlito"/>
              </a:rPr>
              <a:t>pihak </a:t>
            </a:r>
            <a:r>
              <a:rPr dirty="0" sz="1200" spc="-5">
                <a:latin typeface="Carlito"/>
                <a:cs typeface="Carlito"/>
              </a:rPr>
              <a:t>pengurus rumah ibadah dan mengatur jadwal agar selama  kunjungan,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dapat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bertanya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kepada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pemuka</a:t>
            </a:r>
            <a:r>
              <a:rPr dirty="0" sz="1200" spc="10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agama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masing-masing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rumah</a:t>
            </a:r>
            <a:endParaRPr sz="1200">
              <a:latin typeface="Carlito"/>
              <a:cs typeface="Carlito"/>
            </a:endParaRPr>
          </a:p>
          <a:p>
            <a:pPr algn="just" marL="240665">
              <a:lnSpc>
                <a:spcPct val="100000"/>
              </a:lnSpc>
              <a:spcBef>
                <a:spcPts val="765"/>
              </a:spcBef>
            </a:pPr>
            <a:r>
              <a:rPr dirty="0" sz="1200" spc="-5">
                <a:latin typeface="Carlito"/>
                <a:cs typeface="Carlito"/>
              </a:rPr>
              <a:t>ibadah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5">
                <a:latin typeface="Carlito"/>
                <a:cs typeface="Carlito"/>
              </a:rPr>
              <a:t> bersangkutan.</a:t>
            </a:r>
            <a:endParaRPr sz="1200">
              <a:latin typeface="Carlito"/>
              <a:cs typeface="Carlito"/>
            </a:endParaRPr>
          </a:p>
          <a:p>
            <a:pPr algn="just" marL="240665" marR="6985" indent="-228600">
              <a:lnSpc>
                <a:spcPct val="152500"/>
              </a:lnSpc>
              <a:buFont typeface="Carlito"/>
              <a:buAutoNum type="arabicPeriod" startAt="4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Membuat Lembaran Kerja </a:t>
            </a:r>
            <a:r>
              <a:rPr dirty="0" sz="1200" b="1">
                <a:latin typeface="Carlito"/>
                <a:cs typeface="Carlito"/>
              </a:rPr>
              <a:t>Siswa</a:t>
            </a:r>
            <a:r>
              <a:rPr dirty="0" sz="1200">
                <a:latin typeface="Carlito"/>
                <a:cs typeface="Carlito"/>
              </a:rPr>
              <a:t>. Guru </a:t>
            </a:r>
            <a:r>
              <a:rPr dirty="0" sz="1200" spc="-5">
                <a:latin typeface="Carlito"/>
                <a:cs typeface="Carlito"/>
              </a:rPr>
              <a:t>dapat mempersiapkan lembaran kerja siswa  (contoh terlampir) yang berisi </a:t>
            </a:r>
            <a:r>
              <a:rPr dirty="0" sz="1200">
                <a:latin typeface="Carlito"/>
                <a:cs typeface="Carlito"/>
              </a:rPr>
              <a:t>beberapa </a:t>
            </a:r>
            <a:r>
              <a:rPr dirty="0" sz="1200" spc="-5">
                <a:latin typeface="Carlito"/>
                <a:cs typeface="Carlito"/>
              </a:rPr>
              <a:t>pertanyaan kunci </a:t>
            </a:r>
            <a:r>
              <a:rPr dirty="0" sz="1200">
                <a:latin typeface="Carlito"/>
                <a:cs typeface="Carlito"/>
              </a:rPr>
              <a:t>yang bisa </a:t>
            </a:r>
            <a:r>
              <a:rPr dirty="0" sz="1200" spc="-5">
                <a:latin typeface="Carlito"/>
                <a:cs typeface="Carlito"/>
              </a:rPr>
              <a:t>ditanyakan  siswa kepada pemuka agama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rumah ibadah yang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bersangkutan.</a:t>
            </a:r>
            <a:endParaRPr sz="1200">
              <a:latin typeface="Carlito"/>
              <a:cs typeface="Carlito"/>
            </a:endParaRPr>
          </a:p>
          <a:p>
            <a:pPr algn="just" marL="240665" marR="8890" indent="-228600">
              <a:lnSpc>
                <a:spcPts val="2200"/>
              </a:lnSpc>
              <a:spcBef>
                <a:spcPts val="195"/>
              </a:spcBef>
              <a:buFont typeface="Carlito"/>
              <a:buAutoNum type="arabicPeriod" startAt="4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Tata</a:t>
            </a:r>
            <a:r>
              <a:rPr dirty="0" sz="1200" spc="-6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Krama</a:t>
            </a:r>
            <a:r>
              <a:rPr dirty="0" sz="1200" spc="-6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Kunjungan</a:t>
            </a:r>
            <a:r>
              <a:rPr dirty="0" sz="1200" spc="-5">
                <a:latin typeface="Carlito"/>
                <a:cs typeface="Carlito"/>
              </a:rPr>
              <a:t>.</a:t>
            </a:r>
            <a:r>
              <a:rPr dirty="0" sz="1200" spc="-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Guru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menetapkan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aturan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bersama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apa</a:t>
            </a:r>
            <a:r>
              <a:rPr dirty="0" sz="1200" spc="-8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boleh 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tidak boleh dilakukan selama </a:t>
            </a:r>
            <a:r>
              <a:rPr dirty="0" sz="1200">
                <a:latin typeface="Carlito"/>
                <a:cs typeface="Carlito"/>
              </a:rPr>
              <a:t>masa </a:t>
            </a:r>
            <a:r>
              <a:rPr dirty="0" sz="1200" spc="-5">
                <a:latin typeface="Carlito"/>
                <a:cs typeface="Carlito"/>
              </a:rPr>
              <a:t>kunjungan.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rlito"/>
              <a:buAutoNum type="arabicPeriod" startAt="4"/>
            </a:pPr>
            <a:endParaRPr sz="11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Pelaksanaan (Selama</a:t>
            </a:r>
            <a:r>
              <a:rPr dirty="0" sz="130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Kunjungan)</a:t>
            </a:r>
            <a:endParaRPr sz="1300">
              <a:latin typeface="Carlito"/>
              <a:cs typeface="Carlito"/>
            </a:endParaRPr>
          </a:p>
          <a:p>
            <a:pPr algn="just" lvl="1" marL="102235" marR="6985">
              <a:lnSpc>
                <a:spcPct val="152500"/>
              </a:lnSpc>
              <a:spcBef>
                <a:spcPts val="865"/>
              </a:spcBef>
              <a:buAutoNum type="arabicPeriod"/>
              <a:tabLst>
                <a:tab pos="288290" algn="l"/>
              </a:tabLst>
            </a:pPr>
            <a:r>
              <a:rPr dirty="0" sz="1200" spc="-5" b="1">
                <a:latin typeface="Carlito"/>
                <a:cs typeface="Carlito"/>
              </a:rPr>
              <a:t>Eksplorasi dan </a:t>
            </a:r>
            <a:r>
              <a:rPr dirty="0" sz="1200" b="1">
                <a:latin typeface="Carlito"/>
                <a:cs typeface="Carlito"/>
              </a:rPr>
              <a:t>Isi </a:t>
            </a:r>
            <a:r>
              <a:rPr dirty="0" sz="1200" spc="-5" b="1">
                <a:latin typeface="Carlito"/>
                <a:cs typeface="Carlito"/>
              </a:rPr>
              <a:t>Lembaran </a:t>
            </a:r>
            <a:r>
              <a:rPr dirty="0" sz="1200" b="1">
                <a:latin typeface="Carlito"/>
                <a:cs typeface="Carlito"/>
              </a:rPr>
              <a:t>Kerja Siswa. </a:t>
            </a:r>
            <a:r>
              <a:rPr dirty="0" sz="1200" spc="-5">
                <a:latin typeface="Carlito"/>
                <a:cs typeface="Carlito"/>
              </a:rPr>
              <a:t>Siswa diminta untuk mengeksplorasi  sesuai dengan panduan pertanyaan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ada </a:t>
            </a:r>
            <a:r>
              <a:rPr dirty="0" sz="1200">
                <a:latin typeface="Carlito"/>
                <a:cs typeface="Carlito"/>
              </a:rPr>
              <a:t>di Lembaran </a:t>
            </a:r>
            <a:r>
              <a:rPr dirty="0" sz="1200" spc="-5">
                <a:latin typeface="Carlito"/>
                <a:cs typeface="Carlito"/>
              </a:rPr>
              <a:t>Kerja Siswa. </a:t>
            </a:r>
            <a:r>
              <a:rPr dirty="0" sz="1200" spc="-10">
                <a:latin typeface="Carlito"/>
                <a:cs typeface="Carlito"/>
              </a:rPr>
              <a:t>Siswa </a:t>
            </a:r>
            <a:r>
              <a:rPr dirty="0" sz="1200" spc="-5">
                <a:latin typeface="Carlito"/>
                <a:cs typeface="Carlito"/>
              </a:rPr>
              <a:t>diminta  untuk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menuliskan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jawaban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tersebut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dalam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lembar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kerja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ini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sebagai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bagian</a:t>
            </a:r>
            <a:r>
              <a:rPr dirty="0" sz="1200" spc="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dari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55675" y="914399"/>
            <a:ext cx="5496560" cy="696595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35"/>
              </a:spcBef>
            </a:pPr>
            <a:r>
              <a:rPr dirty="0" sz="1600" spc="-60">
                <a:latin typeface="Arial"/>
                <a:cs typeface="Arial"/>
              </a:rPr>
              <a:t>Aktivitas</a:t>
            </a:r>
            <a:r>
              <a:rPr dirty="0" sz="1600" spc="-85">
                <a:latin typeface="Arial"/>
                <a:cs typeface="Arial"/>
              </a:rPr>
              <a:t> 3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1600" spc="-95">
                <a:latin typeface="Arial"/>
                <a:cs typeface="Arial"/>
              </a:rPr>
              <a:t>Kunjungan </a:t>
            </a:r>
            <a:r>
              <a:rPr dirty="0" sz="1600" spc="-185">
                <a:latin typeface="Arial"/>
                <a:cs typeface="Arial"/>
              </a:rPr>
              <a:t>Ke </a:t>
            </a:r>
            <a:r>
              <a:rPr dirty="0" sz="1600" spc="-100">
                <a:latin typeface="Arial"/>
                <a:cs typeface="Arial"/>
              </a:rPr>
              <a:t>Berbagai </a:t>
            </a:r>
            <a:r>
              <a:rPr dirty="0" sz="1600" spc="-130">
                <a:latin typeface="Arial"/>
                <a:cs typeface="Arial"/>
              </a:rPr>
              <a:t>Rumah</a:t>
            </a:r>
            <a:r>
              <a:rPr dirty="0" sz="1600" spc="-225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Ibadah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941322" y="894079"/>
            <a:ext cx="3676015" cy="1813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rlito"/>
                <a:cs typeface="Carlito"/>
              </a:rPr>
              <a:t>Tim </a:t>
            </a:r>
            <a:r>
              <a:rPr dirty="0" sz="1200" spc="-5" b="1">
                <a:latin typeface="Carlito"/>
                <a:cs typeface="Carlito"/>
              </a:rPr>
              <a:t>Penyusun (Yayasan Perguruan Sultan Iskandar</a:t>
            </a:r>
            <a:r>
              <a:rPr dirty="0" sz="1200" spc="4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Muda)</a:t>
            </a:r>
            <a:endParaRPr sz="1200">
              <a:latin typeface="Carlito"/>
              <a:cs typeface="Carlito"/>
            </a:endParaRPr>
          </a:p>
          <a:p>
            <a:pPr algn="ctr" marL="17145" marR="7620">
              <a:lnSpc>
                <a:spcPct val="101699"/>
              </a:lnSpc>
              <a:spcBef>
                <a:spcPts val="910"/>
              </a:spcBef>
            </a:pPr>
            <a:r>
              <a:rPr dirty="0" sz="1200">
                <a:latin typeface="Carlito"/>
                <a:cs typeface="Carlito"/>
              </a:rPr>
              <a:t>Dr </a:t>
            </a:r>
            <a:r>
              <a:rPr dirty="0" sz="1200" spc="-5">
                <a:latin typeface="Carlito"/>
                <a:cs typeface="Carlito"/>
              </a:rPr>
              <a:t>Tracey Yani Harjatanaya </a:t>
            </a:r>
            <a:r>
              <a:rPr dirty="0" sz="1200">
                <a:latin typeface="Carlito"/>
                <a:cs typeface="Carlito"/>
              </a:rPr>
              <a:t>(DPhil) </a:t>
            </a:r>
            <a:r>
              <a:rPr dirty="0" sz="1200" spc="-5">
                <a:latin typeface="Carlito"/>
                <a:cs typeface="Carlito"/>
              </a:rPr>
              <a:t>(Akademisi </a:t>
            </a:r>
            <a:r>
              <a:rPr dirty="0" sz="1200" spc="-1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Praktisi)  </a:t>
            </a:r>
            <a:r>
              <a:rPr dirty="0" sz="1200">
                <a:latin typeface="Carlito"/>
                <a:cs typeface="Carlito"/>
              </a:rPr>
              <a:t>Edy </a:t>
            </a:r>
            <a:r>
              <a:rPr dirty="0" sz="1200" spc="-5">
                <a:latin typeface="Carlito"/>
                <a:cs typeface="Carlito"/>
              </a:rPr>
              <a:t>Jitro Sihombing, M.Pd (Kepala Sekolah dan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Guru)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rlito"/>
              <a:cs typeface="Carlito"/>
            </a:endParaRPr>
          </a:p>
          <a:p>
            <a:pPr algn="ctr" marL="2540">
              <a:lnSpc>
                <a:spcPct val="100000"/>
              </a:lnSpc>
            </a:pPr>
            <a:r>
              <a:rPr dirty="0" sz="1200" b="1">
                <a:latin typeface="Carlito"/>
                <a:cs typeface="Carlito"/>
              </a:rPr>
              <a:t>Tim</a:t>
            </a:r>
            <a:r>
              <a:rPr dirty="0" sz="1200" spc="-9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Pembahas</a:t>
            </a:r>
            <a:endParaRPr sz="1200">
              <a:latin typeface="Carlito"/>
              <a:cs typeface="Carlito"/>
            </a:endParaRPr>
          </a:p>
          <a:p>
            <a:pPr marL="1393825" marR="1383665" indent="234315">
              <a:lnSpc>
                <a:spcPct val="101699"/>
              </a:lnSpc>
            </a:pPr>
            <a:r>
              <a:rPr dirty="0" sz="1200">
                <a:latin typeface="Carlito"/>
                <a:cs typeface="Carlito"/>
              </a:rPr>
              <a:t>J. </a:t>
            </a:r>
            <a:r>
              <a:rPr dirty="0" sz="1200" spc="-5">
                <a:latin typeface="Carlito"/>
                <a:cs typeface="Carlito"/>
              </a:rPr>
              <a:t>Anto  </a:t>
            </a:r>
            <a:r>
              <a:rPr dirty="0" sz="1200">
                <a:latin typeface="Carlito"/>
                <a:cs typeface="Carlito"/>
              </a:rPr>
              <a:t>Minar</a:t>
            </a:r>
            <a:r>
              <a:rPr dirty="0" sz="1200" spc="-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Siahaan</a:t>
            </a:r>
            <a:endParaRPr sz="1200">
              <a:latin typeface="Carlito"/>
              <a:cs typeface="Carlito"/>
            </a:endParaRPr>
          </a:p>
          <a:p>
            <a:pPr marL="377825" marR="139065" indent="-228600">
              <a:lnSpc>
                <a:spcPct val="101699"/>
              </a:lnSpc>
            </a:pPr>
            <a:r>
              <a:rPr dirty="0" sz="1200" spc="-5">
                <a:latin typeface="Carlito"/>
                <a:cs typeface="Carlito"/>
              </a:rPr>
              <a:t>Tim Guru Lintas </a:t>
            </a:r>
            <a:r>
              <a:rPr dirty="0" sz="1200">
                <a:latin typeface="Carlito"/>
                <a:cs typeface="Carlito"/>
              </a:rPr>
              <a:t>Agama </a:t>
            </a:r>
            <a:r>
              <a:rPr dirty="0" sz="1200" spc="-5">
                <a:latin typeface="Carlito"/>
                <a:cs typeface="Carlito"/>
              </a:rPr>
              <a:t>dan Mata </a:t>
            </a:r>
            <a:r>
              <a:rPr dirty="0" sz="1200">
                <a:latin typeface="Carlito"/>
                <a:cs typeface="Carlito"/>
              </a:rPr>
              <a:t>Pelajaran </a:t>
            </a:r>
            <a:r>
              <a:rPr dirty="0" sz="1200" spc="-5">
                <a:latin typeface="Carlito"/>
                <a:cs typeface="Carlito"/>
              </a:rPr>
              <a:t>SMA/SMK:  </a:t>
            </a:r>
            <a:r>
              <a:rPr dirty="0" sz="1200">
                <a:latin typeface="Carlito"/>
                <a:cs typeface="Carlito"/>
              </a:rPr>
              <a:t>Ebenezer, Agus Rizal, </a:t>
            </a:r>
            <a:r>
              <a:rPr dirty="0" sz="1200" spc="-5">
                <a:latin typeface="Carlito"/>
                <a:cs typeface="Carlito"/>
              </a:rPr>
              <a:t>Sumitra, Purna Satya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Raz,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19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797813"/>
            <a:ext cx="5426075" cy="2865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2235" marR="5080">
              <a:lnSpc>
                <a:spcPct val="1526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portfolio projek mereka. Siswa </a:t>
            </a:r>
            <a:r>
              <a:rPr dirty="0" sz="120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dapat memperkaya lembar kerja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dengan  memasukkan foto kunjungan mereka (lihat </a:t>
            </a:r>
            <a:r>
              <a:rPr dirty="0" sz="1200">
                <a:latin typeface="Carlito"/>
                <a:cs typeface="Carlito"/>
              </a:rPr>
              <a:t>hal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18).</a:t>
            </a:r>
            <a:endParaRPr sz="1200">
              <a:latin typeface="Carlito"/>
              <a:cs typeface="Carlito"/>
            </a:endParaRPr>
          </a:p>
          <a:p>
            <a:pPr marL="240665" marR="5080" indent="-228600">
              <a:lnSpc>
                <a:spcPct val="152500"/>
              </a:lnSpc>
              <a:spcBef>
                <a:spcPts val="805"/>
              </a:spcBef>
            </a:pPr>
            <a:r>
              <a:rPr dirty="0" sz="1200">
                <a:latin typeface="Carlito"/>
                <a:cs typeface="Carlito"/>
              </a:rPr>
              <a:t>2. </a:t>
            </a:r>
            <a:r>
              <a:rPr dirty="0" sz="1200" spc="-5" b="1">
                <a:latin typeface="Carlito"/>
                <a:cs typeface="Carlito"/>
              </a:rPr>
              <a:t>Taati </a:t>
            </a:r>
            <a:r>
              <a:rPr dirty="0" sz="1200" b="1">
                <a:latin typeface="Carlito"/>
                <a:cs typeface="Carlito"/>
              </a:rPr>
              <a:t>aturan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Siswa diminta untuk menaati peraturan </a:t>
            </a:r>
            <a:r>
              <a:rPr dirty="0" sz="1200">
                <a:latin typeface="Carlito"/>
                <a:cs typeface="Carlito"/>
              </a:rPr>
              <a:t>dari tiap-tiap </a:t>
            </a:r>
            <a:r>
              <a:rPr dirty="0" sz="1200" spc="-5">
                <a:latin typeface="Carlito"/>
                <a:cs typeface="Carlito"/>
              </a:rPr>
              <a:t>rumah ibadah 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menghargai budaya </a:t>
            </a:r>
            <a:r>
              <a:rPr dirty="0" sz="1200">
                <a:latin typeface="Carlito"/>
                <a:cs typeface="Carlito"/>
              </a:rPr>
              <a:t>agama yang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ada.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  <a:spcBef>
                <a:spcPts val="5"/>
              </a:spcBef>
            </a:pPr>
            <a:r>
              <a:rPr dirty="0" sz="1300" spc="-5" b="1">
                <a:latin typeface="Carlito"/>
                <a:cs typeface="Carlito"/>
              </a:rPr>
              <a:t>Setelah Kunjungan</a:t>
            </a:r>
            <a:endParaRPr sz="1300">
              <a:latin typeface="Carlito"/>
              <a:cs typeface="Carlito"/>
            </a:endParaRPr>
          </a:p>
          <a:p>
            <a:pPr algn="just" marL="12700" marR="5080">
              <a:lnSpc>
                <a:spcPct val="152600"/>
              </a:lnSpc>
              <a:spcBef>
                <a:spcPts val="865"/>
              </a:spcBef>
            </a:pPr>
            <a:r>
              <a:rPr dirty="0" sz="1200" spc="-5" b="1">
                <a:latin typeface="Carlito"/>
                <a:cs typeface="Carlito"/>
              </a:rPr>
              <a:t>Diskusi Kunjungan</a:t>
            </a:r>
            <a:r>
              <a:rPr dirty="0" sz="1200" spc="-5">
                <a:latin typeface="Carlito"/>
                <a:cs typeface="Carlito"/>
              </a:rPr>
              <a:t>. Guru mendiskusikan dengan siswa </a:t>
            </a:r>
            <a:r>
              <a:rPr dirty="0" sz="1200">
                <a:latin typeface="Carlito"/>
                <a:cs typeface="Carlito"/>
              </a:rPr>
              <a:t>apa </a:t>
            </a:r>
            <a:r>
              <a:rPr dirty="0" sz="1200" spc="-5">
                <a:latin typeface="Carlito"/>
                <a:cs typeface="Carlito"/>
              </a:rPr>
              <a:t>yang mereka pelajari </a:t>
            </a:r>
            <a:r>
              <a:rPr dirty="0" sz="1200">
                <a:latin typeface="Carlito"/>
                <a:cs typeface="Carlito"/>
              </a:rPr>
              <a:t>dari  </a:t>
            </a:r>
            <a:r>
              <a:rPr dirty="0" sz="1200" spc="-5">
                <a:latin typeface="Carlito"/>
                <a:cs typeface="Carlito"/>
              </a:rPr>
              <a:t>kunjungan ke </a:t>
            </a:r>
            <a:r>
              <a:rPr dirty="0" sz="1200">
                <a:latin typeface="Carlito"/>
                <a:cs typeface="Carlito"/>
              </a:rPr>
              <a:t>6 </a:t>
            </a:r>
            <a:r>
              <a:rPr dirty="0" sz="1200" spc="-5">
                <a:latin typeface="Carlito"/>
                <a:cs typeface="Carlito"/>
              </a:rPr>
              <a:t>rumah ibadah tersebut. </a:t>
            </a: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dapat meminta siswa untuk  membandingkan apa yang dibahas pada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2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3 </a:t>
            </a:r>
            <a:r>
              <a:rPr dirty="0" sz="1200">
                <a:latin typeface="Carlito"/>
                <a:cs typeface="Carlito"/>
              </a:rPr>
              <a:t>ini. </a:t>
            </a:r>
            <a:r>
              <a:rPr dirty="0" sz="1200" spc="-5">
                <a:latin typeface="Carlito"/>
                <a:cs typeface="Carlito"/>
              </a:rPr>
              <a:t>Contoh  pertanyaan pemantik </a:t>
            </a:r>
            <a:r>
              <a:rPr dirty="0" sz="1200">
                <a:latin typeface="Carlito"/>
                <a:cs typeface="Carlito"/>
              </a:rPr>
              <a:t>yang bisa </a:t>
            </a:r>
            <a:r>
              <a:rPr dirty="0" sz="1200" spc="-5">
                <a:latin typeface="Carlito"/>
                <a:cs typeface="Carlito"/>
              </a:rPr>
              <a:t>dipakai oleh guru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kotak</a:t>
            </a:r>
            <a:r>
              <a:rPr dirty="0" sz="1200" spc="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berikut.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90294" y="3795267"/>
            <a:ext cx="5464810" cy="2785110"/>
          </a:xfrm>
          <a:prstGeom prst="rect">
            <a:avLst/>
          </a:prstGeom>
          <a:solidFill>
            <a:srgbClr val="E1EFD9"/>
          </a:solidFill>
          <a:ln w="9525">
            <a:solidFill>
              <a:srgbClr val="000000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algn="just" marL="1567815">
              <a:lnSpc>
                <a:spcPct val="100000"/>
              </a:lnSpc>
              <a:spcBef>
                <a:spcPts val="335"/>
              </a:spcBef>
            </a:pPr>
            <a:r>
              <a:rPr dirty="0" sz="1200" spc="-5" b="1">
                <a:latin typeface="Carlito"/>
                <a:cs typeface="Carlito"/>
              </a:rPr>
              <a:t>Contoh pertanyaan pemantik</a:t>
            </a:r>
            <a:r>
              <a:rPr dirty="0" sz="1200" spc="1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diskusi</a:t>
            </a:r>
            <a:endParaRPr sz="1200">
              <a:latin typeface="Carlito"/>
              <a:cs typeface="Carlito"/>
            </a:endParaRPr>
          </a:p>
          <a:p>
            <a:pPr algn="just" marL="552450" marR="92075" indent="-228600">
              <a:lnSpc>
                <a:spcPct val="152500"/>
              </a:lnSpc>
              <a:spcBef>
                <a:spcPts val="875"/>
              </a:spcBef>
              <a:buFont typeface="Symbol"/>
              <a:buChar char=""/>
              <a:tabLst>
                <a:tab pos="553085" algn="l"/>
              </a:tabLst>
            </a:pPr>
            <a:r>
              <a:rPr dirty="0" sz="1200" spc="-5" i="1"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ada </a:t>
            </a:r>
            <a:r>
              <a:rPr dirty="0" sz="1200" spc="-5" i="1">
                <a:latin typeface="Carlito"/>
                <a:cs typeface="Carlito"/>
              </a:rPr>
              <a:t>jarak/perbedaan antara apa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tertulis secara hukum dengan  </a:t>
            </a:r>
            <a:r>
              <a:rPr dirty="0" sz="1200" spc="-5" i="1">
                <a:latin typeface="Carlito"/>
                <a:cs typeface="Carlito"/>
              </a:rPr>
              <a:t>praktek kebebasan beragama di</a:t>
            </a:r>
            <a:r>
              <a:rPr dirty="0" sz="1200" spc="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Indonesia?</a:t>
            </a:r>
            <a:endParaRPr sz="1200">
              <a:latin typeface="Carlito"/>
              <a:cs typeface="Carlito"/>
            </a:endParaRPr>
          </a:p>
          <a:p>
            <a:pPr algn="just" marL="552450" marR="88900" indent="-228600">
              <a:lnSpc>
                <a:spcPct val="152100"/>
              </a:lnSpc>
              <a:spcBef>
                <a:spcPts val="80"/>
              </a:spcBef>
              <a:buFont typeface="Symbol"/>
              <a:buChar char=""/>
              <a:tabLst>
                <a:tab pos="553085" algn="l"/>
              </a:tabLst>
            </a:pPr>
            <a:r>
              <a:rPr dirty="0" sz="1200" spc="-5" i="1"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bisa diapat dari membandingkan sejarah pembangunan </a:t>
            </a:r>
            <a:r>
              <a:rPr dirty="0" sz="1200" i="1">
                <a:latin typeface="Carlito"/>
                <a:cs typeface="Carlito"/>
              </a:rPr>
              <a:t>rumah  </a:t>
            </a:r>
            <a:r>
              <a:rPr dirty="0" sz="1200" spc="-5" i="1">
                <a:latin typeface="Carlito"/>
                <a:cs typeface="Carlito"/>
              </a:rPr>
              <a:t>ibadah </a:t>
            </a:r>
            <a:r>
              <a:rPr dirty="0" sz="1200" i="1">
                <a:latin typeface="Carlito"/>
                <a:cs typeface="Carlito"/>
              </a:rPr>
              <a:t>dari </a:t>
            </a:r>
            <a:r>
              <a:rPr dirty="0" sz="1200" spc="-5" i="1">
                <a:latin typeface="Carlito"/>
                <a:cs typeface="Carlito"/>
              </a:rPr>
              <a:t>agama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dominan (di </a:t>
            </a:r>
            <a:r>
              <a:rPr dirty="0" sz="1200" i="1">
                <a:latin typeface="Carlito"/>
                <a:cs typeface="Carlito"/>
              </a:rPr>
              <a:t>daerah </a:t>
            </a:r>
            <a:r>
              <a:rPr dirty="0" sz="1200" spc="-5" i="1">
                <a:latin typeface="Carlito"/>
                <a:cs typeface="Carlito"/>
              </a:rPr>
              <a:t>sekolah </a:t>
            </a:r>
            <a:r>
              <a:rPr dirty="0" sz="1200" i="1">
                <a:latin typeface="Carlito"/>
                <a:cs typeface="Carlito"/>
              </a:rPr>
              <a:t>berdiri) dengan </a:t>
            </a:r>
            <a:r>
              <a:rPr dirty="0" sz="1200" spc="-5" i="1">
                <a:latin typeface="Carlito"/>
                <a:cs typeface="Carlito"/>
              </a:rPr>
              <a:t>rumah  ibadah </a:t>
            </a:r>
            <a:r>
              <a:rPr dirty="0" sz="1200" i="1">
                <a:latin typeface="Carlito"/>
                <a:cs typeface="Carlito"/>
              </a:rPr>
              <a:t>dari </a:t>
            </a:r>
            <a:r>
              <a:rPr dirty="0" sz="1200" spc="-5" i="1">
                <a:latin typeface="Carlito"/>
                <a:cs typeface="Carlito"/>
              </a:rPr>
              <a:t>agama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dianggap</a:t>
            </a:r>
            <a:r>
              <a:rPr dirty="0" sz="1200" spc="-1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minoritas?</a:t>
            </a:r>
            <a:endParaRPr sz="1200">
              <a:latin typeface="Carlito"/>
              <a:cs typeface="Carlito"/>
            </a:endParaRPr>
          </a:p>
          <a:p>
            <a:pPr algn="just" marL="552450" marR="92075" indent="-228600">
              <a:lnSpc>
                <a:spcPct val="152500"/>
              </a:lnSpc>
              <a:spcBef>
                <a:spcPts val="75"/>
              </a:spcBef>
              <a:buFont typeface="Symbol"/>
              <a:buChar char=""/>
              <a:tabLst>
                <a:tab pos="553085" algn="l"/>
              </a:tabLst>
            </a:pPr>
            <a:r>
              <a:rPr dirty="0" sz="1200" spc="-5" i="1">
                <a:latin typeface="Carlito"/>
                <a:cs typeface="Carlito"/>
              </a:rPr>
              <a:t>Apakah tantangan terbesar dari pembangunan rumah </a:t>
            </a:r>
            <a:r>
              <a:rPr dirty="0" sz="1200" i="1">
                <a:latin typeface="Carlito"/>
                <a:cs typeface="Carlito"/>
              </a:rPr>
              <a:t>ibadah </a:t>
            </a:r>
            <a:r>
              <a:rPr dirty="0" sz="1200" spc="-5" i="1">
                <a:latin typeface="Carlito"/>
                <a:cs typeface="Carlito"/>
              </a:rPr>
              <a:t>juga  </a:t>
            </a:r>
            <a:r>
              <a:rPr dirty="0" sz="1200" spc="-5" i="1">
                <a:latin typeface="Carlito"/>
                <a:cs typeface="Carlito"/>
              </a:rPr>
              <a:t>operasional rumah </a:t>
            </a:r>
            <a:r>
              <a:rPr dirty="0" sz="1200" i="1">
                <a:latin typeface="Carlito"/>
                <a:cs typeface="Carlito"/>
              </a:rPr>
              <a:t>ibadah </a:t>
            </a:r>
            <a:r>
              <a:rPr dirty="0" sz="1200" spc="-5" i="1">
                <a:latin typeface="Carlito"/>
                <a:cs typeface="Carlito"/>
              </a:rPr>
              <a:t>dari agama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dianggap</a:t>
            </a:r>
            <a:r>
              <a:rPr dirty="0" sz="120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minoritas?</a:t>
            </a:r>
            <a:endParaRPr sz="1200">
              <a:latin typeface="Carlito"/>
              <a:cs typeface="Carlito"/>
            </a:endParaRPr>
          </a:p>
          <a:p>
            <a:pPr algn="just" marL="552450" indent="-229235">
              <a:lnSpc>
                <a:spcPct val="100000"/>
              </a:lnSpc>
              <a:spcBef>
                <a:spcPts val="825"/>
              </a:spcBef>
              <a:buFont typeface="Symbol"/>
              <a:buChar char=""/>
              <a:tabLst>
                <a:tab pos="553085" algn="l"/>
              </a:tabLst>
            </a:pPr>
            <a:r>
              <a:rPr dirty="0" sz="1200" spc="-5" i="1"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pelajaran </a:t>
            </a:r>
            <a:r>
              <a:rPr dirty="0" sz="1200" spc="-5" i="1">
                <a:latin typeface="Carlito"/>
                <a:cs typeface="Carlito"/>
              </a:rPr>
              <a:t>mengenai kebinekaan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bisa diambil </a:t>
            </a:r>
            <a:r>
              <a:rPr dirty="0" sz="1200" i="1">
                <a:latin typeface="Carlito"/>
                <a:cs typeface="Carlito"/>
              </a:rPr>
              <a:t>dari </a:t>
            </a:r>
            <a:r>
              <a:rPr dirty="0" sz="1200" spc="-5" i="1">
                <a:latin typeface="Carlito"/>
                <a:cs typeface="Carlito"/>
              </a:rPr>
              <a:t>kunjungan</a:t>
            </a:r>
            <a:r>
              <a:rPr dirty="0" sz="1200" spc="-50" i="1">
                <a:latin typeface="Carlito"/>
                <a:cs typeface="Carlito"/>
              </a:rPr>
              <a:t> </a:t>
            </a:r>
            <a:r>
              <a:rPr dirty="0" sz="1200" spc="5" i="1">
                <a:latin typeface="Carlito"/>
                <a:cs typeface="Carlito"/>
              </a:rPr>
              <a:t>ini?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0135" y="6805218"/>
            <a:ext cx="5496560" cy="2912745"/>
          </a:xfrm>
          <a:prstGeom prst="rect">
            <a:avLst/>
          </a:prstGeom>
          <a:solidFill>
            <a:srgbClr val="F1F1F1"/>
          </a:solidFill>
          <a:ln w="9525">
            <a:solidFill>
              <a:srgbClr val="7E7E7E"/>
            </a:solidFill>
          </a:ln>
        </p:spPr>
        <p:txBody>
          <a:bodyPr wrap="square" lIns="0" tIns="42544" rIns="0" bIns="0" rtlCol="0" vert="horz">
            <a:spAutoFit/>
          </a:bodyPr>
          <a:lstStyle/>
          <a:p>
            <a:pPr marL="96520">
              <a:lnSpc>
                <a:spcPct val="100000"/>
              </a:lnSpc>
              <a:spcBef>
                <a:spcPts val="334"/>
              </a:spcBef>
            </a:pPr>
            <a:r>
              <a:rPr dirty="0" sz="1300" spc="-5">
                <a:latin typeface="Carlito"/>
                <a:cs typeface="Carlito"/>
              </a:rPr>
              <a:t>Tips</a:t>
            </a:r>
            <a:endParaRPr sz="1300">
              <a:latin typeface="Carlito"/>
              <a:cs typeface="Carlito"/>
            </a:endParaRPr>
          </a:p>
          <a:p>
            <a:pPr marL="325120" marR="257810" indent="-228600">
              <a:lnSpc>
                <a:spcPct val="152800"/>
              </a:lnSpc>
              <a:spcBef>
                <a:spcPts val="795"/>
              </a:spcBef>
              <a:buFont typeface="Carlito"/>
              <a:buAutoNum type="arabicPeriod"/>
              <a:tabLst>
                <a:tab pos="325755" algn="l"/>
              </a:tabLst>
            </a:pPr>
            <a:r>
              <a:rPr dirty="0" sz="1300" spc="-5" i="1">
                <a:latin typeface="Carlito"/>
                <a:cs typeface="Carlito"/>
              </a:rPr>
              <a:t>Jika kegiatan </a:t>
            </a:r>
            <a:r>
              <a:rPr dirty="0" sz="1300" i="1">
                <a:latin typeface="Carlito"/>
                <a:cs typeface="Carlito"/>
              </a:rPr>
              <a:t>ini </a:t>
            </a:r>
            <a:r>
              <a:rPr dirty="0" sz="1300" spc="-5" i="1">
                <a:latin typeface="Carlito"/>
                <a:cs typeface="Carlito"/>
              </a:rPr>
              <a:t>dirasakan terlalu panjang untuk dilakukan </a:t>
            </a:r>
            <a:r>
              <a:rPr dirty="0" sz="1300" i="1">
                <a:latin typeface="Carlito"/>
                <a:cs typeface="Carlito"/>
              </a:rPr>
              <a:t>dalam waktu  </a:t>
            </a:r>
            <a:r>
              <a:rPr dirty="0" sz="1300" spc="-5" i="1">
                <a:latin typeface="Carlito"/>
                <a:cs typeface="Carlito"/>
              </a:rPr>
              <a:t>satu hari, kunjungan ke rumah </a:t>
            </a:r>
            <a:r>
              <a:rPr dirty="0" sz="1300" i="1">
                <a:latin typeface="Carlito"/>
                <a:cs typeface="Carlito"/>
              </a:rPr>
              <a:t>ibadah dan </a:t>
            </a:r>
            <a:r>
              <a:rPr dirty="0" sz="1300" spc="-5" i="1">
                <a:latin typeface="Carlito"/>
                <a:cs typeface="Carlito"/>
              </a:rPr>
              <a:t>diskusi </a:t>
            </a:r>
            <a:r>
              <a:rPr dirty="0" sz="1300" i="1">
                <a:latin typeface="Carlito"/>
                <a:cs typeface="Carlito"/>
              </a:rPr>
              <a:t>dapat </a:t>
            </a:r>
            <a:r>
              <a:rPr dirty="0" sz="1300" spc="-5" i="1">
                <a:latin typeface="Carlito"/>
                <a:cs typeface="Carlito"/>
              </a:rPr>
              <a:t>dilakukan </a:t>
            </a:r>
            <a:r>
              <a:rPr dirty="0" sz="1300" i="1">
                <a:latin typeface="Carlito"/>
                <a:cs typeface="Carlito"/>
              </a:rPr>
              <a:t>di </a:t>
            </a:r>
            <a:r>
              <a:rPr dirty="0" sz="1300" spc="-5" i="1">
                <a:latin typeface="Carlito"/>
                <a:cs typeface="Carlito"/>
              </a:rPr>
              <a:t>hari  yang</a:t>
            </a:r>
            <a:r>
              <a:rPr dirty="0" sz="1300" spc="-1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berbeda.</a:t>
            </a:r>
            <a:endParaRPr sz="1300">
              <a:latin typeface="Carlito"/>
              <a:cs typeface="Carlito"/>
            </a:endParaRPr>
          </a:p>
          <a:p>
            <a:pPr marL="325120" indent="-229235">
              <a:lnSpc>
                <a:spcPct val="100000"/>
              </a:lnSpc>
              <a:spcBef>
                <a:spcPts val="815"/>
              </a:spcBef>
              <a:buFont typeface="Carlito"/>
              <a:buAutoNum type="arabicPeriod"/>
              <a:tabLst>
                <a:tab pos="325755" algn="l"/>
              </a:tabLst>
            </a:pPr>
            <a:r>
              <a:rPr dirty="0" sz="1300" spc="-5" i="1">
                <a:latin typeface="Carlito"/>
                <a:cs typeface="Carlito"/>
              </a:rPr>
              <a:t>Jika </a:t>
            </a:r>
            <a:r>
              <a:rPr dirty="0" sz="1300" i="1">
                <a:latin typeface="Carlito"/>
                <a:cs typeface="Carlito"/>
              </a:rPr>
              <a:t>kunjungan </a:t>
            </a:r>
            <a:r>
              <a:rPr dirty="0" sz="1300" spc="-5" i="1">
                <a:latin typeface="Carlito"/>
                <a:cs typeface="Carlito"/>
              </a:rPr>
              <a:t>rumah </a:t>
            </a:r>
            <a:r>
              <a:rPr dirty="0" sz="1300" i="1">
                <a:latin typeface="Carlito"/>
                <a:cs typeface="Carlito"/>
              </a:rPr>
              <a:t>ibadah </a:t>
            </a:r>
            <a:r>
              <a:rPr dirty="0" sz="1300" spc="-5" i="1">
                <a:latin typeface="Carlito"/>
                <a:cs typeface="Carlito"/>
              </a:rPr>
              <a:t>tidak mungkin untuk dilakukan</a:t>
            </a:r>
            <a:r>
              <a:rPr dirty="0" sz="1300" spc="-1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secara</a:t>
            </a:r>
            <a:endParaRPr sz="1300">
              <a:latin typeface="Carlito"/>
              <a:cs typeface="Carlito"/>
            </a:endParaRPr>
          </a:p>
          <a:p>
            <a:pPr marL="325120" marR="201295">
              <a:lnSpc>
                <a:spcPct val="152600"/>
              </a:lnSpc>
              <a:spcBef>
                <a:spcPts val="10"/>
              </a:spcBef>
            </a:pPr>
            <a:r>
              <a:rPr dirty="0" sz="1300" spc="-5" i="1">
                <a:latin typeface="Carlito"/>
                <a:cs typeface="Carlito"/>
              </a:rPr>
              <a:t>langsung, dikarenakan keterbatasan biaya transportasi </a:t>
            </a:r>
            <a:r>
              <a:rPr dirty="0" sz="1300" i="1">
                <a:latin typeface="Carlito"/>
                <a:cs typeface="Carlito"/>
              </a:rPr>
              <a:t>ataupun kendala  </a:t>
            </a:r>
            <a:r>
              <a:rPr dirty="0" sz="1300" spc="-5" i="1">
                <a:latin typeface="Carlito"/>
                <a:cs typeface="Carlito"/>
              </a:rPr>
              <a:t>akses ke rumah </a:t>
            </a:r>
            <a:r>
              <a:rPr dirty="0" sz="1300" i="1">
                <a:latin typeface="Carlito"/>
                <a:cs typeface="Carlito"/>
              </a:rPr>
              <a:t>ibadah di </a:t>
            </a:r>
            <a:r>
              <a:rPr dirty="0" sz="1300" spc="-5" i="1">
                <a:latin typeface="Carlito"/>
                <a:cs typeface="Carlito"/>
              </a:rPr>
              <a:t>daerah dimana sekolah berada, </a:t>
            </a:r>
            <a:r>
              <a:rPr dirty="0" sz="1300" i="1">
                <a:latin typeface="Carlito"/>
                <a:cs typeface="Carlito"/>
              </a:rPr>
              <a:t>guru dapat  </a:t>
            </a:r>
            <a:r>
              <a:rPr dirty="0" sz="1300" spc="-5" i="1">
                <a:latin typeface="Carlito"/>
                <a:cs typeface="Carlito"/>
              </a:rPr>
              <a:t>mencari video </a:t>
            </a:r>
            <a:r>
              <a:rPr dirty="0" sz="1300" i="1">
                <a:latin typeface="Carlito"/>
                <a:cs typeface="Carlito"/>
              </a:rPr>
              <a:t>dan/atau </a:t>
            </a:r>
            <a:r>
              <a:rPr dirty="0" sz="1300" spc="-5" i="1">
                <a:latin typeface="Carlito"/>
                <a:cs typeface="Carlito"/>
              </a:rPr>
              <a:t>foto juga informasi mengenai rumah ibadah yang  dituju </a:t>
            </a:r>
            <a:r>
              <a:rPr dirty="0" sz="1300" i="1">
                <a:latin typeface="Carlito"/>
                <a:cs typeface="Carlito"/>
              </a:rPr>
              <a:t>dan </a:t>
            </a:r>
            <a:r>
              <a:rPr dirty="0" sz="1300" spc="-5" i="1">
                <a:latin typeface="Carlito"/>
                <a:cs typeface="Carlito"/>
              </a:rPr>
              <a:t>menyelenggarakan kunjungan rumah ibadah secara</a:t>
            </a:r>
            <a:r>
              <a:rPr dirty="0" sz="1300" spc="2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virtual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9942" y="909637"/>
            <a:ext cx="6005195" cy="8428990"/>
            <a:chOff x="809942" y="909637"/>
            <a:chExt cx="6005195" cy="8428990"/>
          </a:xfrm>
        </p:grpSpPr>
        <p:sp>
          <p:nvSpPr>
            <p:cNvPr id="3" name="object 3"/>
            <p:cNvSpPr/>
            <p:nvPr/>
          </p:nvSpPr>
          <p:spPr>
            <a:xfrm>
              <a:off x="814705" y="914399"/>
              <a:ext cx="5995670" cy="8419465"/>
            </a:xfrm>
            <a:custGeom>
              <a:avLst/>
              <a:gdLst/>
              <a:ahLst/>
              <a:cxnLst/>
              <a:rect l="l" t="t" r="r" b="b"/>
              <a:pathLst>
                <a:path w="5995670" h="8419465">
                  <a:moveTo>
                    <a:pt x="5995670" y="0"/>
                  </a:moveTo>
                  <a:lnTo>
                    <a:pt x="0" y="0"/>
                  </a:lnTo>
                  <a:lnTo>
                    <a:pt x="0" y="8419465"/>
                  </a:lnTo>
                  <a:lnTo>
                    <a:pt x="5995670" y="8419465"/>
                  </a:lnTo>
                  <a:lnTo>
                    <a:pt x="5995670" y="0"/>
                  </a:lnTo>
                  <a:close/>
                </a:path>
              </a:pathLst>
            </a:custGeom>
            <a:solidFill>
              <a:srgbClr val="BCD6E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814705" y="914399"/>
              <a:ext cx="5995670" cy="8419465"/>
            </a:xfrm>
            <a:custGeom>
              <a:avLst/>
              <a:gdLst/>
              <a:ahLst/>
              <a:cxnLst/>
              <a:rect l="l" t="t" r="r" b="b"/>
              <a:pathLst>
                <a:path w="5995670" h="8419465">
                  <a:moveTo>
                    <a:pt x="0" y="8419465"/>
                  </a:moveTo>
                  <a:lnTo>
                    <a:pt x="5995670" y="8419465"/>
                  </a:lnTo>
                  <a:lnTo>
                    <a:pt x="5995670" y="0"/>
                  </a:lnTo>
                  <a:lnTo>
                    <a:pt x="0" y="0"/>
                  </a:lnTo>
                  <a:lnTo>
                    <a:pt x="0" y="84194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897432" y="944625"/>
            <a:ext cx="5768340" cy="47256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600835">
              <a:lnSpc>
                <a:spcPct val="100000"/>
              </a:lnSpc>
              <a:spcBef>
                <a:spcPts val="95"/>
              </a:spcBef>
            </a:pPr>
            <a:r>
              <a:rPr dirty="0" sz="1300" spc="-65">
                <a:latin typeface="Arial"/>
                <a:cs typeface="Arial"/>
              </a:rPr>
              <a:t>Contoh </a:t>
            </a:r>
            <a:r>
              <a:rPr dirty="0" sz="1300" spc="-80">
                <a:latin typeface="Arial"/>
                <a:cs typeface="Arial"/>
              </a:rPr>
              <a:t>Lembar Kerja </a:t>
            </a:r>
            <a:r>
              <a:rPr dirty="0" sz="1300" spc="-114">
                <a:latin typeface="Arial"/>
                <a:cs typeface="Arial"/>
              </a:rPr>
              <a:t>Siswa </a:t>
            </a:r>
            <a:r>
              <a:rPr dirty="0" sz="1300" spc="-50">
                <a:latin typeface="Arial"/>
                <a:cs typeface="Arial"/>
              </a:rPr>
              <a:t>(Aktivitas</a:t>
            </a:r>
            <a:r>
              <a:rPr dirty="0" sz="1300" spc="-25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3)</a:t>
            </a:r>
            <a:endParaRPr sz="1300">
              <a:latin typeface="Arial"/>
              <a:cs typeface="Arial"/>
            </a:endParaRPr>
          </a:p>
          <a:p>
            <a:pPr marL="12700" marR="3067685">
              <a:lnSpc>
                <a:spcPct val="165800"/>
              </a:lnSpc>
              <a:spcBef>
                <a:spcPts val="5"/>
              </a:spcBef>
              <a:tabLst>
                <a:tab pos="1936750" algn="l"/>
                <a:tab pos="2691765" algn="l"/>
              </a:tabLst>
            </a:pPr>
            <a:r>
              <a:rPr dirty="0" sz="1200" spc="-95">
                <a:latin typeface="Arial"/>
                <a:cs typeface="Arial"/>
              </a:rPr>
              <a:t>Nama </a:t>
            </a:r>
            <a:r>
              <a:rPr dirty="0" sz="1200" spc="-100">
                <a:latin typeface="Arial"/>
                <a:cs typeface="Arial"/>
              </a:rPr>
              <a:t>Rumah</a:t>
            </a:r>
            <a:r>
              <a:rPr dirty="0" sz="1200" spc="-85">
                <a:latin typeface="Arial"/>
                <a:cs typeface="Arial"/>
              </a:rPr>
              <a:t> </a:t>
            </a:r>
            <a:r>
              <a:rPr dirty="0" sz="1200" spc="-60">
                <a:latin typeface="Arial"/>
                <a:cs typeface="Arial"/>
              </a:rPr>
              <a:t>Ibadah: 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	</a:t>
            </a:r>
            <a:r>
              <a:rPr dirty="0" sz="1200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                                         </a:t>
            </a:r>
            <a:r>
              <a:rPr dirty="0" sz="1200" spc="-55">
                <a:latin typeface="Arial"/>
                <a:cs typeface="Arial"/>
              </a:rPr>
              <a:t> </a:t>
            </a:r>
            <a:r>
              <a:rPr dirty="0" sz="1200" spc="-80">
                <a:latin typeface="Arial"/>
                <a:cs typeface="Arial"/>
              </a:rPr>
              <a:t>Lokasi:</a:t>
            </a:r>
            <a:r>
              <a:rPr dirty="0" sz="1200" spc="-65">
                <a:latin typeface="Arial"/>
                <a:cs typeface="Arial"/>
              </a:rPr>
              <a:t> 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903220" algn="l"/>
              </a:tabLst>
            </a:pPr>
            <a:r>
              <a:rPr dirty="0" sz="1200" spc="-95">
                <a:latin typeface="Arial"/>
                <a:cs typeface="Arial"/>
              </a:rPr>
              <a:t>Rumah </a:t>
            </a:r>
            <a:r>
              <a:rPr dirty="0" sz="1200" spc="-65">
                <a:latin typeface="Arial"/>
                <a:cs typeface="Arial"/>
              </a:rPr>
              <a:t>Ibadah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 spc="-90">
                <a:latin typeface="Arial"/>
                <a:cs typeface="Arial"/>
              </a:rPr>
              <a:t>Agama: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u="sng" sz="1200" spc="-6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935"/>
              </a:spcBef>
              <a:buAutoNum type="arabicPeriod"/>
              <a:tabLst>
                <a:tab pos="469900" algn="l"/>
              </a:tabLst>
            </a:pPr>
            <a:r>
              <a:rPr dirty="0" sz="1200" spc="-70">
                <a:latin typeface="Arial"/>
                <a:cs typeface="Arial"/>
              </a:rPr>
              <a:t>Tuliskan </a:t>
            </a:r>
            <a:r>
              <a:rPr dirty="0" sz="1200" spc="-65">
                <a:latin typeface="Arial"/>
                <a:cs typeface="Arial"/>
              </a:rPr>
              <a:t>sejarah </a:t>
            </a:r>
            <a:r>
              <a:rPr dirty="0" sz="1200" spc="-60">
                <a:latin typeface="Arial"/>
                <a:cs typeface="Arial"/>
              </a:rPr>
              <a:t>singkat </a:t>
            </a:r>
            <a:r>
              <a:rPr dirty="0" sz="1200" spc="-70">
                <a:latin typeface="Arial"/>
                <a:cs typeface="Arial"/>
              </a:rPr>
              <a:t>pembangunan </a:t>
            </a:r>
            <a:r>
              <a:rPr dirty="0" sz="1200" spc="-45">
                <a:latin typeface="Arial"/>
                <a:cs typeface="Arial"/>
              </a:rPr>
              <a:t>rumah </a:t>
            </a:r>
            <a:r>
              <a:rPr dirty="0" sz="1200" spc="-60">
                <a:latin typeface="Arial"/>
                <a:cs typeface="Arial"/>
              </a:rPr>
              <a:t>ibadah</a:t>
            </a:r>
            <a:r>
              <a:rPr dirty="0" sz="1200" spc="-7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ini!</a:t>
            </a:r>
            <a:endParaRPr sz="1200">
              <a:latin typeface="Arial"/>
              <a:cs typeface="Arial"/>
            </a:endParaRPr>
          </a:p>
          <a:p>
            <a:pPr marL="469265" marR="675640" indent="-228600">
              <a:lnSpc>
                <a:spcPct val="108300"/>
              </a:lnSpc>
              <a:spcBef>
                <a:spcPts val="15"/>
              </a:spcBef>
              <a:buAutoNum type="arabicPeriod"/>
              <a:tabLst>
                <a:tab pos="469900" algn="l"/>
              </a:tabLst>
            </a:pPr>
            <a:r>
              <a:rPr dirty="0" sz="1200" spc="-70">
                <a:latin typeface="Arial"/>
                <a:cs typeface="Arial"/>
              </a:rPr>
              <a:t>Tuliskan </a:t>
            </a:r>
            <a:r>
              <a:rPr dirty="0" sz="1200" spc="-65">
                <a:latin typeface="Arial"/>
                <a:cs typeface="Arial"/>
              </a:rPr>
              <a:t>mengenai </a:t>
            </a:r>
            <a:r>
              <a:rPr dirty="0" sz="1200" spc="-85">
                <a:latin typeface="Arial"/>
                <a:cs typeface="Arial"/>
              </a:rPr>
              <a:t>apa yang </a:t>
            </a:r>
            <a:r>
              <a:rPr dirty="0" sz="1200" spc="-65">
                <a:latin typeface="Arial"/>
                <a:cs typeface="Arial"/>
              </a:rPr>
              <a:t>disampaikan </a:t>
            </a:r>
            <a:r>
              <a:rPr dirty="0" sz="1200" spc="-50">
                <a:latin typeface="Arial"/>
                <a:cs typeface="Arial"/>
              </a:rPr>
              <a:t>oleh </a:t>
            </a:r>
            <a:r>
              <a:rPr dirty="0" sz="1200" spc="-70">
                <a:latin typeface="Arial"/>
                <a:cs typeface="Arial"/>
              </a:rPr>
              <a:t>pemuka </a:t>
            </a:r>
            <a:r>
              <a:rPr dirty="0" sz="1200" spc="-95">
                <a:latin typeface="Arial"/>
                <a:cs typeface="Arial"/>
              </a:rPr>
              <a:t>agama </a:t>
            </a:r>
            <a:r>
              <a:rPr dirty="0" sz="1200" spc="-20">
                <a:latin typeface="Arial"/>
                <a:cs typeface="Arial"/>
              </a:rPr>
              <a:t>ini </a:t>
            </a:r>
            <a:r>
              <a:rPr dirty="0" sz="1200" spc="-65">
                <a:latin typeface="Arial"/>
                <a:cs typeface="Arial"/>
              </a:rPr>
              <a:t>mengenai  persahabatan dalam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keberagaman.</a:t>
            </a:r>
            <a:endParaRPr sz="1200">
              <a:latin typeface="Arial"/>
              <a:cs typeface="Arial"/>
            </a:endParaRPr>
          </a:p>
          <a:p>
            <a:pPr marL="469265" marR="116205" indent="-228600">
              <a:lnSpc>
                <a:spcPct val="108300"/>
              </a:lnSpc>
              <a:buAutoNum type="arabicPeriod"/>
              <a:tabLst>
                <a:tab pos="469900" algn="l"/>
              </a:tabLst>
            </a:pPr>
            <a:r>
              <a:rPr dirty="0" sz="1200" spc="-85">
                <a:latin typeface="Arial"/>
                <a:cs typeface="Arial"/>
              </a:rPr>
              <a:t>Apakah ada </a:t>
            </a:r>
            <a:r>
              <a:rPr dirty="0" sz="1200" spc="-50">
                <a:latin typeface="Arial"/>
                <a:cs typeface="Arial"/>
              </a:rPr>
              <a:t>tantangan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50">
                <a:latin typeface="Arial"/>
                <a:cs typeface="Arial"/>
              </a:rPr>
              <a:t>dihadapi </a:t>
            </a:r>
            <a:r>
              <a:rPr dirty="0" sz="1200" spc="-80">
                <a:latin typeface="Arial"/>
                <a:cs typeface="Arial"/>
              </a:rPr>
              <a:t>selama </a:t>
            </a:r>
            <a:r>
              <a:rPr dirty="0" sz="1200" spc="-75">
                <a:latin typeface="Arial"/>
                <a:cs typeface="Arial"/>
              </a:rPr>
              <a:t>proses </a:t>
            </a:r>
            <a:r>
              <a:rPr dirty="0" sz="1200" spc="-40">
                <a:latin typeface="Arial"/>
                <a:cs typeface="Arial"/>
              </a:rPr>
              <a:t>pendirian </a:t>
            </a:r>
            <a:r>
              <a:rPr dirty="0" sz="1200" spc="-45">
                <a:latin typeface="Arial"/>
                <a:cs typeface="Arial"/>
              </a:rPr>
              <a:t>rumah </a:t>
            </a:r>
            <a:r>
              <a:rPr dirty="0" sz="1200" spc="-60">
                <a:latin typeface="Arial"/>
                <a:cs typeface="Arial"/>
              </a:rPr>
              <a:t>ibadah </a:t>
            </a:r>
            <a:r>
              <a:rPr dirty="0" sz="1200" spc="-40">
                <a:latin typeface="Arial"/>
                <a:cs typeface="Arial"/>
              </a:rPr>
              <a:t>ini? </a:t>
            </a:r>
            <a:r>
              <a:rPr dirty="0" sz="1200" spc="-105">
                <a:latin typeface="Arial"/>
                <a:cs typeface="Arial"/>
              </a:rPr>
              <a:t>Jika  </a:t>
            </a:r>
            <a:r>
              <a:rPr dirty="0" sz="1200" spc="-55">
                <a:latin typeface="Arial"/>
                <a:cs typeface="Arial"/>
              </a:rPr>
              <a:t>iya,</a:t>
            </a:r>
            <a:r>
              <a:rPr dirty="0" sz="1200" spc="-6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jelaskan.</a:t>
            </a:r>
            <a:endParaRPr sz="12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469900" algn="l"/>
              </a:tabLst>
            </a:pPr>
            <a:r>
              <a:rPr dirty="0" sz="1200" spc="-90">
                <a:latin typeface="Arial"/>
                <a:cs typeface="Arial"/>
              </a:rPr>
              <a:t>Bagaimana </a:t>
            </a:r>
            <a:r>
              <a:rPr dirty="0" sz="1200" spc="-50">
                <a:latin typeface="Arial"/>
                <a:cs typeface="Arial"/>
              </a:rPr>
              <a:t>tantangan </a:t>
            </a:r>
            <a:r>
              <a:rPr dirty="0" sz="1200" spc="-35">
                <a:latin typeface="Arial"/>
                <a:cs typeface="Arial"/>
              </a:rPr>
              <a:t>tersebut </a:t>
            </a:r>
            <a:r>
              <a:rPr dirty="0" sz="1200" spc="-75">
                <a:latin typeface="Arial"/>
                <a:cs typeface="Arial"/>
              </a:rPr>
              <a:t>bisa</a:t>
            </a:r>
            <a:r>
              <a:rPr dirty="0" sz="1200" spc="-65">
                <a:latin typeface="Arial"/>
                <a:cs typeface="Arial"/>
              </a:rPr>
              <a:t> terselesaikan?</a:t>
            </a:r>
            <a:endParaRPr sz="1200">
              <a:latin typeface="Arial"/>
              <a:cs typeface="Arial"/>
            </a:endParaRPr>
          </a:p>
          <a:p>
            <a:pPr marL="469265" marR="200660" indent="-228600">
              <a:lnSpc>
                <a:spcPct val="108300"/>
              </a:lnSpc>
              <a:buAutoNum type="arabicPeriod"/>
              <a:tabLst>
                <a:tab pos="469900" algn="l"/>
              </a:tabLst>
            </a:pPr>
            <a:r>
              <a:rPr dirty="0" sz="1200" spc="-85">
                <a:latin typeface="Arial"/>
                <a:cs typeface="Arial"/>
              </a:rPr>
              <a:t>Apakah </a:t>
            </a:r>
            <a:r>
              <a:rPr dirty="0" sz="1200" spc="-45">
                <a:latin typeface="Arial"/>
                <a:cs typeface="Arial"/>
              </a:rPr>
              <a:t>rumah </a:t>
            </a:r>
            <a:r>
              <a:rPr dirty="0" sz="1200" spc="-60">
                <a:latin typeface="Arial"/>
                <a:cs typeface="Arial"/>
              </a:rPr>
              <a:t>ibadah </a:t>
            </a:r>
            <a:r>
              <a:rPr dirty="0" sz="1200" spc="-20">
                <a:latin typeface="Arial"/>
                <a:cs typeface="Arial"/>
              </a:rPr>
              <a:t>ini </a:t>
            </a:r>
            <a:r>
              <a:rPr dirty="0" sz="1200" spc="-50">
                <a:latin typeface="Arial"/>
                <a:cs typeface="Arial"/>
              </a:rPr>
              <a:t>pernah </a:t>
            </a:r>
            <a:r>
              <a:rPr dirty="0" sz="1200" spc="-70">
                <a:latin typeface="Arial"/>
                <a:cs typeface="Arial"/>
              </a:rPr>
              <a:t>melakukan </a:t>
            </a:r>
            <a:r>
              <a:rPr dirty="0" sz="1200" spc="-60">
                <a:latin typeface="Arial"/>
                <a:cs typeface="Arial"/>
              </a:rPr>
              <a:t>kegiatan bersama/kerjasama </a:t>
            </a:r>
            <a:r>
              <a:rPr dirty="0" sz="1200" spc="-75">
                <a:latin typeface="Arial"/>
                <a:cs typeface="Arial"/>
              </a:rPr>
              <a:t>dengan  </a:t>
            </a:r>
            <a:r>
              <a:rPr dirty="0" sz="1200" spc="-45">
                <a:latin typeface="Arial"/>
                <a:cs typeface="Arial"/>
              </a:rPr>
              <a:t>rumah </a:t>
            </a:r>
            <a:r>
              <a:rPr dirty="0" sz="1200" spc="-60">
                <a:latin typeface="Arial"/>
                <a:cs typeface="Arial"/>
              </a:rPr>
              <a:t>ibadah </a:t>
            </a:r>
            <a:r>
              <a:rPr dirty="0" sz="1200" spc="-40">
                <a:latin typeface="Arial"/>
                <a:cs typeface="Arial"/>
              </a:rPr>
              <a:t>lain dari </a:t>
            </a:r>
            <a:r>
              <a:rPr dirty="0" sz="1200" spc="-95">
                <a:latin typeface="Arial"/>
                <a:cs typeface="Arial"/>
              </a:rPr>
              <a:t>agama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105">
                <a:latin typeface="Arial"/>
                <a:cs typeface="Arial"/>
              </a:rPr>
              <a:t>sama? Jika </a:t>
            </a:r>
            <a:r>
              <a:rPr dirty="0" sz="1200" spc="-55">
                <a:latin typeface="Arial"/>
                <a:cs typeface="Arial"/>
              </a:rPr>
              <a:t>iya, </a:t>
            </a:r>
            <a:r>
              <a:rPr dirty="0" sz="1200" spc="-85">
                <a:latin typeface="Arial"/>
                <a:cs typeface="Arial"/>
              </a:rPr>
              <a:t>apa </a:t>
            </a:r>
            <a:r>
              <a:rPr dirty="0" sz="1200" spc="-60">
                <a:latin typeface="Arial"/>
                <a:cs typeface="Arial"/>
              </a:rPr>
              <a:t>kegiatan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55">
                <a:latin typeface="Arial"/>
                <a:cs typeface="Arial"/>
              </a:rPr>
              <a:t>dilakukan </a:t>
            </a:r>
            <a:r>
              <a:rPr dirty="0" sz="1200" spc="-65">
                <a:latin typeface="Arial"/>
                <a:cs typeface="Arial"/>
              </a:rPr>
              <a:t>dan  </a:t>
            </a:r>
            <a:r>
              <a:rPr dirty="0" sz="1200" spc="-75">
                <a:latin typeface="Arial"/>
                <a:cs typeface="Arial"/>
              </a:rPr>
              <a:t>seberapa </a:t>
            </a:r>
            <a:r>
              <a:rPr dirty="0" sz="1200" spc="-5">
                <a:latin typeface="Arial"/>
                <a:cs typeface="Arial"/>
              </a:rPr>
              <a:t>rutin </a:t>
            </a:r>
            <a:r>
              <a:rPr dirty="0" sz="1200" spc="-20">
                <a:latin typeface="Arial"/>
                <a:cs typeface="Arial"/>
              </a:rPr>
              <a:t>ini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dilakukan?</a:t>
            </a:r>
            <a:endParaRPr sz="1200">
              <a:latin typeface="Arial"/>
              <a:cs typeface="Arial"/>
            </a:endParaRPr>
          </a:p>
          <a:p>
            <a:pPr marL="469265" indent="-228600">
              <a:lnSpc>
                <a:spcPct val="100000"/>
              </a:lnSpc>
              <a:spcBef>
                <a:spcPts val="120"/>
              </a:spcBef>
              <a:buAutoNum type="arabicPeriod"/>
              <a:tabLst>
                <a:tab pos="469900" algn="l"/>
              </a:tabLst>
            </a:pPr>
            <a:r>
              <a:rPr dirty="0" sz="1200" spc="-85">
                <a:latin typeface="Arial"/>
                <a:cs typeface="Arial"/>
              </a:rPr>
              <a:t>Apakah </a:t>
            </a:r>
            <a:r>
              <a:rPr dirty="0" sz="1200" spc="-45">
                <a:latin typeface="Arial"/>
                <a:cs typeface="Arial"/>
              </a:rPr>
              <a:t>rumah </a:t>
            </a:r>
            <a:r>
              <a:rPr dirty="0" sz="1200" spc="-60">
                <a:latin typeface="Arial"/>
                <a:cs typeface="Arial"/>
              </a:rPr>
              <a:t>ibadah </a:t>
            </a:r>
            <a:r>
              <a:rPr dirty="0" sz="1200" spc="-20">
                <a:latin typeface="Arial"/>
                <a:cs typeface="Arial"/>
              </a:rPr>
              <a:t>ini </a:t>
            </a:r>
            <a:r>
              <a:rPr dirty="0" sz="1200" spc="-50">
                <a:latin typeface="Arial"/>
                <a:cs typeface="Arial"/>
              </a:rPr>
              <a:t>pernah </a:t>
            </a:r>
            <a:r>
              <a:rPr dirty="0" sz="1200" spc="-65">
                <a:latin typeface="Arial"/>
                <a:cs typeface="Arial"/>
              </a:rPr>
              <a:t>melakukan </a:t>
            </a:r>
            <a:r>
              <a:rPr dirty="0" sz="1200" spc="-60">
                <a:latin typeface="Arial"/>
                <a:cs typeface="Arial"/>
              </a:rPr>
              <a:t>kegiatan bersama/kerjasama</a:t>
            </a:r>
            <a:r>
              <a:rPr dirty="0" sz="1200" spc="-114">
                <a:latin typeface="Arial"/>
                <a:cs typeface="Arial"/>
              </a:rPr>
              <a:t> </a:t>
            </a:r>
            <a:r>
              <a:rPr dirty="0" sz="1200" spc="-75">
                <a:latin typeface="Arial"/>
                <a:cs typeface="Arial"/>
              </a:rPr>
              <a:t>dengan</a:t>
            </a:r>
            <a:endParaRPr sz="1200">
              <a:latin typeface="Arial"/>
              <a:cs typeface="Arial"/>
            </a:endParaRPr>
          </a:p>
          <a:p>
            <a:pPr marL="469265" marR="11430">
              <a:lnSpc>
                <a:spcPct val="108300"/>
              </a:lnSpc>
              <a:spcBef>
                <a:spcPts val="10"/>
              </a:spcBef>
            </a:pPr>
            <a:r>
              <a:rPr dirty="0" sz="1200" spc="-45">
                <a:latin typeface="Arial"/>
                <a:cs typeface="Arial"/>
              </a:rPr>
              <a:t>rumah </a:t>
            </a:r>
            <a:r>
              <a:rPr dirty="0" sz="1200" spc="-60">
                <a:latin typeface="Arial"/>
                <a:cs typeface="Arial"/>
              </a:rPr>
              <a:t>ibadah </a:t>
            </a:r>
            <a:r>
              <a:rPr dirty="0" sz="1200" spc="-40">
                <a:latin typeface="Arial"/>
                <a:cs typeface="Arial"/>
              </a:rPr>
              <a:t>lain dari </a:t>
            </a:r>
            <a:r>
              <a:rPr dirty="0" sz="1200" spc="-95">
                <a:latin typeface="Arial"/>
                <a:cs typeface="Arial"/>
              </a:rPr>
              <a:t>agama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65">
                <a:latin typeface="Arial"/>
                <a:cs typeface="Arial"/>
              </a:rPr>
              <a:t>berbeda? </a:t>
            </a:r>
            <a:r>
              <a:rPr dirty="0" sz="1200" spc="-105">
                <a:latin typeface="Arial"/>
                <a:cs typeface="Arial"/>
              </a:rPr>
              <a:t>Jika </a:t>
            </a:r>
            <a:r>
              <a:rPr dirty="0" sz="1200" spc="-55">
                <a:latin typeface="Arial"/>
                <a:cs typeface="Arial"/>
              </a:rPr>
              <a:t>iya, </a:t>
            </a:r>
            <a:r>
              <a:rPr dirty="0" sz="1200" spc="-85">
                <a:latin typeface="Arial"/>
                <a:cs typeface="Arial"/>
              </a:rPr>
              <a:t>apa </a:t>
            </a:r>
            <a:r>
              <a:rPr dirty="0" sz="1200" spc="-60">
                <a:latin typeface="Arial"/>
                <a:cs typeface="Arial"/>
              </a:rPr>
              <a:t>kegiatan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60">
                <a:latin typeface="Arial"/>
                <a:cs typeface="Arial"/>
              </a:rPr>
              <a:t>dilakukan </a:t>
            </a:r>
            <a:r>
              <a:rPr dirty="0" sz="1200" spc="-65">
                <a:latin typeface="Arial"/>
                <a:cs typeface="Arial"/>
              </a:rPr>
              <a:t>dan  </a:t>
            </a:r>
            <a:r>
              <a:rPr dirty="0" sz="1200" spc="-75">
                <a:latin typeface="Arial"/>
                <a:cs typeface="Arial"/>
              </a:rPr>
              <a:t>seberapa </a:t>
            </a:r>
            <a:r>
              <a:rPr dirty="0" sz="1200" spc="-5">
                <a:latin typeface="Arial"/>
                <a:cs typeface="Arial"/>
              </a:rPr>
              <a:t>rutin </a:t>
            </a:r>
            <a:r>
              <a:rPr dirty="0" sz="1200" spc="-20">
                <a:latin typeface="Arial"/>
                <a:cs typeface="Arial"/>
              </a:rPr>
              <a:t>ini</a:t>
            </a:r>
            <a:r>
              <a:rPr dirty="0" sz="1200" spc="-120">
                <a:latin typeface="Arial"/>
                <a:cs typeface="Arial"/>
              </a:rPr>
              <a:t> </a:t>
            </a:r>
            <a:r>
              <a:rPr dirty="0" sz="1200" spc="-65">
                <a:latin typeface="Arial"/>
                <a:cs typeface="Arial"/>
              </a:rPr>
              <a:t>dilakukan?</a:t>
            </a:r>
            <a:endParaRPr sz="1200">
              <a:latin typeface="Arial"/>
              <a:cs typeface="Arial"/>
            </a:endParaRPr>
          </a:p>
          <a:p>
            <a:pPr marL="469265" marR="5080" indent="-228600">
              <a:lnSpc>
                <a:spcPct val="108300"/>
              </a:lnSpc>
              <a:buAutoNum type="arabicPeriod" startAt="7"/>
              <a:tabLst>
                <a:tab pos="469900" algn="l"/>
              </a:tabLst>
            </a:pPr>
            <a:r>
              <a:rPr dirty="0" sz="1200" spc="-20">
                <a:latin typeface="Arial"/>
                <a:cs typeface="Arial"/>
              </a:rPr>
              <a:t>Menurut </a:t>
            </a:r>
            <a:r>
              <a:rPr dirty="0" sz="1200" spc="-70">
                <a:latin typeface="Arial"/>
                <a:cs typeface="Arial"/>
              </a:rPr>
              <a:t>pemuka </a:t>
            </a:r>
            <a:r>
              <a:rPr dirty="0" sz="1200" spc="-95">
                <a:latin typeface="Arial"/>
                <a:cs typeface="Arial"/>
              </a:rPr>
              <a:t>agama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70">
                <a:latin typeface="Arial"/>
                <a:cs typeface="Arial"/>
              </a:rPr>
              <a:t>kamu </a:t>
            </a:r>
            <a:r>
              <a:rPr dirty="0" sz="1200" spc="-30">
                <a:latin typeface="Arial"/>
                <a:cs typeface="Arial"/>
              </a:rPr>
              <a:t>temui, </a:t>
            </a:r>
            <a:r>
              <a:rPr dirty="0" sz="1200" spc="-80">
                <a:latin typeface="Arial"/>
                <a:cs typeface="Arial"/>
              </a:rPr>
              <a:t>apakah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75">
                <a:latin typeface="Arial"/>
                <a:cs typeface="Arial"/>
              </a:rPr>
              <a:t>bisa </a:t>
            </a:r>
            <a:r>
              <a:rPr dirty="0" sz="1200" spc="-55">
                <a:latin typeface="Arial"/>
                <a:cs typeface="Arial"/>
              </a:rPr>
              <a:t>dilakukan </a:t>
            </a:r>
            <a:r>
              <a:rPr dirty="0" sz="1200" spc="-35">
                <a:latin typeface="Arial"/>
                <a:cs typeface="Arial"/>
              </a:rPr>
              <a:t>untuk </a:t>
            </a:r>
            <a:r>
              <a:rPr dirty="0" sz="1200" spc="-70">
                <a:latin typeface="Arial"/>
                <a:cs typeface="Arial"/>
              </a:rPr>
              <a:t>menjaga  </a:t>
            </a:r>
            <a:r>
              <a:rPr dirty="0" sz="1200" spc="-60">
                <a:latin typeface="Arial"/>
                <a:cs typeface="Arial"/>
              </a:rPr>
              <a:t>keharmonisan </a:t>
            </a:r>
            <a:r>
              <a:rPr dirty="0" sz="1200" spc="-35">
                <a:latin typeface="Arial"/>
                <a:cs typeface="Arial"/>
              </a:rPr>
              <a:t>antar </a:t>
            </a:r>
            <a:r>
              <a:rPr dirty="0" sz="1200" spc="-40">
                <a:latin typeface="Arial"/>
                <a:cs typeface="Arial"/>
              </a:rPr>
              <a:t>umat </a:t>
            </a:r>
            <a:r>
              <a:rPr dirty="0" sz="1200" spc="-75">
                <a:latin typeface="Arial"/>
                <a:cs typeface="Arial"/>
              </a:rPr>
              <a:t>beragama </a:t>
            </a:r>
            <a:r>
              <a:rPr dirty="0" sz="1200" spc="-25">
                <a:latin typeface="Arial"/>
                <a:cs typeface="Arial"/>
              </a:rPr>
              <a:t>di</a:t>
            </a:r>
            <a:r>
              <a:rPr dirty="0" sz="1200" spc="-100">
                <a:latin typeface="Arial"/>
                <a:cs typeface="Arial"/>
              </a:rPr>
              <a:t> </a:t>
            </a:r>
            <a:r>
              <a:rPr dirty="0" sz="1200" spc="-70">
                <a:latin typeface="Arial"/>
                <a:cs typeface="Arial"/>
              </a:rPr>
              <a:t>Indonesia?</a:t>
            </a:r>
            <a:endParaRPr sz="1200">
              <a:latin typeface="Arial"/>
              <a:cs typeface="Arial"/>
            </a:endParaRPr>
          </a:p>
          <a:p>
            <a:pPr marL="469265" marR="117475" indent="-228600">
              <a:lnSpc>
                <a:spcPts val="1570"/>
              </a:lnSpc>
              <a:spcBef>
                <a:spcPts val="65"/>
              </a:spcBef>
              <a:buAutoNum type="arabicPeriod" startAt="7"/>
              <a:tabLst>
                <a:tab pos="469900" algn="l"/>
              </a:tabLst>
            </a:pPr>
            <a:r>
              <a:rPr dirty="0" sz="1200" spc="-20">
                <a:latin typeface="Arial"/>
                <a:cs typeface="Arial"/>
              </a:rPr>
              <a:t>Menurut </a:t>
            </a:r>
            <a:r>
              <a:rPr dirty="0" sz="1200" spc="-70">
                <a:latin typeface="Arial"/>
                <a:cs typeface="Arial"/>
              </a:rPr>
              <a:t>pemuka </a:t>
            </a:r>
            <a:r>
              <a:rPr dirty="0" sz="1200" spc="-95">
                <a:latin typeface="Arial"/>
                <a:cs typeface="Arial"/>
              </a:rPr>
              <a:t>agama </a:t>
            </a:r>
            <a:r>
              <a:rPr dirty="0" sz="1200" spc="-85">
                <a:latin typeface="Arial"/>
                <a:cs typeface="Arial"/>
              </a:rPr>
              <a:t>yang </a:t>
            </a:r>
            <a:r>
              <a:rPr dirty="0" sz="1200" spc="-70">
                <a:latin typeface="Arial"/>
                <a:cs typeface="Arial"/>
              </a:rPr>
              <a:t>kamu </a:t>
            </a:r>
            <a:r>
              <a:rPr dirty="0" sz="1200" spc="-30">
                <a:latin typeface="Arial"/>
                <a:cs typeface="Arial"/>
              </a:rPr>
              <a:t>temui, </a:t>
            </a:r>
            <a:r>
              <a:rPr dirty="0" sz="1200" spc="-75">
                <a:latin typeface="Arial"/>
                <a:cs typeface="Arial"/>
              </a:rPr>
              <a:t>bagaimana </a:t>
            </a:r>
            <a:r>
              <a:rPr dirty="0" sz="1200" spc="-45">
                <a:latin typeface="Arial"/>
                <a:cs typeface="Arial"/>
              </a:rPr>
              <a:t>praktek </a:t>
            </a:r>
            <a:r>
              <a:rPr dirty="0" sz="1200" spc="-70">
                <a:latin typeface="Arial"/>
                <a:cs typeface="Arial"/>
              </a:rPr>
              <a:t>Bhinneka </a:t>
            </a:r>
            <a:r>
              <a:rPr dirty="0" sz="1200" spc="-85">
                <a:latin typeface="Arial"/>
                <a:cs typeface="Arial"/>
              </a:rPr>
              <a:t>Tunggal </a:t>
            </a:r>
            <a:r>
              <a:rPr dirty="0" sz="1200" spc="-75">
                <a:latin typeface="Arial"/>
                <a:cs typeface="Arial"/>
              </a:rPr>
              <a:t>Ika  </a:t>
            </a:r>
            <a:r>
              <a:rPr dirty="0" sz="1200" spc="-85">
                <a:latin typeface="Arial"/>
                <a:cs typeface="Arial"/>
              </a:rPr>
              <a:t>yang ada </a:t>
            </a:r>
            <a:r>
              <a:rPr dirty="0" sz="1200" spc="-25">
                <a:latin typeface="Arial"/>
                <a:cs typeface="Arial"/>
              </a:rPr>
              <a:t>di </a:t>
            </a:r>
            <a:r>
              <a:rPr dirty="0" sz="1200" spc="-65">
                <a:latin typeface="Arial"/>
                <a:cs typeface="Arial"/>
              </a:rPr>
              <a:t>Indonesia </a:t>
            </a:r>
            <a:r>
              <a:rPr dirty="0" sz="1200" spc="-75">
                <a:latin typeface="Arial"/>
                <a:cs typeface="Arial"/>
              </a:rPr>
              <a:t>saat </a:t>
            </a:r>
            <a:r>
              <a:rPr dirty="0" sz="1200" spc="-40">
                <a:latin typeface="Arial"/>
                <a:cs typeface="Arial"/>
              </a:rPr>
              <a:t>ini? </a:t>
            </a:r>
            <a:r>
              <a:rPr dirty="0" sz="1200" spc="-85">
                <a:latin typeface="Arial"/>
                <a:cs typeface="Arial"/>
              </a:rPr>
              <a:t>Apakah </a:t>
            </a:r>
            <a:r>
              <a:rPr dirty="0" sz="1200" spc="-75">
                <a:latin typeface="Arial"/>
                <a:cs typeface="Arial"/>
              </a:rPr>
              <a:t>sudah </a:t>
            </a:r>
            <a:r>
              <a:rPr dirty="0" sz="1200" spc="-70">
                <a:latin typeface="Arial"/>
                <a:cs typeface="Arial"/>
              </a:rPr>
              <a:t>baik?</a:t>
            </a:r>
            <a:r>
              <a:rPr dirty="0" sz="1200" spc="-40">
                <a:latin typeface="Arial"/>
                <a:cs typeface="Arial"/>
              </a:rPr>
              <a:t> </a:t>
            </a:r>
            <a:r>
              <a:rPr dirty="0" sz="1200" spc="-90">
                <a:latin typeface="Arial"/>
                <a:cs typeface="Arial"/>
              </a:rPr>
              <a:t>Jelaskan.</a:t>
            </a:r>
            <a:endParaRPr sz="1200">
              <a:latin typeface="Arial"/>
              <a:cs typeface="Arial"/>
            </a:endParaRPr>
          </a:p>
          <a:p>
            <a:pPr algn="ctr" marL="59690">
              <a:lnSpc>
                <a:spcPct val="100000"/>
              </a:lnSpc>
              <a:spcBef>
                <a:spcPts val="840"/>
              </a:spcBef>
            </a:pPr>
            <a:r>
              <a:rPr dirty="0" sz="1300" spc="-55">
                <a:latin typeface="Arial"/>
                <a:cs typeface="Arial"/>
              </a:rPr>
              <a:t>Foto </a:t>
            </a:r>
            <a:r>
              <a:rPr dirty="0" sz="1300" spc="-85">
                <a:latin typeface="Arial"/>
                <a:cs typeface="Arial"/>
              </a:rPr>
              <a:t>selama</a:t>
            </a:r>
            <a:r>
              <a:rPr dirty="0" sz="1300" spc="-100">
                <a:latin typeface="Arial"/>
                <a:cs typeface="Arial"/>
              </a:rPr>
              <a:t> </a:t>
            </a:r>
            <a:r>
              <a:rPr dirty="0" sz="1300" spc="-60">
                <a:latin typeface="Arial"/>
                <a:cs typeface="Arial"/>
              </a:rPr>
              <a:t>kunjungan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508760" y="5815583"/>
            <a:ext cx="4618990" cy="3176905"/>
            <a:chOff x="1508760" y="5815583"/>
            <a:chExt cx="4618990" cy="3176905"/>
          </a:xfrm>
        </p:grpSpPr>
        <p:sp>
          <p:nvSpPr>
            <p:cNvPr id="7" name="object 7"/>
            <p:cNvSpPr/>
            <p:nvPr/>
          </p:nvSpPr>
          <p:spPr>
            <a:xfrm>
              <a:off x="1575816" y="5891783"/>
              <a:ext cx="2163318" cy="14119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823716" y="5815583"/>
              <a:ext cx="2207514" cy="146532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08760" y="7373111"/>
              <a:ext cx="2189226" cy="161925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776472" y="7392923"/>
              <a:ext cx="2350770" cy="157810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4079"/>
            <a:ext cx="5370830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latin typeface="Carlito"/>
                <a:cs typeface="Carlito"/>
              </a:rPr>
              <a:t>Kegiatan</a:t>
            </a:r>
            <a:r>
              <a:rPr dirty="0" sz="120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Pengayaan</a:t>
            </a:r>
            <a:endParaRPr sz="1200">
              <a:latin typeface="Carlito"/>
              <a:cs typeface="Carlito"/>
            </a:endParaRPr>
          </a:p>
          <a:p>
            <a:pPr marL="12700" marR="5080">
              <a:lnSpc>
                <a:spcPct val="152500"/>
              </a:lnSpc>
              <a:spcBef>
                <a:spcPts val="805"/>
              </a:spcBef>
            </a:pPr>
            <a:r>
              <a:rPr dirty="0" sz="1200" spc="-5">
                <a:latin typeface="Carlito"/>
                <a:cs typeface="Carlito"/>
              </a:rPr>
              <a:t>Setelah kunjungan rumah ibadah, siswa dapat menggunakan lembar kerja kunjungan  untuk membuat </a:t>
            </a:r>
            <a:r>
              <a:rPr dirty="0" sz="1200" spc="-10">
                <a:latin typeface="Carlito"/>
                <a:cs typeface="Carlito"/>
              </a:rPr>
              <a:t>sebuah </a:t>
            </a:r>
            <a:r>
              <a:rPr dirty="0" sz="1200" spc="-5" i="1">
                <a:latin typeface="Carlito"/>
                <a:cs typeface="Carlito"/>
              </a:rPr>
              <a:t>collage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sudut sekolah (seperti mading)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berisi pameran  foto beserta pengalaman kunjungan </a:t>
            </a:r>
            <a:r>
              <a:rPr dirty="0" sz="1200">
                <a:latin typeface="Carlito"/>
                <a:cs typeface="Carlito"/>
              </a:rPr>
              <a:t>mereka. </a:t>
            </a:r>
            <a:r>
              <a:rPr dirty="0" sz="1200" spc="-5">
                <a:latin typeface="Carlito"/>
                <a:cs typeface="Carlito"/>
              </a:rPr>
              <a:t>Rubrik penilaian </a:t>
            </a:r>
            <a:r>
              <a:rPr dirty="0" sz="1200" spc="-5" i="1">
                <a:latin typeface="Carlito"/>
                <a:cs typeface="Carlito"/>
              </a:rPr>
              <a:t>collage </a:t>
            </a:r>
            <a:r>
              <a:rPr dirty="0" sz="1200">
                <a:latin typeface="Carlito"/>
                <a:cs typeface="Carlito"/>
              </a:rPr>
              <a:t>ini</a:t>
            </a:r>
            <a:r>
              <a:rPr dirty="0" sz="1200" spc="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terlampir.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17632" y="2234782"/>
            <a:ext cx="6115896" cy="3994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22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554420"/>
            <a:ext cx="5429250" cy="780923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algn="just" marL="12700" marR="153035">
              <a:lnSpc>
                <a:spcPct val="152600"/>
              </a:lnSpc>
              <a:spcBef>
                <a:spcPts val="160"/>
              </a:spcBef>
            </a:pPr>
            <a:r>
              <a:rPr dirty="0" sz="1300" spc="-10" b="1">
                <a:latin typeface="Carlito"/>
                <a:cs typeface="Carlito"/>
              </a:rPr>
              <a:t>Dimensi </a:t>
            </a:r>
            <a:r>
              <a:rPr dirty="0" sz="1300" spc="-5" b="1">
                <a:latin typeface="Carlito"/>
                <a:cs typeface="Carlito"/>
              </a:rPr>
              <a:t>Profil Pelajar Pancasila yang dikembangkan: </a:t>
            </a:r>
            <a:r>
              <a:rPr dirty="0" sz="1300" spc="-5">
                <a:latin typeface="Carlito"/>
                <a:cs typeface="Carlito"/>
              </a:rPr>
              <a:t>Kebhinekaan Global </a:t>
            </a:r>
            <a:r>
              <a:rPr dirty="0" sz="1200">
                <a:latin typeface="Carlito"/>
                <a:cs typeface="Carlito"/>
              </a:rPr>
              <a:t>dan  </a:t>
            </a:r>
            <a:r>
              <a:rPr dirty="0" sz="1200" spc="-5">
                <a:latin typeface="Carlito"/>
                <a:cs typeface="Carlito"/>
              </a:rPr>
              <a:t>Berpikir</a:t>
            </a:r>
            <a:r>
              <a:rPr dirty="0" sz="1200">
                <a:latin typeface="Carlito"/>
                <a:cs typeface="Carlito"/>
              </a:rPr>
              <a:t> Kritis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5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Waktu</a:t>
            </a:r>
            <a:r>
              <a:rPr dirty="0" sz="1100" spc="-5" b="1">
                <a:latin typeface="Carlito"/>
                <a:cs typeface="Carlito"/>
              </a:rPr>
              <a:t>: </a:t>
            </a:r>
            <a:r>
              <a:rPr dirty="0" sz="1200">
                <a:latin typeface="Carlito"/>
                <a:cs typeface="Carlito"/>
              </a:rPr>
              <a:t>3 jam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200" spc="-5">
                <a:latin typeface="Carlito"/>
                <a:cs typeface="Carlito"/>
              </a:rPr>
              <a:t>Laptop, Proyektor, Buku,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Alat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Tulis</a:t>
            </a:r>
            <a:endParaRPr sz="1200">
              <a:latin typeface="Carlito"/>
              <a:cs typeface="Carlito"/>
            </a:endParaRPr>
          </a:p>
          <a:p>
            <a:pPr marL="12700" marR="3931285">
              <a:lnSpc>
                <a:spcPct val="204000"/>
              </a:lnSpc>
            </a:pPr>
            <a:r>
              <a:rPr dirty="0" sz="1300" spc="-5" b="1">
                <a:latin typeface="Carlito"/>
                <a:cs typeface="Carlito"/>
              </a:rPr>
              <a:t>Peran Guru: </a:t>
            </a:r>
            <a:r>
              <a:rPr dirty="0" sz="1200" spc="-5">
                <a:latin typeface="Carlito"/>
                <a:cs typeface="Carlito"/>
              </a:rPr>
              <a:t>Fasilitator  </a:t>
            </a:r>
            <a:r>
              <a:rPr dirty="0" sz="1300" spc="-5" b="1">
                <a:latin typeface="Carlito"/>
                <a:cs typeface="Carlito"/>
              </a:rPr>
              <a:t>Pelaksanaan  </a:t>
            </a:r>
            <a:r>
              <a:rPr dirty="0" sz="1200" spc="-5" b="1">
                <a:latin typeface="Carlito"/>
                <a:cs typeface="Carlito"/>
              </a:rPr>
              <a:t>1.Persiapan</a:t>
            </a:r>
            <a:r>
              <a:rPr dirty="0" sz="1200" spc="-1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Guru</a:t>
            </a:r>
            <a:endParaRPr sz="1200">
              <a:latin typeface="Carlito"/>
              <a:cs typeface="Carlito"/>
            </a:endParaRPr>
          </a:p>
          <a:p>
            <a:pPr algn="just" marL="421005" marR="6985" indent="-228600">
              <a:lnSpc>
                <a:spcPct val="152500"/>
              </a:lnSpc>
              <a:spcBef>
                <a:spcPts val="805"/>
              </a:spcBef>
              <a:buAutoNum type="alphaLcPeriod"/>
              <a:tabLst>
                <a:tab pos="421640" algn="l"/>
              </a:tabLst>
            </a:pP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mencari tahu </a:t>
            </a:r>
            <a:r>
              <a:rPr dirty="0" sz="1200">
                <a:latin typeface="Carlito"/>
                <a:cs typeface="Carlito"/>
              </a:rPr>
              <a:t>mengenai film </a:t>
            </a:r>
            <a:r>
              <a:rPr dirty="0" sz="1200" spc="-5">
                <a:latin typeface="Carlito"/>
                <a:cs typeface="Carlito"/>
              </a:rPr>
              <a:t>ini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dua komunitas keyakinan yang akan  dibahas. Jika memakai film “Atas </a:t>
            </a:r>
            <a:r>
              <a:rPr dirty="0" sz="1200">
                <a:latin typeface="Carlito"/>
                <a:cs typeface="Carlito"/>
              </a:rPr>
              <a:t>Nama </a:t>
            </a:r>
            <a:r>
              <a:rPr dirty="0" sz="1200" spc="-5">
                <a:latin typeface="Carlito"/>
                <a:cs typeface="Carlito"/>
              </a:rPr>
              <a:t>Percaya”, </a:t>
            </a:r>
            <a:r>
              <a:rPr dirty="0" sz="1200">
                <a:latin typeface="Carlito"/>
                <a:cs typeface="Carlito"/>
              </a:rPr>
              <a:t>salah </a:t>
            </a:r>
            <a:r>
              <a:rPr dirty="0" sz="1200" spc="-5">
                <a:latin typeface="Carlito"/>
                <a:cs typeface="Carlito"/>
              </a:rPr>
              <a:t>satu sumber </a:t>
            </a:r>
            <a:r>
              <a:rPr dirty="0" sz="1200" spc="-10">
                <a:latin typeface="Carlito"/>
                <a:cs typeface="Carlito"/>
              </a:rPr>
              <a:t>yang </a:t>
            </a:r>
            <a:r>
              <a:rPr dirty="0" sz="1200">
                <a:latin typeface="Carlito"/>
                <a:cs typeface="Carlito"/>
              </a:rPr>
              <a:t>bisa  dibaca </a:t>
            </a:r>
            <a:r>
              <a:rPr dirty="0" sz="1200" spc="-5">
                <a:latin typeface="Carlito"/>
                <a:cs typeface="Carlito"/>
              </a:rPr>
              <a:t>adalah bacaan pendamping </a:t>
            </a:r>
            <a:r>
              <a:rPr dirty="0" sz="1200">
                <a:latin typeface="Carlito"/>
                <a:cs typeface="Carlito"/>
              </a:rPr>
              <a:t>dari film ini yang </a:t>
            </a:r>
            <a:r>
              <a:rPr dirty="0" sz="1200" spc="-10">
                <a:latin typeface="Carlito"/>
                <a:cs typeface="Carlito"/>
              </a:rPr>
              <a:t>dapat </a:t>
            </a:r>
            <a:r>
              <a:rPr dirty="0" sz="1200" spc="-5">
                <a:latin typeface="Carlito"/>
                <a:cs typeface="Carlito"/>
              </a:rPr>
              <a:t>diakses pada tautan: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 https://indonesianpluralities.org/bahan-bacaan-film-atas-nama-percaya/</a:t>
            </a:r>
            <a:endParaRPr sz="1200">
              <a:latin typeface="Carlito"/>
              <a:cs typeface="Carlito"/>
            </a:endParaRPr>
          </a:p>
          <a:p>
            <a:pPr algn="just" marL="421005" indent="-229235">
              <a:lnSpc>
                <a:spcPct val="100000"/>
              </a:lnSpc>
              <a:spcBef>
                <a:spcPts val="770"/>
              </a:spcBef>
              <a:buAutoNum type="alphaLcPeriod"/>
              <a:tabLst>
                <a:tab pos="421640" algn="l"/>
              </a:tabLst>
            </a:pPr>
            <a:r>
              <a:rPr dirty="0" sz="1200">
                <a:latin typeface="Carlito"/>
                <a:cs typeface="Carlito"/>
              </a:rPr>
              <a:t>Guru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mengumpulkan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dalam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ruangan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dapat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memutar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film</a:t>
            </a:r>
            <a:r>
              <a:rPr dirty="0" sz="1200" spc="-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dengan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baik.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</a:pPr>
            <a:r>
              <a:rPr dirty="0" sz="1200" b="1">
                <a:latin typeface="Carlito"/>
                <a:cs typeface="Carlito"/>
              </a:rPr>
              <a:t>2 </a:t>
            </a:r>
            <a:r>
              <a:rPr dirty="0" sz="1200" spc="-5" b="1">
                <a:latin typeface="Carlito"/>
                <a:cs typeface="Carlito"/>
              </a:rPr>
              <a:t>.Perkenalan Tujuan</a:t>
            </a:r>
            <a:r>
              <a:rPr dirty="0" sz="1200" spc="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Nobar.</a:t>
            </a:r>
            <a:endParaRPr sz="1200">
              <a:latin typeface="Carlito"/>
              <a:cs typeface="Carlito"/>
            </a:endParaRPr>
          </a:p>
          <a:p>
            <a:pPr algn="just" marL="240665" marR="5080">
              <a:lnSpc>
                <a:spcPct val="152700"/>
              </a:lnSpc>
              <a:spcBef>
                <a:spcPts val="800"/>
              </a:spcBef>
            </a:pPr>
            <a:r>
              <a:rPr dirty="0" sz="1200" spc="-5">
                <a:latin typeface="Carlito"/>
                <a:cs typeface="Carlito"/>
              </a:rPr>
              <a:t>Sebelum film diputar, guru menjelaskan secara singkat tujuan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pembuatan </a:t>
            </a:r>
            <a:r>
              <a:rPr dirty="0" sz="1200">
                <a:latin typeface="Carlito"/>
                <a:cs typeface="Carlito"/>
              </a:rPr>
              <a:t>film  ini </a:t>
            </a:r>
            <a:r>
              <a:rPr dirty="0" sz="1200" spc="-5">
                <a:latin typeface="Carlito"/>
                <a:cs typeface="Carlito"/>
              </a:rPr>
              <a:t>dan tujuan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diadakannya kegiatan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bersama siswa. Guru </a:t>
            </a:r>
            <a:r>
              <a:rPr dirty="0" sz="1200" spc="-10">
                <a:latin typeface="Carlito"/>
                <a:cs typeface="Carlito"/>
              </a:rPr>
              <a:t>juga  </a:t>
            </a:r>
            <a:r>
              <a:rPr dirty="0" sz="1200" spc="-5">
                <a:latin typeface="Carlito"/>
                <a:cs typeface="Carlito"/>
              </a:rPr>
              <a:t>memperkenalkan </a:t>
            </a:r>
            <a:r>
              <a:rPr dirty="0" sz="1200">
                <a:latin typeface="Carlito"/>
                <a:cs typeface="Carlito"/>
              </a:rPr>
              <a:t>pihak yang </a:t>
            </a:r>
            <a:r>
              <a:rPr dirty="0" sz="1200" spc="-5">
                <a:latin typeface="Carlito"/>
                <a:cs typeface="Carlito"/>
              </a:rPr>
              <a:t>memproduksi </a:t>
            </a:r>
            <a:r>
              <a:rPr dirty="0" sz="1200">
                <a:latin typeface="Carlito"/>
                <a:cs typeface="Carlito"/>
              </a:rPr>
              <a:t>film </a:t>
            </a:r>
            <a:r>
              <a:rPr dirty="0" sz="1200" spc="-5">
                <a:latin typeface="Carlito"/>
                <a:cs typeface="Carlito"/>
              </a:rPr>
              <a:t>ini, yakni: Center for Religious </a:t>
            </a:r>
            <a:r>
              <a:rPr dirty="0" sz="1200" spc="-10">
                <a:latin typeface="Carlito"/>
                <a:cs typeface="Carlito"/>
              </a:rPr>
              <a:t>and  </a:t>
            </a:r>
            <a:r>
              <a:rPr dirty="0" sz="1200" spc="-5">
                <a:latin typeface="Carlito"/>
                <a:cs typeface="Carlito"/>
              </a:rPr>
              <a:t>Cross-cultural Studies </a:t>
            </a:r>
            <a:r>
              <a:rPr dirty="0" sz="1200" spc="-10">
                <a:latin typeface="Carlito"/>
                <a:cs typeface="Carlito"/>
              </a:rPr>
              <a:t>(CRCS) </a:t>
            </a:r>
            <a:r>
              <a:rPr dirty="0" sz="1200" spc="-5">
                <a:latin typeface="Carlito"/>
                <a:cs typeface="Carlito"/>
              </a:rPr>
              <a:t>UGM, WatchdoC Documentary,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Pardee School of  </a:t>
            </a:r>
            <a:r>
              <a:rPr dirty="0" sz="1200">
                <a:latin typeface="Carlito"/>
                <a:cs typeface="Carlito"/>
              </a:rPr>
              <a:t>Global </a:t>
            </a:r>
            <a:r>
              <a:rPr dirty="0" sz="1200" spc="-5">
                <a:latin typeface="Carlito"/>
                <a:cs typeface="Carlito"/>
              </a:rPr>
              <a:t>Studies, Boston </a:t>
            </a:r>
            <a:r>
              <a:rPr dirty="0" sz="1200">
                <a:latin typeface="Carlito"/>
                <a:cs typeface="Carlito"/>
              </a:rPr>
              <a:t>University; </a:t>
            </a:r>
            <a:r>
              <a:rPr dirty="0" sz="1200" spc="-5">
                <a:latin typeface="Carlito"/>
                <a:cs typeface="Carlito"/>
              </a:rPr>
              <a:t>dengan dukungan </a:t>
            </a:r>
            <a:r>
              <a:rPr dirty="0" sz="1200">
                <a:latin typeface="Carlito"/>
                <a:cs typeface="Carlito"/>
              </a:rPr>
              <a:t>dari the </a:t>
            </a:r>
            <a:r>
              <a:rPr dirty="0" sz="1200" spc="-5">
                <a:latin typeface="Carlito"/>
                <a:cs typeface="Carlito"/>
              </a:rPr>
              <a:t>Henry </a:t>
            </a:r>
            <a:r>
              <a:rPr dirty="0" sz="1200" spc="-10">
                <a:latin typeface="Carlito"/>
                <a:cs typeface="Carlito"/>
              </a:rPr>
              <a:t>Luce  </a:t>
            </a:r>
            <a:r>
              <a:rPr dirty="0" sz="1200" spc="-5">
                <a:latin typeface="Carlito"/>
                <a:cs typeface="Carlito"/>
              </a:rPr>
              <a:t>Foundation, </a:t>
            </a:r>
            <a:r>
              <a:rPr dirty="0" sz="120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tujuan pembuatan </a:t>
            </a:r>
            <a:r>
              <a:rPr dirty="0" sz="1200">
                <a:latin typeface="Carlito"/>
                <a:cs typeface="Carlito"/>
              </a:rPr>
              <a:t>film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ini.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50">
              <a:latin typeface="Carlito"/>
              <a:cs typeface="Carlito"/>
            </a:endParaRPr>
          </a:p>
          <a:p>
            <a:pPr marL="240665" indent="-228600">
              <a:lnSpc>
                <a:spcPct val="100000"/>
              </a:lnSpc>
              <a:spcBef>
                <a:spcPts val="5"/>
              </a:spcBef>
              <a:buSzPct val="92307"/>
              <a:buFont typeface="Carlito"/>
              <a:buAutoNum type="arabicPeriod" startAt="3"/>
              <a:tabLst>
                <a:tab pos="241300" algn="l"/>
              </a:tabLst>
            </a:pPr>
            <a:r>
              <a:rPr dirty="0" sz="1300" spc="-5" b="1">
                <a:latin typeface="Carlito"/>
                <a:cs typeface="Carlito"/>
              </a:rPr>
              <a:t>Pemutaran </a:t>
            </a:r>
            <a:r>
              <a:rPr dirty="0" sz="1300" b="1">
                <a:latin typeface="Carlito"/>
                <a:cs typeface="Carlito"/>
              </a:rPr>
              <a:t>Film</a:t>
            </a:r>
            <a:r>
              <a:rPr dirty="0" sz="1300">
                <a:latin typeface="Carlito"/>
                <a:cs typeface="Carlito"/>
              </a:rPr>
              <a:t>.</a:t>
            </a:r>
            <a:r>
              <a:rPr dirty="0" sz="1300" spc="-2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Guru </a:t>
            </a:r>
            <a:r>
              <a:rPr dirty="0" sz="1200" spc="-5">
                <a:latin typeface="Carlito"/>
                <a:cs typeface="Carlito"/>
              </a:rPr>
              <a:t>mengakses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memutar </a:t>
            </a:r>
            <a:r>
              <a:rPr dirty="0" sz="1200">
                <a:latin typeface="Carlito"/>
                <a:cs typeface="Carlito"/>
              </a:rPr>
              <a:t>film </a:t>
            </a:r>
            <a:r>
              <a:rPr dirty="0" sz="1200" spc="-5">
                <a:latin typeface="Carlito"/>
                <a:cs typeface="Carlito"/>
              </a:rPr>
              <a:t>“Atas </a:t>
            </a:r>
            <a:r>
              <a:rPr dirty="0" sz="1200">
                <a:latin typeface="Carlito"/>
                <a:cs typeface="Carlito"/>
              </a:rPr>
              <a:t>Nama </a:t>
            </a:r>
            <a:r>
              <a:rPr dirty="0" sz="1200" spc="-5">
                <a:latin typeface="Carlito"/>
                <a:cs typeface="Carlito"/>
              </a:rPr>
              <a:t>Percaya” </a:t>
            </a:r>
            <a:r>
              <a:rPr dirty="0" sz="1200">
                <a:latin typeface="Carlito"/>
                <a:cs typeface="Carlito"/>
              </a:rPr>
              <a:t>melalui</a:t>
            </a:r>
            <a:endParaRPr sz="1200">
              <a:latin typeface="Carlito"/>
              <a:cs typeface="Carlito"/>
            </a:endParaRPr>
          </a:p>
          <a:p>
            <a:pPr algn="just" marL="240665">
              <a:lnSpc>
                <a:spcPct val="100000"/>
              </a:lnSpc>
              <a:spcBef>
                <a:spcPts val="830"/>
              </a:spcBef>
            </a:pPr>
            <a:r>
              <a:rPr dirty="0" sz="1200" spc="-5">
                <a:latin typeface="Carlito"/>
                <a:cs typeface="Carlito"/>
              </a:rPr>
              <a:t>tautan berikut: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u="sng" sz="12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https://indonesianpluralities.org/atas-nama-percaya/</a:t>
            </a:r>
            <a:endParaRPr sz="1200">
              <a:latin typeface="Carlito"/>
              <a:cs typeface="Carlito"/>
            </a:endParaRPr>
          </a:p>
          <a:p>
            <a:pPr algn="just" marL="240665" marR="6350" indent="-228600">
              <a:lnSpc>
                <a:spcPct val="152400"/>
              </a:lnSpc>
              <a:buFont typeface="Carlito"/>
              <a:buAutoNum type="arabicPeriod" startAt="4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DIskusi Film</a:t>
            </a:r>
            <a:r>
              <a:rPr dirty="0" sz="1200" spc="-5">
                <a:latin typeface="Carlito"/>
                <a:cs typeface="Carlito"/>
              </a:rPr>
              <a:t>. Setelah </a:t>
            </a:r>
            <a:r>
              <a:rPr dirty="0" sz="1200" spc="-10">
                <a:latin typeface="Carlito"/>
                <a:cs typeface="Carlito"/>
              </a:rPr>
              <a:t>film </a:t>
            </a:r>
            <a:r>
              <a:rPr dirty="0" sz="1200" spc="-5">
                <a:latin typeface="Carlito"/>
                <a:cs typeface="Carlito"/>
              </a:rPr>
              <a:t>selesai diputar, guru memfasilitasi diskusi mengenai </a:t>
            </a:r>
            <a:r>
              <a:rPr dirty="0" sz="1200">
                <a:latin typeface="Carlito"/>
                <a:cs typeface="Carlito"/>
              </a:rPr>
              <a:t>film  ini </a:t>
            </a:r>
            <a:r>
              <a:rPr dirty="0" sz="1200" spc="-5">
                <a:latin typeface="Carlito"/>
                <a:cs typeface="Carlito"/>
              </a:rPr>
              <a:t>dengan mengkaitkan pembahasan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2 </a:t>
            </a:r>
            <a:r>
              <a:rPr dirty="0" sz="1200" spc="-5">
                <a:latin typeface="Carlito"/>
                <a:cs typeface="Carlito"/>
              </a:rPr>
              <a:t>dan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3 </a:t>
            </a:r>
            <a:r>
              <a:rPr dirty="0" sz="1200" spc="-5">
                <a:latin typeface="Carlito"/>
                <a:cs typeface="Carlito"/>
              </a:rPr>
              <a:t>dan menggali  </a:t>
            </a:r>
            <a:r>
              <a:rPr dirty="0" sz="1200">
                <a:latin typeface="Carlito"/>
                <a:cs typeface="Carlito"/>
              </a:rPr>
              <a:t>lebih</a:t>
            </a:r>
            <a:r>
              <a:rPr dirty="0" sz="1200" spc="17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lanjut</a:t>
            </a:r>
            <a:r>
              <a:rPr dirty="0" sz="1200" spc="1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prinsip</a:t>
            </a:r>
            <a:r>
              <a:rPr dirty="0" sz="1200" spc="1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Hak</a:t>
            </a:r>
            <a:r>
              <a:rPr dirty="0" sz="1200" spc="1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Asasi</a:t>
            </a:r>
            <a:r>
              <a:rPr dirty="0" sz="1200" spc="1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Manusia</a:t>
            </a:r>
            <a:r>
              <a:rPr dirty="0" sz="1200" spc="1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1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jaminan</a:t>
            </a:r>
            <a:r>
              <a:rPr dirty="0" sz="1200" spc="18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kebebasan</a:t>
            </a:r>
            <a:r>
              <a:rPr dirty="0" sz="1200" spc="22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berkeyakinan</a:t>
            </a:r>
            <a:r>
              <a:rPr dirty="0" sz="1300" spc="185">
                <a:latin typeface="Carlito"/>
                <a:cs typeface="Carlito"/>
              </a:rPr>
              <a:t> </a:t>
            </a:r>
            <a:r>
              <a:rPr dirty="0" sz="1300" spc="-10">
                <a:latin typeface="Carlito"/>
                <a:cs typeface="Carlito"/>
              </a:rPr>
              <a:t>di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7905" y="917574"/>
            <a:ext cx="5496560" cy="696595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535"/>
              </a:spcBef>
            </a:pPr>
            <a:r>
              <a:rPr dirty="0" sz="1600" spc="-60">
                <a:latin typeface="Arial"/>
                <a:cs typeface="Arial"/>
              </a:rPr>
              <a:t>Aktivitas</a:t>
            </a:r>
            <a:r>
              <a:rPr dirty="0" sz="1600" spc="-85">
                <a:latin typeface="Arial"/>
                <a:cs typeface="Arial"/>
              </a:rPr>
              <a:t> 4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dirty="0" sz="1600" spc="-80">
                <a:latin typeface="Arial"/>
                <a:cs typeface="Arial"/>
              </a:rPr>
              <a:t>Nobar </a:t>
            </a:r>
            <a:r>
              <a:rPr dirty="0" sz="1600" spc="-90">
                <a:latin typeface="Arial"/>
                <a:cs typeface="Arial"/>
              </a:rPr>
              <a:t>dan </a:t>
            </a:r>
            <a:r>
              <a:rPr dirty="0" sz="1600" spc="-114">
                <a:latin typeface="Arial"/>
                <a:cs typeface="Arial"/>
              </a:rPr>
              <a:t>Bedah </a:t>
            </a:r>
            <a:r>
              <a:rPr dirty="0" sz="1600" spc="-80">
                <a:latin typeface="Arial"/>
                <a:cs typeface="Arial"/>
              </a:rPr>
              <a:t>Film </a:t>
            </a:r>
            <a:r>
              <a:rPr dirty="0" sz="1600" spc="-110">
                <a:latin typeface="Arial"/>
                <a:cs typeface="Arial"/>
              </a:rPr>
              <a:t>Keberagaman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10">
                <a:latin typeface="Arial"/>
                <a:cs typeface="Arial"/>
              </a:rPr>
              <a:t>Keyakinan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96669" y="797813"/>
            <a:ext cx="5198110" cy="58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2600"/>
              </a:lnSpc>
              <a:spcBef>
                <a:spcPts val="100"/>
              </a:spcBef>
            </a:pPr>
            <a:r>
              <a:rPr dirty="0" sz="1200" spc="-5">
                <a:latin typeface="Carlito"/>
                <a:cs typeface="Carlito"/>
              </a:rPr>
              <a:t>Indonesia beserta </a:t>
            </a:r>
            <a:r>
              <a:rPr dirty="0" sz="1200">
                <a:latin typeface="Carlito"/>
                <a:cs typeface="Carlito"/>
              </a:rPr>
              <a:t>batasannya. </a:t>
            </a:r>
            <a:r>
              <a:rPr dirty="0" sz="1200" spc="-5">
                <a:latin typeface="Carlito"/>
                <a:cs typeface="Carlito"/>
              </a:rPr>
              <a:t>Contoh pertanyaan pemantik </a:t>
            </a:r>
            <a:r>
              <a:rPr dirty="0" sz="1200">
                <a:latin typeface="Carlito"/>
                <a:cs typeface="Carlito"/>
              </a:rPr>
              <a:t>bisa </a:t>
            </a:r>
            <a:r>
              <a:rPr dirty="0" sz="1200" spc="-5">
                <a:latin typeface="Carlito"/>
                <a:cs typeface="Carlito"/>
              </a:rPr>
              <a:t>ditemukan </a:t>
            </a:r>
            <a:r>
              <a:rPr dirty="0" sz="1200">
                <a:latin typeface="Carlito"/>
                <a:cs typeface="Carlito"/>
              </a:rPr>
              <a:t>di  </a:t>
            </a:r>
            <a:r>
              <a:rPr dirty="0" sz="1200" spc="-5">
                <a:latin typeface="Carlito"/>
                <a:cs typeface="Carlito"/>
              </a:rPr>
              <a:t>kotak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berikut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855588"/>
            <a:ext cx="5427345" cy="21393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latin typeface="Carlito"/>
                <a:cs typeface="Carlito"/>
              </a:rPr>
              <a:t>Kegiatan Pengayaan</a:t>
            </a:r>
            <a:endParaRPr sz="1300">
              <a:latin typeface="Carlito"/>
              <a:cs typeface="Carlito"/>
            </a:endParaRPr>
          </a:p>
          <a:p>
            <a:pPr algn="just" marL="12700" marR="5080">
              <a:lnSpc>
                <a:spcPct val="152700"/>
              </a:lnSpc>
              <a:spcBef>
                <a:spcPts val="795"/>
              </a:spcBef>
            </a:pPr>
            <a:r>
              <a:rPr dirty="0" sz="1300" spc="-5">
                <a:latin typeface="Carlito"/>
                <a:cs typeface="Carlito"/>
              </a:rPr>
              <a:t>Siswa dapat membuat sebuah tulisan hasil pemahaman mereka </a:t>
            </a:r>
            <a:r>
              <a:rPr dirty="0" sz="1300">
                <a:latin typeface="Carlito"/>
                <a:cs typeface="Carlito"/>
              </a:rPr>
              <a:t>berdasarkan  </a:t>
            </a:r>
            <a:r>
              <a:rPr dirty="0" sz="1300" spc="-5">
                <a:latin typeface="Carlito"/>
                <a:cs typeface="Carlito"/>
              </a:rPr>
              <a:t>hasil tontonan dan diskusi mereka yang panjangnya </a:t>
            </a:r>
            <a:r>
              <a:rPr dirty="0" sz="1300" spc="-10">
                <a:latin typeface="Carlito"/>
                <a:cs typeface="Carlito"/>
              </a:rPr>
              <a:t>sekitar </a:t>
            </a:r>
            <a:r>
              <a:rPr dirty="0" sz="1300">
                <a:latin typeface="Carlito"/>
                <a:cs typeface="Carlito"/>
              </a:rPr>
              <a:t>500-750 </a:t>
            </a:r>
            <a:r>
              <a:rPr dirty="0" sz="1300" spc="-5">
                <a:latin typeface="Carlito"/>
                <a:cs typeface="Carlito"/>
              </a:rPr>
              <a:t>kata. Guru  dapat memberikan </a:t>
            </a:r>
            <a:r>
              <a:rPr dirty="0" sz="1300" spc="-10">
                <a:latin typeface="Carlito"/>
                <a:cs typeface="Carlito"/>
              </a:rPr>
              <a:t>umpan </a:t>
            </a:r>
            <a:r>
              <a:rPr dirty="0" sz="1300" spc="-5">
                <a:latin typeface="Carlito"/>
                <a:cs typeface="Carlito"/>
              </a:rPr>
              <a:t>balik terhadap tulisan tersebut, baik yang  berhubungan dengan struktur, isi, ataupun </a:t>
            </a:r>
            <a:r>
              <a:rPr dirty="0" sz="1300">
                <a:latin typeface="Carlito"/>
                <a:cs typeface="Carlito"/>
              </a:rPr>
              <a:t>gaya </a:t>
            </a:r>
            <a:r>
              <a:rPr dirty="0" sz="1300" spc="-5">
                <a:latin typeface="Carlito"/>
                <a:cs typeface="Carlito"/>
              </a:rPr>
              <a:t>bahasanya. Tulisan siswa yang  dianggap berkualitas baik </a:t>
            </a:r>
            <a:r>
              <a:rPr dirty="0" sz="1300">
                <a:latin typeface="Carlito"/>
                <a:cs typeface="Carlito"/>
              </a:rPr>
              <a:t>dapat </a:t>
            </a:r>
            <a:r>
              <a:rPr dirty="0" sz="1300" spc="-5">
                <a:latin typeface="Carlito"/>
                <a:cs typeface="Carlito"/>
              </a:rPr>
              <a:t>difasilitasi oleh guru untuk dikirimkan ke pihak  surat kabar lokal/nasional untuk diterbitkan </a:t>
            </a:r>
            <a:r>
              <a:rPr dirty="0" sz="1300">
                <a:latin typeface="Carlito"/>
                <a:cs typeface="Carlito"/>
              </a:rPr>
              <a:t>di </a:t>
            </a:r>
            <a:r>
              <a:rPr dirty="0" sz="1300" spc="-5">
                <a:latin typeface="Carlito"/>
                <a:cs typeface="Carlito"/>
              </a:rPr>
              <a:t>kolom</a:t>
            </a:r>
            <a:r>
              <a:rPr dirty="0" sz="130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opini.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375" y="1711324"/>
            <a:ext cx="5241290" cy="3699510"/>
          </a:xfrm>
          <a:prstGeom prst="rect">
            <a:avLst/>
          </a:prstGeom>
          <a:solidFill>
            <a:srgbClr val="E1EFD9"/>
          </a:solidFill>
          <a:ln w="9525">
            <a:solidFill>
              <a:srgbClr val="538235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algn="just" marL="1457325">
              <a:lnSpc>
                <a:spcPct val="100000"/>
              </a:lnSpc>
              <a:spcBef>
                <a:spcPts val="335"/>
              </a:spcBef>
            </a:pPr>
            <a:r>
              <a:rPr dirty="0" sz="1200" spc="-5" b="1">
                <a:latin typeface="Carlito"/>
                <a:cs typeface="Carlito"/>
              </a:rPr>
              <a:t>Contoh pertanyaan pemantik</a:t>
            </a:r>
            <a:r>
              <a:rPr dirty="0" sz="1200" spc="1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diskusi</a:t>
            </a:r>
            <a:endParaRPr sz="1200">
              <a:latin typeface="Carlito"/>
              <a:cs typeface="Carlito"/>
            </a:endParaRPr>
          </a:p>
          <a:p>
            <a:pPr algn="just" marL="553085" marR="85725" indent="-228600">
              <a:lnSpc>
                <a:spcPct val="151700"/>
              </a:lnSpc>
              <a:spcBef>
                <a:spcPts val="890"/>
              </a:spcBef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ada </a:t>
            </a:r>
            <a:r>
              <a:rPr dirty="0" sz="1200" spc="-5" i="1">
                <a:latin typeface="Carlito"/>
                <a:cs typeface="Carlito"/>
              </a:rPr>
              <a:t>jarak/perbedaan antara </a:t>
            </a:r>
            <a:r>
              <a:rPr dirty="0" sz="1200" i="1">
                <a:latin typeface="Carlito"/>
                <a:cs typeface="Carlito"/>
              </a:rPr>
              <a:t>apa yang </a:t>
            </a:r>
            <a:r>
              <a:rPr dirty="0" sz="1200" spc="-5" i="1">
                <a:latin typeface="Carlito"/>
                <a:cs typeface="Carlito"/>
              </a:rPr>
              <a:t>tertulis secara </a:t>
            </a:r>
            <a:r>
              <a:rPr dirty="0" sz="1200" i="1">
                <a:latin typeface="Carlito"/>
                <a:cs typeface="Carlito"/>
              </a:rPr>
              <a:t>hukum  </a:t>
            </a:r>
            <a:r>
              <a:rPr dirty="0" sz="1200" spc="-5" i="1">
                <a:latin typeface="Carlito"/>
                <a:cs typeface="Carlito"/>
              </a:rPr>
              <a:t>dengan praktek </a:t>
            </a:r>
            <a:r>
              <a:rPr dirty="0" sz="1200" i="1">
                <a:latin typeface="Carlito"/>
                <a:cs typeface="Carlito"/>
              </a:rPr>
              <a:t>kebebasan </a:t>
            </a:r>
            <a:r>
              <a:rPr dirty="0" sz="1200" spc="-5" i="1">
                <a:latin typeface="Carlito"/>
                <a:cs typeface="Carlito"/>
              </a:rPr>
              <a:t>berkeyakinan di</a:t>
            </a:r>
            <a:r>
              <a:rPr dirty="0" sz="1200" spc="1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Indonesia?</a:t>
            </a:r>
            <a:endParaRPr sz="1200">
              <a:latin typeface="Carlito"/>
              <a:cs typeface="Carlito"/>
            </a:endParaRPr>
          </a:p>
          <a:p>
            <a:pPr algn="just" marL="553085" marR="90170" indent="-228600">
              <a:lnSpc>
                <a:spcPct val="152500"/>
              </a:lnSpc>
              <a:spcBef>
                <a:spcPts val="70"/>
              </a:spcBef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latin typeface="Carlito"/>
                <a:cs typeface="Carlito"/>
              </a:rPr>
              <a:t>Apakah</a:t>
            </a:r>
            <a:r>
              <a:rPr dirty="0" sz="1200" spc="-60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ada</a:t>
            </a:r>
            <a:r>
              <a:rPr dirty="0" sz="1200" spc="-5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jarak/perbedaan</a:t>
            </a:r>
            <a:r>
              <a:rPr dirty="0" sz="1200" spc="-5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antara</a:t>
            </a:r>
            <a:r>
              <a:rPr dirty="0" sz="1200" spc="-5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praktek</a:t>
            </a:r>
            <a:r>
              <a:rPr dirty="0" sz="1200" spc="-5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kebebasan</a:t>
            </a:r>
            <a:r>
              <a:rPr dirty="0" sz="1200" spc="-5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beragama</a:t>
            </a:r>
            <a:r>
              <a:rPr dirty="0" sz="1200" spc="-55" i="1">
                <a:latin typeface="Carlito"/>
                <a:cs typeface="Carlito"/>
              </a:rPr>
              <a:t> </a:t>
            </a:r>
            <a:r>
              <a:rPr dirty="0" sz="1200" i="1">
                <a:latin typeface="Carlito"/>
                <a:cs typeface="Carlito"/>
              </a:rPr>
              <a:t>dengan  </a:t>
            </a:r>
            <a:r>
              <a:rPr dirty="0" sz="1200" spc="-5" i="1">
                <a:latin typeface="Carlito"/>
                <a:cs typeface="Carlito"/>
              </a:rPr>
              <a:t>praktek kebebasan berkeyakinan di</a:t>
            </a:r>
            <a:r>
              <a:rPr dirty="0" sz="1200" spc="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Indonesia?</a:t>
            </a:r>
            <a:endParaRPr sz="1200">
              <a:latin typeface="Carlito"/>
              <a:cs typeface="Carlito"/>
            </a:endParaRPr>
          </a:p>
          <a:p>
            <a:pPr algn="just" marL="553085" marR="90805" indent="-228600">
              <a:lnSpc>
                <a:spcPct val="151700"/>
              </a:lnSpc>
              <a:spcBef>
                <a:spcPts val="90"/>
              </a:spcBef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ada </a:t>
            </a:r>
            <a:r>
              <a:rPr dirty="0" sz="1200" spc="-5" i="1">
                <a:latin typeface="Carlito"/>
                <a:cs typeface="Carlito"/>
              </a:rPr>
              <a:t>permasalahan komunitas keyakinan di daerah lokal (dimana  </a:t>
            </a:r>
            <a:r>
              <a:rPr dirty="0" sz="1200" spc="-5" i="1">
                <a:latin typeface="Carlito"/>
                <a:cs typeface="Carlito"/>
              </a:rPr>
              <a:t>sekolah </a:t>
            </a:r>
            <a:r>
              <a:rPr dirty="0" sz="1200" i="1">
                <a:latin typeface="Carlito"/>
                <a:cs typeface="Carlito"/>
              </a:rPr>
              <a:t>berada) </a:t>
            </a:r>
            <a:r>
              <a:rPr dirty="0" sz="1200" spc="-5" i="1">
                <a:latin typeface="Carlito"/>
                <a:cs typeface="Carlito"/>
              </a:rPr>
              <a:t>atau </a:t>
            </a:r>
            <a:r>
              <a:rPr dirty="0" sz="1200" i="1">
                <a:latin typeface="Carlito"/>
                <a:cs typeface="Carlito"/>
              </a:rPr>
              <a:t>daerah </a:t>
            </a:r>
            <a:r>
              <a:rPr dirty="0" sz="1200" spc="-5" i="1">
                <a:latin typeface="Carlito"/>
                <a:cs typeface="Carlito"/>
              </a:rPr>
              <a:t>lain di Indonesia yang pernah </a:t>
            </a:r>
            <a:r>
              <a:rPr dirty="0" sz="1200" i="1">
                <a:latin typeface="Carlito"/>
                <a:cs typeface="Carlito"/>
              </a:rPr>
              <a:t>siswa</a:t>
            </a:r>
            <a:r>
              <a:rPr dirty="0" sz="1200" spc="4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ketahui?</a:t>
            </a:r>
            <a:endParaRPr sz="1200">
              <a:latin typeface="Carlito"/>
              <a:cs typeface="Carlito"/>
            </a:endParaRPr>
          </a:p>
          <a:p>
            <a:pPr algn="just" marL="553085" marR="89535" indent="-228600">
              <a:lnSpc>
                <a:spcPct val="152500"/>
              </a:lnSpc>
              <a:spcBef>
                <a:spcPts val="70"/>
              </a:spcBef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latin typeface="Carlito"/>
                <a:cs typeface="Carlito"/>
              </a:rPr>
              <a:t>Apa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harus dilakukan untuk mengurangi kasus intoleransi terhadap  </a:t>
            </a:r>
            <a:r>
              <a:rPr dirty="0" sz="1200" spc="-5" i="1">
                <a:latin typeface="Carlito"/>
                <a:cs typeface="Carlito"/>
              </a:rPr>
              <a:t>komunitas keyakinan di Indonesia? Siapa saja yang berperan untuk  mencegah terjadinya </a:t>
            </a:r>
            <a:r>
              <a:rPr dirty="0" sz="1200" i="1">
                <a:latin typeface="Carlito"/>
                <a:cs typeface="Carlito"/>
              </a:rPr>
              <a:t>kasus </a:t>
            </a:r>
            <a:r>
              <a:rPr dirty="0" sz="1200" spc="-5" i="1">
                <a:latin typeface="Carlito"/>
                <a:cs typeface="Carlito"/>
              </a:rPr>
              <a:t>intoleransi</a:t>
            </a:r>
            <a:r>
              <a:rPr dirty="0" sz="120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ini?</a:t>
            </a:r>
            <a:endParaRPr sz="1200">
              <a:latin typeface="Carlito"/>
              <a:cs typeface="Carlito"/>
            </a:endParaRPr>
          </a:p>
          <a:p>
            <a:pPr algn="just" marL="553085" marR="85090" indent="-228600">
              <a:lnSpc>
                <a:spcPct val="151700"/>
              </a:lnSpc>
              <a:spcBef>
                <a:spcPts val="85"/>
              </a:spcBef>
              <a:buFont typeface="Symbol"/>
              <a:buChar char=""/>
              <a:tabLst>
                <a:tab pos="553720" algn="l"/>
              </a:tabLst>
            </a:pPr>
            <a:r>
              <a:rPr dirty="0" sz="1200" spc="-5" i="1">
                <a:latin typeface="Carlito"/>
                <a:cs typeface="Carlito"/>
              </a:rPr>
              <a:t>Apakah </a:t>
            </a:r>
            <a:r>
              <a:rPr dirty="0" sz="1200" i="1">
                <a:latin typeface="Carlito"/>
                <a:cs typeface="Carlito"/>
              </a:rPr>
              <a:t>pelajaran </a:t>
            </a:r>
            <a:r>
              <a:rPr dirty="0" sz="1200" spc="-5" i="1">
                <a:latin typeface="Carlito"/>
                <a:cs typeface="Carlito"/>
              </a:rPr>
              <a:t>mengenai kebinekaan yang </a:t>
            </a:r>
            <a:r>
              <a:rPr dirty="0" sz="1200" i="1">
                <a:latin typeface="Carlito"/>
                <a:cs typeface="Carlito"/>
              </a:rPr>
              <a:t>bisa </a:t>
            </a:r>
            <a:r>
              <a:rPr dirty="0" sz="1200" spc="-5" i="1">
                <a:latin typeface="Carlito"/>
                <a:cs typeface="Carlito"/>
              </a:rPr>
              <a:t>diambil </a:t>
            </a:r>
            <a:r>
              <a:rPr dirty="0" sz="1200" i="1">
                <a:latin typeface="Carlito"/>
                <a:cs typeface="Carlito"/>
              </a:rPr>
              <a:t>dari Aktivitas 4  </a:t>
            </a:r>
            <a:r>
              <a:rPr dirty="0" sz="1200" spc="-5" i="1">
                <a:latin typeface="Carlito"/>
                <a:cs typeface="Carlito"/>
              </a:rPr>
              <a:t>ini?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912365"/>
            <a:ext cx="5427980" cy="63252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Carlito"/>
                <a:cs typeface="Carlito"/>
              </a:rPr>
              <a:t>Dimensi </a:t>
            </a:r>
            <a:r>
              <a:rPr dirty="0" sz="1300" spc="-5" b="1">
                <a:latin typeface="Carlito"/>
                <a:cs typeface="Carlito"/>
              </a:rPr>
              <a:t>Profil Pelajar Pancasila yang dikembangkan: </a:t>
            </a:r>
            <a:r>
              <a:rPr dirty="0" sz="1300" spc="-5">
                <a:latin typeface="Carlito"/>
                <a:cs typeface="Carlito"/>
              </a:rPr>
              <a:t>Kebhinekaan</a:t>
            </a:r>
            <a:r>
              <a:rPr dirty="0" sz="1300" spc="9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Global</a:t>
            </a: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00" spc="-5" b="1">
                <a:latin typeface="Carlito"/>
                <a:cs typeface="Carlito"/>
              </a:rPr>
              <a:t>Waktu</a:t>
            </a:r>
            <a:r>
              <a:rPr dirty="0" sz="1100" spc="-5" b="1">
                <a:latin typeface="Carlito"/>
                <a:cs typeface="Carlito"/>
              </a:rPr>
              <a:t>: </a:t>
            </a:r>
            <a:r>
              <a:rPr dirty="0" sz="1200">
                <a:latin typeface="Carlito"/>
                <a:cs typeface="Carlito"/>
              </a:rPr>
              <a:t>1.5 jam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200" spc="-5">
                <a:latin typeface="Carlito"/>
                <a:cs typeface="Carlito"/>
              </a:rPr>
              <a:t>kertas </a:t>
            </a:r>
            <a:r>
              <a:rPr dirty="0" sz="1200">
                <a:latin typeface="Carlito"/>
                <a:cs typeface="Carlito"/>
              </a:rPr>
              <a:t>dan alat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tulis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Peran Guru: </a:t>
            </a:r>
            <a:r>
              <a:rPr dirty="0" sz="1200" spc="-5">
                <a:latin typeface="Carlito"/>
                <a:cs typeface="Carlito"/>
              </a:rPr>
              <a:t>Monitoring </a:t>
            </a:r>
            <a:r>
              <a:rPr dirty="0" sz="1200">
                <a:latin typeface="Carlito"/>
                <a:cs typeface="Carlito"/>
              </a:rPr>
              <a:t>(Pengawas)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Pelaksanaan</a:t>
            </a:r>
            <a:endParaRPr sz="1300">
              <a:latin typeface="Carlito"/>
              <a:cs typeface="Carlito"/>
            </a:endParaRPr>
          </a:p>
          <a:p>
            <a:pPr algn="just" marL="469265" marR="8890" indent="-228600">
              <a:lnSpc>
                <a:spcPct val="147200"/>
              </a:lnSpc>
              <a:spcBef>
                <a:spcPts val="885"/>
              </a:spcBef>
              <a:buSzPct val="108333"/>
              <a:buAutoNum type="arabicPeriod"/>
              <a:tabLst>
                <a:tab pos="469900" algn="l"/>
              </a:tabLst>
            </a:pPr>
            <a:r>
              <a:rPr dirty="0" sz="1200" spc="-5" b="1">
                <a:latin typeface="Carlito"/>
                <a:cs typeface="Carlito"/>
              </a:rPr>
              <a:t>Menulis Profil </a:t>
            </a:r>
            <a:r>
              <a:rPr dirty="0" sz="1200" b="1">
                <a:latin typeface="Carlito"/>
                <a:cs typeface="Carlito"/>
              </a:rPr>
              <a:t>Teman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Siswa diminta menuliskan profil singkat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teman  barunya (300- </a:t>
            </a:r>
            <a:r>
              <a:rPr dirty="0" sz="1200">
                <a:latin typeface="Carlito"/>
                <a:cs typeface="Carlito"/>
              </a:rPr>
              <a:t>500 </a:t>
            </a:r>
            <a:r>
              <a:rPr dirty="0" sz="1200" spc="-5">
                <a:latin typeface="Carlito"/>
                <a:cs typeface="Carlito"/>
              </a:rPr>
              <a:t>kata) setidaknya </a:t>
            </a:r>
            <a:r>
              <a:rPr dirty="0" sz="1200">
                <a:latin typeface="Carlito"/>
                <a:cs typeface="Carlito"/>
              </a:rPr>
              <a:t>8 </a:t>
            </a:r>
            <a:r>
              <a:rPr dirty="0" sz="1200" spc="-5">
                <a:latin typeface="Carlito"/>
                <a:cs typeface="Carlito"/>
              </a:rPr>
              <a:t>minggu sesudah Aktivitas </a:t>
            </a:r>
            <a:r>
              <a:rPr dirty="0" sz="1200">
                <a:latin typeface="Carlito"/>
                <a:cs typeface="Carlito"/>
              </a:rPr>
              <a:t>1 ini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dilakukan.</a:t>
            </a:r>
            <a:endParaRPr sz="1200">
              <a:latin typeface="Carlito"/>
              <a:cs typeface="Carlito"/>
            </a:endParaRPr>
          </a:p>
          <a:p>
            <a:pPr algn="just" marL="469265" marR="6985" indent="-228600">
              <a:lnSpc>
                <a:spcPts val="2200"/>
              </a:lnSpc>
              <a:spcBef>
                <a:spcPts val="290"/>
              </a:spcBef>
              <a:buSzPct val="108333"/>
              <a:buAutoNum type="arabicPeriod"/>
              <a:tabLst>
                <a:tab pos="469900" algn="l"/>
              </a:tabLst>
            </a:pPr>
            <a:r>
              <a:rPr dirty="0" sz="1200" spc="-5" b="1">
                <a:latin typeface="Carlito"/>
                <a:cs typeface="Carlito"/>
              </a:rPr>
              <a:t>Membuka Amplop dari Aktivitas </a:t>
            </a:r>
            <a:r>
              <a:rPr dirty="0" sz="1200" spc="10" b="1">
                <a:latin typeface="Carlito"/>
                <a:cs typeface="Carlito"/>
              </a:rPr>
              <a:t>1</a:t>
            </a:r>
            <a:r>
              <a:rPr dirty="0" sz="1200" spc="1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Guru mengeluarkan kotak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berisikan  </a:t>
            </a:r>
            <a:r>
              <a:rPr dirty="0" sz="1200">
                <a:latin typeface="Carlito"/>
                <a:cs typeface="Carlito"/>
              </a:rPr>
              <a:t>amplop dari </a:t>
            </a:r>
            <a:r>
              <a:rPr dirty="0" sz="1200" spc="-5">
                <a:latin typeface="Carlito"/>
                <a:cs typeface="Carlito"/>
              </a:rPr>
              <a:t>Aktivitas </a:t>
            </a:r>
            <a:r>
              <a:rPr dirty="0" sz="1200">
                <a:latin typeface="Carlito"/>
                <a:cs typeface="Carlito"/>
              </a:rPr>
              <a:t>1, lalu </a:t>
            </a:r>
            <a:r>
              <a:rPr dirty="0" sz="1200" spc="-5">
                <a:latin typeface="Carlito"/>
                <a:cs typeface="Carlito"/>
              </a:rPr>
              <a:t>meminta siswa untuk </a:t>
            </a:r>
            <a:r>
              <a:rPr dirty="0" sz="1200">
                <a:latin typeface="Carlito"/>
                <a:cs typeface="Carlito"/>
              </a:rPr>
              <a:t>mengambil </a:t>
            </a:r>
            <a:r>
              <a:rPr dirty="0" sz="1200" spc="-5">
                <a:latin typeface="Carlito"/>
                <a:cs typeface="Carlito"/>
              </a:rPr>
              <a:t>kembali amplop  dengan nama mereka </a:t>
            </a:r>
            <a:r>
              <a:rPr dirty="0" sz="1200">
                <a:latin typeface="Carlito"/>
                <a:cs typeface="Carlito"/>
              </a:rPr>
              <a:t>masing-masing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membukanya</a:t>
            </a:r>
            <a:endParaRPr sz="1200">
              <a:latin typeface="Carlito"/>
              <a:cs typeface="Carlito"/>
            </a:endParaRPr>
          </a:p>
          <a:p>
            <a:pPr algn="just" marL="469265" marR="5080" indent="-228600">
              <a:lnSpc>
                <a:spcPts val="2200"/>
              </a:lnSpc>
              <a:spcBef>
                <a:spcPts val="85"/>
              </a:spcBef>
              <a:buSzPct val="108333"/>
              <a:buAutoNum type="arabicPeriod"/>
              <a:tabLst>
                <a:tab pos="469900" algn="l"/>
              </a:tabLst>
            </a:pPr>
            <a:r>
              <a:rPr dirty="0" sz="1200" spc="-5" b="1">
                <a:latin typeface="Carlito"/>
                <a:cs typeface="Carlito"/>
              </a:rPr>
              <a:t>Perbandingan Persepsi</a:t>
            </a:r>
            <a:r>
              <a:rPr dirty="0" sz="1200" spc="-5">
                <a:latin typeface="Carlito"/>
                <a:cs typeface="Carlito"/>
              </a:rPr>
              <a:t>. Guru meminta siswa untuk membandingkan tulisan  </a:t>
            </a:r>
            <a:r>
              <a:rPr dirty="0" sz="1200">
                <a:latin typeface="Carlito"/>
                <a:cs typeface="Carlito"/>
              </a:rPr>
              <a:t>mereka di </a:t>
            </a:r>
            <a:r>
              <a:rPr dirty="0" sz="1200" spc="-5">
                <a:latin typeface="Carlito"/>
                <a:cs typeface="Carlito"/>
              </a:rPr>
              <a:t>amplop yang berisikan persepsi awal </a:t>
            </a:r>
            <a:r>
              <a:rPr dirty="0" sz="1200">
                <a:latin typeface="Carlito"/>
                <a:cs typeface="Carlito"/>
              </a:rPr>
              <a:t>mereka </a:t>
            </a:r>
            <a:r>
              <a:rPr dirty="0" sz="1200" spc="-5">
                <a:latin typeface="Carlito"/>
                <a:cs typeface="Carlito"/>
              </a:rPr>
              <a:t>terhadap teman</a:t>
            </a:r>
            <a:r>
              <a:rPr dirty="0" sz="1200" spc="2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baru</a:t>
            </a:r>
            <a:endParaRPr sz="1200">
              <a:latin typeface="Carlito"/>
              <a:cs typeface="Carlito"/>
            </a:endParaRPr>
          </a:p>
          <a:p>
            <a:pPr algn="just" marL="469265" marR="7620">
              <a:lnSpc>
                <a:spcPts val="2200"/>
              </a:lnSpc>
              <a:spcBef>
                <a:spcPts val="5"/>
              </a:spcBef>
            </a:pPr>
            <a:r>
              <a:rPr dirty="0" sz="1200" spc="-5">
                <a:latin typeface="Carlito"/>
                <a:cs typeface="Carlito"/>
              </a:rPr>
              <a:t>mereka (yang berbeda agama/keyakinan, jika memungkinkan)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Aktivitas </a:t>
            </a:r>
            <a:r>
              <a:rPr dirty="0" sz="1200">
                <a:latin typeface="Carlito"/>
                <a:cs typeface="Carlito"/>
              </a:rPr>
              <a:t>1  </a:t>
            </a:r>
            <a:r>
              <a:rPr dirty="0" sz="1200" spc="-5">
                <a:latin typeface="Carlito"/>
                <a:cs typeface="Carlito"/>
              </a:rPr>
              <a:t>dengan profil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mereka </a:t>
            </a:r>
            <a:r>
              <a:rPr dirty="0" sz="1200">
                <a:latin typeface="Carlito"/>
                <a:cs typeface="Carlito"/>
              </a:rPr>
              <a:t>tulis di </a:t>
            </a:r>
            <a:r>
              <a:rPr dirty="0" sz="1200" spc="-5">
                <a:latin typeface="Carlito"/>
                <a:cs typeface="Carlito"/>
              </a:rPr>
              <a:t>Aktivitas </a:t>
            </a:r>
            <a:r>
              <a:rPr dirty="0" sz="1200">
                <a:latin typeface="Carlito"/>
                <a:cs typeface="Carlito"/>
              </a:rPr>
              <a:t>5 </a:t>
            </a:r>
            <a:r>
              <a:rPr dirty="0" sz="1200" spc="-5">
                <a:latin typeface="Carlito"/>
                <a:cs typeface="Carlito"/>
              </a:rPr>
              <a:t>ini. Siswa dapat menggunakan  </a:t>
            </a:r>
            <a:r>
              <a:rPr dirty="0" sz="1200">
                <a:latin typeface="Carlito"/>
                <a:cs typeface="Carlito"/>
              </a:rPr>
              <a:t>lembar </a:t>
            </a:r>
            <a:r>
              <a:rPr dirty="0" sz="1200" spc="-5">
                <a:latin typeface="Carlito"/>
                <a:cs typeface="Carlito"/>
              </a:rPr>
              <a:t>refleksi (terlampir) untuk membantu proses refleksi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mereka.</a:t>
            </a:r>
            <a:endParaRPr sz="1200">
              <a:latin typeface="Carlito"/>
              <a:cs typeface="Carlito"/>
            </a:endParaRPr>
          </a:p>
          <a:p>
            <a:pPr algn="just" marL="469265" marR="6350" indent="-228600">
              <a:lnSpc>
                <a:spcPts val="2200"/>
              </a:lnSpc>
              <a:spcBef>
                <a:spcPts val="85"/>
              </a:spcBef>
              <a:buSzPct val="108333"/>
              <a:buAutoNum type="arabicPeriod" startAt="4"/>
              <a:tabLst>
                <a:tab pos="469900" algn="l"/>
              </a:tabLst>
            </a:pPr>
            <a:r>
              <a:rPr dirty="0" sz="1200" spc="-5" b="1">
                <a:latin typeface="Carlito"/>
                <a:cs typeface="Carlito"/>
              </a:rPr>
              <a:t>Memperkenalkan Kehidupan Beragama </a:t>
            </a:r>
            <a:r>
              <a:rPr dirty="0" sz="1200" b="1">
                <a:latin typeface="Carlito"/>
                <a:cs typeface="Carlito"/>
              </a:rPr>
              <a:t>Teman</a:t>
            </a:r>
            <a:r>
              <a:rPr dirty="0" sz="1200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Siswa diminta untuk duduk 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lingkaran dan memperkenalkan/menceritakan kehidupan beragama  </a:t>
            </a:r>
            <a:r>
              <a:rPr dirty="0" sz="1200">
                <a:latin typeface="Carlito"/>
                <a:cs typeface="Carlito"/>
              </a:rPr>
              <a:t>teman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barunya.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u="sng" sz="13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rlito"/>
                <a:cs typeface="Carlito"/>
              </a:rPr>
              <a:t>Catatan: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FF0000"/>
                </a:solidFill>
                <a:latin typeface="Carlito"/>
                <a:cs typeface="Carlito"/>
              </a:rPr>
              <a:t>Kegiatan ini bisa </a:t>
            </a:r>
            <a:r>
              <a:rPr dirty="0" sz="1200" spc="-5">
                <a:solidFill>
                  <a:srgbClr val="FF0000"/>
                </a:solidFill>
                <a:latin typeface="Carlito"/>
                <a:cs typeface="Carlito"/>
              </a:rPr>
              <a:t>dilewatkan jika sekolah tidak melakukan </a:t>
            </a:r>
            <a:r>
              <a:rPr dirty="0" sz="1200" spc="-5" b="1">
                <a:solidFill>
                  <a:srgbClr val="FF0000"/>
                </a:solidFill>
                <a:latin typeface="Carlito"/>
                <a:cs typeface="Carlito"/>
              </a:rPr>
              <a:t>Aktivitas</a:t>
            </a:r>
            <a:r>
              <a:rPr dirty="0" sz="1200" spc="15" b="1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rlito"/>
                <a:cs typeface="Carlito"/>
              </a:rPr>
              <a:t>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4875" y="914399"/>
            <a:ext cx="5496560" cy="950594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535"/>
              </a:spcBef>
            </a:pPr>
            <a:r>
              <a:rPr dirty="0" sz="1600" spc="-60">
                <a:latin typeface="Arial"/>
                <a:cs typeface="Arial"/>
              </a:rPr>
              <a:t>Aktivitas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  <a:p>
            <a:pPr algn="ctr" marL="295910" marR="241300">
              <a:lnSpc>
                <a:spcPct val="108800"/>
              </a:lnSpc>
              <a:spcBef>
                <a:spcPts val="195"/>
              </a:spcBef>
            </a:pPr>
            <a:r>
              <a:rPr dirty="0" sz="1600" spc="-95">
                <a:latin typeface="Arial"/>
                <a:cs typeface="Arial"/>
              </a:rPr>
              <a:t>Berkenalan dengan </a:t>
            </a:r>
            <a:r>
              <a:rPr dirty="0" sz="1600" spc="-114">
                <a:latin typeface="Arial"/>
                <a:cs typeface="Arial"/>
              </a:rPr>
              <a:t>Teman </a:t>
            </a:r>
            <a:r>
              <a:rPr dirty="0" sz="1600" spc="-85">
                <a:latin typeface="Arial"/>
                <a:cs typeface="Arial"/>
              </a:rPr>
              <a:t>Baru: </a:t>
            </a:r>
            <a:r>
              <a:rPr dirty="0" sz="1600" spc="-80">
                <a:latin typeface="Arial"/>
                <a:cs typeface="Arial"/>
              </a:rPr>
              <a:t>Mengeksplorasi </a:t>
            </a:r>
            <a:r>
              <a:rPr dirty="0" sz="1600" spc="-105">
                <a:latin typeface="Arial"/>
                <a:cs typeface="Arial"/>
              </a:rPr>
              <a:t>Stigma </a:t>
            </a:r>
            <a:r>
              <a:rPr dirty="0" sz="1600" spc="-85">
                <a:latin typeface="Arial"/>
                <a:cs typeface="Arial"/>
              </a:rPr>
              <a:t>dan  </a:t>
            </a:r>
            <a:r>
              <a:rPr dirty="0" sz="1600" spc="-55">
                <a:latin typeface="Arial"/>
                <a:cs typeface="Arial"/>
              </a:rPr>
              <a:t>Stereotip </a:t>
            </a:r>
            <a:r>
              <a:rPr dirty="0" sz="1600" spc="-110">
                <a:latin typeface="Arial"/>
                <a:cs typeface="Arial"/>
              </a:rPr>
              <a:t>(Bagian</a:t>
            </a:r>
            <a:r>
              <a:rPr dirty="0" sz="1600" spc="-120">
                <a:latin typeface="Arial"/>
                <a:cs typeface="Arial"/>
              </a:rPr>
              <a:t> </a:t>
            </a:r>
            <a:r>
              <a:rPr dirty="0" sz="1600" spc="-55">
                <a:latin typeface="Arial"/>
                <a:cs typeface="Arial"/>
              </a:rPr>
              <a:t>II)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25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00417" y="909637"/>
          <a:ext cx="6351270" cy="8945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4680"/>
                <a:gridCol w="3180080"/>
              </a:tblGrid>
              <a:tr h="124688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Jurnal (Lembar Refleksi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Siswa)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3345" marR="5446395">
                        <a:lnSpc>
                          <a:spcPct val="170500"/>
                        </a:lnSpc>
                        <a:spcBef>
                          <a:spcPts val="40"/>
                        </a:spcBef>
                      </a:pPr>
                      <a:r>
                        <a:rPr dirty="0" sz="1100" spc="-5" b="1">
                          <a:latin typeface="Carlito"/>
                          <a:cs typeface="Carlito"/>
                        </a:rPr>
                        <a:t>Nama Siswa:  Nama</a:t>
                      </a:r>
                      <a:r>
                        <a:rPr dirty="0" sz="1100" spc="-6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100" spc="-5" b="1">
                          <a:latin typeface="Carlito"/>
                          <a:cs typeface="Carlito"/>
                        </a:rPr>
                        <a:t>Projek:  Tanggal: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99740">
                <a:tc>
                  <a:txBody>
                    <a:bodyPr/>
                    <a:lstStyle/>
                    <a:p>
                      <a:pPr marL="71755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stereotip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kamu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miliki</a:t>
                      </a:r>
                      <a:r>
                        <a:rPr dirty="0" sz="1200" spc="-15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terhadap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i="1">
                          <a:latin typeface="Carlito"/>
                          <a:cs typeface="Carlito"/>
                        </a:rPr>
                        <a:t>teman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 di awal perkenalan?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Sebutkan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3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hal baik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 sukai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 dari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temanmu!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952623">
                <a:tc>
                  <a:txBody>
                    <a:bodyPr/>
                    <a:lstStyle/>
                    <a:p>
                      <a:pPr marL="71755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persepsi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kamu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mengenai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temanmu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1755" marR="231775">
                        <a:lnSpc>
                          <a:spcPct val="101699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berubah setelah kamu mengenalnya? Jika iya,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apakah perubahan ini menjadi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lebih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positif/negatif? Jelaskan!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Menurut kamu,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hal apa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yang menyebabkan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terjadinya perubahan persepsi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236470">
                <a:tc>
                  <a:txBody>
                    <a:bodyPr/>
                    <a:lstStyle/>
                    <a:p>
                      <a:pPr marL="71755" marR="427355">
                        <a:lnSpc>
                          <a:spcPct val="101800"/>
                        </a:lnSpc>
                        <a:spcBef>
                          <a:spcPts val="12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kamu merasa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nyaman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berteman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dengan teman kamu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berbeda setelah  sekarang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kamu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mengenalnya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lebih</a:t>
                      </a:r>
                      <a:r>
                        <a:rPr dirty="0" sz="1200" spc="-2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baik?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Jelaskan</a:t>
                      </a:r>
                      <a:r>
                        <a:rPr dirty="0" sz="1200" spc="-1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alasanmu!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5875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73660">
                        <a:lnSpc>
                          <a:spcPct val="101699"/>
                        </a:lnSpc>
                        <a:spcBef>
                          <a:spcPts val="12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dengan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mengenal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teman kamu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agamanya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mengurangi stereotip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negatif yang  kamu punya terhadap kelompok agamanya? Jika  iya/tidak, mengapa?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587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930653"/>
            <a:ext cx="5427345" cy="780160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Carlito"/>
                <a:cs typeface="Carlito"/>
              </a:rPr>
              <a:t>Waktu: </a:t>
            </a:r>
            <a:r>
              <a:rPr dirty="0" sz="1200">
                <a:latin typeface="Carlito"/>
                <a:cs typeface="Carlito"/>
              </a:rPr>
              <a:t>2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jam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300" spc="-5">
                <a:latin typeface="Carlito"/>
                <a:cs typeface="Carlito"/>
              </a:rPr>
              <a:t>karton, </a:t>
            </a:r>
            <a:r>
              <a:rPr dirty="0" sz="1300" spc="-5" i="1">
                <a:latin typeface="Carlito"/>
                <a:cs typeface="Carlito"/>
              </a:rPr>
              <a:t>post-it </a:t>
            </a:r>
            <a:r>
              <a:rPr dirty="0" sz="1300" spc="-5">
                <a:latin typeface="Carlito"/>
                <a:cs typeface="Carlito"/>
              </a:rPr>
              <a:t>notes/kertas dan alat</a:t>
            </a:r>
            <a:r>
              <a:rPr dirty="0" sz="1300" spc="3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tulis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Peran Guru:</a:t>
            </a:r>
            <a:r>
              <a:rPr dirty="0" sz="1300" b="1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Fasilitator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Pelaksanaan:</a:t>
            </a:r>
            <a:endParaRPr sz="1300">
              <a:latin typeface="Carlito"/>
              <a:cs typeface="Carlito"/>
            </a:endParaRPr>
          </a:p>
          <a:p>
            <a:pPr algn="just" marL="469265" marR="6985" indent="-228600">
              <a:lnSpc>
                <a:spcPct val="152700"/>
              </a:lnSpc>
              <a:spcBef>
                <a:spcPts val="800"/>
              </a:spcBef>
              <a:buAutoNum type="arabicPeriod"/>
              <a:tabLst>
                <a:tab pos="469900" algn="l"/>
              </a:tabLst>
            </a:pPr>
            <a:r>
              <a:rPr dirty="0" sz="1300" spc="-5" b="1">
                <a:latin typeface="Carlito"/>
                <a:cs typeface="Carlito"/>
              </a:rPr>
              <a:t>Reviu Aktivitas 1-5</a:t>
            </a:r>
            <a:r>
              <a:rPr dirty="0" sz="1300" spc="-5">
                <a:latin typeface="Carlito"/>
                <a:cs typeface="Carlito"/>
              </a:rPr>
              <a:t>. Guru memberikan penjelasan (ringkasan) singkat  mengenai keberagaman agama dan keyakinan yang ada di Indonesia dan  berbagai pembatasan yang sudah dibahas di aktivitas</a:t>
            </a:r>
            <a:r>
              <a:rPr dirty="0" sz="1300" spc="15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sebelumnya.</a:t>
            </a:r>
            <a:endParaRPr sz="1300">
              <a:latin typeface="Carlito"/>
              <a:cs typeface="Carlito"/>
            </a:endParaRPr>
          </a:p>
          <a:p>
            <a:pPr algn="just" marL="469265" marR="5080" indent="-228600">
              <a:lnSpc>
                <a:spcPct val="152500"/>
              </a:lnSpc>
              <a:spcBef>
                <a:spcPts val="10"/>
              </a:spcBef>
              <a:buAutoNum type="arabicPeriod"/>
              <a:tabLst>
                <a:tab pos="469900" algn="l"/>
              </a:tabLst>
            </a:pPr>
            <a:r>
              <a:rPr dirty="0" sz="1300" spc="-5" b="1">
                <a:latin typeface="Carlito"/>
                <a:cs typeface="Carlito"/>
              </a:rPr>
              <a:t>Penjelasan Mengenai Posisi, </a:t>
            </a:r>
            <a:r>
              <a:rPr dirty="0" sz="1300" spc="-10" b="1">
                <a:latin typeface="Carlito"/>
                <a:cs typeface="Carlito"/>
              </a:rPr>
              <a:t>Hak </a:t>
            </a:r>
            <a:r>
              <a:rPr dirty="0" sz="1300" spc="-5" b="1">
                <a:latin typeface="Carlito"/>
                <a:cs typeface="Carlito"/>
              </a:rPr>
              <a:t>Istimewa dan </a:t>
            </a:r>
            <a:r>
              <a:rPr dirty="0" sz="1300" b="1">
                <a:latin typeface="Carlito"/>
                <a:cs typeface="Carlito"/>
              </a:rPr>
              <a:t>Ketidakadilan</a:t>
            </a:r>
            <a:r>
              <a:rPr dirty="0" sz="1300">
                <a:latin typeface="Carlito"/>
                <a:cs typeface="Carlito"/>
              </a:rPr>
              <a:t>. </a:t>
            </a:r>
            <a:r>
              <a:rPr dirty="0" sz="1300" spc="-5">
                <a:latin typeface="Carlito"/>
                <a:cs typeface="Carlito"/>
              </a:rPr>
              <a:t>Guru  menjelaskan bagaimana pembatasan yang ada yang sering merugikan  kelompok agama </a:t>
            </a:r>
            <a:r>
              <a:rPr dirty="0" sz="1300">
                <a:latin typeface="Carlito"/>
                <a:cs typeface="Carlito"/>
              </a:rPr>
              <a:t>dan kepercayaan </a:t>
            </a:r>
            <a:r>
              <a:rPr dirty="0" sz="1300" spc="-5">
                <a:latin typeface="Carlito"/>
                <a:cs typeface="Carlito"/>
              </a:rPr>
              <a:t>minoritas merupakan </a:t>
            </a:r>
            <a:r>
              <a:rPr dirty="0" sz="1300">
                <a:latin typeface="Carlito"/>
                <a:cs typeface="Carlito"/>
              </a:rPr>
              <a:t>bentuk  </a:t>
            </a:r>
            <a:r>
              <a:rPr dirty="0" sz="1300" spc="-5">
                <a:latin typeface="Carlito"/>
                <a:cs typeface="Carlito"/>
              </a:rPr>
              <a:t>ketidakadilan, juga bagaimana </a:t>
            </a:r>
            <a:r>
              <a:rPr dirty="0" sz="1300">
                <a:latin typeface="Carlito"/>
                <a:cs typeface="Carlito"/>
              </a:rPr>
              <a:t>pengistimewaan </a:t>
            </a:r>
            <a:r>
              <a:rPr dirty="0" sz="1300" spc="-5">
                <a:latin typeface="Carlito"/>
                <a:cs typeface="Carlito"/>
              </a:rPr>
              <a:t>budaya mayoritas sebagai  budaya </a:t>
            </a:r>
            <a:r>
              <a:rPr dirty="0" sz="1300" spc="-5" i="1">
                <a:latin typeface="Carlito"/>
                <a:cs typeface="Carlito"/>
              </a:rPr>
              <a:t>mainstream </a:t>
            </a:r>
            <a:r>
              <a:rPr dirty="0" sz="1300" spc="-5">
                <a:latin typeface="Carlito"/>
                <a:cs typeface="Carlito"/>
              </a:rPr>
              <a:t>dapat merepresi budaya</a:t>
            </a:r>
            <a:r>
              <a:rPr dirty="0" sz="1300" spc="1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minoritas.</a:t>
            </a:r>
            <a:endParaRPr sz="1300">
              <a:latin typeface="Carlito"/>
              <a:cs typeface="Carlito"/>
            </a:endParaRPr>
          </a:p>
          <a:p>
            <a:pPr algn="just" marL="469265" indent="-228600">
              <a:lnSpc>
                <a:spcPct val="100000"/>
              </a:lnSpc>
              <a:spcBef>
                <a:spcPts val="815"/>
              </a:spcBef>
              <a:buAutoNum type="arabicPeriod"/>
              <a:tabLst>
                <a:tab pos="469900" algn="l"/>
              </a:tabLst>
            </a:pPr>
            <a:r>
              <a:rPr dirty="0" sz="1300" spc="-5" b="1">
                <a:latin typeface="Carlito"/>
                <a:cs typeface="Carlito"/>
              </a:rPr>
              <a:t>Berbagi Pengalaman </a:t>
            </a:r>
            <a:r>
              <a:rPr dirty="0" sz="1300" spc="-10" b="1">
                <a:latin typeface="Carlito"/>
                <a:cs typeface="Carlito"/>
              </a:rPr>
              <a:t>Dalam </a:t>
            </a:r>
            <a:r>
              <a:rPr dirty="0" sz="1300" spc="-5" b="1">
                <a:latin typeface="Carlito"/>
                <a:cs typeface="Carlito"/>
              </a:rPr>
              <a:t>Posisi </a:t>
            </a:r>
            <a:r>
              <a:rPr dirty="0" sz="1300" b="1">
                <a:latin typeface="Carlito"/>
                <a:cs typeface="Carlito"/>
              </a:rPr>
              <a:t>Istimewa</a:t>
            </a:r>
            <a:r>
              <a:rPr dirty="0" sz="1300">
                <a:latin typeface="Carlito"/>
                <a:cs typeface="Carlito"/>
              </a:rPr>
              <a:t>. Siswa </a:t>
            </a:r>
            <a:r>
              <a:rPr dirty="0" sz="1300" spc="-5">
                <a:latin typeface="Carlito"/>
                <a:cs typeface="Carlito"/>
              </a:rPr>
              <a:t>diminta</a:t>
            </a:r>
            <a:r>
              <a:rPr dirty="0" sz="1300" spc="14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untuk</a:t>
            </a:r>
            <a:endParaRPr sz="1300">
              <a:latin typeface="Carlito"/>
              <a:cs typeface="Carlito"/>
            </a:endParaRPr>
          </a:p>
          <a:p>
            <a:pPr algn="just" marL="469265" marR="5715">
              <a:lnSpc>
                <a:spcPct val="152600"/>
              </a:lnSpc>
              <a:spcBef>
                <a:spcPts val="5"/>
              </a:spcBef>
            </a:pPr>
            <a:r>
              <a:rPr dirty="0" sz="1300" spc="-5">
                <a:latin typeface="Carlito"/>
                <a:cs typeface="Carlito"/>
              </a:rPr>
              <a:t>menuliskan dalam selembar kertas </a:t>
            </a:r>
            <a:r>
              <a:rPr dirty="0" sz="1300">
                <a:latin typeface="Carlito"/>
                <a:cs typeface="Carlito"/>
              </a:rPr>
              <a:t>(atau </a:t>
            </a:r>
            <a:r>
              <a:rPr dirty="0" sz="1300" spc="-5" i="1">
                <a:latin typeface="Carlito"/>
                <a:cs typeface="Carlito"/>
              </a:rPr>
              <a:t>post-it </a:t>
            </a:r>
            <a:r>
              <a:rPr dirty="0" sz="1300" spc="-5">
                <a:latin typeface="Carlito"/>
                <a:cs typeface="Carlito"/>
              </a:rPr>
              <a:t>notes) mengenai </a:t>
            </a:r>
            <a:r>
              <a:rPr dirty="0" sz="1300" spc="-5" b="1">
                <a:latin typeface="Carlito"/>
                <a:cs typeface="Carlito"/>
              </a:rPr>
              <a:t>“hak  istimewa</a:t>
            </a:r>
            <a:r>
              <a:rPr dirty="0" sz="1300" spc="-6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yang</a:t>
            </a:r>
            <a:r>
              <a:rPr dirty="0" sz="1300" spc="-5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mereka</a:t>
            </a:r>
            <a:r>
              <a:rPr dirty="0" sz="1300" spc="-45" b="1">
                <a:latin typeface="Carlito"/>
                <a:cs typeface="Carlito"/>
              </a:rPr>
              <a:t> </a:t>
            </a:r>
            <a:r>
              <a:rPr dirty="0" sz="1300" b="1">
                <a:latin typeface="Carlito"/>
                <a:cs typeface="Carlito"/>
              </a:rPr>
              <a:t>miliki,</a:t>
            </a:r>
            <a:r>
              <a:rPr dirty="0" sz="1300" spc="-55" b="1">
                <a:latin typeface="Carlito"/>
                <a:cs typeface="Carlito"/>
              </a:rPr>
              <a:t> </a:t>
            </a:r>
            <a:r>
              <a:rPr dirty="0" sz="1300" spc="-10" b="1">
                <a:latin typeface="Carlito"/>
                <a:cs typeface="Carlito"/>
              </a:rPr>
              <a:t>pengalaman</a:t>
            </a:r>
            <a:r>
              <a:rPr dirty="0" sz="1300" spc="-5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mereka</a:t>
            </a:r>
            <a:r>
              <a:rPr dirty="0" sz="1300" spc="-6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ketika</a:t>
            </a:r>
            <a:r>
              <a:rPr dirty="0" sz="1300" spc="-5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berada</a:t>
            </a:r>
            <a:r>
              <a:rPr dirty="0" sz="1300" spc="-6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di</a:t>
            </a:r>
            <a:r>
              <a:rPr dirty="0" sz="1300" spc="-4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posisi  istimewa, dan apa </a:t>
            </a:r>
            <a:r>
              <a:rPr dirty="0" sz="1300" b="1">
                <a:latin typeface="Carlito"/>
                <a:cs typeface="Carlito"/>
              </a:rPr>
              <a:t>yang </a:t>
            </a:r>
            <a:r>
              <a:rPr dirty="0" sz="1300" spc="-5" b="1">
                <a:latin typeface="Carlito"/>
                <a:cs typeface="Carlito"/>
              </a:rPr>
              <a:t>mereka rasakan”. </a:t>
            </a:r>
            <a:r>
              <a:rPr dirty="0" sz="1300" spc="-5">
                <a:latin typeface="Carlito"/>
                <a:cs typeface="Carlito"/>
              </a:rPr>
              <a:t>Guru dapat memberikan  contoh misalnya </a:t>
            </a:r>
            <a:r>
              <a:rPr dirty="0" sz="1300">
                <a:latin typeface="Carlito"/>
                <a:cs typeface="Carlito"/>
              </a:rPr>
              <a:t>“</a:t>
            </a:r>
            <a:r>
              <a:rPr dirty="0" sz="1300" i="1">
                <a:latin typeface="Carlito"/>
                <a:cs typeface="Carlito"/>
              </a:rPr>
              <a:t>sebagai </a:t>
            </a:r>
            <a:r>
              <a:rPr dirty="0" sz="1300" spc="-5" i="1">
                <a:latin typeface="Carlito"/>
                <a:cs typeface="Carlito"/>
              </a:rPr>
              <a:t>seorang Muslim </a:t>
            </a:r>
            <a:r>
              <a:rPr dirty="0" sz="1300" i="1">
                <a:latin typeface="Carlito"/>
                <a:cs typeface="Carlito"/>
              </a:rPr>
              <a:t>hidup di </a:t>
            </a:r>
            <a:r>
              <a:rPr dirty="0" sz="1300" spc="-5" i="1">
                <a:latin typeface="Carlito"/>
                <a:cs typeface="Carlito"/>
              </a:rPr>
              <a:t>Jakarta, dimana Islam  </a:t>
            </a:r>
            <a:r>
              <a:rPr dirty="0" sz="1300" spc="-5" i="1">
                <a:latin typeface="Carlito"/>
                <a:cs typeface="Carlito"/>
              </a:rPr>
              <a:t>adalah agama </a:t>
            </a:r>
            <a:r>
              <a:rPr dirty="0" sz="1300" i="1">
                <a:latin typeface="Carlito"/>
                <a:cs typeface="Carlito"/>
              </a:rPr>
              <a:t>dominan, </a:t>
            </a:r>
            <a:r>
              <a:rPr dirty="0" sz="1300" spc="-5" i="1">
                <a:latin typeface="Carlito"/>
                <a:cs typeface="Carlito"/>
              </a:rPr>
              <a:t>saya senang karena </a:t>
            </a:r>
            <a:r>
              <a:rPr dirty="0" sz="1300" i="1">
                <a:latin typeface="Carlito"/>
                <a:cs typeface="Carlito"/>
              </a:rPr>
              <a:t>dapat </a:t>
            </a:r>
            <a:r>
              <a:rPr dirty="0" sz="1300" spc="-5" i="1">
                <a:latin typeface="Carlito"/>
                <a:cs typeface="Carlito"/>
              </a:rPr>
              <a:t>dengan mudah  mendapatkan akses untuk sholat </a:t>
            </a:r>
            <a:r>
              <a:rPr dirty="0" sz="1300" i="1">
                <a:latin typeface="Carlito"/>
                <a:cs typeface="Carlito"/>
              </a:rPr>
              <a:t>di </a:t>
            </a:r>
            <a:r>
              <a:rPr dirty="0" sz="1300" spc="-5" i="1">
                <a:latin typeface="Carlito"/>
                <a:cs typeface="Carlito"/>
              </a:rPr>
              <a:t>masjid</a:t>
            </a:r>
            <a:r>
              <a:rPr dirty="0" sz="1300" spc="-5">
                <a:latin typeface="Carlito"/>
                <a:cs typeface="Carlito"/>
              </a:rPr>
              <a:t>” atau </a:t>
            </a:r>
            <a:r>
              <a:rPr dirty="0" sz="1300">
                <a:latin typeface="Carlito"/>
                <a:cs typeface="Carlito"/>
              </a:rPr>
              <a:t>“</a:t>
            </a:r>
            <a:r>
              <a:rPr dirty="0" sz="1300" i="1">
                <a:latin typeface="Carlito"/>
                <a:cs typeface="Carlito"/>
              </a:rPr>
              <a:t>sebagai </a:t>
            </a:r>
            <a:r>
              <a:rPr dirty="0" sz="1300" spc="-5" i="1">
                <a:latin typeface="Carlito"/>
                <a:cs typeface="Carlito"/>
              </a:rPr>
              <a:t>seseorang  </a:t>
            </a:r>
            <a:r>
              <a:rPr dirty="0" sz="1300" spc="-5" i="1">
                <a:latin typeface="Carlito"/>
                <a:cs typeface="Carlito"/>
              </a:rPr>
              <a:t>beragama</a:t>
            </a:r>
            <a:r>
              <a:rPr dirty="0" sz="1300" spc="-4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Kristen</a:t>
            </a:r>
            <a:r>
              <a:rPr dirty="0" sz="1300" spc="-2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bersekolah</a:t>
            </a:r>
            <a:r>
              <a:rPr dirty="0" sz="1300" spc="-4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dimana</a:t>
            </a:r>
            <a:r>
              <a:rPr dirty="0" sz="1300" spc="-3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mayoritas</a:t>
            </a:r>
            <a:r>
              <a:rPr dirty="0" sz="1300" spc="-45" i="1">
                <a:latin typeface="Carlito"/>
                <a:cs typeface="Carlito"/>
              </a:rPr>
              <a:t> </a:t>
            </a:r>
            <a:r>
              <a:rPr dirty="0" sz="1300" spc="-10" i="1">
                <a:latin typeface="Carlito"/>
                <a:cs typeface="Carlito"/>
              </a:rPr>
              <a:t>siswa</a:t>
            </a:r>
            <a:r>
              <a:rPr dirty="0" sz="1300" spc="-45" i="1">
                <a:latin typeface="Carlito"/>
                <a:cs typeface="Carlito"/>
              </a:rPr>
              <a:t> </a:t>
            </a:r>
            <a:r>
              <a:rPr dirty="0" sz="1300" i="1">
                <a:latin typeface="Carlito"/>
                <a:cs typeface="Carlito"/>
              </a:rPr>
              <a:t>dan</a:t>
            </a:r>
            <a:r>
              <a:rPr dirty="0" sz="1300" spc="-35" i="1">
                <a:latin typeface="Carlito"/>
                <a:cs typeface="Carlito"/>
              </a:rPr>
              <a:t> </a:t>
            </a:r>
            <a:r>
              <a:rPr dirty="0" sz="1300" i="1">
                <a:latin typeface="Carlito"/>
                <a:cs typeface="Carlito"/>
              </a:rPr>
              <a:t>guru</a:t>
            </a:r>
            <a:r>
              <a:rPr dirty="0" sz="1300" spc="-4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beragama  Kristen, saya mempunyai </a:t>
            </a:r>
            <a:r>
              <a:rPr dirty="0" sz="1300" i="1">
                <a:latin typeface="Carlito"/>
                <a:cs typeface="Carlito"/>
              </a:rPr>
              <a:t>guru </a:t>
            </a:r>
            <a:r>
              <a:rPr dirty="0" sz="1300" spc="-5" i="1">
                <a:latin typeface="Carlito"/>
                <a:cs typeface="Carlito"/>
              </a:rPr>
              <a:t>agama Kristen yang membimbingku dan  </a:t>
            </a:r>
            <a:r>
              <a:rPr dirty="0" sz="1300" i="1">
                <a:latin typeface="Carlito"/>
                <a:cs typeface="Carlito"/>
              </a:rPr>
              <a:t>dapat </a:t>
            </a:r>
            <a:r>
              <a:rPr dirty="0" sz="1300" spc="-5" i="1">
                <a:latin typeface="Carlito"/>
                <a:cs typeface="Carlito"/>
              </a:rPr>
              <a:t>merayakan </a:t>
            </a:r>
            <a:r>
              <a:rPr dirty="0" sz="1300" i="1">
                <a:latin typeface="Carlito"/>
                <a:cs typeface="Carlito"/>
              </a:rPr>
              <a:t>hari </a:t>
            </a:r>
            <a:r>
              <a:rPr dirty="0" sz="1300" spc="-5" i="1">
                <a:latin typeface="Carlito"/>
                <a:cs typeface="Carlito"/>
              </a:rPr>
              <a:t>besar agama Kristen </a:t>
            </a:r>
            <a:r>
              <a:rPr dirty="0" sz="1300" i="1">
                <a:latin typeface="Carlito"/>
                <a:cs typeface="Carlito"/>
              </a:rPr>
              <a:t>dengan </a:t>
            </a:r>
            <a:r>
              <a:rPr dirty="0" sz="1300" spc="-5" i="1">
                <a:latin typeface="Carlito"/>
                <a:cs typeface="Carlito"/>
              </a:rPr>
              <a:t>aman dan</a:t>
            </a:r>
            <a:r>
              <a:rPr dirty="0" sz="1300" spc="-15" i="1">
                <a:latin typeface="Carlito"/>
                <a:cs typeface="Carlito"/>
              </a:rPr>
              <a:t> </a:t>
            </a:r>
            <a:r>
              <a:rPr dirty="0" sz="1300" i="1">
                <a:latin typeface="Carlito"/>
                <a:cs typeface="Carlito"/>
              </a:rPr>
              <a:t>meriah</a:t>
            </a:r>
            <a:r>
              <a:rPr dirty="0" sz="1300">
                <a:latin typeface="Carlito"/>
                <a:cs typeface="Carlito"/>
              </a:rPr>
              <a:t>”</a:t>
            </a:r>
            <a:endParaRPr sz="1300">
              <a:latin typeface="Carlito"/>
              <a:cs typeface="Carlito"/>
            </a:endParaRPr>
          </a:p>
          <a:p>
            <a:pPr algn="just" marL="469265" marR="6350" indent="-228600">
              <a:lnSpc>
                <a:spcPct val="152300"/>
              </a:lnSpc>
              <a:buAutoNum type="arabicPeriod" startAt="4"/>
              <a:tabLst>
                <a:tab pos="469900" algn="l"/>
              </a:tabLst>
            </a:pPr>
            <a:r>
              <a:rPr dirty="0" sz="1300" spc="-5" b="1">
                <a:latin typeface="Carlito"/>
                <a:cs typeface="Carlito"/>
              </a:rPr>
              <a:t>Berbagi Pengalaman </a:t>
            </a:r>
            <a:r>
              <a:rPr dirty="0" sz="1300" spc="-10" b="1">
                <a:latin typeface="Carlito"/>
                <a:cs typeface="Carlito"/>
              </a:rPr>
              <a:t>Dalam </a:t>
            </a:r>
            <a:r>
              <a:rPr dirty="0" sz="1300" spc="-5" b="1">
                <a:latin typeface="Carlito"/>
                <a:cs typeface="Carlito"/>
              </a:rPr>
              <a:t>Posisi Marjinal. </a:t>
            </a:r>
            <a:r>
              <a:rPr dirty="0" sz="1300" spc="-5">
                <a:latin typeface="Carlito"/>
                <a:cs typeface="Carlito"/>
              </a:rPr>
              <a:t>Siswa lalu diminta untuk  menuliskan dalam selembar kertas (atau </a:t>
            </a:r>
            <a:r>
              <a:rPr dirty="0" sz="1300" spc="-5" i="1">
                <a:latin typeface="Carlito"/>
                <a:cs typeface="Carlito"/>
              </a:rPr>
              <a:t>post-it </a:t>
            </a:r>
            <a:r>
              <a:rPr dirty="0" sz="1300" spc="-5">
                <a:latin typeface="Carlito"/>
                <a:cs typeface="Carlito"/>
              </a:rPr>
              <a:t>notes)</a:t>
            </a:r>
            <a:r>
              <a:rPr dirty="0" sz="1300" spc="12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mengenai</a:t>
            </a:r>
            <a:endParaRPr sz="1300">
              <a:latin typeface="Carlito"/>
              <a:cs typeface="Carlito"/>
            </a:endParaRPr>
          </a:p>
          <a:p>
            <a:pPr algn="just" marL="469265">
              <a:lnSpc>
                <a:spcPct val="100000"/>
              </a:lnSpc>
              <a:spcBef>
                <a:spcPts val="830"/>
              </a:spcBef>
            </a:pPr>
            <a:r>
              <a:rPr dirty="0" sz="1300" spc="-5" b="1">
                <a:latin typeface="Carlito"/>
                <a:cs typeface="Carlito"/>
              </a:rPr>
              <a:t>“pengalaman </a:t>
            </a:r>
            <a:r>
              <a:rPr dirty="0" sz="1300" b="1">
                <a:latin typeface="Carlito"/>
                <a:cs typeface="Carlito"/>
              </a:rPr>
              <a:t>ketika </a:t>
            </a:r>
            <a:r>
              <a:rPr dirty="0" sz="1300" spc="-5" b="1">
                <a:latin typeface="Carlito"/>
                <a:cs typeface="Carlito"/>
              </a:rPr>
              <a:t>mereka berada di posisi marjinal</a:t>
            </a:r>
            <a:r>
              <a:rPr dirty="0" sz="1300" spc="9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sebagai minoritas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9675" y="914399"/>
            <a:ext cx="5480050" cy="977265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535"/>
              </a:spcBef>
            </a:pPr>
            <a:r>
              <a:rPr dirty="0" sz="1600" spc="-60">
                <a:latin typeface="Arial"/>
                <a:cs typeface="Arial"/>
              </a:rPr>
              <a:t>Aktivitas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360"/>
              </a:spcBef>
            </a:pPr>
            <a:r>
              <a:rPr dirty="0" sz="1600" spc="-100">
                <a:latin typeface="Arial"/>
                <a:cs typeface="Arial"/>
              </a:rPr>
              <a:t>Refleksi </a:t>
            </a:r>
            <a:r>
              <a:rPr dirty="0" sz="1600" spc="-75">
                <a:latin typeface="Arial"/>
                <a:cs typeface="Arial"/>
              </a:rPr>
              <a:t>Mengenai </a:t>
            </a:r>
            <a:r>
              <a:rPr dirty="0" sz="1600" spc="-50">
                <a:latin typeface="Arial"/>
                <a:cs typeface="Arial"/>
              </a:rPr>
              <a:t>Identitas </a:t>
            </a:r>
            <a:r>
              <a:rPr dirty="0" sz="1600" spc="-120">
                <a:latin typeface="Arial"/>
                <a:cs typeface="Arial"/>
              </a:rPr>
              <a:t>Agama, </a:t>
            </a:r>
            <a:r>
              <a:rPr dirty="0" sz="1600" spc="-100" i="1">
                <a:latin typeface="Trebuchet MS"/>
                <a:cs typeface="Trebuchet MS"/>
              </a:rPr>
              <a:t>Positionality</a:t>
            </a:r>
            <a:r>
              <a:rPr dirty="0" sz="1600" spc="-60" i="1">
                <a:latin typeface="Trebuchet MS"/>
                <a:cs typeface="Trebuchet MS"/>
              </a:rPr>
              <a:t> </a:t>
            </a:r>
            <a:r>
              <a:rPr dirty="0" sz="1600" spc="-100">
                <a:latin typeface="Arial"/>
                <a:cs typeface="Arial"/>
              </a:rPr>
              <a:t>(Posisi),</a:t>
            </a:r>
            <a:endParaRPr sz="1600">
              <a:latin typeface="Arial"/>
              <a:cs typeface="Arial"/>
            </a:endParaRPr>
          </a:p>
          <a:p>
            <a:pPr algn="ctr" marL="1270">
              <a:lnSpc>
                <a:spcPct val="100000"/>
              </a:lnSpc>
              <a:spcBef>
                <a:spcPts val="170"/>
              </a:spcBef>
            </a:pPr>
            <a:r>
              <a:rPr dirty="0" sz="1600" spc="-105" i="1">
                <a:latin typeface="Trebuchet MS"/>
                <a:cs typeface="Trebuchet MS"/>
              </a:rPr>
              <a:t>Privilege </a:t>
            </a:r>
            <a:r>
              <a:rPr dirty="0" sz="1600" spc="-114">
                <a:latin typeface="Arial"/>
                <a:cs typeface="Arial"/>
              </a:rPr>
              <a:t>(Hak </a:t>
            </a:r>
            <a:r>
              <a:rPr dirty="0" sz="1600" spc="-65">
                <a:latin typeface="Arial"/>
                <a:cs typeface="Arial"/>
              </a:rPr>
              <a:t>Istimewa), </a:t>
            </a:r>
            <a:r>
              <a:rPr dirty="0" sz="1600" spc="-90">
                <a:latin typeface="Arial"/>
                <a:cs typeface="Arial"/>
              </a:rPr>
              <a:t>dan </a:t>
            </a:r>
            <a:r>
              <a:rPr dirty="0" sz="1600" spc="-95" i="1">
                <a:latin typeface="Trebuchet MS"/>
                <a:cs typeface="Trebuchet MS"/>
              </a:rPr>
              <a:t>Injustices</a:t>
            </a:r>
            <a:r>
              <a:rPr dirty="0" sz="1600" spc="-85" i="1">
                <a:latin typeface="Trebuchet MS"/>
                <a:cs typeface="Trebuchet MS"/>
              </a:rPr>
              <a:t> </a:t>
            </a:r>
            <a:r>
              <a:rPr dirty="0" sz="1600" spc="-75">
                <a:latin typeface="Arial"/>
                <a:cs typeface="Arial"/>
              </a:rPr>
              <a:t>(Ketidakadilan)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27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96669" y="790093"/>
            <a:ext cx="5198745" cy="32893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41300" marR="5715">
              <a:lnSpc>
                <a:spcPct val="152600"/>
              </a:lnSpc>
              <a:spcBef>
                <a:spcPts val="95"/>
              </a:spcBef>
            </a:pPr>
            <a:r>
              <a:rPr dirty="0" sz="1300" spc="-5" b="1">
                <a:latin typeface="Carlito"/>
                <a:cs typeface="Carlito"/>
              </a:rPr>
              <a:t>dan</a:t>
            </a:r>
            <a:r>
              <a:rPr dirty="0" sz="1300" spc="-2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apa</a:t>
            </a:r>
            <a:r>
              <a:rPr dirty="0" sz="1300" spc="-3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yang</a:t>
            </a:r>
            <a:r>
              <a:rPr dirty="0" sz="1300" spc="-3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mereka</a:t>
            </a:r>
            <a:r>
              <a:rPr dirty="0" sz="1300" spc="-3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rasakan”.</a:t>
            </a:r>
            <a:r>
              <a:rPr dirty="0" sz="1300" spc="-25" b="1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Guru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dapat</a:t>
            </a:r>
            <a:r>
              <a:rPr dirty="0" sz="1300" spc="-3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memberikan</a:t>
            </a:r>
            <a:r>
              <a:rPr dirty="0" sz="1300" spc="-35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contoh</a:t>
            </a:r>
            <a:r>
              <a:rPr dirty="0" sz="1300" spc="-2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misalnya  “</a:t>
            </a:r>
            <a:r>
              <a:rPr dirty="0" sz="1300" spc="-5" i="1">
                <a:latin typeface="Carlito"/>
                <a:cs typeface="Carlito"/>
              </a:rPr>
              <a:t>sebagai seorang Muslim </a:t>
            </a:r>
            <a:r>
              <a:rPr dirty="0" sz="1300" i="1">
                <a:latin typeface="Carlito"/>
                <a:cs typeface="Carlito"/>
              </a:rPr>
              <a:t>hidup di Bali, dimana </a:t>
            </a:r>
            <a:r>
              <a:rPr dirty="0" sz="1300" spc="-5" i="1">
                <a:latin typeface="Carlito"/>
                <a:cs typeface="Carlito"/>
              </a:rPr>
              <a:t>Islam </a:t>
            </a:r>
            <a:r>
              <a:rPr dirty="0" sz="1300" i="1">
                <a:latin typeface="Carlito"/>
                <a:cs typeface="Carlito"/>
              </a:rPr>
              <a:t>adalah </a:t>
            </a:r>
            <a:r>
              <a:rPr dirty="0" sz="1300" spc="-5" i="1">
                <a:latin typeface="Carlito"/>
                <a:cs typeface="Carlito"/>
              </a:rPr>
              <a:t>agama  </a:t>
            </a:r>
            <a:r>
              <a:rPr dirty="0" sz="1300" spc="-5" i="1">
                <a:latin typeface="Carlito"/>
                <a:cs typeface="Carlito"/>
              </a:rPr>
              <a:t>minoritas, saya merasa kurang nyaman </a:t>
            </a:r>
            <a:r>
              <a:rPr dirty="0" sz="1300" i="1">
                <a:latin typeface="Carlito"/>
                <a:cs typeface="Carlito"/>
              </a:rPr>
              <a:t>kalau harus keluar </a:t>
            </a:r>
            <a:r>
              <a:rPr dirty="0" sz="1300" spc="-5" i="1">
                <a:latin typeface="Carlito"/>
                <a:cs typeface="Carlito"/>
              </a:rPr>
              <a:t>rumah  memakai </a:t>
            </a:r>
            <a:r>
              <a:rPr dirty="0" sz="1300" i="1">
                <a:latin typeface="Carlito"/>
                <a:cs typeface="Carlito"/>
              </a:rPr>
              <a:t>hijab</a:t>
            </a:r>
            <a:r>
              <a:rPr dirty="0" sz="1300">
                <a:latin typeface="Carlito"/>
                <a:cs typeface="Carlito"/>
              </a:rPr>
              <a:t>” </a:t>
            </a:r>
            <a:r>
              <a:rPr dirty="0" sz="1300" spc="-5">
                <a:latin typeface="Carlito"/>
                <a:cs typeface="Carlito"/>
              </a:rPr>
              <a:t>atau </a:t>
            </a:r>
            <a:r>
              <a:rPr dirty="0" sz="1300">
                <a:latin typeface="Carlito"/>
                <a:cs typeface="Carlito"/>
              </a:rPr>
              <a:t>“</a:t>
            </a:r>
            <a:r>
              <a:rPr dirty="0" sz="1300" i="1">
                <a:latin typeface="Carlito"/>
                <a:cs typeface="Carlito"/>
              </a:rPr>
              <a:t>sebagai </a:t>
            </a:r>
            <a:r>
              <a:rPr dirty="0" sz="1300" spc="-5" i="1">
                <a:latin typeface="Carlito"/>
                <a:cs typeface="Carlito"/>
              </a:rPr>
              <a:t>seseorang beragama Hindu </a:t>
            </a:r>
            <a:r>
              <a:rPr dirty="0" sz="1300" i="1">
                <a:latin typeface="Carlito"/>
                <a:cs typeface="Carlito"/>
              </a:rPr>
              <a:t>di </a:t>
            </a:r>
            <a:r>
              <a:rPr dirty="0" sz="1300" spc="-5" i="1">
                <a:latin typeface="Carlito"/>
                <a:cs typeface="Carlito"/>
              </a:rPr>
              <a:t>Jakarta  </a:t>
            </a:r>
            <a:r>
              <a:rPr dirty="0" sz="1300" spc="-5" i="1">
                <a:latin typeface="Carlito"/>
                <a:cs typeface="Carlito"/>
              </a:rPr>
              <a:t>bersekolah </a:t>
            </a:r>
            <a:r>
              <a:rPr dirty="0" sz="1300" i="1">
                <a:latin typeface="Carlito"/>
                <a:cs typeface="Carlito"/>
              </a:rPr>
              <a:t>di </a:t>
            </a:r>
            <a:r>
              <a:rPr dirty="0" sz="1300" spc="-5" i="1">
                <a:latin typeface="Carlito"/>
                <a:cs typeface="Carlito"/>
              </a:rPr>
              <a:t>sekolah dengan mayoritas siswa </a:t>
            </a:r>
            <a:r>
              <a:rPr dirty="0" sz="1300" i="1">
                <a:latin typeface="Carlito"/>
                <a:cs typeface="Carlito"/>
              </a:rPr>
              <a:t>dan guru </a:t>
            </a:r>
            <a:r>
              <a:rPr dirty="0" sz="1300" spc="-5" i="1">
                <a:latin typeface="Carlito"/>
                <a:cs typeface="Carlito"/>
              </a:rPr>
              <a:t>beragama Islam,  saya sedih ketika saya tidak bisa merayakan </a:t>
            </a:r>
            <a:r>
              <a:rPr dirty="0" sz="1300" i="1">
                <a:latin typeface="Carlito"/>
                <a:cs typeface="Carlito"/>
              </a:rPr>
              <a:t>hari </a:t>
            </a:r>
            <a:r>
              <a:rPr dirty="0" sz="1300" spc="-5" i="1">
                <a:latin typeface="Carlito"/>
                <a:cs typeface="Carlito"/>
              </a:rPr>
              <a:t>Saraswati seperti</a:t>
            </a:r>
            <a:r>
              <a:rPr dirty="0" sz="1300" spc="-19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sepupu  saya yang berada </a:t>
            </a:r>
            <a:r>
              <a:rPr dirty="0" sz="1300" i="1">
                <a:latin typeface="Carlito"/>
                <a:cs typeface="Carlito"/>
              </a:rPr>
              <a:t>di</a:t>
            </a:r>
            <a:r>
              <a:rPr dirty="0" sz="1300" spc="-5" i="1">
                <a:latin typeface="Carlito"/>
                <a:cs typeface="Carlito"/>
              </a:rPr>
              <a:t> Bali</a:t>
            </a:r>
            <a:r>
              <a:rPr dirty="0" sz="1300" spc="-5">
                <a:latin typeface="Carlito"/>
                <a:cs typeface="Carlito"/>
              </a:rPr>
              <a:t>”</a:t>
            </a:r>
            <a:endParaRPr sz="1300">
              <a:latin typeface="Carlito"/>
              <a:cs typeface="Carlito"/>
            </a:endParaRPr>
          </a:p>
          <a:p>
            <a:pPr algn="just" marL="241300" marR="5080" indent="-228600">
              <a:lnSpc>
                <a:spcPct val="152600"/>
              </a:lnSpc>
              <a:spcBef>
                <a:spcPts val="5"/>
              </a:spcBef>
            </a:pPr>
            <a:r>
              <a:rPr dirty="0" sz="1300" spc="-5" b="1">
                <a:latin typeface="Carlito"/>
                <a:cs typeface="Carlito"/>
              </a:rPr>
              <a:t>5.</a:t>
            </a:r>
            <a:r>
              <a:rPr dirty="0" sz="1300" spc="21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Membuat</a:t>
            </a:r>
            <a:r>
              <a:rPr dirty="0" sz="1300" spc="-8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Poster</a:t>
            </a:r>
            <a:r>
              <a:rPr dirty="0" sz="1300" spc="-85" b="1">
                <a:latin typeface="Carlito"/>
                <a:cs typeface="Carlito"/>
              </a:rPr>
              <a:t> </a:t>
            </a:r>
            <a:r>
              <a:rPr dirty="0" sz="1300" b="1">
                <a:latin typeface="Carlito"/>
                <a:cs typeface="Carlito"/>
              </a:rPr>
              <a:t>Posisi</a:t>
            </a:r>
            <a:r>
              <a:rPr dirty="0" sz="1300" spc="-7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Istimewa</a:t>
            </a:r>
            <a:r>
              <a:rPr dirty="0" sz="1300" spc="-7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dan</a:t>
            </a:r>
            <a:r>
              <a:rPr dirty="0" sz="1300" spc="-7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Posisi</a:t>
            </a:r>
            <a:r>
              <a:rPr dirty="0" sz="1300" spc="-6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Marjinal.</a:t>
            </a:r>
            <a:r>
              <a:rPr dirty="0" sz="1300" spc="-55" b="1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Siswa</a:t>
            </a:r>
            <a:r>
              <a:rPr dirty="0" sz="1300" spc="-80">
                <a:latin typeface="Carlito"/>
                <a:cs typeface="Carlito"/>
              </a:rPr>
              <a:t> </a:t>
            </a:r>
            <a:r>
              <a:rPr dirty="0" sz="1300">
                <a:latin typeface="Carlito"/>
                <a:cs typeface="Carlito"/>
              </a:rPr>
              <a:t>diminta</a:t>
            </a:r>
            <a:r>
              <a:rPr dirty="0" sz="1300" spc="-7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untuk  </a:t>
            </a:r>
            <a:r>
              <a:rPr dirty="0" sz="1200" spc="-5">
                <a:latin typeface="Carlito"/>
                <a:cs typeface="Carlito"/>
              </a:rPr>
              <a:t>menempelkan </a:t>
            </a:r>
            <a:r>
              <a:rPr dirty="0" sz="1200" spc="-5" i="1">
                <a:latin typeface="Carlito"/>
                <a:cs typeface="Carlito"/>
              </a:rPr>
              <a:t>post-it notes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berisikan perasaan dan pengalaman mereka 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posisi istimewa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posisi marjinal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lembaran </a:t>
            </a:r>
            <a:r>
              <a:rPr dirty="0" sz="1200">
                <a:latin typeface="Carlito"/>
                <a:cs typeface="Carlito"/>
              </a:rPr>
              <a:t>karton yang  </a:t>
            </a:r>
            <a:r>
              <a:rPr dirty="0" sz="1200" spc="-5">
                <a:latin typeface="Carlito"/>
                <a:cs typeface="Carlito"/>
              </a:rPr>
              <a:t>ditempelkan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dinding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kelas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1125" y="4419599"/>
            <a:ext cx="5081905" cy="3359785"/>
          </a:xfrm>
          <a:prstGeom prst="rect">
            <a:avLst/>
          </a:prstGeom>
          <a:solidFill>
            <a:srgbClr val="F1F1F1"/>
          </a:solidFill>
          <a:ln w="9525">
            <a:solidFill>
              <a:srgbClr val="7E7E7E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95250">
              <a:lnSpc>
                <a:spcPct val="100000"/>
              </a:lnSpc>
              <a:spcBef>
                <a:spcPts val="335"/>
              </a:spcBef>
            </a:pPr>
            <a:r>
              <a:rPr dirty="0" sz="1300" spc="-5" b="1">
                <a:latin typeface="Carlito"/>
                <a:cs typeface="Carlito"/>
              </a:rPr>
              <a:t>Tips:</a:t>
            </a:r>
            <a:endParaRPr sz="1300">
              <a:latin typeface="Carlito"/>
              <a:cs typeface="Carlito"/>
            </a:endParaRPr>
          </a:p>
          <a:p>
            <a:pPr algn="just" marL="95250" marR="85725">
              <a:lnSpc>
                <a:spcPct val="152600"/>
              </a:lnSpc>
              <a:spcBef>
                <a:spcPts val="800"/>
              </a:spcBef>
            </a:pPr>
            <a:r>
              <a:rPr dirty="0" sz="1300" spc="-5" i="1">
                <a:latin typeface="Carlito"/>
                <a:cs typeface="Carlito"/>
              </a:rPr>
              <a:t>Untuk membangun kondisi kelas yang aman </a:t>
            </a:r>
            <a:r>
              <a:rPr dirty="0" sz="1300" i="1">
                <a:latin typeface="Carlito"/>
                <a:cs typeface="Carlito"/>
              </a:rPr>
              <a:t>dan </a:t>
            </a:r>
            <a:r>
              <a:rPr dirty="0" sz="1300" spc="-5" i="1">
                <a:latin typeface="Carlito"/>
                <a:cs typeface="Carlito"/>
              </a:rPr>
              <a:t>agar </a:t>
            </a:r>
            <a:r>
              <a:rPr dirty="0" sz="1300" spc="-10" i="1">
                <a:latin typeface="Carlito"/>
                <a:cs typeface="Carlito"/>
              </a:rPr>
              <a:t>siswa </a:t>
            </a:r>
            <a:r>
              <a:rPr dirty="0" sz="1300" spc="-5" i="1">
                <a:latin typeface="Carlito"/>
                <a:cs typeface="Carlito"/>
              </a:rPr>
              <a:t>merasa  </a:t>
            </a:r>
            <a:r>
              <a:rPr dirty="0" sz="1300" spc="-5" i="1">
                <a:latin typeface="Carlito"/>
                <a:cs typeface="Carlito"/>
              </a:rPr>
              <a:t>nyaman, </a:t>
            </a:r>
            <a:r>
              <a:rPr dirty="0" sz="1300" i="1">
                <a:latin typeface="Carlito"/>
                <a:cs typeface="Carlito"/>
              </a:rPr>
              <a:t>guru </a:t>
            </a:r>
            <a:r>
              <a:rPr dirty="0" sz="1300" spc="-5" i="1">
                <a:latin typeface="Carlito"/>
                <a:cs typeface="Carlito"/>
              </a:rPr>
              <a:t>juga bisa membuka diri </a:t>
            </a:r>
            <a:r>
              <a:rPr dirty="0" sz="1300" i="1">
                <a:latin typeface="Carlito"/>
                <a:cs typeface="Carlito"/>
              </a:rPr>
              <a:t>dengan </a:t>
            </a:r>
            <a:r>
              <a:rPr dirty="0" sz="1300" spc="-5" i="1">
                <a:latin typeface="Carlito"/>
                <a:cs typeface="Carlito"/>
              </a:rPr>
              <a:t>menceritakan pengalaman  mereka</a:t>
            </a:r>
            <a:r>
              <a:rPr dirty="0" sz="1300" spc="-70" i="1">
                <a:latin typeface="Carlito"/>
                <a:cs typeface="Carlito"/>
              </a:rPr>
              <a:t> </a:t>
            </a:r>
            <a:r>
              <a:rPr dirty="0" sz="1300" i="1">
                <a:latin typeface="Carlito"/>
                <a:cs typeface="Carlito"/>
              </a:rPr>
              <a:t>pribadi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dan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menjelaskan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posisi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yang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mereka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miliki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i="1">
                <a:latin typeface="Carlito"/>
                <a:cs typeface="Carlito"/>
              </a:rPr>
              <a:t>di</a:t>
            </a:r>
            <a:r>
              <a:rPr dirty="0" sz="1300" spc="-70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sekolah,</a:t>
            </a:r>
            <a:r>
              <a:rPr dirty="0" sz="1300" spc="-65" i="1">
                <a:latin typeface="Carlito"/>
                <a:cs typeface="Carlito"/>
              </a:rPr>
              <a:t> </a:t>
            </a:r>
            <a:r>
              <a:rPr dirty="0" sz="1300" i="1">
                <a:latin typeface="Carlito"/>
                <a:cs typeface="Carlito"/>
              </a:rPr>
              <a:t>baik  sebagai </a:t>
            </a:r>
            <a:r>
              <a:rPr dirty="0" sz="1300" spc="-5" i="1">
                <a:latin typeface="Carlito"/>
                <a:cs typeface="Carlito"/>
              </a:rPr>
              <a:t>seorang </a:t>
            </a:r>
            <a:r>
              <a:rPr dirty="0" sz="1300" i="1">
                <a:latin typeface="Carlito"/>
                <a:cs typeface="Carlito"/>
              </a:rPr>
              <a:t>guru </a:t>
            </a:r>
            <a:r>
              <a:rPr dirty="0" sz="1300" spc="-5" i="1">
                <a:latin typeface="Carlito"/>
                <a:cs typeface="Carlito"/>
              </a:rPr>
              <a:t>yang berada </a:t>
            </a:r>
            <a:r>
              <a:rPr dirty="0" sz="1300" i="1">
                <a:latin typeface="Carlito"/>
                <a:cs typeface="Carlito"/>
              </a:rPr>
              <a:t>di </a:t>
            </a:r>
            <a:r>
              <a:rPr dirty="0" sz="1300" spc="-5" i="1">
                <a:latin typeface="Carlito"/>
                <a:cs typeface="Carlito"/>
              </a:rPr>
              <a:t>posisi dengan otoritas </a:t>
            </a:r>
            <a:r>
              <a:rPr dirty="0" sz="1300" i="1">
                <a:latin typeface="Carlito"/>
                <a:cs typeface="Carlito"/>
              </a:rPr>
              <a:t>lebih </a:t>
            </a:r>
            <a:r>
              <a:rPr dirty="0" sz="1300" spc="-5" i="1">
                <a:latin typeface="Carlito"/>
                <a:cs typeface="Carlito"/>
              </a:rPr>
              <a:t>besar  </a:t>
            </a:r>
            <a:r>
              <a:rPr dirty="0" sz="1300" i="1">
                <a:latin typeface="Carlito"/>
                <a:cs typeface="Carlito"/>
              </a:rPr>
              <a:t>dari </a:t>
            </a:r>
            <a:r>
              <a:rPr dirty="0" sz="1300" spc="-10" i="1">
                <a:latin typeface="Carlito"/>
                <a:cs typeface="Carlito"/>
              </a:rPr>
              <a:t>siswa </a:t>
            </a:r>
            <a:r>
              <a:rPr dirty="0" sz="1300" i="1">
                <a:latin typeface="Carlito"/>
                <a:cs typeface="Carlito"/>
              </a:rPr>
              <a:t>dan/atau </a:t>
            </a:r>
            <a:r>
              <a:rPr dirty="0" sz="1300" spc="-5" i="1">
                <a:latin typeface="Carlito"/>
                <a:cs typeface="Carlito"/>
              </a:rPr>
              <a:t>individu dengan </a:t>
            </a:r>
            <a:r>
              <a:rPr dirty="0" sz="1300" i="1">
                <a:latin typeface="Carlito"/>
                <a:cs typeface="Carlito"/>
              </a:rPr>
              <a:t>identitas </a:t>
            </a:r>
            <a:r>
              <a:rPr dirty="0" sz="1300" spc="-5" i="1">
                <a:latin typeface="Carlito"/>
                <a:cs typeface="Carlito"/>
              </a:rPr>
              <a:t>agama yang tergolong  mayoritas/minoritas. Dengan membuka diri </a:t>
            </a:r>
            <a:r>
              <a:rPr dirty="0" sz="1300" i="1">
                <a:latin typeface="Carlito"/>
                <a:cs typeface="Carlito"/>
              </a:rPr>
              <a:t>ini dan </a:t>
            </a:r>
            <a:r>
              <a:rPr dirty="0" sz="1300" spc="-5" i="1">
                <a:latin typeface="Carlito"/>
                <a:cs typeface="Carlito"/>
              </a:rPr>
              <a:t>menunjukkan  </a:t>
            </a:r>
            <a:r>
              <a:rPr dirty="0" sz="1300" i="1">
                <a:latin typeface="Carlito"/>
                <a:cs typeface="Carlito"/>
              </a:rPr>
              <a:t>kerentanan </a:t>
            </a:r>
            <a:r>
              <a:rPr dirty="0" sz="1300" spc="-5" i="1">
                <a:latin typeface="Carlito"/>
                <a:cs typeface="Carlito"/>
              </a:rPr>
              <a:t>(vulnerability) </a:t>
            </a:r>
            <a:r>
              <a:rPr dirty="0" sz="1300" i="1">
                <a:latin typeface="Carlito"/>
                <a:cs typeface="Carlito"/>
              </a:rPr>
              <a:t>dari </a:t>
            </a:r>
            <a:r>
              <a:rPr dirty="0" sz="1300" spc="-5" i="1">
                <a:latin typeface="Carlito"/>
                <a:cs typeface="Carlito"/>
              </a:rPr>
              <a:t>seorang </a:t>
            </a:r>
            <a:r>
              <a:rPr dirty="0" sz="1300" i="1">
                <a:latin typeface="Carlito"/>
                <a:cs typeface="Carlito"/>
              </a:rPr>
              <a:t>guru, </a:t>
            </a:r>
            <a:r>
              <a:rPr dirty="0" sz="1300" spc="-5" i="1">
                <a:latin typeface="Carlito"/>
                <a:cs typeface="Carlito"/>
              </a:rPr>
              <a:t>yang notabenenya  mempunyai kekuatan </a:t>
            </a:r>
            <a:r>
              <a:rPr dirty="0" sz="1300" i="1">
                <a:latin typeface="Carlito"/>
                <a:cs typeface="Carlito"/>
              </a:rPr>
              <a:t>lebih, </a:t>
            </a:r>
            <a:r>
              <a:rPr dirty="0" sz="1300" spc="-5" i="1">
                <a:latin typeface="Carlito"/>
                <a:cs typeface="Carlito"/>
              </a:rPr>
              <a:t>harapannya </a:t>
            </a:r>
            <a:r>
              <a:rPr dirty="0" sz="1300" spc="-10" i="1">
                <a:latin typeface="Carlito"/>
                <a:cs typeface="Carlito"/>
              </a:rPr>
              <a:t>siswa </a:t>
            </a:r>
            <a:r>
              <a:rPr dirty="0" sz="1300" spc="-5" i="1">
                <a:latin typeface="Carlito"/>
                <a:cs typeface="Carlito"/>
              </a:rPr>
              <a:t>merasa </a:t>
            </a:r>
            <a:r>
              <a:rPr dirty="0" sz="1300" i="1">
                <a:latin typeface="Carlito"/>
                <a:cs typeface="Carlito"/>
              </a:rPr>
              <a:t>lebih </a:t>
            </a:r>
            <a:r>
              <a:rPr dirty="0" sz="1300" spc="-5" i="1">
                <a:latin typeface="Carlito"/>
                <a:cs typeface="Carlito"/>
              </a:rPr>
              <a:t>nyaman </a:t>
            </a:r>
            <a:r>
              <a:rPr dirty="0" sz="1300" spc="15" i="1">
                <a:latin typeface="Carlito"/>
                <a:cs typeface="Carlito"/>
              </a:rPr>
              <a:t>dan  </a:t>
            </a:r>
            <a:r>
              <a:rPr dirty="0" sz="1300" i="1">
                <a:latin typeface="Carlito"/>
                <a:cs typeface="Carlito"/>
              </a:rPr>
              <a:t>bebas dari </a:t>
            </a:r>
            <a:r>
              <a:rPr dirty="0" sz="1300" spc="-5" i="1">
                <a:latin typeface="Carlito"/>
                <a:cs typeface="Carlito"/>
              </a:rPr>
              <a:t>penghakiman </a:t>
            </a:r>
            <a:r>
              <a:rPr dirty="0" sz="1300" i="1">
                <a:latin typeface="Carlito"/>
                <a:cs typeface="Carlito"/>
              </a:rPr>
              <a:t>untuk </a:t>
            </a:r>
            <a:r>
              <a:rPr dirty="0" sz="1300" spc="-5" i="1">
                <a:latin typeface="Carlito"/>
                <a:cs typeface="Carlito"/>
              </a:rPr>
              <a:t>turut membuka</a:t>
            </a:r>
            <a:r>
              <a:rPr dirty="0" sz="1300" spc="-15" i="1">
                <a:latin typeface="Carlito"/>
                <a:cs typeface="Carlito"/>
              </a:rPr>
              <a:t> </a:t>
            </a:r>
            <a:r>
              <a:rPr dirty="0" sz="1300" spc="-5" i="1">
                <a:latin typeface="Carlito"/>
                <a:cs typeface="Carlito"/>
              </a:rPr>
              <a:t>diri.</a:t>
            </a:r>
            <a:endParaRPr sz="13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4142" y="1179321"/>
            <a:ext cx="4500880" cy="193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 b="1">
                <a:latin typeface="Carlito"/>
                <a:cs typeface="Carlito"/>
              </a:rPr>
              <a:t>Poster Hasil Refleksi Diri Siswa Mengenai Posisi </a:t>
            </a:r>
            <a:r>
              <a:rPr dirty="0" sz="1100" b="1">
                <a:latin typeface="Carlito"/>
                <a:cs typeface="Carlito"/>
              </a:rPr>
              <a:t>Istimewa </a:t>
            </a:r>
            <a:r>
              <a:rPr dirty="0" sz="1100" spc="-5" b="1">
                <a:latin typeface="Carlito"/>
                <a:cs typeface="Carlito"/>
              </a:rPr>
              <a:t>dan Posisi</a:t>
            </a:r>
            <a:r>
              <a:rPr dirty="0" sz="1100" spc="50" b="1">
                <a:latin typeface="Carlito"/>
                <a:cs typeface="Carlito"/>
              </a:rPr>
              <a:t> </a:t>
            </a:r>
            <a:r>
              <a:rPr dirty="0" sz="1100" spc="-5" b="1">
                <a:latin typeface="Carlito"/>
                <a:cs typeface="Carlito"/>
              </a:rPr>
              <a:t>Marginal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0135" y="1485899"/>
            <a:ext cx="5400040" cy="763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70758" y="886714"/>
            <a:ext cx="201993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PENDAHULUAN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8120" y="1604517"/>
            <a:ext cx="5428615" cy="54286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6985">
              <a:lnSpc>
                <a:spcPct val="152500"/>
              </a:lnSpc>
              <a:spcBef>
                <a:spcPts val="100"/>
              </a:spcBef>
            </a:pPr>
            <a:r>
              <a:rPr dirty="0" sz="1200">
                <a:latin typeface="Carlito"/>
                <a:cs typeface="Carlito"/>
              </a:rPr>
              <a:t>Bhinneka </a:t>
            </a:r>
            <a:r>
              <a:rPr dirty="0" sz="1200" spc="-5">
                <a:latin typeface="Carlito"/>
                <a:cs typeface="Carlito"/>
              </a:rPr>
              <a:t>Tunggal Ika merupakan </a:t>
            </a:r>
            <a:r>
              <a:rPr dirty="0" sz="1200" spc="-10">
                <a:latin typeface="Carlito"/>
                <a:cs typeface="Carlito"/>
              </a:rPr>
              <a:t>semboyan </a:t>
            </a:r>
            <a:r>
              <a:rPr dirty="0" sz="1200" spc="-5">
                <a:latin typeface="Carlito"/>
                <a:cs typeface="Carlito"/>
              </a:rPr>
              <a:t>bangsa Indonesia telah terbukti  menyatukan masyarakat </a:t>
            </a:r>
            <a:r>
              <a:rPr dirty="0" sz="1200">
                <a:latin typeface="Carlito"/>
                <a:cs typeface="Carlito"/>
              </a:rPr>
              <a:t>zaman pra </a:t>
            </a:r>
            <a:r>
              <a:rPr dirty="0" sz="1200" spc="-5">
                <a:latin typeface="Carlito"/>
                <a:cs typeface="Carlito"/>
              </a:rPr>
              <a:t>Indonesia, yakni saat </a:t>
            </a:r>
            <a:r>
              <a:rPr dirty="0" sz="1200">
                <a:latin typeface="Carlito"/>
                <a:cs typeface="Carlito"/>
              </a:rPr>
              <a:t>era </a:t>
            </a:r>
            <a:r>
              <a:rPr dirty="0" sz="1200" spc="-5">
                <a:latin typeface="Carlito"/>
                <a:cs typeface="Carlito"/>
              </a:rPr>
              <a:t>Majapahit, semboyan  tersebut </a:t>
            </a:r>
            <a:r>
              <a:rPr dirty="0" sz="1200">
                <a:latin typeface="Carlito"/>
                <a:cs typeface="Carlito"/>
              </a:rPr>
              <a:t>mampu </a:t>
            </a:r>
            <a:r>
              <a:rPr dirty="0" sz="1200" spc="-5">
                <a:latin typeface="Carlito"/>
                <a:cs typeface="Carlito"/>
              </a:rPr>
              <a:t>menyatukan umat Hindu, Buddha dan Islam. Terinspirasi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sejarah  Majapahit, </a:t>
            </a:r>
            <a:r>
              <a:rPr dirty="0" sz="1200">
                <a:latin typeface="Carlito"/>
                <a:cs typeface="Carlito"/>
              </a:rPr>
              <a:t>para </a:t>
            </a:r>
            <a:r>
              <a:rPr dirty="0" sz="1200" spc="-5">
                <a:latin typeface="Carlito"/>
                <a:cs typeface="Carlito"/>
              </a:rPr>
              <a:t>pendiri </a:t>
            </a:r>
            <a:r>
              <a:rPr dirty="0" sz="1200">
                <a:latin typeface="Carlito"/>
                <a:cs typeface="Carlito"/>
              </a:rPr>
              <a:t>bangsa lalu </a:t>
            </a:r>
            <a:r>
              <a:rPr dirty="0" sz="1200" spc="-5">
                <a:latin typeface="Carlito"/>
                <a:cs typeface="Carlito"/>
              </a:rPr>
              <a:t>menggunakan kalimat tersebut sebagai </a:t>
            </a:r>
            <a:r>
              <a:rPr dirty="0" sz="1200">
                <a:latin typeface="Carlito"/>
                <a:cs typeface="Carlito"/>
              </a:rPr>
              <a:t>identitas  dan </a:t>
            </a:r>
            <a:r>
              <a:rPr dirty="0" sz="1200" spc="-5">
                <a:latin typeface="Carlito"/>
                <a:cs typeface="Carlito"/>
              </a:rPr>
              <a:t>semboyan negara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Indonesia.</a:t>
            </a:r>
            <a:endParaRPr sz="1200">
              <a:latin typeface="Carlito"/>
              <a:cs typeface="Carlito"/>
            </a:endParaRPr>
          </a:p>
          <a:p>
            <a:pPr algn="just" marL="12700" marR="5080" indent="456565">
              <a:lnSpc>
                <a:spcPct val="152600"/>
              </a:lnSpc>
              <a:spcBef>
                <a:spcPts val="805"/>
              </a:spcBef>
            </a:pPr>
            <a:r>
              <a:rPr dirty="0" sz="1200" spc="-5">
                <a:latin typeface="Carlito"/>
                <a:cs typeface="Carlito"/>
              </a:rPr>
              <a:t>Selain terdapat beragam suku, </a:t>
            </a:r>
            <a:r>
              <a:rPr dirty="0" sz="1200">
                <a:latin typeface="Carlito"/>
                <a:cs typeface="Carlito"/>
              </a:rPr>
              <a:t>ras dan etnis, </a:t>
            </a:r>
            <a:r>
              <a:rPr dirty="0" sz="1200" spc="-5">
                <a:latin typeface="Carlito"/>
                <a:cs typeface="Carlito"/>
              </a:rPr>
              <a:t>kebhinekaan Indonesia </a:t>
            </a:r>
            <a:r>
              <a:rPr dirty="0" sz="1200">
                <a:latin typeface="Carlito"/>
                <a:cs typeface="Carlito"/>
              </a:rPr>
              <a:t>juga  </a:t>
            </a:r>
            <a:r>
              <a:rPr dirty="0" sz="1200" spc="-5">
                <a:latin typeface="Carlito"/>
                <a:cs typeface="Carlito"/>
              </a:rPr>
              <a:t>terbentuk </a:t>
            </a:r>
            <a:r>
              <a:rPr dirty="0" sz="1200">
                <a:latin typeface="Carlito"/>
                <a:cs typeface="Carlito"/>
              </a:rPr>
              <a:t>dari berbagai agama dan </a:t>
            </a:r>
            <a:r>
              <a:rPr dirty="0" sz="1200" spc="-5">
                <a:latin typeface="Carlito"/>
                <a:cs typeface="Carlito"/>
              </a:rPr>
              <a:t>keyakinan yang berkembang. Sampai saat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ada </a:t>
            </a:r>
            <a:r>
              <a:rPr dirty="0" sz="1200">
                <a:latin typeface="Carlito"/>
                <a:cs typeface="Carlito"/>
              </a:rPr>
              <a:t>6  agama yang </a:t>
            </a:r>
            <a:r>
              <a:rPr dirty="0" sz="1200" spc="-5">
                <a:latin typeface="Carlito"/>
                <a:cs typeface="Carlito"/>
              </a:rPr>
              <a:t>diakui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 dan negara menjamin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mengatur secara hukum  </a:t>
            </a:r>
            <a:r>
              <a:rPr dirty="0" sz="1200">
                <a:latin typeface="Carlito"/>
                <a:cs typeface="Carlito"/>
              </a:rPr>
              <a:t>kebebasan </a:t>
            </a:r>
            <a:r>
              <a:rPr dirty="0" sz="1200" spc="-5">
                <a:latin typeface="Carlito"/>
                <a:cs typeface="Carlito"/>
              </a:rPr>
              <a:t>warga negaranya untuk memilih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beribadah. Pada </a:t>
            </a:r>
            <a:r>
              <a:rPr dirty="0" sz="1200">
                <a:latin typeface="Carlito"/>
                <a:cs typeface="Carlito"/>
              </a:rPr>
              <a:t>umumnya  </a:t>
            </a:r>
            <a:r>
              <a:rPr dirty="0" sz="1200" spc="-5">
                <a:latin typeface="Carlito"/>
                <a:cs typeface="Carlito"/>
              </a:rPr>
              <a:t>keberagaman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agama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tidak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menimbulkan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dampak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negatif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masyarakat.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Hasil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penelitian  </a:t>
            </a:r>
            <a:r>
              <a:rPr dirty="0" sz="1200">
                <a:latin typeface="Carlito"/>
                <a:cs typeface="Carlito"/>
              </a:rPr>
              <a:t>mengenai </a:t>
            </a:r>
            <a:r>
              <a:rPr dirty="0" sz="1200" spc="-5">
                <a:latin typeface="Carlito"/>
                <a:cs typeface="Carlito"/>
              </a:rPr>
              <a:t>tingkat kerukunan </a:t>
            </a:r>
            <a:r>
              <a:rPr dirty="0" sz="1200">
                <a:latin typeface="Carlito"/>
                <a:cs typeface="Carlito"/>
              </a:rPr>
              <a:t>dan toleransi </a:t>
            </a:r>
            <a:r>
              <a:rPr dirty="0" sz="1200" spc="-5">
                <a:latin typeface="Carlito"/>
                <a:cs typeface="Carlito"/>
              </a:rPr>
              <a:t>umat beragama dan keyakinan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berbagai  institusi seperti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Kementerian </a:t>
            </a:r>
            <a:r>
              <a:rPr dirty="0" sz="1200">
                <a:latin typeface="Carlito"/>
                <a:cs typeface="Carlito"/>
              </a:rPr>
              <a:t>Agama </a:t>
            </a:r>
            <a:r>
              <a:rPr dirty="0" sz="1200" spc="-5">
                <a:latin typeface="Carlito"/>
                <a:cs typeface="Carlito"/>
              </a:rPr>
              <a:t>Republik Indonesia (2019) dan Wahid Institute  (2018) </a:t>
            </a:r>
            <a:r>
              <a:rPr dirty="0" sz="120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menunjukkan </a:t>
            </a:r>
            <a:r>
              <a:rPr dirty="0" sz="1200">
                <a:latin typeface="Carlito"/>
                <a:cs typeface="Carlito"/>
              </a:rPr>
              <a:t>adanya </a:t>
            </a:r>
            <a:r>
              <a:rPr dirty="0" sz="1200" spc="-5">
                <a:latin typeface="Carlito"/>
                <a:cs typeface="Carlito"/>
              </a:rPr>
              <a:t>penurunan tindak kekerasan dan intoleransi  keagamaan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keyakinan. Akan tetapi, kedua institusi ini </a:t>
            </a:r>
            <a:r>
              <a:rPr dirty="0" sz="1200">
                <a:latin typeface="Carlito"/>
                <a:cs typeface="Carlito"/>
              </a:rPr>
              <a:t>masih </a:t>
            </a:r>
            <a:r>
              <a:rPr dirty="0" sz="1200" spc="-5">
                <a:latin typeface="Carlito"/>
                <a:cs typeface="Carlito"/>
              </a:rPr>
              <a:t>mencatat bahwa  gesekan ataupun konflik tetap terjadi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berbagai </a:t>
            </a:r>
            <a:r>
              <a:rPr dirty="0" sz="1200">
                <a:latin typeface="Carlito"/>
                <a:cs typeface="Carlito"/>
              </a:rPr>
              <a:t>daerah di </a:t>
            </a:r>
            <a:r>
              <a:rPr dirty="0" sz="1200" spc="-5">
                <a:latin typeface="Carlito"/>
                <a:cs typeface="Carlito"/>
              </a:rPr>
              <a:t>Indonesia. </a:t>
            </a:r>
            <a:r>
              <a:rPr dirty="0" sz="1200">
                <a:latin typeface="Carlito"/>
                <a:cs typeface="Carlito"/>
              </a:rPr>
              <a:t>Pembatasan </a:t>
            </a:r>
            <a:r>
              <a:rPr dirty="0" sz="1200" spc="-5">
                <a:latin typeface="Carlito"/>
                <a:cs typeface="Carlito"/>
              </a:rPr>
              <a:t>dan  diskriminasi praktik keagamaan dan keimanan juga </a:t>
            </a:r>
            <a:r>
              <a:rPr dirty="0" sz="1200">
                <a:latin typeface="Carlito"/>
                <a:cs typeface="Carlito"/>
              </a:rPr>
              <a:t>dialami </a:t>
            </a:r>
            <a:r>
              <a:rPr dirty="0" sz="1200" spc="-5">
                <a:latin typeface="Carlito"/>
                <a:cs typeface="Carlito"/>
              </a:rPr>
              <a:t>oleh </a:t>
            </a:r>
            <a:r>
              <a:rPr dirty="0" sz="1200">
                <a:latin typeface="Carlito"/>
                <a:cs typeface="Carlito"/>
              </a:rPr>
              <a:t>kelompok </a:t>
            </a:r>
            <a:r>
              <a:rPr dirty="0" sz="1200" spc="-5">
                <a:latin typeface="Carlito"/>
                <a:cs typeface="Carlito"/>
              </a:rPr>
              <a:t>minoritas  </a:t>
            </a:r>
            <a:r>
              <a:rPr dirty="0" sz="1200">
                <a:latin typeface="Carlito"/>
                <a:cs typeface="Carlito"/>
              </a:rPr>
              <a:t>yang agama </a:t>
            </a:r>
            <a:r>
              <a:rPr dirty="0" sz="1200" spc="-5">
                <a:latin typeface="Carlito"/>
                <a:cs typeface="Carlito"/>
              </a:rPr>
              <a:t>atau keyakinannya belum diakui oleh negara. Dengan keragaman </a:t>
            </a:r>
            <a:r>
              <a:rPr dirty="0" sz="1200">
                <a:latin typeface="Carlito"/>
                <a:cs typeface="Carlito"/>
              </a:rPr>
              <a:t>yang  </a:t>
            </a:r>
            <a:r>
              <a:rPr dirty="0" sz="1200" spc="-5">
                <a:latin typeface="Carlito"/>
                <a:cs typeface="Carlito"/>
              </a:rPr>
              <a:t>dimiliki oleh Indonesia, Bhinneka Tunggal Ika seyogyanya tidak hanya dianggap sebatas  semboyan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negara,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tetapi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harus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mendarah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daging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menjadi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identitas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diri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setiap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warganya.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29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1933701"/>
            <a:ext cx="5428615" cy="71361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300" spc="-10" b="1">
                <a:latin typeface="Carlito"/>
                <a:cs typeface="Carlito"/>
              </a:rPr>
              <a:t>Waktu: </a:t>
            </a:r>
            <a:r>
              <a:rPr dirty="0" sz="1200">
                <a:latin typeface="Carlito"/>
                <a:cs typeface="Carlito"/>
              </a:rPr>
              <a:t>3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jam</a:t>
            </a:r>
            <a:endParaRPr sz="1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dirty="0" sz="1300" spc="-5" b="1">
                <a:latin typeface="Carlito"/>
                <a:cs typeface="Carlito"/>
              </a:rPr>
              <a:t>Bahan: </a:t>
            </a:r>
            <a:r>
              <a:rPr dirty="0" sz="1300" spc="-5">
                <a:latin typeface="Carlito"/>
                <a:cs typeface="Carlito"/>
              </a:rPr>
              <a:t>karton, </a:t>
            </a:r>
            <a:r>
              <a:rPr dirty="0" sz="1300" spc="-5" i="1">
                <a:latin typeface="Carlito"/>
                <a:cs typeface="Carlito"/>
              </a:rPr>
              <a:t>post-it </a:t>
            </a:r>
            <a:r>
              <a:rPr dirty="0" sz="1300" spc="-5">
                <a:latin typeface="Carlito"/>
                <a:cs typeface="Carlito"/>
              </a:rPr>
              <a:t>notes/kertas dan alat</a:t>
            </a:r>
            <a:r>
              <a:rPr dirty="0" sz="1300" spc="40">
                <a:latin typeface="Carlito"/>
                <a:cs typeface="Carlito"/>
              </a:rPr>
              <a:t> </a:t>
            </a:r>
            <a:r>
              <a:rPr dirty="0" sz="1300" spc="-5">
                <a:latin typeface="Carlito"/>
                <a:cs typeface="Carlito"/>
              </a:rPr>
              <a:t>tulis</a:t>
            </a:r>
            <a:endParaRPr sz="13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Peran Guru:</a:t>
            </a:r>
            <a:r>
              <a:rPr dirty="0" sz="1300" b="1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Fasilitator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dirty="0" sz="1300" spc="-5" b="1">
                <a:latin typeface="Carlito"/>
                <a:cs typeface="Carlito"/>
              </a:rPr>
              <a:t>Pelaksanaan:</a:t>
            </a:r>
            <a:endParaRPr sz="1300">
              <a:latin typeface="Carlito"/>
              <a:cs typeface="Carlito"/>
            </a:endParaRPr>
          </a:p>
          <a:p>
            <a:pPr marL="240665" marR="220979" indent="-228600">
              <a:lnSpc>
                <a:spcPct val="152500"/>
              </a:lnSpc>
              <a:spcBef>
                <a:spcPts val="869"/>
              </a:spcBef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Reviu Poster. </a:t>
            </a:r>
            <a:r>
              <a:rPr dirty="0" sz="1200" spc="-5">
                <a:latin typeface="Carlito"/>
                <a:cs typeface="Carlito"/>
              </a:rPr>
              <a:t>Siswa diminta untuk mereviu poster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dibuat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Aktivitas </a:t>
            </a:r>
            <a:r>
              <a:rPr dirty="0" sz="1200">
                <a:latin typeface="Carlito"/>
                <a:cs typeface="Carlito"/>
              </a:rPr>
              <a:t>6 dan  membaca </a:t>
            </a:r>
            <a:r>
              <a:rPr dirty="0" sz="1200" spc="-5">
                <a:latin typeface="Carlito"/>
                <a:cs typeface="Carlito"/>
              </a:rPr>
              <a:t>satu </a:t>
            </a:r>
            <a:r>
              <a:rPr dirty="0" sz="1200">
                <a:latin typeface="Carlito"/>
                <a:cs typeface="Carlito"/>
              </a:rPr>
              <a:t>per </a:t>
            </a:r>
            <a:r>
              <a:rPr dirty="0" sz="1200" spc="-5">
                <a:latin typeface="Carlito"/>
                <a:cs typeface="Carlito"/>
              </a:rPr>
              <a:t>satu semua tulisan untuk memahami berbagai perspektif  berdasarkan pengalaman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tertulis.</a:t>
            </a:r>
            <a:endParaRPr sz="1200">
              <a:latin typeface="Carlito"/>
              <a:cs typeface="Carlito"/>
            </a:endParaRPr>
          </a:p>
          <a:p>
            <a:pPr marL="240665" marR="39370" indent="-228600">
              <a:lnSpc>
                <a:spcPct val="152500"/>
              </a:lnSpc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Diskusi Kelompok</a:t>
            </a:r>
            <a:r>
              <a:rPr dirty="0" sz="1200" spc="-5">
                <a:latin typeface="Carlito"/>
                <a:cs typeface="Carlito"/>
              </a:rPr>
              <a:t>. </a:t>
            </a:r>
            <a:r>
              <a:rPr dirty="0" sz="1200">
                <a:latin typeface="Carlito"/>
                <a:cs typeface="Carlito"/>
              </a:rPr>
              <a:t>Siswa lalu </a:t>
            </a:r>
            <a:r>
              <a:rPr dirty="0" sz="1200" spc="-5">
                <a:latin typeface="Carlito"/>
                <a:cs typeface="Carlito"/>
              </a:rPr>
              <a:t>diminta untuk mendiskusikan </a:t>
            </a:r>
            <a:r>
              <a:rPr dirty="0" sz="1200">
                <a:latin typeface="Carlito"/>
                <a:cs typeface="Carlito"/>
              </a:rPr>
              <a:t>hasil </a:t>
            </a:r>
            <a:r>
              <a:rPr dirty="0" sz="1200" spc="-5">
                <a:latin typeface="Carlito"/>
                <a:cs typeface="Carlito"/>
              </a:rPr>
              <a:t>pemahaman  </a:t>
            </a:r>
            <a:r>
              <a:rPr dirty="0" sz="1200">
                <a:latin typeface="Carlito"/>
                <a:cs typeface="Carlito"/>
              </a:rPr>
              <a:t>mereka ini di dalam </a:t>
            </a:r>
            <a:r>
              <a:rPr dirty="0" sz="1200" spc="-5">
                <a:latin typeface="Carlito"/>
                <a:cs typeface="Carlito"/>
              </a:rPr>
              <a:t>sebuah kelompok kecil </a:t>
            </a:r>
            <a:r>
              <a:rPr dirty="0" sz="1200">
                <a:latin typeface="Carlito"/>
                <a:cs typeface="Carlito"/>
              </a:rPr>
              <a:t>(4-5 </a:t>
            </a:r>
            <a:r>
              <a:rPr dirty="0" sz="1200" spc="-5">
                <a:latin typeface="Carlito"/>
                <a:cs typeface="Carlito"/>
              </a:rPr>
              <a:t>orang). Diskusi ini berfokus </a:t>
            </a:r>
            <a:r>
              <a:rPr dirty="0" sz="1200">
                <a:latin typeface="Carlito"/>
                <a:cs typeface="Carlito"/>
              </a:rPr>
              <a:t>kepada  3 </a:t>
            </a:r>
            <a:r>
              <a:rPr dirty="0" sz="1200" spc="-5">
                <a:latin typeface="Carlito"/>
                <a:cs typeface="Carlito"/>
              </a:rPr>
              <a:t>hal:</a:t>
            </a:r>
            <a:endParaRPr sz="1200">
              <a:latin typeface="Carlito"/>
              <a:cs typeface="Carlito"/>
            </a:endParaRPr>
          </a:p>
          <a:p>
            <a:pPr algn="just" lvl="1" marL="559435" marR="9525" indent="-228600">
              <a:lnSpc>
                <a:spcPct val="101699"/>
              </a:lnSpc>
              <a:spcBef>
                <a:spcPts val="735"/>
              </a:spcBef>
              <a:buFont typeface="Carlito"/>
              <a:buChar char="-"/>
              <a:tabLst>
                <a:tab pos="560070" algn="l"/>
              </a:tabLst>
            </a:pPr>
            <a:r>
              <a:rPr dirty="0" sz="1200" spc="-5" i="1">
                <a:latin typeface="Carlito"/>
                <a:cs typeface="Carlito"/>
              </a:rPr>
              <a:t>Apakah ada pengalaman yang dibagikan oleh satu sama lain menunjukkan  </a:t>
            </a:r>
            <a:r>
              <a:rPr dirty="0" sz="1200" spc="-5" i="1">
                <a:latin typeface="Carlito"/>
                <a:cs typeface="Carlito"/>
              </a:rPr>
              <a:t>indikasi ketidakadilan di lingkungan</a:t>
            </a:r>
            <a:r>
              <a:rPr dirty="0" sz="1200" spc="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sekolah?</a:t>
            </a:r>
            <a:endParaRPr sz="1200">
              <a:latin typeface="Carlito"/>
              <a:cs typeface="Carlito"/>
            </a:endParaRPr>
          </a:p>
          <a:p>
            <a:pPr algn="just" lvl="1" marL="559435" marR="7620" indent="-228600">
              <a:lnSpc>
                <a:spcPct val="101699"/>
              </a:lnSpc>
              <a:buFont typeface="Carlito"/>
              <a:buChar char="-"/>
              <a:tabLst>
                <a:tab pos="560070" algn="l"/>
              </a:tabLst>
            </a:pPr>
            <a:r>
              <a:rPr dirty="0" sz="1200" spc="-5" i="1">
                <a:latin typeface="Carlito"/>
                <a:cs typeface="Carlito"/>
              </a:rPr>
              <a:t>Jika iya, diskusikan kira-kira </a:t>
            </a:r>
            <a:r>
              <a:rPr dirty="0" sz="1200" i="1">
                <a:latin typeface="Carlito"/>
                <a:cs typeface="Carlito"/>
              </a:rPr>
              <a:t>apa yang bisa </a:t>
            </a:r>
            <a:r>
              <a:rPr dirty="0" sz="1200" spc="-5" i="1">
                <a:latin typeface="Carlito"/>
                <a:cs typeface="Carlito"/>
              </a:rPr>
              <a:t>dilakukan untuk </a:t>
            </a:r>
            <a:r>
              <a:rPr dirty="0" sz="1200" i="1">
                <a:latin typeface="Carlito"/>
                <a:cs typeface="Carlito"/>
              </a:rPr>
              <a:t>mengatasi  </a:t>
            </a:r>
            <a:r>
              <a:rPr dirty="0" sz="1200" spc="-5" i="1">
                <a:latin typeface="Carlito"/>
                <a:cs typeface="Carlito"/>
              </a:rPr>
              <a:t>ketidakadilan ini </a:t>
            </a:r>
            <a:r>
              <a:rPr dirty="0" sz="1200" i="1">
                <a:latin typeface="Carlito"/>
                <a:cs typeface="Carlito"/>
              </a:rPr>
              <a:t>dan </a:t>
            </a:r>
            <a:r>
              <a:rPr dirty="0" sz="1200" spc="-5" i="1">
                <a:latin typeface="Carlito"/>
                <a:cs typeface="Carlito"/>
              </a:rPr>
              <a:t>membuat semua </a:t>
            </a:r>
            <a:r>
              <a:rPr dirty="0" sz="1200" i="1">
                <a:latin typeface="Carlito"/>
                <a:cs typeface="Carlito"/>
              </a:rPr>
              <a:t>orang yang </a:t>
            </a:r>
            <a:r>
              <a:rPr dirty="0" sz="1200" spc="-5" i="1">
                <a:latin typeface="Carlito"/>
                <a:cs typeface="Carlito"/>
              </a:rPr>
              <a:t>berada di sekolah merasa  nyaman dengan</a:t>
            </a:r>
            <a:r>
              <a:rPr dirty="0" sz="1200" spc="-10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identitasnya?</a:t>
            </a:r>
            <a:endParaRPr sz="1200">
              <a:latin typeface="Carlito"/>
              <a:cs typeface="Carlito"/>
            </a:endParaRPr>
          </a:p>
          <a:p>
            <a:pPr algn="just" lvl="1" marL="559435" marR="10795" indent="-228600">
              <a:lnSpc>
                <a:spcPct val="101699"/>
              </a:lnSpc>
              <a:spcBef>
                <a:spcPts val="10"/>
              </a:spcBef>
              <a:buFont typeface="Carlito"/>
              <a:buChar char="-"/>
              <a:tabLst>
                <a:tab pos="560070" algn="l"/>
              </a:tabLst>
            </a:pPr>
            <a:r>
              <a:rPr dirty="0" sz="1200" spc="-5" i="1">
                <a:latin typeface="Carlito"/>
                <a:cs typeface="Carlito"/>
              </a:rPr>
              <a:t>Siapa </a:t>
            </a:r>
            <a:r>
              <a:rPr dirty="0" sz="1200" i="1">
                <a:latin typeface="Carlito"/>
                <a:cs typeface="Carlito"/>
              </a:rPr>
              <a:t>yang </a:t>
            </a:r>
            <a:r>
              <a:rPr dirty="0" sz="1200" spc="-5" i="1">
                <a:latin typeface="Carlito"/>
                <a:cs typeface="Carlito"/>
              </a:rPr>
              <a:t>bisa membantu untuk mengatasi ketidakadilan ini dan tantangan  </a:t>
            </a:r>
            <a:r>
              <a:rPr dirty="0" sz="1200" spc="-5" i="1">
                <a:latin typeface="Carlito"/>
                <a:cs typeface="Carlito"/>
              </a:rPr>
              <a:t>apa </a:t>
            </a:r>
            <a:r>
              <a:rPr dirty="0" sz="1200" i="1">
                <a:latin typeface="Carlito"/>
                <a:cs typeface="Carlito"/>
              </a:rPr>
              <a:t>yang mungkin </a:t>
            </a:r>
            <a:r>
              <a:rPr dirty="0" sz="1200" spc="-5" i="1">
                <a:latin typeface="Carlito"/>
                <a:cs typeface="Carlito"/>
              </a:rPr>
              <a:t>akan dihadapi?</a:t>
            </a:r>
            <a:endParaRPr sz="1200">
              <a:latin typeface="Carlito"/>
              <a:cs typeface="Carlito"/>
            </a:endParaRPr>
          </a:p>
          <a:p>
            <a:pPr algn="just" marL="240665" marR="5080" indent="-228600">
              <a:lnSpc>
                <a:spcPct val="152600"/>
              </a:lnSpc>
              <a:spcBef>
                <a:spcPts val="730"/>
              </a:spcBef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Rangkuman Diskusi dan Rencana </a:t>
            </a:r>
            <a:r>
              <a:rPr dirty="0" sz="1200" b="1">
                <a:latin typeface="Carlito"/>
                <a:cs typeface="Carlito"/>
              </a:rPr>
              <a:t>Aksi </a:t>
            </a:r>
            <a:r>
              <a:rPr dirty="0" sz="1200" spc="-5" b="1">
                <a:latin typeface="Carlito"/>
                <a:cs typeface="Carlito"/>
              </a:rPr>
              <a:t>Di Dinding </a:t>
            </a:r>
            <a:r>
              <a:rPr dirty="0" sz="1200" spc="5" b="1">
                <a:latin typeface="Carlito"/>
                <a:cs typeface="Carlito"/>
              </a:rPr>
              <a:t>Kelas</a:t>
            </a:r>
            <a:r>
              <a:rPr dirty="0" sz="1200" spc="5">
                <a:latin typeface="Carlito"/>
                <a:cs typeface="Carlito"/>
              </a:rPr>
              <a:t>. </a:t>
            </a:r>
            <a:r>
              <a:rPr dirty="0" sz="1200" spc="-5">
                <a:latin typeface="Carlito"/>
                <a:cs typeface="Carlito"/>
              </a:rPr>
              <a:t>Masing-masing </a:t>
            </a:r>
            <a:r>
              <a:rPr dirty="0" sz="1200">
                <a:latin typeface="Carlito"/>
                <a:cs typeface="Carlito"/>
              </a:rPr>
              <a:t>grup  </a:t>
            </a:r>
            <a:r>
              <a:rPr dirty="0" sz="1200" spc="-5">
                <a:latin typeface="Carlito"/>
                <a:cs typeface="Carlito"/>
              </a:rPr>
              <a:t>menjelaskan </a:t>
            </a:r>
            <a:r>
              <a:rPr dirty="0" sz="1200">
                <a:latin typeface="Carlito"/>
                <a:cs typeface="Carlito"/>
              </a:rPr>
              <a:t>hasil </a:t>
            </a:r>
            <a:r>
              <a:rPr dirty="0" sz="1200" spc="-5">
                <a:latin typeface="Carlito"/>
                <a:cs typeface="Carlito"/>
              </a:rPr>
              <a:t>diskusi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rencana aksi mereka untuk merawat keberagaman  </a:t>
            </a:r>
            <a:r>
              <a:rPr dirty="0" sz="120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melawan ketidakdilan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lingkungan sekolah. Penjelasan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dapat dirangkum </a:t>
            </a:r>
            <a:r>
              <a:rPr dirty="0" sz="1200">
                <a:latin typeface="Carlito"/>
                <a:cs typeface="Carlito"/>
              </a:rPr>
              <a:t>di  </a:t>
            </a:r>
            <a:r>
              <a:rPr dirty="0" sz="1200" spc="-5">
                <a:latin typeface="Carlito"/>
                <a:cs typeface="Carlito"/>
              </a:rPr>
              <a:t>lembaran post-it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ditempelkan di </a:t>
            </a:r>
            <a:r>
              <a:rPr dirty="0" sz="1200">
                <a:latin typeface="Carlito"/>
                <a:cs typeface="Carlito"/>
              </a:rPr>
              <a:t>bagian </a:t>
            </a:r>
            <a:r>
              <a:rPr dirty="0" sz="1200" spc="-5">
                <a:latin typeface="Carlito"/>
                <a:cs typeface="Carlito"/>
              </a:rPr>
              <a:t>tengah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poster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sebelumnya  sudah dibuah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Aktivitas </a:t>
            </a:r>
            <a:r>
              <a:rPr dirty="0" sz="1200">
                <a:latin typeface="Carlito"/>
                <a:cs typeface="Carlito"/>
              </a:rPr>
              <a:t>6 </a:t>
            </a:r>
            <a:r>
              <a:rPr dirty="0" sz="1200" spc="-5">
                <a:latin typeface="Carlito"/>
                <a:cs typeface="Carlito"/>
              </a:rPr>
              <a:t>(contoh </a:t>
            </a:r>
            <a:r>
              <a:rPr dirty="0" sz="1200">
                <a:latin typeface="Carlito"/>
                <a:cs typeface="Carlito"/>
              </a:rPr>
              <a:t>hasil </a:t>
            </a:r>
            <a:r>
              <a:rPr dirty="0" sz="1200" spc="-5">
                <a:latin typeface="Carlito"/>
                <a:cs typeface="Carlito"/>
              </a:rPr>
              <a:t>akhir poster terlampir </a:t>
            </a:r>
            <a:r>
              <a:rPr dirty="0" sz="1200">
                <a:latin typeface="Carlito"/>
                <a:cs typeface="Carlito"/>
              </a:rPr>
              <a:t>di hal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28)</a:t>
            </a:r>
            <a:endParaRPr sz="1200">
              <a:latin typeface="Carlito"/>
              <a:cs typeface="Carlito"/>
            </a:endParaRPr>
          </a:p>
          <a:p>
            <a:pPr algn="just" marL="240665" marR="5080" indent="-228600">
              <a:lnSpc>
                <a:spcPct val="152500"/>
              </a:lnSpc>
              <a:buAutoNum type="arabicPeriod"/>
              <a:tabLst>
                <a:tab pos="241300" algn="l"/>
              </a:tabLst>
            </a:pPr>
            <a:r>
              <a:rPr dirty="0" sz="1200" spc="-5" b="1">
                <a:latin typeface="Carlito"/>
                <a:cs typeface="Carlito"/>
              </a:rPr>
              <a:t>Penutup,</a:t>
            </a:r>
            <a:r>
              <a:rPr dirty="0" sz="1200" spc="-8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Ikrar</a:t>
            </a:r>
            <a:r>
              <a:rPr dirty="0" sz="1200" spc="-5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Berempati</a:t>
            </a:r>
            <a:r>
              <a:rPr dirty="0" sz="1200" spc="-6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dan</a:t>
            </a:r>
            <a:r>
              <a:rPr dirty="0" sz="1200" spc="-6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Bersikap</a:t>
            </a:r>
            <a:r>
              <a:rPr dirty="0" sz="1200" spc="-7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Adil.</a:t>
            </a:r>
            <a:r>
              <a:rPr dirty="0" sz="1200" spc="-35" b="1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Guru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mengajak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merancang  </a:t>
            </a:r>
            <a:r>
              <a:rPr dirty="0" sz="1200" spc="-5">
                <a:latin typeface="Carlito"/>
                <a:cs typeface="Carlito"/>
              </a:rPr>
              <a:t>sebuah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deklarasi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bersama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mengikrarkan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niat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berempati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terhadap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semua 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memikirkan posisi dan </a:t>
            </a:r>
            <a:r>
              <a:rPr dirty="0" sz="1200">
                <a:latin typeface="Carlito"/>
                <a:cs typeface="Carlito"/>
              </a:rPr>
              <a:t>hak yang dimiliki. </a:t>
            </a:r>
            <a:r>
              <a:rPr dirty="0" sz="1200" spc="-5">
                <a:latin typeface="Carlito"/>
                <a:cs typeface="Carlito"/>
              </a:rPr>
              <a:t>Deklarasi </a:t>
            </a:r>
            <a:r>
              <a:rPr dirty="0" sz="1200">
                <a:latin typeface="Carlito"/>
                <a:cs typeface="Carlito"/>
              </a:rPr>
              <a:t>ini juga </a:t>
            </a:r>
            <a:r>
              <a:rPr dirty="0" sz="1200" spc="-5">
                <a:latin typeface="Carlito"/>
                <a:cs typeface="Carlito"/>
              </a:rPr>
              <a:t>mendorong siswa</a:t>
            </a:r>
            <a:endParaRPr sz="1200">
              <a:latin typeface="Carlito"/>
              <a:cs typeface="Carlito"/>
            </a:endParaRPr>
          </a:p>
          <a:p>
            <a:pPr algn="just" marL="240665">
              <a:lnSpc>
                <a:spcPct val="100000"/>
              </a:lnSpc>
              <a:spcBef>
                <a:spcPts val="770"/>
              </a:spcBef>
            </a:pPr>
            <a:r>
              <a:rPr dirty="0" sz="1200" spc="-5">
                <a:latin typeface="Carlito"/>
                <a:cs typeface="Carlito"/>
              </a:rPr>
              <a:t>untuk sebisa mungkin ikut aktif terlibat melawan</a:t>
            </a:r>
            <a:r>
              <a:rPr dirty="0" sz="1200" spc="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ketidakadilan.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0135" y="917574"/>
            <a:ext cx="5480050" cy="977265"/>
          </a:xfrm>
          <a:prstGeom prst="rect">
            <a:avLst/>
          </a:prstGeom>
          <a:solidFill>
            <a:srgbClr val="DEEBF7"/>
          </a:solidFill>
          <a:ln w="12700">
            <a:solidFill>
              <a:srgbClr val="EC7C30"/>
            </a:solidFill>
          </a:ln>
        </p:spPr>
        <p:txBody>
          <a:bodyPr wrap="square" lIns="0" tIns="6794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535"/>
              </a:spcBef>
            </a:pPr>
            <a:r>
              <a:rPr dirty="0" sz="1600" spc="-60">
                <a:latin typeface="Arial"/>
                <a:cs typeface="Arial"/>
              </a:rPr>
              <a:t>Aktivitas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85"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  <a:p>
            <a:pPr algn="ctr" marL="196850" marR="191135">
              <a:lnSpc>
                <a:spcPct val="108100"/>
              </a:lnSpc>
              <a:spcBef>
                <a:spcPts val="215"/>
              </a:spcBef>
            </a:pPr>
            <a:r>
              <a:rPr dirty="0" sz="1600" spc="-55">
                <a:latin typeface="Arial"/>
                <a:cs typeface="Arial"/>
              </a:rPr>
              <a:t>Ikrar </a:t>
            </a:r>
            <a:r>
              <a:rPr dirty="0" sz="1600" spc="-45">
                <a:latin typeface="Arial"/>
                <a:cs typeface="Arial"/>
              </a:rPr>
              <a:t>Merawat </a:t>
            </a:r>
            <a:r>
              <a:rPr dirty="0" sz="1600" spc="-110">
                <a:latin typeface="Arial"/>
                <a:cs typeface="Arial"/>
              </a:rPr>
              <a:t>Keberagaman </a:t>
            </a:r>
            <a:r>
              <a:rPr dirty="0" sz="1600" spc="-85">
                <a:latin typeface="Arial"/>
                <a:cs typeface="Arial"/>
              </a:rPr>
              <a:t>dan </a:t>
            </a:r>
            <a:r>
              <a:rPr dirty="0" sz="1600" spc="-135">
                <a:latin typeface="Arial"/>
                <a:cs typeface="Arial"/>
              </a:rPr>
              <a:t>Rencana </a:t>
            </a:r>
            <a:r>
              <a:rPr dirty="0" sz="1600" spc="-114">
                <a:latin typeface="Arial"/>
                <a:cs typeface="Arial"/>
              </a:rPr>
              <a:t>Aksi </a:t>
            </a:r>
            <a:r>
              <a:rPr dirty="0" sz="1600" spc="-120">
                <a:latin typeface="Arial"/>
                <a:cs typeface="Arial"/>
              </a:rPr>
              <a:t>Bersama </a:t>
            </a:r>
            <a:r>
              <a:rPr dirty="0" sz="1600" spc="-40">
                <a:latin typeface="Arial"/>
                <a:cs typeface="Arial"/>
              </a:rPr>
              <a:t>untuk  </a:t>
            </a:r>
            <a:r>
              <a:rPr dirty="0" sz="1600" spc="-70">
                <a:latin typeface="Arial"/>
                <a:cs typeface="Arial"/>
              </a:rPr>
              <a:t>Melawan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80">
                <a:latin typeface="Arial"/>
                <a:cs typeface="Arial"/>
              </a:rPr>
              <a:t>Ketidakadilan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314181"/>
            <a:ext cx="5422900" cy="12319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1300" spc="-5" b="1">
                <a:latin typeface="Carlito"/>
                <a:cs typeface="Carlito"/>
              </a:rPr>
              <a:t>Kegiatan Pengayaan</a:t>
            </a:r>
            <a:endParaRPr sz="1300">
              <a:latin typeface="Carlito"/>
              <a:cs typeface="Carlito"/>
            </a:endParaRPr>
          </a:p>
          <a:p>
            <a:pPr algn="just" marL="12700" marR="5080">
              <a:lnSpc>
                <a:spcPct val="152700"/>
              </a:lnSpc>
              <a:spcBef>
                <a:spcPts val="795"/>
              </a:spcBef>
            </a:pPr>
            <a:r>
              <a:rPr dirty="0" sz="1300" spc="-5">
                <a:latin typeface="Carlito"/>
                <a:cs typeface="Carlito"/>
              </a:rPr>
              <a:t>Guru dapat memfasilitasi diskusi lebih lanjut dengan pihak terkait (kepala  </a:t>
            </a:r>
            <a:r>
              <a:rPr dirty="0" sz="1300" spc="-10">
                <a:latin typeface="Carlito"/>
                <a:cs typeface="Carlito"/>
              </a:rPr>
              <a:t>sekolah, </a:t>
            </a:r>
            <a:r>
              <a:rPr dirty="0" sz="1300" spc="-5">
                <a:latin typeface="Carlito"/>
                <a:cs typeface="Carlito"/>
              </a:rPr>
              <a:t>OSIS, </a:t>
            </a:r>
            <a:r>
              <a:rPr dirty="0" sz="1300" spc="-10">
                <a:latin typeface="Carlito"/>
                <a:cs typeface="Carlito"/>
              </a:rPr>
              <a:t>pengurus </a:t>
            </a:r>
            <a:r>
              <a:rPr dirty="0" sz="1300" spc="-5">
                <a:latin typeface="Carlito"/>
                <a:cs typeface="Carlito"/>
              </a:rPr>
              <a:t>sekolah, organisasi/komunitas) jika diperlukan untuk  menyusun langkah penyelesaian masalah bersama-sama.</a:t>
            </a:r>
            <a:endParaRPr sz="13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29360" y="914399"/>
            <a:ext cx="4959350" cy="7015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31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892810"/>
            <a:ext cx="5427345" cy="187578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solidFill>
                  <a:srgbClr val="2E5395"/>
                </a:solidFill>
                <a:latin typeface="Carlito"/>
                <a:cs typeface="Carlito"/>
              </a:rPr>
              <a:t>EVALUASI</a:t>
            </a:r>
            <a:r>
              <a:rPr dirty="0" sz="1600" spc="-10" b="1">
                <a:solidFill>
                  <a:srgbClr val="2E5395"/>
                </a:solidFill>
                <a:latin typeface="Carlito"/>
                <a:cs typeface="Carlito"/>
              </a:rPr>
              <a:t> PROJEK</a:t>
            </a:r>
            <a:endParaRPr sz="16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Carlito"/>
              <a:cs typeface="Carlito"/>
            </a:endParaRPr>
          </a:p>
          <a:p>
            <a:pPr algn="just" marL="12700" marR="5080">
              <a:lnSpc>
                <a:spcPct val="152500"/>
              </a:lnSpc>
            </a:pP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akhir projek ini, siswa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guru dapat menuliskan refleksinya sebagai bentuk evaluasi  terhadap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pencapaian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projek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(contoh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lembar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refleksi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guru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terlampir).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Selain  untuk mengetahui tingkat pencapaian projek, evaluasi ini </a:t>
            </a:r>
            <a:r>
              <a:rPr dirty="0" sz="120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dapat digunakan untuk  menyempurnakan susunan, </a:t>
            </a:r>
            <a:r>
              <a:rPr dirty="0" sz="1200">
                <a:latin typeface="Carlito"/>
                <a:cs typeface="Carlito"/>
              </a:rPr>
              <a:t>isi, </a:t>
            </a:r>
            <a:r>
              <a:rPr dirty="0" sz="1200" spc="-5">
                <a:latin typeface="Carlito"/>
                <a:cs typeface="Carlito"/>
              </a:rPr>
              <a:t>serta pelaksanaan projek dengan </a:t>
            </a:r>
            <a:r>
              <a:rPr dirty="0" sz="1200">
                <a:latin typeface="Carlito"/>
                <a:cs typeface="Carlito"/>
              </a:rPr>
              <a:t>tema </a:t>
            </a:r>
            <a:r>
              <a:rPr dirty="0" sz="1200" spc="-5">
                <a:latin typeface="Carlito"/>
                <a:cs typeface="Carlito"/>
              </a:rPr>
              <a:t>yang sama ke  depannya.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32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09917" y="909637"/>
          <a:ext cx="6367780" cy="864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4680"/>
                <a:gridCol w="3197224"/>
              </a:tblGrid>
              <a:tr h="124688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Jurnal (Lembar Refleksi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Siswa)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3345" marR="5462905">
                        <a:lnSpc>
                          <a:spcPct val="170500"/>
                        </a:lnSpc>
                        <a:spcBef>
                          <a:spcPts val="40"/>
                        </a:spcBef>
                      </a:pPr>
                      <a:r>
                        <a:rPr dirty="0" sz="1100" spc="-5" b="1">
                          <a:latin typeface="Carlito"/>
                          <a:cs typeface="Carlito"/>
                        </a:rPr>
                        <a:t>Nama Siswa:  Nama</a:t>
                      </a:r>
                      <a:r>
                        <a:rPr dirty="0" sz="1100" spc="-6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100" spc="-5" b="1">
                          <a:latin typeface="Carlito"/>
                          <a:cs typeface="Carlito"/>
                        </a:rPr>
                        <a:t>Projek:  Tanggal: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499740">
                <a:tc>
                  <a:txBody>
                    <a:bodyPr/>
                    <a:lstStyle/>
                    <a:p>
                      <a:pPr marL="71755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 saja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 pelajari dari</a:t>
                      </a:r>
                      <a:r>
                        <a:rPr dirty="0" sz="1200" spc="5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semua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aktivitas yang ada di projek</a:t>
                      </a:r>
                      <a:r>
                        <a:rPr dirty="0" sz="1200" spc="1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ini?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Hal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apa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yang paling mengejutkan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200" spc="-1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pelajari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dari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projek ini?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390965">
                <a:tc>
                  <a:txBody>
                    <a:bodyPr/>
                    <a:lstStyle/>
                    <a:p>
                      <a:pPr marL="71755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tantangan terbesar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pelaksanaan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praktek kebinekaan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(agama)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di Indonesia?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 yang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bisa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 lakukan untuk</a:t>
                      </a:r>
                      <a:r>
                        <a:rPr dirty="0" sz="1200" spc="-15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menjaga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kerukunan umat beragama di</a:t>
                      </a:r>
                      <a:r>
                        <a:rPr dirty="0" sz="1200" spc="1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Indonesia?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5397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  <a:tr h="2501582">
                <a:tc>
                  <a:txBody>
                    <a:bodyPr/>
                    <a:lstStyle/>
                    <a:p>
                      <a:pPr marL="71755" marR="231140">
                        <a:lnSpc>
                          <a:spcPct val="101699"/>
                        </a:lnSpc>
                        <a:spcBef>
                          <a:spcPts val="16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 yang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kamu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rasakan ketika kamu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mengetahui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bahwa ada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kelompok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agama</a:t>
                      </a:r>
                      <a:r>
                        <a:rPr dirty="0" sz="1200" spc="-5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dan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keyakinan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 mengalami</a:t>
                      </a:r>
                      <a:r>
                        <a:rPr dirty="0" sz="1200" spc="-20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diskriminasi?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2032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9850" marR="50165">
                        <a:lnSpc>
                          <a:spcPct val="101699"/>
                        </a:lnSpc>
                        <a:spcBef>
                          <a:spcPts val="16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ada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hal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 ingin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kamu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ubah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dari projek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ini?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2032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5397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33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15022" y="909637"/>
          <a:ext cx="6364605" cy="8845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510"/>
                <a:gridCol w="3140709"/>
                <a:gridCol w="151764"/>
              </a:tblGrid>
              <a:tr h="1246885">
                <a:tc gridSpan="2">
                  <a:txBody>
                    <a:bodyPr/>
                    <a:lstStyle/>
                    <a:p>
                      <a:pPr algn="ctr" marR="228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400" spc="-5" b="1">
                          <a:latin typeface="Carlito"/>
                          <a:cs typeface="Carlito"/>
                        </a:rPr>
                        <a:t>Jurnal (Lembar Refleksi</a:t>
                      </a:r>
                      <a:r>
                        <a:rPr dirty="0" sz="140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400" spc="-5" b="1">
                          <a:latin typeface="Carlito"/>
                          <a:cs typeface="Carlito"/>
                        </a:rPr>
                        <a:t>Guru)</a:t>
                      </a:r>
                      <a:endParaRPr sz="1400">
                        <a:latin typeface="Carlito"/>
                        <a:cs typeface="Carlito"/>
                      </a:endParaRPr>
                    </a:p>
                    <a:p>
                      <a:pPr marL="93980" marR="5316855">
                        <a:lnSpc>
                          <a:spcPct val="170500"/>
                        </a:lnSpc>
                        <a:spcBef>
                          <a:spcPts val="40"/>
                        </a:spcBef>
                      </a:pPr>
                      <a:r>
                        <a:rPr dirty="0" sz="1100" spc="-5" b="1">
                          <a:latin typeface="Carlito"/>
                          <a:cs typeface="Carlito"/>
                        </a:rPr>
                        <a:t>Nama Guru:  Nama</a:t>
                      </a:r>
                      <a:r>
                        <a:rPr dirty="0" sz="1100" spc="-60" b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100" spc="-5" b="1">
                          <a:latin typeface="Carlito"/>
                          <a:cs typeface="Carlito"/>
                        </a:rPr>
                        <a:t>Projek:  Tanggal:</a:t>
                      </a:r>
                      <a:endParaRPr sz="1100">
                        <a:latin typeface="Carlito"/>
                        <a:cs typeface="Carlito"/>
                      </a:endParaRPr>
                    </a:p>
                  </a:txBody>
                  <a:tcPr marL="0" marR="0" marB="0" marT="4191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39137">
                <a:tc>
                  <a:txBody>
                    <a:bodyPr/>
                    <a:lstStyle/>
                    <a:p>
                      <a:pPr marL="7239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Apakah objektif/tujuan dari projek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ini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tercapai?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159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 yang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berjalan dengan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baik dalam projek</a:t>
                      </a:r>
                      <a:r>
                        <a:rPr dirty="0" sz="1200" spc="-35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ini?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9936">
                <a:tc>
                  <a:txBody>
                    <a:bodyPr/>
                    <a:lstStyle/>
                    <a:p>
                      <a:pPr marL="7239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Masalah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muncul. Mengapa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masalah</a:t>
                      </a:r>
                      <a:r>
                        <a:rPr dirty="0" sz="1200" spc="-15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ini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muncul?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1590">
                        <a:lnSpc>
                          <a:spcPts val="1405"/>
                        </a:lnSpc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Strategi untuk menyelesaikan masalah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 yang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 marR="215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muncul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0065">
                <a:tc>
                  <a:txBody>
                    <a:bodyPr/>
                    <a:lstStyle/>
                    <a:p>
                      <a:pPr marL="72390" marR="668020">
                        <a:lnSpc>
                          <a:spcPct val="101699"/>
                        </a:lnSpc>
                        <a:spcBef>
                          <a:spcPts val="95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Apa pelajaran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baru yang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didapat dari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pelaksanaan projek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ini?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21285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1699"/>
                        </a:lnSpc>
                        <a:spcBef>
                          <a:spcPts val="955"/>
                        </a:spcBef>
                      </a:pPr>
                      <a:r>
                        <a:rPr dirty="0" sz="1200" spc="-5" i="1">
                          <a:latin typeface="Carlito"/>
                          <a:cs typeface="Carlito"/>
                        </a:rPr>
                        <a:t>Bagaimana tingkat kepercayaan </a:t>
                      </a:r>
                      <a:r>
                        <a:rPr dirty="0" sz="1200" i="1">
                          <a:latin typeface="Carlito"/>
                          <a:cs typeface="Carlito"/>
                        </a:rPr>
                        <a:t>diri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Bapak/Ibu  </a:t>
                      </a:r>
                      <a:r>
                        <a:rPr dirty="0" sz="1200" spc="-5" i="1">
                          <a:latin typeface="Carlito"/>
                          <a:cs typeface="Carlito"/>
                        </a:rPr>
                        <a:t>dalam memfasilitasi pembicaraan mengenai  kebinekaan agama setelah menjalankan projek</a:t>
                      </a:r>
                      <a:r>
                        <a:rPr dirty="0" sz="1200" spc="15" i="1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5" i="1">
                          <a:latin typeface="Carlito"/>
                          <a:cs typeface="Carlito"/>
                        </a:rPr>
                        <a:t>in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21285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892810"/>
            <a:ext cx="5335905" cy="1692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" b="1">
                <a:latin typeface="Carlito"/>
                <a:cs typeface="Carlito"/>
              </a:rPr>
              <a:t>Referensi</a:t>
            </a:r>
            <a:endParaRPr sz="1600">
              <a:latin typeface="Carlito"/>
              <a:cs typeface="Carlito"/>
            </a:endParaRPr>
          </a:p>
          <a:p>
            <a:pPr marL="12700" marR="5080">
              <a:lnSpc>
                <a:spcPct val="101800"/>
              </a:lnSpc>
              <a:spcBef>
                <a:spcPts val="1005"/>
              </a:spcBef>
            </a:pPr>
            <a:r>
              <a:rPr dirty="0" sz="1100" spc="-5">
                <a:latin typeface="Carlito"/>
                <a:cs typeface="Carlito"/>
              </a:rPr>
              <a:t>Kementerian </a:t>
            </a:r>
            <a:r>
              <a:rPr dirty="0" sz="1100">
                <a:latin typeface="Carlito"/>
                <a:cs typeface="Carlito"/>
              </a:rPr>
              <a:t>Agama </a:t>
            </a:r>
            <a:r>
              <a:rPr dirty="0" sz="1100" spc="-5">
                <a:latin typeface="Carlito"/>
                <a:cs typeface="Carlito"/>
              </a:rPr>
              <a:t>Republik </a:t>
            </a:r>
            <a:r>
              <a:rPr dirty="0" sz="1100">
                <a:latin typeface="Carlito"/>
                <a:cs typeface="Carlito"/>
              </a:rPr>
              <a:t>Indonesia </a:t>
            </a:r>
            <a:r>
              <a:rPr dirty="0" sz="1100" spc="-5">
                <a:latin typeface="Carlito"/>
                <a:cs typeface="Carlito"/>
              </a:rPr>
              <a:t>(2019) Executive Summary: Survey Indeks </a:t>
            </a:r>
            <a:r>
              <a:rPr dirty="0" sz="1100">
                <a:latin typeface="Carlito"/>
                <a:cs typeface="Carlito"/>
              </a:rPr>
              <a:t>Kerukunan  Umat </a:t>
            </a:r>
            <a:r>
              <a:rPr dirty="0" sz="1100" spc="-5">
                <a:latin typeface="Carlito"/>
                <a:cs typeface="Carlito"/>
              </a:rPr>
              <a:t>Beragama Indonesia 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https://simlitbangdiklat.kemenag.go.id/simlitbang/spdata/upload/dokumen- </a:t>
            </a:r>
            <a:r>
              <a:rPr dirty="0" sz="1100" spc="-5">
                <a:solidFill>
                  <a:srgbClr val="0462C1"/>
                </a:solidFill>
                <a:latin typeface="Carlito"/>
                <a:cs typeface="Carlito"/>
              </a:rPr>
              <a:t>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2"/>
              </a:rPr>
              <a:t>penelitian/1586237704Exsum_Penelitian_KUB_2019.pdf</a:t>
            </a:r>
            <a:endParaRPr sz="1100">
              <a:latin typeface="Carlito"/>
              <a:cs typeface="Carlito"/>
            </a:endParaRPr>
          </a:p>
          <a:p>
            <a:pPr marL="12700" marR="45085">
              <a:lnSpc>
                <a:spcPct val="101800"/>
              </a:lnSpc>
              <a:spcBef>
                <a:spcPts val="790"/>
              </a:spcBef>
            </a:pPr>
            <a:r>
              <a:rPr dirty="0" sz="1100">
                <a:latin typeface="Carlito"/>
                <a:cs typeface="Carlito"/>
              </a:rPr>
              <a:t>Wahid </a:t>
            </a:r>
            <a:r>
              <a:rPr dirty="0" sz="1100" spc="-5">
                <a:latin typeface="Carlito"/>
                <a:cs typeface="Carlito"/>
              </a:rPr>
              <a:t>Institute (2020) Laporan Tahunan Kemerdekaan Beragama/Berkeyakinan </a:t>
            </a:r>
            <a:r>
              <a:rPr dirty="0" sz="1100">
                <a:latin typeface="Carlito"/>
                <a:cs typeface="Carlito"/>
              </a:rPr>
              <a:t>(KBB) </a:t>
            </a:r>
            <a:r>
              <a:rPr dirty="0" sz="1100" spc="-5">
                <a:latin typeface="Carlito"/>
                <a:cs typeface="Carlito"/>
              </a:rPr>
              <a:t>Tahun  2019 di Indonesia: Kemajuan </a:t>
            </a:r>
            <a:r>
              <a:rPr dirty="0" sz="1100">
                <a:latin typeface="Carlito"/>
                <a:cs typeface="Carlito"/>
              </a:rPr>
              <a:t>Tanpa </a:t>
            </a:r>
            <a:r>
              <a:rPr dirty="0" sz="1100" spc="-5">
                <a:latin typeface="Carlito"/>
                <a:cs typeface="Carlito"/>
              </a:rPr>
              <a:t>Penyelesaian </a:t>
            </a:r>
            <a:r>
              <a:rPr dirty="0" sz="1100" spc="-10">
                <a:latin typeface="Carlito"/>
                <a:cs typeface="Carlito"/>
              </a:rPr>
              <a:t>Akar </a:t>
            </a:r>
            <a:r>
              <a:rPr dirty="0" sz="1100">
                <a:latin typeface="Carlito"/>
                <a:cs typeface="Carlito"/>
              </a:rPr>
              <a:t>Masalah  </a:t>
            </a:r>
            <a:r>
              <a:rPr dirty="0" u="sng" sz="1100" spc="-5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rlito"/>
                <a:cs typeface="Carlito"/>
                <a:hlinkClick r:id="rId3"/>
              </a:rPr>
              <a:t>https://wahidfoundation.org/source/laporantahunan/Laporan_KBB_2019-eBook.pdf</a:t>
            </a:r>
            <a:endParaRPr sz="11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3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781753"/>
            <a:ext cx="5429250" cy="7655559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80"/>
              </a:spcBef>
            </a:pPr>
            <a:r>
              <a:rPr dirty="0" sz="1300" spc="-5" b="1">
                <a:latin typeface="Carlito"/>
                <a:cs typeface="Carlito"/>
              </a:rPr>
              <a:t>Tujuan, Alur, dan Target Pencapaian</a:t>
            </a:r>
            <a:r>
              <a:rPr dirty="0" sz="1300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Projek</a:t>
            </a:r>
            <a:endParaRPr sz="1300">
              <a:latin typeface="Carlito"/>
              <a:cs typeface="Carlito"/>
            </a:endParaRPr>
          </a:p>
          <a:p>
            <a:pPr algn="just" marL="12700" marR="6985">
              <a:lnSpc>
                <a:spcPct val="110000"/>
              </a:lnSpc>
              <a:spcBef>
                <a:spcPts val="675"/>
              </a:spcBef>
            </a:pPr>
            <a:r>
              <a:rPr dirty="0" sz="1200" spc="-5">
                <a:latin typeface="Carlito"/>
                <a:cs typeface="Carlito"/>
              </a:rPr>
              <a:t>Dengan mengangkat tema </a:t>
            </a:r>
            <a:r>
              <a:rPr dirty="0" sz="1200" spc="-5" b="1">
                <a:latin typeface="Carlito"/>
                <a:cs typeface="Carlito"/>
              </a:rPr>
              <a:t>“Bhinneka Tunggal Ika” </a:t>
            </a:r>
            <a:r>
              <a:rPr dirty="0" sz="1200" spc="-5">
                <a:latin typeface="Carlito"/>
                <a:cs typeface="Carlito"/>
              </a:rPr>
              <a:t>dan mengacu kepada dimensi Profil  </a:t>
            </a:r>
            <a:r>
              <a:rPr dirty="0" sz="1200">
                <a:latin typeface="Carlito"/>
                <a:cs typeface="Carlito"/>
              </a:rPr>
              <a:t>Pelajar </a:t>
            </a:r>
            <a:r>
              <a:rPr dirty="0" sz="1200" spc="-5">
                <a:latin typeface="Carlito"/>
                <a:cs typeface="Carlito"/>
              </a:rPr>
              <a:t>Pancasila, kegiatan Projek (ko-kurikuler) “</a:t>
            </a:r>
            <a:r>
              <a:rPr dirty="0" sz="1200" spc="-5" b="1">
                <a:latin typeface="Carlito"/>
                <a:cs typeface="Carlito"/>
              </a:rPr>
              <a:t>Mengenal Keberagaman Agama dan  Kepercayaan </a:t>
            </a:r>
            <a:r>
              <a:rPr dirty="0" sz="1200" b="1">
                <a:latin typeface="Carlito"/>
                <a:cs typeface="Carlito"/>
              </a:rPr>
              <a:t>di </a:t>
            </a:r>
            <a:r>
              <a:rPr dirty="0" sz="1200" spc="-5" b="1">
                <a:latin typeface="Carlito"/>
                <a:cs typeface="Carlito"/>
              </a:rPr>
              <a:t>Indonesia</a:t>
            </a:r>
            <a:r>
              <a:rPr dirty="0" sz="1200" spc="-5">
                <a:latin typeface="Carlito"/>
                <a:cs typeface="Carlito"/>
              </a:rPr>
              <a:t>”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dirancang dengan tujuan umum membentuk siswa  dengan Profil Pelajar</a:t>
            </a:r>
            <a:r>
              <a:rPr dirty="0" sz="1200" spc="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Pancasila.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rlito"/>
              <a:cs typeface="Carlito"/>
            </a:endParaRPr>
          </a:p>
          <a:p>
            <a:pPr algn="just" marL="12700" marR="5080" indent="456565">
              <a:lnSpc>
                <a:spcPct val="109900"/>
              </a:lnSpc>
            </a:pPr>
            <a:r>
              <a:rPr dirty="0" sz="1200" spc="-5">
                <a:latin typeface="Carlito"/>
                <a:cs typeface="Carlito"/>
              </a:rPr>
              <a:t>Projek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dimulai dengan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1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mengajak siswa untuk membuka </a:t>
            </a:r>
            <a:r>
              <a:rPr dirty="0" sz="1200">
                <a:latin typeface="Carlito"/>
                <a:cs typeface="Carlito"/>
              </a:rPr>
              <a:t>diri  mengenal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stigma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stereotip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ia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punya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terhadap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orang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baru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dikenal.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Adapun  stigma dan stereotip terhadap individu tertentu </a:t>
            </a:r>
            <a:r>
              <a:rPr dirty="0" sz="1200">
                <a:latin typeface="Carlito"/>
                <a:cs typeface="Carlito"/>
              </a:rPr>
              <a:t>biasanya </a:t>
            </a:r>
            <a:r>
              <a:rPr dirty="0" sz="1200" spc="-5">
                <a:latin typeface="Carlito"/>
                <a:cs typeface="Carlito"/>
              </a:rPr>
              <a:t>terbentuk karena siswa  mempunya konsepsi dan prasangka terhadap identitas orang berdasarkan </a:t>
            </a:r>
            <a:r>
              <a:rPr dirty="0" sz="1200">
                <a:latin typeface="Carlito"/>
                <a:cs typeface="Carlito"/>
              </a:rPr>
              <a:t>agama, ras,  etnis,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gender,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status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ekonomi,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juga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hal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lainnya.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Setelah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proses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awal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ini,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melalui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Aktivitas  </a:t>
            </a:r>
            <a:r>
              <a:rPr dirty="0" sz="1200" b="1">
                <a:latin typeface="Carlito"/>
                <a:cs typeface="Carlito"/>
              </a:rPr>
              <a:t>2</a:t>
            </a:r>
            <a:r>
              <a:rPr dirty="0" sz="1200">
                <a:latin typeface="Carlito"/>
                <a:cs typeface="Carlito"/>
              </a:rPr>
              <a:t>,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Aktivitas</a:t>
            </a:r>
            <a:r>
              <a:rPr dirty="0" sz="1200" spc="-50" b="1">
                <a:latin typeface="Carlito"/>
                <a:cs typeface="Carlito"/>
              </a:rPr>
              <a:t> </a:t>
            </a:r>
            <a:r>
              <a:rPr dirty="0" sz="1200" b="1">
                <a:latin typeface="Carlito"/>
                <a:cs typeface="Carlito"/>
              </a:rPr>
              <a:t>3</a:t>
            </a:r>
            <a:r>
              <a:rPr dirty="0" sz="1200">
                <a:latin typeface="Carlito"/>
                <a:cs typeface="Carlito"/>
              </a:rPr>
              <a:t>,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Aktivitas</a:t>
            </a:r>
            <a:r>
              <a:rPr dirty="0" sz="1200" spc="-50" b="1">
                <a:latin typeface="Carlito"/>
                <a:cs typeface="Carlito"/>
              </a:rPr>
              <a:t> </a:t>
            </a:r>
            <a:r>
              <a:rPr dirty="0" sz="1200" spc="5" b="1">
                <a:latin typeface="Carlito"/>
                <a:cs typeface="Carlito"/>
              </a:rPr>
              <a:t>4,</a:t>
            </a:r>
            <a:r>
              <a:rPr dirty="0" sz="1200" spc="-50" b="1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diajak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mengeksplorasi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pengetahuan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(dari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segi  hukum, kebijakan, juga norma sosial) dan mengenal lebih dekat keberagaman </a:t>
            </a:r>
            <a:r>
              <a:rPr dirty="0" sz="1200">
                <a:latin typeface="Carlito"/>
                <a:cs typeface="Carlito"/>
              </a:rPr>
              <a:t>agama  dan </a:t>
            </a:r>
            <a:r>
              <a:rPr dirty="0" sz="1200" spc="-5">
                <a:latin typeface="Carlito"/>
                <a:cs typeface="Carlito"/>
              </a:rPr>
              <a:t>keyakinan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Indonesia. </a:t>
            </a:r>
            <a:r>
              <a:rPr dirty="0" sz="1200">
                <a:latin typeface="Carlito"/>
                <a:cs typeface="Carlito"/>
              </a:rPr>
              <a:t>Di tiga </a:t>
            </a:r>
            <a:r>
              <a:rPr dirty="0" sz="1200" spc="-5">
                <a:latin typeface="Carlito"/>
                <a:cs typeface="Carlito"/>
              </a:rPr>
              <a:t>aktivitas ini, siswa didorong untuk berpikir kritis  </a:t>
            </a:r>
            <a:r>
              <a:rPr dirty="0" sz="1200">
                <a:latin typeface="Carlito"/>
                <a:cs typeface="Carlito"/>
              </a:rPr>
              <a:t>mengenai </a:t>
            </a:r>
            <a:r>
              <a:rPr dirty="0" sz="1200" spc="-5">
                <a:latin typeface="Carlito"/>
                <a:cs typeface="Carlito"/>
              </a:rPr>
              <a:t>praktik kebebasan </a:t>
            </a:r>
            <a:r>
              <a:rPr dirty="0" sz="1200">
                <a:latin typeface="Carlito"/>
                <a:cs typeface="Carlito"/>
              </a:rPr>
              <a:t>beragama </a:t>
            </a:r>
            <a:r>
              <a:rPr dirty="0" sz="1200" spc="-5">
                <a:latin typeface="Carlito"/>
                <a:cs typeface="Carlito"/>
              </a:rPr>
              <a:t>dan berkeyakinan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 dan  mempertimbangkan </a:t>
            </a:r>
            <a:r>
              <a:rPr dirty="0" sz="1200" spc="-10">
                <a:latin typeface="Carlito"/>
                <a:cs typeface="Carlito"/>
              </a:rPr>
              <a:t>sebab </a:t>
            </a:r>
            <a:r>
              <a:rPr dirty="0" sz="1200" spc="-5">
                <a:latin typeface="Carlito"/>
                <a:cs typeface="Carlito"/>
              </a:rPr>
              <a:t>dan </a:t>
            </a:r>
            <a:r>
              <a:rPr dirty="0" sz="1200">
                <a:latin typeface="Carlito"/>
                <a:cs typeface="Carlito"/>
              </a:rPr>
              <a:t>akibat dari </a:t>
            </a:r>
            <a:r>
              <a:rPr dirty="0" sz="1200" spc="-5">
                <a:latin typeface="Carlito"/>
                <a:cs typeface="Carlito"/>
              </a:rPr>
              <a:t>pembatasan dan diskriminasi terhadap  kelompok </a:t>
            </a:r>
            <a:r>
              <a:rPr dirty="0" sz="1200">
                <a:latin typeface="Carlito"/>
                <a:cs typeface="Carlito"/>
              </a:rPr>
              <a:t>agama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marjinal.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950">
              <a:latin typeface="Carlito"/>
              <a:cs typeface="Carlito"/>
            </a:endParaRPr>
          </a:p>
          <a:p>
            <a:pPr algn="just" marL="12700" marR="5080" indent="456565">
              <a:lnSpc>
                <a:spcPct val="109800"/>
              </a:lnSpc>
              <a:spcBef>
                <a:spcPts val="5"/>
              </a:spcBef>
            </a:pPr>
            <a:r>
              <a:rPr dirty="0" sz="1200" spc="-5">
                <a:latin typeface="Carlito"/>
                <a:cs typeface="Carlito"/>
              </a:rPr>
              <a:t>Setelah proses pembentukan pengetahuan (</a:t>
            </a:r>
            <a:r>
              <a:rPr dirty="0" sz="1200" spc="-5" i="1">
                <a:latin typeface="Carlito"/>
                <a:cs typeface="Carlito"/>
              </a:rPr>
              <a:t>knowledge-buiding</a:t>
            </a:r>
            <a:r>
              <a:rPr dirty="0" sz="1200" spc="-5">
                <a:latin typeface="Carlito"/>
                <a:cs typeface="Carlito"/>
              </a:rPr>
              <a:t>) dan  penyelidikan kritis (</a:t>
            </a:r>
            <a:r>
              <a:rPr dirty="0" sz="1200" spc="-5" i="1">
                <a:latin typeface="Carlito"/>
                <a:cs typeface="Carlito"/>
              </a:rPr>
              <a:t>critical inquiry</a:t>
            </a:r>
            <a:r>
              <a:rPr dirty="0" sz="1200" spc="-5">
                <a:latin typeface="Carlito"/>
                <a:cs typeface="Carlito"/>
              </a:rPr>
              <a:t>),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5</a:t>
            </a:r>
            <a:r>
              <a:rPr dirty="0" sz="1200">
                <a:latin typeface="Carlito"/>
                <a:cs typeface="Carlito"/>
              </a:rPr>
              <a:t>, yang </a:t>
            </a:r>
            <a:r>
              <a:rPr dirty="0" sz="1200" spc="-5">
                <a:latin typeface="Carlito"/>
                <a:cs typeface="Carlito"/>
              </a:rPr>
              <a:t>merupakan lanjutan </a:t>
            </a:r>
            <a:r>
              <a:rPr dirty="0" sz="1200">
                <a:latin typeface="Carlito"/>
                <a:cs typeface="Carlito"/>
              </a:rPr>
              <a:t>dari  </a:t>
            </a:r>
            <a:r>
              <a:rPr dirty="0" sz="1200" spc="-5">
                <a:latin typeface="Carlito"/>
                <a:cs typeface="Carlito"/>
              </a:rPr>
              <a:t>Aktivitas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1,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bertujuan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mereduksi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prasangka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(</a:t>
            </a:r>
            <a:r>
              <a:rPr dirty="0" sz="1200" i="1">
                <a:latin typeface="Carlito"/>
                <a:cs typeface="Carlito"/>
              </a:rPr>
              <a:t>prejudice</a:t>
            </a:r>
            <a:r>
              <a:rPr dirty="0" sz="1200" spc="-25" i="1">
                <a:latin typeface="Carlito"/>
                <a:cs typeface="Carlito"/>
              </a:rPr>
              <a:t> </a:t>
            </a:r>
            <a:r>
              <a:rPr dirty="0" sz="1200" spc="-5" i="1">
                <a:latin typeface="Carlito"/>
                <a:cs typeface="Carlito"/>
              </a:rPr>
              <a:t>reduction</a:t>
            </a:r>
            <a:r>
              <a:rPr dirty="0" sz="1200" spc="-5">
                <a:latin typeface="Carlito"/>
                <a:cs typeface="Carlito"/>
              </a:rPr>
              <a:t>).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Aktivitas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5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ini 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diminta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refleksi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diri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mempertimbangkan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kembali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stereotip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awal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yang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ia  punyai </a:t>
            </a:r>
            <a:r>
              <a:rPr dirty="0" sz="1200" spc="-5">
                <a:latin typeface="Carlito"/>
                <a:cs typeface="Carlito"/>
              </a:rPr>
              <a:t>terhadap orang lain </a:t>
            </a:r>
            <a:r>
              <a:rPr dirty="0" sz="1200">
                <a:latin typeface="Carlito"/>
                <a:cs typeface="Carlito"/>
              </a:rPr>
              <a:t>yang belum ia kenal yang </a:t>
            </a:r>
            <a:r>
              <a:rPr dirty="0" sz="1200" spc="-5">
                <a:latin typeface="Carlito"/>
                <a:cs typeface="Carlito"/>
              </a:rPr>
              <a:t>mempunyai agama, etnis dan  </a:t>
            </a:r>
            <a:r>
              <a:rPr dirty="0" sz="1200">
                <a:latin typeface="Carlito"/>
                <a:cs typeface="Carlito"/>
              </a:rPr>
              <a:t>identitas </a:t>
            </a:r>
            <a:r>
              <a:rPr dirty="0" sz="1200" spc="-5">
                <a:latin typeface="Carlito"/>
                <a:cs typeface="Carlito"/>
              </a:rPr>
              <a:t>sosial lainnya.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6</a:t>
            </a:r>
            <a:r>
              <a:rPr dirty="0" sz="1200">
                <a:latin typeface="Carlito"/>
                <a:cs typeface="Carlito"/>
              </a:rPr>
              <a:t>, </a:t>
            </a:r>
            <a:r>
              <a:rPr dirty="0" sz="1200" spc="-5">
                <a:latin typeface="Carlito"/>
                <a:cs typeface="Carlito"/>
              </a:rPr>
              <a:t>refleksi </a:t>
            </a:r>
            <a:r>
              <a:rPr dirty="0" sz="1200" spc="-10">
                <a:latin typeface="Carlito"/>
                <a:cs typeface="Carlito"/>
              </a:rPr>
              <a:t>diri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dilanjutkan dengan proses </a:t>
            </a:r>
            <a:r>
              <a:rPr dirty="0" sz="1200">
                <a:latin typeface="Carlito"/>
                <a:cs typeface="Carlito"/>
              </a:rPr>
              <a:t>dimana  </a:t>
            </a:r>
            <a:r>
              <a:rPr dirty="0" sz="1200" spc="-5">
                <a:latin typeface="Carlito"/>
                <a:cs typeface="Carlito"/>
              </a:rPr>
              <a:t>siswa mempertanyakan </a:t>
            </a:r>
            <a:r>
              <a:rPr dirty="0" sz="1200">
                <a:latin typeface="Carlito"/>
                <a:cs typeface="Carlito"/>
              </a:rPr>
              <a:t>mengenai </a:t>
            </a:r>
            <a:r>
              <a:rPr dirty="0" sz="1200" spc="-5">
                <a:latin typeface="Carlito"/>
                <a:cs typeface="Carlito"/>
              </a:rPr>
              <a:t>posisi istimewa </a:t>
            </a:r>
            <a:r>
              <a:rPr dirty="0" sz="1200">
                <a:latin typeface="Carlito"/>
                <a:cs typeface="Carlito"/>
              </a:rPr>
              <a:t>(</a:t>
            </a:r>
            <a:r>
              <a:rPr dirty="0" sz="1200" i="1">
                <a:latin typeface="Carlito"/>
                <a:cs typeface="Carlito"/>
              </a:rPr>
              <a:t>privilege</a:t>
            </a:r>
            <a:r>
              <a:rPr dirty="0" sz="1200">
                <a:latin typeface="Carlito"/>
                <a:cs typeface="Carlito"/>
              </a:rPr>
              <a:t>) </a:t>
            </a:r>
            <a:r>
              <a:rPr dirty="0" sz="1200" spc="-5">
                <a:latin typeface="Carlito"/>
                <a:cs typeface="Carlito"/>
              </a:rPr>
              <a:t>dan/atau posisi marjinal 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miliki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dikarenakan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identitas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agama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melekat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pada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dirinya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(sebagai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mayoritas  </a:t>
            </a:r>
            <a:r>
              <a:rPr dirty="0" sz="1200" spc="-5">
                <a:latin typeface="Carlito"/>
                <a:cs typeface="Carlito"/>
              </a:rPr>
              <a:t>ataupun minoritas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konteks nasional, regional, sampai lingkungan sekolah).  Diharapkan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proses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mempertanyakan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mengerti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posisinya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</a:t>
            </a:r>
            <a:r>
              <a:rPr dirty="0" sz="1200" spc="-5" i="1">
                <a:latin typeface="Carlito"/>
                <a:cs typeface="Carlito"/>
              </a:rPr>
              <a:t>positionality</a:t>
            </a:r>
            <a:r>
              <a:rPr dirty="0" sz="1200" spc="-5">
                <a:latin typeface="Carlito"/>
                <a:cs typeface="Carlito"/>
              </a:rPr>
              <a:t>),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dapat  mengerti bahwa identitas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struktur kekuatan </a:t>
            </a:r>
            <a:r>
              <a:rPr dirty="0" sz="1200">
                <a:latin typeface="Carlito"/>
                <a:cs typeface="Carlito"/>
              </a:rPr>
              <a:t>(</a:t>
            </a:r>
            <a:r>
              <a:rPr dirty="0" sz="1200" i="1">
                <a:latin typeface="Carlito"/>
                <a:cs typeface="Carlito"/>
              </a:rPr>
              <a:t>power </a:t>
            </a:r>
            <a:r>
              <a:rPr dirty="0" sz="1200" spc="-5" i="1">
                <a:latin typeface="Carlito"/>
                <a:cs typeface="Carlito"/>
              </a:rPr>
              <a:t>structure</a:t>
            </a:r>
            <a:r>
              <a:rPr dirty="0" sz="1200" spc="-5">
                <a:latin typeface="Carlito"/>
                <a:cs typeface="Carlito"/>
              </a:rPr>
              <a:t>) seseorang dapat  berubah </a:t>
            </a:r>
            <a:r>
              <a:rPr dirty="0" sz="1200">
                <a:latin typeface="Carlito"/>
                <a:cs typeface="Carlito"/>
              </a:rPr>
              <a:t>dan bahwa </a:t>
            </a:r>
            <a:r>
              <a:rPr dirty="0" sz="1200" spc="-5">
                <a:latin typeface="Carlito"/>
                <a:cs typeface="Carlito"/>
              </a:rPr>
              <a:t>ketidakadilan sosial itu ada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sekeliling mereka.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b="1">
                <a:latin typeface="Carlito"/>
                <a:cs typeface="Carlito"/>
              </a:rPr>
              <a:t>7  </a:t>
            </a:r>
            <a:r>
              <a:rPr dirty="0" sz="1200" spc="-5">
                <a:latin typeface="Carlito"/>
                <a:cs typeface="Carlito"/>
              </a:rPr>
              <a:t>merupakan puncak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rangkaian aktivitas dari projek </a:t>
            </a:r>
            <a:r>
              <a:rPr dirty="0" sz="1200">
                <a:latin typeface="Carlito"/>
                <a:cs typeface="Carlito"/>
              </a:rPr>
              <a:t>ini, </a:t>
            </a:r>
            <a:r>
              <a:rPr dirty="0" sz="1200" spc="-5">
                <a:latin typeface="Carlito"/>
                <a:cs typeface="Carlito"/>
              </a:rPr>
              <a:t>dan siswa didorong untuk  dapat bersama-sama mewujudkan pelajaran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mereka dapat </a:t>
            </a:r>
            <a:r>
              <a:rPr dirty="0" sz="1200">
                <a:latin typeface="Carlito"/>
                <a:cs typeface="Carlito"/>
              </a:rPr>
              <a:t>melalui </a:t>
            </a:r>
            <a:r>
              <a:rPr dirty="0" sz="1200" spc="-5">
                <a:latin typeface="Carlito"/>
                <a:cs typeface="Carlito"/>
              </a:rPr>
              <a:t>aksi nyata,  contohnya melalui deklarasi dan mencari solusi untuk melawan ketidakadilan yang </a:t>
            </a:r>
            <a:r>
              <a:rPr dirty="0" sz="1200">
                <a:latin typeface="Carlito"/>
                <a:cs typeface="Carlito"/>
              </a:rPr>
              <a:t>ada  sehingga </a:t>
            </a:r>
            <a:r>
              <a:rPr dirty="0" sz="1200" spc="-5">
                <a:latin typeface="Carlito"/>
                <a:cs typeface="Carlito"/>
              </a:rPr>
              <a:t>keberagaman di Indonesia dapat tumbuh dan terawat dengan</a:t>
            </a:r>
            <a:r>
              <a:rPr dirty="0" sz="1200" spc="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baik.</a:t>
            </a:r>
            <a:endParaRPr sz="1200">
              <a:latin typeface="Carlito"/>
              <a:cs typeface="Carlito"/>
            </a:endParaRPr>
          </a:p>
          <a:p>
            <a:pPr algn="just" marL="12700" marR="5080" indent="456565">
              <a:lnSpc>
                <a:spcPct val="109600"/>
              </a:lnSpc>
              <a:spcBef>
                <a:spcPts val="810"/>
              </a:spcBef>
            </a:pP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akhir Projek, siswa diharapkan telah mengembangkan secara spesifik dua  </a:t>
            </a:r>
            <a:r>
              <a:rPr dirty="0" sz="1200">
                <a:latin typeface="Carlito"/>
                <a:cs typeface="Carlito"/>
              </a:rPr>
              <a:t>dimensi </a:t>
            </a:r>
            <a:r>
              <a:rPr dirty="0" sz="1200" spc="-5">
                <a:latin typeface="Carlito"/>
                <a:cs typeface="Carlito"/>
              </a:rPr>
              <a:t>Profil Pelajar Pancasila, yakni berkebinekaan global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bernalar kritis beserta  sub-elemen terkait yang </a:t>
            </a:r>
            <a:r>
              <a:rPr dirty="0" sz="1200">
                <a:latin typeface="Carlito"/>
                <a:cs typeface="Carlito"/>
              </a:rPr>
              <a:t>dijabarkan </a:t>
            </a:r>
            <a:r>
              <a:rPr dirty="0" sz="1200" spc="-5">
                <a:latin typeface="Carlito"/>
                <a:cs typeface="Carlito"/>
              </a:rPr>
              <a:t>secara detail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Tabel </a:t>
            </a:r>
            <a:r>
              <a:rPr dirty="0" sz="1200" spc="10">
                <a:latin typeface="Carlito"/>
                <a:cs typeface="Carlito"/>
              </a:rPr>
              <a:t>1.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4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660905" y="892809"/>
            <a:ext cx="42405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rlito"/>
                <a:cs typeface="Carlito"/>
              </a:rPr>
              <a:t>Dimensi, elemen, </a:t>
            </a:r>
            <a:r>
              <a:rPr dirty="0" sz="1400" spc="-10" b="1">
                <a:latin typeface="Carlito"/>
                <a:cs typeface="Carlito"/>
              </a:rPr>
              <a:t>dan </a:t>
            </a:r>
            <a:r>
              <a:rPr dirty="0" sz="1400" b="1">
                <a:latin typeface="Carlito"/>
                <a:cs typeface="Carlito"/>
              </a:rPr>
              <a:t>sub </a:t>
            </a:r>
            <a:r>
              <a:rPr dirty="0" sz="1400" spc="-5" b="1">
                <a:latin typeface="Carlito"/>
                <a:cs typeface="Carlito"/>
              </a:rPr>
              <a:t>elemen Profil </a:t>
            </a:r>
            <a:r>
              <a:rPr dirty="0" sz="1400" b="1">
                <a:latin typeface="Carlito"/>
                <a:cs typeface="Carlito"/>
              </a:rPr>
              <a:t>Pelajar</a:t>
            </a:r>
            <a:r>
              <a:rPr dirty="0" sz="1400" spc="1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Pancasila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2795" y="1473961"/>
          <a:ext cx="7016750" cy="8051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/>
                <a:gridCol w="1602105"/>
                <a:gridCol w="2407285"/>
                <a:gridCol w="1402715"/>
              </a:tblGrid>
              <a:tr h="746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 marR="206375">
                        <a:lnSpc>
                          <a:spcPct val="101699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Dimensi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Profil</a:t>
                      </a:r>
                      <a:r>
                        <a:rPr dirty="0" sz="1200" spc="-9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Pelajar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Pancasila</a:t>
                      </a:r>
                      <a:r>
                        <a:rPr dirty="0" sz="1200" spc="-1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terkait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ts val="1380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Sub-elemen</a:t>
                      </a:r>
                      <a:r>
                        <a:rPr dirty="0" sz="1200" spc="-1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dari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5405" marR="203200">
                        <a:lnSpc>
                          <a:spcPct val="101699"/>
                        </a:lnSpc>
                      </a:pP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Dimensi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Profil</a:t>
                      </a:r>
                      <a:r>
                        <a:rPr dirty="0" sz="1200" spc="-9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Pelajar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Pancasila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dikembangkan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 marR="266065">
                        <a:lnSpc>
                          <a:spcPct val="101699"/>
                        </a:lnSpc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Target Pencapaian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akhir Fase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 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(SMA/SMK, </a:t>
                      </a:r>
                      <a:r>
                        <a:rPr dirty="0" sz="120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16-18</a:t>
                      </a:r>
                      <a:r>
                        <a:rPr dirty="0" sz="1200" spc="-20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tahun)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6985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 spc="-5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Aktivitas Terkait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091222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Kebinekaan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Global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405765">
                        <a:lnSpc>
                          <a:spcPct val="1014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Mengeksplorasi dan  membandingkan  pengetahuan</a:t>
                      </a:r>
                      <a:r>
                        <a:rPr dirty="0" sz="10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budaya,  kepercayaan, serta  praktiknya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508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44145">
                        <a:lnSpc>
                          <a:spcPct val="102000"/>
                        </a:lnSpc>
                        <a:spcBef>
                          <a:spcPts val="63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Menganalisis dinamika budaya yang  mencakup pemahaman, kepercayaan, dan  praktik keseharian dalam rentang waktu  yang panjang dan konteks yang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luas.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2, 3, 4,</a:t>
                      </a:r>
                      <a:r>
                        <a:rPr dirty="0" sz="12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106104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8580" marR="235585">
                        <a:lnSpc>
                          <a:spcPct val="1014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Menumbuhkan rasa  menghormati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terhadap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keanekaragaman</a:t>
                      </a:r>
                      <a:r>
                        <a:rPr dirty="0" sz="1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78105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Memahami pentingnya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saling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menghormati  dalam mempromosikan pertukaran budaya  dan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kolaborasi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dalam dunia yang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saling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terhubung serta menunjukkannya dalam  perilaku.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1, 3, 4, 6,</a:t>
                      </a:r>
                      <a:r>
                        <a:rPr dirty="0" sz="1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781786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273050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Refleksi terhadap  pengalaman</a:t>
                      </a:r>
                      <a:r>
                        <a:rPr dirty="0" sz="10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kebinekaan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Merefleksikan secara kritis dampak</a:t>
                      </a:r>
                      <a:r>
                        <a:rPr dirty="0" sz="1000" spc="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dari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221615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pengalaman hidup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di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lingkungan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beragam terkait dengan perilaku,  kepercayaan serta tindakannya terhadap  orang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lain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2, 3, 4,</a:t>
                      </a:r>
                      <a:r>
                        <a:rPr dirty="0" sz="1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5,6,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10350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9055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237490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Menghilangkan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stereotip  dan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prasangka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70180">
                        <a:lnSpc>
                          <a:spcPct val="101800"/>
                        </a:lnSpc>
                        <a:spcBef>
                          <a:spcPts val="44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Mengkritik penggunaan stereotip dan  prasangka yang ada dalam sejumlah teks  dan permasalahan yang berkaitan dengan  kelompok budaya tertentu dalam lingkup  nasional, regional, dan</a:t>
                      </a:r>
                      <a:r>
                        <a:rPr dirty="0" sz="10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global.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5588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1, 2, 4,</a:t>
                      </a:r>
                      <a:r>
                        <a:rPr dirty="0" sz="1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5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90529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152400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Menyelaraskan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perbedaan  budaya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111760">
                        <a:lnSpc>
                          <a:spcPct val="101699"/>
                        </a:lnSpc>
                        <a:spcBef>
                          <a:spcPts val="45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Mengetahui tantangan dan keuntungan  hidup dalam lingkungan dengan budaya  yang beragam, serta memahami  pentingnya kerukunan antar budaya dalam  kehidupan bersama yang</a:t>
                      </a:r>
                      <a:r>
                        <a:rPr dirty="0" sz="10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harmonis.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5778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2, 3, 4, 6,</a:t>
                      </a:r>
                      <a:r>
                        <a:rPr dirty="0" sz="12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93760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00000"/>
                        </a:lnSpc>
                      </a:pP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Bernalar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Kritis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76225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Mengidentifikasi,  mengklarifikasi, dan  mengolah informasi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dan  gagasan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0574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Secara kritis mengklarifikasi serta  menganalisis gagasan dan informasi</a:t>
                      </a:r>
                      <a:r>
                        <a:rPr dirty="0" sz="1000" spc="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22288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kompleks dan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abstrak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dari berbagai  sumber. Memprioritaskan suatu</a:t>
                      </a:r>
                      <a:r>
                        <a:rPr dirty="0" sz="1000" spc="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gagasan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99695">
                        <a:lnSpc>
                          <a:spcPts val="123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paling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relevan dari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hasil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klarifikasi dan 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analisis.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2, 3,</a:t>
                      </a:r>
                      <a:r>
                        <a:rPr dirty="0" sz="12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4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56385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273050">
                        <a:lnSpc>
                          <a:spcPct val="102000"/>
                        </a:lnSpc>
                        <a:spcBef>
                          <a:spcPts val="32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Menganalisis dan  mengevaluasi</a:t>
                      </a:r>
                      <a:r>
                        <a:rPr dirty="0" sz="1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penalaran  dan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prosedurnya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064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1440">
                        <a:lnSpc>
                          <a:spcPct val="102000"/>
                        </a:lnSpc>
                        <a:spcBef>
                          <a:spcPts val="32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Menganalisis dan mengevaluasi penalaran  yang digunakannya dalam menemukan dan  mencari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solusi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serta mengambil</a:t>
                      </a:r>
                      <a:r>
                        <a:rPr dirty="0" sz="1000" spc="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keputusan.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064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405"/>
                        </a:lnSpc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2, 3, 4,</a:t>
                      </a:r>
                      <a:r>
                        <a:rPr dirty="0" sz="1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5,6,</a:t>
                      </a:r>
                      <a:endParaRPr sz="12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dirty="0" sz="120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105763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88265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Merefleksi dan  mengevaluasi</a:t>
                      </a:r>
                      <a:r>
                        <a:rPr dirty="0" sz="10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pemikirannya  sendiri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90805">
                        <a:lnSpc>
                          <a:spcPct val="1014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Menjelaskan alasan untuk mendukung  pemikirannya dan memikirkan pandangan  yang mungkin berlawanan dengan  pemikirannya dan mengubah pemikirannya  jika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diperlukan.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200" spc="-5">
                          <a:latin typeface="Carlito"/>
                          <a:cs typeface="Carlito"/>
                        </a:rPr>
                        <a:t>Aktivitas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2, 5, 6,</a:t>
                      </a:r>
                      <a:r>
                        <a:rPr dirty="0" sz="12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200">
                          <a:latin typeface="Carlito"/>
                          <a:cs typeface="Carlito"/>
                        </a:rPr>
                        <a:t>7</a:t>
                      </a:r>
                      <a:endParaRPr sz="12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5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06804" y="892809"/>
            <a:ext cx="514921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rlito"/>
                <a:cs typeface="Carlito"/>
              </a:rPr>
              <a:t>(Referensi) Perkembangan Sub-elemen Antarfase: Kebinekaan</a:t>
            </a:r>
            <a:r>
              <a:rPr dirty="0" sz="1400" spc="9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Global</a:t>
            </a:r>
            <a:endParaRPr sz="140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9323019"/>
            <a:ext cx="5065395" cy="4400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dirty="0" sz="900" spc="-5" i="1">
                <a:latin typeface="Carlito"/>
                <a:cs typeface="Carlito"/>
              </a:rPr>
              <a:t>*Memenuhi perkembangan per sub-elemen melampaui harapan dengan melakukan satu (atau lebih) hal-hal  </a:t>
            </a:r>
            <a:r>
              <a:rPr dirty="0" sz="900" spc="-5" i="1">
                <a:latin typeface="Carlito"/>
                <a:cs typeface="Carlito"/>
              </a:rPr>
              <a:t>berikut: melakukan analisa dengan data yang kaya dan sahih dengan sistematis, melakukan </a:t>
            </a:r>
            <a:r>
              <a:rPr dirty="0" sz="900" i="1">
                <a:latin typeface="Carlito"/>
                <a:cs typeface="Carlito"/>
              </a:rPr>
              <a:t>aksi </a:t>
            </a:r>
            <a:r>
              <a:rPr dirty="0" sz="900" spc="-5" i="1">
                <a:latin typeface="Carlito"/>
                <a:cs typeface="Carlito"/>
              </a:rPr>
              <a:t>nyata,  memberikan solusi </a:t>
            </a:r>
            <a:r>
              <a:rPr dirty="0" sz="900" i="1">
                <a:latin typeface="Carlito"/>
                <a:cs typeface="Carlito"/>
              </a:rPr>
              <a:t>yang </a:t>
            </a:r>
            <a:r>
              <a:rPr dirty="0" sz="900" spc="-5" i="1">
                <a:latin typeface="Carlito"/>
                <a:cs typeface="Carlito"/>
              </a:rPr>
              <a:t>berdampak pada kesinambungan projek</a:t>
            </a:r>
            <a:r>
              <a:rPr dirty="0" sz="900" spc="10" i="1">
                <a:latin typeface="Carlito"/>
                <a:cs typeface="Carlito"/>
              </a:rPr>
              <a:t> </a:t>
            </a:r>
            <a:r>
              <a:rPr dirty="0" sz="900" spc="-5" i="1">
                <a:latin typeface="Carlito"/>
                <a:cs typeface="Carlito"/>
              </a:rPr>
              <a:t>(sustainability)</a:t>
            </a:r>
            <a:endParaRPr sz="900">
              <a:latin typeface="Carlito"/>
              <a:cs typeface="Carlito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72795" y="1309369"/>
          <a:ext cx="7016750" cy="778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7765"/>
                <a:gridCol w="1530349"/>
                <a:gridCol w="1409700"/>
                <a:gridCol w="1470660"/>
                <a:gridCol w="1437004"/>
              </a:tblGrid>
              <a:tr h="312420">
                <a:tc>
                  <a:txBody>
                    <a:bodyPr/>
                    <a:lstStyle/>
                    <a:p>
                      <a:pPr marL="65405">
                        <a:lnSpc>
                          <a:spcPts val="11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Sub-elemen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yang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5405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dikembangkan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Sudah Berkembang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Mulai</a:t>
                      </a:r>
                      <a:r>
                        <a:rPr dirty="0" sz="1000" spc="2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</a:t>
                      </a:r>
                      <a:r>
                        <a:rPr dirty="0" sz="1000" spc="-1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Sesuai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>
                        <a:lnSpc>
                          <a:spcPts val="1190"/>
                        </a:lnSpc>
                        <a:spcBef>
                          <a:spcPts val="2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Sangat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Berkembang*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4021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405" marR="95885">
                        <a:lnSpc>
                          <a:spcPct val="101699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Mengeksplorasi  dan  membandingkan  pengetahuan  budaya,  kepercayaan,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serta  praktiknya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154940">
                        <a:lnSpc>
                          <a:spcPct val="101600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Mendeskripsikan dan  membandingkan  pengetahuan,  kepercayaan, dan praktik  dari berbagai kelompok  budaya.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04775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Memahami dinamika  budaya yang mencakup  pemahaman,  kepercayaan, dan  praktik keseharian  dalam konteks personal  dan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sosial.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5885">
                        <a:lnSpc>
                          <a:spcPct val="101699"/>
                        </a:lnSpc>
                        <a:spcBef>
                          <a:spcPts val="57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Menganalisis dinamika  budaya yang mencakup  pemahaman,  kepercayaan, dan praktik  keseharian dalam  rentang waktu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panjang dan konteks  yang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luas.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7302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38125">
                        <a:lnSpc>
                          <a:spcPct val="101600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Mengeksplorasi dan  membandingkan  pengetahuan</a:t>
                      </a:r>
                      <a:r>
                        <a:rPr dirty="0" sz="1000" spc="-4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budaya,  kepercayaan, serta  praktiknya melebihi  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1556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5405" marR="125730">
                        <a:lnSpc>
                          <a:spcPct val="101699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Menumbuhkan  rasa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menghormati  terhadap  keanekaragaman  budaya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160655">
                        <a:lnSpc>
                          <a:spcPct val="101800"/>
                        </a:lnSpc>
                        <a:spcBef>
                          <a:spcPts val="63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Mendeskripsikan  penggunaan kata, tulisan  dan bahasa tubuh yang  memiliki makna yang  berbeda di lingkungan  sekitarnya dan dalam  suatu budaya tertentu.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39700">
                        <a:lnSpc>
                          <a:spcPct val="101699"/>
                        </a:lnSpc>
                        <a:spcBef>
                          <a:spcPts val="71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Memahami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persamaan  dan perbedaan cara  komunikasi baik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di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dalam maupun antar  kelompok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72085">
                        <a:lnSpc>
                          <a:spcPct val="1018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Memahami pentingnya 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saling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menghormati  dalam</a:t>
                      </a:r>
                      <a:r>
                        <a:rPr dirty="0" sz="1000" spc="-5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mempromosikan  pertukaran budaya dan  kolaborasi dalam dunia  yang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saling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terhubung  serta menunjukkannya  dalam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perilaku.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444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 marR="67945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Menumbuhkan rasa  menghormati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terhadap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keanekaragaman budaya  melebihi 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12469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65405" marR="171450">
                        <a:lnSpc>
                          <a:spcPct val="102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Refleksi</a:t>
                      </a:r>
                      <a:r>
                        <a:rPr dirty="0" sz="1000" spc="-6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terhadap  pengalaman  kebinekaan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123825">
                        <a:lnSpc>
                          <a:spcPct val="101699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Menjelaskan apa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telah dipelajari dari  interaksi dan pengalaman  dirinya dalam lingkungan  yang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beragam.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23825">
                        <a:lnSpc>
                          <a:spcPct val="101699"/>
                        </a:lnSpc>
                        <a:spcBef>
                          <a:spcPts val="65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Merefleksikan secara  kritis gambaran  berbagai kelompok  budaya yang ditemui  dan cara</a:t>
                      </a:r>
                      <a:r>
                        <a:rPr dirty="0" sz="1000" spc="-3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meresponnya.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30289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Merefleksikan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secara  kritis dampak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dari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71755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pengalaman hidup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di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lingkungan yang</a:t>
                      </a:r>
                      <a:r>
                        <a:rPr dirty="0" sz="1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beragam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16446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terkait dengan perilaku,  kepercayaan serta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257810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tindakannya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terhadap  orang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lain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05410">
                        <a:lnSpc>
                          <a:spcPct val="101499"/>
                        </a:lnSpc>
                        <a:spcBef>
                          <a:spcPts val="72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Refleksi terhadap  pengalaman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kebinekaan  melebihi 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186696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65405" marR="280670">
                        <a:lnSpc>
                          <a:spcPct val="101499"/>
                        </a:lnSpc>
                      </a:pPr>
                      <a:r>
                        <a:rPr dirty="0" sz="1000" spc="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en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il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an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</a:t>
                      </a:r>
                      <a:r>
                        <a:rPr dirty="0" sz="100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kan 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stereotip dan  prasangka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8161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Mengkonfirmasi dan  mengklarifikasi</a:t>
                      </a:r>
                      <a:r>
                        <a:rPr dirty="0" sz="10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stereotip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945" marR="139700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dan prasangka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dimilikinya tentang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orang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945" marR="64135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atau kelompok di  sekitarnya untuk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945" marR="64135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mendapatkan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pemahaman 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lebih baik</a:t>
                      </a:r>
                      <a:r>
                        <a:rPr dirty="0" sz="10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serta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945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mengidentifikasi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945" marR="156210">
                        <a:lnSpc>
                          <a:spcPct val="101499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pengaruhnya terhadap  individu dan kelompok di  lingkungan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sekitarnya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635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85090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Mengkonfirmasi,  mengklarifikasi dan  menunjukkan  sikapmenolak stereotip  serta prasangka tentang  gambaran identitas  kelompok dan suku  bangsa.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88900">
                        <a:lnSpc>
                          <a:spcPct val="101800"/>
                        </a:lnSpc>
                        <a:spcBef>
                          <a:spcPts val="64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Mengkritik penggunaan  stereotip dan prasangka  yang ada dalam sejumlah  teks dan permasalahan  yang berkaitan dengan  kelompok budaya  tertentu dalam lingkup  nasional, regional, dan  global.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8580" marR="69850">
                        <a:lnSpc>
                          <a:spcPct val="1020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Menghilangkan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stereotip  dan prasangka melebihi  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13993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 marR="104775">
                        <a:lnSpc>
                          <a:spcPct val="10200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Menyelaraskan  perbedaan</a:t>
                      </a:r>
                      <a:r>
                        <a:rPr dirty="0" sz="1000" spc="-6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budaya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945" marR="215900">
                        <a:lnSpc>
                          <a:spcPct val="102000"/>
                        </a:lnSpc>
                        <a:spcBef>
                          <a:spcPts val="71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Mencari titik temu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nilai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 yang beragam  untuk menyelesaikan  permasalahan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bersama.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6350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8580" marR="13271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Mengidentifikasi dan  menyampaikan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isu-isu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tentang penghargaan  terhadap keragaman  dan kesetaraan</a:t>
                      </a:r>
                      <a:r>
                        <a:rPr dirty="0" sz="1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Mengetahui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tantangan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8580" marR="71755">
                        <a:lnSpc>
                          <a:spcPct val="101699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dan keuntungan hidup  dalam lingkungan dengan  budaya yang beragam,  serta memahami  pentingnya kerukunan  antar budaya dalam  kehidupan bersama yang  harmonis.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8580" marR="393065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Menyelaraskan  perbedaan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budaya  melebihi</a:t>
                      </a:r>
                      <a:r>
                        <a:rPr dirty="0" sz="1000" spc="-1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6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374394" y="892809"/>
            <a:ext cx="481203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rlito"/>
                <a:cs typeface="Carlito"/>
              </a:rPr>
              <a:t>(Referensi) Perkembangan Sub-elemen Antarfase: Bernalar</a:t>
            </a:r>
            <a:r>
              <a:rPr dirty="0" sz="1400" spc="75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Kritis</a:t>
            </a:r>
            <a:endParaRPr sz="1400">
              <a:latin typeface="Carlito"/>
              <a:cs typeface="Carlito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74320" y="1239265"/>
          <a:ext cx="7016750" cy="482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8570"/>
                <a:gridCol w="1350009"/>
                <a:gridCol w="1501139"/>
                <a:gridCol w="1471294"/>
                <a:gridCol w="1437004"/>
              </a:tblGrid>
              <a:tr h="314007"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Sub-elemen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yang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dikembangkan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Sudah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Mulai</a:t>
                      </a:r>
                      <a:r>
                        <a:rPr dirty="0" sz="1000" spc="2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</a:t>
                      </a:r>
                      <a:r>
                        <a:rPr dirty="0" sz="1000" spc="-2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Sesuai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algn="ctr">
                        <a:lnSpc>
                          <a:spcPts val="1190"/>
                        </a:lnSpc>
                        <a:spcBef>
                          <a:spcPts val="2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ts val="116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Sangat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Berkembang*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1867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405" marR="122555">
                        <a:lnSpc>
                          <a:spcPct val="102000"/>
                        </a:lnSpc>
                        <a:spcBef>
                          <a:spcPts val="840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Mengidentifikasi,  mengklarifikasi,</a:t>
                      </a:r>
                      <a:r>
                        <a:rPr dirty="0" sz="1000" spc="-4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dan  mengolah informasi  dan</a:t>
                      </a:r>
                      <a:r>
                        <a:rPr dirty="0" sz="1000" spc="-1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gagasan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7310" marR="82550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Mengumpulkan,  mengklasifikasikan,  membandingkan, dan  memilih informasi dari  berbagai sumber, serta  memperjelas informasi  dengan bimbingan  orang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dewasa.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243204">
                        <a:lnSpc>
                          <a:spcPct val="101699"/>
                        </a:lnSpc>
                        <a:spcBef>
                          <a:spcPts val="71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Mengidentifikasi,  mengklarifikasi, dan  menganalisis informasi  yang relevan serta  memprioritaskan  beberapa gagasan  tertentu.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18796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Secara kritis  mengklarifikasi serta  menganalisis gagasan  dan informasi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kompleks dan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abstrak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dari berbagai sumber.  Memprioritaskan suatu  gagasan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paling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relevan dari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hasil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klarifikasi dan</a:t>
                      </a:r>
                      <a:r>
                        <a:rPr dirty="0" sz="1000" spc="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analisis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310" marR="107950">
                        <a:lnSpc>
                          <a:spcPct val="1018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Mengidentifikasi,  mengklarifikasi, dan  mengolah informasi dan  gagasan melebihi  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BCD5ED"/>
                    </a:solidFill>
                  </a:tcPr>
                </a:tc>
              </a:tr>
              <a:tr h="10911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5405" marR="266700">
                        <a:lnSpc>
                          <a:spcPct val="101699"/>
                        </a:lnSpc>
                        <a:spcBef>
                          <a:spcPts val="635"/>
                        </a:spcBef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Menganalisis</a:t>
                      </a:r>
                      <a:r>
                        <a:rPr dirty="0" sz="1000" spc="-50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dan  mengevaluasi  penalaran dan  prosedurnya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140335">
                        <a:lnSpc>
                          <a:spcPct val="101800"/>
                        </a:lnSpc>
                        <a:spcBef>
                          <a:spcPts val="56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Menjelaskan alasan  yang relevan dan  akurat dalam  penyelesaian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masalah  dan pengambilan  keputusan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71120">
                    <a:lnL w="952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70485">
                        <a:lnSpc>
                          <a:spcPct val="101699"/>
                        </a:lnSpc>
                        <a:spcBef>
                          <a:spcPts val="63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Membuktikan penalaran  dengan berbagai argumen  dalam mengambil suatu  simpulan atau keputusan.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ts val="117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Menganalisis dan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310" marR="139700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mengevaluasi penalaran  yang digunakannya  dalam menemukan dan  mencari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solusi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serta  mengambil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keputusan.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105410">
                        <a:lnSpc>
                          <a:spcPct val="101699"/>
                        </a:lnSpc>
                        <a:spcBef>
                          <a:spcPts val="63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Menganalisis dan  mengevaluasi penalaran  dan prosedurnya  melebihi 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lnB w="6350">
                      <a:solidFill>
                        <a:srgbClr val="FFFFFF"/>
                      </a:solidFill>
                      <a:prstDash val="solid"/>
                    </a:lnB>
                    <a:solidFill>
                      <a:srgbClr val="DEEAF6"/>
                    </a:solidFill>
                  </a:tcPr>
                </a:tc>
              </a:tr>
              <a:tr h="1553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" marR="73025">
                        <a:lnSpc>
                          <a:spcPct val="101499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Merefleksi dan  mengevaluasi  pemikirannya</a:t>
                      </a:r>
                      <a:r>
                        <a:rPr dirty="0" sz="1000" spc="-5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 b="1">
                          <a:solidFill>
                            <a:srgbClr val="FFFFFF"/>
                          </a:solidFill>
                          <a:latin typeface="Carlito"/>
                          <a:cs typeface="Carlito"/>
                        </a:rPr>
                        <a:t>sendiri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R w="9525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7310" marR="174625">
                        <a:lnSpc>
                          <a:spcPct val="101899"/>
                        </a:lnSpc>
                        <a:spcBef>
                          <a:spcPts val="63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Memberikan alasan  dari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hal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yang  dipikirkan, serta  menyadari  kemungkinan adanya  bias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pada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pemikirannya</a:t>
                      </a:r>
                      <a:r>
                        <a:rPr dirty="0" sz="1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sendiri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L w="9525">
                      <a:solidFill>
                        <a:srgbClr val="FFFFFF"/>
                      </a:solidFill>
                      <a:prstDash val="solid"/>
                    </a:lnL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8580" marR="106680">
                        <a:lnSpc>
                          <a:spcPct val="1018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Menjelaskan asumsi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digunakan, menyadari  kecenderungan dan  konsekuensi bias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pada 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pemikirannya, serta  berusaha  mempertimbangkan  perspektif </a:t>
                      </a:r>
                      <a:r>
                        <a:rPr dirty="0" sz="1000">
                          <a:latin typeface="Carlito"/>
                          <a:cs typeface="Carlito"/>
                        </a:rPr>
                        <a:t>yang</a:t>
                      </a:r>
                      <a:r>
                        <a:rPr dirty="0" sz="1000" spc="-3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berbeda.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254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 marL="67310" marR="382270">
                        <a:lnSpc>
                          <a:spcPts val="121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Menjelaskan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alasan  untuk</a:t>
                      </a:r>
                      <a:r>
                        <a:rPr dirty="0" sz="1000" spc="-2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mendukung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310" marR="179070">
                        <a:lnSpc>
                          <a:spcPts val="122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pemikirannya dan  memikirkan</a:t>
                      </a:r>
                      <a:r>
                        <a:rPr dirty="0" sz="1000" spc="-25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pandangan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310" marR="373380">
                        <a:lnSpc>
                          <a:spcPts val="1210"/>
                        </a:lnSpc>
                        <a:spcBef>
                          <a:spcPts val="20"/>
                        </a:spcBef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yang mungkin  berlawanan</a:t>
                      </a:r>
                      <a:r>
                        <a:rPr dirty="0" sz="1000" spc="-4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dengan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310">
                        <a:lnSpc>
                          <a:spcPts val="1185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pemikirannya dan</a:t>
                      </a:r>
                      <a:endParaRPr sz="1000">
                        <a:latin typeface="Carlito"/>
                        <a:cs typeface="Carlito"/>
                      </a:endParaRPr>
                    </a:p>
                    <a:p>
                      <a:pPr marL="67310" marR="111760">
                        <a:lnSpc>
                          <a:spcPct val="102000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mengubah pemikirannya  jika diperlukan.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1905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7310" marR="279400">
                        <a:lnSpc>
                          <a:spcPct val="101699"/>
                        </a:lnSpc>
                      </a:pPr>
                      <a:r>
                        <a:rPr dirty="0" sz="1000" spc="-5">
                          <a:latin typeface="Carlito"/>
                          <a:cs typeface="Carlito"/>
                        </a:rPr>
                        <a:t>Merefleksi dan  mengevaluasi  pemikirannya sendiri  melebihi</a:t>
                      </a:r>
                      <a:r>
                        <a:rPr dirty="0" sz="1000" spc="-10">
                          <a:latin typeface="Carlito"/>
                          <a:cs typeface="Carlito"/>
                        </a:rPr>
                        <a:t> </a:t>
                      </a:r>
                      <a:r>
                        <a:rPr dirty="0" sz="1000" spc="-5">
                          <a:latin typeface="Carlito"/>
                          <a:cs typeface="Carlito"/>
                        </a:rPr>
                        <a:t>harapan</a:t>
                      </a:r>
                      <a:endParaRPr sz="1000">
                        <a:latin typeface="Carlito"/>
                        <a:cs typeface="Carlito"/>
                      </a:endParaRPr>
                    </a:p>
                  </a:txBody>
                  <a:tcPr marL="0" marR="0" marB="0" marT="0">
                    <a:lnT w="6350">
                      <a:solidFill>
                        <a:srgbClr val="FFFFFF"/>
                      </a:solidFill>
                      <a:prstDash val="solid"/>
                    </a:lnT>
                    <a:solidFill>
                      <a:srgbClr val="BCD5ED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068120" y="8740902"/>
            <a:ext cx="5065395" cy="4400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dirty="0" sz="900" spc="-5" i="1">
                <a:latin typeface="Carlito"/>
                <a:cs typeface="Carlito"/>
              </a:rPr>
              <a:t>*Memenuhi perkembangan per sub-elemen melampaui harapan dengan melakukan satu (atau lebih) hal-hal  </a:t>
            </a:r>
            <a:r>
              <a:rPr dirty="0" sz="900" spc="-5" i="1">
                <a:latin typeface="Carlito"/>
                <a:cs typeface="Carlito"/>
              </a:rPr>
              <a:t>berikut: melakukan analisa dengan data yang kaya dan sahih dengan sistematis, melakukan </a:t>
            </a:r>
            <a:r>
              <a:rPr dirty="0" sz="900" i="1">
                <a:latin typeface="Carlito"/>
                <a:cs typeface="Carlito"/>
              </a:rPr>
              <a:t>aksi </a:t>
            </a:r>
            <a:r>
              <a:rPr dirty="0" sz="900" spc="-5" i="1">
                <a:latin typeface="Carlito"/>
                <a:cs typeface="Carlito"/>
              </a:rPr>
              <a:t>nyata,  memberikan solusi </a:t>
            </a:r>
            <a:r>
              <a:rPr dirty="0" sz="900" i="1">
                <a:latin typeface="Carlito"/>
                <a:cs typeface="Carlito"/>
              </a:rPr>
              <a:t>yang </a:t>
            </a:r>
            <a:r>
              <a:rPr dirty="0" sz="900" spc="-5" i="1">
                <a:latin typeface="Carlito"/>
                <a:cs typeface="Carlito"/>
              </a:rPr>
              <a:t>berdampak pada kesinambungan projek</a:t>
            </a:r>
            <a:r>
              <a:rPr dirty="0" sz="900" spc="10" i="1">
                <a:latin typeface="Carlito"/>
                <a:cs typeface="Carlito"/>
              </a:rPr>
              <a:t> </a:t>
            </a:r>
            <a:r>
              <a:rPr dirty="0" sz="900" spc="-5" i="1">
                <a:latin typeface="Carlito"/>
                <a:cs typeface="Carlito"/>
              </a:rPr>
              <a:t>(sustainability)</a:t>
            </a:r>
            <a:endParaRPr sz="9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3785" y="4000245"/>
            <a:ext cx="5397500" cy="4521200"/>
            <a:chOff x="1073785" y="4000245"/>
            <a:chExt cx="5397500" cy="4521200"/>
          </a:xfrm>
        </p:grpSpPr>
        <p:sp>
          <p:nvSpPr>
            <p:cNvPr id="3" name="object 3"/>
            <p:cNvSpPr/>
            <p:nvPr/>
          </p:nvSpPr>
          <p:spPr>
            <a:xfrm>
              <a:off x="1080135" y="4006595"/>
              <a:ext cx="5384800" cy="4508500"/>
            </a:xfrm>
            <a:custGeom>
              <a:avLst/>
              <a:gdLst/>
              <a:ahLst/>
              <a:cxnLst/>
              <a:rect l="l" t="t" r="r" b="b"/>
              <a:pathLst>
                <a:path w="5384800" h="4508500">
                  <a:moveTo>
                    <a:pt x="5384800" y="0"/>
                  </a:moveTo>
                  <a:lnTo>
                    <a:pt x="0" y="0"/>
                  </a:lnTo>
                  <a:lnTo>
                    <a:pt x="0" y="4508500"/>
                  </a:lnTo>
                  <a:lnTo>
                    <a:pt x="5384800" y="4508500"/>
                  </a:lnTo>
                  <a:lnTo>
                    <a:pt x="5384800" y="0"/>
                  </a:lnTo>
                  <a:close/>
                </a:path>
              </a:pathLst>
            </a:custGeom>
            <a:solidFill>
              <a:srgbClr val="FAE4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080135" y="4006595"/>
              <a:ext cx="5384800" cy="4508500"/>
            </a:xfrm>
            <a:custGeom>
              <a:avLst/>
              <a:gdLst/>
              <a:ahLst/>
              <a:cxnLst/>
              <a:rect l="l" t="t" r="r" b="b"/>
              <a:pathLst>
                <a:path w="5384800" h="4508500">
                  <a:moveTo>
                    <a:pt x="0" y="4508500"/>
                  </a:moveTo>
                  <a:lnTo>
                    <a:pt x="5384800" y="4508500"/>
                  </a:lnTo>
                  <a:lnTo>
                    <a:pt x="5384800" y="0"/>
                  </a:lnTo>
                  <a:lnTo>
                    <a:pt x="0" y="0"/>
                  </a:lnTo>
                  <a:lnTo>
                    <a:pt x="0" y="4508500"/>
                  </a:lnTo>
                  <a:close/>
                </a:path>
              </a:pathLst>
            </a:custGeom>
            <a:ln w="1269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1068120" y="892809"/>
            <a:ext cx="5429250" cy="7521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Carlito"/>
                <a:cs typeface="Carlito"/>
              </a:rPr>
              <a:t>Relevansi projek ini bagi sekolah </a:t>
            </a:r>
            <a:r>
              <a:rPr dirty="0" sz="1400" b="1">
                <a:latin typeface="Carlito"/>
                <a:cs typeface="Carlito"/>
              </a:rPr>
              <a:t>dan </a:t>
            </a:r>
            <a:r>
              <a:rPr dirty="0" sz="1400" spc="-5" b="1">
                <a:latin typeface="Carlito"/>
                <a:cs typeface="Carlito"/>
              </a:rPr>
              <a:t>semua </a:t>
            </a:r>
            <a:r>
              <a:rPr dirty="0" sz="1400" b="1">
                <a:latin typeface="Carlito"/>
                <a:cs typeface="Carlito"/>
              </a:rPr>
              <a:t>guru </a:t>
            </a:r>
            <a:r>
              <a:rPr dirty="0" sz="1400" spc="-5" b="1">
                <a:latin typeface="Carlito"/>
                <a:cs typeface="Carlito"/>
              </a:rPr>
              <a:t>mata</a:t>
            </a:r>
            <a:r>
              <a:rPr dirty="0" sz="1400" spc="30" b="1">
                <a:latin typeface="Carlito"/>
                <a:cs typeface="Carlito"/>
              </a:rPr>
              <a:t> </a:t>
            </a:r>
            <a:r>
              <a:rPr dirty="0" sz="1400" spc="-5" b="1">
                <a:latin typeface="Carlito"/>
                <a:cs typeface="Carlito"/>
              </a:rPr>
              <a:t>pelajaran</a:t>
            </a:r>
            <a:endParaRPr sz="1400">
              <a:latin typeface="Carlito"/>
              <a:cs typeface="Carlito"/>
            </a:endParaRPr>
          </a:p>
          <a:p>
            <a:pPr algn="just" marL="12700" marR="5080">
              <a:lnSpc>
                <a:spcPct val="152600"/>
              </a:lnSpc>
              <a:spcBef>
                <a:spcPts val="935"/>
              </a:spcBef>
            </a:pPr>
            <a:r>
              <a:rPr dirty="0" sz="1200" spc="-5">
                <a:latin typeface="Carlito"/>
                <a:cs typeface="Carlito"/>
              </a:rPr>
              <a:t>Sekolah merupakan bagian dari masyarakat sipil. Oleh karena </a:t>
            </a:r>
            <a:r>
              <a:rPr dirty="0" sz="1200">
                <a:latin typeface="Carlito"/>
                <a:cs typeface="Carlito"/>
              </a:rPr>
              <a:t>itu </a:t>
            </a:r>
            <a:r>
              <a:rPr dirty="0" sz="1200" spc="-5">
                <a:latin typeface="Carlito"/>
                <a:cs typeface="Carlito"/>
              </a:rPr>
              <a:t>sekolah merupakan  salah satu lingkungan khusus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strategis untuk memfasitasi pembentukan atau  internalisasi nilai-nilai, </a:t>
            </a:r>
            <a:r>
              <a:rPr dirty="0" sz="1200" spc="-10">
                <a:latin typeface="Carlito"/>
                <a:cs typeface="Carlito"/>
              </a:rPr>
              <a:t>sikap </a:t>
            </a:r>
            <a:r>
              <a:rPr dirty="0" sz="1200" spc="-5">
                <a:latin typeface="Carlito"/>
                <a:cs typeface="Carlito"/>
              </a:rPr>
              <a:t>dan kemampuan mengejawantahkan peserta didik, </a:t>
            </a:r>
            <a:r>
              <a:rPr dirty="0" sz="1200">
                <a:latin typeface="Carlito"/>
                <a:cs typeface="Carlito"/>
              </a:rPr>
              <a:t>yang  </a:t>
            </a:r>
            <a:r>
              <a:rPr dirty="0" sz="1200" spc="-5">
                <a:latin typeface="Carlito"/>
                <a:cs typeface="Carlito"/>
              </a:rPr>
              <a:t>mencerminkan ideologi </a:t>
            </a:r>
            <a:r>
              <a:rPr dirty="0" sz="1200">
                <a:latin typeface="Carlito"/>
                <a:cs typeface="Carlito"/>
              </a:rPr>
              <a:t>negara </a:t>
            </a:r>
            <a:r>
              <a:rPr dirty="0" sz="1200" spc="-5">
                <a:latin typeface="Carlito"/>
                <a:cs typeface="Carlito"/>
              </a:rPr>
              <a:t>Pancasila. Sebagai </a:t>
            </a:r>
            <a:r>
              <a:rPr dirty="0" sz="1200">
                <a:latin typeface="Carlito"/>
                <a:cs typeface="Carlito"/>
              </a:rPr>
              <a:t>negara yang </a:t>
            </a:r>
            <a:r>
              <a:rPr dirty="0" sz="1200" spc="-5">
                <a:latin typeface="Carlito"/>
                <a:cs typeface="Carlito"/>
              </a:rPr>
              <a:t>majemuk, Bhinneka  </a:t>
            </a:r>
            <a:r>
              <a:rPr dirty="0" sz="1200">
                <a:latin typeface="Carlito"/>
                <a:cs typeface="Carlito"/>
              </a:rPr>
              <a:t>Tunggal </a:t>
            </a:r>
            <a:r>
              <a:rPr dirty="0" sz="1200" spc="-5">
                <a:latin typeface="Carlito"/>
                <a:cs typeface="Carlito"/>
              </a:rPr>
              <a:t>Ika menjadi prinsip </a:t>
            </a:r>
            <a:r>
              <a:rPr dirty="0" sz="1200">
                <a:latin typeface="Carlito"/>
                <a:cs typeface="Carlito"/>
              </a:rPr>
              <a:t>dasar </a:t>
            </a:r>
            <a:r>
              <a:rPr dirty="0" sz="1200" spc="-5">
                <a:latin typeface="Carlito"/>
                <a:cs typeface="Carlito"/>
              </a:rPr>
              <a:t>membangun </a:t>
            </a:r>
            <a:r>
              <a:rPr dirty="0" sz="1200">
                <a:latin typeface="Carlito"/>
                <a:cs typeface="Carlito"/>
              </a:rPr>
              <a:t>dialog </a:t>
            </a:r>
            <a:r>
              <a:rPr dirty="0" sz="1200" spc="-5">
                <a:latin typeface="Carlito"/>
                <a:cs typeface="Carlito"/>
              </a:rPr>
              <a:t>penuh hormat terhadap  keberagaman kelompok </a:t>
            </a:r>
            <a:r>
              <a:rPr dirty="0" sz="1200">
                <a:latin typeface="Carlito"/>
                <a:cs typeface="Carlito"/>
              </a:rPr>
              <a:t>etnis, agama dan </a:t>
            </a:r>
            <a:r>
              <a:rPr dirty="0" sz="1200" spc="-5">
                <a:latin typeface="Carlito"/>
                <a:cs typeface="Carlito"/>
              </a:rPr>
              <a:t>kepercayaan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dianut oleh masyarakat  sekitar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Indonesia. Dalam </a:t>
            </a:r>
            <a:r>
              <a:rPr dirty="0" sz="1200">
                <a:latin typeface="Carlito"/>
                <a:cs typeface="Carlito"/>
              </a:rPr>
              <a:t>hal ini, </a:t>
            </a:r>
            <a:r>
              <a:rPr dirty="0" sz="1200" spc="-5">
                <a:latin typeface="Carlito"/>
                <a:cs typeface="Carlito"/>
              </a:rPr>
              <a:t>diharapkan sekolah mampu berpikir kritis </a:t>
            </a:r>
            <a:r>
              <a:rPr dirty="0" sz="1200" spc="-10">
                <a:latin typeface="Carlito"/>
                <a:cs typeface="Carlito"/>
              </a:rPr>
              <a:t>dan  </a:t>
            </a:r>
            <a:r>
              <a:rPr dirty="0" sz="1200" spc="-5">
                <a:latin typeface="Carlito"/>
                <a:cs typeface="Carlito"/>
              </a:rPr>
              <a:t>reflektif </a:t>
            </a:r>
            <a:r>
              <a:rPr dirty="0" sz="1200">
                <a:latin typeface="Carlito"/>
                <a:cs typeface="Carlito"/>
              </a:rPr>
              <a:t>menelaah </a:t>
            </a:r>
            <a:r>
              <a:rPr dirty="0" sz="1200" spc="-5">
                <a:latin typeface="Carlito"/>
                <a:cs typeface="Carlito"/>
              </a:rPr>
              <a:t>berbagai stereotip negatif yang </a:t>
            </a:r>
            <a:r>
              <a:rPr dirty="0" sz="1200">
                <a:latin typeface="Carlito"/>
                <a:cs typeface="Carlito"/>
              </a:rPr>
              <a:t>biasanya </a:t>
            </a:r>
            <a:r>
              <a:rPr dirty="0" sz="1200" spc="-5">
                <a:latin typeface="Carlito"/>
                <a:cs typeface="Carlito"/>
              </a:rPr>
              <a:t>dilekatkan pada suatu  kelompok etnis juga agama dan dampaknya terhadap terjadinya </a:t>
            </a:r>
            <a:r>
              <a:rPr dirty="0" sz="1200">
                <a:latin typeface="Carlito"/>
                <a:cs typeface="Carlito"/>
              </a:rPr>
              <a:t>konflik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kekerasan.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00">
              <a:latin typeface="Carlito"/>
              <a:cs typeface="Carlito"/>
            </a:endParaRPr>
          </a:p>
          <a:p>
            <a:pPr algn="just" marL="109855" marR="123189">
              <a:lnSpc>
                <a:spcPct val="117500"/>
              </a:lnSpc>
            </a:pPr>
            <a:r>
              <a:rPr dirty="0" sz="1200" b="1" i="1">
                <a:latin typeface="Carlito"/>
                <a:cs typeface="Carlito"/>
              </a:rPr>
              <a:t>Apakah tema </a:t>
            </a:r>
            <a:r>
              <a:rPr dirty="0" sz="1200" spc="-5" b="1" i="1">
                <a:latin typeface="Carlito"/>
                <a:cs typeface="Carlito"/>
              </a:rPr>
              <a:t>Kebhinekaan relevan untuk sekolah </a:t>
            </a:r>
            <a:r>
              <a:rPr dirty="0" sz="1200" b="1" i="1">
                <a:latin typeface="Carlito"/>
                <a:cs typeface="Carlito"/>
              </a:rPr>
              <a:t>kami </a:t>
            </a:r>
            <a:r>
              <a:rPr dirty="0" sz="1200" spc="-5" b="1" i="1">
                <a:latin typeface="Carlito"/>
                <a:cs typeface="Carlito"/>
              </a:rPr>
              <a:t>karena siswa kami  </a:t>
            </a:r>
            <a:r>
              <a:rPr dirty="0" sz="1200" spc="-5" b="1" i="1">
                <a:latin typeface="Carlito"/>
                <a:cs typeface="Carlito"/>
              </a:rPr>
              <a:t>semuanya datang dari agama dan/atau etnis yang</a:t>
            </a:r>
            <a:r>
              <a:rPr dirty="0" sz="1200" spc="50" b="1" i="1">
                <a:latin typeface="Carlito"/>
                <a:cs typeface="Carlito"/>
              </a:rPr>
              <a:t> </a:t>
            </a:r>
            <a:r>
              <a:rPr dirty="0" sz="1200" spc="-5" b="1" i="1">
                <a:latin typeface="Carlito"/>
                <a:cs typeface="Carlito"/>
              </a:rPr>
              <a:t>sama?</a:t>
            </a:r>
            <a:endParaRPr sz="1200">
              <a:latin typeface="Carlito"/>
              <a:cs typeface="Carlito"/>
            </a:endParaRPr>
          </a:p>
          <a:p>
            <a:pPr algn="just" marL="109855" marR="118110">
              <a:lnSpc>
                <a:spcPct val="117000"/>
              </a:lnSpc>
              <a:spcBef>
                <a:spcPts val="800"/>
              </a:spcBef>
            </a:pPr>
            <a:r>
              <a:rPr dirty="0" sz="1200" spc="-5">
                <a:latin typeface="Carlito"/>
                <a:cs typeface="Carlito"/>
              </a:rPr>
              <a:t>Mempromosikan </a:t>
            </a:r>
            <a:r>
              <a:rPr dirty="0" sz="1200">
                <a:latin typeface="Carlito"/>
                <a:cs typeface="Carlito"/>
              </a:rPr>
              <a:t>rasa </a:t>
            </a:r>
            <a:r>
              <a:rPr dirty="0" sz="1200" spc="-5">
                <a:latin typeface="Carlito"/>
                <a:cs typeface="Carlito"/>
              </a:rPr>
              <a:t>hormat, non-diskriminasi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kesempatan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sama adalah  </a:t>
            </a:r>
            <a:r>
              <a:rPr dirty="0" sz="1200">
                <a:latin typeface="Carlito"/>
                <a:cs typeface="Carlito"/>
              </a:rPr>
              <a:t>penting </a:t>
            </a:r>
            <a:r>
              <a:rPr dirty="0" sz="1200" spc="-5">
                <a:latin typeface="Carlito"/>
                <a:cs typeface="Carlito"/>
              </a:rPr>
              <a:t>untuk semua orang. Jika sikap intoleran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diskriminatif dibiarkan </a:t>
            </a:r>
            <a:r>
              <a:rPr dirty="0" sz="1200">
                <a:latin typeface="Carlito"/>
                <a:cs typeface="Carlito"/>
              </a:rPr>
              <a:t>tidak  </a:t>
            </a:r>
            <a:r>
              <a:rPr dirty="0" sz="1200" spc="-5">
                <a:latin typeface="Carlito"/>
                <a:cs typeface="Carlito"/>
              </a:rPr>
              <a:t>tertandingi, mereka bisa menjadi mendarah daging, meninggalkan siswa untuk  </a:t>
            </a:r>
            <a:r>
              <a:rPr dirty="0" sz="1200">
                <a:latin typeface="Carlito"/>
                <a:cs typeface="Carlito"/>
              </a:rPr>
              <a:t>masuk </a:t>
            </a:r>
            <a:r>
              <a:rPr dirty="0" sz="1200" spc="-5">
                <a:latin typeface="Carlito"/>
                <a:cs typeface="Carlito"/>
              </a:rPr>
              <a:t>ke masyarakat dengan prasangka yang tidak </a:t>
            </a:r>
            <a:r>
              <a:rPr dirty="0" sz="1200">
                <a:latin typeface="Carlito"/>
                <a:cs typeface="Carlito"/>
              </a:rPr>
              <a:t>berdasar </a:t>
            </a:r>
            <a:r>
              <a:rPr dirty="0" sz="1200" spc="-5">
                <a:latin typeface="Carlito"/>
                <a:cs typeface="Carlito"/>
              </a:rPr>
              <a:t>dan pemahaman </a:t>
            </a:r>
            <a:r>
              <a:rPr dirty="0" sz="1200">
                <a:latin typeface="Carlito"/>
                <a:cs typeface="Carlito"/>
              </a:rPr>
              <a:t>yang  tidak </a:t>
            </a:r>
            <a:r>
              <a:rPr dirty="0" sz="1200" spc="-5">
                <a:latin typeface="Carlito"/>
                <a:cs typeface="Carlito"/>
              </a:rPr>
              <a:t>memadai </a:t>
            </a:r>
            <a:r>
              <a:rPr dirty="0" sz="1200">
                <a:latin typeface="Carlito"/>
                <a:cs typeface="Carlito"/>
              </a:rPr>
              <a:t>tentang </a:t>
            </a:r>
            <a:r>
              <a:rPr dirty="0" sz="1200" spc="-5">
                <a:latin typeface="Carlito"/>
                <a:cs typeface="Carlito"/>
              </a:rPr>
              <a:t>perbedaan.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sekolah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homogen atau mempunyai  tingkat heterogenitas agama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rendah, guru mungkin </a:t>
            </a:r>
            <a:r>
              <a:rPr dirty="0" sz="1200">
                <a:latin typeface="Carlito"/>
                <a:cs typeface="Carlito"/>
              </a:rPr>
              <a:t>tidak </a:t>
            </a:r>
            <a:r>
              <a:rPr dirty="0" sz="1200" spc="-5">
                <a:latin typeface="Carlito"/>
                <a:cs typeface="Carlito"/>
              </a:rPr>
              <a:t>akan pernah  menghadapi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insiden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intoleransi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agama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antar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guru.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Hal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bisa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memberikan  kesan </a:t>
            </a:r>
            <a:r>
              <a:rPr dirty="0" sz="1200">
                <a:latin typeface="Carlito"/>
                <a:cs typeface="Carlito"/>
              </a:rPr>
              <a:t>bahwa </a:t>
            </a:r>
            <a:r>
              <a:rPr dirty="0" sz="1200" spc="-5">
                <a:latin typeface="Carlito"/>
                <a:cs typeface="Carlito"/>
              </a:rPr>
              <a:t>intoleransi bukanlah </a:t>
            </a:r>
            <a:r>
              <a:rPr dirty="0" sz="1200">
                <a:latin typeface="Carlito"/>
                <a:cs typeface="Carlito"/>
              </a:rPr>
              <a:t>masalah yang perlu </a:t>
            </a:r>
            <a:r>
              <a:rPr dirty="0" sz="1200" spc="-5">
                <a:latin typeface="Carlito"/>
                <a:cs typeface="Carlito"/>
              </a:rPr>
              <a:t>Bapak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Ibu atasi. Sikap </a:t>
            </a:r>
            <a:r>
              <a:rPr dirty="0" sz="1200">
                <a:latin typeface="Carlito"/>
                <a:cs typeface="Carlito"/>
              </a:rPr>
              <a:t>ini  </a:t>
            </a:r>
            <a:r>
              <a:rPr dirty="0" sz="1200" spc="-5">
                <a:latin typeface="Carlito"/>
                <a:cs typeface="Carlito"/>
              </a:rPr>
              <a:t>mungkin hanya terwujud ketika </a:t>
            </a:r>
            <a:r>
              <a:rPr dirty="0" sz="1200">
                <a:latin typeface="Carlito"/>
                <a:cs typeface="Carlito"/>
              </a:rPr>
              <a:t>ada </a:t>
            </a:r>
            <a:r>
              <a:rPr dirty="0" sz="1200" spc="-5">
                <a:latin typeface="Carlito"/>
                <a:cs typeface="Carlito"/>
              </a:rPr>
              <a:t>siswa dari </a:t>
            </a:r>
            <a:r>
              <a:rPr dirty="0" sz="1200">
                <a:latin typeface="Carlito"/>
                <a:cs typeface="Carlito"/>
              </a:rPr>
              <a:t>agama </a:t>
            </a:r>
            <a:r>
              <a:rPr dirty="0" sz="1200" spc="-5">
                <a:latin typeface="Carlito"/>
                <a:cs typeface="Carlito"/>
              </a:rPr>
              <a:t>minoritas mendaftar </a:t>
            </a:r>
            <a:r>
              <a:rPr dirty="0" sz="1200">
                <a:latin typeface="Carlito"/>
                <a:cs typeface="Carlito"/>
              </a:rPr>
              <a:t>di  </a:t>
            </a:r>
            <a:r>
              <a:rPr dirty="0" sz="1200" spc="-5">
                <a:latin typeface="Carlito"/>
                <a:cs typeface="Carlito"/>
              </a:rPr>
              <a:t>sekolah. </a:t>
            </a:r>
            <a:r>
              <a:rPr dirty="0" sz="1200">
                <a:latin typeface="Carlito"/>
                <a:cs typeface="Carlito"/>
              </a:rPr>
              <a:t>Dalam </a:t>
            </a:r>
            <a:r>
              <a:rPr dirty="0" sz="1200" spc="-5">
                <a:latin typeface="Carlito"/>
                <a:cs typeface="Carlito"/>
              </a:rPr>
              <a:t>beberapa kasus, persepsi dapat </a:t>
            </a:r>
            <a:r>
              <a:rPr dirty="0" sz="1200">
                <a:latin typeface="Carlito"/>
                <a:cs typeface="Carlito"/>
              </a:rPr>
              <a:t>muncul bahwa </a:t>
            </a:r>
            <a:r>
              <a:rPr dirty="0" sz="1200" spc="-5">
                <a:latin typeface="Carlito"/>
                <a:cs typeface="Carlito"/>
              </a:rPr>
              <a:t>masalah </a:t>
            </a:r>
            <a:r>
              <a:rPr dirty="0" sz="1200">
                <a:latin typeface="Carlito"/>
                <a:cs typeface="Carlito"/>
              </a:rPr>
              <a:t>bias </a:t>
            </a:r>
            <a:r>
              <a:rPr dirty="0" sz="1200" spc="-5">
                <a:latin typeface="Carlito"/>
                <a:cs typeface="Carlito"/>
              </a:rPr>
              <a:t>atau  intoleransi </a:t>
            </a:r>
            <a:r>
              <a:rPr dirty="0" sz="1200">
                <a:latin typeface="Carlito"/>
                <a:cs typeface="Carlito"/>
              </a:rPr>
              <a:t>baru </a:t>
            </a:r>
            <a:r>
              <a:rPr dirty="0" sz="1200" spc="-5">
                <a:latin typeface="Carlito"/>
                <a:cs typeface="Carlito"/>
              </a:rPr>
              <a:t>akan muncul ketika sekolah </a:t>
            </a:r>
            <a:r>
              <a:rPr dirty="0" sz="1200">
                <a:latin typeface="Carlito"/>
                <a:cs typeface="Carlito"/>
              </a:rPr>
              <a:t>menerima </a:t>
            </a:r>
            <a:r>
              <a:rPr dirty="0" sz="1200" spc="-5">
                <a:latin typeface="Carlito"/>
                <a:cs typeface="Carlito"/>
              </a:rPr>
              <a:t>siswa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agama minoritas 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dapat mengarah pada mentalitas "menyalahkan korban". </a:t>
            </a:r>
            <a:r>
              <a:rPr dirty="0" sz="1200">
                <a:latin typeface="Carlito"/>
                <a:cs typeface="Carlito"/>
              </a:rPr>
              <a:t>Apalagi di </a:t>
            </a:r>
            <a:r>
              <a:rPr dirty="0" sz="1200" spc="-5">
                <a:latin typeface="Carlito"/>
                <a:cs typeface="Carlito"/>
              </a:rPr>
              <a:t>sekolah  </a:t>
            </a:r>
            <a:r>
              <a:rPr dirty="0" sz="1200">
                <a:latin typeface="Carlito"/>
                <a:cs typeface="Carlito"/>
              </a:rPr>
              <a:t>dimana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merasakan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dirinya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adalah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golongan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minoritas,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mereka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lebih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cenderung  </a:t>
            </a:r>
            <a:r>
              <a:rPr dirty="0" sz="1200">
                <a:latin typeface="Carlito"/>
                <a:cs typeface="Carlito"/>
              </a:rPr>
              <a:t>menderita </a:t>
            </a:r>
            <a:r>
              <a:rPr dirty="0" sz="1200" spc="-5">
                <a:latin typeface="Carlito"/>
                <a:cs typeface="Carlito"/>
              </a:rPr>
              <a:t>perasaannya </a:t>
            </a:r>
            <a:r>
              <a:rPr dirty="0" sz="1200">
                <a:latin typeface="Carlito"/>
                <a:cs typeface="Carlito"/>
              </a:rPr>
              <a:t>marginalisasi </a:t>
            </a:r>
            <a:r>
              <a:rPr dirty="0" sz="1200" spc="-5">
                <a:latin typeface="Carlito"/>
                <a:cs typeface="Carlito"/>
              </a:rPr>
              <a:t>dan isolasi. Sebagai institusi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mempunyai  tanggung jawab untuk menjaga NKRI, Pancasila,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Bhinneka Tunggal Ika, sekolah  terlepas </a:t>
            </a:r>
            <a:r>
              <a:rPr dirty="0" sz="1200">
                <a:latin typeface="Carlito"/>
                <a:cs typeface="Carlito"/>
              </a:rPr>
              <a:t>dari </a:t>
            </a:r>
            <a:r>
              <a:rPr dirty="0" sz="1200" spc="-5">
                <a:latin typeface="Carlito"/>
                <a:cs typeface="Carlito"/>
              </a:rPr>
              <a:t>konteksnya seyogyanya berusaha </a:t>
            </a:r>
            <a:r>
              <a:rPr dirty="0" sz="1200">
                <a:latin typeface="Carlito"/>
                <a:cs typeface="Carlito"/>
              </a:rPr>
              <a:t>agar </a:t>
            </a:r>
            <a:r>
              <a:rPr dirty="0" sz="1200" spc="-5">
                <a:latin typeface="Carlito"/>
                <a:cs typeface="Carlito"/>
              </a:rPr>
              <a:t>siswanya merasa </a:t>
            </a:r>
            <a:r>
              <a:rPr dirty="0" sz="1200">
                <a:latin typeface="Carlito"/>
                <a:cs typeface="Carlito"/>
              </a:rPr>
              <a:t>aman </a:t>
            </a:r>
            <a:r>
              <a:rPr dirty="0" sz="1200" spc="-5">
                <a:latin typeface="Carlito"/>
                <a:cs typeface="Carlito"/>
              </a:rPr>
              <a:t>dan  </a:t>
            </a:r>
            <a:r>
              <a:rPr dirty="0" sz="1200">
                <a:latin typeface="Carlito"/>
                <a:cs typeface="Carlito"/>
              </a:rPr>
              <a:t>nyaman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bersekolah,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juga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merasa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bahwa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keberagaman</a:t>
            </a:r>
            <a:r>
              <a:rPr dirty="0" sz="1200" spc="-1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adalah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suatu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hal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lumrah 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harus diterima dan dijaga dengan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baik.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r>
              <a:rPr dirty="0"/>
              <a:t>8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068120" y="781753"/>
            <a:ext cx="5427980" cy="6764020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80"/>
              </a:spcBef>
            </a:pPr>
            <a:r>
              <a:rPr dirty="0" sz="1300" spc="-5" b="1">
                <a:latin typeface="Carlito"/>
                <a:cs typeface="Carlito"/>
              </a:rPr>
              <a:t>Cara Penggunaan Perangkat </a:t>
            </a:r>
            <a:r>
              <a:rPr dirty="0" sz="1300" spc="-10" b="1">
                <a:latin typeface="Carlito"/>
                <a:cs typeface="Carlito"/>
              </a:rPr>
              <a:t>Ajar </a:t>
            </a:r>
            <a:r>
              <a:rPr dirty="0" sz="1300" spc="-5" b="1">
                <a:latin typeface="Carlito"/>
                <a:cs typeface="Carlito"/>
              </a:rPr>
              <a:t>Projek</a:t>
            </a:r>
            <a:r>
              <a:rPr dirty="0" sz="1300" spc="5" b="1">
                <a:latin typeface="Carlito"/>
                <a:cs typeface="Carlito"/>
              </a:rPr>
              <a:t> </a:t>
            </a:r>
            <a:r>
              <a:rPr dirty="0" sz="1300" spc="-5" b="1">
                <a:latin typeface="Carlito"/>
                <a:cs typeface="Carlito"/>
              </a:rPr>
              <a:t>ini</a:t>
            </a:r>
            <a:endParaRPr sz="1300">
              <a:latin typeface="Carlito"/>
              <a:cs typeface="Carlito"/>
            </a:endParaRPr>
          </a:p>
          <a:p>
            <a:pPr algn="r" marL="12700" marR="5080">
              <a:lnSpc>
                <a:spcPct val="152600"/>
              </a:lnSpc>
              <a:spcBef>
                <a:spcPts val="65"/>
              </a:spcBef>
            </a:pPr>
            <a:r>
              <a:rPr dirty="0" sz="1200">
                <a:latin typeface="Carlito"/>
                <a:cs typeface="Carlito"/>
              </a:rPr>
              <a:t>Perangkat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ajar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(toolkit)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ini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dirancang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membantu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guru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SMA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dan</a:t>
            </a:r>
            <a:r>
              <a:rPr dirty="0" sz="1200" spc="-15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SMK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(Fase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E)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  berada di </a:t>
            </a:r>
            <a:r>
              <a:rPr dirty="0" sz="1200" spc="-5">
                <a:latin typeface="Carlito"/>
                <a:cs typeface="Carlito"/>
              </a:rPr>
              <a:t>sekolah penggerak </a:t>
            </a:r>
            <a:r>
              <a:rPr dirty="0" sz="1200">
                <a:latin typeface="Carlito"/>
                <a:cs typeface="Carlito"/>
              </a:rPr>
              <a:t>untuk </a:t>
            </a:r>
            <a:r>
              <a:rPr dirty="0" sz="1200" spc="-5">
                <a:latin typeface="Carlito"/>
                <a:cs typeface="Carlito"/>
              </a:rPr>
              <a:t>melaksanakan kegiatan</a:t>
            </a:r>
            <a:r>
              <a:rPr dirty="0" sz="1200" spc="114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ko-kurikuler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  </a:t>
            </a:r>
            <a:r>
              <a:rPr dirty="0" sz="1200" spc="-5">
                <a:latin typeface="Carlito"/>
                <a:cs typeface="Carlito"/>
              </a:rPr>
              <a:t>mengusung tema Bhinneka </a:t>
            </a:r>
            <a:r>
              <a:rPr dirty="0" sz="1200">
                <a:latin typeface="Carlito"/>
                <a:cs typeface="Carlito"/>
              </a:rPr>
              <a:t>Tunggal </a:t>
            </a:r>
            <a:r>
              <a:rPr dirty="0" sz="1200" spc="-5">
                <a:latin typeface="Carlito"/>
                <a:cs typeface="Carlito"/>
              </a:rPr>
              <a:t>Ika. </a:t>
            </a:r>
            <a:r>
              <a:rPr dirty="0" sz="1200">
                <a:latin typeface="Carlito"/>
                <a:cs typeface="Carlito"/>
              </a:rPr>
              <a:t>Di dalam </a:t>
            </a:r>
            <a:r>
              <a:rPr dirty="0" sz="1200" spc="-5">
                <a:latin typeface="Carlito"/>
                <a:cs typeface="Carlito"/>
              </a:rPr>
              <a:t>perangkat </a:t>
            </a:r>
            <a:r>
              <a:rPr dirty="0" sz="1200">
                <a:latin typeface="Carlito"/>
                <a:cs typeface="Carlito"/>
              </a:rPr>
              <a:t>ajar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projek 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“Mengenal Keberagaman </a:t>
            </a:r>
            <a:r>
              <a:rPr dirty="0" sz="1200">
                <a:latin typeface="Carlito"/>
                <a:cs typeface="Carlito"/>
              </a:rPr>
              <a:t>Agama dan </a:t>
            </a:r>
            <a:r>
              <a:rPr dirty="0" sz="1200" spc="-5">
                <a:latin typeface="Carlito"/>
                <a:cs typeface="Carlito"/>
              </a:rPr>
              <a:t>Kepercayaan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Indonesia” ini, ada</a:t>
            </a:r>
            <a:r>
              <a:rPr dirty="0" sz="1200" spc="165">
                <a:latin typeface="Carlito"/>
                <a:cs typeface="Carlito"/>
              </a:rPr>
              <a:t> </a:t>
            </a:r>
            <a:r>
              <a:rPr dirty="0" sz="1200" b="1">
                <a:latin typeface="Carlito"/>
                <a:cs typeface="Carlito"/>
              </a:rPr>
              <a:t>7</a:t>
            </a:r>
            <a:r>
              <a:rPr dirty="0" sz="1200" spc="5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(tujuh) </a:t>
            </a:r>
            <a:r>
              <a:rPr dirty="0" sz="120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aktivitas </a:t>
            </a:r>
            <a:r>
              <a:rPr dirty="0" sz="1200" spc="-5">
                <a:latin typeface="Carlito"/>
                <a:cs typeface="Carlito"/>
              </a:rPr>
              <a:t>yang saling berkaitan. Tim Penyusun menyarankan </a:t>
            </a:r>
            <a:r>
              <a:rPr dirty="0" sz="1200">
                <a:latin typeface="Carlito"/>
                <a:cs typeface="Carlito"/>
              </a:rPr>
              <a:t>agar </a:t>
            </a:r>
            <a:r>
              <a:rPr dirty="0" sz="1200" spc="-5">
                <a:latin typeface="Carlito"/>
                <a:cs typeface="Carlito"/>
              </a:rPr>
              <a:t>projek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ini</a:t>
            </a:r>
            <a:r>
              <a:rPr dirty="0" sz="1200" spc="114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dilakukan </a:t>
            </a:r>
            <a:r>
              <a:rPr dirty="0" sz="1200">
                <a:latin typeface="Carlito"/>
                <a:cs typeface="Carlito"/>
              </a:rPr>
              <a:t> pada</a:t>
            </a:r>
            <a:r>
              <a:rPr dirty="0" sz="1200" spc="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semester</a:t>
            </a:r>
            <a:r>
              <a:rPr dirty="0" sz="1200" spc="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pertama</a:t>
            </a:r>
            <a:r>
              <a:rPr dirty="0" sz="1200" spc="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kelas</a:t>
            </a:r>
            <a:r>
              <a:rPr dirty="0" sz="1200" spc="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X</a:t>
            </a:r>
            <a:r>
              <a:rPr dirty="0" sz="1200" spc="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dikarenakan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aktivitas</a:t>
            </a:r>
            <a:r>
              <a:rPr dirty="0" sz="1200" spc="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yang</a:t>
            </a:r>
            <a:r>
              <a:rPr dirty="0" sz="1200" spc="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ditawarkan</a:t>
            </a:r>
            <a:r>
              <a:rPr dirty="0" sz="1200" spc="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disusun</a:t>
            </a:r>
            <a:r>
              <a:rPr dirty="0" sz="1200" spc="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dengan 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sedemikian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rupa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agar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tidak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hanya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mengenal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keberagaman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secara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teori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saja,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tetapi </a:t>
            </a:r>
            <a:r>
              <a:rPr dirty="0" sz="1200">
                <a:latin typeface="Carlito"/>
                <a:cs typeface="Carlito"/>
              </a:rPr>
              <a:t> juga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bisa</a:t>
            </a:r>
            <a:r>
              <a:rPr dirty="0" sz="1200" spc="1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“mengalami”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1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“berefleksi”</a:t>
            </a:r>
            <a:r>
              <a:rPr dirty="0" sz="1200" spc="1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menelaah</a:t>
            </a:r>
            <a:r>
              <a:rPr dirty="0" sz="1200" spc="1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stereotip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1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perspektif</a:t>
            </a:r>
            <a:r>
              <a:rPr dirty="0" sz="1200" spc="1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yang </a:t>
            </a:r>
            <a:r>
              <a:rPr dirty="0" sz="1200">
                <a:latin typeface="Carlito"/>
                <a:cs typeface="Carlito"/>
              </a:rPr>
              <a:t> beragam. </a:t>
            </a:r>
            <a:r>
              <a:rPr dirty="0" sz="1200" spc="-5">
                <a:latin typeface="Carlito"/>
                <a:cs typeface="Carlito"/>
              </a:rPr>
              <a:t>Waktu </a:t>
            </a:r>
            <a:r>
              <a:rPr dirty="0" sz="1200">
                <a:latin typeface="Carlito"/>
                <a:cs typeface="Carlito"/>
              </a:rPr>
              <a:t>yang </a:t>
            </a:r>
            <a:r>
              <a:rPr dirty="0" sz="1200" spc="-5">
                <a:latin typeface="Carlito"/>
                <a:cs typeface="Carlito"/>
              </a:rPr>
              <a:t>direkomendasikan untuk pelaksanaan projek </a:t>
            </a:r>
            <a:r>
              <a:rPr dirty="0" sz="1200">
                <a:latin typeface="Carlito"/>
                <a:cs typeface="Carlito"/>
              </a:rPr>
              <a:t>ini </a:t>
            </a:r>
            <a:r>
              <a:rPr dirty="0" sz="1200" spc="-5">
                <a:latin typeface="Carlito"/>
                <a:cs typeface="Carlito"/>
              </a:rPr>
              <a:t>adalah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1</a:t>
            </a:r>
            <a:r>
              <a:rPr dirty="0" sz="1200" spc="8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(satu) 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semester,</a:t>
            </a:r>
            <a:r>
              <a:rPr dirty="0" sz="1200" spc="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dengan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total</a:t>
            </a:r>
            <a:r>
              <a:rPr dirty="0" sz="1200" spc="6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kurang</a:t>
            </a:r>
            <a:r>
              <a:rPr dirty="0" sz="1200" spc="5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lebih</a:t>
            </a:r>
            <a:r>
              <a:rPr dirty="0" sz="1200" spc="60" b="1">
                <a:latin typeface="Carlito"/>
                <a:cs typeface="Carlito"/>
              </a:rPr>
              <a:t> </a:t>
            </a:r>
            <a:r>
              <a:rPr dirty="0" sz="1200" b="1">
                <a:latin typeface="Carlito"/>
                <a:cs typeface="Carlito"/>
              </a:rPr>
              <a:t>20</a:t>
            </a:r>
            <a:r>
              <a:rPr dirty="0" sz="1200" spc="60" b="1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jam.</a:t>
            </a:r>
            <a:r>
              <a:rPr dirty="0" sz="1200" spc="60" b="1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Sebaiknya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ada</a:t>
            </a:r>
            <a:r>
              <a:rPr dirty="0" sz="1200" spc="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jeda</a:t>
            </a:r>
            <a:r>
              <a:rPr dirty="0" sz="1200" spc="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waktu</a:t>
            </a:r>
            <a:r>
              <a:rPr dirty="0" sz="1200" spc="7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antar</a:t>
            </a:r>
            <a:r>
              <a:rPr dirty="0" sz="1200" spc="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aktivitas </a:t>
            </a:r>
            <a:r>
              <a:rPr dirty="0" sz="1200">
                <a:latin typeface="Carlito"/>
                <a:cs typeface="Carlito"/>
              </a:rPr>
              <a:t> agar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di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satu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sisi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para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10">
                <a:latin typeface="Carlito"/>
                <a:cs typeface="Carlito"/>
              </a:rPr>
              <a:t>guru</a:t>
            </a:r>
            <a:r>
              <a:rPr dirty="0" sz="1200" spc="1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mempunyai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waktu</a:t>
            </a:r>
            <a:r>
              <a:rPr dirty="0" sz="1200" spc="10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yang</a:t>
            </a:r>
            <a:r>
              <a:rPr dirty="0" sz="1200" spc="9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cukup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9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melakukan</a:t>
            </a:r>
            <a:r>
              <a:rPr dirty="0" sz="1200" spc="11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persiapan  materi </a:t>
            </a:r>
            <a:r>
              <a:rPr dirty="0" sz="1200" spc="-5">
                <a:latin typeface="Carlito"/>
                <a:cs typeface="Carlito"/>
              </a:rPr>
              <a:t>untuk memantik diskusi dan refleksi </a:t>
            </a:r>
            <a:r>
              <a:rPr dirty="0" sz="1200" spc="-10">
                <a:latin typeface="Carlito"/>
                <a:cs typeface="Carlito"/>
              </a:rPr>
              <a:t>siswa. </a:t>
            </a:r>
            <a:r>
              <a:rPr dirty="0" sz="1200">
                <a:latin typeface="Carlito"/>
                <a:cs typeface="Carlito"/>
              </a:rPr>
              <a:t>Di </a:t>
            </a:r>
            <a:r>
              <a:rPr dirty="0" sz="1200" spc="-5">
                <a:latin typeface="Carlito"/>
                <a:cs typeface="Carlito"/>
              </a:rPr>
              <a:t>sisi </a:t>
            </a:r>
            <a:r>
              <a:rPr dirty="0" sz="1200" spc="5">
                <a:latin typeface="Carlito"/>
                <a:cs typeface="Carlito"/>
              </a:rPr>
              <a:t>lain, </a:t>
            </a:r>
            <a:r>
              <a:rPr dirty="0" sz="1200" spc="-5">
                <a:latin typeface="Carlito"/>
                <a:cs typeface="Carlito"/>
              </a:rPr>
              <a:t>siswa</a:t>
            </a:r>
            <a:r>
              <a:rPr dirty="0" sz="1200" spc="-114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juga</a:t>
            </a:r>
            <a:r>
              <a:rPr dirty="0" sz="1200" spc="12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mempunyai </a:t>
            </a:r>
            <a:r>
              <a:rPr dirty="0" sz="1200">
                <a:latin typeface="Carlito"/>
                <a:cs typeface="Carlito"/>
              </a:rPr>
              <a:t> waktu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untuk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berpikir,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berefleksi,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menjalankan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masing-masing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aktivitas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dengan</a:t>
            </a:r>
            <a:r>
              <a:rPr dirty="0" sz="1200" spc="-3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baik. </a:t>
            </a:r>
            <a:r>
              <a:rPr dirty="0" sz="120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Namun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demikian,</a:t>
            </a:r>
            <a:r>
              <a:rPr dirty="0" sz="1200" spc="-8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tim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penyusun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memahami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bahwa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kondisi</a:t>
            </a:r>
            <a:r>
              <a:rPr dirty="0" sz="1200" spc="-6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tiap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sekolah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berbeda-</a:t>
            </a:r>
            <a:endParaRPr sz="1200">
              <a:latin typeface="Carlito"/>
              <a:cs typeface="Carlito"/>
            </a:endParaRPr>
          </a:p>
          <a:p>
            <a:pPr algn="r" marR="6350">
              <a:lnSpc>
                <a:spcPct val="100000"/>
              </a:lnSpc>
              <a:spcBef>
                <a:spcPts val="755"/>
              </a:spcBef>
            </a:pPr>
            <a:r>
              <a:rPr dirty="0" sz="1200">
                <a:latin typeface="Carlito"/>
                <a:cs typeface="Carlito"/>
              </a:rPr>
              <a:t>beda.</a:t>
            </a:r>
            <a:r>
              <a:rPr dirty="0" sz="1200" spc="-6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Oleh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karena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itu,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perangkat</a:t>
            </a:r>
            <a:r>
              <a:rPr dirty="0" sz="1200" spc="-3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ajar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ini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bersifat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tidak</a:t>
            </a:r>
            <a:r>
              <a:rPr dirty="0" sz="1200" spc="-45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mengikat</a:t>
            </a:r>
            <a:r>
              <a:rPr dirty="0" sz="1200" spc="-55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dan</a:t>
            </a:r>
            <a:r>
              <a:rPr dirty="0" sz="1200" spc="-20">
                <a:latin typeface="Carlito"/>
                <a:cs typeface="Carlito"/>
              </a:rPr>
              <a:t> </a:t>
            </a:r>
            <a:r>
              <a:rPr dirty="0" sz="1200">
                <a:latin typeface="Carlito"/>
                <a:cs typeface="Carlito"/>
              </a:rPr>
              <a:t>bisa</a:t>
            </a:r>
            <a:r>
              <a:rPr dirty="0" sz="1200" spc="-5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dipakai</a:t>
            </a:r>
            <a:r>
              <a:rPr dirty="0" sz="1200" spc="-40">
                <a:latin typeface="Carlito"/>
                <a:cs typeface="Carlito"/>
              </a:rPr>
              <a:t> </a:t>
            </a:r>
            <a:r>
              <a:rPr dirty="0" sz="1200" spc="-5">
                <a:latin typeface="Carlito"/>
                <a:cs typeface="Carlito"/>
              </a:rPr>
              <a:t>sebagai</a:t>
            </a:r>
            <a:endParaRPr sz="1200">
              <a:latin typeface="Carlito"/>
              <a:cs typeface="Carlito"/>
            </a:endParaRPr>
          </a:p>
          <a:p>
            <a:pPr algn="just" marL="12700">
              <a:lnSpc>
                <a:spcPct val="100000"/>
              </a:lnSpc>
              <a:spcBef>
                <a:spcPts val="755"/>
              </a:spcBef>
            </a:pPr>
            <a:r>
              <a:rPr dirty="0" sz="1200" spc="-5">
                <a:latin typeface="Carlito"/>
                <a:cs typeface="Carlito"/>
              </a:rPr>
              <a:t>referensi ataupun contoh pelaksanaan projek untuk </a:t>
            </a:r>
            <a:r>
              <a:rPr dirty="0" sz="1200">
                <a:latin typeface="Carlito"/>
                <a:cs typeface="Carlito"/>
              </a:rPr>
              <a:t>tema </a:t>
            </a:r>
            <a:r>
              <a:rPr dirty="0" sz="1200" spc="-5">
                <a:latin typeface="Carlito"/>
                <a:cs typeface="Carlito"/>
              </a:rPr>
              <a:t>“Bhinneka Tunggal Ika”.</a:t>
            </a:r>
            <a:r>
              <a:rPr dirty="0" sz="1200" spc="-120">
                <a:latin typeface="Carlito"/>
                <a:cs typeface="Carlito"/>
              </a:rPr>
              <a:t> </a:t>
            </a:r>
            <a:r>
              <a:rPr dirty="0" sz="1200" spc="-5" b="1">
                <a:latin typeface="Carlito"/>
                <a:cs typeface="Carlito"/>
              </a:rPr>
              <a:t>Guru</a:t>
            </a:r>
            <a:endParaRPr sz="1200">
              <a:latin typeface="Carlito"/>
              <a:cs typeface="Carlito"/>
            </a:endParaRPr>
          </a:p>
          <a:p>
            <a:pPr algn="just" marL="12700" marR="5080">
              <a:lnSpc>
                <a:spcPct val="152600"/>
              </a:lnSpc>
            </a:pPr>
            <a:r>
              <a:rPr dirty="0" sz="1200" spc="-5" b="1">
                <a:latin typeface="Carlito"/>
                <a:cs typeface="Carlito"/>
              </a:rPr>
              <a:t>dan kepala sekolah mempunyai kebebasan </a:t>
            </a:r>
            <a:r>
              <a:rPr dirty="0" sz="1200" spc="-10" b="1">
                <a:latin typeface="Carlito"/>
                <a:cs typeface="Carlito"/>
              </a:rPr>
              <a:t>dan </a:t>
            </a:r>
            <a:r>
              <a:rPr dirty="0" sz="1200" spc="-5" b="1">
                <a:latin typeface="Carlito"/>
                <a:cs typeface="Carlito"/>
              </a:rPr>
              <a:t>kewenangan untuk menyesuaikan  jumlah aktivitas, alokasi waktu per aktivitas, dan apakah semua aktivitas diselesaikan  dalam waktu singkat atau disebar selama satu </a:t>
            </a:r>
            <a:r>
              <a:rPr dirty="0" sz="1200" b="1">
                <a:latin typeface="Carlito"/>
                <a:cs typeface="Carlito"/>
              </a:rPr>
              <a:t>semester/satu </a:t>
            </a:r>
            <a:r>
              <a:rPr dirty="0" sz="1200" spc="-5" b="1">
                <a:latin typeface="Carlito"/>
                <a:cs typeface="Carlito"/>
              </a:rPr>
              <a:t>tahun </a:t>
            </a:r>
            <a:r>
              <a:rPr dirty="0" sz="1200" b="1">
                <a:latin typeface="Carlito"/>
                <a:cs typeface="Carlito"/>
              </a:rPr>
              <a:t>ajar. </a:t>
            </a:r>
            <a:r>
              <a:rPr dirty="0" sz="1200">
                <a:latin typeface="Carlito"/>
                <a:cs typeface="Carlito"/>
              </a:rPr>
              <a:t>Materi  </a:t>
            </a:r>
            <a:r>
              <a:rPr dirty="0" sz="1200" spc="-5">
                <a:latin typeface="Carlito"/>
                <a:cs typeface="Carlito"/>
              </a:rPr>
              <a:t>ataupun rancangan aktivitas </a:t>
            </a:r>
            <a:r>
              <a:rPr dirty="0" sz="1200">
                <a:latin typeface="Carlito"/>
                <a:cs typeface="Carlito"/>
              </a:rPr>
              <a:t>juga bisa </a:t>
            </a:r>
            <a:r>
              <a:rPr dirty="0" sz="1200" spc="-5">
                <a:latin typeface="Carlito"/>
                <a:cs typeface="Carlito"/>
              </a:rPr>
              <a:t>disesuaikan </a:t>
            </a:r>
            <a:r>
              <a:rPr dirty="0" sz="1200">
                <a:latin typeface="Carlito"/>
                <a:cs typeface="Carlito"/>
              </a:rPr>
              <a:t>agar </a:t>
            </a:r>
            <a:r>
              <a:rPr dirty="0" sz="1200" spc="-5">
                <a:latin typeface="Carlito"/>
                <a:cs typeface="Carlito"/>
              </a:rPr>
              <a:t>projek </a:t>
            </a:r>
            <a:r>
              <a:rPr dirty="0" sz="1200">
                <a:latin typeface="Carlito"/>
                <a:cs typeface="Carlito"/>
              </a:rPr>
              <a:t>bisa </a:t>
            </a:r>
            <a:r>
              <a:rPr dirty="0" sz="1200" spc="-5">
                <a:latin typeface="Carlito"/>
                <a:cs typeface="Carlito"/>
              </a:rPr>
              <a:t>berjalan efektif dan  </a:t>
            </a:r>
            <a:r>
              <a:rPr dirty="0" sz="1200">
                <a:latin typeface="Carlito"/>
                <a:cs typeface="Carlito"/>
              </a:rPr>
              <a:t>efisien </a:t>
            </a:r>
            <a:r>
              <a:rPr dirty="0" sz="1200" spc="-5">
                <a:latin typeface="Carlito"/>
                <a:cs typeface="Carlito"/>
              </a:rPr>
              <a:t>sesuai dengan kebutuhan siswa dan </a:t>
            </a:r>
            <a:r>
              <a:rPr dirty="0" sz="1200" spc="-10">
                <a:latin typeface="Carlito"/>
                <a:cs typeface="Carlito"/>
              </a:rPr>
              <a:t>kondisi </a:t>
            </a:r>
            <a:r>
              <a:rPr dirty="0" sz="1200" spc="-5">
                <a:latin typeface="Carlito"/>
                <a:cs typeface="Carlito"/>
              </a:rPr>
              <a:t>sekolah </a:t>
            </a:r>
            <a:r>
              <a:rPr dirty="0" sz="120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kondisi daerah tempat  sekolah berdiri. </a:t>
            </a:r>
            <a:r>
              <a:rPr dirty="0" sz="1200">
                <a:latin typeface="Carlito"/>
                <a:cs typeface="Carlito"/>
              </a:rPr>
              <a:t>Kami </a:t>
            </a:r>
            <a:r>
              <a:rPr dirty="0" sz="1200" spc="-10">
                <a:latin typeface="Carlito"/>
                <a:cs typeface="Carlito"/>
              </a:rPr>
              <a:t>juga </a:t>
            </a:r>
            <a:r>
              <a:rPr dirty="0" sz="1200" spc="-5">
                <a:latin typeface="Carlito"/>
                <a:cs typeface="Carlito"/>
              </a:rPr>
              <a:t>akan memberikan saran praktis </a:t>
            </a:r>
            <a:r>
              <a:rPr dirty="0" sz="1200">
                <a:latin typeface="Carlito"/>
                <a:cs typeface="Carlito"/>
              </a:rPr>
              <a:t>dan </a:t>
            </a:r>
            <a:r>
              <a:rPr dirty="0" sz="1200" spc="-5">
                <a:latin typeface="Carlito"/>
                <a:cs typeface="Carlito"/>
              </a:rPr>
              <a:t>alternatif pelaksanaan  </a:t>
            </a:r>
            <a:r>
              <a:rPr dirty="0" sz="1200">
                <a:latin typeface="Carlito"/>
                <a:cs typeface="Carlito"/>
              </a:rPr>
              <a:t>beberapa </a:t>
            </a:r>
            <a:r>
              <a:rPr dirty="0" sz="1200" spc="-5">
                <a:latin typeface="Carlito"/>
                <a:cs typeface="Carlito"/>
              </a:rPr>
              <a:t>aktivitas, serta rekomendasi aktivitas </a:t>
            </a:r>
            <a:r>
              <a:rPr dirty="0" sz="1200">
                <a:latin typeface="Carlito"/>
                <a:cs typeface="Carlito"/>
              </a:rPr>
              <a:t>pengayaan, </a:t>
            </a:r>
            <a:r>
              <a:rPr dirty="0" sz="1200" spc="-5">
                <a:latin typeface="Carlito"/>
                <a:cs typeface="Carlito"/>
              </a:rPr>
              <a:t>jika diperlukan.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Disusun oleh:</dc:creator>
  <dc:subject>Perangkat Ajar (Toolkit) Bagi Guru SMA/SMK (FASE E)</dc:subject>
  <dc:title>Membangun dan Merawat Bhinneka Tunggal Ika</dc:title>
  <dcterms:created xsi:type="dcterms:W3CDTF">2021-07-28T07:49:33Z</dcterms:created>
  <dcterms:modified xsi:type="dcterms:W3CDTF">2021-07-28T07:49:33Z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2021-03-29T00:00:00Z</vt:filetime>
  </property>
  <property fmtid="{D5CDD505-2E9C-101B-9397-08002B2CF9AE}" pid="3" name="Creator">
    <vt:lpwstr>Microsoft® Word for Microsoft 365</vt:lpwstr>
  </property>
  <property fmtid="{D5CDD505-2E9C-101B-9397-08002B2CF9AE}" pid="4" name="LastSaved">
    <vt:filetime>2021-07-28T00:00:00Z</vt:filetime>
  </property>
</Properties>
</file>