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Lst>
  <p:sldSz cy="5143500" cx="9144000"/>
  <p:notesSz cx="9144000" cy="51435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000000"/>
          </p15:clr>
        </p15:guide>
        <p15:guide id="2" pos="2160">
          <p15:clr>
            <a:srgbClr val="000000"/>
          </p15:clr>
        </p15:guide>
      </p15:sldGuideLst>
    </p:ext>
    <p:ext uri="http://customooxmlschemas.google.com/">
      <go:slidesCustomData xmlns:go="http://customooxmlschemas.google.com/" r:id="rId61" roundtripDataSignature="AMtx7mhMD4zgS7ys5aopzXijdxSnzlnn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9F37D22-7DA3-492E-B74C-F3CFFD4B6E2A}">
  <a:tblStyle styleId="{B9F37D22-7DA3-492E-B74C-F3CFFD4B6E2A}"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0: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0: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4: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5: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6: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7: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8: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9: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9: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0: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0: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4: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5: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6: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7: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8: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9: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9: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0: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0: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3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3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34: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35: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36: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37: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3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38: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39: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9: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4: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40: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0: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4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4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4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4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4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44: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4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45: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4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46: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4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47: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48: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49: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49: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5: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50: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50: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5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5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5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5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5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5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54: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5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6: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7: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8: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9: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9: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obj">
  <p:cSld name="OBJECT">
    <p:spTree>
      <p:nvGrpSpPr>
        <p:cNvPr id="11" name="Shape 11"/>
        <p:cNvGrpSpPr/>
        <p:nvPr/>
      </p:nvGrpSpPr>
      <p:grpSpPr>
        <a:xfrm>
          <a:off x="0" y="0"/>
          <a:ext cx="0" cy="0"/>
          <a:chOff x="0" y="0"/>
          <a:chExt cx="0" cy="0"/>
        </a:xfrm>
      </p:grpSpPr>
      <p:sp>
        <p:nvSpPr>
          <p:cNvPr id="12" name="Google Shape;12;p56"/>
          <p:cNvSpPr txBox="1"/>
          <p:nvPr>
            <p:ph type="ctrTitle"/>
          </p:nvPr>
        </p:nvSpPr>
        <p:spPr>
          <a:xfrm>
            <a:off x="1127038" y="1987225"/>
            <a:ext cx="6889923" cy="145542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600">
                <a:solidFill>
                  <a:schemeClr val="lt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56"/>
          <p:cNvSpPr txBox="1"/>
          <p:nvPr>
            <p:ph idx="1" type="subTitle"/>
          </p:nvPr>
        </p:nvSpPr>
        <p:spPr>
          <a:xfrm>
            <a:off x="2786389" y="2745125"/>
            <a:ext cx="3571221" cy="112267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1200">
                <a:solidFill>
                  <a:schemeClr val="lt1"/>
                </a:solidFill>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56"/>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56"/>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56"/>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 name="Shape 17"/>
        <p:cNvGrpSpPr/>
        <p:nvPr/>
      </p:nvGrpSpPr>
      <p:grpSpPr>
        <a:xfrm>
          <a:off x="0" y="0"/>
          <a:ext cx="0" cy="0"/>
          <a:chOff x="0" y="0"/>
          <a:chExt cx="0" cy="0"/>
        </a:xfrm>
      </p:grpSpPr>
      <p:sp>
        <p:nvSpPr>
          <p:cNvPr id="18" name="Google Shape;18;p57"/>
          <p:cNvSpPr txBox="1"/>
          <p:nvPr>
            <p:ph type="title"/>
          </p:nvPr>
        </p:nvSpPr>
        <p:spPr>
          <a:xfrm>
            <a:off x="547698" y="445584"/>
            <a:ext cx="542290" cy="4826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3000">
                <a:solidFill>
                  <a:srgbClr val="EFEFEF"/>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57"/>
          <p:cNvSpPr txBox="1"/>
          <p:nvPr>
            <p:ph idx="1" type="body"/>
          </p:nvPr>
        </p:nvSpPr>
        <p:spPr>
          <a:xfrm>
            <a:off x="1807323" y="989143"/>
            <a:ext cx="4497070" cy="17018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sz="1000">
                <a:solidFill>
                  <a:schemeClr val="dk1"/>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0" name="Google Shape;20;p57"/>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57"/>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57"/>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3" name="Shape 23"/>
        <p:cNvGrpSpPr/>
        <p:nvPr/>
      </p:nvGrpSpPr>
      <p:grpSpPr>
        <a:xfrm>
          <a:off x="0" y="0"/>
          <a:ext cx="0" cy="0"/>
          <a:chOff x="0" y="0"/>
          <a:chExt cx="0" cy="0"/>
        </a:xfrm>
      </p:grpSpPr>
      <p:sp>
        <p:nvSpPr>
          <p:cNvPr id="24" name="Google Shape;24;p58"/>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8"/>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8"/>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7" name="Shape 27"/>
        <p:cNvGrpSpPr/>
        <p:nvPr/>
      </p:nvGrpSpPr>
      <p:grpSpPr>
        <a:xfrm>
          <a:off x="0" y="0"/>
          <a:ext cx="0" cy="0"/>
          <a:chOff x="0" y="0"/>
          <a:chExt cx="0" cy="0"/>
        </a:xfrm>
      </p:grpSpPr>
      <p:sp>
        <p:nvSpPr>
          <p:cNvPr id="28" name="Google Shape;28;p59"/>
          <p:cNvSpPr txBox="1"/>
          <p:nvPr>
            <p:ph type="title"/>
          </p:nvPr>
        </p:nvSpPr>
        <p:spPr>
          <a:xfrm>
            <a:off x="547698" y="445584"/>
            <a:ext cx="542290" cy="4826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3000">
                <a:solidFill>
                  <a:srgbClr val="EFEFEF"/>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9"/>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59"/>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9"/>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chemeClr val="lt1"/>
        </a:solidFill>
      </p:bgPr>
    </p:bg>
    <p:spTree>
      <p:nvGrpSpPr>
        <p:cNvPr id="32" name="Shape 32"/>
        <p:cNvGrpSpPr/>
        <p:nvPr/>
      </p:nvGrpSpPr>
      <p:grpSpPr>
        <a:xfrm>
          <a:off x="0" y="0"/>
          <a:ext cx="0" cy="0"/>
          <a:chOff x="0" y="0"/>
          <a:chExt cx="0" cy="0"/>
        </a:xfrm>
      </p:grpSpPr>
      <p:sp>
        <p:nvSpPr>
          <p:cNvPr id="33" name="Google Shape;33;p60"/>
          <p:cNvSpPr/>
          <p:nvPr/>
        </p:nvSpPr>
        <p:spPr>
          <a:xfrm>
            <a:off x="410724" y="154349"/>
            <a:ext cx="4036060" cy="4794885"/>
          </a:xfrm>
          <a:custGeom>
            <a:rect b="b" l="l" r="r" t="t"/>
            <a:pathLst>
              <a:path extrusionOk="0" h="4794885" w="4036060">
                <a:moveTo>
                  <a:pt x="0" y="0"/>
                </a:moveTo>
                <a:lnTo>
                  <a:pt x="4035891" y="0"/>
                </a:lnTo>
                <a:lnTo>
                  <a:pt x="4035891" y="4794590"/>
                </a:lnTo>
                <a:lnTo>
                  <a:pt x="0" y="4794590"/>
                </a:lnTo>
                <a:lnTo>
                  <a:pt x="0" y="0"/>
                </a:lnTo>
                <a:close/>
              </a:path>
            </a:pathLst>
          </a:custGeom>
          <a:noFill/>
          <a:ln cap="flat" cmpd="sng" w="9525">
            <a:solidFill>
              <a:srgbClr val="B6B6B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4" name="Google Shape;34;p60"/>
          <p:cNvSpPr txBox="1"/>
          <p:nvPr>
            <p:ph type="title"/>
          </p:nvPr>
        </p:nvSpPr>
        <p:spPr>
          <a:xfrm>
            <a:off x="547698" y="445584"/>
            <a:ext cx="542290" cy="4826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3000">
                <a:solidFill>
                  <a:srgbClr val="EFEFEF"/>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0"/>
          <p:cNvSpPr txBox="1"/>
          <p:nvPr>
            <p:ph idx="1" type="body"/>
          </p:nvPr>
        </p:nvSpPr>
        <p:spPr>
          <a:xfrm>
            <a:off x="457200" y="1183005"/>
            <a:ext cx="3977640" cy="339471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6" name="Google Shape;36;p60"/>
          <p:cNvSpPr txBox="1"/>
          <p:nvPr>
            <p:ph idx="2" type="body"/>
          </p:nvPr>
        </p:nvSpPr>
        <p:spPr>
          <a:xfrm>
            <a:off x="4709160" y="1183005"/>
            <a:ext cx="3977640" cy="339471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7" name="Google Shape;37;p60"/>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0"/>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0"/>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5"/>
          <p:cNvSpPr txBox="1"/>
          <p:nvPr>
            <p:ph type="title"/>
          </p:nvPr>
        </p:nvSpPr>
        <p:spPr>
          <a:xfrm>
            <a:off x="547698" y="445584"/>
            <a:ext cx="542290" cy="4826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3000" u="none" cap="none" strike="noStrike">
                <a:solidFill>
                  <a:srgbClr val="EFEFEF"/>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55"/>
          <p:cNvSpPr txBox="1"/>
          <p:nvPr>
            <p:ph idx="1" type="body"/>
          </p:nvPr>
        </p:nvSpPr>
        <p:spPr>
          <a:xfrm>
            <a:off x="1807323" y="989143"/>
            <a:ext cx="4497070" cy="170180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0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8" name="Google Shape;8;p55"/>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400"/>
              <a:buNone/>
              <a:defRPr b="0" i="0" sz="18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9" name="Google Shape;9;p55"/>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8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 name="Google Shape;10;p55"/>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0" i="0" sz="1800" u="none" cap="none" strike="noStrike">
                <a:solidFill>
                  <a:srgbClr val="888888"/>
                </a:solidFill>
              </a:defRPr>
            </a:lvl1pPr>
            <a:lvl2pPr indent="0" lvl="1" marL="0" marR="0" rtl="0" algn="r">
              <a:spcBef>
                <a:spcPts val="0"/>
              </a:spcBef>
              <a:buNone/>
              <a:defRPr b="0" i="0" sz="1800" u="none" cap="none" strike="noStrike">
                <a:solidFill>
                  <a:srgbClr val="888888"/>
                </a:solidFill>
              </a:defRPr>
            </a:lvl2pPr>
            <a:lvl3pPr indent="0" lvl="2" marL="0" marR="0" rtl="0" algn="r">
              <a:spcBef>
                <a:spcPts val="0"/>
              </a:spcBef>
              <a:buNone/>
              <a:defRPr b="0" i="0" sz="1800" u="none" cap="none" strike="noStrike">
                <a:solidFill>
                  <a:srgbClr val="888888"/>
                </a:solidFill>
              </a:defRPr>
            </a:lvl3pPr>
            <a:lvl4pPr indent="0" lvl="3" marL="0" marR="0" rtl="0" algn="r">
              <a:spcBef>
                <a:spcPts val="0"/>
              </a:spcBef>
              <a:buNone/>
              <a:defRPr b="0" i="0" sz="1800" u="none" cap="none" strike="noStrike">
                <a:solidFill>
                  <a:srgbClr val="888888"/>
                </a:solidFill>
              </a:defRPr>
            </a:lvl4pPr>
            <a:lvl5pPr indent="0" lvl="4" marL="0" marR="0" rtl="0" algn="r">
              <a:spcBef>
                <a:spcPts val="0"/>
              </a:spcBef>
              <a:buNone/>
              <a:defRPr b="0" i="0" sz="1800" u="none" cap="none" strike="noStrike">
                <a:solidFill>
                  <a:srgbClr val="888888"/>
                </a:solidFill>
              </a:defRPr>
            </a:lvl5pPr>
            <a:lvl6pPr indent="0" lvl="5" marL="0" marR="0" rtl="0" algn="r">
              <a:spcBef>
                <a:spcPts val="0"/>
              </a:spcBef>
              <a:buNone/>
              <a:defRPr b="0" i="0" sz="1800" u="none" cap="none" strike="noStrike">
                <a:solidFill>
                  <a:srgbClr val="888888"/>
                </a:solidFill>
              </a:defRPr>
            </a:lvl6pPr>
            <a:lvl7pPr indent="0" lvl="6" marL="0" marR="0" rtl="0" algn="r">
              <a:spcBef>
                <a:spcPts val="0"/>
              </a:spcBef>
              <a:buNone/>
              <a:defRPr b="0" i="0" sz="1800" u="none" cap="none" strike="noStrike">
                <a:solidFill>
                  <a:srgbClr val="888888"/>
                </a:solidFill>
              </a:defRPr>
            </a:lvl7pPr>
            <a:lvl8pPr indent="0" lvl="7" marL="0" marR="0" rtl="0" algn="r">
              <a:spcBef>
                <a:spcPts val="0"/>
              </a:spcBef>
              <a:buNone/>
              <a:defRPr b="0" i="0" sz="1800" u="none" cap="none" strike="noStrike">
                <a:solidFill>
                  <a:srgbClr val="888888"/>
                </a:solidFill>
              </a:defRPr>
            </a:lvl8pPr>
            <a:lvl9pPr indent="0" lvl="8" marL="0" marR="0" rtl="0" algn="r">
              <a:spcBef>
                <a:spcPts val="0"/>
              </a:spcBef>
              <a:buNone/>
              <a:defRPr b="0" i="0" sz="18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youtube.com/watch?v=4asJhKcvx_Y" TargetMode="External"/><Relationship Id="rId4" Type="http://schemas.openxmlformats.org/officeDocument/2006/relationships/hyperlink" Target="https://www.youtube.com/watch?v=4asJhKcvx_Y" TargetMode="External"/><Relationship Id="rId5" Type="http://schemas.openxmlformats.org/officeDocument/2006/relationships/hyperlink" Target="https://www.esaunggul.ac.id/kearifan-lokal-pengetahuan-lokal-dan-degradasi-lingkungan/" TargetMode="External"/><Relationship Id="rId6" Type="http://schemas.openxmlformats.org/officeDocument/2006/relationships/hyperlink" Target="https://www.esaunggul.ac.id/kearifan-lokal-pengetahuan-lokal-dan-degradasi-lingkungan/" TargetMode="External"/><Relationship Id="rId7" Type="http://schemas.openxmlformats.org/officeDocument/2006/relationships/hyperlink" Target="https://www.esaunggul.ac.id/kearifan-lokal-pengetahuan-lokal-dan-degradasi-lingkunga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youtube.com/watch?v=Pj9J4x_Jado" TargetMode="External"/><Relationship Id="rId4" Type="http://schemas.openxmlformats.org/officeDocument/2006/relationships/hyperlink" Target="https://www.youtube.com/watch?v=Pj9J4x_Jado" TargetMode="External"/><Relationship Id="rId5" Type="http://schemas.openxmlformats.org/officeDocument/2006/relationships/hyperlink" Target="https://www.youtube.com/watch?v=s5_zs050Ztk" TargetMode="External"/><Relationship Id="rId6" Type="http://schemas.openxmlformats.org/officeDocument/2006/relationships/hyperlink" Target="https://www.youtube.com/watch?v=s5_zs050Ztk" TargetMode="External"/><Relationship Id="rId7" Type="http://schemas.openxmlformats.org/officeDocument/2006/relationships/hyperlink" Target="https://www.youtube.com/watch?v=gN0YBkSROK4&amp;t=2s" TargetMode="External"/><Relationship Id="rId8" Type="http://schemas.openxmlformats.org/officeDocument/2006/relationships/hyperlink" Target="https://www.youtube.com/watch?v=gN0YBkSROK4&amp;t=2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www.youtube.com/watch?v=3BxH_pu00XM" TargetMode="External"/><Relationship Id="rId4" Type="http://schemas.openxmlformats.org/officeDocument/2006/relationships/hyperlink" Target="https://www.youtube.com/watch?v=3BxH_pu00XM" TargetMode="External"/><Relationship Id="rId5" Type="http://schemas.openxmlformats.org/officeDocument/2006/relationships/hyperlink" Target="https://www.youtube.com/watch?v=w43mH71TnuI" TargetMode="External"/><Relationship Id="rId6" Type="http://schemas.openxmlformats.org/officeDocument/2006/relationships/hyperlink" Target="https://www.youtube.com/watch?v=w43mH71TnuI"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jpg"/><Relationship Id="rId4" Type="http://schemas.openxmlformats.org/officeDocument/2006/relationships/image" Target="../media/image4.jpg"/><Relationship Id="rId5" Type="http://schemas.openxmlformats.org/officeDocument/2006/relationships/image" Target="../media/image6.jpg"/><Relationship Id="rId6" Type="http://schemas.openxmlformats.org/officeDocument/2006/relationships/image" Target="../media/image3.jpg"/><Relationship Id="rId7"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0.jpg"/><Relationship Id="rId4" Type="http://schemas.openxmlformats.org/officeDocument/2006/relationships/image" Target="../media/image16.jpg"/><Relationship Id="rId5" Type="http://schemas.openxmlformats.org/officeDocument/2006/relationships/image" Target="../media/image25.jpg"/><Relationship Id="rId6" Type="http://schemas.openxmlformats.org/officeDocument/2006/relationships/image" Target="../media/image24.jpg"/><Relationship Id="rId7"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0.jpg"/><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9.jpg"/><Relationship Id="rId4" Type="http://schemas.openxmlformats.org/officeDocument/2006/relationships/hyperlink" Target="http://www.byebyeplasticbags.org/team/" TargetMode="External"/><Relationship Id="rId5" Type="http://schemas.openxmlformats.org/officeDocument/2006/relationships/hyperlink" Target="http://www.byebyeplasticbags.org/team/" TargetMode="External"/><Relationship Id="rId6" Type="http://schemas.openxmlformats.org/officeDocument/2006/relationships/image" Target="../media/image26.jpg"/><Relationship Id="rId7" Type="http://schemas.openxmlformats.org/officeDocument/2006/relationships/image" Target="../media/image3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3.jp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4.png"/><Relationship Id="rId4" Type="http://schemas.openxmlformats.org/officeDocument/2006/relationships/image" Target="../media/image3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20" Type="http://schemas.openxmlformats.org/officeDocument/2006/relationships/hyperlink" Target="http://repository.unp.ac.id/1241/1/MIKO%20SIREGAR_152_08.pdf" TargetMode="External"/><Relationship Id="rId22" Type="http://schemas.openxmlformats.org/officeDocument/2006/relationships/hyperlink" Target="https://repository.uksw.edu/bitstream/123456789/736/3/D_902008103_BAB%20II.pdf" TargetMode="External"/><Relationship Id="rId21" Type="http://schemas.openxmlformats.org/officeDocument/2006/relationships/hyperlink" Target="https://repository.uksw.edu/bitstream/123456789/736/3/D_902008103_BAB%20II.pdf" TargetMode="External"/><Relationship Id="rId24" Type="http://schemas.openxmlformats.org/officeDocument/2006/relationships/hyperlink" Target="https://www.youtube.com/watch?v=4asJhKcvx_Y" TargetMode="External"/><Relationship Id="rId23" Type="http://schemas.openxmlformats.org/officeDocument/2006/relationships/hyperlink" Target="http://eprints.dinus.ac.id/14516/1/" TargetMode="External"/><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hyperlink" Target="https://katadata.co.id/padjar/berita/6046153e28ccf/tradisi-sasi-hukum-adat-jaga-ekosistem-laut" TargetMode="External"/><Relationship Id="rId4" Type="http://schemas.openxmlformats.org/officeDocument/2006/relationships/hyperlink" Target="https://katadata.co.id/padjar/berita/6046153e28ccf/tradisi-sasi-hukum-adat-jaga-ekosistem-laut" TargetMode="External"/><Relationship Id="rId9" Type="http://schemas.openxmlformats.org/officeDocument/2006/relationships/hyperlink" Target="https://thesystemsthinker.com/systems-thinking-what-why-when-where-and-how/" TargetMode="External"/><Relationship Id="rId26" Type="http://schemas.openxmlformats.org/officeDocument/2006/relationships/hyperlink" Target="https://www.esaunggul.ac.id/kearifan-lokal-pengetahuan-lokal-dan-degradasi-lingkungan/" TargetMode="External"/><Relationship Id="rId25" Type="http://schemas.openxmlformats.org/officeDocument/2006/relationships/hyperlink" Target="https://www.esaunggul.ac.id/kearifan-lokal-pengetahuan-lokal-dan-degradasi-lingkungan/" TargetMode="External"/><Relationship Id="rId28" Type="http://schemas.openxmlformats.org/officeDocument/2006/relationships/hyperlink" Target="https://www.youtube.com/watch?v=s5_zs050Ztk" TargetMode="External"/><Relationship Id="rId27" Type="http://schemas.openxmlformats.org/officeDocument/2006/relationships/hyperlink" Target="https://www.youtube.com/watch?v=Pj9J4x_Jado" TargetMode="External"/><Relationship Id="rId5" Type="http://schemas.openxmlformats.org/officeDocument/2006/relationships/hyperlink" Target="https://www.youtube.com/watch?v=R1OELt5ckjA&amp;t=2302s" TargetMode="External"/><Relationship Id="rId6" Type="http://schemas.openxmlformats.org/officeDocument/2006/relationships/hyperlink" Target="https://www.youtube.com/watch?v=rm0ytUgx1Rg&amp;t=4281s" TargetMode="External"/><Relationship Id="rId29" Type="http://schemas.openxmlformats.org/officeDocument/2006/relationships/hyperlink" Target="https://www.youtube.com/watch?v=gN0YBkSROK4&amp;t=2s" TargetMode="External"/><Relationship Id="rId7" Type="http://schemas.openxmlformats.org/officeDocument/2006/relationships/hyperlink" Target="https://www.ideo.com/post/design-thinking-for-educators" TargetMode="External"/><Relationship Id="rId8" Type="http://schemas.openxmlformats.org/officeDocument/2006/relationships/hyperlink" Target="https://thesystemsthinker.com/systems-thinking-what-why-when-where-and-how/" TargetMode="External"/><Relationship Id="rId31" Type="http://schemas.openxmlformats.org/officeDocument/2006/relationships/hyperlink" Target="https://www.youtube.com/watch?v=w43mH71TnuI" TargetMode="External"/><Relationship Id="rId30" Type="http://schemas.openxmlformats.org/officeDocument/2006/relationships/hyperlink" Target="https://www.youtube.com/watch?v=3BxH_pu00XM" TargetMode="External"/><Relationship Id="rId11" Type="http://schemas.openxmlformats.org/officeDocument/2006/relationships/hyperlink" Target="http://repository.uin-malang.ac.id/630/1/Naskah%20Budaya%26Identitas.pdf" TargetMode="External"/><Relationship Id="rId10" Type="http://schemas.openxmlformats.org/officeDocument/2006/relationships/hyperlink" Target="http://repository.uin-malang.ac.id/630/1/Naskah%20Budaya%26Identitas.pdf" TargetMode="External"/><Relationship Id="rId13" Type="http://schemas.openxmlformats.org/officeDocument/2006/relationships/hyperlink" Target="http://publikasi.data.kemdikbud.go.id/uploadDir/isi_5808B5CD-F78A-4A7C-A886-3DB9D1CF688B_.pdf" TargetMode="External"/><Relationship Id="rId12" Type="http://schemas.openxmlformats.org/officeDocument/2006/relationships/hyperlink" Target="http://publikasi.data.kemdikbud.go.id/uploadDir/isi_5808B5CD-F78A-4A7C-A886-3DB9D1CF688B_.pdf" TargetMode="External"/><Relationship Id="rId15" Type="http://schemas.openxmlformats.org/officeDocument/2006/relationships/hyperlink" Target="http://www.freepik.com/" TargetMode="External"/><Relationship Id="rId14" Type="http://schemas.openxmlformats.org/officeDocument/2006/relationships/hyperlink" Target="http://www.unsplash.com/" TargetMode="External"/><Relationship Id="rId17" Type="http://schemas.openxmlformats.org/officeDocument/2006/relationships/hyperlink" Target="https://journal.unnes.ac.id/nju/index.php/integralistik/article/viewFile/13723/7520" TargetMode="External"/><Relationship Id="rId16" Type="http://schemas.openxmlformats.org/officeDocument/2006/relationships/hyperlink" Target="https://journal.unnes.ac.id/nju/index.php/integralistik/article/viewFile/13723/7520" TargetMode="External"/><Relationship Id="rId19" Type="http://schemas.openxmlformats.org/officeDocument/2006/relationships/hyperlink" Target="http://etheses.uin-malang.ac.id/1728/6/09410050_Bab_2.pdf" TargetMode="External"/><Relationship Id="rId18" Type="http://schemas.openxmlformats.org/officeDocument/2006/relationships/hyperlink" Target="http://repository.unair.ac.id/32854/8/32854.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9.jpg"/><Relationship Id="rId5"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3" name="Shape 43"/>
        <p:cNvGrpSpPr/>
        <p:nvPr/>
      </p:nvGrpSpPr>
      <p:grpSpPr>
        <a:xfrm>
          <a:off x="0" y="0"/>
          <a:ext cx="0" cy="0"/>
          <a:chOff x="0" y="0"/>
          <a:chExt cx="0" cy="0"/>
        </a:xfrm>
      </p:grpSpPr>
      <p:grpSp>
        <p:nvGrpSpPr>
          <p:cNvPr id="44" name="Google Shape;44;p1"/>
          <p:cNvGrpSpPr/>
          <p:nvPr/>
        </p:nvGrpSpPr>
        <p:grpSpPr>
          <a:xfrm>
            <a:off x="0" y="0"/>
            <a:ext cx="9143978" cy="5143489"/>
            <a:chOff x="0" y="0"/>
            <a:chExt cx="9143978" cy="5143489"/>
          </a:xfrm>
        </p:grpSpPr>
        <p:sp>
          <p:nvSpPr>
            <p:cNvPr id="45" name="Google Shape;45;p1"/>
            <p:cNvSpPr/>
            <p:nvPr/>
          </p:nvSpPr>
          <p:spPr>
            <a:xfrm>
              <a:off x="0" y="0"/>
              <a:ext cx="9143978" cy="514348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6" name="Google Shape;46;p1"/>
            <p:cNvSpPr/>
            <p:nvPr/>
          </p:nvSpPr>
          <p:spPr>
            <a:xfrm>
              <a:off x="946798" y="1157247"/>
              <a:ext cx="7250430" cy="2829560"/>
            </a:xfrm>
            <a:custGeom>
              <a:rect b="b" l="l" r="r" t="t"/>
              <a:pathLst>
                <a:path extrusionOk="0" h="2829560" w="7250430">
                  <a:moveTo>
                    <a:pt x="7250385" y="2828994"/>
                  </a:moveTo>
                  <a:lnTo>
                    <a:pt x="0" y="2828994"/>
                  </a:lnTo>
                  <a:lnTo>
                    <a:pt x="0" y="0"/>
                  </a:lnTo>
                  <a:lnTo>
                    <a:pt x="7250385" y="0"/>
                  </a:lnTo>
                  <a:lnTo>
                    <a:pt x="7250385" y="2828994"/>
                  </a:lnTo>
                  <a:close/>
                </a:path>
              </a:pathLst>
            </a:custGeom>
            <a:solidFill>
              <a:srgbClr val="C3C3C3">
                <a:alpha val="2784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47" name="Google Shape;47;p1"/>
          <p:cNvSpPr txBox="1"/>
          <p:nvPr/>
        </p:nvSpPr>
        <p:spPr>
          <a:xfrm>
            <a:off x="1154284" y="1101747"/>
            <a:ext cx="6837680" cy="1638300"/>
          </a:xfrm>
          <a:prstGeom prst="rect">
            <a:avLst/>
          </a:prstGeom>
          <a:noFill/>
          <a:ln>
            <a:noFill/>
          </a:ln>
        </p:spPr>
        <p:txBody>
          <a:bodyPr anchorCtr="0" anchor="t" bIns="0" lIns="0" spcFirstLastPara="1" rIns="0" wrap="square" tIns="12700">
            <a:spAutoFit/>
          </a:bodyPr>
          <a:lstStyle/>
          <a:p>
            <a:pPr indent="-1154430" lvl="0" marL="1166495" marR="5080" rtl="0" algn="l">
              <a:lnSpc>
                <a:spcPct val="114999"/>
              </a:lnSpc>
              <a:spcBef>
                <a:spcPts val="0"/>
              </a:spcBef>
              <a:spcAft>
                <a:spcPts val="0"/>
              </a:spcAft>
              <a:buNone/>
            </a:pPr>
            <a:r>
              <a:rPr lang="en-US" sz="4600">
                <a:solidFill>
                  <a:srgbClr val="FFFFFF"/>
                </a:solidFill>
                <a:latin typeface="Times New Roman"/>
                <a:ea typeface="Times New Roman"/>
                <a:cs typeface="Times New Roman"/>
                <a:sym typeface="Times New Roman"/>
              </a:rPr>
              <a:t>MENELUSUR	WARISAN  MASA	LAMPAU</a:t>
            </a:r>
            <a:endParaRPr sz="4600">
              <a:latin typeface="Times New Roman"/>
              <a:ea typeface="Times New Roman"/>
              <a:cs typeface="Times New Roman"/>
              <a:sym typeface="Times New Roman"/>
            </a:endParaRPr>
          </a:p>
        </p:txBody>
      </p:sp>
      <p:sp>
        <p:nvSpPr>
          <p:cNvPr id="48" name="Google Shape;48;p1"/>
          <p:cNvSpPr txBox="1"/>
          <p:nvPr>
            <p:ph idx="1" type="subTitle"/>
          </p:nvPr>
        </p:nvSpPr>
        <p:spPr>
          <a:xfrm>
            <a:off x="2786389" y="2745125"/>
            <a:ext cx="3571221" cy="1122679"/>
          </a:xfrm>
          <a:prstGeom prst="rect">
            <a:avLst/>
          </a:prstGeom>
          <a:noFill/>
          <a:ln>
            <a:noFill/>
          </a:ln>
        </p:spPr>
        <p:txBody>
          <a:bodyPr anchorCtr="0" anchor="t" bIns="0" lIns="0" spcFirstLastPara="1" rIns="0" wrap="square" tIns="12700">
            <a:spAutoFit/>
          </a:bodyPr>
          <a:lstStyle/>
          <a:p>
            <a:pPr indent="0" lvl="0" marL="13334" marR="5080" rtl="0" algn="ctr">
              <a:lnSpc>
                <a:spcPct val="150000"/>
              </a:lnSpc>
              <a:spcBef>
                <a:spcPts val="0"/>
              </a:spcBef>
              <a:spcAft>
                <a:spcPts val="0"/>
              </a:spcAft>
              <a:buNone/>
            </a:pPr>
            <a:r>
              <a:rPr lang="en-US"/>
              <a:t>Panduan Projek Penguatan Proﬁl Pelajar Pancasila  Bagi Guru SMA (Fase E)</a:t>
            </a:r>
            <a:endParaRPr/>
          </a:p>
          <a:p>
            <a:pPr indent="0" lvl="0" marL="906144" marR="898525" rtl="0" algn="ctr">
              <a:lnSpc>
                <a:spcPct val="150000"/>
              </a:lnSpc>
              <a:spcBef>
                <a:spcPts val="0"/>
              </a:spcBef>
              <a:spcAft>
                <a:spcPts val="0"/>
              </a:spcAft>
              <a:buNone/>
            </a:pPr>
            <a:r>
              <a:rPr lang="en-US"/>
              <a:t>Tema: Kearifan Lokal  Penulis: Debby Josephine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4" name="Shape 124"/>
        <p:cNvGrpSpPr/>
        <p:nvPr/>
      </p:nvGrpSpPr>
      <p:grpSpPr>
        <a:xfrm>
          <a:off x="0" y="0"/>
          <a:ext cx="0" cy="0"/>
          <a:chOff x="0" y="0"/>
          <a:chExt cx="0" cy="0"/>
        </a:xfrm>
      </p:grpSpPr>
      <p:sp>
        <p:nvSpPr>
          <p:cNvPr id="125" name="Google Shape;125;p10"/>
          <p:cNvSpPr/>
          <p:nvPr/>
        </p:nvSpPr>
        <p:spPr>
          <a:xfrm>
            <a:off x="0" y="0"/>
            <a:ext cx="9143980" cy="514348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6" name="Google Shape;126;p10"/>
          <p:cNvSpPr txBox="1"/>
          <p:nvPr>
            <p:ph type="title"/>
          </p:nvPr>
        </p:nvSpPr>
        <p:spPr>
          <a:xfrm>
            <a:off x="6175875" y="1139638"/>
            <a:ext cx="2350770" cy="2585720"/>
          </a:xfrm>
          <a:prstGeom prst="rect">
            <a:avLst/>
          </a:prstGeom>
          <a:noFill/>
          <a:ln>
            <a:noFill/>
          </a:ln>
        </p:spPr>
        <p:txBody>
          <a:bodyPr anchorCtr="0" anchor="t" bIns="0" lIns="0" spcFirstLastPara="1" rIns="0" wrap="square" tIns="12700">
            <a:spAutoFit/>
          </a:bodyPr>
          <a:lstStyle/>
          <a:p>
            <a:pPr indent="0" lvl="0" marL="12065" marR="5080" rtl="0" algn="ctr">
              <a:lnSpc>
                <a:spcPct val="150000"/>
              </a:lnSpc>
              <a:spcBef>
                <a:spcPts val="0"/>
              </a:spcBef>
              <a:spcAft>
                <a:spcPts val="0"/>
              </a:spcAft>
              <a:buNone/>
            </a:pPr>
            <a:r>
              <a:rPr b="0" lang="en-US" sz="2800">
                <a:solidFill>
                  <a:srgbClr val="FFFFFF"/>
                </a:solidFill>
                <a:latin typeface="Times New Roman"/>
                <a:ea typeface="Times New Roman"/>
                <a:cs typeface="Times New Roman"/>
                <a:sym typeface="Times New Roman"/>
              </a:rPr>
              <a:t>MENELUSUR  WARISAN  MASA  LAMPAU</a:t>
            </a:r>
            <a:endParaRPr sz="2800">
              <a:latin typeface="Times New Roman"/>
              <a:ea typeface="Times New Roman"/>
              <a:cs typeface="Times New Roman"/>
              <a:sym typeface="Times New Roman"/>
            </a:endParaRPr>
          </a:p>
        </p:txBody>
      </p:sp>
      <p:sp>
        <p:nvSpPr>
          <p:cNvPr id="127" name="Google Shape;127;p10"/>
          <p:cNvSpPr/>
          <p:nvPr/>
        </p:nvSpPr>
        <p:spPr>
          <a:xfrm>
            <a:off x="6881761" y="1047897"/>
            <a:ext cx="937894" cy="3048000"/>
          </a:xfrm>
          <a:custGeom>
            <a:rect b="b" l="l" r="r" t="t"/>
            <a:pathLst>
              <a:path extrusionOk="0" h="3048000" w="937895">
                <a:moveTo>
                  <a:pt x="0" y="0"/>
                </a:moveTo>
                <a:lnTo>
                  <a:pt x="937498" y="2399"/>
                </a:lnTo>
              </a:path>
              <a:path extrusionOk="0" h="3048000" w="937895">
                <a:moveTo>
                  <a:pt x="0" y="3045293"/>
                </a:moveTo>
                <a:lnTo>
                  <a:pt x="937498" y="3047693"/>
                </a:lnTo>
              </a:path>
            </a:pathLst>
          </a:custGeom>
          <a:noFill/>
          <a:ln cap="flat" cmpd="sng" w="9525">
            <a:solidFill>
              <a:srgbClr val="F2F2F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1" name="Shape 131"/>
        <p:cNvGrpSpPr/>
        <p:nvPr/>
      </p:nvGrpSpPr>
      <p:grpSpPr>
        <a:xfrm>
          <a:off x="0" y="0"/>
          <a:ext cx="0" cy="0"/>
          <a:chOff x="0" y="0"/>
          <a:chExt cx="0" cy="0"/>
        </a:xfrm>
      </p:grpSpPr>
      <p:grpSp>
        <p:nvGrpSpPr>
          <p:cNvPr id="132" name="Google Shape;132;p11"/>
          <p:cNvGrpSpPr/>
          <p:nvPr/>
        </p:nvGrpSpPr>
        <p:grpSpPr>
          <a:xfrm>
            <a:off x="0" y="0"/>
            <a:ext cx="9143981" cy="5143489"/>
            <a:chOff x="0" y="0"/>
            <a:chExt cx="9143981" cy="5143489"/>
          </a:xfrm>
        </p:grpSpPr>
        <p:sp>
          <p:nvSpPr>
            <p:cNvPr id="133" name="Google Shape;133;p11"/>
            <p:cNvSpPr/>
            <p:nvPr/>
          </p:nvSpPr>
          <p:spPr>
            <a:xfrm>
              <a:off x="0" y="0"/>
              <a:ext cx="9143981" cy="514348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4" name="Google Shape;134;p11"/>
            <p:cNvSpPr/>
            <p:nvPr/>
          </p:nvSpPr>
          <p:spPr>
            <a:xfrm>
              <a:off x="946798" y="2125345"/>
              <a:ext cx="7250430" cy="892810"/>
            </a:xfrm>
            <a:custGeom>
              <a:rect b="b" l="l" r="r" t="t"/>
              <a:pathLst>
                <a:path extrusionOk="0" h="892810" w="7250430">
                  <a:moveTo>
                    <a:pt x="7250385" y="892798"/>
                  </a:moveTo>
                  <a:lnTo>
                    <a:pt x="0" y="892798"/>
                  </a:lnTo>
                  <a:lnTo>
                    <a:pt x="0" y="0"/>
                  </a:lnTo>
                  <a:lnTo>
                    <a:pt x="7250385" y="0"/>
                  </a:lnTo>
                  <a:lnTo>
                    <a:pt x="7250385" y="892798"/>
                  </a:lnTo>
                  <a:close/>
                </a:path>
              </a:pathLst>
            </a:custGeom>
            <a:solidFill>
              <a:srgbClr val="C3C3C3">
                <a:alpha val="2784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135" name="Google Shape;135;p11"/>
          <p:cNvSpPr txBox="1"/>
          <p:nvPr>
            <p:ph type="title"/>
          </p:nvPr>
        </p:nvSpPr>
        <p:spPr>
          <a:xfrm>
            <a:off x="2987055" y="2175004"/>
            <a:ext cx="3170555" cy="7264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0" lang="en-US" sz="4600">
                <a:solidFill>
                  <a:srgbClr val="FFFFFF"/>
                </a:solidFill>
                <a:latin typeface="Times New Roman"/>
                <a:ea typeface="Times New Roman"/>
                <a:cs typeface="Times New Roman"/>
                <a:sym typeface="Times New Roman"/>
              </a:rPr>
              <a:t>TEMUKAN</a:t>
            </a:r>
            <a:endParaRPr sz="4600">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9" name="Shape 139"/>
        <p:cNvGrpSpPr/>
        <p:nvPr/>
      </p:nvGrpSpPr>
      <p:grpSpPr>
        <a:xfrm>
          <a:off x="0" y="0"/>
          <a:ext cx="0" cy="0"/>
          <a:chOff x="0" y="0"/>
          <a:chExt cx="0" cy="0"/>
        </a:xfrm>
      </p:grpSpPr>
      <p:sp>
        <p:nvSpPr>
          <p:cNvPr id="140" name="Google Shape;140;p12"/>
          <p:cNvSpPr/>
          <p:nvPr/>
        </p:nvSpPr>
        <p:spPr>
          <a:xfrm>
            <a:off x="461974" y="387799"/>
            <a:ext cx="1368425" cy="4156075"/>
          </a:xfrm>
          <a:custGeom>
            <a:rect b="b" l="l" r="r" t="t"/>
            <a:pathLst>
              <a:path extrusionOk="0" h="4156075" w="1368425">
                <a:moveTo>
                  <a:pt x="1368297" y="4155891"/>
                </a:moveTo>
                <a:lnTo>
                  <a:pt x="0" y="4155891"/>
                </a:lnTo>
                <a:lnTo>
                  <a:pt x="0" y="0"/>
                </a:lnTo>
                <a:lnTo>
                  <a:pt x="1368297" y="0"/>
                </a:lnTo>
                <a:lnTo>
                  <a:pt x="1368297" y="4155891"/>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41" name="Google Shape;141;p12"/>
          <p:cNvSpPr txBox="1"/>
          <p:nvPr/>
        </p:nvSpPr>
        <p:spPr>
          <a:xfrm>
            <a:off x="547698" y="445584"/>
            <a:ext cx="328930" cy="48260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1" lang="en-US" sz="3000">
                <a:solidFill>
                  <a:srgbClr val="EFEFEF"/>
                </a:solidFill>
                <a:latin typeface="Times New Roman"/>
                <a:ea typeface="Times New Roman"/>
                <a:cs typeface="Times New Roman"/>
                <a:sym typeface="Times New Roman"/>
              </a:rPr>
              <a:t>1.</a:t>
            </a:r>
            <a:endParaRPr sz="3000">
              <a:latin typeface="Times New Roman"/>
              <a:ea typeface="Times New Roman"/>
              <a:cs typeface="Times New Roman"/>
              <a:sym typeface="Times New Roman"/>
            </a:endParaRPr>
          </a:p>
        </p:txBody>
      </p:sp>
      <p:sp>
        <p:nvSpPr>
          <p:cNvPr id="142" name="Google Shape;142;p12"/>
          <p:cNvSpPr txBox="1"/>
          <p:nvPr/>
        </p:nvSpPr>
        <p:spPr>
          <a:xfrm>
            <a:off x="547698" y="908879"/>
            <a:ext cx="1105535" cy="1122680"/>
          </a:xfrm>
          <a:prstGeom prst="rect">
            <a:avLst/>
          </a:prstGeom>
          <a:noFill/>
          <a:ln>
            <a:noFill/>
          </a:ln>
        </p:spPr>
        <p:txBody>
          <a:bodyPr anchorCtr="0" anchor="t" bIns="0" lIns="0" spcFirstLastPara="1" rIns="0" wrap="square" tIns="12700">
            <a:spAutoFit/>
          </a:bodyPr>
          <a:lstStyle/>
          <a:p>
            <a:pPr indent="0" lvl="0" marL="0" marR="5080" rtl="0" algn="l">
              <a:lnSpc>
                <a:spcPct val="100000"/>
              </a:lnSpc>
              <a:spcBef>
                <a:spcPts val="0"/>
              </a:spcBef>
              <a:spcAft>
                <a:spcPts val="0"/>
              </a:spcAft>
              <a:buNone/>
            </a:pPr>
            <a:r>
              <a:rPr b="1" lang="en-US" sz="1800">
                <a:solidFill>
                  <a:srgbClr val="EFEFEF"/>
                </a:solidFill>
                <a:latin typeface="Times New Roman"/>
                <a:ea typeface="Times New Roman"/>
                <a:cs typeface="Times New Roman"/>
                <a:sym typeface="Times New Roman"/>
              </a:rPr>
              <a:t>Pengantar  Materi  Kearifan  Lokal</a:t>
            </a:r>
            <a:endParaRPr sz="1800">
              <a:latin typeface="Times New Roman"/>
              <a:ea typeface="Times New Roman"/>
              <a:cs typeface="Times New Roman"/>
              <a:sym typeface="Times New Roman"/>
            </a:endParaRPr>
          </a:p>
        </p:txBody>
      </p:sp>
      <p:sp>
        <p:nvSpPr>
          <p:cNvPr id="143" name="Google Shape;143;p12"/>
          <p:cNvSpPr txBox="1"/>
          <p:nvPr/>
        </p:nvSpPr>
        <p:spPr>
          <a:xfrm>
            <a:off x="547698" y="2740723"/>
            <a:ext cx="1202690" cy="167132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Waktu: 90 Menit</a:t>
            </a:r>
            <a:endParaRPr sz="12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 2 JP</a:t>
            </a:r>
            <a:endParaRPr sz="1200">
              <a:latin typeface="Times New Roman"/>
              <a:ea typeface="Times New Roman"/>
              <a:cs typeface="Times New Roman"/>
              <a:sym typeface="Times New Roman"/>
            </a:endParaRPr>
          </a:p>
          <a:p>
            <a:pPr indent="0" lvl="0" marL="0" marR="182245"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Bahan: Materi  Video,  Proyektor,  Laptop</a:t>
            </a:r>
            <a:endParaRPr sz="1200">
              <a:latin typeface="Times New Roman"/>
              <a:ea typeface="Times New Roman"/>
              <a:cs typeface="Times New Roman"/>
              <a:sym typeface="Times New Roman"/>
            </a:endParaRPr>
          </a:p>
          <a:p>
            <a:pPr indent="0" lvl="0" marL="0" marR="26034"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Peran Guru:  Narasumber dan  Fasilitator</a:t>
            </a:r>
            <a:endParaRPr sz="1200">
              <a:latin typeface="Times New Roman"/>
              <a:ea typeface="Times New Roman"/>
              <a:cs typeface="Times New Roman"/>
              <a:sym typeface="Times New Roman"/>
            </a:endParaRPr>
          </a:p>
        </p:txBody>
      </p:sp>
      <p:sp>
        <p:nvSpPr>
          <p:cNvPr id="144" name="Google Shape;144;p12"/>
          <p:cNvSpPr txBox="1"/>
          <p:nvPr/>
        </p:nvSpPr>
        <p:spPr>
          <a:xfrm>
            <a:off x="2065841" y="74745"/>
            <a:ext cx="4067175" cy="939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Persiapan</a:t>
            </a:r>
            <a:endParaRPr sz="1000">
              <a:latin typeface="Times New Roman"/>
              <a:ea typeface="Times New Roman"/>
              <a:cs typeface="Times New Roman"/>
              <a:sym typeface="Times New Roman"/>
            </a:endParaRPr>
          </a:p>
          <a:p>
            <a:pPr indent="-323850" lvl="0" marL="469265" marR="5080" rtl="0" algn="l">
              <a:lnSpc>
                <a:spcPct val="100000"/>
              </a:lnSpc>
              <a:spcBef>
                <a:spcPts val="0"/>
              </a:spcBef>
              <a:spcAft>
                <a:spcPts val="0"/>
              </a:spcAft>
              <a:buNone/>
            </a:pPr>
            <a:r>
              <a:rPr lang="en-US" sz="1000">
                <a:latin typeface="Arial"/>
                <a:ea typeface="Arial"/>
                <a:cs typeface="Arial"/>
                <a:sym typeface="Arial"/>
              </a:rPr>
              <a:t>1.	Guru membekali diri dengan pengetahuan akan deﬁnisi dan  berbagai bentuk kearifan lokal yang memiliki hubungan dengan  keberlanjutan sumber daya alam.</a:t>
            </a:r>
            <a:endParaRPr sz="1000">
              <a:latin typeface="Arial"/>
              <a:ea typeface="Arial"/>
              <a:cs typeface="Arial"/>
              <a:sym typeface="Arial"/>
            </a:endParaRPr>
          </a:p>
          <a:p>
            <a:pPr indent="0" lvl="0" marL="12700" marR="0" rtl="0" algn="l">
              <a:lnSpc>
                <a:spcPct val="100000"/>
              </a:lnSpc>
              <a:spcBef>
                <a:spcPts val="1200"/>
              </a:spcBef>
              <a:spcAft>
                <a:spcPts val="0"/>
              </a:spcAft>
              <a:buNone/>
            </a:pPr>
            <a:r>
              <a:rPr b="1" lang="en-US" sz="1000">
                <a:latin typeface="Times New Roman"/>
                <a:ea typeface="Times New Roman"/>
                <a:cs typeface="Times New Roman"/>
                <a:sym typeface="Times New Roman"/>
              </a:rPr>
              <a:t>Pelaksanaan</a:t>
            </a:r>
            <a:endParaRPr sz="1000">
              <a:latin typeface="Times New Roman"/>
              <a:ea typeface="Times New Roman"/>
              <a:cs typeface="Times New Roman"/>
              <a:sym typeface="Times New Roman"/>
            </a:endParaRPr>
          </a:p>
        </p:txBody>
      </p:sp>
      <p:sp>
        <p:nvSpPr>
          <p:cNvPr id="145" name="Google Shape;145;p12"/>
          <p:cNvSpPr txBox="1"/>
          <p:nvPr/>
        </p:nvSpPr>
        <p:spPr>
          <a:xfrm>
            <a:off x="2199229" y="989143"/>
            <a:ext cx="3994785" cy="3530600"/>
          </a:xfrm>
          <a:prstGeom prst="rect">
            <a:avLst/>
          </a:prstGeom>
          <a:noFill/>
          <a:ln>
            <a:noFill/>
          </a:ln>
        </p:spPr>
        <p:txBody>
          <a:bodyPr anchorCtr="0" anchor="t" bIns="0" lIns="0" spcFirstLastPara="1" rIns="0" wrap="square" tIns="12700">
            <a:spAutoFit/>
          </a:bodyPr>
          <a:lstStyle/>
          <a:p>
            <a:pPr indent="-323850" lvl="0" marL="335915" marR="10795"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Guru mengawali projek dengan meminta peserta didik untuk  menuliskan pepatah / peribahasa / nasihat-nasihat orang tua atau  orang dewasa yang masih diingat sampai saat ini.</a:t>
            </a:r>
            <a:endParaRPr sz="1000">
              <a:latin typeface="Arial"/>
              <a:ea typeface="Arial"/>
              <a:cs typeface="Arial"/>
              <a:sym typeface="Arial"/>
            </a:endParaRPr>
          </a:p>
          <a:p>
            <a:pPr indent="-323850" lvl="0" marL="335915" marR="27940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Setelah peserta didik selesai menulis, guru bersama dengan  peserta didik membahas hasil tulisan peserta didik dan  menanyakan jika ada peserta didik lain yang menuliskan hal  serupa.</a:t>
            </a:r>
            <a:endParaRPr sz="1000">
              <a:latin typeface="Arial"/>
              <a:ea typeface="Arial"/>
              <a:cs typeface="Arial"/>
              <a:sym typeface="Arial"/>
            </a:endParaRPr>
          </a:p>
          <a:p>
            <a:pPr indent="-323850" lvl="0" marL="335915" marR="508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Guru menggali lebih dalam apakah peserta didik tahu arti dari  pepatah / peribahasa / nasihat-nasihat tersebut. Kemudian guru  memberi pengantar bahwa pepatah / peribahasa / nasihat-nasihat  merupakan salah satu bentuk kearifan lokal.</a:t>
            </a:r>
            <a:endParaRPr sz="1000">
              <a:latin typeface="Arial"/>
              <a:ea typeface="Arial"/>
              <a:cs typeface="Arial"/>
              <a:sym typeface="Arial"/>
            </a:endParaRPr>
          </a:p>
          <a:p>
            <a:pPr indent="-323850" lvl="0" marL="335915" marR="126364"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Setelah itu, guru bertanya kepada peserta didik tentang  pengertian dan bentuk kearifan lokal yang diketahui. Beberapa  pertanyaan pemantik yang bisa dipakai:</a:t>
            </a:r>
            <a:endParaRPr sz="1000">
              <a:latin typeface="Arial"/>
              <a:ea typeface="Arial"/>
              <a:cs typeface="Arial"/>
              <a:sym typeface="Arial"/>
            </a:endParaRPr>
          </a:p>
          <a:p>
            <a:pPr indent="-322580" lvl="1" marL="793115" marR="91440" rtl="0" algn="l">
              <a:lnSpc>
                <a:spcPct val="100000"/>
              </a:lnSpc>
              <a:spcBef>
                <a:spcPts val="0"/>
              </a:spcBef>
              <a:spcAft>
                <a:spcPts val="0"/>
              </a:spcAft>
              <a:buSzPts val="1000"/>
              <a:buFont typeface="Arial"/>
              <a:buAutoNum type="alphaLcPeriod"/>
            </a:pPr>
            <a:r>
              <a:rPr b="0" i="0" lang="en-US" sz="1000" u="none" cap="none" strike="noStrike">
                <a:latin typeface="Arial"/>
                <a:ea typeface="Arial"/>
                <a:cs typeface="Arial"/>
                <a:sym typeface="Arial"/>
              </a:rPr>
              <a:t>Apa yang terlintas di pikiranmu ketika mendengar kata  kearifan lokal?</a:t>
            </a:r>
            <a:endParaRPr b="0" i="0" sz="1000" u="none" cap="none" strike="noStrike">
              <a:latin typeface="Arial"/>
              <a:ea typeface="Arial"/>
              <a:cs typeface="Arial"/>
              <a:sym typeface="Arial"/>
            </a:endParaRPr>
          </a:p>
          <a:p>
            <a:pPr indent="-330200" lvl="1" marL="793115" marR="548005" rtl="0" algn="l">
              <a:lnSpc>
                <a:spcPct val="100000"/>
              </a:lnSpc>
              <a:spcBef>
                <a:spcPts val="0"/>
              </a:spcBef>
              <a:spcAft>
                <a:spcPts val="0"/>
              </a:spcAft>
              <a:buSzPts val="1000"/>
              <a:buFont typeface="Arial"/>
              <a:buAutoNum type="alphaLcPeriod"/>
            </a:pPr>
            <a:r>
              <a:rPr b="0" i="0" lang="en-US" sz="1000" u="none" cap="none" strike="noStrike">
                <a:latin typeface="Arial"/>
                <a:ea typeface="Arial"/>
                <a:cs typeface="Arial"/>
                <a:sym typeface="Arial"/>
              </a:rPr>
              <a:t>Menurutmu, apa itu kearifan lokal? Seperti apa  bentuknya?</a:t>
            </a:r>
            <a:endParaRPr b="0" i="0" sz="1000" u="none" cap="none" strike="noStrike">
              <a:latin typeface="Arial"/>
              <a:ea typeface="Arial"/>
              <a:cs typeface="Arial"/>
              <a:sym typeface="Arial"/>
            </a:endParaRPr>
          </a:p>
          <a:p>
            <a:pPr indent="-320040" lvl="1" marL="793115" marR="320675" rtl="0" algn="l">
              <a:lnSpc>
                <a:spcPct val="100000"/>
              </a:lnSpc>
              <a:spcBef>
                <a:spcPts val="0"/>
              </a:spcBef>
              <a:spcAft>
                <a:spcPts val="0"/>
              </a:spcAft>
              <a:buSzPts val="1000"/>
              <a:buFont typeface="Arial"/>
              <a:buAutoNum type="alphaLcPeriod"/>
            </a:pPr>
            <a:r>
              <a:rPr b="0" i="0" lang="en-US" sz="1000" u="none" cap="none" strike="noStrike">
                <a:latin typeface="Arial"/>
                <a:ea typeface="Arial"/>
                <a:cs typeface="Arial"/>
                <a:sym typeface="Arial"/>
              </a:rPr>
              <a:t>Kearifan lokal apa yang kamu ketahui? Berasal dari  daerah mana kearifan lokal tersebut?</a:t>
            </a:r>
            <a:endParaRPr b="0" i="0" sz="1000" u="none" cap="none" strike="noStrike">
              <a:latin typeface="Arial"/>
              <a:ea typeface="Arial"/>
              <a:cs typeface="Arial"/>
              <a:sym typeface="Arial"/>
            </a:endParaRPr>
          </a:p>
          <a:p>
            <a:pPr indent="-331470" lvl="1" marL="793115" marR="46355" rtl="0" algn="l">
              <a:lnSpc>
                <a:spcPct val="100000"/>
              </a:lnSpc>
              <a:spcBef>
                <a:spcPts val="0"/>
              </a:spcBef>
              <a:spcAft>
                <a:spcPts val="0"/>
              </a:spcAft>
              <a:buSzPts val="1000"/>
              <a:buFont typeface="Arial"/>
              <a:buAutoNum type="alphaLcPeriod"/>
            </a:pPr>
            <a:r>
              <a:rPr b="0" i="0" lang="en-US" sz="1000" u="none" cap="none" strike="noStrike">
                <a:latin typeface="Arial"/>
                <a:ea typeface="Arial"/>
                <a:cs typeface="Arial"/>
                <a:sym typeface="Arial"/>
              </a:rPr>
              <a:t>Bagaimana kamu bisa mengetahui bentuk kearifan lokal  tersebut? Apakah kamu tahu atau pernah mencari tahu  makna dibalik kearifan lokal tersebut?</a:t>
            </a:r>
            <a:endParaRPr b="0" i="0" sz="1000" u="none" cap="none" strike="noStrike">
              <a:latin typeface="Arial"/>
              <a:ea typeface="Arial"/>
              <a:cs typeface="Arial"/>
              <a:sym typeface="Arial"/>
            </a:endParaRPr>
          </a:p>
        </p:txBody>
      </p:sp>
      <p:sp>
        <p:nvSpPr>
          <p:cNvPr id="146" name="Google Shape;146;p12"/>
          <p:cNvSpPr txBox="1"/>
          <p:nvPr/>
        </p:nvSpPr>
        <p:spPr>
          <a:xfrm>
            <a:off x="2065841" y="4494336"/>
            <a:ext cx="37846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Tugas</a:t>
            </a:r>
            <a:endParaRPr sz="1000">
              <a:latin typeface="Times New Roman"/>
              <a:ea typeface="Times New Roman"/>
              <a:cs typeface="Times New Roman"/>
              <a:sym typeface="Times New Roman"/>
            </a:endParaRPr>
          </a:p>
        </p:txBody>
      </p:sp>
      <p:sp>
        <p:nvSpPr>
          <p:cNvPr id="147" name="Google Shape;147;p12"/>
          <p:cNvSpPr txBox="1"/>
          <p:nvPr/>
        </p:nvSpPr>
        <p:spPr>
          <a:xfrm>
            <a:off x="2065841" y="4646736"/>
            <a:ext cx="4182110" cy="3302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000">
                <a:latin typeface="Arial"/>
                <a:ea typeface="Arial"/>
                <a:cs typeface="Arial"/>
                <a:sym typeface="Arial"/>
              </a:rPr>
              <a:t>Peserta didik diminta untuk mencari tahu salah satu bentuk kearifan lokal  “Nandong Smong” di Pulau Simeulue dari berbagai sumber</a:t>
            </a:r>
            <a:endParaRPr sz="1000">
              <a:latin typeface="Arial"/>
              <a:ea typeface="Arial"/>
              <a:cs typeface="Arial"/>
              <a:sym typeface="Arial"/>
            </a:endParaRPr>
          </a:p>
        </p:txBody>
      </p:sp>
      <p:sp>
        <p:nvSpPr>
          <p:cNvPr id="148" name="Google Shape;148;p12"/>
          <p:cNvSpPr txBox="1"/>
          <p:nvPr/>
        </p:nvSpPr>
        <p:spPr>
          <a:xfrm>
            <a:off x="6471311" y="342799"/>
            <a:ext cx="2204085" cy="3117215"/>
          </a:xfrm>
          <a:prstGeom prst="rect">
            <a:avLst/>
          </a:prstGeom>
          <a:solidFill>
            <a:srgbClr val="EFEFEF"/>
          </a:solidFill>
          <a:ln>
            <a:noFill/>
          </a:ln>
        </p:spPr>
        <p:txBody>
          <a:bodyPr anchorCtr="0" anchor="t" bIns="0" lIns="0" spcFirstLastPara="1" rIns="0" wrap="square" tIns="80625">
            <a:spAutoFit/>
          </a:bodyPr>
          <a:lstStyle/>
          <a:p>
            <a:pPr indent="0" lvl="0" marL="85090" marR="0" rtl="0" algn="l">
              <a:lnSpc>
                <a:spcPct val="100000"/>
              </a:lnSpc>
              <a:spcBef>
                <a:spcPts val="0"/>
              </a:spcBef>
              <a:spcAft>
                <a:spcPts val="0"/>
              </a:spcAft>
              <a:buNone/>
            </a:pPr>
            <a:r>
              <a:rPr b="1" lang="en-US" sz="1000">
                <a:latin typeface="Times New Roman"/>
                <a:ea typeface="Times New Roman"/>
                <a:cs typeface="Times New Roman"/>
                <a:sym typeface="Times New Roman"/>
              </a:rPr>
              <a:t>Bahan Untuk Guru:</a:t>
            </a:r>
            <a:endParaRPr sz="1000">
              <a:latin typeface="Times New Roman"/>
              <a:ea typeface="Times New Roman"/>
              <a:cs typeface="Times New Roman"/>
              <a:sym typeface="Times New Roman"/>
            </a:endParaRPr>
          </a:p>
          <a:p>
            <a:pPr indent="0" lvl="0" marL="85090" marR="140970" rtl="0" algn="l">
              <a:lnSpc>
                <a:spcPct val="100000"/>
              </a:lnSpc>
              <a:spcBef>
                <a:spcPts val="0"/>
              </a:spcBef>
              <a:spcAft>
                <a:spcPts val="0"/>
              </a:spcAft>
              <a:buNone/>
            </a:pPr>
            <a:r>
              <a:rPr lang="en-US" sz="1000">
                <a:latin typeface="Arial"/>
                <a:ea typeface="Arial"/>
                <a:cs typeface="Arial"/>
                <a:sym typeface="Arial"/>
              </a:rPr>
              <a:t>“Apa itu Pengetahuan Lokal?”  </a:t>
            </a:r>
            <a:r>
              <a:rPr lang="en-US" sz="1000" u="sng">
                <a:solidFill>
                  <a:srgbClr val="1C3677"/>
                </a:solidFill>
                <a:latin typeface="Arial"/>
                <a:ea typeface="Arial"/>
                <a:cs typeface="Arial"/>
                <a:sym typeface="Arial"/>
                <a:hlinkClick r:id="rId3">
                  <a:extLst>
                    <a:ext uri="{A12FA001-AC4F-418D-AE19-62706E023703}">
                      <ahyp:hlinkClr val="tx"/>
                    </a:ext>
                  </a:extLst>
                </a:hlinkClick>
              </a:rPr>
              <a:t>https://www.youtube.com/watch?v= </a:t>
            </a:r>
            <a:r>
              <a:rPr lang="en-US" sz="1000">
                <a:solidFill>
                  <a:srgbClr val="1C3677"/>
                </a:solidFill>
                <a:latin typeface="Arial"/>
                <a:ea typeface="Arial"/>
                <a:cs typeface="Arial"/>
                <a:sym typeface="Arial"/>
              </a:rPr>
              <a:t> </a:t>
            </a:r>
            <a:r>
              <a:rPr lang="en-US" sz="1000" u="sng">
                <a:solidFill>
                  <a:srgbClr val="1C3677"/>
                </a:solidFill>
                <a:latin typeface="Arial"/>
                <a:ea typeface="Arial"/>
                <a:cs typeface="Arial"/>
                <a:sym typeface="Arial"/>
                <a:hlinkClick r:id="rId4">
                  <a:extLst>
                    <a:ext uri="{A12FA001-AC4F-418D-AE19-62706E023703}">
                      <ahyp:hlinkClr val="tx"/>
                    </a:ext>
                  </a:extLst>
                </a:hlinkClick>
              </a:rPr>
              <a:t>4asJhKcvx_Y</a:t>
            </a:r>
            <a:endParaRPr sz="1000">
              <a:latin typeface="Arial"/>
              <a:ea typeface="Arial"/>
              <a:cs typeface="Arial"/>
              <a:sym typeface="Arial"/>
            </a:endParaRPr>
          </a:p>
          <a:p>
            <a:pPr indent="0" lvl="0" marL="85090" marR="114300" rtl="0" algn="l">
              <a:lnSpc>
                <a:spcPct val="100000"/>
              </a:lnSpc>
              <a:spcBef>
                <a:spcPts val="1200"/>
              </a:spcBef>
              <a:spcAft>
                <a:spcPts val="0"/>
              </a:spcAft>
              <a:buNone/>
            </a:pPr>
            <a:r>
              <a:rPr lang="en-US" sz="1000">
                <a:solidFill>
                  <a:srgbClr val="1A1A1A"/>
                </a:solidFill>
                <a:latin typeface="Arial"/>
                <a:ea typeface="Arial"/>
                <a:cs typeface="Arial"/>
                <a:sym typeface="Arial"/>
              </a:rPr>
              <a:t>“Kearifan Lokal, Pengetahuan  Lokal, dan Degradasi Lingkungan”  </a:t>
            </a:r>
            <a:r>
              <a:rPr lang="en-US" sz="1000" u="sng">
                <a:solidFill>
                  <a:srgbClr val="1C3677"/>
                </a:solidFill>
                <a:latin typeface="Arial"/>
                <a:ea typeface="Arial"/>
                <a:cs typeface="Arial"/>
                <a:sym typeface="Arial"/>
                <a:hlinkClick r:id="rId5">
                  <a:extLst>
                    <a:ext uri="{A12FA001-AC4F-418D-AE19-62706E023703}">
                      <ahyp:hlinkClr val="tx"/>
                    </a:ext>
                  </a:extLst>
                </a:hlinkClick>
              </a:rPr>
              <a:t>https://www.esaunggul.ac.id/kearifa </a:t>
            </a:r>
            <a:r>
              <a:rPr lang="en-US" sz="1000">
                <a:solidFill>
                  <a:srgbClr val="1C3677"/>
                </a:solidFill>
                <a:latin typeface="Arial"/>
                <a:ea typeface="Arial"/>
                <a:cs typeface="Arial"/>
                <a:sym typeface="Arial"/>
              </a:rPr>
              <a:t> </a:t>
            </a:r>
            <a:r>
              <a:rPr lang="en-US" sz="1000" u="sng">
                <a:solidFill>
                  <a:srgbClr val="1C3677"/>
                </a:solidFill>
                <a:latin typeface="Arial"/>
                <a:ea typeface="Arial"/>
                <a:cs typeface="Arial"/>
                <a:sym typeface="Arial"/>
                <a:hlinkClick r:id="rId6">
                  <a:extLst>
                    <a:ext uri="{A12FA001-AC4F-418D-AE19-62706E023703}">
                      <ahyp:hlinkClr val="tx"/>
                    </a:ext>
                  </a:extLst>
                </a:hlinkClick>
              </a:rPr>
              <a:t>n-lokal-pengetahuan-lokal-dan-deg </a:t>
            </a:r>
            <a:r>
              <a:rPr lang="en-US" sz="1000">
                <a:solidFill>
                  <a:srgbClr val="1C3677"/>
                </a:solidFill>
                <a:latin typeface="Arial"/>
                <a:ea typeface="Arial"/>
                <a:cs typeface="Arial"/>
                <a:sym typeface="Arial"/>
              </a:rPr>
              <a:t> </a:t>
            </a:r>
            <a:r>
              <a:rPr lang="en-US" sz="1000" u="sng">
                <a:solidFill>
                  <a:srgbClr val="1C3677"/>
                </a:solidFill>
                <a:latin typeface="Arial"/>
                <a:ea typeface="Arial"/>
                <a:cs typeface="Arial"/>
                <a:sym typeface="Arial"/>
                <a:hlinkClick r:id="rId7">
                  <a:extLst>
                    <a:ext uri="{A12FA001-AC4F-418D-AE19-62706E023703}">
                      <ahyp:hlinkClr val="tx"/>
                    </a:ext>
                  </a:extLst>
                </a:hlinkClick>
              </a:rPr>
              <a:t>radasi-lingkungan/</a:t>
            </a:r>
            <a:endParaRPr sz="1000">
              <a:latin typeface="Arial"/>
              <a:ea typeface="Arial"/>
              <a:cs typeface="Arial"/>
              <a:sym typeface="Arial"/>
            </a:endParaRPr>
          </a:p>
          <a:p>
            <a:pPr indent="0" lvl="0" marL="85090" marR="0" rtl="0" algn="l">
              <a:lnSpc>
                <a:spcPct val="100000"/>
              </a:lnSpc>
              <a:spcBef>
                <a:spcPts val="1200"/>
              </a:spcBef>
              <a:spcAft>
                <a:spcPts val="0"/>
              </a:spcAft>
              <a:buNone/>
            </a:pPr>
            <a:r>
              <a:rPr b="1" lang="en-US" sz="1000">
                <a:latin typeface="Times New Roman"/>
                <a:ea typeface="Times New Roman"/>
                <a:cs typeface="Times New Roman"/>
                <a:sym typeface="Times New Roman"/>
              </a:rPr>
              <a:t>Objektif:</a:t>
            </a:r>
            <a:endParaRPr sz="1000">
              <a:latin typeface="Times New Roman"/>
              <a:ea typeface="Times New Roman"/>
              <a:cs typeface="Times New Roman"/>
              <a:sym typeface="Times New Roman"/>
            </a:endParaRPr>
          </a:p>
          <a:p>
            <a:pPr indent="-276225" lvl="0" marL="542290" marR="140335" rtl="0" algn="l">
              <a:lnSpc>
                <a:spcPct val="100000"/>
              </a:lnSpc>
              <a:spcBef>
                <a:spcPts val="0"/>
              </a:spcBef>
              <a:spcAft>
                <a:spcPts val="0"/>
              </a:spcAft>
              <a:buSzPts val="1000"/>
              <a:buFont typeface="Arial"/>
              <a:buChar char="-"/>
            </a:pPr>
            <a:r>
              <a:rPr lang="en-US" sz="1000">
                <a:latin typeface="Arial"/>
                <a:ea typeface="Arial"/>
                <a:cs typeface="Arial"/>
                <a:sym typeface="Arial"/>
              </a:rPr>
              <a:t>Sebagai pengantar, peserta  didik tertarik untuk masuk  ke dalam topik kearifan  lokal</a:t>
            </a:r>
            <a:endParaRPr sz="1000">
              <a:latin typeface="Arial"/>
              <a:ea typeface="Arial"/>
              <a:cs typeface="Arial"/>
              <a:sym typeface="Arial"/>
            </a:endParaRPr>
          </a:p>
          <a:p>
            <a:pPr indent="-276225" lvl="0" marL="542290" marR="299085" rtl="0" algn="l">
              <a:lnSpc>
                <a:spcPct val="100000"/>
              </a:lnSpc>
              <a:spcBef>
                <a:spcPts val="0"/>
              </a:spcBef>
              <a:spcAft>
                <a:spcPts val="0"/>
              </a:spcAft>
              <a:buSzPts val="1000"/>
              <a:buFont typeface="Arial"/>
              <a:buChar char="-"/>
            </a:pPr>
            <a:r>
              <a:rPr lang="en-US" sz="1000">
                <a:latin typeface="Arial"/>
                <a:ea typeface="Arial"/>
                <a:cs typeface="Arial"/>
                <a:sym typeface="Arial"/>
              </a:rPr>
              <a:t>peserta didik mengenal  salah satu kearifan lokal  yang ada</a:t>
            </a:r>
            <a:endParaRPr sz="1000">
              <a:latin typeface="Arial"/>
              <a:ea typeface="Arial"/>
              <a:cs typeface="Arial"/>
              <a:sym typeface="Arial"/>
            </a:endParaRPr>
          </a:p>
        </p:txBody>
      </p:sp>
      <p:sp>
        <p:nvSpPr>
          <p:cNvPr id="149" name="Google Shape;149;p12"/>
          <p:cNvSpPr txBox="1"/>
          <p:nvPr/>
        </p:nvSpPr>
        <p:spPr>
          <a:xfrm>
            <a:off x="6471311" y="3459393"/>
            <a:ext cx="2204085" cy="1570355"/>
          </a:xfrm>
          <a:prstGeom prst="rect">
            <a:avLst/>
          </a:prstGeom>
          <a:solidFill>
            <a:srgbClr val="FFF2CC"/>
          </a:solidFill>
          <a:ln>
            <a:noFill/>
          </a:ln>
        </p:spPr>
        <p:txBody>
          <a:bodyPr anchorCtr="0" anchor="t" bIns="0" lIns="0" spcFirstLastPara="1" rIns="0" wrap="square" tIns="80625">
            <a:spAutoFit/>
          </a:bodyPr>
          <a:lstStyle/>
          <a:p>
            <a:pPr indent="0" lvl="0" marL="85090" marR="0" rtl="0" algn="l">
              <a:lnSpc>
                <a:spcPct val="100000"/>
              </a:lnSpc>
              <a:spcBef>
                <a:spcPts val="0"/>
              </a:spcBef>
              <a:spcAft>
                <a:spcPts val="0"/>
              </a:spcAft>
              <a:buNone/>
            </a:pPr>
            <a:r>
              <a:rPr b="1" lang="en-US" sz="1000">
                <a:latin typeface="Times New Roman"/>
                <a:ea typeface="Times New Roman"/>
                <a:cs typeface="Times New Roman"/>
                <a:sym typeface="Times New Roman"/>
              </a:rPr>
              <a:t>Tips:</a:t>
            </a:r>
            <a:endParaRPr sz="1000">
              <a:latin typeface="Times New Roman"/>
              <a:ea typeface="Times New Roman"/>
              <a:cs typeface="Times New Roman"/>
              <a:sym typeface="Times New Roman"/>
            </a:endParaRPr>
          </a:p>
          <a:p>
            <a:pPr indent="0" lvl="0" marL="85090" marR="117475" rtl="0" algn="l">
              <a:lnSpc>
                <a:spcPct val="100000"/>
              </a:lnSpc>
              <a:spcBef>
                <a:spcPts val="0"/>
              </a:spcBef>
              <a:spcAft>
                <a:spcPts val="0"/>
              </a:spcAft>
              <a:buNone/>
            </a:pPr>
            <a:r>
              <a:rPr lang="en-US" sz="1000">
                <a:latin typeface="Arial"/>
                <a:ea typeface="Arial"/>
                <a:cs typeface="Arial"/>
                <a:sym typeface="Arial"/>
              </a:rPr>
              <a:t>Jika peserta didik tidak tahu akan  berbagai bentuk kearifan lokal,  guru dapat memberikan beberapa  contoh dari bahan bacaan di atas  atau mencari bentuk kearifan lokal  yang ada di wilayah masing-masing  yang memiliki hubungan dengan  keberlanjutan sumber daya alam.</a:t>
            </a:r>
            <a:endParaRPr sz="1000">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3" name="Shape 153"/>
        <p:cNvGrpSpPr/>
        <p:nvPr/>
      </p:nvGrpSpPr>
      <p:grpSpPr>
        <a:xfrm>
          <a:off x="0" y="0"/>
          <a:ext cx="0" cy="0"/>
          <a:chOff x="0" y="0"/>
          <a:chExt cx="0" cy="0"/>
        </a:xfrm>
      </p:grpSpPr>
      <p:sp>
        <p:nvSpPr>
          <p:cNvPr id="154" name="Google Shape;154;p13"/>
          <p:cNvSpPr/>
          <p:nvPr/>
        </p:nvSpPr>
        <p:spPr>
          <a:xfrm>
            <a:off x="461974" y="387799"/>
            <a:ext cx="1368425" cy="4156075"/>
          </a:xfrm>
          <a:custGeom>
            <a:rect b="b" l="l" r="r" t="t"/>
            <a:pathLst>
              <a:path extrusionOk="0" h="4156075" w="1368425">
                <a:moveTo>
                  <a:pt x="1368297" y="4155891"/>
                </a:moveTo>
                <a:lnTo>
                  <a:pt x="0" y="4155891"/>
                </a:lnTo>
                <a:lnTo>
                  <a:pt x="0" y="0"/>
                </a:lnTo>
                <a:lnTo>
                  <a:pt x="1368297" y="0"/>
                </a:lnTo>
                <a:lnTo>
                  <a:pt x="1368297" y="4155891"/>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55" name="Google Shape;155;p13"/>
          <p:cNvSpPr txBox="1"/>
          <p:nvPr>
            <p:ph type="title"/>
          </p:nvPr>
        </p:nvSpPr>
        <p:spPr>
          <a:xfrm>
            <a:off x="547698" y="445584"/>
            <a:ext cx="328930" cy="482600"/>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None/>
            </a:pPr>
            <a:r>
              <a:rPr lang="en-US"/>
              <a:t>2.</a:t>
            </a:r>
            <a:endParaRPr/>
          </a:p>
        </p:txBody>
      </p:sp>
      <p:sp>
        <p:nvSpPr>
          <p:cNvPr id="156" name="Google Shape;156;p13"/>
          <p:cNvSpPr txBox="1"/>
          <p:nvPr/>
        </p:nvSpPr>
        <p:spPr>
          <a:xfrm>
            <a:off x="547698" y="908879"/>
            <a:ext cx="1180465" cy="1122680"/>
          </a:xfrm>
          <a:prstGeom prst="rect">
            <a:avLst/>
          </a:prstGeom>
          <a:noFill/>
          <a:ln>
            <a:noFill/>
          </a:ln>
        </p:spPr>
        <p:txBody>
          <a:bodyPr anchorCtr="0" anchor="t" bIns="0" lIns="0" spcFirstLastPara="1" rIns="0" wrap="square" tIns="12700">
            <a:spAutoFit/>
          </a:bodyPr>
          <a:lstStyle/>
          <a:p>
            <a:pPr indent="0" lvl="0" marL="0" marR="5080" rtl="0" algn="l">
              <a:lnSpc>
                <a:spcPct val="100000"/>
              </a:lnSpc>
              <a:spcBef>
                <a:spcPts val="0"/>
              </a:spcBef>
              <a:spcAft>
                <a:spcPts val="0"/>
              </a:spcAft>
              <a:buNone/>
            </a:pPr>
            <a:r>
              <a:rPr b="1" lang="en-US" sz="1800">
                <a:solidFill>
                  <a:srgbClr val="EFEFEF"/>
                </a:solidFill>
                <a:latin typeface="Times New Roman"/>
                <a:ea typeface="Times New Roman"/>
                <a:cs typeface="Times New Roman"/>
                <a:sym typeface="Times New Roman"/>
              </a:rPr>
              <a:t>Bentuk  dan Fungsi  Kearifan  Lokal</a:t>
            </a:r>
            <a:endParaRPr sz="1800">
              <a:latin typeface="Times New Roman"/>
              <a:ea typeface="Times New Roman"/>
              <a:cs typeface="Times New Roman"/>
              <a:sym typeface="Times New Roman"/>
            </a:endParaRPr>
          </a:p>
        </p:txBody>
      </p:sp>
      <p:sp>
        <p:nvSpPr>
          <p:cNvPr id="157" name="Google Shape;157;p13"/>
          <p:cNvSpPr txBox="1"/>
          <p:nvPr/>
        </p:nvSpPr>
        <p:spPr>
          <a:xfrm>
            <a:off x="547698" y="2740723"/>
            <a:ext cx="1202690" cy="167132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Waktu: 90 Menit</a:t>
            </a:r>
            <a:endParaRPr sz="12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 2 JP</a:t>
            </a:r>
            <a:endParaRPr sz="1200">
              <a:latin typeface="Times New Roman"/>
              <a:ea typeface="Times New Roman"/>
              <a:cs typeface="Times New Roman"/>
              <a:sym typeface="Times New Roman"/>
            </a:endParaRPr>
          </a:p>
          <a:p>
            <a:pPr indent="0" lvl="0" marL="0" marR="182245"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Bahan: Materi  Video,  Proyektor,  Laptop</a:t>
            </a:r>
            <a:endParaRPr sz="1200">
              <a:latin typeface="Times New Roman"/>
              <a:ea typeface="Times New Roman"/>
              <a:cs typeface="Times New Roman"/>
              <a:sym typeface="Times New Roman"/>
            </a:endParaRPr>
          </a:p>
          <a:p>
            <a:pPr indent="0" lvl="0" marL="0" marR="26034"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Peran Guru:  Narasumber dan  Fasilitator</a:t>
            </a:r>
            <a:endParaRPr sz="1200">
              <a:latin typeface="Times New Roman"/>
              <a:ea typeface="Times New Roman"/>
              <a:cs typeface="Times New Roman"/>
              <a:sym typeface="Times New Roman"/>
            </a:endParaRPr>
          </a:p>
        </p:txBody>
      </p:sp>
      <p:sp>
        <p:nvSpPr>
          <p:cNvPr id="158" name="Google Shape;158;p13"/>
          <p:cNvSpPr txBox="1"/>
          <p:nvPr/>
        </p:nvSpPr>
        <p:spPr>
          <a:xfrm>
            <a:off x="2065841" y="455744"/>
            <a:ext cx="4165600" cy="939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Persiapan</a:t>
            </a:r>
            <a:endParaRPr sz="1000">
              <a:latin typeface="Times New Roman"/>
              <a:ea typeface="Times New Roman"/>
              <a:cs typeface="Times New Roman"/>
              <a:sym typeface="Times New Roman"/>
            </a:endParaRPr>
          </a:p>
          <a:p>
            <a:pPr indent="-323850" lvl="0" marL="469265" marR="5080" rtl="0" algn="l">
              <a:lnSpc>
                <a:spcPct val="100000"/>
              </a:lnSpc>
              <a:spcBef>
                <a:spcPts val="0"/>
              </a:spcBef>
              <a:spcAft>
                <a:spcPts val="0"/>
              </a:spcAft>
              <a:buNone/>
            </a:pPr>
            <a:r>
              <a:rPr lang="en-US" sz="1000">
                <a:latin typeface="Arial"/>
                <a:ea typeface="Arial"/>
                <a:cs typeface="Arial"/>
                <a:sym typeface="Arial"/>
              </a:rPr>
              <a:t>1.	Guru membekali diri dengan pengetahuan akan salah satu bentuk  kearifan lokal: “Nandong Smong” dan bagaimana dampaknya  terhadap Pulau Simeulue</a:t>
            </a:r>
            <a:endParaRPr sz="1000">
              <a:latin typeface="Arial"/>
              <a:ea typeface="Arial"/>
              <a:cs typeface="Arial"/>
              <a:sym typeface="Arial"/>
            </a:endParaRPr>
          </a:p>
          <a:p>
            <a:pPr indent="0" lvl="0" marL="12700" marR="0" rtl="0" algn="l">
              <a:lnSpc>
                <a:spcPct val="100000"/>
              </a:lnSpc>
              <a:spcBef>
                <a:spcPts val="1200"/>
              </a:spcBef>
              <a:spcAft>
                <a:spcPts val="0"/>
              </a:spcAft>
              <a:buNone/>
            </a:pPr>
            <a:r>
              <a:rPr b="1" lang="en-US" sz="1000">
                <a:latin typeface="Times New Roman"/>
                <a:ea typeface="Times New Roman"/>
                <a:cs typeface="Times New Roman"/>
                <a:sym typeface="Times New Roman"/>
              </a:rPr>
              <a:t>Pelaksanaan</a:t>
            </a:r>
            <a:endParaRPr sz="1000">
              <a:latin typeface="Times New Roman"/>
              <a:ea typeface="Times New Roman"/>
              <a:cs typeface="Times New Roman"/>
              <a:sym typeface="Times New Roman"/>
            </a:endParaRPr>
          </a:p>
        </p:txBody>
      </p:sp>
      <p:sp>
        <p:nvSpPr>
          <p:cNvPr id="159" name="Google Shape;159;p13"/>
          <p:cNvSpPr txBox="1"/>
          <p:nvPr/>
        </p:nvSpPr>
        <p:spPr>
          <a:xfrm>
            <a:off x="2199229" y="1370142"/>
            <a:ext cx="4052570" cy="2463800"/>
          </a:xfrm>
          <a:prstGeom prst="rect">
            <a:avLst/>
          </a:prstGeom>
          <a:noFill/>
          <a:ln>
            <a:noFill/>
          </a:ln>
        </p:spPr>
        <p:txBody>
          <a:bodyPr anchorCtr="0" anchor="t" bIns="0" lIns="0" spcFirstLastPara="1" rIns="0" wrap="square" tIns="12700">
            <a:spAutoFit/>
          </a:bodyPr>
          <a:lstStyle/>
          <a:p>
            <a:pPr indent="-323850" lvl="0" marL="335915" marR="203834"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Guru meminta peserta didik untuk menceritakan hasil temuan  mereka dari tugas aktivitas 1 tentang “Nandong Smong”</a:t>
            </a:r>
            <a:endParaRPr sz="1000">
              <a:latin typeface="Arial"/>
              <a:ea typeface="Arial"/>
              <a:cs typeface="Arial"/>
              <a:sym typeface="Arial"/>
            </a:endParaRPr>
          </a:p>
          <a:p>
            <a:pPr indent="-323850" lvl="0" marL="335915" marR="69215"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Guru memutar video “Nandong Smong” untuk penguatan dan  berjaga-jaga jika ada peserta didik yang tidak mengerjakan tugas</a:t>
            </a:r>
            <a:endParaRPr sz="1000">
              <a:latin typeface="Arial"/>
              <a:ea typeface="Arial"/>
              <a:cs typeface="Arial"/>
              <a:sym typeface="Arial"/>
            </a:endParaRPr>
          </a:p>
          <a:p>
            <a:pPr indent="-323850" lvl="0" marL="335915" marR="360680" rtl="0" algn="just">
              <a:lnSpc>
                <a:spcPct val="100000"/>
              </a:lnSpc>
              <a:spcBef>
                <a:spcPts val="0"/>
              </a:spcBef>
              <a:spcAft>
                <a:spcPts val="0"/>
              </a:spcAft>
              <a:buSzPts val="1000"/>
              <a:buFont typeface="Arial"/>
              <a:buAutoNum type="arabicPeriod"/>
            </a:pPr>
            <a:r>
              <a:rPr lang="en-US" sz="1000">
                <a:latin typeface="Arial"/>
                <a:ea typeface="Arial"/>
                <a:cs typeface="Arial"/>
                <a:sym typeface="Arial"/>
              </a:rPr>
              <a:t>Guru menggali lebih dalam pengetahuan peserta didik akan  “Nandong Smong” di Pulau Simeulue. Beberapa pertanyaan  pemantik yang dapat dipakai adalah sebagai berikut:</a:t>
            </a:r>
            <a:endParaRPr sz="1000">
              <a:latin typeface="Arial"/>
              <a:ea typeface="Arial"/>
              <a:cs typeface="Arial"/>
              <a:sym typeface="Arial"/>
            </a:endParaRPr>
          </a:p>
          <a:p>
            <a:pPr indent="-322580" lvl="1" marL="793115" marR="0" rtl="0" algn="just">
              <a:lnSpc>
                <a:spcPct val="100000"/>
              </a:lnSpc>
              <a:spcBef>
                <a:spcPts val="0"/>
              </a:spcBef>
              <a:spcAft>
                <a:spcPts val="0"/>
              </a:spcAft>
              <a:buSzPts val="1000"/>
              <a:buFont typeface="Arial"/>
              <a:buAutoNum type="alphaLcPeriod"/>
            </a:pPr>
            <a:r>
              <a:rPr b="0" i="0" lang="en-US" sz="1000" u="none" cap="none" strike="noStrike">
                <a:latin typeface="Arial"/>
                <a:ea typeface="Arial"/>
                <a:cs typeface="Arial"/>
                <a:sym typeface="Arial"/>
              </a:rPr>
              <a:t>Menurutmu, mengapa “Nandong Smong” ada?</a:t>
            </a:r>
            <a:endParaRPr b="0" i="0" sz="1000" u="none" cap="none" strike="noStrike">
              <a:latin typeface="Arial"/>
              <a:ea typeface="Arial"/>
              <a:cs typeface="Arial"/>
              <a:sym typeface="Arial"/>
            </a:endParaRPr>
          </a:p>
          <a:p>
            <a:pPr indent="-330200" lvl="1" marL="793115" marR="0" rtl="0" algn="just">
              <a:lnSpc>
                <a:spcPct val="100000"/>
              </a:lnSpc>
              <a:spcBef>
                <a:spcPts val="0"/>
              </a:spcBef>
              <a:spcAft>
                <a:spcPts val="0"/>
              </a:spcAft>
              <a:buSzPts val="1000"/>
              <a:buFont typeface="Arial"/>
              <a:buAutoNum type="alphaLcPeriod"/>
            </a:pPr>
            <a:r>
              <a:rPr b="0" i="0" lang="en-US" sz="1000" u="none" cap="none" strike="noStrike">
                <a:latin typeface="Arial"/>
                <a:ea typeface="Arial"/>
                <a:cs typeface="Arial"/>
                <a:sym typeface="Arial"/>
              </a:rPr>
              <a:t>Di manakah letak Pulau Simeulue?</a:t>
            </a:r>
            <a:endParaRPr b="0" i="0" sz="1000" u="none" cap="none" strike="noStrike">
              <a:latin typeface="Arial"/>
              <a:ea typeface="Arial"/>
              <a:cs typeface="Arial"/>
              <a:sym typeface="Arial"/>
            </a:endParaRPr>
          </a:p>
          <a:p>
            <a:pPr indent="-320040" lvl="1" marL="793115" marR="496569" rtl="0" algn="just">
              <a:lnSpc>
                <a:spcPct val="100000"/>
              </a:lnSpc>
              <a:spcBef>
                <a:spcPts val="0"/>
              </a:spcBef>
              <a:spcAft>
                <a:spcPts val="0"/>
              </a:spcAft>
              <a:buSzPts val="1000"/>
              <a:buFont typeface="Arial"/>
              <a:buAutoNum type="alphaLcPeriod"/>
            </a:pPr>
            <a:r>
              <a:rPr b="0" i="0" lang="en-US" sz="1000" u="none" cap="none" strike="noStrike">
                <a:latin typeface="Arial"/>
                <a:ea typeface="Arial"/>
                <a:cs typeface="Arial"/>
                <a:sym typeface="Arial"/>
              </a:rPr>
              <a:t>Mengapa Nandong Smong dapat menyelamatkan  penduduk Desa Simeulue dari Tsunami?</a:t>
            </a:r>
            <a:endParaRPr b="0" i="0" sz="1000" u="none" cap="none" strike="noStrike">
              <a:latin typeface="Arial"/>
              <a:ea typeface="Arial"/>
              <a:cs typeface="Arial"/>
              <a:sym typeface="Arial"/>
            </a:endParaRPr>
          </a:p>
          <a:p>
            <a:pPr indent="-323850" lvl="0" marL="335915" marR="508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Guru lalu menceritakan bentuk kearifan lokal yang beragam,  mulai dari cerita rakyat, legenda, lagu daerah, peribahasa, nasihat,  tarian, dlsb. yang memiliki fungsi beragam pula. </a:t>
            </a:r>
            <a:r>
              <a:rPr lang="en-US" sz="1000">
                <a:solidFill>
                  <a:srgbClr val="1A1A1A"/>
                </a:solidFill>
                <a:latin typeface="Arial"/>
                <a:ea typeface="Arial"/>
                <a:cs typeface="Arial"/>
                <a:sym typeface="Arial"/>
              </a:rPr>
              <a:t>Tidak semua  pengetahuan lokal bisa dijelaskan secara ilmiah maupun  digunakan untuk pengelolaan bencana</a:t>
            </a:r>
            <a:endParaRPr sz="1000">
              <a:latin typeface="Arial"/>
              <a:ea typeface="Arial"/>
              <a:cs typeface="Arial"/>
              <a:sym typeface="Arial"/>
            </a:endParaRPr>
          </a:p>
        </p:txBody>
      </p:sp>
      <p:sp>
        <p:nvSpPr>
          <p:cNvPr id="160" name="Google Shape;160;p13"/>
          <p:cNvSpPr txBox="1"/>
          <p:nvPr/>
        </p:nvSpPr>
        <p:spPr>
          <a:xfrm>
            <a:off x="6487962" y="387799"/>
            <a:ext cx="2204085" cy="4033520"/>
          </a:xfrm>
          <a:prstGeom prst="rect">
            <a:avLst/>
          </a:prstGeom>
          <a:solidFill>
            <a:srgbClr val="EFEFEF"/>
          </a:solidFill>
          <a:ln>
            <a:noFill/>
          </a:ln>
        </p:spPr>
        <p:txBody>
          <a:bodyPr anchorCtr="0" anchor="t" bIns="0" lIns="0" spcFirstLastPara="1" rIns="0" wrap="square" tIns="80625">
            <a:spAutoFit/>
          </a:bodyPr>
          <a:lstStyle/>
          <a:p>
            <a:pPr indent="0" lvl="0" marL="85090" marR="0" rtl="0" algn="l">
              <a:lnSpc>
                <a:spcPct val="100000"/>
              </a:lnSpc>
              <a:spcBef>
                <a:spcPts val="0"/>
              </a:spcBef>
              <a:spcAft>
                <a:spcPts val="0"/>
              </a:spcAft>
              <a:buNone/>
            </a:pPr>
            <a:r>
              <a:rPr b="1" lang="en-US" sz="1000">
                <a:latin typeface="Times New Roman"/>
                <a:ea typeface="Times New Roman"/>
                <a:cs typeface="Times New Roman"/>
                <a:sym typeface="Times New Roman"/>
              </a:rPr>
              <a:t>Bahan Untuk Guru:</a:t>
            </a:r>
            <a:endParaRPr sz="1000">
              <a:latin typeface="Times New Roman"/>
              <a:ea typeface="Times New Roman"/>
              <a:cs typeface="Times New Roman"/>
              <a:sym typeface="Times New Roman"/>
            </a:endParaRPr>
          </a:p>
          <a:p>
            <a:pPr indent="0" lvl="0" marL="85090" marR="140970" rtl="0" algn="l">
              <a:lnSpc>
                <a:spcPct val="100000"/>
              </a:lnSpc>
              <a:spcBef>
                <a:spcPts val="0"/>
              </a:spcBef>
              <a:spcAft>
                <a:spcPts val="0"/>
              </a:spcAft>
              <a:buNone/>
            </a:pPr>
            <a:r>
              <a:rPr lang="en-US" sz="1000">
                <a:latin typeface="Arial"/>
                <a:ea typeface="Arial"/>
                <a:cs typeface="Arial"/>
                <a:sym typeface="Arial"/>
              </a:rPr>
              <a:t>“Nandong Smong”  </a:t>
            </a:r>
            <a:r>
              <a:rPr lang="en-US" sz="1000" u="sng">
                <a:solidFill>
                  <a:srgbClr val="1C3677"/>
                </a:solidFill>
                <a:latin typeface="Arial"/>
                <a:ea typeface="Arial"/>
                <a:cs typeface="Arial"/>
                <a:sym typeface="Arial"/>
                <a:hlinkClick r:id="rId3">
                  <a:extLst>
                    <a:ext uri="{A12FA001-AC4F-418D-AE19-62706E023703}">
                      <ahyp:hlinkClr val="tx"/>
                    </a:ext>
                  </a:extLst>
                </a:hlinkClick>
              </a:rPr>
              <a:t>https://www.youtube.com/watch?v=</a:t>
            </a:r>
            <a:endParaRPr sz="1000">
              <a:latin typeface="Arial"/>
              <a:ea typeface="Arial"/>
              <a:cs typeface="Arial"/>
              <a:sym typeface="Arial"/>
            </a:endParaRPr>
          </a:p>
          <a:p>
            <a:pPr indent="0" lvl="0" marL="85090" marR="0" rtl="0" algn="l">
              <a:lnSpc>
                <a:spcPct val="100000"/>
              </a:lnSpc>
              <a:spcBef>
                <a:spcPts val="0"/>
              </a:spcBef>
              <a:spcAft>
                <a:spcPts val="0"/>
              </a:spcAft>
              <a:buNone/>
            </a:pPr>
            <a:r>
              <a:rPr lang="en-US" sz="1000" u="sng">
                <a:solidFill>
                  <a:srgbClr val="1C3677"/>
                </a:solidFill>
                <a:latin typeface="Arial"/>
                <a:ea typeface="Arial"/>
                <a:cs typeface="Arial"/>
                <a:sym typeface="Arial"/>
                <a:hlinkClick r:id="rId4">
                  <a:extLst>
                    <a:ext uri="{A12FA001-AC4F-418D-AE19-62706E023703}">
                      <ahyp:hlinkClr val="tx"/>
                    </a:ext>
                  </a:extLst>
                </a:hlinkClick>
              </a:rPr>
              <a:t>Pj9J4x_Jado</a:t>
            </a:r>
            <a:endParaRPr sz="1000">
              <a:latin typeface="Arial"/>
              <a:ea typeface="Arial"/>
              <a:cs typeface="Arial"/>
              <a:sym typeface="Arial"/>
            </a:endParaRPr>
          </a:p>
          <a:p>
            <a:pPr indent="0" lvl="0" marL="85090" marR="140970" rtl="0" algn="l">
              <a:lnSpc>
                <a:spcPct val="100000"/>
              </a:lnSpc>
              <a:spcBef>
                <a:spcPts val="0"/>
              </a:spcBef>
              <a:spcAft>
                <a:spcPts val="0"/>
              </a:spcAft>
              <a:buNone/>
            </a:pPr>
            <a:r>
              <a:rPr lang="en-US" sz="1000">
                <a:solidFill>
                  <a:srgbClr val="1A1A1A"/>
                </a:solidFill>
                <a:latin typeface="Arial"/>
                <a:ea typeface="Arial"/>
                <a:cs typeface="Arial"/>
                <a:sym typeface="Arial"/>
              </a:rPr>
              <a:t>“Meneliti Pengetahuan Lokal:  SMONG! Selamatkan Kita dari  Tsunami  </a:t>
            </a:r>
            <a:r>
              <a:rPr lang="en-US" sz="1000" u="sng">
                <a:solidFill>
                  <a:srgbClr val="1C3677"/>
                </a:solidFill>
                <a:latin typeface="Arial"/>
                <a:ea typeface="Arial"/>
                <a:cs typeface="Arial"/>
                <a:sym typeface="Arial"/>
                <a:hlinkClick r:id="rId5">
                  <a:extLst>
                    <a:ext uri="{A12FA001-AC4F-418D-AE19-62706E023703}">
                      <ahyp:hlinkClr val="tx"/>
                    </a:ext>
                  </a:extLst>
                </a:hlinkClick>
              </a:rPr>
              <a:t>https://www.youtube.com/watch?v= </a:t>
            </a:r>
            <a:r>
              <a:rPr lang="en-US" sz="1000">
                <a:solidFill>
                  <a:srgbClr val="1C3677"/>
                </a:solidFill>
                <a:latin typeface="Arial"/>
                <a:ea typeface="Arial"/>
                <a:cs typeface="Arial"/>
                <a:sym typeface="Arial"/>
              </a:rPr>
              <a:t> </a:t>
            </a:r>
            <a:r>
              <a:rPr lang="en-US" sz="1000" u="sng">
                <a:solidFill>
                  <a:srgbClr val="1C3677"/>
                </a:solidFill>
                <a:latin typeface="Arial"/>
                <a:ea typeface="Arial"/>
                <a:cs typeface="Arial"/>
                <a:sym typeface="Arial"/>
                <a:hlinkClick r:id="rId6">
                  <a:extLst>
                    <a:ext uri="{A12FA001-AC4F-418D-AE19-62706E023703}">
                      <ahyp:hlinkClr val="tx"/>
                    </a:ext>
                  </a:extLst>
                </a:hlinkClick>
              </a:rPr>
              <a:t>s5_zs050Ztk</a:t>
            </a:r>
            <a:endParaRPr sz="1000">
              <a:latin typeface="Arial"/>
              <a:ea typeface="Arial"/>
              <a:cs typeface="Arial"/>
              <a:sym typeface="Arial"/>
            </a:endParaRPr>
          </a:p>
          <a:p>
            <a:pPr indent="0" lvl="0" marL="85090" marR="140970" rtl="0" algn="l">
              <a:lnSpc>
                <a:spcPct val="100000"/>
              </a:lnSpc>
              <a:spcBef>
                <a:spcPts val="1200"/>
              </a:spcBef>
              <a:spcAft>
                <a:spcPts val="0"/>
              </a:spcAft>
              <a:buNone/>
            </a:pPr>
            <a:r>
              <a:rPr lang="en-US" sz="1000">
                <a:latin typeface="Arial"/>
                <a:ea typeface="Arial"/>
                <a:cs typeface="Arial"/>
                <a:sym typeface="Arial"/>
              </a:rPr>
              <a:t>Materi video untuk murid:  “Smong”  </a:t>
            </a:r>
            <a:r>
              <a:rPr lang="en-US" sz="1000" u="sng">
                <a:solidFill>
                  <a:srgbClr val="1C3677"/>
                </a:solidFill>
                <a:latin typeface="Arial"/>
                <a:ea typeface="Arial"/>
                <a:cs typeface="Arial"/>
                <a:sym typeface="Arial"/>
                <a:hlinkClick r:id="rId7">
                  <a:extLst>
                    <a:ext uri="{A12FA001-AC4F-418D-AE19-62706E023703}">
                      <ahyp:hlinkClr val="tx"/>
                    </a:ext>
                  </a:extLst>
                </a:hlinkClick>
              </a:rPr>
              <a:t>https://www.youtube.com/watch?v= </a:t>
            </a:r>
            <a:r>
              <a:rPr lang="en-US" sz="1000">
                <a:solidFill>
                  <a:srgbClr val="1C3677"/>
                </a:solidFill>
                <a:latin typeface="Arial"/>
                <a:ea typeface="Arial"/>
                <a:cs typeface="Arial"/>
                <a:sym typeface="Arial"/>
              </a:rPr>
              <a:t> </a:t>
            </a:r>
            <a:r>
              <a:rPr lang="en-US" sz="1000" u="sng">
                <a:solidFill>
                  <a:srgbClr val="1C3677"/>
                </a:solidFill>
                <a:latin typeface="Arial"/>
                <a:ea typeface="Arial"/>
                <a:cs typeface="Arial"/>
                <a:sym typeface="Arial"/>
                <a:hlinkClick r:id="rId8">
                  <a:extLst>
                    <a:ext uri="{A12FA001-AC4F-418D-AE19-62706E023703}">
                      <ahyp:hlinkClr val="tx"/>
                    </a:ext>
                  </a:extLst>
                </a:hlinkClick>
              </a:rPr>
              <a:t>gN0YBkSROK4&amp;t=2s</a:t>
            </a:r>
            <a:endParaRPr sz="1000">
              <a:latin typeface="Arial"/>
              <a:ea typeface="Arial"/>
              <a:cs typeface="Arial"/>
              <a:sym typeface="Arial"/>
            </a:endParaRPr>
          </a:p>
          <a:p>
            <a:pPr indent="0" lvl="0" marL="85090" marR="0" rtl="0" algn="l">
              <a:lnSpc>
                <a:spcPct val="100000"/>
              </a:lnSpc>
              <a:spcBef>
                <a:spcPts val="1200"/>
              </a:spcBef>
              <a:spcAft>
                <a:spcPts val="0"/>
              </a:spcAft>
              <a:buNone/>
            </a:pPr>
            <a:r>
              <a:rPr b="1" lang="en-US" sz="1000">
                <a:latin typeface="Times New Roman"/>
                <a:ea typeface="Times New Roman"/>
                <a:cs typeface="Times New Roman"/>
                <a:sym typeface="Times New Roman"/>
              </a:rPr>
              <a:t>Objektif:</a:t>
            </a:r>
            <a:endParaRPr sz="1000">
              <a:latin typeface="Times New Roman"/>
              <a:ea typeface="Times New Roman"/>
              <a:cs typeface="Times New Roman"/>
              <a:sym typeface="Times New Roman"/>
            </a:endParaRPr>
          </a:p>
          <a:p>
            <a:pPr indent="-276225" lvl="0" marL="542290" marR="123189" rtl="0" algn="l">
              <a:lnSpc>
                <a:spcPct val="100000"/>
              </a:lnSpc>
              <a:spcBef>
                <a:spcPts val="0"/>
              </a:spcBef>
              <a:spcAft>
                <a:spcPts val="0"/>
              </a:spcAft>
              <a:buSzPts val="1000"/>
              <a:buFont typeface="Arial"/>
              <a:buChar char="-"/>
            </a:pPr>
            <a:r>
              <a:rPr lang="en-US" sz="1000">
                <a:latin typeface="Arial"/>
                <a:ea typeface="Arial"/>
                <a:cs typeface="Arial"/>
                <a:sym typeface="Arial"/>
              </a:rPr>
              <a:t>peserta didik mengkritisi  salah satu bentuk kearifan  lokal dengan melihat unsur  geograﬁ, demograﬁ, dan  psikograﬁs</a:t>
            </a:r>
            <a:endParaRPr sz="1000">
              <a:latin typeface="Arial"/>
              <a:ea typeface="Arial"/>
              <a:cs typeface="Arial"/>
              <a:sym typeface="Arial"/>
            </a:endParaRPr>
          </a:p>
          <a:p>
            <a:pPr indent="-276225" lvl="0" marL="542290" marR="159385" rtl="0" algn="l">
              <a:lnSpc>
                <a:spcPct val="100000"/>
              </a:lnSpc>
              <a:spcBef>
                <a:spcPts val="0"/>
              </a:spcBef>
              <a:spcAft>
                <a:spcPts val="0"/>
              </a:spcAft>
              <a:buSzPts val="1000"/>
              <a:buFont typeface="Arial"/>
              <a:buChar char="-"/>
            </a:pPr>
            <a:r>
              <a:rPr lang="en-US" sz="1000">
                <a:latin typeface="Arial"/>
                <a:ea typeface="Arial"/>
                <a:cs typeface="Arial"/>
                <a:sym typeface="Arial"/>
              </a:rPr>
              <a:t>peserta didik mengenal  kearifan lokal, bentuk, dan  fungsinya terhadap  masyakarat</a:t>
            </a:r>
            <a:endParaRPr sz="1000">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4" name="Shape 164"/>
        <p:cNvGrpSpPr/>
        <p:nvPr/>
      </p:nvGrpSpPr>
      <p:grpSpPr>
        <a:xfrm>
          <a:off x="0" y="0"/>
          <a:ext cx="0" cy="0"/>
          <a:chOff x="0" y="0"/>
          <a:chExt cx="0" cy="0"/>
        </a:xfrm>
      </p:grpSpPr>
      <p:sp>
        <p:nvSpPr>
          <p:cNvPr id="165" name="Google Shape;165;p14"/>
          <p:cNvSpPr/>
          <p:nvPr/>
        </p:nvSpPr>
        <p:spPr>
          <a:xfrm>
            <a:off x="461974" y="387799"/>
            <a:ext cx="1368425" cy="4248785"/>
          </a:xfrm>
          <a:custGeom>
            <a:rect b="b" l="l" r="r" t="t"/>
            <a:pathLst>
              <a:path extrusionOk="0" h="4248785" w="1368425">
                <a:moveTo>
                  <a:pt x="1368297" y="4248291"/>
                </a:moveTo>
                <a:lnTo>
                  <a:pt x="0" y="4248291"/>
                </a:lnTo>
                <a:lnTo>
                  <a:pt x="0" y="0"/>
                </a:lnTo>
                <a:lnTo>
                  <a:pt x="1368297" y="0"/>
                </a:lnTo>
                <a:lnTo>
                  <a:pt x="1368297" y="4248291"/>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66" name="Google Shape;166;p14"/>
          <p:cNvSpPr txBox="1"/>
          <p:nvPr/>
        </p:nvSpPr>
        <p:spPr>
          <a:xfrm>
            <a:off x="547698" y="445584"/>
            <a:ext cx="328930" cy="48260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1" lang="en-US" sz="3000">
                <a:solidFill>
                  <a:srgbClr val="EFEFEF"/>
                </a:solidFill>
                <a:latin typeface="Times New Roman"/>
                <a:ea typeface="Times New Roman"/>
                <a:cs typeface="Times New Roman"/>
                <a:sym typeface="Times New Roman"/>
              </a:rPr>
              <a:t>3.</a:t>
            </a:r>
            <a:endParaRPr sz="3000">
              <a:latin typeface="Times New Roman"/>
              <a:ea typeface="Times New Roman"/>
              <a:cs typeface="Times New Roman"/>
              <a:sym typeface="Times New Roman"/>
            </a:endParaRPr>
          </a:p>
        </p:txBody>
      </p:sp>
      <p:sp>
        <p:nvSpPr>
          <p:cNvPr id="167" name="Google Shape;167;p14"/>
          <p:cNvSpPr txBox="1"/>
          <p:nvPr/>
        </p:nvSpPr>
        <p:spPr>
          <a:xfrm>
            <a:off x="547698" y="908879"/>
            <a:ext cx="1181735" cy="3594735"/>
          </a:xfrm>
          <a:prstGeom prst="rect">
            <a:avLst/>
          </a:prstGeom>
          <a:noFill/>
          <a:ln>
            <a:noFill/>
          </a:ln>
        </p:spPr>
        <p:txBody>
          <a:bodyPr anchorCtr="0" anchor="t" bIns="0" lIns="0" spcFirstLastPara="1" rIns="0" wrap="square" tIns="12700">
            <a:spAutoFit/>
          </a:bodyPr>
          <a:lstStyle/>
          <a:p>
            <a:pPr indent="0" lvl="0" marL="0" marR="81280" rtl="0" algn="l">
              <a:lnSpc>
                <a:spcPct val="100000"/>
              </a:lnSpc>
              <a:spcBef>
                <a:spcPts val="0"/>
              </a:spcBef>
              <a:spcAft>
                <a:spcPts val="0"/>
              </a:spcAft>
              <a:buNone/>
            </a:pPr>
            <a:r>
              <a:rPr b="1" lang="en-US" sz="1800">
                <a:solidFill>
                  <a:srgbClr val="EFEFEF"/>
                </a:solidFill>
                <a:latin typeface="Times New Roman"/>
                <a:ea typeface="Times New Roman"/>
                <a:cs typeface="Times New Roman"/>
                <a:sym typeface="Times New Roman"/>
              </a:rPr>
              <a:t>Pengaruh  Identitas  Kelompok  pada  Identitas  Diri</a:t>
            </a:r>
            <a:endParaRPr sz="1800">
              <a:latin typeface="Times New Roman"/>
              <a:ea typeface="Times New Roman"/>
              <a:cs typeface="Times New Roman"/>
              <a:sym typeface="Times New Roman"/>
            </a:endParaRPr>
          </a:p>
          <a:p>
            <a:pPr indent="0" lvl="0" marL="0" marR="0" rtl="0" algn="l">
              <a:lnSpc>
                <a:spcPct val="100000"/>
              </a:lnSpc>
              <a:spcBef>
                <a:spcPts val="2180"/>
              </a:spcBef>
              <a:spcAft>
                <a:spcPts val="0"/>
              </a:spcAft>
              <a:buNone/>
            </a:pPr>
            <a:r>
              <a:rPr b="1" lang="en-US" sz="1200">
                <a:solidFill>
                  <a:srgbClr val="EFEFEF"/>
                </a:solidFill>
                <a:latin typeface="Times New Roman"/>
                <a:ea typeface="Times New Roman"/>
                <a:cs typeface="Times New Roman"/>
                <a:sym typeface="Times New Roman"/>
              </a:rPr>
              <a:t>Waktu: 90</a:t>
            </a:r>
            <a:endParaRPr sz="1200">
              <a:latin typeface="Times New Roman"/>
              <a:ea typeface="Times New Roman"/>
              <a:cs typeface="Times New Roman"/>
              <a:sym typeface="Times New Roman"/>
            </a:endParaRPr>
          </a:p>
          <a:p>
            <a:pPr indent="0" lvl="0" marL="0" marR="508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menit/ 2 JP  Bahan: Kartu  bermain peran,  lembar kerja  “Siapakah aku?”  Peran Guru:  Narasumber dan  Fasilitator</a:t>
            </a:r>
            <a:endParaRPr sz="1200">
              <a:latin typeface="Times New Roman"/>
              <a:ea typeface="Times New Roman"/>
              <a:cs typeface="Times New Roman"/>
              <a:sym typeface="Times New Roman"/>
            </a:endParaRPr>
          </a:p>
        </p:txBody>
      </p:sp>
      <p:sp>
        <p:nvSpPr>
          <p:cNvPr id="168" name="Google Shape;168;p14"/>
          <p:cNvSpPr txBox="1"/>
          <p:nvPr/>
        </p:nvSpPr>
        <p:spPr>
          <a:xfrm>
            <a:off x="2065841" y="194144"/>
            <a:ext cx="3999229" cy="635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Persiapan</a:t>
            </a:r>
            <a:endParaRPr sz="1000">
              <a:latin typeface="Times New Roman"/>
              <a:ea typeface="Times New Roman"/>
              <a:cs typeface="Times New Roman"/>
              <a:sym typeface="Times New Roman"/>
            </a:endParaRPr>
          </a:p>
          <a:p>
            <a:pPr indent="-323850" lvl="0" marL="469265" marR="5080" rtl="0" algn="l">
              <a:lnSpc>
                <a:spcPct val="100000"/>
              </a:lnSpc>
              <a:spcBef>
                <a:spcPts val="0"/>
              </a:spcBef>
              <a:spcAft>
                <a:spcPts val="0"/>
              </a:spcAft>
              <a:buNone/>
            </a:pPr>
            <a:r>
              <a:rPr lang="en-US" sz="1000">
                <a:latin typeface="Arial"/>
                <a:ea typeface="Arial"/>
                <a:cs typeface="Arial"/>
                <a:sym typeface="Arial"/>
              </a:rPr>
              <a:t>1.	Guru mempersiapkan kartu bemain peran dan memahami cara  bermain peran</a:t>
            </a:r>
            <a:endParaRPr sz="1000">
              <a:latin typeface="Arial"/>
              <a:ea typeface="Arial"/>
              <a:cs typeface="Arial"/>
              <a:sym typeface="Arial"/>
            </a:endParaRPr>
          </a:p>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Pelaksanaan</a:t>
            </a:r>
            <a:endParaRPr sz="1000">
              <a:latin typeface="Times New Roman"/>
              <a:ea typeface="Times New Roman"/>
              <a:cs typeface="Times New Roman"/>
              <a:sym typeface="Times New Roman"/>
            </a:endParaRPr>
          </a:p>
        </p:txBody>
      </p:sp>
      <p:sp>
        <p:nvSpPr>
          <p:cNvPr id="169" name="Google Shape;169;p14"/>
          <p:cNvSpPr txBox="1"/>
          <p:nvPr/>
        </p:nvSpPr>
        <p:spPr>
          <a:xfrm>
            <a:off x="2199229" y="803743"/>
            <a:ext cx="4022090" cy="2463800"/>
          </a:xfrm>
          <a:prstGeom prst="rect">
            <a:avLst/>
          </a:prstGeom>
          <a:noFill/>
          <a:ln>
            <a:noFill/>
          </a:ln>
        </p:spPr>
        <p:txBody>
          <a:bodyPr anchorCtr="0" anchor="t" bIns="0" lIns="0" spcFirstLastPara="1" rIns="0" wrap="square" tIns="12700">
            <a:spAutoFit/>
          </a:bodyPr>
          <a:lstStyle/>
          <a:p>
            <a:pPr indent="-323850" lvl="0" marL="335915" marR="508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Guru membagi peserta didik menjadi 4-5 kelompok. Setiap  kelompok akan diberi satu kartu role play yang tidak boleh  diketahui oleh kelompok lainnya. (Penjelasan cara bermain ada di  halaman selanjutnya)</a:t>
            </a:r>
            <a:endParaRPr sz="1000">
              <a:latin typeface="Arial"/>
              <a:ea typeface="Arial"/>
              <a:cs typeface="Arial"/>
              <a:sym typeface="Arial"/>
            </a:endParaRPr>
          </a:p>
          <a:p>
            <a:pPr indent="-323850" lvl="0" marL="335915" marR="1905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Setelah selesai bermain peran, guru merangkum seluruh tebakan  peserta didik pada saat bermain,, misalnya pada peran kelompok  rock dapat ditebak dari simbol tangan, gaya bernyanyi, dan lagu  yang dibawakan. Ciri khas setiap kelompok yang dimainkan oleh  setiap anggota dapat membuat orang lain mengenali kelompok  tersebut. Ini merupakan analogi bahwa identitas kelompok atau  identitas budaya dapat mempengaruhi identitas diri tiap orang di  dalam kelompok tersebut, sebaliknya identitas diri juga dapat  mencerminkan identitas kelompok yang melekat padanya.</a:t>
            </a:r>
            <a:endParaRPr sz="1000">
              <a:latin typeface="Arial"/>
              <a:ea typeface="Arial"/>
              <a:cs typeface="Arial"/>
              <a:sym typeface="Arial"/>
            </a:endParaRPr>
          </a:p>
          <a:p>
            <a:pPr indent="-323850" lvl="0" marL="335915" marR="30099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Guru kemudian mengantar peserta didik untuk mengenali  identitas kelompok yang melekat pada diri dengan beberapa  pertanyaan berikut:</a:t>
            </a:r>
            <a:endParaRPr sz="1000">
              <a:latin typeface="Arial"/>
              <a:ea typeface="Arial"/>
              <a:cs typeface="Arial"/>
              <a:sym typeface="Arial"/>
            </a:endParaRPr>
          </a:p>
        </p:txBody>
      </p:sp>
      <p:sp>
        <p:nvSpPr>
          <p:cNvPr id="170" name="Google Shape;170;p14"/>
          <p:cNvSpPr txBox="1"/>
          <p:nvPr/>
        </p:nvSpPr>
        <p:spPr>
          <a:xfrm>
            <a:off x="2650080" y="3242138"/>
            <a:ext cx="3592195" cy="1701800"/>
          </a:xfrm>
          <a:prstGeom prst="rect">
            <a:avLst/>
          </a:prstGeom>
          <a:noFill/>
          <a:ln>
            <a:noFill/>
          </a:ln>
        </p:spPr>
        <p:txBody>
          <a:bodyPr anchorCtr="0" anchor="t" bIns="0" lIns="0" spcFirstLastPara="1" rIns="0" wrap="square" tIns="12700">
            <a:spAutoFit/>
          </a:bodyPr>
          <a:lstStyle/>
          <a:p>
            <a:pPr indent="-322580" lvl="0" marL="342265" marR="19685" rtl="0" algn="l">
              <a:lnSpc>
                <a:spcPct val="100000"/>
              </a:lnSpc>
              <a:spcBef>
                <a:spcPts val="0"/>
              </a:spcBef>
              <a:spcAft>
                <a:spcPts val="0"/>
              </a:spcAft>
              <a:buSzPts val="1000"/>
              <a:buFont typeface="Arial"/>
              <a:buAutoNum type="alphaLcPeriod"/>
            </a:pPr>
            <a:r>
              <a:rPr lang="en-US" sz="1000">
                <a:latin typeface="Arial"/>
                <a:ea typeface="Arial"/>
                <a:cs typeface="Arial"/>
                <a:sym typeface="Arial"/>
              </a:rPr>
              <a:t>Hal apa yang melekat pada dirimu yang mencerminkan  identitas kelompokmu? (jika terkait kelompok suku maka  bisa jadi logat bicara, aksesoris yang dipakai, dlsb. Jika  terkait kelompok agama bisa jadi yang muncul adalah  simbol keagamaan seperti tasbih, salib, atau gaya  berpakaian, seperti kerudung, dlsb. Jika terkait kelompok  olahraga atau hobi tertentu tercermin pada sepatu yang  digunakan, dlsb.)</a:t>
            </a:r>
            <a:endParaRPr sz="1000">
              <a:latin typeface="Arial"/>
              <a:ea typeface="Arial"/>
              <a:cs typeface="Arial"/>
              <a:sym typeface="Arial"/>
            </a:endParaRPr>
          </a:p>
          <a:p>
            <a:pPr indent="-330200" lvl="0" marL="342265" marR="5080" rtl="0" algn="l">
              <a:lnSpc>
                <a:spcPct val="100000"/>
              </a:lnSpc>
              <a:spcBef>
                <a:spcPts val="0"/>
              </a:spcBef>
              <a:spcAft>
                <a:spcPts val="0"/>
              </a:spcAft>
              <a:buSzPts val="1000"/>
              <a:buFont typeface="Arial"/>
              <a:buAutoNum type="alphaLcPeriod"/>
            </a:pPr>
            <a:r>
              <a:rPr lang="en-US" sz="1000">
                <a:latin typeface="Arial"/>
                <a:ea typeface="Arial"/>
                <a:cs typeface="Arial"/>
                <a:sym typeface="Arial"/>
              </a:rPr>
              <a:t>Ceritakan bagaimana proses identitas kelompok itu dapat  melekat pada dirimu. (Apakah kebiasaan di rumah atau  terinspirasi kelompok tertentu)</a:t>
            </a:r>
            <a:endParaRPr sz="1000">
              <a:latin typeface="Arial"/>
              <a:ea typeface="Arial"/>
              <a:cs typeface="Arial"/>
              <a:sym typeface="Arial"/>
            </a:endParaRPr>
          </a:p>
        </p:txBody>
      </p:sp>
      <p:sp>
        <p:nvSpPr>
          <p:cNvPr id="171" name="Google Shape;171;p14"/>
          <p:cNvSpPr txBox="1"/>
          <p:nvPr/>
        </p:nvSpPr>
        <p:spPr>
          <a:xfrm>
            <a:off x="6487962" y="387799"/>
            <a:ext cx="2204085" cy="1262380"/>
          </a:xfrm>
          <a:prstGeom prst="rect">
            <a:avLst/>
          </a:prstGeom>
          <a:solidFill>
            <a:srgbClr val="EFEFEF"/>
          </a:solidFill>
          <a:ln>
            <a:noFill/>
          </a:ln>
        </p:spPr>
        <p:txBody>
          <a:bodyPr anchorCtr="0" anchor="t" bIns="0" lIns="0" spcFirstLastPara="1" rIns="0" wrap="square" tIns="80625">
            <a:spAutoFit/>
          </a:bodyPr>
          <a:lstStyle/>
          <a:p>
            <a:pPr indent="0" lvl="0" marL="85090" marR="0" rtl="0" algn="l">
              <a:lnSpc>
                <a:spcPct val="100000"/>
              </a:lnSpc>
              <a:spcBef>
                <a:spcPts val="0"/>
              </a:spcBef>
              <a:spcAft>
                <a:spcPts val="0"/>
              </a:spcAft>
              <a:buNone/>
            </a:pPr>
            <a:r>
              <a:rPr b="1" lang="en-US" sz="1000">
                <a:latin typeface="Times New Roman"/>
                <a:ea typeface="Times New Roman"/>
                <a:cs typeface="Times New Roman"/>
                <a:sym typeface="Times New Roman"/>
              </a:rPr>
              <a:t>Objektif:</a:t>
            </a:r>
            <a:endParaRPr sz="1000">
              <a:latin typeface="Times New Roman"/>
              <a:ea typeface="Times New Roman"/>
              <a:cs typeface="Times New Roman"/>
              <a:sym typeface="Times New Roman"/>
            </a:endParaRPr>
          </a:p>
          <a:p>
            <a:pPr indent="-276225" lvl="0" marL="542290" marR="174625" rtl="0" algn="l">
              <a:lnSpc>
                <a:spcPct val="100000"/>
              </a:lnSpc>
              <a:spcBef>
                <a:spcPts val="0"/>
              </a:spcBef>
              <a:spcAft>
                <a:spcPts val="0"/>
              </a:spcAft>
              <a:buSzPts val="1000"/>
              <a:buFont typeface="Arial"/>
              <a:buChar char="-"/>
            </a:pPr>
            <a:r>
              <a:rPr lang="en-US" sz="1000">
                <a:latin typeface="Arial"/>
                <a:ea typeface="Arial"/>
                <a:cs typeface="Arial"/>
                <a:sym typeface="Arial"/>
              </a:rPr>
              <a:t>peserta didik mampu  mengidentiﬁkasi identitas  kelompok yang melekat  pada identitas diri</a:t>
            </a:r>
            <a:endParaRPr sz="1000">
              <a:latin typeface="Arial"/>
              <a:ea typeface="Arial"/>
              <a:cs typeface="Arial"/>
              <a:sym typeface="Arial"/>
            </a:endParaRPr>
          </a:p>
          <a:p>
            <a:pPr indent="-276225" lvl="0" marL="542290" marR="386080" rtl="0" algn="l">
              <a:lnSpc>
                <a:spcPct val="100000"/>
              </a:lnSpc>
              <a:spcBef>
                <a:spcPts val="0"/>
              </a:spcBef>
              <a:spcAft>
                <a:spcPts val="0"/>
              </a:spcAft>
              <a:buSzPts val="1000"/>
              <a:buFont typeface="Arial"/>
              <a:buChar char="-"/>
            </a:pPr>
            <a:r>
              <a:rPr lang="en-US" sz="1000">
                <a:latin typeface="Arial"/>
                <a:ea typeface="Arial"/>
                <a:cs typeface="Arial"/>
                <a:sym typeface="Arial"/>
              </a:rPr>
              <a:t>peserta didik mampu  mengenal identitasnya</a:t>
            </a:r>
            <a:endParaRPr sz="1000">
              <a:latin typeface="Arial"/>
              <a:ea typeface="Arial"/>
              <a:cs typeface="Arial"/>
              <a:sym typeface="Arial"/>
            </a:endParaRPr>
          </a:p>
        </p:txBody>
      </p:sp>
      <p:sp>
        <p:nvSpPr>
          <p:cNvPr id="172" name="Google Shape;172;p14"/>
          <p:cNvSpPr txBox="1"/>
          <p:nvPr/>
        </p:nvSpPr>
        <p:spPr>
          <a:xfrm>
            <a:off x="6487962" y="1732596"/>
            <a:ext cx="2204085" cy="1877695"/>
          </a:xfrm>
          <a:prstGeom prst="rect">
            <a:avLst/>
          </a:prstGeom>
          <a:solidFill>
            <a:srgbClr val="FFF2CC"/>
          </a:solidFill>
          <a:ln>
            <a:noFill/>
          </a:ln>
        </p:spPr>
        <p:txBody>
          <a:bodyPr anchorCtr="0" anchor="t" bIns="0" lIns="0" spcFirstLastPara="1" rIns="0" wrap="square" tIns="80625">
            <a:spAutoFit/>
          </a:bodyPr>
          <a:lstStyle/>
          <a:p>
            <a:pPr indent="0" lvl="0" marL="85090" marR="0" rtl="0" algn="l">
              <a:lnSpc>
                <a:spcPct val="100000"/>
              </a:lnSpc>
              <a:spcBef>
                <a:spcPts val="0"/>
              </a:spcBef>
              <a:spcAft>
                <a:spcPts val="0"/>
              </a:spcAft>
              <a:buNone/>
            </a:pPr>
            <a:r>
              <a:rPr b="1" lang="en-US" sz="1000">
                <a:latin typeface="Times New Roman"/>
                <a:ea typeface="Times New Roman"/>
                <a:cs typeface="Times New Roman"/>
                <a:sym typeface="Times New Roman"/>
              </a:rPr>
              <a:t>Tips:</a:t>
            </a:r>
            <a:endParaRPr sz="1000">
              <a:latin typeface="Times New Roman"/>
              <a:ea typeface="Times New Roman"/>
              <a:cs typeface="Times New Roman"/>
              <a:sym typeface="Times New Roman"/>
            </a:endParaRPr>
          </a:p>
          <a:p>
            <a:pPr indent="-276225" lvl="0" marL="542290" marR="289560" rtl="0" algn="l">
              <a:lnSpc>
                <a:spcPct val="100000"/>
              </a:lnSpc>
              <a:spcBef>
                <a:spcPts val="0"/>
              </a:spcBef>
              <a:spcAft>
                <a:spcPts val="0"/>
              </a:spcAft>
              <a:buSzPts val="1000"/>
              <a:buFont typeface="Arial"/>
              <a:buChar char="-"/>
            </a:pPr>
            <a:r>
              <a:rPr lang="en-US" sz="1000">
                <a:latin typeface="Arial"/>
                <a:ea typeface="Arial"/>
                <a:cs typeface="Arial"/>
                <a:sym typeface="Arial"/>
              </a:rPr>
              <a:t>Guru dapat mengubah  kartu kelompok peran  dengan kelompok peran  yang lebih dekat dengan  kehidupan sehari-hari  peserta didik.</a:t>
            </a:r>
            <a:endParaRPr sz="1000">
              <a:latin typeface="Arial"/>
              <a:ea typeface="Arial"/>
              <a:cs typeface="Arial"/>
              <a:sym typeface="Arial"/>
            </a:endParaRPr>
          </a:p>
          <a:p>
            <a:pPr indent="-276225" lvl="0" marL="542290" marR="92710" rtl="0" algn="l">
              <a:lnSpc>
                <a:spcPct val="100000"/>
              </a:lnSpc>
              <a:spcBef>
                <a:spcPts val="0"/>
              </a:spcBef>
              <a:spcAft>
                <a:spcPts val="0"/>
              </a:spcAft>
              <a:buSzPts val="1000"/>
              <a:buFont typeface="Arial"/>
              <a:buChar char="-"/>
            </a:pPr>
            <a:r>
              <a:rPr lang="en-US" sz="1000">
                <a:latin typeface="Arial"/>
                <a:ea typeface="Arial"/>
                <a:cs typeface="Arial"/>
                <a:sym typeface="Arial"/>
              </a:rPr>
              <a:t>Guru dapat menambah atau  mengurangi elemen pada  lembar pemetaan identitas  diri</a:t>
            </a:r>
            <a:endParaRPr sz="1000">
              <a:latin typeface="Arial"/>
              <a:ea typeface="Arial"/>
              <a:cs typeface="Arial"/>
              <a:sym typeface="Arial"/>
            </a:endParaRPr>
          </a:p>
        </p:txBody>
      </p:sp>
      <p:sp>
        <p:nvSpPr>
          <p:cNvPr id="173" name="Google Shape;173;p14"/>
          <p:cNvSpPr txBox="1"/>
          <p:nvPr/>
        </p:nvSpPr>
        <p:spPr>
          <a:xfrm>
            <a:off x="6560984" y="3756436"/>
            <a:ext cx="2039620" cy="1092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Tugas:</a:t>
            </a:r>
            <a:endParaRPr sz="1000">
              <a:latin typeface="Times New Roman"/>
              <a:ea typeface="Times New Roman"/>
              <a:cs typeface="Times New Roman"/>
              <a:sym typeface="Times New Roman"/>
            </a:endParaRPr>
          </a:p>
          <a:p>
            <a:pPr indent="0" lvl="0" marL="12700" marR="5080" rtl="0" algn="l">
              <a:lnSpc>
                <a:spcPct val="100000"/>
              </a:lnSpc>
              <a:spcBef>
                <a:spcPts val="0"/>
              </a:spcBef>
              <a:spcAft>
                <a:spcPts val="0"/>
              </a:spcAft>
              <a:buNone/>
            </a:pPr>
            <a:r>
              <a:rPr lang="en-US" sz="1000">
                <a:latin typeface="Arial"/>
                <a:ea typeface="Arial"/>
                <a:cs typeface="Arial"/>
                <a:sym typeface="Arial"/>
              </a:rPr>
              <a:t>Guru meminta peserta didik untuk  memetakan identitas dirinya dan  identitas sosial yang melekat  padanya dengan melengkapi lembar  kerja pemetaan identitas diri  “Siapakah Aku?”</a:t>
            </a:r>
            <a:endParaRPr sz="1000">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7" name="Shape 177"/>
        <p:cNvGrpSpPr/>
        <p:nvPr/>
      </p:nvGrpSpPr>
      <p:grpSpPr>
        <a:xfrm>
          <a:off x="0" y="0"/>
          <a:ext cx="0" cy="0"/>
          <a:chOff x="0" y="0"/>
          <a:chExt cx="0" cy="0"/>
        </a:xfrm>
      </p:grpSpPr>
      <p:sp>
        <p:nvSpPr>
          <p:cNvPr id="178" name="Google Shape;178;p15"/>
          <p:cNvSpPr txBox="1"/>
          <p:nvPr/>
        </p:nvSpPr>
        <p:spPr>
          <a:xfrm>
            <a:off x="312449" y="161210"/>
            <a:ext cx="70548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800">
                <a:latin typeface="Times New Roman"/>
                <a:ea typeface="Times New Roman"/>
                <a:cs typeface="Times New Roman"/>
                <a:sym typeface="Times New Roman"/>
              </a:rPr>
              <a:t>Cara Bermain:</a:t>
            </a:r>
            <a:endParaRPr sz="800">
              <a:latin typeface="Times New Roman"/>
              <a:ea typeface="Times New Roman"/>
              <a:cs typeface="Times New Roman"/>
              <a:sym typeface="Times New Roman"/>
            </a:endParaRPr>
          </a:p>
        </p:txBody>
      </p:sp>
      <p:sp>
        <p:nvSpPr>
          <p:cNvPr id="179" name="Google Shape;179;p15"/>
          <p:cNvSpPr txBox="1"/>
          <p:nvPr/>
        </p:nvSpPr>
        <p:spPr>
          <a:xfrm>
            <a:off x="464922" y="405049"/>
            <a:ext cx="101600"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1.</a:t>
            </a:r>
            <a:endParaRPr sz="800">
              <a:latin typeface="Arial"/>
              <a:ea typeface="Arial"/>
              <a:cs typeface="Arial"/>
              <a:sym typeface="Arial"/>
            </a:endParaRPr>
          </a:p>
          <a:p>
            <a:pPr indent="0" lvl="0" marL="12700" marR="0" rtl="0" algn="l">
              <a:lnSpc>
                <a:spcPct val="100000"/>
              </a:lnSpc>
              <a:spcBef>
                <a:spcPts val="0"/>
              </a:spcBef>
              <a:spcAft>
                <a:spcPts val="0"/>
              </a:spcAft>
              <a:buNone/>
            </a:pPr>
            <a:r>
              <a:rPr lang="en-US" sz="800">
                <a:latin typeface="Arial"/>
                <a:ea typeface="Arial"/>
                <a:cs typeface="Arial"/>
                <a:sym typeface="Arial"/>
              </a:rPr>
              <a:t>2.</a:t>
            </a:r>
            <a:endParaRPr sz="800">
              <a:latin typeface="Arial"/>
              <a:ea typeface="Arial"/>
              <a:cs typeface="Arial"/>
              <a:sym typeface="Arial"/>
            </a:endParaRPr>
          </a:p>
        </p:txBody>
      </p:sp>
      <p:sp>
        <p:nvSpPr>
          <p:cNvPr id="180" name="Google Shape;180;p15"/>
          <p:cNvSpPr txBox="1"/>
          <p:nvPr/>
        </p:nvSpPr>
        <p:spPr>
          <a:xfrm>
            <a:off x="464922" y="892728"/>
            <a:ext cx="10160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3.</a:t>
            </a:r>
            <a:endParaRPr sz="800">
              <a:latin typeface="Arial"/>
              <a:ea typeface="Arial"/>
              <a:cs typeface="Arial"/>
              <a:sym typeface="Arial"/>
            </a:endParaRPr>
          </a:p>
        </p:txBody>
      </p:sp>
      <p:sp>
        <p:nvSpPr>
          <p:cNvPr id="181" name="Google Shape;181;p15"/>
          <p:cNvSpPr/>
          <p:nvPr/>
        </p:nvSpPr>
        <p:spPr>
          <a:xfrm>
            <a:off x="1988287" y="1013442"/>
            <a:ext cx="50800" cy="9525"/>
          </a:xfrm>
          <a:custGeom>
            <a:rect b="b" l="l" r="r" t="t"/>
            <a:pathLst>
              <a:path extrusionOk="0" h="9525" w="50800">
                <a:moveTo>
                  <a:pt x="50749" y="9524"/>
                </a:moveTo>
                <a:lnTo>
                  <a:pt x="0" y="9524"/>
                </a:lnTo>
                <a:lnTo>
                  <a:pt x="0" y="0"/>
                </a:lnTo>
                <a:lnTo>
                  <a:pt x="50749" y="0"/>
                </a:lnTo>
                <a:lnTo>
                  <a:pt x="50749" y="952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82" name="Google Shape;182;p15"/>
          <p:cNvSpPr txBox="1"/>
          <p:nvPr/>
        </p:nvSpPr>
        <p:spPr>
          <a:xfrm>
            <a:off x="769648" y="405049"/>
            <a:ext cx="2778760" cy="19761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Bagi peserta didik menjadi 4 - 5 kelompok</a:t>
            </a:r>
            <a:endParaRPr sz="800">
              <a:latin typeface="Arial"/>
              <a:ea typeface="Arial"/>
              <a:cs typeface="Arial"/>
              <a:sym typeface="Arial"/>
            </a:endParaRPr>
          </a:p>
          <a:p>
            <a:pPr indent="0" lvl="0" marL="12700" marR="67945" rtl="0" algn="l">
              <a:lnSpc>
                <a:spcPct val="100000"/>
              </a:lnSpc>
              <a:spcBef>
                <a:spcPts val="0"/>
              </a:spcBef>
              <a:spcAft>
                <a:spcPts val="0"/>
              </a:spcAft>
              <a:buNone/>
            </a:pPr>
            <a:r>
              <a:rPr lang="en-US" sz="800">
                <a:latin typeface="Arial"/>
                <a:ea typeface="Arial"/>
                <a:cs typeface="Arial"/>
                <a:sym typeface="Arial"/>
              </a:rPr>
              <a:t>Setiap kelompok mendapat satu kartu peran kelompok yang  akan dimainkan, kartu ini tidak boleh diketahui oleh  kelompok lain</a:t>
            </a:r>
            <a:endParaRPr sz="800">
              <a:latin typeface="Arial"/>
              <a:ea typeface="Arial"/>
              <a:cs typeface="Arial"/>
              <a:sym typeface="Arial"/>
            </a:endParaRPr>
          </a:p>
          <a:p>
            <a:pPr indent="0" lvl="0" marL="12700" marR="43180" rtl="0" algn="l">
              <a:lnSpc>
                <a:spcPct val="100000"/>
              </a:lnSpc>
              <a:spcBef>
                <a:spcPts val="0"/>
              </a:spcBef>
              <a:spcAft>
                <a:spcPts val="0"/>
              </a:spcAft>
              <a:buNone/>
            </a:pPr>
            <a:r>
              <a:rPr lang="en-US" sz="800">
                <a:latin typeface="Arial"/>
                <a:ea typeface="Arial"/>
                <a:cs typeface="Arial"/>
                <a:sym typeface="Arial"/>
              </a:rPr>
              <a:t>Peserta didik diberi waktu + 15 menit untuk mempersiapkan  kelompok untuk memainkan peran kelompok yang didapat.  peserta didik dibebaskan untuk mengekspresikan peran  dengan mengatur gaya rambut, gaya berpakaian, tarian, atau  nyanyian yang menunjukkan ciri khas dari peran tersebut  Setelah waktu persiapan selesai, setiap kelompok  menampilkan peran mereka di depan kelas. Setelah selesai,  kelompok lain menebak peran apa yang baru saja dimainkan  disertai dengan alasannya</a:t>
            </a:r>
            <a:endParaRPr sz="800">
              <a:latin typeface="Arial"/>
              <a:ea typeface="Arial"/>
              <a:cs typeface="Arial"/>
              <a:sym typeface="Arial"/>
            </a:endParaRPr>
          </a:p>
          <a:p>
            <a:pPr indent="0" lvl="0" marL="12700" marR="5080" rtl="0" algn="l">
              <a:lnSpc>
                <a:spcPct val="100000"/>
              </a:lnSpc>
              <a:spcBef>
                <a:spcPts val="0"/>
              </a:spcBef>
              <a:spcAft>
                <a:spcPts val="0"/>
              </a:spcAft>
              <a:buNone/>
            </a:pPr>
            <a:r>
              <a:rPr lang="en-US" sz="800">
                <a:latin typeface="Arial"/>
                <a:ea typeface="Arial"/>
                <a:cs typeface="Arial"/>
                <a:sym typeface="Arial"/>
              </a:rPr>
              <a:t>Setelah seluruh kelompok tampil, guru bersama peserta didik  mengapresiasi seluruh penampilan dengan tepuk tangan  bersama</a:t>
            </a:r>
            <a:endParaRPr sz="800">
              <a:latin typeface="Arial"/>
              <a:ea typeface="Arial"/>
              <a:cs typeface="Arial"/>
              <a:sym typeface="Arial"/>
            </a:endParaRPr>
          </a:p>
        </p:txBody>
      </p:sp>
      <p:sp>
        <p:nvSpPr>
          <p:cNvPr id="183" name="Google Shape;183;p15"/>
          <p:cNvSpPr txBox="1"/>
          <p:nvPr/>
        </p:nvSpPr>
        <p:spPr>
          <a:xfrm>
            <a:off x="464922" y="1502327"/>
            <a:ext cx="10160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4.</a:t>
            </a:r>
            <a:endParaRPr sz="800">
              <a:latin typeface="Arial"/>
              <a:ea typeface="Arial"/>
              <a:cs typeface="Arial"/>
              <a:sym typeface="Arial"/>
            </a:endParaRPr>
          </a:p>
        </p:txBody>
      </p:sp>
      <p:sp>
        <p:nvSpPr>
          <p:cNvPr id="184" name="Google Shape;184;p15"/>
          <p:cNvSpPr txBox="1"/>
          <p:nvPr/>
        </p:nvSpPr>
        <p:spPr>
          <a:xfrm>
            <a:off x="464922" y="1990006"/>
            <a:ext cx="10160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5.</a:t>
            </a:r>
            <a:endParaRPr sz="800">
              <a:latin typeface="Arial"/>
              <a:ea typeface="Arial"/>
              <a:cs typeface="Arial"/>
              <a:sym typeface="Arial"/>
            </a:endParaRPr>
          </a:p>
        </p:txBody>
      </p:sp>
      <p:sp>
        <p:nvSpPr>
          <p:cNvPr id="185" name="Google Shape;185;p15"/>
          <p:cNvSpPr txBox="1"/>
          <p:nvPr/>
        </p:nvSpPr>
        <p:spPr>
          <a:xfrm>
            <a:off x="312449" y="2477685"/>
            <a:ext cx="137731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800">
                <a:latin typeface="Times New Roman"/>
                <a:ea typeface="Times New Roman"/>
                <a:cs typeface="Times New Roman"/>
                <a:sym typeface="Times New Roman"/>
              </a:rPr>
              <a:t>Hal yang perlu diperhatikan:</a:t>
            </a:r>
            <a:endParaRPr sz="800">
              <a:latin typeface="Times New Roman"/>
              <a:ea typeface="Times New Roman"/>
              <a:cs typeface="Times New Roman"/>
              <a:sym typeface="Times New Roman"/>
            </a:endParaRPr>
          </a:p>
        </p:txBody>
      </p:sp>
      <p:sp>
        <p:nvSpPr>
          <p:cNvPr id="186" name="Google Shape;186;p15"/>
          <p:cNvSpPr txBox="1"/>
          <p:nvPr/>
        </p:nvSpPr>
        <p:spPr>
          <a:xfrm>
            <a:off x="464922" y="2721525"/>
            <a:ext cx="10160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1.</a:t>
            </a:r>
            <a:endParaRPr sz="800">
              <a:latin typeface="Arial"/>
              <a:ea typeface="Arial"/>
              <a:cs typeface="Arial"/>
              <a:sym typeface="Arial"/>
            </a:endParaRPr>
          </a:p>
        </p:txBody>
      </p:sp>
      <p:sp>
        <p:nvSpPr>
          <p:cNvPr id="187" name="Google Shape;187;p15"/>
          <p:cNvSpPr txBox="1"/>
          <p:nvPr/>
        </p:nvSpPr>
        <p:spPr>
          <a:xfrm>
            <a:off x="769648" y="2721525"/>
            <a:ext cx="2802255" cy="2219960"/>
          </a:xfrm>
          <a:prstGeom prst="rect">
            <a:avLst/>
          </a:prstGeom>
          <a:noFill/>
          <a:ln>
            <a:noFill/>
          </a:ln>
        </p:spPr>
        <p:txBody>
          <a:bodyPr anchorCtr="0" anchor="t" bIns="0" lIns="0" spcFirstLastPara="1" rIns="0" wrap="square" tIns="12700">
            <a:spAutoFit/>
          </a:bodyPr>
          <a:lstStyle/>
          <a:p>
            <a:pPr indent="0" lvl="0" marL="12700" marR="78105" rtl="0" algn="just">
              <a:lnSpc>
                <a:spcPct val="100000"/>
              </a:lnSpc>
              <a:spcBef>
                <a:spcPts val="0"/>
              </a:spcBef>
              <a:spcAft>
                <a:spcPts val="0"/>
              </a:spcAft>
              <a:buNone/>
            </a:pPr>
            <a:r>
              <a:rPr lang="en-US" sz="800">
                <a:latin typeface="Arial"/>
                <a:ea typeface="Arial"/>
                <a:cs typeface="Arial"/>
                <a:sym typeface="Arial"/>
              </a:rPr>
              <a:t>Ketika kelompok lain menebak peran kelompok yang tampil  beserta alasannya, guru sebagai fasilitator bertanya kembali  apakah betul alasan yang diberikan sudah pasti menjadi ciri  khas / identitas kelompok tertentu, misal:</a:t>
            </a:r>
            <a:endParaRPr sz="800">
              <a:latin typeface="Arial"/>
              <a:ea typeface="Arial"/>
              <a:cs typeface="Arial"/>
              <a:sym typeface="Arial"/>
            </a:endParaRPr>
          </a:p>
          <a:p>
            <a:pPr indent="-304165" lvl="0" marL="412115" marR="5080" rtl="0" algn="l">
              <a:lnSpc>
                <a:spcPct val="100000"/>
              </a:lnSpc>
              <a:spcBef>
                <a:spcPts val="0"/>
              </a:spcBef>
              <a:spcAft>
                <a:spcPts val="0"/>
              </a:spcAft>
              <a:buSzPts val="800"/>
              <a:buFont typeface="Arial"/>
              <a:buAutoNum type="alphaLcPeriod"/>
            </a:pPr>
            <a:r>
              <a:rPr lang="en-US" sz="800">
                <a:latin typeface="Arial"/>
                <a:ea typeface="Arial"/>
                <a:cs typeface="Arial"/>
                <a:sym typeface="Arial"/>
              </a:rPr>
              <a:t>“Apa benar jika gaya mengangguk-anggukkan kepala  mengikuti instrumen musik sembari menjulurkan  lidah sudah pasti kelompok rock?”</a:t>
            </a:r>
            <a:endParaRPr sz="800">
              <a:latin typeface="Arial"/>
              <a:ea typeface="Arial"/>
              <a:cs typeface="Arial"/>
              <a:sym typeface="Arial"/>
            </a:endParaRPr>
          </a:p>
          <a:p>
            <a:pPr indent="-309880" lvl="0" marL="412115" marR="31115" rtl="0" algn="l">
              <a:lnSpc>
                <a:spcPct val="100000"/>
              </a:lnSpc>
              <a:spcBef>
                <a:spcPts val="0"/>
              </a:spcBef>
              <a:spcAft>
                <a:spcPts val="0"/>
              </a:spcAft>
              <a:buSzPts val="800"/>
              <a:buFont typeface="Arial"/>
              <a:buAutoNum type="alphaLcPeriod"/>
            </a:pPr>
            <a:r>
              <a:rPr lang="en-US" sz="800">
                <a:latin typeface="Arial"/>
                <a:ea typeface="Arial"/>
                <a:cs typeface="Arial"/>
                <a:sym typeface="Arial"/>
              </a:rPr>
              <a:t>Ada tidak orang yang menikmati musik dengan  mengangguk-anggukkan kepala sambil menjulurkan  lidah tapi bukan kelompok rock?</a:t>
            </a:r>
            <a:endParaRPr sz="800">
              <a:latin typeface="Arial"/>
              <a:ea typeface="Arial"/>
              <a:cs typeface="Arial"/>
              <a:sym typeface="Arial"/>
            </a:endParaRPr>
          </a:p>
          <a:p>
            <a:pPr indent="-301625" lvl="0" marL="412115" marR="230504" rtl="0" algn="l">
              <a:lnSpc>
                <a:spcPct val="100000"/>
              </a:lnSpc>
              <a:spcBef>
                <a:spcPts val="0"/>
              </a:spcBef>
              <a:spcAft>
                <a:spcPts val="0"/>
              </a:spcAft>
              <a:buSzPts val="800"/>
              <a:buFont typeface="Arial"/>
              <a:buAutoNum type="alphaLcPeriod"/>
            </a:pPr>
            <a:r>
              <a:rPr lang="en-US" sz="800">
                <a:latin typeface="Arial"/>
                <a:ea typeface="Arial"/>
                <a:cs typeface="Arial"/>
                <a:sym typeface="Arial"/>
              </a:rPr>
              <a:t>Apakah semua anggota kelompok rock selalu  menganggukkan kepala dan menjulurkan lidah?</a:t>
            </a:r>
            <a:endParaRPr sz="800">
              <a:latin typeface="Arial"/>
              <a:ea typeface="Arial"/>
              <a:cs typeface="Arial"/>
              <a:sym typeface="Arial"/>
            </a:endParaRPr>
          </a:p>
          <a:p>
            <a:pPr indent="-311150" lvl="0" marL="412750" marR="0" rtl="0" algn="l">
              <a:lnSpc>
                <a:spcPct val="100000"/>
              </a:lnSpc>
              <a:spcBef>
                <a:spcPts val="0"/>
              </a:spcBef>
              <a:spcAft>
                <a:spcPts val="0"/>
              </a:spcAft>
              <a:buSzPts val="800"/>
              <a:buFont typeface="Arial"/>
              <a:buAutoNum type="alphaLcPeriod"/>
            </a:pPr>
            <a:r>
              <a:rPr lang="en-US" sz="800">
                <a:latin typeface="Arial"/>
                <a:ea typeface="Arial"/>
                <a:cs typeface="Arial"/>
                <a:sym typeface="Arial"/>
              </a:rPr>
              <a:t>Bagaimana tanggapan kelompok lain?</a:t>
            </a:r>
            <a:endParaRPr sz="800">
              <a:latin typeface="Arial"/>
              <a:ea typeface="Arial"/>
              <a:cs typeface="Arial"/>
              <a:sym typeface="Arial"/>
            </a:endParaRPr>
          </a:p>
          <a:p>
            <a:pPr indent="0" lvl="0" marL="12700" marR="13970" rtl="0" algn="l">
              <a:lnSpc>
                <a:spcPct val="100000"/>
              </a:lnSpc>
              <a:spcBef>
                <a:spcPts val="0"/>
              </a:spcBef>
              <a:spcAft>
                <a:spcPts val="0"/>
              </a:spcAft>
              <a:buNone/>
            </a:pPr>
            <a:r>
              <a:rPr lang="en-US" sz="800">
                <a:latin typeface="Arial"/>
                <a:ea typeface="Arial"/>
                <a:cs typeface="Arial"/>
                <a:sym typeface="Arial"/>
              </a:rPr>
              <a:t>Guru menutup kegiatan dengan penguatan bahwa prasangka  bisa terbentuk dari ciri khas / citra yang dibawakan. Untuk  itu, demi menghindari diri dari prasangka atau bias, yang  perlu dilakukan adalah menanyakan langsung dari sumbernya  bukan menciptakan asumsi atau prasangka.</a:t>
            </a:r>
            <a:endParaRPr sz="800">
              <a:latin typeface="Arial"/>
              <a:ea typeface="Arial"/>
              <a:cs typeface="Arial"/>
              <a:sym typeface="Arial"/>
            </a:endParaRPr>
          </a:p>
        </p:txBody>
      </p:sp>
      <p:sp>
        <p:nvSpPr>
          <p:cNvPr id="188" name="Google Shape;188;p15"/>
          <p:cNvSpPr txBox="1"/>
          <p:nvPr/>
        </p:nvSpPr>
        <p:spPr>
          <a:xfrm>
            <a:off x="464922" y="4306482"/>
            <a:ext cx="10160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2.</a:t>
            </a:r>
            <a:endParaRPr sz="800">
              <a:latin typeface="Arial"/>
              <a:ea typeface="Arial"/>
              <a:cs typeface="Arial"/>
              <a:sym typeface="Arial"/>
            </a:endParaRPr>
          </a:p>
        </p:txBody>
      </p:sp>
      <p:sp>
        <p:nvSpPr>
          <p:cNvPr id="189" name="Google Shape;189;p15"/>
          <p:cNvSpPr/>
          <p:nvPr/>
        </p:nvSpPr>
        <p:spPr>
          <a:xfrm>
            <a:off x="6173637" y="177922"/>
            <a:ext cx="2254320" cy="158550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90" name="Google Shape;190;p15"/>
          <p:cNvSpPr txBox="1"/>
          <p:nvPr/>
        </p:nvSpPr>
        <p:spPr>
          <a:xfrm>
            <a:off x="6355787" y="539638"/>
            <a:ext cx="1890395" cy="862330"/>
          </a:xfrm>
          <a:prstGeom prst="rect">
            <a:avLst/>
          </a:prstGeom>
          <a:solidFill>
            <a:srgbClr val="C3C3C3">
              <a:alpha val="27843"/>
            </a:srgbClr>
          </a:solidFill>
          <a:ln>
            <a:noFill/>
          </a:ln>
        </p:spPr>
        <p:txBody>
          <a:bodyPr anchorCtr="0" anchor="t" bIns="0" lIns="0" spcFirstLastPara="1" rIns="0" wrap="square" tIns="74275">
            <a:spAutoFit/>
          </a:bodyPr>
          <a:lstStyle/>
          <a:p>
            <a:pPr indent="-398145" lvl="0" marL="538480" marR="132715" rtl="0" algn="l">
              <a:lnSpc>
                <a:spcPct val="100000"/>
              </a:lnSpc>
              <a:spcBef>
                <a:spcPts val="0"/>
              </a:spcBef>
              <a:spcAft>
                <a:spcPts val="0"/>
              </a:spcAft>
              <a:buNone/>
            </a:pPr>
            <a:r>
              <a:rPr b="1" lang="en-US" sz="2200">
                <a:solidFill>
                  <a:srgbClr val="FFFFFF"/>
                </a:solidFill>
                <a:latin typeface="Arial"/>
                <a:ea typeface="Arial"/>
                <a:cs typeface="Arial"/>
                <a:sym typeface="Arial"/>
              </a:rPr>
              <a:t>KELOMPOK  ROCK</a:t>
            </a:r>
            <a:endParaRPr sz="2200">
              <a:latin typeface="Arial"/>
              <a:ea typeface="Arial"/>
              <a:cs typeface="Arial"/>
              <a:sym typeface="Arial"/>
            </a:endParaRPr>
          </a:p>
        </p:txBody>
      </p:sp>
      <p:sp>
        <p:nvSpPr>
          <p:cNvPr id="191" name="Google Shape;191;p15"/>
          <p:cNvSpPr/>
          <p:nvPr/>
        </p:nvSpPr>
        <p:spPr>
          <a:xfrm>
            <a:off x="3848192" y="177922"/>
            <a:ext cx="2254320" cy="158550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92" name="Google Shape;192;p15"/>
          <p:cNvSpPr txBox="1"/>
          <p:nvPr/>
        </p:nvSpPr>
        <p:spPr>
          <a:xfrm>
            <a:off x="4030316" y="539638"/>
            <a:ext cx="1890395" cy="862330"/>
          </a:xfrm>
          <a:prstGeom prst="rect">
            <a:avLst/>
          </a:prstGeom>
          <a:solidFill>
            <a:srgbClr val="C3C3C3">
              <a:alpha val="27843"/>
            </a:srgbClr>
          </a:solidFill>
          <a:ln>
            <a:noFill/>
          </a:ln>
        </p:spPr>
        <p:txBody>
          <a:bodyPr anchorCtr="0" anchor="t" bIns="0" lIns="0" spcFirstLastPara="1" rIns="0" wrap="square" tIns="74275">
            <a:spAutoFit/>
          </a:bodyPr>
          <a:lstStyle/>
          <a:p>
            <a:pPr indent="-76199" lvl="0" marL="216534" marR="132715" rtl="0" algn="l">
              <a:lnSpc>
                <a:spcPct val="100000"/>
              </a:lnSpc>
              <a:spcBef>
                <a:spcPts val="0"/>
              </a:spcBef>
              <a:spcAft>
                <a:spcPts val="0"/>
              </a:spcAft>
              <a:buNone/>
            </a:pPr>
            <a:r>
              <a:rPr b="1" lang="en-US" sz="2200">
                <a:solidFill>
                  <a:srgbClr val="FFFFFF"/>
                </a:solidFill>
                <a:latin typeface="Arial"/>
                <a:ea typeface="Arial"/>
                <a:cs typeface="Arial"/>
                <a:sym typeface="Arial"/>
              </a:rPr>
              <a:t>KELOMPOK  DANGDUT</a:t>
            </a:r>
            <a:endParaRPr sz="2200">
              <a:latin typeface="Arial"/>
              <a:ea typeface="Arial"/>
              <a:cs typeface="Arial"/>
              <a:sym typeface="Arial"/>
            </a:endParaRPr>
          </a:p>
        </p:txBody>
      </p:sp>
      <p:sp>
        <p:nvSpPr>
          <p:cNvPr id="193" name="Google Shape;193;p15"/>
          <p:cNvSpPr/>
          <p:nvPr/>
        </p:nvSpPr>
        <p:spPr>
          <a:xfrm>
            <a:off x="5063564" y="3403493"/>
            <a:ext cx="2277295" cy="1585496"/>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94" name="Google Shape;194;p15"/>
          <p:cNvSpPr txBox="1"/>
          <p:nvPr/>
        </p:nvSpPr>
        <p:spPr>
          <a:xfrm>
            <a:off x="5257189" y="3765217"/>
            <a:ext cx="1890395" cy="862330"/>
          </a:xfrm>
          <a:prstGeom prst="rect">
            <a:avLst/>
          </a:prstGeom>
          <a:solidFill>
            <a:srgbClr val="C3C3C3">
              <a:alpha val="27843"/>
            </a:srgbClr>
          </a:solidFill>
          <a:ln>
            <a:noFill/>
          </a:ln>
        </p:spPr>
        <p:txBody>
          <a:bodyPr anchorCtr="0" anchor="t" bIns="0" lIns="0" spcFirstLastPara="1" rIns="0" wrap="square" tIns="74275">
            <a:spAutoFit/>
          </a:bodyPr>
          <a:lstStyle/>
          <a:p>
            <a:pPr indent="-403860" lvl="0" marL="544195" marR="132715" rtl="0" algn="l">
              <a:lnSpc>
                <a:spcPct val="100000"/>
              </a:lnSpc>
              <a:spcBef>
                <a:spcPts val="0"/>
              </a:spcBef>
              <a:spcAft>
                <a:spcPts val="0"/>
              </a:spcAft>
              <a:buNone/>
            </a:pPr>
            <a:r>
              <a:rPr b="1" lang="en-US" sz="2200">
                <a:solidFill>
                  <a:srgbClr val="FFFFFF"/>
                </a:solidFill>
                <a:latin typeface="Arial"/>
                <a:ea typeface="Arial"/>
                <a:cs typeface="Arial"/>
                <a:sym typeface="Arial"/>
              </a:rPr>
              <a:t>KELOMPOK  KPOP</a:t>
            </a:r>
            <a:endParaRPr sz="2200">
              <a:latin typeface="Arial"/>
              <a:ea typeface="Arial"/>
              <a:cs typeface="Arial"/>
              <a:sym typeface="Arial"/>
            </a:endParaRPr>
          </a:p>
        </p:txBody>
      </p:sp>
      <p:sp>
        <p:nvSpPr>
          <p:cNvPr id="195" name="Google Shape;195;p15"/>
          <p:cNvSpPr/>
          <p:nvPr/>
        </p:nvSpPr>
        <p:spPr>
          <a:xfrm>
            <a:off x="6173637" y="1789161"/>
            <a:ext cx="2254320" cy="1593331"/>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96" name="Google Shape;196;p15"/>
          <p:cNvSpPr txBox="1"/>
          <p:nvPr/>
        </p:nvSpPr>
        <p:spPr>
          <a:xfrm>
            <a:off x="6355762" y="2190523"/>
            <a:ext cx="1890395" cy="862330"/>
          </a:xfrm>
          <a:prstGeom prst="rect">
            <a:avLst/>
          </a:prstGeom>
          <a:solidFill>
            <a:srgbClr val="C3C3C3">
              <a:alpha val="27843"/>
            </a:srgbClr>
          </a:solidFill>
          <a:ln>
            <a:noFill/>
          </a:ln>
        </p:spPr>
        <p:txBody>
          <a:bodyPr anchorCtr="0" anchor="t" bIns="0" lIns="0" spcFirstLastPara="1" rIns="0" wrap="square" tIns="74275">
            <a:spAutoFit/>
          </a:bodyPr>
          <a:lstStyle/>
          <a:p>
            <a:pPr indent="-91440" lvl="0" marL="231775" marR="132715" rtl="0" algn="l">
              <a:lnSpc>
                <a:spcPct val="100000"/>
              </a:lnSpc>
              <a:spcBef>
                <a:spcPts val="0"/>
              </a:spcBef>
              <a:spcAft>
                <a:spcPts val="0"/>
              </a:spcAft>
              <a:buNone/>
            </a:pPr>
            <a:r>
              <a:rPr b="1" lang="en-US" sz="2200">
                <a:solidFill>
                  <a:srgbClr val="FFFFFF"/>
                </a:solidFill>
                <a:latin typeface="Arial"/>
                <a:ea typeface="Arial"/>
                <a:cs typeface="Arial"/>
                <a:sym typeface="Arial"/>
              </a:rPr>
              <a:t>KELOMPOK  GAMELAN</a:t>
            </a:r>
            <a:endParaRPr sz="2200">
              <a:latin typeface="Arial"/>
              <a:ea typeface="Arial"/>
              <a:cs typeface="Arial"/>
              <a:sym typeface="Arial"/>
            </a:endParaRPr>
          </a:p>
        </p:txBody>
      </p:sp>
      <p:sp>
        <p:nvSpPr>
          <p:cNvPr id="197" name="Google Shape;197;p15"/>
          <p:cNvSpPr/>
          <p:nvPr/>
        </p:nvSpPr>
        <p:spPr>
          <a:xfrm>
            <a:off x="3836717" y="1789176"/>
            <a:ext cx="2277270" cy="1593341"/>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98" name="Google Shape;198;p15"/>
          <p:cNvSpPr txBox="1"/>
          <p:nvPr/>
        </p:nvSpPr>
        <p:spPr>
          <a:xfrm>
            <a:off x="4030316" y="2190523"/>
            <a:ext cx="1890395" cy="862330"/>
          </a:xfrm>
          <a:prstGeom prst="rect">
            <a:avLst/>
          </a:prstGeom>
          <a:solidFill>
            <a:srgbClr val="C3C3C3">
              <a:alpha val="27843"/>
            </a:srgbClr>
          </a:solidFill>
          <a:ln>
            <a:noFill/>
          </a:ln>
        </p:spPr>
        <p:txBody>
          <a:bodyPr anchorCtr="0" anchor="t" bIns="0" lIns="0" spcFirstLastPara="1" rIns="0" wrap="square" tIns="74275">
            <a:spAutoFit/>
          </a:bodyPr>
          <a:lstStyle/>
          <a:p>
            <a:pPr indent="-469900" lvl="0" marL="610235" marR="132715" rtl="0" algn="l">
              <a:lnSpc>
                <a:spcPct val="100000"/>
              </a:lnSpc>
              <a:spcBef>
                <a:spcPts val="0"/>
              </a:spcBef>
              <a:spcAft>
                <a:spcPts val="0"/>
              </a:spcAft>
              <a:buNone/>
            </a:pPr>
            <a:r>
              <a:rPr b="1" lang="en-US" sz="2200">
                <a:solidFill>
                  <a:srgbClr val="FFFFFF"/>
                </a:solidFill>
                <a:latin typeface="Arial"/>
                <a:ea typeface="Arial"/>
                <a:cs typeface="Arial"/>
                <a:sym typeface="Arial"/>
              </a:rPr>
              <a:t>KELOMPOK  JAZZ</a:t>
            </a:r>
            <a:endParaRPr sz="2200">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2" name="Shape 202"/>
        <p:cNvGrpSpPr/>
        <p:nvPr/>
      </p:nvGrpSpPr>
      <p:grpSpPr>
        <a:xfrm>
          <a:off x="0" y="0"/>
          <a:ext cx="0" cy="0"/>
          <a:chOff x="0" y="0"/>
          <a:chExt cx="0" cy="0"/>
        </a:xfrm>
      </p:grpSpPr>
      <p:sp>
        <p:nvSpPr>
          <p:cNvPr id="203" name="Google Shape;203;p16"/>
          <p:cNvSpPr txBox="1"/>
          <p:nvPr/>
        </p:nvSpPr>
        <p:spPr>
          <a:xfrm>
            <a:off x="4637844" y="1055101"/>
            <a:ext cx="27051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nama</a:t>
            </a:r>
            <a:endParaRPr sz="800">
              <a:latin typeface="Arial"/>
              <a:ea typeface="Arial"/>
              <a:cs typeface="Arial"/>
              <a:sym typeface="Arial"/>
            </a:endParaRPr>
          </a:p>
        </p:txBody>
      </p:sp>
      <p:sp>
        <p:nvSpPr>
          <p:cNvPr id="204" name="Google Shape;204;p16"/>
          <p:cNvSpPr txBox="1"/>
          <p:nvPr/>
        </p:nvSpPr>
        <p:spPr>
          <a:xfrm>
            <a:off x="7079635" y="3267592"/>
            <a:ext cx="1158875" cy="269240"/>
          </a:xfrm>
          <a:prstGeom prst="rect">
            <a:avLst/>
          </a:prstGeom>
          <a:noFill/>
          <a:ln>
            <a:noFill/>
          </a:ln>
        </p:spPr>
        <p:txBody>
          <a:bodyPr anchorCtr="0" anchor="t" bIns="0" lIns="0" spcFirstLastPara="1" rIns="0" wrap="square" tIns="12700">
            <a:spAutoFit/>
          </a:bodyPr>
          <a:lstStyle/>
          <a:p>
            <a:pPr indent="42545" lvl="0" marL="12700" marR="5080" rtl="0" algn="l">
              <a:lnSpc>
                <a:spcPct val="100000"/>
              </a:lnSpc>
              <a:spcBef>
                <a:spcPts val="0"/>
              </a:spcBef>
              <a:spcAft>
                <a:spcPts val="0"/>
              </a:spcAft>
              <a:buNone/>
            </a:pPr>
            <a:r>
              <a:rPr lang="en-US" sz="800">
                <a:latin typeface="Arial"/>
                <a:ea typeface="Arial"/>
                <a:cs typeface="Arial"/>
                <a:sym typeface="Arial"/>
              </a:rPr>
              <a:t>bahasa yang aku kuasai  (termasuk bahasa daerah)</a:t>
            </a:r>
            <a:endParaRPr sz="800">
              <a:latin typeface="Arial"/>
              <a:ea typeface="Arial"/>
              <a:cs typeface="Arial"/>
              <a:sym typeface="Arial"/>
            </a:endParaRPr>
          </a:p>
        </p:txBody>
      </p:sp>
      <p:sp>
        <p:nvSpPr>
          <p:cNvPr id="205" name="Google Shape;205;p16"/>
          <p:cNvSpPr txBox="1"/>
          <p:nvPr/>
        </p:nvSpPr>
        <p:spPr>
          <a:xfrm>
            <a:off x="5903252" y="1705999"/>
            <a:ext cx="22161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sifat</a:t>
            </a:r>
            <a:endParaRPr sz="800">
              <a:latin typeface="Arial"/>
              <a:ea typeface="Arial"/>
              <a:cs typeface="Arial"/>
              <a:sym typeface="Arial"/>
            </a:endParaRPr>
          </a:p>
        </p:txBody>
      </p:sp>
      <p:sp>
        <p:nvSpPr>
          <p:cNvPr id="206" name="Google Shape;206;p16"/>
          <p:cNvSpPr txBox="1"/>
          <p:nvPr/>
        </p:nvSpPr>
        <p:spPr>
          <a:xfrm>
            <a:off x="4456864" y="4310872"/>
            <a:ext cx="63309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bentuk wajah</a:t>
            </a:r>
            <a:endParaRPr sz="800">
              <a:latin typeface="Arial"/>
              <a:ea typeface="Arial"/>
              <a:cs typeface="Arial"/>
              <a:sym typeface="Arial"/>
            </a:endParaRPr>
          </a:p>
        </p:txBody>
      </p:sp>
      <p:sp>
        <p:nvSpPr>
          <p:cNvPr id="207" name="Google Shape;207;p16"/>
          <p:cNvSpPr txBox="1"/>
          <p:nvPr/>
        </p:nvSpPr>
        <p:spPr>
          <a:xfrm>
            <a:off x="6377261" y="760034"/>
            <a:ext cx="107632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hal yang tidak aku suka</a:t>
            </a:r>
            <a:endParaRPr sz="800">
              <a:latin typeface="Arial"/>
              <a:ea typeface="Arial"/>
              <a:cs typeface="Arial"/>
              <a:sym typeface="Arial"/>
            </a:endParaRPr>
          </a:p>
        </p:txBody>
      </p:sp>
      <p:sp>
        <p:nvSpPr>
          <p:cNvPr id="208" name="Google Shape;208;p16"/>
          <p:cNvSpPr txBox="1"/>
          <p:nvPr/>
        </p:nvSpPr>
        <p:spPr>
          <a:xfrm>
            <a:off x="7179257" y="2062929"/>
            <a:ext cx="820419"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hal yang aku suka</a:t>
            </a:r>
            <a:endParaRPr sz="800">
              <a:latin typeface="Arial"/>
              <a:ea typeface="Arial"/>
              <a:cs typeface="Arial"/>
              <a:sym typeface="Arial"/>
            </a:endParaRPr>
          </a:p>
        </p:txBody>
      </p:sp>
      <p:sp>
        <p:nvSpPr>
          <p:cNvPr id="209" name="Google Shape;209;p16"/>
          <p:cNvSpPr txBox="1"/>
          <p:nvPr/>
        </p:nvSpPr>
        <p:spPr>
          <a:xfrm>
            <a:off x="3418082" y="1705999"/>
            <a:ext cx="22796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hobi</a:t>
            </a:r>
            <a:endParaRPr sz="800">
              <a:latin typeface="Arial"/>
              <a:ea typeface="Arial"/>
              <a:cs typeface="Arial"/>
              <a:sym typeface="Arial"/>
            </a:endParaRPr>
          </a:p>
        </p:txBody>
      </p:sp>
      <p:sp>
        <p:nvSpPr>
          <p:cNvPr id="210" name="Google Shape;210;p16"/>
          <p:cNvSpPr txBox="1"/>
          <p:nvPr/>
        </p:nvSpPr>
        <p:spPr>
          <a:xfrm>
            <a:off x="4459466" y="3569391"/>
            <a:ext cx="628015" cy="53149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jenis kelamin</a:t>
            </a:r>
            <a:endParaRPr sz="800">
              <a:latin typeface="Arial"/>
              <a:ea typeface="Arial"/>
              <a:cs typeface="Arial"/>
              <a:sym typeface="Arial"/>
            </a:endParaRPr>
          </a:p>
          <a:p>
            <a:pPr indent="0" lvl="0" marL="0" marR="0" rtl="0" algn="l">
              <a:lnSpc>
                <a:spcPct val="100000"/>
              </a:lnSpc>
              <a:spcBef>
                <a:spcPts val="15"/>
              </a:spcBef>
              <a:spcAft>
                <a:spcPts val="0"/>
              </a:spcAft>
              <a:buNone/>
            </a:pPr>
            <a:r>
              <a:t/>
            </a:r>
            <a:endParaRPr sz="1200">
              <a:latin typeface="Arial"/>
              <a:ea typeface="Arial"/>
              <a:cs typeface="Arial"/>
              <a:sym typeface="Arial"/>
            </a:endParaRPr>
          </a:p>
          <a:p>
            <a:pPr indent="0" lvl="0" marL="30480" marR="0" rtl="0" algn="l">
              <a:lnSpc>
                <a:spcPct val="100000"/>
              </a:lnSpc>
              <a:spcBef>
                <a:spcPts val="0"/>
              </a:spcBef>
              <a:spcAft>
                <a:spcPts val="0"/>
              </a:spcAft>
              <a:buNone/>
            </a:pPr>
            <a:r>
              <a:rPr lang="en-US" sz="800">
                <a:latin typeface="Arial"/>
                <a:ea typeface="Arial"/>
                <a:cs typeface="Arial"/>
                <a:sym typeface="Arial"/>
              </a:rPr>
              <a:t>tinggi badan</a:t>
            </a:r>
            <a:endParaRPr sz="800">
              <a:latin typeface="Arial"/>
              <a:ea typeface="Arial"/>
              <a:cs typeface="Arial"/>
              <a:sym typeface="Arial"/>
            </a:endParaRPr>
          </a:p>
        </p:txBody>
      </p:sp>
      <p:sp>
        <p:nvSpPr>
          <p:cNvPr id="211" name="Google Shape;211;p16"/>
          <p:cNvSpPr txBox="1"/>
          <p:nvPr/>
        </p:nvSpPr>
        <p:spPr>
          <a:xfrm>
            <a:off x="3262409" y="2703694"/>
            <a:ext cx="23939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suku</a:t>
            </a:r>
            <a:endParaRPr sz="800">
              <a:latin typeface="Arial"/>
              <a:ea typeface="Arial"/>
              <a:cs typeface="Arial"/>
              <a:sym typeface="Arial"/>
            </a:endParaRPr>
          </a:p>
        </p:txBody>
      </p:sp>
      <p:sp>
        <p:nvSpPr>
          <p:cNvPr id="212" name="Google Shape;212;p16"/>
          <p:cNvSpPr txBox="1"/>
          <p:nvPr/>
        </p:nvSpPr>
        <p:spPr>
          <a:xfrm>
            <a:off x="6006428" y="2651982"/>
            <a:ext cx="31559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agama</a:t>
            </a:r>
            <a:endParaRPr sz="800">
              <a:latin typeface="Arial"/>
              <a:ea typeface="Arial"/>
              <a:cs typeface="Arial"/>
              <a:sym typeface="Arial"/>
            </a:endParaRPr>
          </a:p>
        </p:txBody>
      </p:sp>
      <p:sp>
        <p:nvSpPr>
          <p:cNvPr id="213" name="Google Shape;213;p16"/>
          <p:cNvSpPr txBox="1"/>
          <p:nvPr/>
        </p:nvSpPr>
        <p:spPr>
          <a:xfrm>
            <a:off x="2031414" y="698384"/>
            <a:ext cx="619125" cy="269240"/>
          </a:xfrm>
          <a:prstGeom prst="rect">
            <a:avLst/>
          </a:prstGeom>
          <a:noFill/>
          <a:ln>
            <a:noFill/>
          </a:ln>
        </p:spPr>
        <p:txBody>
          <a:bodyPr anchorCtr="0" anchor="t" bIns="0" lIns="0" spcFirstLastPara="1" rIns="0" wrap="square" tIns="12700">
            <a:spAutoFit/>
          </a:bodyPr>
          <a:lstStyle/>
          <a:p>
            <a:pPr indent="20955" lvl="0" marL="12700" marR="5080" rtl="0" algn="l">
              <a:lnSpc>
                <a:spcPct val="100000"/>
              </a:lnSpc>
              <a:spcBef>
                <a:spcPts val="0"/>
              </a:spcBef>
              <a:spcAft>
                <a:spcPts val="0"/>
              </a:spcAft>
              <a:buNone/>
            </a:pPr>
            <a:r>
              <a:rPr lang="en-US" sz="800">
                <a:latin typeface="Arial"/>
                <a:ea typeface="Arial"/>
                <a:cs typeface="Arial"/>
                <a:sym typeface="Arial"/>
              </a:rPr>
              <a:t>kemampuan  yang dimiliki</a:t>
            </a:r>
            <a:endParaRPr sz="800">
              <a:latin typeface="Arial"/>
              <a:ea typeface="Arial"/>
              <a:cs typeface="Arial"/>
              <a:sym typeface="Arial"/>
            </a:endParaRPr>
          </a:p>
        </p:txBody>
      </p:sp>
      <p:sp>
        <p:nvSpPr>
          <p:cNvPr id="214" name="Google Shape;214;p16"/>
          <p:cNvSpPr txBox="1"/>
          <p:nvPr/>
        </p:nvSpPr>
        <p:spPr>
          <a:xfrm>
            <a:off x="1193349" y="3267601"/>
            <a:ext cx="621030" cy="269240"/>
          </a:xfrm>
          <a:prstGeom prst="rect">
            <a:avLst/>
          </a:prstGeom>
          <a:noFill/>
          <a:ln>
            <a:noFill/>
          </a:ln>
        </p:spPr>
        <p:txBody>
          <a:bodyPr anchorCtr="0" anchor="t" bIns="0" lIns="0" spcFirstLastPara="1" rIns="0" wrap="square" tIns="12700">
            <a:spAutoFit/>
          </a:bodyPr>
          <a:lstStyle/>
          <a:p>
            <a:pPr indent="-1269" lvl="0" marL="13334" marR="5080" rtl="0" algn="l">
              <a:lnSpc>
                <a:spcPct val="100000"/>
              </a:lnSpc>
              <a:spcBef>
                <a:spcPts val="0"/>
              </a:spcBef>
              <a:spcAft>
                <a:spcPts val="0"/>
              </a:spcAft>
              <a:buNone/>
            </a:pPr>
            <a:r>
              <a:rPr lang="en-US" sz="800">
                <a:latin typeface="Arial"/>
                <a:ea typeface="Arial"/>
                <a:cs typeface="Arial"/>
                <a:sym typeface="Arial"/>
              </a:rPr>
              <a:t>keterampilan  yang dimiliki</a:t>
            </a:r>
            <a:endParaRPr sz="800">
              <a:latin typeface="Arial"/>
              <a:ea typeface="Arial"/>
              <a:cs typeface="Arial"/>
              <a:sym typeface="Arial"/>
            </a:endParaRPr>
          </a:p>
        </p:txBody>
      </p:sp>
      <p:sp>
        <p:nvSpPr>
          <p:cNvPr id="215" name="Google Shape;215;p16"/>
          <p:cNvSpPr txBox="1"/>
          <p:nvPr/>
        </p:nvSpPr>
        <p:spPr>
          <a:xfrm>
            <a:off x="6261339" y="4140356"/>
            <a:ext cx="39497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cita-cita</a:t>
            </a:r>
            <a:endParaRPr sz="800">
              <a:latin typeface="Arial"/>
              <a:ea typeface="Arial"/>
              <a:cs typeface="Arial"/>
              <a:sym typeface="Arial"/>
            </a:endParaRPr>
          </a:p>
        </p:txBody>
      </p:sp>
      <p:sp>
        <p:nvSpPr>
          <p:cNvPr id="216" name="Google Shape;216;p16"/>
          <p:cNvSpPr txBox="1"/>
          <p:nvPr/>
        </p:nvSpPr>
        <p:spPr>
          <a:xfrm>
            <a:off x="1692923" y="4078701"/>
            <a:ext cx="1121410" cy="269240"/>
          </a:xfrm>
          <a:prstGeom prst="rect">
            <a:avLst/>
          </a:prstGeom>
          <a:noFill/>
          <a:ln>
            <a:noFill/>
          </a:ln>
        </p:spPr>
        <p:txBody>
          <a:bodyPr anchorCtr="0" anchor="t" bIns="0" lIns="0" spcFirstLastPara="1" rIns="0" wrap="square" tIns="12700">
            <a:spAutoFit/>
          </a:bodyPr>
          <a:lstStyle/>
          <a:p>
            <a:pPr indent="-216534" lvl="0" marL="228600" marR="5080" rtl="0" algn="l">
              <a:lnSpc>
                <a:spcPct val="100000"/>
              </a:lnSpc>
              <a:spcBef>
                <a:spcPts val="0"/>
              </a:spcBef>
              <a:spcAft>
                <a:spcPts val="0"/>
              </a:spcAft>
              <a:buNone/>
            </a:pPr>
            <a:r>
              <a:rPr lang="en-US" sz="800">
                <a:latin typeface="Arial"/>
                <a:ea typeface="Arial"/>
                <a:cs typeface="Arial"/>
                <a:sym typeface="Arial"/>
              </a:rPr>
              <a:t>keterampilan yang ingin  dikembangkan</a:t>
            </a:r>
            <a:endParaRPr sz="800">
              <a:latin typeface="Arial"/>
              <a:ea typeface="Arial"/>
              <a:cs typeface="Arial"/>
              <a:sym typeface="Arial"/>
            </a:endParaRPr>
          </a:p>
        </p:txBody>
      </p:sp>
      <p:sp>
        <p:nvSpPr>
          <p:cNvPr id="217" name="Google Shape;217;p16"/>
          <p:cNvSpPr txBox="1"/>
          <p:nvPr/>
        </p:nvSpPr>
        <p:spPr>
          <a:xfrm>
            <a:off x="892313" y="1939628"/>
            <a:ext cx="951230" cy="269240"/>
          </a:xfrm>
          <a:prstGeom prst="rect">
            <a:avLst/>
          </a:prstGeom>
          <a:noFill/>
          <a:ln>
            <a:noFill/>
          </a:ln>
        </p:spPr>
        <p:txBody>
          <a:bodyPr anchorCtr="0" anchor="t" bIns="0" lIns="0" spcFirstLastPara="1" rIns="0" wrap="square" tIns="12700">
            <a:spAutoFit/>
          </a:bodyPr>
          <a:lstStyle/>
          <a:p>
            <a:pPr indent="67945" lvl="0" marL="12700" marR="5080" rtl="0" algn="l">
              <a:lnSpc>
                <a:spcPct val="100000"/>
              </a:lnSpc>
              <a:spcBef>
                <a:spcPts val="0"/>
              </a:spcBef>
              <a:spcAft>
                <a:spcPts val="0"/>
              </a:spcAft>
              <a:buNone/>
            </a:pPr>
            <a:r>
              <a:rPr lang="en-US" sz="800">
                <a:latin typeface="Arial"/>
                <a:ea typeface="Arial"/>
                <a:cs typeface="Arial"/>
                <a:sym typeface="Arial"/>
              </a:rPr>
              <a:t>kemampuan yang  ingin dikembangkan</a:t>
            </a:r>
            <a:endParaRPr sz="800">
              <a:latin typeface="Arial"/>
              <a:ea typeface="Arial"/>
              <a:cs typeface="Arial"/>
              <a:sym typeface="Arial"/>
            </a:endParaRPr>
          </a:p>
        </p:txBody>
      </p:sp>
      <p:sp>
        <p:nvSpPr>
          <p:cNvPr id="218" name="Google Shape;218;p16"/>
          <p:cNvSpPr txBox="1"/>
          <p:nvPr/>
        </p:nvSpPr>
        <p:spPr>
          <a:xfrm>
            <a:off x="4140016" y="1521721"/>
            <a:ext cx="1275080" cy="1731010"/>
          </a:xfrm>
          <a:prstGeom prst="rect">
            <a:avLst/>
          </a:prstGeom>
          <a:solidFill>
            <a:srgbClr val="E8EDED"/>
          </a:solidFill>
          <a:ln cap="flat" cmpd="sng" w="9525">
            <a:solidFill>
              <a:srgbClr val="1A1A1A"/>
            </a:solidFill>
            <a:prstDash val="solid"/>
            <a:round/>
            <a:headEnd len="sm" w="sm" type="none"/>
            <a:tailEnd len="sm" w="sm" type="none"/>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2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latin typeface="Times New Roman"/>
              <a:ea typeface="Times New Roman"/>
              <a:cs typeface="Times New Roman"/>
              <a:sym typeface="Times New Roman"/>
            </a:endParaRPr>
          </a:p>
          <a:p>
            <a:pPr indent="0" lvl="0" marL="351155" marR="0" rtl="0" algn="l">
              <a:lnSpc>
                <a:spcPct val="100000"/>
              </a:lnSpc>
              <a:spcBef>
                <a:spcPts val="770"/>
              </a:spcBef>
              <a:spcAft>
                <a:spcPts val="0"/>
              </a:spcAft>
              <a:buNone/>
            </a:pPr>
            <a:r>
              <a:rPr lang="en-US" sz="800">
                <a:latin typeface="Arial"/>
                <a:ea typeface="Arial"/>
                <a:cs typeface="Arial"/>
                <a:sym typeface="Arial"/>
              </a:rPr>
              <a:t>(gambar diri)</a:t>
            </a:r>
            <a:endParaRPr sz="800">
              <a:latin typeface="Arial"/>
              <a:ea typeface="Arial"/>
              <a:cs typeface="Arial"/>
              <a:sym typeface="Arial"/>
            </a:endParaRPr>
          </a:p>
        </p:txBody>
      </p:sp>
      <p:sp>
        <p:nvSpPr>
          <p:cNvPr id="219" name="Google Shape;219;p16"/>
          <p:cNvSpPr/>
          <p:nvPr/>
        </p:nvSpPr>
        <p:spPr>
          <a:xfrm>
            <a:off x="210149" y="211799"/>
            <a:ext cx="8724265" cy="4719955"/>
          </a:xfrm>
          <a:custGeom>
            <a:rect b="b" l="l" r="r" t="t"/>
            <a:pathLst>
              <a:path extrusionOk="0" h="4719955" w="8724265">
                <a:moveTo>
                  <a:pt x="0" y="0"/>
                </a:moveTo>
                <a:lnTo>
                  <a:pt x="8723682" y="0"/>
                </a:lnTo>
                <a:lnTo>
                  <a:pt x="8723682" y="4719890"/>
                </a:lnTo>
                <a:lnTo>
                  <a:pt x="0" y="4719890"/>
                </a:lnTo>
                <a:lnTo>
                  <a:pt x="0" y="0"/>
                </a:lnTo>
                <a:close/>
              </a:path>
            </a:pathLst>
          </a:custGeom>
          <a:noFill/>
          <a:ln cap="flat" cmpd="sng" w="38075">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20" name="Google Shape;220;p16"/>
          <p:cNvSpPr txBox="1"/>
          <p:nvPr>
            <p:ph type="title"/>
          </p:nvPr>
        </p:nvSpPr>
        <p:spPr>
          <a:xfrm>
            <a:off x="4120770" y="424086"/>
            <a:ext cx="1259840" cy="2387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00">
                <a:solidFill>
                  <a:srgbClr val="000000"/>
                </a:solidFill>
              </a:rPr>
              <a:t>Siapakah Aku?</a:t>
            </a:r>
            <a:endParaRPr sz="14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4" name="Shape 224"/>
        <p:cNvGrpSpPr/>
        <p:nvPr/>
      </p:nvGrpSpPr>
      <p:grpSpPr>
        <a:xfrm>
          <a:off x="0" y="0"/>
          <a:ext cx="0" cy="0"/>
          <a:chOff x="0" y="0"/>
          <a:chExt cx="0" cy="0"/>
        </a:xfrm>
      </p:grpSpPr>
      <p:grpSp>
        <p:nvGrpSpPr>
          <p:cNvPr id="225" name="Google Shape;225;p17"/>
          <p:cNvGrpSpPr/>
          <p:nvPr/>
        </p:nvGrpSpPr>
        <p:grpSpPr>
          <a:xfrm>
            <a:off x="210149" y="211799"/>
            <a:ext cx="8724265" cy="4719955"/>
            <a:chOff x="210149" y="211799"/>
            <a:chExt cx="8724265" cy="4719955"/>
          </a:xfrm>
        </p:grpSpPr>
        <p:sp>
          <p:nvSpPr>
            <p:cNvPr id="226" name="Google Shape;226;p17"/>
            <p:cNvSpPr/>
            <p:nvPr/>
          </p:nvSpPr>
          <p:spPr>
            <a:xfrm>
              <a:off x="210149" y="211799"/>
              <a:ext cx="8724265" cy="4719955"/>
            </a:xfrm>
            <a:custGeom>
              <a:rect b="b" l="l" r="r" t="t"/>
              <a:pathLst>
                <a:path extrusionOk="0" h="4719955" w="8724265">
                  <a:moveTo>
                    <a:pt x="0" y="0"/>
                  </a:moveTo>
                  <a:lnTo>
                    <a:pt x="8723682" y="0"/>
                  </a:lnTo>
                  <a:lnTo>
                    <a:pt x="8723682" y="4719890"/>
                  </a:lnTo>
                  <a:lnTo>
                    <a:pt x="0" y="4719890"/>
                  </a:lnTo>
                  <a:lnTo>
                    <a:pt x="0" y="0"/>
                  </a:lnTo>
                  <a:close/>
                </a:path>
              </a:pathLst>
            </a:custGeom>
            <a:noFill/>
            <a:ln cap="flat" cmpd="sng" w="38075">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27" name="Google Shape;227;p17"/>
            <p:cNvSpPr/>
            <p:nvPr/>
          </p:nvSpPr>
          <p:spPr>
            <a:xfrm>
              <a:off x="4085941" y="1575389"/>
              <a:ext cx="916623" cy="122470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228" name="Google Shape;228;p17"/>
          <p:cNvSpPr txBox="1"/>
          <p:nvPr/>
        </p:nvSpPr>
        <p:spPr>
          <a:xfrm>
            <a:off x="4378257" y="1314123"/>
            <a:ext cx="33274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Anjani</a:t>
            </a:r>
            <a:endParaRPr sz="800">
              <a:latin typeface="Arial"/>
              <a:ea typeface="Arial"/>
              <a:cs typeface="Arial"/>
              <a:sym typeface="Arial"/>
            </a:endParaRPr>
          </a:p>
        </p:txBody>
      </p:sp>
      <p:sp>
        <p:nvSpPr>
          <p:cNvPr id="229" name="Google Shape;229;p17"/>
          <p:cNvSpPr txBox="1"/>
          <p:nvPr/>
        </p:nvSpPr>
        <p:spPr>
          <a:xfrm>
            <a:off x="6832815" y="3267592"/>
            <a:ext cx="1195070" cy="635000"/>
          </a:xfrm>
          <a:prstGeom prst="rect">
            <a:avLst/>
          </a:prstGeom>
          <a:noFill/>
          <a:ln>
            <a:noFill/>
          </a:ln>
        </p:spPr>
        <p:txBody>
          <a:bodyPr anchorCtr="0" anchor="t" bIns="0" lIns="0" spcFirstLastPara="1" rIns="0" wrap="square" tIns="12700">
            <a:spAutoFit/>
          </a:bodyPr>
          <a:lstStyle/>
          <a:p>
            <a:pPr indent="0" lvl="0" marL="12065" marR="5080" rtl="0" algn="ctr">
              <a:lnSpc>
                <a:spcPct val="100000"/>
              </a:lnSpc>
              <a:spcBef>
                <a:spcPts val="0"/>
              </a:spcBef>
              <a:spcAft>
                <a:spcPts val="0"/>
              </a:spcAft>
              <a:buNone/>
            </a:pPr>
            <a:r>
              <a:rPr lang="en-US" sz="800">
                <a:latin typeface="Arial"/>
                <a:ea typeface="Arial"/>
                <a:cs typeface="Arial"/>
                <a:sym typeface="Arial"/>
              </a:rPr>
              <a:t>bahasa yang aku kuasai:  Bahasa Indonesia, Bahasa  Sasak (mengerti tapi tidak  luwes berbicara dengan  bahasa tersebut)</a:t>
            </a:r>
            <a:endParaRPr sz="800">
              <a:latin typeface="Arial"/>
              <a:ea typeface="Arial"/>
              <a:cs typeface="Arial"/>
              <a:sym typeface="Arial"/>
            </a:endParaRPr>
          </a:p>
        </p:txBody>
      </p:sp>
      <p:sp>
        <p:nvSpPr>
          <p:cNvPr id="230" name="Google Shape;230;p17"/>
          <p:cNvSpPr txBox="1"/>
          <p:nvPr/>
        </p:nvSpPr>
        <p:spPr>
          <a:xfrm>
            <a:off x="5494276" y="1706009"/>
            <a:ext cx="951230" cy="391160"/>
          </a:xfrm>
          <a:prstGeom prst="rect">
            <a:avLst/>
          </a:prstGeom>
          <a:noFill/>
          <a:ln>
            <a:noFill/>
          </a:ln>
        </p:spPr>
        <p:txBody>
          <a:bodyPr anchorCtr="0" anchor="t" bIns="0" lIns="0" spcFirstLastPara="1" rIns="0" wrap="square" tIns="12700">
            <a:spAutoFit/>
          </a:bodyPr>
          <a:lstStyle/>
          <a:p>
            <a:pPr indent="0" lvl="0" marL="12700" marR="5080" rtl="0" algn="ctr">
              <a:lnSpc>
                <a:spcPct val="100000"/>
              </a:lnSpc>
              <a:spcBef>
                <a:spcPts val="0"/>
              </a:spcBef>
              <a:spcAft>
                <a:spcPts val="0"/>
              </a:spcAft>
              <a:buNone/>
            </a:pPr>
            <a:r>
              <a:rPr lang="en-US" sz="800">
                <a:latin typeface="Arial"/>
                <a:ea typeface="Arial"/>
                <a:cs typeface="Arial"/>
                <a:sym typeface="Arial"/>
              </a:rPr>
              <a:t>Penyayang binatang,  suka gak sabar kalau  lihat macet</a:t>
            </a:r>
            <a:endParaRPr sz="800">
              <a:latin typeface="Arial"/>
              <a:ea typeface="Arial"/>
              <a:cs typeface="Arial"/>
              <a:sym typeface="Arial"/>
            </a:endParaRPr>
          </a:p>
        </p:txBody>
      </p:sp>
      <p:sp>
        <p:nvSpPr>
          <p:cNvPr id="231" name="Google Shape;231;p17"/>
          <p:cNvSpPr txBox="1"/>
          <p:nvPr/>
        </p:nvSpPr>
        <p:spPr>
          <a:xfrm>
            <a:off x="4374774" y="3343792"/>
            <a:ext cx="33972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158 cm</a:t>
            </a:r>
            <a:endParaRPr sz="800">
              <a:latin typeface="Arial"/>
              <a:ea typeface="Arial"/>
              <a:cs typeface="Arial"/>
              <a:sym typeface="Arial"/>
            </a:endParaRPr>
          </a:p>
        </p:txBody>
      </p:sp>
      <p:sp>
        <p:nvSpPr>
          <p:cNvPr id="232" name="Google Shape;232;p17"/>
          <p:cNvSpPr txBox="1"/>
          <p:nvPr/>
        </p:nvSpPr>
        <p:spPr>
          <a:xfrm>
            <a:off x="4136394" y="3701273"/>
            <a:ext cx="89852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Bentuk wajah bulat</a:t>
            </a:r>
            <a:endParaRPr sz="800">
              <a:latin typeface="Arial"/>
              <a:ea typeface="Arial"/>
              <a:cs typeface="Arial"/>
              <a:sym typeface="Arial"/>
            </a:endParaRPr>
          </a:p>
        </p:txBody>
      </p:sp>
      <p:sp>
        <p:nvSpPr>
          <p:cNvPr id="233" name="Google Shape;233;p17"/>
          <p:cNvSpPr txBox="1"/>
          <p:nvPr/>
        </p:nvSpPr>
        <p:spPr>
          <a:xfrm>
            <a:off x="5978746" y="760034"/>
            <a:ext cx="1416050" cy="391160"/>
          </a:xfrm>
          <a:prstGeom prst="rect">
            <a:avLst/>
          </a:prstGeom>
          <a:noFill/>
          <a:ln>
            <a:noFill/>
          </a:ln>
        </p:spPr>
        <p:txBody>
          <a:bodyPr anchorCtr="0" anchor="t" bIns="0" lIns="0" spcFirstLastPara="1" rIns="0" wrap="square" tIns="12700">
            <a:spAutoFit/>
          </a:bodyPr>
          <a:lstStyle/>
          <a:p>
            <a:pPr indent="-635" lvl="0" marL="12700" marR="5080" rtl="0" algn="ctr">
              <a:lnSpc>
                <a:spcPct val="100000"/>
              </a:lnSpc>
              <a:spcBef>
                <a:spcPts val="0"/>
              </a:spcBef>
              <a:spcAft>
                <a:spcPts val="0"/>
              </a:spcAft>
              <a:buNone/>
            </a:pPr>
            <a:r>
              <a:rPr lang="en-US" sz="800">
                <a:latin typeface="Arial"/>
                <a:ea typeface="Arial"/>
                <a:cs typeface="Arial"/>
                <a:sym typeface="Arial"/>
              </a:rPr>
              <a:t>Hal yang aku tidak suka:  maceeett!!, melihat orang tidak  bisa antri, sampah berserakan</a:t>
            </a:r>
            <a:endParaRPr sz="800">
              <a:latin typeface="Arial"/>
              <a:ea typeface="Arial"/>
              <a:cs typeface="Arial"/>
              <a:sym typeface="Arial"/>
            </a:endParaRPr>
          </a:p>
        </p:txBody>
      </p:sp>
      <p:sp>
        <p:nvSpPr>
          <p:cNvPr id="234" name="Google Shape;234;p17"/>
          <p:cNvSpPr txBox="1"/>
          <p:nvPr/>
        </p:nvSpPr>
        <p:spPr>
          <a:xfrm>
            <a:off x="6861743" y="2062929"/>
            <a:ext cx="998219" cy="391160"/>
          </a:xfrm>
          <a:prstGeom prst="rect">
            <a:avLst/>
          </a:prstGeom>
          <a:noFill/>
          <a:ln>
            <a:noFill/>
          </a:ln>
        </p:spPr>
        <p:txBody>
          <a:bodyPr anchorCtr="0" anchor="t" bIns="0" lIns="0" spcFirstLastPara="1" rIns="0" wrap="square" tIns="12700">
            <a:spAutoFit/>
          </a:bodyPr>
          <a:lstStyle/>
          <a:p>
            <a:pPr indent="0" lvl="0" marL="12065" marR="5080" rtl="0" algn="ctr">
              <a:lnSpc>
                <a:spcPct val="100000"/>
              </a:lnSpc>
              <a:spcBef>
                <a:spcPts val="0"/>
              </a:spcBef>
              <a:spcAft>
                <a:spcPts val="0"/>
              </a:spcAft>
              <a:buNone/>
            </a:pPr>
            <a:r>
              <a:rPr lang="en-US" sz="800">
                <a:latin typeface="Arial"/>
                <a:ea typeface="Arial"/>
                <a:cs typeface="Arial"/>
                <a:sym typeface="Arial"/>
              </a:rPr>
              <a:t>hal yang aku suka:  melihat bunga mekar,  kopi, kue cokelat</a:t>
            </a:r>
            <a:endParaRPr sz="800">
              <a:latin typeface="Arial"/>
              <a:ea typeface="Arial"/>
              <a:cs typeface="Arial"/>
              <a:sym typeface="Arial"/>
            </a:endParaRPr>
          </a:p>
        </p:txBody>
      </p:sp>
      <p:sp>
        <p:nvSpPr>
          <p:cNvPr id="235" name="Google Shape;235;p17"/>
          <p:cNvSpPr txBox="1"/>
          <p:nvPr/>
        </p:nvSpPr>
        <p:spPr>
          <a:xfrm>
            <a:off x="2492121" y="1706009"/>
            <a:ext cx="982980" cy="513080"/>
          </a:xfrm>
          <a:prstGeom prst="rect">
            <a:avLst/>
          </a:prstGeom>
          <a:noFill/>
          <a:ln>
            <a:noFill/>
          </a:ln>
        </p:spPr>
        <p:txBody>
          <a:bodyPr anchorCtr="0" anchor="t" bIns="0" lIns="0" spcFirstLastPara="1" rIns="0" wrap="square" tIns="12700">
            <a:spAutoFit/>
          </a:bodyPr>
          <a:lstStyle/>
          <a:p>
            <a:pPr indent="0" lvl="0" marL="12700" marR="5080" rtl="0" algn="ctr">
              <a:lnSpc>
                <a:spcPct val="100000"/>
              </a:lnSpc>
              <a:spcBef>
                <a:spcPts val="0"/>
              </a:spcBef>
              <a:spcAft>
                <a:spcPts val="0"/>
              </a:spcAft>
              <a:buNone/>
            </a:pPr>
            <a:r>
              <a:rPr lang="en-US" sz="800">
                <a:latin typeface="Arial"/>
                <a:ea typeface="Arial"/>
                <a:cs typeface="Arial"/>
                <a:sym typeface="Arial"/>
              </a:rPr>
              <a:t>Bermain basket, baca  komik, mencoba rasa  kopi dari berbagai  daerah</a:t>
            </a:r>
            <a:endParaRPr sz="800">
              <a:latin typeface="Arial"/>
              <a:ea typeface="Arial"/>
              <a:cs typeface="Arial"/>
              <a:sym typeface="Arial"/>
            </a:endParaRPr>
          </a:p>
        </p:txBody>
      </p:sp>
      <p:sp>
        <p:nvSpPr>
          <p:cNvPr id="236" name="Google Shape;236;p17"/>
          <p:cNvSpPr txBox="1"/>
          <p:nvPr/>
        </p:nvSpPr>
        <p:spPr>
          <a:xfrm>
            <a:off x="4275678" y="2959792"/>
            <a:ext cx="53784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Perempuan</a:t>
            </a:r>
            <a:endParaRPr sz="800">
              <a:latin typeface="Arial"/>
              <a:ea typeface="Arial"/>
              <a:cs typeface="Arial"/>
              <a:sym typeface="Arial"/>
            </a:endParaRPr>
          </a:p>
        </p:txBody>
      </p:sp>
      <p:sp>
        <p:nvSpPr>
          <p:cNvPr id="237" name="Google Shape;237;p17"/>
          <p:cNvSpPr txBox="1"/>
          <p:nvPr/>
        </p:nvSpPr>
        <p:spPr>
          <a:xfrm>
            <a:off x="2888510" y="2703694"/>
            <a:ext cx="53022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Suku Sasak</a:t>
            </a:r>
            <a:endParaRPr sz="800">
              <a:latin typeface="Arial"/>
              <a:ea typeface="Arial"/>
              <a:cs typeface="Arial"/>
              <a:sym typeface="Arial"/>
            </a:endParaRPr>
          </a:p>
        </p:txBody>
      </p:sp>
      <p:sp>
        <p:nvSpPr>
          <p:cNvPr id="238" name="Google Shape;238;p17"/>
          <p:cNvSpPr txBox="1"/>
          <p:nvPr/>
        </p:nvSpPr>
        <p:spPr>
          <a:xfrm>
            <a:off x="5779249" y="2651982"/>
            <a:ext cx="31242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Hindu</a:t>
            </a:r>
            <a:endParaRPr sz="800">
              <a:latin typeface="Arial"/>
              <a:ea typeface="Arial"/>
              <a:cs typeface="Arial"/>
              <a:sym typeface="Arial"/>
            </a:endParaRPr>
          </a:p>
        </p:txBody>
      </p:sp>
      <p:sp>
        <p:nvSpPr>
          <p:cNvPr id="239" name="Google Shape;239;p17"/>
          <p:cNvSpPr txBox="1"/>
          <p:nvPr/>
        </p:nvSpPr>
        <p:spPr>
          <a:xfrm>
            <a:off x="1779908" y="698384"/>
            <a:ext cx="962660" cy="391160"/>
          </a:xfrm>
          <a:prstGeom prst="rect">
            <a:avLst/>
          </a:prstGeom>
          <a:noFill/>
          <a:ln>
            <a:noFill/>
          </a:ln>
        </p:spPr>
        <p:txBody>
          <a:bodyPr anchorCtr="0" anchor="t" bIns="0" lIns="0" spcFirstLastPara="1" rIns="0" wrap="square" tIns="12700">
            <a:spAutoFit/>
          </a:bodyPr>
          <a:lstStyle/>
          <a:p>
            <a:pPr indent="-12065" lvl="0" marL="12065" marR="5080" rtl="0" algn="ctr">
              <a:lnSpc>
                <a:spcPct val="100000"/>
              </a:lnSpc>
              <a:spcBef>
                <a:spcPts val="0"/>
              </a:spcBef>
              <a:spcAft>
                <a:spcPts val="0"/>
              </a:spcAft>
              <a:buNone/>
            </a:pPr>
            <a:r>
              <a:rPr lang="en-US" sz="800">
                <a:latin typeface="Arial"/>
                <a:ea typeface="Arial"/>
                <a:cs typeface="Arial"/>
                <a:sym typeface="Arial"/>
              </a:rPr>
              <a:t>kemampuan yang  dimiliki: jago biologi  dan kimia</a:t>
            </a:r>
            <a:endParaRPr sz="800">
              <a:latin typeface="Arial"/>
              <a:ea typeface="Arial"/>
              <a:cs typeface="Arial"/>
              <a:sym typeface="Arial"/>
            </a:endParaRPr>
          </a:p>
        </p:txBody>
      </p:sp>
      <p:sp>
        <p:nvSpPr>
          <p:cNvPr id="240" name="Google Shape;240;p17"/>
          <p:cNvSpPr txBox="1"/>
          <p:nvPr/>
        </p:nvSpPr>
        <p:spPr>
          <a:xfrm>
            <a:off x="592762" y="3267601"/>
            <a:ext cx="1025525" cy="635000"/>
          </a:xfrm>
          <a:prstGeom prst="rect">
            <a:avLst/>
          </a:prstGeom>
          <a:noFill/>
          <a:ln>
            <a:noFill/>
          </a:ln>
        </p:spPr>
        <p:txBody>
          <a:bodyPr anchorCtr="0" anchor="t" bIns="0" lIns="0" spcFirstLastPara="1" rIns="0" wrap="square" tIns="12700">
            <a:spAutoFit/>
          </a:bodyPr>
          <a:lstStyle/>
          <a:p>
            <a:pPr indent="-635" lvl="0" marL="12700" marR="5080" rtl="0" algn="ctr">
              <a:lnSpc>
                <a:spcPct val="100000"/>
              </a:lnSpc>
              <a:spcBef>
                <a:spcPts val="0"/>
              </a:spcBef>
              <a:spcAft>
                <a:spcPts val="0"/>
              </a:spcAft>
              <a:buNone/>
            </a:pPr>
            <a:r>
              <a:rPr lang="en-US" sz="800">
                <a:latin typeface="Arial"/>
                <a:ea typeface="Arial"/>
                <a:cs typeface="Arial"/>
                <a:sym typeface="Arial"/>
              </a:rPr>
              <a:t>keterampilan yang  dimiliki: bermain  gitar, membuat kopi  dengan teknik manual  brew</a:t>
            </a:r>
            <a:endParaRPr sz="800">
              <a:latin typeface="Arial"/>
              <a:ea typeface="Arial"/>
              <a:cs typeface="Arial"/>
              <a:sym typeface="Arial"/>
            </a:endParaRPr>
          </a:p>
        </p:txBody>
      </p:sp>
      <p:sp>
        <p:nvSpPr>
          <p:cNvPr id="241" name="Google Shape;241;p17"/>
          <p:cNvSpPr txBox="1"/>
          <p:nvPr/>
        </p:nvSpPr>
        <p:spPr>
          <a:xfrm>
            <a:off x="5549653" y="4140356"/>
            <a:ext cx="1021715" cy="513080"/>
          </a:xfrm>
          <a:prstGeom prst="rect">
            <a:avLst/>
          </a:prstGeom>
          <a:noFill/>
          <a:ln>
            <a:noFill/>
          </a:ln>
        </p:spPr>
        <p:txBody>
          <a:bodyPr anchorCtr="0" anchor="t" bIns="0" lIns="0" spcFirstLastPara="1" rIns="0" wrap="square" tIns="12700">
            <a:spAutoFit/>
          </a:bodyPr>
          <a:lstStyle/>
          <a:p>
            <a:pPr indent="0" lvl="0" marL="12700" marR="5080" rtl="0" algn="ctr">
              <a:lnSpc>
                <a:spcPct val="100000"/>
              </a:lnSpc>
              <a:spcBef>
                <a:spcPts val="0"/>
              </a:spcBef>
              <a:spcAft>
                <a:spcPts val="0"/>
              </a:spcAft>
              <a:buNone/>
            </a:pPr>
            <a:r>
              <a:rPr lang="en-US" sz="800">
                <a:latin typeface="Arial"/>
                <a:ea typeface="Arial"/>
                <a:cs typeface="Arial"/>
                <a:sym typeface="Arial"/>
              </a:rPr>
              <a:t>Ingin menjadi pemain  basket timnas putri  atau punya kedai kopi  sendiri</a:t>
            </a:r>
            <a:endParaRPr sz="800">
              <a:latin typeface="Arial"/>
              <a:ea typeface="Arial"/>
              <a:cs typeface="Arial"/>
              <a:sym typeface="Arial"/>
            </a:endParaRPr>
          </a:p>
        </p:txBody>
      </p:sp>
      <p:sp>
        <p:nvSpPr>
          <p:cNvPr id="242" name="Google Shape;242;p17"/>
          <p:cNvSpPr txBox="1"/>
          <p:nvPr/>
        </p:nvSpPr>
        <p:spPr>
          <a:xfrm>
            <a:off x="1464323" y="4078701"/>
            <a:ext cx="1121410" cy="391160"/>
          </a:xfrm>
          <a:prstGeom prst="rect">
            <a:avLst/>
          </a:prstGeom>
          <a:noFill/>
          <a:ln>
            <a:noFill/>
          </a:ln>
        </p:spPr>
        <p:txBody>
          <a:bodyPr anchorCtr="0" anchor="t" bIns="0" lIns="0" spcFirstLastPara="1" rIns="0" wrap="square" tIns="12700">
            <a:spAutoFit/>
          </a:bodyPr>
          <a:lstStyle/>
          <a:p>
            <a:pPr indent="0" lvl="0" marL="12700" marR="5080" rtl="0" algn="ctr">
              <a:lnSpc>
                <a:spcPct val="100000"/>
              </a:lnSpc>
              <a:spcBef>
                <a:spcPts val="0"/>
              </a:spcBef>
              <a:spcAft>
                <a:spcPts val="0"/>
              </a:spcAft>
              <a:buNone/>
            </a:pPr>
            <a:r>
              <a:rPr lang="en-US" sz="800">
                <a:latin typeface="Arial"/>
                <a:ea typeface="Arial"/>
                <a:cs typeface="Arial"/>
                <a:sym typeface="Arial"/>
              </a:rPr>
              <a:t>keterampilan yang ingin  dikembangkan: merajut</a:t>
            </a:r>
            <a:endParaRPr sz="800">
              <a:latin typeface="Arial"/>
              <a:ea typeface="Arial"/>
              <a:cs typeface="Arial"/>
              <a:sym typeface="Arial"/>
            </a:endParaRPr>
          </a:p>
          <a:p>
            <a:pPr indent="0" lvl="0" marL="0" marR="0" rtl="0" algn="ctr">
              <a:lnSpc>
                <a:spcPct val="100000"/>
              </a:lnSpc>
              <a:spcBef>
                <a:spcPts val="0"/>
              </a:spcBef>
              <a:spcAft>
                <a:spcPts val="0"/>
              </a:spcAft>
              <a:buNone/>
            </a:pPr>
            <a:r>
              <a:rPr lang="en-US" sz="800">
                <a:latin typeface="Arial"/>
                <a:ea typeface="Arial"/>
                <a:cs typeface="Arial"/>
                <a:sym typeface="Arial"/>
              </a:rPr>
              <a:t>:)</a:t>
            </a:r>
            <a:endParaRPr sz="800">
              <a:latin typeface="Arial"/>
              <a:ea typeface="Arial"/>
              <a:cs typeface="Arial"/>
              <a:sym typeface="Arial"/>
            </a:endParaRPr>
          </a:p>
        </p:txBody>
      </p:sp>
      <p:sp>
        <p:nvSpPr>
          <p:cNvPr id="243" name="Google Shape;243;p17"/>
          <p:cNvSpPr txBox="1"/>
          <p:nvPr/>
        </p:nvSpPr>
        <p:spPr>
          <a:xfrm>
            <a:off x="683179" y="1939628"/>
            <a:ext cx="1077595" cy="513080"/>
          </a:xfrm>
          <a:prstGeom prst="rect">
            <a:avLst/>
          </a:prstGeom>
          <a:noFill/>
          <a:ln>
            <a:noFill/>
          </a:ln>
        </p:spPr>
        <p:txBody>
          <a:bodyPr anchorCtr="0" anchor="t" bIns="0" lIns="0" spcFirstLastPara="1" rIns="0" wrap="square" tIns="12700">
            <a:spAutoFit/>
          </a:bodyPr>
          <a:lstStyle/>
          <a:p>
            <a:pPr indent="0" lvl="0" marL="12065" marR="5080" rtl="0" algn="ctr">
              <a:lnSpc>
                <a:spcPct val="100000"/>
              </a:lnSpc>
              <a:spcBef>
                <a:spcPts val="0"/>
              </a:spcBef>
              <a:spcAft>
                <a:spcPts val="0"/>
              </a:spcAft>
              <a:buNone/>
            </a:pPr>
            <a:r>
              <a:rPr lang="en-US" sz="800">
                <a:latin typeface="Arial"/>
                <a:ea typeface="Arial"/>
                <a:cs typeface="Arial"/>
                <a:sym typeface="Arial"/>
              </a:rPr>
              <a:t>kemampuan yang ingin  dikembangkan: ingin  tahu lebih banyak  tentang mikrobiologi</a:t>
            </a:r>
            <a:endParaRPr sz="800">
              <a:latin typeface="Arial"/>
              <a:ea typeface="Arial"/>
              <a:cs typeface="Arial"/>
              <a:sym typeface="Arial"/>
            </a:endParaRPr>
          </a:p>
        </p:txBody>
      </p:sp>
      <p:sp>
        <p:nvSpPr>
          <p:cNvPr id="244" name="Google Shape;244;p17"/>
          <p:cNvSpPr txBox="1"/>
          <p:nvPr/>
        </p:nvSpPr>
        <p:spPr>
          <a:xfrm>
            <a:off x="481999" y="631773"/>
            <a:ext cx="720725" cy="339090"/>
          </a:xfrm>
          <a:prstGeom prst="rect">
            <a:avLst/>
          </a:prstGeom>
          <a:solidFill>
            <a:srgbClr val="1A9987"/>
          </a:solidFill>
          <a:ln>
            <a:noFill/>
          </a:ln>
        </p:spPr>
        <p:txBody>
          <a:bodyPr anchorCtr="0" anchor="t" bIns="0" lIns="0" spcFirstLastPara="1" rIns="0" wrap="square" tIns="80625">
            <a:spAutoFit/>
          </a:bodyPr>
          <a:lstStyle/>
          <a:p>
            <a:pPr indent="0" lvl="0" marL="142875" marR="0" rtl="0" algn="l">
              <a:lnSpc>
                <a:spcPct val="100000"/>
              </a:lnSpc>
              <a:spcBef>
                <a:spcPts val="0"/>
              </a:spcBef>
              <a:spcAft>
                <a:spcPts val="0"/>
              </a:spcAft>
              <a:buNone/>
            </a:pPr>
            <a:r>
              <a:rPr b="1" lang="en-US" sz="1000">
                <a:solidFill>
                  <a:srgbClr val="EFEFEF"/>
                </a:solidFill>
                <a:latin typeface="Times New Roman"/>
                <a:ea typeface="Times New Roman"/>
                <a:cs typeface="Times New Roman"/>
                <a:sym typeface="Times New Roman"/>
              </a:rPr>
              <a:t>Contoh</a:t>
            </a:r>
            <a:endParaRPr sz="1000">
              <a:latin typeface="Times New Roman"/>
              <a:ea typeface="Times New Roman"/>
              <a:cs typeface="Times New Roman"/>
              <a:sym typeface="Times New Roman"/>
            </a:endParaRPr>
          </a:p>
        </p:txBody>
      </p:sp>
      <p:sp>
        <p:nvSpPr>
          <p:cNvPr id="245" name="Google Shape;245;p17"/>
          <p:cNvSpPr txBox="1"/>
          <p:nvPr>
            <p:ph type="title"/>
          </p:nvPr>
        </p:nvSpPr>
        <p:spPr>
          <a:xfrm>
            <a:off x="3932813" y="459886"/>
            <a:ext cx="1259840" cy="2387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00">
                <a:solidFill>
                  <a:srgbClr val="000000"/>
                </a:solidFill>
              </a:rPr>
              <a:t>Siapakah Aku?</a:t>
            </a:r>
            <a:endParaRPr sz="1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9" name="Shape 249"/>
        <p:cNvGrpSpPr/>
        <p:nvPr/>
      </p:nvGrpSpPr>
      <p:grpSpPr>
        <a:xfrm>
          <a:off x="0" y="0"/>
          <a:ext cx="0" cy="0"/>
          <a:chOff x="0" y="0"/>
          <a:chExt cx="0" cy="0"/>
        </a:xfrm>
      </p:grpSpPr>
      <p:sp>
        <p:nvSpPr>
          <p:cNvPr id="250" name="Google Shape;250;p18"/>
          <p:cNvSpPr/>
          <p:nvPr/>
        </p:nvSpPr>
        <p:spPr>
          <a:xfrm>
            <a:off x="461974" y="387799"/>
            <a:ext cx="1368425" cy="3602354"/>
          </a:xfrm>
          <a:custGeom>
            <a:rect b="b" l="l" r="r" t="t"/>
            <a:pathLst>
              <a:path extrusionOk="0" h="3602354" w="1368425">
                <a:moveTo>
                  <a:pt x="1368297" y="3601792"/>
                </a:moveTo>
                <a:lnTo>
                  <a:pt x="0" y="3601792"/>
                </a:lnTo>
                <a:lnTo>
                  <a:pt x="0" y="0"/>
                </a:lnTo>
                <a:lnTo>
                  <a:pt x="1368297" y="0"/>
                </a:lnTo>
                <a:lnTo>
                  <a:pt x="1368297" y="3601792"/>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51" name="Google Shape;251;p18"/>
          <p:cNvSpPr txBox="1"/>
          <p:nvPr/>
        </p:nvSpPr>
        <p:spPr>
          <a:xfrm>
            <a:off x="547698" y="445584"/>
            <a:ext cx="328930" cy="48260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1" lang="en-US" sz="3000">
                <a:solidFill>
                  <a:srgbClr val="EFEFEF"/>
                </a:solidFill>
                <a:latin typeface="Times New Roman"/>
                <a:ea typeface="Times New Roman"/>
                <a:cs typeface="Times New Roman"/>
                <a:sym typeface="Times New Roman"/>
              </a:rPr>
              <a:t>4.</a:t>
            </a:r>
            <a:endParaRPr sz="3000">
              <a:latin typeface="Times New Roman"/>
              <a:ea typeface="Times New Roman"/>
              <a:cs typeface="Times New Roman"/>
              <a:sym typeface="Times New Roman"/>
            </a:endParaRPr>
          </a:p>
        </p:txBody>
      </p:sp>
      <p:sp>
        <p:nvSpPr>
          <p:cNvPr id="252" name="Google Shape;252;p18"/>
          <p:cNvSpPr txBox="1"/>
          <p:nvPr/>
        </p:nvSpPr>
        <p:spPr>
          <a:xfrm>
            <a:off x="547698" y="908879"/>
            <a:ext cx="1181735" cy="2954655"/>
          </a:xfrm>
          <a:prstGeom prst="rect">
            <a:avLst/>
          </a:prstGeom>
          <a:noFill/>
          <a:ln>
            <a:noFill/>
          </a:ln>
        </p:spPr>
        <p:txBody>
          <a:bodyPr anchorCtr="0" anchor="t" bIns="0" lIns="0" spcFirstLastPara="1" rIns="0" wrap="square" tIns="12700">
            <a:spAutoFit/>
          </a:bodyPr>
          <a:lstStyle/>
          <a:p>
            <a:pPr indent="0" lvl="0" marL="0" marR="81280" rtl="0" algn="l">
              <a:lnSpc>
                <a:spcPct val="100000"/>
              </a:lnSpc>
              <a:spcBef>
                <a:spcPts val="0"/>
              </a:spcBef>
              <a:spcAft>
                <a:spcPts val="0"/>
              </a:spcAft>
              <a:buNone/>
            </a:pPr>
            <a:r>
              <a:rPr b="1" lang="en-US" sz="1800">
                <a:solidFill>
                  <a:srgbClr val="EFEFEF"/>
                </a:solidFill>
                <a:latin typeface="Times New Roman"/>
                <a:ea typeface="Times New Roman"/>
                <a:cs typeface="Times New Roman"/>
                <a:sym typeface="Times New Roman"/>
              </a:rPr>
              <a:t>Identitas  Diri dan  Kelompok</a:t>
            </a:r>
            <a:endParaRPr sz="1800">
              <a:latin typeface="Times New Roman"/>
              <a:ea typeface="Times New Roman"/>
              <a:cs typeface="Times New Roman"/>
              <a:sym typeface="Times New Roman"/>
            </a:endParaRPr>
          </a:p>
          <a:p>
            <a:pPr indent="0" lvl="0" marL="0" marR="0" rtl="0" algn="l">
              <a:lnSpc>
                <a:spcPct val="100000"/>
              </a:lnSpc>
              <a:spcBef>
                <a:spcPts val="2180"/>
              </a:spcBef>
              <a:spcAft>
                <a:spcPts val="0"/>
              </a:spcAft>
              <a:buNone/>
            </a:pPr>
            <a:r>
              <a:rPr b="1" lang="en-US" sz="1200">
                <a:solidFill>
                  <a:srgbClr val="EFEFEF"/>
                </a:solidFill>
                <a:latin typeface="Times New Roman"/>
                <a:ea typeface="Times New Roman"/>
                <a:cs typeface="Times New Roman"/>
                <a:sym typeface="Times New Roman"/>
              </a:rPr>
              <a:t>Waktu: 180</a:t>
            </a:r>
            <a:endParaRPr sz="1200">
              <a:latin typeface="Times New Roman"/>
              <a:ea typeface="Times New Roman"/>
              <a:cs typeface="Times New Roman"/>
              <a:sym typeface="Times New Roman"/>
            </a:endParaRPr>
          </a:p>
          <a:p>
            <a:pPr indent="0" lvl="0" marL="0" marR="8763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menit/ 4 JP  Bahan: Lembar  kerja pemetaan  identitas diri,  alat tulis, alat  warna</a:t>
            </a:r>
            <a:endParaRPr sz="1200">
              <a:latin typeface="Times New Roman"/>
              <a:ea typeface="Times New Roman"/>
              <a:cs typeface="Times New Roman"/>
              <a:sym typeface="Times New Roman"/>
            </a:endParaRPr>
          </a:p>
          <a:p>
            <a:pPr indent="0" lvl="0" marL="0" marR="508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Peran Guru:  Narasumber dan  Fasilitator</a:t>
            </a:r>
            <a:endParaRPr sz="1200">
              <a:latin typeface="Times New Roman"/>
              <a:ea typeface="Times New Roman"/>
              <a:cs typeface="Times New Roman"/>
              <a:sym typeface="Times New Roman"/>
            </a:endParaRPr>
          </a:p>
        </p:txBody>
      </p:sp>
      <p:sp>
        <p:nvSpPr>
          <p:cNvPr id="253" name="Google Shape;253;p18"/>
          <p:cNvSpPr txBox="1"/>
          <p:nvPr/>
        </p:nvSpPr>
        <p:spPr>
          <a:xfrm>
            <a:off x="2065841" y="238494"/>
            <a:ext cx="76327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Pelaksanaan</a:t>
            </a:r>
            <a:endParaRPr sz="1000">
              <a:latin typeface="Times New Roman"/>
              <a:ea typeface="Times New Roman"/>
              <a:cs typeface="Times New Roman"/>
              <a:sym typeface="Times New Roman"/>
            </a:endParaRPr>
          </a:p>
        </p:txBody>
      </p:sp>
      <p:sp>
        <p:nvSpPr>
          <p:cNvPr id="254" name="Google Shape;254;p18"/>
          <p:cNvSpPr txBox="1"/>
          <p:nvPr/>
        </p:nvSpPr>
        <p:spPr>
          <a:xfrm>
            <a:off x="2199229" y="390894"/>
            <a:ext cx="4009390" cy="4445000"/>
          </a:xfrm>
          <a:prstGeom prst="rect">
            <a:avLst/>
          </a:prstGeom>
          <a:noFill/>
          <a:ln>
            <a:noFill/>
          </a:ln>
        </p:spPr>
        <p:txBody>
          <a:bodyPr anchorCtr="0" anchor="t" bIns="0" lIns="0" spcFirstLastPara="1" rIns="0" wrap="square" tIns="12700">
            <a:spAutoFit/>
          </a:bodyPr>
          <a:lstStyle/>
          <a:p>
            <a:pPr indent="-323850" lvl="0" marL="335915" marR="175895"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Guru melihat dan memberi masukan atas lembar kerja peserta  didik, kemudian menceritakan bahwa identitas diri dapat  dipengaruhi oleh orang terdekat, seperti keluarga, teman,  tetangga, dlsb.</a:t>
            </a:r>
            <a:endParaRPr sz="1000">
              <a:latin typeface="Arial"/>
              <a:ea typeface="Arial"/>
              <a:cs typeface="Arial"/>
              <a:sym typeface="Arial"/>
            </a:endParaRPr>
          </a:p>
          <a:p>
            <a:pPr indent="-323850" lvl="0" marL="335915" marR="10287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Setelah selesai, peserta didik diminta untuk menyimpan lembar  kerja dengan baik atau mendokumentasikan lembar kerja  tersebut agar dapat dipakai kembali pada kegiatan berikutnya.</a:t>
            </a:r>
            <a:endParaRPr sz="1000">
              <a:latin typeface="Arial"/>
              <a:ea typeface="Arial"/>
              <a:cs typeface="Arial"/>
              <a:sym typeface="Arial"/>
            </a:endParaRPr>
          </a:p>
          <a:p>
            <a:pPr indent="-323850" lvl="0" marL="335915" marR="7493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Guru mengajak peserta didik untuk memetakan identitas  kelompok di mana ia bergabung, misalnya: tim paskibra, basket,  teman bermain dan mengerjakan tugas bersama, bahkan teman  yang sering kumpul bersama di warung depan sekolah (peserta  didik memilih satu kelompok saja)</a:t>
            </a:r>
            <a:endParaRPr sz="1000">
              <a:latin typeface="Arial"/>
              <a:ea typeface="Arial"/>
              <a:cs typeface="Arial"/>
              <a:sym typeface="Arial"/>
            </a:endParaRPr>
          </a:p>
          <a:p>
            <a:pPr indent="-323850" lvl="0" marL="335915" marR="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Di dalam lembar kerja terdapat pertanyaan pemantik, seperti:</a:t>
            </a:r>
            <a:endParaRPr sz="1000">
              <a:latin typeface="Arial"/>
              <a:ea typeface="Arial"/>
              <a:cs typeface="Arial"/>
              <a:sym typeface="Arial"/>
            </a:endParaRPr>
          </a:p>
          <a:p>
            <a:pPr indent="-322580" lvl="1" marL="793115" marR="0" rtl="0" algn="l">
              <a:lnSpc>
                <a:spcPct val="100000"/>
              </a:lnSpc>
              <a:spcBef>
                <a:spcPts val="0"/>
              </a:spcBef>
              <a:spcAft>
                <a:spcPts val="0"/>
              </a:spcAft>
              <a:buSzPts val="1000"/>
              <a:buFont typeface="Arial"/>
              <a:buAutoNum type="alphaLcPeriod"/>
            </a:pPr>
            <a:r>
              <a:rPr b="0" i="0" lang="en-US" sz="1000" u="none" cap="none" strike="noStrike">
                <a:latin typeface="Arial"/>
                <a:ea typeface="Arial"/>
                <a:cs typeface="Arial"/>
                <a:sym typeface="Arial"/>
              </a:rPr>
              <a:t>Siapa saja anggota dalam kelompok tersebut?</a:t>
            </a:r>
            <a:endParaRPr b="0" i="0" sz="1000" u="none" cap="none" strike="noStrike">
              <a:latin typeface="Arial"/>
              <a:ea typeface="Arial"/>
              <a:cs typeface="Arial"/>
              <a:sym typeface="Arial"/>
            </a:endParaRPr>
          </a:p>
          <a:p>
            <a:pPr indent="-330200" lvl="1" marL="793115" marR="0" rtl="0" algn="l">
              <a:lnSpc>
                <a:spcPct val="100000"/>
              </a:lnSpc>
              <a:spcBef>
                <a:spcPts val="0"/>
              </a:spcBef>
              <a:spcAft>
                <a:spcPts val="0"/>
              </a:spcAft>
              <a:buSzPts val="1000"/>
              <a:buFont typeface="Arial"/>
              <a:buAutoNum type="alphaLcPeriod"/>
            </a:pPr>
            <a:r>
              <a:rPr b="0" i="0" lang="en-US" sz="1000" u="none" cap="none" strike="noStrike">
                <a:latin typeface="Arial"/>
                <a:ea typeface="Arial"/>
                <a:cs typeface="Arial"/>
                <a:sym typeface="Arial"/>
              </a:rPr>
              <a:t>Apa kekuatan / potensi / kelebihan yang dimiliki teman</a:t>
            </a:r>
            <a:endParaRPr b="0" i="0" sz="1000" u="none" cap="none" strike="noStrike">
              <a:latin typeface="Arial"/>
              <a:ea typeface="Arial"/>
              <a:cs typeface="Arial"/>
              <a:sym typeface="Arial"/>
            </a:endParaRPr>
          </a:p>
          <a:p>
            <a:pPr indent="-320040" lvl="1" marL="793115" marR="294005" rtl="0" algn="l">
              <a:lnSpc>
                <a:spcPct val="100000"/>
              </a:lnSpc>
              <a:spcBef>
                <a:spcPts val="0"/>
              </a:spcBef>
              <a:spcAft>
                <a:spcPts val="0"/>
              </a:spcAft>
              <a:buSzPts val="1000"/>
              <a:buFont typeface="Arial"/>
              <a:buAutoNum type="alphaLcPeriod"/>
            </a:pPr>
            <a:r>
              <a:rPr b="0" i="0" lang="en-US" sz="1000" u="none" cap="none" strike="noStrike">
                <a:latin typeface="Arial"/>
                <a:ea typeface="Arial"/>
                <a:cs typeface="Arial"/>
                <a:sym typeface="Arial"/>
              </a:rPr>
              <a:t>Bahasa apa yang sering digunakan? Jargon apa yang  sering muncul?</a:t>
            </a:r>
            <a:endParaRPr b="0" i="0" sz="1000" u="none" cap="none" strike="noStrike">
              <a:latin typeface="Arial"/>
              <a:ea typeface="Arial"/>
              <a:cs typeface="Arial"/>
              <a:sym typeface="Arial"/>
            </a:endParaRPr>
          </a:p>
          <a:p>
            <a:pPr indent="-331470" lvl="1" marL="793115" marR="5080" rtl="0" algn="l">
              <a:lnSpc>
                <a:spcPct val="100000"/>
              </a:lnSpc>
              <a:spcBef>
                <a:spcPts val="0"/>
              </a:spcBef>
              <a:spcAft>
                <a:spcPts val="0"/>
              </a:spcAft>
              <a:buSzPts val="1000"/>
              <a:buFont typeface="Arial"/>
              <a:buAutoNum type="alphaLcPeriod"/>
            </a:pPr>
            <a:r>
              <a:rPr b="0" i="0" lang="en-US" sz="1000" u="none" cap="none" strike="noStrike">
                <a:latin typeface="Arial"/>
                <a:ea typeface="Arial"/>
                <a:cs typeface="Arial"/>
                <a:sym typeface="Arial"/>
              </a:rPr>
              <a:t>Kegiatan apa yang sering dilakukan bersama-sama, relasi  seperti apa yang dibangun?</a:t>
            </a:r>
            <a:endParaRPr b="0" i="0" sz="1000" u="none" cap="none" strike="noStrike">
              <a:latin typeface="Arial"/>
              <a:ea typeface="Arial"/>
              <a:cs typeface="Arial"/>
              <a:sym typeface="Arial"/>
            </a:endParaRPr>
          </a:p>
          <a:p>
            <a:pPr indent="-320675" lvl="1" marL="793115" marR="573405" rtl="0" algn="l">
              <a:lnSpc>
                <a:spcPct val="100000"/>
              </a:lnSpc>
              <a:spcBef>
                <a:spcPts val="0"/>
              </a:spcBef>
              <a:spcAft>
                <a:spcPts val="0"/>
              </a:spcAft>
              <a:buSzPts val="1000"/>
              <a:buFont typeface="Arial"/>
              <a:buAutoNum type="alphaLcPeriod"/>
            </a:pPr>
            <a:r>
              <a:rPr b="0" i="0" lang="en-US" sz="1000" u="none" cap="none" strike="noStrike">
                <a:latin typeface="Arial"/>
                <a:ea typeface="Arial"/>
                <a:cs typeface="Arial"/>
                <a:sym typeface="Arial"/>
              </a:rPr>
              <a:t>Apakah ada tantangan yang pernah dihadapi  bersama-sama? Misalnya lomba, pertandingan,  mengerjakan tugas bersama dlsb.</a:t>
            </a:r>
            <a:endParaRPr b="0" i="0" sz="1000" u="none" cap="none" strike="noStrike">
              <a:latin typeface="Arial"/>
              <a:ea typeface="Arial"/>
              <a:cs typeface="Arial"/>
              <a:sym typeface="Arial"/>
            </a:endParaRPr>
          </a:p>
          <a:p>
            <a:pPr indent="-323850" lvl="0" marL="335915" marR="59689"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Setelah selesai, guru kemudian menceritakan bahwa sebuah  kelompok dapat membentuk budaya yang dibutuhkan oleh  kelompok itu sendiri, lalu mengajak peserta didik untuk melihat  identitas kelompok masyarakat adat di Gunung Nausus, Molo,  Timur Tengah Selatan, NTT.</a:t>
            </a:r>
            <a:endParaRPr sz="1000">
              <a:latin typeface="Arial"/>
              <a:ea typeface="Arial"/>
              <a:cs typeface="Arial"/>
              <a:sym typeface="Arial"/>
            </a:endParaRPr>
          </a:p>
          <a:p>
            <a:pPr indent="-323850" lvl="0" marL="335915" marR="210184"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Guru bersama dengan peserta didik mereﬂeksikan video yang  telah ditonton</a:t>
            </a:r>
            <a:endParaRPr sz="1000">
              <a:latin typeface="Arial"/>
              <a:ea typeface="Arial"/>
              <a:cs typeface="Arial"/>
              <a:sym typeface="Arial"/>
            </a:endParaRPr>
          </a:p>
        </p:txBody>
      </p:sp>
      <p:sp>
        <p:nvSpPr>
          <p:cNvPr id="255" name="Google Shape;255;p18"/>
          <p:cNvSpPr txBox="1"/>
          <p:nvPr/>
        </p:nvSpPr>
        <p:spPr>
          <a:xfrm>
            <a:off x="6487962" y="387799"/>
            <a:ext cx="2204085" cy="2955290"/>
          </a:xfrm>
          <a:prstGeom prst="rect">
            <a:avLst/>
          </a:prstGeom>
          <a:solidFill>
            <a:srgbClr val="EFEFEF"/>
          </a:solidFill>
          <a:ln>
            <a:noFill/>
          </a:ln>
        </p:spPr>
        <p:txBody>
          <a:bodyPr anchorCtr="0" anchor="t" bIns="0" lIns="0" spcFirstLastPara="1" rIns="0" wrap="square" tIns="80625">
            <a:spAutoFit/>
          </a:bodyPr>
          <a:lstStyle/>
          <a:p>
            <a:pPr indent="0" lvl="0" marL="85090" marR="0" rtl="0" algn="l">
              <a:lnSpc>
                <a:spcPct val="100000"/>
              </a:lnSpc>
              <a:spcBef>
                <a:spcPts val="0"/>
              </a:spcBef>
              <a:spcAft>
                <a:spcPts val="0"/>
              </a:spcAft>
              <a:buNone/>
            </a:pPr>
            <a:r>
              <a:rPr b="1" lang="en-US" sz="1000">
                <a:latin typeface="Times New Roman"/>
                <a:ea typeface="Times New Roman"/>
                <a:cs typeface="Times New Roman"/>
                <a:sym typeface="Times New Roman"/>
              </a:rPr>
              <a:t>Materi untuk Guru:</a:t>
            </a:r>
            <a:endParaRPr sz="1000">
              <a:latin typeface="Times New Roman"/>
              <a:ea typeface="Times New Roman"/>
              <a:cs typeface="Times New Roman"/>
              <a:sym typeface="Times New Roman"/>
            </a:endParaRPr>
          </a:p>
          <a:p>
            <a:pPr indent="0" lvl="0" marL="85090" marR="77470" rtl="0" algn="l">
              <a:lnSpc>
                <a:spcPct val="100000"/>
              </a:lnSpc>
              <a:spcBef>
                <a:spcPts val="1200"/>
              </a:spcBef>
              <a:spcAft>
                <a:spcPts val="0"/>
              </a:spcAft>
              <a:buNone/>
            </a:pPr>
            <a:r>
              <a:rPr b="1" lang="en-US" sz="1000">
                <a:latin typeface="Times New Roman"/>
                <a:ea typeface="Times New Roman"/>
                <a:cs typeface="Times New Roman"/>
                <a:sym typeface="Times New Roman"/>
              </a:rPr>
              <a:t>“</a:t>
            </a:r>
            <a:r>
              <a:rPr lang="en-US" sz="1000">
                <a:latin typeface="Arial"/>
                <a:ea typeface="Arial"/>
                <a:cs typeface="Arial"/>
                <a:sym typeface="Arial"/>
              </a:rPr>
              <a:t>Satu Indonesia Bersama Aleta  Baun, Pejuang Lingkungan Hidup  dari Timor”  </a:t>
            </a:r>
            <a:r>
              <a:rPr b="1" lang="en-US" sz="1000" u="sng">
                <a:solidFill>
                  <a:srgbClr val="1C3677"/>
                </a:solidFill>
                <a:latin typeface="Times New Roman"/>
                <a:ea typeface="Times New Roman"/>
                <a:cs typeface="Times New Roman"/>
                <a:sym typeface="Times New Roman"/>
                <a:hlinkClick r:id="rId3">
                  <a:extLst>
                    <a:ext uri="{A12FA001-AC4F-418D-AE19-62706E023703}">
                      <ahyp:hlinkClr val="tx"/>
                    </a:ext>
                  </a:extLst>
                </a:hlinkClick>
              </a:rPr>
              <a:t>https://www.youtube.com/watch?v= </a:t>
            </a:r>
            <a:r>
              <a:rPr b="1" lang="en-US" sz="1000">
                <a:solidFill>
                  <a:srgbClr val="1C3677"/>
                </a:solidFill>
                <a:latin typeface="Times New Roman"/>
                <a:ea typeface="Times New Roman"/>
                <a:cs typeface="Times New Roman"/>
                <a:sym typeface="Times New Roman"/>
              </a:rPr>
              <a:t> </a:t>
            </a:r>
            <a:r>
              <a:rPr b="1" lang="en-US" sz="1000" u="sng">
                <a:solidFill>
                  <a:srgbClr val="1C3677"/>
                </a:solidFill>
                <a:latin typeface="Times New Roman"/>
                <a:ea typeface="Times New Roman"/>
                <a:cs typeface="Times New Roman"/>
                <a:sym typeface="Times New Roman"/>
                <a:hlinkClick r:id="rId4">
                  <a:extLst>
                    <a:ext uri="{A12FA001-AC4F-418D-AE19-62706E023703}">
                      <ahyp:hlinkClr val="tx"/>
                    </a:ext>
                  </a:extLst>
                </a:hlinkClick>
              </a:rPr>
              <a:t>3BxH_pu00XM</a:t>
            </a:r>
            <a:endParaRPr sz="1000">
              <a:latin typeface="Times New Roman"/>
              <a:ea typeface="Times New Roman"/>
              <a:cs typeface="Times New Roman"/>
              <a:sym typeface="Times New Roman"/>
            </a:endParaRPr>
          </a:p>
          <a:p>
            <a:pPr indent="0" lvl="0" marL="85090" marR="0" rtl="0" algn="l">
              <a:lnSpc>
                <a:spcPct val="100000"/>
              </a:lnSpc>
              <a:spcBef>
                <a:spcPts val="1200"/>
              </a:spcBef>
              <a:spcAft>
                <a:spcPts val="0"/>
              </a:spcAft>
              <a:buNone/>
            </a:pPr>
            <a:r>
              <a:rPr b="1" lang="en-US" sz="1000">
                <a:latin typeface="Times New Roman"/>
                <a:ea typeface="Times New Roman"/>
                <a:cs typeface="Times New Roman"/>
                <a:sym typeface="Times New Roman"/>
              </a:rPr>
              <a:t>Video untuk peserta didik:</a:t>
            </a:r>
            <a:endParaRPr sz="1000">
              <a:latin typeface="Times New Roman"/>
              <a:ea typeface="Times New Roman"/>
              <a:cs typeface="Times New Roman"/>
              <a:sym typeface="Times New Roman"/>
            </a:endParaRPr>
          </a:p>
          <a:p>
            <a:pPr indent="0" lvl="0" marL="85090" marR="77470" rtl="0" algn="l">
              <a:lnSpc>
                <a:spcPct val="100000"/>
              </a:lnSpc>
              <a:spcBef>
                <a:spcPts val="0"/>
              </a:spcBef>
              <a:spcAft>
                <a:spcPts val="0"/>
              </a:spcAft>
              <a:buNone/>
            </a:pPr>
            <a:r>
              <a:rPr lang="en-US" sz="1000">
                <a:latin typeface="Arial"/>
                <a:ea typeface="Arial"/>
                <a:cs typeface="Arial"/>
                <a:sym typeface="Arial"/>
              </a:rPr>
              <a:t>“Film Dokumenter | Nausus”  </a:t>
            </a:r>
            <a:r>
              <a:rPr b="1" lang="en-US" sz="1000" u="sng">
                <a:solidFill>
                  <a:srgbClr val="1C3677"/>
                </a:solidFill>
                <a:latin typeface="Times New Roman"/>
                <a:ea typeface="Times New Roman"/>
                <a:cs typeface="Times New Roman"/>
                <a:sym typeface="Times New Roman"/>
                <a:hlinkClick r:id="rId5">
                  <a:extLst>
                    <a:ext uri="{A12FA001-AC4F-418D-AE19-62706E023703}">
                      <ahyp:hlinkClr val="tx"/>
                    </a:ext>
                  </a:extLst>
                </a:hlinkClick>
              </a:rPr>
              <a:t>https://www.youtube.com/watch?v= </a:t>
            </a:r>
            <a:r>
              <a:rPr b="1" lang="en-US" sz="1000">
                <a:solidFill>
                  <a:srgbClr val="1C3677"/>
                </a:solidFill>
                <a:latin typeface="Times New Roman"/>
                <a:ea typeface="Times New Roman"/>
                <a:cs typeface="Times New Roman"/>
                <a:sym typeface="Times New Roman"/>
              </a:rPr>
              <a:t> </a:t>
            </a:r>
            <a:r>
              <a:rPr b="1" lang="en-US" sz="1000" u="sng">
                <a:solidFill>
                  <a:srgbClr val="1C3677"/>
                </a:solidFill>
                <a:latin typeface="Times New Roman"/>
                <a:ea typeface="Times New Roman"/>
                <a:cs typeface="Times New Roman"/>
                <a:sym typeface="Times New Roman"/>
                <a:hlinkClick r:id="rId6">
                  <a:extLst>
                    <a:ext uri="{A12FA001-AC4F-418D-AE19-62706E023703}">
                      <ahyp:hlinkClr val="tx"/>
                    </a:ext>
                  </a:extLst>
                </a:hlinkClick>
              </a:rPr>
              <a:t>w43mH71TnuI</a:t>
            </a:r>
            <a:endParaRPr sz="1000">
              <a:latin typeface="Times New Roman"/>
              <a:ea typeface="Times New Roman"/>
              <a:cs typeface="Times New Roman"/>
              <a:sym typeface="Times New Roman"/>
            </a:endParaRPr>
          </a:p>
          <a:p>
            <a:pPr indent="0" lvl="0" marL="85090" marR="0" rtl="0" algn="l">
              <a:lnSpc>
                <a:spcPct val="100000"/>
              </a:lnSpc>
              <a:spcBef>
                <a:spcPts val="1200"/>
              </a:spcBef>
              <a:spcAft>
                <a:spcPts val="0"/>
              </a:spcAft>
              <a:buNone/>
            </a:pPr>
            <a:r>
              <a:rPr b="1" lang="en-US" sz="1000">
                <a:latin typeface="Times New Roman"/>
                <a:ea typeface="Times New Roman"/>
                <a:cs typeface="Times New Roman"/>
                <a:sym typeface="Times New Roman"/>
              </a:rPr>
              <a:t>Objektif:</a:t>
            </a:r>
            <a:endParaRPr sz="1000">
              <a:latin typeface="Times New Roman"/>
              <a:ea typeface="Times New Roman"/>
              <a:cs typeface="Times New Roman"/>
              <a:sym typeface="Times New Roman"/>
            </a:endParaRPr>
          </a:p>
          <a:p>
            <a:pPr indent="-276225" lvl="0" marL="542290" marR="273685" rtl="0" algn="l">
              <a:lnSpc>
                <a:spcPct val="100000"/>
              </a:lnSpc>
              <a:spcBef>
                <a:spcPts val="0"/>
              </a:spcBef>
              <a:spcAft>
                <a:spcPts val="0"/>
              </a:spcAft>
              <a:buNone/>
            </a:pPr>
            <a:r>
              <a:rPr lang="en-US" sz="1000">
                <a:latin typeface="Arial"/>
                <a:ea typeface="Arial"/>
                <a:cs typeface="Arial"/>
                <a:sym typeface="Arial"/>
              </a:rPr>
              <a:t>-	peserta didik mampu  mengenali dan  mengidentiﬁkasi bentuk  sebuah kelompok</a:t>
            </a:r>
            <a:endParaRPr sz="1000">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9" name="Shape 259"/>
        <p:cNvGrpSpPr/>
        <p:nvPr/>
      </p:nvGrpSpPr>
      <p:grpSpPr>
        <a:xfrm>
          <a:off x="0" y="0"/>
          <a:ext cx="0" cy="0"/>
          <a:chOff x="0" y="0"/>
          <a:chExt cx="0" cy="0"/>
        </a:xfrm>
      </p:grpSpPr>
      <p:sp>
        <p:nvSpPr>
          <p:cNvPr id="260" name="Google Shape;260;p19"/>
          <p:cNvSpPr/>
          <p:nvPr/>
        </p:nvSpPr>
        <p:spPr>
          <a:xfrm>
            <a:off x="210149" y="211799"/>
            <a:ext cx="8724265" cy="4719955"/>
          </a:xfrm>
          <a:custGeom>
            <a:rect b="b" l="l" r="r" t="t"/>
            <a:pathLst>
              <a:path extrusionOk="0" h="4719955" w="8724265">
                <a:moveTo>
                  <a:pt x="0" y="0"/>
                </a:moveTo>
                <a:lnTo>
                  <a:pt x="8723682" y="0"/>
                </a:lnTo>
                <a:lnTo>
                  <a:pt x="8723682" y="4719890"/>
                </a:lnTo>
                <a:lnTo>
                  <a:pt x="0" y="4719890"/>
                </a:lnTo>
                <a:lnTo>
                  <a:pt x="0" y="0"/>
                </a:lnTo>
                <a:close/>
              </a:path>
            </a:pathLst>
          </a:custGeom>
          <a:noFill/>
          <a:ln cap="flat" cmpd="sng" w="38075">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61" name="Google Shape;261;p19"/>
          <p:cNvSpPr txBox="1"/>
          <p:nvPr>
            <p:ph type="title"/>
          </p:nvPr>
        </p:nvSpPr>
        <p:spPr>
          <a:xfrm>
            <a:off x="3678401" y="425161"/>
            <a:ext cx="1729739" cy="2387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00">
                <a:solidFill>
                  <a:srgbClr val="000000"/>
                </a:solidFill>
              </a:rPr>
              <a:t>Kelompok MADING</a:t>
            </a:r>
            <a:endParaRPr sz="1400"/>
          </a:p>
        </p:txBody>
      </p:sp>
      <p:sp>
        <p:nvSpPr>
          <p:cNvPr id="262" name="Google Shape;262;p19"/>
          <p:cNvSpPr/>
          <p:nvPr/>
        </p:nvSpPr>
        <p:spPr>
          <a:xfrm>
            <a:off x="638140" y="3488652"/>
            <a:ext cx="479074" cy="64029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63" name="Google Shape;263;p19"/>
          <p:cNvSpPr txBox="1"/>
          <p:nvPr/>
        </p:nvSpPr>
        <p:spPr>
          <a:xfrm>
            <a:off x="688176" y="4069437"/>
            <a:ext cx="34099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00">
                <a:latin typeface="Arial"/>
                <a:ea typeface="Arial"/>
                <a:cs typeface="Arial"/>
                <a:sym typeface="Arial"/>
              </a:rPr>
              <a:t>Rizky</a:t>
            </a:r>
            <a:endParaRPr sz="1000">
              <a:latin typeface="Arial"/>
              <a:ea typeface="Arial"/>
              <a:cs typeface="Arial"/>
              <a:sym typeface="Arial"/>
            </a:endParaRPr>
          </a:p>
        </p:txBody>
      </p:sp>
      <p:sp>
        <p:nvSpPr>
          <p:cNvPr id="264" name="Google Shape;264;p19"/>
          <p:cNvSpPr/>
          <p:nvPr/>
        </p:nvSpPr>
        <p:spPr>
          <a:xfrm>
            <a:off x="2705098" y="1894477"/>
            <a:ext cx="480737" cy="64341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65" name="Google Shape;265;p19"/>
          <p:cNvSpPr txBox="1"/>
          <p:nvPr/>
        </p:nvSpPr>
        <p:spPr>
          <a:xfrm>
            <a:off x="2824932" y="2496319"/>
            <a:ext cx="24828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00">
                <a:latin typeface="Arial"/>
                <a:ea typeface="Arial"/>
                <a:cs typeface="Arial"/>
                <a:sym typeface="Arial"/>
              </a:rPr>
              <a:t>Edo</a:t>
            </a:r>
            <a:endParaRPr sz="1000">
              <a:latin typeface="Arial"/>
              <a:ea typeface="Arial"/>
              <a:cs typeface="Arial"/>
              <a:sym typeface="Arial"/>
            </a:endParaRPr>
          </a:p>
        </p:txBody>
      </p:sp>
      <p:sp>
        <p:nvSpPr>
          <p:cNvPr id="266" name="Google Shape;266;p19"/>
          <p:cNvSpPr/>
          <p:nvPr/>
        </p:nvSpPr>
        <p:spPr>
          <a:xfrm>
            <a:off x="2693454" y="2978882"/>
            <a:ext cx="480737" cy="666902"/>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67" name="Google Shape;267;p19"/>
          <p:cNvSpPr txBox="1"/>
          <p:nvPr/>
        </p:nvSpPr>
        <p:spPr>
          <a:xfrm>
            <a:off x="2784118" y="3607713"/>
            <a:ext cx="32956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00">
                <a:latin typeface="Arial"/>
                <a:ea typeface="Arial"/>
                <a:cs typeface="Arial"/>
                <a:sym typeface="Arial"/>
              </a:rPr>
              <a:t>Raisa</a:t>
            </a:r>
            <a:endParaRPr sz="1000">
              <a:latin typeface="Arial"/>
              <a:ea typeface="Arial"/>
              <a:cs typeface="Arial"/>
              <a:sym typeface="Arial"/>
            </a:endParaRPr>
          </a:p>
        </p:txBody>
      </p:sp>
      <p:sp>
        <p:nvSpPr>
          <p:cNvPr id="268" name="Google Shape;268;p19"/>
          <p:cNvSpPr/>
          <p:nvPr/>
        </p:nvSpPr>
        <p:spPr>
          <a:xfrm>
            <a:off x="597425" y="2302947"/>
            <a:ext cx="479074" cy="655094"/>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69" name="Google Shape;269;p19"/>
          <p:cNvSpPr txBox="1"/>
          <p:nvPr/>
        </p:nvSpPr>
        <p:spPr>
          <a:xfrm>
            <a:off x="627117" y="2905979"/>
            <a:ext cx="46355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00">
                <a:latin typeface="Arial"/>
                <a:ea typeface="Arial"/>
                <a:cs typeface="Arial"/>
                <a:sym typeface="Arial"/>
              </a:rPr>
              <a:t>Fahrani</a:t>
            </a:r>
            <a:endParaRPr sz="1000">
              <a:latin typeface="Arial"/>
              <a:ea typeface="Arial"/>
              <a:cs typeface="Arial"/>
              <a:sym typeface="Arial"/>
            </a:endParaRPr>
          </a:p>
        </p:txBody>
      </p:sp>
      <p:sp>
        <p:nvSpPr>
          <p:cNvPr id="270" name="Google Shape;270;p19"/>
          <p:cNvSpPr/>
          <p:nvPr/>
        </p:nvSpPr>
        <p:spPr>
          <a:xfrm>
            <a:off x="591566" y="1078376"/>
            <a:ext cx="480735" cy="696761"/>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71" name="Google Shape;271;p19"/>
          <p:cNvSpPr txBox="1"/>
          <p:nvPr/>
        </p:nvSpPr>
        <p:spPr>
          <a:xfrm>
            <a:off x="665198" y="1730139"/>
            <a:ext cx="38735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00">
                <a:latin typeface="Arial"/>
                <a:ea typeface="Arial"/>
                <a:cs typeface="Arial"/>
                <a:sym typeface="Arial"/>
              </a:rPr>
              <a:t>Shinta</a:t>
            </a:r>
            <a:endParaRPr sz="1000">
              <a:latin typeface="Arial"/>
              <a:ea typeface="Arial"/>
              <a:cs typeface="Arial"/>
              <a:sym typeface="Arial"/>
            </a:endParaRPr>
          </a:p>
        </p:txBody>
      </p:sp>
      <p:sp>
        <p:nvSpPr>
          <p:cNvPr id="272" name="Google Shape;272;p19"/>
          <p:cNvSpPr/>
          <p:nvPr/>
        </p:nvSpPr>
        <p:spPr>
          <a:xfrm>
            <a:off x="1168510" y="1068381"/>
            <a:ext cx="1276985" cy="668655"/>
          </a:xfrm>
          <a:custGeom>
            <a:rect b="b" l="l" r="r" t="t"/>
            <a:pathLst>
              <a:path extrusionOk="0" h="668655" w="1276985">
                <a:moveTo>
                  <a:pt x="119316" y="668289"/>
                </a:moveTo>
                <a:lnTo>
                  <a:pt x="163046" y="537267"/>
                </a:lnTo>
                <a:lnTo>
                  <a:pt x="119399" y="509853"/>
                </a:lnTo>
                <a:lnTo>
                  <a:pt x="82543" y="480763"/>
                </a:lnTo>
                <a:lnTo>
                  <a:pt x="52474" y="450281"/>
                </a:lnTo>
                <a:lnTo>
                  <a:pt x="29189" y="418691"/>
                </a:lnTo>
                <a:lnTo>
                  <a:pt x="2956" y="353313"/>
                </a:lnTo>
                <a:lnTo>
                  <a:pt x="0" y="320092"/>
                </a:lnTo>
                <a:lnTo>
                  <a:pt x="3813" y="286893"/>
                </a:lnTo>
                <a:lnTo>
                  <a:pt x="31731" y="221693"/>
                </a:lnTo>
                <a:lnTo>
                  <a:pt x="55829" y="190258"/>
                </a:lnTo>
                <a:lnTo>
                  <a:pt x="86682" y="159976"/>
                </a:lnTo>
                <a:lnTo>
                  <a:pt x="124285" y="131131"/>
                </a:lnTo>
                <a:lnTo>
                  <a:pt x="168636" y="104006"/>
                </a:lnTo>
                <a:lnTo>
                  <a:pt x="207075" y="84627"/>
                </a:lnTo>
                <a:lnTo>
                  <a:pt x="247981" y="67213"/>
                </a:lnTo>
                <a:lnTo>
                  <a:pt x="291091" y="51773"/>
                </a:lnTo>
                <a:lnTo>
                  <a:pt x="336143" y="38320"/>
                </a:lnTo>
                <a:lnTo>
                  <a:pt x="382874" y="26867"/>
                </a:lnTo>
                <a:lnTo>
                  <a:pt x="431022" y="17424"/>
                </a:lnTo>
                <a:lnTo>
                  <a:pt x="480324" y="10004"/>
                </a:lnTo>
                <a:lnTo>
                  <a:pt x="530516" y="4619"/>
                </a:lnTo>
                <a:lnTo>
                  <a:pt x="581338" y="1280"/>
                </a:lnTo>
                <a:lnTo>
                  <a:pt x="632525" y="0"/>
                </a:lnTo>
                <a:lnTo>
                  <a:pt x="683815" y="789"/>
                </a:lnTo>
                <a:lnTo>
                  <a:pt x="734947" y="3662"/>
                </a:lnTo>
                <a:lnTo>
                  <a:pt x="785656" y="8628"/>
                </a:lnTo>
                <a:lnTo>
                  <a:pt x="835680" y="15700"/>
                </a:lnTo>
                <a:lnTo>
                  <a:pt x="884758" y="24891"/>
                </a:lnTo>
                <a:lnTo>
                  <a:pt x="932625" y="36211"/>
                </a:lnTo>
                <a:lnTo>
                  <a:pt x="979020" y="49673"/>
                </a:lnTo>
                <a:lnTo>
                  <a:pt x="1023679" y="65288"/>
                </a:lnTo>
                <a:lnTo>
                  <a:pt x="1076889" y="87996"/>
                </a:lnTo>
                <a:lnTo>
                  <a:pt x="1124065" y="113003"/>
                </a:lnTo>
                <a:lnTo>
                  <a:pt x="1165106" y="140029"/>
                </a:lnTo>
                <a:lnTo>
                  <a:pt x="1199906" y="168797"/>
                </a:lnTo>
                <a:lnTo>
                  <a:pt x="1228364" y="199029"/>
                </a:lnTo>
                <a:lnTo>
                  <a:pt x="1250375" y="230448"/>
                </a:lnTo>
                <a:lnTo>
                  <a:pt x="1274645" y="295730"/>
                </a:lnTo>
                <a:lnTo>
                  <a:pt x="1276697" y="329039"/>
                </a:lnTo>
                <a:lnTo>
                  <a:pt x="1271889" y="362421"/>
                </a:lnTo>
                <a:lnTo>
                  <a:pt x="1241280" y="428295"/>
                </a:lnTo>
                <a:lnTo>
                  <a:pt x="1215272" y="460232"/>
                </a:lnTo>
                <a:lnTo>
                  <a:pt x="1181991" y="491130"/>
                </a:lnTo>
                <a:lnTo>
                  <a:pt x="1149696" y="515138"/>
                </a:lnTo>
                <a:lnTo>
                  <a:pt x="1113869" y="537249"/>
                </a:lnTo>
                <a:lnTo>
                  <a:pt x="1074813" y="557420"/>
                </a:lnTo>
                <a:lnTo>
                  <a:pt x="1032828" y="575607"/>
                </a:lnTo>
                <a:lnTo>
                  <a:pt x="988214" y="591765"/>
                </a:lnTo>
                <a:lnTo>
                  <a:pt x="941273" y="605850"/>
                </a:lnTo>
                <a:lnTo>
                  <a:pt x="892304" y="617820"/>
                </a:lnTo>
                <a:lnTo>
                  <a:pt x="841610" y="627630"/>
                </a:lnTo>
                <a:lnTo>
                  <a:pt x="789490" y="635235"/>
                </a:lnTo>
                <a:lnTo>
                  <a:pt x="736245" y="640594"/>
                </a:lnTo>
                <a:lnTo>
                  <a:pt x="682176" y="643660"/>
                </a:lnTo>
                <a:lnTo>
                  <a:pt x="627584" y="644391"/>
                </a:lnTo>
                <a:lnTo>
                  <a:pt x="572769" y="642742"/>
                </a:lnTo>
                <a:lnTo>
                  <a:pt x="518032" y="638671"/>
                </a:lnTo>
                <a:lnTo>
                  <a:pt x="463673" y="632132"/>
                </a:lnTo>
                <a:lnTo>
                  <a:pt x="409995" y="623082"/>
                </a:lnTo>
                <a:lnTo>
                  <a:pt x="357296" y="611477"/>
                </a:lnTo>
                <a:lnTo>
                  <a:pt x="119316" y="668289"/>
                </a:lnTo>
                <a:close/>
              </a:path>
            </a:pathLst>
          </a:custGeom>
          <a:noFill/>
          <a:ln cap="flat" cmpd="sng" w="9525">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73" name="Google Shape;273;p19"/>
          <p:cNvSpPr txBox="1"/>
          <p:nvPr/>
        </p:nvSpPr>
        <p:spPr>
          <a:xfrm>
            <a:off x="1428505" y="1249982"/>
            <a:ext cx="713740" cy="271145"/>
          </a:xfrm>
          <a:prstGeom prst="rect">
            <a:avLst/>
          </a:prstGeom>
          <a:noFill/>
          <a:ln>
            <a:noFill/>
          </a:ln>
        </p:spPr>
        <p:txBody>
          <a:bodyPr anchorCtr="0" anchor="t" bIns="0" lIns="0" spcFirstLastPara="1" rIns="0" wrap="square" tIns="10775">
            <a:spAutoFit/>
          </a:bodyPr>
          <a:lstStyle/>
          <a:p>
            <a:pPr indent="0" lvl="0" marL="12700" marR="5080" rtl="0" algn="l">
              <a:lnSpc>
                <a:spcPct val="101600"/>
              </a:lnSpc>
              <a:spcBef>
                <a:spcPts val="0"/>
              </a:spcBef>
              <a:spcAft>
                <a:spcPts val="0"/>
              </a:spcAft>
              <a:buNone/>
            </a:pPr>
            <a:r>
              <a:rPr lang="en-US" sz="800">
                <a:latin typeface="Arial"/>
                <a:ea typeface="Arial"/>
                <a:cs typeface="Arial"/>
                <a:sym typeface="Arial"/>
              </a:rPr>
              <a:t>Paling jago  menulis cerpen</a:t>
            </a:r>
            <a:endParaRPr sz="800">
              <a:latin typeface="Arial"/>
              <a:ea typeface="Arial"/>
              <a:cs typeface="Arial"/>
              <a:sym typeface="Arial"/>
            </a:endParaRPr>
          </a:p>
        </p:txBody>
      </p:sp>
      <p:sp>
        <p:nvSpPr>
          <p:cNvPr id="274" name="Google Shape;274;p19"/>
          <p:cNvSpPr/>
          <p:nvPr/>
        </p:nvSpPr>
        <p:spPr>
          <a:xfrm>
            <a:off x="1168510" y="2297904"/>
            <a:ext cx="1276985" cy="668655"/>
          </a:xfrm>
          <a:custGeom>
            <a:rect b="b" l="l" r="r" t="t"/>
            <a:pathLst>
              <a:path extrusionOk="0" h="668655" w="1276985">
                <a:moveTo>
                  <a:pt x="119316" y="668289"/>
                </a:moveTo>
                <a:lnTo>
                  <a:pt x="163046" y="537265"/>
                </a:lnTo>
                <a:lnTo>
                  <a:pt x="119399" y="509852"/>
                </a:lnTo>
                <a:lnTo>
                  <a:pt x="82543" y="480765"/>
                </a:lnTo>
                <a:lnTo>
                  <a:pt x="52474" y="450284"/>
                </a:lnTo>
                <a:lnTo>
                  <a:pt x="29189" y="418694"/>
                </a:lnTo>
                <a:lnTo>
                  <a:pt x="2956" y="353317"/>
                </a:lnTo>
                <a:lnTo>
                  <a:pt x="0" y="320095"/>
                </a:lnTo>
                <a:lnTo>
                  <a:pt x="3813" y="286896"/>
                </a:lnTo>
                <a:lnTo>
                  <a:pt x="31731" y="221695"/>
                </a:lnTo>
                <a:lnTo>
                  <a:pt x="55829" y="190259"/>
                </a:lnTo>
                <a:lnTo>
                  <a:pt x="86682" y="159977"/>
                </a:lnTo>
                <a:lnTo>
                  <a:pt x="124285" y="131131"/>
                </a:lnTo>
                <a:lnTo>
                  <a:pt x="168636" y="104006"/>
                </a:lnTo>
                <a:lnTo>
                  <a:pt x="207075" y="84627"/>
                </a:lnTo>
                <a:lnTo>
                  <a:pt x="247981" y="67213"/>
                </a:lnTo>
                <a:lnTo>
                  <a:pt x="291091" y="51773"/>
                </a:lnTo>
                <a:lnTo>
                  <a:pt x="336143" y="38320"/>
                </a:lnTo>
                <a:lnTo>
                  <a:pt x="382874" y="26867"/>
                </a:lnTo>
                <a:lnTo>
                  <a:pt x="431022" y="17424"/>
                </a:lnTo>
                <a:lnTo>
                  <a:pt x="480324" y="10004"/>
                </a:lnTo>
                <a:lnTo>
                  <a:pt x="530516" y="4619"/>
                </a:lnTo>
                <a:lnTo>
                  <a:pt x="581338" y="1280"/>
                </a:lnTo>
                <a:lnTo>
                  <a:pt x="632525" y="0"/>
                </a:lnTo>
                <a:lnTo>
                  <a:pt x="683815" y="789"/>
                </a:lnTo>
                <a:lnTo>
                  <a:pt x="734947" y="3662"/>
                </a:lnTo>
                <a:lnTo>
                  <a:pt x="785656" y="8628"/>
                </a:lnTo>
                <a:lnTo>
                  <a:pt x="835680" y="15700"/>
                </a:lnTo>
                <a:lnTo>
                  <a:pt x="884758" y="24891"/>
                </a:lnTo>
                <a:lnTo>
                  <a:pt x="932625" y="36211"/>
                </a:lnTo>
                <a:lnTo>
                  <a:pt x="979020" y="49673"/>
                </a:lnTo>
                <a:lnTo>
                  <a:pt x="1023679" y="65288"/>
                </a:lnTo>
                <a:lnTo>
                  <a:pt x="1076889" y="87996"/>
                </a:lnTo>
                <a:lnTo>
                  <a:pt x="1124065" y="113003"/>
                </a:lnTo>
                <a:lnTo>
                  <a:pt x="1165106" y="140029"/>
                </a:lnTo>
                <a:lnTo>
                  <a:pt x="1199906" y="168797"/>
                </a:lnTo>
                <a:lnTo>
                  <a:pt x="1228364" y="199029"/>
                </a:lnTo>
                <a:lnTo>
                  <a:pt x="1250375" y="230448"/>
                </a:lnTo>
                <a:lnTo>
                  <a:pt x="1274645" y="295731"/>
                </a:lnTo>
                <a:lnTo>
                  <a:pt x="1276697" y="329040"/>
                </a:lnTo>
                <a:lnTo>
                  <a:pt x="1271889" y="362423"/>
                </a:lnTo>
                <a:lnTo>
                  <a:pt x="1241280" y="428301"/>
                </a:lnTo>
                <a:lnTo>
                  <a:pt x="1215272" y="460239"/>
                </a:lnTo>
                <a:lnTo>
                  <a:pt x="1181991" y="491140"/>
                </a:lnTo>
                <a:lnTo>
                  <a:pt x="1149696" y="515146"/>
                </a:lnTo>
                <a:lnTo>
                  <a:pt x="1113869" y="537256"/>
                </a:lnTo>
                <a:lnTo>
                  <a:pt x="1074813" y="557425"/>
                </a:lnTo>
                <a:lnTo>
                  <a:pt x="1032828" y="575610"/>
                </a:lnTo>
                <a:lnTo>
                  <a:pt x="988214" y="591768"/>
                </a:lnTo>
                <a:lnTo>
                  <a:pt x="941273" y="605853"/>
                </a:lnTo>
                <a:lnTo>
                  <a:pt x="892304" y="617822"/>
                </a:lnTo>
                <a:lnTo>
                  <a:pt x="841610" y="627631"/>
                </a:lnTo>
                <a:lnTo>
                  <a:pt x="789490" y="635236"/>
                </a:lnTo>
                <a:lnTo>
                  <a:pt x="736245" y="640593"/>
                </a:lnTo>
                <a:lnTo>
                  <a:pt x="682176" y="643659"/>
                </a:lnTo>
                <a:lnTo>
                  <a:pt x="627584" y="644388"/>
                </a:lnTo>
                <a:lnTo>
                  <a:pt x="572769" y="642739"/>
                </a:lnTo>
                <a:lnTo>
                  <a:pt x="518032" y="638665"/>
                </a:lnTo>
                <a:lnTo>
                  <a:pt x="463673" y="632124"/>
                </a:lnTo>
                <a:lnTo>
                  <a:pt x="409995" y="623072"/>
                </a:lnTo>
                <a:lnTo>
                  <a:pt x="357296" y="611465"/>
                </a:lnTo>
                <a:lnTo>
                  <a:pt x="119316" y="668289"/>
                </a:lnTo>
                <a:close/>
              </a:path>
            </a:pathLst>
          </a:custGeom>
          <a:noFill/>
          <a:ln cap="flat" cmpd="sng" w="9525">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75" name="Google Shape;275;p19"/>
          <p:cNvSpPr txBox="1"/>
          <p:nvPr/>
        </p:nvSpPr>
        <p:spPr>
          <a:xfrm>
            <a:off x="1428505" y="2417593"/>
            <a:ext cx="577850" cy="394970"/>
          </a:xfrm>
          <a:prstGeom prst="rect">
            <a:avLst/>
          </a:prstGeom>
          <a:noFill/>
          <a:ln>
            <a:noFill/>
          </a:ln>
        </p:spPr>
        <p:txBody>
          <a:bodyPr anchorCtr="0" anchor="t" bIns="0" lIns="0" spcFirstLastPara="1" rIns="0" wrap="square" tIns="10775">
            <a:spAutoFit/>
          </a:bodyPr>
          <a:lstStyle/>
          <a:p>
            <a:pPr indent="0" lvl="0" marL="12700" marR="5080" rtl="0" algn="l">
              <a:lnSpc>
                <a:spcPct val="101600"/>
              </a:lnSpc>
              <a:spcBef>
                <a:spcPts val="0"/>
              </a:spcBef>
              <a:spcAft>
                <a:spcPts val="0"/>
              </a:spcAft>
              <a:buNone/>
            </a:pPr>
            <a:r>
              <a:rPr lang="en-US" sz="800">
                <a:latin typeface="Arial"/>
                <a:ea typeface="Arial"/>
                <a:cs typeface="Arial"/>
                <a:sym typeface="Arial"/>
              </a:rPr>
              <a:t>Gambar dan  lukisannya  bagus!</a:t>
            </a:r>
            <a:endParaRPr sz="800">
              <a:latin typeface="Arial"/>
              <a:ea typeface="Arial"/>
              <a:cs typeface="Arial"/>
              <a:sym typeface="Arial"/>
            </a:endParaRPr>
          </a:p>
        </p:txBody>
      </p:sp>
      <p:sp>
        <p:nvSpPr>
          <p:cNvPr id="276" name="Google Shape;276;p19"/>
          <p:cNvSpPr/>
          <p:nvPr/>
        </p:nvSpPr>
        <p:spPr>
          <a:xfrm>
            <a:off x="3248509" y="2900704"/>
            <a:ext cx="1276985" cy="668655"/>
          </a:xfrm>
          <a:custGeom>
            <a:rect b="b" l="l" r="r" t="t"/>
            <a:pathLst>
              <a:path extrusionOk="0" h="668654" w="1276985">
                <a:moveTo>
                  <a:pt x="119309" y="668288"/>
                </a:moveTo>
                <a:lnTo>
                  <a:pt x="163034" y="537263"/>
                </a:lnTo>
                <a:lnTo>
                  <a:pt x="119389" y="509851"/>
                </a:lnTo>
                <a:lnTo>
                  <a:pt x="82535" y="480763"/>
                </a:lnTo>
                <a:lnTo>
                  <a:pt x="52469" y="450282"/>
                </a:lnTo>
                <a:lnTo>
                  <a:pt x="29186" y="418693"/>
                </a:lnTo>
                <a:lnTo>
                  <a:pt x="2955" y="353316"/>
                </a:lnTo>
                <a:lnTo>
                  <a:pt x="0" y="320095"/>
                </a:lnTo>
                <a:lnTo>
                  <a:pt x="3813" y="286896"/>
                </a:lnTo>
                <a:lnTo>
                  <a:pt x="31732" y="221697"/>
                </a:lnTo>
                <a:lnTo>
                  <a:pt x="55830" y="190262"/>
                </a:lnTo>
                <a:lnTo>
                  <a:pt x="86682" y="159981"/>
                </a:lnTo>
                <a:lnTo>
                  <a:pt x="124284" y="131138"/>
                </a:lnTo>
                <a:lnTo>
                  <a:pt x="168634" y="104014"/>
                </a:lnTo>
                <a:lnTo>
                  <a:pt x="207071" y="84633"/>
                </a:lnTo>
                <a:lnTo>
                  <a:pt x="247977" y="67217"/>
                </a:lnTo>
                <a:lnTo>
                  <a:pt x="291087" y="51776"/>
                </a:lnTo>
                <a:lnTo>
                  <a:pt x="336139" y="38322"/>
                </a:lnTo>
                <a:lnTo>
                  <a:pt x="382870" y="26868"/>
                </a:lnTo>
                <a:lnTo>
                  <a:pt x="431018" y="17424"/>
                </a:lnTo>
                <a:lnTo>
                  <a:pt x="480320" y="10004"/>
                </a:lnTo>
                <a:lnTo>
                  <a:pt x="530514" y="4618"/>
                </a:lnTo>
                <a:lnTo>
                  <a:pt x="581336" y="1280"/>
                </a:lnTo>
                <a:lnTo>
                  <a:pt x="632524" y="0"/>
                </a:lnTo>
                <a:lnTo>
                  <a:pt x="683815" y="790"/>
                </a:lnTo>
                <a:lnTo>
                  <a:pt x="734947" y="3662"/>
                </a:lnTo>
                <a:lnTo>
                  <a:pt x="785657" y="8629"/>
                </a:lnTo>
                <a:lnTo>
                  <a:pt x="835682" y="15701"/>
                </a:lnTo>
                <a:lnTo>
                  <a:pt x="884760" y="24892"/>
                </a:lnTo>
                <a:lnTo>
                  <a:pt x="932628" y="36212"/>
                </a:lnTo>
                <a:lnTo>
                  <a:pt x="979022" y="49674"/>
                </a:lnTo>
                <a:lnTo>
                  <a:pt x="1023682" y="65289"/>
                </a:lnTo>
                <a:lnTo>
                  <a:pt x="1076891" y="87997"/>
                </a:lnTo>
                <a:lnTo>
                  <a:pt x="1124067" y="113002"/>
                </a:lnTo>
                <a:lnTo>
                  <a:pt x="1165106" y="140028"/>
                </a:lnTo>
                <a:lnTo>
                  <a:pt x="1199906" y="168796"/>
                </a:lnTo>
                <a:lnTo>
                  <a:pt x="1228363" y="199028"/>
                </a:lnTo>
                <a:lnTo>
                  <a:pt x="1250374" y="230446"/>
                </a:lnTo>
                <a:lnTo>
                  <a:pt x="1274642" y="295730"/>
                </a:lnTo>
                <a:lnTo>
                  <a:pt x="1276693" y="329039"/>
                </a:lnTo>
                <a:lnTo>
                  <a:pt x="1271884" y="362422"/>
                </a:lnTo>
                <a:lnTo>
                  <a:pt x="1241273" y="428299"/>
                </a:lnTo>
                <a:lnTo>
                  <a:pt x="1215264" y="460237"/>
                </a:lnTo>
                <a:lnTo>
                  <a:pt x="1181981" y="491138"/>
                </a:lnTo>
                <a:lnTo>
                  <a:pt x="1149688" y="515144"/>
                </a:lnTo>
                <a:lnTo>
                  <a:pt x="1113864" y="537254"/>
                </a:lnTo>
                <a:lnTo>
                  <a:pt x="1074809" y="557423"/>
                </a:lnTo>
                <a:lnTo>
                  <a:pt x="1032826" y="575609"/>
                </a:lnTo>
                <a:lnTo>
                  <a:pt x="988213" y="591766"/>
                </a:lnTo>
                <a:lnTo>
                  <a:pt x="941273" y="605851"/>
                </a:lnTo>
                <a:lnTo>
                  <a:pt x="892305" y="617820"/>
                </a:lnTo>
                <a:lnTo>
                  <a:pt x="841611" y="627629"/>
                </a:lnTo>
                <a:lnTo>
                  <a:pt x="789491" y="635234"/>
                </a:lnTo>
                <a:lnTo>
                  <a:pt x="736246" y="640591"/>
                </a:lnTo>
                <a:lnTo>
                  <a:pt x="682176" y="643657"/>
                </a:lnTo>
                <a:lnTo>
                  <a:pt x="627582" y="644387"/>
                </a:lnTo>
                <a:lnTo>
                  <a:pt x="572766" y="642737"/>
                </a:lnTo>
                <a:lnTo>
                  <a:pt x="518027" y="638664"/>
                </a:lnTo>
                <a:lnTo>
                  <a:pt x="463666" y="632123"/>
                </a:lnTo>
                <a:lnTo>
                  <a:pt x="409985" y="623070"/>
                </a:lnTo>
                <a:lnTo>
                  <a:pt x="357283" y="611463"/>
                </a:lnTo>
                <a:lnTo>
                  <a:pt x="119309" y="668288"/>
                </a:lnTo>
                <a:close/>
              </a:path>
            </a:pathLst>
          </a:custGeom>
          <a:noFill/>
          <a:ln cap="flat" cmpd="sng" w="9525">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77" name="Google Shape;277;p19"/>
          <p:cNvSpPr txBox="1"/>
          <p:nvPr/>
        </p:nvSpPr>
        <p:spPr>
          <a:xfrm>
            <a:off x="3508504" y="3020391"/>
            <a:ext cx="615315" cy="394970"/>
          </a:xfrm>
          <a:prstGeom prst="rect">
            <a:avLst/>
          </a:prstGeom>
          <a:noFill/>
          <a:ln>
            <a:noFill/>
          </a:ln>
        </p:spPr>
        <p:txBody>
          <a:bodyPr anchorCtr="0" anchor="t" bIns="0" lIns="0" spcFirstLastPara="1" rIns="0" wrap="square" tIns="10775">
            <a:spAutoFit/>
          </a:bodyPr>
          <a:lstStyle/>
          <a:p>
            <a:pPr indent="0" lvl="0" marL="12700" marR="5080" rtl="0" algn="l">
              <a:lnSpc>
                <a:spcPct val="101600"/>
              </a:lnSpc>
              <a:spcBef>
                <a:spcPts val="0"/>
              </a:spcBef>
              <a:spcAft>
                <a:spcPts val="0"/>
              </a:spcAft>
              <a:buNone/>
            </a:pPr>
            <a:r>
              <a:rPr lang="en-US" sz="800">
                <a:latin typeface="Arial"/>
                <a:ea typeface="Arial"/>
                <a:cs typeface="Arial"/>
                <a:sym typeface="Arial"/>
              </a:rPr>
              <a:t>foto yang  diambil  bagus-bagus!</a:t>
            </a:r>
            <a:endParaRPr sz="800">
              <a:latin typeface="Arial"/>
              <a:ea typeface="Arial"/>
              <a:cs typeface="Arial"/>
              <a:sym typeface="Arial"/>
            </a:endParaRPr>
          </a:p>
        </p:txBody>
      </p:sp>
      <p:sp>
        <p:nvSpPr>
          <p:cNvPr id="278" name="Google Shape;278;p19"/>
          <p:cNvSpPr/>
          <p:nvPr/>
        </p:nvSpPr>
        <p:spPr>
          <a:xfrm>
            <a:off x="3163934" y="1617305"/>
            <a:ext cx="1276985" cy="668655"/>
          </a:xfrm>
          <a:custGeom>
            <a:rect b="b" l="l" r="r" t="t"/>
            <a:pathLst>
              <a:path extrusionOk="0" h="668655" w="1276985">
                <a:moveTo>
                  <a:pt x="119309" y="668289"/>
                </a:moveTo>
                <a:lnTo>
                  <a:pt x="163034" y="537267"/>
                </a:lnTo>
                <a:lnTo>
                  <a:pt x="119389" y="509853"/>
                </a:lnTo>
                <a:lnTo>
                  <a:pt x="82535" y="480763"/>
                </a:lnTo>
                <a:lnTo>
                  <a:pt x="52469" y="450281"/>
                </a:lnTo>
                <a:lnTo>
                  <a:pt x="29186" y="418691"/>
                </a:lnTo>
                <a:lnTo>
                  <a:pt x="2955" y="353313"/>
                </a:lnTo>
                <a:lnTo>
                  <a:pt x="0" y="320092"/>
                </a:lnTo>
                <a:lnTo>
                  <a:pt x="3813" y="286893"/>
                </a:lnTo>
                <a:lnTo>
                  <a:pt x="31732" y="221693"/>
                </a:lnTo>
                <a:lnTo>
                  <a:pt x="55830" y="190258"/>
                </a:lnTo>
                <a:lnTo>
                  <a:pt x="86682" y="159976"/>
                </a:lnTo>
                <a:lnTo>
                  <a:pt x="124284" y="131131"/>
                </a:lnTo>
                <a:lnTo>
                  <a:pt x="168634" y="104006"/>
                </a:lnTo>
                <a:lnTo>
                  <a:pt x="207071" y="84627"/>
                </a:lnTo>
                <a:lnTo>
                  <a:pt x="247977" y="67213"/>
                </a:lnTo>
                <a:lnTo>
                  <a:pt x="291087" y="51773"/>
                </a:lnTo>
                <a:lnTo>
                  <a:pt x="336139" y="38320"/>
                </a:lnTo>
                <a:lnTo>
                  <a:pt x="382870" y="26867"/>
                </a:lnTo>
                <a:lnTo>
                  <a:pt x="431018" y="17424"/>
                </a:lnTo>
                <a:lnTo>
                  <a:pt x="480320" y="10004"/>
                </a:lnTo>
                <a:lnTo>
                  <a:pt x="530514" y="4619"/>
                </a:lnTo>
                <a:lnTo>
                  <a:pt x="581336" y="1280"/>
                </a:lnTo>
                <a:lnTo>
                  <a:pt x="632524" y="0"/>
                </a:lnTo>
                <a:lnTo>
                  <a:pt x="683815" y="789"/>
                </a:lnTo>
                <a:lnTo>
                  <a:pt x="734947" y="3662"/>
                </a:lnTo>
                <a:lnTo>
                  <a:pt x="785657" y="8628"/>
                </a:lnTo>
                <a:lnTo>
                  <a:pt x="835682" y="15700"/>
                </a:lnTo>
                <a:lnTo>
                  <a:pt x="884760" y="24891"/>
                </a:lnTo>
                <a:lnTo>
                  <a:pt x="932628" y="36211"/>
                </a:lnTo>
                <a:lnTo>
                  <a:pt x="979022" y="49673"/>
                </a:lnTo>
                <a:lnTo>
                  <a:pt x="1023682" y="65288"/>
                </a:lnTo>
                <a:lnTo>
                  <a:pt x="1076891" y="87996"/>
                </a:lnTo>
                <a:lnTo>
                  <a:pt x="1124067" y="113002"/>
                </a:lnTo>
                <a:lnTo>
                  <a:pt x="1165106" y="140028"/>
                </a:lnTo>
                <a:lnTo>
                  <a:pt x="1199906" y="168796"/>
                </a:lnTo>
                <a:lnTo>
                  <a:pt x="1228363" y="199028"/>
                </a:lnTo>
                <a:lnTo>
                  <a:pt x="1250374" y="230447"/>
                </a:lnTo>
                <a:lnTo>
                  <a:pt x="1274642" y="295730"/>
                </a:lnTo>
                <a:lnTo>
                  <a:pt x="1276693" y="329038"/>
                </a:lnTo>
                <a:lnTo>
                  <a:pt x="1271884" y="362420"/>
                </a:lnTo>
                <a:lnTo>
                  <a:pt x="1241273" y="428295"/>
                </a:lnTo>
                <a:lnTo>
                  <a:pt x="1215264" y="460232"/>
                </a:lnTo>
                <a:lnTo>
                  <a:pt x="1181981" y="491130"/>
                </a:lnTo>
                <a:lnTo>
                  <a:pt x="1149688" y="515138"/>
                </a:lnTo>
                <a:lnTo>
                  <a:pt x="1113864" y="537249"/>
                </a:lnTo>
                <a:lnTo>
                  <a:pt x="1074809" y="557420"/>
                </a:lnTo>
                <a:lnTo>
                  <a:pt x="1032826" y="575607"/>
                </a:lnTo>
                <a:lnTo>
                  <a:pt x="988213" y="591765"/>
                </a:lnTo>
                <a:lnTo>
                  <a:pt x="941273" y="605850"/>
                </a:lnTo>
                <a:lnTo>
                  <a:pt x="892305" y="617820"/>
                </a:lnTo>
                <a:lnTo>
                  <a:pt x="841611" y="627630"/>
                </a:lnTo>
                <a:lnTo>
                  <a:pt x="789491" y="635235"/>
                </a:lnTo>
                <a:lnTo>
                  <a:pt x="736246" y="640594"/>
                </a:lnTo>
                <a:lnTo>
                  <a:pt x="682176" y="643660"/>
                </a:lnTo>
                <a:lnTo>
                  <a:pt x="627582" y="644391"/>
                </a:lnTo>
                <a:lnTo>
                  <a:pt x="572766" y="642742"/>
                </a:lnTo>
                <a:lnTo>
                  <a:pt x="518027" y="638671"/>
                </a:lnTo>
                <a:lnTo>
                  <a:pt x="463666" y="632132"/>
                </a:lnTo>
                <a:lnTo>
                  <a:pt x="409985" y="623082"/>
                </a:lnTo>
                <a:lnTo>
                  <a:pt x="357283" y="611477"/>
                </a:lnTo>
                <a:lnTo>
                  <a:pt x="119309" y="668289"/>
                </a:lnTo>
                <a:close/>
              </a:path>
            </a:pathLst>
          </a:custGeom>
          <a:noFill/>
          <a:ln cap="flat" cmpd="sng" w="9525">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79" name="Google Shape;279;p19"/>
          <p:cNvSpPr txBox="1"/>
          <p:nvPr/>
        </p:nvSpPr>
        <p:spPr>
          <a:xfrm>
            <a:off x="3423922" y="1798907"/>
            <a:ext cx="736600" cy="271145"/>
          </a:xfrm>
          <a:prstGeom prst="rect">
            <a:avLst/>
          </a:prstGeom>
          <a:noFill/>
          <a:ln>
            <a:noFill/>
          </a:ln>
        </p:spPr>
        <p:txBody>
          <a:bodyPr anchorCtr="0" anchor="t" bIns="0" lIns="0" spcFirstLastPara="1" rIns="0" wrap="square" tIns="10775">
            <a:spAutoFit/>
          </a:bodyPr>
          <a:lstStyle/>
          <a:p>
            <a:pPr indent="0" lvl="0" marL="12700" marR="5080" rtl="0" algn="l">
              <a:lnSpc>
                <a:spcPct val="101600"/>
              </a:lnSpc>
              <a:spcBef>
                <a:spcPts val="0"/>
              </a:spcBef>
              <a:spcAft>
                <a:spcPts val="0"/>
              </a:spcAft>
              <a:buNone/>
            </a:pPr>
            <a:r>
              <a:rPr lang="en-US" sz="800">
                <a:latin typeface="Arial"/>
                <a:ea typeface="Arial"/>
                <a:cs typeface="Arial"/>
                <a:sym typeface="Arial"/>
              </a:rPr>
              <a:t>Paling handal  mencari </a:t>
            </a:r>
            <a:r>
              <a:rPr i="1" lang="en-US" sz="800">
                <a:latin typeface="Times New Roman"/>
                <a:ea typeface="Times New Roman"/>
                <a:cs typeface="Times New Roman"/>
                <a:sym typeface="Times New Roman"/>
              </a:rPr>
              <a:t>fun fact</a:t>
            </a:r>
            <a:endParaRPr sz="800">
              <a:latin typeface="Times New Roman"/>
              <a:ea typeface="Times New Roman"/>
              <a:cs typeface="Times New Roman"/>
              <a:sym typeface="Times New Roman"/>
            </a:endParaRPr>
          </a:p>
        </p:txBody>
      </p:sp>
      <p:sp>
        <p:nvSpPr>
          <p:cNvPr id="280" name="Google Shape;280;p19"/>
          <p:cNvSpPr/>
          <p:nvPr/>
        </p:nvSpPr>
        <p:spPr>
          <a:xfrm>
            <a:off x="1234460" y="3427111"/>
            <a:ext cx="1276985" cy="668655"/>
          </a:xfrm>
          <a:custGeom>
            <a:rect b="b" l="l" r="r" t="t"/>
            <a:pathLst>
              <a:path extrusionOk="0" h="668654" w="1276985">
                <a:moveTo>
                  <a:pt x="119316" y="668304"/>
                </a:moveTo>
                <a:lnTo>
                  <a:pt x="163046" y="537280"/>
                </a:lnTo>
                <a:lnTo>
                  <a:pt x="119399" y="509862"/>
                </a:lnTo>
                <a:lnTo>
                  <a:pt x="82543" y="480770"/>
                </a:lnTo>
                <a:lnTo>
                  <a:pt x="52474" y="450286"/>
                </a:lnTo>
                <a:lnTo>
                  <a:pt x="29189" y="418693"/>
                </a:lnTo>
                <a:lnTo>
                  <a:pt x="2956" y="353312"/>
                </a:lnTo>
                <a:lnTo>
                  <a:pt x="0" y="320090"/>
                </a:lnTo>
                <a:lnTo>
                  <a:pt x="3813" y="286890"/>
                </a:lnTo>
                <a:lnTo>
                  <a:pt x="31731" y="221689"/>
                </a:lnTo>
                <a:lnTo>
                  <a:pt x="55829" y="190254"/>
                </a:lnTo>
                <a:lnTo>
                  <a:pt x="86682" y="159973"/>
                </a:lnTo>
                <a:lnTo>
                  <a:pt x="124285" y="131129"/>
                </a:lnTo>
                <a:lnTo>
                  <a:pt x="168636" y="104006"/>
                </a:lnTo>
                <a:lnTo>
                  <a:pt x="207075" y="84629"/>
                </a:lnTo>
                <a:lnTo>
                  <a:pt x="247981" y="67215"/>
                </a:lnTo>
                <a:lnTo>
                  <a:pt x="291091" y="51776"/>
                </a:lnTo>
                <a:lnTo>
                  <a:pt x="336143" y="38324"/>
                </a:lnTo>
                <a:lnTo>
                  <a:pt x="382874" y="26870"/>
                </a:lnTo>
                <a:lnTo>
                  <a:pt x="431022" y="17427"/>
                </a:lnTo>
                <a:lnTo>
                  <a:pt x="480324" y="10007"/>
                </a:lnTo>
                <a:lnTo>
                  <a:pt x="530516" y="4621"/>
                </a:lnTo>
                <a:lnTo>
                  <a:pt x="581338" y="1281"/>
                </a:lnTo>
                <a:lnTo>
                  <a:pt x="632525" y="0"/>
                </a:lnTo>
                <a:lnTo>
                  <a:pt x="683815" y="788"/>
                </a:lnTo>
                <a:lnTo>
                  <a:pt x="734947" y="3660"/>
                </a:lnTo>
                <a:lnTo>
                  <a:pt x="785656" y="8625"/>
                </a:lnTo>
                <a:lnTo>
                  <a:pt x="835680" y="15696"/>
                </a:lnTo>
                <a:lnTo>
                  <a:pt x="884758" y="24885"/>
                </a:lnTo>
                <a:lnTo>
                  <a:pt x="932625" y="36205"/>
                </a:lnTo>
                <a:lnTo>
                  <a:pt x="979020" y="49666"/>
                </a:lnTo>
                <a:lnTo>
                  <a:pt x="1023679" y="65281"/>
                </a:lnTo>
                <a:lnTo>
                  <a:pt x="1076889" y="87989"/>
                </a:lnTo>
                <a:lnTo>
                  <a:pt x="1124066" y="112995"/>
                </a:lnTo>
                <a:lnTo>
                  <a:pt x="1165107" y="140023"/>
                </a:lnTo>
                <a:lnTo>
                  <a:pt x="1199907" y="168792"/>
                </a:lnTo>
                <a:lnTo>
                  <a:pt x="1228365" y="199026"/>
                </a:lnTo>
                <a:lnTo>
                  <a:pt x="1250376" y="230446"/>
                </a:lnTo>
                <a:lnTo>
                  <a:pt x="1274645" y="295732"/>
                </a:lnTo>
                <a:lnTo>
                  <a:pt x="1276697" y="329041"/>
                </a:lnTo>
                <a:lnTo>
                  <a:pt x="1271889" y="362424"/>
                </a:lnTo>
                <a:lnTo>
                  <a:pt x="1241280" y="428299"/>
                </a:lnTo>
                <a:lnTo>
                  <a:pt x="1215272" y="460234"/>
                </a:lnTo>
                <a:lnTo>
                  <a:pt x="1181991" y="491130"/>
                </a:lnTo>
                <a:lnTo>
                  <a:pt x="1149696" y="515140"/>
                </a:lnTo>
                <a:lnTo>
                  <a:pt x="1113869" y="537253"/>
                </a:lnTo>
                <a:lnTo>
                  <a:pt x="1074813" y="557424"/>
                </a:lnTo>
                <a:lnTo>
                  <a:pt x="1032828" y="575611"/>
                </a:lnTo>
                <a:lnTo>
                  <a:pt x="988214" y="591769"/>
                </a:lnTo>
                <a:lnTo>
                  <a:pt x="941273" y="605855"/>
                </a:lnTo>
                <a:lnTo>
                  <a:pt x="892304" y="617824"/>
                </a:lnTo>
                <a:lnTo>
                  <a:pt x="841610" y="627633"/>
                </a:lnTo>
                <a:lnTo>
                  <a:pt x="789490" y="635238"/>
                </a:lnTo>
                <a:lnTo>
                  <a:pt x="736245" y="640596"/>
                </a:lnTo>
                <a:lnTo>
                  <a:pt x="682176" y="643661"/>
                </a:lnTo>
                <a:lnTo>
                  <a:pt x="627584" y="644392"/>
                </a:lnTo>
                <a:lnTo>
                  <a:pt x="572769" y="642743"/>
                </a:lnTo>
                <a:lnTo>
                  <a:pt x="518032" y="638671"/>
                </a:lnTo>
                <a:lnTo>
                  <a:pt x="463673" y="632133"/>
                </a:lnTo>
                <a:lnTo>
                  <a:pt x="409995" y="623083"/>
                </a:lnTo>
                <a:lnTo>
                  <a:pt x="357296" y="611480"/>
                </a:lnTo>
                <a:lnTo>
                  <a:pt x="119316" y="668304"/>
                </a:lnTo>
                <a:close/>
              </a:path>
            </a:pathLst>
          </a:custGeom>
          <a:noFill/>
          <a:ln cap="flat" cmpd="sng" w="9525">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81" name="Google Shape;281;p19"/>
          <p:cNvSpPr txBox="1"/>
          <p:nvPr/>
        </p:nvSpPr>
        <p:spPr>
          <a:xfrm>
            <a:off x="1494456" y="3484886"/>
            <a:ext cx="723265" cy="518795"/>
          </a:xfrm>
          <a:prstGeom prst="rect">
            <a:avLst/>
          </a:prstGeom>
          <a:noFill/>
          <a:ln>
            <a:noFill/>
          </a:ln>
        </p:spPr>
        <p:txBody>
          <a:bodyPr anchorCtr="0" anchor="t" bIns="0" lIns="0" spcFirstLastPara="1" rIns="0" wrap="square" tIns="10775">
            <a:spAutoFit/>
          </a:bodyPr>
          <a:lstStyle/>
          <a:p>
            <a:pPr indent="0" lvl="0" marL="12700" marR="5080" rtl="0" algn="l">
              <a:lnSpc>
                <a:spcPct val="101600"/>
              </a:lnSpc>
              <a:spcBef>
                <a:spcPts val="0"/>
              </a:spcBef>
              <a:spcAft>
                <a:spcPts val="0"/>
              </a:spcAft>
              <a:buNone/>
            </a:pPr>
            <a:r>
              <a:rPr lang="en-US" sz="800">
                <a:latin typeface="Arial"/>
                <a:ea typeface="Arial"/>
                <a:cs typeface="Arial"/>
                <a:sym typeface="Arial"/>
              </a:rPr>
              <a:t>Paling rajin  ngajak rapat  dan jago desain  mading</a:t>
            </a:r>
            <a:endParaRPr sz="800">
              <a:latin typeface="Arial"/>
              <a:ea typeface="Arial"/>
              <a:cs typeface="Arial"/>
              <a:sym typeface="Arial"/>
            </a:endParaRPr>
          </a:p>
        </p:txBody>
      </p:sp>
      <p:sp>
        <p:nvSpPr>
          <p:cNvPr id="282" name="Google Shape;282;p19"/>
          <p:cNvSpPr txBox="1"/>
          <p:nvPr/>
        </p:nvSpPr>
        <p:spPr>
          <a:xfrm>
            <a:off x="392949" y="359249"/>
            <a:ext cx="720725" cy="339090"/>
          </a:xfrm>
          <a:prstGeom prst="rect">
            <a:avLst/>
          </a:prstGeom>
          <a:solidFill>
            <a:srgbClr val="1A9987"/>
          </a:solidFill>
          <a:ln>
            <a:noFill/>
          </a:ln>
        </p:spPr>
        <p:txBody>
          <a:bodyPr anchorCtr="0" anchor="t" bIns="0" lIns="0" spcFirstLastPara="1" rIns="0" wrap="square" tIns="80625">
            <a:spAutoFit/>
          </a:bodyPr>
          <a:lstStyle/>
          <a:p>
            <a:pPr indent="0" lvl="0" marL="142875" marR="0" rtl="0" algn="l">
              <a:lnSpc>
                <a:spcPct val="100000"/>
              </a:lnSpc>
              <a:spcBef>
                <a:spcPts val="0"/>
              </a:spcBef>
              <a:spcAft>
                <a:spcPts val="0"/>
              </a:spcAft>
              <a:buNone/>
            </a:pPr>
            <a:r>
              <a:rPr b="1" lang="en-US" sz="1000">
                <a:solidFill>
                  <a:srgbClr val="EFEFEF"/>
                </a:solidFill>
                <a:latin typeface="Times New Roman"/>
                <a:ea typeface="Times New Roman"/>
                <a:cs typeface="Times New Roman"/>
                <a:sym typeface="Times New Roman"/>
              </a:rPr>
              <a:t>Contoh</a:t>
            </a:r>
            <a:endParaRPr sz="1000">
              <a:latin typeface="Times New Roman"/>
              <a:ea typeface="Times New Roman"/>
              <a:cs typeface="Times New Roman"/>
              <a:sym typeface="Times New Roman"/>
            </a:endParaRPr>
          </a:p>
        </p:txBody>
      </p:sp>
      <p:sp>
        <p:nvSpPr>
          <p:cNvPr id="283" name="Google Shape;283;p19"/>
          <p:cNvSpPr txBox="1"/>
          <p:nvPr/>
        </p:nvSpPr>
        <p:spPr>
          <a:xfrm>
            <a:off x="4983489" y="914310"/>
            <a:ext cx="2828925" cy="2769870"/>
          </a:xfrm>
          <a:prstGeom prst="rect">
            <a:avLst/>
          </a:prstGeom>
          <a:noFill/>
          <a:ln cap="flat" cmpd="sng" w="9525">
            <a:solidFill>
              <a:srgbClr val="1A1A1A"/>
            </a:solidFill>
            <a:prstDash val="solid"/>
            <a:round/>
            <a:headEnd len="sm" w="sm" type="none"/>
            <a:tailEnd len="sm" w="sm" type="none"/>
          </a:ln>
        </p:spPr>
        <p:txBody>
          <a:bodyPr anchorCtr="0" anchor="t" bIns="0" lIns="0" spcFirstLastPara="1" rIns="0" wrap="square" tIns="79375">
            <a:spAutoFit/>
          </a:bodyPr>
          <a:lstStyle/>
          <a:p>
            <a:pPr indent="0" lvl="0" marL="85090" marR="76835" rtl="0" algn="just">
              <a:lnSpc>
                <a:spcPct val="101600"/>
              </a:lnSpc>
              <a:spcBef>
                <a:spcPts val="0"/>
              </a:spcBef>
              <a:spcAft>
                <a:spcPts val="0"/>
              </a:spcAft>
              <a:buNone/>
            </a:pPr>
            <a:r>
              <a:rPr lang="en-US" sz="800">
                <a:latin typeface="Arial"/>
                <a:ea typeface="Arial"/>
                <a:cs typeface="Arial"/>
                <a:sym typeface="Arial"/>
              </a:rPr>
              <a:t>Dulu ekskul mading sempat tidak aktif karena tidak ada  murid yang tertarik bergabung. Kebetulan setelah aku  mengenal Shinta dan Edo, kami jadi kepikiran untuk  mengaktifkan kembali mading sekolah, soalnya Shinta jago  bikin cerpen dan Edo suka ngulik informasi seru, sayang  banget kalau cuma kami yang menikmati. Akhirnya, kami  minta tolong ke Pak Bagus, guru ekskul, supaya ekskul  mading diadain lagi. Pak Bagus mengijinkan tapi dengan  syarat, setiap informasi di mading harus terlebih dulu  lapor ke Pak Bagus. Karena hanya bertiga yang  mengerjakan, jadi kami bikin mading hanya seadanya yang  kami bisa, isinya sedikit. Tapi ternyata, mading yang kami  buat menarik perhatian murid lain, hingga akhirnya  Fahrani, Rizky, dan Raisa mau bergabung. Setelah berlima,  mading kami jadi lebih bagus dan menarik perhatian  teman sekolah, bahkan kami pernah menang lomba  mading antar sekolah. Sekarang mading kami lebih banyak  dan beragam isinya, tiap jam istirahat pasti saja banyak  yang menghampiri mading dan membaca isinya, kami  semua merasa senang dan bangga sekali dengan hasil  karya kami.</a:t>
            </a:r>
            <a:endParaRPr sz="800">
              <a:latin typeface="Arial"/>
              <a:ea typeface="Arial"/>
              <a:cs typeface="Arial"/>
              <a:sym typeface="Arial"/>
            </a:endParaRPr>
          </a:p>
        </p:txBody>
      </p:sp>
      <p:sp>
        <p:nvSpPr>
          <p:cNvPr id="284" name="Google Shape;284;p19"/>
          <p:cNvSpPr/>
          <p:nvPr/>
        </p:nvSpPr>
        <p:spPr>
          <a:xfrm>
            <a:off x="4983440" y="3802267"/>
            <a:ext cx="2828925" cy="782320"/>
          </a:xfrm>
          <a:custGeom>
            <a:rect b="b" l="l" r="r" t="t"/>
            <a:pathLst>
              <a:path extrusionOk="0" h="782320" w="2828925">
                <a:moveTo>
                  <a:pt x="130324" y="0"/>
                </a:moveTo>
                <a:lnTo>
                  <a:pt x="2828419" y="0"/>
                </a:lnTo>
                <a:lnTo>
                  <a:pt x="2828419" y="651498"/>
                </a:lnTo>
                <a:lnTo>
                  <a:pt x="2818177" y="702211"/>
                </a:lnTo>
                <a:lnTo>
                  <a:pt x="2790250" y="743629"/>
                </a:lnTo>
                <a:lnTo>
                  <a:pt x="2748832" y="771557"/>
                </a:lnTo>
                <a:lnTo>
                  <a:pt x="2698119" y="781798"/>
                </a:lnTo>
                <a:lnTo>
                  <a:pt x="24" y="781798"/>
                </a:lnTo>
                <a:lnTo>
                  <a:pt x="24" y="130299"/>
                </a:lnTo>
                <a:lnTo>
                  <a:pt x="10266" y="79586"/>
                </a:lnTo>
                <a:lnTo>
                  <a:pt x="38193" y="38168"/>
                </a:lnTo>
                <a:lnTo>
                  <a:pt x="79611" y="10241"/>
                </a:lnTo>
                <a:lnTo>
                  <a:pt x="130324" y="0"/>
                </a:lnTo>
                <a:close/>
              </a:path>
            </a:pathLst>
          </a:custGeom>
          <a:noFill/>
          <a:ln cap="flat" cmpd="sng" w="9525">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85" name="Google Shape;285;p19"/>
          <p:cNvSpPr txBox="1"/>
          <p:nvPr/>
        </p:nvSpPr>
        <p:spPr>
          <a:xfrm>
            <a:off x="5094651" y="3909394"/>
            <a:ext cx="2544445" cy="518795"/>
          </a:xfrm>
          <a:prstGeom prst="rect">
            <a:avLst/>
          </a:prstGeom>
          <a:noFill/>
          <a:ln>
            <a:noFill/>
          </a:ln>
        </p:spPr>
        <p:txBody>
          <a:bodyPr anchorCtr="0" anchor="t" bIns="0" lIns="0" spcFirstLastPara="1" rIns="0" wrap="square" tIns="10775">
            <a:spAutoFit/>
          </a:bodyPr>
          <a:lstStyle/>
          <a:p>
            <a:pPr indent="0" lvl="0" marL="12700" marR="5080" rtl="0" algn="l">
              <a:lnSpc>
                <a:spcPct val="101600"/>
              </a:lnSpc>
              <a:spcBef>
                <a:spcPts val="0"/>
              </a:spcBef>
              <a:spcAft>
                <a:spcPts val="0"/>
              </a:spcAft>
              <a:buNone/>
            </a:pPr>
            <a:r>
              <a:rPr b="1" lang="en-US" sz="800">
                <a:latin typeface="Times New Roman"/>
                <a:ea typeface="Times New Roman"/>
                <a:cs typeface="Times New Roman"/>
                <a:sym typeface="Times New Roman"/>
              </a:rPr>
              <a:t>“Yuk, bisa, yuk!” </a:t>
            </a:r>
            <a:r>
              <a:rPr lang="en-US" sz="800">
                <a:latin typeface="Arial"/>
                <a:ea typeface="Arial"/>
                <a:cs typeface="Arial"/>
                <a:sym typeface="Arial"/>
              </a:rPr>
              <a:t>ini jadi jargon andalan Rizky kalau  kami sedang malas rapat, akhirnya karena sering dengar  Rizky bilang ini, setiap kali kami malas kami pasti  mengucapkan kata itu</a:t>
            </a:r>
            <a:endParaRPr sz="800">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2" name="Shape 52"/>
        <p:cNvGrpSpPr/>
        <p:nvPr/>
      </p:nvGrpSpPr>
      <p:grpSpPr>
        <a:xfrm>
          <a:off x="0" y="0"/>
          <a:ext cx="0" cy="0"/>
          <a:chOff x="0" y="0"/>
          <a:chExt cx="0" cy="0"/>
        </a:xfrm>
      </p:grpSpPr>
      <p:sp>
        <p:nvSpPr>
          <p:cNvPr id="53" name="Google Shape;53;p2"/>
          <p:cNvSpPr/>
          <p:nvPr/>
        </p:nvSpPr>
        <p:spPr>
          <a:xfrm>
            <a:off x="0" y="0"/>
            <a:ext cx="9144000" cy="5143500"/>
          </a:xfrm>
          <a:custGeom>
            <a:rect b="b" l="l" r="r" t="t"/>
            <a:pathLst>
              <a:path extrusionOk="0" h="5143500" w="9144000">
                <a:moveTo>
                  <a:pt x="9143981" y="5143489"/>
                </a:moveTo>
                <a:lnTo>
                  <a:pt x="0" y="5143489"/>
                </a:lnTo>
                <a:lnTo>
                  <a:pt x="0" y="0"/>
                </a:lnTo>
                <a:lnTo>
                  <a:pt x="9143981" y="0"/>
                </a:lnTo>
                <a:lnTo>
                  <a:pt x="9143981" y="5143489"/>
                </a:lnTo>
                <a:close/>
              </a:path>
            </a:pathLst>
          </a:custGeom>
          <a:solidFill>
            <a:srgbClr val="F2FDF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4" name="Google Shape;54;p2"/>
          <p:cNvSpPr txBox="1"/>
          <p:nvPr>
            <p:ph type="title"/>
          </p:nvPr>
        </p:nvSpPr>
        <p:spPr>
          <a:xfrm>
            <a:off x="304811" y="306836"/>
            <a:ext cx="1377950" cy="933450"/>
          </a:xfrm>
          <a:prstGeom prst="rect">
            <a:avLst/>
          </a:prstGeom>
          <a:solidFill>
            <a:srgbClr val="1A9987"/>
          </a:solidFill>
          <a:ln>
            <a:noFill/>
          </a:ln>
        </p:spPr>
        <p:txBody>
          <a:bodyPr anchorCtr="0" anchor="t" bIns="0" lIns="0" spcFirstLastPara="1" rIns="0" wrap="square" tIns="84450">
            <a:spAutoFit/>
          </a:bodyPr>
          <a:lstStyle/>
          <a:p>
            <a:pPr indent="0" lvl="0" marL="90170" marR="335280" rtl="0" algn="l">
              <a:lnSpc>
                <a:spcPct val="100000"/>
              </a:lnSpc>
              <a:spcBef>
                <a:spcPts val="0"/>
              </a:spcBef>
              <a:spcAft>
                <a:spcPts val="0"/>
              </a:spcAft>
              <a:buNone/>
            </a:pPr>
            <a:r>
              <a:rPr lang="en-US" sz="1200"/>
              <a:t>Tujuan, Alur,  dan Target  Pencapaian  Projek</a:t>
            </a:r>
            <a:endParaRPr sz="1200"/>
          </a:p>
        </p:txBody>
      </p:sp>
      <p:sp>
        <p:nvSpPr>
          <p:cNvPr id="55" name="Google Shape;55;p2"/>
          <p:cNvSpPr txBox="1"/>
          <p:nvPr/>
        </p:nvSpPr>
        <p:spPr>
          <a:xfrm>
            <a:off x="1868969" y="238172"/>
            <a:ext cx="4593590" cy="1147445"/>
          </a:xfrm>
          <a:prstGeom prst="rect">
            <a:avLst/>
          </a:prstGeom>
          <a:noFill/>
          <a:ln>
            <a:noFill/>
          </a:ln>
        </p:spPr>
        <p:txBody>
          <a:bodyPr anchorCtr="0" anchor="t" bIns="0" lIns="0" spcFirstLastPara="1" rIns="0" wrap="square" tIns="12700">
            <a:spAutoFit/>
          </a:bodyPr>
          <a:lstStyle/>
          <a:p>
            <a:pPr indent="0" lvl="0" marL="12700" marR="5080" rtl="0" algn="just">
              <a:lnSpc>
                <a:spcPct val="114999"/>
              </a:lnSpc>
              <a:spcBef>
                <a:spcPts val="0"/>
              </a:spcBef>
              <a:spcAft>
                <a:spcPts val="0"/>
              </a:spcAft>
              <a:buNone/>
            </a:pPr>
            <a:r>
              <a:rPr lang="en-US" sz="800">
                <a:solidFill>
                  <a:srgbClr val="1A1A1A"/>
                </a:solidFill>
                <a:latin typeface="Arial"/>
                <a:ea typeface="Arial"/>
                <a:cs typeface="Arial"/>
                <a:sym typeface="Arial"/>
              </a:rPr>
              <a:t>Beberapa bentuk kearifan lokal seperti sastra lisan (pantun, cerita rakyat, peribahasa), tradisi, artefak  budaya, produk kesenian dan kerajinan merupakan warisan leluhur yang sangat bernilai. Kearifan  lokal ini sudah ada sejak ribuan tahun dan diciptakan untuk beragam tujuan, di antaranya untuk  menjaga sumber daya alam dan sumber daya lokal. Namun, generasi yang hidup di masa sekarang  umumnya kurang memahami makna kearifan lokal ini sehingga tantangan yang terjadi di masa  sekarang terkait sumber daya alam dan sumber daya lokal seolah datang begitu saja tanpa  ancang-ancang. Padahal beberapa nilai kearifan lokal sendiri memiliki potensi untuk mencegah  masalah yang ada terjadi (</a:t>
            </a:r>
            <a:r>
              <a:rPr i="1" lang="en-US" sz="800">
                <a:solidFill>
                  <a:srgbClr val="1A1A1A"/>
                </a:solidFill>
                <a:latin typeface="Times New Roman"/>
                <a:ea typeface="Times New Roman"/>
                <a:cs typeface="Times New Roman"/>
                <a:sym typeface="Times New Roman"/>
              </a:rPr>
              <a:t>preventif</a:t>
            </a:r>
            <a:r>
              <a:rPr lang="en-US" sz="800">
                <a:solidFill>
                  <a:srgbClr val="1A1A1A"/>
                </a:solidFill>
                <a:latin typeface="Arial"/>
                <a:ea typeface="Arial"/>
                <a:cs typeface="Arial"/>
                <a:sym typeface="Arial"/>
              </a:rPr>
              <a:t>).</a:t>
            </a:r>
            <a:endParaRPr sz="800">
              <a:latin typeface="Arial"/>
              <a:ea typeface="Arial"/>
              <a:cs typeface="Arial"/>
              <a:sym typeface="Arial"/>
            </a:endParaRPr>
          </a:p>
        </p:txBody>
      </p:sp>
      <p:sp>
        <p:nvSpPr>
          <p:cNvPr id="56" name="Google Shape;56;p2"/>
          <p:cNvSpPr txBox="1"/>
          <p:nvPr/>
        </p:nvSpPr>
        <p:spPr>
          <a:xfrm>
            <a:off x="1868969" y="1512233"/>
            <a:ext cx="4586605" cy="2141220"/>
          </a:xfrm>
          <a:prstGeom prst="rect">
            <a:avLst/>
          </a:prstGeom>
          <a:noFill/>
          <a:ln>
            <a:noFill/>
          </a:ln>
        </p:spPr>
        <p:txBody>
          <a:bodyPr anchorCtr="0" anchor="t" bIns="0" lIns="0" spcFirstLastPara="1" rIns="0" wrap="square" tIns="12700">
            <a:spAutoFit/>
          </a:bodyPr>
          <a:lstStyle/>
          <a:p>
            <a:pPr indent="0" lvl="0" marL="12700" marR="5080" rtl="0" algn="just">
              <a:lnSpc>
                <a:spcPct val="114999"/>
              </a:lnSpc>
              <a:spcBef>
                <a:spcPts val="0"/>
              </a:spcBef>
              <a:spcAft>
                <a:spcPts val="0"/>
              </a:spcAft>
              <a:buNone/>
            </a:pPr>
            <a:r>
              <a:rPr lang="en-US" sz="800">
                <a:solidFill>
                  <a:srgbClr val="1A1A1A"/>
                </a:solidFill>
                <a:latin typeface="Arial"/>
                <a:ea typeface="Arial"/>
                <a:cs typeface="Arial"/>
                <a:sym typeface="Arial"/>
              </a:rPr>
              <a:t>Projek ini dimulai dengan tahap temukan, peserta didik diajak untuk mengenali bentuk dan fungsi  kearifan lokal yang ada di beberapa daerah di Indonesia. Setelah itu, kegiatan dilanjutkan dengan  menemukan hubungan antara identitas diri, identitas budayanya, dan belajar untuk memahami  bahwa identitas adalah sebuah konsepsi yang dinamis dan selalu berubah. Berangkat dari  pemahaman tentang identitas ini, peserta didik membongkar asumsinya terhadap identitas budaya  yang ada di wilayahnya maupun budaya orang lain. Dengan demikian, diharapkan peserta didik dapat  menumbuhkan apresiasi terhadap budaya dan kearifan lokal sebuah kelompok masyarakat. Tahap ini  ditutup dengan menemukan masalah atau tantangan yang terjadi di sekitarnya yang memiliki kait  dengan sumber daya alam atau sumber daya lokal.</a:t>
            </a:r>
            <a:endParaRPr sz="800">
              <a:latin typeface="Arial"/>
              <a:ea typeface="Arial"/>
              <a:cs typeface="Arial"/>
              <a:sym typeface="Arial"/>
            </a:endParaRPr>
          </a:p>
          <a:p>
            <a:pPr indent="0" lvl="0" marL="0" marR="0" rtl="0" algn="l">
              <a:lnSpc>
                <a:spcPct val="100000"/>
              </a:lnSpc>
              <a:spcBef>
                <a:spcPts val="5"/>
              </a:spcBef>
              <a:spcAft>
                <a:spcPts val="0"/>
              </a:spcAft>
              <a:buNone/>
            </a:pPr>
            <a:r>
              <a:t/>
            </a:r>
            <a:endParaRPr sz="700">
              <a:latin typeface="Arial"/>
              <a:ea typeface="Arial"/>
              <a:cs typeface="Arial"/>
              <a:sym typeface="Arial"/>
            </a:endParaRPr>
          </a:p>
          <a:p>
            <a:pPr indent="0" lvl="0" marL="12700" marR="6350" rtl="0" algn="just">
              <a:lnSpc>
                <a:spcPct val="114999"/>
              </a:lnSpc>
              <a:spcBef>
                <a:spcPts val="0"/>
              </a:spcBef>
              <a:spcAft>
                <a:spcPts val="0"/>
              </a:spcAft>
              <a:buNone/>
            </a:pPr>
            <a:r>
              <a:rPr lang="en-US" sz="800">
                <a:solidFill>
                  <a:srgbClr val="1A1A1A"/>
                </a:solidFill>
                <a:latin typeface="Arial"/>
                <a:ea typeface="Arial"/>
                <a:cs typeface="Arial"/>
                <a:sym typeface="Arial"/>
              </a:rPr>
              <a:t>Setelah itu projek dilanjutkan dengan tahap bayangkan, dimana pada tahap ini peserta didik diajak  untuk melihat langsung bagaimana bentuk kearifan lokal yang ada di wilayahnya. Dari sini peserta  didik diminta untuk mengkritisi hubungan antara bentuk kearifan lokal yang ditemukan dan  fungsinya bagi masyarakat. Tahap ini diakhiri dengan membayangkan kondisi impian yang peserta  didik harapkan terjadi pada lingkungannya dan kearifan lokal yang ada di wilayahnya.</a:t>
            </a:r>
            <a:endParaRPr sz="800">
              <a:latin typeface="Arial"/>
              <a:ea typeface="Arial"/>
              <a:cs typeface="Arial"/>
              <a:sym typeface="Arial"/>
            </a:endParaRPr>
          </a:p>
        </p:txBody>
      </p:sp>
      <p:sp>
        <p:nvSpPr>
          <p:cNvPr id="57" name="Google Shape;57;p2"/>
          <p:cNvSpPr txBox="1"/>
          <p:nvPr/>
        </p:nvSpPr>
        <p:spPr>
          <a:xfrm>
            <a:off x="1868969" y="3779940"/>
            <a:ext cx="4582795" cy="726440"/>
          </a:xfrm>
          <a:prstGeom prst="rect">
            <a:avLst/>
          </a:prstGeom>
          <a:noFill/>
          <a:ln>
            <a:noFill/>
          </a:ln>
        </p:spPr>
        <p:txBody>
          <a:bodyPr anchorCtr="0" anchor="t" bIns="0" lIns="0" spcFirstLastPara="1" rIns="0" wrap="square" tIns="12700">
            <a:spAutoFit/>
          </a:bodyPr>
          <a:lstStyle/>
          <a:p>
            <a:pPr indent="0" lvl="0" marL="12700" marR="5080" rtl="0" algn="just">
              <a:lnSpc>
                <a:spcPct val="114999"/>
              </a:lnSpc>
              <a:spcBef>
                <a:spcPts val="0"/>
              </a:spcBef>
              <a:spcAft>
                <a:spcPts val="0"/>
              </a:spcAft>
              <a:buNone/>
            </a:pPr>
            <a:r>
              <a:rPr lang="en-US" sz="800">
                <a:solidFill>
                  <a:srgbClr val="1A1A1A"/>
                </a:solidFill>
                <a:latin typeface="Arial"/>
                <a:ea typeface="Arial"/>
                <a:cs typeface="Arial"/>
                <a:sym typeface="Arial"/>
              </a:rPr>
              <a:t>Projek dilanjutkan dengan tahap lakukan yang bertujuan mempersiapkan peserta didik untuk  menggaungkan kearifan lokal yang ditemui dan bermakna bagi peserta didik sesuai dengan  kemampuan dan keterampilan yang ia miliki. Lalu, projek diakhiri dengan tahap bagikan, di mana  seluruh peserta didik membagikan pengetahuannya akan kearifan lokal kepada warga sekolah, guru,  dan perwakilan masyarakat.</a:t>
            </a:r>
            <a:endParaRPr sz="800">
              <a:latin typeface="Arial"/>
              <a:ea typeface="Arial"/>
              <a:cs typeface="Arial"/>
              <a:sym typeface="Arial"/>
            </a:endParaRPr>
          </a:p>
        </p:txBody>
      </p:sp>
      <p:sp>
        <p:nvSpPr>
          <p:cNvPr id="58" name="Google Shape;58;p2"/>
          <p:cNvSpPr txBox="1"/>
          <p:nvPr/>
        </p:nvSpPr>
        <p:spPr>
          <a:xfrm>
            <a:off x="1868969" y="4633379"/>
            <a:ext cx="4582160" cy="446405"/>
          </a:xfrm>
          <a:prstGeom prst="rect">
            <a:avLst/>
          </a:prstGeom>
          <a:noFill/>
          <a:ln>
            <a:noFill/>
          </a:ln>
        </p:spPr>
        <p:txBody>
          <a:bodyPr anchorCtr="0" anchor="t" bIns="0" lIns="0" spcFirstLastPara="1" rIns="0" wrap="square" tIns="12700">
            <a:spAutoFit/>
          </a:bodyPr>
          <a:lstStyle/>
          <a:p>
            <a:pPr indent="0" lvl="0" marL="12700" marR="5080" rtl="0" algn="just">
              <a:lnSpc>
                <a:spcPct val="114999"/>
              </a:lnSpc>
              <a:spcBef>
                <a:spcPts val="0"/>
              </a:spcBef>
              <a:spcAft>
                <a:spcPts val="0"/>
              </a:spcAft>
              <a:buNone/>
            </a:pPr>
            <a:r>
              <a:rPr lang="en-US" sz="800">
                <a:solidFill>
                  <a:srgbClr val="1A1A1A"/>
                </a:solidFill>
                <a:latin typeface="Arial"/>
                <a:ea typeface="Arial"/>
                <a:cs typeface="Arial"/>
                <a:sym typeface="Arial"/>
              </a:rPr>
              <a:t>Melalui projek ini, peserta didik diharapkan telah mengembangkan tiga dimensi Proﬁl Pelajar  Pancasila, yaitu Bernalar Kritis, Berkebinekaan Global, dan Kreatif yang akan dijabarkan pada  halaman berikutnya.</a:t>
            </a:r>
            <a:endParaRPr sz="800">
              <a:latin typeface="Arial"/>
              <a:ea typeface="Arial"/>
              <a:cs typeface="Arial"/>
              <a:sym typeface="Arial"/>
            </a:endParaRPr>
          </a:p>
        </p:txBody>
      </p:sp>
      <p:sp>
        <p:nvSpPr>
          <p:cNvPr id="59" name="Google Shape;59;p2"/>
          <p:cNvSpPr txBox="1"/>
          <p:nvPr/>
        </p:nvSpPr>
        <p:spPr>
          <a:xfrm>
            <a:off x="6640361" y="311599"/>
            <a:ext cx="2204085" cy="4033520"/>
          </a:xfrm>
          <a:prstGeom prst="rect">
            <a:avLst/>
          </a:prstGeom>
          <a:solidFill>
            <a:srgbClr val="EFEFEF"/>
          </a:solidFill>
          <a:ln>
            <a:noFill/>
          </a:ln>
        </p:spPr>
        <p:txBody>
          <a:bodyPr anchorCtr="0" anchor="t" bIns="0" lIns="0" spcFirstLastPara="1" rIns="0" wrap="square" tIns="79375">
            <a:spAutoFit/>
          </a:bodyPr>
          <a:lstStyle/>
          <a:p>
            <a:pPr indent="0" lvl="0" marL="85090" marR="513715" rtl="0" algn="l">
              <a:lnSpc>
                <a:spcPct val="100000"/>
              </a:lnSpc>
              <a:spcBef>
                <a:spcPts val="0"/>
              </a:spcBef>
              <a:spcAft>
                <a:spcPts val="0"/>
              </a:spcAft>
              <a:buNone/>
            </a:pPr>
            <a:r>
              <a:rPr b="1" lang="en-US" sz="1200">
                <a:latin typeface="Times New Roman"/>
                <a:ea typeface="Times New Roman"/>
                <a:cs typeface="Times New Roman"/>
                <a:sym typeface="Times New Roman"/>
              </a:rPr>
              <a:t>Hal Yang Perlu  Diperhatikan Sebelum  Memulai Projek</a:t>
            </a:r>
            <a:endParaRPr sz="1200">
              <a:latin typeface="Times New Roman"/>
              <a:ea typeface="Times New Roman"/>
              <a:cs typeface="Times New Roman"/>
              <a:sym typeface="Times New Roman"/>
            </a:endParaRPr>
          </a:p>
          <a:p>
            <a:pPr indent="-276225" lvl="0" marL="542290" marR="177800" rtl="0" algn="l">
              <a:lnSpc>
                <a:spcPct val="100000"/>
              </a:lnSpc>
              <a:spcBef>
                <a:spcPts val="1450"/>
              </a:spcBef>
              <a:spcAft>
                <a:spcPts val="0"/>
              </a:spcAft>
              <a:buSzPts val="1000"/>
              <a:buFont typeface="Arial"/>
              <a:buChar char="-"/>
            </a:pPr>
            <a:r>
              <a:rPr lang="en-US" sz="1000">
                <a:latin typeface="Arial"/>
                <a:ea typeface="Arial"/>
                <a:cs typeface="Arial"/>
                <a:sym typeface="Arial"/>
              </a:rPr>
              <a:t>Komitmen seluruh warga  sekolah untuk sadar,  konsisten, dan  berkomitmen untuk  menghargai berbagai  bentuk keberagaman yang  ada di lingkungan sekolah  maupun luar sekolah</a:t>
            </a:r>
            <a:endParaRPr sz="1000">
              <a:latin typeface="Arial"/>
              <a:ea typeface="Arial"/>
              <a:cs typeface="Arial"/>
              <a:sym typeface="Arial"/>
            </a:endParaRPr>
          </a:p>
          <a:p>
            <a:pPr indent="-276225" lvl="0" marL="542290" marR="114935" rtl="0" algn="l">
              <a:lnSpc>
                <a:spcPct val="100000"/>
              </a:lnSpc>
              <a:spcBef>
                <a:spcPts val="0"/>
              </a:spcBef>
              <a:spcAft>
                <a:spcPts val="0"/>
              </a:spcAft>
              <a:buSzPts val="1000"/>
              <a:buFont typeface="Arial"/>
              <a:buChar char="-"/>
            </a:pPr>
            <a:r>
              <a:rPr lang="en-US" sz="1000">
                <a:latin typeface="Arial"/>
                <a:ea typeface="Arial"/>
                <a:cs typeface="Arial"/>
                <a:sym typeface="Arial"/>
              </a:rPr>
              <a:t>Persepsi akan suatu budaya  atau pengetahuan lokal  akan rentan bias, sehingga  penting bagi kelompok  guru secara sadar  memahami kemungkinan  tersebut sehingga  pengetahuan lokal yang  diambil adalah yang paling  berguna bagi kebutuhan  pembelajaran</a:t>
            </a:r>
            <a:endParaRPr sz="100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9" name="Shape 289"/>
        <p:cNvGrpSpPr/>
        <p:nvPr/>
      </p:nvGrpSpPr>
      <p:grpSpPr>
        <a:xfrm>
          <a:off x="0" y="0"/>
          <a:ext cx="0" cy="0"/>
          <a:chOff x="0" y="0"/>
          <a:chExt cx="0" cy="0"/>
        </a:xfrm>
      </p:grpSpPr>
      <p:sp>
        <p:nvSpPr>
          <p:cNvPr id="290" name="Google Shape;290;p20"/>
          <p:cNvSpPr/>
          <p:nvPr/>
        </p:nvSpPr>
        <p:spPr>
          <a:xfrm>
            <a:off x="461974" y="387799"/>
            <a:ext cx="1368425" cy="2955290"/>
          </a:xfrm>
          <a:custGeom>
            <a:rect b="b" l="l" r="r" t="t"/>
            <a:pathLst>
              <a:path extrusionOk="0" h="2955290" w="1368425">
                <a:moveTo>
                  <a:pt x="1368297" y="2955294"/>
                </a:moveTo>
                <a:lnTo>
                  <a:pt x="0" y="2955294"/>
                </a:lnTo>
                <a:lnTo>
                  <a:pt x="0" y="0"/>
                </a:lnTo>
                <a:lnTo>
                  <a:pt x="1368297" y="0"/>
                </a:lnTo>
                <a:lnTo>
                  <a:pt x="1368297" y="2955294"/>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91" name="Google Shape;291;p20"/>
          <p:cNvSpPr txBox="1"/>
          <p:nvPr>
            <p:ph type="title"/>
          </p:nvPr>
        </p:nvSpPr>
        <p:spPr>
          <a:xfrm>
            <a:off x="547698" y="445584"/>
            <a:ext cx="328930" cy="482600"/>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None/>
            </a:pPr>
            <a:r>
              <a:rPr lang="en-US"/>
              <a:t>5.</a:t>
            </a:r>
            <a:endParaRPr/>
          </a:p>
        </p:txBody>
      </p:sp>
      <p:sp>
        <p:nvSpPr>
          <p:cNvPr id="292" name="Google Shape;292;p20"/>
          <p:cNvSpPr txBox="1"/>
          <p:nvPr/>
        </p:nvSpPr>
        <p:spPr>
          <a:xfrm>
            <a:off x="547698" y="908879"/>
            <a:ext cx="1205865" cy="2314575"/>
          </a:xfrm>
          <a:prstGeom prst="rect">
            <a:avLst/>
          </a:prstGeom>
          <a:noFill/>
          <a:ln>
            <a:noFill/>
          </a:ln>
        </p:spPr>
        <p:txBody>
          <a:bodyPr anchorCtr="0" anchor="t" bIns="0" lIns="0" spcFirstLastPara="1" rIns="0" wrap="square" tIns="12700">
            <a:spAutoFit/>
          </a:bodyPr>
          <a:lstStyle/>
          <a:p>
            <a:pPr indent="0" lvl="0" marL="0" marR="56514" rtl="0" algn="l">
              <a:lnSpc>
                <a:spcPct val="100000"/>
              </a:lnSpc>
              <a:spcBef>
                <a:spcPts val="0"/>
              </a:spcBef>
              <a:spcAft>
                <a:spcPts val="0"/>
              </a:spcAft>
              <a:buNone/>
            </a:pPr>
            <a:r>
              <a:rPr b="1" lang="en-US" sz="1800">
                <a:solidFill>
                  <a:srgbClr val="EFEFEF"/>
                </a:solidFill>
                <a:latin typeface="Times New Roman"/>
                <a:ea typeface="Times New Roman"/>
                <a:cs typeface="Times New Roman"/>
                <a:sym typeface="Times New Roman"/>
              </a:rPr>
              <a:t>Tantangan  di  Sekitarku</a:t>
            </a:r>
            <a:endParaRPr sz="1800">
              <a:latin typeface="Times New Roman"/>
              <a:ea typeface="Times New Roman"/>
              <a:cs typeface="Times New Roman"/>
              <a:sym typeface="Times New Roman"/>
            </a:endParaRPr>
          </a:p>
          <a:p>
            <a:pPr indent="0" lvl="0" marL="0" marR="0" rtl="0" algn="l">
              <a:lnSpc>
                <a:spcPct val="100000"/>
              </a:lnSpc>
              <a:spcBef>
                <a:spcPts val="1460"/>
              </a:spcBef>
              <a:spcAft>
                <a:spcPts val="0"/>
              </a:spcAft>
              <a:buNone/>
            </a:pPr>
            <a:r>
              <a:rPr b="1" lang="en-US" sz="1200">
                <a:solidFill>
                  <a:srgbClr val="EFEFEF"/>
                </a:solidFill>
                <a:latin typeface="Times New Roman"/>
                <a:ea typeface="Times New Roman"/>
                <a:cs typeface="Times New Roman"/>
                <a:sym typeface="Times New Roman"/>
              </a:rPr>
              <a:t>Waktu: 90 menit</a:t>
            </a:r>
            <a:endParaRPr sz="12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 2 JP</a:t>
            </a:r>
            <a:endParaRPr sz="1200">
              <a:latin typeface="Times New Roman"/>
              <a:ea typeface="Times New Roman"/>
              <a:cs typeface="Times New Roman"/>
              <a:sym typeface="Times New Roman"/>
            </a:endParaRPr>
          </a:p>
          <a:p>
            <a:pPr indent="0" lvl="0" marL="0" marR="508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Bahan: Alat  tulis, gawai  Peran Guru:  Pendamping dan  Fasilitator</a:t>
            </a:r>
            <a:endParaRPr sz="1200">
              <a:latin typeface="Times New Roman"/>
              <a:ea typeface="Times New Roman"/>
              <a:cs typeface="Times New Roman"/>
              <a:sym typeface="Times New Roman"/>
            </a:endParaRPr>
          </a:p>
        </p:txBody>
      </p:sp>
      <p:sp>
        <p:nvSpPr>
          <p:cNvPr id="293" name="Google Shape;293;p20"/>
          <p:cNvSpPr txBox="1"/>
          <p:nvPr/>
        </p:nvSpPr>
        <p:spPr>
          <a:xfrm>
            <a:off x="2065841" y="455744"/>
            <a:ext cx="76327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Pelaksanaan</a:t>
            </a:r>
            <a:endParaRPr sz="1000">
              <a:latin typeface="Times New Roman"/>
              <a:ea typeface="Times New Roman"/>
              <a:cs typeface="Times New Roman"/>
              <a:sym typeface="Times New Roman"/>
            </a:endParaRPr>
          </a:p>
        </p:txBody>
      </p:sp>
      <p:sp>
        <p:nvSpPr>
          <p:cNvPr id="294" name="Google Shape;294;p20"/>
          <p:cNvSpPr txBox="1"/>
          <p:nvPr/>
        </p:nvSpPr>
        <p:spPr>
          <a:xfrm>
            <a:off x="2199229" y="608144"/>
            <a:ext cx="4036695" cy="2616200"/>
          </a:xfrm>
          <a:prstGeom prst="rect">
            <a:avLst/>
          </a:prstGeom>
          <a:noFill/>
          <a:ln>
            <a:noFill/>
          </a:ln>
        </p:spPr>
        <p:txBody>
          <a:bodyPr anchorCtr="0" anchor="t" bIns="0" lIns="0" spcFirstLastPara="1" rIns="0" wrap="square" tIns="12700">
            <a:spAutoFit/>
          </a:bodyPr>
          <a:lstStyle/>
          <a:p>
            <a:pPr indent="-323850" lvl="0" marL="335915" marR="20066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Di dalam kelas, guru mengajak peserta didik untuk mengingat  kembali masalah apa yang terjadi di sekitarnya yang paling  meresahkan baginya.</a:t>
            </a:r>
            <a:endParaRPr sz="1000">
              <a:latin typeface="Arial"/>
              <a:ea typeface="Arial"/>
              <a:cs typeface="Arial"/>
              <a:sym typeface="Arial"/>
            </a:endParaRPr>
          </a:p>
          <a:p>
            <a:pPr indent="-323850" lvl="0" marL="335915" marR="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Peserta didik diminta menuliskannya pada lembar kerja.</a:t>
            </a:r>
            <a:endParaRPr sz="1000">
              <a:latin typeface="Arial"/>
              <a:ea typeface="Arial"/>
              <a:cs typeface="Arial"/>
              <a:sym typeface="Arial"/>
            </a:endParaRPr>
          </a:p>
          <a:p>
            <a:pPr indent="-323850" lvl="0" marL="335915" marR="93345"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Setelah itu, guru membentuk kelompok berjumlah 4-5 peserta  didik di tiap kelompok, kemudian mengajak peserta didik untuk  pergi ke area luar sekolah untuk merasakan tantangan atau  masalah yang terjadi di lingkungan sekitar sekolah dengan  menggunakan inderanya.</a:t>
            </a:r>
            <a:endParaRPr sz="1000">
              <a:latin typeface="Arial"/>
              <a:ea typeface="Arial"/>
              <a:cs typeface="Arial"/>
              <a:sym typeface="Arial"/>
            </a:endParaRPr>
          </a:p>
          <a:p>
            <a:pPr indent="-323850" lvl="0" marL="335915" marR="41275"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Peserta didik diminta untuk mendokumentasikan tantangan atau  masalah yang dirasakan.</a:t>
            </a:r>
            <a:endParaRPr sz="1000">
              <a:latin typeface="Arial"/>
              <a:ea typeface="Arial"/>
              <a:cs typeface="Arial"/>
              <a:sym typeface="Arial"/>
            </a:endParaRPr>
          </a:p>
          <a:p>
            <a:pPr indent="-323850" lvl="0" marL="335915" marR="9271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Setelah selesai, seluruh peserta didik kembali ke kelas,  melengkapi catatan lembar kerja, lalu perwakilan tiap kelompok  diminta untuk menceritakan masalah yang paling dirasa  meresahkan.</a:t>
            </a:r>
            <a:endParaRPr sz="1000">
              <a:latin typeface="Arial"/>
              <a:ea typeface="Arial"/>
              <a:cs typeface="Arial"/>
              <a:sym typeface="Arial"/>
            </a:endParaRPr>
          </a:p>
          <a:p>
            <a:pPr indent="-323850" lvl="0" marL="335915" marR="508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Guru mengingatkan peserta didik untuk menyimpan lembar kerja  tersebut agar dapat dipakai pada kegiatan berikutnya.</a:t>
            </a:r>
            <a:endParaRPr sz="1000">
              <a:latin typeface="Arial"/>
              <a:ea typeface="Arial"/>
              <a:cs typeface="Arial"/>
              <a:sym typeface="Arial"/>
            </a:endParaRPr>
          </a:p>
        </p:txBody>
      </p:sp>
      <p:sp>
        <p:nvSpPr>
          <p:cNvPr id="295" name="Google Shape;295;p20"/>
          <p:cNvSpPr txBox="1"/>
          <p:nvPr/>
        </p:nvSpPr>
        <p:spPr>
          <a:xfrm>
            <a:off x="6487962" y="387799"/>
            <a:ext cx="2204085" cy="954405"/>
          </a:xfrm>
          <a:prstGeom prst="rect">
            <a:avLst/>
          </a:prstGeom>
          <a:solidFill>
            <a:srgbClr val="EFEFEF"/>
          </a:solidFill>
          <a:ln>
            <a:noFill/>
          </a:ln>
        </p:spPr>
        <p:txBody>
          <a:bodyPr anchorCtr="0" anchor="t" bIns="0" lIns="0" spcFirstLastPara="1" rIns="0" wrap="square" tIns="80625">
            <a:spAutoFit/>
          </a:bodyPr>
          <a:lstStyle/>
          <a:p>
            <a:pPr indent="0" lvl="0" marL="85090" marR="0" rtl="0" algn="l">
              <a:lnSpc>
                <a:spcPct val="100000"/>
              </a:lnSpc>
              <a:spcBef>
                <a:spcPts val="0"/>
              </a:spcBef>
              <a:spcAft>
                <a:spcPts val="0"/>
              </a:spcAft>
              <a:buNone/>
            </a:pPr>
            <a:r>
              <a:rPr b="1" lang="en-US" sz="1000">
                <a:latin typeface="Times New Roman"/>
                <a:ea typeface="Times New Roman"/>
                <a:cs typeface="Times New Roman"/>
                <a:sym typeface="Times New Roman"/>
              </a:rPr>
              <a:t>Objektif</a:t>
            </a:r>
            <a:endParaRPr sz="1000">
              <a:latin typeface="Times New Roman"/>
              <a:ea typeface="Times New Roman"/>
              <a:cs typeface="Times New Roman"/>
              <a:sym typeface="Times New Roman"/>
            </a:endParaRPr>
          </a:p>
          <a:p>
            <a:pPr indent="-276225" lvl="0" marL="542290" marR="217170" rtl="0" algn="l">
              <a:lnSpc>
                <a:spcPct val="100000"/>
              </a:lnSpc>
              <a:spcBef>
                <a:spcPts val="0"/>
              </a:spcBef>
              <a:spcAft>
                <a:spcPts val="0"/>
              </a:spcAft>
              <a:buNone/>
            </a:pPr>
            <a:r>
              <a:rPr lang="en-US" sz="1000">
                <a:latin typeface="Arial"/>
                <a:ea typeface="Arial"/>
                <a:cs typeface="Arial"/>
                <a:sym typeface="Arial"/>
              </a:rPr>
              <a:t>-	peserta didik merasakan  atau mengalami langsung  tantangan / masalah yang  terjadi di sekitarnya</a:t>
            </a:r>
            <a:endParaRPr sz="1000">
              <a:latin typeface="Arial"/>
              <a:ea typeface="Arial"/>
              <a:cs typeface="Arial"/>
              <a:sym typeface="Arial"/>
            </a:endParaRPr>
          </a:p>
        </p:txBody>
      </p:sp>
      <p:sp>
        <p:nvSpPr>
          <p:cNvPr id="296" name="Google Shape;296;p20"/>
          <p:cNvSpPr txBox="1"/>
          <p:nvPr/>
        </p:nvSpPr>
        <p:spPr>
          <a:xfrm>
            <a:off x="2141970" y="3544542"/>
            <a:ext cx="4024629" cy="1243330"/>
          </a:xfrm>
          <a:prstGeom prst="rect">
            <a:avLst/>
          </a:prstGeom>
          <a:noFill/>
          <a:ln cap="flat" cmpd="sng" w="19025">
            <a:solidFill>
              <a:srgbClr val="666666"/>
            </a:solidFill>
            <a:prstDash val="solid"/>
            <a:round/>
            <a:headEnd len="sm" w="sm" type="none"/>
            <a:tailEnd len="sm" w="sm" type="none"/>
          </a:ln>
        </p:spPr>
        <p:txBody>
          <a:bodyPr anchorCtr="0" anchor="t" bIns="0" lIns="0" spcFirstLastPara="1" rIns="0" wrap="square" tIns="80625">
            <a:spAutoFit/>
          </a:bodyPr>
          <a:lstStyle/>
          <a:p>
            <a:pPr indent="0" lvl="0" marL="85090" marR="0" rtl="0" algn="l">
              <a:lnSpc>
                <a:spcPct val="100000"/>
              </a:lnSpc>
              <a:spcBef>
                <a:spcPts val="0"/>
              </a:spcBef>
              <a:spcAft>
                <a:spcPts val="0"/>
              </a:spcAft>
              <a:buNone/>
            </a:pPr>
            <a:r>
              <a:rPr b="1" i="1" lang="en-US" sz="1000">
                <a:latin typeface="Times New Roman"/>
                <a:ea typeface="Times New Roman"/>
                <a:cs typeface="Times New Roman"/>
                <a:sym typeface="Times New Roman"/>
              </a:rPr>
              <a:t>Hal yang paling membuatku resah dan tidak nyaman</a:t>
            </a:r>
            <a:endParaRPr sz="1000">
              <a:latin typeface="Times New Roman"/>
              <a:ea typeface="Times New Roman"/>
              <a:cs typeface="Times New Roman"/>
              <a:sym typeface="Times New Roman"/>
            </a:endParaRPr>
          </a:p>
        </p:txBody>
      </p:sp>
      <p:sp>
        <p:nvSpPr>
          <p:cNvPr id="297" name="Google Shape;297;p20"/>
          <p:cNvSpPr txBox="1"/>
          <p:nvPr/>
        </p:nvSpPr>
        <p:spPr>
          <a:xfrm>
            <a:off x="6487962" y="1465397"/>
            <a:ext cx="2204085" cy="1877695"/>
          </a:xfrm>
          <a:prstGeom prst="rect">
            <a:avLst/>
          </a:prstGeom>
          <a:solidFill>
            <a:srgbClr val="FFF2CC"/>
          </a:solidFill>
          <a:ln>
            <a:noFill/>
          </a:ln>
        </p:spPr>
        <p:txBody>
          <a:bodyPr anchorCtr="0" anchor="t" bIns="0" lIns="0" spcFirstLastPara="1" rIns="0" wrap="square" tIns="80625">
            <a:spAutoFit/>
          </a:bodyPr>
          <a:lstStyle/>
          <a:p>
            <a:pPr indent="0" lvl="0" marL="85090" marR="0" rtl="0" algn="l">
              <a:lnSpc>
                <a:spcPct val="100000"/>
              </a:lnSpc>
              <a:spcBef>
                <a:spcPts val="0"/>
              </a:spcBef>
              <a:spcAft>
                <a:spcPts val="0"/>
              </a:spcAft>
              <a:buNone/>
            </a:pPr>
            <a:r>
              <a:rPr b="1" lang="en-US" sz="1000">
                <a:latin typeface="Times New Roman"/>
                <a:ea typeface="Times New Roman"/>
                <a:cs typeface="Times New Roman"/>
                <a:sym typeface="Times New Roman"/>
              </a:rPr>
              <a:t>Tips:</a:t>
            </a:r>
            <a:endParaRPr sz="1000">
              <a:latin typeface="Times New Roman"/>
              <a:ea typeface="Times New Roman"/>
              <a:cs typeface="Times New Roman"/>
              <a:sym typeface="Times New Roman"/>
            </a:endParaRPr>
          </a:p>
          <a:p>
            <a:pPr indent="0" lvl="0" marL="85090" marR="136525" rtl="0" algn="l">
              <a:lnSpc>
                <a:spcPct val="100000"/>
              </a:lnSpc>
              <a:spcBef>
                <a:spcPts val="0"/>
              </a:spcBef>
              <a:spcAft>
                <a:spcPts val="0"/>
              </a:spcAft>
              <a:buNone/>
            </a:pPr>
            <a:r>
              <a:rPr lang="en-US" sz="1000">
                <a:latin typeface="Arial"/>
                <a:ea typeface="Arial"/>
                <a:cs typeface="Arial"/>
                <a:sym typeface="Arial"/>
              </a:rPr>
              <a:t>Ketika melakukan pengamatan di  luar sekolah ajak peserta didik  untuk fokus pada inderanya,  misalnya: saat ingin fokus pada  indera pendengaran, tutuplah mata  dan fokus pada apa yang terdengar.  Minta teman kelompok untuk  menemani proses ini agar tidak  membahayakan diri di jalan sekitar  sekolah</a:t>
            </a:r>
            <a:endParaRPr sz="1000">
              <a:latin typeface="Arial"/>
              <a:ea typeface="Arial"/>
              <a:cs typeface="Arial"/>
              <a:sym typeface="Arial"/>
            </a:endParaRPr>
          </a:p>
        </p:txBody>
      </p:sp>
      <p:sp>
        <p:nvSpPr>
          <p:cNvPr id="298" name="Google Shape;298;p20"/>
          <p:cNvSpPr txBox="1"/>
          <p:nvPr/>
        </p:nvSpPr>
        <p:spPr>
          <a:xfrm>
            <a:off x="6560984" y="3756436"/>
            <a:ext cx="2007235" cy="635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Tugas:</a:t>
            </a:r>
            <a:endParaRPr sz="1000">
              <a:latin typeface="Times New Roman"/>
              <a:ea typeface="Times New Roman"/>
              <a:cs typeface="Times New Roman"/>
              <a:sym typeface="Times New Roman"/>
            </a:endParaRPr>
          </a:p>
          <a:p>
            <a:pPr indent="0" lvl="0" marL="12700" marR="5080" rtl="0" algn="l">
              <a:lnSpc>
                <a:spcPct val="100000"/>
              </a:lnSpc>
              <a:spcBef>
                <a:spcPts val="0"/>
              </a:spcBef>
              <a:spcAft>
                <a:spcPts val="0"/>
              </a:spcAft>
              <a:buNone/>
            </a:pPr>
            <a:r>
              <a:rPr lang="en-US" sz="1000">
                <a:latin typeface="Arial"/>
                <a:ea typeface="Arial"/>
                <a:cs typeface="Arial"/>
                <a:sym typeface="Arial"/>
              </a:rPr>
              <a:t>Guru meminta peserta didik untuk  melakukan reﬂeksi pada lembar  “Sungai Rasa”</a:t>
            </a:r>
            <a:endParaRPr sz="1000">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2" name="Shape 302"/>
        <p:cNvGrpSpPr/>
        <p:nvPr/>
      </p:nvGrpSpPr>
      <p:grpSpPr>
        <a:xfrm>
          <a:off x="0" y="0"/>
          <a:ext cx="0" cy="0"/>
          <a:chOff x="0" y="0"/>
          <a:chExt cx="0" cy="0"/>
        </a:xfrm>
      </p:grpSpPr>
      <p:sp>
        <p:nvSpPr>
          <p:cNvPr id="303" name="Google Shape;303;p21"/>
          <p:cNvSpPr/>
          <p:nvPr/>
        </p:nvSpPr>
        <p:spPr>
          <a:xfrm>
            <a:off x="210149" y="211799"/>
            <a:ext cx="8724265" cy="4719955"/>
          </a:xfrm>
          <a:custGeom>
            <a:rect b="b" l="l" r="r" t="t"/>
            <a:pathLst>
              <a:path extrusionOk="0" h="4719955" w="8724265">
                <a:moveTo>
                  <a:pt x="0" y="0"/>
                </a:moveTo>
                <a:lnTo>
                  <a:pt x="8723682" y="0"/>
                </a:lnTo>
                <a:lnTo>
                  <a:pt x="8723682" y="4719890"/>
                </a:lnTo>
                <a:lnTo>
                  <a:pt x="0" y="4719890"/>
                </a:lnTo>
                <a:lnTo>
                  <a:pt x="0" y="0"/>
                </a:lnTo>
                <a:close/>
              </a:path>
            </a:pathLst>
          </a:custGeom>
          <a:noFill/>
          <a:ln cap="flat" cmpd="sng" w="38075">
            <a:solidFill>
              <a:srgbClr val="6666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04" name="Google Shape;304;p21"/>
          <p:cNvSpPr txBox="1"/>
          <p:nvPr/>
        </p:nvSpPr>
        <p:spPr>
          <a:xfrm>
            <a:off x="577898" y="596548"/>
            <a:ext cx="4237990" cy="3950970"/>
          </a:xfrm>
          <a:prstGeom prst="rect">
            <a:avLst/>
          </a:prstGeom>
          <a:noFill/>
          <a:ln cap="flat" cmpd="sng" w="28550">
            <a:solidFill>
              <a:srgbClr val="666666"/>
            </a:solidFill>
            <a:prstDash val="solid"/>
            <a:round/>
            <a:headEnd len="sm" w="sm" type="none"/>
            <a:tailEnd len="sm" w="sm" type="none"/>
          </a:ln>
        </p:spPr>
        <p:txBody>
          <a:bodyPr anchorCtr="0" anchor="t" bIns="0" lIns="0" spcFirstLastPara="1" rIns="0" wrap="square" tIns="80625">
            <a:spAutoFit/>
          </a:bodyPr>
          <a:lstStyle/>
          <a:p>
            <a:pPr indent="0" lvl="0" marL="85090" marR="0" rtl="0" algn="l">
              <a:lnSpc>
                <a:spcPct val="100000"/>
              </a:lnSpc>
              <a:spcBef>
                <a:spcPts val="0"/>
              </a:spcBef>
              <a:spcAft>
                <a:spcPts val="0"/>
              </a:spcAft>
              <a:buNone/>
            </a:pPr>
            <a:r>
              <a:rPr b="1" lang="en-US" sz="1000">
                <a:latin typeface="Times New Roman"/>
                <a:ea typeface="Times New Roman"/>
                <a:cs typeface="Times New Roman"/>
                <a:sym typeface="Times New Roman"/>
              </a:rPr>
              <a:t>Hasil Temuan</a:t>
            </a:r>
            <a:endParaRPr sz="1000">
              <a:latin typeface="Times New Roman"/>
              <a:ea typeface="Times New Roman"/>
              <a:cs typeface="Times New Roman"/>
              <a:sym typeface="Times New Roman"/>
            </a:endParaRPr>
          </a:p>
        </p:txBody>
      </p:sp>
      <p:grpSp>
        <p:nvGrpSpPr>
          <p:cNvPr id="305" name="Google Shape;305;p21"/>
          <p:cNvGrpSpPr/>
          <p:nvPr/>
        </p:nvGrpSpPr>
        <p:grpSpPr>
          <a:xfrm>
            <a:off x="779473" y="1143647"/>
            <a:ext cx="492125" cy="3178175"/>
            <a:chOff x="779473" y="1143647"/>
            <a:chExt cx="492125" cy="3178175"/>
          </a:xfrm>
        </p:grpSpPr>
        <p:sp>
          <p:nvSpPr>
            <p:cNvPr id="306" name="Google Shape;306;p21"/>
            <p:cNvSpPr/>
            <p:nvPr/>
          </p:nvSpPr>
          <p:spPr>
            <a:xfrm>
              <a:off x="821198" y="1262129"/>
              <a:ext cx="430824" cy="38778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07" name="Google Shape;307;p21"/>
            <p:cNvSpPr/>
            <p:nvPr/>
          </p:nvSpPr>
          <p:spPr>
            <a:xfrm>
              <a:off x="779473" y="1143647"/>
              <a:ext cx="492125" cy="525780"/>
            </a:xfrm>
            <a:custGeom>
              <a:rect b="b" l="l" r="r" t="t"/>
              <a:pathLst>
                <a:path extrusionOk="0" h="525780" w="492125">
                  <a:moveTo>
                    <a:pt x="0" y="0"/>
                  </a:moveTo>
                  <a:lnTo>
                    <a:pt x="491599" y="0"/>
                  </a:lnTo>
                  <a:lnTo>
                    <a:pt x="491599" y="525313"/>
                  </a:lnTo>
                  <a:lnTo>
                    <a:pt x="0" y="525313"/>
                  </a:lnTo>
                  <a:lnTo>
                    <a:pt x="0" y="0"/>
                  </a:lnTo>
                  <a:close/>
                </a:path>
              </a:pathLst>
            </a:custGeom>
            <a:noFill/>
            <a:ln cap="flat" cmpd="sng" w="38075">
              <a:solidFill>
                <a:srgbClr val="6666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08" name="Google Shape;308;p21"/>
            <p:cNvSpPr/>
            <p:nvPr/>
          </p:nvSpPr>
          <p:spPr>
            <a:xfrm>
              <a:off x="798523" y="1881021"/>
              <a:ext cx="349194" cy="422583"/>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09" name="Google Shape;309;p21"/>
            <p:cNvSpPr/>
            <p:nvPr/>
          </p:nvSpPr>
          <p:spPr>
            <a:xfrm>
              <a:off x="779473" y="1797341"/>
              <a:ext cx="492125" cy="525780"/>
            </a:xfrm>
            <a:custGeom>
              <a:rect b="b" l="l" r="r" t="t"/>
              <a:pathLst>
                <a:path extrusionOk="0" h="525780" w="492125">
                  <a:moveTo>
                    <a:pt x="0" y="0"/>
                  </a:moveTo>
                  <a:lnTo>
                    <a:pt x="491599" y="0"/>
                  </a:lnTo>
                  <a:lnTo>
                    <a:pt x="491599" y="525313"/>
                  </a:lnTo>
                  <a:lnTo>
                    <a:pt x="0" y="525313"/>
                  </a:lnTo>
                  <a:lnTo>
                    <a:pt x="0" y="0"/>
                  </a:lnTo>
                  <a:close/>
                </a:path>
              </a:pathLst>
            </a:custGeom>
            <a:noFill/>
            <a:ln cap="flat" cmpd="sng" w="38075">
              <a:solidFill>
                <a:srgbClr val="6666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10" name="Google Shape;310;p21"/>
            <p:cNvSpPr/>
            <p:nvPr/>
          </p:nvSpPr>
          <p:spPr>
            <a:xfrm>
              <a:off x="880153" y="2532606"/>
              <a:ext cx="371869" cy="442478"/>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11" name="Google Shape;311;p21"/>
            <p:cNvSpPr/>
            <p:nvPr/>
          </p:nvSpPr>
          <p:spPr>
            <a:xfrm>
              <a:off x="779473" y="2493672"/>
              <a:ext cx="492125" cy="525780"/>
            </a:xfrm>
            <a:custGeom>
              <a:rect b="b" l="l" r="r" t="t"/>
              <a:pathLst>
                <a:path extrusionOk="0" h="525780" w="492125">
                  <a:moveTo>
                    <a:pt x="0" y="0"/>
                  </a:moveTo>
                  <a:lnTo>
                    <a:pt x="491599" y="0"/>
                  </a:lnTo>
                  <a:lnTo>
                    <a:pt x="491599" y="525321"/>
                  </a:lnTo>
                  <a:lnTo>
                    <a:pt x="0" y="525321"/>
                  </a:lnTo>
                  <a:lnTo>
                    <a:pt x="0" y="0"/>
                  </a:lnTo>
                  <a:close/>
                </a:path>
              </a:pathLst>
            </a:custGeom>
            <a:noFill/>
            <a:ln cap="flat" cmpd="sng" w="38075">
              <a:solidFill>
                <a:srgbClr val="6666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12" name="Google Shape;312;p21"/>
            <p:cNvSpPr/>
            <p:nvPr/>
          </p:nvSpPr>
          <p:spPr>
            <a:xfrm>
              <a:off x="871083" y="3228547"/>
              <a:ext cx="367334" cy="362913"/>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13" name="Google Shape;313;p21"/>
            <p:cNvSpPr/>
            <p:nvPr/>
          </p:nvSpPr>
          <p:spPr>
            <a:xfrm>
              <a:off x="779473" y="3144868"/>
              <a:ext cx="492125" cy="525780"/>
            </a:xfrm>
            <a:custGeom>
              <a:rect b="b" l="l" r="r" t="t"/>
              <a:pathLst>
                <a:path extrusionOk="0" h="525779" w="492125">
                  <a:moveTo>
                    <a:pt x="0" y="0"/>
                  </a:moveTo>
                  <a:lnTo>
                    <a:pt x="491599" y="0"/>
                  </a:lnTo>
                  <a:lnTo>
                    <a:pt x="491599" y="525298"/>
                  </a:lnTo>
                  <a:lnTo>
                    <a:pt x="0" y="525298"/>
                  </a:lnTo>
                  <a:lnTo>
                    <a:pt x="0" y="0"/>
                  </a:lnTo>
                  <a:close/>
                </a:path>
              </a:pathLst>
            </a:custGeom>
            <a:noFill/>
            <a:ln cap="flat" cmpd="sng" w="38075">
              <a:solidFill>
                <a:srgbClr val="6666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14" name="Google Shape;314;p21"/>
            <p:cNvSpPr/>
            <p:nvPr/>
          </p:nvSpPr>
          <p:spPr>
            <a:xfrm>
              <a:off x="866548" y="3839950"/>
              <a:ext cx="331054" cy="462365"/>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15" name="Google Shape;315;p21"/>
            <p:cNvSpPr/>
            <p:nvPr/>
          </p:nvSpPr>
          <p:spPr>
            <a:xfrm>
              <a:off x="779473" y="3796042"/>
              <a:ext cx="492125" cy="525780"/>
            </a:xfrm>
            <a:custGeom>
              <a:rect b="b" l="l" r="r" t="t"/>
              <a:pathLst>
                <a:path extrusionOk="0" h="525779" w="492125">
                  <a:moveTo>
                    <a:pt x="0" y="0"/>
                  </a:moveTo>
                  <a:lnTo>
                    <a:pt x="491599" y="0"/>
                  </a:lnTo>
                  <a:lnTo>
                    <a:pt x="491599" y="525323"/>
                  </a:lnTo>
                  <a:lnTo>
                    <a:pt x="0" y="525323"/>
                  </a:lnTo>
                  <a:lnTo>
                    <a:pt x="0" y="0"/>
                  </a:lnTo>
                  <a:close/>
                </a:path>
              </a:pathLst>
            </a:custGeom>
            <a:noFill/>
            <a:ln cap="flat" cmpd="sng" w="38075">
              <a:solidFill>
                <a:srgbClr val="6666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316" name="Google Shape;316;p21"/>
          <p:cNvSpPr txBox="1"/>
          <p:nvPr/>
        </p:nvSpPr>
        <p:spPr>
          <a:xfrm>
            <a:off x="5078864" y="596548"/>
            <a:ext cx="3449954" cy="3950970"/>
          </a:xfrm>
          <a:prstGeom prst="rect">
            <a:avLst/>
          </a:prstGeom>
          <a:noFill/>
          <a:ln cap="flat" cmpd="sng" w="28550">
            <a:solidFill>
              <a:srgbClr val="666666"/>
            </a:solidFill>
            <a:prstDash val="solid"/>
            <a:round/>
            <a:headEnd len="sm" w="sm" type="none"/>
            <a:tailEnd len="sm" w="sm" type="none"/>
          </a:ln>
        </p:spPr>
        <p:txBody>
          <a:bodyPr anchorCtr="0" anchor="t" bIns="0" lIns="0" spcFirstLastPara="1" rIns="0" wrap="square" tIns="80625">
            <a:spAutoFit/>
          </a:bodyPr>
          <a:lstStyle/>
          <a:p>
            <a:pPr indent="0" lvl="0" marL="85090" marR="468630" rtl="0" algn="l">
              <a:lnSpc>
                <a:spcPct val="100000"/>
              </a:lnSpc>
              <a:spcBef>
                <a:spcPts val="0"/>
              </a:spcBef>
              <a:spcAft>
                <a:spcPts val="0"/>
              </a:spcAft>
              <a:buNone/>
            </a:pPr>
            <a:r>
              <a:rPr b="1" lang="en-US" sz="1000">
                <a:latin typeface="Times New Roman"/>
                <a:ea typeface="Times New Roman"/>
                <a:cs typeface="Times New Roman"/>
                <a:sym typeface="Times New Roman"/>
              </a:rPr>
              <a:t>Hasil Temuan yang Membuatku Resah dan Tidak  Nyaman</a:t>
            </a:r>
            <a:endParaRPr sz="1000">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0" name="Shape 320"/>
        <p:cNvGrpSpPr/>
        <p:nvPr/>
      </p:nvGrpSpPr>
      <p:grpSpPr>
        <a:xfrm>
          <a:off x="0" y="0"/>
          <a:ext cx="0" cy="0"/>
          <a:chOff x="0" y="0"/>
          <a:chExt cx="0" cy="0"/>
        </a:xfrm>
      </p:grpSpPr>
      <p:sp>
        <p:nvSpPr>
          <p:cNvPr id="321" name="Google Shape;321;p22"/>
          <p:cNvSpPr/>
          <p:nvPr/>
        </p:nvSpPr>
        <p:spPr>
          <a:xfrm>
            <a:off x="0" y="0"/>
            <a:ext cx="9144000" cy="5143500"/>
          </a:xfrm>
          <a:custGeom>
            <a:rect b="b" l="l" r="r" t="t"/>
            <a:pathLst>
              <a:path extrusionOk="0" h="5143500" w="9144000">
                <a:moveTo>
                  <a:pt x="9143981" y="5143489"/>
                </a:moveTo>
                <a:lnTo>
                  <a:pt x="0" y="5143489"/>
                </a:lnTo>
                <a:lnTo>
                  <a:pt x="0" y="0"/>
                </a:lnTo>
                <a:lnTo>
                  <a:pt x="9143981" y="0"/>
                </a:lnTo>
                <a:lnTo>
                  <a:pt x="9143981" y="5143489"/>
                </a:lnTo>
                <a:close/>
              </a:path>
            </a:pathLst>
          </a:custGeom>
          <a:solidFill>
            <a:srgbClr val="9EC4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322" name="Google Shape;322;p22"/>
          <p:cNvGrpSpPr/>
          <p:nvPr/>
        </p:nvGrpSpPr>
        <p:grpSpPr>
          <a:xfrm>
            <a:off x="76199" y="343403"/>
            <a:ext cx="6630670" cy="4724400"/>
            <a:chOff x="76199" y="343403"/>
            <a:chExt cx="6630670" cy="4724400"/>
          </a:xfrm>
        </p:grpSpPr>
        <p:sp>
          <p:nvSpPr>
            <p:cNvPr id="323" name="Google Shape;323;p22"/>
            <p:cNvSpPr/>
            <p:nvPr/>
          </p:nvSpPr>
          <p:spPr>
            <a:xfrm>
              <a:off x="76199" y="343403"/>
              <a:ext cx="6630670" cy="4724400"/>
            </a:xfrm>
            <a:custGeom>
              <a:rect b="b" l="l" r="r" t="t"/>
              <a:pathLst>
                <a:path extrusionOk="0" h="4724400" w="6630670">
                  <a:moveTo>
                    <a:pt x="0" y="58968"/>
                  </a:moveTo>
                  <a:lnTo>
                    <a:pt x="56046" y="58467"/>
                  </a:lnTo>
                  <a:lnTo>
                    <a:pt x="125909" y="55007"/>
                  </a:lnTo>
                  <a:lnTo>
                    <a:pt x="165478" y="52374"/>
                  </a:lnTo>
                  <a:lnTo>
                    <a:pt x="207851" y="49251"/>
                  </a:lnTo>
                  <a:lnTo>
                    <a:pt x="252809" y="45721"/>
                  </a:lnTo>
                  <a:lnTo>
                    <a:pt x="300135" y="41866"/>
                  </a:lnTo>
                  <a:lnTo>
                    <a:pt x="349614" y="37769"/>
                  </a:lnTo>
                  <a:lnTo>
                    <a:pt x="401027" y="33514"/>
                  </a:lnTo>
                  <a:lnTo>
                    <a:pt x="454158" y="29184"/>
                  </a:lnTo>
                  <a:lnTo>
                    <a:pt x="508789" y="24861"/>
                  </a:lnTo>
                  <a:lnTo>
                    <a:pt x="564704" y="20628"/>
                  </a:lnTo>
                  <a:lnTo>
                    <a:pt x="621686" y="16570"/>
                  </a:lnTo>
                  <a:lnTo>
                    <a:pt x="679517" y="12768"/>
                  </a:lnTo>
                  <a:lnTo>
                    <a:pt x="737980" y="9306"/>
                  </a:lnTo>
                  <a:lnTo>
                    <a:pt x="796859" y="6267"/>
                  </a:lnTo>
                  <a:lnTo>
                    <a:pt x="855936" y="3734"/>
                  </a:lnTo>
                  <a:lnTo>
                    <a:pt x="914994" y="1789"/>
                  </a:lnTo>
                  <a:lnTo>
                    <a:pt x="973817" y="517"/>
                  </a:lnTo>
                  <a:lnTo>
                    <a:pt x="1032187" y="0"/>
                  </a:lnTo>
                  <a:lnTo>
                    <a:pt x="1089887" y="320"/>
                  </a:lnTo>
                  <a:lnTo>
                    <a:pt x="1146701" y="1562"/>
                  </a:lnTo>
                  <a:lnTo>
                    <a:pt x="1202410" y="3808"/>
                  </a:lnTo>
                  <a:lnTo>
                    <a:pt x="1256799" y="7141"/>
                  </a:lnTo>
                  <a:lnTo>
                    <a:pt x="1309650" y="11645"/>
                  </a:lnTo>
                  <a:lnTo>
                    <a:pt x="1360746" y="17402"/>
                  </a:lnTo>
                  <a:lnTo>
                    <a:pt x="1409869" y="24495"/>
                  </a:lnTo>
                  <a:lnTo>
                    <a:pt x="1456804" y="33007"/>
                  </a:lnTo>
                  <a:lnTo>
                    <a:pt x="1501333" y="43022"/>
                  </a:lnTo>
                  <a:lnTo>
                    <a:pt x="1543238" y="54623"/>
                  </a:lnTo>
                  <a:lnTo>
                    <a:pt x="1582304" y="67892"/>
                  </a:lnTo>
                  <a:lnTo>
                    <a:pt x="1618312" y="82913"/>
                  </a:lnTo>
                  <a:lnTo>
                    <a:pt x="1682281" y="120178"/>
                  </a:lnTo>
                  <a:lnTo>
                    <a:pt x="1735042" y="169429"/>
                  </a:lnTo>
                  <a:lnTo>
                    <a:pt x="1776340" y="228703"/>
                  </a:lnTo>
                  <a:lnTo>
                    <a:pt x="1807949" y="296535"/>
                  </a:lnTo>
                  <a:lnTo>
                    <a:pt x="1820675" y="333203"/>
                  </a:lnTo>
                  <a:lnTo>
                    <a:pt x="1831645" y="371462"/>
                  </a:lnTo>
                  <a:lnTo>
                    <a:pt x="1841081" y="411127"/>
                  </a:lnTo>
                  <a:lnTo>
                    <a:pt x="1849204" y="452017"/>
                  </a:lnTo>
                  <a:lnTo>
                    <a:pt x="1856236" y="493949"/>
                  </a:lnTo>
                  <a:lnTo>
                    <a:pt x="1862400" y="536739"/>
                  </a:lnTo>
                  <a:lnTo>
                    <a:pt x="1867917" y="580204"/>
                  </a:lnTo>
                  <a:lnTo>
                    <a:pt x="1873010" y="624161"/>
                  </a:lnTo>
                  <a:lnTo>
                    <a:pt x="1877900" y="668428"/>
                  </a:lnTo>
                  <a:lnTo>
                    <a:pt x="1882809" y="712821"/>
                  </a:lnTo>
                  <a:lnTo>
                    <a:pt x="1887960" y="757157"/>
                  </a:lnTo>
                  <a:lnTo>
                    <a:pt x="1893573" y="801253"/>
                  </a:lnTo>
                  <a:lnTo>
                    <a:pt x="1899871" y="844926"/>
                  </a:lnTo>
                  <a:lnTo>
                    <a:pt x="1907077" y="887993"/>
                  </a:lnTo>
                  <a:lnTo>
                    <a:pt x="1915411" y="930271"/>
                  </a:lnTo>
                  <a:lnTo>
                    <a:pt x="1925096" y="971577"/>
                  </a:lnTo>
                  <a:lnTo>
                    <a:pt x="1936354" y="1011728"/>
                  </a:lnTo>
                  <a:lnTo>
                    <a:pt x="1949407" y="1050541"/>
                  </a:lnTo>
                  <a:lnTo>
                    <a:pt x="1964476" y="1087833"/>
                  </a:lnTo>
                  <a:lnTo>
                    <a:pt x="1981784" y="1123421"/>
                  </a:lnTo>
                  <a:lnTo>
                    <a:pt x="2001552" y="1157121"/>
                  </a:lnTo>
                  <a:lnTo>
                    <a:pt x="2024003" y="1188751"/>
                  </a:lnTo>
                  <a:lnTo>
                    <a:pt x="2049359" y="1218128"/>
                  </a:lnTo>
                  <a:lnTo>
                    <a:pt x="2077840" y="1245069"/>
                  </a:lnTo>
                  <a:lnTo>
                    <a:pt x="2109670" y="1269390"/>
                  </a:lnTo>
                  <a:lnTo>
                    <a:pt x="2172884" y="1305262"/>
                  </a:lnTo>
                  <a:lnTo>
                    <a:pt x="2208125" y="1320491"/>
                  </a:lnTo>
                  <a:lnTo>
                    <a:pt x="2245599" y="1334062"/>
                  </a:lnTo>
                  <a:lnTo>
                    <a:pt x="2285162" y="1346084"/>
                  </a:lnTo>
                  <a:lnTo>
                    <a:pt x="2326672" y="1356667"/>
                  </a:lnTo>
                  <a:lnTo>
                    <a:pt x="2369987" y="1365921"/>
                  </a:lnTo>
                  <a:lnTo>
                    <a:pt x="2414962" y="1373954"/>
                  </a:lnTo>
                  <a:lnTo>
                    <a:pt x="2461456" y="1380877"/>
                  </a:lnTo>
                  <a:lnTo>
                    <a:pt x="2509326" y="1386799"/>
                  </a:lnTo>
                  <a:lnTo>
                    <a:pt x="2558429" y="1391830"/>
                  </a:lnTo>
                  <a:lnTo>
                    <a:pt x="2608622" y="1396079"/>
                  </a:lnTo>
                  <a:lnTo>
                    <a:pt x="2659762" y="1399655"/>
                  </a:lnTo>
                  <a:lnTo>
                    <a:pt x="2711706" y="1402669"/>
                  </a:lnTo>
                  <a:lnTo>
                    <a:pt x="2764313" y="1405230"/>
                  </a:lnTo>
                  <a:lnTo>
                    <a:pt x="2817438" y="1407447"/>
                  </a:lnTo>
                  <a:lnTo>
                    <a:pt x="2870939" y="1409429"/>
                  </a:lnTo>
                  <a:lnTo>
                    <a:pt x="2924674" y="1411287"/>
                  </a:lnTo>
                  <a:lnTo>
                    <a:pt x="2978499" y="1413130"/>
                  </a:lnTo>
                  <a:lnTo>
                    <a:pt x="3032272" y="1415068"/>
                  </a:lnTo>
                  <a:lnTo>
                    <a:pt x="3085850" y="1417210"/>
                  </a:lnTo>
                  <a:lnTo>
                    <a:pt x="3139090" y="1419665"/>
                  </a:lnTo>
                  <a:lnTo>
                    <a:pt x="3191849" y="1422543"/>
                  </a:lnTo>
                  <a:lnTo>
                    <a:pt x="3243985" y="1425954"/>
                  </a:lnTo>
                  <a:lnTo>
                    <a:pt x="3295355" y="1430007"/>
                  </a:lnTo>
                  <a:lnTo>
                    <a:pt x="3345815" y="1434813"/>
                  </a:lnTo>
                  <a:lnTo>
                    <a:pt x="3395224" y="1440479"/>
                  </a:lnTo>
                  <a:lnTo>
                    <a:pt x="3443438" y="1447116"/>
                  </a:lnTo>
                  <a:lnTo>
                    <a:pt x="3490314" y="1454834"/>
                  </a:lnTo>
                  <a:lnTo>
                    <a:pt x="3535710" y="1463741"/>
                  </a:lnTo>
                  <a:lnTo>
                    <a:pt x="3579484" y="1473948"/>
                  </a:lnTo>
                  <a:lnTo>
                    <a:pt x="3621491" y="1485565"/>
                  </a:lnTo>
                  <a:lnTo>
                    <a:pt x="3661590" y="1498699"/>
                  </a:lnTo>
                  <a:lnTo>
                    <a:pt x="3699637" y="1513462"/>
                  </a:lnTo>
                  <a:lnTo>
                    <a:pt x="3735490" y="1529963"/>
                  </a:lnTo>
                  <a:lnTo>
                    <a:pt x="3769006" y="1548310"/>
                  </a:lnTo>
                  <a:lnTo>
                    <a:pt x="3831780" y="1593787"/>
                  </a:lnTo>
                  <a:lnTo>
                    <a:pt x="3860421" y="1621394"/>
                  </a:lnTo>
                  <a:lnTo>
                    <a:pt x="3886166" y="1651282"/>
                  </a:lnTo>
                  <a:lnTo>
                    <a:pt x="3909216" y="1683297"/>
                  </a:lnTo>
                  <a:lnTo>
                    <a:pt x="3929772" y="1717287"/>
                  </a:lnTo>
                  <a:lnTo>
                    <a:pt x="3948037" y="1753096"/>
                  </a:lnTo>
                  <a:lnTo>
                    <a:pt x="3964211" y="1790573"/>
                  </a:lnTo>
                  <a:lnTo>
                    <a:pt x="3978497" y="1829563"/>
                  </a:lnTo>
                  <a:lnTo>
                    <a:pt x="3991095" y="1869912"/>
                  </a:lnTo>
                  <a:lnTo>
                    <a:pt x="4002208" y="1911468"/>
                  </a:lnTo>
                  <a:lnTo>
                    <a:pt x="4012036" y="1954077"/>
                  </a:lnTo>
                  <a:lnTo>
                    <a:pt x="4020781" y="1997585"/>
                  </a:lnTo>
                  <a:lnTo>
                    <a:pt x="4028645" y="2041838"/>
                  </a:lnTo>
                  <a:lnTo>
                    <a:pt x="4035828" y="2086684"/>
                  </a:lnTo>
                  <a:lnTo>
                    <a:pt x="4042534" y="2131968"/>
                  </a:lnTo>
                  <a:lnTo>
                    <a:pt x="4048962" y="2177537"/>
                  </a:lnTo>
                  <a:lnTo>
                    <a:pt x="4055315" y="2223238"/>
                  </a:lnTo>
                  <a:lnTo>
                    <a:pt x="4061793" y="2268916"/>
                  </a:lnTo>
                  <a:lnTo>
                    <a:pt x="4068599" y="2314419"/>
                  </a:lnTo>
                  <a:lnTo>
                    <a:pt x="4075934" y="2359593"/>
                  </a:lnTo>
                  <a:lnTo>
                    <a:pt x="4084000" y="2404284"/>
                  </a:lnTo>
                  <a:lnTo>
                    <a:pt x="4092997" y="2448339"/>
                  </a:lnTo>
                  <a:lnTo>
                    <a:pt x="4103127" y="2491604"/>
                  </a:lnTo>
                  <a:lnTo>
                    <a:pt x="4114593" y="2533926"/>
                  </a:lnTo>
                  <a:lnTo>
                    <a:pt x="4127594" y="2575151"/>
                  </a:lnTo>
                  <a:lnTo>
                    <a:pt x="4142334" y="2615126"/>
                  </a:lnTo>
                  <a:lnTo>
                    <a:pt x="4159012" y="2653696"/>
                  </a:lnTo>
                  <a:lnTo>
                    <a:pt x="4177832" y="2690710"/>
                  </a:lnTo>
                  <a:lnTo>
                    <a:pt x="4198993" y="2726012"/>
                  </a:lnTo>
                  <a:lnTo>
                    <a:pt x="4222698" y="2759449"/>
                  </a:lnTo>
                  <a:lnTo>
                    <a:pt x="4249149" y="2790869"/>
                  </a:lnTo>
                  <a:lnTo>
                    <a:pt x="4278546" y="2820117"/>
                  </a:lnTo>
                  <a:lnTo>
                    <a:pt x="4311091" y="2847040"/>
                  </a:lnTo>
                  <a:lnTo>
                    <a:pt x="4373568" y="2887046"/>
                  </a:lnTo>
                  <a:lnTo>
                    <a:pt x="4408092" y="2904566"/>
                  </a:lnTo>
                  <a:lnTo>
                    <a:pt x="4444643" y="2920560"/>
                  </a:lnTo>
                  <a:lnTo>
                    <a:pt x="4483101" y="2935124"/>
                  </a:lnTo>
                  <a:lnTo>
                    <a:pt x="4523343" y="2948353"/>
                  </a:lnTo>
                  <a:lnTo>
                    <a:pt x="4565248" y="2960344"/>
                  </a:lnTo>
                  <a:lnTo>
                    <a:pt x="4608695" y="2971192"/>
                  </a:lnTo>
                  <a:lnTo>
                    <a:pt x="4653561" y="2980995"/>
                  </a:lnTo>
                  <a:lnTo>
                    <a:pt x="4699725" y="2989847"/>
                  </a:lnTo>
                  <a:lnTo>
                    <a:pt x="4747065" y="2997846"/>
                  </a:lnTo>
                  <a:lnTo>
                    <a:pt x="4795461" y="3005087"/>
                  </a:lnTo>
                  <a:lnTo>
                    <a:pt x="4844789" y="3011666"/>
                  </a:lnTo>
                  <a:lnTo>
                    <a:pt x="4894928" y="3017680"/>
                  </a:lnTo>
                  <a:lnTo>
                    <a:pt x="4945758" y="3023225"/>
                  </a:lnTo>
                  <a:lnTo>
                    <a:pt x="4997155" y="3028396"/>
                  </a:lnTo>
                  <a:lnTo>
                    <a:pt x="5048999" y="3033290"/>
                  </a:lnTo>
                  <a:lnTo>
                    <a:pt x="5101168" y="3038002"/>
                  </a:lnTo>
                  <a:lnTo>
                    <a:pt x="5153540" y="3042630"/>
                  </a:lnTo>
                  <a:lnTo>
                    <a:pt x="5205993" y="3047269"/>
                  </a:lnTo>
                  <a:lnTo>
                    <a:pt x="5258407" y="3052016"/>
                  </a:lnTo>
                  <a:lnTo>
                    <a:pt x="5310658" y="3056966"/>
                  </a:lnTo>
                  <a:lnTo>
                    <a:pt x="5362627" y="3062215"/>
                  </a:lnTo>
                  <a:lnTo>
                    <a:pt x="5414190" y="3067860"/>
                  </a:lnTo>
                  <a:lnTo>
                    <a:pt x="5465226" y="3073996"/>
                  </a:lnTo>
                  <a:lnTo>
                    <a:pt x="5515614" y="3080721"/>
                  </a:lnTo>
                  <a:lnTo>
                    <a:pt x="5565232" y="3088129"/>
                  </a:lnTo>
                  <a:lnTo>
                    <a:pt x="5613959" y="3096318"/>
                  </a:lnTo>
                  <a:lnTo>
                    <a:pt x="5661672" y="3105382"/>
                  </a:lnTo>
                  <a:lnTo>
                    <a:pt x="5708250" y="3115419"/>
                  </a:lnTo>
                  <a:lnTo>
                    <a:pt x="5753572" y="3126525"/>
                  </a:lnTo>
                  <a:lnTo>
                    <a:pt x="5797516" y="3138795"/>
                  </a:lnTo>
                  <a:lnTo>
                    <a:pt x="5839959" y="3152325"/>
                  </a:lnTo>
                  <a:lnTo>
                    <a:pt x="5880782" y="3167212"/>
                  </a:lnTo>
                  <a:lnTo>
                    <a:pt x="5919861" y="3183553"/>
                  </a:lnTo>
                  <a:lnTo>
                    <a:pt x="5957075" y="3201442"/>
                  </a:lnTo>
                  <a:lnTo>
                    <a:pt x="5992303" y="3220976"/>
                  </a:lnTo>
                  <a:lnTo>
                    <a:pt x="6025422" y="3242251"/>
                  </a:lnTo>
                  <a:lnTo>
                    <a:pt x="6056312" y="3265364"/>
                  </a:lnTo>
                  <a:lnTo>
                    <a:pt x="6090650" y="3295390"/>
                  </a:lnTo>
                  <a:lnTo>
                    <a:pt x="6123413" y="3328458"/>
                  </a:lnTo>
                  <a:lnTo>
                    <a:pt x="6154653" y="3364359"/>
                  </a:lnTo>
                  <a:lnTo>
                    <a:pt x="6184419" y="3402883"/>
                  </a:lnTo>
                  <a:lnTo>
                    <a:pt x="6212760" y="3443823"/>
                  </a:lnTo>
                  <a:lnTo>
                    <a:pt x="6239727" y="3486970"/>
                  </a:lnTo>
                  <a:lnTo>
                    <a:pt x="6265370" y="3532115"/>
                  </a:lnTo>
                  <a:lnTo>
                    <a:pt x="6289738" y="3579049"/>
                  </a:lnTo>
                  <a:lnTo>
                    <a:pt x="6312881" y="3627565"/>
                  </a:lnTo>
                  <a:lnTo>
                    <a:pt x="6334849" y="3677453"/>
                  </a:lnTo>
                  <a:lnTo>
                    <a:pt x="6355691" y="3728506"/>
                  </a:lnTo>
                  <a:lnTo>
                    <a:pt x="6375459" y="3780513"/>
                  </a:lnTo>
                  <a:lnTo>
                    <a:pt x="6394200" y="3833267"/>
                  </a:lnTo>
                  <a:lnTo>
                    <a:pt x="6411966" y="3886559"/>
                  </a:lnTo>
                  <a:lnTo>
                    <a:pt x="6428806" y="3940181"/>
                  </a:lnTo>
                  <a:lnTo>
                    <a:pt x="6444771" y="3993923"/>
                  </a:lnTo>
                  <a:lnTo>
                    <a:pt x="6459908" y="4047578"/>
                  </a:lnTo>
                  <a:lnTo>
                    <a:pt x="6474270" y="4100937"/>
                  </a:lnTo>
                  <a:lnTo>
                    <a:pt x="6487905" y="4153790"/>
                  </a:lnTo>
                  <a:lnTo>
                    <a:pt x="6500863" y="4205931"/>
                  </a:lnTo>
                  <a:lnTo>
                    <a:pt x="6513194" y="4257149"/>
                  </a:lnTo>
                  <a:lnTo>
                    <a:pt x="6524948" y="4307236"/>
                  </a:lnTo>
                  <a:lnTo>
                    <a:pt x="6536175" y="4355984"/>
                  </a:lnTo>
                  <a:lnTo>
                    <a:pt x="6546925" y="4403184"/>
                  </a:lnTo>
                  <a:lnTo>
                    <a:pt x="6557247" y="4448628"/>
                  </a:lnTo>
                  <a:lnTo>
                    <a:pt x="6567191" y="4492106"/>
                  </a:lnTo>
                  <a:lnTo>
                    <a:pt x="6576808" y="4533411"/>
                  </a:lnTo>
                  <a:lnTo>
                    <a:pt x="6586146" y="4572334"/>
                  </a:lnTo>
                  <a:lnTo>
                    <a:pt x="6604188" y="4642197"/>
                  </a:lnTo>
                  <a:lnTo>
                    <a:pt x="6621716" y="4700029"/>
                  </a:lnTo>
                  <a:lnTo>
                    <a:pt x="6630411" y="4723911"/>
                  </a:lnTo>
                </a:path>
              </a:pathLst>
            </a:custGeom>
            <a:noFill/>
            <a:ln cap="flat" cmpd="sng" w="380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24" name="Google Shape;324;p22"/>
            <p:cNvSpPr/>
            <p:nvPr/>
          </p:nvSpPr>
          <p:spPr>
            <a:xfrm>
              <a:off x="4048193" y="1344022"/>
              <a:ext cx="1033780" cy="152400"/>
            </a:xfrm>
            <a:custGeom>
              <a:rect b="b" l="l" r="r" t="t"/>
              <a:pathLst>
                <a:path extrusionOk="0" h="152400" w="1033779">
                  <a:moveTo>
                    <a:pt x="1033746" y="152399"/>
                  </a:moveTo>
                  <a:lnTo>
                    <a:pt x="0" y="152399"/>
                  </a:lnTo>
                  <a:lnTo>
                    <a:pt x="0" y="0"/>
                  </a:lnTo>
                  <a:lnTo>
                    <a:pt x="1033746" y="0"/>
                  </a:lnTo>
                  <a:lnTo>
                    <a:pt x="1033746" y="15239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325" name="Google Shape;325;p22"/>
          <p:cNvSpPr txBox="1"/>
          <p:nvPr/>
        </p:nvSpPr>
        <p:spPr>
          <a:xfrm>
            <a:off x="4035493" y="1326242"/>
            <a:ext cx="105981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i="1" lang="en-US" sz="1000">
                <a:solidFill>
                  <a:srgbClr val="CFE1F2"/>
                </a:solidFill>
                <a:latin typeface="Times New Roman"/>
                <a:ea typeface="Times New Roman"/>
                <a:cs typeface="Times New Roman"/>
                <a:sym typeface="Times New Roman"/>
              </a:rPr>
              <a:t>Pengaruh Identitas</a:t>
            </a:r>
            <a:endParaRPr sz="1000">
              <a:latin typeface="Times New Roman"/>
              <a:ea typeface="Times New Roman"/>
              <a:cs typeface="Times New Roman"/>
              <a:sym typeface="Times New Roman"/>
            </a:endParaRPr>
          </a:p>
        </p:txBody>
      </p:sp>
      <p:sp>
        <p:nvSpPr>
          <p:cNvPr id="326" name="Google Shape;326;p22"/>
          <p:cNvSpPr/>
          <p:nvPr/>
        </p:nvSpPr>
        <p:spPr>
          <a:xfrm>
            <a:off x="4048193" y="1496422"/>
            <a:ext cx="1362710" cy="152400"/>
          </a:xfrm>
          <a:custGeom>
            <a:rect b="b" l="l" r="r" t="t"/>
            <a:pathLst>
              <a:path extrusionOk="0" h="152400" w="1362710">
                <a:moveTo>
                  <a:pt x="1362672" y="152399"/>
                </a:moveTo>
                <a:lnTo>
                  <a:pt x="0" y="152399"/>
                </a:lnTo>
                <a:lnTo>
                  <a:pt x="0" y="0"/>
                </a:lnTo>
                <a:lnTo>
                  <a:pt x="1362672" y="0"/>
                </a:lnTo>
                <a:lnTo>
                  <a:pt x="1362672" y="15239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27" name="Google Shape;327;p22"/>
          <p:cNvSpPr txBox="1"/>
          <p:nvPr/>
        </p:nvSpPr>
        <p:spPr>
          <a:xfrm>
            <a:off x="4035493" y="1478642"/>
            <a:ext cx="138938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i="1" lang="en-US" sz="1000">
                <a:solidFill>
                  <a:srgbClr val="CFE1F2"/>
                </a:solidFill>
                <a:latin typeface="Times New Roman"/>
                <a:ea typeface="Times New Roman"/>
                <a:cs typeface="Times New Roman"/>
                <a:sym typeface="Times New Roman"/>
              </a:rPr>
              <a:t>Kelompok pada Identitas</a:t>
            </a:r>
            <a:endParaRPr sz="1000">
              <a:latin typeface="Times New Roman"/>
              <a:ea typeface="Times New Roman"/>
              <a:cs typeface="Times New Roman"/>
              <a:sym typeface="Times New Roman"/>
            </a:endParaRPr>
          </a:p>
        </p:txBody>
      </p:sp>
      <p:sp>
        <p:nvSpPr>
          <p:cNvPr id="328" name="Google Shape;328;p22"/>
          <p:cNvSpPr/>
          <p:nvPr/>
        </p:nvSpPr>
        <p:spPr>
          <a:xfrm>
            <a:off x="4048193" y="1648821"/>
            <a:ext cx="220345" cy="152400"/>
          </a:xfrm>
          <a:custGeom>
            <a:rect b="b" l="l" r="r" t="t"/>
            <a:pathLst>
              <a:path extrusionOk="0" h="152400" w="220345">
                <a:moveTo>
                  <a:pt x="219749" y="152399"/>
                </a:moveTo>
                <a:lnTo>
                  <a:pt x="0" y="152399"/>
                </a:lnTo>
                <a:lnTo>
                  <a:pt x="0" y="0"/>
                </a:lnTo>
                <a:lnTo>
                  <a:pt x="219749" y="0"/>
                </a:lnTo>
                <a:lnTo>
                  <a:pt x="219749" y="15239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29" name="Google Shape;329;p22"/>
          <p:cNvSpPr txBox="1"/>
          <p:nvPr/>
        </p:nvSpPr>
        <p:spPr>
          <a:xfrm>
            <a:off x="4035493" y="1631042"/>
            <a:ext cx="24574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i="1" lang="en-US" sz="1000">
                <a:solidFill>
                  <a:srgbClr val="CFE1F2"/>
                </a:solidFill>
                <a:latin typeface="Times New Roman"/>
                <a:ea typeface="Times New Roman"/>
                <a:cs typeface="Times New Roman"/>
                <a:sym typeface="Times New Roman"/>
              </a:rPr>
              <a:t>Diri</a:t>
            </a:r>
            <a:endParaRPr sz="1000">
              <a:latin typeface="Times New Roman"/>
              <a:ea typeface="Times New Roman"/>
              <a:cs typeface="Times New Roman"/>
              <a:sym typeface="Times New Roman"/>
            </a:endParaRPr>
          </a:p>
        </p:txBody>
      </p:sp>
      <p:sp>
        <p:nvSpPr>
          <p:cNvPr id="330" name="Google Shape;330;p22"/>
          <p:cNvSpPr/>
          <p:nvPr/>
        </p:nvSpPr>
        <p:spPr>
          <a:xfrm>
            <a:off x="0" y="419602"/>
            <a:ext cx="6630670" cy="4724400"/>
          </a:xfrm>
          <a:custGeom>
            <a:rect b="b" l="l" r="r" t="t"/>
            <a:pathLst>
              <a:path extrusionOk="0" h="4724400" w="6630670">
                <a:moveTo>
                  <a:pt x="0" y="1152909"/>
                </a:moveTo>
                <a:lnTo>
                  <a:pt x="91586" y="1149073"/>
                </a:lnTo>
                <a:lnTo>
                  <a:pt x="147404" y="1147035"/>
                </a:lnTo>
                <a:lnTo>
                  <a:pt x="204682" y="1145297"/>
                </a:lnTo>
                <a:lnTo>
                  <a:pt x="263077" y="1143991"/>
                </a:lnTo>
                <a:lnTo>
                  <a:pt x="322247" y="1143248"/>
                </a:lnTo>
                <a:lnTo>
                  <a:pt x="381851" y="1143199"/>
                </a:lnTo>
                <a:lnTo>
                  <a:pt x="441546" y="1143976"/>
                </a:lnTo>
                <a:lnTo>
                  <a:pt x="500990" y="1145710"/>
                </a:lnTo>
                <a:lnTo>
                  <a:pt x="559842" y="1148530"/>
                </a:lnTo>
                <a:lnTo>
                  <a:pt x="617758" y="1152570"/>
                </a:lnTo>
                <a:lnTo>
                  <a:pt x="674397" y="1157960"/>
                </a:lnTo>
                <a:lnTo>
                  <a:pt x="729416" y="1164830"/>
                </a:lnTo>
                <a:lnTo>
                  <a:pt x="782475" y="1173313"/>
                </a:lnTo>
                <a:lnTo>
                  <a:pt x="833230" y="1183539"/>
                </a:lnTo>
                <a:lnTo>
                  <a:pt x="881339" y="1195639"/>
                </a:lnTo>
                <a:lnTo>
                  <a:pt x="926460" y="1209745"/>
                </a:lnTo>
                <a:lnTo>
                  <a:pt x="968252" y="1225988"/>
                </a:lnTo>
                <a:lnTo>
                  <a:pt x="1006372" y="1244498"/>
                </a:lnTo>
                <a:lnTo>
                  <a:pt x="1040858" y="1265912"/>
                </a:lnTo>
                <a:lnTo>
                  <a:pt x="1072162" y="1290602"/>
                </a:lnTo>
                <a:lnTo>
                  <a:pt x="1100561" y="1318305"/>
                </a:lnTo>
                <a:lnTo>
                  <a:pt x="1126334" y="1348760"/>
                </a:lnTo>
                <a:lnTo>
                  <a:pt x="1149759" y="1381703"/>
                </a:lnTo>
                <a:lnTo>
                  <a:pt x="1171114" y="1416871"/>
                </a:lnTo>
                <a:lnTo>
                  <a:pt x="1190678" y="1454002"/>
                </a:lnTo>
                <a:lnTo>
                  <a:pt x="1208730" y="1492834"/>
                </a:lnTo>
                <a:lnTo>
                  <a:pt x="1225547" y="1533103"/>
                </a:lnTo>
                <a:lnTo>
                  <a:pt x="1241407" y="1574548"/>
                </a:lnTo>
                <a:lnTo>
                  <a:pt x="1256589" y="1616904"/>
                </a:lnTo>
                <a:lnTo>
                  <a:pt x="1271372" y="1659910"/>
                </a:lnTo>
                <a:lnTo>
                  <a:pt x="1286033" y="1703303"/>
                </a:lnTo>
                <a:lnTo>
                  <a:pt x="1300851" y="1746819"/>
                </a:lnTo>
                <a:lnTo>
                  <a:pt x="1316104" y="1790198"/>
                </a:lnTo>
                <a:lnTo>
                  <a:pt x="1332070" y="1833175"/>
                </a:lnTo>
                <a:lnTo>
                  <a:pt x="1349028" y="1875488"/>
                </a:lnTo>
                <a:lnTo>
                  <a:pt x="1367256" y="1916875"/>
                </a:lnTo>
                <a:lnTo>
                  <a:pt x="1387033" y="1957073"/>
                </a:lnTo>
                <a:lnTo>
                  <a:pt x="1408636" y="1995818"/>
                </a:lnTo>
                <a:lnTo>
                  <a:pt x="1432344" y="2032849"/>
                </a:lnTo>
                <a:lnTo>
                  <a:pt x="1458435" y="2067903"/>
                </a:lnTo>
                <a:lnTo>
                  <a:pt x="1487187" y="2100717"/>
                </a:lnTo>
                <a:lnTo>
                  <a:pt x="1518879" y="2131028"/>
                </a:lnTo>
                <a:lnTo>
                  <a:pt x="1553790" y="2158574"/>
                </a:lnTo>
                <a:lnTo>
                  <a:pt x="1592196" y="2183092"/>
                </a:lnTo>
                <a:lnTo>
                  <a:pt x="1626280" y="2200662"/>
                </a:lnTo>
                <a:lnTo>
                  <a:pt x="1663010" y="2216223"/>
                </a:lnTo>
                <a:lnTo>
                  <a:pt x="1702204" y="2229913"/>
                </a:lnTo>
                <a:lnTo>
                  <a:pt x="1743682" y="2241871"/>
                </a:lnTo>
                <a:lnTo>
                  <a:pt x="1787264" y="2252236"/>
                </a:lnTo>
                <a:lnTo>
                  <a:pt x="1832769" y="2261145"/>
                </a:lnTo>
                <a:lnTo>
                  <a:pt x="1880016" y="2268739"/>
                </a:lnTo>
                <a:lnTo>
                  <a:pt x="1928825" y="2275154"/>
                </a:lnTo>
                <a:lnTo>
                  <a:pt x="1979016" y="2280531"/>
                </a:lnTo>
                <a:lnTo>
                  <a:pt x="2030407" y="2285007"/>
                </a:lnTo>
                <a:lnTo>
                  <a:pt x="2082818" y="2288721"/>
                </a:lnTo>
                <a:lnTo>
                  <a:pt x="2136068" y="2291812"/>
                </a:lnTo>
                <a:lnTo>
                  <a:pt x="2189978" y="2294418"/>
                </a:lnTo>
                <a:lnTo>
                  <a:pt x="2244365" y="2296677"/>
                </a:lnTo>
                <a:lnTo>
                  <a:pt x="2299050" y="2298730"/>
                </a:lnTo>
                <a:lnTo>
                  <a:pt x="2353853" y="2300713"/>
                </a:lnTo>
                <a:lnTo>
                  <a:pt x="2408591" y="2302766"/>
                </a:lnTo>
                <a:lnTo>
                  <a:pt x="2463086" y="2305028"/>
                </a:lnTo>
                <a:lnTo>
                  <a:pt x="2517156" y="2307636"/>
                </a:lnTo>
                <a:lnTo>
                  <a:pt x="2570620" y="2310729"/>
                </a:lnTo>
                <a:lnTo>
                  <a:pt x="2623299" y="2314447"/>
                </a:lnTo>
                <a:lnTo>
                  <a:pt x="2675011" y="2318927"/>
                </a:lnTo>
                <a:lnTo>
                  <a:pt x="2725576" y="2324309"/>
                </a:lnTo>
                <a:lnTo>
                  <a:pt x="2774813" y="2330730"/>
                </a:lnTo>
                <a:lnTo>
                  <a:pt x="2822542" y="2338330"/>
                </a:lnTo>
                <a:lnTo>
                  <a:pt x="2868582" y="2347246"/>
                </a:lnTo>
                <a:lnTo>
                  <a:pt x="2912753" y="2357619"/>
                </a:lnTo>
                <a:lnTo>
                  <a:pt x="2954874" y="2369585"/>
                </a:lnTo>
                <a:lnTo>
                  <a:pt x="2994764" y="2383285"/>
                </a:lnTo>
                <a:lnTo>
                  <a:pt x="3032242" y="2398856"/>
                </a:lnTo>
                <a:lnTo>
                  <a:pt x="3067129" y="2416437"/>
                </a:lnTo>
                <a:lnTo>
                  <a:pt x="3130090" y="2459652"/>
                </a:lnTo>
                <a:lnTo>
                  <a:pt x="3181396" y="2513615"/>
                </a:lnTo>
                <a:lnTo>
                  <a:pt x="3220618" y="2575814"/>
                </a:lnTo>
                <a:lnTo>
                  <a:pt x="3249873" y="2644947"/>
                </a:lnTo>
                <a:lnTo>
                  <a:pt x="3261425" y="2681707"/>
                </a:lnTo>
                <a:lnTo>
                  <a:pt x="3271280" y="2719713"/>
                </a:lnTo>
                <a:lnTo>
                  <a:pt x="3279701" y="2758802"/>
                </a:lnTo>
                <a:lnTo>
                  <a:pt x="3286955" y="2798810"/>
                </a:lnTo>
                <a:lnTo>
                  <a:pt x="3293304" y="2839576"/>
                </a:lnTo>
                <a:lnTo>
                  <a:pt x="3299016" y="2880937"/>
                </a:lnTo>
                <a:lnTo>
                  <a:pt x="3304353" y="2922731"/>
                </a:lnTo>
                <a:lnTo>
                  <a:pt x="3309580" y="2964793"/>
                </a:lnTo>
                <a:lnTo>
                  <a:pt x="3314963" y="3006962"/>
                </a:lnTo>
                <a:lnTo>
                  <a:pt x="3320766" y="3049076"/>
                </a:lnTo>
                <a:lnTo>
                  <a:pt x="3327254" y="3090971"/>
                </a:lnTo>
                <a:lnTo>
                  <a:pt x="3334691" y="3132484"/>
                </a:lnTo>
                <a:lnTo>
                  <a:pt x="3343343" y="3173453"/>
                </a:lnTo>
                <a:lnTo>
                  <a:pt x="3353473" y="3213716"/>
                </a:lnTo>
                <a:lnTo>
                  <a:pt x="3365347" y="3253110"/>
                </a:lnTo>
                <a:lnTo>
                  <a:pt x="3379229" y="3291471"/>
                </a:lnTo>
                <a:lnTo>
                  <a:pt x="3395383" y="3328638"/>
                </a:lnTo>
                <a:lnTo>
                  <a:pt x="3414076" y="3364447"/>
                </a:lnTo>
                <a:lnTo>
                  <a:pt x="3435571" y="3398736"/>
                </a:lnTo>
                <a:lnTo>
                  <a:pt x="3460133" y="3431343"/>
                </a:lnTo>
                <a:lnTo>
                  <a:pt x="3488026" y="3462104"/>
                </a:lnTo>
                <a:lnTo>
                  <a:pt x="3519516" y="3490857"/>
                </a:lnTo>
                <a:lnTo>
                  <a:pt x="3554867" y="3517439"/>
                </a:lnTo>
                <a:lnTo>
                  <a:pt x="3617648" y="3554082"/>
                </a:lnTo>
                <a:lnTo>
                  <a:pt x="3652789" y="3570630"/>
                </a:lnTo>
                <a:lnTo>
                  <a:pt x="3690240" y="3586087"/>
                </a:lnTo>
                <a:lnTo>
                  <a:pt x="3729857" y="3600518"/>
                </a:lnTo>
                <a:lnTo>
                  <a:pt x="3771497" y="3613992"/>
                </a:lnTo>
                <a:lnTo>
                  <a:pt x="3815016" y="3626576"/>
                </a:lnTo>
                <a:lnTo>
                  <a:pt x="3860270" y="3638337"/>
                </a:lnTo>
                <a:lnTo>
                  <a:pt x="3907117" y="3649343"/>
                </a:lnTo>
                <a:lnTo>
                  <a:pt x="3955413" y="3659661"/>
                </a:lnTo>
                <a:lnTo>
                  <a:pt x="4005014" y="3669359"/>
                </a:lnTo>
                <a:lnTo>
                  <a:pt x="4055776" y="3678504"/>
                </a:lnTo>
                <a:lnTo>
                  <a:pt x="4107558" y="3687164"/>
                </a:lnTo>
                <a:lnTo>
                  <a:pt x="4160214" y="3695405"/>
                </a:lnTo>
                <a:lnTo>
                  <a:pt x="4213602" y="3703295"/>
                </a:lnTo>
                <a:lnTo>
                  <a:pt x="4267579" y="3710902"/>
                </a:lnTo>
                <a:lnTo>
                  <a:pt x="4322000" y="3718294"/>
                </a:lnTo>
                <a:lnTo>
                  <a:pt x="4376722" y="3725537"/>
                </a:lnTo>
                <a:lnTo>
                  <a:pt x="4431602" y="3732698"/>
                </a:lnTo>
                <a:lnTo>
                  <a:pt x="4486496" y="3739846"/>
                </a:lnTo>
                <a:lnTo>
                  <a:pt x="4541261" y="3747048"/>
                </a:lnTo>
                <a:lnTo>
                  <a:pt x="4595754" y="3754371"/>
                </a:lnTo>
                <a:lnTo>
                  <a:pt x="4649831" y="3761882"/>
                </a:lnTo>
                <a:lnTo>
                  <a:pt x="4703349" y="3769649"/>
                </a:lnTo>
                <a:lnTo>
                  <a:pt x="4756163" y="3777740"/>
                </a:lnTo>
                <a:lnTo>
                  <a:pt x="4808131" y="3786222"/>
                </a:lnTo>
                <a:lnTo>
                  <a:pt x="4859110" y="3795161"/>
                </a:lnTo>
                <a:lnTo>
                  <a:pt x="4908955" y="3804627"/>
                </a:lnTo>
                <a:lnTo>
                  <a:pt x="4957524" y="3814685"/>
                </a:lnTo>
                <a:lnTo>
                  <a:pt x="5004673" y="3825404"/>
                </a:lnTo>
                <a:lnTo>
                  <a:pt x="5050258" y="3836850"/>
                </a:lnTo>
                <a:lnTo>
                  <a:pt x="5094136" y="3849092"/>
                </a:lnTo>
                <a:lnTo>
                  <a:pt x="5136164" y="3862196"/>
                </a:lnTo>
                <a:lnTo>
                  <a:pt x="5176198" y="3876231"/>
                </a:lnTo>
                <a:lnTo>
                  <a:pt x="5214094" y="3891263"/>
                </a:lnTo>
                <a:lnTo>
                  <a:pt x="5249710" y="3907359"/>
                </a:lnTo>
                <a:lnTo>
                  <a:pt x="5313526" y="3943017"/>
                </a:lnTo>
                <a:lnTo>
                  <a:pt x="5379219" y="3995064"/>
                </a:lnTo>
                <a:lnTo>
                  <a:pt x="5413170" y="4030853"/>
                </a:lnTo>
                <a:lnTo>
                  <a:pt x="5443502" y="4069766"/>
                </a:lnTo>
                <a:lnTo>
                  <a:pt x="5470423" y="4111488"/>
                </a:lnTo>
                <a:lnTo>
                  <a:pt x="5494141" y="4155706"/>
                </a:lnTo>
                <a:lnTo>
                  <a:pt x="5514867" y="4202107"/>
                </a:lnTo>
                <a:lnTo>
                  <a:pt x="5532809" y="4250375"/>
                </a:lnTo>
                <a:lnTo>
                  <a:pt x="5548175" y="4300197"/>
                </a:lnTo>
                <a:lnTo>
                  <a:pt x="5561175" y="4351260"/>
                </a:lnTo>
                <a:lnTo>
                  <a:pt x="5572019" y="4403249"/>
                </a:lnTo>
                <a:lnTo>
                  <a:pt x="5580914" y="4455850"/>
                </a:lnTo>
                <a:lnTo>
                  <a:pt x="5588069" y="4508749"/>
                </a:lnTo>
                <a:lnTo>
                  <a:pt x="5593694" y="4561634"/>
                </a:lnTo>
                <a:lnTo>
                  <a:pt x="5597998" y="4614188"/>
                </a:lnTo>
                <a:lnTo>
                  <a:pt x="5601190" y="4666100"/>
                </a:lnTo>
                <a:lnTo>
                  <a:pt x="5603478" y="4717054"/>
                </a:lnTo>
                <a:lnTo>
                  <a:pt x="5603697" y="4723886"/>
                </a:lnTo>
              </a:path>
              <a:path extrusionOk="0" h="4724400" w="6630670">
                <a:moveTo>
                  <a:pt x="0" y="58968"/>
                </a:moveTo>
                <a:lnTo>
                  <a:pt x="56046" y="58467"/>
                </a:lnTo>
                <a:lnTo>
                  <a:pt x="125909" y="55007"/>
                </a:lnTo>
                <a:lnTo>
                  <a:pt x="165478" y="52375"/>
                </a:lnTo>
                <a:lnTo>
                  <a:pt x="207851" y="49252"/>
                </a:lnTo>
                <a:lnTo>
                  <a:pt x="252809" y="45721"/>
                </a:lnTo>
                <a:lnTo>
                  <a:pt x="300135" y="41866"/>
                </a:lnTo>
                <a:lnTo>
                  <a:pt x="349614" y="37769"/>
                </a:lnTo>
                <a:lnTo>
                  <a:pt x="401027" y="33514"/>
                </a:lnTo>
                <a:lnTo>
                  <a:pt x="454158" y="29184"/>
                </a:lnTo>
                <a:lnTo>
                  <a:pt x="508789" y="24861"/>
                </a:lnTo>
                <a:lnTo>
                  <a:pt x="564704" y="20629"/>
                </a:lnTo>
                <a:lnTo>
                  <a:pt x="621686" y="16570"/>
                </a:lnTo>
                <a:lnTo>
                  <a:pt x="679517" y="12768"/>
                </a:lnTo>
                <a:lnTo>
                  <a:pt x="737980" y="9306"/>
                </a:lnTo>
                <a:lnTo>
                  <a:pt x="796859" y="6267"/>
                </a:lnTo>
                <a:lnTo>
                  <a:pt x="855936" y="3734"/>
                </a:lnTo>
                <a:lnTo>
                  <a:pt x="914994" y="1789"/>
                </a:lnTo>
                <a:lnTo>
                  <a:pt x="973817" y="517"/>
                </a:lnTo>
                <a:lnTo>
                  <a:pt x="1032187" y="0"/>
                </a:lnTo>
                <a:lnTo>
                  <a:pt x="1089887" y="320"/>
                </a:lnTo>
                <a:lnTo>
                  <a:pt x="1146701" y="1562"/>
                </a:lnTo>
                <a:lnTo>
                  <a:pt x="1202410" y="3808"/>
                </a:lnTo>
                <a:lnTo>
                  <a:pt x="1256799" y="7141"/>
                </a:lnTo>
                <a:lnTo>
                  <a:pt x="1309650" y="11645"/>
                </a:lnTo>
                <a:lnTo>
                  <a:pt x="1360746" y="17402"/>
                </a:lnTo>
                <a:lnTo>
                  <a:pt x="1409869" y="24495"/>
                </a:lnTo>
                <a:lnTo>
                  <a:pt x="1456804" y="33008"/>
                </a:lnTo>
                <a:lnTo>
                  <a:pt x="1501333" y="43023"/>
                </a:lnTo>
                <a:lnTo>
                  <a:pt x="1543238" y="54623"/>
                </a:lnTo>
                <a:lnTo>
                  <a:pt x="1582304" y="67892"/>
                </a:lnTo>
                <a:lnTo>
                  <a:pt x="1618312" y="82913"/>
                </a:lnTo>
                <a:lnTo>
                  <a:pt x="1682281" y="120178"/>
                </a:lnTo>
                <a:lnTo>
                  <a:pt x="1735042" y="169429"/>
                </a:lnTo>
                <a:lnTo>
                  <a:pt x="1776340" y="228703"/>
                </a:lnTo>
                <a:lnTo>
                  <a:pt x="1807949" y="296536"/>
                </a:lnTo>
                <a:lnTo>
                  <a:pt x="1820675" y="333204"/>
                </a:lnTo>
                <a:lnTo>
                  <a:pt x="1831645" y="371462"/>
                </a:lnTo>
                <a:lnTo>
                  <a:pt x="1841081" y="411128"/>
                </a:lnTo>
                <a:lnTo>
                  <a:pt x="1849204" y="452018"/>
                </a:lnTo>
                <a:lnTo>
                  <a:pt x="1856236" y="493949"/>
                </a:lnTo>
                <a:lnTo>
                  <a:pt x="1862400" y="536739"/>
                </a:lnTo>
                <a:lnTo>
                  <a:pt x="1867917" y="580204"/>
                </a:lnTo>
                <a:lnTo>
                  <a:pt x="1873010" y="624162"/>
                </a:lnTo>
                <a:lnTo>
                  <a:pt x="1877900" y="668428"/>
                </a:lnTo>
                <a:lnTo>
                  <a:pt x="1882809" y="712821"/>
                </a:lnTo>
                <a:lnTo>
                  <a:pt x="1887960" y="757157"/>
                </a:lnTo>
                <a:lnTo>
                  <a:pt x="1893573" y="801253"/>
                </a:lnTo>
                <a:lnTo>
                  <a:pt x="1899871" y="844926"/>
                </a:lnTo>
                <a:lnTo>
                  <a:pt x="1907077" y="887993"/>
                </a:lnTo>
                <a:lnTo>
                  <a:pt x="1915411" y="930271"/>
                </a:lnTo>
                <a:lnTo>
                  <a:pt x="1925096" y="971578"/>
                </a:lnTo>
                <a:lnTo>
                  <a:pt x="1936354" y="1011729"/>
                </a:lnTo>
                <a:lnTo>
                  <a:pt x="1949407" y="1050542"/>
                </a:lnTo>
                <a:lnTo>
                  <a:pt x="1964476" y="1087833"/>
                </a:lnTo>
                <a:lnTo>
                  <a:pt x="1981784" y="1123421"/>
                </a:lnTo>
                <a:lnTo>
                  <a:pt x="2001552" y="1157122"/>
                </a:lnTo>
                <a:lnTo>
                  <a:pt x="2024003" y="1188752"/>
                </a:lnTo>
                <a:lnTo>
                  <a:pt x="2049359" y="1218129"/>
                </a:lnTo>
                <a:lnTo>
                  <a:pt x="2077840" y="1245070"/>
                </a:lnTo>
                <a:lnTo>
                  <a:pt x="2109670" y="1269391"/>
                </a:lnTo>
                <a:lnTo>
                  <a:pt x="2172883" y="1305262"/>
                </a:lnTo>
                <a:lnTo>
                  <a:pt x="2208124" y="1320491"/>
                </a:lnTo>
                <a:lnTo>
                  <a:pt x="2245597" y="1334062"/>
                </a:lnTo>
                <a:lnTo>
                  <a:pt x="2285160" y="1346084"/>
                </a:lnTo>
                <a:lnTo>
                  <a:pt x="2326670" y="1356668"/>
                </a:lnTo>
                <a:lnTo>
                  <a:pt x="2369984" y="1365921"/>
                </a:lnTo>
                <a:lnTo>
                  <a:pt x="2414959" y="1373955"/>
                </a:lnTo>
                <a:lnTo>
                  <a:pt x="2461453" y="1380878"/>
                </a:lnTo>
                <a:lnTo>
                  <a:pt x="2509323" y="1386800"/>
                </a:lnTo>
                <a:lnTo>
                  <a:pt x="2558426" y="1391831"/>
                </a:lnTo>
                <a:lnTo>
                  <a:pt x="2608618" y="1396079"/>
                </a:lnTo>
                <a:lnTo>
                  <a:pt x="2659758" y="1399656"/>
                </a:lnTo>
                <a:lnTo>
                  <a:pt x="2711703" y="1402670"/>
                </a:lnTo>
                <a:lnTo>
                  <a:pt x="2764309" y="1405230"/>
                </a:lnTo>
                <a:lnTo>
                  <a:pt x="2817435" y="1407447"/>
                </a:lnTo>
                <a:lnTo>
                  <a:pt x="2870936" y="1409430"/>
                </a:lnTo>
                <a:lnTo>
                  <a:pt x="2924671" y="1411288"/>
                </a:lnTo>
                <a:lnTo>
                  <a:pt x="2978496" y="1413131"/>
                </a:lnTo>
                <a:lnTo>
                  <a:pt x="3032270" y="1415068"/>
                </a:lnTo>
                <a:lnTo>
                  <a:pt x="3085848" y="1417210"/>
                </a:lnTo>
                <a:lnTo>
                  <a:pt x="3139088" y="1419665"/>
                </a:lnTo>
                <a:lnTo>
                  <a:pt x="3191847" y="1422544"/>
                </a:lnTo>
                <a:lnTo>
                  <a:pt x="3243983" y="1425955"/>
                </a:lnTo>
                <a:lnTo>
                  <a:pt x="3295353" y="1430008"/>
                </a:lnTo>
                <a:lnTo>
                  <a:pt x="3345814" y="1434813"/>
                </a:lnTo>
                <a:lnTo>
                  <a:pt x="3395222" y="1440479"/>
                </a:lnTo>
                <a:lnTo>
                  <a:pt x="3443437" y="1447117"/>
                </a:lnTo>
                <a:lnTo>
                  <a:pt x="3490313" y="1454834"/>
                </a:lnTo>
                <a:lnTo>
                  <a:pt x="3535710" y="1463742"/>
                </a:lnTo>
                <a:lnTo>
                  <a:pt x="3579483" y="1473949"/>
                </a:lnTo>
                <a:lnTo>
                  <a:pt x="3621491" y="1485565"/>
                </a:lnTo>
                <a:lnTo>
                  <a:pt x="3661589" y="1498700"/>
                </a:lnTo>
                <a:lnTo>
                  <a:pt x="3699637" y="1513463"/>
                </a:lnTo>
                <a:lnTo>
                  <a:pt x="3735490" y="1529963"/>
                </a:lnTo>
                <a:lnTo>
                  <a:pt x="3769006" y="1548311"/>
                </a:lnTo>
                <a:lnTo>
                  <a:pt x="3831780" y="1593788"/>
                </a:lnTo>
                <a:lnTo>
                  <a:pt x="3860421" y="1621394"/>
                </a:lnTo>
                <a:lnTo>
                  <a:pt x="3886166" y="1651282"/>
                </a:lnTo>
                <a:lnTo>
                  <a:pt x="3909216" y="1683298"/>
                </a:lnTo>
                <a:lnTo>
                  <a:pt x="3929772" y="1717287"/>
                </a:lnTo>
                <a:lnTo>
                  <a:pt x="3948037" y="1753097"/>
                </a:lnTo>
                <a:lnTo>
                  <a:pt x="3964211" y="1790573"/>
                </a:lnTo>
                <a:lnTo>
                  <a:pt x="3978497" y="1829563"/>
                </a:lnTo>
                <a:lnTo>
                  <a:pt x="3991095" y="1869913"/>
                </a:lnTo>
                <a:lnTo>
                  <a:pt x="4002208" y="1911469"/>
                </a:lnTo>
                <a:lnTo>
                  <a:pt x="4012036" y="1954078"/>
                </a:lnTo>
                <a:lnTo>
                  <a:pt x="4020781" y="1997585"/>
                </a:lnTo>
                <a:lnTo>
                  <a:pt x="4028645" y="2041839"/>
                </a:lnTo>
                <a:lnTo>
                  <a:pt x="4035828" y="2086684"/>
                </a:lnTo>
                <a:lnTo>
                  <a:pt x="4042534" y="2131969"/>
                </a:lnTo>
                <a:lnTo>
                  <a:pt x="4048962" y="2177538"/>
                </a:lnTo>
                <a:lnTo>
                  <a:pt x="4055315" y="2223238"/>
                </a:lnTo>
                <a:lnTo>
                  <a:pt x="4061793" y="2268917"/>
                </a:lnTo>
                <a:lnTo>
                  <a:pt x="4068599" y="2314420"/>
                </a:lnTo>
                <a:lnTo>
                  <a:pt x="4075934" y="2359594"/>
                </a:lnTo>
                <a:lnTo>
                  <a:pt x="4084000" y="2404285"/>
                </a:lnTo>
                <a:lnTo>
                  <a:pt x="4092997" y="2448340"/>
                </a:lnTo>
                <a:lnTo>
                  <a:pt x="4103127" y="2491605"/>
                </a:lnTo>
                <a:lnTo>
                  <a:pt x="4114593" y="2533927"/>
                </a:lnTo>
                <a:lnTo>
                  <a:pt x="4127594" y="2575152"/>
                </a:lnTo>
                <a:lnTo>
                  <a:pt x="4142334" y="2615126"/>
                </a:lnTo>
                <a:lnTo>
                  <a:pt x="4159012" y="2653697"/>
                </a:lnTo>
                <a:lnTo>
                  <a:pt x="4177832" y="2690710"/>
                </a:lnTo>
                <a:lnTo>
                  <a:pt x="4198993" y="2726012"/>
                </a:lnTo>
                <a:lnTo>
                  <a:pt x="4222698" y="2759450"/>
                </a:lnTo>
                <a:lnTo>
                  <a:pt x="4249149" y="2790869"/>
                </a:lnTo>
                <a:lnTo>
                  <a:pt x="4278546" y="2820117"/>
                </a:lnTo>
                <a:lnTo>
                  <a:pt x="4311091" y="2847040"/>
                </a:lnTo>
                <a:lnTo>
                  <a:pt x="4373568" y="2887046"/>
                </a:lnTo>
                <a:lnTo>
                  <a:pt x="4408092" y="2904567"/>
                </a:lnTo>
                <a:lnTo>
                  <a:pt x="4444643" y="2920561"/>
                </a:lnTo>
                <a:lnTo>
                  <a:pt x="4483101" y="2935124"/>
                </a:lnTo>
                <a:lnTo>
                  <a:pt x="4523343" y="2948353"/>
                </a:lnTo>
                <a:lnTo>
                  <a:pt x="4565248" y="2960344"/>
                </a:lnTo>
                <a:lnTo>
                  <a:pt x="4608695" y="2971193"/>
                </a:lnTo>
                <a:lnTo>
                  <a:pt x="4653561" y="2980995"/>
                </a:lnTo>
                <a:lnTo>
                  <a:pt x="4699725" y="2989848"/>
                </a:lnTo>
                <a:lnTo>
                  <a:pt x="4747065" y="2997846"/>
                </a:lnTo>
                <a:lnTo>
                  <a:pt x="4795461" y="3005087"/>
                </a:lnTo>
                <a:lnTo>
                  <a:pt x="4844789" y="3011667"/>
                </a:lnTo>
                <a:lnTo>
                  <a:pt x="4894928" y="3017681"/>
                </a:lnTo>
                <a:lnTo>
                  <a:pt x="4945758" y="3023225"/>
                </a:lnTo>
                <a:lnTo>
                  <a:pt x="4997155" y="3028396"/>
                </a:lnTo>
                <a:lnTo>
                  <a:pt x="5048999" y="3033290"/>
                </a:lnTo>
                <a:lnTo>
                  <a:pt x="5101168" y="3038003"/>
                </a:lnTo>
                <a:lnTo>
                  <a:pt x="5153540" y="3042631"/>
                </a:lnTo>
                <a:lnTo>
                  <a:pt x="5205993" y="3047270"/>
                </a:lnTo>
                <a:lnTo>
                  <a:pt x="5258407" y="3052016"/>
                </a:lnTo>
                <a:lnTo>
                  <a:pt x="5310658" y="3056966"/>
                </a:lnTo>
                <a:lnTo>
                  <a:pt x="5362627" y="3062215"/>
                </a:lnTo>
                <a:lnTo>
                  <a:pt x="5414190" y="3067860"/>
                </a:lnTo>
                <a:lnTo>
                  <a:pt x="5465226" y="3073997"/>
                </a:lnTo>
                <a:lnTo>
                  <a:pt x="5515614" y="3080721"/>
                </a:lnTo>
                <a:lnTo>
                  <a:pt x="5565232" y="3088130"/>
                </a:lnTo>
                <a:lnTo>
                  <a:pt x="5613959" y="3096318"/>
                </a:lnTo>
                <a:lnTo>
                  <a:pt x="5661672" y="3105383"/>
                </a:lnTo>
                <a:lnTo>
                  <a:pt x="5708250" y="3115420"/>
                </a:lnTo>
                <a:lnTo>
                  <a:pt x="5753572" y="3126525"/>
                </a:lnTo>
                <a:lnTo>
                  <a:pt x="5797516" y="3138795"/>
                </a:lnTo>
                <a:lnTo>
                  <a:pt x="5839959" y="3152326"/>
                </a:lnTo>
                <a:lnTo>
                  <a:pt x="5880782" y="3167213"/>
                </a:lnTo>
                <a:lnTo>
                  <a:pt x="5919861" y="3183553"/>
                </a:lnTo>
                <a:lnTo>
                  <a:pt x="5957075" y="3201442"/>
                </a:lnTo>
                <a:lnTo>
                  <a:pt x="5992303" y="3220976"/>
                </a:lnTo>
                <a:lnTo>
                  <a:pt x="6025422" y="3242252"/>
                </a:lnTo>
                <a:lnTo>
                  <a:pt x="6056312" y="3265364"/>
                </a:lnTo>
                <a:lnTo>
                  <a:pt x="6090650" y="3295391"/>
                </a:lnTo>
                <a:lnTo>
                  <a:pt x="6123413" y="3328459"/>
                </a:lnTo>
                <a:lnTo>
                  <a:pt x="6154653" y="3364359"/>
                </a:lnTo>
                <a:lnTo>
                  <a:pt x="6184419" y="3402883"/>
                </a:lnTo>
                <a:lnTo>
                  <a:pt x="6212760" y="3443823"/>
                </a:lnTo>
                <a:lnTo>
                  <a:pt x="6239727" y="3486970"/>
                </a:lnTo>
                <a:lnTo>
                  <a:pt x="6265370" y="3532115"/>
                </a:lnTo>
                <a:lnTo>
                  <a:pt x="6289738" y="3579050"/>
                </a:lnTo>
                <a:lnTo>
                  <a:pt x="6312881" y="3627566"/>
                </a:lnTo>
                <a:lnTo>
                  <a:pt x="6334849" y="3677454"/>
                </a:lnTo>
                <a:lnTo>
                  <a:pt x="6355691" y="3728506"/>
                </a:lnTo>
                <a:lnTo>
                  <a:pt x="6375459" y="3780513"/>
                </a:lnTo>
                <a:lnTo>
                  <a:pt x="6394200" y="3833268"/>
                </a:lnTo>
                <a:lnTo>
                  <a:pt x="6411966" y="3886560"/>
                </a:lnTo>
                <a:lnTo>
                  <a:pt x="6428806" y="3940181"/>
                </a:lnTo>
                <a:lnTo>
                  <a:pt x="6444771" y="3993924"/>
                </a:lnTo>
                <a:lnTo>
                  <a:pt x="6459908" y="4047579"/>
                </a:lnTo>
                <a:lnTo>
                  <a:pt x="6474270" y="4100937"/>
                </a:lnTo>
                <a:lnTo>
                  <a:pt x="6487905" y="4153791"/>
                </a:lnTo>
                <a:lnTo>
                  <a:pt x="6500863" y="4205931"/>
                </a:lnTo>
                <a:lnTo>
                  <a:pt x="6513194" y="4257149"/>
                </a:lnTo>
                <a:lnTo>
                  <a:pt x="6524948" y="4307236"/>
                </a:lnTo>
                <a:lnTo>
                  <a:pt x="6536175" y="4355984"/>
                </a:lnTo>
                <a:lnTo>
                  <a:pt x="6546925" y="4403184"/>
                </a:lnTo>
                <a:lnTo>
                  <a:pt x="6557247" y="4448628"/>
                </a:lnTo>
                <a:lnTo>
                  <a:pt x="6567191" y="4492107"/>
                </a:lnTo>
                <a:lnTo>
                  <a:pt x="6576808" y="4533411"/>
                </a:lnTo>
                <a:lnTo>
                  <a:pt x="6586146" y="4572334"/>
                </a:lnTo>
                <a:lnTo>
                  <a:pt x="6604188" y="4642198"/>
                </a:lnTo>
                <a:lnTo>
                  <a:pt x="6621716" y="4700029"/>
                </a:lnTo>
                <a:lnTo>
                  <a:pt x="6630411" y="4723911"/>
                </a:lnTo>
              </a:path>
              <a:path extrusionOk="0" h="4724400" w="6630670">
                <a:moveTo>
                  <a:pt x="0" y="1080002"/>
                </a:moveTo>
                <a:lnTo>
                  <a:pt x="12510" y="1079484"/>
                </a:lnTo>
                <a:lnTo>
                  <a:pt x="61897" y="1077329"/>
                </a:lnTo>
                <a:lnTo>
                  <a:pt x="113769" y="1075082"/>
                </a:lnTo>
                <a:lnTo>
                  <a:pt x="167786" y="1072874"/>
                </a:lnTo>
                <a:lnTo>
                  <a:pt x="223604" y="1070835"/>
                </a:lnTo>
                <a:lnTo>
                  <a:pt x="280881" y="1069097"/>
                </a:lnTo>
                <a:lnTo>
                  <a:pt x="339277" y="1067791"/>
                </a:lnTo>
                <a:lnTo>
                  <a:pt x="398447" y="1067048"/>
                </a:lnTo>
                <a:lnTo>
                  <a:pt x="458051" y="1067000"/>
                </a:lnTo>
                <a:lnTo>
                  <a:pt x="517746" y="1067776"/>
                </a:lnTo>
                <a:lnTo>
                  <a:pt x="577190" y="1069510"/>
                </a:lnTo>
                <a:lnTo>
                  <a:pt x="636041" y="1072331"/>
                </a:lnTo>
                <a:lnTo>
                  <a:pt x="693958" y="1076370"/>
                </a:lnTo>
                <a:lnTo>
                  <a:pt x="750597" y="1081760"/>
                </a:lnTo>
                <a:lnTo>
                  <a:pt x="805616" y="1088630"/>
                </a:lnTo>
                <a:lnTo>
                  <a:pt x="858675" y="1097113"/>
                </a:lnTo>
                <a:lnTo>
                  <a:pt x="909429" y="1107339"/>
                </a:lnTo>
                <a:lnTo>
                  <a:pt x="957539" y="1119440"/>
                </a:lnTo>
                <a:lnTo>
                  <a:pt x="1002660" y="1133546"/>
                </a:lnTo>
                <a:lnTo>
                  <a:pt x="1044452" y="1149788"/>
                </a:lnTo>
                <a:lnTo>
                  <a:pt x="1082572" y="1168299"/>
                </a:lnTo>
                <a:lnTo>
                  <a:pt x="1117058" y="1189712"/>
                </a:lnTo>
                <a:lnTo>
                  <a:pt x="1148362" y="1214402"/>
                </a:lnTo>
                <a:lnTo>
                  <a:pt x="1176761" y="1242105"/>
                </a:lnTo>
                <a:lnTo>
                  <a:pt x="1202533" y="1272560"/>
                </a:lnTo>
                <a:lnTo>
                  <a:pt x="1225958" y="1305503"/>
                </a:lnTo>
                <a:lnTo>
                  <a:pt x="1247314" y="1340671"/>
                </a:lnTo>
                <a:lnTo>
                  <a:pt x="1266878" y="1377803"/>
                </a:lnTo>
                <a:lnTo>
                  <a:pt x="1284930" y="1416634"/>
                </a:lnTo>
                <a:lnTo>
                  <a:pt x="1301746" y="1456904"/>
                </a:lnTo>
                <a:lnTo>
                  <a:pt x="1317607" y="1498348"/>
                </a:lnTo>
                <a:lnTo>
                  <a:pt x="1332789" y="1540704"/>
                </a:lnTo>
                <a:lnTo>
                  <a:pt x="1347572" y="1583710"/>
                </a:lnTo>
                <a:lnTo>
                  <a:pt x="1362233" y="1627103"/>
                </a:lnTo>
                <a:lnTo>
                  <a:pt x="1377051" y="1670620"/>
                </a:lnTo>
                <a:lnTo>
                  <a:pt x="1392304" y="1713998"/>
                </a:lnTo>
                <a:lnTo>
                  <a:pt x="1408270" y="1756975"/>
                </a:lnTo>
                <a:lnTo>
                  <a:pt x="1425228" y="1799289"/>
                </a:lnTo>
                <a:lnTo>
                  <a:pt x="1443456" y="1840675"/>
                </a:lnTo>
                <a:lnTo>
                  <a:pt x="1463233" y="1880873"/>
                </a:lnTo>
                <a:lnTo>
                  <a:pt x="1484836" y="1919619"/>
                </a:lnTo>
                <a:lnTo>
                  <a:pt x="1508544" y="1956650"/>
                </a:lnTo>
                <a:lnTo>
                  <a:pt x="1534635" y="1991703"/>
                </a:lnTo>
                <a:lnTo>
                  <a:pt x="1563387" y="2024517"/>
                </a:lnTo>
                <a:lnTo>
                  <a:pt x="1595079" y="2054828"/>
                </a:lnTo>
                <a:lnTo>
                  <a:pt x="1629990" y="2082374"/>
                </a:lnTo>
                <a:lnTo>
                  <a:pt x="1668396" y="2106892"/>
                </a:lnTo>
                <a:lnTo>
                  <a:pt x="1702480" y="2124462"/>
                </a:lnTo>
                <a:lnTo>
                  <a:pt x="1739210" y="2140023"/>
                </a:lnTo>
                <a:lnTo>
                  <a:pt x="1778404" y="2153713"/>
                </a:lnTo>
                <a:lnTo>
                  <a:pt x="1819883" y="2165671"/>
                </a:lnTo>
                <a:lnTo>
                  <a:pt x="1863465" y="2176036"/>
                </a:lnTo>
                <a:lnTo>
                  <a:pt x="1908971" y="2184945"/>
                </a:lnTo>
                <a:lnTo>
                  <a:pt x="1956219" y="2192539"/>
                </a:lnTo>
                <a:lnTo>
                  <a:pt x="2005029" y="2198954"/>
                </a:lnTo>
                <a:lnTo>
                  <a:pt x="2055220" y="2204331"/>
                </a:lnTo>
                <a:lnTo>
                  <a:pt x="2106612" y="2208807"/>
                </a:lnTo>
                <a:lnTo>
                  <a:pt x="2159024" y="2212521"/>
                </a:lnTo>
                <a:lnTo>
                  <a:pt x="2212275" y="2215612"/>
                </a:lnTo>
                <a:lnTo>
                  <a:pt x="2266185" y="2218218"/>
                </a:lnTo>
                <a:lnTo>
                  <a:pt x="2320573" y="2220478"/>
                </a:lnTo>
                <a:lnTo>
                  <a:pt x="2375259" y="2222530"/>
                </a:lnTo>
                <a:lnTo>
                  <a:pt x="2430062" y="2224513"/>
                </a:lnTo>
                <a:lnTo>
                  <a:pt x="2484801" y="2226566"/>
                </a:lnTo>
                <a:lnTo>
                  <a:pt x="2539296" y="2228828"/>
                </a:lnTo>
                <a:lnTo>
                  <a:pt x="2593366" y="2231436"/>
                </a:lnTo>
                <a:lnTo>
                  <a:pt x="2646831" y="2234529"/>
                </a:lnTo>
                <a:lnTo>
                  <a:pt x="2699510" y="2238247"/>
                </a:lnTo>
                <a:lnTo>
                  <a:pt x="2751222" y="2242727"/>
                </a:lnTo>
                <a:lnTo>
                  <a:pt x="2801787" y="2248109"/>
                </a:lnTo>
                <a:lnTo>
                  <a:pt x="2851024" y="2254530"/>
                </a:lnTo>
                <a:lnTo>
                  <a:pt x="2898752" y="2262130"/>
                </a:lnTo>
                <a:lnTo>
                  <a:pt x="2944792" y="2271047"/>
                </a:lnTo>
                <a:lnTo>
                  <a:pt x="2988961" y="2281419"/>
                </a:lnTo>
                <a:lnTo>
                  <a:pt x="3031081" y="2293386"/>
                </a:lnTo>
                <a:lnTo>
                  <a:pt x="3070969" y="2307085"/>
                </a:lnTo>
                <a:lnTo>
                  <a:pt x="3108446" y="2322656"/>
                </a:lnTo>
                <a:lnTo>
                  <a:pt x="3143331" y="2340237"/>
                </a:lnTo>
                <a:lnTo>
                  <a:pt x="3206290" y="2383453"/>
                </a:lnTo>
                <a:lnTo>
                  <a:pt x="3257596" y="2437415"/>
                </a:lnTo>
                <a:lnTo>
                  <a:pt x="3296818" y="2499614"/>
                </a:lnTo>
                <a:lnTo>
                  <a:pt x="3326073" y="2568747"/>
                </a:lnTo>
                <a:lnTo>
                  <a:pt x="3337625" y="2605507"/>
                </a:lnTo>
                <a:lnTo>
                  <a:pt x="3347480" y="2643513"/>
                </a:lnTo>
                <a:lnTo>
                  <a:pt x="3355901" y="2682602"/>
                </a:lnTo>
                <a:lnTo>
                  <a:pt x="3363154" y="2722610"/>
                </a:lnTo>
                <a:lnTo>
                  <a:pt x="3369504" y="2763377"/>
                </a:lnTo>
                <a:lnTo>
                  <a:pt x="3375215" y="2804738"/>
                </a:lnTo>
                <a:lnTo>
                  <a:pt x="3380552" y="2846531"/>
                </a:lnTo>
                <a:lnTo>
                  <a:pt x="3385780" y="2888593"/>
                </a:lnTo>
                <a:lnTo>
                  <a:pt x="3391163" y="2930763"/>
                </a:lnTo>
                <a:lnTo>
                  <a:pt x="3396966" y="2972876"/>
                </a:lnTo>
                <a:lnTo>
                  <a:pt x="3403454" y="3014771"/>
                </a:lnTo>
                <a:lnTo>
                  <a:pt x="3410891" y="3056284"/>
                </a:lnTo>
                <a:lnTo>
                  <a:pt x="3419543" y="3097254"/>
                </a:lnTo>
                <a:lnTo>
                  <a:pt x="3429673" y="3137516"/>
                </a:lnTo>
                <a:lnTo>
                  <a:pt x="3441547" y="3176910"/>
                </a:lnTo>
                <a:lnTo>
                  <a:pt x="3455428" y="3215271"/>
                </a:lnTo>
                <a:lnTo>
                  <a:pt x="3471583" y="3252438"/>
                </a:lnTo>
                <a:lnTo>
                  <a:pt x="3490276" y="3288247"/>
                </a:lnTo>
                <a:lnTo>
                  <a:pt x="3511771" y="3322537"/>
                </a:lnTo>
                <a:lnTo>
                  <a:pt x="3536332" y="3355143"/>
                </a:lnTo>
                <a:lnTo>
                  <a:pt x="3564226" y="3385904"/>
                </a:lnTo>
                <a:lnTo>
                  <a:pt x="3595716" y="3414657"/>
                </a:lnTo>
                <a:lnTo>
                  <a:pt x="3631067" y="3441239"/>
                </a:lnTo>
                <a:lnTo>
                  <a:pt x="3693848" y="3477882"/>
                </a:lnTo>
                <a:lnTo>
                  <a:pt x="3728989" y="3494431"/>
                </a:lnTo>
                <a:lnTo>
                  <a:pt x="3766440" y="3509887"/>
                </a:lnTo>
                <a:lnTo>
                  <a:pt x="3806057" y="3524318"/>
                </a:lnTo>
                <a:lnTo>
                  <a:pt x="3847697" y="3537792"/>
                </a:lnTo>
                <a:lnTo>
                  <a:pt x="3891216" y="3550376"/>
                </a:lnTo>
                <a:lnTo>
                  <a:pt x="3936470" y="3562137"/>
                </a:lnTo>
                <a:lnTo>
                  <a:pt x="3983317" y="3573143"/>
                </a:lnTo>
                <a:lnTo>
                  <a:pt x="4031612" y="3583461"/>
                </a:lnTo>
                <a:lnTo>
                  <a:pt x="4081213" y="3593159"/>
                </a:lnTo>
                <a:lnTo>
                  <a:pt x="4131976" y="3602304"/>
                </a:lnTo>
                <a:lnTo>
                  <a:pt x="4183758" y="3610964"/>
                </a:lnTo>
                <a:lnTo>
                  <a:pt x="4236414" y="3619205"/>
                </a:lnTo>
                <a:lnTo>
                  <a:pt x="4289802" y="3627095"/>
                </a:lnTo>
                <a:lnTo>
                  <a:pt x="4343778" y="3634703"/>
                </a:lnTo>
                <a:lnTo>
                  <a:pt x="4398199" y="3642094"/>
                </a:lnTo>
                <a:lnTo>
                  <a:pt x="4452922" y="3649337"/>
                </a:lnTo>
                <a:lnTo>
                  <a:pt x="4507802" y="3656498"/>
                </a:lnTo>
                <a:lnTo>
                  <a:pt x="4562696" y="3663646"/>
                </a:lnTo>
                <a:lnTo>
                  <a:pt x="4617461" y="3670848"/>
                </a:lnTo>
                <a:lnTo>
                  <a:pt x="4671954" y="3678171"/>
                </a:lnTo>
                <a:lnTo>
                  <a:pt x="4726031" y="3685682"/>
                </a:lnTo>
                <a:lnTo>
                  <a:pt x="4779548" y="3693450"/>
                </a:lnTo>
                <a:lnTo>
                  <a:pt x="4832363" y="3701540"/>
                </a:lnTo>
                <a:lnTo>
                  <a:pt x="4884331" y="3710022"/>
                </a:lnTo>
                <a:lnTo>
                  <a:pt x="4935310" y="3718961"/>
                </a:lnTo>
                <a:lnTo>
                  <a:pt x="4985155" y="3728427"/>
                </a:lnTo>
                <a:lnTo>
                  <a:pt x="5033724" y="3738485"/>
                </a:lnTo>
                <a:lnTo>
                  <a:pt x="5080873" y="3749204"/>
                </a:lnTo>
                <a:lnTo>
                  <a:pt x="5126458" y="3760650"/>
                </a:lnTo>
                <a:lnTo>
                  <a:pt x="5170336" y="3772892"/>
                </a:lnTo>
                <a:lnTo>
                  <a:pt x="5212364" y="3785996"/>
                </a:lnTo>
                <a:lnTo>
                  <a:pt x="5252398" y="3800031"/>
                </a:lnTo>
                <a:lnTo>
                  <a:pt x="5290294" y="3815063"/>
                </a:lnTo>
                <a:lnTo>
                  <a:pt x="5325910" y="3831159"/>
                </a:lnTo>
                <a:lnTo>
                  <a:pt x="5389726" y="3866817"/>
                </a:lnTo>
                <a:lnTo>
                  <a:pt x="5455419" y="3918864"/>
                </a:lnTo>
                <a:lnTo>
                  <a:pt x="5489370" y="3954653"/>
                </a:lnTo>
                <a:lnTo>
                  <a:pt x="5519702" y="3993566"/>
                </a:lnTo>
                <a:lnTo>
                  <a:pt x="5546623" y="4035288"/>
                </a:lnTo>
                <a:lnTo>
                  <a:pt x="5570341" y="4079507"/>
                </a:lnTo>
                <a:lnTo>
                  <a:pt x="5591067" y="4125907"/>
                </a:lnTo>
                <a:lnTo>
                  <a:pt x="5609008" y="4174175"/>
                </a:lnTo>
                <a:lnTo>
                  <a:pt x="5624375" y="4223997"/>
                </a:lnTo>
                <a:lnTo>
                  <a:pt x="5637375" y="4275060"/>
                </a:lnTo>
                <a:lnTo>
                  <a:pt x="5648218" y="4327049"/>
                </a:lnTo>
                <a:lnTo>
                  <a:pt x="5657113" y="4379650"/>
                </a:lnTo>
                <a:lnTo>
                  <a:pt x="5664269" y="4432550"/>
                </a:lnTo>
                <a:lnTo>
                  <a:pt x="5669894" y="4485434"/>
                </a:lnTo>
                <a:lnTo>
                  <a:pt x="5674198" y="4537989"/>
                </a:lnTo>
                <a:lnTo>
                  <a:pt x="5677390" y="4589900"/>
                </a:lnTo>
                <a:lnTo>
                  <a:pt x="5679678" y="4640854"/>
                </a:lnTo>
                <a:lnTo>
                  <a:pt x="5681271" y="4690537"/>
                </a:lnTo>
                <a:lnTo>
                  <a:pt x="5682040" y="4723886"/>
                </a:lnTo>
              </a:path>
            </a:pathLst>
          </a:custGeom>
          <a:noFill/>
          <a:ln cap="flat" cmpd="sng" w="380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31" name="Google Shape;331;p22"/>
          <p:cNvSpPr txBox="1"/>
          <p:nvPr/>
        </p:nvSpPr>
        <p:spPr>
          <a:xfrm>
            <a:off x="6780661" y="370349"/>
            <a:ext cx="1605915" cy="400685"/>
          </a:xfrm>
          <a:prstGeom prst="rect">
            <a:avLst/>
          </a:prstGeom>
          <a:solidFill>
            <a:srgbClr val="9EC4E8"/>
          </a:solidFill>
          <a:ln cap="flat" cmpd="sng" w="28550">
            <a:solidFill>
              <a:srgbClr val="FFFFFF"/>
            </a:solidFill>
            <a:prstDash val="solid"/>
            <a:round/>
            <a:headEnd len="sm" w="sm" type="none"/>
            <a:tailEnd len="sm" w="sm" type="none"/>
          </a:ln>
        </p:spPr>
        <p:txBody>
          <a:bodyPr anchorCtr="0" anchor="t" bIns="0" lIns="0" spcFirstLastPara="1" rIns="0" wrap="square" tIns="78100">
            <a:spAutoFit/>
          </a:bodyPr>
          <a:lstStyle/>
          <a:p>
            <a:pPr indent="0" lvl="0" marL="161290" marR="0" rtl="0" algn="l">
              <a:lnSpc>
                <a:spcPct val="100000"/>
              </a:lnSpc>
              <a:spcBef>
                <a:spcPts val="0"/>
              </a:spcBef>
              <a:spcAft>
                <a:spcPts val="0"/>
              </a:spcAft>
              <a:buNone/>
            </a:pPr>
            <a:r>
              <a:rPr b="1" lang="en-US" sz="1400">
                <a:solidFill>
                  <a:srgbClr val="FFFFFF"/>
                </a:solidFill>
                <a:latin typeface="Times New Roman"/>
                <a:ea typeface="Times New Roman"/>
                <a:cs typeface="Times New Roman"/>
                <a:sym typeface="Times New Roman"/>
              </a:rPr>
              <a:t>SUNGAI RASA</a:t>
            </a:r>
            <a:endParaRPr sz="1400">
              <a:latin typeface="Times New Roman"/>
              <a:ea typeface="Times New Roman"/>
              <a:cs typeface="Times New Roman"/>
              <a:sym typeface="Times New Roman"/>
            </a:endParaRPr>
          </a:p>
        </p:txBody>
      </p:sp>
      <p:grpSp>
        <p:nvGrpSpPr>
          <p:cNvPr id="332" name="Google Shape;332;p22"/>
          <p:cNvGrpSpPr/>
          <p:nvPr/>
        </p:nvGrpSpPr>
        <p:grpSpPr>
          <a:xfrm>
            <a:off x="957123" y="277499"/>
            <a:ext cx="5184539" cy="4047116"/>
            <a:chOff x="957123" y="277499"/>
            <a:chExt cx="5184539" cy="4047116"/>
          </a:xfrm>
        </p:grpSpPr>
        <p:sp>
          <p:nvSpPr>
            <p:cNvPr id="333" name="Google Shape;333;p22"/>
            <p:cNvSpPr/>
            <p:nvPr/>
          </p:nvSpPr>
          <p:spPr>
            <a:xfrm>
              <a:off x="957123" y="531986"/>
              <a:ext cx="726323" cy="72632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34" name="Google Shape;334;p22"/>
            <p:cNvSpPr/>
            <p:nvPr/>
          </p:nvSpPr>
          <p:spPr>
            <a:xfrm>
              <a:off x="3072368" y="1911421"/>
              <a:ext cx="726323" cy="72632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35" name="Google Shape;335;p22"/>
            <p:cNvSpPr/>
            <p:nvPr/>
          </p:nvSpPr>
          <p:spPr>
            <a:xfrm>
              <a:off x="1690571" y="1730084"/>
              <a:ext cx="726323" cy="72632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36" name="Google Shape;336;p22"/>
            <p:cNvSpPr/>
            <p:nvPr/>
          </p:nvSpPr>
          <p:spPr>
            <a:xfrm>
              <a:off x="3679292" y="3180443"/>
              <a:ext cx="726323" cy="72632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37" name="Google Shape;337;p22"/>
            <p:cNvSpPr/>
            <p:nvPr/>
          </p:nvSpPr>
          <p:spPr>
            <a:xfrm>
              <a:off x="5415339" y="3598292"/>
              <a:ext cx="726323" cy="72632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38" name="Google Shape;338;p22"/>
            <p:cNvSpPr/>
            <p:nvPr/>
          </p:nvSpPr>
          <p:spPr>
            <a:xfrm>
              <a:off x="1928694" y="277499"/>
              <a:ext cx="965200" cy="152400"/>
            </a:xfrm>
            <a:custGeom>
              <a:rect b="b" l="l" r="r" t="t"/>
              <a:pathLst>
                <a:path extrusionOk="0" h="152400" w="965200">
                  <a:moveTo>
                    <a:pt x="964690" y="152399"/>
                  </a:moveTo>
                  <a:lnTo>
                    <a:pt x="0" y="152399"/>
                  </a:lnTo>
                  <a:lnTo>
                    <a:pt x="0" y="0"/>
                  </a:lnTo>
                  <a:lnTo>
                    <a:pt x="964690" y="0"/>
                  </a:lnTo>
                  <a:lnTo>
                    <a:pt x="964690" y="15239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339" name="Google Shape;339;p22"/>
          <p:cNvSpPr txBox="1"/>
          <p:nvPr/>
        </p:nvSpPr>
        <p:spPr>
          <a:xfrm>
            <a:off x="1915994" y="259719"/>
            <a:ext cx="99123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i="1" lang="en-US" sz="1000">
                <a:solidFill>
                  <a:srgbClr val="CFE1F2"/>
                </a:solidFill>
                <a:latin typeface="Times New Roman"/>
                <a:ea typeface="Times New Roman"/>
                <a:cs typeface="Times New Roman"/>
                <a:sym typeface="Times New Roman"/>
              </a:rPr>
              <a:t>Pengantar Materi</a:t>
            </a:r>
            <a:endParaRPr sz="1000">
              <a:latin typeface="Times New Roman"/>
              <a:ea typeface="Times New Roman"/>
              <a:cs typeface="Times New Roman"/>
              <a:sym typeface="Times New Roman"/>
            </a:endParaRPr>
          </a:p>
        </p:txBody>
      </p:sp>
      <p:sp>
        <p:nvSpPr>
          <p:cNvPr id="340" name="Google Shape;340;p22"/>
          <p:cNvSpPr/>
          <p:nvPr/>
        </p:nvSpPr>
        <p:spPr>
          <a:xfrm>
            <a:off x="1928694" y="429899"/>
            <a:ext cx="814069" cy="152400"/>
          </a:xfrm>
          <a:custGeom>
            <a:rect b="b" l="l" r="r" t="t"/>
            <a:pathLst>
              <a:path extrusionOk="0" h="152400" w="814069">
                <a:moveTo>
                  <a:pt x="813997" y="152399"/>
                </a:moveTo>
                <a:lnTo>
                  <a:pt x="0" y="152399"/>
                </a:lnTo>
                <a:lnTo>
                  <a:pt x="0" y="0"/>
                </a:lnTo>
                <a:lnTo>
                  <a:pt x="813997" y="0"/>
                </a:lnTo>
                <a:lnTo>
                  <a:pt x="813997" y="15239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41" name="Google Shape;341;p22"/>
          <p:cNvSpPr txBox="1"/>
          <p:nvPr/>
        </p:nvSpPr>
        <p:spPr>
          <a:xfrm>
            <a:off x="1915994" y="412119"/>
            <a:ext cx="84010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i="1" lang="en-US" sz="1000">
                <a:solidFill>
                  <a:srgbClr val="CFE1F2"/>
                </a:solidFill>
                <a:latin typeface="Times New Roman"/>
                <a:ea typeface="Times New Roman"/>
                <a:cs typeface="Times New Roman"/>
                <a:sym typeface="Times New Roman"/>
              </a:rPr>
              <a:t>Kearifan Lokal</a:t>
            </a:r>
            <a:endParaRPr sz="1000">
              <a:latin typeface="Times New Roman"/>
              <a:ea typeface="Times New Roman"/>
              <a:cs typeface="Times New Roman"/>
              <a:sym typeface="Times New Roman"/>
            </a:endParaRPr>
          </a:p>
        </p:txBody>
      </p:sp>
      <p:sp>
        <p:nvSpPr>
          <p:cNvPr id="342" name="Google Shape;342;p22"/>
          <p:cNvSpPr/>
          <p:nvPr/>
        </p:nvSpPr>
        <p:spPr>
          <a:xfrm>
            <a:off x="348224" y="2620969"/>
            <a:ext cx="1022985" cy="152400"/>
          </a:xfrm>
          <a:custGeom>
            <a:rect b="b" l="l" r="r" t="t"/>
            <a:pathLst>
              <a:path extrusionOk="0" h="152400" w="1022985">
                <a:moveTo>
                  <a:pt x="1022963" y="152399"/>
                </a:moveTo>
                <a:lnTo>
                  <a:pt x="0" y="152399"/>
                </a:lnTo>
                <a:lnTo>
                  <a:pt x="0" y="0"/>
                </a:lnTo>
                <a:lnTo>
                  <a:pt x="1022963" y="0"/>
                </a:lnTo>
                <a:lnTo>
                  <a:pt x="1022963" y="15239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43" name="Google Shape;343;p22"/>
          <p:cNvSpPr txBox="1"/>
          <p:nvPr/>
        </p:nvSpPr>
        <p:spPr>
          <a:xfrm>
            <a:off x="335524" y="2603190"/>
            <a:ext cx="104902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i="1" lang="en-US" sz="1000">
                <a:solidFill>
                  <a:srgbClr val="CFE1F2"/>
                </a:solidFill>
                <a:latin typeface="Times New Roman"/>
                <a:ea typeface="Times New Roman"/>
                <a:cs typeface="Times New Roman"/>
                <a:sym typeface="Times New Roman"/>
              </a:rPr>
              <a:t>Bentuk dan Fungsi</a:t>
            </a:r>
            <a:endParaRPr sz="1000">
              <a:latin typeface="Times New Roman"/>
              <a:ea typeface="Times New Roman"/>
              <a:cs typeface="Times New Roman"/>
              <a:sym typeface="Times New Roman"/>
            </a:endParaRPr>
          </a:p>
        </p:txBody>
      </p:sp>
      <p:sp>
        <p:nvSpPr>
          <p:cNvPr id="344" name="Google Shape;344;p22"/>
          <p:cNvSpPr/>
          <p:nvPr/>
        </p:nvSpPr>
        <p:spPr>
          <a:xfrm>
            <a:off x="348224" y="2773369"/>
            <a:ext cx="814069" cy="152400"/>
          </a:xfrm>
          <a:custGeom>
            <a:rect b="b" l="l" r="r" t="t"/>
            <a:pathLst>
              <a:path extrusionOk="0" h="152400" w="814069">
                <a:moveTo>
                  <a:pt x="813997" y="152399"/>
                </a:moveTo>
                <a:lnTo>
                  <a:pt x="0" y="152399"/>
                </a:lnTo>
                <a:lnTo>
                  <a:pt x="0" y="0"/>
                </a:lnTo>
                <a:lnTo>
                  <a:pt x="813997" y="0"/>
                </a:lnTo>
                <a:lnTo>
                  <a:pt x="813997" y="15239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45" name="Google Shape;345;p22"/>
          <p:cNvSpPr txBox="1"/>
          <p:nvPr/>
        </p:nvSpPr>
        <p:spPr>
          <a:xfrm>
            <a:off x="335524" y="2755589"/>
            <a:ext cx="84010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i="1" lang="en-US" sz="1000">
                <a:solidFill>
                  <a:srgbClr val="CFE1F2"/>
                </a:solidFill>
                <a:latin typeface="Times New Roman"/>
                <a:ea typeface="Times New Roman"/>
                <a:cs typeface="Times New Roman"/>
                <a:sym typeface="Times New Roman"/>
              </a:rPr>
              <a:t>Kearifan Lokal</a:t>
            </a:r>
            <a:endParaRPr sz="1000">
              <a:latin typeface="Times New Roman"/>
              <a:ea typeface="Times New Roman"/>
              <a:cs typeface="Times New Roman"/>
              <a:sym typeface="Times New Roman"/>
            </a:endParaRPr>
          </a:p>
        </p:txBody>
      </p:sp>
      <p:sp>
        <p:nvSpPr>
          <p:cNvPr id="346" name="Google Shape;346;p22"/>
          <p:cNvSpPr/>
          <p:nvPr/>
        </p:nvSpPr>
        <p:spPr>
          <a:xfrm>
            <a:off x="2502611" y="3648481"/>
            <a:ext cx="975994" cy="304800"/>
          </a:xfrm>
          <a:custGeom>
            <a:rect b="b" l="l" r="r" t="t"/>
            <a:pathLst>
              <a:path extrusionOk="0" h="304800" w="975995">
                <a:moveTo>
                  <a:pt x="975995" y="0"/>
                </a:moveTo>
                <a:lnTo>
                  <a:pt x="0" y="0"/>
                </a:lnTo>
                <a:lnTo>
                  <a:pt x="0" y="152400"/>
                </a:lnTo>
                <a:lnTo>
                  <a:pt x="0" y="304800"/>
                </a:lnTo>
                <a:lnTo>
                  <a:pt x="542074" y="304800"/>
                </a:lnTo>
                <a:lnTo>
                  <a:pt x="542074" y="152400"/>
                </a:lnTo>
                <a:lnTo>
                  <a:pt x="975995" y="152400"/>
                </a:lnTo>
                <a:lnTo>
                  <a:pt x="975995"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47" name="Google Shape;347;p22"/>
          <p:cNvSpPr txBox="1"/>
          <p:nvPr/>
        </p:nvSpPr>
        <p:spPr>
          <a:xfrm>
            <a:off x="2489922" y="3630697"/>
            <a:ext cx="1002030" cy="3302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i="1" lang="en-US" sz="1000">
                <a:solidFill>
                  <a:srgbClr val="CFE1F2"/>
                </a:solidFill>
                <a:latin typeface="Times New Roman"/>
                <a:ea typeface="Times New Roman"/>
                <a:cs typeface="Times New Roman"/>
                <a:sym typeface="Times New Roman"/>
              </a:rPr>
              <a:t>Identitas Diri dan  Kelompok</a:t>
            </a:r>
            <a:endParaRPr sz="1000">
              <a:latin typeface="Times New Roman"/>
              <a:ea typeface="Times New Roman"/>
              <a:cs typeface="Times New Roman"/>
              <a:sym typeface="Times New Roman"/>
            </a:endParaRPr>
          </a:p>
        </p:txBody>
      </p:sp>
      <p:sp>
        <p:nvSpPr>
          <p:cNvPr id="348" name="Google Shape;348;p22"/>
          <p:cNvSpPr/>
          <p:nvPr/>
        </p:nvSpPr>
        <p:spPr>
          <a:xfrm>
            <a:off x="6227381" y="3306838"/>
            <a:ext cx="735965" cy="304800"/>
          </a:xfrm>
          <a:custGeom>
            <a:rect b="b" l="l" r="r" t="t"/>
            <a:pathLst>
              <a:path extrusionOk="0" h="304800" w="735965">
                <a:moveTo>
                  <a:pt x="735926" y="0"/>
                </a:moveTo>
                <a:lnTo>
                  <a:pt x="0" y="0"/>
                </a:lnTo>
                <a:lnTo>
                  <a:pt x="0" y="152400"/>
                </a:lnTo>
                <a:lnTo>
                  <a:pt x="0" y="304800"/>
                </a:lnTo>
                <a:lnTo>
                  <a:pt x="522516" y="304800"/>
                </a:lnTo>
                <a:lnTo>
                  <a:pt x="522516" y="152400"/>
                </a:lnTo>
                <a:lnTo>
                  <a:pt x="735926" y="152400"/>
                </a:lnTo>
                <a:lnTo>
                  <a:pt x="73592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49" name="Google Shape;349;p22"/>
          <p:cNvSpPr txBox="1"/>
          <p:nvPr/>
        </p:nvSpPr>
        <p:spPr>
          <a:xfrm>
            <a:off x="6214685" y="3289055"/>
            <a:ext cx="762000" cy="3302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i="1" lang="en-US" sz="1000">
                <a:solidFill>
                  <a:srgbClr val="CFE1F2"/>
                </a:solidFill>
                <a:latin typeface="Times New Roman"/>
                <a:ea typeface="Times New Roman"/>
                <a:cs typeface="Times New Roman"/>
                <a:sym typeface="Times New Roman"/>
              </a:rPr>
              <a:t>Tantangan di  Sekitarku</a:t>
            </a:r>
            <a:endParaRPr sz="1000">
              <a:latin typeface="Times New Roman"/>
              <a:ea typeface="Times New Roman"/>
              <a:cs typeface="Times New Roman"/>
              <a:sym typeface="Times New Roman"/>
            </a:endParaRPr>
          </a:p>
        </p:txBody>
      </p:sp>
      <p:sp>
        <p:nvSpPr>
          <p:cNvPr id="350" name="Google Shape;350;p22"/>
          <p:cNvSpPr txBox="1"/>
          <p:nvPr/>
        </p:nvSpPr>
        <p:spPr>
          <a:xfrm>
            <a:off x="6186395" y="939993"/>
            <a:ext cx="2462530" cy="1854200"/>
          </a:xfrm>
          <a:prstGeom prst="rect">
            <a:avLst/>
          </a:prstGeom>
          <a:noFill/>
          <a:ln>
            <a:noFill/>
          </a:ln>
        </p:spPr>
        <p:txBody>
          <a:bodyPr anchorCtr="0" anchor="t" bIns="0" lIns="0" spcFirstLastPara="1" rIns="0" wrap="square" tIns="12700">
            <a:spAutoFit/>
          </a:bodyPr>
          <a:lstStyle/>
          <a:p>
            <a:pPr indent="-334010" lvl="0" marL="346075" marR="6350" rtl="0" algn="just">
              <a:lnSpc>
                <a:spcPct val="100000"/>
              </a:lnSpc>
              <a:spcBef>
                <a:spcPts val="0"/>
              </a:spcBef>
              <a:spcAft>
                <a:spcPts val="0"/>
              </a:spcAft>
              <a:buClr>
                <a:srgbClr val="FFFFFF"/>
              </a:buClr>
              <a:buSzPts val="1000"/>
              <a:buFont typeface="Times New Roman"/>
              <a:buAutoNum type="arabicPeriod"/>
            </a:pPr>
            <a:r>
              <a:rPr b="1" lang="en-US" sz="1000">
                <a:solidFill>
                  <a:srgbClr val="FFFFFF"/>
                </a:solidFill>
                <a:latin typeface="Times New Roman"/>
                <a:ea typeface="Times New Roman"/>
                <a:cs typeface="Times New Roman"/>
                <a:sym typeface="Times New Roman"/>
              </a:rPr>
              <a:t>Ceritakan bagaimana perasaanmu  di tiap kelokan sungai.</a:t>
            </a:r>
            <a:endParaRPr sz="1000">
              <a:latin typeface="Times New Roman"/>
              <a:ea typeface="Times New Roman"/>
              <a:cs typeface="Times New Roman"/>
              <a:sym typeface="Times New Roman"/>
            </a:endParaRPr>
          </a:p>
          <a:p>
            <a:pPr indent="-334010" lvl="0" marL="346075" marR="7620" rtl="0" algn="just">
              <a:lnSpc>
                <a:spcPct val="100000"/>
              </a:lnSpc>
              <a:spcBef>
                <a:spcPts val="0"/>
              </a:spcBef>
              <a:spcAft>
                <a:spcPts val="0"/>
              </a:spcAft>
              <a:buClr>
                <a:srgbClr val="FFFFFF"/>
              </a:buClr>
              <a:buSzPts val="1000"/>
              <a:buFont typeface="Times New Roman"/>
              <a:buAutoNum type="arabicPeriod"/>
            </a:pPr>
            <a:r>
              <a:rPr b="1" lang="en-US" sz="1000">
                <a:solidFill>
                  <a:srgbClr val="FFFFFF"/>
                </a:solidFill>
                <a:latin typeface="Times New Roman"/>
                <a:ea typeface="Times New Roman"/>
                <a:cs typeface="Times New Roman"/>
                <a:sym typeface="Times New Roman"/>
              </a:rPr>
              <a:t>Hal apa yang membantu dan  menghambat kamu selama proses  mengarungi sungai belajar ini? Apa  yang kamu lakukan ketika  menemui hambatan tersebut?</a:t>
            </a:r>
            <a:endParaRPr sz="1000">
              <a:latin typeface="Times New Roman"/>
              <a:ea typeface="Times New Roman"/>
              <a:cs typeface="Times New Roman"/>
              <a:sym typeface="Times New Roman"/>
            </a:endParaRPr>
          </a:p>
          <a:p>
            <a:pPr indent="-334010" lvl="0" marL="346075" marR="0" rtl="0" algn="just">
              <a:lnSpc>
                <a:spcPct val="100000"/>
              </a:lnSpc>
              <a:spcBef>
                <a:spcPts val="0"/>
              </a:spcBef>
              <a:spcAft>
                <a:spcPts val="0"/>
              </a:spcAft>
              <a:buClr>
                <a:srgbClr val="FFFFFF"/>
              </a:buClr>
              <a:buSzPts val="1000"/>
              <a:buFont typeface="Times New Roman"/>
              <a:buAutoNum type="arabicPeriod"/>
            </a:pPr>
            <a:r>
              <a:rPr b="1" lang="en-US" sz="1000">
                <a:solidFill>
                  <a:srgbClr val="FFFFFF"/>
                </a:solidFill>
                <a:latin typeface="Times New Roman"/>
                <a:ea typeface="Times New Roman"/>
                <a:cs typeface="Times New Roman"/>
                <a:sym typeface="Times New Roman"/>
              </a:rPr>
              <a:t>Hal baru apa yang kamu dapatkan?</a:t>
            </a:r>
            <a:endParaRPr sz="1000">
              <a:latin typeface="Times New Roman"/>
              <a:ea typeface="Times New Roman"/>
              <a:cs typeface="Times New Roman"/>
              <a:sym typeface="Times New Roman"/>
            </a:endParaRPr>
          </a:p>
          <a:p>
            <a:pPr indent="-334010" lvl="0" marL="346075" marR="8255" rtl="0" algn="just">
              <a:lnSpc>
                <a:spcPct val="100000"/>
              </a:lnSpc>
              <a:spcBef>
                <a:spcPts val="0"/>
              </a:spcBef>
              <a:spcAft>
                <a:spcPts val="0"/>
              </a:spcAft>
              <a:buClr>
                <a:srgbClr val="FFFFFF"/>
              </a:buClr>
              <a:buSzPts val="1000"/>
              <a:buFont typeface="Times New Roman"/>
              <a:buAutoNum type="arabicPeriod"/>
            </a:pPr>
            <a:r>
              <a:rPr b="1" lang="en-US" sz="1000">
                <a:solidFill>
                  <a:srgbClr val="FFFFFF"/>
                </a:solidFill>
                <a:latin typeface="Times New Roman"/>
                <a:ea typeface="Times New Roman"/>
                <a:cs typeface="Times New Roman"/>
                <a:sym typeface="Times New Roman"/>
              </a:rPr>
              <a:t>Di bagian mana yang paling mudah  dan paling menantang untukmu?</a:t>
            </a:r>
            <a:endParaRPr sz="1000">
              <a:latin typeface="Times New Roman"/>
              <a:ea typeface="Times New Roman"/>
              <a:cs typeface="Times New Roman"/>
              <a:sym typeface="Times New Roman"/>
            </a:endParaRPr>
          </a:p>
          <a:p>
            <a:pPr indent="-334010" lvl="0" marL="346075" marR="5080" rtl="0" algn="just">
              <a:lnSpc>
                <a:spcPct val="100000"/>
              </a:lnSpc>
              <a:spcBef>
                <a:spcPts val="0"/>
              </a:spcBef>
              <a:spcAft>
                <a:spcPts val="0"/>
              </a:spcAft>
              <a:buClr>
                <a:srgbClr val="FFFFFF"/>
              </a:buClr>
              <a:buSzPts val="1000"/>
              <a:buFont typeface="Times New Roman"/>
              <a:buAutoNum type="arabicPeriod"/>
            </a:pPr>
            <a:r>
              <a:rPr b="1" lang="en-US" sz="1000">
                <a:solidFill>
                  <a:srgbClr val="FFFFFF"/>
                </a:solidFill>
                <a:latin typeface="Times New Roman"/>
                <a:ea typeface="Times New Roman"/>
                <a:cs typeface="Times New Roman"/>
                <a:sym typeface="Times New Roman"/>
              </a:rPr>
              <a:t>Apa harapanmu pada perjalanan  selanjutnya?</a:t>
            </a:r>
            <a:endParaRPr sz="1000">
              <a:latin typeface="Times New Roman"/>
              <a:ea typeface="Times New Roman"/>
              <a:cs typeface="Times New Roman"/>
              <a:sym typeface="Times New Roman"/>
            </a:endParaRPr>
          </a:p>
        </p:txBody>
      </p:sp>
      <p:sp>
        <p:nvSpPr>
          <p:cNvPr id="351" name="Google Shape;351;p22"/>
          <p:cNvSpPr/>
          <p:nvPr/>
        </p:nvSpPr>
        <p:spPr>
          <a:xfrm>
            <a:off x="-12" y="0"/>
            <a:ext cx="9144000" cy="5143500"/>
          </a:xfrm>
          <a:custGeom>
            <a:rect b="b" l="l" r="r" t="t"/>
            <a:pathLst>
              <a:path extrusionOk="0" h="5143500" w="9144000">
                <a:moveTo>
                  <a:pt x="0" y="0"/>
                </a:moveTo>
                <a:lnTo>
                  <a:pt x="9143969" y="0"/>
                </a:lnTo>
                <a:lnTo>
                  <a:pt x="9143969" y="5143489"/>
                </a:lnTo>
                <a:lnTo>
                  <a:pt x="0" y="5143489"/>
                </a:lnTo>
                <a:lnTo>
                  <a:pt x="0" y="0"/>
                </a:lnTo>
                <a:close/>
              </a:path>
            </a:pathLst>
          </a:custGeom>
          <a:noFill/>
          <a:ln cap="flat" cmpd="sng" w="2285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aphicFrame>
        <p:nvGraphicFramePr>
          <p:cNvPr id="352" name="Google Shape;352;p22"/>
          <p:cNvGraphicFramePr/>
          <p:nvPr/>
        </p:nvGraphicFramePr>
        <p:xfrm>
          <a:off x="307786" y="4103879"/>
          <a:ext cx="3000000" cy="3000000"/>
        </p:xfrm>
        <a:graphic>
          <a:graphicData uri="http://schemas.openxmlformats.org/drawingml/2006/table">
            <a:tbl>
              <a:tblPr bandRow="1" firstRow="1">
                <a:noFill/>
                <a:tableStyleId>{B9F37D22-7DA3-492E-B74C-F3CFFD4B6E2A}</a:tableStyleId>
              </a:tblPr>
              <a:tblGrid>
                <a:gridCol w="711200"/>
                <a:gridCol w="727075"/>
                <a:gridCol w="677550"/>
                <a:gridCol w="760725"/>
              </a:tblGrid>
              <a:tr h="423000">
                <a:tc gridSpan="4">
                  <a:txBody>
                    <a:bodyPr/>
                    <a:lstStyle/>
                    <a:p>
                      <a:pPr indent="0" lvl="0" marL="85090" marR="0" rtl="0" algn="l">
                        <a:lnSpc>
                          <a:spcPct val="100000"/>
                        </a:lnSpc>
                        <a:spcBef>
                          <a:spcPts val="0"/>
                        </a:spcBef>
                        <a:spcAft>
                          <a:spcPts val="0"/>
                        </a:spcAft>
                        <a:buNone/>
                      </a:pPr>
                      <a:r>
                        <a:rPr b="1" lang="en-US" sz="1000" u="none" cap="none" strike="noStrike">
                          <a:solidFill>
                            <a:srgbClr val="FFFFFF"/>
                          </a:solidFill>
                          <a:latin typeface="Times New Roman"/>
                          <a:ea typeface="Times New Roman"/>
                          <a:cs typeface="Times New Roman"/>
                          <a:sym typeface="Times New Roman"/>
                        </a:rPr>
                        <a:t>Seberapa puas aku dengan usahaku?</a:t>
                      </a:r>
                      <a:endParaRPr sz="1000" u="none" cap="none" strike="noStrike">
                        <a:latin typeface="Times New Roman"/>
                        <a:ea typeface="Times New Roman"/>
                        <a:cs typeface="Times New Roman"/>
                        <a:sym typeface="Times New Roman"/>
                      </a:endParaRPr>
                    </a:p>
                    <a:p>
                      <a:pPr indent="0" lvl="0" marL="85090" marR="0" rtl="0" algn="l">
                        <a:lnSpc>
                          <a:spcPct val="100000"/>
                        </a:lnSpc>
                        <a:spcBef>
                          <a:spcPts val="15"/>
                        </a:spcBef>
                        <a:spcAft>
                          <a:spcPts val="0"/>
                        </a:spcAft>
                        <a:buNone/>
                      </a:pPr>
                      <a:r>
                        <a:rPr lang="en-US" sz="600" u="none" cap="none" strike="noStrike">
                          <a:solidFill>
                            <a:srgbClr val="FFFFFF"/>
                          </a:solidFill>
                          <a:latin typeface="Arial"/>
                          <a:ea typeface="Arial"/>
                          <a:cs typeface="Arial"/>
                          <a:sym typeface="Arial"/>
                        </a:rPr>
                        <a:t>(Beri tanda / lingkari / arsir kotak yang sesuai dengan reﬂeksimu!)</a:t>
                      </a:r>
                      <a:endParaRPr sz="600" u="none" cap="none" strike="noStrike">
                        <a:latin typeface="Arial"/>
                        <a:ea typeface="Arial"/>
                        <a:cs typeface="Arial"/>
                        <a:sym typeface="Arial"/>
                      </a:endParaRPr>
                    </a:p>
                  </a:txBody>
                  <a:tcPr marT="80650"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53975">
                      <a:solidFill>
                        <a:srgbClr val="FFFFFF"/>
                      </a:solidFill>
                      <a:prstDash val="solid"/>
                      <a:round/>
                      <a:headEnd len="sm" w="sm" type="none"/>
                      <a:tailEnd len="sm" w="sm" type="none"/>
                    </a:lnB>
                    <a:solidFill>
                      <a:srgbClr val="9EC4E8"/>
                    </a:solidFill>
                  </a:tcPr>
                </a:tc>
                <a:tc hMerge="1"/>
                <a:tc hMerge="1"/>
                <a:tc hMerge="1"/>
              </a:tr>
              <a:tr h="330600">
                <a:tc>
                  <a:txBody>
                    <a:bodyPr/>
                    <a:lstStyle/>
                    <a:p>
                      <a:pPr indent="0" lvl="0" marL="0" marR="0" rtl="0" algn="l">
                        <a:lnSpc>
                          <a:spcPct val="100000"/>
                        </a:lnSpc>
                        <a:spcBef>
                          <a:spcPts val="0"/>
                        </a:spcBef>
                        <a:spcAft>
                          <a:spcPts val="0"/>
                        </a:spcAft>
                        <a:buNone/>
                      </a:pPr>
                      <a:r>
                        <a:t/>
                      </a:r>
                      <a:endParaRPr sz="700" u="none" cap="none" strike="noStrike">
                        <a:latin typeface="Times New Roman"/>
                        <a:ea typeface="Times New Roman"/>
                        <a:cs typeface="Times New Roman"/>
                        <a:sym typeface="Times New Roman"/>
                      </a:endParaRPr>
                    </a:p>
                    <a:p>
                      <a:pPr indent="0" lvl="0" marL="184785" marR="0" rtl="0" algn="l">
                        <a:lnSpc>
                          <a:spcPct val="100000"/>
                        </a:lnSpc>
                        <a:spcBef>
                          <a:spcPts val="0"/>
                        </a:spcBef>
                        <a:spcAft>
                          <a:spcPts val="0"/>
                        </a:spcAft>
                        <a:buNone/>
                      </a:pPr>
                      <a:r>
                        <a:rPr b="1" lang="en-US" sz="600" u="none" cap="none" strike="noStrike">
                          <a:solidFill>
                            <a:srgbClr val="FFFFFF"/>
                          </a:solidFill>
                          <a:latin typeface="Times New Roman"/>
                          <a:ea typeface="Times New Roman"/>
                          <a:cs typeface="Times New Roman"/>
                          <a:sym typeface="Times New Roman"/>
                        </a:rPr>
                        <a:t>tidak puas</a:t>
                      </a:r>
                      <a:endParaRPr sz="600" u="none" cap="none" strike="noStrike">
                        <a:latin typeface="Times New Roman"/>
                        <a:ea typeface="Times New Roman"/>
                        <a:cs typeface="Times New Roman"/>
                        <a:sym typeface="Times New Roman"/>
                      </a:endParaRPr>
                    </a:p>
                  </a:txBody>
                  <a:tcPr marT="3175" marB="0" marR="0" marL="0">
                    <a:lnL cap="flat" cmpd="sng" w="2857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539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4E8"/>
                    </a:solidFill>
                  </a:tcPr>
                </a:tc>
                <a:tc>
                  <a:txBody>
                    <a:bodyPr/>
                    <a:lstStyle/>
                    <a:p>
                      <a:pPr indent="0" lvl="0" marL="0" marR="0" rtl="0" algn="l">
                        <a:lnSpc>
                          <a:spcPct val="100000"/>
                        </a:lnSpc>
                        <a:spcBef>
                          <a:spcPts val="0"/>
                        </a:spcBef>
                        <a:spcAft>
                          <a:spcPts val="0"/>
                        </a:spcAft>
                        <a:buNone/>
                      </a:pPr>
                      <a:r>
                        <a:t/>
                      </a:r>
                      <a:endParaRPr sz="700" u="none" cap="none" strike="noStrike">
                        <a:latin typeface="Times New Roman"/>
                        <a:ea typeface="Times New Roman"/>
                        <a:cs typeface="Times New Roman"/>
                        <a:sym typeface="Times New Roman"/>
                      </a:endParaRPr>
                    </a:p>
                    <a:p>
                      <a:pPr indent="0" lvl="0" marL="126364" marR="0" rtl="0" algn="l">
                        <a:lnSpc>
                          <a:spcPct val="100000"/>
                        </a:lnSpc>
                        <a:spcBef>
                          <a:spcPts val="0"/>
                        </a:spcBef>
                        <a:spcAft>
                          <a:spcPts val="0"/>
                        </a:spcAft>
                        <a:buNone/>
                      </a:pPr>
                      <a:r>
                        <a:rPr b="1" lang="en-US" sz="600" u="none" cap="none" strike="noStrike">
                          <a:solidFill>
                            <a:srgbClr val="FFFFFF"/>
                          </a:solidFill>
                          <a:latin typeface="Times New Roman"/>
                          <a:ea typeface="Times New Roman"/>
                          <a:cs typeface="Times New Roman"/>
                          <a:sym typeface="Times New Roman"/>
                        </a:rPr>
                        <a:t>kurang puas</a:t>
                      </a:r>
                      <a:endParaRPr sz="600" u="none" cap="none" strike="noStrike">
                        <a:latin typeface="Times New Roman"/>
                        <a:ea typeface="Times New Roman"/>
                        <a:cs typeface="Times New Roman"/>
                        <a:sym typeface="Times New Roman"/>
                      </a:endParaRPr>
                    </a:p>
                  </a:txBody>
                  <a:tcPr marT="31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539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4E8"/>
                    </a:solidFill>
                  </a:tcPr>
                </a:tc>
                <a:tc>
                  <a:txBody>
                    <a:bodyPr/>
                    <a:lstStyle/>
                    <a:p>
                      <a:pPr indent="0" lvl="0" marL="0" marR="0" rtl="0" algn="l">
                        <a:lnSpc>
                          <a:spcPct val="100000"/>
                        </a:lnSpc>
                        <a:spcBef>
                          <a:spcPts val="0"/>
                        </a:spcBef>
                        <a:spcAft>
                          <a:spcPts val="0"/>
                        </a:spcAft>
                        <a:buNone/>
                      </a:pPr>
                      <a:r>
                        <a:t/>
                      </a:r>
                      <a:endParaRPr sz="7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lang="en-US" sz="600" u="none" cap="none" strike="noStrike">
                          <a:solidFill>
                            <a:srgbClr val="FFFFFF"/>
                          </a:solidFill>
                          <a:latin typeface="Times New Roman"/>
                          <a:ea typeface="Times New Roman"/>
                          <a:cs typeface="Times New Roman"/>
                          <a:sym typeface="Times New Roman"/>
                        </a:rPr>
                        <a:t>puas</a:t>
                      </a:r>
                      <a:endParaRPr sz="600" u="none" cap="none" strike="noStrike">
                        <a:latin typeface="Times New Roman"/>
                        <a:ea typeface="Times New Roman"/>
                        <a:cs typeface="Times New Roman"/>
                        <a:sym typeface="Times New Roman"/>
                      </a:endParaRPr>
                    </a:p>
                  </a:txBody>
                  <a:tcPr marT="31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539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4E8"/>
                    </a:solidFill>
                  </a:tcPr>
                </a:tc>
                <a:tc>
                  <a:txBody>
                    <a:bodyPr/>
                    <a:lstStyle/>
                    <a:p>
                      <a:pPr indent="0" lvl="0" marL="0" marR="0" rtl="0" algn="l">
                        <a:lnSpc>
                          <a:spcPct val="100000"/>
                        </a:lnSpc>
                        <a:spcBef>
                          <a:spcPts val="0"/>
                        </a:spcBef>
                        <a:spcAft>
                          <a:spcPts val="0"/>
                        </a:spcAft>
                        <a:buNone/>
                      </a:pPr>
                      <a:r>
                        <a:t/>
                      </a:r>
                      <a:endParaRPr sz="700" u="none" cap="none" strike="noStrike">
                        <a:latin typeface="Times New Roman"/>
                        <a:ea typeface="Times New Roman"/>
                        <a:cs typeface="Times New Roman"/>
                        <a:sym typeface="Times New Roman"/>
                      </a:endParaRPr>
                    </a:p>
                    <a:p>
                      <a:pPr indent="0" lvl="0" marL="179070" marR="0" rtl="0" algn="l">
                        <a:lnSpc>
                          <a:spcPct val="100000"/>
                        </a:lnSpc>
                        <a:spcBef>
                          <a:spcPts val="0"/>
                        </a:spcBef>
                        <a:spcAft>
                          <a:spcPts val="0"/>
                        </a:spcAft>
                        <a:buNone/>
                      </a:pPr>
                      <a:r>
                        <a:rPr b="1" lang="en-US" sz="600" u="none" cap="none" strike="noStrike">
                          <a:solidFill>
                            <a:srgbClr val="FFFFFF"/>
                          </a:solidFill>
                          <a:latin typeface="Times New Roman"/>
                          <a:ea typeface="Times New Roman"/>
                          <a:cs typeface="Times New Roman"/>
                          <a:sym typeface="Times New Roman"/>
                        </a:rPr>
                        <a:t>sangat puas</a:t>
                      </a:r>
                      <a:endParaRPr sz="600" u="none" cap="none" strike="noStrike">
                        <a:latin typeface="Times New Roman"/>
                        <a:ea typeface="Times New Roman"/>
                        <a:cs typeface="Times New Roman"/>
                        <a:sym typeface="Times New Roman"/>
                      </a:endParaRPr>
                    </a:p>
                  </a:txBody>
                  <a:tcPr marT="3175" marB="0" marR="0" marL="0">
                    <a:lnL cap="flat" cmpd="sng" w="952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539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4E8"/>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56" name="Shape 356"/>
        <p:cNvGrpSpPr/>
        <p:nvPr/>
      </p:nvGrpSpPr>
      <p:grpSpPr>
        <a:xfrm>
          <a:off x="0" y="0"/>
          <a:ext cx="0" cy="0"/>
          <a:chOff x="0" y="0"/>
          <a:chExt cx="0" cy="0"/>
        </a:xfrm>
      </p:grpSpPr>
      <p:sp>
        <p:nvSpPr>
          <p:cNvPr id="357" name="Google Shape;357;p23"/>
          <p:cNvSpPr/>
          <p:nvPr/>
        </p:nvSpPr>
        <p:spPr>
          <a:xfrm>
            <a:off x="210149" y="211799"/>
            <a:ext cx="8724265" cy="4719955"/>
          </a:xfrm>
          <a:custGeom>
            <a:rect b="b" l="l" r="r" t="t"/>
            <a:pathLst>
              <a:path extrusionOk="0" h="4719955" w="8724265">
                <a:moveTo>
                  <a:pt x="0" y="0"/>
                </a:moveTo>
                <a:lnTo>
                  <a:pt x="8723682" y="0"/>
                </a:lnTo>
                <a:lnTo>
                  <a:pt x="8723682" y="4719890"/>
                </a:lnTo>
                <a:lnTo>
                  <a:pt x="0" y="4719890"/>
                </a:lnTo>
                <a:lnTo>
                  <a:pt x="0" y="0"/>
                </a:lnTo>
                <a:close/>
              </a:path>
            </a:pathLst>
          </a:custGeom>
          <a:noFill/>
          <a:ln cap="flat" cmpd="sng" w="38075">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58" name="Google Shape;358;p23"/>
          <p:cNvSpPr txBox="1"/>
          <p:nvPr/>
        </p:nvSpPr>
        <p:spPr>
          <a:xfrm>
            <a:off x="358249" y="368049"/>
            <a:ext cx="1755775" cy="340995"/>
          </a:xfrm>
          <a:prstGeom prst="rect">
            <a:avLst/>
          </a:prstGeom>
          <a:noFill/>
          <a:ln cap="flat" cmpd="sng" w="19025">
            <a:solidFill>
              <a:srgbClr val="666666"/>
            </a:solidFill>
            <a:prstDash val="solid"/>
            <a:round/>
            <a:headEnd len="sm" w="sm" type="none"/>
            <a:tailEnd len="sm" w="sm" type="none"/>
          </a:ln>
        </p:spPr>
        <p:txBody>
          <a:bodyPr anchorCtr="0" anchor="t" bIns="0" lIns="0" spcFirstLastPara="1" rIns="0" wrap="square" tIns="88900">
            <a:spAutoFit/>
          </a:bodyPr>
          <a:lstStyle/>
          <a:p>
            <a:pPr indent="0" lvl="0" marL="110489" marR="0" rtl="0" algn="l">
              <a:lnSpc>
                <a:spcPct val="100000"/>
              </a:lnSpc>
              <a:spcBef>
                <a:spcPts val="0"/>
              </a:spcBef>
              <a:spcAft>
                <a:spcPts val="0"/>
              </a:spcAft>
              <a:buNone/>
            </a:pPr>
            <a:r>
              <a:rPr b="1" i="1" lang="en-US" sz="1000">
                <a:latin typeface="Times New Roman"/>
                <a:ea typeface="Times New Roman"/>
                <a:cs typeface="Times New Roman"/>
                <a:sym typeface="Times New Roman"/>
              </a:rPr>
              <a:t>Lembar Pengamatan Teman</a:t>
            </a:r>
            <a:endParaRPr sz="1000">
              <a:latin typeface="Times New Roman"/>
              <a:ea typeface="Times New Roman"/>
              <a:cs typeface="Times New Roman"/>
              <a:sym typeface="Times New Roman"/>
            </a:endParaRPr>
          </a:p>
        </p:txBody>
      </p:sp>
      <p:graphicFrame>
        <p:nvGraphicFramePr>
          <p:cNvPr id="359" name="Google Shape;359;p23"/>
          <p:cNvGraphicFramePr/>
          <p:nvPr/>
        </p:nvGraphicFramePr>
        <p:xfrm>
          <a:off x="789123" y="1105885"/>
          <a:ext cx="3000000" cy="3000000"/>
        </p:xfrm>
        <a:graphic>
          <a:graphicData uri="http://schemas.openxmlformats.org/drawingml/2006/table">
            <a:tbl>
              <a:tblPr bandRow="1" firstRow="1">
                <a:noFill/>
                <a:tableStyleId>{B9F37D22-7DA3-492E-B74C-F3CFFD4B6E2A}</a:tableStyleId>
              </a:tblPr>
              <a:tblGrid>
                <a:gridCol w="1217925"/>
                <a:gridCol w="1217925"/>
                <a:gridCol w="1217925"/>
              </a:tblGrid>
              <a:tr h="548600">
                <a:tc>
                  <a:txBody>
                    <a:bodyPr/>
                    <a:lstStyle/>
                    <a:p>
                      <a:pPr indent="-635" lvl="0" marL="188595" marR="180340" rtl="0" algn="ctr">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Teman yang  membantuku saat  belajar</a:t>
                      </a:r>
                      <a:endParaRPr sz="800" u="none" cap="none" strike="noStrike">
                        <a:latin typeface="Times New Roman"/>
                        <a:ea typeface="Times New Roman"/>
                        <a:cs typeface="Times New Roman"/>
                        <a:sym typeface="Times New Roman"/>
                      </a:endParaRPr>
                    </a:p>
                  </a:txBody>
                  <a:tcPr marT="870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106679" marR="98425" rtl="0" algn="ctr">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Bentuk bantuan yang  aku terima atau  rasakan</a:t>
                      </a:r>
                      <a:endParaRPr sz="800" u="none" cap="none" strike="noStrike">
                        <a:latin typeface="Times New Roman"/>
                        <a:ea typeface="Times New Roman"/>
                        <a:cs typeface="Times New Roman"/>
                        <a:sym typeface="Times New Roman"/>
                      </a:endParaRPr>
                    </a:p>
                  </a:txBody>
                  <a:tcPr marT="870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p>
                      <a:pPr indent="-94614" lvl="0" marL="306705" marR="203834" rtl="0" algn="l">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Kata-kata positif  untuk teman</a:t>
                      </a:r>
                      <a:endParaRPr sz="800" u="none" cap="none" strike="noStrike">
                        <a:latin typeface="Times New Roman"/>
                        <a:ea typeface="Times New Roman"/>
                        <a:cs typeface="Times New Roman"/>
                        <a:sym typeface="Times New Roman"/>
                      </a:endParaRPr>
                    </a:p>
                  </a:txBody>
                  <a:tcPr marT="19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360" name="Google Shape;360;p23"/>
          <p:cNvGraphicFramePr/>
          <p:nvPr/>
        </p:nvGraphicFramePr>
        <p:xfrm>
          <a:off x="4692253" y="1105885"/>
          <a:ext cx="3000000" cy="3000000"/>
        </p:xfrm>
        <a:graphic>
          <a:graphicData uri="http://schemas.openxmlformats.org/drawingml/2006/table">
            <a:tbl>
              <a:tblPr bandRow="1" firstRow="1">
                <a:noFill/>
                <a:tableStyleId>{B9F37D22-7DA3-492E-B74C-F3CFFD4B6E2A}</a:tableStyleId>
              </a:tblPr>
              <a:tblGrid>
                <a:gridCol w="1217925"/>
                <a:gridCol w="1217925"/>
                <a:gridCol w="1217925"/>
              </a:tblGrid>
              <a:tr h="548600">
                <a:tc>
                  <a:txBody>
                    <a:bodyPr/>
                    <a:lstStyle/>
                    <a:p>
                      <a:pPr indent="-635" lvl="0" marL="134620" marR="125729" rtl="0" algn="ctr">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Teman yang  menghambatku saat  belajar</a:t>
                      </a:r>
                      <a:endParaRPr sz="800" u="none" cap="none" strike="noStrike">
                        <a:latin typeface="Times New Roman"/>
                        <a:ea typeface="Times New Roman"/>
                        <a:cs typeface="Times New Roman"/>
                        <a:sym typeface="Times New Roman"/>
                      </a:endParaRPr>
                    </a:p>
                  </a:txBody>
                  <a:tcPr marT="870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635" lvl="0" marL="142240" marR="133350" rtl="0" algn="ctr">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Bentuk hambatan  yang aku alami atau  rasakan</a:t>
                      </a:r>
                      <a:endParaRPr sz="800" u="none" cap="none" strike="noStrike">
                        <a:latin typeface="Times New Roman"/>
                        <a:ea typeface="Times New Roman"/>
                        <a:cs typeface="Times New Roman"/>
                        <a:sym typeface="Times New Roman"/>
                      </a:endParaRPr>
                    </a:p>
                  </a:txBody>
                  <a:tcPr marT="870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p>
                      <a:pPr indent="-36829" lvl="0" marL="255904" marR="211454" rtl="0" algn="l">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Harapanku pada  teman tersebut</a:t>
                      </a:r>
                      <a:endParaRPr sz="800" u="none" cap="none" strike="noStrike">
                        <a:latin typeface="Times New Roman"/>
                        <a:ea typeface="Times New Roman"/>
                        <a:cs typeface="Times New Roman"/>
                        <a:sym typeface="Times New Roman"/>
                      </a:endParaRPr>
                    </a:p>
                  </a:txBody>
                  <a:tcPr marT="19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64" name="Shape 364"/>
        <p:cNvGrpSpPr/>
        <p:nvPr/>
      </p:nvGrpSpPr>
      <p:grpSpPr>
        <a:xfrm>
          <a:off x="0" y="0"/>
          <a:ext cx="0" cy="0"/>
          <a:chOff x="0" y="0"/>
          <a:chExt cx="0" cy="0"/>
        </a:xfrm>
      </p:grpSpPr>
      <p:grpSp>
        <p:nvGrpSpPr>
          <p:cNvPr id="365" name="Google Shape;365;p24"/>
          <p:cNvGrpSpPr/>
          <p:nvPr/>
        </p:nvGrpSpPr>
        <p:grpSpPr>
          <a:xfrm>
            <a:off x="0" y="0"/>
            <a:ext cx="9143981" cy="5143489"/>
            <a:chOff x="0" y="0"/>
            <a:chExt cx="9143981" cy="5143489"/>
          </a:xfrm>
        </p:grpSpPr>
        <p:sp>
          <p:nvSpPr>
            <p:cNvPr id="366" name="Google Shape;366;p24"/>
            <p:cNvSpPr/>
            <p:nvPr/>
          </p:nvSpPr>
          <p:spPr>
            <a:xfrm>
              <a:off x="0" y="0"/>
              <a:ext cx="9143981" cy="514348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67" name="Google Shape;367;p24"/>
            <p:cNvSpPr/>
            <p:nvPr/>
          </p:nvSpPr>
          <p:spPr>
            <a:xfrm>
              <a:off x="946798" y="2125345"/>
              <a:ext cx="7250430" cy="892810"/>
            </a:xfrm>
            <a:custGeom>
              <a:rect b="b" l="l" r="r" t="t"/>
              <a:pathLst>
                <a:path extrusionOk="0" h="892810" w="7250430">
                  <a:moveTo>
                    <a:pt x="7250385" y="892798"/>
                  </a:moveTo>
                  <a:lnTo>
                    <a:pt x="0" y="892798"/>
                  </a:lnTo>
                  <a:lnTo>
                    <a:pt x="0" y="0"/>
                  </a:lnTo>
                  <a:lnTo>
                    <a:pt x="7250385" y="0"/>
                  </a:lnTo>
                  <a:lnTo>
                    <a:pt x="7250385" y="892798"/>
                  </a:lnTo>
                  <a:close/>
                </a:path>
              </a:pathLst>
            </a:custGeom>
            <a:solidFill>
              <a:srgbClr val="C3C3C3">
                <a:alpha val="2784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368" name="Google Shape;368;p24"/>
          <p:cNvSpPr txBox="1"/>
          <p:nvPr>
            <p:ph type="title"/>
          </p:nvPr>
        </p:nvSpPr>
        <p:spPr>
          <a:xfrm>
            <a:off x="2642994" y="2175004"/>
            <a:ext cx="3859529" cy="7264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0" lang="en-US" sz="4600">
                <a:solidFill>
                  <a:srgbClr val="FFFFFF"/>
                </a:solidFill>
                <a:latin typeface="Times New Roman"/>
                <a:ea typeface="Times New Roman"/>
                <a:cs typeface="Times New Roman"/>
                <a:sym typeface="Times New Roman"/>
              </a:rPr>
              <a:t>BAYANGKAN</a:t>
            </a:r>
            <a:endParaRPr sz="4600">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2" name="Shape 372"/>
        <p:cNvGrpSpPr/>
        <p:nvPr/>
      </p:nvGrpSpPr>
      <p:grpSpPr>
        <a:xfrm>
          <a:off x="0" y="0"/>
          <a:ext cx="0" cy="0"/>
          <a:chOff x="0" y="0"/>
          <a:chExt cx="0" cy="0"/>
        </a:xfrm>
      </p:grpSpPr>
      <p:sp>
        <p:nvSpPr>
          <p:cNvPr id="373" name="Google Shape;373;p25"/>
          <p:cNvSpPr/>
          <p:nvPr/>
        </p:nvSpPr>
        <p:spPr>
          <a:xfrm>
            <a:off x="160074" y="41849"/>
            <a:ext cx="1368425" cy="3632835"/>
          </a:xfrm>
          <a:custGeom>
            <a:rect b="b" l="l" r="r" t="t"/>
            <a:pathLst>
              <a:path extrusionOk="0" h="3632835" w="1368425">
                <a:moveTo>
                  <a:pt x="1368297" y="3632692"/>
                </a:moveTo>
                <a:lnTo>
                  <a:pt x="0" y="3632692"/>
                </a:lnTo>
                <a:lnTo>
                  <a:pt x="0" y="0"/>
                </a:lnTo>
                <a:lnTo>
                  <a:pt x="1368297" y="0"/>
                </a:lnTo>
                <a:lnTo>
                  <a:pt x="1368297" y="3632692"/>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74" name="Google Shape;374;p25"/>
          <p:cNvSpPr txBox="1"/>
          <p:nvPr>
            <p:ph type="title"/>
          </p:nvPr>
        </p:nvSpPr>
        <p:spPr>
          <a:xfrm>
            <a:off x="233099" y="99634"/>
            <a:ext cx="341630"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6.</a:t>
            </a:r>
            <a:endParaRPr/>
          </a:p>
        </p:txBody>
      </p:sp>
      <p:sp>
        <p:nvSpPr>
          <p:cNvPr id="375" name="Google Shape;375;p25"/>
          <p:cNvSpPr txBox="1"/>
          <p:nvPr/>
        </p:nvSpPr>
        <p:spPr>
          <a:xfrm>
            <a:off x="233099" y="562929"/>
            <a:ext cx="1172210" cy="2986405"/>
          </a:xfrm>
          <a:prstGeom prst="rect">
            <a:avLst/>
          </a:prstGeom>
          <a:noFill/>
          <a:ln>
            <a:noFill/>
          </a:ln>
        </p:spPr>
        <p:txBody>
          <a:bodyPr anchorCtr="0" anchor="t" bIns="0" lIns="0" spcFirstLastPara="1" rIns="0" wrap="square" tIns="12700">
            <a:spAutoFit/>
          </a:bodyPr>
          <a:lstStyle/>
          <a:p>
            <a:pPr indent="0" lvl="0" marL="12700" marR="14604" rtl="0" algn="l">
              <a:lnSpc>
                <a:spcPct val="100000"/>
              </a:lnSpc>
              <a:spcBef>
                <a:spcPts val="0"/>
              </a:spcBef>
              <a:spcAft>
                <a:spcPts val="0"/>
              </a:spcAft>
              <a:buNone/>
            </a:pPr>
            <a:r>
              <a:rPr b="1" lang="en-US" sz="1800">
                <a:solidFill>
                  <a:srgbClr val="EFEFEF"/>
                </a:solidFill>
                <a:latin typeface="Times New Roman"/>
                <a:ea typeface="Times New Roman"/>
                <a:cs typeface="Times New Roman"/>
                <a:sym typeface="Times New Roman"/>
              </a:rPr>
              <a:t>Menelusur  Warisan  Masa  Lampau</a:t>
            </a:r>
            <a:endParaRPr sz="1800">
              <a:latin typeface="Times New Roman"/>
              <a:ea typeface="Times New Roman"/>
              <a:cs typeface="Times New Roman"/>
              <a:sym typeface="Times New Roman"/>
            </a:endParaRPr>
          </a:p>
          <a:p>
            <a:pPr indent="0" lvl="0" marL="12700" marR="0" rtl="0" algn="l">
              <a:lnSpc>
                <a:spcPct val="100000"/>
              </a:lnSpc>
              <a:spcBef>
                <a:spcPts val="1470"/>
              </a:spcBef>
              <a:spcAft>
                <a:spcPts val="0"/>
              </a:spcAft>
              <a:buNone/>
            </a:pPr>
            <a:r>
              <a:rPr b="1" lang="en-US" sz="1000">
                <a:solidFill>
                  <a:srgbClr val="EFEFEF"/>
                </a:solidFill>
                <a:latin typeface="Times New Roman"/>
                <a:ea typeface="Times New Roman"/>
                <a:cs typeface="Times New Roman"/>
                <a:sym typeface="Times New Roman"/>
              </a:rPr>
              <a:t>Waktu: </a:t>
            </a:r>
            <a:r>
              <a:rPr lang="en-US" sz="1000">
                <a:solidFill>
                  <a:srgbClr val="EFEFEF"/>
                </a:solidFill>
                <a:latin typeface="Arial"/>
                <a:ea typeface="Arial"/>
                <a:cs typeface="Arial"/>
                <a:sym typeface="Arial"/>
              </a:rPr>
              <a:t>25 JP (21 JP</a:t>
            </a:r>
            <a:endParaRPr sz="1000">
              <a:latin typeface="Arial"/>
              <a:ea typeface="Arial"/>
              <a:cs typeface="Arial"/>
              <a:sym typeface="Arial"/>
            </a:endParaRPr>
          </a:p>
          <a:p>
            <a:pPr indent="0" lvl="0" marL="12700" marR="5080" rtl="0" algn="l">
              <a:lnSpc>
                <a:spcPct val="100000"/>
              </a:lnSpc>
              <a:spcBef>
                <a:spcPts val="0"/>
              </a:spcBef>
              <a:spcAft>
                <a:spcPts val="0"/>
              </a:spcAft>
              <a:buNone/>
            </a:pPr>
            <a:r>
              <a:rPr lang="en-US" sz="1000">
                <a:solidFill>
                  <a:srgbClr val="EFEFEF"/>
                </a:solidFill>
                <a:latin typeface="Arial"/>
                <a:ea typeface="Arial"/>
                <a:cs typeface="Arial"/>
                <a:sym typeface="Arial"/>
              </a:rPr>
              <a:t>kunjungan lapangan  langsung + 4 JP  melengkapi lembar  kerja</a:t>
            </a:r>
            <a:endParaRPr sz="1000">
              <a:latin typeface="Arial"/>
              <a:ea typeface="Arial"/>
              <a:cs typeface="Arial"/>
              <a:sym typeface="Arial"/>
            </a:endParaRPr>
          </a:p>
          <a:p>
            <a:pPr indent="0" lvl="0" marL="12700" marR="80645" rtl="0" algn="l">
              <a:lnSpc>
                <a:spcPct val="100000"/>
              </a:lnSpc>
              <a:spcBef>
                <a:spcPts val="0"/>
              </a:spcBef>
              <a:spcAft>
                <a:spcPts val="0"/>
              </a:spcAft>
              <a:buNone/>
            </a:pPr>
            <a:r>
              <a:rPr b="1" lang="en-US" sz="1000">
                <a:solidFill>
                  <a:srgbClr val="EFEFEF"/>
                </a:solidFill>
                <a:latin typeface="Times New Roman"/>
                <a:ea typeface="Times New Roman"/>
                <a:cs typeface="Times New Roman"/>
                <a:sym typeface="Times New Roman"/>
              </a:rPr>
              <a:t>Bahan: </a:t>
            </a:r>
            <a:r>
              <a:rPr lang="en-US" sz="1000">
                <a:solidFill>
                  <a:srgbClr val="EFEFEF"/>
                </a:solidFill>
                <a:latin typeface="Arial"/>
                <a:ea typeface="Arial"/>
                <a:cs typeface="Arial"/>
                <a:sym typeface="Arial"/>
              </a:rPr>
              <a:t>alat tulis,  kamera, perekam  suara, lembar kerja  </a:t>
            </a:r>
            <a:r>
              <a:rPr b="1" lang="en-US" sz="1000">
                <a:solidFill>
                  <a:srgbClr val="EFEFEF"/>
                </a:solidFill>
                <a:latin typeface="Times New Roman"/>
                <a:ea typeface="Times New Roman"/>
                <a:cs typeface="Times New Roman"/>
                <a:sym typeface="Times New Roman"/>
              </a:rPr>
              <a:t>Peran Guru:  </a:t>
            </a:r>
            <a:r>
              <a:rPr lang="en-US" sz="1000">
                <a:solidFill>
                  <a:srgbClr val="EFEFEF"/>
                </a:solidFill>
                <a:latin typeface="Arial"/>
                <a:ea typeface="Arial"/>
                <a:cs typeface="Arial"/>
                <a:sym typeface="Arial"/>
              </a:rPr>
              <a:t>Pendamping dan  Fasilitator</a:t>
            </a:r>
            <a:endParaRPr sz="1000">
              <a:latin typeface="Arial"/>
              <a:ea typeface="Arial"/>
              <a:cs typeface="Arial"/>
              <a:sym typeface="Arial"/>
            </a:endParaRPr>
          </a:p>
        </p:txBody>
      </p:sp>
      <p:sp>
        <p:nvSpPr>
          <p:cNvPr id="376" name="Google Shape;376;p25"/>
          <p:cNvSpPr txBox="1"/>
          <p:nvPr/>
        </p:nvSpPr>
        <p:spPr>
          <a:xfrm>
            <a:off x="1673936" y="74745"/>
            <a:ext cx="4591685" cy="939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Persiapan</a:t>
            </a:r>
            <a:endParaRPr sz="1000">
              <a:latin typeface="Times New Roman"/>
              <a:ea typeface="Times New Roman"/>
              <a:cs typeface="Times New Roman"/>
              <a:sym typeface="Times New Roman"/>
            </a:endParaRPr>
          </a:p>
          <a:p>
            <a:pPr indent="-323850" lvl="0" marL="469265" marR="5080" rtl="0" algn="l">
              <a:lnSpc>
                <a:spcPct val="100000"/>
              </a:lnSpc>
              <a:spcBef>
                <a:spcPts val="0"/>
              </a:spcBef>
              <a:spcAft>
                <a:spcPts val="0"/>
              </a:spcAft>
              <a:buNone/>
            </a:pPr>
            <a:r>
              <a:rPr lang="en-US" sz="1000">
                <a:latin typeface="Arial"/>
                <a:ea typeface="Arial"/>
                <a:cs typeface="Arial"/>
                <a:sym typeface="Arial"/>
              </a:rPr>
              <a:t>1.	Guru mempersiapkan perjalanan menuju destinasi yang lekat dengan  budaya lokal di wilayah tersebut. Persiapan ini dimulai dari survey lokasi,  alokasi biaya, transportasi, narasumber lokal yang dapat membantu  peserta didik, surat ijin, dlsb.</a:t>
            </a:r>
            <a:endParaRPr sz="1000">
              <a:latin typeface="Arial"/>
              <a:ea typeface="Arial"/>
              <a:cs typeface="Arial"/>
              <a:sym typeface="Arial"/>
            </a:endParaRPr>
          </a:p>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Pelaksanaan</a:t>
            </a:r>
            <a:endParaRPr sz="1000">
              <a:latin typeface="Times New Roman"/>
              <a:ea typeface="Times New Roman"/>
              <a:cs typeface="Times New Roman"/>
              <a:sym typeface="Times New Roman"/>
            </a:endParaRPr>
          </a:p>
        </p:txBody>
      </p:sp>
      <p:sp>
        <p:nvSpPr>
          <p:cNvPr id="377" name="Google Shape;377;p25"/>
          <p:cNvSpPr txBox="1"/>
          <p:nvPr>
            <p:ph idx="1" type="body"/>
          </p:nvPr>
        </p:nvSpPr>
        <p:spPr>
          <a:xfrm>
            <a:off x="1807323" y="989143"/>
            <a:ext cx="4497070" cy="1701800"/>
          </a:xfrm>
          <a:prstGeom prst="rect">
            <a:avLst/>
          </a:prstGeom>
          <a:noFill/>
          <a:ln>
            <a:noFill/>
          </a:ln>
        </p:spPr>
        <p:txBody>
          <a:bodyPr anchorCtr="0" anchor="t" bIns="0" lIns="0" spcFirstLastPara="1" rIns="0" wrap="square" tIns="12700">
            <a:spAutoFit/>
          </a:bodyPr>
          <a:lstStyle/>
          <a:p>
            <a:pPr indent="-323850" lvl="0" marL="335915" marR="5080" rtl="0" algn="l">
              <a:lnSpc>
                <a:spcPct val="100000"/>
              </a:lnSpc>
              <a:spcBef>
                <a:spcPts val="0"/>
              </a:spcBef>
              <a:spcAft>
                <a:spcPts val="0"/>
              </a:spcAft>
              <a:buClr>
                <a:schemeClr val="dk1"/>
              </a:buClr>
              <a:buSzPts val="1000"/>
              <a:buFont typeface="Arial"/>
              <a:buAutoNum type="arabicPeriod"/>
            </a:pPr>
            <a:r>
              <a:rPr lang="en-US"/>
              <a:t>Guru membagi peserta didik ke dalam kelompok dan memberi arahan apa  saja yang perlu dipersiapkan peserta didik sebelum memulai perjalanan.</a:t>
            </a:r>
            <a:endParaRPr/>
          </a:p>
          <a:p>
            <a:pPr indent="-323850" lvl="0" marL="335915" marR="484505" rtl="0" algn="l">
              <a:lnSpc>
                <a:spcPct val="100000"/>
              </a:lnSpc>
              <a:spcBef>
                <a:spcPts val="0"/>
              </a:spcBef>
              <a:spcAft>
                <a:spcPts val="0"/>
              </a:spcAft>
              <a:buClr>
                <a:schemeClr val="dk1"/>
              </a:buClr>
              <a:buSzPts val="1000"/>
              <a:buFont typeface="Arial"/>
              <a:buAutoNum type="arabicPeriod"/>
            </a:pPr>
            <a:r>
              <a:rPr lang="en-US"/>
              <a:t>Peserta didik diminta untuk menuliskan asumsi tentang identitas  kelompok masyarakat yang dituju sebelum berangkat.</a:t>
            </a:r>
            <a:endParaRPr/>
          </a:p>
          <a:p>
            <a:pPr indent="-323850" lvl="0" marL="335915" rtl="0" algn="l">
              <a:lnSpc>
                <a:spcPct val="100000"/>
              </a:lnSpc>
              <a:spcBef>
                <a:spcPts val="0"/>
              </a:spcBef>
              <a:spcAft>
                <a:spcPts val="0"/>
              </a:spcAft>
              <a:buClr>
                <a:schemeClr val="dk1"/>
              </a:buClr>
              <a:buSzPts val="1000"/>
              <a:buFont typeface="Arial"/>
              <a:buAutoNum type="arabicPeriod"/>
            </a:pPr>
            <a:r>
              <a:rPr lang="en-US"/>
              <a:t>Guru bersama dengan peserta didik menuju destinasi</a:t>
            </a:r>
            <a:endParaRPr/>
          </a:p>
          <a:p>
            <a:pPr indent="-323850" lvl="0" marL="335915" rtl="0" algn="l">
              <a:lnSpc>
                <a:spcPct val="100000"/>
              </a:lnSpc>
              <a:spcBef>
                <a:spcPts val="0"/>
              </a:spcBef>
              <a:spcAft>
                <a:spcPts val="0"/>
              </a:spcAft>
              <a:buClr>
                <a:schemeClr val="dk1"/>
              </a:buClr>
              <a:buSzPts val="1000"/>
              <a:buFont typeface="Arial"/>
              <a:buAutoNum type="arabicPeriod"/>
            </a:pPr>
            <a:r>
              <a:rPr lang="en-US"/>
              <a:t>Peserta didik diminta untuk menelusur dan mengalami langsung</a:t>
            </a:r>
            <a:endParaRPr/>
          </a:p>
          <a:p>
            <a:pPr indent="0" lvl="0" marL="335915" marR="15240" rtl="0" algn="l">
              <a:lnSpc>
                <a:spcPct val="100000"/>
              </a:lnSpc>
              <a:spcBef>
                <a:spcPts val="0"/>
              </a:spcBef>
              <a:spcAft>
                <a:spcPts val="0"/>
              </a:spcAft>
              <a:buNone/>
            </a:pPr>
            <a:r>
              <a:rPr lang="en-US"/>
              <a:t>bentuk-bentuk kearifan lokal yang ada di wilayah tersebut dan melakukan  wawancara pada narasumber terkait</a:t>
            </a:r>
            <a:endParaRPr/>
          </a:p>
          <a:p>
            <a:pPr indent="-323850" lvl="0" marL="335915" marR="394970" rtl="0" algn="just">
              <a:lnSpc>
                <a:spcPct val="100000"/>
              </a:lnSpc>
              <a:spcBef>
                <a:spcPts val="0"/>
              </a:spcBef>
              <a:spcAft>
                <a:spcPts val="0"/>
              </a:spcAft>
              <a:buClr>
                <a:schemeClr val="dk1"/>
              </a:buClr>
              <a:buSzPts val="1000"/>
              <a:buFont typeface="Arial"/>
              <a:buAutoNum type="arabicPeriod" startAt="5"/>
            </a:pPr>
            <a:r>
              <a:rPr lang="en-US"/>
              <a:t>Peserta didik diminta untuk mencari tahu tujuan atau manfaat dari  kearifan lokal yang ditemukan, mengonﬁrmasi asumsi di awal, dan  mendokumentasikannya dengan lengkap.</a:t>
            </a:r>
            <a:endParaRPr/>
          </a:p>
        </p:txBody>
      </p:sp>
      <p:sp>
        <p:nvSpPr>
          <p:cNvPr id="378" name="Google Shape;378;p25"/>
          <p:cNvSpPr/>
          <p:nvPr/>
        </p:nvSpPr>
        <p:spPr>
          <a:xfrm>
            <a:off x="6487962" y="41849"/>
            <a:ext cx="2508250" cy="2647950"/>
          </a:xfrm>
          <a:custGeom>
            <a:rect b="b" l="l" r="r" t="t"/>
            <a:pathLst>
              <a:path extrusionOk="0" h="2647950" w="2508250">
                <a:moveTo>
                  <a:pt x="2507994" y="2647494"/>
                </a:moveTo>
                <a:lnTo>
                  <a:pt x="0" y="2647494"/>
                </a:lnTo>
                <a:lnTo>
                  <a:pt x="0" y="0"/>
                </a:lnTo>
                <a:lnTo>
                  <a:pt x="2507994" y="0"/>
                </a:lnTo>
                <a:lnTo>
                  <a:pt x="2507994" y="2647494"/>
                </a:lnTo>
                <a:close/>
              </a:path>
            </a:pathLst>
          </a:custGeom>
          <a:solidFill>
            <a:srgbClr val="EFEFE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79" name="Google Shape;379;p25"/>
          <p:cNvSpPr txBox="1"/>
          <p:nvPr/>
        </p:nvSpPr>
        <p:spPr>
          <a:xfrm>
            <a:off x="6573684" y="109795"/>
            <a:ext cx="2343150" cy="231140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1" lang="en-US" sz="1000">
                <a:latin typeface="Times New Roman"/>
                <a:ea typeface="Times New Roman"/>
                <a:cs typeface="Times New Roman"/>
                <a:sym typeface="Times New Roman"/>
              </a:rPr>
              <a:t>Objektif:</a:t>
            </a:r>
            <a:endParaRPr sz="1000">
              <a:latin typeface="Times New Roman"/>
              <a:ea typeface="Times New Roman"/>
              <a:cs typeface="Times New Roman"/>
              <a:sym typeface="Times New Roman"/>
            </a:endParaRPr>
          </a:p>
          <a:p>
            <a:pPr indent="-276225" lvl="0" marL="456565" marR="5080" rtl="0" algn="l">
              <a:lnSpc>
                <a:spcPct val="100000"/>
              </a:lnSpc>
              <a:spcBef>
                <a:spcPts val="0"/>
              </a:spcBef>
              <a:spcAft>
                <a:spcPts val="0"/>
              </a:spcAft>
              <a:buSzPts val="1000"/>
              <a:buFont typeface="Arial"/>
              <a:buChar char="-"/>
            </a:pPr>
            <a:r>
              <a:rPr lang="en-US" sz="1000">
                <a:latin typeface="Arial"/>
                <a:ea typeface="Arial"/>
                <a:cs typeface="Arial"/>
                <a:sym typeface="Arial"/>
              </a:rPr>
              <a:t>peserta didik mampu  mengidentiﬁkasi bentuk kearifan  lokal yang ada di wilayahnya</a:t>
            </a:r>
            <a:endParaRPr sz="1000">
              <a:latin typeface="Arial"/>
              <a:ea typeface="Arial"/>
              <a:cs typeface="Arial"/>
              <a:sym typeface="Arial"/>
            </a:endParaRPr>
          </a:p>
          <a:p>
            <a:pPr indent="-276225" lvl="0" marL="456565" marR="16510" rtl="0" algn="l">
              <a:lnSpc>
                <a:spcPct val="100000"/>
              </a:lnSpc>
              <a:spcBef>
                <a:spcPts val="0"/>
              </a:spcBef>
              <a:spcAft>
                <a:spcPts val="0"/>
              </a:spcAft>
              <a:buSzPts val="1000"/>
              <a:buFont typeface="Arial"/>
              <a:buChar char="-"/>
            </a:pPr>
            <a:r>
              <a:rPr lang="en-US" sz="1000">
                <a:latin typeface="Arial"/>
                <a:ea typeface="Arial"/>
                <a:cs typeface="Arial"/>
                <a:sym typeface="Arial"/>
              </a:rPr>
              <a:t>peserta didik mengalami  langsung bentuk kearifan lokal  yang ada dan bagaimana struktur  geograﬁ, demograﬁ, dan  psikograﬁs di sekitarnya</a:t>
            </a:r>
            <a:endParaRPr sz="1000">
              <a:latin typeface="Arial"/>
              <a:ea typeface="Arial"/>
              <a:cs typeface="Arial"/>
              <a:sym typeface="Arial"/>
            </a:endParaRPr>
          </a:p>
          <a:p>
            <a:pPr indent="-276225" lvl="0" marL="456565" marR="422275" rtl="0" algn="l">
              <a:lnSpc>
                <a:spcPct val="100000"/>
              </a:lnSpc>
              <a:spcBef>
                <a:spcPts val="0"/>
              </a:spcBef>
              <a:spcAft>
                <a:spcPts val="0"/>
              </a:spcAft>
              <a:buSzPts val="1000"/>
              <a:buFont typeface="Arial"/>
              <a:buChar char="-"/>
            </a:pPr>
            <a:r>
              <a:rPr lang="en-US" sz="1000">
                <a:latin typeface="Arial"/>
                <a:ea typeface="Arial"/>
                <a:cs typeface="Arial"/>
                <a:sym typeface="Arial"/>
              </a:rPr>
              <a:t>peserta didik menemukan  kekuatan atau potensi  masyarakat</a:t>
            </a:r>
            <a:endParaRPr sz="1000">
              <a:latin typeface="Arial"/>
              <a:ea typeface="Arial"/>
              <a:cs typeface="Arial"/>
              <a:sym typeface="Arial"/>
            </a:endParaRPr>
          </a:p>
          <a:p>
            <a:pPr indent="-276225" lvl="0" marL="456565" marR="40005" rtl="0" algn="l">
              <a:lnSpc>
                <a:spcPct val="100000"/>
              </a:lnSpc>
              <a:spcBef>
                <a:spcPts val="0"/>
              </a:spcBef>
              <a:spcAft>
                <a:spcPts val="0"/>
              </a:spcAft>
              <a:buSzPts val="1000"/>
              <a:buFont typeface="Arial"/>
              <a:buChar char="-"/>
            </a:pPr>
            <a:r>
              <a:rPr lang="en-US" sz="1000">
                <a:latin typeface="Arial"/>
                <a:ea typeface="Arial"/>
                <a:cs typeface="Arial"/>
                <a:sym typeface="Arial"/>
              </a:rPr>
              <a:t>peserta didik menemukan fungsi  kearifan lokal yang ada bagi  masyarakat tersebut</a:t>
            </a:r>
            <a:endParaRPr sz="1000">
              <a:latin typeface="Arial"/>
              <a:ea typeface="Arial"/>
              <a:cs typeface="Arial"/>
              <a:sym typeface="Arial"/>
            </a:endParaRPr>
          </a:p>
        </p:txBody>
      </p:sp>
      <p:sp>
        <p:nvSpPr>
          <p:cNvPr id="380" name="Google Shape;380;p25"/>
          <p:cNvSpPr txBox="1"/>
          <p:nvPr/>
        </p:nvSpPr>
        <p:spPr>
          <a:xfrm>
            <a:off x="6487962" y="2775019"/>
            <a:ext cx="2508250" cy="2339975"/>
          </a:xfrm>
          <a:prstGeom prst="rect">
            <a:avLst/>
          </a:prstGeom>
          <a:solidFill>
            <a:srgbClr val="FFF2CC"/>
          </a:solidFill>
          <a:ln>
            <a:noFill/>
          </a:ln>
        </p:spPr>
        <p:txBody>
          <a:bodyPr anchorCtr="0" anchor="t" bIns="0" lIns="0" spcFirstLastPara="1" rIns="0" wrap="square" tIns="80625">
            <a:spAutoFit/>
          </a:bodyPr>
          <a:lstStyle/>
          <a:p>
            <a:pPr indent="0" lvl="0" marL="85090" marR="0" rtl="0" algn="l">
              <a:lnSpc>
                <a:spcPct val="100000"/>
              </a:lnSpc>
              <a:spcBef>
                <a:spcPts val="0"/>
              </a:spcBef>
              <a:spcAft>
                <a:spcPts val="0"/>
              </a:spcAft>
              <a:buNone/>
            </a:pPr>
            <a:r>
              <a:rPr b="1" lang="en-US" sz="1000">
                <a:latin typeface="Times New Roman"/>
                <a:ea typeface="Times New Roman"/>
                <a:cs typeface="Times New Roman"/>
                <a:sym typeface="Times New Roman"/>
              </a:rPr>
              <a:t>Tips:</a:t>
            </a:r>
            <a:endParaRPr sz="1000">
              <a:latin typeface="Times New Roman"/>
              <a:ea typeface="Times New Roman"/>
              <a:cs typeface="Times New Roman"/>
              <a:sym typeface="Times New Roman"/>
            </a:endParaRPr>
          </a:p>
          <a:p>
            <a:pPr indent="0" lvl="0" marL="85090" marR="169545" rtl="0" algn="l">
              <a:lnSpc>
                <a:spcPct val="100000"/>
              </a:lnSpc>
              <a:spcBef>
                <a:spcPts val="0"/>
              </a:spcBef>
              <a:spcAft>
                <a:spcPts val="0"/>
              </a:spcAft>
              <a:buNone/>
            </a:pPr>
            <a:r>
              <a:rPr lang="en-US" sz="1000">
                <a:latin typeface="Arial"/>
                <a:ea typeface="Arial"/>
                <a:cs typeface="Arial"/>
                <a:sym typeface="Arial"/>
              </a:rPr>
              <a:t>Perjalanan jauh menuju destinasi  merupakan asumsi untuk sekolah -  sekolah yang berada di area kota besar.  Jika di dekat sekolah ditemui kelompok  masyarakat yang menjalankan bentuk  kearifan lokal secara turun temurun  maka tidak diperlukan perjalanan jauh.  Begitu pula dengan sekolah yang  memiliki keterbatasan dana, maka perlu  dicari budaya atau pengetahuan lokal di  lingkungan dekat sekolah atau  lingkungan rumah peserta didik dengan  kriteria destinasi seperti pada catatan.</a:t>
            </a:r>
            <a:endParaRPr sz="1000">
              <a:latin typeface="Arial"/>
              <a:ea typeface="Arial"/>
              <a:cs typeface="Arial"/>
              <a:sym typeface="Arial"/>
            </a:endParaRPr>
          </a:p>
        </p:txBody>
      </p:sp>
      <p:sp>
        <p:nvSpPr>
          <p:cNvPr id="381" name="Google Shape;381;p25"/>
          <p:cNvSpPr/>
          <p:nvPr/>
        </p:nvSpPr>
        <p:spPr>
          <a:xfrm>
            <a:off x="1600896" y="2851969"/>
            <a:ext cx="4814570" cy="2186305"/>
          </a:xfrm>
          <a:custGeom>
            <a:rect b="b" l="l" r="r" t="t"/>
            <a:pathLst>
              <a:path extrusionOk="0" h="2186304" w="4814570">
                <a:moveTo>
                  <a:pt x="4814090" y="2185795"/>
                </a:moveTo>
                <a:lnTo>
                  <a:pt x="0" y="2185795"/>
                </a:lnTo>
                <a:lnTo>
                  <a:pt x="0" y="0"/>
                </a:lnTo>
                <a:lnTo>
                  <a:pt x="4814090" y="0"/>
                </a:lnTo>
                <a:lnTo>
                  <a:pt x="4814090" y="2185795"/>
                </a:lnTo>
                <a:close/>
              </a:path>
            </a:pathLst>
          </a:custGeom>
          <a:solidFill>
            <a:srgbClr val="CFE1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82" name="Google Shape;382;p25"/>
          <p:cNvSpPr txBox="1"/>
          <p:nvPr/>
        </p:nvSpPr>
        <p:spPr>
          <a:xfrm>
            <a:off x="1673926" y="2919914"/>
            <a:ext cx="52260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Catatan:</a:t>
            </a:r>
            <a:endParaRPr sz="1000">
              <a:latin typeface="Times New Roman"/>
              <a:ea typeface="Times New Roman"/>
              <a:cs typeface="Times New Roman"/>
              <a:sym typeface="Times New Roman"/>
            </a:endParaRPr>
          </a:p>
        </p:txBody>
      </p:sp>
      <p:sp>
        <p:nvSpPr>
          <p:cNvPr id="383" name="Google Shape;383;p25"/>
          <p:cNvSpPr txBox="1"/>
          <p:nvPr/>
        </p:nvSpPr>
        <p:spPr>
          <a:xfrm>
            <a:off x="1683470" y="3072314"/>
            <a:ext cx="4561205" cy="1854200"/>
          </a:xfrm>
          <a:prstGeom prst="rect">
            <a:avLst/>
          </a:prstGeom>
          <a:noFill/>
          <a:ln>
            <a:noFill/>
          </a:ln>
        </p:spPr>
        <p:txBody>
          <a:bodyPr anchorCtr="0" anchor="t" bIns="0" lIns="0" spcFirstLastPara="1" rIns="0" wrap="square" tIns="12700">
            <a:spAutoFit/>
          </a:bodyPr>
          <a:lstStyle/>
          <a:p>
            <a:pPr indent="-276225" lvl="0" marL="288290" marR="57150" rtl="0" algn="l">
              <a:lnSpc>
                <a:spcPct val="100000"/>
              </a:lnSpc>
              <a:spcBef>
                <a:spcPts val="0"/>
              </a:spcBef>
              <a:spcAft>
                <a:spcPts val="0"/>
              </a:spcAft>
              <a:buSzPts val="1000"/>
              <a:buFont typeface="Arial"/>
              <a:buChar char="-"/>
            </a:pPr>
            <a:r>
              <a:rPr lang="en-US" sz="1000">
                <a:latin typeface="Arial"/>
                <a:ea typeface="Arial"/>
                <a:cs typeface="Arial"/>
                <a:sym typeface="Arial"/>
              </a:rPr>
              <a:t>Destinasi yang dipilih merupakan destinasi yang memiliki beragam budaya  lokal / pengetahuan lokal yang mengatur hubungan antar sesama manusia,  manusia dengan Tuhan, dan manusia dengan semesta. Mulai dari pepatah,  lagu, tarian, ritual adat, struktur bangunan adat, hasil karya berupa tenun,  atau seni lukis, dlsb.</a:t>
            </a:r>
            <a:endParaRPr sz="1000">
              <a:latin typeface="Arial"/>
              <a:ea typeface="Arial"/>
              <a:cs typeface="Arial"/>
              <a:sym typeface="Arial"/>
            </a:endParaRPr>
          </a:p>
          <a:p>
            <a:pPr indent="-276225" lvl="0" marL="288290" marR="5080" rtl="0" algn="l">
              <a:lnSpc>
                <a:spcPct val="100000"/>
              </a:lnSpc>
              <a:spcBef>
                <a:spcPts val="0"/>
              </a:spcBef>
              <a:spcAft>
                <a:spcPts val="0"/>
              </a:spcAft>
              <a:buSzPts val="1000"/>
              <a:buFont typeface="Arial"/>
              <a:buChar char="-"/>
            </a:pPr>
            <a:r>
              <a:rPr lang="en-US" sz="1000">
                <a:latin typeface="Arial"/>
                <a:ea typeface="Arial"/>
                <a:cs typeface="Arial"/>
                <a:sym typeface="Arial"/>
              </a:rPr>
              <a:t>Alternatif lain, peserta didik bisa juga tinggal sementara di wilayah tersebut  selama 2-3 hari) melebur bersama kegiatan masyarakat</a:t>
            </a:r>
            <a:endParaRPr sz="1000">
              <a:latin typeface="Arial"/>
              <a:ea typeface="Arial"/>
              <a:cs typeface="Arial"/>
              <a:sym typeface="Arial"/>
            </a:endParaRPr>
          </a:p>
          <a:p>
            <a:pPr indent="-276225" lvl="0" marL="288290" marR="10795" rtl="0" algn="l">
              <a:lnSpc>
                <a:spcPct val="100000"/>
              </a:lnSpc>
              <a:spcBef>
                <a:spcPts val="0"/>
              </a:spcBef>
              <a:spcAft>
                <a:spcPts val="0"/>
              </a:spcAft>
              <a:buSzPts val="1000"/>
              <a:buFont typeface="Arial"/>
              <a:buChar char="-"/>
            </a:pPr>
            <a:r>
              <a:rPr lang="en-US" sz="1000">
                <a:latin typeface="Arial"/>
                <a:ea typeface="Arial"/>
                <a:cs typeface="Arial"/>
                <a:sym typeface="Arial"/>
              </a:rPr>
              <a:t>Perspektif terhadap budaya seringkali bias karena masing-masing orang  memiliki asumsinya sendiri. Untuk itu, perlu ditekankan bagi peserta didik  mengambil data apa adanya langsung dari narasumber (pelaku budaya lokal)  dan didokumentasikan dengan baik (menggunakan alat perekam, dlsb) agar  terhindar dari informasi yang salah kaprah</a:t>
            </a:r>
            <a:endParaRPr sz="1000">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7" name="Shape 387"/>
        <p:cNvGrpSpPr/>
        <p:nvPr/>
      </p:nvGrpSpPr>
      <p:grpSpPr>
        <a:xfrm>
          <a:off x="0" y="0"/>
          <a:ext cx="0" cy="0"/>
          <a:chOff x="0" y="0"/>
          <a:chExt cx="0" cy="0"/>
        </a:xfrm>
      </p:grpSpPr>
      <p:sp>
        <p:nvSpPr>
          <p:cNvPr id="388" name="Google Shape;388;p26"/>
          <p:cNvSpPr/>
          <p:nvPr/>
        </p:nvSpPr>
        <p:spPr>
          <a:xfrm>
            <a:off x="461974" y="387799"/>
            <a:ext cx="1368425" cy="3140710"/>
          </a:xfrm>
          <a:custGeom>
            <a:rect b="b" l="l" r="r" t="t"/>
            <a:pathLst>
              <a:path extrusionOk="0" h="3140710" w="1368425">
                <a:moveTo>
                  <a:pt x="1368297" y="3140093"/>
                </a:moveTo>
                <a:lnTo>
                  <a:pt x="0" y="3140093"/>
                </a:lnTo>
                <a:lnTo>
                  <a:pt x="0" y="0"/>
                </a:lnTo>
                <a:lnTo>
                  <a:pt x="1368297" y="0"/>
                </a:lnTo>
                <a:lnTo>
                  <a:pt x="1368297" y="3140093"/>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89" name="Google Shape;389;p26"/>
          <p:cNvSpPr txBox="1"/>
          <p:nvPr/>
        </p:nvSpPr>
        <p:spPr>
          <a:xfrm>
            <a:off x="547698" y="445584"/>
            <a:ext cx="328930" cy="48260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1" lang="en-US" sz="3000">
                <a:solidFill>
                  <a:srgbClr val="EFEFEF"/>
                </a:solidFill>
                <a:latin typeface="Times New Roman"/>
                <a:ea typeface="Times New Roman"/>
                <a:cs typeface="Times New Roman"/>
                <a:sym typeface="Times New Roman"/>
              </a:rPr>
              <a:t>7.</a:t>
            </a:r>
            <a:endParaRPr sz="3000">
              <a:latin typeface="Times New Roman"/>
              <a:ea typeface="Times New Roman"/>
              <a:cs typeface="Times New Roman"/>
              <a:sym typeface="Times New Roman"/>
            </a:endParaRPr>
          </a:p>
        </p:txBody>
      </p:sp>
      <p:sp>
        <p:nvSpPr>
          <p:cNvPr id="390" name="Google Shape;390;p26"/>
          <p:cNvSpPr txBox="1"/>
          <p:nvPr/>
        </p:nvSpPr>
        <p:spPr>
          <a:xfrm>
            <a:off x="547698" y="910910"/>
            <a:ext cx="1204595" cy="2312670"/>
          </a:xfrm>
          <a:prstGeom prst="rect">
            <a:avLst/>
          </a:prstGeom>
          <a:noFill/>
          <a:ln>
            <a:noFill/>
          </a:ln>
        </p:spPr>
        <p:txBody>
          <a:bodyPr anchorCtr="0" anchor="t" bIns="0" lIns="0" spcFirstLastPara="1" rIns="0" wrap="square" tIns="12700">
            <a:spAutoFit/>
          </a:bodyPr>
          <a:lstStyle/>
          <a:p>
            <a:pPr indent="0" lvl="0" marL="0" marR="12700" rtl="0" algn="l">
              <a:lnSpc>
                <a:spcPct val="100000"/>
              </a:lnSpc>
              <a:spcBef>
                <a:spcPts val="0"/>
              </a:spcBef>
              <a:spcAft>
                <a:spcPts val="0"/>
              </a:spcAft>
              <a:buNone/>
            </a:pPr>
            <a:r>
              <a:rPr b="1" lang="en-US" sz="1400">
                <a:solidFill>
                  <a:srgbClr val="EFEFEF"/>
                </a:solidFill>
                <a:latin typeface="Times New Roman"/>
                <a:ea typeface="Times New Roman"/>
                <a:cs typeface="Times New Roman"/>
                <a:sym typeface="Times New Roman"/>
              </a:rPr>
              <a:t>Benang  Merah  Keberlanjutan</a:t>
            </a:r>
            <a:endParaRPr sz="1400">
              <a:latin typeface="Times New Roman"/>
              <a:ea typeface="Times New Roman"/>
              <a:cs typeface="Times New Roman"/>
              <a:sym typeface="Times New Roman"/>
            </a:endParaRPr>
          </a:p>
          <a:p>
            <a:pPr indent="0" lvl="0" marL="0" marR="5080" rtl="0" algn="l">
              <a:lnSpc>
                <a:spcPct val="100000"/>
              </a:lnSpc>
              <a:spcBef>
                <a:spcPts val="1445"/>
              </a:spcBef>
              <a:spcAft>
                <a:spcPts val="0"/>
              </a:spcAft>
              <a:buNone/>
            </a:pPr>
            <a:r>
              <a:rPr b="1" lang="en-US" sz="1200">
                <a:solidFill>
                  <a:srgbClr val="EFEFEF"/>
                </a:solidFill>
                <a:latin typeface="Times New Roman"/>
                <a:ea typeface="Times New Roman"/>
                <a:cs typeface="Times New Roman"/>
                <a:sym typeface="Times New Roman"/>
              </a:rPr>
              <a:t>Waktu: 180  menit / 4 JP  Bahan: alat tulis,  lembar kerja,  benang merah /  spidol merah  Peran Guru:  Fasilitator</a:t>
            </a:r>
            <a:endParaRPr sz="1200">
              <a:latin typeface="Times New Roman"/>
              <a:ea typeface="Times New Roman"/>
              <a:cs typeface="Times New Roman"/>
              <a:sym typeface="Times New Roman"/>
            </a:endParaRPr>
          </a:p>
        </p:txBody>
      </p:sp>
      <p:sp>
        <p:nvSpPr>
          <p:cNvPr id="391" name="Google Shape;391;p26"/>
          <p:cNvSpPr txBox="1"/>
          <p:nvPr/>
        </p:nvSpPr>
        <p:spPr>
          <a:xfrm>
            <a:off x="2065841" y="303344"/>
            <a:ext cx="76327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Pelaksanaan</a:t>
            </a:r>
            <a:endParaRPr sz="1000">
              <a:latin typeface="Times New Roman"/>
              <a:ea typeface="Times New Roman"/>
              <a:cs typeface="Times New Roman"/>
              <a:sym typeface="Times New Roman"/>
            </a:endParaRPr>
          </a:p>
        </p:txBody>
      </p:sp>
      <p:sp>
        <p:nvSpPr>
          <p:cNvPr id="392" name="Google Shape;392;p26"/>
          <p:cNvSpPr txBox="1"/>
          <p:nvPr/>
        </p:nvSpPr>
        <p:spPr>
          <a:xfrm>
            <a:off x="2199229" y="455744"/>
            <a:ext cx="3970654" cy="635000"/>
          </a:xfrm>
          <a:prstGeom prst="rect">
            <a:avLst/>
          </a:prstGeom>
          <a:noFill/>
          <a:ln>
            <a:noFill/>
          </a:ln>
        </p:spPr>
        <p:txBody>
          <a:bodyPr anchorCtr="0" anchor="t" bIns="0" lIns="0" spcFirstLastPara="1" rIns="0" wrap="square" tIns="12700">
            <a:spAutoFit/>
          </a:bodyPr>
          <a:lstStyle/>
          <a:p>
            <a:pPr indent="-323850" lvl="0" marL="335915" marR="5080" rtl="0" algn="l">
              <a:lnSpc>
                <a:spcPct val="100000"/>
              </a:lnSpc>
              <a:spcBef>
                <a:spcPts val="0"/>
              </a:spcBef>
              <a:spcAft>
                <a:spcPts val="0"/>
              </a:spcAft>
              <a:buNone/>
            </a:pPr>
            <a:r>
              <a:rPr lang="en-US" sz="1000">
                <a:latin typeface="Arial"/>
                <a:ea typeface="Arial"/>
                <a:cs typeface="Arial"/>
                <a:sym typeface="Arial"/>
              </a:rPr>
              <a:t>1.	Guru meminta peserta didik untuk mengidentiﬁkasi bentuk  kearifan lokal yang ditemukan dan hubungannya dengan kondisi  masyarakat, kondisi sumber daya alam, dan sumber daya lokal.  Beberapa pertanyaan yang dapat dipakai:</a:t>
            </a:r>
            <a:endParaRPr sz="1000">
              <a:latin typeface="Arial"/>
              <a:ea typeface="Arial"/>
              <a:cs typeface="Arial"/>
              <a:sym typeface="Arial"/>
            </a:endParaRPr>
          </a:p>
        </p:txBody>
      </p:sp>
      <p:sp>
        <p:nvSpPr>
          <p:cNvPr id="393" name="Google Shape;393;p26"/>
          <p:cNvSpPr txBox="1"/>
          <p:nvPr/>
        </p:nvSpPr>
        <p:spPr>
          <a:xfrm>
            <a:off x="2591787" y="1065342"/>
            <a:ext cx="3493770" cy="1549400"/>
          </a:xfrm>
          <a:prstGeom prst="rect">
            <a:avLst/>
          </a:prstGeom>
          <a:noFill/>
          <a:ln>
            <a:noFill/>
          </a:ln>
        </p:spPr>
        <p:txBody>
          <a:bodyPr anchorCtr="0" anchor="t" bIns="0" lIns="0" spcFirstLastPara="1" rIns="0" wrap="square" tIns="12700">
            <a:spAutoFit/>
          </a:bodyPr>
          <a:lstStyle/>
          <a:p>
            <a:pPr indent="-322580" lvl="0" marL="343535" marR="5080" rtl="0" algn="l">
              <a:lnSpc>
                <a:spcPct val="100000"/>
              </a:lnSpc>
              <a:spcBef>
                <a:spcPts val="0"/>
              </a:spcBef>
              <a:spcAft>
                <a:spcPts val="0"/>
              </a:spcAft>
              <a:buSzPts val="1000"/>
              <a:buFont typeface="Arial"/>
              <a:buAutoNum type="alphaLcPeriod"/>
            </a:pPr>
            <a:r>
              <a:rPr lang="en-US" sz="1000">
                <a:latin typeface="Arial"/>
                <a:ea typeface="Arial"/>
                <a:cs typeface="Arial"/>
                <a:sym typeface="Arial"/>
              </a:rPr>
              <a:t>Temukan apakah bentuk kearifan lokal tersebut bersifat  ritual dan spritual?</a:t>
            </a:r>
            <a:endParaRPr sz="1000">
              <a:latin typeface="Arial"/>
              <a:ea typeface="Arial"/>
              <a:cs typeface="Arial"/>
              <a:sym typeface="Arial"/>
            </a:endParaRPr>
          </a:p>
          <a:p>
            <a:pPr indent="-330200" lvl="0" marL="343535" marR="58419" rtl="0" algn="l">
              <a:lnSpc>
                <a:spcPct val="100000"/>
              </a:lnSpc>
              <a:spcBef>
                <a:spcPts val="0"/>
              </a:spcBef>
              <a:spcAft>
                <a:spcPts val="0"/>
              </a:spcAft>
              <a:buSzPts val="1000"/>
              <a:buFont typeface="Arial"/>
              <a:buAutoNum type="alphaLcPeriod"/>
            </a:pPr>
            <a:r>
              <a:rPr lang="en-US" sz="1000">
                <a:latin typeface="Arial"/>
                <a:ea typeface="Arial"/>
                <a:cs typeface="Arial"/>
                <a:sym typeface="Arial"/>
              </a:rPr>
              <a:t>Apakah bentuk kearifan lokal tersebut merupakan cara  berinteraksi antar masyarakat atau menunjukkan  klasiﬁkasi di masyarakat?</a:t>
            </a:r>
            <a:endParaRPr sz="1000">
              <a:latin typeface="Arial"/>
              <a:ea typeface="Arial"/>
              <a:cs typeface="Arial"/>
              <a:sym typeface="Arial"/>
            </a:endParaRPr>
          </a:p>
          <a:p>
            <a:pPr indent="-320040" lvl="0" marL="343535" marR="15875" rtl="0" algn="l">
              <a:lnSpc>
                <a:spcPct val="100000"/>
              </a:lnSpc>
              <a:spcBef>
                <a:spcPts val="0"/>
              </a:spcBef>
              <a:spcAft>
                <a:spcPts val="0"/>
              </a:spcAft>
              <a:buSzPts val="1000"/>
              <a:buFont typeface="Arial"/>
              <a:buAutoNum type="alphaLcPeriod"/>
            </a:pPr>
            <a:r>
              <a:rPr lang="en-US" sz="1000">
                <a:latin typeface="Arial"/>
                <a:ea typeface="Arial"/>
                <a:cs typeface="Arial"/>
                <a:sym typeface="Arial"/>
              </a:rPr>
              <a:t>Apakah bentuk kearifan lokal tersebut bertujuan untuk  menjaga sumber daya alam atau sumber daya lokal yang  tersedia? Bagaimana kearifan lokal ini dapat  meningkatkan kesejahteraan penduduk lokal?</a:t>
            </a:r>
            <a:endParaRPr sz="1000">
              <a:latin typeface="Arial"/>
              <a:ea typeface="Arial"/>
              <a:cs typeface="Arial"/>
              <a:sym typeface="Arial"/>
            </a:endParaRPr>
          </a:p>
          <a:p>
            <a:pPr indent="-331469" lvl="0" marL="343535" marR="0" rtl="0" algn="l">
              <a:lnSpc>
                <a:spcPct val="100000"/>
              </a:lnSpc>
              <a:spcBef>
                <a:spcPts val="0"/>
              </a:spcBef>
              <a:spcAft>
                <a:spcPts val="0"/>
              </a:spcAft>
              <a:buSzPts val="1000"/>
              <a:buFont typeface="Arial"/>
              <a:buAutoNum type="alphaLcPeriod"/>
            </a:pPr>
            <a:r>
              <a:rPr lang="en-US" sz="1000">
                <a:latin typeface="Arial"/>
                <a:ea typeface="Arial"/>
                <a:cs typeface="Arial"/>
                <a:sym typeface="Arial"/>
              </a:rPr>
              <a:t>Apa nilai-nilai yang ingin dibangun dari kearifan lokal</a:t>
            </a:r>
            <a:endParaRPr sz="1000">
              <a:latin typeface="Arial"/>
              <a:ea typeface="Arial"/>
              <a:cs typeface="Arial"/>
              <a:sym typeface="Arial"/>
            </a:endParaRPr>
          </a:p>
        </p:txBody>
      </p:sp>
      <p:sp>
        <p:nvSpPr>
          <p:cNvPr id="394" name="Google Shape;394;p26"/>
          <p:cNvSpPr txBox="1"/>
          <p:nvPr/>
        </p:nvSpPr>
        <p:spPr>
          <a:xfrm>
            <a:off x="2923089" y="2589340"/>
            <a:ext cx="54673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00">
                <a:latin typeface="Arial"/>
                <a:ea typeface="Arial"/>
                <a:cs typeface="Arial"/>
                <a:sym typeface="Arial"/>
              </a:rPr>
              <a:t>tersebut?</a:t>
            </a:r>
            <a:endParaRPr sz="1000">
              <a:latin typeface="Arial"/>
              <a:ea typeface="Arial"/>
              <a:cs typeface="Arial"/>
              <a:sym typeface="Arial"/>
            </a:endParaRPr>
          </a:p>
        </p:txBody>
      </p:sp>
      <p:sp>
        <p:nvSpPr>
          <p:cNvPr id="395" name="Google Shape;395;p26"/>
          <p:cNvSpPr txBox="1"/>
          <p:nvPr/>
        </p:nvSpPr>
        <p:spPr>
          <a:xfrm>
            <a:off x="2199229" y="2741739"/>
            <a:ext cx="3970654" cy="1701800"/>
          </a:xfrm>
          <a:prstGeom prst="rect">
            <a:avLst/>
          </a:prstGeom>
          <a:noFill/>
          <a:ln>
            <a:noFill/>
          </a:ln>
        </p:spPr>
        <p:txBody>
          <a:bodyPr anchorCtr="0" anchor="t" bIns="0" lIns="0" spcFirstLastPara="1" rIns="0" wrap="square" tIns="12700">
            <a:spAutoFit/>
          </a:bodyPr>
          <a:lstStyle/>
          <a:p>
            <a:pPr indent="-323850" lvl="0" marL="335915" marR="0" rtl="0" algn="l">
              <a:lnSpc>
                <a:spcPct val="100000"/>
              </a:lnSpc>
              <a:spcBef>
                <a:spcPts val="0"/>
              </a:spcBef>
              <a:spcAft>
                <a:spcPts val="0"/>
              </a:spcAft>
              <a:buSzPts val="1000"/>
              <a:buFont typeface="Arial"/>
              <a:buAutoNum type="arabicPeriod" startAt="2"/>
            </a:pPr>
            <a:r>
              <a:rPr lang="en-US" sz="1000">
                <a:latin typeface="Arial"/>
                <a:ea typeface="Arial"/>
                <a:cs typeface="Arial"/>
                <a:sym typeface="Arial"/>
              </a:rPr>
              <a:t>Peserta didik diminta melakukan identiﬁkasi</a:t>
            </a:r>
            <a:endParaRPr sz="1000">
              <a:latin typeface="Arial"/>
              <a:ea typeface="Arial"/>
              <a:cs typeface="Arial"/>
              <a:sym typeface="Arial"/>
            </a:endParaRPr>
          </a:p>
          <a:p>
            <a:pPr indent="0" lvl="0" marL="335915" marR="6350" rtl="0" algn="l">
              <a:lnSpc>
                <a:spcPct val="100000"/>
              </a:lnSpc>
              <a:spcBef>
                <a:spcPts val="0"/>
              </a:spcBef>
              <a:spcAft>
                <a:spcPts val="0"/>
              </a:spcAft>
              <a:buNone/>
            </a:pPr>
            <a:r>
              <a:rPr lang="en-US" sz="1000">
                <a:latin typeface="Arial"/>
                <a:ea typeface="Arial"/>
                <a:cs typeface="Arial"/>
                <a:sym typeface="Arial"/>
              </a:rPr>
              <a:t>selengkap-lengkapnya berdasarkan hasil wawancara dan temuan  langsung di lapangan</a:t>
            </a:r>
            <a:endParaRPr sz="1000">
              <a:latin typeface="Arial"/>
              <a:ea typeface="Arial"/>
              <a:cs typeface="Arial"/>
              <a:sym typeface="Arial"/>
            </a:endParaRPr>
          </a:p>
          <a:p>
            <a:pPr indent="-323850" lvl="0" marL="335915" marR="21590" rtl="0" algn="l">
              <a:lnSpc>
                <a:spcPct val="100000"/>
              </a:lnSpc>
              <a:spcBef>
                <a:spcPts val="0"/>
              </a:spcBef>
              <a:spcAft>
                <a:spcPts val="0"/>
              </a:spcAft>
              <a:buSzPts val="1000"/>
              <a:buFont typeface="Arial"/>
              <a:buAutoNum type="arabicPeriod" startAt="3"/>
            </a:pPr>
            <a:r>
              <a:rPr lang="en-US" sz="1000">
                <a:latin typeface="Arial"/>
                <a:ea typeface="Arial"/>
                <a:cs typeface="Arial"/>
                <a:sym typeface="Arial"/>
              </a:rPr>
              <a:t>Setelah menuliskan seluruh temuan pada lembar kerja, guru  mengajak peserta didik untuk membuka lembar kerja kegiatan 4  “Tantangan di Sekitarku”</a:t>
            </a:r>
            <a:endParaRPr sz="1000">
              <a:latin typeface="Arial"/>
              <a:ea typeface="Arial"/>
              <a:cs typeface="Arial"/>
              <a:sym typeface="Arial"/>
            </a:endParaRPr>
          </a:p>
          <a:p>
            <a:pPr indent="-323850" lvl="0" marL="335915" marR="5080" rtl="0" algn="l">
              <a:lnSpc>
                <a:spcPct val="100000"/>
              </a:lnSpc>
              <a:spcBef>
                <a:spcPts val="0"/>
              </a:spcBef>
              <a:spcAft>
                <a:spcPts val="0"/>
              </a:spcAft>
              <a:buSzPts val="1000"/>
              <a:buFont typeface="Arial"/>
              <a:buAutoNum type="arabicPeriod" startAt="3"/>
            </a:pPr>
            <a:r>
              <a:rPr lang="en-US" sz="1000">
                <a:latin typeface="Arial"/>
                <a:ea typeface="Arial"/>
                <a:cs typeface="Arial"/>
                <a:sym typeface="Arial"/>
              </a:rPr>
              <a:t>Peserta didik diminta untuk mengidentiﬁkasi apakah ada  keterkaitan antara kearifan lokal yang ditemui dan masalah yang  dirasakan oleh peserta didik saat ini. Adakah bentuk kearifan  lokal yang mampu menjawab tantangan atau masalah yang ada  saat ini?</a:t>
            </a:r>
            <a:endParaRPr sz="1000">
              <a:latin typeface="Arial"/>
              <a:ea typeface="Arial"/>
              <a:cs typeface="Arial"/>
              <a:sym typeface="Arial"/>
            </a:endParaRPr>
          </a:p>
        </p:txBody>
      </p:sp>
      <p:sp>
        <p:nvSpPr>
          <p:cNvPr id="396" name="Google Shape;396;p26"/>
          <p:cNvSpPr txBox="1"/>
          <p:nvPr/>
        </p:nvSpPr>
        <p:spPr>
          <a:xfrm>
            <a:off x="2065841" y="4418136"/>
            <a:ext cx="4036060" cy="482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Tugas</a:t>
            </a:r>
            <a:endParaRPr sz="1000">
              <a:latin typeface="Times New Roman"/>
              <a:ea typeface="Times New Roman"/>
              <a:cs typeface="Times New Roman"/>
              <a:sym typeface="Times New Roman"/>
            </a:endParaRPr>
          </a:p>
          <a:p>
            <a:pPr indent="0" lvl="0" marL="12700" marR="5080" rtl="0" algn="l">
              <a:lnSpc>
                <a:spcPct val="100000"/>
              </a:lnSpc>
              <a:spcBef>
                <a:spcPts val="0"/>
              </a:spcBef>
              <a:spcAft>
                <a:spcPts val="0"/>
              </a:spcAft>
              <a:buNone/>
            </a:pPr>
            <a:r>
              <a:rPr lang="en-US" sz="1000">
                <a:latin typeface="Arial"/>
                <a:ea typeface="Arial"/>
                <a:cs typeface="Arial"/>
                <a:sym typeface="Arial"/>
              </a:rPr>
              <a:t>Jika tidak selesai di sekolah, peserta didik dapat melanjutkannya di luar  sekolah bersama teman kelompok.</a:t>
            </a:r>
            <a:endParaRPr sz="1000">
              <a:latin typeface="Arial"/>
              <a:ea typeface="Arial"/>
              <a:cs typeface="Arial"/>
              <a:sym typeface="Arial"/>
            </a:endParaRPr>
          </a:p>
        </p:txBody>
      </p:sp>
      <p:sp>
        <p:nvSpPr>
          <p:cNvPr id="397" name="Google Shape;397;p26"/>
          <p:cNvSpPr/>
          <p:nvPr/>
        </p:nvSpPr>
        <p:spPr>
          <a:xfrm>
            <a:off x="6487962" y="41849"/>
            <a:ext cx="2508250" cy="2493645"/>
          </a:xfrm>
          <a:custGeom>
            <a:rect b="b" l="l" r="r" t="t"/>
            <a:pathLst>
              <a:path extrusionOk="0" h="2493645" w="2508250">
                <a:moveTo>
                  <a:pt x="2507994" y="2493594"/>
                </a:moveTo>
                <a:lnTo>
                  <a:pt x="0" y="2493594"/>
                </a:lnTo>
                <a:lnTo>
                  <a:pt x="0" y="0"/>
                </a:lnTo>
                <a:lnTo>
                  <a:pt x="2507994" y="0"/>
                </a:lnTo>
                <a:lnTo>
                  <a:pt x="2507994" y="2493594"/>
                </a:lnTo>
                <a:close/>
              </a:path>
            </a:pathLst>
          </a:custGeom>
          <a:solidFill>
            <a:srgbClr val="EFEFE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98" name="Google Shape;398;p26"/>
          <p:cNvSpPr txBox="1"/>
          <p:nvPr/>
        </p:nvSpPr>
        <p:spPr>
          <a:xfrm>
            <a:off x="6560984" y="109795"/>
            <a:ext cx="55181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Objektif:</a:t>
            </a:r>
            <a:endParaRPr sz="1000">
              <a:latin typeface="Times New Roman"/>
              <a:ea typeface="Times New Roman"/>
              <a:cs typeface="Times New Roman"/>
              <a:sym typeface="Times New Roman"/>
            </a:endParaRPr>
          </a:p>
        </p:txBody>
      </p:sp>
      <p:sp>
        <p:nvSpPr>
          <p:cNvPr id="399" name="Google Shape;399;p26"/>
          <p:cNvSpPr txBox="1"/>
          <p:nvPr/>
        </p:nvSpPr>
        <p:spPr>
          <a:xfrm>
            <a:off x="6741978" y="262194"/>
            <a:ext cx="2174875" cy="2159000"/>
          </a:xfrm>
          <a:prstGeom prst="rect">
            <a:avLst/>
          </a:prstGeom>
          <a:noFill/>
          <a:ln>
            <a:noFill/>
          </a:ln>
        </p:spPr>
        <p:txBody>
          <a:bodyPr anchorCtr="0" anchor="t" bIns="0" lIns="0" spcFirstLastPara="1" rIns="0" wrap="square" tIns="12700">
            <a:spAutoFit/>
          </a:bodyPr>
          <a:lstStyle/>
          <a:p>
            <a:pPr indent="-276225" lvl="0" marL="288290" marR="5080" rtl="0" algn="l">
              <a:lnSpc>
                <a:spcPct val="100000"/>
              </a:lnSpc>
              <a:spcBef>
                <a:spcPts val="0"/>
              </a:spcBef>
              <a:spcAft>
                <a:spcPts val="0"/>
              </a:spcAft>
              <a:buSzPts val="1000"/>
              <a:buFont typeface="Arial"/>
              <a:buChar char="-"/>
            </a:pPr>
            <a:r>
              <a:rPr lang="en-US" sz="1000">
                <a:latin typeface="Arial"/>
                <a:ea typeface="Arial"/>
                <a:cs typeface="Arial"/>
                <a:sym typeface="Arial"/>
              </a:rPr>
              <a:t>peserta didik mampu  mengidentiﬁkasi bentuk kearifan  lokal yang ada di wilayahnya  beserta fungsinya bagi  masyarakat</a:t>
            </a:r>
            <a:endParaRPr sz="1000">
              <a:latin typeface="Arial"/>
              <a:ea typeface="Arial"/>
              <a:cs typeface="Arial"/>
              <a:sym typeface="Arial"/>
            </a:endParaRPr>
          </a:p>
          <a:p>
            <a:pPr indent="-276225" lvl="0" marL="288290" marR="186690" rtl="0" algn="l">
              <a:lnSpc>
                <a:spcPct val="100000"/>
              </a:lnSpc>
              <a:spcBef>
                <a:spcPts val="0"/>
              </a:spcBef>
              <a:spcAft>
                <a:spcPts val="0"/>
              </a:spcAft>
              <a:buSzPts val="1000"/>
              <a:buFont typeface="Arial"/>
              <a:buChar char="-"/>
            </a:pPr>
            <a:r>
              <a:rPr lang="en-US" sz="1000">
                <a:latin typeface="Arial"/>
                <a:ea typeface="Arial"/>
                <a:cs typeface="Arial"/>
                <a:sym typeface="Arial"/>
              </a:rPr>
              <a:t>peserta didik mampu  menganalisis bentuk kearifan  lokal yang ada dan bagaimana  hubungannya dengan struktur  geograﬁ, demograﬁ, dan  psikograﬁs di sekitarnya</a:t>
            </a:r>
            <a:endParaRPr sz="1000">
              <a:latin typeface="Arial"/>
              <a:ea typeface="Arial"/>
              <a:cs typeface="Arial"/>
              <a:sym typeface="Arial"/>
            </a:endParaRPr>
          </a:p>
          <a:p>
            <a:pPr indent="-276225" lvl="0" marL="288290" marR="6350" rtl="0" algn="l">
              <a:lnSpc>
                <a:spcPct val="100000"/>
              </a:lnSpc>
              <a:spcBef>
                <a:spcPts val="0"/>
              </a:spcBef>
              <a:spcAft>
                <a:spcPts val="0"/>
              </a:spcAft>
              <a:buSzPts val="1000"/>
              <a:buFont typeface="Arial"/>
              <a:buChar char="-"/>
            </a:pPr>
            <a:r>
              <a:rPr lang="en-US" sz="1000">
                <a:latin typeface="Arial"/>
                <a:ea typeface="Arial"/>
                <a:cs typeface="Arial"/>
                <a:sym typeface="Arial"/>
              </a:rPr>
              <a:t>peserta didik mampu mengkritisi  kekuatan atau potensi  masyarakat</a:t>
            </a:r>
            <a:endParaRPr sz="1000">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3" name="Shape 403"/>
        <p:cNvGrpSpPr/>
        <p:nvPr/>
      </p:nvGrpSpPr>
      <p:grpSpPr>
        <a:xfrm>
          <a:off x="0" y="0"/>
          <a:ext cx="0" cy="0"/>
          <a:chOff x="0" y="0"/>
          <a:chExt cx="0" cy="0"/>
        </a:xfrm>
      </p:grpSpPr>
      <p:grpSp>
        <p:nvGrpSpPr>
          <p:cNvPr id="404" name="Google Shape;404;p27"/>
          <p:cNvGrpSpPr/>
          <p:nvPr/>
        </p:nvGrpSpPr>
        <p:grpSpPr>
          <a:xfrm>
            <a:off x="210149" y="211799"/>
            <a:ext cx="8724265" cy="4719955"/>
            <a:chOff x="210149" y="211799"/>
            <a:chExt cx="8724265" cy="4719955"/>
          </a:xfrm>
        </p:grpSpPr>
        <p:sp>
          <p:nvSpPr>
            <p:cNvPr id="405" name="Google Shape;405;p27"/>
            <p:cNvSpPr/>
            <p:nvPr/>
          </p:nvSpPr>
          <p:spPr>
            <a:xfrm>
              <a:off x="210149" y="211799"/>
              <a:ext cx="8724265" cy="4719955"/>
            </a:xfrm>
            <a:custGeom>
              <a:rect b="b" l="l" r="r" t="t"/>
              <a:pathLst>
                <a:path extrusionOk="0" h="4719955" w="8724265">
                  <a:moveTo>
                    <a:pt x="0" y="0"/>
                  </a:moveTo>
                  <a:lnTo>
                    <a:pt x="8723682" y="0"/>
                  </a:lnTo>
                  <a:lnTo>
                    <a:pt x="8723682" y="4719890"/>
                  </a:lnTo>
                  <a:lnTo>
                    <a:pt x="0" y="4719890"/>
                  </a:lnTo>
                  <a:lnTo>
                    <a:pt x="0" y="0"/>
                  </a:lnTo>
                  <a:close/>
                </a:path>
              </a:pathLst>
            </a:custGeom>
            <a:noFill/>
            <a:ln cap="flat" cmpd="sng" w="38075">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06" name="Google Shape;406;p27"/>
            <p:cNvSpPr/>
            <p:nvPr/>
          </p:nvSpPr>
          <p:spPr>
            <a:xfrm>
              <a:off x="210149" y="2571744"/>
              <a:ext cx="8724265" cy="0"/>
            </a:xfrm>
            <a:custGeom>
              <a:rect b="b" l="l" r="r" t="t"/>
              <a:pathLst>
                <a:path extrusionOk="0" h="120000" w="8724265">
                  <a:moveTo>
                    <a:pt x="0" y="0"/>
                  </a:moveTo>
                  <a:lnTo>
                    <a:pt x="8723682" y="0"/>
                  </a:lnTo>
                </a:path>
              </a:pathLst>
            </a:custGeom>
            <a:noFill/>
            <a:ln cap="flat" cmpd="sng" w="28550">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407" name="Google Shape;407;p27"/>
          <p:cNvSpPr txBox="1"/>
          <p:nvPr/>
        </p:nvSpPr>
        <p:spPr>
          <a:xfrm>
            <a:off x="5436741" y="588234"/>
            <a:ext cx="168910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cara berpakaian / tampilan seseorang</a:t>
            </a:r>
            <a:endParaRPr sz="800">
              <a:latin typeface="Arial"/>
              <a:ea typeface="Arial"/>
              <a:cs typeface="Arial"/>
              <a:sym typeface="Arial"/>
            </a:endParaRPr>
          </a:p>
        </p:txBody>
      </p:sp>
      <p:sp>
        <p:nvSpPr>
          <p:cNvPr id="408" name="Google Shape;408;p27"/>
          <p:cNvSpPr txBox="1"/>
          <p:nvPr/>
        </p:nvSpPr>
        <p:spPr>
          <a:xfrm>
            <a:off x="4748218" y="892808"/>
            <a:ext cx="91440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tata letak bangunan</a:t>
            </a:r>
            <a:endParaRPr sz="800">
              <a:latin typeface="Arial"/>
              <a:ea typeface="Arial"/>
              <a:cs typeface="Arial"/>
              <a:sym typeface="Arial"/>
            </a:endParaRPr>
          </a:p>
        </p:txBody>
      </p:sp>
      <p:sp>
        <p:nvSpPr>
          <p:cNvPr id="409" name="Google Shape;409;p27"/>
          <p:cNvSpPr txBox="1"/>
          <p:nvPr/>
        </p:nvSpPr>
        <p:spPr>
          <a:xfrm>
            <a:off x="5228392" y="1265736"/>
            <a:ext cx="80073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desain organisasi</a:t>
            </a:r>
            <a:endParaRPr sz="800">
              <a:latin typeface="Arial"/>
              <a:ea typeface="Arial"/>
              <a:cs typeface="Arial"/>
              <a:sym typeface="Arial"/>
            </a:endParaRPr>
          </a:p>
        </p:txBody>
      </p:sp>
      <p:sp>
        <p:nvSpPr>
          <p:cNvPr id="410" name="Google Shape;410;p27"/>
          <p:cNvSpPr txBox="1"/>
          <p:nvPr/>
        </p:nvSpPr>
        <p:spPr>
          <a:xfrm>
            <a:off x="4281818" y="1843083"/>
            <a:ext cx="912494"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cara berkomunikasi</a:t>
            </a:r>
            <a:endParaRPr sz="800">
              <a:latin typeface="Arial"/>
              <a:ea typeface="Arial"/>
              <a:cs typeface="Arial"/>
              <a:sym typeface="Arial"/>
            </a:endParaRPr>
          </a:p>
        </p:txBody>
      </p:sp>
      <p:sp>
        <p:nvSpPr>
          <p:cNvPr id="411" name="Google Shape;411;p27"/>
          <p:cNvSpPr txBox="1"/>
          <p:nvPr/>
        </p:nvSpPr>
        <p:spPr>
          <a:xfrm>
            <a:off x="6413566" y="1843083"/>
            <a:ext cx="83883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tradisi / kebiasaan</a:t>
            </a:r>
            <a:endParaRPr sz="800">
              <a:latin typeface="Arial"/>
              <a:ea typeface="Arial"/>
              <a:cs typeface="Arial"/>
              <a:sym typeface="Arial"/>
            </a:endParaRPr>
          </a:p>
        </p:txBody>
      </p:sp>
      <p:sp>
        <p:nvSpPr>
          <p:cNvPr id="412" name="Google Shape;412;p27"/>
          <p:cNvSpPr txBox="1"/>
          <p:nvPr/>
        </p:nvSpPr>
        <p:spPr>
          <a:xfrm>
            <a:off x="6064733" y="988433"/>
            <a:ext cx="130048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Sistem </a:t>
            </a:r>
            <a:r>
              <a:rPr i="1" lang="en-US" sz="800">
                <a:latin typeface="Times New Roman"/>
                <a:ea typeface="Times New Roman"/>
                <a:cs typeface="Times New Roman"/>
                <a:sym typeface="Times New Roman"/>
              </a:rPr>
              <a:t>reward </a:t>
            </a:r>
            <a:r>
              <a:rPr lang="en-US" sz="800">
                <a:latin typeface="Arial"/>
                <a:ea typeface="Arial"/>
                <a:cs typeface="Arial"/>
                <a:sym typeface="Arial"/>
              </a:rPr>
              <a:t>atau hukuman</a:t>
            </a:r>
            <a:endParaRPr sz="800">
              <a:latin typeface="Arial"/>
              <a:ea typeface="Arial"/>
              <a:cs typeface="Arial"/>
              <a:sym typeface="Arial"/>
            </a:endParaRPr>
          </a:p>
        </p:txBody>
      </p:sp>
      <p:sp>
        <p:nvSpPr>
          <p:cNvPr id="413" name="Google Shape;413;p27"/>
          <p:cNvSpPr txBox="1"/>
          <p:nvPr/>
        </p:nvSpPr>
        <p:spPr>
          <a:xfrm>
            <a:off x="2061421" y="1843073"/>
            <a:ext cx="1074420" cy="416559"/>
          </a:xfrm>
          <a:prstGeom prst="rect">
            <a:avLst/>
          </a:prstGeom>
          <a:noFill/>
          <a:ln>
            <a:noFill/>
          </a:ln>
        </p:spPr>
        <p:txBody>
          <a:bodyPr anchorCtr="0" anchor="t" bIns="0" lIns="0" spcFirstLastPara="1" rIns="0" wrap="square" tIns="12700">
            <a:spAutoFit/>
          </a:bodyPr>
          <a:lstStyle/>
          <a:p>
            <a:pPr indent="0" lvl="0" marL="169545" marR="0" rtl="0" algn="l">
              <a:lnSpc>
                <a:spcPct val="100000"/>
              </a:lnSpc>
              <a:spcBef>
                <a:spcPts val="0"/>
              </a:spcBef>
              <a:spcAft>
                <a:spcPts val="0"/>
              </a:spcAft>
              <a:buNone/>
            </a:pPr>
            <a:r>
              <a:rPr lang="en-US" sz="800">
                <a:latin typeface="Arial"/>
                <a:ea typeface="Arial"/>
                <a:cs typeface="Arial"/>
                <a:sym typeface="Arial"/>
              </a:rPr>
              <a:t>ritual / upacara adat</a:t>
            </a:r>
            <a:endParaRPr sz="800">
              <a:latin typeface="Arial"/>
              <a:ea typeface="Arial"/>
              <a:cs typeface="Arial"/>
              <a:sym typeface="Arial"/>
            </a:endParaRPr>
          </a:p>
          <a:p>
            <a:pPr indent="0" lvl="0" marL="0" marR="0" rtl="0" algn="l">
              <a:lnSpc>
                <a:spcPct val="100000"/>
              </a:lnSpc>
              <a:spcBef>
                <a:spcPts val="50"/>
              </a:spcBef>
              <a:spcAft>
                <a:spcPts val="0"/>
              </a:spcAft>
              <a:buNone/>
            </a:pPr>
            <a:r>
              <a:t/>
            </a:r>
            <a:endParaRPr sz="650">
              <a:latin typeface="Arial"/>
              <a:ea typeface="Arial"/>
              <a:cs typeface="Arial"/>
              <a:sym typeface="Arial"/>
            </a:endParaRPr>
          </a:p>
          <a:p>
            <a:pPr indent="0" lvl="0" marL="12700" marR="0" rtl="0" algn="l">
              <a:lnSpc>
                <a:spcPct val="100000"/>
              </a:lnSpc>
              <a:spcBef>
                <a:spcPts val="0"/>
              </a:spcBef>
              <a:spcAft>
                <a:spcPts val="0"/>
              </a:spcAft>
              <a:buNone/>
            </a:pPr>
            <a:r>
              <a:rPr lang="en-US" sz="800">
                <a:latin typeface="Arial"/>
                <a:ea typeface="Arial"/>
                <a:cs typeface="Arial"/>
                <a:sym typeface="Arial"/>
              </a:rPr>
              <a:t>jargon</a:t>
            </a:r>
            <a:endParaRPr sz="800">
              <a:latin typeface="Arial"/>
              <a:ea typeface="Arial"/>
              <a:cs typeface="Arial"/>
              <a:sym typeface="Arial"/>
            </a:endParaRPr>
          </a:p>
        </p:txBody>
      </p:sp>
      <p:sp>
        <p:nvSpPr>
          <p:cNvPr id="414" name="Google Shape;414;p27"/>
          <p:cNvSpPr txBox="1"/>
          <p:nvPr/>
        </p:nvSpPr>
        <p:spPr>
          <a:xfrm>
            <a:off x="6413566" y="1521986"/>
            <a:ext cx="27940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mitos</a:t>
            </a:r>
            <a:endParaRPr sz="800">
              <a:latin typeface="Arial"/>
              <a:ea typeface="Arial"/>
              <a:cs typeface="Arial"/>
              <a:sym typeface="Arial"/>
            </a:endParaRPr>
          </a:p>
        </p:txBody>
      </p:sp>
      <p:sp>
        <p:nvSpPr>
          <p:cNvPr id="415" name="Google Shape;415;p27"/>
          <p:cNvSpPr txBox="1"/>
          <p:nvPr/>
        </p:nvSpPr>
        <p:spPr>
          <a:xfrm>
            <a:off x="1751917" y="369860"/>
            <a:ext cx="2838450" cy="1299845"/>
          </a:xfrm>
          <a:prstGeom prst="rect">
            <a:avLst/>
          </a:prstGeom>
          <a:noFill/>
          <a:ln>
            <a:noFill/>
          </a:ln>
        </p:spPr>
        <p:txBody>
          <a:bodyPr anchorCtr="0" anchor="t" bIns="0" lIns="0" spcFirstLastPara="1" rIns="0" wrap="square" tIns="12700">
            <a:spAutoFit/>
          </a:bodyPr>
          <a:lstStyle/>
          <a:p>
            <a:pPr indent="0" lvl="0" marL="1053465" marR="0" rtl="0" algn="l">
              <a:lnSpc>
                <a:spcPct val="100000"/>
              </a:lnSpc>
              <a:spcBef>
                <a:spcPts val="0"/>
              </a:spcBef>
              <a:spcAft>
                <a:spcPts val="0"/>
              </a:spcAft>
              <a:buNone/>
            </a:pPr>
            <a:r>
              <a:rPr lang="en-US" sz="800">
                <a:latin typeface="Arial"/>
                <a:ea typeface="Arial"/>
                <a:cs typeface="Arial"/>
                <a:sym typeface="Arial"/>
              </a:rPr>
              <a:t>seni / desain / simbol / logo</a:t>
            </a:r>
            <a:endParaRPr sz="800">
              <a:latin typeface="Arial"/>
              <a:ea typeface="Arial"/>
              <a:cs typeface="Arial"/>
              <a:sym typeface="Arial"/>
            </a:endParaRPr>
          </a:p>
          <a:p>
            <a:pPr indent="0" lvl="0" marL="0" marR="5080" rtl="0" algn="r">
              <a:lnSpc>
                <a:spcPct val="100000"/>
              </a:lnSpc>
              <a:spcBef>
                <a:spcPts val="955"/>
              </a:spcBef>
              <a:spcAft>
                <a:spcPts val="0"/>
              </a:spcAft>
              <a:buNone/>
            </a:pPr>
            <a:r>
              <a:rPr lang="en-US" sz="800">
                <a:latin typeface="Arial"/>
                <a:ea typeface="Arial"/>
                <a:cs typeface="Arial"/>
                <a:sym typeface="Arial"/>
              </a:rPr>
              <a:t>tokoh / pahlawan</a:t>
            </a:r>
            <a:endParaRPr sz="800">
              <a:latin typeface="Arial"/>
              <a:ea typeface="Arial"/>
              <a:cs typeface="Arial"/>
              <a:sym typeface="Arial"/>
            </a:endParaRPr>
          </a:p>
          <a:p>
            <a:pPr indent="0" lvl="0" marL="0" marR="196215" rtl="0" algn="ctr">
              <a:lnSpc>
                <a:spcPct val="100000"/>
              </a:lnSpc>
              <a:spcBef>
                <a:spcPts val="1025"/>
              </a:spcBef>
              <a:spcAft>
                <a:spcPts val="0"/>
              </a:spcAft>
              <a:buNone/>
            </a:pPr>
            <a:r>
              <a:rPr lang="en-US" sz="800">
                <a:latin typeface="Arial"/>
                <a:ea typeface="Arial"/>
                <a:cs typeface="Arial"/>
                <a:sym typeface="Arial"/>
              </a:rPr>
              <a:t>humor</a:t>
            </a:r>
            <a:endParaRPr sz="800">
              <a:latin typeface="Arial"/>
              <a:ea typeface="Arial"/>
              <a:cs typeface="Arial"/>
              <a:sym typeface="Arial"/>
            </a:endParaRPr>
          </a:p>
          <a:p>
            <a:pPr indent="0" lvl="0" marL="0" marR="0" rtl="0" algn="l">
              <a:lnSpc>
                <a:spcPct val="100000"/>
              </a:lnSpc>
              <a:spcBef>
                <a:spcPts val="35"/>
              </a:spcBef>
              <a:spcAft>
                <a:spcPts val="0"/>
              </a:spcAft>
              <a:buNone/>
            </a:pPr>
            <a:r>
              <a:t/>
            </a:r>
            <a:endParaRPr sz="650">
              <a:latin typeface="Arial"/>
              <a:ea typeface="Arial"/>
              <a:cs typeface="Arial"/>
              <a:sym typeface="Arial"/>
            </a:endParaRPr>
          </a:p>
          <a:p>
            <a:pPr indent="0" lvl="0" marL="1859279" marR="0" rtl="0" algn="l">
              <a:lnSpc>
                <a:spcPct val="100000"/>
              </a:lnSpc>
              <a:spcBef>
                <a:spcPts val="5"/>
              </a:spcBef>
              <a:spcAft>
                <a:spcPts val="0"/>
              </a:spcAft>
              <a:buNone/>
            </a:pPr>
            <a:r>
              <a:rPr lang="en-US" sz="800">
                <a:latin typeface="Arial"/>
                <a:ea typeface="Arial"/>
                <a:cs typeface="Arial"/>
                <a:sym typeface="Arial"/>
              </a:rPr>
              <a:t>cara menyapa</a:t>
            </a:r>
            <a:endParaRPr sz="800">
              <a:latin typeface="Arial"/>
              <a:ea typeface="Arial"/>
              <a:cs typeface="Arial"/>
              <a:sym typeface="Arial"/>
            </a:endParaRPr>
          </a:p>
          <a:p>
            <a:pPr indent="0" lvl="0" marL="12700" marR="0" rtl="0" algn="l">
              <a:lnSpc>
                <a:spcPct val="100000"/>
              </a:lnSpc>
              <a:spcBef>
                <a:spcPts val="835"/>
              </a:spcBef>
              <a:spcAft>
                <a:spcPts val="0"/>
              </a:spcAft>
              <a:buNone/>
            </a:pPr>
            <a:r>
              <a:rPr lang="en-US" sz="800">
                <a:latin typeface="Arial"/>
                <a:ea typeface="Arial"/>
                <a:cs typeface="Arial"/>
                <a:sym typeface="Arial"/>
              </a:rPr>
              <a:t>bentuk bangunan / dekorasi</a:t>
            </a:r>
            <a:endParaRPr sz="800">
              <a:latin typeface="Arial"/>
              <a:ea typeface="Arial"/>
              <a:cs typeface="Arial"/>
              <a:sym typeface="Arial"/>
            </a:endParaRPr>
          </a:p>
          <a:p>
            <a:pPr indent="0" lvl="0" marL="1784985" marR="0" rtl="0" algn="l">
              <a:lnSpc>
                <a:spcPct val="100000"/>
              </a:lnSpc>
              <a:spcBef>
                <a:spcPts val="309"/>
              </a:spcBef>
              <a:spcAft>
                <a:spcPts val="0"/>
              </a:spcAft>
              <a:buNone/>
            </a:pPr>
            <a:r>
              <a:rPr lang="en-US" sz="800">
                <a:latin typeface="Arial"/>
                <a:ea typeface="Arial"/>
                <a:cs typeface="Arial"/>
                <a:sym typeface="Arial"/>
              </a:rPr>
              <a:t>pepatah / peribahasa</a:t>
            </a:r>
            <a:endParaRPr sz="800">
              <a:latin typeface="Arial"/>
              <a:ea typeface="Arial"/>
              <a:cs typeface="Arial"/>
              <a:sym typeface="Arial"/>
            </a:endParaRPr>
          </a:p>
        </p:txBody>
      </p:sp>
      <p:sp>
        <p:nvSpPr>
          <p:cNvPr id="416" name="Google Shape;416;p27"/>
          <p:cNvSpPr txBox="1"/>
          <p:nvPr/>
        </p:nvSpPr>
        <p:spPr>
          <a:xfrm>
            <a:off x="7075685" y="1415754"/>
            <a:ext cx="127825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tarian / lagu / makanan khas</a:t>
            </a:r>
            <a:endParaRPr sz="800">
              <a:latin typeface="Arial"/>
              <a:ea typeface="Arial"/>
              <a:cs typeface="Arial"/>
              <a:sym typeface="Arial"/>
            </a:endParaRPr>
          </a:p>
        </p:txBody>
      </p:sp>
      <p:sp>
        <p:nvSpPr>
          <p:cNvPr id="417" name="Google Shape;417;p27"/>
          <p:cNvSpPr txBox="1"/>
          <p:nvPr/>
        </p:nvSpPr>
        <p:spPr>
          <a:xfrm>
            <a:off x="406123" y="366812"/>
            <a:ext cx="1153795" cy="546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400">
                <a:latin typeface="Times New Roman"/>
                <a:ea typeface="Times New Roman"/>
                <a:cs typeface="Times New Roman"/>
                <a:sym typeface="Times New Roman"/>
              </a:rPr>
              <a:t>APA</a:t>
            </a:r>
            <a:endParaRPr sz="1400">
              <a:latin typeface="Times New Roman"/>
              <a:ea typeface="Times New Roman"/>
              <a:cs typeface="Times New Roman"/>
              <a:sym typeface="Times New Roman"/>
            </a:endParaRPr>
          </a:p>
          <a:p>
            <a:pPr indent="0" lvl="0" marL="12700" marR="5080" rtl="0" algn="l">
              <a:lnSpc>
                <a:spcPct val="100000"/>
              </a:lnSpc>
              <a:spcBef>
                <a:spcPts val="15"/>
              </a:spcBef>
              <a:spcAft>
                <a:spcPts val="0"/>
              </a:spcAft>
              <a:buNone/>
            </a:pPr>
            <a:r>
              <a:rPr i="1" lang="en-US" sz="1000">
                <a:latin typeface="Times New Roman"/>
                <a:ea typeface="Times New Roman"/>
                <a:cs typeface="Times New Roman"/>
                <a:sym typeface="Times New Roman"/>
              </a:rPr>
              <a:t>(bentuk kearifan lokal  yang ditemui)</a:t>
            </a:r>
            <a:endParaRPr sz="1000">
              <a:latin typeface="Times New Roman"/>
              <a:ea typeface="Times New Roman"/>
              <a:cs typeface="Times New Roman"/>
              <a:sym typeface="Times New Roman"/>
            </a:endParaRPr>
          </a:p>
        </p:txBody>
      </p:sp>
      <p:sp>
        <p:nvSpPr>
          <p:cNvPr id="418" name="Google Shape;418;p27"/>
          <p:cNvSpPr txBox="1"/>
          <p:nvPr/>
        </p:nvSpPr>
        <p:spPr>
          <a:xfrm>
            <a:off x="406123" y="2786656"/>
            <a:ext cx="1111250" cy="6985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400">
                <a:latin typeface="Times New Roman"/>
                <a:ea typeface="Times New Roman"/>
                <a:cs typeface="Times New Roman"/>
                <a:sym typeface="Times New Roman"/>
              </a:rPr>
              <a:t>MENGAPA</a:t>
            </a:r>
            <a:endParaRPr sz="1400">
              <a:latin typeface="Times New Roman"/>
              <a:ea typeface="Times New Roman"/>
              <a:cs typeface="Times New Roman"/>
              <a:sym typeface="Times New Roman"/>
            </a:endParaRPr>
          </a:p>
          <a:p>
            <a:pPr indent="0" lvl="0" marL="12700" marR="5080" rtl="0" algn="just">
              <a:lnSpc>
                <a:spcPct val="100000"/>
              </a:lnSpc>
              <a:spcBef>
                <a:spcPts val="15"/>
              </a:spcBef>
              <a:spcAft>
                <a:spcPts val="0"/>
              </a:spcAft>
              <a:buNone/>
            </a:pPr>
            <a:r>
              <a:rPr i="1" lang="en-US" sz="1000">
                <a:latin typeface="Times New Roman"/>
                <a:ea typeface="Times New Roman"/>
                <a:cs typeface="Times New Roman"/>
                <a:sym typeface="Times New Roman"/>
              </a:rPr>
              <a:t>(makna / asal muasal  dari bentuk kearifan  lokal yang ditemui</a:t>
            </a:r>
            <a:r>
              <a:rPr lang="en-US" sz="1000">
                <a:latin typeface="Arial"/>
                <a:ea typeface="Arial"/>
                <a:cs typeface="Arial"/>
                <a:sym typeface="Arial"/>
              </a:rPr>
              <a:t>)</a:t>
            </a:r>
            <a:endParaRPr sz="1000">
              <a:latin typeface="Arial"/>
              <a:ea typeface="Arial"/>
              <a:cs typeface="Arial"/>
              <a:sym typeface="Arial"/>
            </a:endParaRPr>
          </a:p>
        </p:txBody>
      </p:sp>
      <p:sp>
        <p:nvSpPr>
          <p:cNvPr id="419" name="Google Shape;419;p27"/>
          <p:cNvSpPr txBox="1"/>
          <p:nvPr/>
        </p:nvSpPr>
        <p:spPr>
          <a:xfrm>
            <a:off x="2381318" y="3236349"/>
            <a:ext cx="139954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pengelolaan sumber daya alam</a:t>
            </a:r>
            <a:endParaRPr sz="800">
              <a:latin typeface="Arial"/>
              <a:ea typeface="Arial"/>
              <a:cs typeface="Arial"/>
              <a:sym typeface="Arial"/>
            </a:endParaRPr>
          </a:p>
        </p:txBody>
      </p:sp>
      <p:sp>
        <p:nvSpPr>
          <p:cNvPr id="420" name="Google Shape;420;p27"/>
          <p:cNvSpPr txBox="1"/>
          <p:nvPr/>
        </p:nvSpPr>
        <p:spPr>
          <a:xfrm>
            <a:off x="4281818" y="3101781"/>
            <a:ext cx="49149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nilai religi</a:t>
            </a:r>
            <a:endParaRPr sz="800">
              <a:latin typeface="Arial"/>
              <a:ea typeface="Arial"/>
              <a:cs typeface="Arial"/>
              <a:sym typeface="Arial"/>
            </a:endParaRPr>
          </a:p>
        </p:txBody>
      </p:sp>
      <p:sp>
        <p:nvSpPr>
          <p:cNvPr id="421" name="Google Shape;421;p27"/>
          <p:cNvSpPr txBox="1"/>
          <p:nvPr/>
        </p:nvSpPr>
        <p:spPr>
          <a:xfrm>
            <a:off x="2061421" y="3646019"/>
            <a:ext cx="90551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nilai gotong royong</a:t>
            </a:r>
            <a:endParaRPr sz="800">
              <a:latin typeface="Arial"/>
              <a:ea typeface="Arial"/>
              <a:cs typeface="Arial"/>
              <a:sym typeface="Arial"/>
            </a:endParaRPr>
          </a:p>
        </p:txBody>
      </p:sp>
      <p:sp>
        <p:nvSpPr>
          <p:cNvPr id="422" name="Google Shape;422;p27"/>
          <p:cNvSpPr txBox="1"/>
          <p:nvPr/>
        </p:nvSpPr>
        <p:spPr>
          <a:xfrm>
            <a:off x="2715241" y="4055679"/>
            <a:ext cx="2156460" cy="147320"/>
          </a:xfrm>
          <a:prstGeom prst="rect">
            <a:avLst/>
          </a:prstGeom>
          <a:noFill/>
          <a:ln>
            <a:noFill/>
          </a:ln>
        </p:spPr>
        <p:txBody>
          <a:bodyPr anchorCtr="0" anchor="t" bIns="0" lIns="0" spcFirstLastPara="1" rIns="0" wrap="square" tIns="12700">
            <a:spAutoFit/>
          </a:bodyPr>
          <a:lstStyle/>
          <a:p>
            <a:pPr indent="0" lvl="0" marL="25400" marR="0" rtl="0" algn="l">
              <a:lnSpc>
                <a:spcPct val="100000"/>
              </a:lnSpc>
              <a:spcBef>
                <a:spcPts val="0"/>
              </a:spcBef>
              <a:spcAft>
                <a:spcPts val="0"/>
              </a:spcAft>
              <a:buNone/>
            </a:pPr>
            <a:r>
              <a:rPr lang="en-US" sz="800">
                <a:latin typeface="Arial"/>
                <a:ea typeface="Arial"/>
                <a:cs typeface="Arial"/>
                <a:sym typeface="Arial"/>
              </a:rPr>
              <a:t>kesehatan masyarakat	</a:t>
            </a:r>
            <a:r>
              <a:rPr baseline="30000" lang="en-US" sz="1200">
                <a:latin typeface="Arial"/>
                <a:ea typeface="Arial"/>
                <a:cs typeface="Arial"/>
                <a:sym typeface="Arial"/>
              </a:rPr>
              <a:t>nilai ekonomi</a:t>
            </a:r>
            <a:endParaRPr baseline="30000" sz="1200">
              <a:latin typeface="Arial"/>
              <a:ea typeface="Arial"/>
              <a:cs typeface="Arial"/>
              <a:sym typeface="Arial"/>
            </a:endParaRPr>
          </a:p>
        </p:txBody>
      </p:sp>
      <p:sp>
        <p:nvSpPr>
          <p:cNvPr id="423" name="Google Shape;423;p27"/>
          <p:cNvSpPr txBox="1"/>
          <p:nvPr/>
        </p:nvSpPr>
        <p:spPr>
          <a:xfrm>
            <a:off x="5021443" y="3465845"/>
            <a:ext cx="34226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ﬁlosoﬁ</a:t>
            </a:r>
            <a:endParaRPr sz="800">
              <a:latin typeface="Arial"/>
              <a:ea typeface="Arial"/>
              <a:cs typeface="Arial"/>
              <a:sym typeface="Arial"/>
            </a:endParaRPr>
          </a:p>
        </p:txBody>
      </p:sp>
      <p:sp>
        <p:nvSpPr>
          <p:cNvPr id="424" name="Google Shape;424;p27"/>
          <p:cNvSpPr txBox="1"/>
          <p:nvPr/>
        </p:nvSpPr>
        <p:spPr>
          <a:xfrm>
            <a:off x="3254816" y="4465329"/>
            <a:ext cx="140208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pengelolaan sumber daya lokal</a:t>
            </a:r>
            <a:endParaRPr sz="800">
              <a:latin typeface="Arial"/>
              <a:ea typeface="Arial"/>
              <a:cs typeface="Arial"/>
              <a:sym typeface="Arial"/>
            </a:endParaRPr>
          </a:p>
        </p:txBody>
      </p:sp>
      <p:sp>
        <p:nvSpPr>
          <p:cNvPr id="425" name="Google Shape;425;p27"/>
          <p:cNvSpPr txBox="1"/>
          <p:nvPr/>
        </p:nvSpPr>
        <p:spPr>
          <a:xfrm>
            <a:off x="5701088" y="4226481"/>
            <a:ext cx="160337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nilai relasi dengan sesama manusia</a:t>
            </a:r>
            <a:endParaRPr sz="800">
              <a:latin typeface="Arial"/>
              <a:ea typeface="Arial"/>
              <a:cs typeface="Arial"/>
              <a:sym typeface="Arial"/>
            </a:endParaRPr>
          </a:p>
        </p:txBody>
      </p:sp>
      <p:sp>
        <p:nvSpPr>
          <p:cNvPr id="426" name="Google Shape;426;p27"/>
          <p:cNvSpPr txBox="1"/>
          <p:nvPr/>
        </p:nvSpPr>
        <p:spPr>
          <a:xfrm>
            <a:off x="5758362" y="3753089"/>
            <a:ext cx="159766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nilai relasi manusia dengan Tuhan</a:t>
            </a:r>
            <a:endParaRPr sz="800">
              <a:latin typeface="Arial"/>
              <a:ea typeface="Arial"/>
              <a:cs typeface="Arial"/>
              <a:sym typeface="Arial"/>
            </a:endParaRPr>
          </a:p>
        </p:txBody>
      </p:sp>
      <p:sp>
        <p:nvSpPr>
          <p:cNvPr id="427" name="Google Shape;427;p27"/>
          <p:cNvSpPr txBox="1"/>
          <p:nvPr/>
        </p:nvSpPr>
        <p:spPr>
          <a:xfrm>
            <a:off x="6308791" y="3279688"/>
            <a:ext cx="166370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nilai relasi manusia dengan semesta</a:t>
            </a:r>
            <a:endParaRPr sz="800">
              <a:latin typeface="Arial"/>
              <a:ea typeface="Arial"/>
              <a:cs typeface="Arial"/>
              <a:sym typeface="Arial"/>
            </a:endParaRPr>
          </a:p>
        </p:txBody>
      </p:sp>
      <p:sp>
        <p:nvSpPr>
          <p:cNvPr id="428" name="Google Shape;428;p27"/>
          <p:cNvSpPr txBox="1"/>
          <p:nvPr/>
        </p:nvSpPr>
        <p:spPr>
          <a:xfrm>
            <a:off x="6943555" y="2225429"/>
            <a:ext cx="185547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PERILAKU ATAU KEJADIAN</a:t>
            </a:r>
            <a:endParaRPr sz="1000">
              <a:latin typeface="Times New Roman"/>
              <a:ea typeface="Times New Roman"/>
              <a:cs typeface="Times New Roman"/>
              <a:sym typeface="Times New Roman"/>
            </a:endParaRPr>
          </a:p>
        </p:txBody>
      </p:sp>
      <p:sp>
        <p:nvSpPr>
          <p:cNvPr id="429" name="Google Shape;429;p27"/>
          <p:cNvSpPr txBox="1"/>
          <p:nvPr/>
        </p:nvSpPr>
        <p:spPr>
          <a:xfrm>
            <a:off x="5381783" y="4602731"/>
            <a:ext cx="3418204"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KEPERCAYAAN, NILAI DAN POLA PIKIR BERULANG</a:t>
            </a:r>
            <a:endParaRPr sz="1000">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33" name="Shape 433"/>
        <p:cNvGrpSpPr/>
        <p:nvPr/>
      </p:nvGrpSpPr>
      <p:grpSpPr>
        <a:xfrm>
          <a:off x="0" y="0"/>
          <a:ext cx="0" cy="0"/>
          <a:chOff x="0" y="0"/>
          <a:chExt cx="0" cy="0"/>
        </a:xfrm>
      </p:grpSpPr>
      <p:sp>
        <p:nvSpPr>
          <p:cNvPr id="434" name="Google Shape;434;p28"/>
          <p:cNvSpPr/>
          <p:nvPr/>
        </p:nvSpPr>
        <p:spPr>
          <a:xfrm>
            <a:off x="2290072" y="2146492"/>
            <a:ext cx="2276475" cy="152400"/>
          </a:xfrm>
          <a:custGeom>
            <a:rect b="b" l="l" r="r" t="t"/>
            <a:pathLst>
              <a:path extrusionOk="0" h="152400" w="2276475">
                <a:moveTo>
                  <a:pt x="2275956" y="152399"/>
                </a:moveTo>
                <a:lnTo>
                  <a:pt x="0" y="152399"/>
                </a:lnTo>
                <a:lnTo>
                  <a:pt x="0" y="0"/>
                </a:lnTo>
                <a:lnTo>
                  <a:pt x="2275956" y="0"/>
                </a:lnTo>
                <a:lnTo>
                  <a:pt x="2275956" y="15239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35" name="Google Shape;435;p28"/>
          <p:cNvSpPr txBox="1"/>
          <p:nvPr/>
        </p:nvSpPr>
        <p:spPr>
          <a:xfrm>
            <a:off x="2277372" y="1976313"/>
            <a:ext cx="2487295" cy="3302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000">
                <a:solidFill>
                  <a:srgbClr val="333333"/>
                </a:solidFill>
                <a:latin typeface="Arial"/>
                <a:ea typeface="Arial"/>
                <a:cs typeface="Arial"/>
                <a:sym typeface="Arial"/>
              </a:rPr>
              <a:t>“Ikan lompa ini milik bersama, namun hasil  sasi dilarang dijual oleh masyarakat adat</a:t>
            </a:r>
            <a:endParaRPr sz="1000">
              <a:latin typeface="Arial"/>
              <a:ea typeface="Arial"/>
              <a:cs typeface="Arial"/>
              <a:sym typeface="Arial"/>
            </a:endParaRPr>
          </a:p>
        </p:txBody>
      </p:sp>
      <p:grpSp>
        <p:nvGrpSpPr>
          <p:cNvPr id="436" name="Google Shape;436;p28"/>
          <p:cNvGrpSpPr/>
          <p:nvPr/>
        </p:nvGrpSpPr>
        <p:grpSpPr>
          <a:xfrm>
            <a:off x="210149" y="211799"/>
            <a:ext cx="8724265" cy="4719955"/>
            <a:chOff x="210149" y="211799"/>
            <a:chExt cx="8724265" cy="4719955"/>
          </a:xfrm>
        </p:grpSpPr>
        <p:sp>
          <p:nvSpPr>
            <p:cNvPr id="437" name="Google Shape;437;p28"/>
            <p:cNvSpPr/>
            <p:nvPr/>
          </p:nvSpPr>
          <p:spPr>
            <a:xfrm>
              <a:off x="210149" y="211799"/>
              <a:ext cx="8724265" cy="4719955"/>
            </a:xfrm>
            <a:custGeom>
              <a:rect b="b" l="l" r="r" t="t"/>
              <a:pathLst>
                <a:path extrusionOk="0" h="4719955" w="8724265">
                  <a:moveTo>
                    <a:pt x="0" y="0"/>
                  </a:moveTo>
                  <a:lnTo>
                    <a:pt x="8723682" y="0"/>
                  </a:lnTo>
                  <a:lnTo>
                    <a:pt x="8723682" y="4719890"/>
                  </a:lnTo>
                  <a:lnTo>
                    <a:pt x="0" y="4719890"/>
                  </a:lnTo>
                  <a:lnTo>
                    <a:pt x="0" y="0"/>
                  </a:lnTo>
                  <a:close/>
                </a:path>
              </a:pathLst>
            </a:custGeom>
            <a:noFill/>
            <a:ln cap="flat" cmpd="sng" w="38075">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38" name="Google Shape;438;p28"/>
            <p:cNvSpPr/>
            <p:nvPr/>
          </p:nvSpPr>
          <p:spPr>
            <a:xfrm>
              <a:off x="210149" y="2571744"/>
              <a:ext cx="8724265" cy="0"/>
            </a:xfrm>
            <a:custGeom>
              <a:rect b="b" l="l" r="r" t="t"/>
              <a:pathLst>
                <a:path extrusionOk="0" h="120000" w="8724265">
                  <a:moveTo>
                    <a:pt x="0" y="0"/>
                  </a:moveTo>
                  <a:lnTo>
                    <a:pt x="8723682" y="0"/>
                  </a:lnTo>
                </a:path>
              </a:pathLst>
            </a:custGeom>
            <a:noFill/>
            <a:ln cap="flat" cmpd="sng" w="28550">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439" name="Google Shape;439;p28"/>
          <p:cNvSpPr txBox="1"/>
          <p:nvPr/>
        </p:nvSpPr>
        <p:spPr>
          <a:xfrm>
            <a:off x="406123" y="366812"/>
            <a:ext cx="1153795" cy="546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400">
                <a:latin typeface="Times New Roman"/>
                <a:ea typeface="Times New Roman"/>
                <a:cs typeface="Times New Roman"/>
                <a:sym typeface="Times New Roman"/>
              </a:rPr>
              <a:t>APA</a:t>
            </a:r>
            <a:endParaRPr sz="1400">
              <a:latin typeface="Times New Roman"/>
              <a:ea typeface="Times New Roman"/>
              <a:cs typeface="Times New Roman"/>
              <a:sym typeface="Times New Roman"/>
            </a:endParaRPr>
          </a:p>
          <a:p>
            <a:pPr indent="0" lvl="0" marL="12700" marR="5080" rtl="0" algn="l">
              <a:lnSpc>
                <a:spcPct val="100000"/>
              </a:lnSpc>
              <a:spcBef>
                <a:spcPts val="15"/>
              </a:spcBef>
              <a:spcAft>
                <a:spcPts val="0"/>
              </a:spcAft>
              <a:buNone/>
            </a:pPr>
            <a:r>
              <a:rPr i="1" lang="en-US" sz="1000">
                <a:latin typeface="Times New Roman"/>
                <a:ea typeface="Times New Roman"/>
                <a:cs typeface="Times New Roman"/>
                <a:sym typeface="Times New Roman"/>
              </a:rPr>
              <a:t>(bentuk kearifan lokal  yang ditemui)</a:t>
            </a:r>
            <a:endParaRPr sz="1000">
              <a:latin typeface="Times New Roman"/>
              <a:ea typeface="Times New Roman"/>
              <a:cs typeface="Times New Roman"/>
              <a:sym typeface="Times New Roman"/>
            </a:endParaRPr>
          </a:p>
        </p:txBody>
      </p:sp>
      <p:sp>
        <p:nvSpPr>
          <p:cNvPr id="440" name="Google Shape;440;p28"/>
          <p:cNvSpPr txBox="1"/>
          <p:nvPr/>
        </p:nvSpPr>
        <p:spPr>
          <a:xfrm>
            <a:off x="406123" y="2786656"/>
            <a:ext cx="1111250" cy="6985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400">
                <a:latin typeface="Times New Roman"/>
                <a:ea typeface="Times New Roman"/>
                <a:cs typeface="Times New Roman"/>
                <a:sym typeface="Times New Roman"/>
              </a:rPr>
              <a:t>MENGAPA</a:t>
            </a:r>
            <a:endParaRPr sz="1400">
              <a:latin typeface="Times New Roman"/>
              <a:ea typeface="Times New Roman"/>
              <a:cs typeface="Times New Roman"/>
              <a:sym typeface="Times New Roman"/>
            </a:endParaRPr>
          </a:p>
          <a:p>
            <a:pPr indent="0" lvl="0" marL="12700" marR="5080" rtl="0" algn="just">
              <a:lnSpc>
                <a:spcPct val="100000"/>
              </a:lnSpc>
              <a:spcBef>
                <a:spcPts val="15"/>
              </a:spcBef>
              <a:spcAft>
                <a:spcPts val="0"/>
              </a:spcAft>
              <a:buNone/>
            </a:pPr>
            <a:r>
              <a:rPr i="1" lang="en-US" sz="1000">
                <a:latin typeface="Times New Roman"/>
                <a:ea typeface="Times New Roman"/>
                <a:cs typeface="Times New Roman"/>
                <a:sym typeface="Times New Roman"/>
              </a:rPr>
              <a:t>(makna / asal muasal  dari bentuk kearifan  lokal yang ditemui</a:t>
            </a:r>
            <a:r>
              <a:rPr lang="en-US" sz="1000">
                <a:latin typeface="Arial"/>
                <a:ea typeface="Arial"/>
                <a:cs typeface="Arial"/>
                <a:sym typeface="Arial"/>
              </a:rPr>
              <a:t>)</a:t>
            </a:r>
            <a:endParaRPr sz="1000">
              <a:latin typeface="Arial"/>
              <a:ea typeface="Arial"/>
              <a:cs typeface="Arial"/>
              <a:sym typeface="Arial"/>
            </a:endParaRPr>
          </a:p>
        </p:txBody>
      </p:sp>
      <p:sp>
        <p:nvSpPr>
          <p:cNvPr id="441" name="Google Shape;441;p28"/>
          <p:cNvSpPr txBox="1"/>
          <p:nvPr/>
        </p:nvSpPr>
        <p:spPr>
          <a:xfrm>
            <a:off x="6943555" y="2225429"/>
            <a:ext cx="185547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PERILAKU ATAU KEJADIAN</a:t>
            </a:r>
            <a:endParaRPr sz="1000">
              <a:latin typeface="Times New Roman"/>
              <a:ea typeface="Times New Roman"/>
              <a:cs typeface="Times New Roman"/>
              <a:sym typeface="Times New Roman"/>
            </a:endParaRPr>
          </a:p>
        </p:txBody>
      </p:sp>
      <p:sp>
        <p:nvSpPr>
          <p:cNvPr id="442" name="Google Shape;442;p28"/>
          <p:cNvSpPr txBox="1"/>
          <p:nvPr/>
        </p:nvSpPr>
        <p:spPr>
          <a:xfrm>
            <a:off x="5381783" y="4602731"/>
            <a:ext cx="3418204"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KEPERCAYAAN, NILAI DAN POLA PIKIR BERULANG</a:t>
            </a:r>
            <a:endParaRPr sz="1000">
              <a:latin typeface="Times New Roman"/>
              <a:ea typeface="Times New Roman"/>
              <a:cs typeface="Times New Roman"/>
              <a:sym typeface="Times New Roman"/>
            </a:endParaRPr>
          </a:p>
        </p:txBody>
      </p:sp>
      <p:sp>
        <p:nvSpPr>
          <p:cNvPr id="443" name="Google Shape;443;p28"/>
          <p:cNvSpPr txBox="1"/>
          <p:nvPr/>
        </p:nvSpPr>
        <p:spPr>
          <a:xfrm>
            <a:off x="8149783" y="300899"/>
            <a:ext cx="720725" cy="339090"/>
          </a:xfrm>
          <a:prstGeom prst="rect">
            <a:avLst/>
          </a:prstGeom>
          <a:solidFill>
            <a:srgbClr val="1A9987"/>
          </a:solidFill>
          <a:ln>
            <a:noFill/>
          </a:ln>
        </p:spPr>
        <p:txBody>
          <a:bodyPr anchorCtr="0" anchor="t" bIns="0" lIns="0" spcFirstLastPara="1" rIns="0" wrap="square" tIns="80625">
            <a:spAutoFit/>
          </a:bodyPr>
          <a:lstStyle/>
          <a:p>
            <a:pPr indent="0" lvl="0" marL="142875" marR="0" rtl="0" algn="l">
              <a:lnSpc>
                <a:spcPct val="100000"/>
              </a:lnSpc>
              <a:spcBef>
                <a:spcPts val="0"/>
              </a:spcBef>
              <a:spcAft>
                <a:spcPts val="0"/>
              </a:spcAft>
              <a:buNone/>
            </a:pPr>
            <a:r>
              <a:rPr b="1" lang="en-US" sz="1000">
                <a:solidFill>
                  <a:srgbClr val="EFEFEF"/>
                </a:solidFill>
                <a:latin typeface="Times New Roman"/>
                <a:ea typeface="Times New Roman"/>
                <a:cs typeface="Times New Roman"/>
                <a:sym typeface="Times New Roman"/>
              </a:rPr>
              <a:t>Contoh</a:t>
            </a:r>
            <a:endParaRPr sz="1000">
              <a:latin typeface="Times New Roman"/>
              <a:ea typeface="Times New Roman"/>
              <a:cs typeface="Times New Roman"/>
              <a:sym typeface="Times New Roman"/>
            </a:endParaRPr>
          </a:p>
        </p:txBody>
      </p:sp>
      <p:sp>
        <p:nvSpPr>
          <p:cNvPr id="444" name="Google Shape;444;p28"/>
          <p:cNvSpPr/>
          <p:nvPr/>
        </p:nvSpPr>
        <p:spPr>
          <a:xfrm>
            <a:off x="2985839" y="749493"/>
            <a:ext cx="2774315" cy="160020"/>
          </a:xfrm>
          <a:custGeom>
            <a:rect b="b" l="l" r="r" t="t"/>
            <a:pathLst>
              <a:path extrusionOk="0" h="160019" w="2774315">
                <a:moveTo>
                  <a:pt x="2774192" y="160019"/>
                </a:moveTo>
                <a:lnTo>
                  <a:pt x="0" y="160019"/>
                </a:lnTo>
                <a:lnTo>
                  <a:pt x="0" y="0"/>
                </a:lnTo>
                <a:lnTo>
                  <a:pt x="2774192" y="0"/>
                </a:lnTo>
                <a:lnTo>
                  <a:pt x="2774192" y="16001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45" name="Google Shape;445;p28"/>
          <p:cNvSpPr txBox="1"/>
          <p:nvPr/>
        </p:nvSpPr>
        <p:spPr>
          <a:xfrm>
            <a:off x="2507069" y="290144"/>
            <a:ext cx="3265804" cy="626745"/>
          </a:xfrm>
          <a:prstGeom prst="rect">
            <a:avLst/>
          </a:prstGeom>
          <a:noFill/>
          <a:ln>
            <a:noFill/>
          </a:ln>
        </p:spPr>
        <p:txBody>
          <a:bodyPr anchorCtr="0" anchor="t" bIns="0" lIns="0" spcFirstLastPara="1" rIns="0" wrap="square" tIns="12700">
            <a:spAutoFit/>
          </a:bodyPr>
          <a:lstStyle/>
          <a:p>
            <a:pPr indent="0" lvl="0" marL="1403985" marR="0" rtl="0" algn="l">
              <a:lnSpc>
                <a:spcPct val="100000"/>
              </a:lnSpc>
              <a:spcBef>
                <a:spcPts val="0"/>
              </a:spcBef>
              <a:spcAft>
                <a:spcPts val="0"/>
              </a:spcAft>
              <a:buNone/>
            </a:pPr>
            <a:r>
              <a:rPr lang="en-US" sz="1000">
                <a:latin typeface="Arial"/>
                <a:ea typeface="Arial"/>
                <a:cs typeface="Arial"/>
                <a:sym typeface="Arial"/>
              </a:rPr>
              <a:t>TRADISI SASI LAUT</a:t>
            </a:r>
            <a:endParaRPr sz="1000">
              <a:latin typeface="Arial"/>
              <a:ea typeface="Arial"/>
              <a:cs typeface="Arial"/>
              <a:sym typeface="Arial"/>
            </a:endParaRPr>
          </a:p>
          <a:p>
            <a:pPr indent="0" lvl="0" marL="583565" marR="0" rtl="0" algn="l">
              <a:lnSpc>
                <a:spcPct val="100000"/>
              </a:lnSpc>
              <a:spcBef>
                <a:spcPts val="1015"/>
              </a:spcBef>
              <a:spcAft>
                <a:spcPts val="0"/>
              </a:spcAft>
              <a:buNone/>
            </a:pPr>
            <a:r>
              <a:rPr lang="en-US" sz="1050">
                <a:solidFill>
                  <a:srgbClr val="333333"/>
                </a:solidFill>
                <a:latin typeface="Arial"/>
                <a:ea typeface="Arial"/>
                <a:cs typeface="Arial"/>
                <a:sym typeface="Arial"/>
              </a:rPr>
              <a:t>Sasi laut merupakan peraturan adat dimana</a:t>
            </a:r>
            <a:endParaRPr sz="1050">
              <a:latin typeface="Arial"/>
              <a:ea typeface="Arial"/>
              <a:cs typeface="Arial"/>
              <a:sym typeface="Arial"/>
            </a:endParaRPr>
          </a:p>
          <a:p>
            <a:pPr indent="0" lvl="0" marL="12700" marR="0" rtl="0" algn="l">
              <a:lnSpc>
                <a:spcPct val="100000"/>
              </a:lnSpc>
              <a:spcBef>
                <a:spcPts val="0"/>
              </a:spcBef>
              <a:spcAft>
                <a:spcPts val="0"/>
              </a:spcAft>
              <a:buNone/>
            </a:pPr>
            <a:r>
              <a:rPr lang="en-US" sz="1050" u="sng">
                <a:solidFill>
                  <a:srgbClr val="333333"/>
                </a:solidFill>
                <a:latin typeface="Times New Roman"/>
                <a:ea typeface="Times New Roman"/>
                <a:cs typeface="Times New Roman"/>
                <a:sym typeface="Times New Roman"/>
              </a:rPr>
              <a:t> 	</a:t>
            </a:r>
            <a:r>
              <a:rPr lang="en-US" sz="1050">
                <a:solidFill>
                  <a:srgbClr val="333333"/>
                </a:solidFill>
                <a:latin typeface="Times New Roman"/>
                <a:ea typeface="Times New Roman"/>
                <a:cs typeface="Times New Roman"/>
                <a:sym typeface="Times New Roman"/>
              </a:rPr>
              <a:t>	</a:t>
            </a:r>
            <a:r>
              <a:rPr lang="en-US" sz="1050">
                <a:solidFill>
                  <a:srgbClr val="333333"/>
                </a:solidFill>
                <a:latin typeface="Arial"/>
                <a:ea typeface="Arial"/>
                <a:cs typeface="Arial"/>
                <a:sym typeface="Arial"/>
              </a:rPr>
              <a:t>masyarakat dilarang mengambil hasil laut yang</a:t>
            </a:r>
            <a:endParaRPr sz="1050">
              <a:latin typeface="Arial"/>
              <a:ea typeface="Arial"/>
              <a:cs typeface="Arial"/>
              <a:sym typeface="Arial"/>
            </a:endParaRPr>
          </a:p>
        </p:txBody>
      </p:sp>
      <p:sp>
        <p:nvSpPr>
          <p:cNvPr id="446" name="Google Shape;446;p28"/>
          <p:cNvSpPr/>
          <p:nvPr/>
        </p:nvSpPr>
        <p:spPr>
          <a:xfrm>
            <a:off x="3005775" y="909512"/>
            <a:ext cx="2734945" cy="160020"/>
          </a:xfrm>
          <a:custGeom>
            <a:rect b="b" l="l" r="r" t="t"/>
            <a:pathLst>
              <a:path extrusionOk="0" h="160019" w="2734945">
                <a:moveTo>
                  <a:pt x="2734321" y="160019"/>
                </a:moveTo>
                <a:lnTo>
                  <a:pt x="0" y="160019"/>
                </a:lnTo>
                <a:lnTo>
                  <a:pt x="0" y="0"/>
                </a:lnTo>
                <a:lnTo>
                  <a:pt x="2734321" y="0"/>
                </a:lnTo>
                <a:lnTo>
                  <a:pt x="2734321" y="16001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47" name="Google Shape;447;p28"/>
          <p:cNvSpPr txBox="1"/>
          <p:nvPr/>
        </p:nvSpPr>
        <p:spPr>
          <a:xfrm>
            <a:off x="2993075" y="891478"/>
            <a:ext cx="2760345" cy="1854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50">
                <a:solidFill>
                  <a:srgbClr val="333333"/>
                </a:solidFill>
                <a:latin typeface="Arial"/>
                <a:ea typeface="Arial"/>
                <a:cs typeface="Arial"/>
                <a:sym typeface="Arial"/>
              </a:rPr>
              <a:t>ditentukan di suatu wilayah adat dalam jangka</a:t>
            </a:r>
            <a:endParaRPr sz="1050">
              <a:latin typeface="Arial"/>
              <a:ea typeface="Arial"/>
              <a:cs typeface="Arial"/>
              <a:sym typeface="Arial"/>
            </a:endParaRPr>
          </a:p>
        </p:txBody>
      </p:sp>
      <p:sp>
        <p:nvSpPr>
          <p:cNvPr id="448" name="Google Shape;448;p28"/>
          <p:cNvSpPr/>
          <p:nvPr/>
        </p:nvSpPr>
        <p:spPr>
          <a:xfrm>
            <a:off x="2901629" y="1069532"/>
            <a:ext cx="2943225" cy="160020"/>
          </a:xfrm>
          <a:custGeom>
            <a:rect b="b" l="l" r="r" t="t"/>
            <a:pathLst>
              <a:path extrusionOk="0" h="160019" w="2943225">
                <a:moveTo>
                  <a:pt x="2942613" y="160019"/>
                </a:moveTo>
                <a:lnTo>
                  <a:pt x="0" y="160019"/>
                </a:lnTo>
                <a:lnTo>
                  <a:pt x="0" y="0"/>
                </a:lnTo>
                <a:lnTo>
                  <a:pt x="2942613" y="0"/>
                </a:lnTo>
                <a:lnTo>
                  <a:pt x="2942613" y="16001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49" name="Google Shape;449;p28"/>
          <p:cNvSpPr txBox="1"/>
          <p:nvPr/>
        </p:nvSpPr>
        <p:spPr>
          <a:xfrm>
            <a:off x="2888929" y="1051498"/>
            <a:ext cx="2968625" cy="1854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50">
                <a:solidFill>
                  <a:srgbClr val="333333"/>
                </a:solidFill>
                <a:latin typeface="Arial"/>
                <a:ea typeface="Arial"/>
                <a:cs typeface="Arial"/>
                <a:sym typeface="Arial"/>
              </a:rPr>
              <a:t>waktu tertentu hingga ritual pembukaan Sasi tiba.</a:t>
            </a:r>
            <a:endParaRPr sz="1050">
              <a:latin typeface="Arial"/>
              <a:ea typeface="Arial"/>
              <a:cs typeface="Arial"/>
              <a:sym typeface="Arial"/>
            </a:endParaRPr>
          </a:p>
        </p:txBody>
      </p:sp>
      <p:sp>
        <p:nvSpPr>
          <p:cNvPr id="450" name="Google Shape;450;p28"/>
          <p:cNvSpPr/>
          <p:nvPr/>
        </p:nvSpPr>
        <p:spPr>
          <a:xfrm>
            <a:off x="2581618" y="3210343"/>
            <a:ext cx="2037080" cy="320040"/>
          </a:xfrm>
          <a:custGeom>
            <a:rect b="b" l="l" r="r" t="t"/>
            <a:pathLst>
              <a:path extrusionOk="0" h="320039" w="2037079">
                <a:moveTo>
                  <a:pt x="2036635" y="160020"/>
                </a:moveTo>
                <a:lnTo>
                  <a:pt x="1690992" y="160020"/>
                </a:lnTo>
                <a:lnTo>
                  <a:pt x="1690992" y="0"/>
                </a:lnTo>
                <a:lnTo>
                  <a:pt x="345643" y="0"/>
                </a:lnTo>
                <a:lnTo>
                  <a:pt x="345643" y="160020"/>
                </a:lnTo>
                <a:lnTo>
                  <a:pt x="0" y="160020"/>
                </a:lnTo>
                <a:lnTo>
                  <a:pt x="0" y="320040"/>
                </a:lnTo>
                <a:lnTo>
                  <a:pt x="2036635" y="320040"/>
                </a:lnTo>
                <a:lnTo>
                  <a:pt x="2036635" y="16002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51" name="Google Shape;451;p28"/>
          <p:cNvSpPr txBox="1"/>
          <p:nvPr/>
        </p:nvSpPr>
        <p:spPr>
          <a:xfrm>
            <a:off x="2568923" y="3032283"/>
            <a:ext cx="2063114" cy="505459"/>
          </a:xfrm>
          <a:prstGeom prst="rect">
            <a:avLst/>
          </a:prstGeom>
          <a:noFill/>
          <a:ln>
            <a:noFill/>
          </a:ln>
        </p:spPr>
        <p:txBody>
          <a:bodyPr anchorCtr="0" anchor="t" bIns="0" lIns="0" spcFirstLastPara="1" rIns="0" wrap="square" tIns="12700">
            <a:spAutoFit/>
          </a:bodyPr>
          <a:lstStyle/>
          <a:p>
            <a:pPr indent="-635" lvl="0" marL="12700" marR="5080" rtl="0" algn="ctr">
              <a:lnSpc>
                <a:spcPct val="100000"/>
              </a:lnSpc>
              <a:spcBef>
                <a:spcPts val="0"/>
              </a:spcBef>
              <a:spcAft>
                <a:spcPts val="0"/>
              </a:spcAft>
              <a:buNone/>
            </a:pPr>
            <a:r>
              <a:rPr lang="en-US" sz="1050">
                <a:solidFill>
                  <a:srgbClr val="333333"/>
                </a:solidFill>
                <a:latin typeface="Arial"/>
                <a:ea typeface="Arial"/>
                <a:cs typeface="Arial"/>
                <a:sym typeface="Arial"/>
              </a:rPr>
              <a:t>Relasi manusia dengan semesta:  menjaga kelangsungan  lingkungan sebagai penghormatan</a:t>
            </a:r>
            <a:endParaRPr sz="1050">
              <a:latin typeface="Arial"/>
              <a:ea typeface="Arial"/>
              <a:cs typeface="Arial"/>
              <a:sym typeface="Arial"/>
            </a:endParaRPr>
          </a:p>
        </p:txBody>
      </p:sp>
      <p:sp>
        <p:nvSpPr>
          <p:cNvPr id="452" name="Google Shape;452;p28"/>
          <p:cNvSpPr/>
          <p:nvPr/>
        </p:nvSpPr>
        <p:spPr>
          <a:xfrm>
            <a:off x="2767778" y="3530377"/>
            <a:ext cx="1664335" cy="160020"/>
          </a:xfrm>
          <a:custGeom>
            <a:rect b="b" l="l" r="r" t="t"/>
            <a:pathLst>
              <a:path extrusionOk="0" h="160020" w="1664335">
                <a:moveTo>
                  <a:pt x="1664328" y="160019"/>
                </a:moveTo>
                <a:lnTo>
                  <a:pt x="0" y="160019"/>
                </a:lnTo>
                <a:lnTo>
                  <a:pt x="0" y="0"/>
                </a:lnTo>
                <a:lnTo>
                  <a:pt x="1664328" y="0"/>
                </a:lnTo>
                <a:lnTo>
                  <a:pt x="1664328" y="16001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53" name="Google Shape;453;p28"/>
          <p:cNvSpPr txBox="1"/>
          <p:nvPr/>
        </p:nvSpPr>
        <p:spPr>
          <a:xfrm>
            <a:off x="2755078" y="3512342"/>
            <a:ext cx="1689735" cy="1854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50">
                <a:solidFill>
                  <a:srgbClr val="333333"/>
                </a:solidFill>
                <a:latin typeface="Arial"/>
                <a:ea typeface="Arial"/>
                <a:cs typeface="Arial"/>
                <a:sym typeface="Arial"/>
              </a:rPr>
              <a:t>terhadap alam yang menjadi</a:t>
            </a:r>
            <a:endParaRPr sz="1050">
              <a:latin typeface="Arial"/>
              <a:ea typeface="Arial"/>
              <a:cs typeface="Arial"/>
              <a:sym typeface="Arial"/>
            </a:endParaRPr>
          </a:p>
        </p:txBody>
      </p:sp>
      <p:sp>
        <p:nvSpPr>
          <p:cNvPr id="454" name="Google Shape;454;p28"/>
          <p:cNvSpPr/>
          <p:nvPr/>
        </p:nvSpPr>
        <p:spPr>
          <a:xfrm>
            <a:off x="2741975" y="3690396"/>
            <a:ext cx="1716405" cy="160020"/>
          </a:xfrm>
          <a:custGeom>
            <a:rect b="b" l="l" r="r" t="t"/>
            <a:pathLst>
              <a:path extrusionOk="0" h="160020" w="1716404">
                <a:moveTo>
                  <a:pt x="1715934" y="160019"/>
                </a:moveTo>
                <a:lnTo>
                  <a:pt x="0" y="160019"/>
                </a:lnTo>
                <a:lnTo>
                  <a:pt x="0" y="0"/>
                </a:lnTo>
                <a:lnTo>
                  <a:pt x="1715934" y="0"/>
                </a:lnTo>
                <a:lnTo>
                  <a:pt x="1715934" y="16001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55" name="Google Shape;455;p28"/>
          <p:cNvSpPr txBox="1"/>
          <p:nvPr/>
        </p:nvSpPr>
        <p:spPr>
          <a:xfrm>
            <a:off x="2729275" y="3672362"/>
            <a:ext cx="1741805" cy="1854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50">
                <a:solidFill>
                  <a:srgbClr val="333333"/>
                </a:solidFill>
                <a:latin typeface="Arial"/>
                <a:ea typeface="Arial"/>
                <a:cs typeface="Arial"/>
                <a:sym typeface="Arial"/>
              </a:rPr>
              <a:t>sumber penghidupan mereka</a:t>
            </a:r>
            <a:endParaRPr sz="1050">
              <a:latin typeface="Arial"/>
              <a:ea typeface="Arial"/>
              <a:cs typeface="Arial"/>
              <a:sym typeface="Arial"/>
            </a:endParaRPr>
          </a:p>
        </p:txBody>
      </p:sp>
      <p:sp>
        <p:nvSpPr>
          <p:cNvPr id="456" name="Google Shape;456;p28"/>
          <p:cNvSpPr txBox="1"/>
          <p:nvPr/>
        </p:nvSpPr>
        <p:spPr>
          <a:xfrm>
            <a:off x="4812388" y="1683896"/>
            <a:ext cx="1069975" cy="330200"/>
          </a:xfrm>
          <a:prstGeom prst="rect">
            <a:avLst/>
          </a:prstGeom>
          <a:noFill/>
          <a:ln>
            <a:noFill/>
          </a:ln>
        </p:spPr>
        <p:txBody>
          <a:bodyPr anchorCtr="0" anchor="t" bIns="0" lIns="0" spcFirstLastPara="1" rIns="0" wrap="square" tIns="12700">
            <a:spAutoFit/>
          </a:bodyPr>
          <a:lstStyle/>
          <a:p>
            <a:pPr indent="-219075" lvl="0" marL="231140" marR="5080" rtl="0" algn="l">
              <a:lnSpc>
                <a:spcPct val="100000"/>
              </a:lnSpc>
              <a:spcBef>
                <a:spcPts val="0"/>
              </a:spcBef>
              <a:spcAft>
                <a:spcPts val="0"/>
              </a:spcAft>
              <a:buNone/>
            </a:pPr>
            <a:r>
              <a:rPr lang="en-US" sz="1000">
                <a:latin typeface="Arial"/>
                <a:ea typeface="Arial"/>
                <a:cs typeface="Arial"/>
                <a:sym typeface="Arial"/>
              </a:rPr>
              <a:t>Praktik konservasi  tradisional</a:t>
            </a:r>
            <a:endParaRPr sz="1000">
              <a:latin typeface="Arial"/>
              <a:ea typeface="Arial"/>
              <a:cs typeface="Arial"/>
              <a:sym typeface="Arial"/>
            </a:endParaRPr>
          </a:p>
        </p:txBody>
      </p:sp>
      <p:sp>
        <p:nvSpPr>
          <p:cNvPr id="457" name="Google Shape;457;p28"/>
          <p:cNvSpPr txBox="1"/>
          <p:nvPr/>
        </p:nvSpPr>
        <p:spPr>
          <a:xfrm>
            <a:off x="5071771" y="3157991"/>
            <a:ext cx="1192530" cy="482600"/>
          </a:xfrm>
          <a:prstGeom prst="rect">
            <a:avLst/>
          </a:prstGeom>
          <a:noFill/>
          <a:ln>
            <a:noFill/>
          </a:ln>
        </p:spPr>
        <p:txBody>
          <a:bodyPr anchorCtr="0" anchor="t" bIns="0" lIns="0" spcFirstLastPara="1" rIns="0" wrap="square" tIns="12700">
            <a:spAutoFit/>
          </a:bodyPr>
          <a:lstStyle/>
          <a:p>
            <a:pPr indent="0" lvl="0" marL="12700" marR="5080" rtl="0" algn="ctr">
              <a:lnSpc>
                <a:spcPct val="100000"/>
              </a:lnSpc>
              <a:spcBef>
                <a:spcPts val="0"/>
              </a:spcBef>
              <a:spcAft>
                <a:spcPts val="0"/>
              </a:spcAft>
              <a:buNone/>
            </a:pPr>
            <a:r>
              <a:rPr lang="en-US" sz="1000">
                <a:latin typeface="Arial"/>
                <a:ea typeface="Arial"/>
                <a:cs typeface="Arial"/>
                <a:sym typeface="Arial"/>
              </a:rPr>
              <a:t>Pelestarian alam dan  menjaga populasi  sumber daya laut</a:t>
            </a:r>
            <a:endParaRPr sz="1000">
              <a:latin typeface="Arial"/>
              <a:ea typeface="Arial"/>
              <a:cs typeface="Arial"/>
              <a:sym typeface="Arial"/>
            </a:endParaRPr>
          </a:p>
        </p:txBody>
      </p:sp>
      <p:sp>
        <p:nvSpPr>
          <p:cNvPr id="458" name="Google Shape;458;p28"/>
          <p:cNvSpPr/>
          <p:nvPr/>
        </p:nvSpPr>
        <p:spPr>
          <a:xfrm>
            <a:off x="6828104" y="3335794"/>
            <a:ext cx="1507490" cy="320040"/>
          </a:xfrm>
          <a:custGeom>
            <a:rect b="b" l="l" r="r" t="t"/>
            <a:pathLst>
              <a:path extrusionOk="0" h="320039" w="1507490">
                <a:moveTo>
                  <a:pt x="1506969" y="160020"/>
                </a:moveTo>
                <a:lnTo>
                  <a:pt x="1400429" y="160020"/>
                </a:lnTo>
                <a:lnTo>
                  <a:pt x="1400429" y="0"/>
                </a:lnTo>
                <a:lnTo>
                  <a:pt x="0" y="0"/>
                </a:lnTo>
                <a:lnTo>
                  <a:pt x="0" y="160020"/>
                </a:lnTo>
                <a:lnTo>
                  <a:pt x="0" y="320040"/>
                </a:lnTo>
                <a:lnTo>
                  <a:pt x="1506969" y="320040"/>
                </a:lnTo>
                <a:lnTo>
                  <a:pt x="1506969" y="16002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59" name="Google Shape;459;p28"/>
          <p:cNvSpPr txBox="1"/>
          <p:nvPr/>
        </p:nvSpPr>
        <p:spPr>
          <a:xfrm>
            <a:off x="6815406" y="3157737"/>
            <a:ext cx="1532890" cy="505459"/>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050">
                <a:solidFill>
                  <a:srgbClr val="333333"/>
                </a:solidFill>
                <a:latin typeface="Arial"/>
                <a:ea typeface="Arial"/>
                <a:cs typeface="Arial"/>
                <a:sym typeface="Arial"/>
              </a:rPr>
              <a:t>sumber daya laut yang  dilindungi punya cukup  waktu untuk berkembang</a:t>
            </a:r>
            <a:endParaRPr sz="1050">
              <a:latin typeface="Arial"/>
              <a:ea typeface="Arial"/>
              <a:cs typeface="Arial"/>
              <a:sym typeface="Arial"/>
            </a:endParaRPr>
          </a:p>
        </p:txBody>
      </p:sp>
      <p:sp>
        <p:nvSpPr>
          <p:cNvPr id="460" name="Google Shape;460;p28"/>
          <p:cNvSpPr/>
          <p:nvPr/>
        </p:nvSpPr>
        <p:spPr>
          <a:xfrm>
            <a:off x="6828106" y="3655830"/>
            <a:ext cx="1009650" cy="160020"/>
          </a:xfrm>
          <a:custGeom>
            <a:rect b="b" l="l" r="r" t="t"/>
            <a:pathLst>
              <a:path extrusionOk="0" h="160020" w="1009650">
                <a:moveTo>
                  <a:pt x="1009057" y="160019"/>
                </a:moveTo>
                <a:lnTo>
                  <a:pt x="0" y="160019"/>
                </a:lnTo>
                <a:lnTo>
                  <a:pt x="0" y="0"/>
                </a:lnTo>
                <a:lnTo>
                  <a:pt x="1009057" y="0"/>
                </a:lnTo>
                <a:lnTo>
                  <a:pt x="1009057" y="16001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61" name="Google Shape;461;p28"/>
          <p:cNvSpPr txBox="1"/>
          <p:nvPr/>
        </p:nvSpPr>
        <p:spPr>
          <a:xfrm>
            <a:off x="6815406" y="3637796"/>
            <a:ext cx="1035050" cy="1854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50">
                <a:solidFill>
                  <a:srgbClr val="333333"/>
                </a:solidFill>
                <a:latin typeface="Arial"/>
                <a:ea typeface="Arial"/>
                <a:cs typeface="Arial"/>
                <a:sym typeface="Arial"/>
              </a:rPr>
              <a:t>biak dengan baik</a:t>
            </a:r>
            <a:endParaRPr sz="1050">
              <a:latin typeface="Arial"/>
              <a:ea typeface="Arial"/>
              <a:cs typeface="Arial"/>
              <a:sym typeface="Arial"/>
            </a:endParaRPr>
          </a:p>
        </p:txBody>
      </p:sp>
      <p:sp>
        <p:nvSpPr>
          <p:cNvPr id="462" name="Google Shape;462;p28"/>
          <p:cNvSpPr/>
          <p:nvPr/>
        </p:nvSpPr>
        <p:spPr>
          <a:xfrm>
            <a:off x="6828104" y="3815854"/>
            <a:ext cx="1438910" cy="320040"/>
          </a:xfrm>
          <a:custGeom>
            <a:rect b="b" l="l" r="r" t="t"/>
            <a:pathLst>
              <a:path extrusionOk="0" h="320039" w="1438909">
                <a:moveTo>
                  <a:pt x="1438694" y="0"/>
                </a:moveTo>
                <a:lnTo>
                  <a:pt x="0" y="0"/>
                </a:lnTo>
                <a:lnTo>
                  <a:pt x="0" y="160020"/>
                </a:lnTo>
                <a:lnTo>
                  <a:pt x="0" y="320040"/>
                </a:lnTo>
                <a:lnTo>
                  <a:pt x="1063993" y="320040"/>
                </a:lnTo>
                <a:lnTo>
                  <a:pt x="1063993" y="160020"/>
                </a:lnTo>
                <a:lnTo>
                  <a:pt x="1438694" y="160020"/>
                </a:lnTo>
                <a:lnTo>
                  <a:pt x="1438694"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63" name="Google Shape;463;p28"/>
          <p:cNvSpPr txBox="1"/>
          <p:nvPr/>
        </p:nvSpPr>
        <p:spPr>
          <a:xfrm>
            <a:off x="6815406" y="3797816"/>
            <a:ext cx="1464945" cy="34544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050">
                <a:solidFill>
                  <a:srgbClr val="333333"/>
                </a:solidFill>
                <a:latin typeface="Arial"/>
                <a:ea typeface="Arial"/>
                <a:cs typeface="Arial"/>
                <a:sym typeface="Arial"/>
              </a:rPr>
              <a:t>sehingga hasil panennya  akan lebih banyak</a:t>
            </a:r>
            <a:endParaRPr sz="1050">
              <a:latin typeface="Arial"/>
              <a:ea typeface="Arial"/>
              <a:cs typeface="Arial"/>
              <a:sym typeface="Arial"/>
            </a:endParaRPr>
          </a:p>
        </p:txBody>
      </p:sp>
      <p:sp>
        <p:nvSpPr>
          <p:cNvPr id="464" name="Google Shape;464;p28"/>
          <p:cNvSpPr/>
          <p:nvPr/>
        </p:nvSpPr>
        <p:spPr>
          <a:xfrm>
            <a:off x="659739" y="1150721"/>
            <a:ext cx="2009775" cy="320040"/>
          </a:xfrm>
          <a:custGeom>
            <a:rect b="b" l="l" r="r" t="t"/>
            <a:pathLst>
              <a:path extrusionOk="0" h="320040" w="2009775">
                <a:moveTo>
                  <a:pt x="2009698" y="160020"/>
                </a:moveTo>
                <a:lnTo>
                  <a:pt x="1967166" y="160020"/>
                </a:lnTo>
                <a:lnTo>
                  <a:pt x="1967166" y="0"/>
                </a:lnTo>
                <a:lnTo>
                  <a:pt x="42532" y="0"/>
                </a:lnTo>
                <a:lnTo>
                  <a:pt x="42532" y="160020"/>
                </a:lnTo>
                <a:lnTo>
                  <a:pt x="0" y="160020"/>
                </a:lnTo>
                <a:lnTo>
                  <a:pt x="0" y="320040"/>
                </a:lnTo>
                <a:lnTo>
                  <a:pt x="2009698" y="320040"/>
                </a:lnTo>
                <a:lnTo>
                  <a:pt x="2009698" y="16002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65" name="Google Shape;465;p28"/>
          <p:cNvSpPr txBox="1"/>
          <p:nvPr/>
        </p:nvSpPr>
        <p:spPr>
          <a:xfrm>
            <a:off x="647043" y="972664"/>
            <a:ext cx="2035810" cy="505459"/>
          </a:xfrm>
          <a:prstGeom prst="rect">
            <a:avLst/>
          </a:prstGeom>
          <a:noFill/>
          <a:ln>
            <a:noFill/>
          </a:ln>
        </p:spPr>
        <p:txBody>
          <a:bodyPr anchorCtr="0" anchor="t" bIns="0" lIns="0" spcFirstLastPara="1" rIns="0" wrap="square" tIns="12700">
            <a:spAutoFit/>
          </a:bodyPr>
          <a:lstStyle/>
          <a:p>
            <a:pPr indent="58419" lvl="0" marL="12700" marR="5080" rtl="0" algn="just">
              <a:lnSpc>
                <a:spcPct val="100000"/>
              </a:lnSpc>
              <a:spcBef>
                <a:spcPts val="0"/>
              </a:spcBef>
              <a:spcAft>
                <a:spcPts val="0"/>
              </a:spcAft>
              <a:buNone/>
            </a:pPr>
            <a:r>
              <a:rPr lang="en-US" sz="1050">
                <a:solidFill>
                  <a:srgbClr val="333333"/>
                </a:solidFill>
                <a:latin typeface="Arial"/>
                <a:ea typeface="Arial"/>
                <a:cs typeface="Arial"/>
                <a:sym typeface="Arial"/>
              </a:rPr>
              <a:t>tradisi tutup Sasi dilakukan dari  bulan April hingga September di  kawasan yang dijaga oleh kewang,</a:t>
            </a:r>
            <a:endParaRPr sz="1050">
              <a:latin typeface="Arial"/>
              <a:ea typeface="Arial"/>
              <a:cs typeface="Arial"/>
              <a:sym typeface="Arial"/>
            </a:endParaRPr>
          </a:p>
        </p:txBody>
      </p:sp>
      <p:sp>
        <p:nvSpPr>
          <p:cNvPr id="466" name="Google Shape;466;p28"/>
          <p:cNvSpPr/>
          <p:nvPr/>
        </p:nvSpPr>
        <p:spPr>
          <a:xfrm>
            <a:off x="544730" y="1470757"/>
            <a:ext cx="2240280" cy="160020"/>
          </a:xfrm>
          <a:custGeom>
            <a:rect b="b" l="l" r="r" t="t"/>
            <a:pathLst>
              <a:path extrusionOk="0" h="160019" w="2240280">
                <a:moveTo>
                  <a:pt x="2239732" y="160019"/>
                </a:moveTo>
                <a:lnTo>
                  <a:pt x="0" y="160019"/>
                </a:lnTo>
                <a:lnTo>
                  <a:pt x="0" y="0"/>
                </a:lnTo>
                <a:lnTo>
                  <a:pt x="2239732" y="0"/>
                </a:lnTo>
                <a:lnTo>
                  <a:pt x="2239732" y="16001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67" name="Google Shape;467;p28"/>
          <p:cNvSpPr txBox="1"/>
          <p:nvPr/>
        </p:nvSpPr>
        <p:spPr>
          <a:xfrm>
            <a:off x="532030" y="1452723"/>
            <a:ext cx="2265680" cy="1854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50">
                <a:solidFill>
                  <a:srgbClr val="333333"/>
                </a:solidFill>
                <a:latin typeface="Arial"/>
                <a:ea typeface="Arial"/>
                <a:cs typeface="Arial"/>
                <a:sym typeface="Arial"/>
              </a:rPr>
              <a:t>sebutan bagi para penjaga lingkungan</a:t>
            </a:r>
            <a:endParaRPr sz="1050">
              <a:latin typeface="Arial"/>
              <a:ea typeface="Arial"/>
              <a:cs typeface="Arial"/>
              <a:sym typeface="Arial"/>
            </a:endParaRPr>
          </a:p>
        </p:txBody>
      </p:sp>
      <p:sp>
        <p:nvSpPr>
          <p:cNvPr id="468" name="Google Shape;468;p28"/>
          <p:cNvSpPr/>
          <p:nvPr/>
        </p:nvSpPr>
        <p:spPr>
          <a:xfrm>
            <a:off x="1221011" y="1630776"/>
            <a:ext cx="887730" cy="160020"/>
          </a:xfrm>
          <a:custGeom>
            <a:rect b="b" l="l" r="r" t="t"/>
            <a:pathLst>
              <a:path extrusionOk="0" h="160019" w="887730">
                <a:moveTo>
                  <a:pt x="887168" y="160019"/>
                </a:moveTo>
                <a:lnTo>
                  <a:pt x="0" y="160019"/>
                </a:lnTo>
                <a:lnTo>
                  <a:pt x="0" y="0"/>
                </a:lnTo>
                <a:lnTo>
                  <a:pt x="887168" y="0"/>
                </a:lnTo>
                <a:lnTo>
                  <a:pt x="887168" y="16001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69" name="Google Shape;469;p28"/>
          <p:cNvSpPr txBox="1"/>
          <p:nvPr/>
        </p:nvSpPr>
        <p:spPr>
          <a:xfrm>
            <a:off x="1208311" y="1612742"/>
            <a:ext cx="913130" cy="1854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50">
                <a:solidFill>
                  <a:srgbClr val="333333"/>
                </a:solidFill>
                <a:latin typeface="Arial"/>
                <a:ea typeface="Arial"/>
                <a:cs typeface="Arial"/>
                <a:sym typeface="Arial"/>
              </a:rPr>
              <a:t>di wilayah adat</a:t>
            </a:r>
            <a:endParaRPr sz="1050">
              <a:latin typeface="Arial"/>
              <a:ea typeface="Arial"/>
              <a:cs typeface="Arial"/>
              <a:sym typeface="Arial"/>
            </a:endParaRPr>
          </a:p>
        </p:txBody>
      </p:sp>
      <p:sp>
        <p:nvSpPr>
          <p:cNvPr id="470" name="Google Shape;470;p28"/>
          <p:cNvSpPr txBox="1"/>
          <p:nvPr/>
        </p:nvSpPr>
        <p:spPr>
          <a:xfrm>
            <a:off x="6005859" y="574815"/>
            <a:ext cx="2433955" cy="1854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50">
                <a:solidFill>
                  <a:srgbClr val="333333"/>
                </a:solidFill>
                <a:latin typeface="Arial"/>
                <a:ea typeface="Arial"/>
                <a:cs typeface="Arial"/>
                <a:sym typeface="Arial"/>
              </a:rPr>
              <a:t>tetua adat bersama kewang membacakan</a:t>
            </a:r>
            <a:endParaRPr sz="1050">
              <a:latin typeface="Arial"/>
              <a:ea typeface="Arial"/>
              <a:cs typeface="Arial"/>
              <a:sym typeface="Arial"/>
            </a:endParaRPr>
          </a:p>
        </p:txBody>
      </p:sp>
      <p:sp>
        <p:nvSpPr>
          <p:cNvPr id="471" name="Google Shape;471;p28"/>
          <p:cNvSpPr txBox="1"/>
          <p:nvPr/>
        </p:nvSpPr>
        <p:spPr>
          <a:xfrm>
            <a:off x="6005859" y="734834"/>
            <a:ext cx="2295525" cy="1854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50">
                <a:solidFill>
                  <a:srgbClr val="333333"/>
                </a:solidFill>
                <a:latin typeface="Arial"/>
                <a:ea typeface="Arial"/>
                <a:cs typeface="Arial"/>
                <a:sym typeface="Arial"/>
              </a:rPr>
              <a:t>pengumuman dan aturan adat sembari</a:t>
            </a:r>
            <a:endParaRPr sz="1050">
              <a:latin typeface="Arial"/>
              <a:ea typeface="Arial"/>
              <a:cs typeface="Arial"/>
              <a:sym typeface="Arial"/>
            </a:endParaRPr>
          </a:p>
        </p:txBody>
      </p:sp>
      <p:sp>
        <p:nvSpPr>
          <p:cNvPr id="472" name="Google Shape;472;p28"/>
          <p:cNvSpPr txBox="1"/>
          <p:nvPr/>
        </p:nvSpPr>
        <p:spPr>
          <a:xfrm>
            <a:off x="6005859" y="894854"/>
            <a:ext cx="2546985" cy="1854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50">
                <a:solidFill>
                  <a:srgbClr val="333333"/>
                </a:solidFill>
                <a:latin typeface="Arial"/>
                <a:ea typeface="Arial"/>
                <a:cs typeface="Arial"/>
                <a:sym typeface="Arial"/>
              </a:rPr>
              <a:t>berkeliling kampung dengan menabuh alat</a:t>
            </a:r>
            <a:endParaRPr sz="1050">
              <a:latin typeface="Arial"/>
              <a:ea typeface="Arial"/>
              <a:cs typeface="Arial"/>
              <a:sym typeface="Arial"/>
            </a:endParaRPr>
          </a:p>
        </p:txBody>
      </p:sp>
      <p:sp>
        <p:nvSpPr>
          <p:cNvPr id="473" name="Google Shape;473;p28"/>
          <p:cNvSpPr txBox="1"/>
          <p:nvPr/>
        </p:nvSpPr>
        <p:spPr>
          <a:xfrm>
            <a:off x="6005859" y="1054874"/>
            <a:ext cx="2457450" cy="1854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50">
                <a:solidFill>
                  <a:srgbClr val="333333"/>
                </a:solidFill>
                <a:latin typeface="Arial"/>
                <a:ea typeface="Arial"/>
                <a:cs typeface="Arial"/>
                <a:sym typeface="Arial"/>
              </a:rPr>
              <a:t>musik adat tanda tutup sasi telah dimulai</a:t>
            </a:r>
            <a:endParaRPr sz="1050">
              <a:latin typeface="Arial"/>
              <a:ea typeface="Arial"/>
              <a:cs typeface="Arial"/>
              <a:sym typeface="Arial"/>
            </a:endParaRPr>
          </a:p>
        </p:txBody>
      </p:sp>
      <p:sp>
        <p:nvSpPr>
          <p:cNvPr id="474" name="Google Shape;474;p28"/>
          <p:cNvSpPr txBox="1"/>
          <p:nvPr/>
        </p:nvSpPr>
        <p:spPr>
          <a:xfrm>
            <a:off x="936172" y="4095440"/>
            <a:ext cx="360108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00">
                <a:latin typeface="Arial"/>
                <a:ea typeface="Arial"/>
                <a:cs typeface="Arial"/>
                <a:sym typeface="Arial"/>
              </a:rPr>
              <a:t>Nilai ekonomi: </a:t>
            </a:r>
            <a:r>
              <a:rPr lang="en-US" sz="1000">
                <a:solidFill>
                  <a:srgbClr val="333333"/>
                </a:solidFill>
                <a:latin typeface="Arial"/>
                <a:ea typeface="Arial"/>
                <a:cs typeface="Arial"/>
                <a:sym typeface="Arial"/>
              </a:rPr>
              <a:t>memperkuat ekonomi masyarakat adat Haruku.”</a:t>
            </a:r>
            <a:endParaRPr sz="1000">
              <a:latin typeface="Arial"/>
              <a:ea typeface="Arial"/>
              <a:cs typeface="Arial"/>
              <a:sym typeface="Arial"/>
            </a:endParaRPr>
          </a:p>
        </p:txBody>
      </p:sp>
      <p:grpSp>
        <p:nvGrpSpPr>
          <p:cNvPr id="475" name="Google Shape;475;p28"/>
          <p:cNvGrpSpPr/>
          <p:nvPr/>
        </p:nvGrpSpPr>
        <p:grpSpPr>
          <a:xfrm>
            <a:off x="625023" y="1335047"/>
            <a:ext cx="6974353" cy="2862012"/>
            <a:chOff x="625023" y="1335047"/>
            <a:chExt cx="6974353" cy="2862012"/>
          </a:xfrm>
        </p:grpSpPr>
        <p:sp>
          <p:nvSpPr>
            <p:cNvPr id="476" name="Google Shape;476;p28"/>
            <p:cNvSpPr/>
            <p:nvPr/>
          </p:nvSpPr>
          <p:spPr>
            <a:xfrm>
              <a:off x="625023" y="2108545"/>
              <a:ext cx="5042535" cy="2088514"/>
            </a:xfrm>
            <a:custGeom>
              <a:rect b="b" l="l" r="r" t="t"/>
              <a:pathLst>
                <a:path extrusionOk="0" h="2088514" w="5042535">
                  <a:moveTo>
                    <a:pt x="1575521" y="77699"/>
                  </a:moveTo>
                  <a:lnTo>
                    <a:pt x="1575521" y="1497171"/>
                  </a:lnTo>
                  <a:lnTo>
                    <a:pt x="0" y="1497171"/>
                  </a:lnTo>
                  <a:lnTo>
                    <a:pt x="0" y="2088295"/>
                  </a:lnTo>
                  <a:lnTo>
                    <a:pt x="238124" y="2088295"/>
                  </a:lnTo>
                </a:path>
                <a:path extrusionOk="0" h="2088514" w="5042535">
                  <a:moveTo>
                    <a:pt x="4721765" y="0"/>
                  </a:moveTo>
                  <a:lnTo>
                    <a:pt x="4721765" y="490749"/>
                  </a:lnTo>
                  <a:lnTo>
                    <a:pt x="5042464" y="490749"/>
                  </a:lnTo>
                  <a:lnTo>
                    <a:pt x="5042464" y="981598"/>
                  </a:lnTo>
                </a:path>
              </a:pathLst>
            </a:custGeom>
            <a:noFill/>
            <a:ln cap="flat" cmpd="sng" w="952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77" name="Google Shape;477;p28"/>
            <p:cNvSpPr/>
            <p:nvPr/>
          </p:nvSpPr>
          <p:spPr>
            <a:xfrm>
              <a:off x="4372941" y="1335047"/>
              <a:ext cx="3226435" cy="1755139"/>
            </a:xfrm>
            <a:custGeom>
              <a:rect b="b" l="l" r="r" t="t"/>
              <a:pathLst>
                <a:path extrusionOk="0" h="1755139" w="3226434">
                  <a:moveTo>
                    <a:pt x="0" y="0"/>
                  </a:moveTo>
                  <a:lnTo>
                    <a:pt x="0" y="1128830"/>
                  </a:lnTo>
                  <a:lnTo>
                    <a:pt x="3225893" y="1128830"/>
                  </a:lnTo>
                  <a:lnTo>
                    <a:pt x="3225893" y="1754996"/>
                  </a:lnTo>
                </a:path>
              </a:pathLst>
            </a:custGeom>
            <a:noFill/>
            <a:ln cap="flat" cmpd="sng" w="9525">
              <a:solidFill>
                <a:srgbClr val="97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478" name="Google Shape;478;p28"/>
          <p:cNvSpPr txBox="1"/>
          <p:nvPr/>
        </p:nvSpPr>
        <p:spPr>
          <a:xfrm>
            <a:off x="6018738" y="1252922"/>
            <a:ext cx="2791460" cy="993140"/>
          </a:xfrm>
          <a:prstGeom prst="rect">
            <a:avLst/>
          </a:prstGeom>
          <a:solidFill>
            <a:srgbClr val="F2FDF4"/>
          </a:solidFill>
          <a:ln>
            <a:noFill/>
          </a:ln>
        </p:spPr>
        <p:txBody>
          <a:bodyPr anchorCtr="0" anchor="t" bIns="0" lIns="0" spcFirstLastPara="1" rIns="0" wrap="square" tIns="80000">
            <a:spAutoFit/>
          </a:bodyPr>
          <a:lstStyle/>
          <a:p>
            <a:pPr indent="0" lvl="0" marL="85725" marR="107314" rtl="0" algn="l">
              <a:lnSpc>
                <a:spcPct val="100000"/>
              </a:lnSpc>
              <a:spcBef>
                <a:spcPts val="0"/>
              </a:spcBef>
              <a:spcAft>
                <a:spcPts val="0"/>
              </a:spcAft>
              <a:buNone/>
            </a:pPr>
            <a:r>
              <a:rPr lang="en-US" sz="1050">
                <a:solidFill>
                  <a:srgbClr val="333333"/>
                </a:solidFill>
                <a:latin typeface="Arial"/>
                <a:ea typeface="Arial"/>
                <a:cs typeface="Arial"/>
                <a:sym typeface="Arial"/>
              </a:rPr>
              <a:t>“Sungai harus bersih. Tidak boleh buang air  dan mengotori sungai karena saat sasi, ikan  lompa akan dipanggil ke sungai untuk  ditangkap sehingga harus dijaga  kebersihannya,”</a:t>
            </a:r>
            <a:endParaRPr sz="1050">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2" name="Shape 482"/>
        <p:cNvGrpSpPr/>
        <p:nvPr/>
      </p:nvGrpSpPr>
      <p:grpSpPr>
        <a:xfrm>
          <a:off x="0" y="0"/>
          <a:ext cx="0" cy="0"/>
          <a:chOff x="0" y="0"/>
          <a:chExt cx="0" cy="0"/>
        </a:xfrm>
      </p:grpSpPr>
      <p:grpSp>
        <p:nvGrpSpPr>
          <p:cNvPr id="483" name="Google Shape;483;p29"/>
          <p:cNvGrpSpPr/>
          <p:nvPr/>
        </p:nvGrpSpPr>
        <p:grpSpPr>
          <a:xfrm>
            <a:off x="210149" y="211799"/>
            <a:ext cx="8724265" cy="4719955"/>
            <a:chOff x="210149" y="211799"/>
            <a:chExt cx="8724265" cy="4719955"/>
          </a:xfrm>
        </p:grpSpPr>
        <p:sp>
          <p:nvSpPr>
            <p:cNvPr id="484" name="Google Shape;484;p29"/>
            <p:cNvSpPr/>
            <p:nvPr/>
          </p:nvSpPr>
          <p:spPr>
            <a:xfrm>
              <a:off x="210149" y="211799"/>
              <a:ext cx="8724265" cy="4719955"/>
            </a:xfrm>
            <a:custGeom>
              <a:rect b="b" l="l" r="r" t="t"/>
              <a:pathLst>
                <a:path extrusionOk="0" h="4719955" w="8724265">
                  <a:moveTo>
                    <a:pt x="0" y="0"/>
                  </a:moveTo>
                  <a:lnTo>
                    <a:pt x="8723682" y="0"/>
                  </a:lnTo>
                  <a:lnTo>
                    <a:pt x="8723682" y="4719890"/>
                  </a:lnTo>
                  <a:lnTo>
                    <a:pt x="0" y="4719890"/>
                  </a:lnTo>
                  <a:lnTo>
                    <a:pt x="0" y="0"/>
                  </a:lnTo>
                  <a:close/>
                </a:path>
              </a:pathLst>
            </a:custGeom>
            <a:noFill/>
            <a:ln cap="flat" cmpd="sng" w="38075">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85" name="Google Shape;485;p29"/>
            <p:cNvSpPr/>
            <p:nvPr/>
          </p:nvSpPr>
          <p:spPr>
            <a:xfrm>
              <a:off x="1017022" y="1375278"/>
              <a:ext cx="430824" cy="38778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86" name="Google Shape;486;p29"/>
            <p:cNvSpPr/>
            <p:nvPr/>
          </p:nvSpPr>
          <p:spPr>
            <a:xfrm>
              <a:off x="975298" y="1256797"/>
              <a:ext cx="492125" cy="525780"/>
            </a:xfrm>
            <a:custGeom>
              <a:rect b="b" l="l" r="r" t="t"/>
              <a:pathLst>
                <a:path extrusionOk="0" h="525780" w="492125">
                  <a:moveTo>
                    <a:pt x="0" y="0"/>
                  </a:moveTo>
                  <a:lnTo>
                    <a:pt x="491599" y="0"/>
                  </a:lnTo>
                  <a:lnTo>
                    <a:pt x="491599" y="525313"/>
                  </a:lnTo>
                  <a:lnTo>
                    <a:pt x="0" y="525313"/>
                  </a:lnTo>
                  <a:lnTo>
                    <a:pt x="0" y="0"/>
                  </a:lnTo>
                  <a:close/>
                </a:path>
              </a:pathLst>
            </a:custGeom>
            <a:noFill/>
            <a:ln cap="flat" cmpd="sng" w="38075">
              <a:solidFill>
                <a:srgbClr val="6666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487" name="Google Shape;487;p29"/>
          <p:cNvSpPr txBox="1"/>
          <p:nvPr/>
        </p:nvSpPr>
        <p:spPr>
          <a:xfrm>
            <a:off x="744223" y="596548"/>
            <a:ext cx="3449954" cy="3950970"/>
          </a:xfrm>
          <a:prstGeom prst="rect">
            <a:avLst/>
          </a:prstGeom>
          <a:noFill/>
          <a:ln cap="flat" cmpd="sng" w="28550">
            <a:solidFill>
              <a:srgbClr val="666666"/>
            </a:solidFill>
            <a:prstDash val="solid"/>
            <a:round/>
            <a:headEnd len="sm" w="sm" type="none"/>
            <a:tailEnd len="sm" w="sm" type="none"/>
          </a:ln>
        </p:spPr>
        <p:txBody>
          <a:bodyPr anchorCtr="0" anchor="t" bIns="0" lIns="0" spcFirstLastPara="1" rIns="0" wrap="square" tIns="80625">
            <a:spAutoFit/>
          </a:bodyPr>
          <a:lstStyle/>
          <a:p>
            <a:pPr indent="0" lvl="0" marL="85090" marR="468630" rtl="0" algn="l">
              <a:lnSpc>
                <a:spcPct val="100000"/>
              </a:lnSpc>
              <a:spcBef>
                <a:spcPts val="0"/>
              </a:spcBef>
              <a:spcAft>
                <a:spcPts val="0"/>
              </a:spcAft>
              <a:buNone/>
            </a:pPr>
            <a:r>
              <a:rPr b="1" lang="en-US" sz="1000">
                <a:latin typeface="Times New Roman"/>
                <a:ea typeface="Times New Roman"/>
                <a:cs typeface="Times New Roman"/>
                <a:sym typeface="Times New Roman"/>
              </a:rPr>
              <a:t>Hasil Temuan yang Membuatku Resah dan Tidak  Nyaman</a:t>
            </a:r>
            <a:endParaRPr sz="10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500">
              <a:latin typeface="Times New Roman"/>
              <a:ea typeface="Times New Roman"/>
              <a:cs typeface="Times New Roman"/>
              <a:sym typeface="Times New Roman"/>
            </a:endParaRPr>
          </a:p>
          <a:p>
            <a:pPr indent="0" lvl="0" marL="0" marR="0" rtl="0" algn="l">
              <a:lnSpc>
                <a:spcPct val="100000"/>
              </a:lnSpc>
              <a:spcBef>
                <a:spcPts val="40"/>
              </a:spcBef>
              <a:spcAft>
                <a:spcPts val="0"/>
              </a:spcAft>
              <a:buNone/>
            </a:pPr>
            <a:r>
              <a:t/>
            </a:r>
            <a:endParaRPr sz="1950">
              <a:latin typeface="Times New Roman"/>
              <a:ea typeface="Times New Roman"/>
              <a:cs typeface="Times New Roman"/>
              <a:sym typeface="Times New Roman"/>
            </a:endParaRPr>
          </a:p>
          <a:p>
            <a:pPr indent="0" lvl="0" marL="955675" marR="594995" rtl="0" algn="l">
              <a:lnSpc>
                <a:spcPct val="100000"/>
              </a:lnSpc>
              <a:spcBef>
                <a:spcPts val="0"/>
              </a:spcBef>
              <a:spcAft>
                <a:spcPts val="0"/>
              </a:spcAft>
              <a:buNone/>
            </a:pPr>
            <a:r>
              <a:rPr lang="en-US" sz="1400">
                <a:latin typeface="Arial"/>
                <a:ea typeface="Arial"/>
                <a:cs typeface="Arial"/>
                <a:sym typeface="Arial"/>
              </a:rPr>
              <a:t>Aku tidak nyaman  melihat sungai yang  begitu kotor dan berbau</a:t>
            </a:r>
            <a:endParaRPr sz="1400">
              <a:latin typeface="Arial"/>
              <a:ea typeface="Arial"/>
              <a:cs typeface="Arial"/>
              <a:sym typeface="Arial"/>
            </a:endParaRPr>
          </a:p>
        </p:txBody>
      </p:sp>
      <p:grpSp>
        <p:nvGrpSpPr>
          <p:cNvPr id="488" name="Google Shape;488;p29"/>
          <p:cNvGrpSpPr/>
          <p:nvPr/>
        </p:nvGrpSpPr>
        <p:grpSpPr>
          <a:xfrm>
            <a:off x="975297" y="1916081"/>
            <a:ext cx="492125" cy="525780"/>
            <a:chOff x="975297" y="1916081"/>
            <a:chExt cx="492125" cy="525780"/>
          </a:xfrm>
        </p:grpSpPr>
        <p:sp>
          <p:nvSpPr>
            <p:cNvPr id="489" name="Google Shape;489;p29"/>
            <p:cNvSpPr/>
            <p:nvPr/>
          </p:nvSpPr>
          <p:spPr>
            <a:xfrm>
              <a:off x="1062372" y="1959988"/>
              <a:ext cx="331054" cy="46235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90" name="Google Shape;490;p29"/>
            <p:cNvSpPr/>
            <p:nvPr/>
          </p:nvSpPr>
          <p:spPr>
            <a:xfrm>
              <a:off x="975297" y="1916081"/>
              <a:ext cx="492125" cy="525780"/>
            </a:xfrm>
            <a:custGeom>
              <a:rect b="b" l="l" r="r" t="t"/>
              <a:pathLst>
                <a:path extrusionOk="0" h="525780" w="492125">
                  <a:moveTo>
                    <a:pt x="0" y="0"/>
                  </a:moveTo>
                  <a:lnTo>
                    <a:pt x="491599" y="0"/>
                  </a:lnTo>
                  <a:lnTo>
                    <a:pt x="491599" y="525313"/>
                  </a:lnTo>
                  <a:lnTo>
                    <a:pt x="0" y="525313"/>
                  </a:lnTo>
                  <a:lnTo>
                    <a:pt x="0" y="0"/>
                  </a:lnTo>
                  <a:close/>
                </a:path>
              </a:pathLst>
            </a:custGeom>
            <a:noFill/>
            <a:ln cap="flat" cmpd="sng" w="38075">
              <a:solidFill>
                <a:srgbClr val="6666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491" name="Google Shape;491;p29"/>
          <p:cNvSpPr txBox="1"/>
          <p:nvPr/>
        </p:nvSpPr>
        <p:spPr>
          <a:xfrm>
            <a:off x="5987217" y="1141667"/>
            <a:ext cx="125349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00">
                <a:latin typeface="Arial"/>
                <a:ea typeface="Arial"/>
                <a:cs typeface="Arial"/>
                <a:sym typeface="Arial"/>
              </a:rPr>
              <a:t>TRADISI SASI LAUT</a:t>
            </a:r>
            <a:endParaRPr sz="1000">
              <a:latin typeface="Arial"/>
              <a:ea typeface="Arial"/>
              <a:cs typeface="Arial"/>
              <a:sym typeface="Arial"/>
            </a:endParaRPr>
          </a:p>
        </p:txBody>
      </p:sp>
      <p:sp>
        <p:nvSpPr>
          <p:cNvPr id="492" name="Google Shape;492;p29"/>
          <p:cNvSpPr txBox="1"/>
          <p:nvPr/>
        </p:nvSpPr>
        <p:spPr>
          <a:xfrm>
            <a:off x="5217989" y="1579046"/>
            <a:ext cx="2791460" cy="993140"/>
          </a:xfrm>
          <a:prstGeom prst="rect">
            <a:avLst/>
          </a:prstGeom>
          <a:solidFill>
            <a:srgbClr val="F2FDF4"/>
          </a:solidFill>
          <a:ln>
            <a:noFill/>
          </a:ln>
        </p:spPr>
        <p:txBody>
          <a:bodyPr anchorCtr="0" anchor="t" bIns="0" lIns="0" spcFirstLastPara="1" rIns="0" wrap="square" tIns="80000">
            <a:spAutoFit/>
          </a:bodyPr>
          <a:lstStyle/>
          <a:p>
            <a:pPr indent="0" lvl="0" marL="85725" marR="133350" rtl="0" algn="l">
              <a:lnSpc>
                <a:spcPct val="100000"/>
              </a:lnSpc>
              <a:spcBef>
                <a:spcPts val="0"/>
              </a:spcBef>
              <a:spcAft>
                <a:spcPts val="0"/>
              </a:spcAft>
              <a:buNone/>
            </a:pPr>
            <a:r>
              <a:rPr lang="en-US" sz="1050">
                <a:solidFill>
                  <a:srgbClr val="333333"/>
                </a:solidFill>
                <a:latin typeface="Arial"/>
                <a:ea typeface="Arial"/>
                <a:cs typeface="Arial"/>
                <a:sym typeface="Arial"/>
              </a:rPr>
              <a:t>Sungai harus bersih. Tidak boleh buang air  dan mengotori sungai karena saat sasi, ikan  lompa akan dipanggil ke sungai untuk  ditangkap sehingga harus dijaga  kebersihannya,”</a:t>
            </a:r>
            <a:endParaRPr sz="1050">
              <a:latin typeface="Arial"/>
              <a:ea typeface="Arial"/>
              <a:cs typeface="Arial"/>
              <a:sym typeface="Arial"/>
            </a:endParaRPr>
          </a:p>
        </p:txBody>
      </p:sp>
      <p:sp>
        <p:nvSpPr>
          <p:cNvPr id="493" name="Google Shape;493;p29"/>
          <p:cNvSpPr txBox="1"/>
          <p:nvPr/>
        </p:nvSpPr>
        <p:spPr>
          <a:xfrm>
            <a:off x="5291018" y="3116135"/>
            <a:ext cx="2614930" cy="66548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400">
                <a:latin typeface="Arial"/>
                <a:ea typeface="Arial"/>
                <a:cs typeface="Arial"/>
                <a:sym typeface="Arial"/>
              </a:rPr>
              <a:t>Ternyata, ada kearifan lokal yang  sebetulnya dapat menjawab hal  yang membuatku tidak nyaman</a:t>
            </a:r>
            <a:endParaRPr sz="1400">
              <a:latin typeface="Arial"/>
              <a:ea typeface="Arial"/>
              <a:cs typeface="Arial"/>
              <a:sym typeface="Arial"/>
            </a:endParaRPr>
          </a:p>
        </p:txBody>
      </p:sp>
      <p:sp>
        <p:nvSpPr>
          <p:cNvPr id="494" name="Google Shape;494;p29"/>
          <p:cNvSpPr txBox="1"/>
          <p:nvPr/>
        </p:nvSpPr>
        <p:spPr>
          <a:xfrm>
            <a:off x="8073583" y="300899"/>
            <a:ext cx="720725" cy="339090"/>
          </a:xfrm>
          <a:prstGeom prst="rect">
            <a:avLst/>
          </a:prstGeom>
          <a:solidFill>
            <a:srgbClr val="1A9987"/>
          </a:solidFill>
          <a:ln>
            <a:noFill/>
          </a:ln>
        </p:spPr>
        <p:txBody>
          <a:bodyPr anchorCtr="0" anchor="t" bIns="0" lIns="0" spcFirstLastPara="1" rIns="0" wrap="square" tIns="80625">
            <a:spAutoFit/>
          </a:bodyPr>
          <a:lstStyle/>
          <a:p>
            <a:pPr indent="0" lvl="0" marL="142875" marR="0" rtl="0" algn="l">
              <a:lnSpc>
                <a:spcPct val="100000"/>
              </a:lnSpc>
              <a:spcBef>
                <a:spcPts val="0"/>
              </a:spcBef>
              <a:spcAft>
                <a:spcPts val="0"/>
              </a:spcAft>
              <a:buNone/>
            </a:pPr>
            <a:r>
              <a:rPr b="1" lang="en-US" sz="1000">
                <a:solidFill>
                  <a:srgbClr val="EFEFEF"/>
                </a:solidFill>
                <a:latin typeface="Times New Roman"/>
                <a:ea typeface="Times New Roman"/>
                <a:cs typeface="Times New Roman"/>
                <a:sym typeface="Times New Roman"/>
              </a:rPr>
              <a:t>Contoh</a:t>
            </a:r>
            <a:endParaRPr sz="10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3" name="Shape 63"/>
        <p:cNvGrpSpPr/>
        <p:nvPr/>
      </p:nvGrpSpPr>
      <p:grpSpPr>
        <a:xfrm>
          <a:off x="0" y="0"/>
          <a:ext cx="0" cy="0"/>
          <a:chOff x="0" y="0"/>
          <a:chExt cx="0" cy="0"/>
        </a:xfrm>
      </p:grpSpPr>
      <p:sp>
        <p:nvSpPr>
          <p:cNvPr id="64" name="Google Shape;64;p3"/>
          <p:cNvSpPr/>
          <p:nvPr/>
        </p:nvSpPr>
        <p:spPr>
          <a:xfrm>
            <a:off x="0" y="0"/>
            <a:ext cx="9144000" cy="5143500"/>
          </a:xfrm>
          <a:custGeom>
            <a:rect b="b" l="l" r="r" t="t"/>
            <a:pathLst>
              <a:path extrusionOk="0" h="5143500" w="9144000">
                <a:moveTo>
                  <a:pt x="9143981" y="5143489"/>
                </a:moveTo>
                <a:lnTo>
                  <a:pt x="0" y="5143489"/>
                </a:lnTo>
                <a:lnTo>
                  <a:pt x="0" y="0"/>
                </a:lnTo>
                <a:lnTo>
                  <a:pt x="9143981" y="0"/>
                </a:lnTo>
                <a:lnTo>
                  <a:pt x="9143981" y="5143489"/>
                </a:lnTo>
                <a:close/>
              </a:path>
            </a:pathLst>
          </a:custGeom>
          <a:solidFill>
            <a:srgbClr val="F2FDF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aphicFrame>
        <p:nvGraphicFramePr>
          <p:cNvPr id="65" name="Google Shape;65;p3"/>
          <p:cNvGraphicFramePr/>
          <p:nvPr/>
        </p:nvGraphicFramePr>
        <p:xfrm>
          <a:off x="191612" y="688021"/>
          <a:ext cx="3000000" cy="3000000"/>
        </p:xfrm>
        <a:graphic>
          <a:graphicData uri="http://schemas.openxmlformats.org/drawingml/2006/table">
            <a:tbl>
              <a:tblPr bandRow="1" firstRow="1">
                <a:noFill/>
                <a:tableStyleId>{B9F37D22-7DA3-492E-B74C-F3CFFD4B6E2A}</a:tableStyleId>
              </a:tblPr>
              <a:tblGrid>
                <a:gridCol w="1750050"/>
                <a:gridCol w="1750050"/>
                <a:gridCol w="1750050"/>
                <a:gridCol w="1750050"/>
                <a:gridCol w="1750050"/>
              </a:tblGrid>
              <a:tr h="335225">
                <a:tc gridSpan="5">
                  <a:txBody>
                    <a:bodyPr/>
                    <a:lstStyle/>
                    <a:p>
                      <a:pPr indent="0" lvl="0" marL="85090" marR="0" rtl="0" algn="l">
                        <a:lnSpc>
                          <a:spcPct val="100000"/>
                        </a:lnSpc>
                        <a:spcBef>
                          <a:spcPts val="0"/>
                        </a:spcBef>
                        <a:spcAft>
                          <a:spcPts val="0"/>
                        </a:spcAft>
                        <a:buNone/>
                      </a:pPr>
                      <a:r>
                        <a:rPr b="1" lang="en-US" sz="1000" u="none" cap="none" strike="noStrike">
                          <a:latin typeface="Times New Roman"/>
                          <a:ea typeface="Times New Roman"/>
                          <a:cs typeface="Times New Roman"/>
                          <a:sym typeface="Times New Roman"/>
                        </a:rPr>
                        <a:t>Tahap Temukan: Mengenali dan membangun kesadaran murid terhadap pengetahuan lokal</a:t>
                      </a:r>
                      <a:endParaRPr sz="1000" u="none" cap="none" strike="noStrike">
                        <a:latin typeface="Times New Roman"/>
                        <a:ea typeface="Times New Roman"/>
                        <a:cs typeface="Times New Roman"/>
                        <a:sym typeface="Times New Roman"/>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EEEEE"/>
                    </a:solidFill>
                  </a:tcPr>
                </a:tc>
                <a:tc hMerge="1"/>
                <a:tc hMerge="1"/>
                <a:tc hMerge="1"/>
                <a:tc hMerge="1"/>
              </a:tr>
              <a:tr h="792425">
                <a:tc>
                  <a:txBody>
                    <a:bodyPr/>
                    <a:lstStyle/>
                    <a:p>
                      <a:pPr indent="0" lvl="0" marL="85090" marR="0" rtl="0" algn="l">
                        <a:lnSpc>
                          <a:spcPct val="100000"/>
                        </a:lnSpc>
                        <a:spcBef>
                          <a:spcPts val="0"/>
                        </a:spcBef>
                        <a:spcAft>
                          <a:spcPts val="0"/>
                        </a:spcAft>
                        <a:buNone/>
                      </a:pPr>
                      <a:r>
                        <a:rPr lang="en-US" sz="1000" u="none" cap="none" strike="noStrike">
                          <a:latin typeface="Arial"/>
                          <a:ea typeface="Arial"/>
                          <a:cs typeface="Arial"/>
                          <a:sym typeface="Arial"/>
                        </a:rPr>
                        <a:t>1</a:t>
                      </a:r>
                      <a:endParaRPr sz="1000" u="none" cap="none" strike="noStrike">
                        <a:latin typeface="Arial"/>
                        <a:ea typeface="Arial"/>
                        <a:cs typeface="Arial"/>
                        <a:sym typeface="Arial"/>
                      </a:endParaRPr>
                    </a:p>
                    <a:p>
                      <a:pPr indent="0" lvl="0" marL="85090" marR="154940" rtl="0" algn="l">
                        <a:lnSpc>
                          <a:spcPct val="100000"/>
                        </a:lnSpc>
                        <a:spcBef>
                          <a:spcPts val="0"/>
                        </a:spcBef>
                        <a:spcAft>
                          <a:spcPts val="0"/>
                        </a:spcAft>
                        <a:buNone/>
                      </a:pPr>
                      <a:r>
                        <a:rPr lang="en-US" sz="1000" u="none" cap="none" strike="noStrike">
                          <a:latin typeface="Arial"/>
                          <a:ea typeface="Arial"/>
                          <a:cs typeface="Arial"/>
                          <a:sym typeface="Arial"/>
                        </a:rPr>
                        <a:t>Pengantar Materi Kearifan  Lokal</a:t>
                      </a:r>
                      <a:endParaRPr sz="1000" u="none" cap="none" strike="noStrike">
                        <a:latin typeface="Arial"/>
                        <a:ea typeface="Arial"/>
                        <a:cs typeface="Arial"/>
                        <a:sym typeface="Arial"/>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1000" u="none" cap="none" strike="noStrike">
                          <a:latin typeface="Arial"/>
                          <a:ea typeface="Arial"/>
                          <a:cs typeface="Arial"/>
                          <a:sym typeface="Arial"/>
                        </a:rPr>
                        <a:t>2</a:t>
                      </a:r>
                      <a:endParaRPr sz="1000" u="none" cap="none" strike="noStrike">
                        <a:latin typeface="Arial"/>
                        <a:ea typeface="Arial"/>
                        <a:cs typeface="Arial"/>
                        <a:sym typeface="Arial"/>
                      </a:endParaRPr>
                    </a:p>
                    <a:p>
                      <a:pPr indent="0" lvl="0" marL="85090" marR="80645" rtl="0" algn="l">
                        <a:lnSpc>
                          <a:spcPct val="100000"/>
                        </a:lnSpc>
                        <a:spcBef>
                          <a:spcPts val="0"/>
                        </a:spcBef>
                        <a:spcAft>
                          <a:spcPts val="0"/>
                        </a:spcAft>
                        <a:buNone/>
                      </a:pPr>
                      <a:r>
                        <a:rPr lang="en-US" sz="1000" u="none" cap="none" strike="noStrike">
                          <a:latin typeface="Arial"/>
                          <a:ea typeface="Arial"/>
                          <a:cs typeface="Arial"/>
                          <a:sym typeface="Arial"/>
                        </a:rPr>
                        <a:t>Bentuk dan Fungsi Kearifan  Lokal</a:t>
                      </a:r>
                      <a:endParaRPr sz="1000" u="none" cap="none" strike="noStrike">
                        <a:latin typeface="Arial"/>
                        <a:ea typeface="Arial"/>
                        <a:cs typeface="Arial"/>
                        <a:sym typeface="Arial"/>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1000" u="none" cap="none" strike="noStrike">
                          <a:latin typeface="Arial"/>
                          <a:ea typeface="Arial"/>
                          <a:cs typeface="Arial"/>
                          <a:sym typeface="Arial"/>
                        </a:rPr>
                        <a:t>3</a:t>
                      </a:r>
                      <a:endParaRPr sz="1000" u="none" cap="none" strike="noStrike">
                        <a:latin typeface="Arial"/>
                        <a:ea typeface="Arial"/>
                        <a:cs typeface="Arial"/>
                        <a:sym typeface="Arial"/>
                      </a:endParaRPr>
                    </a:p>
                    <a:p>
                      <a:pPr indent="0" lvl="0" marL="85090" marR="245109" rtl="0" algn="l">
                        <a:lnSpc>
                          <a:spcPct val="100000"/>
                        </a:lnSpc>
                        <a:spcBef>
                          <a:spcPts val="0"/>
                        </a:spcBef>
                        <a:spcAft>
                          <a:spcPts val="0"/>
                        </a:spcAft>
                        <a:buNone/>
                      </a:pPr>
                      <a:r>
                        <a:rPr lang="en-US" sz="1000" u="none" cap="none" strike="noStrike">
                          <a:latin typeface="Arial"/>
                          <a:ea typeface="Arial"/>
                          <a:cs typeface="Arial"/>
                          <a:sym typeface="Arial"/>
                        </a:rPr>
                        <a:t>Pengaruh Identitas  Kelompok pada Identitas  Diri</a:t>
                      </a:r>
                      <a:endParaRPr sz="1000" u="none" cap="none" strike="noStrike">
                        <a:latin typeface="Arial"/>
                        <a:ea typeface="Arial"/>
                        <a:cs typeface="Arial"/>
                        <a:sym typeface="Arial"/>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0" rtl="0" algn="l">
                        <a:lnSpc>
                          <a:spcPct val="100000"/>
                        </a:lnSpc>
                        <a:spcBef>
                          <a:spcPts val="0"/>
                        </a:spcBef>
                        <a:spcAft>
                          <a:spcPts val="0"/>
                        </a:spcAft>
                        <a:buNone/>
                      </a:pPr>
                      <a:r>
                        <a:rPr lang="en-US" sz="1000" u="none" cap="none" strike="noStrike">
                          <a:latin typeface="Arial"/>
                          <a:ea typeface="Arial"/>
                          <a:cs typeface="Arial"/>
                          <a:sym typeface="Arial"/>
                        </a:rPr>
                        <a:t>4</a:t>
                      </a:r>
                      <a:endParaRPr sz="1000" u="none" cap="none" strike="noStrike">
                        <a:latin typeface="Arial"/>
                        <a:ea typeface="Arial"/>
                        <a:cs typeface="Arial"/>
                        <a:sym typeface="Arial"/>
                      </a:endParaRPr>
                    </a:p>
                    <a:p>
                      <a:pPr indent="0" lvl="0" marL="85725" marR="655320" rtl="0" algn="l">
                        <a:lnSpc>
                          <a:spcPct val="100000"/>
                        </a:lnSpc>
                        <a:spcBef>
                          <a:spcPts val="0"/>
                        </a:spcBef>
                        <a:spcAft>
                          <a:spcPts val="0"/>
                        </a:spcAft>
                        <a:buNone/>
                      </a:pPr>
                      <a:r>
                        <a:rPr lang="en-US" sz="1000" u="none" cap="none" strike="noStrike">
                          <a:latin typeface="Arial"/>
                          <a:ea typeface="Arial"/>
                          <a:cs typeface="Arial"/>
                          <a:sym typeface="Arial"/>
                        </a:rPr>
                        <a:t>Identitas Diri dan  Kelompok</a:t>
                      </a:r>
                      <a:endParaRPr sz="1000" u="none" cap="none" strike="noStrike">
                        <a:latin typeface="Arial"/>
                        <a:ea typeface="Arial"/>
                        <a:cs typeface="Arial"/>
                        <a:sym typeface="Arial"/>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0" rtl="0" algn="l">
                        <a:lnSpc>
                          <a:spcPct val="100000"/>
                        </a:lnSpc>
                        <a:spcBef>
                          <a:spcPts val="0"/>
                        </a:spcBef>
                        <a:spcAft>
                          <a:spcPts val="0"/>
                        </a:spcAft>
                        <a:buNone/>
                      </a:pPr>
                      <a:r>
                        <a:rPr lang="en-US" sz="1000" u="none" cap="none" strike="noStrike">
                          <a:latin typeface="Arial"/>
                          <a:ea typeface="Arial"/>
                          <a:cs typeface="Arial"/>
                          <a:sym typeface="Arial"/>
                        </a:rPr>
                        <a:t>5</a:t>
                      </a:r>
                      <a:endParaRPr sz="1000" u="none" cap="none" strike="noStrike">
                        <a:latin typeface="Arial"/>
                        <a:ea typeface="Arial"/>
                        <a:cs typeface="Arial"/>
                        <a:sym typeface="Arial"/>
                      </a:endParaRPr>
                    </a:p>
                    <a:p>
                      <a:pPr indent="0" lvl="0" marL="85725" marR="0" rtl="0" algn="l">
                        <a:lnSpc>
                          <a:spcPct val="100000"/>
                        </a:lnSpc>
                        <a:spcBef>
                          <a:spcPts val="0"/>
                        </a:spcBef>
                        <a:spcAft>
                          <a:spcPts val="0"/>
                        </a:spcAft>
                        <a:buNone/>
                      </a:pPr>
                      <a:r>
                        <a:rPr lang="en-US" sz="1000" u="none" cap="none" strike="noStrike">
                          <a:latin typeface="Arial"/>
                          <a:ea typeface="Arial"/>
                          <a:cs typeface="Arial"/>
                          <a:sym typeface="Arial"/>
                        </a:rPr>
                        <a:t>Tantangan di Sekitarku</a:t>
                      </a:r>
                      <a:endParaRPr sz="1000" u="none" cap="none" strike="noStrike">
                        <a:latin typeface="Arial"/>
                        <a:ea typeface="Arial"/>
                        <a:cs typeface="Arial"/>
                        <a:sym typeface="Arial"/>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r h="335225">
                <a:tc gridSpan="5">
                  <a:txBody>
                    <a:bodyPr/>
                    <a:lstStyle/>
                    <a:p>
                      <a:pPr indent="0" lvl="0" marL="85090" marR="0" rtl="0" algn="l">
                        <a:lnSpc>
                          <a:spcPct val="100000"/>
                        </a:lnSpc>
                        <a:spcBef>
                          <a:spcPts val="0"/>
                        </a:spcBef>
                        <a:spcAft>
                          <a:spcPts val="0"/>
                        </a:spcAft>
                        <a:buNone/>
                      </a:pPr>
                      <a:r>
                        <a:rPr b="1" lang="en-US" sz="1000" u="none" cap="none" strike="noStrike">
                          <a:latin typeface="Times New Roman"/>
                          <a:ea typeface="Times New Roman"/>
                          <a:cs typeface="Times New Roman"/>
                          <a:sym typeface="Times New Roman"/>
                        </a:rPr>
                        <a:t>Tahap Bayangkan: Menggali bentuk-bentuk kearifan lokal yang ada di wilayah masing-masing</a:t>
                      </a:r>
                      <a:endParaRPr sz="1000" u="none" cap="none" strike="noStrike">
                        <a:latin typeface="Times New Roman"/>
                        <a:ea typeface="Times New Roman"/>
                        <a:cs typeface="Times New Roman"/>
                        <a:sym typeface="Times New Roman"/>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EEEEE"/>
                    </a:solidFill>
                  </a:tcPr>
                </a:tc>
                <a:tc hMerge="1"/>
                <a:tc hMerge="1"/>
                <a:tc hMerge="1"/>
                <a:tc hMerge="1"/>
              </a:tr>
              <a:tr h="640025">
                <a:tc>
                  <a:txBody>
                    <a:bodyPr/>
                    <a:lstStyle/>
                    <a:p>
                      <a:pPr indent="0" lvl="0" marL="85090" marR="0" rtl="0" algn="l">
                        <a:lnSpc>
                          <a:spcPct val="100000"/>
                        </a:lnSpc>
                        <a:spcBef>
                          <a:spcPts val="0"/>
                        </a:spcBef>
                        <a:spcAft>
                          <a:spcPts val="0"/>
                        </a:spcAft>
                        <a:buNone/>
                      </a:pPr>
                      <a:r>
                        <a:rPr lang="en-US" sz="1000" u="none" cap="none" strike="noStrike">
                          <a:latin typeface="Arial"/>
                          <a:ea typeface="Arial"/>
                          <a:cs typeface="Arial"/>
                          <a:sym typeface="Arial"/>
                        </a:rPr>
                        <a:t>6</a:t>
                      </a:r>
                      <a:endParaRPr sz="1000" u="none" cap="none" strike="noStrike">
                        <a:latin typeface="Arial"/>
                        <a:ea typeface="Arial"/>
                        <a:cs typeface="Arial"/>
                        <a:sym typeface="Arial"/>
                      </a:endParaRPr>
                    </a:p>
                    <a:p>
                      <a:pPr indent="0" lvl="0" marL="85090" marR="222884" rtl="0" algn="l">
                        <a:lnSpc>
                          <a:spcPct val="100000"/>
                        </a:lnSpc>
                        <a:spcBef>
                          <a:spcPts val="0"/>
                        </a:spcBef>
                        <a:spcAft>
                          <a:spcPts val="0"/>
                        </a:spcAft>
                        <a:buNone/>
                      </a:pPr>
                      <a:r>
                        <a:rPr lang="en-US" sz="1000" u="none" cap="none" strike="noStrike">
                          <a:latin typeface="Arial"/>
                          <a:ea typeface="Arial"/>
                          <a:cs typeface="Arial"/>
                          <a:sym typeface="Arial"/>
                        </a:rPr>
                        <a:t>Menelusur Warisan Masa  Lampau</a:t>
                      </a:r>
                      <a:endParaRPr sz="1000" u="none" cap="none" strike="noStrike">
                        <a:latin typeface="Arial"/>
                        <a:ea typeface="Arial"/>
                        <a:cs typeface="Arial"/>
                        <a:sym typeface="Arial"/>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1000" u="none" cap="none" strike="noStrike">
                          <a:latin typeface="Arial"/>
                          <a:ea typeface="Arial"/>
                          <a:cs typeface="Arial"/>
                          <a:sym typeface="Arial"/>
                        </a:rPr>
                        <a:t>7</a:t>
                      </a:r>
                      <a:endParaRPr sz="1000" u="none" cap="none" strike="noStrike">
                        <a:latin typeface="Arial"/>
                        <a:ea typeface="Arial"/>
                        <a:cs typeface="Arial"/>
                        <a:sym typeface="Arial"/>
                      </a:endParaRPr>
                    </a:p>
                    <a:p>
                      <a:pPr indent="0" lvl="0" marL="85090" marR="829944" rtl="0" algn="l">
                        <a:lnSpc>
                          <a:spcPct val="100000"/>
                        </a:lnSpc>
                        <a:spcBef>
                          <a:spcPts val="0"/>
                        </a:spcBef>
                        <a:spcAft>
                          <a:spcPts val="0"/>
                        </a:spcAft>
                        <a:buNone/>
                      </a:pPr>
                      <a:r>
                        <a:rPr lang="en-US" sz="1000" u="none" cap="none" strike="noStrike">
                          <a:latin typeface="Arial"/>
                          <a:ea typeface="Arial"/>
                          <a:cs typeface="Arial"/>
                          <a:sym typeface="Arial"/>
                        </a:rPr>
                        <a:t>Benang Merah  Keberlanjutan</a:t>
                      </a:r>
                      <a:endParaRPr sz="1000" u="none" cap="none" strike="noStrike">
                        <a:latin typeface="Arial"/>
                        <a:ea typeface="Arial"/>
                        <a:cs typeface="Arial"/>
                        <a:sym typeface="Arial"/>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1000" u="none" cap="none" strike="noStrike">
                          <a:latin typeface="Arial"/>
                          <a:ea typeface="Arial"/>
                          <a:cs typeface="Arial"/>
                          <a:sym typeface="Arial"/>
                        </a:rPr>
                        <a:t>8</a:t>
                      </a:r>
                      <a:endParaRPr sz="1000" u="none" cap="none" strike="noStrike">
                        <a:latin typeface="Arial"/>
                        <a:ea typeface="Arial"/>
                        <a:cs typeface="Arial"/>
                        <a:sym typeface="Arial"/>
                      </a:endParaRPr>
                    </a:p>
                    <a:p>
                      <a:pPr indent="0" lvl="0" marL="85090" marR="0" rtl="0" algn="l">
                        <a:lnSpc>
                          <a:spcPct val="100000"/>
                        </a:lnSpc>
                        <a:spcBef>
                          <a:spcPts val="0"/>
                        </a:spcBef>
                        <a:spcAft>
                          <a:spcPts val="0"/>
                        </a:spcAft>
                        <a:buNone/>
                      </a:pPr>
                      <a:r>
                        <a:rPr lang="en-US" sz="1000" u="none" cap="none" strike="noStrike">
                          <a:latin typeface="Arial"/>
                          <a:ea typeface="Arial"/>
                          <a:cs typeface="Arial"/>
                          <a:sym typeface="Arial"/>
                        </a:rPr>
                        <a:t>Kondisi Impian</a:t>
                      </a:r>
                      <a:endParaRPr sz="1000" u="none" cap="none" strike="noStrike">
                        <a:latin typeface="Arial"/>
                        <a:ea typeface="Arial"/>
                        <a:cs typeface="Arial"/>
                        <a:sym typeface="Arial"/>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0" rtl="0" algn="l">
                        <a:lnSpc>
                          <a:spcPct val="100000"/>
                        </a:lnSpc>
                        <a:spcBef>
                          <a:spcPts val="0"/>
                        </a:spcBef>
                        <a:spcAft>
                          <a:spcPts val="0"/>
                        </a:spcAft>
                        <a:buNone/>
                      </a:pPr>
                      <a:r>
                        <a:rPr lang="en-US" sz="1000" u="none" cap="none" strike="noStrike">
                          <a:latin typeface="Arial"/>
                          <a:ea typeface="Arial"/>
                          <a:cs typeface="Arial"/>
                          <a:sym typeface="Arial"/>
                        </a:rPr>
                        <a:t>9</a:t>
                      </a:r>
                      <a:endParaRPr sz="1000" u="none" cap="none" strike="noStrike">
                        <a:latin typeface="Arial"/>
                        <a:ea typeface="Arial"/>
                        <a:cs typeface="Arial"/>
                        <a:sym typeface="Arial"/>
                      </a:endParaRPr>
                    </a:p>
                    <a:p>
                      <a:pPr indent="0" lvl="0" marL="85725" marR="0" rtl="0" algn="l">
                        <a:lnSpc>
                          <a:spcPct val="100000"/>
                        </a:lnSpc>
                        <a:spcBef>
                          <a:spcPts val="0"/>
                        </a:spcBef>
                        <a:spcAft>
                          <a:spcPts val="0"/>
                        </a:spcAft>
                        <a:buNone/>
                      </a:pPr>
                      <a:r>
                        <a:rPr lang="en-US" sz="1000" u="none" cap="none" strike="noStrike">
                          <a:latin typeface="Arial"/>
                          <a:ea typeface="Arial"/>
                          <a:cs typeface="Arial"/>
                          <a:sym typeface="Arial"/>
                        </a:rPr>
                        <a:t>Sesi Berbagi</a:t>
                      </a:r>
                      <a:endParaRPr sz="1000" u="none" cap="none" strike="noStrike">
                        <a:latin typeface="Arial"/>
                        <a:ea typeface="Arial"/>
                        <a:cs typeface="Arial"/>
                        <a:sym typeface="Arial"/>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r h="335225">
                <a:tc gridSpan="5">
                  <a:txBody>
                    <a:bodyPr/>
                    <a:lstStyle/>
                    <a:p>
                      <a:pPr indent="0" lvl="0" marL="85090" marR="0" rtl="0" algn="l">
                        <a:lnSpc>
                          <a:spcPct val="100000"/>
                        </a:lnSpc>
                        <a:spcBef>
                          <a:spcPts val="0"/>
                        </a:spcBef>
                        <a:spcAft>
                          <a:spcPts val="0"/>
                        </a:spcAft>
                        <a:buNone/>
                      </a:pPr>
                      <a:r>
                        <a:rPr b="1" lang="en-US" sz="1000" u="none" cap="none" strike="noStrike">
                          <a:latin typeface="Times New Roman"/>
                          <a:ea typeface="Times New Roman"/>
                          <a:cs typeface="Times New Roman"/>
                          <a:sym typeface="Times New Roman"/>
                        </a:rPr>
                        <a:t>Tahap Lakukan: Mewujudkan pelajaran yang mereka dapat melalui bentuk aksi pelestarian budaya lokal yang paling mungkin dilakukan</a:t>
                      </a:r>
                      <a:endParaRPr sz="1000" u="none" cap="none" strike="noStrike">
                        <a:latin typeface="Times New Roman"/>
                        <a:ea typeface="Times New Roman"/>
                        <a:cs typeface="Times New Roman"/>
                        <a:sym typeface="Times New Roman"/>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EEEEE"/>
                    </a:solidFill>
                  </a:tcPr>
                </a:tc>
                <a:tc hMerge="1"/>
                <a:tc hMerge="1"/>
                <a:tc hMerge="1"/>
                <a:tc hMerge="1"/>
              </a:tr>
              <a:tr h="792425">
                <a:tc>
                  <a:txBody>
                    <a:bodyPr/>
                    <a:lstStyle/>
                    <a:p>
                      <a:pPr indent="0" lvl="0" marL="85090" marR="0" rtl="0" algn="l">
                        <a:lnSpc>
                          <a:spcPct val="100000"/>
                        </a:lnSpc>
                        <a:spcBef>
                          <a:spcPts val="0"/>
                        </a:spcBef>
                        <a:spcAft>
                          <a:spcPts val="0"/>
                        </a:spcAft>
                        <a:buNone/>
                      </a:pPr>
                      <a:r>
                        <a:rPr lang="en-US" sz="1000" u="none" cap="none" strike="noStrike">
                          <a:latin typeface="Arial"/>
                          <a:ea typeface="Arial"/>
                          <a:cs typeface="Arial"/>
                          <a:sym typeface="Arial"/>
                        </a:rPr>
                        <a:t>10</a:t>
                      </a:r>
                      <a:endParaRPr sz="1000" u="none" cap="none" strike="noStrike">
                        <a:latin typeface="Arial"/>
                        <a:ea typeface="Arial"/>
                        <a:cs typeface="Arial"/>
                        <a:sym typeface="Arial"/>
                      </a:endParaRPr>
                    </a:p>
                    <a:p>
                      <a:pPr indent="0" lvl="0" marL="85090" marR="292735" rtl="0" algn="just">
                        <a:lnSpc>
                          <a:spcPct val="100000"/>
                        </a:lnSpc>
                        <a:spcBef>
                          <a:spcPts val="0"/>
                        </a:spcBef>
                        <a:spcAft>
                          <a:spcPts val="0"/>
                        </a:spcAft>
                        <a:buNone/>
                      </a:pPr>
                      <a:r>
                        <a:rPr lang="en-US" sz="1000" u="none" cap="none" strike="noStrike">
                          <a:latin typeface="Arial"/>
                          <a:ea typeface="Arial"/>
                          <a:cs typeface="Arial"/>
                          <a:sym typeface="Arial"/>
                        </a:rPr>
                        <a:t>Lestari Budaya Lokalku:  Identiﬁkasi Potensi Diri  dan Kelompok</a:t>
                      </a:r>
                      <a:endParaRPr sz="1000" u="none" cap="none" strike="noStrike">
                        <a:latin typeface="Arial"/>
                        <a:ea typeface="Arial"/>
                        <a:cs typeface="Arial"/>
                        <a:sym typeface="Arial"/>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1000" u="none" cap="none" strike="noStrike">
                          <a:latin typeface="Arial"/>
                          <a:ea typeface="Arial"/>
                          <a:cs typeface="Arial"/>
                          <a:sym typeface="Arial"/>
                        </a:rPr>
                        <a:t>11</a:t>
                      </a:r>
                      <a:endParaRPr sz="1000" u="none" cap="none" strike="noStrike">
                        <a:latin typeface="Arial"/>
                        <a:ea typeface="Arial"/>
                        <a:cs typeface="Arial"/>
                        <a:sym typeface="Arial"/>
                      </a:endParaRPr>
                    </a:p>
                    <a:p>
                      <a:pPr indent="0" lvl="0" marL="85090" marR="214629" rtl="0" algn="l">
                        <a:lnSpc>
                          <a:spcPct val="100000"/>
                        </a:lnSpc>
                        <a:spcBef>
                          <a:spcPts val="0"/>
                        </a:spcBef>
                        <a:spcAft>
                          <a:spcPts val="0"/>
                        </a:spcAft>
                        <a:buNone/>
                      </a:pPr>
                      <a:r>
                        <a:rPr lang="en-US" sz="1000" u="none" cap="none" strike="noStrike">
                          <a:latin typeface="Arial"/>
                          <a:ea typeface="Arial"/>
                          <a:cs typeface="Arial"/>
                          <a:sym typeface="Arial"/>
                        </a:rPr>
                        <a:t>Lestari Budaya Lokalku:  Menentukan Bentuk Aksi</a:t>
                      </a:r>
                      <a:endParaRPr sz="1000" u="none" cap="none" strike="noStrike">
                        <a:latin typeface="Arial"/>
                        <a:ea typeface="Arial"/>
                        <a:cs typeface="Arial"/>
                        <a:sym typeface="Arial"/>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1000" u="none" cap="none" strike="noStrike">
                          <a:latin typeface="Arial"/>
                          <a:ea typeface="Arial"/>
                          <a:cs typeface="Arial"/>
                          <a:sym typeface="Arial"/>
                        </a:rPr>
                        <a:t>12</a:t>
                      </a:r>
                      <a:endParaRPr sz="1000" u="none" cap="none" strike="noStrike">
                        <a:latin typeface="Arial"/>
                        <a:ea typeface="Arial"/>
                        <a:cs typeface="Arial"/>
                        <a:sym typeface="Arial"/>
                      </a:endParaRPr>
                    </a:p>
                    <a:p>
                      <a:pPr indent="0" lvl="0" marL="85090" marR="300355" rtl="0" algn="l">
                        <a:lnSpc>
                          <a:spcPct val="100000"/>
                        </a:lnSpc>
                        <a:spcBef>
                          <a:spcPts val="0"/>
                        </a:spcBef>
                        <a:spcAft>
                          <a:spcPts val="0"/>
                        </a:spcAft>
                        <a:buNone/>
                      </a:pPr>
                      <a:r>
                        <a:rPr lang="en-US" sz="1000" u="none" cap="none" strike="noStrike">
                          <a:latin typeface="Arial"/>
                          <a:ea typeface="Arial"/>
                          <a:cs typeface="Arial"/>
                          <a:sym typeface="Arial"/>
                        </a:rPr>
                        <a:t>Lestari Budaya Lokalku:  Persiapan Aksi</a:t>
                      </a:r>
                      <a:endParaRPr sz="1000" u="none" cap="none" strike="noStrike">
                        <a:latin typeface="Arial"/>
                        <a:ea typeface="Arial"/>
                        <a:cs typeface="Arial"/>
                        <a:sym typeface="Arial"/>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0" rtl="0" algn="l">
                        <a:lnSpc>
                          <a:spcPct val="100000"/>
                        </a:lnSpc>
                        <a:spcBef>
                          <a:spcPts val="0"/>
                        </a:spcBef>
                        <a:spcAft>
                          <a:spcPts val="0"/>
                        </a:spcAft>
                        <a:buNone/>
                      </a:pPr>
                      <a:r>
                        <a:rPr lang="en-US" sz="1000" u="none" cap="none" strike="noStrike">
                          <a:latin typeface="Arial"/>
                          <a:ea typeface="Arial"/>
                          <a:cs typeface="Arial"/>
                          <a:sym typeface="Arial"/>
                        </a:rPr>
                        <a:t>13</a:t>
                      </a:r>
                      <a:endParaRPr sz="1000" u="none" cap="none" strike="noStrike">
                        <a:latin typeface="Arial"/>
                        <a:ea typeface="Arial"/>
                        <a:cs typeface="Arial"/>
                        <a:sym typeface="Arial"/>
                      </a:endParaRPr>
                    </a:p>
                    <a:p>
                      <a:pPr indent="0" lvl="0" marL="85725" marR="300355" rtl="0" algn="l">
                        <a:lnSpc>
                          <a:spcPct val="100000"/>
                        </a:lnSpc>
                        <a:spcBef>
                          <a:spcPts val="0"/>
                        </a:spcBef>
                        <a:spcAft>
                          <a:spcPts val="0"/>
                        </a:spcAft>
                        <a:buNone/>
                      </a:pPr>
                      <a:r>
                        <a:rPr lang="en-US" sz="1000" u="none" cap="none" strike="noStrike">
                          <a:latin typeface="Arial"/>
                          <a:ea typeface="Arial"/>
                          <a:cs typeface="Arial"/>
                          <a:sym typeface="Arial"/>
                        </a:rPr>
                        <a:t>Lestari Budaya Lokalku:  Simulasi Aksi</a:t>
                      </a:r>
                      <a:endParaRPr sz="1000" u="none" cap="none" strike="noStrike">
                        <a:latin typeface="Arial"/>
                        <a:ea typeface="Arial"/>
                        <a:cs typeface="Arial"/>
                        <a:sym typeface="Arial"/>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r h="335225">
                <a:tc gridSpan="5">
                  <a:txBody>
                    <a:bodyPr/>
                    <a:lstStyle/>
                    <a:p>
                      <a:pPr indent="0" lvl="0" marL="85090" marR="0" rtl="0" algn="l">
                        <a:lnSpc>
                          <a:spcPct val="100000"/>
                        </a:lnSpc>
                        <a:spcBef>
                          <a:spcPts val="0"/>
                        </a:spcBef>
                        <a:spcAft>
                          <a:spcPts val="0"/>
                        </a:spcAft>
                        <a:buNone/>
                      </a:pPr>
                      <a:r>
                        <a:rPr b="1" lang="en-US" sz="1000" u="none" cap="none" strike="noStrike">
                          <a:latin typeface="Times New Roman"/>
                          <a:ea typeface="Times New Roman"/>
                          <a:cs typeface="Times New Roman"/>
                          <a:sym typeface="Times New Roman"/>
                        </a:rPr>
                        <a:t>Tahap Bagikan: Menggenapi proses dengan aksi pelestarian budaya lokal serta melakukan evaluasi dan reﬂeksi</a:t>
                      </a:r>
                      <a:endParaRPr sz="1000" u="none" cap="none" strike="noStrike">
                        <a:latin typeface="Times New Roman"/>
                        <a:ea typeface="Times New Roman"/>
                        <a:cs typeface="Times New Roman"/>
                        <a:sym typeface="Times New Roman"/>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EEEEE"/>
                    </a:solidFill>
                  </a:tcPr>
                </a:tc>
                <a:tc hMerge="1"/>
                <a:tc hMerge="1"/>
                <a:tc hMerge="1"/>
                <a:tc hMerge="1"/>
              </a:tr>
              <a:tr h="487625">
                <a:tc>
                  <a:txBody>
                    <a:bodyPr/>
                    <a:lstStyle/>
                    <a:p>
                      <a:pPr indent="0" lvl="0" marL="85090" marR="0" rtl="0" algn="l">
                        <a:lnSpc>
                          <a:spcPct val="100000"/>
                        </a:lnSpc>
                        <a:spcBef>
                          <a:spcPts val="0"/>
                        </a:spcBef>
                        <a:spcAft>
                          <a:spcPts val="0"/>
                        </a:spcAft>
                        <a:buNone/>
                      </a:pPr>
                      <a:r>
                        <a:rPr lang="en-US" sz="1000" u="none" cap="none" strike="noStrike">
                          <a:latin typeface="Arial"/>
                          <a:ea typeface="Arial"/>
                          <a:cs typeface="Arial"/>
                          <a:sym typeface="Arial"/>
                        </a:rPr>
                        <a:t>14</a:t>
                      </a:r>
                      <a:endParaRPr sz="1000" u="none" cap="none" strike="noStrike">
                        <a:latin typeface="Arial"/>
                        <a:ea typeface="Arial"/>
                        <a:cs typeface="Arial"/>
                        <a:sym typeface="Arial"/>
                      </a:endParaRPr>
                    </a:p>
                    <a:p>
                      <a:pPr indent="0" lvl="0" marL="85090" marR="0" rtl="0" algn="l">
                        <a:lnSpc>
                          <a:spcPct val="100000"/>
                        </a:lnSpc>
                        <a:spcBef>
                          <a:spcPts val="0"/>
                        </a:spcBef>
                        <a:spcAft>
                          <a:spcPts val="0"/>
                        </a:spcAft>
                        <a:buNone/>
                      </a:pPr>
                      <a:r>
                        <a:rPr lang="en-US" sz="1000" u="none" cap="none" strike="noStrike">
                          <a:latin typeface="Arial"/>
                          <a:ea typeface="Arial"/>
                          <a:cs typeface="Arial"/>
                          <a:sym typeface="Arial"/>
                        </a:rPr>
                        <a:t>Lestari Budaya Lokalku!</a:t>
                      </a:r>
                      <a:endParaRPr sz="1000" u="none" cap="none" strike="noStrike">
                        <a:latin typeface="Arial"/>
                        <a:ea typeface="Arial"/>
                        <a:cs typeface="Arial"/>
                        <a:sym typeface="Arial"/>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1000" u="none" cap="none" strike="noStrike">
                          <a:latin typeface="Arial"/>
                          <a:ea typeface="Arial"/>
                          <a:cs typeface="Arial"/>
                          <a:sym typeface="Arial"/>
                        </a:rPr>
                        <a:t>15</a:t>
                      </a:r>
                      <a:endParaRPr sz="1000" u="none" cap="none" strike="noStrike">
                        <a:latin typeface="Arial"/>
                        <a:ea typeface="Arial"/>
                        <a:cs typeface="Arial"/>
                        <a:sym typeface="Arial"/>
                      </a:endParaRPr>
                    </a:p>
                    <a:p>
                      <a:pPr indent="0" lvl="0" marL="85090" marR="0" rtl="0" algn="l">
                        <a:lnSpc>
                          <a:spcPct val="100000"/>
                        </a:lnSpc>
                        <a:spcBef>
                          <a:spcPts val="0"/>
                        </a:spcBef>
                        <a:spcAft>
                          <a:spcPts val="0"/>
                        </a:spcAft>
                        <a:buNone/>
                      </a:pPr>
                      <a:r>
                        <a:rPr lang="en-US" sz="1000" u="none" cap="none" strike="noStrike">
                          <a:latin typeface="Arial"/>
                          <a:ea typeface="Arial"/>
                          <a:cs typeface="Arial"/>
                          <a:sym typeface="Arial"/>
                        </a:rPr>
                        <a:t>Evaluasi Aksi</a:t>
                      </a:r>
                      <a:endParaRPr sz="1000" u="none" cap="none" strike="noStrike">
                        <a:latin typeface="Arial"/>
                        <a:ea typeface="Arial"/>
                        <a:cs typeface="Arial"/>
                        <a:sym typeface="Arial"/>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1000" u="none" cap="none" strike="noStrike">
                          <a:latin typeface="Arial"/>
                          <a:ea typeface="Arial"/>
                          <a:cs typeface="Arial"/>
                          <a:sym typeface="Arial"/>
                        </a:rPr>
                        <a:t>16</a:t>
                      </a:r>
                      <a:endParaRPr sz="1000" u="none" cap="none" strike="noStrike">
                        <a:latin typeface="Arial"/>
                        <a:ea typeface="Arial"/>
                        <a:cs typeface="Arial"/>
                        <a:sym typeface="Arial"/>
                      </a:endParaRPr>
                    </a:p>
                    <a:p>
                      <a:pPr indent="0" lvl="0" marL="85090" marR="0" rtl="0" algn="l">
                        <a:lnSpc>
                          <a:spcPct val="100000"/>
                        </a:lnSpc>
                        <a:spcBef>
                          <a:spcPts val="0"/>
                        </a:spcBef>
                        <a:spcAft>
                          <a:spcPts val="0"/>
                        </a:spcAft>
                        <a:buNone/>
                      </a:pPr>
                      <a:r>
                        <a:rPr lang="en-US" sz="1000" u="none" cap="none" strike="noStrike">
                          <a:latin typeface="Arial"/>
                          <a:ea typeface="Arial"/>
                          <a:cs typeface="Arial"/>
                          <a:sym typeface="Arial"/>
                        </a:rPr>
                        <a:t>Reﬂeksi</a:t>
                      </a:r>
                      <a:endParaRPr sz="1000" u="none" cap="none" strike="noStrike">
                        <a:latin typeface="Arial"/>
                        <a:ea typeface="Arial"/>
                        <a:cs typeface="Arial"/>
                        <a:sym typeface="Arial"/>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0" rtl="0" algn="l">
                        <a:lnSpc>
                          <a:spcPct val="100000"/>
                        </a:lnSpc>
                        <a:spcBef>
                          <a:spcPts val="0"/>
                        </a:spcBef>
                        <a:spcAft>
                          <a:spcPts val="0"/>
                        </a:spcAft>
                        <a:buNone/>
                      </a:pPr>
                      <a:r>
                        <a:rPr lang="en-US" sz="1000" u="none" cap="none" strike="noStrike">
                          <a:latin typeface="Arial"/>
                          <a:ea typeface="Arial"/>
                          <a:cs typeface="Arial"/>
                          <a:sym typeface="Arial"/>
                        </a:rPr>
                        <a:t>17</a:t>
                      </a:r>
                      <a:endParaRPr sz="1000" u="none" cap="none" strike="noStrike">
                        <a:latin typeface="Arial"/>
                        <a:ea typeface="Arial"/>
                        <a:cs typeface="Arial"/>
                        <a:sym typeface="Arial"/>
                      </a:endParaRPr>
                    </a:p>
                    <a:p>
                      <a:pPr indent="0" lvl="0" marL="85725" marR="0" rtl="0" algn="l">
                        <a:lnSpc>
                          <a:spcPct val="100000"/>
                        </a:lnSpc>
                        <a:spcBef>
                          <a:spcPts val="0"/>
                        </a:spcBef>
                        <a:spcAft>
                          <a:spcPts val="0"/>
                        </a:spcAft>
                        <a:buNone/>
                      </a:pPr>
                      <a:r>
                        <a:rPr lang="en-US" sz="1000" u="none" cap="none" strike="noStrike">
                          <a:latin typeface="Arial"/>
                          <a:ea typeface="Arial"/>
                          <a:cs typeface="Arial"/>
                          <a:sym typeface="Arial"/>
                        </a:rPr>
                        <a:t>Cerita Perjalanan Aksiku</a:t>
                      </a:r>
                      <a:endParaRPr sz="1000" u="none" cap="none" strike="noStrike">
                        <a:latin typeface="Arial"/>
                        <a:ea typeface="Arial"/>
                        <a:cs typeface="Arial"/>
                        <a:sym typeface="Arial"/>
                      </a:endParaRPr>
                    </a:p>
                  </a:txBody>
                  <a:tcPr marT="806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bl>
          </a:graphicData>
        </a:graphic>
      </p:graphicFrame>
      <p:sp>
        <p:nvSpPr>
          <p:cNvPr id="66" name="Google Shape;66;p3"/>
          <p:cNvSpPr txBox="1"/>
          <p:nvPr/>
        </p:nvSpPr>
        <p:spPr>
          <a:xfrm>
            <a:off x="282099" y="238824"/>
            <a:ext cx="3997325" cy="182880"/>
          </a:xfrm>
          <a:prstGeom prst="rect">
            <a:avLst/>
          </a:prstGeom>
          <a:solidFill>
            <a:srgbClr val="1A9987"/>
          </a:solidFill>
          <a:ln>
            <a:noFill/>
          </a:ln>
        </p:spPr>
        <p:txBody>
          <a:bodyPr anchorCtr="0" anchor="t" bIns="0" lIns="0" spcFirstLastPara="1" rIns="0" wrap="square" tIns="0">
            <a:spAutoFit/>
          </a:bodyPr>
          <a:lstStyle/>
          <a:p>
            <a:pPr indent="0" lvl="0" marL="0" marR="0" rtl="0" algn="l">
              <a:lnSpc>
                <a:spcPct val="115833"/>
              </a:lnSpc>
              <a:spcBef>
                <a:spcPts val="0"/>
              </a:spcBef>
              <a:spcAft>
                <a:spcPts val="0"/>
              </a:spcAft>
              <a:buNone/>
            </a:pPr>
            <a:r>
              <a:rPr lang="en-US" sz="1200">
                <a:solidFill>
                  <a:srgbClr val="EFEFEF"/>
                </a:solidFill>
                <a:latin typeface="Arial"/>
                <a:ea typeface="Arial"/>
                <a:cs typeface="Arial"/>
                <a:sym typeface="Arial"/>
              </a:rPr>
              <a:t>Tahapan dalam projek “Menelusur Warisan Masa Lampau”</a:t>
            </a:r>
            <a:endParaRPr sz="120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98" name="Shape 498"/>
        <p:cNvGrpSpPr/>
        <p:nvPr/>
      </p:nvGrpSpPr>
      <p:grpSpPr>
        <a:xfrm>
          <a:off x="0" y="0"/>
          <a:ext cx="0" cy="0"/>
          <a:chOff x="0" y="0"/>
          <a:chExt cx="0" cy="0"/>
        </a:xfrm>
      </p:grpSpPr>
      <p:sp>
        <p:nvSpPr>
          <p:cNvPr id="499" name="Google Shape;499;p30"/>
          <p:cNvSpPr/>
          <p:nvPr/>
        </p:nvSpPr>
        <p:spPr>
          <a:xfrm>
            <a:off x="461974" y="387799"/>
            <a:ext cx="1368425" cy="3232785"/>
          </a:xfrm>
          <a:custGeom>
            <a:rect b="b" l="l" r="r" t="t"/>
            <a:pathLst>
              <a:path extrusionOk="0" h="3232785" w="1368425">
                <a:moveTo>
                  <a:pt x="1368297" y="3232493"/>
                </a:moveTo>
                <a:lnTo>
                  <a:pt x="0" y="3232493"/>
                </a:lnTo>
                <a:lnTo>
                  <a:pt x="0" y="0"/>
                </a:lnTo>
                <a:lnTo>
                  <a:pt x="1368297" y="0"/>
                </a:lnTo>
                <a:lnTo>
                  <a:pt x="1368297" y="3232493"/>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00" name="Google Shape;500;p30"/>
          <p:cNvSpPr txBox="1"/>
          <p:nvPr>
            <p:ph type="title"/>
          </p:nvPr>
        </p:nvSpPr>
        <p:spPr>
          <a:xfrm>
            <a:off x="547698" y="445584"/>
            <a:ext cx="328930" cy="482600"/>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None/>
            </a:pPr>
            <a:r>
              <a:rPr lang="en-US"/>
              <a:t>8.</a:t>
            </a:r>
            <a:endParaRPr/>
          </a:p>
        </p:txBody>
      </p:sp>
      <p:sp>
        <p:nvSpPr>
          <p:cNvPr id="501" name="Google Shape;501;p30"/>
          <p:cNvSpPr txBox="1"/>
          <p:nvPr/>
        </p:nvSpPr>
        <p:spPr>
          <a:xfrm>
            <a:off x="547698" y="908879"/>
            <a:ext cx="1202690" cy="2588895"/>
          </a:xfrm>
          <a:prstGeom prst="rect">
            <a:avLst/>
          </a:prstGeom>
          <a:noFill/>
          <a:ln>
            <a:noFill/>
          </a:ln>
        </p:spPr>
        <p:txBody>
          <a:bodyPr anchorCtr="0" anchor="t" bIns="0" lIns="0" spcFirstLastPara="1" rIns="0" wrap="square" tIns="12700">
            <a:spAutoFit/>
          </a:bodyPr>
          <a:lstStyle/>
          <a:p>
            <a:pPr indent="0" lvl="0" marL="0" marR="370205" rtl="0" algn="l">
              <a:lnSpc>
                <a:spcPct val="100000"/>
              </a:lnSpc>
              <a:spcBef>
                <a:spcPts val="0"/>
              </a:spcBef>
              <a:spcAft>
                <a:spcPts val="0"/>
              </a:spcAft>
              <a:buNone/>
            </a:pPr>
            <a:r>
              <a:rPr b="1" lang="en-US" sz="1800">
                <a:solidFill>
                  <a:srgbClr val="EFEFEF"/>
                </a:solidFill>
                <a:latin typeface="Times New Roman"/>
                <a:ea typeface="Times New Roman"/>
                <a:cs typeface="Times New Roman"/>
                <a:sym typeface="Times New Roman"/>
              </a:rPr>
              <a:t>Kondisi  Impian</a:t>
            </a:r>
            <a:endParaRPr sz="1800">
              <a:latin typeface="Times New Roman"/>
              <a:ea typeface="Times New Roman"/>
              <a:cs typeface="Times New Roman"/>
              <a:sym typeface="Times New Roman"/>
            </a:endParaRPr>
          </a:p>
          <a:p>
            <a:pPr indent="0" lvl="0" marL="0" marR="0" rtl="0" algn="l">
              <a:lnSpc>
                <a:spcPct val="100000"/>
              </a:lnSpc>
              <a:spcBef>
                <a:spcPts val="1460"/>
              </a:spcBef>
              <a:spcAft>
                <a:spcPts val="0"/>
              </a:spcAft>
              <a:buNone/>
            </a:pPr>
            <a:r>
              <a:rPr b="1" lang="en-US" sz="1200">
                <a:solidFill>
                  <a:srgbClr val="EFEFEF"/>
                </a:solidFill>
                <a:latin typeface="Times New Roman"/>
                <a:ea typeface="Times New Roman"/>
                <a:cs typeface="Times New Roman"/>
                <a:sym typeface="Times New Roman"/>
              </a:rPr>
              <a:t>Waktu: 90 Menit</a:t>
            </a:r>
            <a:endParaRPr sz="12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 2 JP</a:t>
            </a:r>
            <a:endParaRPr sz="1200">
              <a:latin typeface="Times New Roman"/>
              <a:ea typeface="Times New Roman"/>
              <a:cs typeface="Times New Roman"/>
              <a:sym typeface="Times New Roman"/>
            </a:endParaRPr>
          </a:p>
          <a:p>
            <a:pPr indent="0" lvl="0" marL="0" marR="42545"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Bahan: </a:t>
            </a:r>
            <a:r>
              <a:rPr lang="en-US" sz="1200">
                <a:solidFill>
                  <a:srgbClr val="EFEFEF"/>
                </a:solidFill>
                <a:latin typeface="Arial"/>
                <a:ea typeface="Arial"/>
                <a:cs typeface="Arial"/>
                <a:sym typeface="Arial"/>
              </a:rPr>
              <a:t>alat tulis,  alat warna, blok  kayu, lego,  potongan  gambar, lembar  visi</a:t>
            </a:r>
            <a:endParaRPr sz="1200">
              <a:latin typeface="Arial"/>
              <a:ea typeface="Arial"/>
              <a:cs typeface="Arial"/>
              <a:sym typeface="Arial"/>
            </a:endParaRPr>
          </a:p>
          <a:p>
            <a:pPr indent="0" lvl="0" marL="0" marR="34036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Peran Guru:  Fasilitator</a:t>
            </a:r>
            <a:endParaRPr sz="1200">
              <a:latin typeface="Times New Roman"/>
              <a:ea typeface="Times New Roman"/>
              <a:cs typeface="Times New Roman"/>
              <a:sym typeface="Times New Roman"/>
            </a:endParaRPr>
          </a:p>
        </p:txBody>
      </p:sp>
      <p:sp>
        <p:nvSpPr>
          <p:cNvPr id="502" name="Google Shape;502;p30"/>
          <p:cNvSpPr txBox="1"/>
          <p:nvPr/>
        </p:nvSpPr>
        <p:spPr>
          <a:xfrm>
            <a:off x="2065841" y="455744"/>
            <a:ext cx="4173220" cy="1244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Pelaksanaan</a:t>
            </a:r>
            <a:endParaRPr sz="1000">
              <a:latin typeface="Times New Roman"/>
              <a:ea typeface="Times New Roman"/>
              <a:cs typeface="Times New Roman"/>
              <a:sym typeface="Times New Roman"/>
            </a:endParaRPr>
          </a:p>
          <a:p>
            <a:pPr indent="-323850" lvl="0" marL="469265" marR="7112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Guru mengajak peserta didik untuk mengingat kembali kegiatan  sebelumnya dengan beberapa pertanyaan pemantik seperti  berikut:</a:t>
            </a:r>
            <a:endParaRPr sz="1000">
              <a:latin typeface="Arial"/>
              <a:ea typeface="Arial"/>
              <a:cs typeface="Arial"/>
              <a:sym typeface="Arial"/>
            </a:endParaRPr>
          </a:p>
          <a:p>
            <a:pPr indent="-322579" lvl="1" marL="926464" marR="327025" rtl="0" algn="l">
              <a:lnSpc>
                <a:spcPct val="100000"/>
              </a:lnSpc>
              <a:spcBef>
                <a:spcPts val="0"/>
              </a:spcBef>
              <a:spcAft>
                <a:spcPts val="0"/>
              </a:spcAft>
              <a:buSzPts val="1000"/>
              <a:buFont typeface="Arial"/>
              <a:buAutoNum type="alphaLcPeriod"/>
            </a:pPr>
            <a:r>
              <a:rPr b="0" i="0" lang="en-US" sz="1000" u="none" cap="none" strike="noStrike">
                <a:latin typeface="Arial"/>
                <a:ea typeface="Arial"/>
                <a:cs typeface="Arial"/>
                <a:sym typeface="Arial"/>
              </a:rPr>
              <a:t>Bagaimana perasaanmu setelah menemukan bentuk  kearifan lokal yang ada di wilayahmu?</a:t>
            </a:r>
            <a:endParaRPr b="0" i="0" sz="1000" u="none" cap="none" strike="noStrike">
              <a:latin typeface="Arial"/>
              <a:ea typeface="Arial"/>
              <a:cs typeface="Arial"/>
              <a:sym typeface="Arial"/>
            </a:endParaRPr>
          </a:p>
          <a:p>
            <a:pPr indent="-330199" lvl="1" marL="926464" marR="5080" rtl="0" algn="l">
              <a:lnSpc>
                <a:spcPct val="100000"/>
              </a:lnSpc>
              <a:spcBef>
                <a:spcPts val="0"/>
              </a:spcBef>
              <a:spcAft>
                <a:spcPts val="0"/>
              </a:spcAft>
              <a:buSzPts val="1000"/>
              <a:buFont typeface="Arial"/>
              <a:buAutoNum type="alphaLcPeriod"/>
            </a:pPr>
            <a:r>
              <a:rPr b="0" i="0" lang="en-US" sz="1000" u="none" cap="none" strike="noStrike">
                <a:latin typeface="Arial"/>
                <a:ea typeface="Arial"/>
                <a:cs typeface="Arial"/>
                <a:sym typeface="Arial"/>
              </a:rPr>
              <a:t>Pikiran apa yang muncul setelah melihat hubungan  antara kearifan lokal dan fungsinya terhadap masyarakat?</a:t>
            </a:r>
            <a:endParaRPr b="0" i="0" sz="1000" u="none" cap="none" strike="noStrike">
              <a:latin typeface="Arial"/>
              <a:ea typeface="Arial"/>
              <a:cs typeface="Arial"/>
              <a:sym typeface="Arial"/>
            </a:endParaRPr>
          </a:p>
        </p:txBody>
      </p:sp>
      <p:sp>
        <p:nvSpPr>
          <p:cNvPr id="503" name="Google Shape;503;p30"/>
          <p:cNvSpPr txBox="1"/>
          <p:nvPr/>
        </p:nvSpPr>
        <p:spPr>
          <a:xfrm>
            <a:off x="2199229" y="1827341"/>
            <a:ext cx="3992245" cy="2006600"/>
          </a:xfrm>
          <a:prstGeom prst="rect">
            <a:avLst/>
          </a:prstGeom>
          <a:noFill/>
          <a:ln>
            <a:noFill/>
          </a:ln>
        </p:spPr>
        <p:txBody>
          <a:bodyPr anchorCtr="0" anchor="t" bIns="0" lIns="0" spcFirstLastPara="1" rIns="0" wrap="square" tIns="12700">
            <a:spAutoFit/>
          </a:bodyPr>
          <a:lstStyle/>
          <a:p>
            <a:pPr indent="-323850" lvl="0" marL="335915" marR="94615" rtl="0" algn="l">
              <a:lnSpc>
                <a:spcPct val="100000"/>
              </a:lnSpc>
              <a:spcBef>
                <a:spcPts val="0"/>
              </a:spcBef>
              <a:spcAft>
                <a:spcPts val="0"/>
              </a:spcAft>
              <a:buSzPts val="1000"/>
              <a:buFont typeface="Arial"/>
              <a:buAutoNum type="arabicPeriod" startAt="2"/>
            </a:pPr>
            <a:r>
              <a:rPr lang="en-US" sz="1000">
                <a:latin typeface="Arial"/>
                <a:ea typeface="Arial"/>
                <a:cs typeface="Arial"/>
                <a:sym typeface="Arial"/>
              </a:rPr>
              <a:t>Setelah itu, peserta didik diminta untuk membayangkan dan  menggambarkan kondisi ideal atau harapan terkait tantangan  yang pernah ia rasakan dan bentuk kearifan lokal yang ditemui.  Beberapa pertanyaan pemantik yang dapat dipakai:</a:t>
            </a:r>
            <a:endParaRPr sz="1000">
              <a:latin typeface="Arial"/>
              <a:ea typeface="Arial"/>
              <a:cs typeface="Arial"/>
              <a:sym typeface="Arial"/>
            </a:endParaRPr>
          </a:p>
          <a:p>
            <a:pPr indent="-322580" lvl="1" marL="793115" marR="376555" rtl="0" algn="l">
              <a:lnSpc>
                <a:spcPct val="100000"/>
              </a:lnSpc>
              <a:spcBef>
                <a:spcPts val="0"/>
              </a:spcBef>
              <a:spcAft>
                <a:spcPts val="0"/>
              </a:spcAft>
              <a:buSzPts val="1000"/>
              <a:buFont typeface="Arial"/>
              <a:buAutoNum type="alphaLcPeriod"/>
            </a:pPr>
            <a:r>
              <a:rPr b="0" i="0" lang="en-US" sz="1000" u="none" cap="none" strike="noStrike">
                <a:latin typeface="Arial"/>
                <a:ea typeface="Arial"/>
                <a:cs typeface="Arial"/>
                <a:sym typeface="Arial"/>
              </a:rPr>
              <a:t>Bagaimana kondisi ideal atau impian yang kamu  harapkan terjadi baik untuk dirimu, kelompokmu,  ataupun wilayahmu?</a:t>
            </a:r>
            <a:endParaRPr b="0" i="0" sz="1000" u="none" cap="none" strike="noStrike">
              <a:latin typeface="Arial"/>
              <a:ea typeface="Arial"/>
              <a:cs typeface="Arial"/>
              <a:sym typeface="Arial"/>
            </a:endParaRPr>
          </a:p>
          <a:p>
            <a:pPr indent="-330200" lvl="1" marL="793115" marR="90805" rtl="0" algn="l">
              <a:lnSpc>
                <a:spcPct val="100000"/>
              </a:lnSpc>
              <a:spcBef>
                <a:spcPts val="0"/>
              </a:spcBef>
              <a:spcAft>
                <a:spcPts val="0"/>
              </a:spcAft>
              <a:buSzPts val="1000"/>
              <a:buFont typeface="Arial"/>
              <a:buAutoNum type="alphaLcPeriod"/>
            </a:pPr>
            <a:r>
              <a:rPr b="0" i="0" lang="en-US" sz="1000" u="none" cap="none" strike="noStrike">
                <a:latin typeface="Arial"/>
                <a:ea typeface="Arial"/>
                <a:cs typeface="Arial"/>
                <a:sym typeface="Arial"/>
              </a:rPr>
              <a:t>Coba bayangkan bagaimana ekspresi wajah masyarakat  dalam mimpimu tersebut? Bagaimana interaksi antar  makhluk hidup yang terjadi?</a:t>
            </a:r>
            <a:endParaRPr b="0" i="0" sz="1000" u="none" cap="none" strike="noStrike">
              <a:latin typeface="Arial"/>
              <a:ea typeface="Arial"/>
              <a:cs typeface="Arial"/>
              <a:sym typeface="Arial"/>
            </a:endParaRPr>
          </a:p>
          <a:p>
            <a:pPr indent="-320040" lvl="1" marL="793115" marR="5080" rtl="0" algn="l">
              <a:lnSpc>
                <a:spcPct val="100000"/>
              </a:lnSpc>
              <a:spcBef>
                <a:spcPts val="0"/>
              </a:spcBef>
              <a:spcAft>
                <a:spcPts val="0"/>
              </a:spcAft>
              <a:buSzPts val="1000"/>
              <a:buFont typeface="Arial"/>
              <a:buAutoNum type="alphaLcPeriod"/>
            </a:pPr>
            <a:r>
              <a:rPr b="0" i="0" lang="en-US" sz="1000" u="none" cap="none" strike="noStrike">
                <a:latin typeface="Arial"/>
                <a:ea typeface="Arial"/>
                <a:cs typeface="Arial"/>
                <a:sym typeface="Arial"/>
              </a:rPr>
              <a:t>Lalu, bagaimana keadaan sumber daya alam (udara, air,  tanah, tumbuhan, hewan, dlsb) dan sumber daya lokal  (budaya, sistem masyarakat, dlsb.) pada kondisi ideal itu?</a:t>
            </a:r>
            <a:endParaRPr b="0" i="0" sz="1000" u="none" cap="none" strike="noStrike">
              <a:latin typeface="Arial"/>
              <a:ea typeface="Arial"/>
              <a:cs typeface="Arial"/>
              <a:sym typeface="Arial"/>
            </a:endParaRPr>
          </a:p>
        </p:txBody>
      </p:sp>
      <p:sp>
        <p:nvSpPr>
          <p:cNvPr id="504" name="Google Shape;504;p30"/>
          <p:cNvSpPr txBox="1"/>
          <p:nvPr/>
        </p:nvSpPr>
        <p:spPr>
          <a:xfrm>
            <a:off x="6487962" y="387799"/>
            <a:ext cx="2204085" cy="1262380"/>
          </a:xfrm>
          <a:prstGeom prst="rect">
            <a:avLst/>
          </a:prstGeom>
          <a:solidFill>
            <a:srgbClr val="EFEFEF"/>
          </a:solidFill>
          <a:ln>
            <a:noFill/>
          </a:ln>
        </p:spPr>
        <p:txBody>
          <a:bodyPr anchorCtr="0" anchor="t" bIns="0" lIns="0" spcFirstLastPara="1" rIns="0" wrap="square" tIns="80625">
            <a:spAutoFit/>
          </a:bodyPr>
          <a:lstStyle/>
          <a:p>
            <a:pPr indent="0" lvl="0" marL="85090" marR="0" rtl="0" algn="l">
              <a:lnSpc>
                <a:spcPct val="100000"/>
              </a:lnSpc>
              <a:spcBef>
                <a:spcPts val="0"/>
              </a:spcBef>
              <a:spcAft>
                <a:spcPts val="0"/>
              </a:spcAft>
              <a:buNone/>
            </a:pPr>
            <a:r>
              <a:rPr b="1" lang="en-US" sz="1000">
                <a:latin typeface="Times New Roman"/>
                <a:ea typeface="Times New Roman"/>
                <a:cs typeface="Times New Roman"/>
                <a:sym typeface="Times New Roman"/>
              </a:rPr>
              <a:t>Objektif:</a:t>
            </a:r>
            <a:endParaRPr sz="1000">
              <a:latin typeface="Times New Roman"/>
              <a:ea typeface="Times New Roman"/>
              <a:cs typeface="Times New Roman"/>
              <a:sym typeface="Times New Roman"/>
            </a:endParaRPr>
          </a:p>
          <a:p>
            <a:pPr indent="-276225" lvl="0" marL="542290" marR="202565" rtl="0" algn="l">
              <a:lnSpc>
                <a:spcPct val="100000"/>
              </a:lnSpc>
              <a:spcBef>
                <a:spcPts val="0"/>
              </a:spcBef>
              <a:spcAft>
                <a:spcPts val="0"/>
              </a:spcAft>
              <a:buNone/>
            </a:pPr>
            <a:r>
              <a:rPr lang="en-US" sz="1000">
                <a:latin typeface="Arial"/>
                <a:ea typeface="Arial"/>
                <a:cs typeface="Arial"/>
                <a:sym typeface="Arial"/>
              </a:rPr>
              <a:t>-	peserta didik mampu  menuliskan /  menggambarkan kondisi  ideal / harapan terkait  tantangan / masalah yang  ia temui</a:t>
            </a:r>
            <a:endParaRPr sz="1000">
              <a:latin typeface="Arial"/>
              <a:ea typeface="Arial"/>
              <a:cs typeface="Arial"/>
              <a:sym typeface="Arial"/>
            </a:endParaRPr>
          </a:p>
        </p:txBody>
      </p:sp>
      <p:sp>
        <p:nvSpPr>
          <p:cNvPr id="505" name="Google Shape;505;p30"/>
          <p:cNvSpPr txBox="1"/>
          <p:nvPr/>
        </p:nvSpPr>
        <p:spPr>
          <a:xfrm>
            <a:off x="6487962" y="1744496"/>
            <a:ext cx="2204085" cy="1108710"/>
          </a:xfrm>
          <a:prstGeom prst="rect">
            <a:avLst/>
          </a:prstGeom>
          <a:solidFill>
            <a:srgbClr val="FFF2CC"/>
          </a:solidFill>
          <a:ln>
            <a:noFill/>
          </a:ln>
        </p:spPr>
        <p:txBody>
          <a:bodyPr anchorCtr="0" anchor="t" bIns="0" lIns="0" spcFirstLastPara="1" rIns="0" wrap="square" tIns="80625">
            <a:spAutoFit/>
          </a:bodyPr>
          <a:lstStyle/>
          <a:p>
            <a:pPr indent="0" lvl="0" marL="85090" marR="0" rtl="0" algn="l">
              <a:lnSpc>
                <a:spcPct val="100000"/>
              </a:lnSpc>
              <a:spcBef>
                <a:spcPts val="0"/>
              </a:spcBef>
              <a:spcAft>
                <a:spcPts val="0"/>
              </a:spcAft>
              <a:buNone/>
            </a:pPr>
            <a:r>
              <a:rPr b="1" lang="en-US" sz="1000">
                <a:latin typeface="Times New Roman"/>
                <a:ea typeface="Times New Roman"/>
                <a:cs typeface="Times New Roman"/>
                <a:sym typeface="Times New Roman"/>
              </a:rPr>
              <a:t>Tips:</a:t>
            </a:r>
            <a:endParaRPr sz="1000">
              <a:latin typeface="Times New Roman"/>
              <a:ea typeface="Times New Roman"/>
              <a:cs typeface="Times New Roman"/>
              <a:sym typeface="Times New Roman"/>
            </a:endParaRPr>
          </a:p>
          <a:p>
            <a:pPr indent="0" lvl="0" marL="85090" marR="117475" rtl="0" algn="l">
              <a:lnSpc>
                <a:spcPct val="100000"/>
              </a:lnSpc>
              <a:spcBef>
                <a:spcPts val="0"/>
              </a:spcBef>
              <a:spcAft>
                <a:spcPts val="0"/>
              </a:spcAft>
              <a:buNone/>
            </a:pPr>
            <a:r>
              <a:rPr lang="en-US" sz="1000">
                <a:latin typeface="Arial"/>
                <a:ea typeface="Arial"/>
                <a:cs typeface="Arial"/>
                <a:sym typeface="Arial"/>
              </a:rPr>
              <a:t>Saat menggambarkan kondisi ideal,  peserta didik diperbolehkan  memilih media yang diinginkan,  seperti gambar, kolase, atau bentuk  bangunan 3D</a:t>
            </a:r>
            <a:endParaRPr sz="1000">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9" name="Shape 509"/>
        <p:cNvGrpSpPr/>
        <p:nvPr/>
      </p:nvGrpSpPr>
      <p:grpSpPr>
        <a:xfrm>
          <a:off x="0" y="0"/>
          <a:ext cx="0" cy="0"/>
          <a:chOff x="0" y="0"/>
          <a:chExt cx="0" cy="0"/>
        </a:xfrm>
      </p:grpSpPr>
      <p:sp>
        <p:nvSpPr>
          <p:cNvPr id="510" name="Google Shape;510;p31"/>
          <p:cNvSpPr/>
          <p:nvPr/>
        </p:nvSpPr>
        <p:spPr>
          <a:xfrm>
            <a:off x="461974" y="387799"/>
            <a:ext cx="1368425" cy="2493645"/>
          </a:xfrm>
          <a:custGeom>
            <a:rect b="b" l="l" r="r" t="t"/>
            <a:pathLst>
              <a:path extrusionOk="0" h="2493645" w="1368425">
                <a:moveTo>
                  <a:pt x="1368297" y="2493594"/>
                </a:moveTo>
                <a:lnTo>
                  <a:pt x="0" y="2493594"/>
                </a:lnTo>
                <a:lnTo>
                  <a:pt x="0" y="0"/>
                </a:lnTo>
                <a:lnTo>
                  <a:pt x="1368297" y="0"/>
                </a:lnTo>
                <a:lnTo>
                  <a:pt x="1368297" y="2493594"/>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11" name="Google Shape;511;p31"/>
          <p:cNvSpPr txBox="1"/>
          <p:nvPr>
            <p:ph type="title"/>
          </p:nvPr>
        </p:nvSpPr>
        <p:spPr>
          <a:xfrm>
            <a:off x="547698" y="445584"/>
            <a:ext cx="328930" cy="482600"/>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None/>
            </a:pPr>
            <a:r>
              <a:rPr lang="en-US"/>
              <a:t>9.</a:t>
            </a:r>
            <a:endParaRPr/>
          </a:p>
        </p:txBody>
      </p:sp>
      <p:sp>
        <p:nvSpPr>
          <p:cNvPr id="512" name="Google Shape;512;p31"/>
          <p:cNvSpPr txBox="1"/>
          <p:nvPr/>
        </p:nvSpPr>
        <p:spPr>
          <a:xfrm>
            <a:off x="547698" y="908879"/>
            <a:ext cx="1163955" cy="1857375"/>
          </a:xfrm>
          <a:prstGeom prst="rect">
            <a:avLst/>
          </a:prstGeom>
          <a:noFill/>
          <a:ln>
            <a:noFill/>
          </a:ln>
        </p:spPr>
        <p:txBody>
          <a:bodyPr anchorCtr="0" anchor="t" bIns="0" lIns="0" spcFirstLastPara="1" rIns="0" wrap="square" tIns="12700">
            <a:spAutoFit/>
          </a:bodyPr>
          <a:lstStyle/>
          <a:p>
            <a:pPr indent="0" lvl="0" marL="0" marR="329565" rtl="0" algn="l">
              <a:lnSpc>
                <a:spcPct val="100000"/>
              </a:lnSpc>
              <a:spcBef>
                <a:spcPts val="0"/>
              </a:spcBef>
              <a:spcAft>
                <a:spcPts val="0"/>
              </a:spcAft>
              <a:buNone/>
            </a:pPr>
            <a:r>
              <a:rPr b="1" lang="en-US" sz="1800">
                <a:solidFill>
                  <a:srgbClr val="EFEFEF"/>
                </a:solidFill>
                <a:latin typeface="Times New Roman"/>
                <a:ea typeface="Times New Roman"/>
                <a:cs typeface="Times New Roman"/>
                <a:sym typeface="Times New Roman"/>
              </a:rPr>
              <a:t>Sesi  Berbagi</a:t>
            </a:r>
            <a:endParaRPr sz="1800">
              <a:latin typeface="Times New Roman"/>
              <a:ea typeface="Times New Roman"/>
              <a:cs typeface="Times New Roman"/>
              <a:sym typeface="Times New Roman"/>
            </a:endParaRPr>
          </a:p>
          <a:p>
            <a:pPr indent="0" lvl="0" marL="0" marR="0" rtl="0" algn="l">
              <a:lnSpc>
                <a:spcPct val="100000"/>
              </a:lnSpc>
              <a:spcBef>
                <a:spcPts val="1460"/>
              </a:spcBef>
              <a:spcAft>
                <a:spcPts val="0"/>
              </a:spcAft>
              <a:buNone/>
            </a:pPr>
            <a:r>
              <a:rPr b="1" lang="en-US" sz="1200">
                <a:solidFill>
                  <a:srgbClr val="EFEFEF"/>
                </a:solidFill>
                <a:latin typeface="Times New Roman"/>
                <a:ea typeface="Times New Roman"/>
                <a:cs typeface="Times New Roman"/>
                <a:sym typeface="Times New Roman"/>
              </a:rPr>
              <a:t>Waktu: </a:t>
            </a:r>
            <a:r>
              <a:rPr lang="en-US" sz="1200">
                <a:solidFill>
                  <a:srgbClr val="EFEFEF"/>
                </a:solidFill>
                <a:latin typeface="Arial"/>
                <a:ea typeface="Arial"/>
                <a:cs typeface="Arial"/>
                <a:sym typeface="Arial"/>
              </a:rPr>
              <a:t>90 Menit</a:t>
            </a:r>
            <a:endParaRPr sz="1200">
              <a:latin typeface="Arial"/>
              <a:ea typeface="Arial"/>
              <a:cs typeface="Arial"/>
              <a:sym typeface="Arial"/>
            </a:endParaRPr>
          </a:p>
          <a:p>
            <a:pPr indent="0" lvl="0" marL="0" marR="0" rtl="0" algn="l">
              <a:lnSpc>
                <a:spcPct val="100000"/>
              </a:lnSpc>
              <a:spcBef>
                <a:spcPts val="0"/>
              </a:spcBef>
              <a:spcAft>
                <a:spcPts val="0"/>
              </a:spcAft>
              <a:buNone/>
            </a:pPr>
            <a:r>
              <a:rPr lang="en-US" sz="1200">
                <a:solidFill>
                  <a:srgbClr val="EFEFEF"/>
                </a:solidFill>
                <a:latin typeface="Arial"/>
                <a:ea typeface="Arial"/>
                <a:cs typeface="Arial"/>
                <a:sym typeface="Arial"/>
              </a:rPr>
              <a:t>/ 2 JP</a:t>
            </a:r>
            <a:endParaRPr sz="1200">
              <a:latin typeface="Arial"/>
              <a:ea typeface="Arial"/>
              <a:cs typeface="Arial"/>
              <a:sym typeface="Arial"/>
            </a:endParaRPr>
          </a:p>
          <a:p>
            <a:pPr indent="0" lvl="0" marL="0" marR="508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Bahan: </a:t>
            </a:r>
            <a:r>
              <a:rPr lang="en-US" sz="1200">
                <a:solidFill>
                  <a:srgbClr val="EFEFEF"/>
                </a:solidFill>
                <a:latin typeface="Arial"/>
                <a:ea typeface="Arial"/>
                <a:cs typeface="Arial"/>
                <a:sym typeface="Arial"/>
              </a:rPr>
              <a:t>Lembar  visi peserta didik  </a:t>
            </a:r>
            <a:r>
              <a:rPr b="1" lang="en-US" sz="1200">
                <a:solidFill>
                  <a:srgbClr val="EFEFEF"/>
                </a:solidFill>
                <a:latin typeface="Times New Roman"/>
                <a:ea typeface="Times New Roman"/>
                <a:cs typeface="Times New Roman"/>
                <a:sym typeface="Times New Roman"/>
              </a:rPr>
              <a:t>Peran Guru:  </a:t>
            </a:r>
            <a:r>
              <a:rPr lang="en-US" sz="1200">
                <a:solidFill>
                  <a:srgbClr val="EFEFEF"/>
                </a:solidFill>
                <a:latin typeface="Arial"/>
                <a:ea typeface="Arial"/>
                <a:cs typeface="Arial"/>
                <a:sym typeface="Arial"/>
              </a:rPr>
              <a:t>Moderator</a:t>
            </a:r>
            <a:endParaRPr sz="1200">
              <a:latin typeface="Arial"/>
              <a:ea typeface="Arial"/>
              <a:cs typeface="Arial"/>
              <a:sym typeface="Arial"/>
            </a:endParaRPr>
          </a:p>
        </p:txBody>
      </p:sp>
      <p:sp>
        <p:nvSpPr>
          <p:cNvPr id="513" name="Google Shape;513;p31"/>
          <p:cNvSpPr txBox="1"/>
          <p:nvPr/>
        </p:nvSpPr>
        <p:spPr>
          <a:xfrm>
            <a:off x="2065841" y="455744"/>
            <a:ext cx="4175760" cy="1397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Pelaksanaan:</a:t>
            </a:r>
            <a:endParaRPr sz="1000">
              <a:latin typeface="Times New Roman"/>
              <a:ea typeface="Times New Roman"/>
              <a:cs typeface="Times New Roman"/>
              <a:sym typeface="Times New Roman"/>
            </a:endParaRPr>
          </a:p>
          <a:p>
            <a:pPr indent="-323850" lvl="0" marL="469265" marR="47625"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Guru mengajak peserta didik untuk duduk dalam posisi setengah  lingkaran.</a:t>
            </a:r>
            <a:endParaRPr sz="1000">
              <a:latin typeface="Arial"/>
              <a:ea typeface="Arial"/>
              <a:cs typeface="Arial"/>
              <a:sym typeface="Arial"/>
            </a:endParaRPr>
          </a:p>
          <a:p>
            <a:pPr indent="-323850" lvl="0" marL="469265" marR="280035"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Setiap kelompok peserta didik membawa hasil karya visi tiap  kelompok dan menceritakannya kepada teman lainnya.</a:t>
            </a:r>
            <a:endParaRPr sz="1000">
              <a:latin typeface="Arial"/>
              <a:ea typeface="Arial"/>
              <a:cs typeface="Arial"/>
              <a:sym typeface="Arial"/>
            </a:endParaRPr>
          </a:p>
          <a:p>
            <a:pPr indent="-323850" lvl="0" marL="469265" marR="508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Setelah berbagi cerita, guru meminta kelompok lain untuk  memberikan umpan balik dengan memakai kartu kategori berikut  ini dan menuliskan alasan mengapa kartu tersebut yang  diberikan:</a:t>
            </a:r>
            <a:endParaRPr sz="1000">
              <a:latin typeface="Arial"/>
              <a:ea typeface="Arial"/>
              <a:cs typeface="Arial"/>
              <a:sym typeface="Arial"/>
            </a:endParaRPr>
          </a:p>
        </p:txBody>
      </p:sp>
      <p:sp>
        <p:nvSpPr>
          <p:cNvPr id="514" name="Google Shape;514;p31"/>
          <p:cNvSpPr/>
          <p:nvPr/>
        </p:nvSpPr>
        <p:spPr>
          <a:xfrm>
            <a:off x="6487962" y="387799"/>
            <a:ext cx="2204085" cy="2339975"/>
          </a:xfrm>
          <a:custGeom>
            <a:rect b="b" l="l" r="r" t="t"/>
            <a:pathLst>
              <a:path extrusionOk="0" h="2339975" w="2204084">
                <a:moveTo>
                  <a:pt x="2203495" y="2339695"/>
                </a:moveTo>
                <a:lnTo>
                  <a:pt x="0" y="2339695"/>
                </a:lnTo>
                <a:lnTo>
                  <a:pt x="0" y="0"/>
                </a:lnTo>
                <a:lnTo>
                  <a:pt x="2203495" y="0"/>
                </a:lnTo>
                <a:lnTo>
                  <a:pt x="2203495" y="2339695"/>
                </a:lnTo>
                <a:close/>
              </a:path>
            </a:pathLst>
          </a:custGeom>
          <a:solidFill>
            <a:srgbClr val="EFEFE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15" name="Google Shape;515;p31"/>
          <p:cNvSpPr txBox="1"/>
          <p:nvPr/>
        </p:nvSpPr>
        <p:spPr>
          <a:xfrm>
            <a:off x="6573684" y="455744"/>
            <a:ext cx="1902460" cy="215900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1" lang="en-US" sz="1000">
                <a:latin typeface="Times New Roman"/>
                <a:ea typeface="Times New Roman"/>
                <a:cs typeface="Times New Roman"/>
                <a:sym typeface="Times New Roman"/>
              </a:rPr>
              <a:t>Tips untuk Guru:</a:t>
            </a:r>
            <a:endParaRPr sz="1000">
              <a:latin typeface="Times New Roman"/>
              <a:ea typeface="Times New Roman"/>
              <a:cs typeface="Times New Roman"/>
              <a:sym typeface="Times New Roman"/>
            </a:endParaRPr>
          </a:p>
          <a:p>
            <a:pPr indent="-276225" lvl="0" marL="456565" marR="86360" rtl="0" algn="l">
              <a:lnSpc>
                <a:spcPct val="100000"/>
              </a:lnSpc>
              <a:spcBef>
                <a:spcPts val="0"/>
              </a:spcBef>
              <a:spcAft>
                <a:spcPts val="0"/>
              </a:spcAft>
              <a:buSzPts val="1000"/>
              <a:buFont typeface="Arial"/>
              <a:buChar char="-"/>
            </a:pPr>
            <a:r>
              <a:rPr lang="en-US" sz="1000">
                <a:latin typeface="Arial"/>
                <a:ea typeface="Arial"/>
                <a:cs typeface="Arial"/>
                <a:sym typeface="Arial"/>
              </a:rPr>
              <a:t>Ingatkan peserta didik  bahwa kartu tantangan  bukan bertujuan untuk  menjegal atau merubah  mimpi kelompok,  melainkan untuk  membangun kesadaran  kritis akan kondisi ideal  yang diharapkan.</a:t>
            </a:r>
            <a:endParaRPr sz="1000">
              <a:latin typeface="Arial"/>
              <a:ea typeface="Arial"/>
              <a:cs typeface="Arial"/>
              <a:sym typeface="Arial"/>
            </a:endParaRPr>
          </a:p>
          <a:p>
            <a:pPr indent="-276225" lvl="0" marL="456565" marR="5080" rtl="0" algn="l">
              <a:lnSpc>
                <a:spcPct val="100000"/>
              </a:lnSpc>
              <a:spcBef>
                <a:spcPts val="0"/>
              </a:spcBef>
              <a:spcAft>
                <a:spcPts val="0"/>
              </a:spcAft>
              <a:buSzPts val="1000"/>
              <a:buFont typeface="Arial"/>
              <a:buChar char="-"/>
            </a:pPr>
            <a:r>
              <a:rPr lang="en-US" sz="1000">
                <a:latin typeface="Arial"/>
                <a:ea typeface="Arial"/>
                <a:cs typeface="Arial"/>
                <a:sym typeface="Arial"/>
              </a:rPr>
              <a:t>Dokumentasikan hasil  karya peserta didik untuk  dipakai pada kegiatan  berikutnya</a:t>
            </a:r>
            <a:endParaRPr sz="1000">
              <a:latin typeface="Arial"/>
              <a:ea typeface="Arial"/>
              <a:cs typeface="Arial"/>
              <a:sym typeface="Arial"/>
            </a:endParaRPr>
          </a:p>
        </p:txBody>
      </p:sp>
      <p:sp>
        <p:nvSpPr>
          <p:cNvPr id="516" name="Google Shape;516;p31"/>
          <p:cNvSpPr/>
          <p:nvPr/>
        </p:nvSpPr>
        <p:spPr>
          <a:xfrm>
            <a:off x="2288370" y="1996470"/>
            <a:ext cx="1261110" cy="1472565"/>
          </a:xfrm>
          <a:custGeom>
            <a:rect b="b" l="l" r="r" t="t"/>
            <a:pathLst>
              <a:path extrusionOk="0" h="1472564" w="1261110">
                <a:moveTo>
                  <a:pt x="1050497" y="1472397"/>
                </a:moveTo>
                <a:lnTo>
                  <a:pt x="210104" y="1472397"/>
                </a:lnTo>
                <a:lnTo>
                  <a:pt x="161929" y="1466847"/>
                </a:lnTo>
                <a:lnTo>
                  <a:pt x="117706" y="1451040"/>
                </a:lnTo>
                <a:lnTo>
                  <a:pt x="78695" y="1426237"/>
                </a:lnTo>
                <a:lnTo>
                  <a:pt x="46157" y="1393699"/>
                </a:lnTo>
                <a:lnTo>
                  <a:pt x="21355" y="1354689"/>
                </a:lnTo>
                <a:lnTo>
                  <a:pt x="5549" y="1310468"/>
                </a:lnTo>
                <a:lnTo>
                  <a:pt x="0" y="1262297"/>
                </a:lnTo>
                <a:lnTo>
                  <a:pt x="0" y="210104"/>
                </a:lnTo>
                <a:lnTo>
                  <a:pt x="5549" y="161929"/>
                </a:lnTo>
                <a:lnTo>
                  <a:pt x="21355" y="117706"/>
                </a:lnTo>
                <a:lnTo>
                  <a:pt x="46157" y="78695"/>
                </a:lnTo>
                <a:lnTo>
                  <a:pt x="78695" y="46157"/>
                </a:lnTo>
                <a:lnTo>
                  <a:pt x="117706" y="21355"/>
                </a:lnTo>
                <a:lnTo>
                  <a:pt x="161929" y="5549"/>
                </a:lnTo>
                <a:lnTo>
                  <a:pt x="210104" y="0"/>
                </a:lnTo>
                <a:lnTo>
                  <a:pt x="1050497" y="0"/>
                </a:lnTo>
                <a:lnTo>
                  <a:pt x="1091677" y="4074"/>
                </a:lnTo>
                <a:lnTo>
                  <a:pt x="1130894" y="15992"/>
                </a:lnTo>
                <a:lnTo>
                  <a:pt x="1167051" y="35299"/>
                </a:lnTo>
                <a:lnTo>
                  <a:pt x="1199047" y="61537"/>
                </a:lnTo>
                <a:lnTo>
                  <a:pt x="1225297" y="93537"/>
                </a:lnTo>
                <a:lnTo>
                  <a:pt x="1244606" y="129700"/>
                </a:lnTo>
                <a:lnTo>
                  <a:pt x="1256524" y="168922"/>
                </a:lnTo>
                <a:lnTo>
                  <a:pt x="1260597" y="210104"/>
                </a:lnTo>
                <a:lnTo>
                  <a:pt x="1260597" y="1262297"/>
                </a:lnTo>
                <a:lnTo>
                  <a:pt x="1255048" y="1310468"/>
                </a:lnTo>
                <a:lnTo>
                  <a:pt x="1239240" y="1354689"/>
                </a:lnTo>
                <a:lnTo>
                  <a:pt x="1214437" y="1393699"/>
                </a:lnTo>
                <a:lnTo>
                  <a:pt x="1181900" y="1426237"/>
                </a:lnTo>
                <a:lnTo>
                  <a:pt x="1142890" y="1451040"/>
                </a:lnTo>
                <a:lnTo>
                  <a:pt x="1098668" y="1466847"/>
                </a:lnTo>
                <a:lnTo>
                  <a:pt x="1050497" y="1472397"/>
                </a:lnTo>
                <a:close/>
              </a:path>
            </a:pathLst>
          </a:custGeom>
          <a:solidFill>
            <a:srgbClr val="69A3C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17" name="Google Shape;517;p31"/>
          <p:cNvSpPr txBox="1"/>
          <p:nvPr/>
        </p:nvSpPr>
        <p:spPr>
          <a:xfrm>
            <a:off x="2428652" y="2442408"/>
            <a:ext cx="980440" cy="570230"/>
          </a:xfrm>
          <a:prstGeom prst="rect">
            <a:avLst/>
          </a:prstGeom>
          <a:noFill/>
          <a:ln>
            <a:noFill/>
          </a:ln>
        </p:spPr>
        <p:txBody>
          <a:bodyPr anchorCtr="0" anchor="t" bIns="0" lIns="0" spcFirstLastPara="1" rIns="0" wrap="square" tIns="20300">
            <a:spAutoFit/>
          </a:bodyPr>
          <a:lstStyle/>
          <a:p>
            <a:pPr indent="-635" lvl="0" marL="12700" marR="5080" rtl="0" algn="ctr">
              <a:lnSpc>
                <a:spcPct val="118333"/>
              </a:lnSpc>
              <a:spcBef>
                <a:spcPts val="0"/>
              </a:spcBef>
              <a:spcAft>
                <a:spcPts val="0"/>
              </a:spcAft>
              <a:buNone/>
            </a:pPr>
            <a:r>
              <a:rPr b="1" lang="en-US" sz="1200">
                <a:solidFill>
                  <a:srgbClr val="EFEFEF"/>
                </a:solidFill>
                <a:latin typeface="Times New Roman"/>
                <a:ea typeface="Times New Roman"/>
                <a:cs typeface="Times New Roman"/>
                <a:sym typeface="Times New Roman"/>
              </a:rPr>
              <a:t>AYO  WUJUDKAN  BERSAMA!</a:t>
            </a:r>
            <a:endParaRPr sz="1200">
              <a:latin typeface="Times New Roman"/>
              <a:ea typeface="Times New Roman"/>
              <a:cs typeface="Times New Roman"/>
              <a:sym typeface="Times New Roman"/>
            </a:endParaRPr>
          </a:p>
        </p:txBody>
      </p:sp>
      <p:sp>
        <p:nvSpPr>
          <p:cNvPr id="518" name="Google Shape;518;p31"/>
          <p:cNvSpPr/>
          <p:nvPr/>
        </p:nvSpPr>
        <p:spPr>
          <a:xfrm>
            <a:off x="3676592" y="1996470"/>
            <a:ext cx="1261110" cy="1472565"/>
          </a:xfrm>
          <a:custGeom>
            <a:rect b="b" l="l" r="r" t="t"/>
            <a:pathLst>
              <a:path extrusionOk="0" h="1472564" w="1261110">
                <a:moveTo>
                  <a:pt x="1050497" y="1472397"/>
                </a:moveTo>
                <a:lnTo>
                  <a:pt x="210099" y="1472397"/>
                </a:lnTo>
                <a:lnTo>
                  <a:pt x="161928" y="1466847"/>
                </a:lnTo>
                <a:lnTo>
                  <a:pt x="117707" y="1451040"/>
                </a:lnTo>
                <a:lnTo>
                  <a:pt x="78697" y="1426237"/>
                </a:lnTo>
                <a:lnTo>
                  <a:pt x="46159" y="1393699"/>
                </a:lnTo>
                <a:lnTo>
                  <a:pt x="21356" y="1354689"/>
                </a:lnTo>
                <a:lnTo>
                  <a:pt x="5549" y="1310468"/>
                </a:lnTo>
                <a:lnTo>
                  <a:pt x="0" y="1262297"/>
                </a:lnTo>
                <a:lnTo>
                  <a:pt x="0" y="210104"/>
                </a:lnTo>
                <a:lnTo>
                  <a:pt x="5549" y="161929"/>
                </a:lnTo>
                <a:lnTo>
                  <a:pt x="21356" y="117706"/>
                </a:lnTo>
                <a:lnTo>
                  <a:pt x="46159" y="78695"/>
                </a:lnTo>
                <a:lnTo>
                  <a:pt x="78697" y="46157"/>
                </a:lnTo>
                <a:lnTo>
                  <a:pt x="117707" y="21355"/>
                </a:lnTo>
                <a:lnTo>
                  <a:pt x="161928" y="5549"/>
                </a:lnTo>
                <a:lnTo>
                  <a:pt x="210099" y="0"/>
                </a:lnTo>
                <a:lnTo>
                  <a:pt x="1050497" y="0"/>
                </a:lnTo>
                <a:lnTo>
                  <a:pt x="1091677" y="4074"/>
                </a:lnTo>
                <a:lnTo>
                  <a:pt x="1130894" y="15992"/>
                </a:lnTo>
                <a:lnTo>
                  <a:pt x="1167051" y="35299"/>
                </a:lnTo>
                <a:lnTo>
                  <a:pt x="1199047" y="61537"/>
                </a:lnTo>
                <a:lnTo>
                  <a:pt x="1225297" y="93537"/>
                </a:lnTo>
                <a:lnTo>
                  <a:pt x="1244606" y="129700"/>
                </a:lnTo>
                <a:lnTo>
                  <a:pt x="1256524" y="168922"/>
                </a:lnTo>
                <a:lnTo>
                  <a:pt x="1260597" y="210104"/>
                </a:lnTo>
                <a:lnTo>
                  <a:pt x="1260597" y="1262297"/>
                </a:lnTo>
                <a:lnTo>
                  <a:pt x="1255048" y="1310468"/>
                </a:lnTo>
                <a:lnTo>
                  <a:pt x="1239240" y="1354689"/>
                </a:lnTo>
                <a:lnTo>
                  <a:pt x="1214437" y="1393699"/>
                </a:lnTo>
                <a:lnTo>
                  <a:pt x="1181900" y="1426237"/>
                </a:lnTo>
                <a:lnTo>
                  <a:pt x="1142890" y="1451040"/>
                </a:lnTo>
                <a:lnTo>
                  <a:pt x="1098668" y="1466847"/>
                </a:lnTo>
                <a:lnTo>
                  <a:pt x="1050497" y="1472397"/>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19" name="Google Shape;519;p31"/>
          <p:cNvSpPr txBox="1"/>
          <p:nvPr/>
        </p:nvSpPr>
        <p:spPr>
          <a:xfrm>
            <a:off x="3965384" y="2532895"/>
            <a:ext cx="683260" cy="389255"/>
          </a:xfrm>
          <a:prstGeom prst="rect">
            <a:avLst/>
          </a:prstGeom>
          <a:noFill/>
          <a:ln>
            <a:noFill/>
          </a:ln>
        </p:spPr>
        <p:txBody>
          <a:bodyPr anchorCtr="0" anchor="t" bIns="0" lIns="0" spcFirstLastPara="1" rIns="0" wrap="square" tIns="20300">
            <a:spAutoFit/>
          </a:bodyPr>
          <a:lstStyle/>
          <a:p>
            <a:pPr indent="106045" lvl="0" marL="12700" marR="5080" rtl="0" algn="l">
              <a:lnSpc>
                <a:spcPct val="118333"/>
              </a:lnSpc>
              <a:spcBef>
                <a:spcPts val="0"/>
              </a:spcBef>
              <a:spcAft>
                <a:spcPts val="0"/>
              </a:spcAft>
              <a:buNone/>
            </a:pPr>
            <a:r>
              <a:rPr b="1" lang="en-US" sz="1200">
                <a:solidFill>
                  <a:srgbClr val="EFEFEF"/>
                </a:solidFill>
                <a:latin typeface="Times New Roman"/>
                <a:ea typeface="Times New Roman"/>
                <a:cs typeface="Times New Roman"/>
                <a:sym typeface="Times New Roman"/>
              </a:rPr>
              <a:t>KAMI  SETUJU!</a:t>
            </a:r>
            <a:endParaRPr sz="1200">
              <a:latin typeface="Times New Roman"/>
              <a:ea typeface="Times New Roman"/>
              <a:cs typeface="Times New Roman"/>
              <a:sym typeface="Times New Roman"/>
            </a:endParaRPr>
          </a:p>
        </p:txBody>
      </p:sp>
      <p:sp>
        <p:nvSpPr>
          <p:cNvPr id="520" name="Google Shape;520;p31"/>
          <p:cNvSpPr/>
          <p:nvPr/>
        </p:nvSpPr>
        <p:spPr>
          <a:xfrm>
            <a:off x="5064814" y="1996470"/>
            <a:ext cx="1261110" cy="1472565"/>
          </a:xfrm>
          <a:custGeom>
            <a:rect b="b" l="l" r="r" t="t"/>
            <a:pathLst>
              <a:path extrusionOk="0" h="1472564" w="1261110">
                <a:moveTo>
                  <a:pt x="1050497" y="1472397"/>
                </a:moveTo>
                <a:lnTo>
                  <a:pt x="210099" y="1472397"/>
                </a:lnTo>
                <a:lnTo>
                  <a:pt x="161928" y="1466847"/>
                </a:lnTo>
                <a:lnTo>
                  <a:pt x="117707" y="1451040"/>
                </a:lnTo>
                <a:lnTo>
                  <a:pt x="78697" y="1426237"/>
                </a:lnTo>
                <a:lnTo>
                  <a:pt x="46159" y="1393699"/>
                </a:lnTo>
                <a:lnTo>
                  <a:pt x="21356" y="1354689"/>
                </a:lnTo>
                <a:lnTo>
                  <a:pt x="5549" y="1310468"/>
                </a:lnTo>
                <a:lnTo>
                  <a:pt x="0" y="1262297"/>
                </a:lnTo>
                <a:lnTo>
                  <a:pt x="0" y="210104"/>
                </a:lnTo>
                <a:lnTo>
                  <a:pt x="5549" y="161929"/>
                </a:lnTo>
                <a:lnTo>
                  <a:pt x="21356" y="117706"/>
                </a:lnTo>
                <a:lnTo>
                  <a:pt x="46159" y="78695"/>
                </a:lnTo>
                <a:lnTo>
                  <a:pt x="78697" y="46157"/>
                </a:lnTo>
                <a:lnTo>
                  <a:pt x="117707" y="21355"/>
                </a:lnTo>
                <a:lnTo>
                  <a:pt x="161928" y="5549"/>
                </a:lnTo>
                <a:lnTo>
                  <a:pt x="210099" y="0"/>
                </a:lnTo>
                <a:lnTo>
                  <a:pt x="1050497" y="0"/>
                </a:lnTo>
                <a:lnTo>
                  <a:pt x="1091677" y="4074"/>
                </a:lnTo>
                <a:lnTo>
                  <a:pt x="1130894" y="15992"/>
                </a:lnTo>
                <a:lnTo>
                  <a:pt x="1167051" y="35299"/>
                </a:lnTo>
                <a:lnTo>
                  <a:pt x="1199047" y="61537"/>
                </a:lnTo>
                <a:lnTo>
                  <a:pt x="1225297" y="93537"/>
                </a:lnTo>
                <a:lnTo>
                  <a:pt x="1244606" y="129700"/>
                </a:lnTo>
                <a:lnTo>
                  <a:pt x="1256524" y="168922"/>
                </a:lnTo>
                <a:lnTo>
                  <a:pt x="1260597" y="210104"/>
                </a:lnTo>
                <a:lnTo>
                  <a:pt x="1260597" y="1262297"/>
                </a:lnTo>
                <a:lnTo>
                  <a:pt x="1255048" y="1310468"/>
                </a:lnTo>
                <a:lnTo>
                  <a:pt x="1239240" y="1354689"/>
                </a:lnTo>
                <a:lnTo>
                  <a:pt x="1214437" y="1393699"/>
                </a:lnTo>
                <a:lnTo>
                  <a:pt x="1181900" y="1426237"/>
                </a:lnTo>
                <a:lnTo>
                  <a:pt x="1142890" y="1451040"/>
                </a:lnTo>
                <a:lnTo>
                  <a:pt x="1098668" y="1466847"/>
                </a:lnTo>
                <a:lnTo>
                  <a:pt x="1050497" y="1472397"/>
                </a:lnTo>
                <a:close/>
              </a:path>
            </a:pathLst>
          </a:custGeom>
          <a:solidFill>
            <a:srgbClr val="EB56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21" name="Google Shape;521;p31"/>
          <p:cNvSpPr txBox="1"/>
          <p:nvPr/>
        </p:nvSpPr>
        <p:spPr>
          <a:xfrm>
            <a:off x="5248123" y="2638686"/>
            <a:ext cx="89471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solidFill>
                  <a:srgbClr val="EFEFEF"/>
                </a:solidFill>
                <a:latin typeface="Times New Roman"/>
                <a:ea typeface="Times New Roman"/>
                <a:cs typeface="Times New Roman"/>
                <a:sym typeface="Times New Roman"/>
              </a:rPr>
              <a:t>TANTANGAN</a:t>
            </a:r>
            <a:endParaRPr sz="1000">
              <a:latin typeface="Times New Roman"/>
              <a:ea typeface="Times New Roman"/>
              <a:cs typeface="Times New Roman"/>
              <a:sym typeface="Times New Roman"/>
            </a:endParaRPr>
          </a:p>
        </p:txBody>
      </p:sp>
      <p:sp>
        <p:nvSpPr>
          <p:cNvPr id="522" name="Google Shape;522;p31"/>
          <p:cNvSpPr/>
          <p:nvPr/>
        </p:nvSpPr>
        <p:spPr>
          <a:xfrm>
            <a:off x="2288370" y="3545068"/>
            <a:ext cx="1261110" cy="1472565"/>
          </a:xfrm>
          <a:custGeom>
            <a:rect b="b" l="l" r="r" t="t"/>
            <a:pathLst>
              <a:path extrusionOk="0" h="1472564" w="1261110">
                <a:moveTo>
                  <a:pt x="1050497" y="1472397"/>
                </a:moveTo>
                <a:lnTo>
                  <a:pt x="210104" y="1472397"/>
                </a:lnTo>
                <a:lnTo>
                  <a:pt x="161929" y="1466847"/>
                </a:lnTo>
                <a:lnTo>
                  <a:pt x="117706" y="1451040"/>
                </a:lnTo>
                <a:lnTo>
                  <a:pt x="78695" y="1426237"/>
                </a:lnTo>
                <a:lnTo>
                  <a:pt x="46157" y="1393699"/>
                </a:lnTo>
                <a:lnTo>
                  <a:pt x="21355" y="1354689"/>
                </a:lnTo>
                <a:lnTo>
                  <a:pt x="5549" y="1310468"/>
                </a:lnTo>
                <a:lnTo>
                  <a:pt x="0" y="1262297"/>
                </a:lnTo>
                <a:lnTo>
                  <a:pt x="0" y="210099"/>
                </a:lnTo>
                <a:lnTo>
                  <a:pt x="5549" y="161928"/>
                </a:lnTo>
                <a:lnTo>
                  <a:pt x="21355" y="117707"/>
                </a:lnTo>
                <a:lnTo>
                  <a:pt x="46157" y="78697"/>
                </a:lnTo>
                <a:lnTo>
                  <a:pt x="78695" y="46159"/>
                </a:lnTo>
                <a:lnTo>
                  <a:pt x="117706" y="21356"/>
                </a:lnTo>
                <a:lnTo>
                  <a:pt x="161929" y="5549"/>
                </a:lnTo>
                <a:lnTo>
                  <a:pt x="210104" y="0"/>
                </a:lnTo>
                <a:lnTo>
                  <a:pt x="1050497" y="0"/>
                </a:lnTo>
                <a:lnTo>
                  <a:pt x="1091677" y="4073"/>
                </a:lnTo>
                <a:lnTo>
                  <a:pt x="1130894" y="15990"/>
                </a:lnTo>
                <a:lnTo>
                  <a:pt x="1167051" y="35300"/>
                </a:lnTo>
                <a:lnTo>
                  <a:pt x="1199047" y="61549"/>
                </a:lnTo>
                <a:lnTo>
                  <a:pt x="1225297" y="93546"/>
                </a:lnTo>
                <a:lnTo>
                  <a:pt x="1244606" y="129702"/>
                </a:lnTo>
                <a:lnTo>
                  <a:pt x="1256524" y="168920"/>
                </a:lnTo>
                <a:lnTo>
                  <a:pt x="1260597" y="210099"/>
                </a:lnTo>
                <a:lnTo>
                  <a:pt x="1260597" y="1262297"/>
                </a:lnTo>
                <a:lnTo>
                  <a:pt x="1255048" y="1310468"/>
                </a:lnTo>
                <a:lnTo>
                  <a:pt x="1239240" y="1354689"/>
                </a:lnTo>
                <a:lnTo>
                  <a:pt x="1214437" y="1393699"/>
                </a:lnTo>
                <a:lnTo>
                  <a:pt x="1181900" y="1426237"/>
                </a:lnTo>
                <a:lnTo>
                  <a:pt x="1142890" y="1451040"/>
                </a:lnTo>
                <a:lnTo>
                  <a:pt x="1098668" y="1466847"/>
                </a:lnTo>
                <a:lnTo>
                  <a:pt x="1050497" y="1472397"/>
                </a:lnTo>
                <a:close/>
              </a:path>
            </a:pathLst>
          </a:custGeom>
          <a:solidFill>
            <a:srgbClr val="69A3C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23" name="Google Shape;523;p31"/>
          <p:cNvSpPr txBox="1"/>
          <p:nvPr/>
        </p:nvSpPr>
        <p:spPr>
          <a:xfrm>
            <a:off x="2422932" y="3893027"/>
            <a:ext cx="883919" cy="766445"/>
          </a:xfrm>
          <a:prstGeom prst="rect">
            <a:avLst/>
          </a:prstGeom>
          <a:noFill/>
          <a:ln>
            <a:noFill/>
          </a:ln>
        </p:spPr>
        <p:txBody>
          <a:bodyPr anchorCtr="0" anchor="t" bIns="0" lIns="0" spcFirstLastPara="1" rIns="0" wrap="square" tIns="10775">
            <a:spAutoFit/>
          </a:bodyPr>
          <a:lstStyle/>
          <a:p>
            <a:pPr indent="0" lvl="0" marL="12700" marR="5080" rtl="0" algn="l">
              <a:lnSpc>
                <a:spcPct val="101600"/>
              </a:lnSpc>
              <a:spcBef>
                <a:spcPts val="0"/>
              </a:spcBef>
              <a:spcAft>
                <a:spcPts val="0"/>
              </a:spcAft>
              <a:buNone/>
            </a:pPr>
            <a:r>
              <a:rPr lang="en-US" sz="800">
                <a:solidFill>
                  <a:srgbClr val="EFEFEF"/>
                </a:solidFill>
                <a:latin typeface="Arial"/>
                <a:ea typeface="Arial"/>
                <a:cs typeface="Arial"/>
                <a:sym typeface="Arial"/>
              </a:rPr>
              <a:t>Kartu ini diberikan  jika ada mimpi /  kondisi yang mirip  atau beririsan  dengan kelompok  penanggap</a:t>
            </a:r>
            <a:endParaRPr sz="800">
              <a:latin typeface="Arial"/>
              <a:ea typeface="Arial"/>
              <a:cs typeface="Arial"/>
              <a:sym typeface="Arial"/>
            </a:endParaRPr>
          </a:p>
        </p:txBody>
      </p:sp>
      <p:sp>
        <p:nvSpPr>
          <p:cNvPr id="524" name="Google Shape;524;p31"/>
          <p:cNvSpPr/>
          <p:nvPr/>
        </p:nvSpPr>
        <p:spPr>
          <a:xfrm>
            <a:off x="3676592" y="3545068"/>
            <a:ext cx="1261110" cy="1472565"/>
          </a:xfrm>
          <a:custGeom>
            <a:rect b="b" l="l" r="r" t="t"/>
            <a:pathLst>
              <a:path extrusionOk="0" h="1472564" w="1261110">
                <a:moveTo>
                  <a:pt x="1050497" y="1472397"/>
                </a:moveTo>
                <a:lnTo>
                  <a:pt x="210099" y="1472397"/>
                </a:lnTo>
                <a:lnTo>
                  <a:pt x="161928" y="1466847"/>
                </a:lnTo>
                <a:lnTo>
                  <a:pt x="117707" y="1451040"/>
                </a:lnTo>
                <a:lnTo>
                  <a:pt x="78697" y="1426237"/>
                </a:lnTo>
                <a:lnTo>
                  <a:pt x="46159" y="1393699"/>
                </a:lnTo>
                <a:lnTo>
                  <a:pt x="21356" y="1354689"/>
                </a:lnTo>
                <a:lnTo>
                  <a:pt x="5549" y="1310468"/>
                </a:lnTo>
                <a:lnTo>
                  <a:pt x="0" y="1262297"/>
                </a:lnTo>
                <a:lnTo>
                  <a:pt x="0" y="210099"/>
                </a:lnTo>
                <a:lnTo>
                  <a:pt x="5549" y="161928"/>
                </a:lnTo>
                <a:lnTo>
                  <a:pt x="21356" y="117707"/>
                </a:lnTo>
                <a:lnTo>
                  <a:pt x="46159" y="78697"/>
                </a:lnTo>
                <a:lnTo>
                  <a:pt x="78697" y="46159"/>
                </a:lnTo>
                <a:lnTo>
                  <a:pt x="117707" y="21356"/>
                </a:lnTo>
                <a:lnTo>
                  <a:pt x="161928" y="5549"/>
                </a:lnTo>
                <a:lnTo>
                  <a:pt x="210099" y="0"/>
                </a:lnTo>
                <a:lnTo>
                  <a:pt x="1050497" y="0"/>
                </a:lnTo>
                <a:lnTo>
                  <a:pt x="1091677" y="4073"/>
                </a:lnTo>
                <a:lnTo>
                  <a:pt x="1130894" y="15990"/>
                </a:lnTo>
                <a:lnTo>
                  <a:pt x="1167051" y="35300"/>
                </a:lnTo>
                <a:lnTo>
                  <a:pt x="1199047" y="61549"/>
                </a:lnTo>
                <a:lnTo>
                  <a:pt x="1225297" y="93546"/>
                </a:lnTo>
                <a:lnTo>
                  <a:pt x="1244606" y="129702"/>
                </a:lnTo>
                <a:lnTo>
                  <a:pt x="1256524" y="168920"/>
                </a:lnTo>
                <a:lnTo>
                  <a:pt x="1260597" y="210099"/>
                </a:lnTo>
                <a:lnTo>
                  <a:pt x="1260597" y="1262297"/>
                </a:lnTo>
                <a:lnTo>
                  <a:pt x="1255048" y="1310468"/>
                </a:lnTo>
                <a:lnTo>
                  <a:pt x="1239240" y="1354689"/>
                </a:lnTo>
                <a:lnTo>
                  <a:pt x="1214437" y="1393699"/>
                </a:lnTo>
                <a:lnTo>
                  <a:pt x="1181900" y="1426237"/>
                </a:lnTo>
                <a:lnTo>
                  <a:pt x="1142890" y="1451040"/>
                </a:lnTo>
                <a:lnTo>
                  <a:pt x="1098668" y="1466847"/>
                </a:lnTo>
                <a:lnTo>
                  <a:pt x="1050497" y="1472397"/>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25" name="Google Shape;525;p31"/>
          <p:cNvSpPr txBox="1"/>
          <p:nvPr/>
        </p:nvSpPr>
        <p:spPr>
          <a:xfrm>
            <a:off x="3811151" y="3769203"/>
            <a:ext cx="986155" cy="1014094"/>
          </a:xfrm>
          <a:prstGeom prst="rect">
            <a:avLst/>
          </a:prstGeom>
          <a:noFill/>
          <a:ln>
            <a:noFill/>
          </a:ln>
        </p:spPr>
        <p:txBody>
          <a:bodyPr anchorCtr="0" anchor="t" bIns="0" lIns="0" spcFirstLastPara="1" rIns="0" wrap="square" tIns="10775">
            <a:spAutoFit/>
          </a:bodyPr>
          <a:lstStyle/>
          <a:p>
            <a:pPr indent="0" lvl="0" marL="12700" marR="5080" rtl="0" algn="l">
              <a:lnSpc>
                <a:spcPct val="101600"/>
              </a:lnSpc>
              <a:spcBef>
                <a:spcPts val="0"/>
              </a:spcBef>
              <a:spcAft>
                <a:spcPts val="0"/>
              </a:spcAft>
              <a:buNone/>
            </a:pPr>
            <a:r>
              <a:rPr lang="en-US" sz="800">
                <a:solidFill>
                  <a:srgbClr val="EFEFEF"/>
                </a:solidFill>
                <a:latin typeface="Arial"/>
                <a:ea typeface="Arial"/>
                <a:cs typeface="Arial"/>
                <a:sym typeface="Arial"/>
              </a:rPr>
              <a:t>Kartu ini diberikan  ketika ada mimpi  yang beresonansi  positif pada  kelompok penanggap  namun tidak  tertuang dalam  mimpi mereka</a:t>
            </a:r>
            <a:endParaRPr sz="800">
              <a:latin typeface="Arial"/>
              <a:ea typeface="Arial"/>
              <a:cs typeface="Arial"/>
              <a:sym typeface="Arial"/>
            </a:endParaRPr>
          </a:p>
        </p:txBody>
      </p:sp>
      <p:sp>
        <p:nvSpPr>
          <p:cNvPr id="526" name="Google Shape;526;p31"/>
          <p:cNvSpPr/>
          <p:nvPr/>
        </p:nvSpPr>
        <p:spPr>
          <a:xfrm>
            <a:off x="5064814" y="3545068"/>
            <a:ext cx="1261110" cy="1472565"/>
          </a:xfrm>
          <a:custGeom>
            <a:rect b="b" l="l" r="r" t="t"/>
            <a:pathLst>
              <a:path extrusionOk="0" h="1472564" w="1261110">
                <a:moveTo>
                  <a:pt x="1050497" y="1472397"/>
                </a:moveTo>
                <a:lnTo>
                  <a:pt x="210099" y="1472397"/>
                </a:lnTo>
                <a:lnTo>
                  <a:pt x="161928" y="1466847"/>
                </a:lnTo>
                <a:lnTo>
                  <a:pt x="117707" y="1451040"/>
                </a:lnTo>
                <a:lnTo>
                  <a:pt x="78697" y="1426237"/>
                </a:lnTo>
                <a:lnTo>
                  <a:pt x="46159" y="1393699"/>
                </a:lnTo>
                <a:lnTo>
                  <a:pt x="21356" y="1354689"/>
                </a:lnTo>
                <a:lnTo>
                  <a:pt x="5549" y="1310468"/>
                </a:lnTo>
                <a:lnTo>
                  <a:pt x="0" y="1262297"/>
                </a:lnTo>
                <a:lnTo>
                  <a:pt x="0" y="210099"/>
                </a:lnTo>
                <a:lnTo>
                  <a:pt x="5549" y="161928"/>
                </a:lnTo>
                <a:lnTo>
                  <a:pt x="21356" y="117707"/>
                </a:lnTo>
                <a:lnTo>
                  <a:pt x="46159" y="78697"/>
                </a:lnTo>
                <a:lnTo>
                  <a:pt x="78697" y="46159"/>
                </a:lnTo>
                <a:lnTo>
                  <a:pt x="117707" y="21356"/>
                </a:lnTo>
                <a:lnTo>
                  <a:pt x="161928" y="5549"/>
                </a:lnTo>
                <a:lnTo>
                  <a:pt x="210099" y="0"/>
                </a:lnTo>
                <a:lnTo>
                  <a:pt x="1050497" y="0"/>
                </a:lnTo>
                <a:lnTo>
                  <a:pt x="1091677" y="4073"/>
                </a:lnTo>
                <a:lnTo>
                  <a:pt x="1130894" y="15990"/>
                </a:lnTo>
                <a:lnTo>
                  <a:pt x="1167051" y="35300"/>
                </a:lnTo>
                <a:lnTo>
                  <a:pt x="1199047" y="61549"/>
                </a:lnTo>
                <a:lnTo>
                  <a:pt x="1225297" y="93546"/>
                </a:lnTo>
                <a:lnTo>
                  <a:pt x="1244606" y="129702"/>
                </a:lnTo>
                <a:lnTo>
                  <a:pt x="1256524" y="168920"/>
                </a:lnTo>
                <a:lnTo>
                  <a:pt x="1260597" y="210099"/>
                </a:lnTo>
                <a:lnTo>
                  <a:pt x="1260597" y="1262297"/>
                </a:lnTo>
                <a:lnTo>
                  <a:pt x="1255048" y="1310468"/>
                </a:lnTo>
                <a:lnTo>
                  <a:pt x="1239240" y="1354689"/>
                </a:lnTo>
                <a:lnTo>
                  <a:pt x="1214437" y="1393699"/>
                </a:lnTo>
                <a:lnTo>
                  <a:pt x="1181900" y="1426237"/>
                </a:lnTo>
                <a:lnTo>
                  <a:pt x="1142890" y="1451040"/>
                </a:lnTo>
                <a:lnTo>
                  <a:pt x="1098668" y="1466847"/>
                </a:lnTo>
                <a:lnTo>
                  <a:pt x="1050497" y="1472397"/>
                </a:lnTo>
                <a:close/>
              </a:path>
            </a:pathLst>
          </a:custGeom>
          <a:solidFill>
            <a:srgbClr val="EB56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27" name="Google Shape;527;p31"/>
          <p:cNvSpPr txBox="1"/>
          <p:nvPr/>
        </p:nvSpPr>
        <p:spPr>
          <a:xfrm>
            <a:off x="5199379" y="3707290"/>
            <a:ext cx="883919" cy="1137920"/>
          </a:xfrm>
          <a:prstGeom prst="rect">
            <a:avLst/>
          </a:prstGeom>
          <a:noFill/>
          <a:ln>
            <a:noFill/>
          </a:ln>
        </p:spPr>
        <p:txBody>
          <a:bodyPr anchorCtr="0" anchor="t" bIns="0" lIns="0" spcFirstLastPara="1" rIns="0" wrap="square" tIns="10775">
            <a:spAutoFit/>
          </a:bodyPr>
          <a:lstStyle/>
          <a:p>
            <a:pPr indent="0" lvl="0" marL="12700" marR="5080" rtl="0" algn="l">
              <a:lnSpc>
                <a:spcPct val="101600"/>
              </a:lnSpc>
              <a:spcBef>
                <a:spcPts val="0"/>
              </a:spcBef>
              <a:spcAft>
                <a:spcPts val="0"/>
              </a:spcAft>
              <a:buNone/>
            </a:pPr>
            <a:r>
              <a:rPr lang="en-US" sz="800">
                <a:solidFill>
                  <a:srgbClr val="EFEFEF"/>
                </a:solidFill>
                <a:latin typeface="Arial"/>
                <a:ea typeface="Arial"/>
                <a:cs typeface="Arial"/>
                <a:sym typeface="Arial"/>
              </a:rPr>
              <a:t>Kartu ini diberikan  ketika kelompok  penanggap ingin  memberikan  argumen kritis dan  membangun  terhadap cerita  mimpi yang  disampaikan</a:t>
            </a:r>
            <a:endParaRPr sz="800">
              <a:latin typeface="Arial"/>
              <a:ea typeface="Arial"/>
              <a:cs typeface="Arial"/>
              <a:sym typeface="Arial"/>
            </a:endParaRPr>
          </a:p>
        </p:txBody>
      </p:sp>
      <p:sp>
        <p:nvSpPr>
          <p:cNvPr id="528" name="Google Shape;528;p31"/>
          <p:cNvSpPr txBox="1"/>
          <p:nvPr/>
        </p:nvSpPr>
        <p:spPr>
          <a:xfrm>
            <a:off x="6560984" y="3756436"/>
            <a:ext cx="2007235" cy="635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Tugas:</a:t>
            </a:r>
            <a:endParaRPr sz="1000">
              <a:latin typeface="Times New Roman"/>
              <a:ea typeface="Times New Roman"/>
              <a:cs typeface="Times New Roman"/>
              <a:sym typeface="Times New Roman"/>
            </a:endParaRPr>
          </a:p>
          <a:p>
            <a:pPr indent="0" lvl="0" marL="12700" marR="5080" rtl="0" algn="l">
              <a:lnSpc>
                <a:spcPct val="100000"/>
              </a:lnSpc>
              <a:spcBef>
                <a:spcPts val="0"/>
              </a:spcBef>
              <a:spcAft>
                <a:spcPts val="0"/>
              </a:spcAft>
              <a:buNone/>
            </a:pPr>
            <a:r>
              <a:rPr lang="en-US" sz="1000">
                <a:latin typeface="Arial"/>
                <a:ea typeface="Arial"/>
                <a:cs typeface="Arial"/>
                <a:sym typeface="Arial"/>
              </a:rPr>
              <a:t>Guru meminta peserta didik untuk  melakukan reﬂeksi pada lembar  “Sungai Rasa”</a:t>
            </a:r>
            <a:endParaRPr sz="1000">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32" name="Shape 532"/>
        <p:cNvGrpSpPr/>
        <p:nvPr/>
      </p:nvGrpSpPr>
      <p:grpSpPr>
        <a:xfrm>
          <a:off x="0" y="0"/>
          <a:ext cx="0" cy="0"/>
          <a:chOff x="0" y="0"/>
          <a:chExt cx="0" cy="0"/>
        </a:xfrm>
      </p:grpSpPr>
      <p:sp>
        <p:nvSpPr>
          <p:cNvPr id="533" name="Google Shape;533;p32"/>
          <p:cNvSpPr/>
          <p:nvPr/>
        </p:nvSpPr>
        <p:spPr>
          <a:xfrm>
            <a:off x="0" y="0"/>
            <a:ext cx="9144000" cy="5143500"/>
          </a:xfrm>
          <a:custGeom>
            <a:rect b="b" l="l" r="r" t="t"/>
            <a:pathLst>
              <a:path extrusionOk="0" h="5143500" w="9144000">
                <a:moveTo>
                  <a:pt x="9143981" y="5143489"/>
                </a:moveTo>
                <a:lnTo>
                  <a:pt x="0" y="5143489"/>
                </a:lnTo>
                <a:lnTo>
                  <a:pt x="0" y="0"/>
                </a:lnTo>
                <a:lnTo>
                  <a:pt x="9143981" y="0"/>
                </a:lnTo>
                <a:lnTo>
                  <a:pt x="9143981" y="5143489"/>
                </a:lnTo>
                <a:close/>
              </a:path>
            </a:pathLst>
          </a:custGeom>
          <a:solidFill>
            <a:srgbClr val="9EC4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34" name="Google Shape;534;p32"/>
          <p:cNvSpPr/>
          <p:nvPr/>
        </p:nvSpPr>
        <p:spPr>
          <a:xfrm>
            <a:off x="0" y="343403"/>
            <a:ext cx="6706870" cy="4800600"/>
          </a:xfrm>
          <a:custGeom>
            <a:rect b="b" l="l" r="r" t="t"/>
            <a:pathLst>
              <a:path extrusionOk="0" h="4800600" w="6706870">
                <a:moveTo>
                  <a:pt x="76199" y="58968"/>
                </a:moveTo>
                <a:lnTo>
                  <a:pt x="132246" y="58467"/>
                </a:lnTo>
                <a:lnTo>
                  <a:pt x="202109" y="55007"/>
                </a:lnTo>
                <a:lnTo>
                  <a:pt x="241678" y="52374"/>
                </a:lnTo>
                <a:lnTo>
                  <a:pt x="284050" y="49251"/>
                </a:lnTo>
                <a:lnTo>
                  <a:pt x="329009" y="45721"/>
                </a:lnTo>
                <a:lnTo>
                  <a:pt x="376335" y="41866"/>
                </a:lnTo>
                <a:lnTo>
                  <a:pt x="425814" y="37769"/>
                </a:lnTo>
                <a:lnTo>
                  <a:pt x="477227" y="33514"/>
                </a:lnTo>
                <a:lnTo>
                  <a:pt x="530358" y="29184"/>
                </a:lnTo>
                <a:lnTo>
                  <a:pt x="584989" y="24861"/>
                </a:lnTo>
                <a:lnTo>
                  <a:pt x="640904" y="20628"/>
                </a:lnTo>
                <a:lnTo>
                  <a:pt x="697886" y="16570"/>
                </a:lnTo>
                <a:lnTo>
                  <a:pt x="755717" y="12768"/>
                </a:lnTo>
                <a:lnTo>
                  <a:pt x="814180" y="9306"/>
                </a:lnTo>
                <a:lnTo>
                  <a:pt x="873059" y="6267"/>
                </a:lnTo>
                <a:lnTo>
                  <a:pt x="932136" y="3734"/>
                </a:lnTo>
                <a:lnTo>
                  <a:pt x="991194" y="1789"/>
                </a:lnTo>
                <a:lnTo>
                  <a:pt x="1050017" y="517"/>
                </a:lnTo>
                <a:lnTo>
                  <a:pt x="1108387" y="0"/>
                </a:lnTo>
                <a:lnTo>
                  <a:pt x="1166087" y="320"/>
                </a:lnTo>
                <a:lnTo>
                  <a:pt x="1222901" y="1562"/>
                </a:lnTo>
                <a:lnTo>
                  <a:pt x="1278610" y="3808"/>
                </a:lnTo>
                <a:lnTo>
                  <a:pt x="1332999" y="7141"/>
                </a:lnTo>
                <a:lnTo>
                  <a:pt x="1385850" y="11645"/>
                </a:lnTo>
                <a:lnTo>
                  <a:pt x="1436946" y="17402"/>
                </a:lnTo>
                <a:lnTo>
                  <a:pt x="1486069" y="24495"/>
                </a:lnTo>
                <a:lnTo>
                  <a:pt x="1533004" y="33007"/>
                </a:lnTo>
                <a:lnTo>
                  <a:pt x="1577533" y="43022"/>
                </a:lnTo>
                <a:lnTo>
                  <a:pt x="1619438" y="54623"/>
                </a:lnTo>
                <a:lnTo>
                  <a:pt x="1658504" y="67892"/>
                </a:lnTo>
                <a:lnTo>
                  <a:pt x="1694512" y="82913"/>
                </a:lnTo>
                <a:lnTo>
                  <a:pt x="1758481" y="120178"/>
                </a:lnTo>
                <a:lnTo>
                  <a:pt x="1811242" y="169429"/>
                </a:lnTo>
                <a:lnTo>
                  <a:pt x="1852540" y="228703"/>
                </a:lnTo>
                <a:lnTo>
                  <a:pt x="1884149" y="296535"/>
                </a:lnTo>
                <a:lnTo>
                  <a:pt x="1896875" y="333203"/>
                </a:lnTo>
                <a:lnTo>
                  <a:pt x="1907845" y="371462"/>
                </a:lnTo>
                <a:lnTo>
                  <a:pt x="1917280" y="411127"/>
                </a:lnTo>
                <a:lnTo>
                  <a:pt x="1925403" y="452017"/>
                </a:lnTo>
                <a:lnTo>
                  <a:pt x="1932436" y="493949"/>
                </a:lnTo>
                <a:lnTo>
                  <a:pt x="1938600" y="536739"/>
                </a:lnTo>
                <a:lnTo>
                  <a:pt x="1944117" y="580204"/>
                </a:lnTo>
                <a:lnTo>
                  <a:pt x="1949210" y="624161"/>
                </a:lnTo>
                <a:lnTo>
                  <a:pt x="1954100" y="668428"/>
                </a:lnTo>
                <a:lnTo>
                  <a:pt x="1959009" y="712821"/>
                </a:lnTo>
                <a:lnTo>
                  <a:pt x="1964159" y="757157"/>
                </a:lnTo>
                <a:lnTo>
                  <a:pt x="1969773" y="801253"/>
                </a:lnTo>
                <a:lnTo>
                  <a:pt x="1976071" y="844926"/>
                </a:lnTo>
                <a:lnTo>
                  <a:pt x="1983277" y="887993"/>
                </a:lnTo>
                <a:lnTo>
                  <a:pt x="1991611" y="930271"/>
                </a:lnTo>
                <a:lnTo>
                  <a:pt x="2001296" y="971577"/>
                </a:lnTo>
                <a:lnTo>
                  <a:pt x="2012554" y="1011728"/>
                </a:lnTo>
                <a:lnTo>
                  <a:pt x="2025607" y="1050541"/>
                </a:lnTo>
                <a:lnTo>
                  <a:pt x="2040676" y="1087833"/>
                </a:lnTo>
                <a:lnTo>
                  <a:pt x="2057984" y="1123421"/>
                </a:lnTo>
                <a:lnTo>
                  <a:pt x="2077752" y="1157121"/>
                </a:lnTo>
                <a:lnTo>
                  <a:pt x="2100203" y="1188751"/>
                </a:lnTo>
                <a:lnTo>
                  <a:pt x="2125558" y="1218128"/>
                </a:lnTo>
                <a:lnTo>
                  <a:pt x="2154040" y="1245069"/>
                </a:lnTo>
                <a:lnTo>
                  <a:pt x="2185870" y="1269390"/>
                </a:lnTo>
                <a:lnTo>
                  <a:pt x="2249084" y="1305262"/>
                </a:lnTo>
                <a:lnTo>
                  <a:pt x="2284325" y="1320491"/>
                </a:lnTo>
                <a:lnTo>
                  <a:pt x="2321799" y="1334062"/>
                </a:lnTo>
                <a:lnTo>
                  <a:pt x="2361362" y="1346084"/>
                </a:lnTo>
                <a:lnTo>
                  <a:pt x="2402872" y="1356667"/>
                </a:lnTo>
                <a:lnTo>
                  <a:pt x="2446186" y="1365921"/>
                </a:lnTo>
                <a:lnTo>
                  <a:pt x="2491162" y="1373954"/>
                </a:lnTo>
                <a:lnTo>
                  <a:pt x="2537656" y="1380877"/>
                </a:lnTo>
                <a:lnTo>
                  <a:pt x="2585526" y="1386799"/>
                </a:lnTo>
                <a:lnTo>
                  <a:pt x="2634629" y="1391830"/>
                </a:lnTo>
                <a:lnTo>
                  <a:pt x="2684821" y="1396079"/>
                </a:lnTo>
                <a:lnTo>
                  <a:pt x="2735962" y="1399655"/>
                </a:lnTo>
                <a:lnTo>
                  <a:pt x="2787906" y="1402669"/>
                </a:lnTo>
                <a:lnTo>
                  <a:pt x="2840513" y="1405230"/>
                </a:lnTo>
                <a:lnTo>
                  <a:pt x="2893638" y="1407447"/>
                </a:lnTo>
                <a:lnTo>
                  <a:pt x="2947139" y="1409429"/>
                </a:lnTo>
                <a:lnTo>
                  <a:pt x="3000874" y="1411287"/>
                </a:lnTo>
                <a:lnTo>
                  <a:pt x="3054699" y="1413130"/>
                </a:lnTo>
                <a:lnTo>
                  <a:pt x="3108472" y="1415068"/>
                </a:lnTo>
                <a:lnTo>
                  <a:pt x="3162050" y="1417210"/>
                </a:lnTo>
                <a:lnTo>
                  <a:pt x="3215290" y="1419665"/>
                </a:lnTo>
                <a:lnTo>
                  <a:pt x="3268049" y="1422543"/>
                </a:lnTo>
                <a:lnTo>
                  <a:pt x="3320185" y="1425954"/>
                </a:lnTo>
                <a:lnTo>
                  <a:pt x="3371554" y="1430007"/>
                </a:lnTo>
                <a:lnTo>
                  <a:pt x="3422015" y="1434813"/>
                </a:lnTo>
                <a:lnTo>
                  <a:pt x="3471423" y="1440479"/>
                </a:lnTo>
                <a:lnTo>
                  <a:pt x="3519637" y="1447116"/>
                </a:lnTo>
                <a:lnTo>
                  <a:pt x="3566514" y="1454834"/>
                </a:lnTo>
                <a:lnTo>
                  <a:pt x="3611910" y="1463741"/>
                </a:lnTo>
                <a:lnTo>
                  <a:pt x="3655683" y="1473948"/>
                </a:lnTo>
                <a:lnTo>
                  <a:pt x="3697691" y="1485565"/>
                </a:lnTo>
                <a:lnTo>
                  <a:pt x="3737789" y="1498699"/>
                </a:lnTo>
                <a:lnTo>
                  <a:pt x="3775837" y="1513462"/>
                </a:lnTo>
                <a:lnTo>
                  <a:pt x="3811690" y="1529963"/>
                </a:lnTo>
                <a:lnTo>
                  <a:pt x="3845206" y="1548310"/>
                </a:lnTo>
                <a:lnTo>
                  <a:pt x="3907980" y="1593787"/>
                </a:lnTo>
                <a:lnTo>
                  <a:pt x="3936621" y="1621394"/>
                </a:lnTo>
                <a:lnTo>
                  <a:pt x="3962366" y="1651282"/>
                </a:lnTo>
                <a:lnTo>
                  <a:pt x="3985415" y="1683297"/>
                </a:lnTo>
                <a:lnTo>
                  <a:pt x="4005972" y="1717287"/>
                </a:lnTo>
                <a:lnTo>
                  <a:pt x="4024237" y="1753096"/>
                </a:lnTo>
                <a:lnTo>
                  <a:pt x="4040411" y="1790573"/>
                </a:lnTo>
                <a:lnTo>
                  <a:pt x="4054697" y="1829563"/>
                </a:lnTo>
                <a:lnTo>
                  <a:pt x="4067295" y="1869912"/>
                </a:lnTo>
                <a:lnTo>
                  <a:pt x="4078408" y="1911468"/>
                </a:lnTo>
                <a:lnTo>
                  <a:pt x="4088236" y="1954077"/>
                </a:lnTo>
                <a:lnTo>
                  <a:pt x="4096981" y="1997585"/>
                </a:lnTo>
                <a:lnTo>
                  <a:pt x="4104845" y="2041838"/>
                </a:lnTo>
                <a:lnTo>
                  <a:pt x="4112028" y="2086684"/>
                </a:lnTo>
                <a:lnTo>
                  <a:pt x="4118734" y="2131968"/>
                </a:lnTo>
                <a:lnTo>
                  <a:pt x="4125162" y="2177537"/>
                </a:lnTo>
                <a:lnTo>
                  <a:pt x="4131514" y="2223238"/>
                </a:lnTo>
                <a:lnTo>
                  <a:pt x="4137993" y="2268916"/>
                </a:lnTo>
                <a:lnTo>
                  <a:pt x="4144799" y="2314419"/>
                </a:lnTo>
                <a:lnTo>
                  <a:pt x="4152134" y="2359593"/>
                </a:lnTo>
                <a:lnTo>
                  <a:pt x="4160199" y="2404284"/>
                </a:lnTo>
                <a:lnTo>
                  <a:pt x="4169197" y="2448339"/>
                </a:lnTo>
                <a:lnTo>
                  <a:pt x="4179327" y="2491604"/>
                </a:lnTo>
                <a:lnTo>
                  <a:pt x="4190793" y="2533926"/>
                </a:lnTo>
                <a:lnTo>
                  <a:pt x="4203794" y="2575151"/>
                </a:lnTo>
                <a:lnTo>
                  <a:pt x="4218534" y="2615126"/>
                </a:lnTo>
                <a:lnTo>
                  <a:pt x="4235212" y="2653696"/>
                </a:lnTo>
                <a:lnTo>
                  <a:pt x="4254031" y="2690710"/>
                </a:lnTo>
                <a:lnTo>
                  <a:pt x="4275193" y="2726012"/>
                </a:lnTo>
                <a:lnTo>
                  <a:pt x="4298898" y="2759449"/>
                </a:lnTo>
                <a:lnTo>
                  <a:pt x="4325349" y="2790869"/>
                </a:lnTo>
                <a:lnTo>
                  <a:pt x="4354746" y="2820117"/>
                </a:lnTo>
                <a:lnTo>
                  <a:pt x="4387291" y="2847040"/>
                </a:lnTo>
                <a:lnTo>
                  <a:pt x="4449768" y="2887046"/>
                </a:lnTo>
                <a:lnTo>
                  <a:pt x="4484291" y="2904566"/>
                </a:lnTo>
                <a:lnTo>
                  <a:pt x="4520843" y="2920560"/>
                </a:lnTo>
                <a:lnTo>
                  <a:pt x="4559301" y="2935124"/>
                </a:lnTo>
                <a:lnTo>
                  <a:pt x="4599543" y="2948353"/>
                </a:lnTo>
                <a:lnTo>
                  <a:pt x="4641448" y="2960344"/>
                </a:lnTo>
                <a:lnTo>
                  <a:pt x="4684895" y="2971192"/>
                </a:lnTo>
                <a:lnTo>
                  <a:pt x="4729761" y="2980995"/>
                </a:lnTo>
                <a:lnTo>
                  <a:pt x="4775925" y="2989847"/>
                </a:lnTo>
                <a:lnTo>
                  <a:pt x="4823265" y="2997846"/>
                </a:lnTo>
                <a:lnTo>
                  <a:pt x="4871660" y="3005087"/>
                </a:lnTo>
                <a:lnTo>
                  <a:pt x="4920989" y="3011666"/>
                </a:lnTo>
                <a:lnTo>
                  <a:pt x="4971128" y="3017680"/>
                </a:lnTo>
                <a:lnTo>
                  <a:pt x="5021958" y="3023225"/>
                </a:lnTo>
                <a:lnTo>
                  <a:pt x="5073355" y="3028396"/>
                </a:lnTo>
                <a:lnTo>
                  <a:pt x="5125199" y="3033290"/>
                </a:lnTo>
                <a:lnTo>
                  <a:pt x="5177368" y="3038002"/>
                </a:lnTo>
                <a:lnTo>
                  <a:pt x="5229740" y="3042630"/>
                </a:lnTo>
                <a:lnTo>
                  <a:pt x="5282193" y="3047269"/>
                </a:lnTo>
                <a:lnTo>
                  <a:pt x="5334607" y="3052016"/>
                </a:lnTo>
                <a:lnTo>
                  <a:pt x="5386858" y="3056966"/>
                </a:lnTo>
                <a:lnTo>
                  <a:pt x="5438826" y="3062215"/>
                </a:lnTo>
                <a:lnTo>
                  <a:pt x="5490390" y="3067860"/>
                </a:lnTo>
                <a:lnTo>
                  <a:pt x="5541426" y="3073996"/>
                </a:lnTo>
                <a:lnTo>
                  <a:pt x="5591814" y="3080721"/>
                </a:lnTo>
                <a:lnTo>
                  <a:pt x="5641432" y="3088129"/>
                </a:lnTo>
                <a:lnTo>
                  <a:pt x="5690159" y="3096318"/>
                </a:lnTo>
                <a:lnTo>
                  <a:pt x="5737872" y="3105382"/>
                </a:lnTo>
                <a:lnTo>
                  <a:pt x="5784450" y="3115419"/>
                </a:lnTo>
                <a:lnTo>
                  <a:pt x="5829772" y="3126525"/>
                </a:lnTo>
                <a:lnTo>
                  <a:pt x="5873716" y="3138795"/>
                </a:lnTo>
                <a:lnTo>
                  <a:pt x="5916159" y="3152325"/>
                </a:lnTo>
                <a:lnTo>
                  <a:pt x="5956981" y="3167212"/>
                </a:lnTo>
                <a:lnTo>
                  <a:pt x="5996060" y="3183553"/>
                </a:lnTo>
                <a:lnTo>
                  <a:pt x="6033275" y="3201442"/>
                </a:lnTo>
                <a:lnTo>
                  <a:pt x="6068502" y="3220976"/>
                </a:lnTo>
                <a:lnTo>
                  <a:pt x="6101622" y="3242251"/>
                </a:lnTo>
                <a:lnTo>
                  <a:pt x="6132512" y="3265364"/>
                </a:lnTo>
                <a:lnTo>
                  <a:pt x="6166850" y="3295390"/>
                </a:lnTo>
                <a:lnTo>
                  <a:pt x="6199613" y="3328458"/>
                </a:lnTo>
                <a:lnTo>
                  <a:pt x="6230853" y="3364359"/>
                </a:lnTo>
                <a:lnTo>
                  <a:pt x="6260619" y="3402883"/>
                </a:lnTo>
                <a:lnTo>
                  <a:pt x="6288960" y="3443823"/>
                </a:lnTo>
                <a:lnTo>
                  <a:pt x="6315927" y="3486970"/>
                </a:lnTo>
                <a:lnTo>
                  <a:pt x="6341570" y="3532115"/>
                </a:lnTo>
                <a:lnTo>
                  <a:pt x="6365938" y="3579049"/>
                </a:lnTo>
                <a:lnTo>
                  <a:pt x="6389081" y="3627565"/>
                </a:lnTo>
                <a:lnTo>
                  <a:pt x="6411048" y="3677453"/>
                </a:lnTo>
                <a:lnTo>
                  <a:pt x="6431891" y="3728506"/>
                </a:lnTo>
                <a:lnTo>
                  <a:pt x="6451658" y="3780513"/>
                </a:lnTo>
                <a:lnTo>
                  <a:pt x="6470400" y="3833267"/>
                </a:lnTo>
                <a:lnTo>
                  <a:pt x="6488166" y="3886559"/>
                </a:lnTo>
                <a:lnTo>
                  <a:pt x="6505006" y="3940181"/>
                </a:lnTo>
                <a:lnTo>
                  <a:pt x="6520970" y="3993923"/>
                </a:lnTo>
                <a:lnTo>
                  <a:pt x="6536108" y="4047578"/>
                </a:lnTo>
                <a:lnTo>
                  <a:pt x="6550470" y="4100937"/>
                </a:lnTo>
                <a:lnTo>
                  <a:pt x="6564105" y="4153790"/>
                </a:lnTo>
                <a:lnTo>
                  <a:pt x="6577063" y="4205931"/>
                </a:lnTo>
                <a:lnTo>
                  <a:pt x="6589394" y="4257149"/>
                </a:lnTo>
                <a:lnTo>
                  <a:pt x="6601148" y="4307236"/>
                </a:lnTo>
                <a:lnTo>
                  <a:pt x="6612375" y="4355984"/>
                </a:lnTo>
                <a:lnTo>
                  <a:pt x="6623125" y="4403184"/>
                </a:lnTo>
                <a:lnTo>
                  <a:pt x="6633447" y="4448628"/>
                </a:lnTo>
                <a:lnTo>
                  <a:pt x="6643391" y="4492106"/>
                </a:lnTo>
                <a:lnTo>
                  <a:pt x="6653008" y="4533411"/>
                </a:lnTo>
                <a:lnTo>
                  <a:pt x="6662346" y="4572334"/>
                </a:lnTo>
                <a:lnTo>
                  <a:pt x="6680388" y="4642197"/>
                </a:lnTo>
                <a:lnTo>
                  <a:pt x="6697915" y="4700029"/>
                </a:lnTo>
                <a:lnTo>
                  <a:pt x="6706611" y="4723911"/>
                </a:lnTo>
              </a:path>
              <a:path extrusionOk="0" h="4800600" w="6706870">
                <a:moveTo>
                  <a:pt x="0" y="1229109"/>
                </a:moveTo>
                <a:lnTo>
                  <a:pt x="91586" y="1225273"/>
                </a:lnTo>
                <a:lnTo>
                  <a:pt x="147404" y="1223234"/>
                </a:lnTo>
                <a:lnTo>
                  <a:pt x="204682" y="1221496"/>
                </a:lnTo>
                <a:lnTo>
                  <a:pt x="263077" y="1220190"/>
                </a:lnTo>
                <a:lnTo>
                  <a:pt x="322247" y="1219447"/>
                </a:lnTo>
                <a:lnTo>
                  <a:pt x="381851" y="1219399"/>
                </a:lnTo>
                <a:lnTo>
                  <a:pt x="441546" y="1220176"/>
                </a:lnTo>
                <a:lnTo>
                  <a:pt x="500990" y="1221909"/>
                </a:lnTo>
                <a:lnTo>
                  <a:pt x="559842" y="1224730"/>
                </a:lnTo>
                <a:lnTo>
                  <a:pt x="617758" y="1228770"/>
                </a:lnTo>
                <a:lnTo>
                  <a:pt x="674397" y="1234159"/>
                </a:lnTo>
                <a:lnTo>
                  <a:pt x="729416" y="1241030"/>
                </a:lnTo>
                <a:lnTo>
                  <a:pt x="782475" y="1249512"/>
                </a:lnTo>
                <a:lnTo>
                  <a:pt x="833230" y="1259738"/>
                </a:lnTo>
                <a:lnTo>
                  <a:pt x="881339" y="1271839"/>
                </a:lnTo>
                <a:lnTo>
                  <a:pt x="926460" y="1285945"/>
                </a:lnTo>
                <a:lnTo>
                  <a:pt x="968252" y="1302187"/>
                </a:lnTo>
                <a:lnTo>
                  <a:pt x="1006372" y="1320698"/>
                </a:lnTo>
                <a:lnTo>
                  <a:pt x="1040858" y="1342111"/>
                </a:lnTo>
                <a:lnTo>
                  <a:pt x="1072162" y="1366801"/>
                </a:lnTo>
                <a:lnTo>
                  <a:pt x="1100561" y="1394505"/>
                </a:lnTo>
                <a:lnTo>
                  <a:pt x="1126334" y="1424959"/>
                </a:lnTo>
                <a:lnTo>
                  <a:pt x="1149759" y="1457902"/>
                </a:lnTo>
                <a:lnTo>
                  <a:pt x="1171114" y="1493070"/>
                </a:lnTo>
                <a:lnTo>
                  <a:pt x="1190678" y="1530202"/>
                </a:lnTo>
                <a:lnTo>
                  <a:pt x="1208730" y="1569034"/>
                </a:lnTo>
                <a:lnTo>
                  <a:pt x="1225547" y="1609303"/>
                </a:lnTo>
                <a:lnTo>
                  <a:pt x="1241407" y="1650747"/>
                </a:lnTo>
                <a:lnTo>
                  <a:pt x="1256589" y="1693103"/>
                </a:lnTo>
                <a:lnTo>
                  <a:pt x="1271372" y="1736109"/>
                </a:lnTo>
                <a:lnTo>
                  <a:pt x="1286033" y="1779502"/>
                </a:lnTo>
                <a:lnTo>
                  <a:pt x="1300851" y="1823019"/>
                </a:lnTo>
                <a:lnTo>
                  <a:pt x="1316104" y="1866397"/>
                </a:lnTo>
                <a:lnTo>
                  <a:pt x="1332070" y="1909374"/>
                </a:lnTo>
                <a:lnTo>
                  <a:pt x="1349028" y="1951688"/>
                </a:lnTo>
                <a:lnTo>
                  <a:pt x="1367256" y="1993075"/>
                </a:lnTo>
                <a:lnTo>
                  <a:pt x="1387033" y="2033272"/>
                </a:lnTo>
                <a:lnTo>
                  <a:pt x="1408636" y="2072018"/>
                </a:lnTo>
                <a:lnTo>
                  <a:pt x="1432344" y="2109049"/>
                </a:lnTo>
                <a:lnTo>
                  <a:pt x="1458435" y="2144103"/>
                </a:lnTo>
                <a:lnTo>
                  <a:pt x="1487187" y="2176916"/>
                </a:lnTo>
                <a:lnTo>
                  <a:pt x="1518879" y="2207227"/>
                </a:lnTo>
                <a:lnTo>
                  <a:pt x="1553790" y="2234773"/>
                </a:lnTo>
                <a:lnTo>
                  <a:pt x="1592196" y="2259291"/>
                </a:lnTo>
                <a:lnTo>
                  <a:pt x="1626280" y="2276861"/>
                </a:lnTo>
                <a:lnTo>
                  <a:pt x="1663010" y="2292422"/>
                </a:lnTo>
                <a:lnTo>
                  <a:pt x="1702204" y="2306112"/>
                </a:lnTo>
                <a:lnTo>
                  <a:pt x="1743682" y="2318070"/>
                </a:lnTo>
                <a:lnTo>
                  <a:pt x="1787264" y="2328435"/>
                </a:lnTo>
                <a:lnTo>
                  <a:pt x="1832769" y="2337345"/>
                </a:lnTo>
                <a:lnTo>
                  <a:pt x="1880016" y="2344938"/>
                </a:lnTo>
                <a:lnTo>
                  <a:pt x="1928825" y="2351354"/>
                </a:lnTo>
                <a:lnTo>
                  <a:pt x="1979016" y="2356730"/>
                </a:lnTo>
                <a:lnTo>
                  <a:pt x="2030407" y="2361206"/>
                </a:lnTo>
                <a:lnTo>
                  <a:pt x="2082818" y="2364920"/>
                </a:lnTo>
                <a:lnTo>
                  <a:pt x="2136068" y="2368011"/>
                </a:lnTo>
                <a:lnTo>
                  <a:pt x="2189978" y="2370617"/>
                </a:lnTo>
                <a:lnTo>
                  <a:pt x="2244365" y="2372877"/>
                </a:lnTo>
                <a:lnTo>
                  <a:pt x="2299050" y="2374929"/>
                </a:lnTo>
                <a:lnTo>
                  <a:pt x="2353853" y="2376913"/>
                </a:lnTo>
                <a:lnTo>
                  <a:pt x="2408591" y="2378966"/>
                </a:lnTo>
                <a:lnTo>
                  <a:pt x="2463086" y="2381227"/>
                </a:lnTo>
                <a:lnTo>
                  <a:pt x="2517156" y="2383835"/>
                </a:lnTo>
                <a:lnTo>
                  <a:pt x="2570620" y="2386929"/>
                </a:lnTo>
                <a:lnTo>
                  <a:pt x="2623299" y="2390646"/>
                </a:lnTo>
                <a:lnTo>
                  <a:pt x="2675011" y="2395127"/>
                </a:lnTo>
                <a:lnTo>
                  <a:pt x="2725576" y="2400508"/>
                </a:lnTo>
                <a:lnTo>
                  <a:pt x="2774813" y="2406929"/>
                </a:lnTo>
                <a:lnTo>
                  <a:pt x="2822542" y="2414529"/>
                </a:lnTo>
                <a:lnTo>
                  <a:pt x="2868582" y="2423446"/>
                </a:lnTo>
                <a:lnTo>
                  <a:pt x="2912753" y="2433818"/>
                </a:lnTo>
                <a:lnTo>
                  <a:pt x="2954874" y="2445785"/>
                </a:lnTo>
                <a:lnTo>
                  <a:pt x="2994764" y="2459484"/>
                </a:lnTo>
                <a:lnTo>
                  <a:pt x="3032242" y="2475055"/>
                </a:lnTo>
                <a:lnTo>
                  <a:pt x="3067129" y="2492636"/>
                </a:lnTo>
                <a:lnTo>
                  <a:pt x="3130090" y="2535852"/>
                </a:lnTo>
                <a:lnTo>
                  <a:pt x="3181396" y="2589815"/>
                </a:lnTo>
                <a:lnTo>
                  <a:pt x="3220618" y="2652013"/>
                </a:lnTo>
                <a:lnTo>
                  <a:pt x="3249873" y="2721146"/>
                </a:lnTo>
                <a:lnTo>
                  <a:pt x="3261425" y="2757907"/>
                </a:lnTo>
                <a:lnTo>
                  <a:pt x="3271280" y="2795912"/>
                </a:lnTo>
                <a:lnTo>
                  <a:pt x="3279701" y="2835001"/>
                </a:lnTo>
                <a:lnTo>
                  <a:pt x="3286955" y="2875010"/>
                </a:lnTo>
                <a:lnTo>
                  <a:pt x="3293304" y="2915776"/>
                </a:lnTo>
                <a:lnTo>
                  <a:pt x="3299016" y="2957137"/>
                </a:lnTo>
                <a:lnTo>
                  <a:pt x="3304353" y="2998930"/>
                </a:lnTo>
                <a:lnTo>
                  <a:pt x="3309580" y="3040993"/>
                </a:lnTo>
                <a:lnTo>
                  <a:pt x="3314963" y="3083162"/>
                </a:lnTo>
                <a:lnTo>
                  <a:pt x="3320766" y="3125275"/>
                </a:lnTo>
                <a:lnTo>
                  <a:pt x="3327254" y="3167170"/>
                </a:lnTo>
                <a:lnTo>
                  <a:pt x="3334691" y="3208683"/>
                </a:lnTo>
                <a:lnTo>
                  <a:pt x="3343343" y="3249653"/>
                </a:lnTo>
                <a:lnTo>
                  <a:pt x="3353473" y="3289916"/>
                </a:lnTo>
                <a:lnTo>
                  <a:pt x="3365347" y="3329309"/>
                </a:lnTo>
                <a:lnTo>
                  <a:pt x="3379229" y="3367671"/>
                </a:lnTo>
                <a:lnTo>
                  <a:pt x="3395383" y="3404837"/>
                </a:lnTo>
                <a:lnTo>
                  <a:pt x="3414076" y="3440647"/>
                </a:lnTo>
                <a:lnTo>
                  <a:pt x="3435571" y="3474936"/>
                </a:lnTo>
                <a:lnTo>
                  <a:pt x="3460133" y="3507542"/>
                </a:lnTo>
                <a:lnTo>
                  <a:pt x="3488026" y="3538303"/>
                </a:lnTo>
                <a:lnTo>
                  <a:pt x="3519516" y="3567056"/>
                </a:lnTo>
                <a:lnTo>
                  <a:pt x="3554867" y="3593638"/>
                </a:lnTo>
                <a:lnTo>
                  <a:pt x="3617648" y="3630281"/>
                </a:lnTo>
                <a:lnTo>
                  <a:pt x="3652789" y="3646830"/>
                </a:lnTo>
                <a:lnTo>
                  <a:pt x="3690240" y="3662286"/>
                </a:lnTo>
                <a:lnTo>
                  <a:pt x="3729857" y="3676717"/>
                </a:lnTo>
                <a:lnTo>
                  <a:pt x="3771497" y="3690191"/>
                </a:lnTo>
                <a:lnTo>
                  <a:pt x="3815016" y="3702775"/>
                </a:lnTo>
                <a:lnTo>
                  <a:pt x="3860270" y="3714536"/>
                </a:lnTo>
                <a:lnTo>
                  <a:pt x="3907117" y="3725542"/>
                </a:lnTo>
                <a:lnTo>
                  <a:pt x="3955413" y="3735861"/>
                </a:lnTo>
                <a:lnTo>
                  <a:pt x="4005014" y="3745559"/>
                </a:lnTo>
                <a:lnTo>
                  <a:pt x="4055776" y="3754704"/>
                </a:lnTo>
                <a:lnTo>
                  <a:pt x="4107558" y="3763363"/>
                </a:lnTo>
                <a:lnTo>
                  <a:pt x="4160214" y="3771604"/>
                </a:lnTo>
                <a:lnTo>
                  <a:pt x="4213602" y="3779495"/>
                </a:lnTo>
                <a:lnTo>
                  <a:pt x="4267579" y="3787102"/>
                </a:lnTo>
                <a:lnTo>
                  <a:pt x="4322000" y="3794493"/>
                </a:lnTo>
                <a:lnTo>
                  <a:pt x="4376722" y="3801736"/>
                </a:lnTo>
                <a:lnTo>
                  <a:pt x="4431602" y="3808898"/>
                </a:lnTo>
                <a:lnTo>
                  <a:pt x="4486496" y="3816046"/>
                </a:lnTo>
                <a:lnTo>
                  <a:pt x="4541261" y="3823247"/>
                </a:lnTo>
                <a:lnTo>
                  <a:pt x="4595754" y="3830570"/>
                </a:lnTo>
                <a:lnTo>
                  <a:pt x="4649831" y="3838082"/>
                </a:lnTo>
                <a:lnTo>
                  <a:pt x="4703349" y="3845849"/>
                </a:lnTo>
                <a:lnTo>
                  <a:pt x="4756163" y="3853940"/>
                </a:lnTo>
                <a:lnTo>
                  <a:pt x="4808131" y="3862421"/>
                </a:lnTo>
                <a:lnTo>
                  <a:pt x="4859110" y="3871361"/>
                </a:lnTo>
                <a:lnTo>
                  <a:pt x="4908955" y="3880826"/>
                </a:lnTo>
                <a:lnTo>
                  <a:pt x="4957524" y="3890884"/>
                </a:lnTo>
                <a:lnTo>
                  <a:pt x="5004673" y="3901603"/>
                </a:lnTo>
                <a:lnTo>
                  <a:pt x="5050258" y="3913049"/>
                </a:lnTo>
                <a:lnTo>
                  <a:pt x="5094136" y="3925291"/>
                </a:lnTo>
                <a:lnTo>
                  <a:pt x="5136164" y="3938396"/>
                </a:lnTo>
                <a:lnTo>
                  <a:pt x="5176198" y="3952430"/>
                </a:lnTo>
                <a:lnTo>
                  <a:pt x="5214094" y="3967462"/>
                </a:lnTo>
                <a:lnTo>
                  <a:pt x="5249710" y="3983559"/>
                </a:lnTo>
                <a:lnTo>
                  <a:pt x="5313526" y="4019217"/>
                </a:lnTo>
                <a:lnTo>
                  <a:pt x="5379219" y="4071264"/>
                </a:lnTo>
                <a:lnTo>
                  <a:pt x="5413170" y="4107053"/>
                </a:lnTo>
                <a:lnTo>
                  <a:pt x="5443502" y="4145965"/>
                </a:lnTo>
                <a:lnTo>
                  <a:pt x="5470423" y="4187688"/>
                </a:lnTo>
                <a:lnTo>
                  <a:pt x="5494141" y="4231906"/>
                </a:lnTo>
                <a:lnTo>
                  <a:pt x="5514867" y="4278306"/>
                </a:lnTo>
                <a:lnTo>
                  <a:pt x="5532809" y="4326574"/>
                </a:lnTo>
                <a:lnTo>
                  <a:pt x="5548175" y="4376397"/>
                </a:lnTo>
                <a:lnTo>
                  <a:pt x="5561175" y="4427459"/>
                </a:lnTo>
                <a:lnTo>
                  <a:pt x="5572019" y="4479448"/>
                </a:lnTo>
                <a:lnTo>
                  <a:pt x="5580914" y="4532049"/>
                </a:lnTo>
                <a:lnTo>
                  <a:pt x="5588069" y="4584949"/>
                </a:lnTo>
                <a:lnTo>
                  <a:pt x="5593694" y="4637833"/>
                </a:lnTo>
                <a:lnTo>
                  <a:pt x="5597998" y="4690388"/>
                </a:lnTo>
                <a:lnTo>
                  <a:pt x="5601190" y="4742299"/>
                </a:lnTo>
                <a:lnTo>
                  <a:pt x="5603478" y="4793253"/>
                </a:lnTo>
                <a:lnTo>
                  <a:pt x="5603697" y="4800086"/>
                </a:lnTo>
              </a:path>
              <a:path extrusionOk="0" h="4800600" w="6706870">
                <a:moveTo>
                  <a:pt x="0" y="135168"/>
                </a:moveTo>
                <a:lnTo>
                  <a:pt x="56046" y="134667"/>
                </a:lnTo>
                <a:lnTo>
                  <a:pt x="125909" y="131206"/>
                </a:lnTo>
                <a:lnTo>
                  <a:pt x="165478" y="128574"/>
                </a:lnTo>
                <a:lnTo>
                  <a:pt x="207851" y="125451"/>
                </a:lnTo>
                <a:lnTo>
                  <a:pt x="252809" y="121921"/>
                </a:lnTo>
                <a:lnTo>
                  <a:pt x="300135" y="118066"/>
                </a:lnTo>
                <a:lnTo>
                  <a:pt x="349614" y="113969"/>
                </a:lnTo>
                <a:lnTo>
                  <a:pt x="401027" y="109714"/>
                </a:lnTo>
                <a:lnTo>
                  <a:pt x="454158" y="105383"/>
                </a:lnTo>
                <a:lnTo>
                  <a:pt x="508789" y="101060"/>
                </a:lnTo>
                <a:lnTo>
                  <a:pt x="564704" y="96828"/>
                </a:lnTo>
                <a:lnTo>
                  <a:pt x="621686" y="92769"/>
                </a:lnTo>
                <a:lnTo>
                  <a:pt x="679517" y="88968"/>
                </a:lnTo>
                <a:lnTo>
                  <a:pt x="737980" y="85505"/>
                </a:lnTo>
                <a:lnTo>
                  <a:pt x="796859" y="82466"/>
                </a:lnTo>
                <a:lnTo>
                  <a:pt x="855936" y="79933"/>
                </a:lnTo>
                <a:lnTo>
                  <a:pt x="914994" y="77989"/>
                </a:lnTo>
                <a:lnTo>
                  <a:pt x="973817" y="76716"/>
                </a:lnTo>
                <a:lnTo>
                  <a:pt x="1032187" y="76199"/>
                </a:lnTo>
                <a:lnTo>
                  <a:pt x="1089887" y="76520"/>
                </a:lnTo>
                <a:lnTo>
                  <a:pt x="1146701" y="77762"/>
                </a:lnTo>
                <a:lnTo>
                  <a:pt x="1202410" y="80008"/>
                </a:lnTo>
                <a:lnTo>
                  <a:pt x="1256799" y="83341"/>
                </a:lnTo>
                <a:lnTo>
                  <a:pt x="1309650" y="87844"/>
                </a:lnTo>
                <a:lnTo>
                  <a:pt x="1360746" y="93601"/>
                </a:lnTo>
                <a:lnTo>
                  <a:pt x="1409869" y="100694"/>
                </a:lnTo>
                <a:lnTo>
                  <a:pt x="1456804" y="109207"/>
                </a:lnTo>
                <a:lnTo>
                  <a:pt x="1501333" y="119222"/>
                </a:lnTo>
                <a:lnTo>
                  <a:pt x="1543238" y="130823"/>
                </a:lnTo>
                <a:lnTo>
                  <a:pt x="1582304" y="144092"/>
                </a:lnTo>
                <a:lnTo>
                  <a:pt x="1618312" y="159112"/>
                </a:lnTo>
                <a:lnTo>
                  <a:pt x="1682281" y="196377"/>
                </a:lnTo>
                <a:lnTo>
                  <a:pt x="1735042" y="245629"/>
                </a:lnTo>
                <a:lnTo>
                  <a:pt x="1776340" y="304903"/>
                </a:lnTo>
                <a:lnTo>
                  <a:pt x="1807949" y="372735"/>
                </a:lnTo>
                <a:lnTo>
                  <a:pt x="1820675" y="409403"/>
                </a:lnTo>
                <a:lnTo>
                  <a:pt x="1831645" y="447661"/>
                </a:lnTo>
                <a:lnTo>
                  <a:pt x="1841081" y="487327"/>
                </a:lnTo>
                <a:lnTo>
                  <a:pt x="1849204" y="528217"/>
                </a:lnTo>
                <a:lnTo>
                  <a:pt x="1856236" y="570149"/>
                </a:lnTo>
                <a:lnTo>
                  <a:pt x="1862400" y="612939"/>
                </a:lnTo>
                <a:lnTo>
                  <a:pt x="1867917" y="656404"/>
                </a:lnTo>
                <a:lnTo>
                  <a:pt x="1873010" y="700361"/>
                </a:lnTo>
                <a:lnTo>
                  <a:pt x="1877900" y="744628"/>
                </a:lnTo>
                <a:lnTo>
                  <a:pt x="1882809" y="789021"/>
                </a:lnTo>
                <a:lnTo>
                  <a:pt x="1887960" y="833356"/>
                </a:lnTo>
                <a:lnTo>
                  <a:pt x="1893573" y="877452"/>
                </a:lnTo>
                <a:lnTo>
                  <a:pt x="1899871" y="921126"/>
                </a:lnTo>
                <a:lnTo>
                  <a:pt x="1907077" y="964193"/>
                </a:lnTo>
                <a:lnTo>
                  <a:pt x="1915411" y="1006471"/>
                </a:lnTo>
                <a:lnTo>
                  <a:pt x="1925096" y="1047777"/>
                </a:lnTo>
                <a:lnTo>
                  <a:pt x="1936354" y="1087928"/>
                </a:lnTo>
                <a:lnTo>
                  <a:pt x="1949407" y="1126741"/>
                </a:lnTo>
                <a:lnTo>
                  <a:pt x="1964476" y="1164033"/>
                </a:lnTo>
                <a:lnTo>
                  <a:pt x="1981784" y="1199621"/>
                </a:lnTo>
                <a:lnTo>
                  <a:pt x="2001552" y="1233321"/>
                </a:lnTo>
                <a:lnTo>
                  <a:pt x="2024003" y="1264951"/>
                </a:lnTo>
                <a:lnTo>
                  <a:pt x="2049359" y="1294328"/>
                </a:lnTo>
                <a:lnTo>
                  <a:pt x="2077840" y="1321269"/>
                </a:lnTo>
                <a:lnTo>
                  <a:pt x="2109670" y="1345590"/>
                </a:lnTo>
                <a:lnTo>
                  <a:pt x="2172883" y="1381461"/>
                </a:lnTo>
                <a:lnTo>
                  <a:pt x="2208124" y="1396691"/>
                </a:lnTo>
                <a:lnTo>
                  <a:pt x="2245597" y="1410262"/>
                </a:lnTo>
                <a:lnTo>
                  <a:pt x="2285160" y="1422284"/>
                </a:lnTo>
                <a:lnTo>
                  <a:pt x="2326670" y="1432867"/>
                </a:lnTo>
                <a:lnTo>
                  <a:pt x="2369984" y="1442121"/>
                </a:lnTo>
                <a:lnTo>
                  <a:pt x="2414959" y="1450154"/>
                </a:lnTo>
                <a:lnTo>
                  <a:pt x="2461453" y="1457077"/>
                </a:lnTo>
                <a:lnTo>
                  <a:pt x="2509323" y="1462999"/>
                </a:lnTo>
                <a:lnTo>
                  <a:pt x="2558426" y="1468030"/>
                </a:lnTo>
                <a:lnTo>
                  <a:pt x="2608618" y="1472279"/>
                </a:lnTo>
                <a:lnTo>
                  <a:pt x="2659758" y="1475855"/>
                </a:lnTo>
                <a:lnTo>
                  <a:pt x="2711703" y="1478869"/>
                </a:lnTo>
                <a:lnTo>
                  <a:pt x="2764309" y="1481430"/>
                </a:lnTo>
                <a:lnTo>
                  <a:pt x="2817435" y="1483646"/>
                </a:lnTo>
                <a:lnTo>
                  <a:pt x="2870936" y="1485629"/>
                </a:lnTo>
                <a:lnTo>
                  <a:pt x="2924671" y="1487487"/>
                </a:lnTo>
                <a:lnTo>
                  <a:pt x="2978496" y="1489330"/>
                </a:lnTo>
                <a:lnTo>
                  <a:pt x="3032270" y="1491268"/>
                </a:lnTo>
                <a:lnTo>
                  <a:pt x="3085848" y="1493409"/>
                </a:lnTo>
                <a:lnTo>
                  <a:pt x="3139088" y="1495865"/>
                </a:lnTo>
                <a:lnTo>
                  <a:pt x="3191847" y="1498743"/>
                </a:lnTo>
                <a:lnTo>
                  <a:pt x="3243983" y="1502154"/>
                </a:lnTo>
                <a:lnTo>
                  <a:pt x="3295353" y="1506207"/>
                </a:lnTo>
                <a:lnTo>
                  <a:pt x="3345814" y="1511012"/>
                </a:lnTo>
                <a:lnTo>
                  <a:pt x="3395222" y="1516679"/>
                </a:lnTo>
                <a:lnTo>
                  <a:pt x="3443437" y="1523316"/>
                </a:lnTo>
                <a:lnTo>
                  <a:pt x="3490313" y="1531034"/>
                </a:lnTo>
                <a:lnTo>
                  <a:pt x="3535710" y="1539941"/>
                </a:lnTo>
                <a:lnTo>
                  <a:pt x="3579483" y="1550148"/>
                </a:lnTo>
                <a:lnTo>
                  <a:pt x="3621491" y="1561764"/>
                </a:lnTo>
                <a:lnTo>
                  <a:pt x="3661589" y="1574899"/>
                </a:lnTo>
                <a:lnTo>
                  <a:pt x="3699637" y="1589662"/>
                </a:lnTo>
                <a:lnTo>
                  <a:pt x="3735490" y="1606162"/>
                </a:lnTo>
                <a:lnTo>
                  <a:pt x="3769006" y="1624510"/>
                </a:lnTo>
                <a:lnTo>
                  <a:pt x="3831780" y="1669987"/>
                </a:lnTo>
                <a:lnTo>
                  <a:pt x="3860421" y="1697594"/>
                </a:lnTo>
                <a:lnTo>
                  <a:pt x="3886166" y="1727482"/>
                </a:lnTo>
                <a:lnTo>
                  <a:pt x="3909216" y="1759497"/>
                </a:lnTo>
                <a:lnTo>
                  <a:pt x="3929772" y="1793486"/>
                </a:lnTo>
                <a:lnTo>
                  <a:pt x="3948037" y="1829296"/>
                </a:lnTo>
                <a:lnTo>
                  <a:pt x="3964211" y="1866773"/>
                </a:lnTo>
                <a:lnTo>
                  <a:pt x="3978497" y="1905763"/>
                </a:lnTo>
                <a:lnTo>
                  <a:pt x="3991095" y="1946112"/>
                </a:lnTo>
                <a:lnTo>
                  <a:pt x="4002208" y="1987668"/>
                </a:lnTo>
                <a:lnTo>
                  <a:pt x="4012036" y="2030277"/>
                </a:lnTo>
                <a:lnTo>
                  <a:pt x="4020781" y="2073785"/>
                </a:lnTo>
                <a:lnTo>
                  <a:pt x="4028645" y="2118038"/>
                </a:lnTo>
                <a:lnTo>
                  <a:pt x="4035828" y="2162884"/>
                </a:lnTo>
                <a:lnTo>
                  <a:pt x="4042534" y="2208168"/>
                </a:lnTo>
                <a:lnTo>
                  <a:pt x="4048962" y="2253737"/>
                </a:lnTo>
                <a:lnTo>
                  <a:pt x="4055315" y="2299438"/>
                </a:lnTo>
                <a:lnTo>
                  <a:pt x="4061793" y="2345116"/>
                </a:lnTo>
                <a:lnTo>
                  <a:pt x="4068599" y="2390619"/>
                </a:lnTo>
                <a:lnTo>
                  <a:pt x="4075934" y="2435793"/>
                </a:lnTo>
                <a:lnTo>
                  <a:pt x="4084000" y="2480484"/>
                </a:lnTo>
                <a:lnTo>
                  <a:pt x="4092997" y="2524539"/>
                </a:lnTo>
                <a:lnTo>
                  <a:pt x="4103127" y="2567804"/>
                </a:lnTo>
                <a:lnTo>
                  <a:pt x="4114593" y="2610126"/>
                </a:lnTo>
                <a:lnTo>
                  <a:pt x="4127594" y="2651351"/>
                </a:lnTo>
                <a:lnTo>
                  <a:pt x="4142334" y="2691326"/>
                </a:lnTo>
                <a:lnTo>
                  <a:pt x="4159012" y="2729896"/>
                </a:lnTo>
                <a:lnTo>
                  <a:pt x="4177832" y="2766909"/>
                </a:lnTo>
                <a:lnTo>
                  <a:pt x="4198993" y="2802212"/>
                </a:lnTo>
                <a:lnTo>
                  <a:pt x="4222698" y="2835649"/>
                </a:lnTo>
                <a:lnTo>
                  <a:pt x="4249149" y="2867069"/>
                </a:lnTo>
                <a:lnTo>
                  <a:pt x="4278546" y="2896317"/>
                </a:lnTo>
                <a:lnTo>
                  <a:pt x="4311091" y="2923240"/>
                </a:lnTo>
                <a:lnTo>
                  <a:pt x="4373568" y="2963245"/>
                </a:lnTo>
                <a:lnTo>
                  <a:pt x="4408092" y="2980766"/>
                </a:lnTo>
                <a:lnTo>
                  <a:pt x="4444643" y="2996760"/>
                </a:lnTo>
                <a:lnTo>
                  <a:pt x="4483101" y="3011324"/>
                </a:lnTo>
                <a:lnTo>
                  <a:pt x="4523343" y="3024553"/>
                </a:lnTo>
                <a:lnTo>
                  <a:pt x="4565248" y="3036544"/>
                </a:lnTo>
                <a:lnTo>
                  <a:pt x="4608695" y="3047392"/>
                </a:lnTo>
                <a:lnTo>
                  <a:pt x="4653561" y="3057195"/>
                </a:lnTo>
                <a:lnTo>
                  <a:pt x="4699725" y="3066047"/>
                </a:lnTo>
                <a:lnTo>
                  <a:pt x="4747065" y="3074046"/>
                </a:lnTo>
                <a:lnTo>
                  <a:pt x="4795461" y="3081287"/>
                </a:lnTo>
                <a:lnTo>
                  <a:pt x="4844789" y="3087866"/>
                </a:lnTo>
                <a:lnTo>
                  <a:pt x="4894928" y="3093880"/>
                </a:lnTo>
                <a:lnTo>
                  <a:pt x="4945758" y="3099424"/>
                </a:lnTo>
                <a:lnTo>
                  <a:pt x="4997155" y="3104595"/>
                </a:lnTo>
                <a:lnTo>
                  <a:pt x="5048999" y="3109489"/>
                </a:lnTo>
                <a:lnTo>
                  <a:pt x="5101168" y="3114202"/>
                </a:lnTo>
                <a:lnTo>
                  <a:pt x="5153540" y="3118830"/>
                </a:lnTo>
                <a:lnTo>
                  <a:pt x="5205993" y="3123469"/>
                </a:lnTo>
                <a:lnTo>
                  <a:pt x="5258407" y="3128216"/>
                </a:lnTo>
                <a:lnTo>
                  <a:pt x="5310658" y="3133165"/>
                </a:lnTo>
                <a:lnTo>
                  <a:pt x="5362627" y="3138415"/>
                </a:lnTo>
                <a:lnTo>
                  <a:pt x="5414190" y="3144060"/>
                </a:lnTo>
                <a:lnTo>
                  <a:pt x="5465226" y="3150196"/>
                </a:lnTo>
                <a:lnTo>
                  <a:pt x="5515614" y="3156921"/>
                </a:lnTo>
                <a:lnTo>
                  <a:pt x="5565232" y="3164329"/>
                </a:lnTo>
                <a:lnTo>
                  <a:pt x="5613959" y="3172518"/>
                </a:lnTo>
                <a:lnTo>
                  <a:pt x="5661672" y="3181582"/>
                </a:lnTo>
                <a:lnTo>
                  <a:pt x="5708250" y="3191619"/>
                </a:lnTo>
                <a:lnTo>
                  <a:pt x="5753572" y="3202725"/>
                </a:lnTo>
                <a:lnTo>
                  <a:pt x="5797516" y="3214994"/>
                </a:lnTo>
                <a:lnTo>
                  <a:pt x="5839959" y="3228525"/>
                </a:lnTo>
                <a:lnTo>
                  <a:pt x="5880782" y="3243412"/>
                </a:lnTo>
                <a:lnTo>
                  <a:pt x="5919861" y="3259752"/>
                </a:lnTo>
                <a:lnTo>
                  <a:pt x="5957075" y="3277641"/>
                </a:lnTo>
                <a:lnTo>
                  <a:pt x="5992303" y="3297176"/>
                </a:lnTo>
                <a:lnTo>
                  <a:pt x="6025422" y="3318451"/>
                </a:lnTo>
                <a:lnTo>
                  <a:pt x="6056312" y="3341564"/>
                </a:lnTo>
                <a:lnTo>
                  <a:pt x="6090650" y="3371590"/>
                </a:lnTo>
                <a:lnTo>
                  <a:pt x="6123413" y="3404658"/>
                </a:lnTo>
                <a:lnTo>
                  <a:pt x="6154653" y="3440558"/>
                </a:lnTo>
                <a:lnTo>
                  <a:pt x="6184419" y="3479083"/>
                </a:lnTo>
                <a:lnTo>
                  <a:pt x="6212760" y="3520023"/>
                </a:lnTo>
                <a:lnTo>
                  <a:pt x="6239727" y="3563169"/>
                </a:lnTo>
                <a:lnTo>
                  <a:pt x="6265370" y="3608315"/>
                </a:lnTo>
                <a:lnTo>
                  <a:pt x="6289738" y="3655249"/>
                </a:lnTo>
                <a:lnTo>
                  <a:pt x="6312881" y="3703765"/>
                </a:lnTo>
                <a:lnTo>
                  <a:pt x="6334849" y="3753653"/>
                </a:lnTo>
                <a:lnTo>
                  <a:pt x="6355691" y="3804705"/>
                </a:lnTo>
                <a:lnTo>
                  <a:pt x="6375459" y="3856713"/>
                </a:lnTo>
                <a:lnTo>
                  <a:pt x="6394200" y="3909467"/>
                </a:lnTo>
                <a:lnTo>
                  <a:pt x="6411966" y="3962759"/>
                </a:lnTo>
                <a:lnTo>
                  <a:pt x="6428806" y="4016381"/>
                </a:lnTo>
                <a:lnTo>
                  <a:pt x="6444771" y="4070123"/>
                </a:lnTo>
                <a:lnTo>
                  <a:pt x="6459908" y="4123778"/>
                </a:lnTo>
                <a:lnTo>
                  <a:pt x="6474270" y="4177137"/>
                </a:lnTo>
                <a:lnTo>
                  <a:pt x="6487905" y="4229990"/>
                </a:lnTo>
                <a:lnTo>
                  <a:pt x="6500863" y="4282130"/>
                </a:lnTo>
                <a:lnTo>
                  <a:pt x="6513194" y="4333348"/>
                </a:lnTo>
                <a:lnTo>
                  <a:pt x="6524948" y="4383436"/>
                </a:lnTo>
                <a:lnTo>
                  <a:pt x="6536175" y="4432184"/>
                </a:lnTo>
                <a:lnTo>
                  <a:pt x="6546925" y="4479384"/>
                </a:lnTo>
                <a:lnTo>
                  <a:pt x="6557247" y="4524827"/>
                </a:lnTo>
                <a:lnTo>
                  <a:pt x="6567191" y="4568306"/>
                </a:lnTo>
                <a:lnTo>
                  <a:pt x="6576808" y="4609611"/>
                </a:lnTo>
                <a:lnTo>
                  <a:pt x="6586146" y="4648533"/>
                </a:lnTo>
                <a:lnTo>
                  <a:pt x="6604188" y="4718397"/>
                </a:lnTo>
                <a:lnTo>
                  <a:pt x="6621716" y="4776229"/>
                </a:lnTo>
                <a:lnTo>
                  <a:pt x="6630411" y="4800111"/>
                </a:lnTo>
              </a:path>
              <a:path extrusionOk="0" h="4800600" w="6706870">
                <a:moveTo>
                  <a:pt x="0" y="1156202"/>
                </a:moveTo>
                <a:lnTo>
                  <a:pt x="12510" y="1155683"/>
                </a:lnTo>
                <a:lnTo>
                  <a:pt x="61897" y="1153528"/>
                </a:lnTo>
                <a:lnTo>
                  <a:pt x="113769" y="1151281"/>
                </a:lnTo>
                <a:lnTo>
                  <a:pt x="167786" y="1149073"/>
                </a:lnTo>
                <a:lnTo>
                  <a:pt x="223604" y="1147034"/>
                </a:lnTo>
                <a:lnTo>
                  <a:pt x="280881" y="1145296"/>
                </a:lnTo>
                <a:lnTo>
                  <a:pt x="339277" y="1143990"/>
                </a:lnTo>
                <a:lnTo>
                  <a:pt x="398447" y="1143248"/>
                </a:lnTo>
                <a:lnTo>
                  <a:pt x="458051" y="1143199"/>
                </a:lnTo>
                <a:lnTo>
                  <a:pt x="517746" y="1143976"/>
                </a:lnTo>
                <a:lnTo>
                  <a:pt x="577190" y="1145709"/>
                </a:lnTo>
                <a:lnTo>
                  <a:pt x="636041" y="1148530"/>
                </a:lnTo>
                <a:lnTo>
                  <a:pt x="693958" y="1152570"/>
                </a:lnTo>
                <a:lnTo>
                  <a:pt x="750597" y="1157959"/>
                </a:lnTo>
                <a:lnTo>
                  <a:pt x="805616" y="1164830"/>
                </a:lnTo>
                <a:lnTo>
                  <a:pt x="858675" y="1173313"/>
                </a:lnTo>
                <a:lnTo>
                  <a:pt x="909429" y="1183539"/>
                </a:lnTo>
                <a:lnTo>
                  <a:pt x="957539" y="1195639"/>
                </a:lnTo>
                <a:lnTo>
                  <a:pt x="1002660" y="1209745"/>
                </a:lnTo>
                <a:lnTo>
                  <a:pt x="1044452" y="1225988"/>
                </a:lnTo>
                <a:lnTo>
                  <a:pt x="1082572" y="1244498"/>
                </a:lnTo>
                <a:lnTo>
                  <a:pt x="1117058" y="1265911"/>
                </a:lnTo>
                <a:lnTo>
                  <a:pt x="1148362" y="1290601"/>
                </a:lnTo>
                <a:lnTo>
                  <a:pt x="1176761" y="1318305"/>
                </a:lnTo>
                <a:lnTo>
                  <a:pt x="1202533" y="1348759"/>
                </a:lnTo>
                <a:lnTo>
                  <a:pt x="1225958" y="1381702"/>
                </a:lnTo>
                <a:lnTo>
                  <a:pt x="1247314" y="1416871"/>
                </a:lnTo>
                <a:lnTo>
                  <a:pt x="1266878" y="1454002"/>
                </a:lnTo>
                <a:lnTo>
                  <a:pt x="1284930" y="1492834"/>
                </a:lnTo>
                <a:lnTo>
                  <a:pt x="1301746" y="1533103"/>
                </a:lnTo>
                <a:lnTo>
                  <a:pt x="1317607" y="1574547"/>
                </a:lnTo>
                <a:lnTo>
                  <a:pt x="1332789" y="1616903"/>
                </a:lnTo>
                <a:lnTo>
                  <a:pt x="1347572" y="1659909"/>
                </a:lnTo>
                <a:lnTo>
                  <a:pt x="1362233" y="1703302"/>
                </a:lnTo>
                <a:lnTo>
                  <a:pt x="1377051" y="1746819"/>
                </a:lnTo>
                <a:lnTo>
                  <a:pt x="1392304" y="1790197"/>
                </a:lnTo>
                <a:lnTo>
                  <a:pt x="1408270" y="1833175"/>
                </a:lnTo>
                <a:lnTo>
                  <a:pt x="1425228" y="1875488"/>
                </a:lnTo>
                <a:lnTo>
                  <a:pt x="1443456" y="1916875"/>
                </a:lnTo>
                <a:lnTo>
                  <a:pt x="1463233" y="1957072"/>
                </a:lnTo>
                <a:lnTo>
                  <a:pt x="1484836" y="1995818"/>
                </a:lnTo>
                <a:lnTo>
                  <a:pt x="1508544" y="2032849"/>
                </a:lnTo>
                <a:lnTo>
                  <a:pt x="1534635" y="2067903"/>
                </a:lnTo>
                <a:lnTo>
                  <a:pt x="1563387" y="2100716"/>
                </a:lnTo>
                <a:lnTo>
                  <a:pt x="1595079" y="2131028"/>
                </a:lnTo>
                <a:lnTo>
                  <a:pt x="1629990" y="2158573"/>
                </a:lnTo>
                <a:lnTo>
                  <a:pt x="1668396" y="2183091"/>
                </a:lnTo>
                <a:lnTo>
                  <a:pt x="1702480" y="2200661"/>
                </a:lnTo>
                <a:lnTo>
                  <a:pt x="1739210" y="2216222"/>
                </a:lnTo>
                <a:lnTo>
                  <a:pt x="1778404" y="2229912"/>
                </a:lnTo>
                <a:lnTo>
                  <a:pt x="1819883" y="2241871"/>
                </a:lnTo>
                <a:lnTo>
                  <a:pt x="1863465" y="2252235"/>
                </a:lnTo>
                <a:lnTo>
                  <a:pt x="1908971" y="2261145"/>
                </a:lnTo>
                <a:lnTo>
                  <a:pt x="1956219" y="2268738"/>
                </a:lnTo>
                <a:lnTo>
                  <a:pt x="2005029" y="2275154"/>
                </a:lnTo>
                <a:lnTo>
                  <a:pt x="2055220" y="2280530"/>
                </a:lnTo>
                <a:lnTo>
                  <a:pt x="2106612" y="2285006"/>
                </a:lnTo>
                <a:lnTo>
                  <a:pt x="2159024" y="2288720"/>
                </a:lnTo>
                <a:lnTo>
                  <a:pt x="2212275" y="2291811"/>
                </a:lnTo>
                <a:lnTo>
                  <a:pt x="2266185" y="2294417"/>
                </a:lnTo>
                <a:lnTo>
                  <a:pt x="2320573" y="2296677"/>
                </a:lnTo>
                <a:lnTo>
                  <a:pt x="2375259" y="2298729"/>
                </a:lnTo>
                <a:lnTo>
                  <a:pt x="2430062" y="2300713"/>
                </a:lnTo>
                <a:lnTo>
                  <a:pt x="2484801" y="2302766"/>
                </a:lnTo>
                <a:lnTo>
                  <a:pt x="2539296" y="2305027"/>
                </a:lnTo>
                <a:lnTo>
                  <a:pt x="2593366" y="2307635"/>
                </a:lnTo>
                <a:lnTo>
                  <a:pt x="2646831" y="2310729"/>
                </a:lnTo>
                <a:lnTo>
                  <a:pt x="2699510" y="2314446"/>
                </a:lnTo>
                <a:lnTo>
                  <a:pt x="2751222" y="2318927"/>
                </a:lnTo>
                <a:lnTo>
                  <a:pt x="2801787" y="2324308"/>
                </a:lnTo>
                <a:lnTo>
                  <a:pt x="2851024" y="2330729"/>
                </a:lnTo>
                <a:lnTo>
                  <a:pt x="2898752" y="2338329"/>
                </a:lnTo>
                <a:lnTo>
                  <a:pt x="2944792" y="2347246"/>
                </a:lnTo>
                <a:lnTo>
                  <a:pt x="2988961" y="2357618"/>
                </a:lnTo>
                <a:lnTo>
                  <a:pt x="3031081" y="2369585"/>
                </a:lnTo>
                <a:lnTo>
                  <a:pt x="3070969" y="2383284"/>
                </a:lnTo>
                <a:lnTo>
                  <a:pt x="3108446" y="2398855"/>
                </a:lnTo>
                <a:lnTo>
                  <a:pt x="3143331" y="2416436"/>
                </a:lnTo>
                <a:lnTo>
                  <a:pt x="3206290" y="2459652"/>
                </a:lnTo>
                <a:lnTo>
                  <a:pt x="3257596" y="2513615"/>
                </a:lnTo>
                <a:lnTo>
                  <a:pt x="3296818" y="2575814"/>
                </a:lnTo>
                <a:lnTo>
                  <a:pt x="3326073" y="2644947"/>
                </a:lnTo>
                <a:lnTo>
                  <a:pt x="3337625" y="2681707"/>
                </a:lnTo>
                <a:lnTo>
                  <a:pt x="3347480" y="2719713"/>
                </a:lnTo>
                <a:lnTo>
                  <a:pt x="3355901" y="2758801"/>
                </a:lnTo>
                <a:lnTo>
                  <a:pt x="3363154" y="2798810"/>
                </a:lnTo>
                <a:lnTo>
                  <a:pt x="3369504" y="2839576"/>
                </a:lnTo>
                <a:lnTo>
                  <a:pt x="3375215" y="2880937"/>
                </a:lnTo>
                <a:lnTo>
                  <a:pt x="3380552" y="2922730"/>
                </a:lnTo>
                <a:lnTo>
                  <a:pt x="3385780" y="2964793"/>
                </a:lnTo>
                <a:lnTo>
                  <a:pt x="3391163" y="3006962"/>
                </a:lnTo>
                <a:lnTo>
                  <a:pt x="3396966" y="3049075"/>
                </a:lnTo>
                <a:lnTo>
                  <a:pt x="3403454" y="3090970"/>
                </a:lnTo>
                <a:lnTo>
                  <a:pt x="3410891" y="3132484"/>
                </a:lnTo>
                <a:lnTo>
                  <a:pt x="3419543" y="3173453"/>
                </a:lnTo>
                <a:lnTo>
                  <a:pt x="3429673" y="3213716"/>
                </a:lnTo>
                <a:lnTo>
                  <a:pt x="3441547" y="3253109"/>
                </a:lnTo>
                <a:lnTo>
                  <a:pt x="3455428" y="3291471"/>
                </a:lnTo>
                <a:lnTo>
                  <a:pt x="3471583" y="3328637"/>
                </a:lnTo>
                <a:lnTo>
                  <a:pt x="3490276" y="3364447"/>
                </a:lnTo>
                <a:lnTo>
                  <a:pt x="3511771" y="3398736"/>
                </a:lnTo>
                <a:lnTo>
                  <a:pt x="3536332" y="3431342"/>
                </a:lnTo>
                <a:lnTo>
                  <a:pt x="3564226" y="3462103"/>
                </a:lnTo>
                <a:lnTo>
                  <a:pt x="3595716" y="3490856"/>
                </a:lnTo>
                <a:lnTo>
                  <a:pt x="3631067" y="3517438"/>
                </a:lnTo>
                <a:lnTo>
                  <a:pt x="3693848" y="3554082"/>
                </a:lnTo>
                <a:lnTo>
                  <a:pt x="3728989" y="3570630"/>
                </a:lnTo>
                <a:lnTo>
                  <a:pt x="3766440" y="3586086"/>
                </a:lnTo>
                <a:lnTo>
                  <a:pt x="3806057" y="3600517"/>
                </a:lnTo>
                <a:lnTo>
                  <a:pt x="3847697" y="3613991"/>
                </a:lnTo>
                <a:lnTo>
                  <a:pt x="3891216" y="3626575"/>
                </a:lnTo>
                <a:lnTo>
                  <a:pt x="3936470" y="3638336"/>
                </a:lnTo>
                <a:lnTo>
                  <a:pt x="3983317" y="3649343"/>
                </a:lnTo>
                <a:lnTo>
                  <a:pt x="4031612" y="3659661"/>
                </a:lnTo>
                <a:lnTo>
                  <a:pt x="4081213" y="3669359"/>
                </a:lnTo>
                <a:lnTo>
                  <a:pt x="4131976" y="3678504"/>
                </a:lnTo>
                <a:lnTo>
                  <a:pt x="4183758" y="3687163"/>
                </a:lnTo>
                <a:lnTo>
                  <a:pt x="4236414" y="3695404"/>
                </a:lnTo>
                <a:lnTo>
                  <a:pt x="4289802" y="3703295"/>
                </a:lnTo>
                <a:lnTo>
                  <a:pt x="4343778" y="3710902"/>
                </a:lnTo>
                <a:lnTo>
                  <a:pt x="4398199" y="3718293"/>
                </a:lnTo>
                <a:lnTo>
                  <a:pt x="4452922" y="3725536"/>
                </a:lnTo>
                <a:lnTo>
                  <a:pt x="4507802" y="3732698"/>
                </a:lnTo>
                <a:lnTo>
                  <a:pt x="4562696" y="3739846"/>
                </a:lnTo>
                <a:lnTo>
                  <a:pt x="4617461" y="3747047"/>
                </a:lnTo>
                <a:lnTo>
                  <a:pt x="4671954" y="3754370"/>
                </a:lnTo>
                <a:lnTo>
                  <a:pt x="4726031" y="3761882"/>
                </a:lnTo>
                <a:lnTo>
                  <a:pt x="4779548" y="3769649"/>
                </a:lnTo>
                <a:lnTo>
                  <a:pt x="4832363" y="3777740"/>
                </a:lnTo>
                <a:lnTo>
                  <a:pt x="4884331" y="3786221"/>
                </a:lnTo>
                <a:lnTo>
                  <a:pt x="4935310" y="3795161"/>
                </a:lnTo>
                <a:lnTo>
                  <a:pt x="4985155" y="3804626"/>
                </a:lnTo>
                <a:lnTo>
                  <a:pt x="5033724" y="3814684"/>
                </a:lnTo>
                <a:lnTo>
                  <a:pt x="5080873" y="3825403"/>
                </a:lnTo>
                <a:lnTo>
                  <a:pt x="5126458" y="3836850"/>
                </a:lnTo>
                <a:lnTo>
                  <a:pt x="5170336" y="3849091"/>
                </a:lnTo>
                <a:lnTo>
                  <a:pt x="5212364" y="3862196"/>
                </a:lnTo>
                <a:lnTo>
                  <a:pt x="5252398" y="3876230"/>
                </a:lnTo>
                <a:lnTo>
                  <a:pt x="5290294" y="3891262"/>
                </a:lnTo>
                <a:lnTo>
                  <a:pt x="5325910" y="3907359"/>
                </a:lnTo>
                <a:lnTo>
                  <a:pt x="5389726" y="3943017"/>
                </a:lnTo>
                <a:lnTo>
                  <a:pt x="5455419" y="3995064"/>
                </a:lnTo>
                <a:lnTo>
                  <a:pt x="5489370" y="4030853"/>
                </a:lnTo>
                <a:lnTo>
                  <a:pt x="5519702" y="4069765"/>
                </a:lnTo>
                <a:lnTo>
                  <a:pt x="5546623" y="4111488"/>
                </a:lnTo>
                <a:lnTo>
                  <a:pt x="5570341" y="4155706"/>
                </a:lnTo>
                <a:lnTo>
                  <a:pt x="5591067" y="4202106"/>
                </a:lnTo>
                <a:lnTo>
                  <a:pt x="5609008" y="4250374"/>
                </a:lnTo>
                <a:lnTo>
                  <a:pt x="5624375" y="4300197"/>
                </a:lnTo>
                <a:lnTo>
                  <a:pt x="5637375" y="4351259"/>
                </a:lnTo>
                <a:lnTo>
                  <a:pt x="5648218" y="4403248"/>
                </a:lnTo>
                <a:lnTo>
                  <a:pt x="5657113" y="4455849"/>
                </a:lnTo>
                <a:lnTo>
                  <a:pt x="5664269" y="4508749"/>
                </a:lnTo>
                <a:lnTo>
                  <a:pt x="5669894" y="4561633"/>
                </a:lnTo>
                <a:lnTo>
                  <a:pt x="5674198" y="4614188"/>
                </a:lnTo>
                <a:lnTo>
                  <a:pt x="5677390" y="4666099"/>
                </a:lnTo>
                <a:lnTo>
                  <a:pt x="5679678" y="4717054"/>
                </a:lnTo>
                <a:lnTo>
                  <a:pt x="5681271" y="4766737"/>
                </a:lnTo>
                <a:lnTo>
                  <a:pt x="5682040" y="4800086"/>
                </a:lnTo>
              </a:path>
            </a:pathLst>
          </a:custGeom>
          <a:noFill/>
          <a:ln cap="flat" cmpd="sng" w="380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35" name="Google Shape;535;p32"/>
          <p:cNvSpPr txBox="1"/>
          <p:nvPr>
            <p:ph type="title"/>
          </p:nvPr>
        </p:nvSpPr>
        <p:spPr>
          <a:xfrm>
            <a:off x="6780661" y="370349"/>
            <a:ext cx="1605915" cy="400685"/>
          </a:xfrm>
          <a:prstGeom prst="rect">
            <a:avLst/>
          </a:prstGeom>
          <a:solidFill>
            <a:srgbClr val="9EC4E8"/>
          </a:solidFill>
          <a:ln cap="flat" cmpd="sng" w="28550">
            <a:solidFill>
              <a:srgbClr val="FFFFFF"/>
            </a:solidFill>
            <a:prstDash val="solid"/>
            <a:round/>
            <a:headEnd len="sm" w="sm" type="none"/>
            <a:tailEnd len="sm" w="sm" type="none"/>
          </a:ln>
        </p:spPr>
        <p:txBody>
          <a:bodyPr anchorCtr="0" anchor="t" bIns="0" lIns="0" spcFirstLastPara="1" rIns="0" wrap="square" tIns="78100">
            <a:spAutoFit/>
          </a:bodyPr>
          <a:lstStyle/>
          <a:p>
            <a:pPr indent="0" lvl="0" marL="161290" rtl="0" algn="l">
              <a:lnSpc>
                <a:spcPct val="100000"/>
              </a:lnSpc>
              <a:spcBef>
                <a:spcPts val="0"/>
              </a:spcBef>
              <a:spcAft>
                <a:spcPts val="0"/>
              </a:spcAft>
              <a:buNone/>
            </a:pPr>
            <a:r>
              <a:rPr lang="en-US" sz="1400">
                <a:solidFill>
                  <a:srgbClr val="FFFFFF"/>
                </a:solidFill>
              </a:rPr>
              <a:t>SUNGAI RASA</a:t>
            </a:r>
            <a:endParaRPr sz="1400"/>
          </a:p>
        </p:txBody>
      </p:sp>
      <p:grpSp>
        <p:nvGrpSpPr>
          <p:cNvPr id="536" name="Google Shape;536;p32"/>
          <p:cNvGrpSpPr/>
          <p:nvPr/>
        </p:nvGrpSpPr>
        <p:grpSpPr>
          <a:xfrm>
            <a:off x="957123" y="531986"/>
            <a:ext cx="3448492" cy="3374780"/>
            <a:chOff x="957123" y="531986"/>
            <a:chExt cx="3448492" cy="3374780"/>
          </a:xfrm>
        </p:grpSpPr>
        <p:sp>
          <p:nvSpPr>
            <p:cNvPr id="537" name="Google Shape;537;p32"/>
            <p:cNvSpPr/>
            <p:nvPr/>
          </p:nvSpPr>
          <p:spPr>
            <a:xfrm>
              <a:off x="957123" y="531986"/>
              <a:ext cx="726323" cy="72632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38" name="Google Shape;538;p32"/>
            <p:cNvSpPr/>
            <p:nvPr/>
          </p:nvSpPr>
          <p:spPr>
            <a:xfrm>
              <a:off x="3072368" y="1911421"/>
              <a:ext cx="726323" cy="72632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39" name="Google Shape;539;p32"/>
            <p:cNvSpPr/>
            <p:nvPr/>
          </p:nvSpPr>
          <p:spPr>
            <a:xfrm>
              <a:off x="1690571" y="1730084"/>
              <a:ext cx="726323" cy="72632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40" name="Google Shape;540;p32"/>
            <p:cNvSpPr/>
            <p:nvPr/>
          </p:nvSpPr>
          <p:spPr>
            <a:xfrm>
              <a:off x="3679292" y="3180443"/>
              <a:ext cx="726323" cy="72632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541" name="Google Shape;541;p32"/>
          <p:cNvSpPr txBox="1"/>
          <p:nvPr/>
        </p:nvSpPr>
        <p:spPr>
          <a:xfrm>
            <a:off x="6186395" y="939993"/>
            <a:ext cx="2462530" cy="1854200"/>
          </a:xfrm>
          <a:prstGeom prst="rect">
            <a:avLst/>
          </a:prstGeom>
          <a:noFill/>
          <a:ln>
            <a:noFill/>
          </a:ln>
        </p:spPr>
        <p:txBody>
          <a:bodyPr anchorCtr="0" anchor="t" bIns="0" lIns="0" spcFirstLastPara="1" rIns="0" wrap="square" tIns="12700">
            <a:spAutoFit/>
          </a:bodyPr>
          <a:lstStyle/>
          <a:p>
            <a:pPr indent="-334010" lvl="0" marL="346075" marR="6350" rtl="0" algn="just">
              <a:lnSpc>
                <a:spcPct val="100000"/>
              </a:lnSpc>
              <a:spcBef>
                <a:spcPts val="0"/>
              </a:spcBef>
              <a:spcAft>
                <a:spcPts val="0"/>
              </a:spcAft>
              <a:buClr>
                <a:srgbClr val="FFFFFF"/>
              </a:buClr>
              <a:buSzPts val="1000"/>
              <a:buFont typeface="Times New Roman"/>
              <a:buAutoNum type="arabicPeriod"/>
            </a:pPr>
            <a:r>
              <a:rPr b="1" lang="en-US" sz="1000">
                <a:solidFill>
                  <a:srgbClr val="FFFFFF"/>
                </a:solidFill>
                <a:latin typeface="Times New Roman"/>
                <a:ea typeface="Times New Roman"/>
                <a:cs typeface="Times New Roman"/>
                <a:sym typeface="Times New Roman"/>
              </a:rPr>
              <a:t>Ceritakan bagaimana perasaanmu  di tiap kelokan sungai.</a:t>
            </a:r>
            <a:endParaRPr sz="1000">
              <a:latin typeface="Times New Roman"/>
              <a:ea typeface="Times New Roman"/>
              <a:cs typeface="Times New Roman"/>
              <a:sym typeface="Times New Roman"/>
            </a:endParaRPr>
          </a:p>
          <a:p>
            <a:pPr indent="-334010" lvl="0" marL="346075" marR="7620" rtl="0" algn="just">
              <a:lnSpc>
                <a:spcPct val="100000"/>
              </a:lnSpc>
              <a:spcBef>
                <a:spcPts val="0"/>
              </a:spcBef>
              <a:spcAft>
                <a:spcPts val="0"/>
              </a:spcAft>
              <a:buClr>
                <a:srgbClr val="FFFFFF"/>
              </a:buClr>
              <a:buSzPts val="1000"/>
              <a:buFont typeface="Times New Roman"/>
              <a:buAutoNum type="arabicPeriod"/>
            </a:pPr>
            <a:r>
              <a:rPr b="1" lang="en-US" sz="1000">
                <a:solidFill>
                  <a:srgbClr val="FFFFFF"/>
                </a:solidFill>
                <a:latin typeface="Times New Roman"/>
                <a:ea typeface="Times New Roman"/>
                <a:cs typeface="Times New Roman"/>
                <a:sym typeface="Times New Roman"/>
              </a:rPr>
              <a:t>Hal apa yang membantu dan  menghambat kamu selama proses  mengarungi sungai belajar ini? Apa  yang kamu lakukan ketika  menemui hambatan tersebut?</a:t>
            </a:r>
            <a:endParaRPr sz="1000">
              <a:latin typeface="Times New Roman"/>
              <a:ea typeface="Times New Roman"/>
              <a:cs typeface="Times New Roman"/>
              <a:sym typeface="Times New Roman"/>
            </a:endParaRPr>
          </a:p>
          <a:p>
            <a:pPr indent="-334010" lvl="0" marL="346075" marR="0" rtl="0" algn="just">
              <a:lnSpc>
                <a:spcPct val="100000"/>
              </a:lnSpc>
              <a:spcBef>
                <a:spcPts val="0"/>
              </a:spcBef>
              <a:spcAft>
                <a:spcPts val="0"/>
              </a:spcAft>
              <a:buClr>
                <a:srgbClr val="FFFFFF"/>
              </a:buClr>
              <a:buSzPts val="1000"/>
              <a:buFont typeface="Times New Roman"/>
              <a:buAutoNum type="arabicPeriod"/>
            </a:pPr>
            <a:r>
              <a:rPr b="1" lang="en-US" sz="1000">
                <a:solidFill>
                  <a:srgbClr val="FFFFFF"/>
                </a:solidFill>
                <a:latin typeface="Times New Roman"/>
                <a:ea typeface="Times New Roman"/>
                <a:cs typeface="Times New Roman"/>
                <a:sym typeface="Times New Roman"/>
              </a:rPr>
              <a:t>Hal baru apa yang kamu dapatkan?</a:t>
            </a:r>
            <a:endParaRPr sz="1000">
              <a:latin typeface="Times New Roman"/>
              <a:ea typeface="Times New Roman"/>
              <a:cs typeface="Times New Roman"/>
              <a:sym typeface="Times New Roman"/>
            </a:endParaRPr>
          </a:p>
          <a:p>
            <a:pPr indent="-334010" lvl="0" marL="346075" marR="8255" rtl="0" algn="just">
              <a:lnSpc>
                <a:spcPct val="100000"/>
              </a:lnSpc>
              <a:spcBef>
                <a:spcPts val="0"/>
              </a:spcBef>
              <a:spcAft>
                <a:spcPts val="0"/>
              </a:spcAft>
              <a:buClr>
                <a:srgbClr val="FFFFFF"/>
              </a:buClr>
              <a:buSzPts val="1000"/>
              <a:buFont typeface="Times New Roman"/>
              <a:buAutoNum type="arabicPeriod"/>
            </a:pPr>
            <a:r>
              <a:rPr b="1" lang="en-US" sz="1000">
                <a:solidFill>
                  <a:srgbClr val="FFFFFF"/>
                </a:solidFill>
                <a:latin typeface="Times New Roman"/>
                <a:ea typeface="Times New Roman"/>
                <a:cs typeface="Times New Roman"/>
                <a:sym typeface="Times New Roman"/>
              </a:rPr>
              <a:t>Di bagian mana yang paling mudah  dan paling menantang untukmu?</a:t>
            </a:r>
            <a:endParaRPr sz="1000">
              <a:latin typeface="Times New Roman"/>
              <a:ea typeface="Times New Roman"/>
              <a:cs typeface="Times New Roman"/>
              <a:sym typeface="Times New Roman"/>
            </a:endParaRPr>
          </a:p>
          <a:p>
            <a:pPr indent="-334010" lvl="0" marL="346075" marR="5080" rtl="0" algn="just">
              <a:lnSpc>
                <a:spcPct val="100000"/>
              </a:lnSpc>
              <a:spcBef>
                <a:spcPts val="0"/>
              </a:spcBef>
              <a:spcAft>
                <a:spcPts val="0"/>
              </a:spcAft>
              <a:buClr>
                <a:srgbClr val="FFFFFF"/>
              </a:buClr>
              <a:buSzPts val="1000"/>
              <a:buFont typeface="Times New Roman"/>
              <a:buAutoNum type="arabicPeriod"/>
            </a:pPr>
            <a:r>
              <a:rPr b="1" lang="en-US" sz="1000">
                <a:solidFill>
                  <a:srgbClr val="FFFFFF"/>
                </a:solidFill>
                <a:latin typeface="Times New Roman"/>
                <a:ea typeface="Times New Roman"/>
                <a:cs typeface="Times New Roman"/>
                <a:sym typeface="Times New Roman"/>
              </a:rPr>
              <a:t>Apa harapanmu pada perjalanan  selanjutnya?</a:t>
            </a:r>
            <a:endParaRPr sz="1000">
              <a:latin typeface="Times New Roman"/>
              <a:ea typeface="Times New Roman"/>
              <a:cs typeface="Times New Roman"/>
              <a:sym typeface="Times New Roman"/>
            </a:endParaRPr>
          </a:p>
        </p:txBody>
      </p:sp>
      <p:sp>
        <p:nvSpPr>
          <p:cNvPr id="542" name="Google Shape;542;p32"/>
          <p:cNvSpPr/>
          <p:nvPr/>
        </p:nvSpPr>
        <p:spPr>
          <a:xfrm>
            <a:off x="0" y="0"/>
            <a:ext cx="9144000" cy="5143500"/>
          </a:xfrm>
          <a:custGeom>
            <a:rect b="b" l="l" r="r" t="t"/>
            <a:pathLst>
              <a:path extrusionOk="0" h="5143500" w="9144000">
                <a:moveTo>
                  <a:pt x="0" y="0"/>
                </a:moveTo>
                <a:lnTo>
                  <a:pt x="9143981" y="0"/>
                </a:lnTo>
                <a:lnTo>
                  <a:pt x="9143981" y="5143489"/>
                </a:lnTo>
                <a:lnTo>
                  <a:pt x="0" y="5143489"/>
                </a:lnTo>
                <a:lnTo>
                  <a:pt x="0" y="0"/>
                </a:lnTo>
                <a:close/>
              </a:path>
            </a:pathLst>
          </a:custGeom>
          <a:noFill/>
          <a:ln cap="flat" cmpd="sng" w="2285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aphicFrame>
        <p:nvGraphicFramePr>
          <p:cNvPr id="543" name="Google Shape;543;p32"/>
          <p:cNvGraphicFramePr/>
          <p:nvPr/>
        </p:nvGraphicFramePr>
        <p:xfrm>
          <a:off x="307786" y="4103879"/>
          <a:ext cx="3000000" cy="3000000"/>
        </p:xfrm>
        <a:graphic>
          <a:graphicData uri="http://schemas.openxmlformats.org/drawingml/2006/table">
            <a:tbl>
              <a:tblPr bandRow="1" firstRow="1">
                <a:noFill/>
                <a:tableStyleId>{B9F37D22-7DA3-492E-B74C-F3CFFD4B6E2A}</a:tableStyleId>
              </a:tblPr>
              <a:tblGrid>
                <a:gridCol w="711200"/>
                <a:gridCol w="727075"/>
                <a:gridCol w="677550"/>
                <a:gridCol w="760725"/>
              </a:tblGrid>
              <a:tr h="423000">
                <a:tc gridSpan="4">
                  <a:txBody>
                    <a:bodyPr/>
                    <a:lstStyle/>
                    <a:p>
                      <a:pPr indent="0" lvl="0" marL="85090" marR="0" rtl="0" algn="l">
                        <a:lnSpc>
                          <a:spcPct val="100000"/>
                        </a:lnSpc>
                        <a:spcBef>
                          <a:spcPts val="0"/>
                        </a:spcBef>
                        <a:spcAft>
                          <a:spcPts val="0"/>
                        </a:spcAft>
                        <a:buNone/>
                      </a:pPr>
                      <a:r>
                        <a:rPr b="1" lang="en-US" sz="1000" u="none" cap="none" strike="noStrike">
                          <a:solidFill>
                            <a:srgbClr val="FFFFFF"/>
                          </a:solidFill>
                          <a:latin typeface="Times New Roman"/>
                          <a:ea typeface="Times New Roman"/>
                          <a:cs typeface="Times New Roman"/>
                          <a:sym typeface="Times New Roman"/>
                        </a:rPr>
                        <a:t>Seberapa puas aku dengan usahaku?</a:t>
                      </a:r>
                      <a:endParaRPr sz="1000" u="none" cap="none" strike="noStrike">
                        <a:latin typeface="Times New Roman"/>
                        <a:ea typeface="Times New Roman"/>
                        <a:cs typeface="Times New Roman"/>
                        <a:sym typeface="Times New Roman"/>
                      </a:endParaRPr>
                    </a:p>
                    <a:p>
                      <a:pPr indent="0" lvl="0" marL="85090" marR="0" rtl="0" algn="l">
                        <a:lnSpc>
                          <a:spcPct val="100000"/>
                        </a:lnSpc>
                        <a:spcBef>
                          <a:spcPts val="15"/>
                        </a:spcBef>
                        <a:spcAft>
                          <a:spcPts val="0"/>
                        </a:spcAft>
                        <a:buNone/>
                      </a:pPr>
                      <a:r>
                        <a:rPr lang="en-US" sz="600" u="none" cap="none" strike="noStrike">
                          <a:solidFill>
                            <a:srgbClr val="FFFFFF"/>
                          </a:solidFill>
                          <a:latin typeface="Arial"/>
                          <a:ea typeface="Arial"/>
                          <a:cs typeface="Arial"/>
                          <a:sym typeface="Arial"/>
                        </a:rPr>
                        <a:t>(Beri tanda / lingkari / arsir kotak yang sesuai dengan reﬂeksimu!)</a:t>
                      </a:r>
                      <a:endParaRPr sz="600" u="none" cap="none" strike="noStrike">
                        <a:latin typeface="Arial"/>
                        <a:ea typeface="Arial"/>
                        <a:cs typeface="Arial"/>
                        <a:sym typeface="Arial"/>
                      </a:endParaRPr>
                    </a:p>
                  </a:txBody>
                  <a:tcPr marT="80650"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53975">
                      <a:solidFill>
                        <a:srgbClr val="FFFFFF"/>
                      </a:solidFill>
                      <a:prstDash val="solid"/>
                      <a:round/>
                      <a:headEnd len="sm" w="sm" type="none"/>
                      <a:tailEnd len="sm" w="sm" type="none"/>
                    </a:lnB>
                    <a:solidFill>
                      <a:srgbClr val="9EC4E8"/>
                    </a:solidFill>
                  </a:tcPr>
                </a:tc>
                <a:tc hMerge="1"/>
                <a:tc hMerge="1"/>
                <a:tc hMerge="1"/>
              </a:tr>
              <a:tr h="330600">
                <a:tc>
                  <a:txBody>
                    <a:bodyPr/>
                    <a:lstStyle/>
                    <a:p>
                      <a:pPr indent="0" lvl="0" marL="0" marR="0" rtl="0" algn="l">
                        <a:lnSpc>
                          <a:spcPct val="100000"/>
                        </a:lnSpc>
                        <a:spcBef>
                          <a:spcPts val="0"/>
                        </a:spcBef>
                        <a:spcAft>
                          <a:spcPts val="0"/>
                        </a:spcAft>
                        <a:buNone/>
                      </a:pPr>
                      <a:r>
                        <a:t/>
                      </a:r>
                      <a:endParaRPr sz="700" u="none" cap="none" strike="noStrike">
                        <a:latin typeface="Times New Roman"/>
                        <a:ea typeface="Times New Roman"/>
                        <a:cs typeface="Times New Roman"/>
                        <a:sym typeface="Times New Roman"/>
                      </a:endParaRPr>
                    </a:p>
                    <a:p>
                      <a:pPr indent="0" lvl="0" marL="184785" marR="0" rtl="0" algn="l">
                        <a:lnSpc>
                          <a:spcPct val="100000"/>
                        </a:lnSpc>
                        <a:spcBef>
                          <a:spcPts val="0"/>
                        </a:spcBef>
                        <a:spcAft>
                          <a:spcPts val="0"/>
                        </a:spcAft>
                        <a:buNone/>
                      </a:pPr>
                      <a:r>
                        <a:rPr b="1" lang="en-US" sz="600" u="none" cap="none" strike="noStrike">
                          <a:solidFill>
                            <a:srgbClr val="FFFFFF"/>
                          </a:solidFill>
                          <a:latin typeface="Times New Roman"/>
                          <a:ea typeface="Times New Roman"/>
                          <a:cs typeface="Times New Roman"/>
                          <a:sym typeface="Times New Roman"/>
                        </a:rPr>
                        <a:t>tidak puas</a:t>
                      </a:r>
                      <a:endParaRPr sz="600" u="none" cap="none" strike="noStrike">
                        <a:latin typeface="Times New Roman"/>
                        <a:ea typeface="Times New Roman"/>
                        <a:cs typeface="Times New Roman"/>
                        <a:sym typeface="Times New Roman"/>
                      </a:endParaRPr>
                    </a:p>
                  </a:txBody>
                  <a:tcPr marT="3175" marB="0" marR="0" marL="0">
                    <a:lnL cap="flat" cmpd="sng" w="2857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539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4E8"/>
                    </a:solidFill>
                  </a:tcPr>
                </a:tc>
                <a:tc>
                  <a:txBody>
                    <a:bodyPr/>
                    <a:lstStyle/>
                    <a:p>
                      <a:pPr indent="0" lvl="0" marL="0" marR="0" rtl="0" algn="l">
                        <a:lnSpc>
                          <a:spcPct val="100000"/>
                        </a:lnSpc>
                        <a:spcBef>
                          <a:spcPts val="0"/>
                        </a:spcBef>
                        <a:spcAft>
                          <a:spcPts val="0"/>
                        </a:spcAft>
                        <a:buNone/>
                      </a:pPr>
                      <a:r>
                        <a:t/>
                      </a:r>
                      <a:endParaRPr sz="700" u="none" cap="none" strike="noStrike">
                        <a:latin typeface="Times New Roman"/>
                        <a:ea typeface="Times New Roman"/>
                        <a:cs typeface="Times New Roman"/>
                        <a:sym typeface="Times New Roman"/>
                      </a:endParaRPr>
                    </a:p>
                    <a:p>
                      <a:pPr indent="0" lvl="0" marL="126364" marR="0" rtl="0" algn="l">
                        <a:lnSpc>
                          <a:spcPct val="100000"/>
                        </a:lnSpc>
                        <a:spcBef>
                          <a:spcPts val="0"/>
                        </a:spcBef>
                        <a:spcAft>
                          <a:spcPts val="0"/>
                        </a:spcAft>
                        <a:buNone/>
                      </a:pPr>
                      <a:r>
                        <a:rPr b="1" lang="en-US" sz="600" u="none" cap="none" strike="noStrike">
                          <a:solidFill>
                            <a:srgbClr val="FFFFFF"/>
                          </a:solidFill>
                          <a:latin typeface="Times New Roman"/>
                          <a:ea typeface="Times New Roman"/>
                          <a:cs typeface="Times New Roman"/>
                          <a:sym typeface="Times New Roman"/>
                        </a:rPr>
                        <a:t>kurang puas</a:t>
                      </a:r>
                      <a:endParaRPr sz="600" u="none" cap="none" strike="noStrike">
                        <a:latin typeface="Times New Roman"/>
                        <a:ea typeface="Times New Roman"/>
                        <a:cs typeface="Times New Roman"/>
                        <a:sym typeface="Times New Roman"/>
                      </a:endParaRPr>
                    </a:p>
                  </a:txBody>
                  <a:tcPr marT="31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539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4E8"/>
                    </a:solidFill>
                  </a:tcPr>
                </a:tc>
                <a:tc>
                  <a:txBody>
                    <a:bodyPr/>
                    <a:lstStyle/>
                    <a:p>
                      <a:pPr indent="0" lvl="0" marL="0" marR="0" rtl="0" algn="l">
                        <a:lnSpc>
                          <a:spcPct val="100000"/>
                        </a:lnSpc>
                        <a:spcBef>
                          <a:spcPts val="0"/>
                        </a:spcBef>
                        <a:spcAft>
                          <a:spcPts val="0"/>
                        </a:spcAft>
                        <a:buNone/>
                      </a:pPr>
                      <a:r>
                        <a:t/>
                      </a:r>
                      <a:endParaRPr sz="7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lang="en-US" sz="600" u="none" cap="none" strike="noStrike">
                          <a:solidFill>
                            <a:srgbClr val="FFFFFF"/>
                          </a:solidFill>
                          <a:latin typeface="Times New Roman"/>
                          <a:ea typeface="Times New Roman"/>
                          <a:cs typeface="Times New Roman"/>
                          <a:sym typeface="Times New Roman"/>
                        </a:rPr>
                        <a:t>puas</a:t>
                      </a:r>
                      <a:endParaRPr sz="600" u="none" cap="none" strike="noStrike">
                        <a:latin typeface="Times New Roman"/>
                        <a:ea typeface="Times New Roman"/>
                        <a:cs typeface="Times New Roman"/>
                        <a:sym typeface="Times New Roman"/>
                      </a:endParaRPr>
                    </a:p>
                  </a:txBody>
                  <a:tcPr marT="31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539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4E8"/>
                    </a:solidFill>
                  </a:tcPr>
                </a:tc>
                <a:tc>
                  <a:txBody>
                    <a:bodyPr/>
                    <a:lstStyle/>
                    <a:p>
                      <a:pPr indent="0" lvl="0" marL="0" marR="0" rtl="0" algn="l">
                        <a:lnSpc>
                          <a:spcPct val="100000"/>
                        </a:lnSpc>
                        <a:spcBef>
                          <a:spcPts val="0"/>
                        </a:spcBef>
                        <a:spcAft>
                          <a:spcPts val="0"/>
                        </a:spcAft>
                        <a:buNone/>
                      </a:pPr>
                      <a:r>
                        <a:t/>
                      </a:r>
                      <a:endParaRPr sz="700" u="none" cap="none" strike="noStrike">
                        <a:latin typeface="Times New Roman"/>
                        <a:ea typeface="Times New Roman"/>
                        <a:cs typeface="Times New Roman"/>
                        <a:sym typeface="Times New Roman"/>
                      </a:endParaRPr>
                    </a:p>
                    <a:p>
                      <a:pPr indent="0" lvl="0" marL="179070" marR="0" rtl="0" algn="l">
                        <a:lnSpc>
                          <a:spcPct val="100000"/>
                        </a:lnSpc>
                        <a:spcBef>
                          <a:spcPts val="0"/>
                        </a:spcBef>
                        <a:spcAft>
                          <a:spcPts val="0"/>
                        </a:spcAft>
                        <a:buNone/>
                      </a:pPr>
                      <a:r>
                        <a:rPr b="1" lang="en-US" sz="600" u="none" cap="none" strike="noStrike">
                          <a:solidFill>
                            <a:srgbClr val="FFFFFF"/>
                          </a:solidFill>
                          <a:latin typeface="Times New Roman"/>
                          <a:ea typeface="Times New Roman"/>
                          <a:cs typeface="Times New Roman"/>
                          <a:sym typeface="Times New Roman"/>
                        </a:rPr>
                        <a:t>sangat puas</a:t>
                      </a:r>
                      <a:endParaRPr sz="600" u="none" cap="none" strike="noStrike">
                        <a:latin typeface="Times New Roman"/>
                        <a:ea typeface="Times New Roman"/>
                        <a:cs typeface="Times New Roman"/>
                        <a:sym typeface="Times New Roman"/>
                      </a:endParaRPr>
                    </a:p>
                  </a:txBody>
                  <a:tcPr marT="3175" marB="0" marR="0" marL="0">
                    <a:lnL cap="flat" cmpd="sng" w="952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539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4E8"/>
                    </a:solidFill>
                  </a:tcPr>
                </a:tc>
              </a:tr>
            </a:tbl>
          </a:graphicData>
        </a:graphic>
      </p:graphicFrame>
      <p:sp>
        <p:nvSpPr>
          <p:cNvPr id="544" name="Google Shape;544;p32"/>
          <p:cNvSpPr txBox="1"/>
          <p:nvPr/>
        </p:nvSpPr>
        <p:spPr>
          <a:xfrm>
            <a:off x="3976346" y="1658441"/>
            <a:ext cx="854710" cy="152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i="1" lang="en-US" sz="1000">
                <a:solidFill>
                  <a:srgbClr val="CFE1F2"/>
                </a:solidFill>
                <a:latin typeface="Times New Roman"/>
                <a:ea typeface="Times New Roman"/>
                <a:cs typeface="Times New Roman"/>
                <a:sym typeface="Times New Roman"/>
              </a:rPr>
              <a:t>Kondisi Impian</a:t>
            </a:r>
            <a:endParaRPr sz="1000">
              <a:latin typeface="Times New Roman"/>
              <a:ea typeface="Times New Roman"/>
              <a:cs typeface="Times New Roman"/>
              <a:sym typeface="Times New Roman"/>
            </a:endParaRPr>
          </a:p>
        </p:txBody>
      </p:sp>
      <p:sp>
        <p:nvSpPr>
          <p:cNvPr id="545" name="Google Shape;545;p32"/>
          <p:cNvSpPr/>
          <p:nvPr/>
        </p:nvSpPr>
        <p:spPr>
          <a:xfrm>
            <a:off x="1978500" y="429124"/>
            <a:ext cx="1062990" cy="152400"/>
          </a:xfrm>
          <a:custGeom>
            <a:rect b="b" l="l" r="r" t="t"/>
            <a:pathLst>
              <a:path extrusionOk="0" h="152400" w="1062989">
                <a:moveTo>
                  <a:pt x="1062692" y="152399"/>
                </a:moveTo>
                <a:lnTo>
                  <a:pt x="0" y="152399"/>
                </a:lnTo>
                <a:lnTo>
                  <a:pt x="0" y="0"/>
                </a:lnTo>
                <a:lnTo>
                  <a:pt x="1062692" y="0"/>
                </a:lnTo>
                <a:lnTo>
                  <a:pt x="1062692" y="15239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46" name="Google Shape;546;p32"/>
          <p:cNvSpPr txBox="1"/>
          <p:nvPr/>
        </p:nvSpPr>
        <p:spPr>
          <a:xfrm>
            <a:off x="1965800" y="411344"/>
            <a:ext cx="108902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i="1" lang="en-US" sz="1000">
                <a:solidFill>
                  <a:srgbClr val="CFE1F2"/>
                </a:solidFill>
                <a:latin typeface="Times New Roman"/>
                <a:ea typeface="Times New Roman"/>
                <a:cs typeface="Times New Roman"/>
                <a:sym typeface="Times New Roman"/>
              </a:rPr>
              <a:t>Menelusur Warisan</a:t>
            </a:r>
            <a:endParaRPr sz="1000">
              <a:latin typeface="Times New Roman"/>
              <a:ea typeface="Times New Roman"/>
              <a:cs typeface="Times New Roman"/>
              <a:sym typeface="Times New Roman"/>
            </a:endParaRPr>
          </a:p>
        </p:txBody>
      </p:sp>
      <p:sp>
        <p:nvSpPr>
          <p:cNvPr id="547" name="Google Shape;547;p32"/>
          <p:cNvSpPr/>
          <p:nvPr/>
        </p:nvSpPr>
        <p:spPr>
          <a:xfrm>
            <a:off x="1978500" y="581523"/>
            <a:ext cx="784225" cy="152400"/>
          </a:xfrm>
          <a:custGeom>
            <a:rect b="b" l="l" r="r" t="t"/>
            <a:pathLst>
              <a:path extrusionOk="0" h="152400" w="784225">
                <a:moveTo>
                  <a:pt x="784040" y="152399"/>
                </a:moveTo>
                <a:lnTo>
                  <a:pt x="0" y="152399"/>
                </a:lnTo>
                <a:lnTo>
                  <a:pt x="0" y="0"/>
                </a:lnTo>
                <a:lnTo>
                  <a:pt x="784040" y="0"/>
                </a:lnTo>
                <a:lnTo>
                  <a:pt x="784040" y="15239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48" name="Google Shape;548;p32"/>
          <p:cNvSpPr txBox="1"/>
          <p:nvPr/>
        </p:nvSpPr>
        <p:spPr>
          <a:xfrm>
            <a:off x="1965800" y="563744"/>
            <a:ext cx="81026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i="1" lang="en-US" sz="1000">
                <a:solidFill>
                  <a:srgbClr val="CFE1F2"/>
                </a:solidFill>
                <a:latin typeface="Times New Roman"/>
                <a:ea typeface="Times New Roman"/>
                <a:cs typeface="Times New Roman"/>
                <a:sym typeface="Times New Roman"/>
              </a:rPr>
              <a:t>Masa Lampau</a:t>
            </a:r>
            <a:endParaRPr sz="1000">
              <a:latin typeface="Times New Roman"/>
              <a:ea typeface="Times New Roman"/>
              <a:cs typeface="Times New Roman"/>
              <a:sym typeface="Times New Roman"/>
            </a:endParaRPr>
          </a:p>
        </p:txBody>
      </p:sp>
      <p:sp>
        <p:nvSpPr>
          <p:cNvPr id="549" name="Google Shape;549;p32"/>
          <p:cNvSpPr txBox="1"/>
          <p:nvPr/>
        </p:nvSpPr>
        <p:spPr>
          <a:xfrm>
            <a:off x="939923" y="2723468"/>
            <a:ext cx="812165" cy="3048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1" lang="en-US" sz="1000">
                <a:solidFill>
                  <a:srgbClr val="CFE1F2"/>
                </a:solidFill>
                <a:latin typeface="Times New Roman"/>
                <a:ea typeface="Times New Roman"/>
                <a:cs typeface="Times New Roman"/>
                <a:sym typeface="Times New Roman"/>
              </a:rPr>
              <a:t>Benang Merah  Keberlanjutan</a:t>
            </a:r>
            <a:endParaRPr sz="1000">
              <a:latin typeface="Times New Roman"/>
              <a:ea typeface="Times New Roman"/>
              <a:cs typeface="Times New Roman"/>
              <a:sym typeface="Times New Roman"/>
            </a:endParaRPr>
          </a:p>
        </p:txBody>
      </p:sp>
      <p:sp>
        <p:nvSpPr>
          <p:cNvPr id="550" name="Google Shape;550;p32"/>
          <p:cNvSpPr txBox="1"/>
          <p:nvPr/>
        </p:nvSpPr>
        <p:spPr>
          <a:xfrm>
            <a:off x="2655021" y="3824279"/>
            <a:ext cx="672465" cy="152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i="1" lang="en-US" sz="1000">
                <a:solidFill>
                  <a:srgbClr val="CFE1F2"/>
                </a:solidFill>
                <a:latin typeface="Times New Roman"/>
                <a:ea typeface="Times New Roman"/>
                <a:cs typeface="Times New Roman"/>
                <a:sym typeface="Times New Roman"/>
              </a:rPr>
              <a:t>Sesi Berbagi</a:t>
            </a:r>
            <a:endParaRPr sz="1000">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54" name="Shape 554"/>
        <p:cNvGrpSpPr/>
        <p:nvPr/>
      </p:nvGrpSpPr>
      <p:grpSpPr>
        <a:xfrm>
          <a:off x="0" y="0"/>
          <a:ext cx="0" cy="0"/>
          <a:chOff x="0" y="0"/>
          <a:chExt cx="0" cy="0"/>
        </a:xfrm>
      </p:grpSpPr>
      <p:sp>
        <p:nvSpPr>
          <p:cNvPr id="555" name="Google Shape;555;p33"/>
          <p:cNvSpPr/>
          <p:nvPr/>
        </p:nvSpPr>
        <p:spPr>
          <a:xfrm>
            <a:off x="210149" y="211799"/>
            <a:ext cx="8724265" cy="4719955"/>
          </a:xfrm>
          <a:custGeom>
            <a:rect b="b" l="l" r="r" t="t"/>
            <a:pathLst>
              <a:path extrusionOk="0" h="4719955" w="8724265">
                <a:moveTo>
                  <a:pt x="0" y="0"/>
                </a:moveTo>
                <a:lnTo>
                  <a:pt x="8723682" y="0"/>
                </a:lnTo>
                <a:lnTo>
                  <a:pt x="8723682" y="4719890"/>
                </a:lnTo>
                <a:lnTo>
                  <a:pt x="0" y="4719890"/>
                </a:lnTo>
                <a:lnTo>
                  <a:pt x="0" y="0"/>
                </a:lnTo>
                <a:close/>
              </a:path>
            </a:pathLst>
          </a:custGeom>
          <a:noFill/>
          <a:ln cap="flat" cmpd="sng" w="38075">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56" name="Google Shape;556;p33"/>
          <p:cNvSpPr txBox="1"/>
          <p:nvPr/>
        </p:nvSpPr>
        <p:spPr>
          <a:xfrm>
            <a:off x="358249" y="368049"/>
            <a:ext cx="1755775" cy="340995"/>
          </a:xfrm>
          <a:prstGeom prst="rect">
            <a:avLst/>
          </a:prstGeom>
          <a:noFill/>
          <a:ln cap="flat" cmpd="sng" w="19025">
            <a:solidFill>
              <a:srgbClr val="666666"/>
            </a:solidFill>
            <a:prstDash val="solid"/>
            <a:round/>
            <a:headEnd len="sm" w="sm" type="none"/>
            <a:tailEnd len="sm" w="sm" type="none"/>
          </a:ln>
        </p:spPr>
        <p:txBody>
          <a:bodyPr anchorCtr="0" anchor="t" bIns="0" lIns="0" spcFirstLastPara="1" rIns="0" wrap="square" tIns="88900">
            <a:spAutoFit/>
          </a:bodyPr>
          <a:lstStyle/>
          <a:p>
            <a:pPr indent="0" lvl="0" marL="110489" marR="0" rtl="0" algn="l">
              <a:lnSpc>
                <a:spcPct val="100000"/>
              </a:lnSpc>
              <a:spcBef>
                <a:spcPts val="0"/>
              </a:spcBef>
              <a:spcAft>
                <a:spcPts val="0"/>
              </a:spcAft>
              <a:buNone/>
            </a:pPr>
            <a:r>
              <a:rPr b="1" i="1" lang="en-US" sz="1000">
                <a:latin typeface="Times New Roman"/>
                <a:ea typeface="Times New Roman"/>
                <a:cs typeface="Times New Roman"/>
                <a:sym typeface="Times New Roman"/>
              </a:rPr>
              <a:t>Lembar Pengamatan Teman</a:t>
            </a:r>
            <a:endParaRPr sz="1000">
              <a:latin typeface="Times New Roman"/>
              <a:ea typeface="Times New Roman"/>
              <a:cs typeface="Times New Roman"/>
              <a:sym typeface="Times New Roman"/>
            </a:endParaRPr>
          </a:p>
        </p:txBody>
      </p:sp>
      <p:graphicFrame>
        <p:nvGraphicFramePr>
          <p:cNvPr id="557" name="Google Shape;557;p33"/>
          <p:cNvGraphicFramePr/>
          <p:nvPr/>
        </p:nvGraphicFramePr>
        <p:xfrm>
          <a:off x="789123" y="1105885"/>
          <a:ext cx="3000000" cy="3000000"/>
        </p:xfrm>
        <a:graphic>
          <a:graphicData uri="http://schemas.openxmlformats.org/drawingml/2006/table">
            <a:tbl>
              <a:tblPr bandRow="1" firstRow="1">
                <a:noFill/>
                <a:tableStyleId>{B9F37D22-7DA3-492E-B74C-F3CFFD4B6E2A}</a:tableStyleId>
              </a:tblPr>
              <a:tblGrid>
                <a:gridCol w="1217925"/>
                <a:gridCol w="1217925"/>
                <a:gridCol w="1217925"/>
              </a:tblGrid>
              <a:tr h="548600">
                <a:tc>
                  <a:txBody>
                    <a:bodyPr/>
                    <a:lstStyle/>
                    <a:p>
                      <a:pPr indent="-635" lvl="0" marL="188595" marR="180340" rtl="0" algn="ctr">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Teman yang  membantuku saat  belajar</a:t>
                      </a:r>
                      <a:endParaRPr sz="800" u="none" cap="none" strike="noStrike">
                        <a:latin typeface="Times New Roman"/>
                        <a:ea typeface="Times New Roman"/>
                        <a:cs typeface="Times New Roman"/>
                        <a:sym typeface="Times New Roman"/>
                      </a:endParaRPr>
                    </a:p>
                  </a:txBody>
                  <a:tcPr marT="870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106679" marR="98425" rtl="0" algn="ctr">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Bentuk bantuan yang  aku terima atau  rasakan</a:t>
                      </a:r>
                      <a:endParaRPr sz="800" u="none" cap="none" strike="noStrike">
                        <a:latin typeface="Times New Roman"/>
                        <a:ea typeface="Times New Roman"/>
                        <a:cs typeface="Times New Roman"/>
                        <a:sym typeface="Times New Roman"/>
                      </a:endParaRPr>
                    </a:p>
                  </a:txBody>
                  <a:tcPr marT="870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p>
                      <a:pPr indent="-94614" lvl="0" marL="306705" marR="203834" rtl="0" algn="l">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Kata-kata positif  untuk teman</a:t>
                      </a:r>
                      <a:endParaRPr sz="800" u="none" cap="none" strike="noStrike">
                        <a:latin typeface="Times New Roman"/>
                        <a:ea typeface="Times New Roman"/>
                        <a:cs typeface="Times New Roman"/>
                        <a:sym typeface="Times New Roman"/>
                      </a:endParaRPr>
                    </a:p>
                  </a:txBody>
                  <a:tcPr marT="19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558" name="Google Shape;558;p33"/>
          <p:cNvGraphicFramePr/>
          <p:nvPr/>
        </p:nvGraphicFramePr>
        <p:xfrm>
          <a:off x="4692253" y="1105885"/>
          <a:ext cx="3000000" cy="3000000"/>
        </p:xfrm>
        <a:graphic>
          <a:graphicData uri="http://schemas.openxmlformats.org/drawingml/2006/table">
            <a:tbl>
              <a:tblPr bandRow="1" firstRow="1">
                <a:noFill/>
                <a:tableStyleId>{B9F37D22-7DA3-492E-B74C-F3CFFD4B6E2A}</a:tableStyleId>
              </a:tblPr>
              <a:tblGrid>
                <a:gridCol w="1217925"/>
                <a:gridCol w="1217925"/>
                <a:gridCol w="1217925"/>
              </a:tblGrid>
              <a:tr h="548600">
                <a:tc>
                  <a:txBody>
                    <a:bodyPr/>
                    <a:lstStyle/>
                    <a:p>
                      <a:pPr indent="-635" lvl="0" marL="134620" marR="125729" rtl="0" algn="ctr">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Teman yang  menghambatku saat  belajar</a:t>
                      </a:r>
                      <a:endParaRPr sz="800" u="none" cap="none" strike="noStrike">
                        <a:latin typeface="Times New Roman"/>
                        <a:ea typeface="Times New Roman"/>
                        <a:cs typeface="Times New Roman"/>
                        <a:sym typeface="Times New Roman"/>
                      </a:endParaRPr>
                    </a:p>
                  </a:txBody>
                  <a:tcPr marT="870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635" lvl="0" marL="142240" marR="133350" rtl="0" algn="ctr">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Bentuk hambatan  yang aku alami atau  rasakan</a:t>
                      </a:r>
                      <a:endParaRPr sz="800" u="none" cap="none" strike="noStrike">
                        <a:latin typeface="Times New Roman"/>
                        <a:ea typeface="Times New Roman"/>
                        <a:cs typeface="Times New Roman"/>
                        <a:sym typeface="Times New Roman"/>
                      </a:endParaRPr>
                    </a:p>
                  </a:txBody>
                  <a:tcPr marT="870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p>
                      <a:pPr indent="-36829" lvl="0" marL="255904" marR="211454" rtl="0" algn="l">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Harapanku pada  teman tersebut</a:t>
                      </a:r>
                      <a:endParaRPr sz="800" u="none" cap="none" strike="noStrike">
                        <a:latin typeface="Times New Roman"/>
                        <a:ea typeface="Times New Roman"/>
                        <a:cs typeface="Times New Roman"/>
                        <a:sym typeface="Times New Roman"/>
                      </a:endParaRPr>
                    </a:p>
                  </a:txBody>
                  <a:tcPr marT="19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62" name="Shape 562"/>
        <p:cNvGrpSpPr/>
        <p:nvPr/>
      </p:nvGrpSpPr>
      <p:grpSpPr>
        <a:xfrm>
          <a:off x="0" y="0"/>
          <a:ext cx="0" cy="0"/>
          <a:chOff x="0" y="0"/>
          <a:chExt cx="0" cy="0"/>
        </a:xfrm>
      </p:grpSpPr>
      <p:grpSp>
        <p:nvGrpSpPr>
          <p:cNvPr id="563" name="Google Shape;563;p34"/>
          <p:cNvGrpSpPr/>
          <p:nvPr/>
        </p:nvGrpSpPr>
        <p:grpSpPr>
          <a:xfrm>
            <a:off x="0" y="0"/>
            <a:ext cx="9143981" cy="5143489"/>
            <a:chOff x="0" y="0"/>
            <a:chExt cx="9143981" cy="5143489"/>
          </a:xfrm>
        </p:grpSpPr>
        <p:sp>
          <p:nvSpPr>
            <p:cNvPr id="564" name="Google Shape;564;p34"/>
            <p:cNvSpPr/>
            <p:nvPr/>
          </p:nvSpPr>
          <p:spPr>
            <a:xfrm>
              <a:off x="0" y="0"/>
              <a:ext cx="9143981" cy="514348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65" name="Google Shape;565;p34"/>
            <p:cNvSpPr/>
            <p:nvPr/>
          </p:nvSpPr>
          <p:spPr>
            <a:xfrm>
              <a:off x="946798" y="2125345"/>
              <a:ext cx="7250430" cy="1461135"/>
            </a:xfrm>
            <a:custGeom>
              <a:rect b="b" l="l" r="r" t="t"/>
              <a:pathLst>
                <a:path extrusionOk="0" h="1461135" w="7250430">
                  <a:moveTo>
                    <a:pt x="7250385" y="1460697"/>
                  </a:moveTo>
                  <a:lnTo>
                    <a:pt x="0" y="1460697"/>
                  </a:lnTo>
                  <a:lnTo>
                    <a:pt x="0" y="0"/>
                  </a:lnTo>
                  <a:lnTo>
                    <a:pt x="7250385" y="0"/>
                  </a:lnTo>
                  <a:lnTo>
                    <a:pt x="7250385" y="1460697"/>
                  </a:lnTo>
                  <a:close/>
                </a:path>
              </a:pathLst>
            </a:custGeom>
            <a:solidFill>
              <a:srgbClr val="C3C3C3">
                <a:alpha val="2784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566" name="Google Shape;566;p34"/>
          <p:cNvSpPr txBox="1"/>
          <p:nvPr>
            <p:ph type="ctrTitle"/>
          </p:nvPr>
        </p:nvSpPr>
        <p:spPr>
          <a:xfrm>
            <a:off x="1127038" y="1987225"/>
            <a:ext cx="6889923" cy="1455420"/>
          </a:xfrm>
          <a:prstGeom prst="rect">
            <a:avLst/>
          </a:prstGeom>
          <a:noFill/>
          <a:ln>
            <a:noFill/>
          </a:ln>
        </p:spPr>
        <p:txBody>
          <a:bodyPr anchorCtr="0" anchor="t" bIns="0" lIns="0" spcFirstLastPara="1" rIns="0" wrap="square" tIns="186050">
            <a:spAutoFit/>
          </a:bodyPr>
          <a:lstStyle/>
          <a:p>
            <a:pPr indent="0" lvl="0" marL="1905" rtl="0" algn="ctr">
              <a:lnSpc>
                <a:spcPct val="100000"/>
              </a:lnSpc>
              <a:spcBef>
                <a:spcPts val="0"/>
              </a:spcBef>
              <a:spcAft>
                <a:spcPts val="0"/>
              </a:spcAft>
              <a:buNone/>
            </a:pPr>
            <a:r>
              <a:rPr lang="en-US"/>
              <a:t>LAKUKAN</a:t>
            </a:r>
            <a:endParaRPr/>
          </a:p>
          <a:p>
            <a:pPr indent="0" lvl="0" marL="1905" rtl="0" algn="ctr">
              <a:lnSpc>
                <a:spcPct val="100000"/>
              </a:lnSpc>
              <a:spcBef>
                <a:spcPts val="895"/>
              </a:spcBef>
              <a:spcAft>
                <a:spcPts val="0"/>
              </a:spcAft>
              <a:buNone/>
            </a:pPr>
            <a:r>
              <a:rPr lang="en-US" sz="3000"/>
              <a:t>“Aksi Pelestarian Kearifan Lokal”</a:t>
            </a:r>
            <a:endParaRPr sz="30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70" name="Shape 570"/>
        <p:cNvGrpSpPr/>
        <p:nvPr/>
      </p:nvGrpSpPr>
      <p:grpSpPr>
        <a:xfrm>
          <a:off x="0" y="0"/>
          <a:ext cx="0" cy="0"/>
          <a:chOff x="0" y="0"/>
          <a:chExt cx="0" cy="0"/>
        </a:xfrm>
      </p:grpSpPr>
      <p:sp>
        <p:nvSpPr>
          <p:cNvPr id="571" name="Google Shape;571;p35"/>
          <p:cNvSpPr/>
          <p:nvPr/>
        </p:nvSpPr>
        <p:spPr>
          <a:xfrm>
            <a:off x="461974" y="387799"/>
            <a:ext cx="1368425" cy="4156075"/>
          </a:xfrm>
          <a:custGeom>
            <a:rect b="b" l="l" r="r" t="t"/>
            <a:pathLst>
              <a:path extrusionOk="0" h="4156075" w="1368425">
                <a:moveTo>
                  <a:pt x="1368297" y="4155891"/>
                </a:moveTo>
                <a:lnTo>
                  <a:pt x="0" y="4155891"/>
                </a:lnTo>
                <a:lnTo>
                  <a:pt x="0" y="0"/>
                </a:lnTo>
                <a:lnTo>
                  <a:pt x="1368297" y="0"/>
                </a:lnTo>
                <a:lnTo>
                  <a:pt x="1368297" y="4155891"/>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72" name="Google Shape;572;p35"/>
          <p:cNvSpPr txBox="1"/>
          <p:nvPr>
            <p:ph type="title"/>
          </p:nvPr>
        </p:nvSpPr>
        <p:spPr>
          <a:xfrm>
            <a:off x="547698" y="445584"/>
            <a:ext cx="542290" cy="482600"/>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None/>
            </a:pPr>
            <a:r>
              <a:rPr lang="en-US"/>
              <a:t>10.</a:t>
            </a:r>
            <a:endParaRPr/>
          </a:p>
        </p:txBody>
      </p:sp>
      <p:sp>
        <p:nvSpPr>
          <p:cNvPr id="573" name="Google Shape;573;p35"/>
          <p:cNvSpPr txBox="1"/>
          <p:nvPr/>
        </p:nvSpPr>
        <p:spPr>
          <a:xfrm>
            <a:off x="547698" y="909895"/>
            <a:ext cx="1204595" cy="3502660"/>
          </a:xfrm>
          <a:prstGeom prst="rect">
            <a:avLst/>
          </a:prstGeom>
          <a:noFill/>
          <a:ln>
            <a:noFill/>
          </a:ln>
        </p:spPr>
        <p:txBody>
          <a:bodyPr anchorCtr="0" anchor="t" bIns="0" lIns="0" spcFirstLastPara="1" rIns="0" wrap="square" tIns="12700">
            <a:spAutoFit/>
          </a:bodyPr>
          <a:lstStyle/>
          <a:p>
            <a:pPr indent="0" lvl="0" marL="0" marR="19050" rtl="0" algn="l">
              <a:lnSpc>
                <a:spcPct val="100000"/>
              </a:lnSpc>
              <a:spcBef>
                <a:spcPts val="0"/>
              </a:spcBef>
              <a:spcAft>
                <a:spcPts val="0"/>
              </a:spcAft>
              <a:buNone/>
            </a:pPr>
            <a:r>
              <a:rPr b="1" lang="en-US" sz="1600">
                <a:solidFill>
                  <a:srgbClr val="EFEFEF"/>
                </a:solidFill>
                <a:latin typeface="Times New Roman"/>
                <a:ea typeface="Times New Roman"/>
                <a:cs typeface="Times New Roman"/>
                <a:sym typeface="Times New Roman"/>
              </a:rPr>
              <a:t>Lestari  Budaya  Lokalku:  Identiﬁkasi  Potensi Diri  &amp; Kelompok</a:t>
            </a:r>
            <a:endParaRPr sz="1600">
              <a:latin typeface="Times New Roman"/>
              <a:ea typeface="Times New Roman"/>
              <a:cs typeface="Times New Roman"/>
              <a:sym typeface="Times New Roman"/>
            </a:endParaRPr>
          </a:p>
          <a:p>
            <a:pPr indent="0" lvl="0" marL="0" marR="0" rtl="0" algn="l">
              <a:lnSpc>
                <a:spcPct val="100000"/>
              </a:lnSpc>
              <a:spcBef>
                <a:spcPts val="1455"/>
              </a:spcBef>
              <a:spcAft>
                <a:spcPts val="0"/>
              </a:spcAft>
              <a:buNone/>
            </a:pPr>
            <a:r>
              <a:rPr b="1" lang="en-US" sz="1200">
                <a:solidFill>
                  <a:srgbClr val="EFEFEF"/>
                </a:solidFill>
                <a:latin typeface="Times New Roman"/>
                <a:ea typeface="Times New Roman"/>
                <a:cs typeface="Times New Roman"/>
                <a:sym typeface="Times New Roman"/>
              </a:rPr>
              <a:t>Waktu: </a:t>
            </a:r>
            <a:r>
              <a:rPr lang="en-US" sz="1200">
                <a:solidFill>
                  <a:srgbClr val="EFEFEF"/>
                </a:solidFill>
                <a:latin typeface="Arial"/>
                <a:ea typeface="Arial"/>
                <a:cs typeface="Arial"/>
                <a:sym typeface="Arial"/>
              </a:rPr>
              <a:t>90 menit</a:t>
            </a:r>
            <a:endParaRPr sz="1200">
              <a:latin typeface="Arial"/>
              <a:ea typeface="Arial"/>
              <a:cs typeface="Arial"/>
              <a:sym typeface="Arial"/>
            </a:endParaRPr>
          </a:p>
          <a:p>
            <a:pPr indent="0" lvl="0" marL="0" marR="0" rtl="0" algn="l">
              <a:lnSpc>
                <a:spcPct val="100000"/>
              </a:lnSpc>
              <a:spcBef>
                <a:spcPts val="0"/>
              </a:spcBef>
              <a:spcAft>
                <a:spcPts val="0"/>
              </a:spcAft>
              <a:buNone/>
            </a:pPr>
            <a:r>
              <a:rPr lang="en-US" sz="1200">
                <a:solidFill>
                  <a:srgbClr val="EFEFEF"/>
                </a:solidFill>
                <a:latin typeface="Arial"/>
                <a:ea typeface="Arial"/>
                <a:cs typeface="Arial"/>
                <a:sym typeface="Arial"/>
              </a:rPr>
              <a:t>/ 2 JP</a:t>
            </a:r>
            <a:endParaRPr sz="1200">
              <a:latin typeface="Arial"/>
              <a:ea typeface="Arial"/>
              <a:cs typeface="Arial"/>
              <a:sym typeface="Arial"/>
            </a:endParaRPr>
          </a:p>
          <a:p>
            <a:pPr indent="0" lvl="0" marL="0" marR="508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Bahan: </a:t>
            </a:r>
            <a:r>
              <a:rPr lang="en-US" sz="1200">
                <a:solidFill>
                  <a:srgbClr val="EFEFEF"/>
                </a:solidFill>
                <a:latin typeface="Arial"/>
                <a:ea typeface="Arial"/>
                <a:cs typeface="Arial"/>
                <a:sym typeface="Arial"/>
              </a:rPr>
              <a:t>Alat tulis,  lembar kerja  kegiatan 2:  “Identitas Diri  dan Sosial”,  lembar kerja  </a:t>
            </a:r>
            <a:r>
              <a:rPr b="1" lang="en-US" sz="1200">
                <a:solidFill>
                  <a:srgbClr val="EFEFEF"/>
                </a:solidFill>
                <a:latin typeface="Times New Roman"/>
                <a:ea typeface="Times New Roman"/>
                <a:cs typeface="Times New Roman"/>
                <a:sym typeface="Times New Roman"/>
              </a:rPr>
              <a:t>Peran Guru:  </a:t>
            </a:r>
            <a:r>
              <a:rPr lang="en-US" sz="1200">
                <a:solidFill>
                  <a:srgbClr val="EFEFEF"/>
                </a:solidFill>
                <a:latin typeface="Arial"/>
                <a:ea typeface="Arial"/>
                <a:cs typeface="Arial"/>
                <a:sym typeface="Arial"/>
              </a:rPr>
              <a:t>Fasilitator</a:t>
            </a:r>
            <a:endParaRPr sz="1200">
              <a:latin typeface="Arial"/>
              <a:ea typeface="Arial"/>
              <a:cs typeface="Arial"/>
              <a:sym typeface="Arial"/>
            </a:endParaRPr>
          </a:p>
        </p:txBody>
      </p:sp>
      <p:sp>
        <p:nvSpPr>
          <p:cNvPr id="574" name="Google Shape;574;p35"/>
          <p:cNvSpPr txBox="1"/>
          <p:nvPr/>
        </p:nvSpPr>
        <p:spPr>
          <a:xfrm>
            <a:off x="2065841" y="455744"/>
            <a:ext cx="79756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Pelaksanaan:</a:t>
            </a:r>
            <a:endParaRPr sz="1000">
              <a:latin typeface="Times New Roman"/>
              <a:ea typeface="Times New Roman"/>
              <a:cs typeface="Times New Roman"/>
              <a:sym typeface="Times New Roman"/>
            </a:endParaRPr>
          </a:p>
        </p:txBody>
      </p:sp>
      <p:sp>
        <p:nvSpPr>
          <p:cNvPr id="575" name="Google Shape;575;p35"/>
          <p:cNvSpPr txBox="1"/>
          <p:nvPr/>
        </p:nvSpPr>
        <p:spPr>
          <a:xfrm>
            <a:off x="2199229" y="735143"/>
            <a:ext cx="3996054" cy="1681480"/>
          </a:xfrm>
          <a:prstGeom prst="rect">
            <a:avLst/>
          </a:prstGeom>
          <a:noFill/>
          <a:ln>
            <a:noFill/>
          </a:ln>
        </p:spPr>
        <p:txBody>
          <a:bodyPr anchorCtr="0" anchor="t" bIns="0" lIns="0" spcFirstLastPara="1" rIns="0" wrap="square" tIns="12700">
            <a:spAutoFit/>
          </a:bodyPr>
          <a:lstStyle/>
          <a:p>
            <a:pPr indent="-323850" lvl="0" marL="335915" marR="168275" rtl="0" algn="l">
              <a:lnSpc>
                <a:spcPct val="114999"/>
              </a:lnSpc>
              <a:spcBef>
                <a:spcPts val="0"/>
              </a:spcBef>
              <a:spcAft>
                <a:spcPts val="0"/>
              </a:spcAft>
              <a:buSzPts val="1000"/>
              <a:buFont typeface="Arial"/>
              <a:buAutoNum type="arabicPeriod"/>
            </a:pPr>
            <a:r>
              <a:rPr lang="en-US" sz="1000">
                <a:latin typeface="Arial"/>
                <a:ea typeface="Arial"/>
                <a:cs typeface="Arial"/>
                <a:sym typeface="Arial"/>
              </a:rPr>
              <a:t>Guru mengajak peserta didik untuk membuka kembali lembar  kerja kegiatan 2 “Identitas Diri dan Sosial”</a:t>
            </a:r>
            <a:endParaRPr sz="1000">
              <a:latin typeface="Arial"/>
              <a:ea typeface="Arial"/>
              <a:cs typeface="Arial"/>
              <a:sym typeface="Arial"/>
            </a:endParaRPr>
          </a:p>
          <a:p>
            <a:pPr indent="-323850" lvl="0" marL="335915" marR="5080" rtl="0" algn="l">
              <a:lnSpc>
                <a:spcPct val="114999"/>
              </a:lnSpc>
              <a:spcBef>
                <a:spcPts val="1000"/>
              </a:spcBef>
              <a:spcAft>
                <a:spcPts val="0"/>
              </a:spcAft>
              <a:buSzPts val="1000"/>
              <a:buFont typeface="Arial"/>
              <a:buAutoNum type="arabicPeriod"/>
            </a:pPr>
            <a:r>
              <a:rPr lang="en-US" sz="1000">
                <a:latin typeface="Arial"/>
                <a:ea typeface="Arial"/>
                <a:cs typeface="Arial"/>
                <a:sym typeface="Arial"/>
              </a:rPr>
              <a:t>Dari lembar tersebut guru meminta peserta didik di dalam  kelompok untuk menuliskan kembali kemampuan / keterampilan</a:t>
            </a:r>
            <a:endParaRPr sz="1000">
              <a:latin typeface="Arial"/>
              <a:ea typeface="Arial"/>
              <a:cs typeface="Arial"/>
              <a:sym typeface="Arial"/>
            </a:endParaRPr>
          </a:p>
          <a:p>
            <a:pPr indent="0" lvl="0" marL="335915" marR="43180" rtl="0" algn="l">
              <a:lnSpc>
                <a:spcPct val="114999"/>
              </a:lnSpc>
              <a:spcBef>
                <a:spcPts val="0"/>
              </a:spcBef>
              <a:spcAft>
                <a:spcPts val="0"/>
              </a:spcAft>
              <a:buNone/>
            </a:pPr>
            <a:r>
              <a:rPr lang="en-US" sz="1000">
                <a:latin typeface="Arial"/>
                <a:ea typeface="Arial"/>
                <a:cs typeface="Arial"/>
                <a:sym typeface="Arial"/>
              </a:rPr>
              <a:t>/ kebisaan / hobi diri setiap anggota kelompok pada lembar kerja  yang baru</a:t>
            </a:r>
            <a:endParaRPr sz="1000">
              <a:latin typeface="Arial"/>
              <a:ea typeface="Arial"/>
              <a:cs typeface="Arial"/>
              <a:sym typeface="Arial"/>
            </a:endParaRPr>
          </a:p>
          <a:p>
            <a:pPr indent="-323850" lvl="0" marL="335915" marR="13334" rtl="0" algn="l">
              <a:lnSpc>
                <a:spcPct val="114999"/>
              </a:lnSpc>
              <a:spcBef>
                <a:spcPts val="1000"/>
              </a:spcBef>
              <a:spcAft>
                <a:spcPts val="0"/>
              </a:spcAft>
              <a:buSzPts val="1000"/>
              <a:buFont typeface="Arial"/>
              <a:buAutoNum type="arabicPeriod" startAt="3"/>
            </a:pPr>
            <a:r>
              <a:rPr lang="en-US" sz="1000">
                <a:latin typeface="Arial"/>
                <a:ea typeface="Arial"/>
                <a:cs typeface="Arial"/>
                <a:sym typeface="Arial"/>
              </a:rPr>
              <a:t>Peserta didik diminta untuk merajut identitas anggota kelompok  menjadi potensi kelompok</a:t>
            </a:r>
            <a:endParaRPr sz="1000">
              <a:latin typeface="Arial"/>
              <a:ea typeface="Arial"/>
              <a:cs typeface="Arial"/>
              <a:sym typeface="Arial"/>
            </a:endParaRPr>
          </a:p>
        </p:txBody>
      </p:sp>
      <p:sp>
        <p:nvSpPr>
          <p:cNvPr id="576" name="Google Shape;576;p35"/>
          <p:cNvSpPr txBox="1"/>
          <p:nvPr/>
        </p:nvSpPr>
        <p:spPr>
          <a:xfrm>
            <a:off x="6487962" y="387799"/>
            <a:ext cx="2204085" cy="1108710"/>
          </a:xfrm>
          <a:prstGeom prst="rect">
            <a:avLst/>
          </a:prstGeom>
          <a:solidFill>
            <a:srgbClr val="EFEFEF"/>
          </a:solidFill>
          <a:ln>
            <a:noFill/>
          </a:ln>
        </p:spPr>
        <p:txBody>
          <a:bodyPr anchorCtr="0" anchor="t" bIns="0" lIns="0" spcFirstLastPara="1" rIns="0" wrap="square" tIns="79375">
            <a:spAutoFit/>
          </a:bodyPr>
          <a:lstStyle/>
          <a:p>
            <a:pPr indent="0" lvl="0" marL="85090" marR="0" rtl="0" algn="l">
              <a:lnSpc>
                <a:spcPct val="100000"/>
              </a:lnSpc>
              <a:spcBef>
                <a:spcPts val="0"/>
              </a:spcBef>
              <a:spcAft>
                <a:spcPts val="0"/>
              </a:spcAft>
              <a:buNone/>
            </a:pPr>
            <a:r>
              <a:rPr b="1" lang="en-US" sz="1200">
                <a:latin typeface="Times New Roman"/>
                <a:ea typeface="Times New Roman"/>
                <a:cs typeface="Times New Roman"/>
                <a:sym typeface="Times New Roman"/>
              </a:rPr>
              <a:t>Objektif:</a:t>
            </a:r>
            <a:endParaRPr sz="1200">
              <a:latin typeface="Times New Roman"/>
              <a:ea typeface="Times New Roman"/>
              <a:cs typeface="Times New Roman"/>
              <a:sym typeface="Times New Roman"/>
            </a:endParaRPr>
          </a:p>
          <a:p>
            <a:pPr indent="-285750" lvl="0" marL="542290" marR="228600" rtl="0" algn="l">
              <a:lnSpc>
                <a:spcPct val="100000"/>
              </a:lnSpc>
              <a:spcBef>
                <a:spcPts val="0"/>
              </a:spcBef>
              <a:spcAft>
                <a:spcPts val="0"/>
              </a:spcAft>
              <a:buNone/>
            </a:pPr>
            <a:r>
              <a:rPr lang="en-US" sz="1200">
                <a:latin typeface="Arial"/>
                <a:ea typeface="Arial"/>
                <a:cs typeface="Arial"/>
                <a:sym typeface="Arial"/>
              </a:rPr>
              <a:t>-	peserta didik mampu  mengidentiﬁkasi  potensi diri dan  kelompok di sekolah</a:t>
            </a:r>
            <a:endParaRPr sz="1200">
              <a:latin typeface="Arial"/>
              <a:ea typeface="Arial"/>
              <a:cs typeface="Arial"/>
              <a:sym typeface="Arial"/>
            </a:endParaRPr>
          </a:p>
        </p:txBody>
      </p:sp>
      <p:sp>
        <p:nvSpPr>
          <p:cNvPr id="577" name="Google Shape;577;p35"/>
          <p:cNvSpPr/>
          <p:nvPr/>
        </p:nvSpPr>
        <p:spPr>
          <a:xfrm>
            <a:off x="2147020" y="2832494"/>
            <a:ext cx="4024629" cy="1711325"/>
          </a:xfrm>
          <a:custGeom>
            <a:rect b="b" l="l" r="r" t="t"/>
            <a:pathLst>
              <a:path extrusionOk="0" h="1711325" w="4024629">
                <a:moveTo>
                  <a:pt x="0" y="0"/>
                </a:moveTo>
                <a:lnTo>
                  <a:pt x="4024191" y="0"/>
                </a:lnTo>
                <a:lnTo>
                  <a:pt x="4024191" y="1711196"/>
                </a:lnTo>
                <a:lnTo>
                  <a:pt x="0" y="1711196"/>
                </a:lnTo>
                <a:lnTo>
                  <a:pt x="0" y="0"/>
                </a:lnTo>
                <a:close/>
              </a:path>
            </a:pathLst>
          </a:custGeom>
          <a:noFill/>
          <a:ln cap="flat" cmpd="sng" w="19025">
            <a:solidFill>
              <a:srgbClr val="6666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78" name="Google Shape;578;p35"/>
          <p:cNvSpPr txBox="1"/>
          <p:nvPr/>
        </p:nvSpPr>
        <p:spPr>
          <a:xfrm>
            <a:off x="2232741" y="2900436"/>
            <a:ext cx="3721735" cy="139700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1" i="1" lang="en-US" sz="1000">
                <a:latin typeface="Times New Roman"/>
                <a:ea typeface="Times New Roman"/>
                <a:cs typeface="Times New Roman"/>
                <a:sym typeface="Times New Roman"/>
              </a:rPr>
              <a:t>Anjani:</a:t>
            </a:r>
            <a:endParaRPr sz="1000">
              <a:latin typeface="Times New Roman"/>
              <a:ea typeface="Times New Roman"/>
              <a:cs typeface="Times New Roman"/>
              <a:sym typeface="Times New Roman"/>
            </a:endParaRPr>
          </a:p>
          <a:p>
            <a:pPr indent="-276225" lvl="0" marL="457200" marR="0" rtl="0" algn="l">
              <a:lnSpc>
                <a:spcPct val="100000"/>
              </a:lnSpc>
              <a:spcBef>
                <a:spcPts val="0"/>
              </a:spcBef>
              <a:spcAft>
                <a:spcPts val="0"/>
              </a:spcAft>
              <a:buSzPts val="1000"/>
              <a:buFont typeface="Arial"/>
              <a:buChar char="-"/>
            </a:pPr>
            <a:r>
              <a:rPr lang="en-US" sz="1000">
                <a:latin typeface="Arial"/>
                <a:ea typeface="Arial"/>
                <a:cs typeface="Arial"/>
                <a:sym typeface="Arial"/>
              </a:rPr>
              <a:t>jago biologi dan kimia</a:t>
            </a:r>
            <a:endParaRPr sz="1000">
              <a:latin typeface="Arial"/>
              <a:ea typeface="Arial"/>
              <a:cs typeface="Arial"/>
              <a:sym typeface="Arial"/>
            </a:endParaRPr>
          </a:p>
          <a:p>
            <a:pPr indent="-276225" lvl="0" marL="457200" marR="0" rtl="0" algn="l">
              <a:lnSpc>
                <a:spcPct val="100000"/>
              </a:lnSpc>
              <a:spcBef>
                <a:spcPts val="0"/>
              </a:spcBef>
              <a:spcAft>
                <a:spcPts val="0"/>
              </a:spcAft>
              <a:buSzPts val="1000"/>
              <a:buFont typeface="Arial"/>
              <a:buChar char="-"/>
            </a:pPr>
            <a:r>
              <a:rPr lang="en-US" sz="1000">
                <a:latin typeface="Arial"/>
                <a:ea typeface="Arial"/>
                <a:cs typeface="Arial"/>
                <a:sym typeface="Arial"/>
              </a:rPr>
              <a:t>bermain gitar, membuat kopi dengan teknik manual brew</a:t>
            </a:r>
            <a:endParaRPr sz="1000">
              <a:latin typeface="Arial"/>
              <a:ea typeface="Arial"/>
              <a:cs typeface="Arial"/>
              <a:sym typeface="Arial"/>
            </a:endParaRPr>
          </a:p>
          <a:p>
            <a:pPr indent="-276225" lvl="0" marL="456565" marR="5080" rtl="0" algn="l">
              <a:lnSpc>
                <a:spcPct val="100000"/>
              </a:lnSpc>
              <a:spcBef>
                <a:spcPts val="0"/>
              </a:spcBef>
              <a:spcAft>
                <a:spcPts val="0"/>
              </a:spcAft>
              <a:buSzPts val="1000"/>
              <a:buFont typeface="Arial"/>
              <a:buChar char="-"/>
            </a:pPr>
            <a:r>
              <a:rPr lang="en-US" sz="1000">
                <a:latin typeface="Arial"/>
                <a:ea typeface="Arial"/>
                <a:cs typeface="Arial"/>
                <a:sym typeface="Arial"/>
              </a:rPr>
              <a:t>Hobi bermain basket, baca komik, mencoba rasa kopi dari  berbagai daerah</a:t>
            </a:r>
            <a:endParaRPr sz="1000">
              <a:latin typeface="Arial"/>
              <a:ea typeface="Arial"/>
              <a:cs typeface="Arial"/>
              <a:sym typeface="Arial"/>
            </a:endParaRPr>
          </a:p>
          <a:p>
            <a:pPr indent="0" lvl="0" marL="0" marR="0" rtl="0" algn="l">
              <a:lnSpc>
                <a:spcPct val="100000"/>
              </a:lnSpc>
              <a:spcBef>
                <a:spcPts val="0"/>
              </a:spcBef>
              <a:spcAft>
                <a:spcPts val="0"/>
              </a:spcAft>
              <a:buNone/>
            </a:pPr>
            <a:r>
              <a:rPr b="1" i="1" lang="en-US" sz="1000">
                <a:latin typeface="Times New Roman"/>
                <a:ea typeface="Times New Roman"/>
                <a:cs typeface="Times New Roman"/>
                <a:sym typeface="Times New Roman"/>
              </a:rPr>
              <a:t>Fahrani:</a:t>
            </a:r>
            <a:endParaRPr sz="1000">
              <a:latin typeface="Times New Roman"/>
              <a:ea typeface="Times New Roman"/>
              <a:cs typeface="Times New Roman"/>
              <a:sym typeface="Times New Roman"/>
            </a:endParaRPr>
          </a:p>
          <a:p>
            <a:pPr indent="-276225" lvl="0" marL="457200" marR="0" rtl="0" algn="l">
              <a:lnSpc>
                <a:spcPct val="100000"/>
              </a:lnSpc>
              <a:spcBef>
                <a:spcPts val="0"/>
              </a:spcBef>
              <a:spcAft>
                <a:spcPts val="0"/>
              </a:spcAft>
              <a:buSzPts val="1000"/>
              <a:buFont typeface="Arial"/>
              <a:buChar char="-"/>
            </a:pPr>
            <a:r>
              <a:rPr lang="en-US" sz="1000">
                <a:latin typeface="Arial"/>
                <a:ea typeface="Arial"/>
                <a:cs typeface="Arial"/>
                <a:sym typeface="Arial"/>
              </a:rPr>
              <a:t>Jago gambar dan melukis</a:t>
            </a:r>
            <a:endParaRPr sz="1000">
              <a:latin typeface="Arial"/>
              <a:ea typeface="Arial"/>
              <a:cs typeface="Arial"/>
              <a:sym typeface="Arial"/>
            </a:endParaRPr>
          </a:p>
          <a:p>
            <a:pPr indent="0" lvl="0" marL="0" marR="0" rtl="0" algn="l">
              <a:lnSpc>
                <a:spcPct val="100000"/>
              </a:lnSpc>
              <a:spcBef>
                <a:spcPts val="0"/>
              </a:spcBef>
              <a:spcAft>
                <a:spcPts val="0"/>
              </a:spcAft>
              <a:buNone/>
            </a:pPr>
            <a:r>
              <a:rPr b="1" i="1" lang="en-US" sz="1000">
                <a:latin typeface="Times New Roman"/>
                <a:ea typeface="Times New Roman"/>
                <a:cs typeface="Times New Roman"/>
                <a:sym typeface="Times New Roman"/>
              </a:rPr>
              <a:t>Edo:</a:t>
            </a:r>
            <a:endParaRPr sz="1000">
              <a:latin typeface="Times New Roman"/>
              <a:ea typeface="Times New Roman"/>
              <a:cs typeface="Times New Roman"/>
              <a:sym typeface="Times New Roman"/>
            </a:endParaRPr>
          </a:p>
          <a:p>
            <a:pPr indent="-276225" lvl="0" marL="457200" marR="0" rtl="0" algn="l">
              <a:lnSpc>
                <a:spcPct val="100000"/>
              </a:lnSpc>
              <a:spcBef>
                <a:spcPts val="0"/>
              </a:spcBef>
              <a:spcAft>
                <a:spcPts val="0"/>
              </a:spcAft>
              <a:buSzPts val="1000"/>
              <a:buFont typeface="Arial"/>
              <a:buChar char="-"/>
            </a:pPr>
            <a:r>
              <a:rPr lang="en-US" sz="1000">
                <a:latin typeface="Arial"/>
                <a:ea typeface="Arial"/>
                <a:cs typeface="Arial"/>
                <a:sym typeface="Arial"/>
              </a:rPr>
              <a:t>Suka mengulik data dan fakta seru</a:t>
            </a:r>
            <a:endParaRPr sz="1000">
              <a:latin typeface="Arial"/>
              <a:ea typeface="Arial"/>
              <a:cs typeface="Arial"/>
              <a:sym typeface="Arial"/>
            </a:endParaRPr>
          </a:p>
        </p:txBody>
      </p:sp>
      <p:sp>
        <p:nvSpPr>
          <p:cNvPr id="579" name="Google Shape;579;p35"/>
          <p:cNvSpPr/>
          <p:nvPr/>
        </p:nvSpPr>
        <p:spPr>
          <a:xfrm>
            <a:off x="6173012" y="2832444"/>
            <a:ext cx="615950" cy="1709420"/>
          </a:xfrm>
          <a:custGeom>
            <a:rect b="b" l="l" r="r" t="t"/>
            <a:pathLst>
              <a:path extrusionOk="0" h="1709420" w="615950">
                <a:moveTo>
                  <a:pt x="0" y="1709396"/>
                </a:moveTo>
                <a:lnTo>
                  <a:pt x="0" y="0"/>
                </a:lnTo>
                <a:lnTo>
                  <a:pt x="615598" y="0"/>
                </a:lnTo>
                <a:lnTo>
                  <a:pt x="615598" y="1709396"/>
                </a:lnTo>
                <a:lnTo>
                  <a:pt x="0" y="1709396"/>
                </a:lnTo>
                <a:close/>
              </a:path>
            </a:pathLst>
          </a:custGeom>
          <a:noFill/>
          <a:ln cap="flat" cmpd="sng" w="9525">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80" name="Google Shape;580;p35"/>
          <p:cNvSpPr txBox="1"/>
          <p:nvPr/>
        </p:nvSpPr>
        <p:spPr>
          <a:xfrm rot="-5400000">
            <a:off x="5943640" y="3431949"/>
            <a:ext cx="1079500" cy="509905"/>
          </a:xfrm>
          <a:prstGeom prst="rect">
            <a:avLst/>
          </a:prstGeom>
          <a:noFill/>
          <a:ln>
            <a:noFill/>
          </a:ln>
        </p:spPr>
        <p:txBody>
          <a:bodyPr anchorCtr="0" anchor="t" bIns="0" lIns="0" spcFirstLastPara="1" rIns="0" wrap="square" tIns="22850">
            <a:spAutoFit/>
          </a:bodyPr>
          <a:lstStyle/>
          <a:p>
            <a:pPr indent="127635" lvl="0" marL="12700" marR="5080" rtl="0" algn="l">
              <a:lnSpc>
                <a:spcPct val="100000"/>
              </a:lnSpc>
              <a:spcBef>
                <a:spcPts val="0"/>
              </a:spcBef>
              <a:spcAft>
                <a:spcPts val="0"/>
              </a:spcAft>
              <a:buNone/>
            </a:pPr>
            <a:r>
              <a:rPr lang="en-US" sz="1400">
                <a:latin typeface="Arial"/>
                <a:ea typeface="Arial"/>
                <a:cs typeface="Arial"/>
                <a:sym typeface="Arial"/>
              </a:rPr>
              <a:t>POTENSI  KELOMPOK</a:t>
            </a:r>
            <a:endParaRPr sz="1400">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84" name="Shape 584"/>
        <p:cNvGrpSpPr/>
        <p:nvPr/>
      </p:nvGrpSpPr>
      <p:grpSpPr>
        <a:xfrm>
          <a:off x="0" y="0"/>
          <a:ext cx="0" cy="0"/>
          <a:chOff x="0" y="0"/>
          <a:chExt cx="0" cy="0"/>
        </a:xfrm>
      </p:grpSpPr>
      <p:sp>
        <p:nvSpPr>
          <p:cNvPr id="585" name="Google Shape;585;p36"/>
          <p:cNvSpPr/>
          <p:nvPr/>
        </p:nvSpPr>
        <p:spPr>
          <a:xfrm>
            <a:off x="461974" y="387799"/>
            <a:ext cx="1368425" cy="3201670"/>
          </a:xfrm>
          <a:custGeom>
            <a:rect b="b" l="l" r="r" t="t"/>
            <a:pathLst>
              <a:path extrusionOk="0" h="3201670" w="1368425">
                <a:moveTo>
                  <a:pt x="1368297" y="3201593"/>
                </a:moveTo>
                <a:lnTo>
                  <a:pt x="0" y="3201593"/>
                </a:lnTo>
                <a:lnTo>
                  <a:pt x="0" y="0"/>
                </a:lnTo>
                <a:lnTo>
                  <a:pt x="1368297" y="0"/>
                </a:lnTo>
                <a:lnTo>
                  <a:pt x="1368297" y="3201593"/>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86" name="Google Shape;586;p36"/>
          <p:cNvSpPr txBox="1"/>
          <p:nvPr>
            <p:ph type="title"/>
          </p:nvPr>
        </p:nvSpPr>
        <p:spPr>
          <a:xfrm>
            <a:off x="547698" y="445584"/>
            <a:ext cx="542290" cy="482600"/>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None/>
            </a:pPr>
            <a:r>
              <a:rPr lang="en-US"/>
              <a:t>11.</a:t>
            </a:r>
            <a:endParaRPr/>
          </a:p>
        </p:txBody>
      </p:sp>
      <p:sp>
        <p:nvSpPr>
          <p:cNvPr id="587" name="Google Shape;587;p36"/>
          <p:cNvSpPr txBox="1"/>
          <p:nvPr/>
        </p:nvSpPr>
        <p:spPr>
          <a:xfrm>
            <a:off x="547698" y="910910"/>
            <a:ext cx="1204595" cy="2373630"/>
          </a:xfrm>
          <a:prstGeom prst="rect">
            <a:avLst/>
          </a:prstGeom>
          <a:noFill/>
          <a:ln>
            <a:noFill/>
          </a:ln>
        </p:spPr>
        <p:txBody>
          <a:bodyPr anchorCtr="0" anchor="t" bIns="0" lIns="0" spcFirstLastPara="1" rIns="0" wrap="square" tIns="12700">
            <a:spAutoFit/>
          </a:bodyPr>
          <a:lstStyle/>
          <a:p>
            <a:pPr indent="0" lvl="0" marL="0" marR="141605" rtl="0" algn="l">
              <a:lnSpc>
                <a:spcPct val="100000"/>
              </a:lnSpc>
              <a:spcBef>
                <a:spcPts val="0"/>
              </a:spcBef>
              <a:spcAft>
                <a:spcPts val="0"/>
              </a:spcAft>
              <a:buNone/>
            </a:pPr>
            <a:r>
              <a:rPr b="1" lang="en-US" sz="1400">
                <a:solidFill>
                  <a:srgbClr val="EFEFEF"/>
                </a:solidFill>
                <a:latin typeface="Times New Roman"/>
                <a:ea typeface="Times New Roman"/>
                <a:cs typeface="Times New Roman"/>
                <a:sym typeface="Times New Roman"/>
              </a:rPr>
              <a:t>Lestari  Budaya  Lokalku:  Menentukan  Bentuk Aksi</a:t>
            </a:r>
            <a:endParaRPr sz="1400">
              <a:latin typeface="Times New Roman"/>
              <a:ea typeface="Times New Roman"/>
              <a:cs typeface="Times New Roman"/>
              <a:sym typeface="Times New Roman"/>
            </a:endParaRPr>
          </a:p>
          <a:p>
            <a:pPr indent="0" lvl="0" marL="0" marR="0" rtl="0" algn="l">
              <a:lnSpc>
                <a:spcPct val="100000"/>
              </a:lnSpc>
              <a:spcBef>
                <a:spcPts val="1445"/>
              </a:spcBef>
              <a:spcAft>
                <a:spcPts val="0"/>
              </a:spcAft>
              <a:buNone/>
            </a:pPr>
            <a:r>
              <a:rPr b="1" lang="en-US" sz="1200">
                <a:solidFill>
                  <a:srgbClr val="EFEFEF"/>
                </a:solidFill>
                <a:latin typeface="Times New Roman"/>
                <a:ea typeface="Times New Roman"/>
                <a:cs typeface="Times New Roman"/>
                <a:sym typeface="Times New Roman"/>
              </a:rPr>
              <a:t>Waktu: 90 Menit</a:t>
            </a:r>
            <a:endParaRPr sz="12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 2 JP</a:t>
            </a:r>
            <a:endParaRPr sz="1200">
              <a:latin typeface="Times New Roman"/>
              <a:ea typeface="Times New Roman"/>
              <a:cs typeface="Times New Roman"/>
              <a:sym typeface="Times New Roman"/>
            </a:endParaRPr>
          </a:p>
          <a:p>
            <a:pPr indent="0" lvl="0" marL="0" marR="508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Bahan: Alat tulis  Peran Guru:  Narasumber dan  Fasilitator</a:t>
            </a:r>
            <a:endParaRPr sz="1200">
              <a:latin typeface="Times New Roman"/>
              <a:ea typeface="Times New Roman"/>
              <a:cs typeface="Times New Roman"/>
              <a:sym typeface="Times New Roman"/>
            </a:endParaRPr>
          </a:p>
        </p:txBody>
      </p:sp>
      <p:sp>
        <p:nvSpPr>
          <p:cNvPr id="588" name="Google Shape;588;p36"/>
          <p:cNvSpPr txBox="1"/>
          <p:nvPr/>
        </p:nvSpPr>
        <p:spPr>
          <a:xfrm>
            <a:off x="2065841" y="455744"/>
            <a:ext cx="58166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00">
                <a:latin typeface="Arial"/>
                <a:ea typeface="Arial"/>
                <a:cs typeface="Arial"/>
                <a:sym typeface="Arial"/>
              </a:rPr>
              <a:t>Persiapan</a:t>
            </a:r>
            <a:endParaRPr sz="1000">
              <a:latin typeface="Arial"/>
              <a:ea typeface="Arial"/>
              <a:cs typeface="Arial"/>
              <a:sym typeface="Arial"/>
            </a:endParaRPr>
          </a:p>
        </p:txBody>
      </p:sp>
      <p:sp>
        <p:nvSpPr>
          <p:cNvPr id="589" name="Google Shape;589;p36"/>
          <p:cNvSpPr txBox="1"/>
          <p:nvPr/>
        </p:nvSpPr>
        <p:spPr>
          <a:xfrm>
            <a:off x="2199229" y="735143"/>
            <a:ext cx="3917950" cy="635000"/>
          </a:xfrm>
          <a:prstGeom prst="rect">
            <a:avLst/>
          </a:prstGeom>
          <a:noFill/>
          <a:ln>
            <a:noFill/>
          </a:ln>
        </p:spPr>
        <p:txBody>
          <a:bodyPr anchorCtr="0" anchor="t" bIns="0" lIns="0" spcFirstLastPara="1" rIns="0" wrap="square" tIns="12700">
            <a:spAutoFit/>
          </a:bodyPr>
          <a:lstStyle/>
          <a:p>
            <a:pPr indent="-323850" lvl="0" marL="335915" marR="5080" rtl="0" algn="l">
              <a:lnSpc>
                <a:spcPct val="100000"/>
              </a:lnSpc>
              <a:spcBef>
                <a:spcPts val="0"/>
              </a:spcBef>
              <a:spcAft>
                <a:spcPts val="0"/>
              </a:spcAft>
              <a:buNone/>
            </a:pPr>
            <a:r>
              <a:rPr lang="en-US" sz="1000">
                <a:latin typeface="Arial"/>
                <a:ea typeface="Arial"/>
                <a:cs typeface="Arial"/>
                <a:sym typeface="Arial"/>
              </a:rPr>
              <a:t>1.	Guru mempersiapkan bentuk-bentuk aksi yang dapat dilakukan  oleh peserta didik, misalnya merancang drama pertunjukan,  poster, membuat lagu, membuat video, membuat galeri foto,  membuat komik, atau membuat produk</a:t>
            </a:r>
            <a:endParaRPr sz="1000">
              <a:latin typeface="Arial"/>
              <a:ea typeface="Arial"/>
              <a:cs typeface="Arial"/>
              <a:sym typeface="Arial"/>
            </a:endParaRPr>
          </a:p>
        </p:txBody>
      </p:sp>
      <p:sp>
        <p:nvSpPr>
          <p:cNvPr id="590" name="Google Shape;590;p36"/>
          <p:cNvSpPr txBox="1"/>
          <p:nvPr/>
        </p:nvSpPr>
        <p:spPr>
          <a:xfrm>
            <a:off x="2065841" y="1471745"/>
            <a:ext cx="72136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00">
                <a:latin typeface="Arial"/>
                <a:ea typeface="Arial"/>
                <a:cs typeface="Arial"/>
                <a:sym typeface="Arial"/>
              </a:rPr>
              <a:t>Pelaksanaan</a:t>
            </a:r>
            <a:endParaRPr sz="1000">
              <a:latin typeface="Arial"/>
              <a:ea typeface="Arial"/>
              <a:cs typeface="Arial"/>
              <a:sym typeface="Arial"/>
            </a:endParaRPr>
          </a:p>
        </p:txBody>
      </p:sp>
      <p:sp>
        <p:nvSpPr>
          <p:cNvPr id="591" name="Google Shape;591;p36"/>
          <p:cNvSpPr txBox="1"/>
          <p:nvPr/>
        </p:nvSpPr>
        <p:spPr>
          <a:xfrm>
            <a:off x="2199229" y="1751141"/>
            <a:ext cx="4013835" cy="1651000"/>
          </a:xfrm>
          <a:prstGeom prst="rect">
            <a:avLst/>
          </a:prstGeom>
          <a:noFill/>
          <a:ln>
            <a:noFill/>
          </a:ln>
        </p:spPr>
        <p:txBody>
          <a:bodyPr anchorCtr="0" anchor="t" bIns="0" lIns="0" spcFirstLastPara="1" rIns="0" wrap="square" tIns="12700">
            <a:spAutoFit/>
          </a:bodyPr>
          <a:lstStyle/>
          <a:p>
            <a:pPr indent="-323850" lvl="0" marL="335915" marR="36957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Guru menceritakan bentuk-bentuk aksi atau advokasi yang  pernah dilakukan pemuda di Indonesia ataupun dunia</a:t>
            </a:r>
            <a:endParaRPr sz="1000">
              <a:latin typeface="Arial"/>
              <a:ea typeface="Arial"/>
              <a:cs typeface="Arial"/>
              <a:sym typeface="Arial"/>
            </a:endParaRPr>
          </a:p>
          <a:p>
            <a:pPr indent="-323850" lvl="0" marL="335915" marR="193040" rtl="0" algn="l">
              <a:lnSpc>
                <a:spcPct val="100000"/>
              </a:lnSpc>
              <a:spcBef>
                <a:spcPts val="1000"/>
              </a:spcBef>
              <a:spcAft>
                <a:spcPts val="0"/>
              </a:spcAft>
              <a:buSzPts val="1000"/>
              <a:buFont typeface="Arial"/>
              <a:buAutoNum type="arabicPeriod"/>
            </a:pPr>
            <a:r>
              <a:rPr lang="en-US" sz="1000">
                <a:latin typeface="Arial"/>
                <a:ea typeface="Arial"/>
                <a:cs typeface="Arial"/>
                <a:sym typeface="Arial"/>
              </a:rPr>
              <a:t>Guru meminta peserta didik untuk mengumpulkan ide aksi  sebanyak-banyaknya dalam upaya melestarikan kearifan lokal  dengan cara yang paling mungkin ia lakukan berdasarkan  kemampuan kelompok</a:t>
            </a:r>
            <a:endParaRPr sz="1000">
              <a:latin typeface="Arial"/>
              <a:ea typeface="Arial"/>
              <a:cs typeface="Arial"/>
              <a:sym typeface="Arial"/>
            </a:endParaRPr>
          </a:p>
          <a:p>
            <a:pPr indent="-323850" lvl="0" marL="335915" marR="5080" rtl="0" algn="just">
              <a:lnSpc>
                <a:spcPct val="100000"/>
              </a:lnSpc>
              <a:spcBef>
                <a:spcPts val="1000"/>
              </a:spcBef>
              <a:spcAft>
                <a:spcPts val="0"/>
              </a:spcAft>
              <a:buSzPts val="1000"/>
              <a:buFont typeface="Arial"/>
              <a:buAutoNum type="arabicPeriod"/>
            </a:pPr>
            <a:r>
              <a:rPr lang="en-US" sz="1000">
                <a:latin typeface="Arial"/>
                <a:ea typeface="Arial"/>
                <a:cs typeface="Arial"/>
                <a:sym typeface="Arial"/>
              </a:rPr>
              <a:t>Peserta didik melakukan voting terhadap ide-ide yang dihasilkan  dan memilih 1-2 ide aksi yang paling mungkin diwujudkan dalam  1 bulan ke depan</a:t>
            </a:r>
            <a:endParaRPr sz="1000">
              <a:latin typeface="Arial"/>
              <a:ea typeface="Arial"/>
              <a:cs typeface="Arial"/>
              <a:sym typeface="Arial"/>
            </a:endParaRPr>
          </a:p>
        </p:txBody>
      </p:sp>
      <p:sp>
        <p:nvSpPr>
          <p:cNvPr id="592" name="Google Shape;592;p36"/>
          <p:cNvSpPr txBox="1"/>
          <p:nvPr/>
        </p:nvSpPr>
        <p:spPr>
          <a:xfrm>
            <a:off x="6487962" y="311599"/>
            <a:ext cx="2204085" cy="1724025"/>
          </a:xfrm>
          <a:prstGeom prst="rect">
            <a:avLst/>
          </a:prstGeom>
          <a:solidFill>
            <a:srgbClr val="EFEFEF"/>
          </a:solidFill>
          <a:ln>
            <a:noFill/>
          </a:ln>
        </p:spPr>
        <p:txBody>
          <a:bodyPr anchorCtr="0" anchor="t" bIns="0" lIns="0" spcFirstLastPara="1" rIns="0" wrap="square" tIns="80625">
            <a:spAutoFit/>
          </a:bodyPr>
          <a:lstStyle/>
          <a:p>
            <a:pPr indent="0" lvl="0" marL="85090" marR="0" rtl="0" algn="l">
              <a:lnSpc>
                <a:spcPct val="100000"/>
              </a:lnSpc>
              <a:spcBef>
                <a:spcPts val="0"/>
              </a:spcBef>
              <a:spcAft>
                <a:spcPts val="0"/>
              </a:spcAft>
              <a:buNone/>
            </a:pPr>
            <a:r>
              <a:rPr b="1" lang="en-US" sz="1000">
                <a:latin typeface="Times New Roman"/>
                <a:ea typeface="Times New Roman"/>
                <a:cs typeface="Times New Roman"/>
                <a:sym typeface="Times New Roman"/>
              </a:rPr>
              <a:t>Objektif:</a:t>
            </a:r>
            <a:endParaRPr sz="1000">
              <a:latin typeface="Times New Roman"/>
              <a:ea typeface="Times New Roman"/>
              <a:cs typeface="Times New Roman"/>
              <a:sym typeface="Times New Roman"/>
            </a:endParaRPr>
          </a:p>
          <a:p>
            <a:pPr indent="-276225" lvl="0" marL="542290" marR="97790" rtl="0" algn="l">
              <a:lnSpc>
                <a:spcPct val="100000"/>
              </a:lnSpc>
              <a:spcBef>
                <a:spcPts val="0"/>
              </a:spcBef>
              <a:spcAft>
                <a:spcPts val="0"/>
              </a:spcAft>
              <a:buNone/>
            </a:pPr>
            <a:r>
              <a:rPr lang="en-US" sz="1000">
                <a:latin typeface="Arial"/>
                <a:ea typeface="Arial"/>
                <a:cs typeface="Arial"/>
                <a:sym typeface="Arial"/>
              </a:rPr>
              <a:t>-	peserta didik mampu  menyadari/menentukan  aksi apa yang paling  mungkin ia lakukan saat ini  dengan melihat potensi diri  dan kelompok (aksi  tersebut mendukung  harapan/kondisi idealnya  terwujud)</a:t>
            </a:r>
            <a:endParaRPr sz="1000">
              <a:latin typeface="Arial"/>
              <a:ea typeface="Arial"/>
              <a:cs typeface="Arial"/>
              <a:sym typeface="Arial"/>
            </a:endParaRPr>
          </a:p>
        </p:txBody>
      </p:sp>
      <p:sp>
        <p:nvSpPr>
          <p:cNvPr id="593" name="Google Shape;593;p36"/>
          <p:cNvSpPr/>
          <p:nvPr/>
        </p:nvSpPr>
        <p:spPr>
          <a:xfrm>
            <a:off x="309574" y="3660992"/>
            <a:ext cx="2051970" cy="136797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94" name="Google Shape;594;p36"/>
          <p:cNvSpPr/>
          <p:nvPr/>
        </p:nvSpPr>
        <p:spPr>
          <a:xfrm>
            <a:off x="6487962" y="2116120"/>
            <a:ext cx="2204085" cy="2940050"/>
          </a:xfrm>
          <a:custGeom>
            <a:rect b="b" l="l" r="r" t="t"/>
            <a:pathLst>
              <a:path extrusionOk="0" h="2940050" w="2204084">
                <a:moveTo>
                  <a:pt x="2203495" y="2939994"/>
                </a:moveTo>
                <a:lnTo>
                  <a:pt x="0" y="2939994"/>
                </a:lnTo>
                <a:lnTo>
                  <a:pt x="0" y="0"/>
                </a:lnTo>
                <a:lnTo>
                  <a:pt x="2203495" y="0"/>
                </a:lnTo>
                <a:lnTo>
                  <a:pt x="2203495" y="2939994"/>
                </a:lnTo>
                <a:close/>
              </a:path>
            </a:pathLst>
          </a:custGeom>
          <a:solidFill>
            <a:srgbClr val="EFEFE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95" name="Google Shape;595;p36"/>
          <p:cNvSpPr txBox="1"/>
          <p:nvPr/>
        </p:nvSpPr>
        <p:spPr>
          <a:xfrm>
            <a:off x="6560984" y="2184062"/>
            <a:ext cx="2040889" cy="2006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Referensi:</a:t>
            </a:r>
            <a:endParaRPr sz="1000">
              <a:latin typeface="Times New Roman"/>
              <a:ea typeface="Times New Roman"/>
              <a:cs typeface="Times New Roman"/>
              <a:sym typeface="Times New Roman"/>
            </a:endParaRPr>
          </a:p>
          <a:p>
            <a:pPr indent="0" lvl="0" marL="12700" marR="5080" rtl="0" algn="l">
              <a:lnSpc>
                <a:spcPct val="100000"/>
              </a:lnSpc>
              <a:spcBef>
                <a:spcPts val="1200"/>
              </a:spcBef>
              <a:spcAft>
                <a:spcPts val="0"/>
              </a:spcAft>
              <a:buNone/>
            </a:pPr>
            <a:r>
              <a:rPr lang="en-US" sz="1000">
                <a:latin typeface="Arial"/>
                <a:ea typeface="Arial"/>
                <a:cs typeface="Arial"/>
                <a:sym typeface="Arial"/>
              </a:rPr>
              <a:t>Melati dan Isabel Wijsen:  </a:t>
            </a:r>
            <a:r>
              <a:rPr lang="en-US" sz="1000">
                <a:solidFill>
                  <a:srgbClr val="333333"/>
                </a:solidFill>
                <a:latin typeface="Arial"/>
                <a:ea typeface="Arial"/>
                <a:cs typeface="Arial"/>
                <a:sym typeface="Arial"/>
              </a:rPr>
              <a:t>menggagas gerakan Selamat  Tinggal Kantong Plastik (</a:t>
            </a:r>
            <a:r>
              <a:rPr i="1" lang="en-US" sz="1000">
                <a:solidFill>
                  <a:srgbClr val="333333"/>
                </a:solidFill>
                <a:latin typeface="Times New Roman"/>
                <a:ea typeface="Times New Roman"/>
                <a:cs typeface="Times New Roman"/>
                <a:sym typeface="Times New Roman"/>
              </a:rPr>
              <a:t>Bye Bye  Plastic Bags</a:t>
            </a:r>
            <a:r>
              <a:rPr lang="en-US" sz="1000">
                <a:solidFill>
                  <a:srgbClr val="333333"/>
                </a:solidFill>
                <a:latin typeface="Arial"/>
                <a:ea typeface="Arial"/>
                <a:cs typeface="Arial"/>
                <a:sym typeface="Arial"/>
              </a:rPr>
              <a:t>) pada 2013  </a:t>
            </a:r>
            <a:r>
              <a:rPr lang="en-US" sz="1000" u="sng">
                <a:solidFill>
                  <a:srgbClr val="1C3677"/>
                </a:solidFill>
                <a:latin typeface="Arial"/>
                <a:ea typeface="Arial"/>
                <a:cs typeface="Arial"/>
                <a:sym typeface="Arial"/>
                <a:hlinkClick r:id="rId4">
                  <a:extLst>
                    <a:ext uri="{A12FA001-AC4F-418D-AE19-62706E023703}">
                      <ahyp:hlinkClr val="tx"/>
                    </a:ext>
                  </a:extLst>
                </a:hlinkClick>
              </a:rPr>
              <a:t>http://www.byebyeplasticbags.org/te </a:t>
            </a:r>
            <a:r>
              <a:rPr lang="en-US" sz="1000">
                <a:solidFill>
                  <a:srgbClr val="1C3677"/>
                </a:solidFill>
                <a:latin typeface="Arial"/>
                <a:ea typeface="Arial"/>
                <a:cs typeface="Arial"/>
                <a:sym typeface="Arial"/>
              </a:rPr>
              <a:t> </a:t>
            </a:r>
            <a:r>
              <a:rPr lang="en-US" sz="1000" u="sng">
                <a:solidFill>
                  <a:srgbClr val="1C3677"/>
                </a:solidFill>
                <a:latin typeface="Arial"/>
                <a:ea typeface="Arial"/>
                <a:cs typeface="Arial"/>
                <a:sym typeface="Arial"/>
                <a:hlinkClick r:id="rId5">
                  <a:extLst>
                    <a:ext uri="{A12FA001-AC4F-418D-AE19-62706E023703}">
                      <ahyp:hlinkClr val="tx"/>
                    </a:ext>
                  </a:extLst>
                </a:hlinkClick>
              </a:rPr>
              <a:t>am/</a:t>
            </a:r>
            <a:endParaRPr sz="1000">
              <a:latin typeface="Arial"/>
              <a:ea typeface="Arial"/>
              <a:cs typeface="Arial"/>
              <a:sym typeface="Arial"/>
            </a:endParaRPr>
          </a:p>
          <a:p>
            <a:pPr indent="0" lvl="0" marL="12700" marR="135255" rtl="0" algn="l">
              <a:lnSpc>
                <a:spcPct val="100000"/>
              </a:lnSpc>
              <a:spcBef>
                <a:spcPts val="1200"/>
              </a:spcBef>
              <a:spcAft>
                <a:spcPts val="0"/>
              </a:spcAft>
              <a:buNone/>
            </a:pPr>
            <a:r>
              <a:rPr lang="en-US" sz="1000">
                <a:solidFill>
                  <a:srgbClr val="242424"/>
                </a:solidFill>
                <a:latin typeface="Arial"/>
                <a:ea typeface="Arial"/>
                <a:cs typeface="Arial"/>
                <a:sym typeface="Arial"/>
              </a:rPr>
              <a:t>Greta Thunberg memulai  aktivismenya seorang diri dengan  melakukan aksi protes di depan  gedung parlemen Swedia.</a:t>
            </a:r>
            <a:endParaRPr sz="1000">
              <a:latin typeface="Arial"/>
              <a:ea typeface="Arial"/>
              <a:cs typeface="Arial"/>
              <a:sym typeface="Arial"/>
            </a:endParaRPr>
          </a:p>
        </p:txBody>
      </p:sp>
      <p:sp>
        <p:nvSpPr>
          <p:cNvPr id="596" name="Google Shape;596;p36"/>
          <p:cNvSpPr txBox="1"/>
          <p:nvPr/>
        </p:nvSpPr>
        <p:spPr>
          <a:xfrm>
            <a:off x="6560984" y="4363377"/>
            <a:ext cx="2000885" cy="574040"/>
          </a:xfrm>
          <a:prstGeom prst="rect">
            <a:avLst/>
          </a:prstGeom>
          <a:noFill/>
          <a:ln>
            <a:noFill/>
          </a:ln>
        </p:spPr>
        <p:txBody>
          <a:bodyPr anchorCtr="0" anchor="t" bIns="0" lIns="0" spcFirstLastPara="1" rIns="0" wrap="square" tIns="12700">
            <a:spAutoFit/>
          </a:bodyPr>
          <a:lstStyle/>
          <a:p>
            <a:pPr indent="0" lvl="0" marL="12700" marR="5080" rtl="0" algn="l">
              <a:lnSpc>
                <a:spcPct val="120000"/>
              </a:lnSpc>
              <a:spcBef>
                <a:spcPts val="0"/>
              </a:spcBef>
              <a:spcAft>
                <a:spcPts val="0"/>
              </a:spcAft>
              <a:buNone/>
            </a:pPr>
            <a:r>
              <a:rPr lang="en-US" sz="1000">
                <a:latin typeface="Arial"/>
                <a:ea typeface="Arial"/>
                <a:cs typeface="Arial"/>
                <a:sym typeface="Arial"/>
              </a:rPr>
              <a:t>Daﬀa Farros Oktoviarto, anak kecil  yang menghadang pemotor yang  melintas di trotoar.</a:t>
            </a:r>
            <a:endParaRPr sz="1000">
              <a:latin typeface="Arial"/>
              <a:ea typeface="Arial"/>
              <a:cs typeface="Arial"/>
              <a:sym typeface="Arial"/>
            </a:endParaRPr>
          </a:p>
        </p:txBody>
      </p:sp>
      <p:sp>
        <p:nvSpPr>
          <p:cNvPr id="597" name="Google Shape;597;p36"/>
          <p:cNvSpPr/>
          <p:nvPr/>
        </p:nvSpPr>
        <p:spPr>
          <a:xfrm>
            <a:off x="2431050" y="3660992"/>
            <a:ext cx="2054365" cy="1367972"/>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98" name="Google Shape;598;p36"/>
          <p:cNvSpPr/>
          <p:nvPr/>
        </p:nvSpPr>
        <p:spPr>
          <a:xfrm>
            <a:off x="4554915" y="3660992"/>
            <a:ext cx="1828021" cy="1367972"/>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02" name="Shape 602"/>
        <p:cNvGrpSpPr/>
        <p:nvPr/>
      </p:nvGrpSpPr>
      <p:grpSpPr>
        <a:xfrm>
          <a:off x="0" y="0"/>
          <a:ext cx="0" cy="0"/>
          <a:chOff x="0" y="0"/>
          <a:chExt cx="0" cy="0"/>
        </a:xfrm>
      </p:grpSpPr>
      <p:sp>
        <p:nvSpPr>
          <p:cNvPr id="603" name="Google Shape;603;p37"/>
          <p:cNvSpPr/>
          <p:nvPr/>
        </p:nvSpPr>
        <p:spPr>
          <a:xfrm>
            <a:off x="461974" y="387799"/>
            <a:ext cx="1368425" cy="3509645"/>
          </a:xfrm>
          <a:custGeom>
            <a:rect b="b" l="l" r="r" t="t"/>
            <a:pathLst>
              <a:path extrusionOk="0" h="3509645" w="1368425">
                <a:moveTo>
                  <a:pt x="1368297" y="3509392"/>
                </a:moveTo>
                <a:lnTo>
                  <a:pt x="0" y="3509392"/>
                </a:lnTo>
                <a:lnTo>
                  <a:pt x="0" y="0"/>
                </a:lnTo>
                <a:lnTo>
                  <a:pt x="1368297" y="0"/>
                </a:lnTo>
                <a:lnTo>
                  <a:pt x="1368297" y="3509392"/>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04" name="Google Shape;604;p37"/>
          <p:cNvSpPr txBox="1"/>
          <p:nvPr>
            <p:ph type="title"/>
          </p:nvPr>
        </p:nvSpPr>
        <p:spPr>
          <a:xfrm>
            <a:off x="547698" y="445584"/>
            <a:ext cx="542290" cy="482600"/>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None/>
            </a:pPr>
            <a:r>
              <a:rPr lang="en-US"/>
              <a:t>12.</a:t>
            </a:r>
            <a:endParaRPr/>
          </a:p>
        </p:txBody>
      </p:sp>
      <p:sp>
        <p:nvSpPr>
          <p:cNvPr id="605" name="Google Shape;605;p37"/>
          <p:cNvSpPr txBox="1"/>
          <p:nvPr/>
        </p:nvSpPr>
        <p:spPr>
          <a:xfrm>
            <a:off x="547698" y="908879"/>
            <a:ext cx="1188720" cy="2863215"/>
          </a:xfrm>
          <a:prstGeom prst="rect">
            <a:avLst/>
          </a:prstGeom>
          <a:noFill/>
          <a:ln>
            <a:noFill/>
          </a:ln>
        </p:spPr>
        <p:txBody>
          <a:bodyPr anchorCtr="0" anchor="t" bIns="0" lIns="0" spcFirstLastPara="1" rIns="0" wrap="square" tIns="12700">
            <a:spAutoFit/>
          </a:bodyPr>
          <a:lstStyle/>
          <a:p>
            <a:pPr indent="0" lvl="0" marL="0" marR="128904" rtl="0" algn="l">
              <a:lnSpc>
                <a:spcPct val="100000"/>
              </a:lnSpc>
              <a:spcBef>
                <a:spcPts val="0"/>
              </a:spcBef>
              <a:spcAft>
                <a:spcPts val="0"/>
              </a:spcAft>
              <a:buNone/>
            </a:pPr>
            <a:r>
              <a:rPr b="1" lang="en-US" sz="1800">
                <a:solidFill>
                  <a:srgbClr val="EFEFEF"/>
                </a:solidFill>
                <a:latin typeface="Times New Roman"/>
                <a:ea typeface="Times New Roman"/>
                <a:cs typeface="Times New Roman"/>
                <a:sym typeface="Times New Roman"/>
              </a:rPr>
              <a:t>Lestari  Budaya  Lokalku:  Persiapan  Aksi</a:t>
            </a:r>
            <a:endParaRPr sz="1800">
              <a:latin typeface="Times New Roman"/>
              <a:ea typeface="Times New Roman"/>
              <a:cs typeface="Times New Roman"/>
              <a:sym typeface="Times New Roman"/>
            </a:endParaRPr>
          </a:p>
          <a:p>
            <a:pPr indent="0" lvl="0" marL="0" marR="0" rtl="0" algn="l">
              <a:lnSpc>
                <a:spcPct val="100000"/>
              </a:lnSpc>
              <a:spcBef>
                <a:spcPts val="1460"/>
              </a:spcBef>
              <a:spcAft>
                <a:spcPts val="0"/>
              </a:spcAft>
              <a:buNone/>
            </a:pPr>
            <a:r>
              <a:rPr b="1" lang="en-US" sz="1200">
                <a:solidFill>
                  <a:srgbClr val="EFEFEF"/>
                </a:solidFill>
                <a:latin typeface="Times New Roman"/>
                <a:ea typeface="Times New Roman"/>
                <a:cs typeface="Times New Roman"/>
                <a:sym typeface="Times New Roman"/>
              </a:rPr>
              <a:t>Waktu: 90 menit</a:t>
            </a:r>
            <a:endParaRPr sz="12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 2 JP</a:t>
            </a:r>
            <a:endParaRPr sz="1200">
              <a:latin typeface="Times New Roman"/>
              <a:ea typeface="Times New Roman"/>
              <a:cs typeface="Times New Roman"/>
              <a:sym typeface="Times New Roman"/>
            </a:endParaRPr>
          </a:p>
          <a:p>
            <a:pPr indent="0" lvl="0" marL="0" marR="152400" rtl="0" algn="l">
              <a:lnSpc>
                <a:spcPct val="100000"/>
              </a:lnSpc>
              <a:spcBef>
                <a:spcPts val="1440"/>
              </a:spcBef>
              <a:spcAft>
                <a:spcPts val="0"/>
              </a:spcAft>
              <a:buNone/>
            </a:pPr>
            <a:r>
              <a:rPr b="1" lang="en-US" sz="1200">
                <a:solidFill>
                  <a:srgbClr val="EFEFEF"/>
                </a:solidFill>
                <a:latin typeface="Times New Roman"/>
                <a:ea typeface="Times New Roman"/>
                <a:cs typeface="Times New Roman"/>
                <a:sym typeface="Times New Roman"/>
              </a:rPr>
              <a:t>Peran Guru:  </a:t>
            </a:r>
            <a:r>
              <a:rPr lang="en-US" sz="1200">
                <a:solidFill>
                  <a:srgbClr val="EFEFEF"/>
                </a:solidFill>
                <a:latin typeface="Arial"/>
                <a:ea typeface="Arial"/>
                <a:cs typeface="Arial"/>
                <a:sym typeface="Arial"/>
              </a:rPr>
              <a:t>Fasilitator dan  Monitor  Kemajuan Aksi</a:t>
            </a:r>
            <a:endParaRPr sz="1200">
              <a:latin typeface="Arial"/>
              <a:ea typeface="Arial"/>
              <a:cs typeface="Arial"/>
              <a:sym typeface="Arial"/>
            </a:endParaRPr>
          </a:p>
        </p:txBody>
      </p:sp>
      <p:sp>
        <p:nvSpPr>
          <p:cNvPr id="606" name="Google Shape;606;p37"/>
          <p:cNvSpPr txBox="1"/>
          <p:nvPr/>
        </p:nvSpPr>
        <p:spPr>
          <a:xfrm>
            <a:off x="2065841" y="455744"/>
            <a:ext cx="76327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Pelaksanaan</a:t>
            </a:r>
            <a:endParaRPr sz="1000">
              <a:latin typeface="Times New Roman"/>
              <a:ea typeface="Times New Roman"/>
              <a:cs typeface="Times New Roman"/>
              <a:sym typeface="Times New Roman"/>
            </a:endParaRPr>
          </a:p>
        </p:txBody>
      </p:sp>
      <p:sp>
        <p:nvSpPr>
          <p:cNvPr id="607" name="Google Shape;607;p37"/>
          <p:cNvSpPr txBox="1"/>
          <p:nvPr/>
        </p:nvSpPr>
        <p:spPr>
          <a:xfrm>
            <a:off x="2199229" y="735143"/>
            <a:ext cx="3531870" cy="330200"/>
          </a:xfrm>
          <a:prstGeom prst="rect">
            <a:avLst/>
          </a:prstGeom>
          <a:noFill/>
          <a:ln>
            <a:noFill/>
          </a:ln>
        </p:spPr>
        <p:txBody>
          <a:bodyPr anchorCtr="0" anchor="t" bIns="0" lIns="0" spcFirstLastPara="1" rIns="0" wrap="square" tIns="12700">
            <a:spAutoFit/>
          </a:bodyPr>
          <a:lstStyle/>
          <a:p>
            <a:pPr indent="-323850" lvl="0" marL="335915" marR="5080" rtl="0" algn="l">
              <a:lnSpc>
                <a:spcPct val="100000"/>
              </a:lnSpc>
              <a:spcBef>
                <a:spcPts val="0"/>
              </a:spcBef>
              <a:spcAft>
                <a:spcPts val="0"/>
              </a:spcAft>
              <a:buNone/>
            </a:pPr>
            <a:r>
              <a:rPr lang="en-US" sz="1000">
                <a:latin typeface="Arial"/>
                <a:ea typeface="Arial"/>
                <a:cs typeface="Arial"/>
                <a:sym typeface="Arial"/>
              </a:rPr>
              <a:t>1.	Guru mengajak peserta didik untuk mempersiapkan aksi  pelestarian budaya lokal dengan mempertimbangkan:</a:t>
            </a:r>
            <a:endParaRPr sz="1000">
              <a:latin typeface="Arial"/>
              <a:ea typeface="Arial"/>
              <a:cs typeface="Arial"/>
              <a:sym typeface="Arial"/>
            </a:endParaRPr>
          </a:p>
        </p:txBody>
      </p:sp>
      <p:sp>
        <p:nvSpPr>
          <p:cNvPr id="608" name="Google Shape;608;p37"/>
          <p:cNvSpPr txBox="1"/>
          <p:nvPr/>
        </p:nvSpPr>
        <p:spPr>
          <a:xfrm>
            <a:off x="2650080" y="1166943"/>
            <a:ext cx="3347085" cy="736600"/>
          </a:xfrm>
          <a:prstGeom prst="rect">
            <a:avLst/>
          </a:prstGeom>
          <a:noFill/>
          <a:ln>
            <a:noFill/>
          </a:ln>
        </p:spPr>
        <p:txBody>
          <a:bodyPr anchorCtr="0" anchor="t" bIns="0" lIns="0" spcFirstLastPara="1" rIns="0" wrap="square" tIns="12700">
            <a:spAutoFit/>
          </a:bodyPr>
          <a:lstStyle/>
          <a:p>
            <a:pPr indent="-322580" lvl="0" marL="342265" marR="0" rtl="0" algn="l">
              <a:lnSpc>
                <a:spcPct val="100000"/>
              </a:lnSpc>
              <a:spcBef>
                <a:spcPts val="0"/>
              </a:spcBef>
              <a:spcAft>
                <a:spcPts val="0"/>
              </a:spcAft>
              <a:buSzPts val="1000"/>
              <a:buFont typeface="Arial"/>
              <a:buAutoNum type="alphaLcPeriod"/>
            </a:pPr>
            <a:r>
              <a:rPr lang="en-US" sz="1000">
                <a:latin typeface="Arial"/>
                <a:ea typeface="Arial"/>
                <a:cs typeface="Arial"/>
                <a:sym typeface="Arial"/>
              </a:rPr>
              <a:t>Bahan atau alat yang diperlukan (jika ada)</a:t>
            </a:r>
            <a:endParaRPr sz="1000">
              <a:latin typeface="Arial"/>
              <a:ea typeface="Arial"/>
              <a:cs typeface="Arial"/>
              <a:sym typeface="Arial"/>
            </a:endParaRPr>
          </a:p>
          <a:p>
            <a:pPr indent="-330200" lvl="0" marL="342265" marR="0" rtl="0" algn="l">
              <a:lnSpc>
                <a:spcPct val="100000"/>
              </a:lnSpc>
              <a:spcBef>
                <a:spcPts val="1000"/>
              </a:spcBef>
              <a:spcAft>
                <a:spcPts val="0"/>
              </a:spcAft>
              <a:buSzPts val="1000"/>
              <a:buFont typeface="Arial"/>
              <a:buAutoNum type="alphaLcPeriod"/>
            </a:pPr>
            <a:r>
              <a:rPr lang="en-US" sz="1000">
                <a:latin typeface="Arial"/>
                <a:ea typeface="Arial"/>
                <a:cs typeface="Arial"/>
                <a:sym typeface="Arial"/>
              </a:rPr>
              <a:t>Rancangan strategi aksi pelestarian kebudayaan lokal</a:t>
            </a:r>
            <a:endParaRPr sz="1000">
              <a:latin typeface="Arial"/>
              <a:ea typeface="Arial"/>
              <a:cs typeface="Arial"/>
              <a:sym typeface="Arial"/>
            </a:endParaRPr>
          </a:p>
          <a:p>
            <a:pPr indent="-320040" lvl="0" marL="342265" marR="0" rtl="0" algn="l">
              <a:lnSpc>
                <a:spcPct val="100000"/>
              </a:lnSpc>
              <a:spcBef>
                <a:spcPts val="1000"/>
              </a:spcBef>
              <a:spcAft>
                <a:spcPts val="0"/>
              </a:spcAft>
              <a:buSzPts val="1000"/>
              <a:buFont typeface="Arial"/>
              <a:buAutoNum type="alphaLcPeriod"/>
            </a:pPr>
            <a:r>
              <a:rPr lang="en-US" sz="1000">
                <a:latin typeface="Arial"/>
                <a:ea typeface="Arial"/>
                <a:cs typeface="Arial"/>
                <a:sym typeface="Arial"/>
              </a:rPr>
              <a:t>Lama waktu yang dibutuhkan</a:t>
            </a:r>
            <a:endParaRPr sz="1000">
              <a:latin typeface="Arial"/>
              <a:ea typeface="Arial"/>
              <a:cs typeface="Arial"/>
              <a:sym typeface="Arial"/>
            </a:endParaRPr>
          </a:p>
        </p:txBody>
      </p:sp>
      <p:sp>
        <p:nvSpPr>
          <p:cNvPr id="609" name="Google Shape;609;p37"/>
          <p:cNvSpPr txBox="1"/>
          <p:nvPr/>
        </p:nvSpPr>
        <p:spPr>
          <a:xfrm>
            <a:off x="2199229" y="2005144"/>
            <a:ext cx="4030345" cy="330200"/>
          </a:xfrm>
          <a:prstGeom prst="rect">
            <a:avLst/>
          </a:prstGeom>
          <a:noFill/>
          <a:ln>
            <a:noFill/>
          </a:ln>
        </p:spPr>
        <p:txBody>
          <a:bodyPr anchorCtr="0" anchor="t" bIns="0" lIns="0" spcFirstLastPara="1" rIns="0" wrap="square" tIns="12700">
            <a:spAutoFit/>
          </a:bodyPr>
          <a:lstStyle/>
          <a:p>
            <a:pPr indent="-323850" lvl="0" marL="335915" marR="5080" rtl="0" algn="l">
              <a:lnSpc>
                <a:spcPct val="100000"/>
              </a:lnSpc>
              <a:spcBef>
                <a:spcPts val="0"/>
              </a:spcBef>
              <a:spcAft>
                <a:spcPts val="0"/>
              </a:spcAft>
              <a:buNone/>
            </a:pPr>
            <a:r>
              <a:rPr lang="en-US" sz="1000">
                <a:latin typeface="Arial"/>
                <a:ea typeface="Arial"/>
                <a:cs typeface="Arial"/>
                <a:sym typeface="Arial"/>
              </a:rPr>
              <a:t>2.	Peserta didik diajak untuk membuat kesepakatan akan rancangan  tahapan pengerjaan dan timeline aksi</a:t>
            </a:r>
            <a:endParaRPr sz="1000">
              <a:latin typeface="Arial"/>
              <a:ea typeface="Arial"/>
              <a:cs typeface="Arial"/>
              <a:sym typeface="Arial"/>
            </a:endParaRPr>
          </a:p>
        </p:txBody>
      </p:sp>
      <p:sp>
        <p:nvSpPr>
          <p:cNvPr id="610" name="Google Shape;610;p37"/>
          <p:cNvSpPr txBox="1"/>
          <p:nvPr/>
        </p:nvSpPr>
        <p:spPr>
          <a:xfrm>
            <a:off x="2065841" y="2436940"/>
            <a:ext cx="4135120" cy="762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Tugas</a:t>
            </a:r>
            <a:endParaRPr sz="1000">
              <a:latin typeface="Times New Roman"/>
              <a:ea typeface="Times New Roman"/>
              <a:cs typeface="Times New Roman"/>
              <a:sym typeface="Times New Roman"/>
            </a:endParaRPr>
          </a:p>
          <a:p>
            <a:pPr indent="0" lvl="0" marL="12700" marR="5080" rtl="0" algn="l">
              <a:lnSpc>
                <a:spcPct val="100000"/>
              </a:lnSpc>
              <a:spcBef>
                <a:spcPts val="1000"/>
              </a:spcBef>
              <a:spcAft>
                <a:spcPts val="0"/>
              </a:spcAft>
              <a:buNone/>
            </a:pPr>
            <a:r>
              <a:rPr lang="en-US" sz="1000">
                <a:latin typeface="Arial"/>
                <a:ea typeface="Arial"/>
                <a:cs typeface="Arial"/>
                <a:sym typeface="Arial"/>
              </a:rPr>
              <a:t>Peserta didik mengerjakan persiapan aksi pelestarian budaya lokal secara  mandiri dengan teman kelompok, guru bertugas mengecek laju aksi  peserta didik.</a:t>
            </a:r>
            <a:endParaRPr sz="1000">
              <a:latin typeface="Arial"/>
              <a:ea typeface="Arial"/>
              <a:cs typeface="Arial"/>
              <a:sym typeface="Arial"/>
            </a:endParaRPr>
          </a:p>
        </p:txBody>
      </p:sp>
      <p:sp>
        <p:nvSpPr>
          <p:cNvPr id="611" name="Google Shape;611;p37"/>
          <p:cNvSpPr/>
          <p:nvPr/>
        </p:nvSpPr>
        <p:spPr>
          <a:xfrm>
            <a:off x="6487962" y="387799"/>
            <a:ext cx="2204085" cy="2032000"/>
          </a:xfrm>
          <a:custGeom>
            <a:rect b="b" l="l" r="r" t="t"/>
            <a:pathLst>
              <a:path extrusionOk="0" h="2032000" w="2204084">
                <a:moveTo>
                  <a:pt x="2203495" y="2031895"/>
                </a:moveTo>
                <a:lnTo>
                  <a:pt x="0" y="2031895"/>
                </a:lnTo>
                <a:lnTo>
                  <a:pt x="0" y="0"/>
                </a:lnTo>
                <a:lnTo>
                  <a:pt x="2203495" y="0"/>
                </a:lnTo>
                <a:lnTo>
                  <a:pt x="2203495" y="2031895"/>
                </a:lnTo>
                <a:close/>
              </a:path>
            </a:pathLst>
          </a:custGeom>
          <a:solidFill>
            <a:srgbClr val="FFF2C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12" name="Google Shape;612;p37"/>
          <p:cNvSpPr txBox="1"/>
          <p:nvPr/>
        </p:nvSpPr>
        <p:spPr>
          <a:xfrm>
            <a:off x="6573684" y="455744"/>
            <a:ext cx="1026160" cy="17780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1" lang="en-US" sz="1000">
                <a:latin typeface="Times New Roman"/>
                <a:ea typeface="Times New Roman"/>
                <a:cs typeface="Times New Roman"/>
                <a:sym typeface="Times New Roman"/>
              </a:rPr>
              <a:t>Tips untuk Guru:</a:t>
            </a:r>
            <a:endParaRPr sz="1000">
              <a:latin typeface="Times New Roman"/>
              <a:ea typeface="Times New Roman"/>
              <a:cs typeface="Times New Roman"/>
              <a:sym typeface="Times New Roman"/>
            </a:endParaRPr>
          </a:p>
        </p:txBody>
      </p:sp>
      <p:sp>
        <p:nvSpPr>
          <p:cNvPr id="613" name="Google Shape;613;p37"/>
          <p:cNvSpPr txBox="1"/>
          <p:nvPr/>
        </p:nvSpPr>
        <p:spPr>
          <a:xfrm>
            <a:off x="6754678" y="608144"/>
            <a:ext cx="1819910" cy="1549400"/>
          </a:xfrm>
          <a:prstGeom prst="rect">
            <a:avLst/>
          </a:prstGeom>
          <a:noFill/>
          <a:ln>
            <a:noFill/>
          </a:ln>
        </p:spPr>
        <p:txBody>
          <a:bodyPr anchorCtr="0" anchor="t" bIns="0" lIns="0" spcFirstLastPara="1" rIns="0" wrap="square" tIns="12700">
            <a:spAutoFit/>
          </a:bodyPr>
          <a:lstStyle/>
          <a:p>
            <a:pPr indent="-275590" lvl="0" marL="275590" marR="5080" rtl="0" algn="l">
              <a:lnSpc>
                <a:spcPct val="100000"/>
              </a:lnSpc>
              <a:spcBef>
                <a:spcPts val="0"/>
              </a:spcBef>
              <a:spcAft>
                <a:spcPts val="0"/>
              </a:spcAft>
              <a:buNone/>
            </a:pPr>
            <a:r>
              <a:rPr lang="en-US" sz="1000">
                <a:latin typeface="Arial"/>
                <a:ea typeface="Arial"/>
                <a:cs typeface="Arial"/>
                <a:sym typeface="Arial"/>
              </a:rPr>
              <a:t>-	Guru dapat menghadirkan  narasumber terkait atau  memberikan kontak  narasumber (atas  persetujuan narasumber)  jika peserta didik  membutuhkan materi lebih  terkait bentuk kearifan  lokal yang ingin  digaungkan.</a:t>
            </a:r>
            <a:endParaRPr sz="1000">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7" name="Shape 617"/>
        <p:cNvGrpSpPr/>
        <p:nvPr/>
      </p:nvGrpSpPr>
      <p:grpSpPr>
        <a:xfrm>
          <a:off x="0" y="0"/>
          <a:ext cx="0" cy="0"/>
          <a:chOff x="0" y="0"/>
          <a:chExt cx="0" cy="0"/>
        </a:xfrm>
      </p:grpSpPr>
      <p:sp>
        <p:nvSpPr>
          <p:cNvPr id="618" name="Google Shape;618;p38"/>
          <p:cNvSpPr/>
          <p:nvPr/>
        </p:nvSpPr>
        <p:spPr>
          <a:xfrm>
            <a:off x="461974" y="387799"/>
            <a:ext cx="1368425" cy="3324860"/>
          </a:xfrm>
          <a:custGeom>
            <a:rect b="b" l="l" r="r" t="t"/>
            <a:pathLst>
              <a:path extrusionOk="0" h="3324860" w="1368425">
                <a:moveTo>
                  <a:pt x="1368297" y="3324593"/>
                </a:moveTo>
                <a:lnTo>
                  <a:pt x="0" y="3324593"/>
                </a:lnTo>
                <a:lnTo>
                  <a:pt x="0" y="0"/>
                </a:lnTo>
                <a:lnTo>
                  <a:pt x="1368297" y="0"/>
                </a:lnTo>
                <a:lnTo>
                  <a:pt x="1368297" y="3324593"/>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19" name="Google Shape;619;p38"/>
          <p:cNvSpPr txBox="1"/>
          <p:nvPr/>
        </p:nvSpPr>
        <p:spPr>
          <a:xfrm>
            <a:off x="547698" y="445584"/>
            <a:ext cx="542290" cy="48260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1" lang="en-US" sz="3000">
                <a:solidFill>
                  <a:srgbClr val="EFEFEF"/>
                </a:solidFill>
                <a:latin typeface="Times New Roman"/>
                <a:ea typeface="Times New Roman"/>
                <a:cs typeface="Times New Roman"/>
                <a:sym typeface="Times New Roman"/>
              </a:rPr>
              <a:t>13.</a:t>
            </a:r>
            <a:endParaRPr sz="3000">
              <a:latin typeface="Times New Roman"/>
              <a:ea typeface="Times New Roman"/>
              <a:cs typeface="Times New Roman"/>
              <a:sym typeface="Times New Roman"/>
            </a:endParaRPr>
          </a:p>
        </p:txBody>
      </p:sp>
      <p:sp>
        <p:nvSpPr>
          <p:cNvPr id="620" name="Google Shape;620;p38"/>
          <p:cNvSpPr txBox="1"/>
          <p:nvPr/>
        </p:nvSpPr>
        <p:spPr>
          <a:xfrm>
            <a:off x="547698" y="908879"/>
            <a:ext cx="1202690" cy="2680335"/>
          </a:xfrm>
          <a:prstGeom prst="rect">
            <a:avLst/>
          </a:prstGeom>
          <a:noFill/>
          <a:ln>
            <a:noFill/>
          </a:ln>
        </p:spPr>
        <p:txBody>
          <a:bodyPr anchorCtr="0" anchor="t" bIns="0" lIns="0" spcFirstLastPara="1" rIns="0" wrap="square" tIns="12700">
            <a:spAutoFit/>
          </a:bodyPr>
          <a:lstStyle/>
          <a:p>
            <a:pPr indent="0" lvl="0" marL="0" marR="259715" rtl="0" algn="l">
              <a:lnSpc>
                <a:spcPct val="100000"/>
              </a:lnSpc>
              <a:spcBef>
                <a:spcPts val="0"/>
              </a:spcBef>
              <a:spcAft>
                <a:spcPts val="0"/>
              </a:spcAft>
              <a:buNone/>
            </a:pPr>
            <a:r>
              <a:rPr b="1" lang="en-US" sz="1800">
                <a:solidFill>
                  <a:srgbClr val="EFEFEF"/>
                </a:solidFill>
                <a:latin typeface="Times New Roman"/>
                <a:ea typeface="Times New Roman"/>
                <a:cs typeface="Times New Roman"/>
                <a:sym typeface="Times New Roman"/>
              </a:rPr>
              <a:t>Lestari  Budaya  Lokalku:  Simulasi  Aksi</a:t>
            </a:r>
            <a:endParaRPr sz="1800">
              <a:latin typeface="Times New Roman"/>
              <a:ea typeface="Times New Roman"/>
              <a:cs typeface="Times New Roman"/>
              <a:sym typeface="Times New Roman"/>
            </a:endParaRPr>
          </a:p>
          <a:p>
            <a:pPr indent="0" lvl="0" marL="0" marR="0" rtl="0" algn="l">
              <a:lnSpc>
                <a:spcPct val="100000"/>
              </a:lnSpc>
              <a:spcBef>
                <a:spcPts val="1460"/>
              </a:spcBef>
              <a:spcAft>
                <a:spcPts val="0"/>
              </a:spcAft>
              <a:buNone/>
            </a:pPr>
            <a:r>
              <a:rPr b="1" lang="en-US" sz="1200">
                <a:solidFill>
                  <a:srgbClr val="EFEFEF"/>
                </a:solidFill>
                <a:latin typeface="Times New Roman"/>
                <a:ea typeface="Times New Roman"/>
                <a:cs typeface="Times New Roman"/>
                <a:sym typeface="Times New Roman"/>
              </a:rPr>
              <a:t>Waktu: 90 Menit</a:t>
            </a:r>
            <a:endParaRPr sz="12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 2 JP</a:t>
            </a:r>
            <a:endParaRPr sz="1200">
              <a:latin typeface="Times New Roman"/>
              <a:ea typeface="Times New Roman"/>
              <a:cs typeface="Times New Roman"/>
              <a:sym typeface="Times New Roman"/>
            </a:endParaRPr>
          </a:p>
          <a:p>
            <a:pPr indent="0" lvl="0" marL="0" marR="34036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Bahan:  Peran Guru:</a:t>
            </a:r>
            <a:endParaRPr sz="1200">
              <a:latin typeface="Times New Roman"/>
              <a:ea typeface="Times New Roman"/>
              <a:cs typeface="Times New Roman"/>
              <a:sym typeface="Times New Roman"/>
            </a:endParaRPr>
          </a:p>
          <a:p>
            <a:pPr indent="0" lvl="0" marL="0" marR="16129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Fasilitator dan  Moderator</a:t>
            </a:r>
            <a:endParaRPr sz="1200">
              <a:latin typeface="Times New Roman"/>
              <a:ea typeface="Times New Roman"/>
              <a:cs typeface="Times New Roman"/>
              <a:sym typeface="Times New Roman"/>
            </a:endParaRPr>
          </a:p>
        </p:txBody>
      </p:sp>
      <p:sp>
        <p:nvSpPr>
          <p:cNvPr id="621" name="Google Shape;621;p38"/>
          <p:cNvSpPr txBox="1"/>
          <p:nvPr/>
        </p:nvSpPr>
        <p:spPr>
          <a:xfrm>
            <a:off x="2065841" y="455744"/>
            <a:ext cx="76327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Pelaksanaan</a:t>
            </a:r>
            <a:endParaRPr sz="1000">
              <a:latin typeface="Times New Roman"/>
              <a:ea typeface="Times New Roman"/>
              <a:cs typeface="Times New Roman"/>
              <a:sym typeface="Times New Roman"/>
            </a:endParaRPr>
          </a:p>
        </p:txBody>
      </p:sp>
      <p:sp>
        <p:nvSpPr>
          <p:cNvPr id="622" name="Google Shape;622;p38"/>
          <p:cNvSpPr txBox="1"/>
          <p:nvPr/>
        </p:nvSpPr>
        <p:spPr>
          <a:xfrm>
            <a:off x="2199229" y="783403"/>
            <a:ext cx="2895600" cy="2303780"/>
          </a:xfrm>
          <a:prstGeom prst="rect">
            <a:avLst/>
          </a:prstGeom>
          <a:noFill/>
          <a:ln>
            <a:noFill/>
          </a:ln>
        </p:spPr>
        <p:txBody>
          <a:bodyPr anchorCtr="0" anchor="t" bIns="0" lIns="0" spcFirstLastPara="1" rIns="0" wrap="square" tIns="12700">
            <a:spAutoFit/>
          </a:bodyPr>
          <a:lstStyle/>
          <a:p>
            <a:pPr indent="-323850" lvl="0" marL="335915" marR="19050" rtl="0" algn="l">
              <a:lnSpc>
                <a:spcPct val="114999"/>
              </a:lnSpc>
              <a:spcBef>
                <a:spcPts val="0"/>
              </a:spcBef>
              <a:spcAft>
                <a:spcPts val="0"/>
              </a:spcAft>
              <a:buSzPts val="1000"/>
              <a:buFont typeface="Arial"/>
              <a:buAutoNum type="arabicPeriod"/>
            </a:pPr>
            <a:r>
              <a:rPr lang="en-US" sz="1000">
                <a:latin typeface="Arial"/>
                <a:ea typeface="Arial"/>
                <a:cs typeface="Arial"/>
                <a:sym typeface="Arial"/>
              </a:rPr>
              <a:t>Tiap kelompok peserta didik bergantian  melakukan simulasi aksi mereka dan  menjawab pertanyaan yang ditujukan kepada  mereka dalam sesi tanya jawab</a:t>
            </a:r>
            <a:endParaRPr sz="1000">
              <a:latin typeface="Arial"/>
              <a:ea typeface="Arial"/>
              <a:cs typeface="Arial"/>
              <a:sym typeface="Arial"/>
            </a:endParaRPr>
          </a:p>
          <a:p>
            <a:pPr indent="-323850" lvl="0" marL="335915" marR="95250" rtl="0" algn="l">
              <a:lnSpc>
                <a:spcPct val="114999"/>
              </a:lnSpc>
              <a:spcBef>
                <a:spcPts val="0"/>
              </a:spcBef>
              <a:spcAft>
                <a:spcPts val="0"/>
              </a:spcAft>
              <a:buSzPts val="1000"/>
              <a:buFont typeface="Arial"/>
              <a:buAutoNum type="arabicPeriod"/>
            </a:pPr>
            <a:r>
              <a:rPr lang="en-US" sz="1000">
                <a:latin typeface="Arial"/>
                <a:ea typeface="Arial"/>
                <a:cs typeface="Arial"/>
                <a:sym typeface="Arial"/>
              </a:rPr>
              <a:t>Guru memberikan umpan balik tertulis atas  simulasi kelompok di akhir sesi sebagai  bagian dari asesmen formatif (terlampir  contoh umpan balik)</a:t>
            </a:r>
            <a:endParaRPr sz="1000">
              <a:latin typeface="Arial"/>
              <a:ea typeface="Arial"/>
              <a:cs typeface="Arial"/>
              <a:sym typeface="Arial"/>
            </a:endParaRPr>
          </a:p>
          <a:p>
            <a:pPr indent="-323850" lvl="0" marL="335915" marR="102870" rtl="0" algn="l">
              <a:lnSpc>
                <a:spcPct val="114999"/>
              </a:lnSpc>
              <a:spcBef>
                <a:spcPts val="0"/>
              </a:spcBef>
              <a:spcAft>
                <a:spcPts val="0"/>
              </a:spcAft>
              <a:buSzPts val="1000"/>
              <a:buFont typeface="Arial"/>
              <a:buAutoNum type="arabicPeriod"/>
            </a:pPr>
            <a:r>
              <a:rPr lang="en-US" sz="1000">
                <a:latin typeface="Arial"/>
                <a:ea typeface="Arial"/>
                <a:cs typeface="Arial"/>
                <a:sym typeface="Arial"/>
              </a:rPr>
              <a:t>Guru sebagai moderator dapat meminta  setiap kelompok untuk memberikan umpan  balik dari simulasi yang dilakukan</a:t>
            </a:r>
            <a:endParaRPr sz="1000">
              <a:latin typeface="Arial"/>
              <a:ea typeface="Arial"/>
              <a:cs typeface="Arial"/>
              <a:sym typeface="Arial"/>
            </a:endParaRPr>
          </a:p>
          <a:p>
            <a:pPr indent="-323850" lvl="0" marL="335915" marR="5080" rtl="0" algn="l">
              <a:lnSpc>
                <a:spcPct val="114999"/>
              </a:lnSpc>
              <a:spcBef>
                <a:spcPts val="0"/>
              </a:spcBef>
              <a:spcAft>
                <a:spcPts val="0"/>
              </a:spcAft>
              <a:buSzPts val="1000"/>
              <a:buFont typeface="Arial"/>
              <a:buAutoNum type="arabicPeriod"/>
            </a:pPr>
            <a:r>
              <a:rPr lang="en-US" sz="1000">
                <a:latin typeface="Arial"/>
                <a:ea typeface="Arial"/>
                <a:cs typeface="Arial"/>
                <a:sym typeface="Arial"/>
              </a:rPr>
              <a:t>Guru menegaskan kembali bentuk dan fungsi  kearifan lokal yang ingin dilestarikan</a:t>
            </a:r>
            <a:endParaRPr sz="1000">
              <a:latin typeface="Arial"/>
              <a:ea typeface="Arial"/>
              <a:cs typeface="Arial"/>
              <a:sym typeface="Arial"/>
            </a:endParaRPr>
          </a:p>
        </p:txBody>
      </p:sp>
      <p:sp>
        <p:nvSpPr>
          <p:cNvPr id="623" name="Google Shape;623;p38"/>
          <p:cNvSpPr/>
          <p:nvPr/>
        </p:nvSpPr>
        <p:spPr>
          <a:xfrm>
            <a:off x="5525613" y="139799"/>
            <a:ext cx="3469640" cy="4864100"/>
          </a:xfrm>
          <a:custGeom>
            <a:rect b="b" l="l" r="r" t="t"/>
            <a:pathLst>
              <a:path extrusionOk="0" h="4864100" w="3469640">
                <a:moveTo>
                  <a:pt x="3469493" y="4863890"/>
                </a:moveTo>
                <a:lnTo>
                  <a:pt x="0" y="4863890"/>
                </a:lnTo>
                <a:lnTo>
                  <a:pt x="0" y="0"/>
                </a:lnTo>
                <a:lnTo>
                  <a:pt x="3469493" y="0"/>
                </a:lnTo>
                <a:lnTo>
                  <a:pt x="3469493" y="4863890"/>
                </a:lnTo>
                <a:close/>
              </a:path>
            </a:pathLst>
          </a:custGeom>
          <a:solidFill>
            <a:srgbClr val="EFEFE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24" name="Google Shape;624;p38"/>
          <p:cNvSpPr txBox="1"/>
          <p:nvPr/>
        </p:nvSpPr>
        <p:spPr>
          <a:xfrm>
            <a:off x="5598637" y="208760"/>
            <a:ext cx="3250565" cy="112268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800">
                <a:latin typeface="Times New Roman"/>
                <a:ea typeface="Times New Roman"/>
                <a:cs typeface="Times New Roman"/>
                <a:sym typeface="Times New Roman"/>
              </a:rPr>
              <a:t>Poin Penilaian Simulasi (Asesmen Formatif) :</a:t>
            </a:r>
            <a:endParaRPr sz="800">
              <a:latin typeface="Times New Roman"/>
              <a:ea typeface="Times New Roman"/>
              <a:cs typeface="Times New Roman"/>
              <a:sym typeface="Times New Roman"/>
            </a:endParaRPr>
          </a:p>
          <a:p>
            <a:pPr indent="-304800" lvl="0" marL="469900" marR="0" rtl="0" algn="l">
              <a:lnSpc>
                <a:spcPct val="100000"/>
              </a:lnSpc>
              <a:spcBef>
                <a:spcPts val="0"/>
              </a:spcBef>
              <a:spcAft>
                <a:spcPts val="0"/>
              </a:spcAft>
              <a:buSzPts val="800"/>
              <a:buFont typeface="Arial"/>
              <a:buAutoNum type="arabicPeriod"/>
            </a:pPr>
            <a:r>
              <a:rPr lang="en-US" sz="800">
                <a:latin typeface="Arial"/>
                <a:ea typeface="Arial"/>
                <a:cs typeface="Arial"/>
                <a:sym typeface="Arial"/>
              </a:rPr>
              <a:t>Kejelasan Ide</a:t>
            </a:r>
            <a:endParaRPr sz="800">
              <a:latin typeface="Arial"/>
              <a:ea typeface="Arial"/>
              <a:cs typeface="Arial"/>
              <a:sym typeface="Arial"/>
            </a:endParaRPr>
          </a:p>
          <a:p>
            <a:pPr indent="-266700" lvl="1" marL="755015" marR="20955" rtl="0" algn="l">
              <a:lnSpc>
                <a:spcPct val="100000"/>
              </a:lnSpc>
              <a:spcBef>
                <a:spcPts val="0"/>
              </a:spcBef>
              <a:spcAft>
                <a:spcPts val="0"/>
              </a:spcAft>
              <a:buSzPts val="800"/>
              <a:buFont typeface="Arial"/>
              <a:buChar char="-"/>
            </a:pPr>
            <a:r>
              <a:rPr b="0" i="0" lang="en-US" sz="800" u="none" cap="none" strike="noStrike">
                <a:latin typeface="Arial"/>
                <a:ea typeface="Arial"/>
                <a:cs typeface="Arial"/>
                <a:sym typeface="Arial"/>
              </a:rPr>
              <a:t>Menceritakan informasi, temuan, dan argumen dengan  bukti pendukung yang kuat.</a:t>
            </a:r>
            <a:endParaRPr b="0" i="0" sz="800" u="none" cap="none" strike="noStrike">
              <a:latin typeface="Arial"/>
              <a:ea typeface="Arial"/>
              <a:cs typeface="Arial"/>
              <a:sym typeface="Arial"/>
            </a:endParaRPr>
          </a:p>
          <a:p>
            <a:pPr indent="-266700" lvl="1" marL="755650" marR="0" rtl="0" algn="l">
              <a:lnSpc>
                <a:spcPct val="100000"/>
              </a:lnSpc>
              <a:spcBef>
                <a:spcPts val="0"/>
              </a:spcBef>
              <a:spcAft>
                <a:spcPts val="0"/>
              </a:spcAft>
              <a:buSzPts val="800"/>
              <a:buFont typeface="Arial"/>
              <a:buChar char="-"/>
            </a:pPr>
            <a:r>
              <a:rPr b="0" i="0" lang="en-US" sz="800" u="none" cap="none" strike="noStrike">
                <a:latin typeface="Arial"/>
                <a:ea typeface="Arial"/>
                <a:cs typeface="Arial"/>
                <a:sym typeface="Arial"/>
              </a:rPr>
              <a:t>Penjelasan mudah dimengerti</a:t>
            </a:r>
            <a:endParaRPr b="0" i="0" sz="800" u="none" cap="none" strike="noStrike">
              <a:latin typeface="Arial"/>
              <a:ea typeface="Arial"/>
              <a:cs typeface="Arial"/>
              <a:sym typeface="Arial"/>
            </a:endParaRPr>
          </a:p>
          <a:p>
            <a:pPr indent="-266700" lvl="1" marL="755015" marR="5080" rtl="0" algn="l">
              <a:lnSpc>
                <a:spcPct val="100000"/>
              </a:lnSpc>
              <a:spcBef>
                <a:spcPts val="0"/>
              </a:spcBef>
              <a:spcAft>
                <a:spcPts val="0"/>
              </a:spcAft>
              <a:buSzPts val="800"/>
              <a:buFont typeface="Arial"/>
              <a:buChar char="-"/>
            </a:pPr>
            <a:r>
              <a:rPr b="0" i="0" lang="en-US" sz="800" u="none" cap="none" strike="noStrike">
                <a:latin typeface="Arial"/>
                <a:ea typeface="Arial"/>
                <a:cs typeface="Arial"/>
                <a:sym typeface="Arial"/>
              </a:rPr>
              <a:t>Memilih informasi, mengembangkan ide sesuai dengan  kebutuhan.</a:t>
            </a:r>
            <a:endParaRPr b="0" i="0" sz="800" u="none" cap="none" strike="noStrike">
              <a:latin typeface="Arial"/>
              <a:ea typeface="Arial"/>
              <a:cs typeface="Arial"/>
              <a:sym typeface="Arial"/>
            </a:endParaRPr>
          </a:p>
          <a:p>
            <a:pPr indent="-266700" lvl="1" marL="755015" marR="417194" rtl="0" algn="l">
              <a:lnSpc>
                <a:spcPct val="100000"/>
              </a:lnSpc>
              <a:spcBef>
                <a:spcPts val="0"/>
              </a:spcBef>
              <a:spcAft>
                <a:spcPts val="0"/>
              </a:spcAft>
              <a:buSzPts val="800"/>
              <a:buFont typeface="Arial"/>
              <a:buChar char="-"/>
            </a:pPr>
            <a:r>
              <a:rPr b="0" i="0" lang="en-US" sz="800" u="none" cap="none" strike="noStrike">
                <a:latin typeface="Arial"/>
                <a:ea typeface="Arial"/>
                <a:cs typeface="Arial"/>
                <a:sym typeface="Arial"/>
              </a:rPr>
              <a:t>Melengkapi alternatif solusi atau memberikan  pandangan lain sebagai pelengkap.</a:t>
            </a:r>
            <a:endParaRPr b="0" i="0" sz="800" u="none" cap="none" strike="noStrike">
              <a:latin typeface="Arial"/>
              <a:ea typeface="Arial"/>
              <a:cs typeface="Arial"/>
              <a:sym typeface="Arial"/>
            </a:endParaRPr>
          </a:p>
        </p:txBody>
      </p:sp>
      <p:sp>
        <p:nvSpPr>
          <p:cNvPr id="625" name="Google Shape;625;p38"/>
          <p:cNvSpPr txBox="1"/>
          <p:nvPr/>
        </p:nvSpPr>
        <p:spPr>
          <a:xfrm>
            <a:off x="5751110" y="1306038"/>
            <a:ext cx="10160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2.</a:t>
            </a:r>
            <a:endParaRPr sz="800">
              <a:latin typeface="Arial"/>
              <a:ea typeface="Arial"/>
              <a:cs typeface="Arial"/>
              <a:sym typeface="Arial"/>
            </a:endParaRPr>
          </a:p>
        </p:txBody>
      </p:sp>
      <p:sp>
        <p:nvSpPr>
          <p:cNvPr id="626" name="Google Shape;626;p38"/>
          <p:cNvSpPr txBox="1"/>
          <p:nvPr/>
        </p:nvSpPr>
        <p:spPr>
          <a:xfrm>
            <a:off x="5751110" y="2037556"/>
            <a:ext cx="10160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3.</a:t>
            </a:r>
            <a:endParaRPr sz="800">
              <a:latin typeface="Arial"/>
              <a:ea typeface="Arial"/>
              <a:cs typeface="Arial"/>
              <a:sym typeface="Arial"/>
            </a:endParaRPr>
          </a:p>
        </p:txBody>
      </p:sp>
      <p:sp>
        <p:nvSpPr>
          <p:cNvPr id="627" name="Google Shape;627;p38"/>
          <p:cNvSpPr txBox="1"/>
          <p:nvPr/>
        </p:nvSpPr>
        <p:spPr>
          <a:xfrm>
            <a:off x="5751110" y="2647155"/>
            <a:ext cx="10160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4.</a:t>
            </a:r>
            <a:endParaRPr sz="800">
              <a:latin typeface="Arial"/>
              <a:ea typeface="Arial"/>
              <a:cs typeface="Arial"/>
              <a:sym typeface="Arial"/>
            </a:endParaRPr>
          </a:p>
        </p:txBody>
      </p:sp>
      <p:sp>
        <p:nvSpPr>
          <p:cNvPr id="628" name="Google Shape;628;p38"/>
          <p:cNvSpPr txBox="1"/>
          <p:nvPr/>
        </p:nvSpPr>
        <p:spPr>
          <a:xfrm>
            <a:off x="5751110" y="3256754"/>
            <a:ext cx="10160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5.</a:t>
            </a:r>
            <a:endParaRPr sz="800">
              <a:latin typeface="Arial"/>
              <a:ea typeface="Arial"/>
              <a:cs typeface="Arial"/>
              <a:sym typeface="Arial"/>
            </a:endParaRPr>
          </a:p>
        </p:txBody>
      </p:sp>
      <p:sp>
        <p:nvSpPr>
          <p:cNvPr id="629" name="Google Shape;629;p38"/>
          <p:cNvSpPr txBox="1"/>
          <p:nvPr/>
        </p:nvSpPr>
        <p:spPr>
          <a:xfrm>
            <a:off x="5751110" y="3622513"/>
            <a:ext cx="10160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6.</a:t>
            </a:r>
            <a:endParaRPr sz="800">
              <a:latin typeface="Arial"/>
              <a:ea typeface="Arial"/>
              <a:cs typeface="Arial"/>
              <a:sym typeface="Arial"/>
            </a:endParaRPr>
          </a:p>
        </p:txBody>
      </p:sp>
      <p:sp>
        <p:nvSpPr>
          <p:cNvPr id="630" name="Google Shape;630;p38"/>
          <p:cNvSpPr txBox="1"/>
          <p:nvPr/>
        </p:nvSpPr>
        <p:spPr>
          <a:xfrm>
            <a:off x="5751110" y="4232112"/>
            <a:ext cx="10160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7.</a:t>
            </a:r>
            <a:endParaRPr sz="800">
              <a:latin typeface="Arial"/>
              <a:ea typeface="Arial"/>
              <a:cs typeface="Arial"/>
              <a:sym typeface="Arial"/>
            </a:endParaRPr>
          </a:p>
        </p:txBody>
      </p:sp>
      <p:sp>
        <p:nvSpPr>
          <p:cNvPr id="631" name="Google Shape;631;p38"/>
          <p:cNvSpPr txBox="1"/>
          <p:nvPr/>
        </p:nvSpPr>
        <p:spPr>
          <a:xfrm>
            <a:off x="6055836" y="1306038"/>
            <a:ext cx="2842260" cy="35610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latin typeface="Arial"/>
                <a:ea typeface="Arial"/>
                <a:cs typeface="Arial"/>
                <a:sym typeface="Arial"/>
              </a:rPr>
              <a:t>Pengaturan Informasi</a:t>
            </a:r>
            <a:endParaRPr sz="800">
              <a:latin typeface="Arial"/>
              <a:ea typeface="Arial"/>
              <a:cs typeface="Arial"/>
              <a:sym typeface="Arial"/>
            </a:endParaRPr>
          </a:p>
          <a:p>
            <a:pPr indent="-266700" lvl="0" marL="297815" marR="189865" rtl="0" algn="l">
              <a:lnSpc>
                <a:spcPct val="100000"/>
              </a:lnSpc>
              <a:spcBef>
                <a:spcPts val="0"/>
              </a:spcBef>
              <a:spcAft>
                <a:spcPts val="0"/>
              </a:spcAft>
              <a:buSzPts val="800"/>
              <a:buFont typeface="Arial"/>
              <a:buChar char="-"/>
            </a:pPr>
            <a:r>
              <a:rPr lang="en-US" sz="800">
                <a:latin typeface="Arial"/>
                <a:ea typeface="Arial"/>
                <a:cs typeface="Arial"/>
                <a:sym typeface="Arial"/>
              </a:rPr>
              <a:t>Memenuhi semua informasi yang diminta (termasuk  sumber referensi)</a:t>
            </a:r>
            <a:endParaRPr sz="800">
              <a:latin typeface="Arial"/>
              <a:ea typeface="Arial"/>
              <a:cs typeface="Arial"/>
              <a:sym typeface="Arial"/>
            </a:endParaRPr>
          </a:p>
          <a:p>
            <a:pPr indent="-266700" lvl="0" marL="297815" marR="498475" rtl="0" algn="l">
              <a:lnSpc>
                <a:spcPct val="100000"/>
              </a:lnSpc>
              <a:spcBef>
                <a:spcPts val="0"/>
              </a:spcBef>
              <a:spcAft>
                <a:spcPts val="0"/>
              </a:spcAft>
              <a:buSzPts val="800"/>
              <a:buFont typeface="Arial"/>
              <a:buChar char="-"/>
            </a:pPr>
            <a:r>
              <a:rPr lang="en-US" sz="800">
                <a:latin typeface="Arial"/>
                <a:ea typeface="Arial"/>
                <a:cs typeface="Arial"/>
                <a:sym typeface="Arial"/>
              </a:rPr>
              <a:t>Memberikan pendahuluan yang menarik, dan  kesimpulan yang tajam</a:t>
            </a:r>
            <a:endParaRPr sz="800">
              <a:latin typeface="Arial"/>
              <a:ea typeface="Arial"/>
              <a:cs typeface="Arial"/>
              <a:sym typeface="Arial"/>
            </a:endParaRPr>
          </a:p>
          <a:p>
            <a:pPr indent="-19050" lvl="0" marL="31750" marR="581025" rtl="0" algn="l">
              <a:lnSpc>
                <a:spcPct val="100000"/>
              </a:lnSpc>
              <a:spcBef>
                <a:spcPts val="0"/>
              </a:spcBef>
              <a:spcAft>
                <a:spcPts val="0"/>
              </a:spcAft>
              <a:buSzPts val="800"/>
              <a:buFont typeface="Arial"/>
              <a:buChar char="-"/>
            </a:pPr>
            <a:r>
              <a:rPr lang="en-US" sz="800">
                <a:latin typeface="Arial"/>
                <a:ea typeface="Arial"/>
                <a:cs typeface="Arial"/>
                <a:sym typeface="Arial"/>
              </a:rPr>
              <a:t>Bisa mengelola waktu simulasi dengan baik  Gestur dan Penampilan</a:t>
            </a:r>
            <a:endParaRPr sz="800">
              <a:latin typeface="Arial"/>
              <a:ea typeface="Arial"/>
              <a:cs typeface="Arial"/>
              <a:sym typeface="Arial"/>
            </a:endParaRPr>
          </a:p>
          <a:p>
            <a:pPr indent="-266700" lvl="0" marL="298450" marR="0" rtl="0" algn="l">
              <a:lnSpc>
                <a:spcPct val="100000"/>
              </a:lnSpc>
              <a:spcBef>
                <a:spcPts val="0"/>
              </a:spcBef>
              <a:spcAft>
                <a:spcPts val="0"/>
              </a:spcAft>
              <a:buSzPts val="800"/>
              <a:buFont typeface="Arial"/>
              <a:buChar char="-"/>
            </a:pPr>
            <a:r>
              <a:rPr lang="en-US" sz="800">
                <a:latin typeface="Arial"/>
                <a:ea typeface="Arial"/>
                <a:cs typeface="Arial"/>
                <a:sym typeface="Arial"/>
              </a:rPr>
              <a:t>Menjaga kontak mata dengan pendengar,</a:t>
            </a:r>
            <a:endParaRPr sz="800">
              <a:latin typeface="Arial"/>
              <a:ea typeface="Arial"/>
              <a:cs typeface="Arial"/>
              <a:sym typeface="Arial"/>
            </a:endParaRPr>
          </a:p>
          <a:p>
            <a:pPr indent="-266700" lvl="0" marL="298450" marR="0" rtl="0" algn="l">
              <a:lnSpc>
                <a:spcPct val="100000"/>
              </a:lnSpc>
              <a:spcBef>
                <a:spcPts val="0"/>
              </a:spcBef>
              <a:spcAft>
                <a:spcPts val="0"/>
              </a:spcAft>
              <a:buSzPts val="800"/>
              <a:buFont typeface="Arial"/>
              <a:buChar char="-"/>
            </a:pPr>
            <a:r>
              <a:rPr lang="en-US" sz="800">
                <a:latin typeface="Arial"/>
                <a:ea typeface="Arial"/>
                <a:cs typeface="Arial"/>
                <a:sym typeface="Arial"/>
              </a:rPr>
              <a:t>Menjaga gestur dengan baik</a:t>
            </a:r>
            <a:endParaRPr sz="800">
              <a:latin typeface="Arial"/>
              <a:ea typeface="Arial"/>
              <a:cs typeface="Arial"/>
              <a:sym typeface="Arial"/>
            </a:endParaRPr>
          </a:p>
          <a:p>
            <a:pPr indent="-266700" lvl="0" marL="298450" marR="0" rtl="0" algn="l">
              <a:lnSpc>
                <a:spcPct val="100000"/>
              </a:lnSpc>
              <a:spcBef>
                <a:spcPts val="0"/>
              </a:spcBef>
              <a:spcAft>
                <a:spcPts val="0"/>
              </a:spcAft>
              <a:buSzPts val="800"/>
              <a:buFont typeface="Arial"/>
              <a:buChar char="-"/>
            </a:pPr>
            <a:r>
              <a:rPr lang="en-US" sz="800">
                <a:latin typeface="Arial"/>
                <a:ea typeface="Arial"/>
                <a:cs typeface="Arial"/>
                <a:sym typeface="Arial"/>
              </a:rPr>
              <a:t>Percaya diri</a:t>
            </a:r>
            <a:endParaRPr sz="800">
              <a:latin typeface="Arial"/>
              <a:ea typeface="Arial"/>
              <a:cs typeface="Arial"/>
              <a:sym typeface="Arial"/>
            </a:endParaRPr>
          </a:p>
          <a:p>
            <a:pPr indent="-19050" lvl="0" marL="31750" marR="2124075" rtl="0" algn="l">
              <a:lnSpc>
                <a:spcPct val="100000"/>
              </a:lnSpc>
              <a:spcBef>
                <a:spcPts val="0"/>
              </a:spcBef>
              <a:spcAft>
                <a:spcPts val="0"/>
              </a:spcAft>
              <a:buSzPts val="800"/>
              <a:buFont typeface="Arial"/>
              <a:buChar char="-"/>
            </a:pPr>
            <a:r>
              <a:rPr lang="en-US" sz="800">
                <a:latin typeface="Arial"/>
                <a:ea typeface="Arial"/>
                <a:cs typeface="Arial"/>
                <a:sym typeface="Arial"/>
              </a:rPr>
              <a:t>Baju rapi  Penyampaian</a:t>
            </a:r>
            <a:endParaRPr sz="800">
              <a:latin typeface="Arial"/>
              <a:ea typeface="Arial"/>
              <a:cs typeface="Arial"/>
              <a:sym typeface="Arial"/>
            </a:endParaRPr>
          </a:p>
          <a:p>
            <a:pPr indent="-266700" lvl="0" marL="297815" marR="173355" rtl="0" algn="l">
              <a:lnSpc>
                <a:spcPct val="100000"/>
              </a:lnSpc>
              <a:spcBef>
                <a:spcPts val="0"/>
              </a:spcBef>
              <a:spcAft>
                <a:spcPts val="0"/>
              </a:spcAft>
              <a:buSzPts val="800"/>
              <a:buFont typeface="Arial"/>
              <a:buChar char="-"/>
            </a:pPr>
            <a:r>
              <a:rPr lang="en-US" sz="800">
                <a:latin typeface="Arial"/>
                <a:ea typeface="Arial"/>
                <a:cs typeface="Arial"/>
                <a:sym typeface="Arial"/>
              </a:rPr>
              <a:t>Bicara jelas, tidak terlalu cepat/lambat, dengan suara  lantang, intonasi yang menarik pendengar, jarang  menggunakan “err”, “emm”</a:t>
            </a:r>
            <a:endParaRPr sz="800">
              <a:latin typeface="Arial"/>
              <a:ea typeface="Arial"/>
              <a:cs typeface="Arial"/>
              <a:sym typeface="Arial"/>
            </a:endParaRPr>
          </a:p>
          <a:p>
            <a:pPr indent="-19050" lvl="0" marL="31750" marR="629920" rtl="0" algn="l">
              <a:lnSpc>
                <a:spcPct val="100000"/>
              </a:lnSpc>
              <a:spcBef>
                <a:spcPts val="0"/>
              </a:spcBef>
              <a:spcAft>
                <a:spcPts val="0"/>
              </a:spcAft>
              <a:buSzPts val="800"/>
              <a:buFont typeface="Arial"/>
              <a:buChar char="-"/>
            </a:pPr>
            <a:r>
              <a:rPr lang="en-US" sz="800">
                <a:latin typeface="Arial"/>
                <a:ea typeface="Arial"/>
                <a:cs typeface="Arial"/>
                <a:sym typeface="Arial"/>
              </a:rPr>
              <a:t>Menggunakan bahasa Indonesia yang baik  Kelengkapan Simulasi</a:t>
            </a:r>
            <a:endParaRPr sz="800">
              <a:latin typeface="Arial"/>
              <a:ea typeface="Arial"/>
              <a:cs typeface="Arial"/>
              <a:sym typeface="Arial"/>
            </a:endParaRPr>
          </a:p>
          <a:p>
            <a:pPr indent="0" lvl="0" marL="12700" marR="24765" rtl="0" algn="l">
              <a:lnSpc>
                <a:spcPct val="100000"/>
              </a:lnSpc>
              <a:spcBef>
                <a:spcPts val="0"/>
              </a:spcBef>
              <a:spcAft>
                <a:spcPts val="0"/>
              </a:spcAft>
              <a:buNone/>
            </a:pPr>
            <a:r>
              <a:rPr lang="en-US" sz="800">
                <a:latin typeface="Arial"/>
                <a:ea typeface="Arial"/>
                <a:cs typeface="Arial"/>
                <a:sym typeface="Arial"/>
              </a:rPr>
              <a:t>Menggunakan media pelengkap untuk mempermudah atau  memperkuat informasi / pemahaman serta menarik pendengar  Respon Pertanyaan Pendengar</a:t>
            </a:r>
            <a:endParaRPr sz="800">
              <a:latin typeface="Arial"/>
              <a:ea typeface="Arial"/>
              <a:cs typeface="Arial"/>
              <a:sym typeface="Arial"/>
            </a:endParaRPr>
          </a:p>
          <a:p>
            <a:pPr indent="-266700" lvl="0" marL="298450" marR="0" rtl="0" algn="l">
              <a:lnSpc>
                <a:spcPct val="100000"/>
              </a:lnSpc>
              <a:spcBef>
                <a:spcPts val="0"/>
              </a:spcBef>
              <a:spcAft>
                <a:spcPts val="0"/>
              </a:spcAft>
              <a:buSzPts val="800"/>
              <a:buFont typeface="Arial"/>
              <a:buChar char="-"/>
            </a:pPr>
            <a:r>
              <a:rPr lang="en-US" sz="800">
                <a:latin typeface="Arial"/>
                <a:ea typeface="Arial"/>
                <a:cs typeface="Arial"/>
                <a:sym typeface="Arial"/>
              </a:rPr>
              <a:t>Bisa menanggapi pertanyaan dengan jelas dan lengkap.</a:t>
            </a:r>
            <a:endParaRPr sz="800">
              <a:latin typeface="Arial"/>
              <a:ea typeface="Arial"/>
              <a:cs typeface="Arial"/>
              <a:sym typeface="Arial"/>
            </a:endParaRPr>
          </a:p>
          <a:p>
            <a:pPr indent="-266700" lvl="0" marL="297815" marR="213995" rtl="0" algn="just">
              <a:lnSpc>
                <a:spcPct val="100000"/>
              </a:lnSpc>
              <a:spcBef>
                <a:spcPts val="0"/>
              </a:spcBef>
              <a:spcAft>
                <a:spcPts val="0"/>
              </a:spcAft>
              <a:buSzPts val="800"/>
              <a:buFont typeface="Arial"/>
              <a:buChar char="-"/>
            </a:pPr>
            <a:r>
              <a:rPr lang="en-US" sz="800">
                <a:latin typeface="Arial"/>
                <a:ea typeface="Arial"/>
                <a:cs typeface="Arial"/>
                <a:sym typeface="Arial"/>
              </a:rPr>
              <a:t>Mengkonﬁrmasi pertanyaan dari peserta, mengakui  kalau tidak tahu, atau menjelaskan bagaimana akan  mencari jawabannya.</a:t>
            </a:r>
            <a:endParaRPr sz="800">
              <a:latin typeface="Arial"/>
              <a:ea typeface="Arial"/>
              <a:cs typeface="Arial"/>
              <a:sym typeface="Arial"/>
            </a:endParaRPr>
          </a:p>
          <a:p>
            <a:pPr indent="0" lvl="0" marL="12700" marR="0" rtl="0" algn="just">
              <a:lnSpc>
                <a:spcPct val="100000"/>
              </a:lnSpc>
              <a:spcBef>
                <a:spcPts val="0"/>
              </a:spcBef>
              <a:spcAft>
                <a:spcPts val="0"/>
              </a:spcAft>
              <a:buNone/>
            </a:pPr>
            <a:r>
              <a:rPr lang="en-US" sz="800">
                <a:latin typeface="Arial"/>
                <a:ea typeface="Arial"/>
                <a:cs typeface="Arial"/>
                <a:sym typeface="Arial"/>
              </a:rPr>
              <a:t>Partisipasi dalam presentasi kelompok</a:t>
            </a:r>
            <a:endParaRPr sz="800">
              <a:latin typeface="Arial"/>
              <a:ea typeface="Arial"/>
              <a:cs typeface="Arial"/>
              <a:sym typeface="Arial"/>
            </a:endParaRPr>
          </a:p>
          <a:p>
            <a:pPr indent="-266700" lvl="0" marL="297815" marR="5080" rtl="0" algn="l">
              <a:lnSpc>
                <a:spcPct val="100000"/>
              </a:lnSpc>
              <a:spcBef>
                <a:spcPts val="0"/>
              </a:spcBef>
              <a:spcAft>
                <a:spcPts val="0"/>
              </a:spcAft>
              <a:buSzPts val="800"/>
              <a:buFont typeface="Arial"/>
              <a:buChar char="-"/>
            </a:pPr>
            <a:r>
              <a:rPr lang="en-US" sz="800">
                <a:latin typeface="Arial"/>
                <a:ea typeface="Arial"/>
                <a:cs typeface="Arial"/>
                <a:sym typeface="Arial"/>
              </a:rPr>
              <a:t>Semua anggota berkontribusi dengan waktu/materi yang  proporsional</a:t>
            </a:r>
            <a:endParaRPr sz="800">
              <a:latin typeface="Arial"/>
              <a:ea typeface="Arial"/>
              <a:cs typeface="Arial"/>
              <a:sym typeface="Arial"/>
            </a:endParaRPr>
          </a:p>
          <a:p>
            <a:pPr indent="-266700" lvl="0" marL="297815" marR="329565" rtl="0" algn="l">
              <a:lnSpc>
                <a:spcPct val="100000"/>
              </a:lnSpc>
              <a:spcBef>
                <a:spcPts val="0"/>
              </a:spcBef>
              <a:spcAft>
                <a:spcPts val="0"/>
              </a:spcAft>
              <a:buSzPts val="800"/>
              <a:buFont typeface="Arial"/>
              <a:buChar char="-"/>
            </a:pPr>
            <a:r>
              <a:rPr lang="en-US" sz="800">
                <a:latin typeface="Arial"/>
                <a:ea typeface="Arial"/>
                <a:cs typeface="Arial"/>
                <a:sym typeface="Arial"/>
              </a:rPr>
              <a:t>Semua anggota bisa menjawab pertanyaan secara  keseluruhan, tidak hanya bagian tertentu saja.</a:t>
            </a:r>
            <a:endParaRPr sz="800">
              <a:latin typeface="Arial"/>
              <a:ea typeface="Arial"/>
              <a:cs typeface="Arial"/>
              <a:sym typeface="Arial"/>
            </a:endParaRPr>
          </a:p>
        </p:txBody>
      </p:sp>
      <p:sp>
        <p:nvSpPr>
          <p:cNvPr id="632" name="Google Shape;632;p38"/>
          <p:cNvSpPr txBox="1"/>
          <p:nvPr/>
        </p:nvSpPr>
        <p:spPr>
          <a:xfrm>
            <a:off x="2065841" y="3406688"/>
            <a:ext cx="2007235" cy="635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Tugas:</a:t>
            </a:r>
            <a:endParaRPr sz="1000">
              <a:latin typeface="Times New Roman"/>
              <a:ea typeface="Times New Roman"/>
              <a:cs typeface="Times New Roman"/>
              <a:sym typeface="Times New Roman"/>
            </a:endParaRPr>
          </a:p>
          <a:p>
            <a:pPr indent="0" lvl="0" marL="12700" marR="5080" rtl="0" algn="l">
              <a:lnSpc>
                <a:spcPct val="100000"/>
              </a:lnSpc>
              <a:spcBef>
                <a:spcPts val="0"/>
              </a:spcBef>
              <a:spcAft>
                <a:spcPts val="0"/>
              </a:spcAft>
              <a:buNone/>
            </a:pPr>
            <a:r>
              <a:rPr lang="en-US" sz="1000">
                <a:latin typeface="Arial"/>
                <a:ea typeface="Arial"/>
                <a:cs typeface="Arial"/>
                <a:sym typeface="Arial"/>
              </a:rPr>
              <a:t>Guru meminta peserta didik untuk  melakukan reﬂeksi pada lembar  “Sungai Rasa”</a:t>
            </a:r>
            <a:endParaRPr sz="1000">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36" name="Shape 636"/>
        <p:cNvGrpSpPr/>
        <p:nvPr/>
      </p:nvGrpSpPr>
      <p:grpSpPr>
        <a:xfrm>
          <a:off x="0" y="0"/>
          <a:ext cx="0" cy="0"/>
          <a:chOff x="0" y="0"/>
          <a:chExt cx="0" cy="0"/>
        </a:xfrm>
      </p:grpSpPr>
      <p:sp>
        <p:nvSpPr>
          <p:cNvPr id="637" name="Google Shape;637;p39"/>
          <p:cNvSpPr/>
          <p:nvPr/>
        </p:nvSpPr>
        <p:spPr>
          <a:xfrm>
            <a:off x="0" y="0"/>
            <a:ext cx="9144000" cy="5143500"/>
          </a:xfrm>
          <a:custGeom>
            <a:rect b="b" l="l" r="r" t="t"/>
            <a:pathLst>
              <a:path extrusionOk="0" h="5143500" w="9144000">
                <a:moveTo>
                  <a:pt x="9143981" y="5143489"/>
                </a:moveTo>
                <a:lnTo>
                  <a:pt x="0" y="5143489"/>
                </a:lnTo>
                <a:lnTo>
                  <a:pt x="0" y="0"/>
                </a:lnTo>
                <a:lnTo>
                  <a:pt x="9143981" y="0"/>
                </a:lnTo>
                <a:lnTo>
                  <a:pt x="9143981" y="5143489"/>
                </a:lnTo>
                <a:close/>
              </a:path>
            </a:pathLst>
          </a:custGeom>
          <a:solidFill>
            <a:srgbClr val="9EC4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38" name="Google Shape;638;p39"/>
          <p:cNvSpPr/>
          <p:nvPr/>
        </p:nvSpPr>
        <p:spPr>
          <a:xfrm>
            <a:off x="0" y="343403"/>
            <a:ext cx="6706870" cy="4800600"/>
          </a:xfrm>
          <a:custGeom>
            <a:rect b="b" l="l" r="r" t="t"/>
            <a:pathLst>
              <a:path extrusionOk="0" h="4800600" w="6706870">
                <a:moveTo>
                  <a:pt x="76199" y="58968"/>
                </a:moveTo>
                <a:lnTo>
                  <a:pt x="132246" y="58467"/>
                </a:lnTo>
                <a:lnTo>
                  <a:pt x="202109" y="55007"/>
                </a:lnTo>
                <a:lnTo>
                  <a:pt x="241678" y="52374"/>
                </a:lnTo>
                <a:lnTo>
                  <a:pt x="284050" y="49251"/>
                </a:lnTo>
                <a:lnTo>
                  <a:pt x="329009" y="45721"/>
                </a:lnTo>
                <a:lnTo>
                  <a:pt x="376335" y="41866"/>
                </a:lnTo>
                <a:lnTo>
                  <a:pt x="425814" y="37769"/>
                </a:lnTo>
                <a:lnTo>
                  <a:pt x="477227" y="33514"/>
                </a:lnTo>
                <a:lnTo>
                  <a:pt x="530358" y="29184"/>
                </a:lnTo>
                <a:lnTo>
                  <a:pt x="584989" y="24861"/>
                </a:lnTo>
                <a:lnTo>
                  <a:pt x="640904" y="20628"/>
                </a:lnTo>
                <a:lnTo>
                  <a:pt x="697886" y="16570"/>
                </a:lnTo>
                <a:lnTo>
                  <a:pt x="755717" y="12768"/>
                </a:lnTo>
                <a:lnTo>
                  <a:pt x="814180" y="9306"/>
                </a:lnTo>
                <a:lnTo>
                  <a:pt x="873059" y="6267"/>
                </a:lnTo>
                <a:lnTo>
                  <a:pt x="932136" y="3734"/>
                </a:lnTo>
                <a:lnTo>
                  <a:pt x="991194" y="1789"/>
                </a:lnTo>
                <a:lnTo>
                  <a:pt x="1050017" y="517"/>
                </a:lnTo>
                <a:lnTo>
                  <a:pt x="1108387" y="0"/>
                </a:lnTo>
                <a:lnTo>
                  <a:pt x="1166087" y="320"/>
                </a:lnTo>
                <a:lnTo>
                  <a:pt x="1222901" y="1562"/>
                </a:lnTo>
                <a:lnTo>
                  <a:pt x="1278610" y="3808"/>
                </a:lnTo>
                <a:lnTo>
                  <a:pt x="1332999" y="7141"/>
                </a:lnTo>
                <a:lnTo>
                  <a:pt x="1385850" y="11645"/>
                </a:lnTo>
                <a:lnTo>
                  <a:pt x="1436946" y="17402"/>
                </a:lnTo>
                <a:lnTo>
                  <a:pt x="1486069" y="24495"/>
                </a:lnTo>
                <a:lnTo>
                  <a:pt x="1533004" y="33007"/>
                </a:lnTo>
                <a:lnTo>
                  <a:pt x="1577533" y="43022"/>
                </a:lnTo>
                <a:lnTo>
                  <a:pt x="1619438" y="54623"/>
                </a:lnTo>
                <a:lnTo>
                  <a:pt x="1658504" y="67892"/>
                </a:lnTo>
                <a:lnTo>
                  <a:pt x="1694512" y="82913"/>
                </a:lnTo>
                <a:lnTo>
                  <a:pt x="1758481" y="120178"/>
                </a:lnTo>
                <a:lnTo>
                  <a:pt x="1811242" y="169429"/>
                </a:lnTo>
                <a:lnTo>
                  <a:pt x="1852540" y="228703"/>
                </a:lnTo>
                <a:lnTo>
                  <a:pt x="1884149" y="296535"/>
                </a:lnTo>
                <a:lnTo>
                  <a:pt x="1896875" y="333203"/>
                </a:lnTo>
                <a:lnTo>
                  <a:pt x="1907845" y="371462"/>
                </a:lnTo>
                <a:lnTo>
                  <a:pt x="1917280" y="411127"/>
                </a:lnTo>
                <a:lnTo>
                  <a:pt x="1925403" y="452017"/>
                </a:lnTo>
                <a:lnTo>
                  <a:pt x="1932436" y="493949"/>
                </a:lnTo>
                <a:lnTo>
                  <a:pt x="1938600" y="536739"/>
                </a:lnTo>
                <a:lnTo>
                  <a:pt x="1944117" y="580204"/>
                </a:lnTo>
                <a:lnTo>
                  <a:pt x="1949210" y="624161"/>
                </a:lnTo>
                <a:lnTo>
                  <a:pt x="1954100" y="668428"/>
                </a:lnTo>
                <a:lnTo>
                  <a:pt x="1959009" y="712821"/>
                </a:lnTo>
                <a:lnTo>
                  <a:pt x="1964159" y="757157"/>
                </a:lnTo>
                <a:lnTo>
                  <a:pt x="1969773" y="801253"/>
                </a:lnTo>
                <a:lnTo>
                  <a:pt x="1976071" y="844926"/>
                </a:lnTo>
                <a:lnTo>
                  <a:pt x="1983277" y="887993"/>
                </a:lnTo>
                <a:lnTo>
                  <a:pt x="1991611" y="930271"/>
                </a:lnTo>
                <a:lnTo>
                  <a:pt x="2001296" y="971577"/>
                </a:lnTo>
                <a:lnTo>
                  <a:pt x="2012554" y="1011728"/>
                </a:lnTo>
                <a:lnTo>
                  <a:pt x="2025607" y="1050541"/>
                </a:lnTo>
                <a:lnTo>
                  <a:pt x="2040676" y="1087833"/>
                </a:lnTo>
                <a:lnTo>
                  <a:pt x="2057984" y="1123421"/>
                </a:lnTo>
                <a:lnTo>
                  <a:pt x="2077752" y="1157121"/>
                </a:lnTo>
                <a:lnTo>
                  <a:pt x="2100203" y="1188751"/>
                </a:lnTo>
                <a:lnTo>
                  <a:pt x="2125558" y="1218128"/>
                </a:lnTo>
                <a:lnTo>
                  <a:pt x="2154040" y="1245069"/>
                </a:lnTo>
                <a:lnTo>
                  <a:pt x="2185870" y="1269390"/>
                </a:lnTo>
                <a:lnTo>
                  <a:pt x="2249084" y="1305262"/>
                </a:lnTo>
                <a:lnTo>
                  <a:pt x="2284325" y="1320491"/>
                </a:lnTo>
                <a:lnTo>
                  <a:pt x="2321799" y="1334062"/>
                </a:lnTo>
                <a:lnTo>
                  <a:pt x="2361362" y="1346084"/>
                </a:lnTo>
                <a:lnTo>
                  <a:pt x="2402872" y="1356667"/>
                </a:lnTo>
                <a:lnTo>
                  <a:pt x="2446186" y="1365921"/>
                </a:lnTo>
                <a:lnTo>
                  <a:pt x="2491162" y="1373954"/>
                </a:lnTo>
                <a:lnTo>
                  <a:pt x="2537656" y="1380877"/>
                </a:lnTo>
                <a:lnTo>
                  <a:pt x="2585526" y="1386799"/>
                </a:lnTo>
                <a:lnTo>
                  <a:pt x="2634629" y="1391830"/>
                </a:lnTo>
                <a:lnTo>
                  <a:pt x="2684821" y="1396079"/>
                </a:lnTo>
                <a:lnTo>
                  <a:pt x="2735962" y="1399655"/>
                </a:lnTo>
                <a:lnTo>
                  <a:pt x="2787906" y="1402669"/>
                </a:lnTo>
                <a:lnTo>
                  <a:pt x="2840513" y="1405230"/>
                </a:lnTo>
                <a:lnTo>
                  <a:pt x="2893638" y="1407447"/>
                </a:lnTo>
                <a:lnTo>
                  <a:pt x="2947139" y="1409429"/>
                </a:lnTo>
                <a:lnTo>
                  <a:pt x="3000874" y="1411287"/>
                </a:lnTo>
                <a:lnTo>
                  <a:pt x="3054699" y="1413130"/>
                </a:lnTo>
                <a:lnTo>
                  <a:pt x="3108472" y="1415068"/>
                </a:lnTo>
                <a:lnTo>
                  <a:pt x="3162050" y="1417210"/>
                </a:lnTo>
                <a:lnTo>
                  <a:pt x="3215290" y="1419665"/>
                </a:lnTo>
                <a:lnTo>
                  <a:pt x="3268049" y="1422543"/>
                </a:lnTo>
                <a:lnTo>
                  <a:pt x="3320185" y="1425954"/>
                </a:lnTo>
                <a:lnTo>
                  <a:pt x="3371554" y="1430007"/>
                </a:lnTo>
                <a:lnTo>
                  <a:pt x="3422015" y="1434813"/>
                </a:lnTo>
                <a:lnTo>
                  <a:pt x="3471423" y="1440479"/>
                </a:lnTo>
                <a:lnTo>
                  <a:pt x="3519637" y="1447116"/>
                </a:lnTo>
                <a:lnTo>
                  <a:pt x="3566514" y="1454834"/>
                </a:lnTo>
                <a:lnTo>
                  <a:pt x="3611910" y="1463741"/>
                </a:lnTo>
                <a:lnTo>
                  <a:pt x="3655683" y="1473948"/>
                </a:lnTo>
                <a:lnTo>
                  <a:pt x="3697691" y="1485565"/>
                </a:lnTo>
                <a:lnTo>
                  <a:pt x="3737789" y="1498699"/>
                </a:lnTo>
                <a:lnTo>
                  <a:pt x="3775837" y="1513462"/>
                </a:lnTo>
                <a:lnTo>
                  <a:pt x="3811690" y="1529963"/>
                </a:lnTo>
                <a:lnTo>
                  <a:pt x="3845206" y="1548310"/>
                </a:lnTo>
                <a:lnTo>
                  <a:pt x="3907980" y="1593787"/>
                </a:lnTo>
                <a:lnTo>
                  <a:pt x="3936621" y="1621394"/>
                </a:lnTo>
                <a:lnTo>
                  <a:pt x="3962366" y="1651282"/>
                </a:lnTo>
                <a:lnTo>
                  <a:pt x="3985415" y="1683297"/>
                </a:lnTo>
                <a:lnTo>
                  <a:pt x="4005972" y="1717287"/>
                </a:lnTo>
                <a:lnTo>
                  <a:pt x="4024237" y="1753096"/>
                </a:lnTo>
                <a:lnTo>
                  <a:pt x="4040411" y="1790573"/>
                </a:lnTo>
                <a:lnTo>
                  <a:pt x="4054697" y="1829563"/>
                </a:lnTo>
                <a:lnTo>
                  <a:pt x="4067295" y="1869912"/>
                </a:lnTo>
                <a:lnTo>
                  <a:pt x="4078408" y="1911468"/>
                </a:lnTo>
                <a:lnTo>
                  <a:pt x="4088236" y="1954077"/>
                </a:lnTo>
                <a:lnTo>
                  <a:pt x="4096981" y="1997585"/>
                </a:lnTo>
                <a:lnTo>
                  <a:pt x="4104845" y="2041838"/>
                </a:lnTo>
                <a:lnTo>
                  <a:pt x="4112028" y="2086684"/>
                </a:lnTo>
                <a:lnTo>
                  <a:pt x="4118734" y="2131968"/>
                </a:lnTo>
                <a:lnTo>
                  <a:pt x="4125162" y="2177537"/>
                </a:lnTo>
                <a:lnTo>
                  <a:pt x="4131514" y="2223238"/>
                </a:lnTo>
                <a:lnTo>
                  <a:pt x="4137993" y="2268916"/>
                </a:lnTo>
                <a:lnTo>
                  <a:pt x="4144799" y="2314419"/>
                </a:lnTo>
                <a:lnTo>
                  <a:pt x="4152134" y="2359593"/>
                </a:lnTo>
                <a:lnTo>
                  <a:pt x="4160199" y="2404284"/>
                </a:lnTo>
                <a:lnTo>
                  <a:pt x="4169197" y="2448339"/>
                </a:lnTo>
                <a:lnTo>
                  <a:pt x="4179327" y="2491604"/>
                </a:lnTo>
                <a:lnTo>
                  <a:pt x="4190793" y="2533926"/>
                </a:lnTo>
                <a:lnTo>
                  <a:pt x="4203794" y="2575151"/>
                </a:lnTo>
                <a:lnTo>
                  <a:pt x="4218534" y="2615126"/>
                </a:lnTo>
                <a:lnTo>
                  <a:pt x="4235212" y="2653696"/>
                </a:lnTo>
                <a:lnTo>
                  <a:pt x="4254031" y="2690710"/>
                </a:lnTo>
                <a:lnTo>
                  <a:pt x="4275193" y="2726012"/>
                </a:lnTo>
                <a:lnTo>
                  <a:pt x="4298898" y="2759449"/>
                </a:lnTo>
                <a:lnTo>
                  <a:pt x="4325349" y="2790869"/>
                </a:lnTo>
                <a:lnTo>
                  <a:pt x="4354746" y="2820117"/>
                </a:lnTo>
                <a:lnTo>
                  <a:pt x="4387291" y="2847040"/>
                </a:lnTo>
                <a:lnTo>
                  <a:pt x="4449768" y="2887046"/>
                </a:lnTo>
                <a:lnTo>
                  <a:pt x="4484291" y="2904566"/>
                </a:lnTo>
                <a:lnTo>
                  <a:pt x="4520843" y="2920560"/>
                </a:lnTo>
                <a:lnTo>
                  <a:pt x="4559301" y="2935124"/>
                </a:lnTo>
                <a:lnTo>
                  <a:pt x="4599543" y="2948353"/>
                </a:lnTo>
                <a:lnTo>
                  <a:pt x="4641448" y="2960344"/>
                </a:lnTo>
                <a:lnTo>
                  <a:pt x="4684895" y="2971192"/>
                </a:lnTo>
                <a:lnTo>
                  <a:pt x="4729761" y="2980995"/>
                </a:lnTo>
                <a:lnTo>
                  <a:pt x="4775925" y="2989847"/>
                </a:lnTo>
                <a:lnTo>
                  <a:pt x="4823265" y="2997846"/>
                </a:lnTo>
                <a:lnTo>
                  <a:pt x="4871660" y="3005087"/>
                </a:lnTo>
                <a:lnTo>
                  <a:pt x="4920989" y="3011666"/>
                </a:lnTo>
                <a:lnTo>
                  <a:pt x="4971128" y="3017680"/>
                </a:lnTo>
                <a:lnTo>
                  <a:pt x="5021958" y="3023225"/>
                </a:lnTo>
                <a:lnTo>
                  <a:pt x="5073355" y="3028396"/>
                </a:lnTo>
                <a:lnTo>
                  <a:pt x="5125199" y="3033290"/>
                </a:lnTo>
                <a:lnTo>
                  <a:pt x="5177368" y="3038002"/>
                </a:lnTo>
                <a:lnTo>
                  <a:pt x="5229740" y="3042630"/>
                </a:lnTo>
                <a:lnTo>
                  <a:pt x="5282193" y="3047269"/>
                </a:lnTo>
                <a:lnTo>
                  <a:pt x="5334607" y="3052016"/>
                </a:lnTo>
                <a:lnTo>
                  <a:pt x="5386858" y="3056966"/>
                </a:lnTo>
                <a:lnTo>
                  <a:pt x="5438826" y="3062215"/>
                </a:lnTo>
                <a:lnTo>
                  <a:pt x="5490390" y="3067860"/>
                </a:lnTo>
                <a:lnTo>
                  <a:pt x="5541426" y="3073996"/>
                </a:lnTo>
                <a:lnTo>
                  <a:pt x="5591814" y="3080721"/>
                </a:lnTo>
                <a:lnTo>
                  <a:pt x="5641432" y="3088129"/>
                </a:lnTo>
                <a:lnTo>
                  <a:pt x="5690159" y="3096318"/>
                </a:lnTo>
                <a:lnTo>
                  <a:pt x="5737872" y="3105382"/>
                </a:lnTo>
                <a:lnTo>
                  <a:pt x="5784450" y="3115419"/>
                </a:lnTo>
                <a:lnTo>
                  <a:pt x="5829772" y="3126525"/>
                </a:lnTo>
                <a:lnTo>
                  <a:pt x="5873716" y="3138795"/>
                </a:lnTo>
                <a:lnTo>
                  <a:pt x="5916159" y="3152325"/>
                </a:lnTo>
                <a:lnTo>
                  <a:pt x="5956981" y="3167212"/>
                </a:lnTo>
                <a:lnTo>
                  <a:pt x="5996060" y="3183553"/>
                </a:lnTo>
                <a:lnTo>
                  <a:pt x="6033275" y="3201442"/>
                </a:lnTo>
                <a:lnTo>
                  <a:pt x="6068502" y="3220976"/>
                </a:lnTo>
                <a:lnTo>
                  <a:pt x="6101622" y="3242251"/>
                </a:lnTo>
                <a:lnTo>
                  <a:pt x="6132512" y="3265364"/>
                </a:lnTo>
                <a:lnTo>
                  <a:pt x="6166850" y="3295390"/>
                </a:lnTo>
                <a:lnTo>
                  <a:pt x="6199613" y="3328458"/>
                </a:lnTo>
                <a:lnTo>
                  <a:pt x="6230853" y="3364359"/>
                </a:lnTo>
                <a:lnTo>
                  <a:pt x="6260619" y="3402883"/>
                </a:lnTo>
                <a:lnTo>
                  <a:pt x="6288960" y="3443823"/>
                </a:lnTo>
                <a:lnTo>
                  <a:pt x="6315927" y="3486970"/>
                </a:lnTo>
                <a:lnTo>
                  <a:pt x="6341570" y="3532115"/>
                </a:lnTo>
                <a:lnTo>
                  <a:pt x="6365938" y="3579049"/>
                </a:lnTo>
                <a:lnTo>
                  <a:pt x="6389081" y="3627565"/>
                </a:lnTo>
                <a:lnTo>
                  <a:pt x="6411048" y="3677453"/>
                </a:lnTo>
                <a:lnTo>
                  <a:pt x="6431891" y="3728506"/>
                </a:lnTo>
                <a:lnTo>
                  <a:pt x="6451658" y="3780513"/>
                </a:lnTo>
                <a:lnTo>
                  <a:pt x="6470400" y="3833267"/>
                </a:lnTo>
                <a:lnTo>
                  <a:pt x="6488166" y="3886559"/>
                </a:lnTo>
                <a:lnTo>
                  <a:pt x="6505006" y="3940181"/>
                </a:lnTo>
                <a:lnTo>
                  <a:pt x="6520970" y="3993923"/>
                </a:lnTo>
                <a:lnTo>
                  <a:pt x="6536108" y="4047578"/>
                </a:lnTo>
                <a:lnTo>
                  <a:pt x="6550470" y="4100937"/>
                </a:lnTo>
                <a:lnTo>
                  <a:pt x="6564105" y="4153790"/>
                </a:lnTo>
                <a:lnTo>
                  <a:pt x="6577063" y="4205931"/>
                </a:lnTo>
                <a:lnTo>
                  <a:pt x="6589394" y="4257149"/>
                </a:lnTo>
                <a:lnTo>
                  <a:pt x="6601148" y="4307236"/>
                </a:lnTo>
                <a:lnTo>
                  <a:pt x="6612375" y="4355984"/>
                </a:lnTo>
                <a:lnTo>
                  <a:pt x="6623125" y="4403184"/>
                </a:lnTo>
                <a:lnTo>
                  <a:pt x="6633447" y="4448628"/>
                </a:lnTo>
                <a:lnTo>
                  <a:pt x="6643391" y="4492106"/>
                </a:lnTo>
                <a:lnTo>
                  <a:pt x="6653008" y="4533411"/>
                </a:lnTo>
                <a:lnTo>
                  <a:pt x="6662346" y="4572334"/>
                </a:lnTo>
                <a:lnTo>
                  <a:pt x="6680388" y="4642197"/>
                </a:lnTo>
                <a:lnTo>
                  <a:pt x="6697915" y="4700029"/>
                </a:lnTo>
                <a:lnTo>
                  <a:pt x="6706611" y="4723911"/>
                </a:lnTo>
              </a:path>
              <a:path extrusionOk="0" h="4800600" w="6706870">
                <a:moveTo>
                  <a:pt x="0" y="1229109"/>
                </a:moveTo>
                <a:lnTo>
                  <a:pt x="91586" y="1225273"/>
                </a:lnTo>
                <a:lnTo>
                  <a:pt x="147404" y="1223234"/>
                </a:lnTo>
                <a:lnTo>
                  <a:pt x="204682" y="1221496"/>
                </a:lnTo>
                <a:lnTo>
                  <a:pt x="263077" y="1220190"/>
                </a:lnTo>
                <a:lnTo>
                  <a:pt x="322247" y="1219447"/>
                </a:lnTo>
                <a:lnTo>
                  <a:pt x="381851" y="1219399"/>
                </a:lnTo>
                <a:lnTo>
                  <a:pt x="441546" y="1220176"/>
                </a:lnTo>
                <a:lnTo>
                  <a:pt x="500990" y="1221909"/>
                </a:lnTo>
                <a:lnTo>
                  <a:pt x="559842" y="1224730"/>
                </a:lnTo>
                <a:lnTo>
                  <a:pt x="617758" y="1228770"/>
                </a:lnTo>
                <a:lnTo>
                  <a:pt x="674397" y="1234159"/>
                </a:lnTo>
                <a:lnTo>
                  <a:pt x="729416" y="1241030"/>
                </a:lnTo>
                <a:lnTo>
                  <a:pt x="782475" y="1249512"/>
                </a:lnTo>
                <a:lnTo>
                  <a:pt x="833230" y="1259738"/>
                </a:lnTo>
                <a:lnTo>
                  <a:pt x="881339" y="1271839"/>
                </a:lnTo>
                <a:lnTo>
                  <a:pt x="926460" y="1285945"/>
                </a:lnTo>
                <a:lnTo>
                  <a:pt x="968252" y="1302187"/>
                </a:lnTo>
                <a:lnTo>
                  <a:pt x="1006372" y="1320698"/>
                </a:lnTo>
                <a:lnTo>
                  <a:pt x="1040858" y="1342111"/>
                </a:lnTo>
                <a:lnTo>
                  <a:pt x="1072162" y="1366801"/>
                </a:lnTo>
                <a:lnTo>
                  <a:pt x="1100561" y="1394505"/>
                </a:lnTo>
                <a:lnTo>
                  <a:pt x="1126334" y="1424959"/>
                </a:lnTo>
                <a:lnTo>
                  <a:pt x="1149759" y="1457902"/>
                </a:lnTo>
                <a:lnTo>
                  <a:pt x="1171114" y="1493070"/>
                </a:lnTo>
                <a:lnTo>
                  <a:pt x="1190678" y="1530202"/>
                </a:lnTo>
                <a:lnTo>
                  <a:pt x="1208730" y="1569034"/>
                </a:lnTo>
                <a:lnTo>
                  <a:pt x="1225547" y="1609303"/>
                </a:lnTo>
                <a:lnTo>
                  <a:pt x="1241407" y="1650747"/>
                </a:lnTo>
                <a:lnTo>
                  <a:pt x="1256589" y="1693103"/>
                </a:lnTo>
                <a:lnTo>
                  <a:pt x="1271372" y="1736109"/>
                </a:lnTo>
                <a:lnTo>
                  <a:pt x="1286033" y="1779502"/>
                </a:lnTo>
                <a:lnTo>
                  <a:pt x="1300851" y="1823019"/>
                </a:lnTo>
                <a:lnTo>
                  <a:pt x="1316104" y="1866397"/>
                </a:lnTo>
                <a:lnTo>
                  <a:pt x="1332070" y="1909374"/>
                </a:lnTo>
                <a:lnTo>
                  <a:pt x="1349028" y="1951688"/>
                </a:lnTo>
                <a:lnTo>
                  <a:pt x="1367256" y="1993075"/>
                </a:lnTo>
                <a:lnTo>
                  <a:pt x="1387033" y="2033272"/>
                </a:lnTo>
                <a:lnTo>
                  <a:pt x="1408636" y="2072018"/>
                </a:lnTo>
                <a:lnTo>
                  <a:pt x="1432344" y="2109049"/>
                </a:lnTo>
                <a:lnTo>
                  <a:pt x="1458435" y="2144103"/>
                </a:lnTo>
                <a:lnTo>
                  <a:pt x="1487187" y="2176916"/>
                </a:lnTo>
                <a:lnTo>
                  <a:pt x="1518879" y="2207227"/>
                </a:lnTo>
                <a:lnTo>
                  <a:pt x="1553790" y="2234773"/>
                </a:lnTo>
                <a:lnTo>
                  <a:pt x="1592196" y="2259291"/>
                </a:lnTo>
                <a:lnTo>
                  <a:pt x="1626280" y="2276861"/>
                </a:lnTo>
                <a:lnTo>
                  <a:pt x="1663010" y="2292422"/>
                </a:lnTo>
                <a:lnTo>
                  <a:pt x="1702204" y="2306112"/>
                </a:lnTo>
                <a:lnTo>
                  <a:pt x="1743682" y="2318070"/>
                </a:lnTo>
                <a:lnTo>
                  <a:pt x="1787264" y="2328435"/>
                </a:lnTo>
                <a:lnTo>
                  <a:pt x="1832769" y="2337345"/>
                </a:lnTo>
                <a:lnTo>
                  <a:pt x="1880016" y="2344938"/>
                </a:lnTo>
                <a:lnTo>
                  <a:pt x="1928825" y="2351354"/>
                </a:lnTo>
                <a:lnTo>
                  <a:pt x="1979016" y="2356730"/>
                </a:lnTo>
                <a:lnTo>
                  <a:pt x="2030407" y="2361206"/>
                </a:lnTo>
                <a:lnTo>
                  <a:pt x="2082818" y="2364920"/>
                </a:lnTo>
                <a:lnTo>
                  <a:pt x="2136068" y="2368011"/>
                </a:lnTo>
                <a:lnTo>
                  <a:pt x="2189978" y="2370617"/>
                </a:lnTo>
                <a:lnTo>
                  <a:pt x="2244365" y="2372877"/>
                </a:lnTo>
                <a:lnTo>
                  <a:pt x="2299050" y="2374929"/>
                </a:lnTo>
                <a:lnTo>
                  <a:pt x="2353853" y="2376913"/>
                </a:lnTo>
                <a:lnTo>
                  <a:pt x="2408591" y="2378966"/>
                </a:lnTo>
                <a:lnTo>
                  <a:pt x="2463086" y="2381227"/>
                </a:lnTo>
                <a:lnTo>
                  <a:pt x="2517156" y="2383835"/>
                </a:lnTo>
                <a:lnTo>
                  <a:pt x="2570620" y="2386929"/>
                </a:lnTo>
                <a:lnTo>
                  <a:pt x="2623299" y="2390646"/>
                </a:lnTo>
                <a:lnTo>
                  <a:pt x="2675011" y="2395127"/>
                </a:lnTo>
                <a:lnTo>
                  <a:pt x="2725576" y="2400508"/>
                </a:lnTo>
                <a:lnTo>
                  <a:pt x="2774813" y="2406929"/>
                </a:lnTo>
                <a:lnTo>
                  <a:pt x="2822542" y="2414529"/>
                </a:lnTo>
                <a:lnTo>
                  <a:pt x="2868582" y="2423446"/>
                </a:lnTo>
                <a:lnTo>
                  <a:pt x="2912753" y="2433818"/>
                </a:lnTo>
                <a:lnTo>
                  <a:pt x="2954874" y="2445785"/>
                </a:lnTo>
                <a:lnTo>
                  <a:pt x="2994764" y="2459484"/>
                </a:lnTo>
                <a:lnTo>
                  <a:pt x="3032242" y="2475055"/>
                </a:lnTo>
                <a:lnTo>
                  <a:pt x="3067129" y="2492636"/>
                </a:lnTo>
                <a:lnTo>
                  <a:pt x="3130090" y="2535852"/>
                </a:lnTo>
                <a:lnTo>
                  <a:pt x="3181396" y="2589815"/>
                </a:lnTo>
                <a:lnTo>
                  <a:pt x="3220618" y="2652013"/>
                </a:lnTo>
                <a:lnTo>
                  <a:pt x="3249873" y="2721146"/>
                </a:lnTo>
                <a:lnTo>
                  <a:pt x="3261425" y="2757907"/>
                </a:lnTo>
                <a:lnTo>
                  <a:pt x="3271280" y="2795912"/>
                </a:lnTo>
                <a:lnTo>
                  <a:pt x="3279701" y="2835001"/>
                </a:lnTo>
                <a:lnTo>
                  <a:pt x="3286955" y="2875010"/>
                </a:lnTo>
                <a:lnTo>
                  <a:pt x="3293304" y="2915776"/>
                </a:lnTo>
                <a:lnTo>
                  <a:pt x="3299016" y="2957137"/>
                </a:lnTo>
                <a:lnTo>
                  <a:pt x="3304353" y="2998930"/>
                </a:lnTo>
                <a:lnTo>
                  <a:pt x="3309580" y="3040993"/>
                </a:lnTo>
                <a:lnTo>
                  <a:pt x="3314963" y="3083162"/>
                </a:lnTo>
                <a:lnTo>
                  <a:pt x="3320766" y="3125275"/>
                </a:lnTo>
                <a:lnTo>
                  <a:pt x="3327254" y="3167170"/>
                </a:lnTo>
                <a:lnTo>
                  <a:pt x="3334691" y="3208683"/>
                </a:lnTo>
                <a:lnTo>
                  <a:pt x="3343343" y="3249653"/>
                </a:lnTo>
                <a:lnTo>
                  <a:pt x="3353473" y="3289916"/>
                </a:lnTo>
                <a:lnTo>
                  <a:pt x="3365347" y="3329309"/>
                </a:lnTo>
                <a:lnTo>
                  <a:pt x="3379229" y="3367671"/>
                </a:lnTo>
                <a:lnTo>
                  <a:pt x="3395383" y="3404837"/>
                </a:lnTo>
                <a:lnTo>
                  <a:pt x="3414076" y="3440647"/>
                </a:lnTo>
                <a:lnTo>
                  <a:pt x="3435571" y="3474936"/>
                </a:lnTo>
                <a:lnTo>
                  <a:pt x="3460133" y="3507542"/>
                </a:lnTo>
                <a:lnTo>
                  <a:pt x="3488026" y="3538303"/>
                </a:lnTo>
                <a:lnTo>
                  <a:pt x="3519516" y="3567056"/>
                </a:lnTo>
                <a:lnTo>
                  <a:pt x="3554867" y="3593638"/>
                </a:lnTo>
                <a:lnTo>
                  <a:pt x="3617648" y="3630281"/>
                </a:lnTo>
                <a:lnTo>
                  <a:pt x="3652789" y="3646830"/>
                </a:lnTo>
                <a:lnTo>
                  <a:pt x="3690240" y="3662286"/>
                </a:lnTo>
                <a:lnTo>
                  <a:pt x="3729857" y="3676717"/>
                </a:lnTo>
                <a:lnTo>
                  <a:pt x="3771497" y="3690191"/>
                </a:lnTo>
                <a:lnTo>
                  <a:pt x="3815016" y="3702775"/>
                </a:lnTo>
                <a:lnTo>
                  <a:pt x="3860270" y="3714536"/>
                </a:lnTo>
                <a:lnTo>
                  <a:pt x="3907117" y="3725542"/>
                </a:lnTo>
                <a:lnTo>
                  <a:pt x="3955413" y="3735861"/>
                </a:lnTo>
                <a:lnTo>
                  <a:pt x="4005014" y="3745559"/>
                </a:lnTo>
                <a:lnTo>
                  <a:pt x="4055776" y="3754704"/>
                </a:lnTo>
                <a:lnTo>
                  <a:pt x="4107558" y="3763363"/>
                </a:lnTo>
                <a:lnTo>
                  <a:pt x="4160214" y="3771604"/>
                </a:lnTo>
                <a:lnTo>
                  <a:pt x="4213602" y="3779495"/>
                </a:lnTo>
                <a:lnTo>
                  <a:pt x="4267579" y="3787102"/>
                </a:lnTo>
                <a:lnTo>
                  <a:pt x="4322000" y="3794493"/>
                </a:lnTo>
                <a:lnTo>
                  <a:pt x="4376722" y="3801736"/>
                </a:lnTo>
                <a:lnTo>
                  <a:pt x="4431602" y="3808898"/>
                </a:lnTo>
                <a:lnTo>
                  <a:pt x="4486496" y="3816046"/>
                </a:lnTo>
                <a:lnTo>
                  <a:pt x="4541261" y="3823247"/>
                </a:lnTo>
                <a:lnTo>
                  <a:pt x="4595754" y="3830570"/>
                </a:lnTo>
                <a:lnTo>
                  <a:pt x="4649831" y="3838082"/>
                </a:lnTo>
                <a:lnTo>
                  <a:pt x="4703349" y="3845849"/>
                </a:lnTo>
                <a:lnTo>
                  <a:pt x="4756163" y="3853940"/>
                </a:lnTo>
                <a:lnTo>
                  <a:pt x="4808131" y="3862421"/>
                </a:lnTo>
                <a:lnTo>
                  <a:pt x="4859110" y="3871361"/>
                </a:lnTo>
                <a:lnTo>
                  <a:pt x="4908955" y="3880826"/>
                </a:lnTo>
                <a:lnTo>
                  <a:pt x="4957524" y="3890884"/>
                </a:lnTo>
                <a:lnTo>
                  <a:pt x="5004673" y="3901603"/>
                </a:lnTo>
                <a:lnTo>
                  <a:pt x="5050258" y="3913049"/>
                </a:lnTo>
                <a:lnTo>
                  <a:pt x="5094136" y="3925291"/>
                </a:lnTo>
                <a:lnTo>
                  <a:pt x="5136164" y="3938396"/>
                </a:lnTo>
                <a:lnTo>
                  <a:pt x="5176198" y="3952430"/>
                </a:lnTo>
                <a:lnTo>
                  <a:pt x="5214094" y="3967462"/>
                </a:lnTo>
                <a:lnTo>
                  <a:pt x="5249710" y="3983559"/>
                </a:lnTo>
                <a:lnTo>
                  <a:pt x="5313526" y="4019217"/>
                </a:lnTo>
                <a:lnTo>
                  <a:pt x="5379219" y="4071264"/>
                </a:lnTo>
                <a:lnTo>
                  <a:pt x="5413170" y="4107053"/>
                </a:lnTo>
                <a:lnTo>
                  <a:pt x="5443502" y="4145965"/>
                </a:lnTo>
                <a:lnTo>
                  <a:pt x="5470423" y="4187688"/>
                </a:lnTo>
                <a:lnTo>
                  <a:pt x="5494141" y="4231906"/>
                </a:lnTo>
                <a:lnTo>
                  <a:pt x="5514867" y="4278306"/>
                </a:lnTo>
                <a:lnTo>
                  <a:pt x="5532809" y="4326574"/>
                </a:lnTo>
                <a:lnTo>
                  <a:pt x="5548175" y="4376397"/>
                </a:lnTo>
                <a:lnTo>
                  <a:pt x="5561175" y="4427459"/>
                </a:lnTo>
                <a:lnTo>
                  <a:pt x="5572019" y="4479448"/>
                </a:lnTo>
                <a:lnTo>
                  <a:pt x="5580914" y="4532049"/>
                </a:lnTo>
                <a:lnTo>
                  <a:pt x="5588069" y="4584949"/>
                </a:lnTo>
                <a:lnTo>
                  <a:pt x="5593694" y="4637833"/>
                </a:lnTo>
                <a:lnTo>
                  <a:pt x="5597998" y="4690388"/>
                </a:lnTo>
                <a:lnTo>
                  <a:pt x="5601190" y="4742299"/>
                </a:lnTo>
                <a:lnTo>
                  <a:pt x="5603478" y="4793253"/>
                </a:lnTo>
                <a:lnTo>
                  <a:pt x="5603697" y="4800086"/>
                </a:lnTo>
              </a:path>
              <a:path extrusionOk="0" h="4800600" w="6706870">
                <a:moveTo>
                  <a:pt x="0" y="135168"/>
                </a:moveTo>
                <a:lnTo>
                  <a:pt x="56046" y="134667"/>
                </a:lnTo>
                <a:lnTo>
                  <a:pt x="125909" y="131206"/>
                </a:lnTo>
                <a:lnTo>
                  <a:pt x="165478" y="128574"/>
                </a:lnTo>
                <a:lnTo>
                  <a:pt x="207851" y="125451"/>
                </a:lnTo>
                <a:lnTo>
                  <a:pt x="252809" y="121921"/>
                </a:lnTo>
                <a:lnTo>
                  <a:pt x="300135" y="118066"/>
                </a:lnTo>
                <a:lnTo>
                  <a:pt x="349614" y="113969"/>
                </a:lnTo>
                <a:lnTo>
                  <a:pt x="401027" y="109714"/>
                </a:lnTo>
                <a:lnTo>
                  <a:pt x="454158" y="105383"/>
                </a:lnTo>
                <a:lnTo>
                  <a:pt x="508789" y="101060"/>
                </a:lnTo>
                <a:lnTo>
                  <a:pt x="564704" y="96828"/>
                </a:lnTo>
                <a:lnTo>
                  <a:pt x="621686" y="92769"/>
                </a:lnTo>
                <a:lnTo>
                  <a:pt x="679517" y="88968"/>
                </a:lnTo>
                <a:lnTo>
                  <a:pt x="737980" y="85505"/>
                </a:lnTo>
                <a:lnTo>
                  <a:pt x="796859" y="82466"/>
                </a:lnTo>
                <a:lnTo>
                  <a:pt x="855936" y="79933"/>
                </a:lnTo>
                <a:lnTo>
                  <a:pt x="914994" y="77989"/>
                </a:lnTo>
                <a:lnTo>
                  <a:pt x="973817" y="76716"/>
                </a:lnTo>
                <a:lnTo>
                  <a:pt x="1032187" y="76199"/>
                </a:lnTo>
                <a:lnTo>
                  <a:pt x="1089887" y="76520"/>
                </a:lnTo>
                <a:lnTo>
                  <a:pt x="1146701" y="77762"/>
                </a:lnTo>
                <a:lnTo>
                  <a:pt x="1202410" y="80008"/>
                </a:lnTo>
                <a:lnTo>
                  <a:pt x="1256799" y="83341"/>
                </a:lnTo>
                <a:lnTo>
                  <a:pt x="1309650" y="87844"/>
                </a:lnTo>
                <a:lnTo>
                  <a:pt x="1360746" y="93601"/>
                </a:lnTo>
                <a:lnTo>
                  <a:pt x="1409869" y="100694"/>
                </a:lnTo>
                <a:lnTo>
                  <a:pt x="1456804" y="109207"/>
                </a:lnTo>
                <a:lnTo>
                  <a:pt x="1501333" y="119222"/>
                </a:lnTo>
                <a:lnTo>
                  <a:pt x="1543238" y="130823"/>
                </a:lnTo>
                <a:lnTo>
                  <a:pt x="1582304" y="144092"/>
                </a:lnTo>
                <a:lnTo>
                  <a:pt x="1618312" y="159112"/>
                </a:lnTo>
                <a:lnTo>
                  <a:pt x="1682281" y="196377"/>
                </a:lnTo>
                <a:lnTo>
                  <a:pt x="1735042" y="245629"/>
                </a:lnTo>
                <a:lnTo>
                  <a:pt x="1776340" y="304903"/>
                </a:lnTo>
                <a:lnTo>
                  <a:pt x="1807949" y="372735"/>
                </a:lnTo>
                <a:lnTo>
                  <a:pt x="1820675" y="409403"/>
                </a:lnTo>
                <a:lnTo>
                  <a:pt x="1831645" y="447661"/>
                </a:lnTo>
                <a:lnTo>
                  <a:pt x="1841081" y="487327"/>
                </a:lnTo>
                <a:lnTo>
                  <a:pt x="1849204" y="528217"/>
                </a:lnTo>
                <a:lnTo>
                  <a:pt x="1856236" y="570149"/>
                </a:lnTo>
                <a:lnTo>
                  <a:pt x="1862400" y="612939"/>
                </a:lnTo>
                <a:lnTo>
                  <a:pt x="1867917" y="656404"/>
                </a:lnTo>
                <a:lnTo>
                  <a:pt x="1873010" y="700361"/>
                </a:lnTo>
                <a:lnTo>
                  <a:pt x="1877900" y="744628"/>
                </a:lnTo>
                <a:lnTo>
                  <a:pt x="1882809" y="789021"/>
                </a:lnTo>
                <a:lnTo>
                  <a:pt x="1887960" y="833356"/>
                </a:lnTo>
                <a:lnTo>
                  <a:pt x="1893573" y="877452"/>
                </a:lnTo>
                <a:lnTo>
                  <a:pt x="1899871" y="921126"/>
                </a:lnTo>
                <a:lnTo>
                  <a:pt x="1907077" y="964193"/>
                </a:lnTo>
                <a:lnTo>
                  <a:pt x="1915411" y="1006471"/>
                </a:lnTo>
                <a:lnTo>
                  <a:pt x="1925096" y="1047777"/>
                </a:lnTo>
                <a:lnTo>
                  <a:pt x="1936354" y="1087928"/>
                </a:lnTo>
                <a:lnTo>
                  <a:pt x="1949407" y="1126741"/>
                </a:lnTo>
                <a:lnTo>
                  <a:pt x="1964476" y="1164033"/>
                </a:lnTo>
                <a:lnTo>
                  <a:pt x="1981784" y="1199621"/>
                </a:lnTo>
                <a:lnTo>
                  <a:pt x="2001552" y="1233321"/>
                </a:lnTo>
                <a:lnTo>
                  <a:pt x="2024003" y="1264951"/>
                </a:lnTo>
                <a:lnTo>
                  <a:pt x="2049359" y="1294328"/>
                </a:lnTo>
                <a:lnTo>
                  <a:pt x="2077840" y="1321269"/>
                </a:lnTo>
                <a:lnTo>
                  <a:pt x="2109670" y="1345590"/>
                </a:lnTo>
                <a:lnTo>
                  <a:pt x="2172883" y="1381461"/>
                </a:lnTo>
                <a:lnTo>
                  <a:pt x="2208124" y="1396691"/>
                </a:lnTo>
                <a:lnTo>
                  <a:pt x="2245597" y="1410262"/>
                </a:lnTo>
                <a:lnTo>
                  <a:pt x="2285160" y="1422284"/>
                </a:lnTo>
                <a:lnTo>
                  <a:pt x="2326670" y="1432867"/>
                </a:lnTo>
                <a:lnTo>
                  <a:pt x="2369984" y="1442121"/>
                </a:lnTo>
                <a:lnTo>
                  <a:pt x="2414959" y="1450154"/>
                </a:lnTo>
                <a:lnTo>
                  <a:pt x="2461453" y="1457077"/>
                </a:lnTo>
                <a:lnTo>
                  <a:pt x="2509323" y="1462999"/>
                </a:lnTo>
                <a:lnTo>
                  <a:pt x="2558426" y="1468030"/>
                </a:lnTo>
                <a:lnTo>
                  <a:pt x="2608618" y="1472279"/>
                </a:lnTo>
                <a:lnTo>
                  <a:pt x="2659758" y="1475855"/>
                </a:lnTo>
                <a:lnTo>
                  <a:pt x="2711703" y="1478869"/>
                </a:lnTo>
                <a:lnTo>
                  <a:pt x="2764309" y="1481430"/>
                </a:lnTo>
                <a:lnTo>
                  <a:pt x="2817435" y="1483646"/>
                </a:lnTo>
                <a:lnTo>
                  <a:pt x="2870936" y="1485629"/>
                </a:lnTo>
                <a:lnTo>
                  <a:pt x="2924671" y="1487487"/>
                </a:lnTo>
                <a:lnTo>
                  <a:pt x="2978496" y="1489330"/>
                </a:lnTo>
                <a:lnTo>
                  <a:pt x="3032270" y="1491268"/>
                </a:lnTo>
                <a:lnTo>
                  <a:pt x="3085848" y="1493409"/>
                </a:lnTo>
                <a:lnTo>
                  <a:pt x="3139088" y="1495865"/>
                </a:lnTo>
                <a:lnTo>
                  <a:pt x="3191847" y="1498743"/>
                </a:lnTo>
                <a:lnTo>
                  <a:pt x="3243983" y="1502154"/>
                </a:lnTo>
                <a:lnTo>
                  <a:pt x="3295353" y="1506207"/>
                </a:lnTo>
                <a:lnTo>
                  <a:pt x="3345814" y="1511012"/>
                </a:lnTo>
                <a:lnTo>
                  <a:pt x="3395222" y="1516679"/>
                </a:lnTo>
                <a:lnTo>
                  <a:pt x="3443437" y="1523316"/>
                </a:lnTo>
                <a:lnTo>
                  <a:pt x="3490313" y="1531034"/>
                </a:lnTo>
                <a:lnTo>
                  <a:pt x="3535710" y="1539941"/>
                </a:lnTo>
                <a:lnTo>
                  <a:pt x="3579483" y="1550148"/>
                </a:lnTo>
                <a:lnTo>
                  <a:pt x="3621491" y="1561764"/>
                </a:lnTo>
                <a:lnTo>
                  <a:pt x="3661589" y="1574899"/>
                </a:lnTo>
                <a:lnTo>
                  <a:pt x="3699637" y="1589662"/>
                </a:lnTo>
                <a:lnTo>
                  <a:pt x="3735490" y="1606162"/>
                </a:lnTo>
                <a:lnTo>
                  <a:pt x="3769006" y="1624510"/>
                </a:lnTo>
                <a:lnTo>
                  <a:pt x="3831780" y="1669987"/>
                </a:lnTo>
                <a:lnTo>
                  <a:pt x="3860421" y="1697594"/>
                </a:lnTo>
                <a:lnTo>
                  <a:pt x="3886166" y="1727482"/>
                </a:lnTo>
                <a:lnTo>
                  <a:pt x="3909216" y="1759497"/>
                </a:lnTo>
                <a:lnTo>
                  <a:pt x="3929772" y="1793486"/>
                </a:lnTo>
                <a:lnTo>
                  <a:pt x="3948037" y="1829296"/>
                </a:lnTo>
                <a:lnTo>
                  <a:pt x="3964211" y="1866773"/>
                </a:lnTo>
                <a:lnTo>
                  <a:pt x="3978497" y="1905763"/>
                </a:lnTo>
                <a:lnTo>
                  <a:pt x="3991095" y="1946112"/>
                </a:lnTo>
                <a:lnTo>
                  <a:pt x="4002208" y="1987668"/>
                </a:lnTo>
                <a:lnTo>
                  <a:pt x="4012036" y="2030277"/>
                </a:lnTo>
                <a:lnTo>
                  <a:pt x="4020781" y="2073785"/>
                </a:lnTo>
                <a:lnTo>
                  <a:pt x="4028645" y="2118038"/>
                </a:lnTo>
                <a:lnTo>
                  <a:pt x="4035828" y="2162884"/>
                </a:lnTo>
                <a:lnTo>
                  <a:pt x="4042534" y="2208168"/>
                </a:lnTo>
                <a:lnTo>
                  <a:pt x="4048962" y="2253737"/>
                </a:lnTo>
                <a:lnTo>
                  <a:pt x="4055315" y="2299438"/>
                </a:lnTo>
                <a:lnTo>
                  <a:pt x="4061793" y="2345116"/>
                </a:lnTo>
                <a:lnTo>
                  <a:pt x="4068599" y="2390619"/>
                </a:lnTo>
                <a:lnTo>
                  <a:pt x="4075934" y="2435793"/>
                </a:lnTo>
                <a:lnTo>
                  <a:pt x="4084000" y="2480484"/>
                </a:lnTo>
                <a:lnTo>
                  <a:pt x="4092997" y="2524539"/>
                </a:lnTo>
                <a:lnTo>
                  <a:pt x="4103127" y="2567804"/>
                </a:lnTo>
                <a:lnTo>
                  <a:pt x="4114593" y="2610126"/>
                </a:lnTo>
                <a:lnTo>
                  <a:pt x="4127594" y="2651351"/>
                </a:lnTo>
                <a:lnTo>
                  <a:pt x="4142334" y="2691326"/>
                </a:lnTo>
                <a:lnTo>
                  <a:pt x="4159012" y="2729896"/>
                </a:lnTo>
                <a:lnTo>
                  <a:pt x="4177832" y="2766909"/>
                </a:lnTo>
                <a:lnTo>
                  <a:pt x="4198993" y="2802212"/>
                </a:lnTo>
                <a:lnTo>
                  <a:pt x="4222698" y="2835649"/>
                </a:lnTo>
                <a:lnTo>
                  <a:pt x="4249149" y="2867069"/>
                </a:lnTo>
                <a:lnTo>
                  <a:pt x="4278546" y="2896317"/>
                </a:lnTo>
                <a:lnTo>
                  <a:pt x="4311091" y="2923240"/>
                </a:lnTo>
                <a:lnTo>
                  <a:pt x="4373568" y="2963245"/>
                </a:lnTo>
                <a:lnTo>
                  <a:pt x="4408092" y="2980766"/>
                </a:lnTo>
                <a:lnTo>
                  <a:pt x="4444643" y="2996760"/>
                </a:lnTo>
                <a:lnTo>
                  <a:pt x="4483101" y="3011324"/>
                </a:lnTo>
                <a:lnTo>
                  <a:pt x="4523343" y="3024553"/>
                </a:lnTo>
                <a:lnTo>
                  <a:pt x="4565248" y="3036544"/>
                </a:lnTo>
                <a:lnTo>
                  <a:pt x="4608695" y="3047392"/>
                </a:lnTo>
                <a:lnTo>
                  <a:pt x="4653561" y="3057195"/>
                </a:lnTo>
                <a:lnTo>
                  <a:pt x="4699725" y="3066047"/>
                </a:lnTo>
                <a:lnTo>
                  <a:pt x="4747065" y="3074046"/>
                </a:lnTo>
                <a:lnTo>
                  <a:pt x="4795461" y="3081287"/>
                </a:lnTo>
                <a:lnTo>
                  <a:pt x="4844789" y="3087866"/>
                </a:lnTo>
                <a:lnTo>
                  <a:pt x="4894928" y="3093880"/>
                </a:lnTo>
                <a:lnTo>
                  <a:pt x="4945758" y="3099424"/>
                </a:lnTo>
                <a:lnTo>
                  <a:pt x="4997155" y="3104595"/>
                </a:lnTo>
                <a:lnTo>
                  <a:pt x="5048999" y="3109489"/>
                </a:lnTo>
                <a:lnTo>
                  <a:pt x="5101168" y="3114202"/>
                </a:lnTo>
                <a:lnTo>
                  <a:pt x="5153540" y="3118830"/>
                </a:lnTo>
                <a:lnTo>
                  <a:pt x="5205993" y="3123469"/>
                </a:lnTo>
                <a:lnTo>
                  <a:pt x="5258407" y="3128216"/>
                </a:lnTo>
                <a:lnTo>
                  <a:pt x="5310658" y="3133165"/>
                </a:lnTo>
                <a:lnTo>
                  <a:pt x="5362627" y="3138415"/>
                </a:lnTo>
                <a:lnTo>
                  <a:pt x="5414190" y="3144060"/>
                </a:lnTo>
                <a:lnTo>
                  <a:pt x="5465226" y="3150196"/>
                </a:lnTo>
                <a:lnTo>
                  <a:pt x="5515614" y="3156921"/>
                </a:lnTo>
                <a:lnTo>
                  <a:pt x="5565232" y="3164329"/>
                </a:lnTo>
                <a:lnTo>
                  <a:pt x="5613959" y="3172518"/>
                </a:lnTo>
                <a:lnTo>
                  <a:pt x="5661672" y="3181582"/>
                </a:lnTo>
                <a:lnTo>
                  <a:pt x="5708250" y="3191619"/>
                </a:lnTo>
                <a:lnTo>
                  <a:pt x="5753572" y="3202725"/>
                </a:lnTo>
                <a:lnTo>
                  <a:pt x="5797516" y="3214994"/>
                </a:lnTo>
                <a:lnTo>
                  <a:pt x="5839959" y="3228525"/>
                </a:lnTo>
                <a:lnTo>
                  <a:pt x="5880782" y="3243412"/>
                </a:lnTo>
                <a:lnTo>
                  <a:pt x="5919861" y="3259752"/>
                </a:lnTo>
                <a:lnTo>
                  <a:pt x="5957075" y="3277641"/>
                </a:lnTo>
                <a:lnTo>
                  <a:pt x="5992303" y="3297176"/>
                </a:lnTo>
                <a:lnTo>
                  <a:pt x="6025422" y="3318451"/>
                </a:lnTo>
                <a:lnTo>
                  <a:pt x="6056312" y="3341564"/>
                </a:lnTo>
                <a:lnTo>
                  <a:pt x="6090650" y="3371590"/>
                </a:lnTo>
                <a:lnTo>
                  <a:pt x="6123413" y="3404658"/>
                </a:lnTo>
                <a:lnTo>
                  <a:pt x="6154653" y="3440558"/>
                </a:lnTo>
                <a:lnTo>
                  <a:pt x="6184419" y="3479083"/>
                </a:lnTo>
                <a:lnTo>
                  <a:pt x="6212760" y="3520023"/>
                </a:lnTo>
                <a:lnTo>
                  <a:pt x="6239727" y="3563169"/>
                </a:lnTo>
                <a:lnTo>
                  <a:pt x="6265370" y="3608315"/>
                </a:lnTo>
                <a:lnTo>
                  <a:pt x="6289738" y="3655249"/>
                </a:lnTo>
                <a:lnTo>
                  <a:pt x="6312881" y="3703765"/>
                </a:lnTo>
                <a:lnTo>
                  <a:pt x="6334849" y="3753653"/>
                </a:lnTo>
                <a:lnTo>
                  <a:pt x="6355691" y="3804705"/>
                </a:lnTo>
                <a:lnTo>
                  <a:pt x="6375459" y="3856713"/>
                </a:lnTo>
                <a:lnTo>
                  <a:pt x="6394200" y="3909467"/>
                </a:lnTo>
                <a:lnTo>
                  <a:pt x="6411966" y="3962759"/>
                </a:lnTo>
                <a:lnTo>
                  <a:pt x="6428806" y="4016381"/>
                </a:lnTo>
                <a:lnTo>
                  <a:pt x="6444771" y="4070123"/>
                </a:lnTo>
                <a:lnTo>
                  <a:pt x="6459908" y="4123778"/>
                </a:lnTo>
                <a:lnTo>
                  <a:pt x="6474270" y="4177137"/>
                </a:lnTo>
                <a:lnTo>
                  <a:pt x="6487905" y="4229990"/>
                </a:lnTo>
                <a:lnTo>
                  <a:pt x="6500863" y="4282130"/>
                </a:lnTo>
                <a:lnTo>
                  <a:pt x="6513194" y="4333348"/>
                </a:lnTo>
                <a:lnTo>
                  <a:pt x="6524948" y="4383436"/>
                </a:lnTo>
                <a:lnTo>
                  <a:pt x="6536175" y="4432184"/>
                </a:lnTo>
                <a:lnTo>
                  <a:pt x="6546925" y="4479384"/>
                </a:lnTo>
                <a:lnTo>
                  <a:pt x="6557247" y="4524827"/>
                </a:lnTo>
                <a:lnTo>
                  <a:pt x="6567191" y="4568306"/>
                </a:lnTo>
                <a:lnTo>
                  <a:pt x="6576808" y="4609611"/>
                </a:lnTo>
                <a:lnTo>
                  <a:pt x="6586146" y="4648533"/>
                </a:lnTo>
                <a:lnTo>
                  <a:pt x="6604188" y="4718397"/>
                </a:lnTo>
                <a:lnTo>
                  <a:pt x="6621716" y="4776229"/>
                </a:lnTo>
                <a:lnTo>
                  <a:pt x="6630411" y="4800111"/>
                </a:lnTo>
              </a:path>
              <a:path extrusionOk="0" h="4800600" w="6706870">
                <a:moveTo>
                  <a:pt x="0" y="1156202"/>
                </a:moveTo>
                <a:lnTo>
                  <a:pt x="12510" y="1155683"/>
                </a:lnTo>
                <a:lnTo>
                  <a:pt x="61897" y="1153528"/>
                </a:lnTo>
                <a:lnTo>
                  <a:pt x="113769" y="1151281"/>
                </a:lnTo>
                <a:lnTo>
                  <a:pt x="167786" y="1149073"/>
                </a:lnTo>
                <a:lnTo>
                  <a:pt x="223604" y="1147034"/>
                </a:lnTo>
                <a:lnTo>
                  <a:pt x="280881" y="1145296"/>
                </a:lnTo>
                <a:lnTo>
                  <a:pt x="339277" y="1143990"/>
                </a:lnTo>
                <a:lnTo>
                  <a:pt x="398447" y="1143248"/>
                </a:lnTo>
                <a:lnTo>
                  <a:pt x="458051" y="1143199"/>
                </a:lnTo>
                <a:lnTo>
                  <a:pt x="517746" y="1143976"/>
                </a:lnTo>
                <a:lnTo>
                  <a:pt x="577190" y="1145709"/>
                </a:lnTo>
                <a:lnTo>
                  <a:pt x="636041" y="1148530"/>
                </a:lnTo>
                <a:lnTo>
                  <a:pt x="693958" y="1152570"/>
                </a:lnTo>
                <a:lnTo>
                  <a:pt x="750597" y="1157959"/>
                </a:lnTo>
                <a:lnTo>
                  <a:pt x="805616" y="1164830"/>
                </a:lnTo>
                <a:lnTo>
                  <a:pt x="858675" y="1173313"/>
                </a:lnTo>
                <a:lnTo>
                  <a:pt x="909429" y="1183539"/>
                </a:lnTo>
                <a:lnTo>
                  <a:pt x="957539" y="1195639"/>
                </a:lnTo>
                <a:lnTo>
                  <a:pt x="1002660" y="1209745"/>
                </a:lnTo>
                <a:lnTo>
                  <a:pt x="1044452" y="1225988"/>
                </a:lnTo>
                <a:lnTo>
                  <a:pt x="1082572" y="1244498"/>
                </a:lnTo>
                <a:lnTo>
                  <a:pt x="1117058" y="1265911"/>
                </a:lnTo>
                <a:lnTo>
                  <a:pt x="1148362" y="1290601"/>
                </a:lnTo>
                <a:lnTo>
                  <a:pt x="1176761" y="1318305"/>
                </a:lnTo>
                <a:lnTo>
                  <a:pt x="1202533" y="1348759"/>
                </a:lnTo>
                <a:lnTo>
                  <a:pt x="1225958" y="1381702"/>
                </a:lnTo>
                <a:lnTo>
                  <a:pt x="1247314" y="1416871"/>
                </a:lnTo>
                <a:lnTo>
                  <a:pt x="1266878" y="1454002"/>
                </a:lnTo>
                <a:lnTo>
                  <a:pt x="1284930" y="1492834"/>
                </a:lnTo>
                <a:lnTo>
                  <a:pt x="1301746" y="1533103"/>
                </a:lnTo>
                <a:lnTo>
                  <a:pt x="1317607" y="1574547"/>
                </a:lnTo>
                <a:lnTo>
                  <a:pt x="1332789" y="1616903"/>
                </a:lnTo>
                <a:lnTo>
                  <a:pt x="1347572" y="1659909"/>
                </a:lnTo>
                <a:lnTo>
                  <a:pt x="1362233" y="1703302"/>
                </a:lnTo>
                <a:lnTo>
                  <a:pt x="1377051" y="1746819"/>
                </a:lnTo>
                <a:lnTo>
                  <a:pt x="1392304" y="1790197"/>
                </a:lnTo>
                <a:lnTo>
                  <a:pt x="1408270" y="1833175"/>
                </a:lnTo>
                <a:lnTo>
                  <a:pt x="1425228" y="1875488"/>
                </a:lnTo>
                <a:lnTo>
                  <a:pt x="1443456" y="1916875"/>
                </a:lnTo>
                <a:lnTo>
                  <a:pt x="1463233" y="1957072"/>
                </a:lnTo>
                <a:lnTo>
                  <a:pt x="1484836" y="1995818"/>
                </a:lnTo>
                <a:lnTo>
                  <a:pt x="1508544" y="2032849"/>
                </a:lnTo>
                <a:lnTo>
                  <a:pt x="1534635" y="2067903"/>
                </a:lnTo>
                <a:lnTo>
                  <a:pt x="1563387" y="2100716"/>
                </a:lnTo>
                <a:lnTo>
                  <a:pt x="1595079" y="2131028"/>
                </a:lnTo>
                <a:lnTo>
                  <a:pt x="1629990" y="2158573"/>
                </a:lnTo>
                <a:lnTo>
                  <a:pt x="1668396" y="2183091"/>
                </a:lnTo>
                <a:lnTo>
                  <a:pt x="1702480" y="2200661"/>
                </a:lnTo>
                <a:lnTo>
                  <a:pt x="1739210" y="2216222"/>
                </a:lnTo>
                <a:lnTo>
                  <a:pt x="1778404" y="2229912"/>
                </a:lnTo>
                <a:lnTo>
                  <a:pt x="1819883" y="2241871"/>
                </a:lnTo>
                <a:lnTo>
                  <a:pt x="1863465" y="2252235"/>
                </a:lnTo>
                <a:lnTo>
                  <a:pt x="1908971" y="2261145"/>
                </a:lnTo>
                <a:lnTo>
                  <a:pt x="1956219" y="2268738"/>
                </a:lnTo>
                <a:lnTo>
                  <a:pt x="2005029" y="2275154"/>
                </a:lnTo>
                <a:lnTo>
                  <a:pt x="2055220" y="2280530"/>
                </a:lnTo>
                <a:lnTo>
                  <a:pt x="2106612" y="2285006"/>
                </a:lnTo>
                <a:lnTo>
                  <a:pt x="2159024" y="2288720"/>
                </a:lnTo>
                <a:lnTo>
                  <a:pt x="2212275" y="2291811"/>
                </a:lnTo>
                <a:lnTo>
                  <a:pt x="2266185" y="2294417"/>
                </a:lnTo>
                <a:lnTo>
                  <a:pt x="2320573" y="2296677"/>
                </a:lnTo>
                <a:lnTo>
                  <a:pt x="2375259" y="2298729"/>
                </a:lnTo>
                <a:lnTo>
                  <a:pt x="2430062" y="2300713"/>
                </a:lnTo>
                <a:lnTo>
                  <a:pt x="2484801" y="2302766"/>
                </a:lnTo>
                <a:lnTo>
                  <a:pt x="2539296" y="2305027"/>
                </a:lnTo>
                <a:lnTo>
                  <a:pt x="2593366" y="2307635"/>
                </a:lnTo>
                <a:lnTo>
                  <a:pt x="2646831" y="2310729"/>
                </a:lnTo>
                <a:lnTo>
                  <a:pt x="2699510" y="2314446"/>
                </a:lnTo>
                <a:lnTo>
                  <a:pt x="2751222" y="2318927"/>
                </a:lnTo>
                <a:lnTo>
                  <a:pt x="2801787" y="2324308"/>
                </a:lnTo>
                <a:lnTo>
                  <a:pt x="2851024" y="2330729"/>
                </a:lnTo>
                <a:lnTo>
                  <a:pt x="2898752" y="2338329"/>
                </a:lnTo>
                <a:lnTo>
                  <a:pt x="2944792" y="2347246"/>
                </a:lnTo>
                <a:lnTo>
                  <a:pt x="2988961" y="2357618"/>
                </a:lnTo>
                <a:lnTo>
                  <a:pt x="3031081" y="2369585"/>
                </a:lnTo>
                <a:lnTo>
                  <a:pt x="3070969" y="2383284"/>
                </a:lnTo>
                <a:lnTo>
                  <a:pt x="3108446" y="2398855"/>
                </a:lnTo>
                <a:lnTo>
                  <a:pt x="3143331" y="2416436"/>
                </a:lnTo>
                <a:lnTo>
                  <a:pt x="3206290" y="2459652"/>
                </a:lnTo>
                <a:lnTo>
                  <a:pt x="3257596" y="2513615"/>
                </a:lnTo>
                <a:lnTo>
                  <a:pt x="3296818" y="2575814"/>
                </a:lnTo>
                <a:lnTo>
                  <a:pt x="3326073" y="2644947"/>
                </a:lnTo>
                <a:lnTo>
                  <a:pt x="3337625" y="2681707"/>
                </a:lnTo>
                <a:lnTo>
                  <a:pt x="3347480" y="2719713"/>
                </a:lnTo>
                <a:lnTo>
                  <a:pt x="3355901" y="2758801"/>
                </a:lnTo>
                <a:lnTo>
                  <a:pt x="3363154" y="2798810"/>
                </a:lnTo>
                <a:lnTo>
                  <a:pt x="3369504" y="2839576"/>
                </a:lnTo>
                <a:lnTo>
                  <a:pt x="3375215" y="2880937"/>
                </a:lnTo>
                <a:lnTo>
                  <a:pt x="3380552" y="2922730"/>
                </a:lnTo>
                <a:lnTo>
                  <a:pt x="3385780" y="2964793"/>
                </a:lnTo>
                <a:lnTo>
                  <a:pt x="3391163" y="3006962"/>
                </a:lnTo>
                <a:lnTo>
                  <a:pt x="3396966" y="3049075"/>
                </a:lnTo>
                <a:lnTo>
                  <a:pt x="3403454" y="3090970"/>
                </a:lnTo>
                <a:lnTo>
                  <a:pt x="3410891" y="3132484"/>
                </a:lnTo>
                <a:lnTo>
                  <a:pt x="3419543" y="3173453"/>
                </a:lnTo>
                <a:lnTo>
                  <a:pt x="3429673" y="3213716"/>
                </a:lnTo>
                <a:lnTo>
                  <a:pt x="3441547" y="3253109"/>
                </a:lnTo>
                <a:lnTo>
                  <a:pt x="3455428" y="3291471"/>
                </a:lnTo>
                <a:lnTo>
                  <a:pt x="3471583" y="3328637"/>
                </a:lnTo>
                <a:lnTo>
                  <a:pt x="3490276" y="3364447"/>
                </a:lnTo>
                <a:lnTo>
                  <a:pt x="3511771" y="3398736"/>
                </a:lnTo>
                <a:lnTo>
                  <a:pt x="3536332" y="3431342"/>
                </a:lnTo>
                <a:lnTo>
                  <a:pt x="3564226" y="3462103"/>
                </a:lnTo>
                <a:lnTo>
                  <a:pt x="3595716" y="3490856"/>
                </a:lnTo>
                <a:lnTo>
                  <a:pt x="3631067" y="3517438"/>
                </a:lnTo>
                <a:lnTo>
                  <a:pt x="3693848" y="3554082"/>
                </a:lnTo>
                <a:lnTo>
                  <a:pt x="3728989" y="3570630"/>
                </a:lnTo>
                <a:lnTo>
                  <a:pt x="3766440" y="3586086"/>
                </a:lnTo>
                <a:lnTo>
                  <a:pt x="3806057" y="3600517"/>
                </a:lnTo>
                <a:lnTo>
                  <a:pt x="3847697" y="3613991"/>
                </a:lnTo>
                <a:lnTo>
                  <a:pt x="3891216" y="3626575"/>
                </a:lnTo>
                <a:lnTo>
                  <a:pt x="3936470" y="3638336"/>
                </a:lnTo>
                <a:lnTo>
                  <a:pt x="3983317" y="3649343"/>
                </a:lnTo>
                <a:lnTo>
                  <a:pt x="4031612" y="3659661"/>
                </a:lnTo>
                <a:lnTo>
                  <a:pt x="4081213" y="3669359"/>
                </a:lnTo>
                <a:lnTo>
                  <a:pt x="4131976" y="3678504"/>
                </a:lnTo>
                <a:lnTo>
                  <a:pt x="4183758" y="3687163"/>
                </a:lnTo>
                <a:lnTo>
                  <a:pt x="4236414" y="3695404"/>
                </a:lnTo>
                <a:lnTo>
                  <a:pt x="4289802" y="3703295"/>
                </a:lnTo>
                <a:lnTo>
                  <a:pt x="4343778" y="3710902"/>
                </a:lnTo>
                <a:lnTo>
                  <a:pt x="4398199" y="3718293"/>
                </a:lnTo>
                <a:lnTo>
                  <a:pt x="4452922" y="3725536"/>
                </a:lnTo>
                <a:lnTo>
                  <a:pt x="4507802" y="3732698"/>
                </a:lnTo>
                <a:lnTo>
                  <a:pt x="4562696" y="3739846"/>
                </a:lnTo>
                <a:lnTo>
                  <a:pt x="4617461" y="3747047"/>
                </a:lnTo>
                <a:lnTo>
                  <a:pt x="4671954" y="3754370"/>
                </a:lnTo>
                <a:lnTo>
                  <a:pt x="4726031" y="3761882"/>
                </a:lnTo>
                <a:lnTo>
                  <a:pt x="4779548" y="3769649"/>
                </a:lnTo>
                <a:lnTo>
                  <a:pt x="4832363" y="3777740"/>
                </a:lnTo>
                <a:lnTo>
                  <a:pt x="4884331" y="3786221"/>
                </a:lnTo>
                <a:lnTo>
                  <a:pt x="4935310" y="3795161"/>
                </a:lnTo>
                <a:lnTo>
                  <a:pt x="4985155" y="3804626"/>
                </a:lnTo>
                <a:lnTo>
                  <a:pt x="5033724" y="3814684"/>
                </a:lnTo>
                <a:lnTo>
                  <a:pt x="5080873" y="3825403"/>
                </a:lnTo>
                <a:lnTo>
                  <a:pt x="5126458" y="3836850"/>
                </a:lnTo>
                <a:lnTo>
                  <a:pt x="5170336" y="3849091"/>
                </a:lnTo>
                <a:lnTo>
                  <a:pt x="5212364" y="3862196"/>
                </a:lnTo>
                <a:lnTo>
                  <a:pt x="5252398" y="3876230"/>
                </a:lnTo>
                <a:lnTo>
                  <a:pt x="5290294" y="3891262"/>
                </a:lnTo>
                <a:lnTo>
                  <a:pt x="5325910" y="3907359"/>
                </a:lnTo>
                <a:lnTo>
                  <a:pt x="5389726" y="3943017"/>
                </a:lnTo>
                <a:lnTo>
                  <a:pt x="5455419" y="3995064"/>
                </a:lnTo>
                <a:lnTo>
                  <a:pt x="5489370" y="4030853"/>
                </a:lnTo>
                <a:lnTo>
                  <a:pt x="5519702" y="4069765"/>
                </a:lnTo>
                <a:lnTo>
                  <a:pt x="5546623" y="4111488"/>
                </a:lnTo>
                <a:lnTo>
                  <a:pt x="5570341" y="4155706"/>
                </a:lnTo>
                <a:lnTo>
                  <a:pt x="5591067" y="4202106"/>
                </a:lnTo>
                <a:lnTo>
                  <a:pt x="5609008" y="4250374"/>
                </a:lnTo>
                <a:lnTo>
                  <a:pt x="5624375" y="4300197"/>
                </a:lnTo>
                <a:lnTo>
                  <a:pt x="5637375" y="4351259"/>
                </a:lnTo>
                <a:lnTo>
                  <a:pt x="5648218" y="4403248"/>
                </a:lnTo>
                <a:lnTo>
                  <a:pt x="5657113" y="4455849"/>
                </a:lnTo>
                <a:lnTo>
                  <a:pt x="5664269" y="4508749"/>
                </a:lnTo>
                <a:lnTo>
                  <a:pt x="5669894" y="4561633"/>
                </a:lnTo>
                <a:lnTo>
                  <a:pt x="5674198" y="4614188"/>
                </a:lnTo>
                <a:lnTo>
                  <a:pt x="5677390" y="4666099"/>
                </a:lnTo>
                <a:lnTo>
                  <a:pt x="5679678" y="4717054"/>
                </a:lnTo>
                <a:lnTo>
                  <a:pt x="5681271" y="4766737"/>
                </a:lnTo>
                <a:lnTo>
                  <a:pt x="5682040" y="4800086"/>
                </a:lnTo>
              </a:path>
            </a:pathLst>
          </a:custGeom>
          <a:noFill/>
          <a:ln cap="flat" cmpd="sng" w="380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39" name="Google Shape;639;p39"/>
          <p:cNvSpPr txBox="1"/>
          <p:nvPr>
            <p:ph type="title"/>
          </p:nvPr>
        </p:nvSpPr>
        <p:spPr>
          <a:xfrm>
            <a:off x="6780661" y="370349"/>
            <a:ext cx="1605915" cy="400685"/>
          </a:xfrm>
          <a:prstGeom prst="rect">
            <a:avLst/>
          </a:prstGeom>
          <a:solidFill>
            <a:srgbClr val="9EC4E8"/>
          </a:solidFill>
          <a:ln cap="flat" cmpd="sng" w="28550">
            <a:solidFill>
              <a:srgbClr val="FFFFFF"/>
            </a:solidFill>
            <a:prstDash val="solid"/>
            <a:round/>
            <a:headEnd len="sm" w="sm" type="none"/>
            <a:tailEnd len="sm" w="sm" type="none"/>
          </a:ln>
        </p:spPr>
        <p:txBody>
          <a:bodyPr anchorCtr="0" anchor="t" bIns="0" lIns="0" spcFirstLastPara="1" rIns="0" wrap="square" tIns="78100">
            <a:spAutoFit/>
          </a:bodyPr>
          <a:lstStyle/>
          <a:p>
            <a:pPr indent="0" lvl="0" marL="161290" rtl="0" algn="l">
              <a:lnSpc>
                <a:spcPct val="100000"/>
              </a:lnSpc>
              <a:spcBef>
                <a:spcPts val="0"/>
              </a:spcBef>
              <a:spcAft>
                <a:spcPts val="0"/>
              </a:spcAft>
              <a:buNone/>
            </a:pPr>
            <a:r>
              <a:rPr lang="en-US" sz="1400">
                <a:solidFill>
                  <a:srgbClr val="FFFFFF"/>
                </a:solidFill>
              </a:rPr>
              <a:t>SUNGAI RASA</a:t>
            </a:r>
            <a:endParaRPr sz="1400"/>
          </a:p>
        </p:txBody>
      </p:sp>
      <p:grpSp>
        <p:nvGrpSpPr>
          <p:cNvPr id="640" name="Google Shape;640;p39"/>
          <p:cNvGrpSpPr/>
          <p:nvPr/>
        </p:nvGrpSpPr>
        <p:grpSpPr>
          <a:xfrm>
            <a:off x="957123" y="531986"/>
            <a:ext cx="3448492" cy="3374780"/>
            <a:chOff x="957123" y="531986"/>
            <a:chExt cx="3448492" cy="3374780"/>
          </a:xfrm>
        </p:grpSpPr>
        <p:sp>
          <p:nvSpPr>
            <p:cNvPr id="641" name="Google Shape;641;p39"/>
            <p:cNvSpPr/>
            <p:nvPr/>
          </p:nvSpPr>
          <p:spPr>
            <a:xfrm>
              <a:off x="957123" y="531986"/>
              <a:ext cx="726323" cy="72632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42" name="Google Shape;642;p39"/>
            <p:cNvSpPr/>
            <p:nvPr/>
          </p:nvSpPr>
          <p:spPr>
            <a:xfrm>
              <a:off x="3072368" y="1911421"/>
              <a:ext cx="726323" cy="72632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43" name="Google Shape;643;p39"/>
            <p:cNvSpPr/>
            <p:nvPr/>
          </p:nvSpPr>
          <p:spPr>
            <a:xfrm>
              <a:off x="1690571" y="1730084"/>
              <a:ext cx="726323" cy="72632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44" name="Google Shape;644;p39"/>
            <p:cNvSpPr/>
            <p:nvPr/>
          </p:nvSpPr>
          <p:spPr>
            <a:xfrm>
              <a:off x="3679292" y="3180443"/>
              <a:ext cx="726323" cy="72632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645" name="Google Shape;645;p39"/>
          <p:cNvSpPr txBox="1"/>
          <p:nvPr/>
        </p:nvSpPr>
        <p:spPr>
          <a:xfrm>
            <a:off x="6186395" y="939993"/>
            <a:ext cx="2462530" cy="1854200"/>
          </a:xfrm>
          <a:prstGeom prst="rect">
            <a:avLst/>
          </a:prstGeom>
          <a:noFill/>
          <a:ln>
            <a:noFill/>
          </a:ln>
        </p:spPr>
        <p:txBody>
          <a:bodyPr anchorCtr="0" anchor="t" bIns="0" lIns="0" spcFirstLastPara="1" rIns="0" wrap="square" tIns="12700">
            <a:spAutoFit/>
          </a:bodyPr>
          <a:lstStyle/>
          <a:p>
            <a:pPr indent="-334010" lvl="0" marL="346075" marR="6350" rtl="0" algn="just">
              <a:lnSpc>
                <a:spcPct val="100000"/>
              </a:lnSpc>
              <a:spcBef>
                <a:spcPts val="0"/>
              </a:spcBef>
              <a:spcAft>
                <a:spcPts val="0"/>
              </a:spcAft>
              <a:buClr>
                <a:srgbClr val="FFFFFF"/>
              </a:buClr>
              <a:buSzPts val="1000"/>
              <a:buFont typeface="Times New Roman"/>
              <a:buAutoNum type="arabicPeriod"/>
            </a:pPr>
            <a:r>
              <a:rPr b="1" lang="en-US" sz="1000">
                <a:solidFill>
                  <a:srgbClr val="FFFFFF"/>
                </a:solidFill>
                <a:latin typeface="Times New Roman"/>
                <a:ea typeface="Times New Roman"/>
                <a:cs typeface="Times New Roman"/>
                <a:sym typeface="Times New Roman"/>
              </a:rPr>
              <a:t>Ceritakan bagaimana perasaanmu  di tiap kelokan sungai.</a:t>
            </a:r>
            <a:endParaRPr sz="1000">
              <a:latin typeface="Times New Roman"/>
              <a:ea typeface="Times New Roman"/>
              <a:cs typeface="Times New Roman"/>
              <a:sym typeface="Times New Roman"/>
            </a:endParaRPr>
          </a:p>
          <a:p>
            <a:pPr indent="-334010" lvl="0" marL="346075" marR="7620" rtl="0" algn="just">
              <a:lnSpc>
                <a:spcPct val="100000"/>
              </a:lnSpc>
              <a:spcBef>
                <a:spcPts val="0"/>
              </a:spcBef>
              <a:spcAft>
                <a:spcPts val="0"/>
              </a:spcAft>
              <a:buClr>
                <a:srgbClr val="FFFFFF"/>
              </a:buClr>
              <a:buSzPts val="1000"/>
              <a:buFont typeface="Times New Roman"/>
              <a:buAutoNum type="arabicPeriod"/>
            </a:pPr>
            <a:r>
              <a:rPr b="1" lang="en-US" sz="1000">
                <a:solidFill>
                  <a:srgbClr val="FFFFFF"/>
                </a:solidFill>
                <a:latin typeface="Times New Roman"/>
                <a:ea typeface="Times New Roman"/>
                <a:cs typeface="Times New Roman"/>
                <a:sym typeface="Times New Roman"/>
              </a:rPr>
              <a:t>Hal apa yang membantu dan  menghambat kamu selama proses  mengarungi sungai belajar ini? Apa  yang kamu lakukan ketika  menemui hambatan tersebut?</a:t>
            </a:r>
            <a:endParaRPr sz="1000">
              <a:latin typeface="Times New Roman"/>
              <a:ea typeface="Times New Roman"/>
              <a:cs typeface="Times New Roman"/>
              <a:sym typeface="Times New Roman"/>
            </a:endParaRPr>
          </a:p>
          <a:p>
            <a:pPr indent="-334010" lvl="0" marL="346075" marR="0" rtl="0" algn="just">
              <a:lnSpc>
                <a:spcPct val="100000"/>
              </a:lnSpc>
              <a:spcBef>
                <a:spcPts val="0"/>
              </a:spcBef>
              <a:spcAft>
                <a:spcPts val="0"/>
              </a:spcAft>
              <a:buClr>
                <a:srgbClr val="FFFFFF"/>
              </a:buClr>
              <a:buSzPts val="1000"/>
              <a:buFont typeface="Times New Roman"/>
              <a:buAutoNum type="arabicPeriod"/>
            </a:pPr>
            <a:r>
              <a:rPr b="1" lang="en-US" sz="1000">
                <a:solidFill>
                  <a:srgbClr val="FFFFFF"/>
                </a:solidFill>
                <a:latin typeface="Times New Roman"/>
                <a:ea typeface="Times New Roman"/>
                <a:cs typeface="Times New Roman"/>
                <a:sym typeface="Times New Roman"/>
              </a:rPr>
              <a:t>Hal baru apa yang kamu dapatkan?</a:t>
            </a:r>
            <a:endParaRPr sz="1000">
              <a:latin typeface="Times New Roman"/>
              <a:ea typeface="Times New Roman"/>
              <a:cs typeface="Times New Roman"/>
              <a:sym typeface="Times New Roman"/>
            </a:endParaRPr>
          </a:p>
          <a:p>
            <a:pPr indent="-334010" lvl="0" marL="346075" marR="8255" rtl="0" algn="just">
              <a:lnSpc>
                <a:spcPct val="100000"/>
              </a:lnSpc>
              <a:spcBef>
                <a:spcPts val="0"/>
              </a:spcBef>
              <a:spcAft>
                <a:spcPts val="0"/>
              </a:spcAft>
              <a:buClr>
                <a:srgbClr val="FFFFFF"/>
              </a:buClr>
              <a:buSzPts val="1000"/>
              <a:buFont typeface="Times New Roman"/>
              <a:buAutoNum type="arabicPeriod"/>
            </a:pPr>
            <a:r>
              <a:rPr b="1" lang="en-US" sz="1000">
                <a:solidFill>
                  <a:srgbClr val="FFFFFF"/>
                </a:solidFill>
                <a:latin typeface="Times New Roman"/>
                <a:ea typeface="Times New Roman"/>
                <a:cs typeface="Times New Roman"/>
                <a:sym typeface="Times New Roman"/>
              </a:rPr>
              <a:t>Di bagian mana yang paling mudah  dan paling menantang untukmu?</a:t>
            </a:r>
            <a:endParaRPr sz="1000">
              <a:latin typeface="Times New Roman"/>
              <a:ea typeface="Times New Roman"/>
              <a:cs typeface="Times New Roman"/>
              <a:sym typeface="Times New Roman"/>
            </a:endParaRPr>
          </a:p>
          <a:p>
            <a:pPr indent="-334010" lvl="0" marL="346075" marR="5080" rtl="0" algn="just">
              <a:lnSpc>
                <a:spcPct val="100000"/>
              </a:lnSpc>
              <a:spcBef>
                <a:spcPts val="0"/>
              </a:spcBef>
              <a:spcAft>
                <a:spcPts val="0"/>
              </a:spcAft>
              <a:buClr>
                <a:srgbClr val="FFFFFF"/>
              </a:buClr>
              <a:buSzPts val="1000"/>
              <a:buFont typeface="Times New Roman"/>
              <a:buAutoNum type="arabicPeriod"/>
            </a:pPr>
            <a:r>
              <a:rPr b="1" lang="en-US" sz="1000">
                <a:solidFill>
                  <a:srgbClr val="FFFFFF"/>
                </a:solidFill>
                <a:latin typeface="Times New Roman"/>
                <a:ea typeface="Times New Roman"/>
                <a:cs typeface="Times New Roman"/>
                <a:sym typeface="Times New Roman"/>
              </a:rPr>
              <a:t>Apa harapanmu pada perjalanan  selanjutnya?</a:t>
            </a:r>
            <a:endParaRPr sz="1000">
              <a:latin typeface="Times New Roman"/>
              <a:ea typeface="Times New Roman"/>
              <a:cs typeface="Times New Roman"/>
              <a:sym typeface="Times New Roman"/>
            </a:endParaRPr>
          </a:p>
        </p:txBody>
      </p:sp>
      <p:sp>
        <p:nvSpPr>
          <p:cNvPr id="646" name="Google Shape;646;p39"/>
          <p:cNvSpPr/>
          <p:nvPr/>
        </p:nvSpPr>
        <p:spPr>
          <a:xfrm>
            <a:off x="0" y="0"/>
            <a:ext cx="9144000" cy="5143500"/>
          </a:xfrm>
          <a:custGeom>
            <a:rect b="b" l="l" r="r" t="t"/>
            <a:pathLst>
              <a:path extrusionOk="0" h="5143500" w="9144000">
                <a:moveTo>
                  <a:pt x="0" y="0"/>
                </a:moveTo>
                <a:lnTo>
                  <a:pt x="9143981" y="0"/>
                </a:lnTo>
                <a:lnTo>
                  <a:pt x="9143981" y="5143477"/>
                </a:lnTo>
                <a:lnTo>
                  <a:pt x="0" y="5143477"/>
                </a:lnTo>
                <a:lnTo>
                  <a:pt x="0" y="0"/>
                </a:lnTo>
                <a:close/>
              </a:path>
            </a:pathLst>
          </a:custGeom>
          <a:noFill/>
          <a:ln cap="flat" cmpd="sng" w="2285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aphicFrame>
        <p:nvGraphicFramePr>
          <p:cNvPr id="647" name="Google Shape;647;p39"/>
          <p:cNvGraphicFramePr/>
          <p:nvPr/>
        </p:nvGraphicFramePr>
        <p:xfrm>
          <a:off x="307786" y="4103879"/>
          <a:ext cx="3000000" cy="3000000"/>
        </p:xfrm>
        <a:graphic>
          <a:graphicData uri="http://schemas.openxmlformats.org/drawingml/2006/table">
            <a:tbl>
              <a:tblPr bandRow="1" firstRow="1">
                <a:noFill/>
                <a:tableStyleId>{B9F37D22-7DA3-492E-B74C-F3CFFD4B6E2A}</a:tableStyleId>
              </a:tblPr>
              <a:tblGrid>
                <a:gridCol w="711200"/>
                <a:gridCol w="727075"/>
                <a:gridCol w="677550"/>
                <a:gridCol w="760725"/>
              </a:tblGrid>
              <a:tr h="423000">
                <a:tc gridSpan="4">
                  <a:txBody>
                    <a:bodyPr/>
                    <a:lstStyle/>
                    <a:p>
                      <a:pPr indent="0" lvl="0" marL="85090" marR="0" rtl="0" algn="l">
                        <a:lnSpc>
                          <a:spcPct val="100000"/>
                        </a:lnSpc>
                        <a:spcBef>
                          <a:spcPts val="0"/>
                        </a:spcBef>
                        <a:spcAft>
                          <a:spcPts val="0"/>
                        </a:spcAft>
                        <a:buNone/>
                      </a:pPr>
                      <a:r>
                        <a:rPr b="1" lang="en-US" sz="1000" u="none" cap="none" strike="noStrike">
                          <a:solidFill>
                            <a:srgbClr val="FFFFFF"/>
                          </a:solidFill>
                          <a:latin typeface="Times New Roman"/>
                          <a:ea typeface="Times New Roman"/>
                          <a:cs typeface="Times New Roman"/>
                          <a:sym typeface="Times New Roman"/>
                        </a:rPr>
                        <a:t>Seberapa puas aku dengan usahaku?</a:t>
                      </a:r>
                      <a:endParaRPr sz="1000" u="none" cap="none" strike="noStrike">
                        <a:latin typeface="Times New Roman"/>
                        <a:ea typeface="Times New Roman"/>
                        <a:cs typeface="Times New Roman"/>
                        <a:sym typeface="Times New Roman"/>
                      </a:endParaRPr>
                    </a:p>
                    <a:p>
                      <a:pPr indent="0" lvl="0" marL="85090" marR="0" rtl="0" algn="l">
                        <a:lnSpc>
                          <a:spcPct val="100000"/>
                        </a:lnSpc>
                        <a:spcBef>
                          <a:spcPts val="15"/>
                        </a:spcBef>
                        <a:spcAft>
                          <a:spcPts val="0"/>
                        </a:spcAft>
                        <a:buNone/>
                      </a:pPr>
                      <a:r>
                        <a:rPr lang="en-US" sz="600" u="none" cap="none" strike="noStrike">
                          <a:solidFill>
                            <a:srgbClr val="FFFFFF"/>
                          </a:solidFill>
                          <a:latin typeface="Arial"/>
                          <a:ea typeface="Arial"/>
                          <a:cs typeface="Arial"/>
                          <a:sym typeface="Arial"/>
                        </a:rPr>
                        <a:t>(Beri tanda / lingkari / arsir kotak yang sesuai dengan reﬂeksimu!)</a:t>
                      </a:r>
                      <a:endParaRPr sz="600" u="none" cap="none" strike="noStrike">
                        <a:latin typeface="Arial"/>
                        <a:ea typeface="Arial"/>
                        <a:cs typeface="Arial"/>
                        <a:sym typeface="Arial"/>
                      </a:endParaRPr>
                    </a:p>
                  </a:txBody>
                  <a:tcPr marT="80650"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53975">
                      <a:solidFill>
                        <a:srgbClr val="FFFFFF"/>
                      </a:solidFill>
                      <a:prstDash val="solid"/>
                      <a:round/>
                      <a:headEnd len="sm" w="sm" type="none"/>
                      <a:tailEnd len="sm" w="sm" type="none"/>
                    </a:lnB>
                    <a:solidFill>
                      <a:srgbClr val="9EC4E8"/>
                    </a:solidFill>
                  </a:tcPr>
                </a:tc>
                <a:tc hMerge="1"/>
                <a:tc hMerge="1"/>
                <a:tc hMerge="1"/>
              </a:tr>
              <a:tr h="330600">
                <a:tc>
                  <a:txBody>
                    <a:bodyPr/>
                    <a:lstStyle/>
                    <a:p>
                      <a:pPr indent="0" lvl="0" marL="0" marR="0" rtl="0" algn="l">
                        <a:lnSpc>
                          <a:spcPct val="100000"/>
                        </a:lnSpc>
                        <a:spcBef>
                          <a:spcPts val="0"/>
                        </a:spcBef>
                        <a:spcAft>
                          <a:spcPts val="0"/>
                        </a:spcAft>
                        <a:buNone/>
                      </a:pPr>
                      <a:r>
                        <a:t/>
                      </a:r>
                      <a:endParaRPr sz="700" u="none" cap="none" strike="noStrike">
                        <a:latin typeface="Times New Roman"/>
                        <a:ea typeface="Times New Roman"/>
                        <a:cs typeface="Times New Roman"/>
                        <a:sym typeface="Times New Roman"/>
                      </a:endParaRPr>
                    </a:p>
                    <a:p>
                      <a:pPr indent="0" lvl="0" marL="184785" marR="0" rtl="0" algn="l">
                        <a:lnSpc>
                          <a:spcPct val="100000"/>
                        </a:lnSpc>
                        <a:spcBef>
                          <a:spcPts val="0"/>
                        </a:spcBef>
                        <a:spcAft>
                          <a:spcPts val="0"/>
                        </a:spcAft>
                        <a:buNone/>
                      </a:pPr>
                      <a:r>
                        <a:rPr b="1" lang="en-US" sz="600" u="none" cap="none" strike="noStrike">
                          <a:solidFill>
                            <a:srgbClr val="FFFFFF"/>
                          </a:solidFill>
                          <a:latin typeface="Times New Roman"/>
                          <a:ea typeface="Times New Roman"/>
                          <a:cs typeface="Times New Roman"/>
                          <a:sym typeface="Times New Roman"/>
                        </a:rPr>
                        <a:t>tidak puas</a:t>
                      </a:r>
                      <a:endParaRPr sz="600" u="none" cap="none" strike="noStrike">
                        <a:latin typeface="Times New Roman"/>
                        <a:ea typeface="Times New Roman"/>
                        <a:cs typeface="Times New Roman"/>
                        <a:sym typeface="Times New Roman"/>
                      </a:endParaRPr>
                    </a:p>
                  </a:txBody>
                  <a:tcPr marT="3175" marB="0" marR="0" marL="0">
                    <a:lnL cap="flat" cmpd="sng" w="2857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539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4E8"/>
                    </a:solidFill>
                  </a:tcPr>
                </a:tc>
                <a:tc>
                  <a:txBody>
                    <a:bodyPr/>
                    <a:lstStyle/>
                    <a:p>
                      <a:pPr indent="0" lvl="0" marL="0" marR="0" rtl="0" algn="l">
                        <a:lnSpc>
                          <a:spcPct val="100000"/>
                        </a:lnSpc>
                        <a:spcBef>
                          <a:spcPts val="0"/>
                        </a:spcBef>
                        <a:spcAft>
                          <a:spcPts val="0"/>
                        </a:spcAft>
                        <a:buNone/>
                      </a:pPr>
                      <a:r>
                        <a:t/>
                      </a:r>
                      <a:endParaRPr sz="700" u="none" cap="none" strike="noStrike">
                        <a:latin typeface="Times New Roman"/>
                        <a:ea typeface="Times New Roman"/>
                        <a:cs typeface="Times New Roman"/>
                        <a:sym typeface="Times New Roman"/>
                      </a:endParaRPr>
                    </a:p>
                    <a:p>
                      <a:pPr indent="0" lvl="0" marL="126364" marR="0" rtl="0" algn="l">
                        <a:lnSpc>
                          <a:spcPct val="100000"/>
                        </a:lnSpc>
                        <a:spcBef>
                          <a:spcPts val="0"/>
                        </a:spcBef>
                        <a:spcAft>
                          <a:spcPts val="0"/>
                        </a:spcAft>
                        <a:buNone/>
                      </a:pPr>
                      <a:r>
                        <a:rPr b="1" lang="en-US" sz="600" u="none" cap="none" strike="noStrike">
                          <a:solidFill>
                            <a:srgbClr val="FFFFFF"/>
                          </a:solidFill>
                          <a:latin typeface="Times New Roman"/>
                          <a:ea typeface="Times New Roman"/>
                          <a:cs typeface="Times New Roman"/>
                          <a:sym typeface="Times New Roman"/>
                        </a:rPr>
                        <a:t>kurang puas</a:t>
                      </a:r>
                      <a:endParaRPr sz="600" u="none" cap="none" strike="noStrike">
                        <a:latin typeface="Times New Roman"/>
                        <a:ea typeface="Times New Roman"/>
                        <a:cs typeface="Times New Roman"/>
                        <a:sym typeface="Times New Roman"/>
                      </a:endParaRPr>
                    </a:p>
                  </a:txBody>
                  <a:tcPr marT="31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539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4E8"/>
                    </a:solidFill>
                  </a:tcPr>
                </a:tc>
                <a:tc>
                  <a:txBody>
                    <a:bodyPr/>
                    <a:lstStyle/>
                    <a:p>
                      <a:pPr indent="0" lvl="0" marL="0" marR="0" rtl="0" algn="l">
                        <a:lnSpc>
                          <a:spcPct val="100000"/>
                        </a:lnSpc>
                        <a:spcBef>
                          <a:spcPts val="0"/>
                        </a:spcBef>
                        <a:spcAft>
                          <a:spcPts val="0"/>
                        </a:spcAft>
                        <a:buNone/>
                      </a:pPr>
                      <a:r>
                        <a:t/>
                      </a:r>
                      <a:endParaRPr sz="7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lang="en-US" sz="600" u="none" cap="none" strike="noStrike">
                          <a:solidFill>
                            <a:srgbClr val="FFFFFF"/>
                          </a:solidFill>
                          <a:latin typeface="Times New Roman"/>
                          <a:ea typeface="Times New Roman"/>
                          <a:cs typeface="Times New Roman"/>
                          <a:sym typeface="Times New Roman"/>
                        </a:rPr>
                        <a:t>puas</a:t>
                      </a:r>
                      <a:endParaRPr sz="600" u="none" cap="none" strike="noStrike">
                        <a:latin typeface="Times New Roman"/>
                        <a:ea typeface="Times New Roman"/>
                        <a:cs typeface="Times New Roman"/>
                        <a:sym typeface="Times New Roman"/>
                      </a:endParaRPr>
                    </a:p>
                  </a:txBody>
                  <a:tcPr marT="3175"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539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4E8"/>
                    </a:solidFill>
                  </a:tcPr>
                </a:tc>
                <a:tc>
                  <a:txBody>
                    <a:bodyPr/>
                    <a:lstStyle/>
                    <a:p>
                      <a:pPr indent="0" lvl="0" marL="0" marR="0" rtl="0" algn="l">
                        <a:lnSpc>
                          <a:spcPct val="100000"/>
                        </a:lnSpc>
                        <a:spcBef>
                          <a:spcPts val="0"/>
                        </a:spcBef>
                        <a:spcAft>
                          <a:spcPts val="0"/>
                        </a:spcAft>
                        <a:buNone/>
                      </a:pPr>
                      <a:r>
                        <a:t/>
                      </a:r>
                      <a:endParaRPr sz="700" u="none" cap="none" strike="noStrike">
                        <a:latin typeface="Times New Roman"/>
                        <a:ea typeface="Times New Roman"/>
                        <a:cs typeface="Times New Roman"/>
                        <a:sym typeface="Times New Roman"/>
                      </a:endParaRPr>
                    </a:p>
                    <a:p>
                      <a:pPr indent="0" lvl="0" marL="179070" marR="0" rtl="0" algn="l">
                        <a:lnSpc>
                          <a:spcPct val="100000"/>
                        </a:lnSpc>
                        <a:spcBef>
                          <a:spcPts val="0"/>
                        </a:spcBef>
                        <a:spcAft>
                          <a:spcPts val="0"/>
                        </a:spcAft>
                        <a:buNone/>
                      </a:pPr>
                      <a:r>
                        <a:rPr b="1" lang="en-US" sz="600" u="none" cap="none" strike="noStrike">
                          <a:solidFill>
                            <a:srgbClr val="FFFFFF"/>
                          </a:solidFill>
                          <a:latin typeface="Times New Roman"/>
                          <a:ea typeface="Times New Roman"/>
                          <a:cs typeface="Times New Roman"/>
                          <a:sym typeface="Times New Roman"/>
                        </a:rPr>
                        <a:t>sangat puas</a:t>
                      </a:r>
                      <a:endParaRPr sz="600" u="none" cap="none" strike="noStrike">
                        <a:latin typeface="Times New Roman"/>
                        <a:ea typeface="Times New Roman"/>
                        <a:cs typeface="Times New Roman"/>
                        <a:sym typeface="Times New Roman"/>
                      </a:endParaRPr>
                    </a:p>
                  </a:txBody>
                  <a:tcPr marT="3175" marB="0" marR="0" marL="0">
                    <a:lnL cap="flat" cmpd="sng" w="952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539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4E8"/>
                    </a:solidFill>
                  </a:tcPr>
                </a:tc>
              </a:tr>
            </a:tbl>
          </a:graphicData>
        </a:graphic>
      </p:graphicFrame>
      <p:sp>
        <p:nvSpPr>
          <p:cNvPr id="648" name="Google Shape;648;p39"/>
          <p:cNvSpPr txBox="1"/>
          <p:nvPr/>
        </p:nvSpPr>
        <p:spPr>
          <a:xfrm>
            <a:off x="3876362" y="1648450"/>
            <a:ext cx="824230" cy="152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i="1" lang="en-US" sz="1000">
                <a:solidFill>
                  <a:srgbClr val="CFE1F2"/>
                </a:solidFill>
                <a:latin typeface="Times New Roman"/>
                <a:ea typeface="Times New Roman"/>
                <a:cs typeface="Times New Roman"/>
                <a:sym typeface="Times New Roman"/>
              </a:rPr>
              <a:t>Persiapan Aksi</a:t>
            </a:r>
            <a:endParaRPr sz="1000">
              <a:latin typeface="Times New Roman"/>
              <a:ea typeface="Times New Roman"/>
              <a:cs typeface="Times New Roman"/>
              <a:sym typeface="Times New Roman"/>
            </a:endParaRPr>
          </a:p>
        </p:txBody>
      </p:sp>
      <p:sp>
        <p:nvSpPr>
          <p:cNvPr id="649" name="Google Shape;649;p39"/>
          <p:cNvSpPr txBox="1"/>
          <p:nvPr/>
        </p:nvSpPr>
        <p:spPr>
          <a:xfrm>
            <a:off x="1978500" y="446524"/>
            <a:ext cx="1064895" cy="3048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1" lang="en-US" sz="1000">
                <a:solidFill>
                  <a:srgbClr val="CFE1F2"/>
                </a:solidFill>
                <a:latin typeface="Times New Roman"/>
                <a:ea typeface="Times New Roman"/>
                <a:cs typeface="Times New Roman"/>
                <a:sym typeface="Times New Roman"/>
              </a:rPr>
              <a:t>Identiﬁkasi Potensi  Diri dan Kelompok</a:t>
            </a:r>
            <a:endParaRPr sz="1000">
              <a:latin typeface="Times New Roman"/>
              <a:ea typeface="Times New Roman"/>
              <a:cs typeface="Times New Roman"/>
              <a:sym typeface="Times New Roman"/>
            </a:endParaRPr>
          </a:p>
        </p:txBody>
      </p:sp>
      <p:sp>
        <p:nvSpPr>
          <p:cNvPr id="650" name="Google Shape;650;p39"/>
          <p:cNvSpPr txBox="1"/>
          <p:nvPr/>
        </p:nvSpPr>
        <p:spPr>
          <a:xfrm>
            <a:off x="479198" y="2620969"/>
            <a:ext cx="1395095" cy="152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i="1" lang="en-US" sz="1000">
                <a:solidFill>
                  <a:srgbClr val="CFE1F2"/>
                </a:solidFill>
                <a:latin typeface="Times New Roman"/>
                <a:ea typeface="Times New Roman"/>
                <a:cs typeface="Times New Roman"/>
                <a:sym typeface="Times New Roman"/>
              </a:rPr>
              <a:t>Menentukan Bentuk Aksi</a:t>
            </a:r>
            <a:endParaRPr sz="1000">
              <a:latin typeface="Times New Roman"/>
              <a:ea typeface="Times New Roman"/>
              <a:cs typeface="Times New Roman"/>
              <a:sym typeface="Times New Roman"/>
            </a:endParaRPr>
          </a:p>
        </p:txBody>
      </p:sp>
      <p:sp>
        <p:nvSpPr>
          <p:cNvPr id="651" name="Google Shape;651;p39"/>
          <p:cNvSpPr txBox="1"/>
          <p:nvPr/>
        </p:nvSpPr>
        <p:spPr>
          <a:xfrm>
            <a:off x="2538016" y="3801629"/>
            <a:ext cx="754380" cy="152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i="1" lang="en-US" sz="1000">
                <a:solidFill>
                  <a:srgbClr val="CFE1F2"/>
                </a:solidFill>
                <a:latin typeface="Times New Roman"/>
                <a:ea typeface="Times New Roman"/>
                <a:cs typeface="Times New Roman"/>
                <a:sym typeface="Times New Roman"/>
              </a:rPr>
              <a:t>Simulasi Aksi</a:t>
            </a:r>
            <a:endParaRPr sz="100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0" name="Shape 70"/>
        <p:cNvGrpSpPr/>
        <p:nvPr/>
      </p:nvGrpSpPr>
      <p:grpSpPr>
        <a:xfrm>
          <a:off x="0" y="0"/>
          <a:ext cx="0" cy="0"/>
          <a:chOff x="0" y="0"/>
          <a:chExt cx="0" cy="0"/>
        </a:xfrm>
      </p:grpSpPr>
      <p:sp>
        <p:nvSpPr>
          <p:cNvPr id="71" name="Google Shape;71;p4"/>
          <p:cNvSpPr/>
          <p:nvPr/>
        </p:nvSpPr>
        <p:spPr>
          <a:xfrm>
            <a:off x="0" y="0"/>
            <a:ext cx="9144000" cy="5143500"/>
          </a:xfrm>
          <a:custGeom>
            <a:rect b="b" l="l" r="r" t="t"/>
            <a:pathLst>
              <a:path extrusionOk="0" h="5143500" w="9144000">
                <a:moveTo>
                  <a:pt x="9143981" y="5143489"/>
                </a:moveTo>
                <a:lnTo>
                  <a:pt x="0" y="5143489"/>
                </a:lnTo>
                <a:lnTo>
                  <a:pt x="0" y="0"/>
                </a:lnTo>
                <a:lnTo>
                  <a:pt x="9143981" y="0"/>
                </a:lnTo>
                <a:lnTo>
                  <a:pt x="9143981" y="5143489"/>
                </a:lnTo>
                <a:close/>
              </a:path>
            </a:pathLst>
          </a:custGeom>
          <a:solidFill>
            <a:srgbClr val="F2FDF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2" name="Google Shape;72;p4"/>
          <p:cNvSpPr txBox="1"/>
          <p:nvPr/>
        </p:nvSpPr>
        <p:spPr>
          <a:xfrm>
            <a:off x="282099" y="238824"/>
            <a:ext cx="3863975" cy="182880"/>
          </a:xfrm>
          <a:prstGeom prst="rect">
            <a:avLst/>
          </a:prstGeom>
          <a:solidFill>
            <a:srgbClr val="1A9987"/>
          </a:solidFill>
          <a:ln>
            <a:noFill/>
          </a:ln>
        </p:spPr>
        <p:txBody>
          <a:bodyPr anchorCtr="0" anchor="t" bIns="0" lIns="0" spcFirstLastPara="1" rIns="0" wrap="square" tIns="0">
            <a:spAutoFit/>
          </a:bodyPr>
          <a:lstStyle/>
          <a:p>
            <a:pPr indent="0" lvl="0" marL="0" marR="0" rtl="0" algn="l">
              <a:lnSpc>
                <a:spcPct val="115833"/>
              </a:lnSpc>
              <a:spcBef>
                <a:spcPts val="0"/>
              </a:spcBef>
              <a:spcAft>
                <a:spcPts val="0"/>
              </a:spcAft>
              <a:buNone/>
            </a:pPr>
            <a:r>
              <a:rPr lang="en-US" sz="1200">
                <a:solidFill>
                  <a:srgbClr val="EFEFEF"/>
                </a:solidFill>
                <a:latin typeface="Arial"/>
                <a:ea typeface="Arial"/>
                <a:cs typeface="Arial"/>
                <a:sym typeface="Arial"/>
              </a:rPr>
              <a:t>Dimensi, elemen, dan sub elemen Proﬁl Pelajar Pancasila</a:t>
            </a:r>
            <a:endParaRPr sz="1200">
              <a:latin typeface="Arial"/>
              <a:ea typeface="Arial"/>
              <a:cs typeface="Arial"/>
              <a:sym typeface="Arial"/>
            </a:endParaRPr>
          </a:p>
        </p:txBody>
      </p:sp>
      <p:graphicFrame>
        <p:nvGraphicFramePr>
          <p:cNvPr id="73" name="Google Shape;73;p4"/>
          <p:cNvGraphicFramePr/>
          <p:nvPr/>
        </p:nvGraphicFramePr>
        <p:xfrm>
          <a:off x="191612" y="688021"/>
          <a:ext cx="3000000" cy="3000000"/>
        </p:xfrm>
        <a:graphic>
          <a:graphicData uri="http://schemas.openxmlformats.org/drawingml/2006/table">
            <a:tbl>
              <a:tblPr bandRow="1" firstRow="1">
                <a:noFill/>
                <a:tableStyleId>{B9F37D22-7DA3-492E-B74C-F3CFFD4B6E2A}</a:tableStyleId>
              </a:tblPr>
              <a:tblGrid>
                <a:gridCol w="1175375"/>
                <a:gridCol w="2647950"/>
                <a:gridCol w="4219575"/>
                <a:gridCol w="708025"/>
              </a:tblGrid>
              <a:tr h="471925">
                <a:tc>
                  <a:txBody>
                    <a:bodyPr/>
                    <a:lstStyle/>
                    <a:p>
                      <a:pPr indent="-113029" lvl="0" marL="199390" marR="78105" rtl="0" algn="l">
                        <a:lnSpc>
                          <a:spcPct val="100000"/>
                        </a:lnSpc>
                        <a:spcBef>
                          <a:spcPts val="0"/>
                        </a:spcBef>
                        <a:spcAft>
                          <a:spcPts val="0"/>
                        </a:spcAft>
                        <a:buNone/>
                      </a:pPr>
                      <a:r>
                        <a:rPr lang="en-US" sz="800" u="none" cap="none" strike="noStrike">
                          <a:latin typeface="Arial"/>
                          <a:ea typeface="Arial"/>
                          <a:cs typeface="Arial"/>
                          <a:sym typeface="Arial"/>
                        </a:rPr>
                        <a:t>Dimensi Proﬁl Pelajar  Pancasila Terkait</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523240" marR="0" rtl="0" algn="l">
                        <a:lnSpc>
                          <a:spcPct val="100000"/>
                        </a:lnSpc>
                        <a:spcBef>
                          <a:spcPts val="0"/>
                        </a:spcBef>
                        <a:spcAft>
                          <a:spcPts val="0"/>
                        </a:spcAft>
                        <a:buNone/>
                      </a:pPr>
                      <a:r>
                        <a:rPr lang="en-US" sz="800" u="none" cap="none" strike="noStrike">
                          <a:latin typeface="Arial"/>
                          <a:ea typeface="Arial"/>
                          <a:cs typeface="Arial"/>
                          <a:sym typeface="Arial"/>
                        </a:rPr>
                        <a:t>Sub-elemen Proﬁl Pelajar Pancasila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3175" marR="0" rtl="0" algn="ctr">
                        <a:lnSpc>
                          <a:spcPct val="100000"/>
                        </a:lnSpc>
                        <a:spcBef>
                          <a:spcPts val="0"/>
                        </a:spcBef>
                        <a:spcAft>
                          <a:spcPts val="0"/>
                        </a:spcAft>
                        <a:buNone/>
                      </a:pPr>
                      <a:r>
                        <a:rPr lang="en-US" sz="800" u="none" cap="none" strike="noStrike">
                          <a:latin typeface="Arial"/>
                          <a:ea typeface="Arial"/>
                          <a:cs typeface="Arial"/>
                          <a:sym typeface="Arial"/>
                        </a:rPr>
                        <a:t>Target Pencapaian di akhir Fase E (SMA, Usia 16-18 tahun) pelajar</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41275" lvl="0" marL="191135" marR="142240" rtl="0" algn="l">
                        <a:lnSpc>
                          <a:spcPct val="100000"/>
                        </a:lnSpc>
                        <a:spcBef>
                          <a:spcPts val="0"/>
                        </a:spcBef>
                        <a:spcAft>
                          <a:spcPts val="0"/>
                        </a:spcAft>
                        <a:buNone/>
                      </a:pPr>
                      <a:r>
                        <a:rPr lang="en-US" sz="800" u="none" cap="none" strike="noStrike">
                          <a:latin typeface="Arial"/>
                          <a:ea typeface="Arial"/>
                          <a:cs typeface="Arial"/>
                          <a:sym typeface="Arial"/>
                        </a:rPr>
                        <a:t>Aktivitas  Terkait</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r h="548600">
                <a:tc rowSpan="3">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Bernalar Kritis</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341630" rtl="0" algn="l">
                        <a:lnSpc>
                          <a:spcPct val="100000"/>
                        </a:lnSpc>
                        <a:spcBef>
                          <a:spcPts val="0"/>
                        </a:spcBef>
                        <a:spcAft>
                          <a:spcPts val="0"/>
                        </a:spcAft>
                        <a:buNone/>
                      </a:pPr>
                      <a:r>
                        <a:rPr lang="en-US" sz="800" u="none" cap="none" strike="noStrike">
                          <a:latin typeface="Arial"/>
                          <a:ea typeface="Arial"/>
                          <a:cs typeface="Arial"/>
                          <a:sym typeface="Arial"/>
                        </a:rPr>
                        <a:t>Mengidentiﬁkasi, mengklariﬁkasi, dan mengolah  informasi dan gagasan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240665" rtl="0" algn="just">
                        <a:lnSpc>
                          <a:spcPct val="100000"/>
                        </a:lnSpc>
                        <a:spcBef>
                          <a:spcPts val="0"/>
                        </a:spcBef>
                        <a:spcAft>
                          <a:spcPts val="0"/>
                        </a:spcAft>
                        <a:buNone/>
                      </a:pPr>
                      <a:r>
                        <a:rPr lang="en-US" sz="800" u="none" cap="none" strike="noStrike">
                          <a:latin typeface="Arial"/>
                          <a:ea typeface="Arial"/>
                          <a:cs typeface="Arial"/>
                          <a:sym typeface="Arial"/>
                        </a:rPr>
                        <a:t>Secara kritis mengklariﬁkasi serta menganalisis gagasan dan informasi yang kompleks  dan abstrak dari berbagai sumber. Memprioritaskan suatu gagasan yang paling relevan  dari hasil klariﬁkasi dan analisis.</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1, 2, 3, 7, 8,</a:t>
                      </a:r>
                      <a:endParaRPr sz="800" u="none" cap="none" strike="noStrike">
                        <a:latin typeface="Arial"/>
                        <a:ea typeface="Arial"/>
                        <a:cs typeface="Arial"/>
                        <a:sym typeface="Arial"/>
                      </a:endParaRPr>
                    </a:p>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9, 10</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r h="426675">
                <a:tc vMerge="1"/>
                <a:tc>
                  <a:txBody>
                    <a:bodyPr/>
                    <a:lstStyle/>
                    <a:p>
                      <a:pPr indent="0" lvl="0" marL="85725" marR="0" rtl="0" algn="l">
                        <a:lnSpc>
                          <a:spcPct val="100000"/>
                        </a:lnSpc>
                        <a:spcBef>
                          <a:spcPts val="0"/>
                        </a:spcBef>
                        <a:spcAft>
                          <a:spcPts val="0"/>
                        </a:spcAft>
                        <a:buNone/>
                      </a:pPr>
                      <a:r>
                        <a:rPr lang="en-US" sz="800" u="none" cap="none" strike="noStrike">
                          <a:latin typeface="Arial"/>
                          <a:ea typeface="Arial"/>
                          <a:cs typeface="Arial"/>
                          <a:sym typeface="Arial"/>
                        </a:rPr>
                        <a:t>Menganalisis dan mengevaluasi penalaran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270510" rtl="0" algn="l">
                        <a:lnSpc>
                          <a:spcPct val="100000"/>
                        </a:lnSpc>
                        <a:spcBef>
                          <a:spcPts val="0"/>
                        </a:spcBef>
                        <a:spcAft>
                          <a:spcPts val="0"/>
                        </a:spcAft>
                        <a:buNone/>
                      </a:pPr>
                      <a:r>
                        <a:rPr lang="en-US" sz="800" u="none" cap="none" strike="noStrike">
                          <a:latin typeface="Arial"/>
                          <a:ea typeface="Arial"/>
                          <a:cs typeface="Arial"/>
                          <a:sym typeface="Arial"/>
                        </a:rPr>
                        <a:t>Menganalisis dan mengevaluasi penalaran yang digunakannya dalam menemukan dan  mencari solusi serta mengambil keputusan.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7, 10, 11</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r h="426675">
                <a:tc vMerge="1"/>
                <a:tc>
                  <a:txBody>
                    <a:bodyPr/>
                    <a:lstStyle/>
                    <a:p>
                      <a:pPr indent="0" lvl="0" marL="85725" marR="0" rtl="0" algn="l">
                        <a:lnSpc>
                          <a:spcPct val="100000"/>
                        </a:lnSpc>
                        <a:spcBef>
                          <a:spcPts val="0"/>
                        </a:spcBef>
                        <a:spcAft>
                          <a:spcPts val="0"/>
                        </a:spcAft>
                        <a:buNone/>
                      </a:pPr>
                      <a:r>
                        <a:rPr lang="en-US" sz="800" u="none" cap="none" strike="noStrike">
                          <a:latin typeface="Arial"/>
                          <a:ea typeface="Arial"/>
                          <a:cs typeface="Arial"/>
                          <a:sym typeface="Arial"/>
                        </a:rPr>
                        <a:t>Mereﬂeksi dan mengevaluasi pemikirannya sendiri</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113029" rtl="0" algn="l">
                        <a:lnSpc>
                          <a:spcPct val="100000"/>
                        </a:lnSpc>
                        <a:spcBef>
                          <a:spcPts val="0"/>
                        </a:spcBef>
                        <a:spcAft>
                          <a:spcPts val="0"/>
                        </a:spcAft>
                        <a:buNone/>
                      </a:pPr>
                      <a:r>
                        <a:rPr lang="en-US" sz="800" u="none" cap="none" strike="noStrike">
                          <a:latin typeface="Arial"/>
                          <a:ea typeface="Arial"/>
                          <a:cs typeface="Arial"/>
                          <a:sym typeface="Arial"/>
                        </a:rPr>
                        <a:t>Menjelaskan alasan untuk mendukung pemikirannya dan memikirkan pandangan yang  mungkin berlawanan dengan pemikirannya dan mengubah pemikirannya jika diperlukan.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8, 9, 10, 11,</a:t>
                      </a:r>
                      <a:endParaRPr sz="800" u="none" cap="none" strike="noStrike">
                        <a:latin typeface="Arial"/>
                        <a:ea typeface="Arial"/>
                        <a:cs typeface="Arial"/>
                        <a:sym typeface="Arial"/>
                      </a:endParaRPr>
                    </a:p>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15, 16, 17</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r h="548600">
                <a:tc rowSpan="4">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Berkebinekaan Global</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0" rtl="0" algn="l">
                        <a:lnSpc>
                          <a:spcPct val="100000"/>
                        </a:lnSpc>
                        <a:spcBef>
                          <a:spcPts val="0"/>
                        </a:spcBef>
                        <a:spcAft>
                          <a:spcPts val="0"/>
                        </a:spcAft>
                        <a:buNone/>
                      </a:pPr>
                      <a:r>
                        <a:rPr lang="en-US" sz="800" u="none" cap="none" strike="noStrike">
                          <a:latin typeface="Arial"/>
                          <a:ea typeface="Arial"/>
                          <a:cs typeface="Arial"/>
                          <a:sym typeface="Arial"/>
                        </a:rPr>
                        <a:t>Mendalami budaya dan identitas budaya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287020" rtl="0" algn="l">
                        <a:lnSpc>
                          <a:spcPct val="100000"/>
                        </a:lnSpc>
                        <a:spcBef>
                          <a:spcPts val="0"/>
                        </a:spcBef>
                        <a:spcAft>
                          <a:spcPts val="0"/>
                        </a:spcAft>
                        <a:buNone/>
                      </a:pPr>
                      <a:r>
                        <a:rPr lang="en-US" sz="800" u="none" cap="none" strike="noStrike">
                          <a:latin typeface="Arial"/>
                          <a:ea typeface="Arial"/>
                          <a:cs typeface="Arial"/>
                          <a:sym typeface="Arial"/>
                        </a:rPr>
                        <a:t>Menganalisis pengaruh keanggotaan kelompok lokal, regional, nasional, dan global  terhadap pembentukan identitas, termasuk identitas dirinya. Mulai menginternalisasi  identitas diri sebagai bagian dari budaya bangsa.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1, 2, 3, 6, 7</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r h="426675">
                <a:tc vMerge="1"/>
                <a:tc>
                  <a:txBody>
                    <a:bodyPr/>
                    <a:lstStyle/>
                    <a:p>
                      <a:pPr indent="0" lvl="0" marL="85725" marR="260984" rtl="0" algn="l">
                        <a:lnSpc>
                          <a:spcPct val="100000"/>
                        </a:lnSpc>
                        <a:spcBef>
                          <a:spcPts val="0"/>
                        </a:spcBef>
                        <a:spcAft>
                          <a:spcPts val="0"/>
                        </a:spcAft>
                        <a:buNone/>
                      </a:pPr>
                      <a:r>
                        <a:rPr lang="en-US" sz="800" u="none" cap="none" strike="noStrike">
                          <a:latin typeface="Arial"/>
                          <a:ea typeface="Arial"/>
                          <a:cs typeface="Arial"/>
                          <a:sym typeface="Arial"/>
                        </a:rPr>
                        <a:t>Mengeksplorasi dan membandingkan pengetahuan  budaya, kepercayaan, serta praktiknya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260984" rtl="0" algn="l">
                        <a:lnSpc>
                          <a:spcPct val="100000"/>
                        </a:lnSpc>
                        <a:spcBef>
                          <a:spcPts val="0"/>
                        </a:spcBef>
                        <a:spcAft>
                          <a:spcPts val="0"/>
                        </a:spcAft>
                        <a:buNone/>
                      </a:pPr>
                      <a:r>
                        <a:rPr lang="en-US" sz="800" u="none" cap="none" strike="noStrike">
                          <a:latin typeface="Arial"/>
                          <a:ea typeface="Arial"/>
                          <a:cs typeface="Arial"/>
                          <a:sym typeface="Arial"/>
                        </a:rPr>
                        <a:t>Menganalisis dinamika budaya yang mencakup pemahaman, kepercayaan, dan praktik  keseharian dalam rentang waktu yang panjang dan konteks yang luas.</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6, 7</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r h="426675">
                <a:tc vMerge="1"/>
                <a:tc>
                  <a:txBody>
                    <a:bodyPr/>
                    <a:lstStyle/>
                    <a:p>
                      <a:pPr indent="0" lvl="0" marL="85725" marR="600710" rtl="0" algn="l">
                        <a:lnSpc>
                          <a:spcPct val="100000"/>
                        </a:lnSpc>
                        <a:spcBef>
                          <a:spcPts val="0"/>
                        </a:spcBef>
                        <a:spcAft>
                          <a:spcPts val="0"/>
                        </a:spcAft>
                        <a:buNone/>
                      </a:pPr>
                      <a:r>
                        <a:rPr lang="en-US" sz="800" u="none" cap="none" strike="noStrike">
                          <a:latin typeface="Arial"/>
                          <a:ea typeface="Arial"/>
                          <a:cs typeface="Arial"/>
                          <a:sym typeface="Arial"/>
                        </a:rPr>
                        <a:t>Menumbuhkan rasa menghormati terhadap  keanekaragaman budaya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95250" rtl="0" algn="l">
                        <a:lnSpc>
                          <a:spcPct val="100000"/>
                        </a:lnSpc>
                        <a:spcBef>
                          <a:spcPts val="0"/>
                        </a:spcBef>
                        <a:spcAft>
                          <a:spcPts val="0"/>
                        </a:spcAft>
                        <a:buNone/>
                      </a:pPr>
                      <a:r>
                        <a:rPr lang="en-US" sz="800" u="none" cap="none" strike="noStrike">
                          <a:latin typeface="Arial"/>
                          <a:ea typeface="Arial"/>
                          <a:cs typeface="Arial"/>
                          <a:sym typeface="Arial"/>
                        </a:rPr>
                        <a:t>Memahami pentingnya saling menghormati dalam mempromosikan pertukaran budaya  dan kolaborasi dalam dunia yang saling terhubung serta menunjukkannya dalam perilaku.</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111125" marR="0" rtl="0" algn="l">
                        <a:lnSpc>
                          <a:spcPct val="100000"/>
                        </a:lnSpc>
                        <a:spcBef>
                          <a:spcPts val="0"/>
                        </a:spcBef>
                        <a:spcAft>
                          <a:spcPts val="0"/>
                        </a:spcAft>
                        <a:buNone/>
                      </a:pPr>
                      <a:r>
                        <a:rPr lang="en-US" sz="800" u="none" cap="none" strike="noStrike">
                          <a:latin typeface="Arial"/>
                          <a:ea typeface="Arial"/>
                          <a:cs typeface="Arial"/>
                          <a:sym typeface="Arial"/>
                        </a:rPr>
                        <a:t>8, 9, 10, 11,</a:t>
                      </a:r>
                      <a:endParaRPr sz="800" u="none" cap="none" strike="noStrike">
                        <a:latin typeface="Arial"/>
                        <a:ea typeface="Arial"/>
                        <a:cs typeface="Arial"/>
                        <a:sym typeface="Arial"/>
                      </a:endParaRPr>
                    </a:p>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12, 13, 14</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r h="548600">
                <a:tc vMerge="1"/>
                <a:tc>
                  <a:txBody>
                    <a:bodyPr/>
                    <a:lstStyle/>
                    <a:p>
                      <a:pPr indent="0" lvl="0" marL="85725" marR="160655" rtl="0" algn="l">
                        <a:lnSpc>
                          <a:spcPct val="100000"/>
                        </a:lnSpc>
                        <a:spcBef>
                          <a:spcPts val="0"/>
                        </a:spcBef>
                        <a:spcAft>
                          <a:spcPts val="0"/>
                        </a:spcAft>
                        <a:buNone/>
                      </a:pPr>
                      <a:r>
                        <a:rPr lang="en-US" sz="800" u="none" cap="none" strike="noStrike">
                          <a:latin typeface="Arial"/>
                          <a:ea typeface="Arial"/>
                          <a:cs typeface="Arial"/>
                          <a:sym typeface="Arial"/>
                        </a:rPr>
                        <a:t>Aktif membangun masyarakat yang inklusif, adil, dan  berkelanjutan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143510" rtl="0" algn="l">
                        <a:lnSpc>
                          <a:spcPct val="100000"/>
                        </a:lnSpc>
                        <a:spcBef>
                          <a:spcPts val="0"/>
                        </a:spcBef>
                        <a:spcAft>
                          <a:spcPts val="0"/>
                        </a:spcAft>
                        <a:buNone/>
                      </a:pPr>
                      <a:r>
                        <a:rPr lang="en-US" sz="800" u="none" cap="none" strike="noStrike">
                          <a:latin typeface="Arial"/>
                          <a:ea typeface="Arial"/>
                          <a:cs typeface="Arial"/>
                          <a:sym typeface="Arial"/>
                        </a:rPr>
                        <a:t>Berinisiatif melakukan suatu tindakan berdasarkan identiﬁkasi masalah untuk  mempromosikan keadilan, keamanan ekonomi, menopang ekologi dan demokrasi sambil  menghindari kerugian jangka panjang terhadap manusia, alam ataupun masyarakat.</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10, 11, 12,</a:t>
                      </a:r>
                      <a:endParaRPr sz="800" u="none" cap="none" strike="noStrike">
                        <a:latin typeface="Arial"/>
                        <a:ea typeface="Arial"/>
                        <a:cs typeface="Arial"/>
                        <a:sym typeface="Arial"/>
                      </a:endParaRPr>
                    </a:p>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13</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r h="426675">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 13Kreatif</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126364" rtl="0" algn="l">
                        <a:lnSpc>
                          <a:spcPct val="100000"/>
                        </a:lnSpc>
                        <a:spcBef>
                          <a:spcPts val="0"/>
                        </a:spcBef>
                        <a:spcAft>
                          <a:spcPts val="0"/>
                        </a:spcAft>
                        <a:buNone/>
                      </a:pPr>
                      <a:r>
                        <a:rPr lang="en-US" sz="800" u="none" cap="none" strike="noStrike">
                          <a:latin typeface="Arial"/>
                          <a:ea typeface="Arial"/>
                          <a:cs typeface="Arial"/>
                          <a:sym typeface="Arial"/>
                        </a:rPr>
                        <a:t>Memiliki keluwesan berpikir dalam mencari alternatif  solusi permasalahan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83185" rtl="0" algn="l">
                        <a:lnSpc>
                          <a:spcPct val="100000"/>
                        </a:lnSpc>
                        <a:spcBef>
                          <a:spcPts val="0"/>
                        </a:spcBef>
                        <a:spcAft>
                          <a:spcPts val="0"/>
                        </a:spcAft>
                        <a:buNone/>
                      </a:pPr>
                      <a:r>
                        <a:rPr lang="en-US" sz="800" u="none" cap="none" strike="noStrike">
                          <a:latin typeface="Arial"/>
                          <a:ea typeface="Arial"/>
                          <a:cs typeface="Arial"/>
                          <a:sym typeface="Arial"/>
                        </a:rPr>
                        <a:t>Bereksperimen dengan berbagai pilihan secara kreatif untuk memodiﬁkasi gagasan sesuai  dengan perubahan situasi.</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11, 12, 13</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55" name="Shape 655"/>
        <p:cNvGrpSpPr/>
        <p:nvPr/>
      </p:nvGrpSpPr>
      <p:grpSpPr>
        <a:xfrm>
          <a:off x="0" y="0"/>
          <a:ext cx="0" cy="0"/>
          <a:chOff x="0" y="0"/>
          <a:chExt cx="0" cy="0"/>
        </a:xfrm>
      </p:grpSpPr>
      <p:sp>
        <p:nvSpPr>
          <p:cNvPr id="656" name="Google Shape;656;p40"/>
          <p:cNvSpPr/>
          <p:nvPr/>
        </p:nvSpPr>
        <p:spPr>
          <a:xfrm>
            <a:off x="210149" y="211799"/>
            <a:ext cx="8724265" cy="4719955"/>
          </a:xfrm>
          <a:custGeom>
            <a:rect b="b" l="l" r="r" t="t"/>
            <a:pathLst>
              <a:path extrusionOk="0" h="4719955" w="8724265">
                <a:moveTo>
                  <a:pt x="0" y="0"/>
                </a:moveTo>
                <a:lnTo>
                  <a:pt x="8723682" y="0"/>
                </a:lnTo>
                <a:lnTo>
                  <a:pt x="8723682" y="4719890"/>
                </a:lnTo>
                <a:lnTo>
                  <a:pt x="0" y="4719890"/>
                </a:lnTo>
                <a:lnTo>
                  <a:pt x="0" y="0"/>
                </a:lnTo>
                <a:close/>
              </a:path>
            </a:pathLst>
          </a:custGeom>
          <a:noFill/>
          <a:ln cap="flat" cmpd="sng" w="38075">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57" name="Google Shape;657;p40"/>
          <p:cNvSpPr txBox="1"/>
          <p:nvPr/>
        </p:nvSpPr>
        <p:spPr>
          <a:xfrm>
            <a:off x="358249" y="368049"/>
            <a:ext cx="1755775" cy="340995"/>
          </a:xfrm>
          <a:prstGeom prst="rect">
            <a:avLst/>
          </a:prstGeom>
          <a:noFill/>
          <a:ln cap="flat" cmpd="sng" w="19025">
            <a:solidFill>
              <a:srgbClr val="666666"/>
            </a:solidFill>
            <a:prstDash val="solid"/>
            <a:round/>
            <a:headEnd len="sm" w="sm" type="none"/>
            <a:tailEnd len="sm" w="sm" type="none"/>
          </a:ln>
        </p:spPr>
        <p:txBody>
          <a:bodyPr anchorCtr="0" anchor="t" bIns="0" lIns="0" spcFirstLastPara="1" rIns="0" wrap="square" tIns="88900">
            <a:spAutoFit/>
          </a:bodyPr>
          <a:lstStyle/>
          <a:p>
            <a:pPr indent="0" lvl="0" marL="110489" marR="0" rtl="0" algn="l">
              <a:lnSpc>
                <a:spcPct val="100000"/>
              </a:lnSpc>
              <a:spcBef>
                <a:spcPts val="0"/>
              </a:spcBef>
              <a:spcAft>
                <a:spcPts val="0"/>
              </a:spcAft>
              <a:buNone/>
            </a:pPr>
            <a:r>
              <a:rPr b="1" i="1" lang="en-US" sz="1000">
                <a:latin typeface="Times New Roman"/>
                <a:ea typeface="Times New Roman"/>
                <a:cs typeface="Times New Roman"/>
                <a:sym typeface="Times New Roman"/>
              </a:rPr>
              <a:t>Lembar Pengamatan Teman</a:t>
            </a:r>
            <a:endParaRPr sz="1000">
              <a:latin typeface="Times New Roman"/>
              <a:ea typeface="Times New Roman"/>
              <a:cs typeface="Times New Roman"/>
              <a:sym typeface="Times New Roman"/>
            </a:endParaRPr>
          </a:p>
        </p:txBody>
      </p:sp>
      <p:graphicFrame>
        <p:nvGraphicFramePr>
          <p:cNvPr id="658" name="Google Shape;658;p40"/>
          <p:cNvGraphicFramePr/>
          <p:nvPr/>
        </p:nvGraphicFramePr>
        <p:xfrm>
          <a:off x="789123" y="1105885"/>
          <a:ext cx="3000000" cy="3000000"/>
        </p:xfrm>
        <a:graphic>
          <a:graphicData uri="http://schemas.openxmlformats.org/drawingml/2006/table">
            <a:tbl>
              <a:tblPr bandRow="1" firstRow="1">
                <a:noFill/>
                <a:tableStyleId>{B9F37D22-7DA3-492E-B74C-F3CFFD4B6E2A}</a:tableStyleId>
              </a:tblPr>
              <a:tblGrid>
                <a:gridCol w="1217925"/>
                <a:gridCol w="1217925"/>
                <a:gridCol w="1217925"/>
              </a:tblGrid>
              <a:tr h="548600">
                <a:tc>
                  <a:txBody>
                    <a:bodyPr/>
                    <a:lstStyle/>
                    <a:p>
                      <a:pPr indent="-635" lvl="0" marL="188595" marR="180340" rtl="0" algn="ctr">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Teman yang  membantuku saat  belajar</a:t>
                      </a:r>
                      <a:endParaRPr sz="800" u="none" cap="none" strike="noStrike">
                        <a:latin typeface="Times New Roman"/>
                        <a:ea typeface="Times New Roman"/>
                        <a:cs typeface="Times New Roman"/>
                        <a:sym typeface="Times New Roman"/>
                      </a:endParaRPr>
                    </a:p>
                  </a:txBody>
                  <a:tcPr marT="870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106679" marR="98425" rtl="0" algn="ctr">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Bentuk bantuan yang  aku terima atau  rasakan</a:t>
                      </a:r>
                      <a:endParaRPr sz="800" u="none" cap="none" strike="noStrike">
                        <a:latin typeface="Times New Roman"/>
                        <a:ea typeface="Times New Roman"/>
                        <a:cs typeface="Times New Roman"/>
                        <a:sym typeface="Times New Roman"/>
                      </a:endParaRPr>
                    </a:p>
                  </a:txBody>
                  <a:tcPr marT="870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p>
                      <a:pPr indent="-94614" lvl="0" marL="306705" marR="203834" rtl="0" algn="l">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Kata-kata positif  untuk teman</a:t>
                      </a:r>
                      <a:endParaRPr sz="800" u="none" cap="none" strike="noStrike">
                        <a:latin typeface="Times New Roman"/>
                        <a:ea typeface="Times New Roman"/>
                        <a:cs typeface="Times New Roman"/>
                        <a:sym typeface="Times New Roman"/>
                      </a:endParaRPr>
                    </a:p>
                  </a:txBody>
                  <a:tcPr marT="19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659" name="Google Shape;659;p40"/>
          <p:cNvGraphicFramePr/>
          <p:nvPr/>
        </p:nvGraphicFramePr>
        <p:xfrm>
          <a:off x="4692253" y="1105885"/>
          <a:ext cx="3000000" cy="3000000"/>
        </p:xfrm>
        <a:graphic>
          <a:graphicData uri="http://schemas.openxmlformats.org/drawingml/2006/table">
            <a:tbl>
              <a:tblPr bandRow="1" firstRow="1">
                <a:noFill/>
                <a:tableStyleId>{B9F37D22-7DA3-492E-B74C-F3CFFD4B6E2A}</a:tableStyleId>
              </a:tblPr>
              <a:tblGrid>
                <a:gridCol w="1217925"/>
                <a:gridCol w="1217925"/>
                <a:gridCol w="1217925"/>
              </a:tblGrid>
              <a:tr h="548600">
                <a:tc>
                  <a:txBody>
                    <a:bodyPr/>
                    <a:lstStyle/>
                    <a:p>
                      <a:pPr indent="-635" lvl="0" marL="134620" marR="125729" rtl="0" algn="ctr">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Teman yang  menghambatku saat  belajar</a:t>
                      </a:r>
                      <a:endParaRPr sz="800" u="none" cap="none" strike="noStrike">
                        <a:latin typeface="Times New Roman"/>
                        <a:ea typeface="Times New Roman"/>
                        <a:cs typeface="Times New Roman"/>
                        <a:sym typeface="Times New Roman"/>
                      </a:endParaRPr>
                    </a:p>
                  </a:txBody>
                  <a:tcPr marT="870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635" lvl="0" marL="142240" marR="133350" rtl="0" algn="ctr">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Bentuk hambatan  yang aku alami atau  rasakan</a:t>
                      </a:r>
                      <a:endParaRPr sz="800" u="none" cap="none" strike="noStrike">
                        <a:latin typeface="Times New Roman"/>
                        <a:ea typeface="Times New Roman"/>
                        <a:cs typeface="Times New Roman"/>
                        <a:sym typeface="Times New Roman"/>
                      </a:endParaRPr>
                    </a:p>
                  </a:txBody>
                  <a:tcPr marT="870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p>
                      <a:pPr indent="-36829" lvl="0" marL="255904" marR="211454" rtl="0" algn="l">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Harapanku pada  teman tersebut</a:t>
                      </a:r>
                      <a:endParaRPr sz="800" u="none" cap="none" strike="noStrike">
                        <a:latin typeface="Times New Roman"/>
                        <a:ea typeface="Times New Roman"/>
                        <a:cs typeface="Times New Roman"/>
                        <a:sym typeface="Times New Roman"/>
                      </a:endParaRPr>
                    </a:p>
                  </a:txBody>
                  <a:tcPr marT="19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54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63" name="Shape 663"/>
        <p:cNvGrpSpPr/>
        <p:nvPr/>
      </p:nvGrpSpPr>
      <p:grpSpPr>
        <a:xfrm>
          <a:off x="0" y="0"/>
          <a:ext cx="0" cy="0"/>
          <a:chOff x="0" y="0"/>
          <a:chExt cx="0" cy="0"/>
        </a:xfrm>
      </p:grpSpPr>
      <p:grpSp>
        <p:nvGrpSpPr>
          <p:cNvPr id="664" name="Google Shape;664;p41"/>
          <p:cNvGrpSpPr/>
          <p:nvPr/>
        </p:nvGrpSpPr>
        <p:grpSpPr>
          <a:xfrm>
            <a:off x="0" y="0"/>
            <a:ext cx="9143981" cy="5143489"/>
            <a:chOff x="0" y="0"/>
            <a:chExt cx="9143981" cy="5143489"/>
          </a:xfrm>
        </p:grpSpPr>
        <p:sp>
          <p:nvSpPr>
            <p:cNvPr id="665" name="Google Shape;665;p41"/>
            <p:cNvSpPr/>
            <p:nvPr/>
          </p:nvSpPr>
          <p:spPr>
            <a:xfrm>
              <a:off x="0" y="0"/>
              <a:ext cx="9143981" cy="514348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66" name="Google Shape;666;p41"/>
            <p:cNvSpPr/>
            <p:nvPr/>
          </p:nvSpPr>
          <p:spPr>
            <a:xfrm>
              <a:off x="946798" y="2125345"/>
              <a:ext cx="7250430" cy="1430020"/>
            </a:xfrm>
            <a:custGeom>
              <a:rect b="b" l="l" r="r" t="t"/>
              <a:pathLst>
                <a:path extrusionOk="0" h="1430020" w="7250430">
                  <a:moveTo>
                    <a:pt x="7250385" y="1429797"/>
                  </a:moveTo>
                  <a:lnTo>
                    <a:pt x="0" y="1429797"/>
                  </a:lnTo>
                  <a:lnTo>
                    <a:pt x="0" y="0"/>
                  </a:lnTo>
                  <a:lnTo>
                    <a:pt x="7250385" y="0"/>
                  </a:lnTo>
                  <a:lnTo>
                    <a:pt x="7250385" y="1429797"/>
                  </a:lnTo>
                  <a:close/>
                </a:path>
              </a:pathLst>
            </a:custGeom>
            <a:solidFill>
              <a:srgbClr val="C3C3C3">
                <a:alpha val="2784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667" name="Google Shape;667;p41"/>
          <p:cNvSpPr txBox="1"/>
          <p:nvPr>
            <p:ph type="ctrTitle"/>
          </p:nvPr>
        </p:nvSpPr>
        <p:spPr>
          <a:xfrm>
            <a:off x="1127038" y="1987225"/>
            <a:ext cx="6889923" cy="1455420"/>
          </a:xfrm>
          <a:prstGeom prst="rect">
            <a:avLst/>
          </a:prstGeom>
          <a:noFill/>
          <a:ln>
            <a:noFill/>
          </a:ln>
        </p:spPr>
        <p:txBody>
          <a:bodyPr anchorCtr="0" anchor="t" bIns="0" lIns="0" spcFirstLastPara="1" rIns="0" wrap="square" tIns="200025">
            <a:spAutoFit/>
          </a:bodyPr>
          <a:lstStyle/>
          <a:p>
            <a:pPr indent="0" lvl="0" marL="1905" rtl="0" algn="ctr">
              <a:lnSpc>
                <a:spcPct val="100000"/>
              </a:lnSpc>
              <a:spcBef>
                <a:spcPts val="0"/>
              </a:spcBef>
              <a:spcAft>
                <a:spcPts val="0"/>
              </a:spcAft>
              <a:buNone/>
            </a:pPr>
            <a:r>
              <a:rPr lang="en-US"/>
              <a:t>BAGIKAN</a:t>
            </a:r>
            <a:endParaRPr/>
          </a:p>
          <a:p>
            <a:pPr indent="0" lvl="0" marL="1905" rtl="0" algn="ctr">
              <a:lnSpc>
                <a:spcPct val="100000"/>
              </a:lnSpc>
              <a:spcBef>
                <a:spcPts val="900"/>
              </a:spcBef>
              <a:spcAft>
                <a:spcPts val="0"/>
              </a:spcAft>
              <a:buNone/>
            </a:pPr>
            <a:r>
              <a:rPr lang="en-US" sz="2800"/>
              <a:t>“Pameran Aksi Pelestarian Kearifan Lokal”</a:t>
            </a:r>
            <a:endParaRPr sz="2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71" name="Shape 671"/>
        <p:cNvGrpSpPr/>
        <p:nvPr/>
      </p:nvGrpSpPr>
      <p:grpSpPr>
        <a:xfrm>
          <a:off x="0" y="0"/>
          <a:ext cx="0" cy="0"/>
          <a:chOff x="0" y="0"/>
          <a:chExt cx="0" cy="0"/>
        </a:xfrm>
      </p:grpSpPr>
      <p:sp>
        <p:nvSpPr>
          <p:cNvPr id="672" name="Google Shape;672;p42"/>
          <p:cNvSpPr/>
          <p:nvPr/>
        </p:nvSpPr>
        <p:spPr>
          <a:xfrm>
            <a:off x="461974" y="387799"/>
            <a:ext cx="1368425" cy="3140710"/>
          </a:xfrm>
          <a:custGeom>
            <a:rect b="b" l="l" r="r" t="t"/>
            <a:pathLst>
              <a:path extrusionOk="0" h="3140710" w="1368425">
                <a:moveTo>
                  <a:pt x="1368297" y="3140093"/>
                </a:moveTo>
                <a:lnTo>
                  <a:pt x="0" y="3140093"/>
                </a:lnTo>
                <a:lnTo>
                  <a:pt x="0" y="0"/>
                </a:lnTo>
                <a:lnTo>
                  <a:pt x="1368297" y="0"/>
                </a:lnTo>
                <a:lnTo>
                  <a:pt x="1368297" y="3140093"/>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73" name="Google Shape;673;p42"/>
          <p:cNvSpPr txBox="1"/>
          <p:nvPr>
            <p:ph type="title"/>
          </p:nvPr>
        </p:nvSpPr>
        <p:spPr>
          <a:xfrm>
            <a:off x="547698" y="445584"/>
            <a:ext cx="542290" cy="482600"/>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None/>
            </a:pPr>
            <a:r>
              <a:rPr lang="en-US"/>
              <a:t>14.</a:t>
            </a:r>
            <a:endParaRPr/>
          </a:p>
        </p:txBody>
      </p:sp>
      <p:sp>
        <p:nvSpPr>
          <p:cNvPr id="674" name="Google Shape;674;p42"/>
          <p:cNvSpPr txBox="1"/>
          <p:nvPr/>
        </p:nvSpPr>
        <p:spPr>
          <a:xfrm>
            <a:off x="547698" y="908879"/>
            <a:ext cx="948055" cy="2497455"/>
          </a:xfrm>
          <a:prstGeom prst="rect">
            <a:avLst/>
          </a:prstGeom>
          <a:noFill/>
          <a:ln>
            <a:noFill/>
          </a:ln>
        </p:spPr>
        <p:txBody>
          <a:bodyPr anchorCtr="0" anchor="t" bIns="0" lIns="0" spcFirstLastPara="1" rIns="0" wrap="square" tIns="12700">
            <a:spAutoFit/>
          </a:bodyPr>
          <a:lstStyle/>
          <a:p>
            <a:pPr indent="0" lvl="0" marL="0" marR="5080" rtl="0" algn="l">
              <a:lnSpc>
                <a:spcPct val="100000"/>
              </a:lnSpc>
              <a:spcBef>
                <a:spcPts val="0"/>
              </a:spcBef>
              <a:spcAft>
                <a:spcPts val="0"/>
              </a:spcAft>
              <a:buNone/>
            </a:pPr>
            <a:r>
              <a:rPr b="1" i="1" lang="en-US" sz="1800">
                <a:solidFill>
                  <a:srgbClr val="EFEFEF"/>
                </a:solidFill>
                <a:latin typeface="Times New Roman"/>
                <a:ea typeface="Times New Roman"/>
                <a:cs typeface="Times New Roman"/>
                <a:sym typeface="Times New Roman"/>
              </a:rPr>
              <a:t>Asesmen  Sumatif  </a:t>
            </a:r>
            <a:r>
              <a:rPr b="1" lang="en-US" sz="1800">
                <a:solidFill>
                  <a:srgbClr val="EFEFEF"/>
                </a:solidFill>
                <a:latin typeface="Times New Roman"/>
                <a:ea typeface="Times New Roman"/>
                <a:cs typeface="Times New Roman"/>
                <a:sym typeface="Times New Roman"/>
              </a:rPr>
              <a:t>Lestari  Budaya  Lokalku!</a:t>
            </a:r>
            <a:endParaRPr sz="1800">
              <a:latin typeface="Times New Roman"/>
              <a:ea typeface="Times New Roman"/>
              <a:cs typeface="Times New Roman"/>
              <a:sym typeface="Times New Roman"/>
            </a:endParaRPr>
          </a:p>
          <a:p>
            <a:pPr indent="0" lvl="0" marL="0" marR="85090" rtl="0" algn="l">
              <a:lnSpc>
                <a:spcPct val="100000"/>
              </a:lnSpc>
              <a:spcBef>
                <a:spcPts val="1460"/>
              </a:spcBef>
              <a:spcAft>
                <a:spcPts val="0"/>
              </a:spcAft>
              <a:buNone/>
            </a:pPr>
            <a:r>
              <a:rPr b="1" lang="en-US" sz="1200">
                <a:solidFill>
                  <a:srgbClr val="EFEFEF"/>
                </a:solidFill>
                <a:latin typeface="Times New Roman"/>
                <a:ea typeface="Times New Roman"/>
                <a:cs typeface="Times New Roman"/>
                <a:sym typeface="Times New Roman"/>
              </a:rPr>
              <a:t>Waktu: 180  Menit / 4 JP  Bahan:  Peran Guru:  Pengunjung</a:t>
            </a:r>
            <a:endParaRPr sz="1200">
              <a:latin typeface="Times New Roman"/>
              <a:ea typeface="Times New Roman"/>
              <a:cs typeface="Times New Roman"/>
              <a:sym typeface="Times New Roman"/>
            </a:endParaRPr>
          </a:p>
        </p:txBody>
      </p:sp>
      <p:sp>
        <p:nvSpPr>
          <p:cNvPr id="675" name="Google Shape;675;p42"/>
          <p:cNvSpPr txBox="1"/>
          <p:nvPr/>
        </p:nvSpPr>
        <p:spPr>
          <a:xfrm>
            <a:off x="2065841" y="455744"/>
            <a:ext cx="64389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Persiapan:</a:t>
            </a:r>
            <a:endParaRPr sz="1000">
              <a:latin typeface="Times New Roman"/>
              <a:ea typeface="Times New Roman"/>
              <a:cs typeface="Times New Roman"/>
              <a:sym typeface="Times New Roman"/>
            </a:endParaRPr>
          </a:p>
        </p:txBody>
      </p:sp>
      <p:sp>
        <p:nvSpPr>
          <p:cNvPr id="676" name="Google Shape;676;p42"/>
          <p:cNvSpPr txBox="1"/>
          <p:nvPr/>
        </p:nvSpPr>
        <p:spPr>
          <a:xfrm>
            <a:off x="2199229" y="760543"/>
            <a:ext cx="4010025" cy="482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00">
                <a:latin typeface="Arial"/>
                <a:ea typeface="Arial"/>
                <a:cs typeface="Arial"/>
                <a:sym typeface="Arial"/>
              </a:rPr>
              <a:t>1.	Guru bersama dengan peserta didik mempersiapkan</a:t>
            </a:r>
            <a:endParaRPr sz="1000">
              <a:latin typeface="Arial"/>
              <a:ea typeface="Arial"/>
              <a:cs typeface="Arial"/>
              <a:sym typeface="Arial"/>
            </a:endParaRPr>
          </a:p>
          <a:p>
            <a:pPr indent="0" lvl="0" marL="335915" marR="5080" rtl="0" algn="l">
              <a:lnSpc>
                <a:spcPct val="100000"/>
              </a:lnSpc>
              <a:spcBef>
                <a:spcPts val="0"/>
              </a:spcBef>
              <a:spcAft>
                <a:spcPts val="0"/>
              </a:spcAft>
              <a:buNone/>
            </a:pPr>
            <a:r>
              <a:rPr lang="en-US" sz="1000">
                <a:latin typeface="Arial"/>
                <a:ea typeface="Arial"/>
                <a:cs typeface="Arial"/>
                <a:sym typeface="Arial"/>
              </a:rPr>
              <a:t>artefak-artefak hasil kerja peserta didik selama satu semester dan  mengatur ruangan untuk pameran</a:t>
            </a:r>
            <a:endParaRPr sz="1000">
              <a:latin typeface="Arial"/>
              <a:ea typeface="Arial"/>
              <a:cs typeface="Arial"/>
              <a:sym typeface="Arial"/>
            </a:endParaRPr>
          </a:p>
        </p:txBody>
      </p:sp>
      <p:sp>
        <p:nvSpPr>
          <p:cNvPr id="677" name="Google Shape;677;p42"/>
          <p:cNvSpPr txBox="1"/>
          <p:nvPr/>
        </p:nvSpPr>
        <p:spPr>
          <a:xfrm>
            <a:off x="2065841" y="1370142"/>
            <a:ext cx="76327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Pelaksanaan</a:t>
            </a:r>
            <a:endParaRPr sz="1000">
              <a:latin typeface="Times New Roman"/>
              <a:ea typeface="Times New Roman"/>
              <a:cs typeface="Times New Roman"/>
              <a:sym typeface="Times New Roman"/>
            </a:endParaRPr>
          </a:p>
        </p:txBody>
      </p:sp>
      <p:sp>
        <p:nvSpPr>
          <p:cNvPr id="678" name="Google Shape;678;p42"/>
          <p:cNvSpPr txBox="1"/>
          <p:nvPr/>
        </p:nvSpPr>
        <p:spPr>
          <a:xfrm>
            <a:off x="2199229" y="1674941"/>
            <a:ext cx="4041775" cy="2311400"/>
          </a:xfrm>
          <a:prstGeom prst="rect">
            <a:avLst/>
          </a:prstGeom>
          <a:noFill/>
          <a:ln>
            <a:noFill/>
          </a:ln>
        </p:spPr>
        <p:txBody>
          <a:bodyPr anchorCtr="0" anchor="t" bIns="0" lIns="0" spcFirstLastPara="1" rIns="0" wrap="square" tIns="12700">
            <a:spAutoFit/>
          </a:bodyPr>
          <a:lstStyle/>
          <a:p>
            <a:pPr indent="-323850" lvl="0" marL="335915" marR="1270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Peserta didik siap siaga berdiri di samping hasil kerja selama satu  semester dan aksi pelestarian kearifan lokal. (Jika ada aksi berupa  penampilan drama, lagu, atau dongeng, maka akan ditampilkan  setelah pengunjung selesai berkeliling atau aksi tersebut dapat  direkam kemudian ditampilkan pada pada stand/meja kelompok  peserta didik</a:t>
            </a:r>
            <a:endParaRPr sz="1000">
              <a:latin typeface="Arial"/>
              <a:ea typeface="Arial"/>
              <a:cs typeface="Arial"/>
              <a:sym typeface="Arial"/>
            </a:endParaRPr>
          </a:p>
          <a:p>
            <a:pPr indent="-323850" lvl="0" marL="335915" marR="508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Pengunjung yang terdiri dari pimpinan sekolah, guru, orang tua  dan/atau komunitas sekitar sekolah berkeliling dari satu tim ke  tim lain untuk mendengarkan presentasi singkat dari tiap tim dan  memberikan pertanyaan atau umpan balik. Setiap umpan balik  ditulis dalam satu post it atau ditulis pada lembar umpan balik</a:t>
            </a:r>
            <a:endParaRPr sz="1000">
              <a:latin typeface="Arial"/>
              <a:ea typeface="Arial"/>
              <a:cs typeface="Arial"/>
              <a:sym typeface="Arial"/>
            </a:endParaRPr>
          </a:p>
          <a:p>
            <a:pPr indent="-323850" lvl="0" marL="335915" marR="469265"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Setelah proses presentasi dan penilaian selesai dilakukan,  pengunjung mengisi formulir penilaian</a:t>
            </a:r>
            <a:endParaRPr sz="1000">
              <a:latin typeface="Arial"/>
              <a:ea typeface="Arial"/>
              <a:cs typeface="Arial"/>
              <a:sym typeface="Arial"/>
            </a:endParaRPr>
          </a:p>
          <a:p>
            <a:pPr indent="-323850" lvl="0" marL="335915" marR="271145"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Jika ingin mengadakan pemenang, maka kategori dan jumlah  pemenang dapat ditentukan oleh sekolah.</a:t>
            </a:r>
            <a:endParaRPr sz="1000">
              <a:latin typeface="Arial"/>
              <a:ea typeface="Arial"/>
              <a:cs typeface="Arial"/>
              <a:sym typeface="Arial"/>
            </a:endParaRPr>
          </a:p>
        </p:txBody>
      </p:sp>
      <p:sp>
        <p:nvSpPr>
          <p:cNvPr id="679" name="Google Shape;679;p42"/>
          <p:cNvSpPr/>
          <p:nvPr/>
        </p:nvSpPr>
        <p:spPr>
          <a:xfrm>
            <a:off x="6661186" y="241874"/>
            <a:ext cx="2245045" cy="1496696"/>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80" name="Google Shape;680;p42"/>
          <p:cNvSpPr/>
          <p:nvPr/>
        </p:nvSpPr>
        <p:spPr>
          <a:xfrm>
            <a:off x="6661186" y="1822946"/>
            <a:ext cx="2245045" cy="300156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84" name="Shape 684"/>
        <p:cNvGrpSpPr/>
        <p:nvPr/>
      </p:nvGrpSpPr>
      <p:grpSpPr>
        <a:xfrm>
          <a:off x="0" y="0"/>
          <a:ext cx="0" cy="0"/>
          <a:chOff x="0" y="0"/>
          <a:chExt cx="0" cy="0"/>
        </a:xfrm>
      </p:grpSpPr>
      <p:graphicFrame>
        <p:nvGraphicFramePr>
          <p:cNvPr id="685" name="Google Shape;685;p43"/>
          <p:cNvGraphicFramePr/>
          <p:nvPr/>
        </p:nvGraphicFramePr>
        <p:xfrm>
          <a:off x="303286" y="210937"/>
          <a:ext cx="3000000" cy="3000000"/>
        </p:xfrm>
        <a:graphic>
          <a:graphicData uri="http://schemas.openxmlformats.org/drawingml/2006/table">
            <a:tbl>
              <a:tblPr bandRow="1" firstRow="1">
                <a:noFill/>
                <a:tableStyleId>{B9F37D22-7DA3-492E-B74C-F3CFFD4B6E2A}</a:tableStyleId>
              </a:tblPr>
              <a:tblGrid>
                <a:gridCol w="1311900"/>
                <a:gridCol w="1764025"/>
                <a:gridCol w="1906275"/>
                <a:gridCol w="1838950"/>
                <a:gridCol w="1704975"/>
              </a:tblGrid>
              <a:tr h="36682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Belum Berkembang</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Mulai Berkembang</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725" marR="0" rtl="0" algn="l">
                        <a:lnSpc>
                          <a:spcPct val="100000"/>
                        </a:lnSpc>
                        <a:spcBef>
                          <a:spcPts val="0"/>
                        </a:spcBef>
                        <a:spcAft>
                          <a:spcPts val="0"/>
                        </a:spcAft>
                        <a:buNone/>
                      </a:pPr>
                      <a:r>
                        <a:rPr lang="en-US" sz="800" u="none" cap="none" strike="noStrike">
                          <a:latin typeface="Arial"/>
                          <a:ea typeface="Arial"/>
                          <a:cs typeface="Arial"/>
                          <a:sym typeface="Arial"/>
                        </a:rPr>
                        <a:t>Berkembang Sesuai Harapan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Sangat Berkembang</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70525">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Perencanaan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38430" rtl="0" algn="l">
                        <a:lnSpc>
                          <a:spcPct val="100000"/>
                        </a:lnSpc>
                        <a:spcBef>
                          <a:spcPts val="0"/>
                        </a:spcBef>
                        <a:spcAft>
                          <a:spcPts val="0"/>
                        </a:spcAft>
                        <a:buNone/>
                      </a:pPr>
                      <a:r>
                        <a:rPr lang="en-US" sz="800" u="none" cap="none" strike="noStrike">
                          <a:latin typeface="Arial"/>
                          <a:ea typeface="Arial"/>
                          <a:cs typeface="Arial"/>
                          <a:sym typeface="Arial"/>
                        </a:rPr>
                        <a:t>Masih berupa curah pendapat dan  ide-ide aksi yang belum</a:t>
                      </a:r>
                      <a:endParaRPr sz="800" u="none" cap="none" strike="noStrike">
                        <a:latin typeface="Arial"/>
                        <a:ea typeface="Arial"/>
                        <a:cs typeface="Arial"/>
                        <a:sym typeface="Arial"/>
                      </a:endParaRPr>
                    </a:p>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beraturan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253365" rtl="0" algn="l">
                        <a:lnSpc>
                          <a:spcPct val="100000"/>
                        </a:lnSpc>
                        <a:spcBef>
                          <a:spcPts val="0"/>
                        </a:spcBef>
                        <a:spcAft>
                          <a:spcPts val="0"/>
                        </a:spcAft>
                        <a:buNone/>
                      </a:pPr>
                      <a:r>
                        <a:rPr lang="en-US" sz="800" u="none" cap="none" strike="noStrike">
                          <a:latin typeface="Arial"/>
                          <a:ea typeface="Arial"/>
                          <a:cs typeface="Arial"/>
                          <a:sym typeface="Arial"/>
                        </a:rPr>
                        <a:t>Perencanaan memiliki tujuan yang  jelas</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725" marR="168910" rtl="0" algn="l">
                        <a:lnSpc>
                          <a:spcPct val="100000"/>
                        </a:lnSpc>
                        <a:spcBef>
                          <a:spcPts val="0"/>
                        </a:spcBef>
                        <a:spcAft>
                          <a:spcPts val="0"/>
                        </a:spcAft>
                        <a:buNone/>
                      </a:pPr>
                      <a:r>
                        <a:rPr lang="en-US" sz="800" u="none" cap="none" strike="noStrike">
                          <a:latin typeface="Arial"/>
                          <a:ea typeface="Arial"/>
                          <a:cs typeface="Arial"/>
                          <a:sym typeface="Arial"/>
                        </a:rPr>
                        <a:t>Perencanaan yang jelas: tujuan dan  lini masa yang</a:t>
                      </a:r>
                      <a:endParaRPr sz="800" u="none" cap="none" strike="noStrike">
                        <a:latin typeface="Arial"/>
                        <a:ea typeface="Arial"/>
                        <a:cs typeface="Arial"/>
                        <a:sym typeface="Arial"/>
                      </a:endParaRPr>
                    </a:p>
                    <a:p>
                      <a:pPr indent="0" lvl="0" marL="85725" marR="0" rtl="0" algn="l">
                        <a:lnSpc>
                          <a:spcPct val="100000"/>
                        </a:lnSpc>
                        <a:spcBef>
                          <a:spcPts val="0"/>
                        </a:spcBef>
                        <a:spcAft>
                          <a:spcPts val="0"/>
                        </a:spcAft>
                        <a:buNone/>
                      </a:pPr>
                      <a:r>
                        <a:rPr lang="en-US" sz="800" u="none" cap="none" strike="noStrike">
                          <a:latin typeface="Arial"/>
                          <a:ea typeface="Arial"/>
                          <a:cs typeface="Arial"/>
                          <a:sym typeface="Arial"/>
                        </a:rPr>
                        <a:t>realistis</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25095" rtl="0" algn="l">
                        <a:lnSpc>
                          <a:spcPct val="100000"/>
                        </a:lnSpc>
                        <a:spcBef>
                          <a:spcPts val="0"/>
                        </a:spcBef>
                        <a:spcAft>
                          <a:spcPts val="0"/>
                        </a:spcAft>
                        <a:buNone/>
                      </a:pPr>
                      <a:r>
                        <a:rPr lang="en-US" sz="800" u="none" cap="none" strike="noStrike">
                          <a:latin typeface="Arial"/>
                          <a:ea typeface="Arial"/>
                          <a:cs typeface="Arial"/>
                          <a:sym typeface="Arial"/>
                        </a:rPr>
                        <a:t>Perencanaan yang jelas dan  matang: tujuan, tahapan-tahapan  penting (milestones) serta lini  masa yang realistis</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036275">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Pelaksanaan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Siswa melaksanakan</a:t>
                      </a:r>
                      <a:endParaRPr sz="800" u="none" cap="none" strike="noStrike">
                        <a:latin typeface="Arial"/>
                        <a:ea typeface="Arial"/>
                        <a:cs typeface="Arial"/>
                        <a:sym typeface="Arial"/>
                      </a:endParaRPr>
                    </a:p>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aktivitas-aktivitas secara sporadis</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70180" rtl="0" algn="l">
                        <a:lnSpc>
                          <a:spcPct val="100000"/>
                        </a:lnSpc>
                        <a:spcBef>
                          <a:spcPts val="0"/>
                        </a:spcBef>
                        <a:spcAft>
                          <a:spcPts val="0"/>
                        </a:spcAft>
                        <a:buNone/>
                      </a:pPr>
                      <a:r>
                        <a:rPr lang="en-US" sz="800" u="none" cap="none" strike="noStrike">
                          <a:latin typeface="Arial"/>
                          <a:ea typeface="Arial"/>
                          <a:cs typeface="Arial"/>
                          <a:sym typeface="Arial"/>
                        </a:rPr>
                        <a:t>Siswa mengidentiﬁkasi satu jalur  untuk menjalankan rencana. Mereka  dapat melaksanakan proses runtut  dan meminta bantuan pada pihak-  pihak yang sesuai</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725" marR="99695" rtl="0" algn="l">
                        <a:lnSpc>
                          <a:spcPct val="100000"/>
                        </a:lnSpc>
                        <a:spcBef>
                          <a:spcPts val="0"/>
                        </a:spcBef>
                        <a:spcAft>
                          <a:spcPts val="0"/>
                        </a:spcAft>
                        <a:buNone/>
                      </a:pPr>
                      <a:r>
                        <a:rPr lang="en-US" sz="800" u="none" cap="none" strike="noStrike">
                          <a:latin typeface="Arial"/>
                          <a:ea typeface="Arial"/>
                          <a:cs typeface="Arial"/>
                          <a:sym typeface="Arial"/>
                        </a:rPr>
                        <a:t>Siswa mengidentiﬁkasi satu jalur  untuk menjalankan rencana. Mereka  dapat melaksanakan rencana dengan  proses yang terkoordinasi</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96520" rtl="0" algn="l">
                        <a:lnSpc>
                          <a:spcPct val="100000"/>
                        </a:lnSpc>
                        <a:spcBef>
                          <a:spcPts val="0"/>
                        </a:spcBef>
                        <a:spcAft>
                          <a:spcPts val="0"/>
                        </a:spcAft>
                        <a:buNone/>
                      </a:pPr>
                      <a:r>
                        <a:rPr lang="en-US" sz="800" u="none" cap="none" strike="noStrike">
                          <a:latin typeface="Arial"/>
                          <a:ea typeface="Arial"/>
                          <a:cs typeface="Arial"/>
                          <a:sym typeface="Arial"/>
                        </a:rPr>
                        <a:t>Siswa mengidentiﬁkasi jalur yang  berbeda untuk menjalankan  rencana. Mereka dapat  melaksanakan rencana dengan  roses yang terkoordinasi,  bervariasi dan bekerja secara  adaptif</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14350">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Ketepatan Sasaran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67640" rtl="0" algn="l">
                        <a:lnSpc>
                          <a:spcPct val="100000"/>
                        </a:lnSpc>
                        <a:spcBef>
                          <a:spcPts val="0"/>
                        </a:spcBef>
                        <a:spcAft>
                          <a:spcPts val="0"/>
                        </a:spcAft>
                        <a:buNone/>
                      </a:pPr>
                      <a:r>
                        <a:rPr lang="en-US" sz="800" u="none" cap="none" strike="noStrike">
                          <a:latin typeface="Arial"/>
                          <a:ea typeface="Arial"/>
                          <a:cs typeface="Arial"/>
                          <a:sym typeface="Arial"/>
                        </a:rPr>
                        <a:t>Masih dalam tahapan identiﬁkasi  faktor yang menyebabkan  permasalahan dan akibat yang  ditimbulkan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229234" rtl="0" algn="l">
                        <a:lnSpc>
                          <a:spcPct val="100000"/>
                        </a:lnSpc>
                        <a:spcBef>
                          <a:spcPts val="0"/>
                        </a:spcBef>
                        <a:spcAft>
                          <a:spcPts val="0"/>
                        </a:spcAft>
                        <a:buNone/>
                      </a:pPr>
                      <a:r>
                        <a:rPr lang="en-US" sz="800" u="none" cap="none" strike="noStrike">
                          <a:latin typeface="Arial"/>
                          <a:ea typeface="Arial"/>
                          <a:cs typeface="Arial"/>
                          <a:sym typeface="Arial"/>
                        </a:rPr>
                        <a:t>Solusi/aksi yang ditawarkan berupa  ide yang masih di permukaan  permasalahan dan/atau kurang  realistis</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725" marR="154940" rtl="0" algn="l">
                        <a:lnSpc>
                          <a:spcPct val="100000"/>
                        </a:lnSpc>
                        <a:spcBef>
                          <a:spcPts val="0"/>
                        </a:spcBef>
                        <a:spcAft>
                          <a:spcPts val="0"/>
                        </a:spcAft>
                        <a:buNone/>
                      </a:pPr>
                      <a:r>
                        <a:rPr lang="en-US" sz="800" u="none" cap="none" strike="noStrike">
                          <a:latin typeface="Arial"/>
                          <a:ea typeface="Arial"/>
                          <a:cs typeface="Arial"/>
                          <a:sym typeface="Arial"/>
                        </a:rPr>
                        <a:t>Solusi/ aksi yang ditawarkan  menyasar faktor-faktor yang terkait  dengan permasalahan dan  memberikan dampak positif  sementara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91440" rtl="0" algn="l">
                        <a:lnSpc>
                          <a:spcPct val="100000"/>
                        </a:lnSpc>
                        <a:spcBef>
                          <a:spcPts val="0"/>
                        </a:spcBef>
                        <a:spcAft>
                          <a:spcPts val="0"/>
                        </a:spcAft>
                        <a:buNone/>
                      </a:pPr>
                      <a:r>
                        <a:rPr lang="en-US" sz="800" u="none" cap="none" strike="noStrike">
                          <a:latin typeface="Arial"/>
                          <a:ea typeface="Arial"/>
                          <a:cs typeface="Arial"/>
                          <a:sym typeface="Arial"/>
                        </a:rPr>
                        <a:t>Solusi/aksi yang ditawarkan  menyasar inti permasalahan,  realistis dan memberikan dampak  yang berkesinambungan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6825">
                <a:tc gridSpan="5">
                  <a:txBody>
                    <a:bodyPr/>
                    <a:lstStyle/>
                    <a:p>
                      <a:pPr indent="0" lvl="0" marL="85090" marR="0" rtl="0" algn="l">
                        <a:lnSpc>
                          <a:spcPct val="100000"/>
                        </a:lnSpc>
                        <a:spcBef>
                          <a:spcPts val="0"/>
                        </a:spcBef>
                        <a:spcAft>
                          <a:spcPts val="0"/>
                        </a:spcAft>
                        <a:buNone/>
                      </a:pPr>
                      <a:r>
                        <a:rPr b="1" lang="en-US" sz="800" u="none" cap="none" strike="noStrike">
                          <a:latin typeface="Times New Roman"/>
                          <a:ea typeface="Times New Roman"/>
                          <a:cs typeface="Times New Roman"/>
                          <a:sym typeface="Times New Roman"/>
                        </a:rPr>
                        <a:t>Proﬁl Pelajar Pancasila</a:t>
                      </a:r>
                      <a:endParaRPr sz="800" u="none" cap="none" strike="noStrike">
                        <a:latin typeface="Times New Roman"/>
                        <a:ea typeface="Times New Roman"/>
                        <a:cs typeface="Times New Roman"/>
                        <a:sym typeface="Times New Roman"/>
                      </a:endParaRPr>
                    </a:p>
                  </a:txBody>
                  <a:tcPr marT="1181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hMerge="1"/>
                <a:tc hMerge="1"/>
                <a:tc hMerge="1"/>
              </a:tr>
              <a:tr h="1402050">
                <a:tc>
                  <a:txBody>
                    <a:bodyPr/>
                    <a:lstStyle/>
                    <a:p>
                      <a:pPr indent="0" lvl="0" marL="85090" marR="126364" rtl="0" algn="l">
                        <a:lnSpc>
                          <a:spcPct val="100000"/>
                        </a:lnSpc>
                        <a:spcBef>
                          <a:spcPts val="0"/>
                        </a:spcBef>
                        <a:spcAft>
                          <a:spcPts val="0"/>
                        </a:spcAft>
                        <a:buNone/>
                      </a:pPr>
                      <a:r>
                        <a:rPr lang="en-US" sz="800" u="none" cap="none" strike="noStrike">
                          <a:latin typeface="Arial"/>
                          <a:ea typeface="Arial"/>
                          <a:cs typeface="Arial"/>
                          <a:sym typeface="Arial"/>
                        </a:rPr>
                        <a:t>Mengidentiﬁkasi,  mengklariﬁkasi, dan  mengolah informasi dan  gagasan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69545" rtl="0" algn="l">
                        <a:lnSpc>
                          <a:spcPct val="100000"/>
                        </a:lnSpc>
                        <a:spcBef>
                          <a:spcPts val="0"/>
                        </a:spcBef>
                        <a:spcAft>
                          <a:spcPts val="0"/>
                        </a:spcAft>
                        <a:buNone/>
                      </a:pPr>
                      <a:r>
                        <a:rPr lang="en-US" sz="800" u="none" cap="none" strike="noStrike">
                          <a:latin typeface="Arial"/>
                          <a:ea typeface="Arial"/>
                          <a:cs typeface="Arial"/>
                          <a:sym typeface="Arial"/>
                        </a:rPr>
                        <a:t>Mengumpulkan,  mengklasiﬁkasikan,  membandingkan, dan memilih  informasi dari berbagai sumber,  serta memperjelas informasi  dengan bimbingan orang dewasa.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259715" rtl="0" algn="l">
                        <a:lnSpc>
                          <a:spcPct val="100000"/>
                        </a:lnSpc>
                        <a:spcBef>
                          <a:spcPts val="0"/>
                        </a:spcBef>
                        <a:spcAft>
                          <a:spcPts val="0"/>
                        </a:spcAft>
                        <a:buNone/>
                      </a:pPr>
                      <a:r>
                        <a:rPr lang="en-US" sz="800" u="none" cap="none" strike="noStrike">
                          <a:latin typeface="Arial"/>
                          <a:ea typeface="Arial"/>
                          <a:cs typeface="Arial"/>
                          <a:sym typeface="Arial"/>
                        </a:rPr>
                        <a:t>Mengidentiﬁkasi, mengklariﬁkasi,  dan menganalisis informasi yang  relevan serta memprioritaskan  beberapa gagasan tertentu.</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725" marR="121920" rtl="0" algn="l">
                        <a:lnSpc>
                          <a:spcPct val="100000"/>
                        </a:lnSpc>
                        <a:spcBef>
                          <a:spcPts val="0"/>
                        </a:spcBef>
                        <a:spcAft>
                          <a:spcPts val="0"/>
                        </a:spcAft>
                        <a:buNone/>
                      </a:pPr>
                      <a:r>
                        <a:rPr lang="en-US" sz="800" u="none" cap="none" strike="noStrike">
                          <a:latin typeface="Arial"/>
                          <a:ea typeface="Arial"/>
                          <a:cs typeface="Arial"/>
                          <a:sym typeface="Arial"/>
                        </a:rPr>
                        <a:t>Secara kritis mengklariﬁkasi serta  menganalisis gagasan dan informasi  yang kompleks dan abstrak dari  berbagai sumber. Memprioritaskan  suatu gagasan yang paling relevan  dari hasil klariﬁkasi dan analisis.</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77470" rtl="0" algn="l">
                        <a:lnSpc>
                          <a:spcPct val="100000"/>
                        </a:lnSpc>
                        <a:spcBef>
                          <a:spcPts val="0"/>
                        </a:spcBef>
                        <a:spcAft>
                          <a:spcPts val="0"/>
                        </a:spcAft>
                        <a:buNone/>
                      </a:pPr>
                      <a:r>
                        <a:rPr lang="en-US" sz="800" u="none" cap="none" strike="noStrike">
                          <a:latin typeface="Arial"/>
                          <a:ea typeface="Arial"/>
                          <a:cs typeface="Arial"/>
                          <a:sym typeface="Arial"/>
                        </a:rPr>
                        <a:t>Secara kritis mengklariﬁkasi serta  menganalisis gagasan dan  informasi yang kompleks dan  abstrak dari berbagai sumber.</a:t>
                      </a:r>
                      <a:endParaRPr sz="800" u="none" cap="none" strike="noStrike">
                        <a:latin typeface="Arial"/>
                        <a:ea typeface="Arial"/>
                        <a:cs typeface="Arial"/>
                        <a:sym typeface="Arial"/>
                      </a:endParaRPr>
                    </a:p>
                    <a:p>
                      <a:pPr indent="0" lvl="0" marL="85090" marR="172720" rtl="0" algn="l">
                        <a:lnSpc>
                          <a:spcPct val="100000"/>
                        </a:lnSpc>
                        <a:spcBef>
                          <a:spcPts val="0"/>
                        </a:spcBef>
                        <a:spcAft>
                          <a:spcPts val="0"/>
                        </a:spcAft>
                        <a:buNone/>
                      </a:pPr>
                      <a:r>
                        <a:rPr lang="en-US" sz="800" u="none" cap="none" strike="noStrike">
                          <a:latin typeface="Arial"/>
                          <a:ea typeface="Arial"/>
                          <a:cs typeface="Arial"/>
                          <a:sym typeface="Arial"/>
                        </a:rPr>
                        <a:t>Memprioritaskan suatu gagasan  yang paling relevan dari hasil  klariﬁkasi dan analisis.</a:t>
                      </a:r>
                      <a:endParaRPr sz="800" u="none" cap="none" strike="noStrike">
                        <a:latin typeface="Arial"/>
                        <a:ea typeface="Arial"/>
                        <a:cs typeface="Arial"/>
                        <a:sym typeface="Arial"/>
                      </a:endParaRPr>
                    </a:p>
                    <a:p>
                      <a:pPr indent="0" lvl="0" marL="85090" marR="139065" rtl="0" algn="l">
                        <a:lnSpc>
                          <a:spcPct val="100000"/>
                        </a:lnSpc>
                        <a:spcBef>
                          <a:spcPts val="0"/>
                        </a:spcBef>
                        <a:spcAft>
                          <a:spcPts val="0"/>
                        </a:spcAft>
                        <a:buNone/>
                      </a:pPr>
                      <a:r>
                        <a:rPr lang="en-US" sz="800" u="none" cap="none" strike="noStrike">
                          <a:latin typeface="Arial"/>
                          <a:ea typeface="Arial"/>
                          <a:cs typeface="Arial"/>
                          <a:sym typeface="Arial"/>
                        </a:rPr>
                        <a:t>Menghasilkan narasi berupa  artikel / jurnal / karya ilmiah dari  gagasan tersebut.</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89" name="Shape 689"/>
        <p:cNvGrpSpPr/>
        <p:nvPr/>
      </p:nvGrpSpPr>
      <p:grpSpPr>
        <a:xfrm>
          <a:off x="0" y="0"/>
          <a:ext cx="0" cy="0"/>
          <a:chOff x="0" y="0"/>
          <a:chExt cx="0" cy="0"/>
        </a:xfrm>
      </p:grpSpPr>
      <p:graphicFrame>
        <p:nvGraphicFramePr>
          <p:cNvPr id="690" name="Google Shape;690;p44"/>
          <p:cNvGraphicFramePr/>
          <p:nvPr/>
        </p:nvGraphicFramePr>
        <p:xfrm>
          <a:off x="82137" y="138937"/>
          <a:ext cx="3000000" cy="3000000"/>
        </p:xfrm>
        <a:graphic>
          <a:graphicData uri="http://schemas.openxmlformats.org/drawingml/2006/table">
            <a:tbl>
              <a:tblPr bandRow="1" firstRow="1">
                <a:noFill/>
                <a:tableStyleId>{B9F37D22-7DA3-492E-B74C-F3CFFD4B6E2A}</a:tableStyleId>
              </a:tblPr>
              <a:tblGrid>
                <a:gridCol w="1380500"/>
                <a:gridCol w="1856100"/>
                <a:gridCol w="1851025"/>
                <a:gridCol w="1986275"/>
                <a:gridCol w="1897375"/>
              </a:tblGrid>
              <a:tr h="914350">
                <a:tc>
                  <a:txBody>
                    <a:bodyPr/>
                    <a:lstStyle/>
                    <a:p>
                      <a:pPr indent="0" lvl="0" marL="85090" marR="207009" rtl="0" algn="l">
                        <a:lnSpc>
                          <a:spcPct val="100000"/>
                        </a:lnSpc>
                        <a:spcBef>
                          <a:spcPts val="0"/>
                        </a:spcBef>
                        <a:spcAft>
                          <a:spcPts val="0"/>
                        </a:spcAft>
                        <a:buNone/>
                      </a:pPr>
                      <a:r>
                        <a:rPr lang="en-US" sz="800" u="none" cap="none" strike="noStrike">
                          <a:latin typeface="Arial"/>
                          <a:ea typeface="Arial"/>
                          <a:cs typeface="Arial"/>
                          <a:sym typeface="Arial"/>
                        </a:rPr>
                        <a:t>Menganalisis dan  mengevaluasi penalaran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00965" rtl="0" algn="l">
                        <a:lnSpc>
                          <a:spcPct val="100000"/>
                        </a:lnSpc>
                        <a:spcBef>
                          <a:spcPts val="0"/>
                        </a:spcBef>
                        <a:spcAft>
                          <a:spcPts val="0"/>
                        </a:spcAft>
                        <a:buNone/>
                      </a:pPr>
                      <a:r>
                        <a:rPr lang="en-US" sz="800" u="none" cap="none" strike="noStrike">
                          <a:latin typeface="Arial"/>
                          <a:ea typeface="Arial"/>
                          <a:cs typeface="Arial"/>
                          <a:sym typeface="Arial"/>
                        </a:rPr>
                        <a:t>Menjelaskan alasan yang relevan dan  akurat dalam penyelesaian masalah  dan pengambilan keputusan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725" marR="116204" rtl="0" algn="l">
                        <a:lnSpc>
                          <a:spcPct val="100000"/>
                        </a:lnSpc>
                        <a:spcBef>
                          <a:spcPts val="0"/>
                        </a:spcBef>
                        <a:spcAft>
                          <a:spcPts val="0"/>
                        </a:spcAft>
                        <a:buNone/>
                      </a:pPr>
                      <a:r>
                        <a:rPr lang="en-US" sz="800" u="none" cap="none" strike="noStrike">
                          <a:latin typeface="Arial"/>
                          <a:ea typeface="Arial"/>
                          <a:cs typeface="Arial"/>
                          <a:sym typeface="Arial"/>
                        </a:rPr>
                        <a:t>Membuktikan penalaran dengan  berbagai argumen dalam mengambil  suatu simpulan atau keputusan.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225425" rtl="0" algn="l">
                        <a:lnSpc>
                          <a:spcPct val="100000"/>
                        </a:lnSpc>
                        <a:spcBef>
                          <a:spcPts val="0"/>
                        </a:spcBef>
                        <a:spcAft>
                          <a:spcPts val="0"/>
                        </a:spcAft>
                        <a:buNone/>
                      </a:pPr>
                      <a:r>
                        <a:rPr lang="en-US" sz="800" u="none" cap="none" strike="noStrike">
                          <a:latin typeface="Arial"/>
                          <a:ea typeface="Arial"/>
                          <a:cs typeface="Arial"/>
                          <a:sym typeface="Arial"/>
                        </a:rPr>
                        <a:t>Menganalisis dan mengevaluasi  penalaran yang digunakannya dalam  menemukan dan mencari solusi serta  mengambil keputusan.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61925" rtl="0" algn="l">
                        <a:lnSpc>
                          <a:spcPct val="100000"/>
                        </a:lnSpc>
                        <a:spcBef>
                          <a:spcPts val="0"/>
                        </a:spcBef>
                        <a:spcAft>
                          <a:spcPts val="0"/>
                        </a:spcAft>
                        <a:buNone/>
                      </a:pPr>
                      <a:r>
                        <a:rPr lang="en-US" sz="800" u="none" cap="none" strike="noStrike">
                          <a:latin typeface="Arial"/>
                          <a:ea typeface="Arial"/>
                          <a:cs typeface="Arial"/>
                          <a:sym typeface="Arial"/>
                        </a:rPr>
                        <a:t>Mengambil keputusan berdasarkan  hasil analisis dan evaluasi yang telah  melalui tahap uji coba, mendapat  umpan balik dari berbagai ahli, dan  melakukan pengembangan terus  menerus.</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158200">
                <a:tc>
                  <a:txBody>
                    <a:bodyPr/>
                    <a:lstStyle/>
                    <a:p>
                      <a:pPr indent="0" lvl="0" marL="85090" marR="328930" rtl="0" algn="l">
                        <a:lnSpc>
                          <a:spcPct val="100000"/>
                        </a:lnSpc>
                        <a:spcBef>
                          <a:spcPts val="0"/>
                        </a:spcBef>
                        <a:spcAft>
                          <a:spcPts val="0"/>
                        </a:spcAft>
                        <a:buNone/>
                      </a:pPr>
                      <a:r>
                        <a:rPr lang="en-US" sz="800" u="none" cap="none" strike="noStrike">
                          <a:latin typeface="Arial"/>
                          <a:ea typeface="Arial"/>
                          <a:cs typeface="Arial"/>
                          <a:sym typeface="Arial"/>
                        </a:rPr>
                        <a:t>Mereﬂeksi dan  mengevaluasi  pemikirannya sendiri</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274320" rtl="0" algn="l">
                        <a:lnSpc>
                          <a:spcPct val="100000"/>
                        </a:lnSpc>
                        <a:spcBef>
                          <a:spcPts val="0"/>
                        </a:spcBef>
                        <a:spcAft>
                          <a:spcPts val="0"/>
                        </a:spcAft>
                        <a:buNone/>
                      </a:pPr>
                      <a:r>
                        <a:rPr lang="en-US" sz="800" u="none" cap="none" strike="noStrike">
                          <a:latin typeface="Arial"/>
                          <a:ea typeface="Arial"/>
                          <a:cs typeface="Arial"/>
                          <a:sym typeface="Arial"/>
                        </a:rPr>
                        <a:t>Memberikan alasan dari hal yang  dipikirkan, serta menyadari  kemungkinan adanya bias pada  pemikirannya sendiri</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725" marR="81280" rtl="0" algn="l">
                        <a:lnSpc>
                          <a:spcPct val="100000"/>
                        </a:lnSpc>
                        <a:spcBef>
                          <a:spcPts val="0"/>
                        </a:spcBef>
                        <a:spcAft>
                          <a:spcPts val="0"/>
                        </a:spcAft>
                        <a:buNone/>
                      </a:pPr>
                      <a:r>
                        <a:rPr lang="en-US" sz="800" u="none" cap="none" strike="noStrike">
                          <a:latin typeface="Arial"/>
                          <a:ea typeface="Arial"/>
                          <a:cs typeface="Arial"/>
                          <a:sym typeface="Arial"/>
                        </a:rPr>
                        <a:t>Menjelaskan asumsi yang digunakan,  menyadari kecenderungan dan  konsekuensi bias pada pemikirannya,  serta berusaha mempertimbangkan  perspektif yang berbeda.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58750" rtl="0" algn="l">
                        <a:lnSpc>
                          <a:spcPct val="100000"/>
                        </a:lnSpc>
                        <a:spcBef>
                          <a:spcPts val="0"/>
                        </a:spcBef>
                        <a:spcAft>
                          <a:spcPts val="0"/>
                        </a:spcAft>
                        <a:buNone/>
                      </a:pPr>
                      <a:r>
                        <a:rPr lang="en-US" sz="800" u="none" cap="none" strike="noStrike">
                          <a:latin typeface="Arial"/>
                          <a:ea typeface="Arial"/>
                          <a:cs typeface="Arial"/>
                          <a:sym typeface="Arial"/>
                        </a:rPr>
                        <a:t>Menjelaskan alasan untuk mendukung  pemikirannya dan memikirkan  pandangan yang mungkin berlawanan  dengan pemikirannya dan mengubah  pemikirannya jika diperlukan.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28904" rtl="0" algn="l">
                        <a:lnSpc>
                          <a:spcPct val="100000"/>
                        </a:lnSpc>
                        <a:spcBef>
                          <a:spcPts val="0"/>
                        </a:spcBef>
                        <a:spcAft>
                          <a:spcPts val="0"/>
                        </a:spcAft>
                        <a:buNone/>
                      </a:pPr>
                      <a:r>
                        <a:rPr lang="en-US" sz="800" u="none" cap="none" strike="noStrike">
                          <a:latin typeface="Arial"/>
                          <a:ea typeface="Arial"/>
                          <a:cs typeface="Arial"/>
                          <a:sym typeface="Arial"/>
                        </a:rPr>
                        <a:t>Menjelaskan alasan disertai data  faktual dari berbagai sumber yang  kredibel untuk mendukung  pemikirannya sekaligus menganalisis  dan menerima pandangan yang  mungkin berlawanan dengan  pemikirannya. Mengubah  pemikirannya jika diperlukan.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14350">
                <a:tc>
                  <a:txBody>
                    <a:bodyPr/>
                    <a:lstStyle/>
                    <a:p>
                      <a:pPr indent="0" lvl="0" marL="85090" marR="241934" rtl="0" algn="l">
                        <a:lnSpc>
                          <a:spcPct val="100000"/>
                        </a:lnSpc>
                        <a:spcBef>
                          <a:spcPts val="0"/>
                        </a:spcBef>
                        <a:spcAft>
                          <a:spcPts val="0"/>
                        </a:spcAft>
                        <a:buNone/>
                      </a:pPr>
                      <a:r>
                        <a:rPr lang="en-US" sz="800" u="none" cap="none" strike="noStrike">
                          <a:latin typeface="Arial"/>
                          <a:ea typeface="Arial"/>
                          <a:cs typeface="Arial"/>
                          <a:sym typeface="Arial"/>
                        </a:rPr>
                        <a:t>Mendalami budaya dan  identitas budaya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27000" rtl="0" algn="l">
                        <a:lnSpc>
                          <a:spcPct val="100000"/>
                        </a:lnSpc>
                        <a:spcBef>
                          <a:spcPts val="0"/>
                        </a:spcBef>
                        <a:spcAft>
                          <a:spcPts val="0"/>
                        </a:spcAft>
                        <a:buNone/>
                      </a:pPr>
                      <a:r>
                        <a:rPr lang="en-US" sz="800" u="none" cap="none" strike="noStrike">
                          <a:latin typeface="Arial"/>
                          <a:ea typeface="Arial"/>
                          <a:cs typeface="Arial"/>
                          <a:sym typeface="Arial"/>
                        </a:rPr>
                        <a:t>Mengidentiﬁkasi dan  mendeskripsikan keragaman budaya  di sekitarnya; serta menjelaskan  peran budaya dan Bahasa dalam  membentuk identitas dirinya.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725" marR="128904" rtl="0" algn="l">
                        <a:lnSpc>
                          <a:spcPct val="100000"/>
                        </a:lnSpc>
                        <a:spcBef>
                          <a:spcPts val="0"/>
                        </a:spcBef>
                        <a:spcAft>
                          <a:spcPts val="0"/>
                        </a:spcAft>
                        <a:buNone/>
                      </a:pPr>
                      <a:r>
                        <a:rPr lang="en-US" sz="800" u="none" cap="none" strike="noStrike">
                          <a:latin typeface="Arial"/>
                          <a:ea typeface="Arial"/>
                          <a:cs typeface="Arial"/>
                          <a:sym typeface="Arial"/>
                        </a:rPr>
                        <a:t>Menjelaskan perubahan budaya  seiring waktu dan sesuai konteks,  baik dalam skala lokal, regional, dan  nasional. Menjelaskan identitas diri  yang terbentuk dari budaya bangsa.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08585" rtl="0" algn="l">
                        <a:lnSpc>
                          <a:spcPct val="100000"/>
                        </a:lnSpc>
                        <a:spcBef>
                          <a:spcPts val="0"/>
                        </a:spcBef>
                        <a:spcAft>
                          <a:spcPts val="0"/>
                        </a:spcAft>
                        <a:buNone/>
                      </a:pPr>
                      <a:r>
                        <a:rPr lang="en-US" sz="800" u="none" cap="none" strike="noStrike">
                          <a:latin typeface="Arial"/>
                          <a:ea typeface="Arial"/>
                          <a:cs typeface="Arial"/>
                          <a:sym typeface="Arial"/>
                        </a:rPr>
                        <a:t>Menganalisis pengaruh keanggotaan  kelompok lokal, regional, nasional, dan  global terhadap pembentukan identitas,  termasuk identitas dirinya. Mulai  menginternalisasi identitas diri sebagai  bagian dari budaya bangsa.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20650" rtl="0" algn="l">
                        <a:lnSpc>
                          <a:spcPct val="100000"/>
                        </a:lnSpc>
                        <a:spcBef>
                          <a:spcPts val="0"/>
                        </a:spcBef>
                        <a:spcAft>
                          <a:spcPts val="0"/>
                        </a:spcAft>
                        <a:buNone/>
                      </a:pPr>
                      <a:r>
                        <a:rPr lang="en-US" sz="800" u="none" cap="none" strike="noStrike">
                          <a:latin typeface="Arial"/>
                          <a:ea typeface="Arial"/>
                          <a:cs typeface="Arial"/>
                          <a:sym typeface="Arial"/>
                        </a:rPr>
                        <a:t>Menginternalisasi identitas diri  sebagai bagian dari budaya kemudian  mengeksternalisasi kapasitas diri  yang dimiliki sebagai upaya  melestarikan budaya bangsa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14350">
                <a:tc>
                  <a:txBody>
                    <a:bodyPr/>
                    <a:lstStyle/>
                    <a:p>
                      <a:pPr indent="0" lvl="0" marL="85090" marR="337820" rtl="0" algn="l">
                        <a:lnSpc>
                          <a:spcPct val="100000"/>
                        </a:lnSpc>
                        <a:spcBef>
                          <a:spcPts val="0"/>
                        </a:spcBef>
                        <a:spcAft>
                          <a:spcPts val="0"/>
                        </a:spcAft>
                        <a:buNone/>
                      </a:pPr>
                      <a:r>
                        <a:rPr lang="en-US" sz="800" u="none" cap="none" strike="noStrike">
                          <a:latin typeface="Arial"/>
                          <a:ea typeface="Arial"/>
                          <a:cs typeface="Arial"/>
                          <a:sym typeface="Arial"/>
                        </a:rPr>
                        <a:t>Mengeksplorasi dan  membandingkan  pengetahuan budaya,  kepercayaan, serta  praktiknya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377190" rtl="0" algn="l">
                        <a:lnSpc>
                          <a:spcPct val="100000"/>
                        </a:lnSpc>
                        <a:spcBef>
                          <a:spcPts val="0"/>
                        </a:spcBef>
                        <a:spcAft>
                          <a:spcPts val="0"/>
                        </a:spcAft>
                        <a:buNone/>
                      </a:pPr>
                      <a:r>
                        <a:rPr lang="en-US" sz="800" u="none" cap="none" strike="noStrike">
                          <a:latin typeface="Arial"/>
                          <a:ea typeface="Arial"/>
                          <a:cs typeface="Arial"/>
                          <a:sym typeface="Arial"/>
                        </a:rPr>
                        <a:t>Mendeskripsikan dan  membandingkan pengetahuan,  kepercayaan, dan praktik dari  berbagai kelompok budaya.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725" marR="87630" rtl="0" algn="l">
                        <a:lnSpc>
                          <a:spcPct val="100000"/>
                        </a:lnSpc>
                        <a:spcBef>
                          <a:spcPts val="0"/>
                        </a:spcBef>
                        <a:spcAft>
                          <a:spcPts val="0"/>
                        </a:spcAft>
                        <a:buNone/>
                      </a:pPr>
                      <a:r>
                        <a:rPr lang="en-US" sz="800" u="none" cap="none" strike="noStrike">
                          <a:latin typeface="Arial"/>
                          <a:ea typeface="Arial"/>
                          <a:cs typeface="Arial"/>
                          <a:sym typeface="Arial"/>
                        </a:rPr>
                        <a:t>Memahami dinamika budaya yang  mencakup pemahaman, kepercayaan,  dan praktik keseharian dalam  konteks personal dan sosial.</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86055" rtl="0" algn="l">
                        <a:lnSpc>
                          <a:spcPct val="100000"/>
                        </a:lnSpc>
                        <a:spcBef>
                          <a:spcPts val="0"/>
                        </a:spcBef>
                        <a:spcAft>
                          <a:spcPts val="0"/>
                        </a:spcAft>
                        <a:buNone/>
                      </a:pPr>
                      <a:r>
                        <a:rPr lang="en-US" sz="800" u="none" cap="none" strike="noStrike">
                          <a:latin typeface="Arial"/>
                          <a:ea typeface="Arial"/>
                          <a:cs typeface="Arial"/>
                          <a:sym typeface="Arial"/>
                        </a:rPr>
                        <a:t>Menganalisis dinamika budaya yang  mencakup pemahaman, kepercayaan,  dan praktik keseharian dalam rentang  waktu yang panjang dan konteks yang  luas.</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13029" rtl="0" algn="l">
                        <a:lnSpc>
                          <a:spcPct val="100000"/>
                        </a:lnSpc>
                        <a:spcBef>
                          <a:spcPts val="0"/>
                        </a:spcBef>
                        <a:spcAft>
                          <a:spcPts val="0"/>
                        </a:spcAft>
                        <a:buNone/>
                      </a:pPr>
                      <a:r>
                        <a:rPr lang="en-US" sz="800" u="none" cap="none" strike="noStrike">
                          <a:latin typeface="Arial"/>
                          <a:ea typeface="Arial"/>
                          <a:cs typeface="Arial"/>
                          <a:sym typeface="Arial"/>
                        </a:rPr>
                        <a:t>Menemukan hubungan sebab akibat  dari hasil analisis dinamika budaya  yang kompleks dalam rentang waktu  yang panjang dan konteks yang luas,  kemudian menemukan pola berulang  yang terjadi.</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14350">
                <a:tc>
                  <a:txBody>
                    <a:bodyPr/>
                    <a:lstStyle/>
                    <a:p>
                      <a:pPr indent="0" lvl="0" marL="85090" marR="184785" rtl="0" algn="l">
                        <a:lnSpc>
                          <a:spcPct val="100000"/>
                        </a:lnSpc>
                        <a:spcBef>
                          <a:spcPts val="0"/>
                        </a:spcBef>
                        <a:spcAft>
                          <a:spcPts val="0"/>
                        </a:spcAft>
                        <a:buNone/>
                      </a:pPr>
                      <a:r>
                        <a:rPr lang="en-US" sz="800" u="none" cap="none" strike="noStrike">
                          <a:latin typeface="Arial"/>
                          <a:ea typeface="Arial"/>
                          <a:cs typeface="Arial"/>
                          <a:sym typeface="Arial"/>
                        </a:rPr>
                        <a:t>Menumbuhkan rasa  menghormati terhadap  keanekaragaman budaya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314960" rtl="0" algn="l">
                        <a:lnSpc>
                          <a:spcPct val="100000"/>
                        </a:lnSpc>
                        <a:spcBef>
                          <a:spcPts val="0"/>
                        </a:spcBef>
                        <a:spcAft>
                          <a:spcPts val="0"/>
                        </a:spcAft>
                        <a:buNone/>
                      </a:pPr>
                      <a:r>
                        <a:rPr lang="en-US" sz="800" u="none" cap="none" strike="noStrike">
                          <a:latin typeface="Arial"/>
                          <a:ea typeface="Arial"/>
                          <a:cs typeface="Arial"/>
                          <a:sym typeface="Arial"/>
                        </a:rPr>
                        <a:t>Mengidentiﬁkasi peluang dan  tantangan yang muncul dari  keragaman budaya di Indonesia.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725" marR="112395" rtl="0" algn="l">
                        <a:lnSpc>
                          <a:spcPct val="100000"/>
                        </a:lnSpc>
                        <a:spcBef>
                          <a:spcPts val="0"/>
                        </a:spcBef>
                        <a:spcAft>
                          <a:spcPts val="0"/>
                        </a:spcAft>
                        <a:buNone/>
                      </a:pPr>
                      <a:r>
                        <a:rPr lang="en-US" sz="800" u="none" cap="none" strike="noStrike">
                          <a:latin typeface="Arial"/>
                          <a:ea typeface="Arial"/>
                          <a:cs typeface="Arial"/>
                          <a:sym typeface="Arial"/>
                        </a:rPr>
                        <a:t>Memahami pentingnya melestarikan  dan merayakan tradisi budaya untuk  mengembangkan identitas pribadi,  sosial, dan bangsa Indonesia serta  mulai berupaya melestarikan budaya  dalam kehidupan sehari-hari.</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51130" rtl="0" algn="l">
                        <a:lnSpc>
                          <a:spcPct val="100000"/>
                        </a:lnSpc>
                        <a:spcBef>
                          <a:spcPts val="0"/>
                        </a:spcBef>
                        <a:spcAft>
                          <a:spcPts val="0"/>
                        </a:spcAft>
                        <a:buNone/>
                      </a:pPr>
                      <a:r>
                        <a:rPr lang="en-US" sz="800" u="none" cap="none" strike="noStrike">
                          <a:latin typeface="Arial"/>
                          <a:ea typeface="Arial"/>
                          <a:cs typeface="Arial"/>
                          <a:sym typeface="Arial"/>
                        </a:rPr>
                        <a:t>Memahami pentingnya saling  menghormati dalam mempromosikan  pertukaran budaya dan kolaborasi  dalam dunia yang saling terhubung  serta menunjukkannya dalam perilaku.</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48590" rtl="0" algn="l">
                        <a:lnSpc>
                          <a:spcPct val="100000"/>
                        </a:lnSpc>
                        <a:spcBef>
                          <a:spcPts val="0"/>
                        </a:spcBef>
                        <a:spcAft>
                          <a:spcPts val="0"/>
                        </a:spcAft>
                        <a:buNone/>
                      </a:pPr>
                      <a:r>
                        <a:rPr lang="en-US" sz="800" u="none" cap="none" strike="noStrike">
                          <a:latin typeface="Arial"/>
                          <a:ea typeface="Arial"/>
                          <a:cs typeface="Arial"/>
                          <a:sym typeface="Arial"/>
                        </a:rPr>
                        <a:t>Mampu mengelola perbedaan secara  koknstruktif sehingga dapat  beradaptasi di tengah perbedaan dan  melakukan advokasi dalam rangka  mewujudkan toleransi budaya  multikultural</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94" name="Shape 694"/>
        <p:cNvGrpSpPr/>
        <p:nvPr/>
      </p:nvGrpSpPr>
      <p:grpSpPr>
        <a:xfrm>
          <a:off x="0" y="0"/>
          <a:ext cx="0" cy="0"/>
          <a:chOff x="0" y="0"/>
          <a:chExt cx="0" cy="0"/>
        </a:xfrm>
      </p:grpSpPr>
      <p:graphicFrame>
        <p:nvGraphicFramePr>
          <p:cNvPr id="695" name="Google Shape;695;p45"/>
          <p:cNvGraphicFramePr/>
          <p:nvPr/>
        </p:nvGraphicFramePr>
        <p:xfrm>
          <a:off x="191612" y="840420"/>
          <a:ext cx="3000000" cy="3000000"/>
        </p:xfrm>
        <a:graphic>
          <a:graphicData uri="http://schemas.openxmlformats.org/drawingml/2006/table">
            <a:tbl>
              <a:tblPr bandRow="1" firstRow="1">
                <a:noFill/>
                <a:tableStyleId>{B9F37D22-7DA3-492E-B74C-F3CFFD4B6E2A}</a:tableStyleId>
              </a:tblPr>
              <a:tblGrid>
                <a:gridCol w="1453525"/>
                <a:gridCol w="1750050"/>
                <a:gridCol w="1943725"/>
                <a:gridCol w="2068200"/>
                <a:gridCol w="1534800"/>
              </a:tblGrid>
              <a:tr h="1645875">
                <a:tc>
                  <a:txBody>
                    <a:bodyPr/>
                    <a:lstStyle/>
                    <a:p>
                      <a:pPr indent="0" lvl="0" marL="85090" marR="219709" rtl="0" algn="l">
                        <a:lnSpc>
                          <a:spcPct val="100000"/>
                        </a:lnSpc>
                        <a:spcBef>
                          <a:spcPts val="0"/>
                        </a:spcBef>
                        <a:spcAft>
                          <a:spcPts val="0"/>
                        </a:spcAft>
                        <a:buNone/>
                      </a:pPr>
                      <a:r>
                        <a:rPr lang="en-US" sz="800" u="none" cap="none" strike="noStrike">
                          <a:latin typeface="Arial"/>
                          <a:ea typeface="Arial"/>
                          <a:cs typeface="Arial"/>
                          <a:sym typeface="Arial"/>
                        </a:rPr>
                        <a:t>Aktif membangun  masyarakat yang inklusif,  adil, dan berkelanjutan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51130" rtl="0" algn="l">
                        <a:lnSpc>
                          <a:spcPct val="100000"/>
                        </a:lnSpc>
                        <a:spcBef>
                          <a:spcPts val="0"/>
                        </a:spcBef>
                        <a:spcAft>
                          <a:spcPts val="0"/>
                        </a:spcAft>
                        <a:buNone/>
                      </a:pPr>
                      <a:r>
                        <a:rPr lang="en-US" sz="800" u="none" cap="none" strike="noStrike">
                          <a:latin typeface="Arial"/>
                          <a:ea typeface="Arial"/>
                          <a:cs typeface="Arial"/>
                          <a:sym typeface="Arial"/>
                        </a:rPr>
                        <a:t>Membandingkan beberapa  tindakan dan praktik perbaikan  lingkungan sekolah yang inklusif,  adil, dan berkelanjutan, dengan  mempertimbangkan dampaknya  secara jangka panjang terhadap  manusia, alam, dan masyarakat</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86995" rtl="0" algn="l">
                        <a:lnSpc>
                          <a:spcPct val="100000"/>
                        </a:lnSpc>
                        <a:spcBef>
                          <a:spcPts val="0"/>
                        </a:spcBef>
                        <a:spcAft>
                          <a:spcPts val="0"/>
                        </a:spcAft>
                        <a:buNone/>
                      </a:pPr>
                      <a:r>
                        <a:rPr lang="en-US" sz="800" u="none" cap="none" strike="noStrike">
                          <a:latin typeface="Arial"/>
                          <a:ea typeface="Arial"/>
                          <a:cs typeface="Arial"/>
                          <a:sym typeface="Arial"/>
                        </a:rPr>
                        <a:t>Mengidentiﬁkasi masalah yang ada di  sekitarnya sebagai akibat dari pilihan  yang dilakukan oleh manusia, serta  dampak masalah tersebut terhadap  sistem ekonomi, sosial dan lingkungan,  serta mencari solusi yang  memperhatikan prinsip-prinsip  keadilan terhadap manusia, alam dan  masyarakat</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53035" rtl="0" algn="l">
                        <a:lnSpc>
                          <a:spcPct val="100000"/>
                        </a:lnSpc>
                        <a:spcBef>
                          <a:spcPts val="0"/>
                        </a:spcBef>
                        <a:spcAft>
                          <a:spcPts val="0"/>
                        </a:spcAft>
                        <a:buNone/>
                      </a:pPr>
                      <a:r>
                        <a:rPr lang="en-US" sz="800" u="none" cap="none" strike="noStrike">
                          <a:latin typeface="Arial"/>
                          <a:ea typeface="Arial"/>
                          <a:cs typeface="Arial"/>
                          <a:sym typeface="Arial"/>
                        </a:rPr>
                        <a:t>Berinisiatif melakukan suatu tindakan  berdasarkan identiﬁkasi masalah untuk  mempromosikan keadilan, keamanan  ekonomi, menopang ekologi dan  demokrasi sambil menghindari kerugian  jangka panjang terhadap manusia, alam  ataupun masyarakat.</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15570" rtl="0" algn="l">
                        <a:lnSpc>
                          <a:spcPct val="100000"/>
                        </a:lnSpc>
                        <a:spcBef>
                          <a:spcPts val="0"/>
                        </a:spcBef>
                        <a:spcAft>
                          <a:spcPts val="0"/>
                        </a:spcAft>
                        <a:buNone/>
                      </a:pPr>
                      <a:r>
                        <a:rPr lang="en-US" sz="800" u="none" cap="none" strike="noStrike">
                          <a:latin typeface="Arial"/>
                          <a:ea typeface="Arial"/>
                          <a:cs typeface="Arial"/>
                          <a:sym typeface="Arial"/>
                        </a:rPr>
                        <a:t>Berinisiatif melakukan  berbagai tindakan strategis  dalam jangka waktu panjang  dan terukur berdasarkan  identiﬁkasi masalah untuk  mempromosikan keadilan,  keamanan ekonomi,  menopang ekologi dan  demokrasi sambil  menghindari kerugian jangka  panjang terhadap manusia,  alam ataupun masyarakat.</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92750">
                <a:tc>
                  <a:txBody>
                    <a:bodyPr/>
                    <a:lstStyle/>
                    <a:p>
                      <a:pPr indent="0" lvl="0" marL="85090" marR="306705" rtl="0" algn="l">
                        <a:lnSpc>
                          <a:spcPct val="100000"/>
                        </a:lnSpc>
                        <a:spcBef>
                          <a:spcPts val="0"/>
                        </a:spcBef>
                        <a:spcAft>
                          <a:spcPts val="0"/>
                        </a:spcAft>
                        <a:buNone/>
                      </a:pPr>
                      <a:r>
                        <a:rPr lang="en-US" sz="800" u="none" cap="none" strike="noStrike">
                          <a:latin typeface="Arial"/>
                          <a:ea typeface="Arial"/>
                          <a:cs typeface="Arial"/>
                          <a:sym typeface="Arial"/>
                        </a:rPr>
                        <a:t>Memiliki keluwesan  berpikir dalam mencari  alternatif solusi  permasalahan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226695" rtl="0" algn="l">
                        <a:lnSpc>
                          <a:spcPct val="100000"/>
                        </a:lnSpc>
                        <a:spcBef>
                          <a:spcPts val="0"/>
                        </a:spcBef>
                        <a:spcAft>
                          <a:spcPts val="0"/>
                        </a:spcAft>
                        <a:buNone/>
                      </a:pPr>
                      <a:r>
                        <a:rPr lang="en-US" sz="800" u="none" cap="none" strike="noStrike">
                          <a:latin typeface="Arial"/>
                          <a:ea typeface="Arial"/>
                          <a:cs typeface="Arial"/>
                          <a:sym typeface="Arial"/>
                        </a:rPr>
                        <a:t>Menghasilkan solusi alternatif  dengan mengadaptasi berbagai  gagasan dan umpan balik untuk  menghadapi situasi dan  permasalahan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99060" rtl="0" algn="l">
                        <a:lnSpc>
                          <a:spcPct val="100000"/>
                        </a:lnSpc>
                        <a:spcBef>
                          <a:spcPts val="0"/>
                        </a:spcBef>
                        <a:spcAft>
                          <a:spcPts val="0"/>
                        </a:spcAft>
                        <a:buNone/>
                      </a:pPr>
                      <a:r>
                        <a:rPr lang="en-US" sz="800" u="none" cap="none" strike="noStrike">
                          <a:latin typeface="Arial"/>
                          <a:ea typeface="Arial"/>
                          <a:cs typeface="Arial"/>
                          <a:sym typeface="Arial"/>
                        </a:rPr>
                        <a:t>Menghasilkan solusi alternatif dengan  mengadaptasi berbagai gagasan dan  umpan balik untuk menghadapi situasi  dan permasalahan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111760" rtl="0" algn="l">
                        <a:lnSpc>
                          <a:spcPct val="100000"/>
                        </a:lnSpc>
                        <a:spcBef>
                          <a:spcPts val="0"/>
                        </a:spcBef>
                        <a:spcAft>
                          <a:spcPts val="0"/>
                        </a:spcAft>
                        <a:buNone/>
                      </a:pPr>
                      <a:r>
                        <a:rPr lang="en-US" sz="800" u="none" cap="none" strike="noStrike">
                          <a:latin typeface="Arial"/>
                          <a:ea typeface="Arial"/>
                          <a:cs typeface="Arial"/>
                          <a:sym typeface="Arial"/>
                        </a:rPr>
                        <a:t>Bereksperimen dengan berbagai pilihan  secara kreatif untuk memodiﬁkasi  gagasan sesuai dengan perubahan situasi.</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85090" marR="99060" rtl="0" algn="l">
                        <a:lnSpc>
                          <a:spcPct val="100000"/>
                        </a:lnSpc>
                        <a:spcBef>
                          <a:spcPts val="0"/>
                        </a:spcBef>
                        <a:spcAft>
                          <a:spcPts val="0"/>
                        </a:spcAft>
                        <a:buNone/>
                      </a:pPr>
                      <a:r>
                        <a:rPr lang="en-US" sz="800" u="none" cap="none" strike="noStrike">
                          <a:latin typeface="Arial"/>
                          <a:ea typeface="Arial"/>
                          <a:cs typeface="Arial"/>
                          <a:sym typeface="Arial"/>
                        </a:rPr>
                        <a:t>Memodiﬁkasi gagasan sesuai  dengan perubahan situasi dan  umpan balik yang diterima,  kemudian melakukan siklus  pengembangan eksperimen  secara terus menerus.</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99" name="Shape 699"/>
        <p:cNvGrpSpPr/>
        <p:nvPr/>
      </p:nvGrpSpPr>
      <p:grpSpPr>
        <a:xfrm>
          <a:off x="0" y="0"/>
          <a:ext cx="0" cy="0"/>
          <a:chOff x="0" y="0"/>
          <a:chExt cx="0" cy="0"/>
        </a:xfrm>
      </p:grpSpPr>
      <p:graphicFrame>
        <p:nvGraphicFramePr>
          <p:cNvPr id="700" name="Google Shape;700;p46"/>
          <p:cNvGraphicFramePr/>
          <p:nvPr/>
        </p:nvGraphicFramePr>
        <p:xfrm>
          <a:off x="191099" y="778323"/>
          <a:ext cx="3000000" cy="3000000"/>
        </p:xfrm>
        <a:graphic>
          <a:graphicData uri="http://schemas.openxmlformats.org/drawingml/2006/table">
            <a:tbl>
              <a:tblPr bandRow="1" firstRow="1">
                <a:noFill/>
                <a:tableStyleId>{B9F37D22-7DA3-492E-B74C-F3CFFD4B6E2A}</a:tableStyleId>
              </a:tblPr>
              <a:tblGrid>
                <a:gridCol w="4361825"/>
                <a:gridCol w="4361825"/>
              </a:tblGrid>
              <a:tr h="2067150">
                <a:tc>
                  <a:txBody>
                    <a:bodyPr/>
                    <a:lstStyle/>
                    <a:p>
                      <a:pPr indent="0" lvl="0" marL="245109" marR="0" rtl="0" algn="l">
                        <a:lnSpc>
                          <a:spcPct val="100000"/>
                        </a:lnSpc>
                        <a:spcBef>
                          <a:spcPts val="0"/>
                        </a:spcBef>
                        <a:spcAft>
                          <a:spcPts val="0"/>
                        </a:spcAft>
                        <a:buNone/>
                      </a:pPr>
                      <a:r>
                        <a:rPr lang="en-US" sz="1200" u="none" cap="none" strike="noStrike">
                          <a:latin typeface="Arial"/>
                          <a:ea typeface="Arial"/>
                          <a:cs typeface="Arial"/>
                          <a:sym typeface="Arial"/>
                        </a:rPr>
                        <a:t>Hal yang sudah berjalan baik</a:t>
                      </a:r>
                      <a:endParaRPr sz="1200" u="none" cap="none" strike="noStrike">
                        <a:latin typeface="Arial"/>
                        <a:ea typeface="Arial"/>
                        <a:cs typeface="Arial"/>
                        <a:sym typeface="Arial"/>
                      </a:endParaRPr>
                    </a:p>
                  </a:txBody>
                  <a:tcPr marT="149850" marB="0" marR="0" marL="0">
                    <a:lnL cap="flat" cmpd="sng" w="38100">
                      <a:solidFill>
                        <a:srgbClr val="1A1A1A"/>
                      </a:solidFill>
                      <a:prstDash val="solid"/>
                      <a:round/>
                      <a:headEnd len="sm" w="sm" type="none"/>
                      <a:tailEnd len="sm" w="sm" type="none"/>
                    </a:lnL>
                    <a:lnR cap="flat" cmpd="sng" w="19050">
                      <a:solidFill>
                        <a:srgbClr val="1A1A1A"/>
                      </a:solidFill>
                      <a:prstDash val="solid"/>
                      <a:round/>
                      <a:headEnd len="sm" w="sm" type="none"/>
                      <a:tailEnd len="sm" w="sm" type="none"/>
                    </a:lnR>
                    <a:lnT cap="flat" cmpd="sng" w="38100">
                      <a:solidFill>
                        <a:srgbClr val="1A1A1A"/>
                      </a:solidFill>
                      <a:prstDash val="solid"/>
                      <a:round/>
                      <a:headEnd len="sm" w="sm" type="none"/>
                      <a:tailEnd len="sm" w="sm" type="none"/>
                    </a:lnT>
                    <a:lnB cap="flat" cmpd="sng" w="19050">
                      <a:solidFill>
                        <a:srgbClr val="1A1A1A"/>
                      </a:solidFill>
                      <a:prstDash val="solid"/>
                      <a:round/>
                      <a:headEnd len="sm" w="sm" type="none"/>
                      <a:tailEnd len="sm" w="sm" type="none"/>
                    </a:lnB>
                  </a:tcPr>
                </a:tc>
                <a:tc>
                  <a:txBody>
                    <a:bodyPr/>
                    <a:lstStyle/>
                    <a:p>
                      <a:pPr indent="0" lvl="0" marL="239395" marR="0" rtl="0" algn="l">
                        <a:lnSpc>
                          <a:spcPct val="100000"/>
                        </a:lnSpc>
                        <a:spcBef>
                          <a:spcPts val="0"/>
                        </a:spcBef>
                        <a:spcAft>
                          <a:spcPts val="0"/>
                        </a:spcAft>
                        <a:buNone/>
                      </a:pPr>
                      <a:r>
                        <a:rPr lang="en-US" sz="1200" u="none" cap="none" strike="noStrike">
                          <a:latin typeface="Arial"/>
                          <a:ea typeface="Arial"/>
                          <a:cs typeface="Arial"/>
                          <a:sym typeface="Arial"/>
                        </a:rPr>
                        <a:t>Hal yang dapat menjadi pengembangan ke depan</a:t>
                      </a:r>
                      <a:endParaRPr sz="1200" u="none" cap="none" strike="noStrike">
                        <a:latin typeface="Arial"/>
                        <a:ea typeface="Arial"/>
                        <a:cs typeface="Arial"/>
                        <a:sym typeface="Arial"/>
                      </a:endParaRPr>
                    </a:p>
                  </a:txBody>
                  <a:tcPr marT="149850" marB="0" marR="0" marL="0">
                    <a:lnL cap="flat" cmpd="sng" w="19050">
                      <a:solidFill>
                        <a:srgbClr val="1A1A1A"/>
                      </a:solidFill>
                      <a:prstDash val="solid"/>
                      <a:round/>
                      <a:headEnd len="sm" w="sm" type="none"/>
                      <a:tailEnd len="sm" w="sm" type="none"/>
                    </a:lnL>
                    <a:lnR cap="flat" cmpd="sng" w="38100">
                      <a:solidFill>
                        <a:srgbClr val="1A1A1A"/>
                      </a:solidFill>
                      <a:prstDash val="solid"/>
                      <a:round/>
                      <a:headEnd len="sm" w="sm" type="none"/>
                      <a:tailEnd len="sm" w="sm" type="none"/>
                    </a:lnR>
                    <a:lnT cap="flat" cmpd="sng" w="38100">
                      <a:solidFill>
                        <a:srgbClr val="1A1A1A"/>
                      </a:solidFill>
                      <a:prstDash val="solid"/>
                      <a:round/>
                      <a:headEnd len="sm" w="sm" type="none"/>
                      <a:tailEnd len="sm" w="sm" type="none"/>
                    </a:lnT>
                    <a:lnB cap="flat" cmpd="sng" w="19050">
                      <a:solidFill>
                        <a:srgbClr val="1A1A1A"/>
                      </a:solidFill>
                      <a:prstDash val="solid"/>
                      <a:round/>
                      <a:headEnd len="sm" w="sm" type="none"/>
                      <a:tailEnd len="sm" w="sm" type="none"/>
                    </a:lnB>
                  </a:tcPr>
                </a:tc>
              </a:tr>
              <a:tr h="2067150">
                <a:tc>
                  <a:txBody>
                    <a:bodyPr/>
                    <a:lstStyle/>
                    <a:p>
                      <a:pPr indent="0" lvl="0" marL="245109" marR="0" rtl="0" algn="l">
                        <a:lnSpc>
                          <a:spcPct val="100000"/>
                        </a:lnSpc>
                        <a:spcBef>
                          <a:spcPts val="0"/>
                        </a:spcBef>
                        <a:spcAft>
                          <a:spcPts val="0"/>
                        </a:spcAft>
                        <a:buNone/>
                      </a:pPr>
                      <a:r>
                        <a:rPr lang="en-US" sz="1200" u="none" cap="none" strike="noStrike">
                          <a:latin typeface="Arial"/>
                          <a:ea typeface="Arial"/>
                          <a:cs typeface="Arial"/>
                          <a:sym typeface="Arial"/>
                        </a:rPr>
                        <a:t>Pertanyaan yang didapat</a:t>
                      </a:r>
                      <a:endParaRPr sz="1200" u="none" cap="none" strike="noStrike">
                        <a:latin typeface="Arial"/>
                        <a:ea typeface="Arial"/>
                        <a:cs typeface="Arial"/>
                        <a:sym typeface="Arial"/>
                      </a:endParaRPr>
                    </a:p>
                  </a:txBody>
                  <a:tcPr marT="205100" marB="0" marR="0" marL="0">
                    <a:lnL cap="flat" cmpd="sng" w="38100">
                      <a:solidFill>
                        <a:srgbClr val="1A1A1A"/>
                      </a:solidFill>
                      <a:prstDash val="solid"/>
                      <a:round/>
                      <a:headEnd len="sm" w="sm" type="none"/>
                      <a:tailEnd len="sm" w="sm" type="none"/>
                    </a:lnL>
                    <a:lnR cap="flat" cmpd="sng" w="19050">
                      <a:solidFill>
                        <a:srgbClr val="1A1A1A"/>
                      </a:solidFill>
                      <a:prstDash val="solid"/>
                      <a:round/>
                      <a:headEnd len="sm" w="sm" type="none"/>
                      <a:tailEnd len="sm" w="sm" type="none"/>
                    </a:lnR>
                    <a:lnT cap="flat" cmpd="sng" w="19050">
                      <a:solidFill>
                        <a:srgbClr val="1A1A1A"/>
                      </a:solidFill>
                      <a:prstDash val="solid"/>
                      <a:round/>
                      <a:headEnd len="sm" w="sm" type="none"/>
                      <a:tailEnd len="sm" w="sm" type="none"/>
                    </a:lnT>
                    <a:lnB cap="flat" cmpd="sng" w="38100">
                      <a:solidFill>
                        <a:srgbClr val="1A1A1A"/>
                      </a:solidFill>
                      <a:prstDash val="solid"/>
                      <a:round/>
                      <a:headEnd len="sm" w="sm" type="none"/>
                      <a:tailEnd len="sm" w="sm" type="none"/>
                    </a:lnB>
                  </a:tcPr>
                </a:tc>
                <a:tc>
                  <a:txBody>
                    <a:bodyPr/>
                    <a:lstStyle/>
                    <a:p>
                      <a:pPr indent="0" lvl="0" marL="239395" marR="0" rtl="0" algn="l">
                        <a:lnSpc>
                          <a:spcPct val="100000"/>
                        </a:lnSpc>
                        <a:spcBef>
                          <a:spcPts val="0"/>
                        </a:spcBef>
                        <a:spcAft>
                          <a:spcPts val="0"/>
                        </a:spcAft>
                        <a:buNone/>
                      </a:pPr>
                      <a:r>
                        <a:rPr lang="en-US" sz="1200" u="none" cap="none" strike="noStrike">
                          <a:latin typeface="Arial"/>
                          <a:ea typeface="Arial"/>
                          <a:cs typeface="Arial"/>
                          <a:sym typeface="Arial"/>
                        </a:rPr>
                        <a:t>Ide baru yang muncul</a:t>
                      </a:r>
                      <a:endParaRPr sz="1200" u="none" cap="none" strike="noStrike">
                        <a:latin typeface="Arial"/>
                        <a:ea typeface="Arial"/>
                        <a:cs typeface="Arial"/>
                        <a:sym typeface="Arial"/>
                      </a:endParaRPr>
                    </a:p>
                  </a:txBody>
                  <a:tcPr marT="205100" marB="0" marR="0" marL="0">
                    <a:lnL cap="flat" cmpd="sng" w="19050">
                      <a:solidFill>
                        <a:srgbClr val="1A1A1A"/>
                      </a:solidFill>
                      <a:prstDash val="solid"/>
                      <a:round/>
                      <a:headEnd len="sm" w="sm" type="none"/>
                      <a:tailEnd len="sm" w="sm" type="none"/>
                    </a:lnL>
                    <a:lnR cap="flat" cmpd="sng" w="38100">
                      <a:solidFill>
                        <a:srgbClr val="1A1A1A"/>
                      </a:solidFill>
                      <a:prstDash val="solid"/>
                      <a:round/>
                      <a:headEnd len="sm" w="sm" type="none"/>
                      <a:tailEnd len="sm" w="sm" type="none"/>
                    </a:lnR>
                    <a:lnT cap="flat" cmpd="sng" w="19050">
                      <a:solidFill>
                        <a:srgbClr val="1A1A1A"/>
                      </a:solidFill>
                      <a:prstDash val="solid"/>
                      <a:round/>
                      <a:headEnd len="sm" w="sm" type="none"/>
                      <a:tailEnd len="sm" w="sm" type="none"/>
                    </a:lnT>
                    <a:lnB cap="flat" cmpd="sng" w="38100">
                      <a:solidFill>
                        <a:srgbClr val="1A1A1A"/>
                      </a:solidFill>
                      <a:prstDash val="solid"/>
                      <a:round/>
                      <a:headEnd len="sm" w="sm" type="none"/>
                      <a:tailEnd len="sm" w="sm" type="none"/>
                    </a:lnB>
                  </a:tcPr>
                </a:tc>
              </a:tr>
            </a:tbl>
          </a:graphicData>
        </a:graphic>
      </p:graphicFrame>
      <p:sp>
        <p:nvSpPr>
          <p:cNvPr id="701" name="Google Shape;701;p46"/>
          <p:cNvSpPr txBox="1"/>
          <p:nvPr/>
        </p:nvSpPr>
        <p:spPr>
          <a:xfrm>
            <a:off x="283174" y="464169"/>
            <a:ext cx="432879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i="1" lang="en-US" sz="1000">
                <a:latin typeface="Times New Roman"/>
                <a:ea typeface="Times New Roman"/>
                <a:cs typeface="Times New Roman"/>
                <a:sym typeface="Times New Roman"/>
              </a:rPr>
              <a:t>(Diisi oleh pengunjung: pimpinan sekolah, guru, orang tua dan/atau komunitas)</a:t>
            </a:r>
            <a:endParaRPr sz="1000">
              <a:latin typeface="Times New Roman"/>
              <a:ea typeface="Times New Roman"/>
              <a:cs typeface="Times New Roman"/>
              <a:sym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05" name="Shape 705"/>
        <p:cNvGrpSpPr/>
        <p:nvPr/>
      </p:nvGrpSpPr>
      <p:grpSpPr>
        <a:xfrm>
          <a:off x="0" y="0"/>
          <a:ext cx="0" cy="0"/>
          <a:chOff x="0" y="0"/>
          <a:chExt cx="0" cy="0"/>
        </a:xfrm>
      </p:grpSpPr>
      <p:sp>
        <p:nvSpPr>
          <p:cNvPr id="706" name="Google Shape;706;p47"/>
          <p:cNvSpPr/>
          <p:nvPr/>
        </p:nvSpPr>
        <p:spPr>
          <a:xfrm>
            <a:off x="461974" y="387799"/>
            <a:ext cx="1368425" cy="2308860"/>
          </a:xfrm>
          <a:custGeom>
            <a:rect b="b" l="l" r="r" t="t"/>
            <a:pathLst>
              <a:path extrusionOk="0" h="2308860" w="1368425">
                <a:moveTo>
                  <a:pt x="1368297" y="2308795"/>
                </a:moveTo>
                <a:lnTo>
                  <a:pt x="0" y="2308795"/>
                </a:lnTo>
                <a:lnTo>
                  <a:pt x="0" y="0"/>
                </a:lnTo>
                <a:lnTo>
                  <a:pt x="1368297" y="0"/>
                </a:lnTo>
                <a:lnTo>
                  <a:pt x="1368297" y="2308795"/>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07" name="Google Shape;707;p47"/>
          <p:cNvSpPr txBox="1"/>
          <p:nvPr>
            <p:ph type="title"/>
          </p:nvPr>
        </p:nvSpPr>
        <p:spPr>
          <a:xfrm>
            <a:off x="547698" y="445584"/>
            <a:ext cx="542290" cy="482600"/>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None/>
            </a:pPr>
            <a:r>
              <a:rPr lang="en-US"/>
              <a:t>15.</a:t>
            </a:r>
            <a:endParaRPr/>
          </a:p>
        </p:txBody>
      </p:sp>
      <p:sp>
        <p:nvSpPr>
          <p:cNvPr id="708" name="Google Shape;708;p47"/>
          <p:cNvSpPr txBox="1"/>
          <p:nvPr/>
        </p:nvSpPr>
        <p:spPr>
          <a:xfrm>
            <a:off x="547698" y="908879"/>
            <a:ext cx="1202690" cy="1674495"/>
          </a:xfrm>
          <a:prstGeom prst="rect">
            <a:avLst/>
          </a:prstGeom>
          <a:noFill/>
          <a:ln>
            <a:noFill/>
          </a:ln>
        </p:spPr>
        <p:txBody>
          <a:bodyPr anchorCtr="0" anchor="t" bIns="0" lIns="0" spcFirstLastPara="1" rIns="0" wrap="square" tIns="12700">
            <a:spAutoFit/>
          </a:bodyPr>
          <a:lstStyle/>
          <a:p>
            <a:pPr indent="0" lvl="0" marL="0" marR="309880" rtl="0" algn="l">
              <a:lnSpc>
                <a:spcPct val="100000"/>
              </a:lnSpc>
              <a:spcBef>
                <a:spcPts val="0"/>
              </a:spcBef>
              <a:spcAft>
                <a:spcPts val="0"/>
              </a:spcAft>
              <a:buNone/>
            </a:pPr>
            <a:r>
              <a:rPr b="1" lang="en-US" sz="1800">
                <a:solidFill>
                  <a:srgbClr val="EFEFEF"/>
                </a:solidFill>
                <a:latin typeface="Times New Roman"/>
                <a:ea typeface="Times New Roman"/>
                <a:cs typeface="Times New Roman"/>
                <a:sym typeface="Times New Roman"/>
              </a:rPr>
              <a:t>Evaluasi  Aksi</a:t>
            </a:r>
            <a:endParaRPr sz="1800">
              <a:latin typeface="Times New Roman"/>
              <a:ea typeface="Times New Roman"/>
              <a:cs typeface="Times New Roman"/>
              <a:sym typeface="Times New Roman"/>
            </a:endParaRPr>
          </a:p>
          <a:p>
            <a:pPr indent="0" lvl="0" marL="0" marR="0" rtl="0" algn="l">
              <a:lnSpc>
                <a:spcPct val="100000"/>
              </a:lnSpc>
              <a:spcBef>
                <a:spcPts val="1460"/>
              </a:spcBef>
              <a:spcAft>
                <a:spcPts val="0"/>
              </a:spcAft>
              <a:buNone/>
            </a:pPr>
            <a:r>
              <a:rPr b="1" lang="en-US" sz="1200">
                <a:solidFill>
                  <a:srgbClr val="EFEFEF"/>
                </a:solidFill>
                <a:latin typeface="Times New Roman"/>
                <a:ea typeface="Times New Roman"/>
                <a:cs typeface="Times New Roman"/>
                <a:sym typeface="Times New Roman"/>
              </a:rPr>
              <a:t>Waktu: 45 Menit</a:t>
            </a:r>
            <a:endParaRPr sz="12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 1 JP</a:t>
            </a:r>
            <a:endParaRPr sz="1200">
              <a:latin typeface="Times New Roman"/>
              <a:ea typeface="Times New Roman"/>
              <a:cs typeface="Times New Roman"/>
              <a:sym typeface="Times New Roman"/>
            </a:endParaRPr>
          </a:p>
          <a:p>
            <a:pPr indent="0" lvl="0" marL="0" marR="34036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Bahan:  Peran Guru:  Fasilitator</a:t>
            </a:r>
            <a:endParaRPr sz="1200">
              <a:latin typeface="Times New Roman"/>
              <a:ea typeface="Times New Roman"/>
              <a:cs typeface="Times New Roman"/>
              <a:sym typeface="Times New Roman"/>
            </a:endParaRPr>
          </a:p>
        </p:txBody>
      </p:sp>
      <p:sp>
        <p:nvSpPr>
          <p:cNvPr id="709" name="Google Shape;709;p47"/>
          <p:cNvSpPr txBox="1"/>
          <p:nvPr/>
        </p:nvSpPr>
        <p:spPr>
          <a:xfrm>
            <a:off x="2065841" y="454727"/>
            <a:ext cx="911225"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latin typeface="Times New Roman"/>
                <a:ea typeface="Times New Roman"/>
                <a:cs typeface="Times New Roman"/>
                <a:sym typeface="Times New Roman"/>
              </a:rPr>
              <a:t>Pelaksanaan</a:t>
            </a:r>
            <a:endParaRPr sz="1200">
              <a:latin typeface="Times New Roman"/>
              <a:ea typeface="Times New Roman"/>
              <a:cs typeface="Times New Roman"/>
              <a:sym typeface="Times New Roman"/>
            </a:endParaRPr>
          </a:p>
        </p:txBody>
      </p:sp>
      <p:sp>
        <p:nvSpPr>
          <p:cNvPr id="710" name="Google Shape;710;p47"/>
          <p:cNvSpPr txBox="1"/>
          <p:nvPr/>
        </p:nvSpPr>
        <p:spPr>
          <a:xfrm>
            <a:off x="2180141" y="820487"/>
            <a:ext cx="3787775" cy="1854200"/>
          </a:xfrm>
          <a:prstGeom prst="rect">
            <a:avLst/>
          </a:prstGeom>
          <a:noFill/>
          <a:ln>
            <a:noFill/>
          </a:ln>
        </p:spPr>
        <p:txBody>
          <a:bodyPr anchorCtr="0" anchor="t" bIns="0" lIns="0" spcFirstLastPara="1" rIns="0" wrap="square" tIns="12700">
            <a:spAutoFit/>
          </a:bodyPr>
          <a:lstStyle/>
          <a:p>
            <a:pPr indent="-342900" lvl="0" marL="354965" marR="207645" rtl="0" algn="l">
              <a:lnSpc>
                <a:spcPct val="100000"/>
              </a:lnSpc>
              <a:spcBef>
                <a:spcPts val="0"/>
              </a:spcBef>
              <a:spcAft>
                <a:spcPts val="0"/>
              </a:spcAft>
              <a:buSzPts val="1200"/>
              <a:buFont typeface="Arial"/>
              <a:buAutoNum type="arabicPeriod"/>
            </a:pPr>
            <a:r>
              <a:rPr lang="en-US" sz="1200">
                <a:latin typeface="Arial"/>
                <a:ea typeface="Arial"/>
                <a:cs typeface="Arial"/>
                <a:sym typeface="Arial"/>
              </a:rPr>
              <a:t>Peserta didik mengumpulkan umpan balik yang  diberikan oleh pengunjung</a:t>
            </a:r>
            <a:endParaRPr sz="1200">
              <a:latin typeface="Arial"/>
              <a:ea typeface="Arial"/>
              <a:cs typeface="Arial"/>
              <a:sym typeface="Arial"/>
            </a:endParaRPr>
          </a:p>
          <a:p>
            <a:pPr indent="-342900" lvl="0" marL="354965" marR="5080" rtl="0" algn="l">
              <a:lnSpc>
                <a:spcPct val="100000"/>
              </a:lnSpc>
              <a:spcBef>
                <a:spcPts val="0"/>
              </a:spcBef>
              <a:spcAft>
                <a:spcPts val="0"/>
              </a:spcAft>
              <a:buSzPts val="1200"/>
              <a:buFont typeface="Arial"/>
              <a:buAutoNum type="arabicPeriod"/>
            </a:pPr>
            <a:r>
              <a:rPr lang="en-US" sz="1200">
                <a:latin typeface="Arial"/>
                <a:ea typeface="Arial"/>
                <a:cs typeface="Arial"/>
                <a:sym typeface="Arial"/>
              </a:rPr>
              <a:t>Peserta didik di dalam kelompok bersama-sama  mendiskusikan umpan balik tersebut dan memberi  kategori pada setiap umpan balik:</a:t>
            </a:r>
            <a:endParaRPr sz="1200">
              <a:latin typeface="Arial"/>
              <a:ea typeface="Arial"/>
              <a:cs typeface="Arial"/>
              <a:sym typeface="Arial"/>
            </a:endParaRPr>
          </a:p>
          <a:p>
            <a:pPr indent="-341630" lvl="1" marL="755650" marR="0" rtl="0" algn="l">
              <a:lnSpc>
                <a:spcPct val="100000"/>
              </a:lnSpc>
              <a:spcBef>
                <a:spcPts val="0"/>
              </a:spcBef>
              <a:spcAft>
                <a:spcPts val="0"/>
              </a:spcAft>
              <a:buSzPts val="1200"/>
              <a:buFont typeface="Arial"/>
              <a:buAutoNum type="alphaLcPeriod"/>
            </a:pPr>
            <a:r>
              <a:rPr b="0" i="0" lang="en-US" sz="1200" u="none" cap="none" strike="noStrike">
                <a:latin typeface="Arial"/>
                <a:ea typeface="Arial"/>
                <a:cs typeface="Arial"/>
                <a:sym typeface="Arial"/>
              </a:rPr>
              <a:t>Hal yang sudah berjalan baik</a:t>
            </a:r>
            <a:endParaRPr b="0" i="0" sz="1200" u="none" cap="none" strike="noStrike">
              <a:latin typeface="Arial"/>
              <a:ea typeface="Arial"/>
              <a:cs typeface="Arial"/>
              <a:sym typeface="Arial"/>
            </a:endParaRPr>
          </a:p>
          <a:p>
            <a:pPr indent="-350520" lvl="1" marL="755015" marR="166370" rtl="0" algn="l">
              <a:lnSpc>
                <a:spcPct val="100000"/>
              </a:lnSpc>
              <a:spcBef>
                <a:spcPts val="0"/>
              </a:spcBef>
              <a:spcAft>
                <a:spcPts val="0"/>
              </a:spcAft>
              <a:buSzPts val="1200"/>
              <a:buFont typeface="Arial"/>
              <a:buAutoNum type="alphaLcPeriod"/>
            </a:pPr>
            <a:r>
              <a:rPr b="0" i="0" lang="en-US" sz="1200" u="none" cap="none" strike="noStrike">
                <a:latin typeface="Arial"/>
                <a:ea typeface="Arial"/>
                <a:cs typeface="Arial"/>
                <a:sym typeface="Arial"/>
              </a:rPr>
              <a:t>Hal yang dapat menjadi pengembangan ke  depan</a:t>
            </a:r>
            <a:endParaRPr b="0" i="0" sz="1200" u="none" cap="none" strike="noStrike">
              <a:latin typeface="Arial"/>
              <a:ea typeface="Arial"/>
              <a:cs typeface="Arial"/>
              <a:sym typeface="Arial"/>
            </a:endParaRPr>
          </a:p>
          <a:p>
            <a:pPr indent="-338455" lvl="1" marL="755650" marR="0" rtl="0" algn="l">
              <a:lnSpc>
                <a:spcPct val="100000"/>
              </a:lnSpc>
              <a:spcBef>
                <a:spcPts val="0"/>
              </a:spcBef>
              <a:spcAft>
                <a:spcPts val="0"/>
              </a:spcAft>
              <a:buSzPts val="1200"/>
              <a:buFont typeface="Arial"/>
              <a:buAutoNum type="alphaLcPeriod"/>
            </a:pPr>
            <a:r>
              <a:rPr b="0" i="0" lang="en-US" sz="1200" u="none" cap="none" strike="noStrike">
                <a:latin typeface="Arial"/>
                <a:ea typeface="Arial"/>
                <a:cs typeface="Arial"/>
                <a:sym typeface="Arial"/>
              </a:rPr>
              <a:t>Pertanyaan yang didapat</a:t>
            </a:r>
            <a:endParaRPr b="0" i="0" sz="1200" u="none" cap="none" strike="noStrike">
              <a:latin typeface="Arial"/>
              <a:ea typeface="Arial"/>
              <a:cs typeface="Arial"/>
              <a:sym typeface="Arial"/>
            </a:endParaRPr>
          </a:p>
          <a:p>
            <a:pPr indent="-352425" lvl="1" marL="755650" marR="0" rtl="0" algn="l">
              <a:lnSpc>
                <a:spcPct val="100000"/>
              </a:lnSpc>
              <a:spcBef>
                <a:spcPts val="0"/>
              </a:spcBef>
              <a:spcAft>
                <a:spcPts val="0"/>
              </a:spcAft>
              <a:buSzPts val="1200"/>
              <a:buFont typeface="Arial"/>
              <a:buAutoNum type="alphaLcPeriod"/>
            </a:pPr>
            <a:r>
              <a:rPr b="0" i="0" lang="en-US" sz="1200" u="none" cap="none" strike="noStrike">
                <a:latin typeface="Arial"/>
                <a:ea typeface="Arial"/>
                <a:cs typeface="Arial"/>
                <a:sym typeface="Arial"/>
              </a:rPr>
              <a:t>Ide baru yang muncul</a:t>
            </a:r>
            <a:endParaRPr b="0" i="0" sz="1200" u="none" cap="none" strike="noStrike">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14" name="Shape 714"/>
        <p:cNvGrpSpPr/>
        <p:nvPr/>
      </p:nvGrpSpPr>
      <p:grpSpPr>
        <a:xfrm>
          <a:off x="0" y="0"/>
          <a:ext cx="0" cy="0"/>
          <a:chOff x="0" y="0"/>
          <a:chExt cx="0" cy="0"/>
        </a:xfrm>
      </p:grpSpPr>
      <p:graphicFrame>
        <p:nvGraphicFramePr>
          <p:cNvPr id="715" name="Google Shape;715;p48"/>
          <p:cNvGraphicFramePr/>
          <p:nvPr/>
        </p:nvGraphicFramePr>
        <p:xfrm>
          <a:off x="191099" y="778323"/>
          <a:ext cx="3000000" cy="3000000"/>
        </p:xfrm>
        <a:graphic>
          <a:graphicData uri="http://schemas.openxmlformats.org/drawingml/2006/table">
            <a:tbl>
              <a:tblPr bandRow="1" firstRow="1">
                <a:noFill/>
                <a:tableStyleId>{B9F37D22-7DA3-492E-B74C-F3CFFD4B6E2A}</a:tableStyleId>
              </a:tblPr>
              <a:tblGrid>
                <a:gridCol w="4361825"/>
                <a:gridCol w="4361825"/>
              </a:tblGrid>
              <a:tr h="2067150">
                <a:tc>
                  <a:txBody>
                    <a:bodyPr/>
                    <a:lstStyle/>
                    <a:p>
                      <a:pPr indent="0" lvl="0" marL="245109" marR="0" rtl="0" algn="l">
                        <a:lnSpc>
                          <a:spcPct val="100000"/>
                        </a:lnSpc>
                        <a:spcBef>
                          <a:spcPts val="0"/>
                        </a:spcBef>
                        <a:spcAft>
                          <a:spcPts val="0"/>
                        </a:spcAft>
                        <a:buNone/>
                      </a:pPr>
                      <a:r>
                        <a:rPr lang="en-US" sz="1200" u="none" cap="none" strike="noStrike">
                          <a:latin typeface="Arial"/>
                          <a:ea typeface="Arial"/>
                          <a:cs typeface="Arial"/>
                          <a:sym typeface="Arial"/>
                        </a:rPr>
                        <a:t>Hal yang sudah berjalan baik</a:t>
                      </a:r>
                      <a:endParaRPr sz="1200" u="none" cap="none" strike="noStrike">
                        <a:latin typeface="Arial"/>
                        <a:ea typeface="Arial"/>
                        <a:cs typeface="Arial"/>
                        <a:sym typeface="Arial"/>
                      </a:endParaRPr>
                    </a:p>
                  </a:txBody>
                  <a:tcPr marT="149850" marB="0" marR="0" marL="0">
                    <a:lnL cap="flat" cmpd="sng" w="38100">
                      <a:solidFill>
                        <a:srgbClr val="1A1A1A"/>
                      </a:solidFill>
                      <a:prstDash val="solid"/>
                      <a:round/>
                      <a:headEnd len="sm" w="sm" type="none"/>
                      <a:tailEnd len="sm" w="sm" type="none"/>
                    </a:lnL>
                    <a:lnR cap="flat" cmpd="sng" w="19050">
                      <a:solidFill>
                        <a:srgbClr val="1A1A1A"/>
                      </a:solidFill>
                      <a:prstDash val="solid"/>
                      <a:round/>
                      <a:headEnd len="sm" w="sm" type="none"/>
                      <a:tailEnd len="sm" w="sm" type="none"/>
                    </a:lnR>
                    <a:lnT cap="flat" cmpd="sng" w="38100">
                      <a:solidFill>
                        <a:srgbClr val="1A1A1A"/>
                      </a:solidFill>
                      <a:prstDash val="solid"/>
                      <a:round/>
                      <a:headEnd len="sm" w="sm" type="none"/>
                      <a:tailEnd len="sm" w="sm" type="none"/>
                    </a:lnT>
                    <a:lnB cap="flat" cmpd="sng" w="19050">
                      <a:solidFill>
                        <a:srgbClr val="1A1A1A"/>
                      </a:solidFill>
                      <a:prstDash val="solid"/>
                      <a:round/>
                      <a:headEnd len="sm" w="sm" type="none"/>
                      <a:tailEnd len="sm" w="sm" type="none"/>
                    </a:lnB>
                  </a:tcPr>
                </a:tc>
                <a:tc>
                  <a:txBody>
                    <a:bodyPr/>
                    <a:lstStyle/>
                    <a:p>
                      <a:pPr indent="0" lvl="0" marL="239395" marR="0" rtl="0" algn="l">
                        <a:lnSpc>
                          <a:spcPct val="100000"/>
                        </a:lnSpc>
                        <a:spcBef>
                          <a:spcPts val="0"/>
                        </a:spcBef>
                        <a:spcAft>
                          <a:spcPts val="0"/>
                        </a:spcAft>
                        <a:buNone/>
                      </a:pPr>
                      <a:r>
                        <a:rPr lang="en-US" sz="1200" u="none" cap="none" strike="noStrike">
                          <a:latin typeface="Arial"/>
                          <a:ea typeface="Arial"/>
                          <a:cs typeface="Arial"/>
                          <a:sym typeface="Arial"/>
                        </a:rPr>
                        <a:t>Hal yang dapat menjadi pengembangan ke depan</a:t>
                      </a:r>
                      <a:endParaRPr sz="1200" u="none" cap="none" strike="noStrike">
                        <a:latin typeface="Arial"/>
                        <a:ea typeface="Arial"/>
                        <a:cs typeface="Arial"/>
                        <a:sym typeface="Arial"/>
                      </a:endParaRPr>
                    </a:p>
                  </a:txBody>
                  <a:tcPr marT="149850" marB="0" marR="0" marL="0">
                    <a:lnL cap="flat" cmpd="sng" w="19050">
                      <a:solidFill>
                        <a:srgbClr val="1A1A1A"/>
                      </a:solidFill>
                      <a:prstDash val="solid"/>
                      <a:round/>
                      <a:headEnd len="sm" w="sm" type="none"/>
                      <a:tailEnd len="sm" w="sm" type="none"/>
                    </a:lnL>
                    <a:lnR cap="flat" cmpd="sng" w="38100">
                      <a:solidFill>
                        <a:srgbClr val="1A1A1A"/>
                      </a:solidFill>
                      <a:prstDash val="solid"/>
                      <a:round/>
                      <a:headEnd len="sm" w="sm" type="none"/>
                      <a:tailEnd len="sm" w="sm" type="none"/>
                    </a:lnR>
                    <a:lnT cap="flat" cmpd="sng" w="38100">
                      <a:solidFill>
                        <a:srgbClr val="1A1A1A"/>
                      </a:solidFill>
                      <a:prstDash val="solid"/>
                      <a:round/>
                      <a:headEnd len="sm" w="sm" type="none"/>
                      <a:tailEnd len="sm" w="sm" type="none"/>
                    </a:lnT>
                    <a:lnB cap="flat" cmpd="sng" w="19050">
                      <a:solidFill>
                        <a:srgbClr val="1A1A1A"/>
                      </a:solidFill>
                      <a:prstDash val="solid"/>
                      <a:round/>
                      <a:headEnd len="sm" w="sm" type="none"/>
                      <a:tailEnd len="sm" w="sm" type="none"/>
                    </a:lnB>
                  </a:tcPr>
                </a:tc>
              </a:tr>
              <a:tr h="2067150">
                <a:tc>
                  <a:txBody>
                    <a:bodyPr/>
                    <a:lstStyle/>
                    <a:p>
                      <a:pPr indent="0" lvl="0" marL="245109" marR="0" rtl="0" algn="l">
                        <a:lnSpc>
                          <a:spcPct val="100000"/>
                        </a:lnSpc>
                        <a:spcBef>
                          <a:spcPts val="0"/>
                        </a:spcBef>
                        <a:spcAft>
                          <a:spcPts val="0"/>
                        </a:spcAft>
                        <a:buNone/>
                      </a:pPr>
                      <a:r>
                        <a:rPr lang="en-US" sz="1200" u="none" cap="none" strike="noStrike">
                          <a:latin typeface="Arial"/>
                          <a:ea typeface="Arial"/>
                          <a:cs typeface="Arial"/>
                          <a:sym typeface="Arial"/>
                        </a:rPr>
                        <a:t>Pertanyaan yang didapat</a:t>
                      </a:r>
                      <a:endParaRPr sz="1200" u="none" cap="none" strike="noStrike">
                        <a:latin typeface="Arial"/>
                        <a:ea typeface="Arial"/>
                        <a:cs typeface="Arial"/>
                        <a:sym typeface="Arial"/>
                      </a:endParaRPr>
                    </a:p>
                  </a:txBody>
                  <a:tcPr marT="205100" marB="0" marR="0" marL="0">
                    <a:lnL cap="flat" cmpd="sng" w="38100">
                      <a:solidFill>
                        <a:srgbClr val="1A1A1A"/>
                      </a:solidFill>
                      <a:prstDash val="solid"/>
                      <a:round/>
                      <a:headEnd len="sm" w="sm" type="none"/>
                      <a:tailEnd len="sm" w="sm" type="none"/>
                    </a:lnL>
                    <a:lnR cap="flat" cmpd="sng" w="19050">
                      <a:solidFill>
                        <a:srgbClr val="1A1A1A"/>
                      </a:solidFill>
                      <a:prstDash val="solid"/>
                      <a:round/>
                      <a:headEnd len="sm" w="sm" type="none"/>
                      <a:tailEnd len="sm" w="sm" type="none"/>
                    </a:lnR>
                    <a:lnT cap="flat" cmpd="sng" w="19050">
                      <a:solidFill>
                        <a:srgbClr val="1A1A1A"/>
                      </a:solidFill>
                      <a:prstDash val="solid"/>
                      <a:round/>
                      <a:headEnd len="sm" w="sm" type="none"/>
                      <a:tailEnd len="sm" w="sm" type="none"/>
                    </a:lnT>
                    <a:lnB cap="flat" cmpd="sng" w="38100">
                      <a:solidFill>
                        <a:srgbClr val="1A1A1A"/>
                      </a:solidFill>
                      <a:prstDash val="solid"/>
                      <a:round/>
                      <a:headEnd len="sm" w="sm" type="none"/>
                      <a:tailEnd len="sm" w="sm" type="none"/>
                    </a:lnB>
                  </a:tcPr>
                </a:tc>
                <a:tc>
                  <a:txBody>
                    <a:bodyPr/>
                    <a:lstStyle/>
                    <a:p>
                      <a:pPr indent="0" lvl="0" marL="239395" marR="0" rtl="0" algn="l">
                        <a:lnSpc>
                          <a:spcPct val="100000"/>
                        </a:lnSpc>
                        <a:spcBef>
                          <a:spcPts val="0"/>
                        </a:spcBef>
                        <a:spcAft>
                          <a:spcPts val="0"/>
                        </a:spcAft>
                        <a:buNone/>
                      </a:pPr>
                      <a:r>
                        <a:rPr lang="en-US" sz="1200" u="none" cap="none" strike="noStrike">
                          <a:latin typeface="Arial"/>
                          <a:ea typeface="Arial"/>
                          <a:cs typeface="Arial"/>
                          <a:sym typeface="Arial"/>
                        </a:rPr>
                        <a:t>Ide baru yang muncul</a:t>
                      </a:r>
                      <a:endParaRPr sz="1200" u="none" cap="none" strike="noStrike">
                        <a:latin typeface="Arial"/>
                        <a:ea typeface="Arial"/>
                        <a:cs typeface="Arial"/>
                        <a:sym typeface="Arial"/>
                      </a:endParaRPr>
                    </a:p>
                  </a:txBody>
                  <a:tcPr marT="205100" marB="0" marR="0" marL="0">
                    <a:lnL cap="flat" cmpd="sng" w="19050">
                      <a:solidFill>
                        <a:srgbClr val="1A1A1A"/>
                      </a:solidFill>
                      <a:prstDash val="solid"/>
                      <a:round/>
                      <a:headEnd len="sm" w="sm" type="none"/>
                      <a:tailEnd len="sm" w="sm" type="none"/>
                    </a:lnL>
                    <a:lnR cap="flat" cmpd="sng" w="38100">
                      <a:solidFill>
                        <a:srgbClr val="1A1A1A"/>
                      </a:solidFill>
                      <a:prstDash val="solid"/>
                      <a:round/>
                      <a:headEnd len="sm" w="sm" type="none"/>
                      <a:tailEnd len="sm" w="sm" type="none"/>
                    </a:lnR>
                    <a:lnT cap="flat" cmpd="sng" w="19050">
                      <a:solidFill>
                        <a:srgbClr val="1A1A1A"/>
                      </a:solidFill>
                      <a:prstDash val="solid"/>
                      <a:round/>
                      <a:headEnd len="sm" w="sm" type="none"/>
                      <a:tailEnd len="sm" w="sm" type="none"/>
                    </a:lnT>
                    <a:lnB cap="flat" cmpd="sng" w="38100">
                      <a:solidFill>
                        <a:srgbClr val="1A1A1A"/>
                      </a:solidFill>
                      <a:prstDash val="solid"/>
                      <a:round/>
                      <a:headEnd len="sm" w="sm" type="none"/>
                      <a:tailEnd len="sm" w="sm" type="none"/>
                    </a:lnB>
                  </a:tcPr>
                </a:tc>
              </a:tr>
            </a:tbl>
          </a:graphicData>
        </a:graphic>
      </p:graphicFrame>
      <p:sp>
        <p:nvSpPr>
          <p:cNvPr id="716" name="Google Shape;716;p48"/>
          <p:cNvSpPr txBox="1"/>
          <p:nvPr/>
        </p:nvSpPr>
        <p:spPr>
          <a:xfrm>
            <a:off x="283174" y="464169"/>
            <a:ext cx="376555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i="1" lang="en-US" sz="1000">
                <a:latin typeface="Times New Roman"/>
                <a:ea typeface="Times New Roman"/>
                <a:cs typeface="Times New Roman"/>
                <a:sym typeface="Times New Roman"/>
              </a:rPr>
              <a:t>(Hasil umpan balik dari pengunjung dikumpulkan oleh peserta didik)</a:t>
            </a:r>
            <a:endParaRPr sz="1000">
              <a:latin typeface="Times New Roman"/>
              <a:ea typeface="Times New Roman"/>
              <a:cs typeface="Times New Roman"/>
              <a:sym typeface="Times New Roman"/>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20" name="Shape 720"/>
        <p:cNvGrpSpPr/>
        <p:nvPr/>
      </p:nvGrpSpPr>
      <p:grpSpPr>
        <a:xfrm>
          <a:off x="0" y="0"/>
          <a:ext cx="0" cy="0"/>
          <a:chOff x="0" y="0"/>
          <a:chExt cx="0" cy="0"/>
        </a:xfrm>
      </p:grpSpPr>
      <p:sp>
        <p:nvSpPr>
          <p:cNvPr id="721" name="Google Shape;721;p49"/>
          <p:cNvSpPr/>
          <p:nvPr/>
        </p:nvSpPr>
        <p:spPr>
          <a:xfrm>
            <a:off x="461974" y="387799"/>
            <a:ext cx="1368425" cy="1847214"/>
          </a:xfrm>
          <a:custGeom>
            <a:rect b="b" l="l" r="r" t="t"/>
            <a:pathLst>
              <a:path extrusionOk="0" h="1847214" w="1368425">
                <a:moveTo>
                  <a:pt x="1368297" y="1847096"/>
                </a:moveTo>
                <a:lnTo>
                  <a:pt x="0" y="1847096"/>
                </a:lnTo>
                <a:lnTo>
                  <a:pt x="0" y="0"/>
                </a:lnTo>
                <a:lnTo>
                  <a:pt x="1368297" y="0"/>
                </a:lnTo>
                <a:lnTo>
                  <a:pt x="1368297" y="1847096"/>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22" name="Google Shape;722;p49"/>
          <p:cNvSpPr txBox="1"/>
          <p:nvPr>
            <p:ph type="title"/>
          </p:nvPr>
        </p:nvSpPr>
        <p:spPr>
          <a:xfrm>
            <a:off x="547698" y="445584"/>
            <a:ext cx="542290" cy="482600"/>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None/>
            </a:pPr>
            <a:r>
              <a:rPr lang="en-US"/>
              <a:t>16.</a:t>
            </a:r>
            <a:endParaRPr/>
          </a:p>
        </p:txBody>
      </p:sp>
      <p:sp>
        <p:nvSpPr>
          <p:cNvPr id="723" name="Google Shape;723;p49"/>
          <p:cNvSpPr txBox="1"/>
          <p:nvPr/>
        </p:nvSpPr>
        <p:spPr>
          <a:xfrm>
            <a:off x="547698" y="908879"/>
            <a:ext cx="1188720" cy="1217295"/>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1" lang="en-US" sz="1800">
                <a:solidFill>
                  <a:srgbClr val="EFEFEF"/>
                </a:solidFill>
                <a:latin typeface="Times New Roman"/>
                <a:ea typeface="Times New Roman"/>
                <a:cs typeface="Times New Roman"/>
                <a:sym typeface="Times New Roman"/>
              </a:rPr>
              <a:t>Reﬂeksi</a:t>
            </a:r>
            <a:endParaRPr sz="1800">
              <a:latin typeface="Times New Roman"/>
              <a:ea typeface="Times New Roman"/>
              <a:cs typeface="Times New Roman"/>
              <a:sym typeface="Times New Roman"/>
            </a:endParaRPr>
          </a:p>
          <a:p>
            <a:pPr indent="0" lvl="0" marL="0" marR="0" rtl="0" algn="l">
              <a:lnSpc>
                <a:spcPct val="100000"/>
              </a:lnSpc>
              <a:spcBef>
                <a:spcPts val="1460"/>
              </a:spcBef>
              <a:spcAft>
                <a:spcPts val="0"/>
              </a:spcAft>
              <a:buNone/>
            </a:pPr>
            <a:r>
              <a:rPr b="1" lang="en-US" sz="1200">
                <a:solidFill>
                  <a:srgbClr val="EFEFEF"/>
                </a:solidFill>
                <a:latin typeface="Times New Roman"/>
                <a:ea typeface="Times New Roman"/>
                <a:cs typeface="Times New Roman"/>
                <a:sym typeface="Times New Roman"/>
              </a:rPr>
              <a:t>Waktu: 90 menit</a:t>
            </a:r>
            <a:endParaRPr sz="12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 2 JP</a:t>
            </a:r>
            <a:endParaRPr sz="1200">
              <a:latin typeface="Times New Roman"/>
              <a:ea typeface="Times New Roman"/>
              <a:cs typeface="Times New Roman"/>
              <a:sym typeface="Times New Roman"/>
            </a:endParaRPr>
          </a:p>
          <a:p>
            <a:pPr indent="0" lvl="0" marL="0" marR="325755"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Peran Guru:  Fasilitator</a:t>
            </a:r>
            <a:endParaRPr sz="1200">
              <a:latin typeface="Times New Roman"/>
              <a:ea typeface="Times New Roman"/>
              <a:cs typeface="Times New Roman"/>
              <a:sym typeface="Times New Roman"/>
            </a:endParaRPr>
          </a:p>
        </p:txBody>
      </p:sp>
      <p:sp>
        <p:nvSpPr>
          <p:cNvPr id="724" name="Google Shape;724;p49"/>
          <p:cNvSpPr txBox="1"/>
          <p:nvPr/>
        </p:nvSpPr>
        <p:spPr>
          <a:xfrm>
            <a:off x="2065841" y="455744"/>
            <a:ext cx="763270"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Pelaksanaan</a:t>
            </a:r>
            <a:endParaRPr sz="1000">
              <a:latin typeface="Times New Roman"/>
              <a:ea typeface="Times New Roman"/>
              <a:cs typeface="Times New Roman"/>
              <a:sym typeface="Times New Roman"/>
            </a:endParaRPr>
          </a:p>
        </p:txBody>
      </p:sp>
      <p:sp>
        <p:nvSpPr>
          <p:cNvPr id="725" name="Google Shape;725;p49"/>
          <p:cNvSpPr txBox="1"/>
          <p:nvPr/>
        </p:nvSpPr>
        <p:spPr>
          <a:xfrm>
            <a:off x="2199229" y="735143"/>
            <a:ext cx="3984625" cy="1379220"/>
          </a:xfrm>
          <a:prstGeom prst="rect">
            <a:avLst/>
          </a:prstGeom>
          <a:noFill/>
          <a:ln>
            <a:noFill/>
          </a:ln>
        </p:spPr>
        <p:txBody>
          <a:bodyPr anchorCtr="0" anchor="t" bIns="0" lIns="0" spcFirstLastPara="1" rIns="0" wrap="square" tIns="12700">
            <a:spAutoFit/>
          </a:bodyPr>
          <a:lstStyle/>
          <a:p>
            <a:pPr indent="-323850" lvl="0" marL="335915" marR="5080" rtl="0" algn="l">
              <a:lnSpc>
                <a:spcPct val="114999"/>
              </a:lnSpc>
              <a:spcBef>
                <a:spcPts val="0"/>
              </a:spcBef>
              <a:spcAft>
                <a:spcPts val="0"/>
              </a:spcAft>
              <a:buSzPts val="1000"/>
              <a:buFont typeface="Arial"/>
              <a:buAutoNum type="arabicPeriod"/>
            </a:pPr>
            <a:r>
              <a:rPr lang="en-US" sz="1000">
                <a:latin typeface="Arial"/>
                <a:ea typeface="Arial"/>
                <a:cs typeface="Arial"/>
                <a:sym typeface="Arial"/>
              </a:rPr>
              <a:t>Guru bersama dengan peserta didik mengingat kembali proses  projek melalui permainan yang melibatkan olah tubuh. (Panduan  bermain ada di halaman berikutnya)</a:t>
            </a:r>
            <a:endParaRPr sz="1000">
              <a:latin typeface="Arial"/>
              <a:ea typeface="Arial"/>
              <a:cs typeface="Arial"/>
              <a:sym typeface="Arial"/>
            </a:endParaRPr>
          </a:p>
          <a:p>
            <a:pPr indent="-323850" lvl="0" marL="335915" marR="236854" rtl="0" algn="l">
              <a:lnSpc>
                <a:spcPct val="114999"/>
              </a:lnSpc>
              <a:spcBef>
                <a:spcPts val="1000"/>
              </a:spcBef>
              <a:spcAft>
                <a:spcPts val="0"/>
              </a:spcAft>
              <a:buSzPts val="1000"/>
              <a:buFont typeface="Arial"/>
              <a:buAutoNum type="arabicPeriod"/>
            </a:pPr>
            <a:r>
              <a:rPr lang="en-US" sz="1000">
                <a:latin typeface="Arial"/>
                <a:ea typeface="Arial"/>
                <a:cs typeface="Arial"/>
                <a:sym typeface="Arial"/>
              </a:rPr>
              <a:t>Setelah selesai bermain, guru meminta peserta didik untuk  menuliskan reﬂeksi pribadi akan perjalanan projek dari awal  hingga akhir. Beberapa pertanyaan pemantik yang dapat  ditanyakan:</a:t>
            </a:r>
            <a:endParaRPr sz="1000">
              <a:latin typeface="Arial"/>
              <a:ea typeface="Arial"/>
              <a:cs typeface="Arial"/>
              <a:sym typeface="Arial"/>
            </a:endParaRPr>
          </a:p>
        </p:txBody>
      </p:sp>
      <p:sp>
        <p:nvSpPr>
          <p:cNvPr id="726" name="Google Shape;726;p49"/>
          <p:cNvSpPr txBox="1"/>
          <p:nvPr/>
        </p:nvSpPr>
        <p:spPr>
          <a:xfrm>
            <a:off x="2591787" y="2215960"/>
            <a:ext cx="3651885" cy="1427480"/>
          </a:xfrm>
          <a:prstGeom prst="rect">
            <a:avLst/>
          </a:prstGeom>
          <a:noFill/>
          <a:ln>
            <a:noFill/>
          </a:ln>
        </p:spPr>
        <p:txBody>
          <a:bodyPr anchorCtr="0" anchor="t" bIns="0" lIns="0" spcFirstLastPara="1" rIns="0" wrap="square" tIns="35550">
            <a:spAutoFit/>
          </a:bodyPr>
          <a:lstStyle/>
          <a:p>
            <a:pPr indent="-323215" lvl="0" marL="343535" marR="0" rtl="0" algn="l">
              <a:lnSpc>
                <a:spcPct val="100000"/>
              </a:lnSpc>
              <a:spcBef>
                <a:spcPts val="0"/>
              </a:spcBef>
              <a:spcAft>
                <a:spcPts val="0"/>
              </a:spcAft>
              <a:buSzPts val="1000"/>
              <a:buFont typeface="Arial"/>
              <a:buAutoNum type="alphaLcPeriod"/>
            </a:pPr>
            <a:r>
              <a:rPr lang="en-US" sz="1000">
                <a:latin typeface="Arial"/>
                <a:ea typeface="Arial"/>
                <a:cs typeface="Arial"/>
                <a:sym typeface="Arial"/>
              </a:rPr>
              <a:t>Hal yang paling berkesan</a:t>
            </a:r>
            <a:endParaRPr sz="1000">
              <a:latin typeface="Arial"/>
              <a:ea typeface="Arial"/>
              <a:cs typeface="Arial"/>
              <a:sym typeface="Arial"/>
            </a:endParaRPr>
          </a:p>
          <a:p>
            <a:pPr indent="-330200" lvl="0" marL="343535" marR="5080" rtl="0" algn="l">
              <a:lnSpc>
                <a:spcPct val="114999"/>
              </a:lnSpc>
              <a:spcBef>
                <a:spcPts val="0"/>
              </a:spcBef>
              <a:spcAft>
                <a:spcPts val="0"/>
              </a:spcAft>
              <a:buSzPts val="1000"/>
              <a:buFont typeface="Arial"/>
              <a:buAutoNum type="alphaLcPeriod"/>
            </a:pPr>
            <a:r>
              <a:rPr lang="en-US" sz="1000">
                <a:latin typeface="Arial"/>
                <a:ea typeface="Arial"/>
                <a:cs typeface="Arial"/>
                <a:sym typeface="Arial"/>
              </a:rPr>
              <a:t>Hal yang paling menantang sepanjang projek, kendala saat  melakukan aksi</a:t>
            </a:r>
            <a:endParaRPr sz="1000">
              <a:latin typeface="Arial"/>
              <a:ea typeface="Arial"/>
              <a:cs typeface="Arial"/>
              <a:sym typeface="Arial"/>
            </a:endParaRPr>
          </a:p>
          <a:p>
            <a:pPr indent="-320675" lvl="0" marL="343535" marR="0" rtl="0" algn="l">
              <a:lnSpc>
                <a:spcPct val="100000"/>
              </a:lnSpc>
              <a:spcBef>
                <a:spcPts val="180"/>
              </a:spcBef>
              <a:spcAft>
                <a:spcPts val="0"/>
              </a:spcAft>
              <a:buSzPts val="1000"/>
              <a:buFont typeface="Arial"/>
              <a:buAutoNum type="alphaLcPeriod"/>
            </a:pPr>
            <a:r>
              <a:rPr lang="en-US" sz="1000">
                <a:latin typeface="Arial"/>
                <a:ea typeface="Arial"/>
                <a:cs typeface="Arial"/>
                <a:sym typeface="Arial"/>
              </a:rPr>
              <a:t>Hal baru yang kamu dapat</a:t>
            </a:r>
            <a:endParaRPr sz="1000">
              <a:latin typeface="Arial"/>
              <a:ea typeface="Arial"/>
              <a:cs typeface="Arial"/>
              <a:sym typeface="Arial"/>
            </a:endParaRPr>
          </a:p>
          <a:p>
            <a:pPr indent="-331469" lvl="0" marL="343535" marR="0" rtl="0" algn="l">
              <a:lnSpc>
                <a:spcPct val="100000"/>
              </a:lnSpc>
              <a:spcBef>
                <a:spcPts val="180"/>
              </a:spcBef>
              <a:spcAft>
                <a:spcPts val="0"/>
              </a:spcAft>
              <a:buSzPts val="1000"/>
              <a:buFont typeface="Arial"/>
              <a:buAutoNum type="alphaLcPeriod"/>
            </a:pPr>
            <a:r>
              <a:rPr lang="en-US" sz="1000">
                <a:latin typeface="Arial"/>
                <a:ea typeface="Arial"/>
                <a:cs typeface="Arial"/>
                <a:sym typeface="Arial"/>
              </a:rPr>
              <a:t>Hal yang membantu kamu berproses</a:t>
            </a:r>
            <a:endParaRPr sz="1000">
              <a:latin typeface="Arial"/>
              <a:ea typeface="Arial"/>
              <a:cs typeface="Arial"/>
              <a:sym typeface="Arial"/>
            </a:endParaRPr>
          </a:p>
          <a:p>
            <a:pPr indent="-320675" lvl="0" marL="343535" marR="533400" rtl="0" algn="l">
              <a:lnSpc>
                <a:spcPct val="114999"/>
              </a:lnSpc>
              <a:spcBef>
                <a:spcPts val="0"/>
              </a:spcBef>
              <a:spcAft>
                <a:spcPts val="0"/>
              </a:spcAft>
              <a:buSzPts val="1000"/>
              <a:buFont typeface="Arial"/>
              <a:buAutoNum type="alphaLcPeriod"/>
            </a:pPr>
            <a:r>
              <a:rPr lang="en-US" sz="1000">
                <a:latin typeface="Arial"/>
                <a:ea typeface="Arial"/>
                <a:cs typeface="Arial"/>
                <a:sym typeface="Arial"/>
              </a:rPr>
              <a:t>Perubahan cara pikir, perilaku, hubungan dengan  lingkungan, kebiasaan sehari-hari yang dialami</a:t>
            </a:r>
            <a:endParaRPr sz="1000">
              <a:latin typeface="Arial"/>
              <a:ea typeface="Arial"/>
              <a:cs typeface="Arial"/>
              <a:sym typeface="Arial"/>
            </a:endParaRPr>
          </a:p>
          <a:p>
            <a:pPr indent="-301625" lvl="0" marL="343535" marR="0" rtl="0" algn="l">
              <a:lnSpc>
                <a:spcPct val="100000"/>
              </a:lnSpc>
              <a:spcBef>
                <a:spcPts val="180"/>
              </a:spcBef>
              <a:spcAft>
                <a:spcPts val="0"/>
              </a:spcAft>
              <a:buSzPts val="1000"/>
              <a:buFont typeface="Arial"/>
              <a:buAutoNum type="alphaLcPeriod"/>
            </a:pPr>
            <a:r>
              <a:rPr lang="en-US" sz="1000">
                <a:latin typeface="Arial"/>
                <a:ea typeface="Arial"/>
                <a:cs typeface="Arial"/>
                <a:sym typeface="Arial"/>
              </a:rPr>
              <a:t>Perasaan yang paling dominan muncul selama projek</a:t>
            </a:r>
            <a:endParaRPr sz="1000">
              <a:latin typeface="Arial"/>
              <a:ea typeface="Arial"/>
              <a:cs typeface="Arial"/>
              <a:sym typeface="Arial"/>
            </a:endParaRPr>
          </a:p>
        </p:txBody>
      </p:sp>
      <p:sp>
        <p:nvSpPr>
          <p:cNvPr id="727" name="Google Shape;727;p49"/>
          <p:cNvSpPr txBox="1"/>
          <p:nvPr/>
        </p:nvSpPr>
        <p:spPr>
          <a:xfrm>
            <a:off x="2199229" y="3793297"/>
            <a:ext cx="3850640" cy="1028700"/>
          </a:xfrm>
          <a:prstGeom prst="rect">
            <a:avLst/>
          </a:prstGeom>
          <a:noFill/>
          <a:ln>
            <a:noFill/>
          </a:ln>
        </p:spPr>
        <p:txBody>
          <a:bodyPr anchorCtr="0" anchor="t" bIns="0" lIns="0" spcFirstLastPara="1" rIns="0" wrap="square" tIns="12700">
            <a:spAutoFit/>
          </a:bodyPr>
          <a:lstStyle/>
          <a:p>
            <a:pPr indent="-323850" lvl="0" marL="335915" marR="177165" rtl="0" algn="l">
              <a:lnSpc>
                <a:spcPct val="114999"/>
              </a:lnSpc>
              <a:spcBef>
                <a:spcPts val="0"/>
              </a:spcBef>
              <a:spcAft>
                <a:spcPts val="0"/>
              </a:spcAft>
              <a:buSzPts val="1000"/>
              <a:buFont typeface="Arial"/>
              <a:buAutoNum type="arabicPeriod" startAt="3"/>
            </a:pPr>
            <a:r>
              <a:rPr lang="en-US" sz="1000">
                <a:latin typeface="Arial"/>
                <a:ea typeface="Arial"/>
                <a:cs typeface="Arial"/>
                <a:sym typeface="Arial"/>
              </a:rPr>
              <a:t>Peserta didik diajak untuk mengembangkan ide pelestarian  kearifan lokal:</a:t>
            </a:r>
            <a:endParaRPr sz="1000">
              <a:latin typeface="Arial"/>
              <a:ea typeface="Arial"/>
              <a:cs typeface="Arial"/>
              <a:sym typeface="Arial"/>
            </a:endParaRPr>
          </a:p>
          <a:p>
            <a:pPr indent="-322580" lvl="1" marL="735965" marR="5080" rtl="0" algn="l">
              <a:lnSpc>
                <a:spcPct val="114999"/>
              </a:lnSpc>
              <a:spcBef>
                <a:spcPts val="1000"/>
              </a:spcBef>
              <a:spcAft>
                <a:spcPts val="0"/>
              </a:spcAft>
              <a:buSzPts val="1000"/>
              <a:buFont typeface="Arial"/>
              <a:buAutoNum type="alphaLcPeriod"/>
            </a:pPr>
            <a:r>
              <a:rPr b="0" i="0" lang="en-US" sz="1000" u="none" cap="none" strike="noStrike">
                <a:latin typeface="Arial"/>
                <a:ea typeface="Arial"/>
                <a:cs typeface="Arial"/>
                <a:sym typeface="Arial"/>
              </a:rPr>
              <a:t>Kira-kira aksi pelestarian budaya lokal ini apakah akan  berlanjut di masa mendatang?</a:t>
            </a:r>
            <a:endParaRPr b="0" i="0" sz="1000" u="none" cap="none" strike="noStrike">
              <a:latin typeface="Arial"/>
              <a:ea typeface="Arial"/>
              <a:cs typeface="Arial"/>
              <a:sym typeface="Arial"/>
            </a:endParaRPr>
          </a:p>
          <a:p>
            <a:pPr indent="-330200" lvl="1" marL="735965" marR="0" rtl="0" algn="l">
              <a:lnSpc>
                <a:spcPct val="100000"/>
              </a:lnSpc>
              <a:spcBef>
                <a:spcPts val="180"/>
              </a:spcBef>
              <a:spcAft>
                <a:spcPts val="0"/>
              </a:spcAft>
              <a:buSzPts val="1000"/>
              <a:buFont typeface="Arial"/>
              <a:buAutoNum type="alphaLcPeriod"/>
            </a:pPr>
            <a:r>
              <a:rPr b="0" i="0" lang="en-US" sz="1000" u="none" cap="none" strike="noStrike">
                <a:latin typeface="Arial"/>
                <a:ea typeface="Arial"/>
                <a:cs typeface="Arial"/>
                <a:sym typeface="Arial"/>
              </a:rPr>
              <a:t>Jika ya, bagaimana bentuknya? Jika tidak, mengapa?</a:t>
            </a:r>
            <a:endParaRPr b="0" i="0" sz="1000" u="none" cap="none" strike="noStrike">
              <a:latin typeface="Arial"/>
              <a:ea typeface="Arial"/>
              <a:cs typeface="Arial"/>
              <a:sym typeface="Arial"/>
            </a:endParaRPr>
          </a:p>
        </p:txBody>
      </p:sp>
      <p:sp>
        <p:nvSpPr>
          <p:cNvPr id="728" name="Google Shape;728;p49"/>
          <p:cNvSpPr/>
          <p:nvPr/>
        </p:nvSpPr>
        <p:spPr>
          <a:xfrm>
            <a:off x="6487962" y="387799"/>
            <a:ext cx="2204085" cy="2339975"/>
          </a:xfrm>
          <a:custGeom>
            <a:rect b="b" l="l" r="r" t="t"/>
            <a:pathLst>
              <a:path extrusionOk="0" h="2339975" w="2204084">
                <a:moveTo>
                  <a:pt x="2203495" y="2339695"/>
                </a:moveTo>
                <a:lnTo>
                  <a:pt x="0" y="2339695"/>
                </a:lnTo>
                <a:lnTo>
                  <a:pt x="0" y="0"/>
                </a:lnTo>
                <a:lnTo>
                  <a:pt x="2203495" y="0"/>
                </a:lnTo>
                <a:lnTo>
                  <a:pt x="2203495" y="2339695"/>
                </a:lnTo>
                <a:close/>
              </a:path>
            </a:pathLst>
          </a:custGeom>
          <a:solidFill>
            <a:srgbClr val="EFEFE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29" name="Google Shape;729;p49"/>
          <p:cNvSpPr txBox="1"/>
          <p:nvPr/>
        </p:nvSpPr>
        <p:spPr>
          <a:xfrm>
            <a:off x="6573684" y="455744"/>
            <a:ext cx="1957705" cy="215900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1" lang="en-US" sz="1000">
                <a:latin typeface="Times New Roman"/>
                <a:ea typeface="Times New Roman"/>
                <a:cs typeface="Times New Roman"/>
                <a:sym typeface="Times New Roman"/>
              </a:rPr>
              <a:t>Objektif:</a:t>
            </a:r>
            <a:endParaRPr sz="1000">
              <a:latin typeface="Times New Roman"/>
              <a:ea typeface="Times New Roman"/>
              <a:cs typeface="Times New Roman"/>
              <a:sym typeface="Times New Roman"/>
            </a:endParaRPr>
          </a:p>
          <a:p>
            <a:pPr indent="-276225" lvl="0" marL="456565" marR="154305" rtl="0" algn="l">
              <a:lnSpc>
                <a:spcPct val="100000"/>
              </a:lnSpc>
              <a:spcBef>
                <a:spcPts val="0"/>
              </a:spcBef>
              <a:spcAft>
                <a:spcPts val="0"/>
              </a:spcAft>
              <a:buSzPts val="1000"/>
              <a:buFont typeface="Arial"/>
              <a:buChar char="-"/>
            </a:pPr>
            <a:r>
              <a:rPr lang="en-US" sz="1000">
                <a:latin typeface="Arial"/>
                <a:ea typeface="Arial"/>
                <a:cs typeface="Arial"/>
                <a:sym typeface="Arial"/>
              </a:rPr>
              <a:t>peserta didik mampu  mereﬂeksikan seluruh  proses dari awal sampai  akhir</a:t>
            </a:r>
            <a:endParaRPr sz="1000">
              <a:latin typeface="Arial"/>
              <a:ea typeface="Arial"/>
              <a:cs typeface="Arial"/>
              <a:sym typeface="Arial"/>
            </a:endParaRPr>
          </a:p>
          <a:p>
            <a:pPr indent="-276225" lvl="0" marL="456565" marR="37465" rtl="0" algn="l">
              <a:lnSpc>
                <a:spcPct val="100000"/>
              </a:lnSpc>
              <a:spcBef>
                <a:spcPts val="0"/>
              </a:spcBef>
              <a:spcAft>
                <a:spcPts val="0"/>
              </a:spcAft>
              <a:buSzPts val="1000"/>
              <a:buFont typeface="Arial"/>
              <a:buChar char="-"/>
            </a:pPr>
            <a:r>
              <a:rPr lang="en-US" sz="1000">
                <a:latin typeface="Arial"/>
                <a:ea typeface="Arial"/>
                <a:cs typeface="Arial"/>
                <a:sym typeface="Arial"/>
              </a:rPr>
              <a:t>peserta didik mampu  mengidentiﬁkasi hal yang  paling berkesan,  menantang, hal baru yang  ia dapat, dlsb</a:t>
            </a:r>
            <a:endParaRPr sz="1000">
              <a:latin typeface="Arial"/>
              <a:ea typeface="Arial"/>
              <a:cs typeface="Arial"/>
              <a:sym typeface="Arial"/>
            </a:endParaRPr>
          </a:p>
          <a:p>
            <a:pPr indent="-276225" lvl="0" marL="456565" marR="5080" rtl="0" algn="l">
              <a:lnSpc>
                <a:spcPct val="100000"/>
              </a:lnSpc>
              <a:spcBef>
                <a:spcPts val="0"/>
              </a:spcBef>
              <a:spcAft>
                <a:spcPts val="0"/>
              </a:spcAft>
              <a:buSzPts val="1000"/>
              <a:buFont typeface="Arial"/>
              <a:buChar char="-"/>
            </a:pPr>
            <a:r>
              <a:rPr lang="en-US" sz="1000">
                <a:latin typeface="Arial"/>
                <a:ea typeface="Arial"/>
                <a:cs typeface="Arial"/>
                <a:sym typeface="Arial"/>
              </a:rPr>
              <a:t>peserta didik mampu  mengungkapan perasaan  dan pikiran yang terjadi di  sepanjang projek</a:t>
            </a:r>
            <a:endParaRPr sz="1000">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7" name="Shape 77"/>
        <p:cNvGrpSpPr/>
        <p:nvPr/>
      </p:nvGrpSpPr>
      <p:grpSpPr>
        <a:xfrm>
          <a:off x="0" y="0"/>
          <a:ext cx="0" cy="0"/>
          <a:chOff x="0" y="0"/>
          <a:chExt cx="0" cy="0"/>
        </a:xfrm>
      </p:grpSpPr>
      <p:sp>
        <p:nvSpPr>
          <p:cNvPr id="78" name="Google Shape;78;p5"/>
          <p:cNvSpPr/>
          <p:nvPr/>
        </p:nvSpPr>
        <p:spPr>
          <a:xfrm>
            <a:off x="0" y="0"/>
            <a:ext cx="9144000" cy="5143500"/>
          </a:xfrm>
          <a:custGeom>
            <a:rect b="b" l="l" r="r" t="t"/>
            <a:pathLst>
              <a:path extrusionOk="0" h="5143500" w="9144000">
                <a:moveTo>
                  <a:pt x="9143981" y="5143489"/>
                </a:moveTo>
                <a:lnTo>
                  <a:pt x="0" y="5143489"/>
                </a:lnTo>
                <a:lnTo>
                  <a:pt x="0" y="0"/>
                </a:lnTo>
                <a:lnTo>
                  <a:pt x="9143981" y="0"/>
                </a:lnTo>
                <a:lnTo>
                  <a:pt x="9143981" y="5143489"/>
                </a:lnTo>
                <a:close/>
              </a:path>
            </a:pathLst>
          </a:custGeom>
          <a:solidFill>
            <a:srgbClr val="F2FDF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9" name="Google Shape;79;p5"/>
          <p:cNvSpPr/>
          <p:nvPr/>
        </p:nvSpPr>
        <p:spPr>
          <a:xfrm>
            <a:off x="282092" y="238835"/>
            <a:ext cx="2541270" cy="365760"/>
          </a:xfrm>
          <a:custGeom>
            <a:rect b="b" l="l" r="r" t="t"/>
            <a:pathLst>
              <a:path extrusionOk="0" h="365759" w="2541270">
                <a:moveTo>
                  <a:pt x="2540965" y="0"/>
                </a:moveTo>
                <a:lnTo>
                  <a:pt x="0" y="0"/>
                </a:lnTo>
                <a:lnTo>
                  <a:pt x="0" y="182880"/>
                </a:lnTo>
                <a:lnTo>
                  <a:pt x="0" y="365760"/>
                </a:lnTo>
                <a:lnTo>
                  <a:pt x="1000963" y="365760"/>
                </a:lnTo>
                <a:lnTo>
                  <a:pt x="1000963" y="182880"/>
                </a:lnTo>
                <a:lnTo>
                  <a:pt x="2540965" y="182880"/>
                </a:lnTo>
                <a:lnTo>
                  <a:pt x="2540965" y="0"/>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0" name="Google Shape;80;p5"/>
          <p:cNvSpPr txBox="1"/>
          <p:nvPr/>
        </p:nvSpPr>
        <p:spPr>
          <a:xfrm>
            <a:off x="269399" y="220028"/>
            <a:ext cx="2566670" cy="39116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200">
                <a:solidFill>
                  <a:srgbClr val="EFEFEF"/>
                </a:solidFill>
                <a:latin typeface="Arial"/>
                <a:ea typeface="Arial"/>
                <a:cs typeface="Arial"/>
                <a:sym typeface="Arial"/>
              </a:rPr>
              <a:t>Perkembangan Sub-elemen Antarfase  Bernalar Kritis</a:t>
            </a:r>
            <a:endParaRPr sz="1200">
              <a:latin typeface="Arial"/>
              <a:ea typeface="Arial"/>
              <a:cs typeface="Arial"/>
              <a:sym typeface="Arial"/>
            </a:endParaRPr>
          </a:p>
        </p:txBody>
      </p:sp>
      <p:graphicFrame>
        <p:nvGraphicFramePr>
          <p:cNvPr id="81" name="Google Shape;81;p5"/>
          <p:cNvGraphicFramePr/>
          <p:nvPr/>
        </p:nvGraphicFramePr>
        <p:xfrm>
          <a:off x="191612" y="840420"/>
          <a:ext cx="3000000" cy="3000000"/>
        </p:xfrm>
        <a:graphic>
          <a:graphicData uri="http://schemas.openxmlformats.org/drawingml/2006/table">
            <a:tbl>
              <a:tblPr bandRow="1" firstRow="1">
                <a:noFill/>
                <a:tableStyleId>{B9F37D22-7DA3-492E-B74C-F3CFFD4B6E2A}</a:tableStyleId>
              </a:tblPr>
              <a:tblGrid>
                <a:gridCol w="1750050"/>
                <a:gridCol w="1750050"/>
                <a:gridCol w="1750050"/>
                <a:gridCol w="1750050"/>
                <a:gridCol w="1750050"/>
              </a:tblGrid>
              <a:tr h="304750">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Belum Berkembang</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Mulai Berkembang</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0" rtl="0" algn="l">
                        <a:lnSpc>
                          <a:spcPct val="100000"/>
                        </a:lnSpc>
                        <a:spcBef>
                          <a:spcPts val="0"/>
                        </a:spcBef>
                        <a:spcAft>
                          <a:spcPts val="0"/>
                        </a:spcAft>
                        <a:buNone/>
                      </a:pPr>
                      <a:r>
                        <a:rPr lang="en-US" sz="800" u="none" cap="none" strike="noStrike">
                          <a:latin typeface="Arial"/>
                          <a:ea typeface="Arial"/>
                          <a:cs typeface="Arial"/>
                          <a:sym typeface="Arial"/>
                        </a:rPr>
                        <a:t>Berkembang Sesuai Harapan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0" rtl="0" algn="l">
                        <a:lnSpc>
                          <a:spcPct val="100000"/>
                        </a:lnSpc>
                        <a:spcBef>
                          <a:spcPts val="0"/>
                        </a:spcBef>
                        <a:spcAft>
                          <a:spcPts val="0"/>
                        </a:spcAft>
                        <a:buNone/>
                      </a:pPr>
                      <a:r>
                        <a:rPr lang="en-US" sz="800" u="none" cap="none" strike="noStrike">
                          <a:latin typeface="Arial"/>
                          <a:ea typeface="Arial"/>
                          <a:cs typeface="Arial"/>
                          <a:sym typeface="Arial"/>
                        </a:rPr>
                        <a:t>Sangat Berkembang</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r h="1402025">
                <a:tc>
                  <a:txBody>
                    <a:bodyPr/>
                    <a:lstStyle/>
                    <a:p>
                      <a:pPr indent="0" lvl="0" marL="85090" marR="103504" rtl="0" algn="l">
                        <a:lnSpc>
                          <a:spcPct val="100000"/>
                        </a:lnSpc>
                        <a:spcBef>
                          <a:spcPts val="0"/>
                        </a:spcBef>
                        <a:spcAft>
                          <a:spcPts val="0"/>
                        </a:spcAft>
                        <a:buNone/>
                      </a:pPr>
                      <a:r>
                        <a:rPr lang="en-US" sz="800" u="none" cap="none" strike="noStrike">
                          <a:latin typeface="Arial"/>
                          <a:ea typeface="Arial"/>
                          <a:cs typeface="Arial"/>
                          <a:sym typeface="Arial"/>
                        </a:rPr>
                        <a:t>Mengidentiﬁkasi, mengklariﬁkasi,  dan mengolah informasi dan  gagasan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155575" rtl="0" algn="l">
                        <a:lnSpc>
                          <a:spcPct val="100000"/>
                        </a:lnSpc>
                        <a:spcBef>
                          <a:spcPts val="0"/>
                        </a:spcBef>
                        <a:spcAft>
                          <a:spcPts val="0"/>
                        </a:spcAft>
                        <a:buNone/>
                      </a:pPr>
                      <a:r>
                        <a:rPr lang="en-US" sz="800" u="none" cap="none" strike="noStrike">
                          <a:latin typeface="Arial"/>
                          <a:ea typeface="Arial"/>
                          <a:cs typeface="Arial"/>
                          <a:sym typeface="Arial"/>
                        </a:rPr>
                        <a:t>Mengumpulkan,  mengklasiﬁkasikan,  membandingkan, dan memilih  informasi dari berbagai sumber,  serta memperjelas informasi  dengan bimbingan orang dewasa.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103504" rtl="0" algn="l">
                        <a:lnSpc>
                          <a:spcPct val="100000"/>
                        </a:lnSpc>
                        <a:spcBef>
                          <a:spcPts val="0"/>
                        </a:spcBef>
                        <a:spcAft>
                          <a:spcPts val="0"/>
                        </a:spcAft>
                        <a:buNone/>
                      </a:pPr>
                      <a:r>
                        <a:rPr lang="en-US" sz="800" u="none" cap="none" strike="noStrike">
                          <a:latin typeface="Arial"/>
                          <a:ea typeface="Arial"/>
                          <a:cs typeface="Arial"/>
                          <a:sym typeface="Arial"/>
                        </a:rPr>
                        <a:t>Mengidentiﬁkasi, mengklariﬁkasi,  dan menganalisis informasi yang  relevan serta memprioritaskan  beberapa gagasan tertentu.</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121920" rtl="0" algn="l">
                        <a:lnSpc>
                          <a:spcPct val="100000"/>
                        </a:lnSpc>
                        <a:spcBef>
                          <a:spcPts val="0"/>
                        </a:spcBef>
                        <a:spcAft>
                          <a:spcPts val="0"/>
                        </a:spcAft>
                        <a:buNone/>
                      </a:pPr>
                      <a:r>
                        <a:rPr lang="en-US" sz="800" u="none" cap="none" strike="noStrike">
                          <a:latin typeface="Arial"/>
                          <a:ea typeface="Arial"/>
                          <a:cs typeface="Arial"/>
                          <a:sym typeface="Arial"/>
                        </a:rPr>
                        <a:t>Secara kritis mengklariﬁkasi serta  menganalisis gagasan dan  informasi yang kompleks dan  abstrak dari berbagai sumber.</a:t>
                      </a:r>
                      <a:endParaRPr sz="800" u="none" cap="none" strike="noStrike">
                        <a:latin typeface="Arial"/>
                        <a:ea typeface="Arial"/>
                        <a:cs typeface="Arial"/>
                        <a:sym typeface="Arial"/>
                      </a:endParaRPr>
                    </a:p>
                    <a:p>
                      <a:pPr indent="0" lvl="0" marL="85725" marR="217170" rtl="0" algn="l">
                        <a:lnSpc>
                          <a:spcPct val="100000"/>
                        </a:lnSpc>
                        <a:spcBef>
                          <a:spcPts val="0"/>
                        </a:spcBef>
                        <a:spcAft>
                          <a:spcPts val="0"/>
                        </a:spcAft>
                        <a:buNone/>
                      </a:pPr>
                      <a:r>
                        <a:rPr lang="en-US" sz="800" u="none" cap="none" strike="noStrike">
                          <a:latin typeface="Arial"/>
                          <a:ea typeface="Arial"/>
                          <a:cs typeface="Arial"/>
                          <a:sym typeface="Arial"/>
                        </a:rPr>
                        <a:t>Memprioritaskan suatu gagasan  yang paling relevan dari hasil  klariﬁkasi dan analisis.</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121920" rtl="0" algn="l">
                        <a:lnSpc>
                          <a:spcPct val="100000"/>
                        </a:lnSpc>
                        <a:spcBef>
                          <a:spcPts val="0"/>
                        </a:spcBef>
                        <a:spcAft>
                          <a:spcPts val="0"/>
                        </a:spcAft>
                        <a:buNone/>
                      </a:pPr>
                      <a:r>
                        <a:rPr lang="en-US" sz="800" u="none" cap="none" strike="noStrike">
                          <a:latin typeface="Arial"/>
                          <a:ea typeface="Arial"/>
                          <a:cs typeface="Arial"/>
                          <a:sym typeface="Arial"/>
                        </a:rPr>
                        <a:t>Secara kritis mengklariﬁkasi serta  menganalisis gagasan dan  informasi yang kompleks dan  abstrak dari berbagai sumber.</a:t>
                      </a:r>
                      <a:endParaRPr sz="800" u="none" cap="none" strike="noStrike">
                        <a:latin typeface="Arial"/>
                        <a:ea typeface="Arial"/>
                        <a:cs typeface="Arial"/>
                        <a:sym typeface="Arial"/>
                      </a:endParaRPr>
                    </a:p>
                    <a:p>
                      <a:pPr indent="0" lvl="0" marL="85725" marR="217170" rtl="0" algn="l">
                        <a:lnSpc>
                          <a:spcPct val="100000"/>
                        </a:lnSpc>
                        <a:spcBef>
                          <a:spcPts val="0"/>
                        </a:spcBef>
                        <a:spcAft>
                          <a:spcPts val="0"/>
                        </a:spcAft>
                        <a:buNone/>
                      </a:pPr>
                      <a:r>
                        <a:rPr lang="en-US" sz="800" u="none" cap="none" strike="noStrike">
                          <a:latin typeface="Arial"/>
                          <a:ea typeface="Arial"/>
                          <a:cs typeface="Arial"/>
                          <a:sym typeface="Arial"/>
                        </a:rPr>
                        <a:t>Memprioritaskan suatu gagasan  yang paling relevan dari hasil  klariﬁkasi dan analisis.</a:t>
                      </a:r>
                      <a:endParaRPr sz="800" u="none" cap="none" strike="noStrike">
                        <a:latin typeface="Arial"/>
                        <a:ea typeface="Arial"/>
                        <a:cs typeface="Arial"/>
                        <a:sym typeface="Arial"/>
                      </a:endParaRPr>
                    </a:p>
                    <a:p>
                      <a:pPr indent="0" lvl="0" marL="85725" marR="183515" rtl="0" algn="l">
                        <a:lnSpc>
                          <a:spcPct val="100000"/>
                        </a:lnSpc>
                        <a:spcBef>
                          <a:spcPts val="0"/>
                        </a:spcBef>
                        <a:spcAft>
                          <a:spcPts val="0"/>
                        </a:spcAft>
                        <a:buNone/>
                      </a:pPr>
                      <a:r>
                        <a:rPr lang="en-US" sz="800" u="none" cap="none" strike="noStrike">
                          <a:latin typeface="Arial"/>
                          <a:ea typeface="Arial"/>
                          <a:cs typeface="Arial"/>
                          <a:sym typeface="Arial"/>
                        </a:rPr>
                        <a:t>Menghasilkan narasi berupa  artikel / jurnal / karya ilmiah dari  gagasan tersebut.</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r h="914350">
                <a:tc>
                  <a:txBody>
                    <a:bodyPr/>
                    <a:lstStyle/>
                    <a:p>
                      <a:pPr indent="0" lvl="0" marL="85090" marR="232409" rtl="0" algn="l">
                        <a:lnSpc>
                          <a:spcPct val="100000"/>
                        </a:lnSpc>
                        <a:spcBef>
                          <a:spcPts val="0"/>
                        </a:spcBef>
                        <a:spcAft>
                          <a:spcPts val="0"/>
                        </a:spcAft>
                        <a:buNone/>
                      </a:pPr>
                      <a:r>
                        <a:rPr lang="en-US" sz="800" u="none" cap="none" strike="noStrike">
                          <a:latin typeface="Arial"/>
                          <a:ea typeface="Arial"/>
                          <a:cs typeface="Arial"/>
                          <a:sym typeface="Arial"/>
                        </a:rPr>
                        <a:t>Menganalisis dan mengevaluasi  penalaran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186055" rtl="0" algn="l">
                        <a:lnSpc>
                          <a:spcPct val="100000"/>
                        </a:lnSpc>
                        <a:spcBef>
                          <a:spcPts val="0"/>
                        </a:spcBef>
                        <a:spcAft>
                          <a:spcPts val="0"/>
                        </a:spcAft>
                        <a:buNone/>
                      </a:pPr>
                      <a:r>
                        <a:rPr lang="en-US" sz="800" u="none" cap="none" strike="noStrike">
                          <a:latin typeface="Arial"/>
                          <a:ea typeface="Arial"/>
                          <a:cs typeface="Arial"/>
                          <a:sym typeface="Arial"/>
                        </a:rPr>
                        <a:t>Menjelaskan alasan yang relevan  dan akurat dalam penyelesaian  masalah dan pengambilan  keputusan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199390" rtl="0" algn="l">
                        <a:lnSpc>
                          <a:spcPct val="100000"/>
                        </a:lnSpc>
                        <a:spcBef>
                          <a:spcPts val="0"/>
                        </a:spcBef>
                        <a:spcAft>
                          <a:spcPts val="0"/>
                        </a:spcAft>
                        <a:buNone/>
                      </a:pPr>
                      <a:r>
                        <a:rPr lang="en-US" sz="800" u="none" cap="none" strike="noStrike">
                          <a:latin typeface="Arial"/>
                          <a:ea typeface="Arial"/>
                          <a:cs typeface="Arial"/>
                          <a:sym typeface="Arial"/>
                        </a:rPr>
                        <a:t>Membuktikan penalaran dengan  berbagai argumen dalam  mengambil suatu simpulan atau  keputusan.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106045" rtl="0" algn="l">
                        <a:lnSpc>
                          <a:spcPct val="100000"/>
                        </a:lnSpc>
                        <a:spcBef>
                          <a:spcPts val="0"/>
                        </a:spcBef>
                        <a:spcAft>
                          <a:spcPts val="0"/>
                        </a:spcAft>
                        <a:buNone/>
                      </a:pPr>
                      <a:r>
                        <a:rPr lang="en-US" sz="800" u="none" cap="none" strike="noStrike">
                          <a:latin typeface="Arial"/>
                          <a:ea typeface="Arial"/>
                          <a:cs typeface="Arial"/>
                          <a:sym typeface="Arial"/>
                        </a:rPr>
                        <a:t>Menganalisis dan mengevaluasi  penalaran yang digunakannya  dalam menemukan dan mencari  solusi serta mengambil keputusan.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133350" rtl="0" algn="l">
                        <a:lnSpc>
                          <a:spcPct val="100000"/>
                        </a:lnSpc>
                        <a:spcBef>
                          <a:spcPts val="0"/>
                        </a:spcBef>
                        <a:spcAft>
                          <a:spcPts val="0"/>
                        </a:spcAft>
                        <a:buNone/>
                      </a:pPr>
                      <a:r>
                        <a:rPr lang="en-US" sz="800" u="none" cap="none" strike="noStrike">
                          <a:latin typeface="Arial"/>
                          <a:ea typeface="Arial"/>
                          <a:cs typeface="Arial"/>
                          <a:sym typeface="Arial"/>
                        </a:rPr>
                        <a:t>Mengambil keputusan  berdasarkan hasil analisis dan  evaluasi yang telah melalui tahap  uji coba, mendapat umpan balik  dari berbagai ahli, dan melakukan  pengembangan terus menerus.</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r h="1280125">
                <a:tc>
                  <a:txBody>
                    <a:bodyPr/>
                    <a:lstStyle/>
                    <a:p>
                      <a:pPr indent="0" lvl="0" marL="85090" marR="350520" rtl="0" algn="l">
                        <a:lnSpc>
                          <a:spcPct val="100000"/>
                        </a:lnSpc>
                        <a:spcBef>
                          <a:spcPts val="0"/>
                        </a:spcBef>
                        <a:spcAft>
                          <a:spcPts val="0"/>
                        </a:spcAft>
                        <a:buNone/>
                      </a:pPr>
                      <a:r>
                        <a:rPr lang="en-US" sz="800" u="none" cap="none" strike="noStrike">
                          <a:latin typeface="Arial"/>
                          <a:ea typeface="Arial"/>
                          <a:cs typeface="Arial"/>
                          <a:sym typeface="Arial"/>
                        </a:rPr>
                        <a:t>Mereﬂeksi dan mengevaluasi  pemikirannya sendiri</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168910" rtl="0" algn="l">
                        <a:lnSpc>
                          <a:spcPct val="100000"/>
                        </a:lnSpc>
                        <a:spcBef>
                          <a:spcPts val="0"/>
                        </a:spcBef>
                        <a:spcAft>
                          <a:spcPts val="0"/>
                        </a:spcAft>
                        <a:buNone/>
                      </a:pPr>
                      <a:r>
                        <a:rPr lang="en-US" sz="800" u="none" cap="none" strike="noStrike">
                          <a:latin typeface="Arial"/>
                          <a:ea typeface="Arial"/>
                          <a:cs typeface="Arial"/>
                          <a:sym typeface="Arial"/>
                        </a:rPr>
                        <a:t>Memberikan alasan dari hal yang  dipikirkan, serta menyadari  kemungkinan adanya bias pada  pemikirannya sendiri</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195580" rtl="0" algn="l">
                        <a:lnSpc>
                          <a:spcPct val="100000"/>
                        </a:lnSpc>
                        <a:spcBef>
                          <a:spcPts val="0"/>
                        </a:spcBef>
                        <a:spcAft>
                          <a:spcPts val="0"/>
                        </a:spcAft>
                        <a:buNone/>
                      </a:pPr>
                      <a:r>
                        <a:rPr lang="en-US" sz="800" u="none" cap="none" strike="noStrike">
                          <a:latin typeface="Arial"/>
                          <a:ea typeface="Arial"/>
                          <a:cs typeface="Arial"/>
                          <a:sym typeface="Arial"/>
                        </a:rPr>
                        <a:t>Menjelaskan asumsi yang  digunakan, menyadari  kecenderungan dan konsekuensi  bias pada pemikirannya, serta  berusaha mempertimbangkan  perspektif yang berbeda.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284480" rtl="0" algn="l">
                        <a:lnSpc>
                          <a:spcPct val="100000"/>
                        </a:lnSpc>
                        <a:spcBef>
                          <a:spcPts val="0"/>
                        </a:spcBef>
                        <a:spcAft>
                          <a:spcPts val="0"/>
                        </a:spcAft>
                        <a:buNone/>
                      </a:pPr>
                      <a:r>
                        <a:rPr lang="en-US" sz="800" u="none" cap="none" strike="noStrike">
                          <a:latin typeface="Arial"/>
                          <a:ea typeface="Arial"/>
                          <a:cs typeface="Arial"/>
                          <a:sym typeface="Arial"/>
                        </a:rPr>
                        <a:t>Menjelaskan alasan untuk  mendukung pemikirannya dan  memikirkan pandangan yang  mungkin berlawanan dengan  pemikirannya dan mengubah  pemikirannya jika diperlukan.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113029" rtl="0" algn="l">
                        <a:lnSpc>
                          <a:spcPct val="100000"/>
                        </a:lnSpc>
                        <a:spcBef>
                          <a:spcPts val="0"/>
                        </a:spcBef>
                        <a:spcAft>
                          <a:spcPts val="0"/>
                        </a:spcAft>
                        <a:buNone/>
                      </a:pPr>
                      <a:r>
                        <a:rPr lang="en-US" sz="800" u="none" cap="none" strike="noStrike">
                          <a:latin typeface="Arial"/>
                          <a:ea typeface="Arial"/>
                          <a:cs typeface="Arial"/>
                          <a:sym typeface="Arial"/>
                        </a:rPr>
                        <a:t>Menjelaskan alasan disertai data  faktual dari berbagai sumber yang  kredibel untuk mendukung  pemikirannya sekaligus  menganalisis dan menerima  pandangan yang mungkin  berlawanan dengan pemikirannya.  Mengubah pemikirannya jika  diperlukan.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33" name="Shape 733"/>
        <p:cNvGrpSpPr/>
        <p:nvPr/>
      </p:nvGrpSpPr>
      <p:grpSpPr>
        <a:xfrm>
          <a:off x="0" y="0"/>
          <a:ext cx="0" cy="0"/>
          <a:chOff x="0" y="0"/>
          <a:chExt cx="0" cy="0"/>
        </a:xfrm>
      </p:grpSpPr>
      <p:sp>
        <p:nvSpPr>
          <p:cNvPr id="734" name="Google Shape;734;p50"/>
          <p:cNvSpPr/>
          <p:nvPr/>
        </p:nvSpPr>
        <p:spPr>
          <a:xfrm>
            <a:off x="4956590" y="2419495"/>
            <a:ext cx="309880" cy="309880"/>
          </a:xfrm>
          <a:custGeom>
            <a:rect b="b" l="l" r="r" t="t"/>
            <a:pathLst>
              <a:path extrusionOk="0" h="309880" w="309879">
                <a:moveTo>
                  <a:pt x="154799" y="309599"/>
                </a:moveTo>
                <a:lnTo>
                  <a:pt x="105868" y="301708"/>
                </a:lnTo>
                <a:lnTo>
                  <a:pt x="63374" y="279733"/>
                </a:lnTo>
                <a:lnTo>
                  <a:pt x="29865" y="246225"/>
                </a:lnTo>
                <a:lnTo>
                  <a:pt x="7891" y="203730"/>
                </a:lnTo>
                <a:lnTo>
                  <a:pt x="0" y="154799"/>
                </a:lnTo>
                <a:lnTo>
                  <a:pt x="7891" y="105871"/>
                </a:lnTo>
                <a:lnTo>
                  <a:pt x="29865" y="63377"/>
                </a:lnTo>
                <a:lnTo>
                  <a:pt x="63374" y="29867"/>
                </a:lnTo>
                <a:lnTo>
                  <a:pt x="105868" y="7891"/>
                </a:lnTo>
                <a:lnTo>
                  <a:pt x="154799" y="0"/>
                </a:lnTo>
                <a:lnTo>
                  <a:pt x="185137" y="3002"/>
                </a:lnTo>
                <a:lnTo>
                  <a:pt x="240675" y="26008"/>
                </a:lnTo>
                <a:lnTo>
                  <a:pt x="283590" y="68917"/>
                </a:lnTo>
                <a:lnTo>
                  <a:pt x="306598" y="124461"/>
                </a:lnTo>
                <a:lnTo>
                  <a:pt x="309599" y="154799"/>
                </a:lnTo>
                <a:lnTo>
                  <a:pt x="301708" y="203730"/>
                </a:lnTo>
                <a:lnTo>
                  <a:pt x="279733" y="246225"/>
                </a:lnTo>
                <a:lnTo>
                  <a:pt x="246225" y="279733"/>
                </a:lnTo>
                <a:lnTo>
                  <a:pt x="203730" y="301708"/>
                </a:lnTo>
                <a:lnTo>
                  <a:pt x="154799" y="309599"/>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5" name="Google Shape;735;p50"/>
          <p:cNvSpPr/>
          <p:nvPr/>
        </p:nvSpPr>
        <p:spPr>
          <a:xfrm>
            <a:off x="8597532" y="2419495"/>
            <a:ext cx="309880" cy="309880"/>
          </a:xfrm>
          <a:custGeom>
            <a:rect b="b" l="l" r="r" t="t"/>
            <a:pathLst>
              <a:path extrusionOk="0" h="309880" w="309879">
                <a:moveTo>
                  <a:pt x="154799" y="309599"/>
                </a:moveTo>
                <a:lnTo>
                  <a:pt x="105868" y="301708"/>
                </a:lnTo>
                <a:lnTo>
                  <a:pt x="63374" y="279733"/>
                </a:lnTo>
                <a:lnTo>
                  <a:pt x="29865" y="246225"/>
                </a:lnTo>
                <a:lnTo>
                  <a:pt x="7891" y="203730"/>
                </a:lnTo>
                <a:lnTo>
                  <a:pt x="0" y="154799"/>
                </a:lnTo>
                <a:lnTo>
                  <a:pt x="7891" y="105871"/>
                </a:lnTo>
                <a:lnTo>
                  <a:pt x="29865" y="63377"/>
                </a:lnTo>
                <a:lnTo>
                  <a:pt x="63374" y="29867"/>
                </a:lnTo>
                <a:lnTo>
                  <a:pt x="105868" y="7891"/>
                </a:lnTo>
                <a:lnTo>
                  <a:pt x="154799" y="0"/>
                </a:lnTo>
                <a:lnTo>
                  <a:pt x="185137" y="3002"/>
                </a:lnTo>
                <a:lnTo>
                  <a:pt x="240675" y="26008"/>
                </a:lnTo>
                <a:lnTo>
                  <a:pt x="283590" y="68917"/>
                </a:lnTo>
                <a:lnTo>
                  <a:pt x="306598" y="124461"/>
                </a:lnTo>
                <a:lnTo>
                  <a:pt x="309599" y="154799"/>
                </a:lnTo>
                <a:lnTo>
                  <a:pt x="301708" y="203730"/>
                </a:lnTo>
                <a:lnTo>
                  <a:pt x="279733" y="246225"/>
                </a:lnTo>
                <a:lnTo>
                  <a:pt x="246225" y="279733"/>
                </a:lnTo>
                <a:lnTo>
                  <a:pt x="203730" y="301708"/>
                </a:lnTo>
                <a:lnTo>
                  <a:pt x="154799" y="309599"/>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6" name="Google Shape;736;p50"/>
          <p:cNvSpPr/>
          <p:nvPr/>
        </p:nvSpPr>
        <p:spPr>
          <a:xfrm>
            <a:off x="6779386" y="604998"/>
            <a:ext cx="309880" cy="309880"/>
          </a:xfrm>
          <a:custGeom>
            <a:rect b="b" l="l" r="r" t="t"/>
            <a:pathLst>
              <a:path extrusionOk="0" h="309880" w="309879">
                <a:moveTo>
                  <a:pt x="154799" y="309599"/>
                </a:moveTo>
                <a:lnTo>
                  <a:pt x="105868" y="301707"/>
                </a:lnTo>
                <a:lnTo>
                  <a:pt x="63374" y="279731"/>
                </a:lnTo>
                <a:lnTo>
                  <a:pt x="29865" y="246221"/>
                </a:lnTo>
                <a:lnTo>
                  <a:pt x="7891" y="203727"/>
                </a:lnTo>
                <a:lnTo>
                  <a:pt x="0" y="154799"/>
                </a:lnTo>
                <a:lnTo>
                  <a:pt x="7891" y="105871"/>
                </a:lnTo>
                <a:lnTo>
                  <a:pt x="29865" y="63377"/>
                </a:lnTo>
                <a:lnTo>
                  <a:pt x="63374" y="29867"/>
                </a:lnTo>
                <a:lnTo>
                  <a:pt x="105868" y="7891"/>
                </a:lnTo>
                <a:lnTo>
                  <a:pt x="154799" y="0"/>
                </a:lnTo>
                <a:lnTo>
                  <a:pt x="185137" y="3002"/>
                </a:lnTo>
                <a:lnTo>
                  <a:pt x="240675" y="26008"/>
                </a:lnTo>
                <a:lnTo>
                  <a:pt x="283590" y="68916"/>
                </a:lnTo>
                <a:lnTo>
                  <a:pt x="306598" y="124458"/>
                </a:lnTo>
                <a:lnTo>
                  <a:pt x="309599" y="154799"/>
                </a:lnTo>
                <a:lnTo>
                  <a:pt x="301708" y="203727"/>
                </a:lnTo>
                <a:lnTo>
                  <a:pt x="279733" y="246221"/>
                </a:lnTo>
                <a:lnTo>
                  <a:pt x="246225" y="279731"/>
                </a:lnTo>
                <a:lnTo>
                  <a:pt x="203730" y="301707"/>
                </a:lnTo>
                <a:lnTo>
                  <a:pt x="154799" y="309599"/>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7" name="Google Shape;737;p50"/>
          <p:cNvSpPr/>
          <p:nvPr/>
        </p:nvSpPr>
        <p:spPr>
          <a:xfrm>
            <a:off x="6779386" y="4257816"/>
            <a:ext cx="309880" cy="309880"/>
          </a:xfrm>
          <a:custGeom>
            <a:rect b="b" l="l" r="r" t="t"/>
            <a:pathLst>
              <a:path extrusionOk="0" h="309879" w="309879">
                <a:moveTo>
                  <a:pt x="154799" y="309599"/>
                </a:moveTo>
                <a:lnTo>
                  <a:pt x="105868" y="301708"/>
                </a:lnTo>
                <a:lnTo>
                  <a:pt x="63374" y="279733"/>
                </a:lnTo>
                <a:lnTo>
                  <a:pt x="29865" y="246225"/>
                </a:lnTo>
                <a:lnTo>
                  <a:pt x="7891" y="203730"/>
                </a:lnTo>
                <a:lnTo>
                  <a:pt x="0" y="154799"/>
                </a:lnTo>
                <a:lnTo>
                  <a:pt x="7891" y="105868"/>
                </a:lnTo>
                <a:lnTo>
                  <a:pt x="29865" y="63374"/>
                </a:lnTo>
                <a:lnTo>
                  <a:pt x="63374" y="29865"/>
                </a:lnTo>
                <a:lnTo>
                  <a:pt x="105868" y="7891"/>
                </a:lnTo>
                <a:lnTo>
                  <a:pt x="154799" y="0"/>
                </a:lnTo>
                <a:lnTo>
                  <a:pt x="185137" y="3000"/>
                </a:lnTo>
                <a:lnTo>
                  <a:pt x="240675" y="26008"/>
                </a:lnTo>
                <a:lnTo>
                  <a:pt x="283590" y="68923"/>
                </a:lnTo>
                <a:lnTo>
                  <a:pt x="306598" y="124461"/>
                </a:lnTo>
                <a:lnTo>
                  <a:pt x="309599" y="154799"/>
                </a:lnTo>
                <a:lnTo>
                  <a:pt x="301708" y="203730"/>
                </a:lnTo>
                <a:lnTo>
                  <a:pt x="279733" y="246225"/>
                </a:lnTo>
                <a:lnTo>
                  <a:pt x="246225" y="279733"/>
                </a:lnTo>
                <a:lnTo>
                  <a:pt x="203730" y="301708"/>
                </a:lnTo>
                <a:lnTo>
                  <a:pt x="154799" y="309599"/>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8" name="Google Shape;738;p50"/>
          <p:cNvSpPr/>
          <p:nvPr/>
        </p:nvSpPr>
        <p:spPr>
          <a:xfrm>
            <a:off x="5856513" y="4002029"/>
            <a:ext cx="308610" cy="309245"/>
          </a:xfrm>
          <a:custGeom>
            <a:rect b="b" l="l" r="r" t="t"/>
            <a:pathLst>
              <a:path extrusionOk="0" h="309245" w="308610">
                <a:moveTo>
                  <a:pt x="170604" y="308793"/>
                </a:moveTo>
                <a:lnTo>
                  <a:pt x="122765" y="306503"/>
                </a:lnTo>
                <a:lnTo>
                  <a:pt x="76424" y="288786"/>
                </a:lnTo>
                <a:lnTo>
                  <a:pt x="37993" y="257385"/>
                </a:lnTo>
                <a:lnTo>
                  <a:pt x="12208" y="217016"/>
                </a:lnTo>
                <a:lnTo>
                  <a:pt x="0" y="171167"/>
                </a:lnTo>
                <a:lnTo>
                  <a:pt x="2295" y="123328"/>
                </a:lnTo>
                <a:lnTo>
                  <a:pt x="20024" y="76987"/>
                </a:lnTo>
                <a:lnTo>
                  <a:pt x="59961" y="31574"/>
                </a:lnTo>
                <a:lnTo>
                  <a:pt x="114224" y="4912"/>
                </a:lnTo>
                <a:lnTo>
                  <a:pt x="144355" y="0"/>
                </a:lnTo>
                <a:lnTo>
                  <a:pt x="174580" y="1049"/>
                </a:lnTo>
                <a:lnTo>
                  <a:pt x="231823" y="20587"/>
                </a:lnTo>
                <a:lnTo>
                  <a:pt x="270243" y="51976"/>
                </a:lnTo>
                <a:lnTo>
                  <a:pt x="296021" y="92340"/>
                </a:lnTo>
                <a:lnTo>
                  <a:pt x="308230" y="138188"/>
                </a:lnTo>
                <a:lnTo>
                  <a:pt x="305940" y="186033"/>
                </a:lnTo>
                <a:lnTo>
                  <a:pt x="288223" y="232387"/>
                </a:lnTo>
                <a:lnTo>
                  <a:pt x="256822" y="270806"/>
                </a:lnTo>
                <a:lnTo>
                  <a:pt x="216453" y="296584"/>
                </a:lnTo>
                <a:lnTo>
                  <a:pt x="170604" y="308793"/>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39" name="Google Shape;739;p50"/>
          <p:cNvSpPr/>
          <p:nvPr/>
        </p:nvSpPr>
        <p:spPr>
          <a:xfrm>
            <a:off x="7676985" y="848878"/>
            <a:ext cx="308610" cy="309245"/>
          </a:xfrm>
          <a:custGeom>
            <a:rect b="b" l="l" r="r" t="t"/>
            <a:pathLst>
              <a:path extrusionOk="0" h="309244" w="308609">
                <a:moveTo>
                  <a:pt x="170604" y="308792"/>
                </a:moveTo>
                <a:lnTo>
                  <a:pt x="122765" y="306499"/>
                </a:lnTo>
                <a:lnTo>
                  <a:pt x="76424" y="288777"/>
                </a:lnTo>
                <a:lnTo>
                  <a:pt x="37993" y="257381"/>
                </a:lnTo>
                <a:lnTo>
                  <a:pt x="12208" y="217015"/>
                </a:lnTo>
                <a:lnTo>
                  <a:pt x="0" y="171167"/>
                </a:lnTo>
                <a:lnTo>
                  <a:pt x="2295" y="123325"/>
                </a:lnTo>
                <a:lnTo>
                  <a:pt x="20024" y="76977"/>
                </a:lnTo>
                <a:lnTo>
                  <a:pt x="59961" y="31574"/>
                </a:lnTo>
                <a:lnTo>
                  <a:pt x="114224" y="4912"/>
                </a:lnTo>
                <a:lnTo>
                  <a:pt x="144355" y="0"/>
                </a:lnTo>
                <a:lnTo>
                  <a:pt x="174580" y="1050"/>
                </a:lnTo>
                <a:lnTo>
                  <a:pt x="231823" y="20577"/>
                </a:lnTo>
                <a:lnTo>
                  <a:pt x="270243" y="51973"/>
                </a:lnTo>
                <a:lnTo>
                  <a:pt x="296021" y="92339"/>
                </a:lnTo>
                <a:lnTo>
                  <a:pt x="308230" y="138188"/>
                </a:lnTo>
                <a:lnTo>
                  <a:pt x="305940" y="186030"/>
                </a:lnTo>
                <a:lnTo>
                  <a:pt x="288223" y="232377"/>
                </a:lnTo>
                <a:lnTo>
                  <a:pt x="256822" y="270802"/>
                </a:lnTo>
                <a:lnTo>
                  <a:pt x="216453" y="296583"/>
                </a:lnTo>
                <a:lnTo>
                  <a:pt x="170604" y="308792"/>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0" name="Google Shape;740;p50"/>
          <p:cNvSpPr/>
          <p:nvPr/>
        </p:nvSpPr>
        <p:spPr>
          <a:xfrm>
            <a:off x="5196508" y="1516191"/>
            <a:ext cx="308610" cy="309245"/>
          </a:xfrm>
          <a:custGeom>
            <a:rect b="b" l="l" r="r" t="t"/>
            <a:pathLst>
              <a:path extrusionOk="0" h="309244" w="308610">
                <a:moveTo>
                  <a:pt x="170604" y="308791"/>
                </a:moveTo>
                <a:lnTo>
                  <a:pt x="122759" y="306499"/>
                </a:lnTo>
                <a:lnTo>
                  <a:pt x="76406" y="288777"/>
                </a:lnTo>
                <a:lnTo>
                  <a:pt x="37987" y="257381"/>
                </a:lnTo>
                <a:lnTo>
                  <a:pt x="12208" y="217014"/>
                </a:lnTo>
                <a:lnTo>
                  <a:pt x="0" y="171166"/>
                </a:lnTo>
                <a:lnTo>
                  <a:pt x="2289" y="123324"/>
                </a:lnTo>
                <a:lnTo>
                  <a:pt x="20006" y="76977"/>
                </a:lnTo>
                <a:lnTo>
                  <a:pt x="59956" y="31573"/>
                </a:lnTo>
                <a:lnTo>
                  <a:pt x="114231" y="4912"/>
                </a:lnTo>
                <a:lnTo>
                  <a:pt x="144361" y="0"/>
                </a:lnTo>
                <a:lnTo>
                  <a:pt x="174584" y="1050"/>
                </a:lnTo>
                <a:lnTo>
                  <a:pt x="231805" y="20577"/>
                </a:lnTo>
                <a:lnTo>
                  <a:pt x="270237" y="51973"/>
                </a:lnTo>
                <a:lnTo>
                  <a:pt x="296021" y="92339"/>
                </a:lnTo>
                <a:lnTo>
                  <a:pt x="308230" y="138187"/>
                </a:lnTo>
                <a:lnTo>
                  <a:pt x="305934" y="186029"/>
                </a:lnTo>
                <a:lnTo>
                  <a:pt x="288205" y="232377"/>
                </a:lnTo>
                <a:lnTo>
                  <a:pt x="256816" y="270801"/>
                </a:lnTo>
                <a:lnTo>
                  <a:pt x="216453" y="296582"/>
                </a:lnTo>
                <a:lnTo>
                  <a:pt x="170604" y="308791"/>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1" name="Google Shape;741;p50"/>
          <p:cNvSpPr/>
          <p:nvPr/>
        </p:nvSpPr>
        <p:spPr>
          <a:xfrm>
            <a:off x="8359951" y="3342605"/>
            <a:ext cx="308610" cy="309245"/>
          </a:xfrm>
          <a:custGeom>
            <a:rect b="b" l="l" r="r" t="t"/>
            <a:pathLst>
              <a:path extrusionOk="0" h="309245" w="308609">
                <a:moveTo>
                  <a:pt x="170594" y="308786"/>
                </a:moveTo>
                <a:lnTo>
                  <a:pt x="122750" y="306491"/>
                </a:lnTo>
                <a:lnTo>
                  <a:pt x="76406" y="288762"/>
                </a:lnTo>
                <a:lnTo>
                  <a:pt x="37987" y="257372"/>
                </a:lnTo>
                <a:lnTo>
                  <a:pt x="12208" y="217009"/>
                </a:lnTo>
                <a:lnTo>
                  <a:pt x="0" y="171161"/>
                </a:lnTo>
                <a:lnTo>
                  <a:pt x="2289" y="123316"/>
                </a:lnTo>
                <a:lnTo>
                  <a:pt x="20006" y="76962"/>
                </a:lnTo>
                <a:lnTo>
                  <a:pt x="59946" y="31572"/>
                </a:lnTo>
                <a:lnTo>
                  <a:pt x="114231" y="4912"/>
                </a:lnTo>
                <a:lnTo>
                  <a:pt x="144358" y="0"/>
                </a:lnTo>
                <a:lnTo>
                  <a:pt x="174574" y="1047"/>
                </a:lnTo>
                <a:lnTo>
                  <a:pt x="231805" y="20562"/>
                </a:lnTo>
                <a:lnTo>
                  <a:pt x="270227" y="51964"/>
                </a:lnTo>
                <a:lnTo>
                  <a:pt x="296010" y="92333"/>
                </a:lnTo>
                <a:lnTo>
                  <a:pt x="308222" y="138181"/>
                </a:lnTo>
                <a:lnTo>
                  <a:pt x="305932" y="186020"/>
                </a:lnTo>
                <a:lnTo>
                  <a:pt x="288205" y="232362"/>
                </a:lnTo>
                <a:lnTo>
                  <a:pt x="256813" y="270793"/>
                </a:lnTo>
                <a:lnTo>
                  <a:pt x="216445" y="296577"/>
                </a:lnTo>
                <a:lnTo>
                  <a:pt x="170594" y="308786"/>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2" name="Google Shape;742;p50"/>
          <p:cNvSpPr/>
          <p:nvPr/>
        </p:nvSpPr>
        <p:spPr>
          <a:xfrm>
            <a:off x="8360322" y="1533225"/>
            <a:ext cx="307975" cy="308610"/>
          </a:xfrm>
          <a:custGeom>
            <a:rect b="b" l="l" r="r" t="t"/>
            <a:pathLst>
              <a:path extrusionOk="0" h="308610" w="307975">
                <a:moveTo>
                  <a:pt x="143930" y="308448"/>
                </a:moveTo>
                <a:lnTo>
                  <a:pt x="85307" y="292731"/>
                </a:lnTo>
                <a:lnTo>
                  <a:pt x="37606" y="256119"/>
                </a:lnTo>
                <a:lnTo>
                  <a:pt x="2207" y="185005"/>
                </a:lnTo>
                <a:lnTo>
                  <a:pt x="0" y="137205"/>
                </a:lnTo>
                <a:lnTo>
                  <a:pt x="12275" y="91422"/>
                </a:lnTo>
                <a:lnTo>
                  <a:pt x="38099" y="51137"/>
                </a:lnTo>
                <a:lnTo>
                  <a:pt x="76535" y="19836"/>
                </a:lnTo>
                <a:lnTo>
                  <a:pt x="122862" y="2209"/>
                </a:lnTo>
                <a:lnTo>
                  <a:pt x="170661" y="0"/>
                </a:lnTo>
                <a:lnTo>
                  <a:pt x="216445" y="12273"/>
                </a:lnTo>
                <a:lnTo>
                  <a:pt x="256732" y="38097"/>
                </a:lnTo>
                <a:lnTo>
                  <a:pt x="288035" y="76536"/>
                </a:lnTo>
                <a:lnTo>
                  <a:pt x="305663" y="122868"/>
                </a:lnTo>
                <a:lnTo>
                  <a:pt x="307871" y="170668"/>
                </a:lnTo>
                <a:lnTo>
                  <a:pt x="295595" y="216452"/>
                </a:lnTo>
                <a:lnTo>
                  <a:pt x="269771" y="256736"/>
                </a:lnTo>
                <a:lnTo>
                  <a:pt x="231335" y="288036"/>
                </a:lnTo>
                <a:lnTo>
                  <a:pt x="174123" y="307448"/>
                </a:lnTo>
                <a:lnTo>
                  <a:pt x="143930" y="308448"/>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3" name="Google Shape;743;p50"/>
          <p:cNvSpPr/>
          <p:nvPr/>
        </p:nvSpPr>
        <p:spPr>
          <a:xfrm>
            <a:off x="5207171" y="3353699"/>
            <a:ext cx="307975" cy="308610"/>
          </a:xfrm>
          <a:custGeom>
            <a:rect b="b" l="l" r="r" t="t"/>
            <a:pathLst>
              <a:path extrusionOk="0" h="308610" w="307975">
                <a:moveTo>
                  <a:pt x="143937" y="308447"/>
                </a:moveTo>
                <a:lnTo>
                  <a:pt x="85314" y="292725"/>
                </a:lnTo>
                <a:lnTo>
                  <a:pt x="37613" y="256116"/>
                </a:lnTo>
                <a:lnTo>
                  <a:pt x="2212" y="185006"/>
                </a:lnTo>
                <a:lnTo>
                  <a:pt x="0" y="137206"/>
                </a:lnTo>
                <a:lnTo>
                  <a:pt x="12272" y="91425"/>
                </a:lnTo>
                <a:lnTo>
                  <a:pt x="38097" y="51143"/>
                </a:lnTo>
                <a:lnTo>
                  <a:pt x="76543" y="19843"/>
                </a:lnTo>
                <a:lnTo>
                  <a:pt x="122870" y="2212"/>
                </a:lnTo>
                <a:lnTo>
                  <a:pt x="170668" y="0"/>
                </a:lnTo>
                <a:lnTo>
                  <a:pt x="216453" y="12272"/>
                </a:lnTo>
                <a:lnTo>
                  <a:pt x="256739" y="38097"/>
                </a:lnTo>
                <a:lnTo>
                  <a:pt x="288042" y="76543"/>
                </a:lnTo>
                <a:lnTo>
                  <a:pt x="305670" y="122870"/>
                </a:lnTo>
                <a:lnTo>
                  <a:pt x="307878" y="170668"/>
                </a:lnTo>
                <a:lnTo>
                  <a:pt x="295602" y="216453"/>
                </a:lnTo>
                <a:lnTo>
                  <a:pt x="269778" y="256739"/>
                </a:lnTo>
                <a:lnTo>
                  <a:pt x="231342" y="288042"/>
                </a:lnTo>
                <a:lnTo>
                  <a:pt x="174130" y="307448"/>
                </a:lnTo>
                <a:lnTo>
                  <a:pt x="143937" y="308447"/>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4" name="Google Shape;744;p50"/>
          <p:cNvSpPr/>
          <p:nvPr/>
        </p:nvSpPr>
        <p:spPr>
          <a:xfrm>
            <a:off x="7688974" y="4016023"/>
            <a:ext cx="307975" cy="308610"/>
          </a:xfrm>
          <a:custGeom>
            <a:rect b="b" l="l" r="r" t="t"/>
            <a:pathLst>
              <a:path extrusionOk="0" h="308610" w="307975">
                <a:moveTo>
                  <a:pt x="143944" y="308447"/>
                </a:moveTo>
                <a:lnTo>
                  <a:pt x="85317" y="292735"/>
                </a:lnTo>
                <a:lnTo>
                  <a:pt x="37607" y="256119"/>
                </a:lnTo>
                <a:lnTo>
                  <a:pt x="2207" y="185006"/>
                </a:lnTo>
                <a:lnTo>
                  <a:pt x="0" y="137206"/>
                </a:lnTo>
                <a:lnTo>
                  <a:pt x="12275" y="91425"/>
                </a:lnTo>
                <a:lnTo>
                  <a:pt x="38099" y="51143"/>
                </a:lnTo>
                <a:lnTo>
                  <a:pt x="76535" y="19843"/>
                </a:lnTo>
                <a:lnTo>
                  <a:pt x="122872" y="2212"/>
                </a:lnTo>
                <a:lnTo>
                  <a:pt x="170672" y="0"/>
                </a:lnTo>
                <a:lnTo>
                  <a:pt x="216453" y="12272"/>
                </a:lnTo>
                <a:lnTo>
                  <a:pt x="256734" y="38097"/>
                </a:lnTo>
                <a:lnTo>
                  <a:pt x="288035" y="76543"/>
                </a:lnTo>
                <a:lnTo>
                  <a:pt x="305665" y="122870"/>
                </a:lnTo>
                <a:lnTo>
                  <a:pt x="307878" y="170668"/>
                </a:lnTo>
                <a:lnTo>
                  <a:pt x="295606" y="216453"/>
                </a:lnTo>
                <a:lnTo>
                  <a:pt x="269781" y="256739"/>
                </a:lnTo>
                <a:lnTo>
                  <a:pt x="231335" y="288042"/>
                </a:lnTo>
                <a:lnTo>
                  <a:pt x="174135" y="307448"/>
                </a:lnTo>
                <a:lnTo>
                  <a:pt x="143944" y="308447"/>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5" name="Google Shape;745;p50"/>
          <p:cNvSpPr/>
          <p:nvPr/>
        </p:nvSpPr>
        <p:spPr>
          <a:xfrm>
            <a:off x="5862570" y="852589"/>
            <a:ext cx="307975" cy="308610"/>
          </a:xfrm>
          <a:custGeom>
            <a:rect b="b" l="l" r="r" t="t"/>
            <a:pathLst>
              <a:path extrusionOk="0" h="308609" w="307975">
                <a:moveTo>
                  <a:pt x="143937" y="308449"/>
                </a:moveTo>
                <a:lnTo>
                  <a:pt x="85314" y="292732"/>
                </a:lnTo>
                <a:lnTo>
                  <a:pt x="37613" y="256120"/>
                </a:lnTo>
                <a:lnTo>
                  <a:pt x="2212" y="185005"/>
                </a:lnTo>
                <a:lnTo>
                  <a:pt x="0" y="137206"/>
                </a:lnTo>
                <a:lnTo>
                  <a:pt x="12272" y="91423"/>
                </a:lnTo>
                <a:lnTo>
                  <a:pt x="38097" y="51139"/>
                </a:lnTo>
                <a:lnTo>
                  <a:pt x="76543" y="19838"/>
                </a:lnTo>
                <a:lnTo>
                  <a:pt x="122870" y="2210"/>
                </a:lnTo>
                <a:lnTo>
                  <a:pt x="170668" y="0"/>
                </a:lnTo>
                <a:lnTo>
                  <a:pt x="216453" y="12273"/>
                </a:lnTo>
                <a:lnTo>
                  <a:pt x="256739" y="38097"/>
                </a:lnTo>
                <a:lnTo>
                  <a:pt x="288042" y="76538"/>
                </a:lnTo>
                <a:lnTo>
                  <a:pt x="305670" y="122870"/>
                </a:lnTo>
                <a:lnTo>
                  <a:pt x="307878" y="170669"/>
                </a:lnTo>
                <a:lnTo>
                  <a:pt x="295602" y="216453"/>
                </a:lnTo>
                <a:lnTo>
                  <a:pt x="269778" y="256736"/>
                </a:lnTo>
                <a:lnTo>
                  <a:pt x="231342" y="288037"/>
                </a:lnTo>
                <a:lnTo>
                  <a:pt x="174130" y="307450"/>
                </a:lnTo>
                <a:lnTo>
                  <a:pt x="143937" y="308449"/>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6" name="Google Shape;746;p50"/>
          <p:cNvSpPr/>
          <p:nvPr/>
        </p:nvSpPr>
        <p:spPr>
          <a:xfrm>
            <a:off x="5425689" y="2434607"/>
            <a:ext cx="309880" cy="309880"/>
          </a:xfrm>
          <a:custGeom>
            <a:rect b="b" l="l" r="r" t="t"/>
            <a:pathLst>
              <a:path extrusionOk="0" h="309880" w="309879">
                <a:moveTo>
                  <a:pt x="154799" y="309611"/>
                </a:moveTo>
                <a:lnTo>
                  <a:pt x="105868" y="301718"/>
                </a:lnTo>
                <a:lnTo>
                  <a:pt x="63374" y="279739"/>
                </a:lnTo>
                <a:lnTo>
                  <a:pt x="29865" y="246226"/>
                </a:lnTo>
                <a:lnTo>
                  <a:pt x="7891" y="203733"/>
                </a:lnTo>
                <a:lnTo>
                  <a:pt x="0" y="154812"/>
                </a:lnTo>
                <a:lnTo>
                  <a:pt x="7891" y="105879"/>
                </a:lnTo>
                <a:lnTo>
                  <a:pt x="29865" y="63382"/>
                </a:lnTo>
                <a:lnTo>
                  <a:pt x="63374" y="29869"/>
                </a:lnTo>
                <a:lnTo>
                  <a:pt x="105868" y="7892"/>
                </a:lnTo>
                <a:lnTo>
                  <a:pt x="154799" y="0"/>
                </a:lnTo>
                <a:lnTo>
                  <a:pt x="185137" y="3002"/>
                </a:lnTo>
                <a:lnTo>
                  <a:pt x="240675" y="26008"/>
                </a:lnTo>
                <a:lnTo>
                  <a:pt x="283590" y="68912"/>
                </a:lnTo>
                <a:lnTo>
                  <a:pt x="306598" y="124459"/>
                </a:lnTo>
                <a:lnTo>
                  <a:pt x="309599" y="154812"/>
                </a:lnTo>
                <a:lnTo>
                  <a:pt x="301708" y="203733"/>
                </a:lnTo>
                <a:lnTo>
                  <a:pt x="279733" y="246226"/>
                </a:lnTo>
                <a:lnTo>
                  <a:pt x="246225" y="279739"/>
                </a:lnTo>
                <a:lnTo>
                  <a:pt x="203730" y="301718"/>
                </a:lnTo>
                <a:lnTo>
                  <a:pt x="154799" y="309611"/>
                </a:lnTo>
                <a:close/>
              </a:path>
            </a:pathLst>
          </a:custGeom>
          <a:solidFill>
            <a:srgbClr val="A1FF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7" name="Google Shape;747;p50"/>
          <p:cNvSpPr/>
          <p:nvPr/>
        </p:nvSpPr>
        <p:spPr>
          <a:xfrm>
            <a:off x="8042909" y="2437270"/>
            <a:ext cx="309880" cy="309880"/>
          </a:xfrm>
          <a:custGeom>
            <a:rect b="b" l="l" r="r" t="t"/>
            <a:pathLst>
              <a:path extrusionOk="0" h="309880" w="309879">
                <a:moveTo>
                  <a:pt x="154799" y="309599"/>
                </a:moveTo>
                <a:lnTo>
                  <a:pt x="105868" y="301708"/>
                </a:lnTo>
                <a:lnTo>
                  <a:pt x="63374" y="279733"/>
                </a:lnTo>
                <a:lnTo>
                  <a:pt x="29865" y="246225"/>
                </a:lnTo>
                <a:lnTo>
                  <a:pt x="7891" y="203730"/>
                </a:lnTo>
                <a:lnTo>
                  <a:pt x="0" y="154799"/>
                </a:lnTo>
                <a:lnTo>
                  <a:pt x="7891" y="105868"/>
                </a:lnTo>
                <a:lnTo>
                  <a:pt x="29865" y="63374"/>
                </a:lnTo>
                <a:lnTo>
                  <a:pt x="63374" y="29865"/>
                </a:lnTo>
                <a:lnTo>
                  <a:pt x="105868" y="7891"/>
                </a:lnTo>
                <a:lnTo>
                  <a:pt x="154799" y="0"/>
                </a:lnTo>
                <a:lnTo>
                  <a:pt x="185137" y="3002"/>
                </a:lnTo>
                <a:lnTo>
                  <a:pt x="240675" y="26008"/>
                </a:lnTo>
                <a:lnTo>
                  <a:pt x="283590" y="68919"/>
                </a:lnTo>
                <a:lnTo>
                  <a:pt x="306598" y="124461"/>
                </a:lnTo>
                <a:lnTo>
                  <a:pt x="309599" y="154799"/>
                </a:lnTo>
                <a:lnTo>
                  <a:pt x="301708" y="203730"/>
                </a:lnTo>
                <a:lnTo>
                  <a:pt x="279733" y="246225"/>
                </a:lnTo>
                <a:lnTo>
                  <a:pt x="246225" y="279733"/>
                </a:lnTo>
                <a:lnTo>
                  <a:pt x="203730" y="301708"/>
                </a:lnTo>
                <a:lnTo>
                  <a:pt x="154799" y="309599"/>
                </a:lnTo>
                <a:close/>
              </a:path>
            </a:pathLst>
          </a:custGeom>
          <a:solidFill>
            <a:srgbClr val="A1FF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8" name="Google Shape;748;p50"/>
          <p:cNvSpPr/>
          <p:nvPr/>
        </p:nvSpPr>
        <p:spPr>
          <a:xfrm>
            <a:off x="6779386" y="1062197"/>
            <a:ext cx="309880" cy="309880"/>
          </a:xfrm>
          <a:custGeom>
            <a:rect b="b" l="l" r="r" t="t"/>
            <a:pathLst>
              <a:path extrusionOk="0" h="309880" w="309879">
                <a:moveTo>
                  <a:pt x="154799" y="309599"/>
                </a:moveTo>
                <a:lnTo>
                  <a:pt x="105868" y="301707"/>
                </a:lnTo>
                <a:lnTo>
                  <a:pt x="63374" y="279731"/>
                </a:lnTo>
                <a:lnTo>
                  <a:pt x="29865" y="246221"/>
                </a:lnTo>
                <a:lnTo>
                  <a:pt x="7891" y="203727"/>
                </a:lnTo>
                <a:lnTo>
                  <a:pt x="0" y="154799"/>
                </a:lnTo>
                <a:lnTo>
                  <a:pt x="7891" y="105871"/>
                </a:lnTo>
                <a:lnTo>
                  <a:pt x="29865" y="63377"/>
                </a:lnTo>
                <a:lnTo>
                  <a:pt x="63374" y="29867"/>
                </a:lnTo>
                <a:lnTo>
                  <a:pt x="105868" y="7891"/>
                </a:lnTo>
                <a:lnTo>
                  <a:pt x="154799" y="0"/>
                </a:lnTo>
                <a:lnTo>
                  <a:pt x="185137" y="3002"/>
                </a:lnTo>
                <a:lnTo>
                  <a:pt x="240675" y="26008"/>
                </a:lnTo>
                <a:lnTo>
                  <a:pt x="283590" y="68916"/>
                </a:lnTo>
                <a:lnTo>
                  <a:pt x="306598" y="124458"/>
                </a:lnTo>
                <a:lnTo>
                  <a:pt x="309599" y="154799"/>
                </a:lnTo>
                <a:lnTo>
                  <a:pt x="301708" y="203727"/>
                </a:lnTo>
                <a:lnTo>
                  <a:pt x="279733" y="246221"/>
                </a:lnTo>
                <a:lnTo>
                  <a:pt x="246225" y="279731"/>
                </a:lnTo>
                <a:lnTo>
                  <a:pt x="203730" y="301707"/>
                </a:lnTo>
                <a:lnTo>
                  <a:pt x="154799" y="309599"/>
                </a:lnTo>
                <a:close/>
              </a:path>
            </a:pathLst>
          </a:custGeom>
          <a:solidFill>
            <a:srgbClr val="A1FF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49" name="Google Shape;749;p50"/>
          <p:cNvSpPr/>
          <p:nvPr/>
        </p:nvSpPr>
        <p:spPr>
          <a:xfrm>
            <a:off x="6782636" y="3799667"/>
            <a:ext cx="309880" cy="309880"/>
          </a:xfrm>
          <a:custGeom>
            <a:rect b="b" l="l" r="r" t="t"/>
            <a:pathLst>
              <a:path extrusionOk="0" h="309879" w="309879">
                <a:moveTo>
                  <a:pt x="154799" y="309599"/>
                </a:moveTo>
                <a:lnTo>
                  <a:pt x="105868" y="301708"/>
                </a:lnTo>
                <a:lnTo>
                  <a:pt x="63374" y="279733"/>
                </a:lnTo>
                <a:lnTo>
                  <a:pt x="29865" y="246225"/>
                </a:lnTo>
                <a:lnTo>
                  <a:pt x="7891" y="203730"/>
                </a:lnTo>
                <a:lnTo>
                  <a:pt x="0" y="154799"/>
                </a:lnTo>
                <a:lnTo>
                  <a:pt x="7891" y="105868"/>
                </a:lnTo>
                <a:lnTo>
                  <a:pt x="29865" y="63374"/>
                </a:lnTo>
                <a:lnTo>
                  <a:pt x="63374" y="29865"/>
                </a:lnTo>
                <a:lnTo>
                  <a:pt x="105868" y="7891"/>
                </a:lnTo>
                <a:lnTo>
                  <a:pt x="154799" y="0"/>
                </a:lnTo>
                <a:lnTo>
                  <a:pt x="185137" y="3000"/>
                </a:lnTo>
                <a:lnTo>
                  <a:pt x="240675" y="26008"/>
                </a:lnTo>
                <a:lnTo>
                  <a:pt x="283590" y="68923"/>
                </a:lnTo>
                <a:lnTo>
                  <a:pt x="306598" y="124461"/>
                </a:lnTo>
                <a:lnTo>
                  <a:pt x="309599" y="154799"/>
                </a:lnTo>
                <a:lnTo>
                  <a:pt x="301708" y="203730"/>
                </a:lnTo>
                <a:lnTo>
                  <a:pt x="279733" y="246225"/>
                </a:lnTo>
                <a:lnTo>
                  <a:pt x="246225" y="279733"/>
                </a:lnTo>
                <a:lnTo>
                  <a:pt x="203730" y="301708"/>
                </a:lnTo>
                <a:lnTo>
                  <a:pt x="154799" y="309599"/>
                </a:lnTo>
                <a:close/>
              </a:path>
            </a:pathLst>
          </a:custGeom>
          <a:solidFill>
            <a:srgbClr val="A1FF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0" name="Google Shape;750;p50"/>
          <p:cNvSpPr/>
          <p:nvPr/>
        </p:nvSpPr>
        <p:spPr>
          <a:xfrm>
            <a:off x="6023506" y="3592280"/>
            <a:ext cx="308610" cy="309245"/>
          </a:xfrm>
          <a:custGeom>
            <a:rect b="b" l="l" r="r" t="t"/>
            <a:pathLst>
              <a:path extrusionOk="0" h="309245" w="308610">
                <a:moveTo>
                  <a:pt x="170604" y="308793"/>
                </a:moveTo>
                <a:lnTo>
                  <a:pt x="122759" y="306503"/>
                </a:lnTo>
                <a:lnTo>
                  <a:pt x="76406" y="288786"/>
                </a:lnTo>
                <a:lnTo>
                  <a:pt x="37987" y="257385"/>
                </a:lnTo>
                <a:lnTo>
                  <a:pt x="12208" y="217016"/>
                </a:lnTo>
                <a:lnTo>
                  <a:pt x="0" y="171167"/>
                </a:lnTo>
                <a:lnTo>
                  <a:pt x="2289" y="123328"/>
                </a:lnTo>
                <a:lnTo>
                  <a:pt x="20006" y="76987"/>
                </a:lnTo>
                <a:lnTo>
                  <a:pt x="59946" y="31574"/>
                </a:lnTo>
                <a:lnTo>
                  <a:pt x="114231" y="4912"/>
                </a:lnTo>
                <a:lnTo>
                  <a:pt x="144358" y="0"/>
                </a:lnTo>
                <a:lnTo>
                  <a:pt x="174574" y="1049"/>
                </a:lnTo>
                <a:lnTo>
                  <a:pt x="231805" y="20587"/>
                </a:lnTo>
                <a:lnTo>
                  <a:pt x="270237" y="51976"/>
                </a:lnTo>
                <a:lnTo>
                  <a:pt x="296021" y="92340"/>
                </a:lnTo>
                <a:lnTo>
                  <a:pt x="308230" y="138188"/>
                </a:lnTo>
                <a:lnTo>
                  <a:pt x="305934" y="186033"/>
                </a:lnTo>
                <a:lnTo>
                  <a:pt x="288205" y="232387"/>
                </a:lnTo>
                <a:lnTo>
                  <a:pt x="256816" y="270806"/>
                </a:lnTo>
                <a:lnTo>
                  <a:pt x="216453" y="296584"/>
                </a:lnTo>
                <a:lnTo>
                  <a:pt x="170604" y="308793"/>
                </a:lnTo>
                <a:close/>
              </a:path>
            </a:pathLst>
          </a:custGeom>
          <a:solidFill>
            <a:srgbClr val="A1FF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1" name="Google Shape;751;p50"/>
          <p:cNvSpPr/>
          <p:nvPr/>
        </p:nvSpPr>
        <p:spPr>
          <a:xfrm>
            <a:off x="7541753" y="1222727"/>
            <a:ext cx="308610" cy="309245"/>
          </a:xfrm>
          <a:custGeom>
            <a:rect b="b" l="l" r="r" t="t"/>
            <a:pathLst>
              <a:path extrusionOk="0" h="309244" w="308609">
                <a:moveTo>
                  <a:pt x="170604" y="308792"/>
                </a:moveTo>
                <a:lnTo>
                  <a:pt x="122759" y="306499"/>
                </a:lnTo>
                <a:lnTo>
                  <a:pt x="76406" y="288777"/>
                </a:lnTo>
                <a:lnTo>
                  <a:pt x="37987" y="257381"/>
                </a:lnTo>
                <a:lnTo>
                  <a:pt x="12208" y="217015"/>
                </a:lnTo>
                <a:lnTo>
                  <a:pt x="0" y="171167"/>
                </a:lnTo>
                <a:lnTo>
                  <a:pt x="2289" y="123325"/>
                </a:lnTo>
                <a:lnTo>
                  <a:pt x="20006" y="76977"/>
                </a:lnTo>
                <a:lnTo>
                  <a:pt x="59946" y="31574"/>
                </a:lnTo>
                <a:lnTo>
                  <a:pt x="114231" y="4912"/>
                </a:lnTo>
                <a:lnTo>
                  <a:pt x="144358" y="0"/>
                </a:lnTo>
                <a:lnTo>
                  <a:pt x="174574" y="1050"/>
                </a:lnTo>
                <a:lnTo>
                  <a:pt x="231805" y="20577"/>
                </a:lnTo>
                <a:lnTo>
                  <a:pt x="270237" y="51973"/>
                </a:lnTo>
                <a:lnTo>
                  <a:pt x="296021" y="92339"/>
                </a:lnTo>
                <a:lnTo>
                  <a:pt x="308230" y="138188"/>
                </a:lnTo>
                <a:lnTo>
                  <a:pt x="305934" y="186030"/>
                </a:lnTo>
                <a:lnTo>
                  <a:pt x="288205" y="232377"/>
                </a:lnTo>
                <a:lnTo>
                  <a:pt x="256816" y="270802"/>
                </a:lnTo>
                <a:lnTo>
                  <a:pt x="216453" y="296583"/>
                </a:lnTo>
                <a:lnTo>
                  <a:pt x="170604" y="308792"/>
                </a:lnTo>
                <a:close/>
              </a:path>
            </a:pathLst>
          </a:custGeom>
          <a:solidFill>
            <a:srgbClr val="A1FF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2" name="Google Shape;752;p50"/>
          <p:cNvSpPr/>
          <p:nvPr/>
        </p:nvSpPr>
        <p:spPr>
          <a:xfrm>
            <a:off x="5541782" y="1762966"/>
            <a:ext cx="308610" cy="309245"/>
          </a:xfrm>
          <a:custGeom>
            <a:rect b="b" l="l" r="r" t="t"/>
            <a:pathLst>
              <a:path extrusionOk="0" h="309244" w="308610">
                <a:moveTo>
                  <a:pt x="170604" y="308791"/>
                </a:moveTo>
                <a:lnTo>
                  <a:pt x="122759" y="306499"/>
                </a:lnTo>
                <a:lnTo>
                  <a:pt x="76406" y="288777"/>
                </a:lnTo>
                <a:lnTo>
                  <a:pt x="37987" y="257381"/>
                </a:lnTo>
                <a:lnTo>
                  <a:pt x="12208" y="217014"/>
                </a:lnTo>
                <a:lnTo>
                  <a:pt x="0" y="171166"/>
                </a:lnTo>
                <a:lnTo>
                  <a:pt x="2289" y="123324"/>
                </a:lnTo>
                <a:lnTo>
                  <a:pt x="20006" y="76977"/>
                </a:lnTo>
                <a:lnTo>
                  <a:pt x="59956" y="31573"/>
                </a:lnTo>
                <a:lnTo>
                  <a:pt x="114231" y="4912"/>
                </a:lnTo>
                <a:lnTo>
                  <a:pt x="144361" y="0"/>
                </a:lnTo>
                <a:lnTo>
                  <a:pt x="174584" y="1050"/>
                </a:lnTo>
                <a:lnTo>
                  <a:pt x="231805" y="20577"/>
                </a:lnTo>
                <a:lnTo>
                  <a:pt x="270237" y="51973"/>
                </a:lnTo>
                <a:lnTo>
                  <a:pt x="296021" y="92339"/>
                </a:lnTo>
                <a:lnTo>
                  <a:pt x="308230" y="138187"/>
                </a:lnTo>
                <a:lnTo>
                  <a:pt x="305934" y="186029"/>
                </a:lnTo>
                <a:lnTo>
                  <a:pt x="288205" y="232377"/>
                </a:lnTo>
                <a:lnTo>
                  <a:pt x="256816" y="270801"/>
                </a:lnTo>
                <a:lnTo>
                  <a:pt x="216453" y="296582"/>
                </a:lnTo>
                <a:lnTo>
                  <a:pt x="170604" y="308791"/>
                </a:lnTo>
                <a:close/>
              </a:path>
            </a:pathLst>
          </a:custGeom>
          <a:solidFill>
            <a:srgbClr val="A1FF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3" name="Google Shape;753;p50"/>
          <p:cNvSpPr/>
          <p:nvPr/>
        </p:nvSpPr>
        <p:spPr>
          <a:xfrm>
            <a:off x="7966452" y="3121155"/>
            <a:ext cx="308610" cy="309245"/>
          </a:xfrm>
          <a:custGeom>
            <a:rect b="b" l="l" r="r" t="t"/>
            <a:pathLst>
              <a:path extrusionOk="0" h="309245" w="308609">
                <a:moveTo>
                  <a:pt x="170594" y="308786"/>
                </a:moveTo>
                <a:lnTo>
                  <a:pt x="122750" y="306491"/>
                </a:lnTo>
                <a:lnTo>
                  <a:pt x="76406" y="288762"/>
                </a:lnTo>
                <a:lnTo>
                  <a:pt x="37987" y="257372"/>
                </a:lnTo>
                <a:lnTo>
                  <a:pt x="12208" y="217009"/>
                </a:lnTo>
                <a:lnTo>
                  <a:pt x="0" y="171161"/>
                </a:lnTo>
                <a:lnTo>
                  <a:pt x="2289" y="123316"/>
                </a:lnTo>
                <a:lnTo>
                  <a:pt x="20006" y="76962"/>
                </a:lnTo>
                <a:lnTo>
                  <a:pt x="59946" y="31572"/>
                </a:lnTo>
                <a:lnTo>
                  <a:pt x="114231" y="4912"/>
                </a:lnTo>
                <a:lnTo>
                  <a:pt x="144358" y="0"/>
                </a:lnTo>
                <a:lnTo>
                  <a:pt x="174574" y="1047"/>
                </a:lnTo>
                <a:lnTo>
                  <a:pt x="231805" y="20562"/>
                </a:lnTo>
                <a:lnTo>
                  <a:pt x="270227" y="51964"/>
                </a:lnTo>
                <a:lnTo>
                  <a:pt x="296010" y="92333"/>
                </a:lnTo>
                <a:lnTo>
                  <a:pt x="308222" y="138181"/>
                </a:lnTo>
                <a:lnTo>
                  <a:pt x="305932" y="186020"/>
                </a:lnTo>
                <a:lnTo>
                  <a:pt x="288205" y="232362"/>
                </a:lnTo>
                <a:lnTo>
                  <a:pt x="256813" y="270793"/>
                </a:lnTo>
                <a:lnTo>
                  <a:pt x="216445" y="296577"/>
                </a:lnTo>
                <a:lnTo>
                  <a:pt x="170594" y="308786"/>
                </a:lnTo>
                <a:close/>
              </a:path>
            </a:pathLst>
          </a:custGeom>
          <a:solidFill>
            <a:srgbClr val="A1FF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4" name="Google Shape;754;p50"/>
          <p:cNvSpPr/>
          <p:nvPr/>
        </p:nvSpPr>
        <p:spPr>
          <a:xfrm>
            <a:off x="7966623" y="1763699"/>
            <a:ext cx="307975" cy="308610"/>
          </a:xfrm>
          <a:custGeom>
            <a:rect b="b" l="l" r="r" t="t"/>
            <a:pathLst>
              <a:path extrusionOk="0" h="308610" w="307975">
                <a:moveTo>
                  <a:pt x="143930" y="308448"/>
                </a:moveTo>
                <a:lnTo>
                  <a:pt x="85307" y="292731"/>
                </a:lnTo>
                <a:lnTo>
                  <a:pt x="37606" y="256119"/>
                </a:lnTo>
                <a:lnTo>
                  <a:pt x="2207" y="185005"/>
                </a:lnTo>
                <a:lnTo>
                  <a:pt x="0" y="137205"/>
                </a:lnTo>
                <a:lnTo>
                  <a:pt x="12275" y="91422"/>
                </a:lnTo>
                <a:lnTo>
                  <a:pt x="38099" y="51137"/>
                </a:lnTo>
                <a:lnTo>
                  <a:pt x="76535" y="19836"/>
                </a:lnTo>
                <a:lnTo>
                  <a:pt x="122862" y="2209"/>
                </a:lnTo>
                <a:lnTo>
                  <a:pt x="170661" y="0"/>
                </a:lnTo>
                <a:lnTo>
                  <a:pt x="216445" y="12273"/>
                </a:lnTo>
                <a:lnTo>
                  <a:pt x="256732" y="38097"/>
                </a:lnTo>
                <a:lnTo>
                  <a:pt x="288035" y="76536"/>
                </a:lnTo>
                <a:lnTo>
                  <a:pt x="305663" y="122868"/>
                </a:lnTo>
                <a:lnTo>
                  <a:pt x="307871" y="170668"/>
                </a:lnTo>
                <a:lnTo>
                  <a:pt x="295595" y="216452"/>
                </a:lnTo>
                <a:lnTo>
                  <a:pt x="269771" y="256736"/>
                </a:lnTo>
                <a:lnTo>
                  <a:pt x="231335" y="288036"/>
                </a:lnTo>
                <a:lnTo>
                  <a:pt x="174123" y="307449"/>
                </a:lnTo>
                <a:lnTo>
                  <a:pt x="143930" y="308448"/>
                </a:lnTo>
                <a:close/>
              </a:path>
            </a:pathLst>
          </a:custGeom>
          <a:solidFill>
            <a:srgbClr val="A1FF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5" name="Google Shape;755;p50"/>
          <p:cNvSpPr/>
          <p:nvPr/>
        </p:nvSpPr>
        <p:spPr>
          <a:xfrm>
            <a:off x="5541945" y="3111832"/>
            <a:ext cx="307975" cy="308610"/>
          </a:xfrm>
          <a:custGeom>
            <a:rect b="b" l="l" r="r" t="t"/>
            <a:pathLst>
              <a:path extrusionOk="0" h="308610" w="307975">
                <a:moveTo>
                  <a:pt x="143937" y="308450"/>
                </a:moveTo>
                <a:lnTo>
                  <a:pt x="85314" y="292732"/>
                </a:lnTo>
                <a:lnTo>
                  <a:pt x="37613" y="256122"/>
                </a:lnTo>
                <a:lnTo>
                  <a:pt x="2212" y="185008"/>
                </a:lnTo>
                <a:lnTo>
                  <a:pt x="0" y="137210"/>
                </a:lnTo>
                <a:lnTo>
                  <a:pt x="12272" y="91425"/>
                </a:lnTo>
                <a:lnTo>
                  <a:pt x="38097" y="51139"/>
                </a:lnTo>
                <a:lnTo>
                  <a:pt x="76543" y="19835"/>
                </a:lnTo>
                <a:lnTo>
                  <a:pt x="122870" y="2207"/>
                </a:lnTo>
                <a:lnTo>
                  <a:pt x="170668" y="0"/>
                </a:lnTo>
                <a:lnTo>
                  <a:pt x="216453" y="12275"/>
                </a:lnTo>
                <a:lnTo>
                  <a:pt x="256739" y="38099"/>
                </a:lnTo>
                <a:lnTo>
                  <a:pt x="288042" y="76535"/>
                </a:lnTo>
                <a:lnTo>
                  <a:pt x="305670" y="122872"/>
                </a:lnTo>
                <a:lnTo>
                  <a:pt x="307878" y="170672"/>
                </a:lnTo>
                <a:lnTo>
                  <a:pt x="295602" y="216453"/>
                </a:lnTo>
                <a:lnTo>
                  <a:pt x="269778" y="256734"/>
                </a:lnTo>
                <a:lnTo>
                  <a:pt x="231342" y="288035"/>
                </a:lnTo>
                <a:lnTo>
                  <a:pt x="174130" y="307451"/>
                </a:lnTo>
                <a:lnTo>
                  <a:pt x="143937" y="308450"/>
                </a:lnTo>
                <a:close/>
              </a:path>
            </a:pathLst>
          </a:custGeom>
          <a:solidFill>
            <a:srgbClr val="A1FF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6" name="Google Shape;756;p50"/>
          <p:cNvSpPr/>
          <p:nvPr/>
        </p:nvSpPr>
        <p:spPr>
          <a:xfrm>
            <a:off x="7543317" y="3593024"/>
            <a:ext cx="307975" cy="308610"/>
          </a:xfrm>
          <a:custGeom>
            <a:rect b="b" l="l" r="r" t="t"/>
            <a:pathLst>
              <a:path extrusionOk="0" h="308610" w="307975">
                <a:moveTo>
                  <a:pt x="143937" y="308447"/>
                </a:moveTo>
                <a:lnTo>
                  <a:pt x="85314" y="292735"/>
                </a:lnTo>
                <a:lnTo>
                  <a:pt x="37613" y="256119"/>
                </a:lnTo>
                <a:lnTo>
                  <a:pt x="2212" y="185006"/>
                </a:lnTo>
                <a:lnTo>
                  <a:pt x="0" y="137206"/>
                </a:lnTo>
                <a:lnTo>
                  <a:pt x="12272" y="91425"/>
                </a:lnTo>
                <a:lnTo>
                  <a:pt x="38097" y="51143"/>
                </a:lnTo>
                <a:lnTo>
                  <a:pt x="76543" y="19843"/>
                </a:lnTo>
                <a:lnTo>
                  <a:pt x="122870" y="2212"/>
                </a:lnTo>
                <a:lnTo>
                  <a:pt x="170668" y="0"/>
                </a:lnTo>
                <a:lnTo>
                  <a:pt x="216453" y="12272"/>
                </a:lnTo>
                <a:lnTo>
                  <a:pt x="256739" y="38097"/>
                </a:lnTo>
                <a:lnTo>
                  <a:pt x="288042" y="76543"/>
                </a:lnTo>
                <a:lnTo>
                  <a:pt x="305670" y="122870"/>
                </a:lnTo>
                <a:lnTo>
                  <a:pt x="307878" y="170668"/>
                </a:lnTo>
                <a:lnTo>
                  <a:pt x="295602" y="216453"/>
                </a:lnTo>
                <a:lnTo>
                  <a:pt x="269778" y="256739"/>
                </a:lnTo>
                <a:lnTo>
                  <a:pt x="231342" y="288042"/>
                </a:lnTo>
                <a:lnTo>
                  <a:pt x="174130" y="307448"/>
                </a:lnTo>
                <a:lnTo>
                  <a:pt x="143937" y="308447"/>
                </a:lnTo>
                <a:close/>
              </a:path>
            </a:pathLst>
          </a:custGeom>
          <a:solidFill>
            <a:srgbClr val="A1FF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7" name="Google Shape;757;p50"/>
          <p:cNvSpPr/>
          <p:nvPr/>
        </p:nvSpPr>
        <p:spPr>
          <a:xfrm>
            <a:off x="6136444" y="1223464"/>
            <a:ext cx="307975" cy="308610"/>
          </a:xfrm>
          <a:custGeom>
            <a:rect b="b" l="l" r="r" t="t"/>
            <a:pathLst>
              <a:path extrusionOk="0" h="308609" w="307975">
                <a:moveTo>
                  <a:pt x="143937" y="308449"/>
                </a:moveTo>
                <a:lnTo>
                  <a:pt x="85314" y="292732"/>
                </a:lnTo>
                <a:lnTo>
                  <a:pt x="37613" y="256120"/>
                </a:lnTo>
                <a:lnTo>
                  <a:pt x="2212" y="185005"/>
                </a:lnTo>
                <a:lnTo>
                  <a:pt x="0" y="137206"/>
                </a:lnTo>
                <a:lnTo>
                  <a:pt x="12272" y="91423"/>
                </a:lnTo>
                <a:lnTo>
                  <a:pt x="38097" y="51139"/>
                </a:lnTo>
                <a:lnTo>
                  <a:pt x="76543" y="19838"/>
                </a:lnTo>
                <a:lnTo>
                  <a:pt x="122870" y="2210"/>
                </a:lnTo>
                <a:lnTo>
                  <a:pt x="170668" y="0"/>
                </a:lnTo>
                <a:lnTo>
                  <a:pt x="216453" y="12273"/>
                </a:lnTo>
                <a:lnTo>
                  <a:pt x="256739" y="38097"/>
                </a:lnTo>
                <a:lnTo>
                  <a:pt x="288042" y="76538"/>
                </a:lnTo>
                <a:lnTo>
                  <a:pt x="305670" y="122870"/>
                </a:lnTo>
                <a:lnTo>
                  <a:pt x="307878" y="170669"/>
                </a:lnTo>
                <a:lnTo>
                  <a:pt x="295602" y="216453"/>
                </a:lnTo>
                <a:lnTo>
                  <a:pt x="269778" y="256736"/>
                </a:lnTo>
                <a:lnTo>
                  <a:pt x="231342" y="288037"/>
                </a:lnTo>
                <a:lnTo>
                  <a:pt x="174130" y="307450"/>
                </a:lnTo>
                <a:lnTo>
                  <a:pt x="143937" y="308449"/>
                </a:lnTo>
                <a:close/>
              </a:path>
            </a:pathLst>
          </a:custGeom>
          <a:solidFill>
            <a:srgbClr val="A1FF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58" name="Google Shape;758;p50"/>
          <p:cNvSpPr txBox="1"/>
          <p:nvPr/>
        </p:nvSpPr>
        <p:spPr>
          <a:xfrm>
            <a:off x="332949" y="489669"/>
            <a:ext cx="4090670" cy="414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000">
                <a:latin typeface="Times New Roman"/>
                <a:ea typeface="Times New Roman"/>
                <a:cs typeface="Times New Roman"/>
                <a:sym typeface="Times New Roman"/>
              </a:rPr>
              <a:t>Cara Bermain:</a:t>
            </a:r>
            <a:endParaRPr sz="1000">
              <a:latin typeface="Times New Roman"/>
              <a:ea typeface="Times New Roman"/>
              <a:cs typeface="Times New Roman"/>
              <a:sym typeface="Times New Roman"/>
            </a:endParaRPr>
          </a:p>
          <a:p>
            <a:pPr indent="-323850" lvl="0" marL="469265" marR="82550" rtl="0" algn="l">
              <a:lnSpc>
                <a:spcPct val="100000"/>
              </a:lnSpc>
              <a:spcBef>
                <a:spcPts val="1200"/>
              </a:spcBef>
              <a:spcAft>
                <a:spcPts val="0"/>
              </a:spcAft>
              <a:buSzPts val="1000"/>
              <a:buFont typeface="Arial"/>
              <a:buAutoNum type="arabicPeriod"/>
            </a:pPr>
            <a:r>
              <a:rPr lang="en-US" sz="1000">
                <a:latin typeface="Arial"/>
                <a:ea typeface="Arial"/>
                <a:cs typeface="Arial"/>
                <a:sym typeface="Arial"/>
              </a:rPr>
              <a:t>Bagi peserta didik menjadi dua kelompok besar dengan jumlah  yang sama banyak, jika jumlah peserta didik ganjil maka guru  dapat ikut bermain bersama</a:t>
            </a:r>
            <a:endParaRPr sz="1000">
              <a:latin typeface="Arial"/>
              <a:ea typeface="Arial"/>
              <a:cs typeface="Arial"/>
              <a:sym typeface="Arial"/>
            </a:endParaRPr>
          </a:p>
          <a:p>
            <a:pPr indent="-323850" lvl="0" marL="469265" marR="198755"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Atur posisi peserta didik seperti ilustrasi di samping, dua  lingkaran besar, satu lingkaran dalam dan satu lagi lingkaran  luar</a:t>
            </a:r>
            <a:endParaRPr sz="1000">
              <a:latin typeface="Arial"/>
              <a:ea typeface="Arial"/>
              <a:cs typeface="Arial"/>
              <a:sym typeface="Arial"/>
            </a:endParaRPr>
          </a:p>
          <a:p>
            <a:pPr indent="-323850" lvl="0" marL="469265" marR="173355"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Anggota kelompok lingkaran luar dan lingkaran dalam saling  berhadapan</a:t>
            </a:r>
            <a:endParaRPr sz="1000">
              <a:latin typeface="Arial"/>
              <a:ea typeface="Arial"/>
              <a:cs typeface="Arial"/>
              <a:sym typeface="Arial"/>
            </a:endParaRPr>
          </a:p>
          <a:p>
            <a:pPr indent="-323850" lvl="0" marL="469265" marR="6223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Jika guru menyebut arah kiri atau kanan, maka peserta didik  akan melompat ke arah tersebut satu langkah, sehingga terlihat  dua lingkaran ini akan melompat ke arah yang berbeda karena  saling berhadapan.</a:t>
            </a:r>
            <a:endParaRPr sz="1000">
              <a:latin typeface="Arial"/>
              <a:ea typeface="Arial"/>
              <a:cs typeface="Arial"/>
              <a:sym typeface="Arial"/>
            </a:endParaRPr>
          </a:p>
          <a:p>
            <a:pPr indent="-323850" lvl="0" marL="469265" marR="76835" rtl="0" algn="just">
              <a:lnSpc>
                <a:spcPct val="100000"/>
              </a:lnSpc>
              <a:spcBef>
                <a:spcPts val="0"/>
              </a:spcBef>
              <a:spcAft>
                <a:spcPts val="0"/>
              </a:spcAft>
              <a:buSzPts val="1000"/>
              <a:buFont typeface="Arial"/>
              <a:buAutoNum type="arabicPeriod"/>
            </a:pPr>
            <a:r>
              <a:rPr lang="en-US" sz="1000">
                <a:latin typeface="Arial"/>
                <a:ea typeface="Arial"/>
                <a:cs typeface="Arial"/>
                <a:sym typeface="Arial"/>
              </a:rPr>
              <a:t>Guru boleh menyebutkan arah secara berulang, misal: kiri, kiri,  kanan, kiri. Maka peserta didik akan melompat sebanyak 4 kali  sesuai instruksi.</a:t>
            </a:r>
            <a:endParaRPr sz="1000">
              <a:latin typeface="Arial"/>
              <a:ea typeface="Arial"/>
              <a:cs typeface="Arial"/>
              <a:sym typeface="Arial"/>
            </a:endParaRPr>
          </a:p>
          <a:p>
            <a:pPr indent="-323850" lvl="0" marL="469265" marR="9906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Di akhir lompatan, peserta didik lingkaran luar dan lingkaran  dalam akan berhadapan, kemudian melakukan suit, dan  pemenang akan menceritakan terlebih dahulu hal yang paling  diingat di sepanjang projek, setelah itu yang kalah suit gantian  bercerita</a:t>
            </a:r>
            <a:endParaRPr sz="1000">
              <a:latin typeface="Arial"/>
              <a:ea typeface="Arial"/>
              <a:cs typeface="Arial"/>
              <a:sym typeface="Arial"/>
            </a:endParaRPr>
          </a:p>
          <a:p>
            <a:pPr indent="-323850" lvl="0" marL="469265" marR="13081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Guru memberi waktu sekitar 2 - 3 menit untuk sesama peserta  didik saling bercerita</a:t>
            </a:r>
            <a:endParaRPr sz="1000">
              <a:latin typeface="Arial"/>
              <a:ea typeface="Arial"/>
              <a:cs typeface="Arial"/>
              <a:sym typeface="Arial"/>
            </a:endParaRPr>
          </a:p>
          <a:p>
            <a:pPr indent="-323850" lvl="0" marL="469265" marR="5080" rtl="0" algn="l">
              <a:lnSpc>
                <a:spcPct val="100000"/>
              </a:lnSpc>
              <a:spcBef>
                <a:spcPts val="0"/>
              </a:spcBef>
              <a:spcAft>
                <a:spcPts val="0"/>
              </a:spcAft>
              <a:buSzPts val="1000"/>
              <a:buFont typeface="Arial"/>
              <a:buAutoNum type="arabicPeriod"/>
            </a:pPr>
            <a:r>
              <a:rPr lang="en-US" sz="1000">
                <a:latin typeface="Arial"/>
                <a:ea typeface="Arial"/>
                <a:cs typeface="Arial"/>
                <a:sym typeface="Arial"/>
              </a:rPr>
              <a:t>Permainan dapat diulang tiga hingga lima kali, sehingga seluruh  peserta didik dapat mendengar tiga hingga lima kisah berkesan  milik teman sepanjang projek</a:t>
            </a:r>
            <a:endParaRPr sz="1000">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62" name="Shape 762"/>
        <p:cNvGrpSpPr/>
        <p:nvPr/>
      </p:nvGrpSpPr>
      <p:grpSpPr>
        <a:xfrm>
          <a:off x="0" y="0"/>
          <a:ext cx="0" cy="0"/>
          <a:chOff x="0" y="0"/>
          <a:chExt cx="0" cy="0"/>
        </a:xfrm>
      </p:grpSpPr>
      <p:sp>
        <p:nvSpPr>
          <p:cNvPr id="763" name="Google Shape;763;p51"/>
          <p:cNvSpPr/>
          <p:nvPr/>
        </p:nvSpPr>
        <p:spPr>
          <a:xfrm>
            <a:off x="461974" y="387799"/>
            <a:ext cx="1368425" cy="2586355"/>
          </a:xfrm>
          <a:custGeom>
            <a:rect b="b" l="l" r="r" t="t"/>
            <a:pathLst>
              <a:path extrusionOk="0" h="2586355" w="1368425">
                <a:moveTo>
                  <a:pt x="1368297" y="2585994"/>
                </a:moveTo>
                <a:lnTo>
                  <a:pt x="0" y="2585994"/>
                </a:lnTo>
                <a:lnTo>
                  <a:pt x="0" y="0"/>
                </a:lnTo>
                <a:lnTo>
                  <a:pt x="1368297" y="0"/>
                </a:lnTo>
                <a:lnTo>
                  <a:pt x="1368297" y="2585994"/>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64" name="Google Shape;764;p51"/>
          <p:cNvSpPr txBox="1"/>
          <p:nvPr>
            <p:ph type="title"/>
          </p:nvPr>
        </p:nvSpPr>
        <p:spPr>
          <a:xfrm>
            <a:off x="547698" y="445584"/>
            <a:ext cx="542290" cy="482600"/>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None/>
            </a:pPr>
            <a:r>
              <a:rPr lang="en-US"/>
              <a:t>17.</a:t>
            </a:r>
            <a:endParaRPr/>
          </a:p>
        </p:txBody>
      </p:sp>
      <p:sp>
        <p:nvSpPr>
          <p:cNvPr id="765" name="Google Shape;765;p51"/>
          <p:cNvSpPr txBox="1"/>
          <p:nvPr/>
        </p:nvSpPr>
        <p:spPr>
          <a:xfrm>
            <a:off x="547698" y="908879"/>
            <a:ext cx="1188720" cy="1948814"/>
          </a:xfrm>
          <a:prstGeom prst="rect">
            <a:avLst/>
          </a:prstGeom>
          <a:noFill/>
          <a:ln>
            <a:noFill/>
          </a:ln>
        </p:spPr>
        <p:txBody>
          <a:bodyPr anchorCtr="0" anchor="t" bIns="0" lIns="0" spcFirstLastPara="1" rIns="0" wrap="square" tIns="12700">
            <a:spAutoFit/>
          </a:bodyPr>
          <a:lstStyle/>
          <a:p>
            <a:pPr indent="0" lvl="0" marL="0" marR="32384" rtl="0" algn="l">
              <a:lnSpc>
                <a:spcPct val="100000"/>
              </a:lnSpc>
              <a:spcBef>
                <a:spcPts val="0"/>
              </a:spcBef>
              <a:spcAft>
                <a:spcPts val="0"/>
              </a:spcAft>
              <a:buNone/>
            </a:pPr>
            <a:r>
              <a:rPr b="1" lang="en-US" sz="1800">
                <a:solidFill>
                  <a:srgbClr val="EFEFEF"/>
                </a:solidFill>
                <a:latin typeface="Times New Roman"/>
                <a:ea typeface="Times New Roman"/>
                <a:cs typeface="Times New Roman"/>
                <a:sym typeface="Times New Roman"/>
              </a:rPr>
              <a:t>Cerita  Perjalanan  Aksiku</a:t>
            </a:r>
            <a:endParaRPr sz="1800">
              <a:latin typeface="Times New Roman"/>
              <a:ea typeface="Times New Roman"/>
              <a:cs typeface="Times New Roman"/>
              <a:sym typeface="Times New Roman"/>
            </a:endParaRPr>
          </a:p>
          <a:p>
            <a:pPr indent="0" lvl="0" marL="0" marR="0" rtl="0" algn="l">
              <a:lnSpc>
                <a:spcPct val="100000"/>
              </a:lnSpc>
              <a:spcBef>
                <a:spcPts val="1460"/>
              </a:spcBef>
              <a:spcAft>
                <a:spcPts val="0"/>
              </a:spcAft>
              <a:buNone/>
            </a:pPr>
            <a:r>
              <a:rPr b="1" lang="en-US" sz="1200">
                <a:solidFill>
                  <a:srgbClr val="EFEFEF"/>
                </a:solidFill>
                <a:latin typeface="Times New Roman"/>
                <a:ea typeface="Times New Roman"/>
                <a:cs typeface="Times New Roman"/>
                <a:sym typeface="Times New Roman"/>
              </a:rPr>
              <a:t>Waktu: 90 menit</a:t>
            </a:r>
            <a:endParaRPr sz="1200">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lang="en-US" sz="1200">
                <a:solidFill>
                  <a:srgbClr val="EFEFEF"/>
                </a:solidFill>
                <a:latin typeface="Times New Roman"/>
                <a:ea typeface="Times New Roman"/>
                <a:cs typeface="Times New Roman"/>
                <a:sym typeface="Times New Roman"/>
              </a:rPr>
              <a:t>/ 2 JP</a:t>
            </a:r>
            <a:endParaRPr sz="1200">
              <a:latin typeface="Times New Roman"/>
              <a:ea typeface="Times New Roman"/>
              <a:cs typeface="Times New Roman"/>
              <a:sym typeface="Times New Roman"/>
            </a:endParaRPr>
          </a:p>
          <a:p>
            <a:pPr indent="0" lvl="0" marL="0" marR="325755" rtl="0" algn="l">
              <a:lnSpc>
                <a:spcPct val="100000"/>
              </a:lnSpc>
              <a:spcBef>
                <a:spcPts val="1440"/>
              </a:spcBef>
              <a:spcAft>
                <a:spcPts val="0"/>
              </a:spcAft>
              <a:buNone/>
            </a:pPr>
            <a:r>
              <a:rPr b="1" lang="en-US" sz="1200">
                <a:solidFill>
                  <a:srgbClr val="EFEFEF"/>
                </a:solidFill>
                <a:latin typeface="Times New Roman"/>
                <a:ea typeface="Times New Roman"/>
                <a:cs typeface="Times New Roman"/>
                <a:sym typeface="Times New Roman"/>
              </a:rPr>
              <a:t>Peran Guru:  Fasilitator</a:t>
            </a:r>
            <a:endParaRPr sz="1200">
              <a:latin typeface="Times New Roman"/>
              <a:ea typeface="Times New Roman"/>
              <a:cs typeface="Times New Roman"/>
              <a:sym typeface="Times New Roman"/>
            </a:endParaRPr>
          </a:p>
        </p:txBody>
      </p:sp>
      <p:sp>
        <p:nvSpPr>
          <p:cNvPr id="766" name="Google Shape;766;p51"/>
          <p:cNvSpPr txBox="1"/>
          <p:nvPr/>
        </p:nvSpPr>
        <p:spPr>
          <a:xfrm>
            <a:off x="2065841" y="454727"/>
            <a:ext cx="911225"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latin typeface="Times New Roman"/>
                <a:ea typeface="Times New Roman"/>
                <a:cs typeface="Times New Roman"/>
                <a:sym typeface="Times New Roman"/>
              </a:rPr>
              <a:t>Pelaksanaan</a:t>
            </a:r>
            <a:endParaRPr sz="1200">
              <a:latin typeface="Times New Roman"/>
              <a:ea typeface="Times New Roman"/>
              <a:cs typeface="Times New Roman"/>
              <a:sym typeface="Times New Roman"/>
            </a:endParaRPr>
          </a:p>
        </p:txBody>
      </p:sp>
      <p:sp>
        <p:nvSpPr>
          <p:cNvPr id="767" name="Google Shape;767;p51"/>
          <p:cNvSpPr txBox="1"/>
          <p:nvPr/>
        </p:nvSpPr>
        <p:spPr>
          <a:xfrm>
            <a:off x="2180141" y="820487"/>
            <a:ext cx="4042410" cy="1122680"/>
          </a:xfrm>
          <a:prstGeom prst="rect">
            <a:avLst/>
          </a:prstGeom>
          <a:noFill/>
          <a:ln>
            <a:noFill/>
          </a:ln>
        </p:spPr>
        <p:txBody>
          <a:bodyPr anchorCtr="0" anchor="t" bIns="0" lIns="0" spcFirstLastPara="1" rIns="0" wrap="square" tIns="12700">
            <a:spAutoFit/>
          </a:bodyPr>
          <a:lstStyle/>
          <a:p>
            <a:pPr indent="-342900" lvl="0" marL="354965" marR="66675" rtl="0" algn="just">
              <a:lnSpc>
                <a:spcPct val="100000"/>
              </a:lnSpc>
              <a:spcBef>
                <a:spcPts val="0"/>
              </a:spcBef>
              <a:spcAft>
                <a:spcPts val="0"/>
              </a:spcAft>
              <a:buSzPts val="1200"/>
              <a:buFont typeface="Arial"/>
              <a:buAutoNum type="arabicPeriod"/>
            </a:pPr>
            <a:r>
              <a:rPr lang="en-US" sz="1200">
                <a:latin typeface="Arial"/>
                <a:ea typeface="Arial"/>
                <a:cs typeface="Arial"/>
                <a:sym typeface="Arial"/>
              </a:rPr>
              <a:t>Guru meminta peserta didik untuk memilih beberapa  foto atau video dokumentasi perjalanan satu semester  dari awal hingga akhir</a:t>
            </a:r>
            <a:endParaRPr sz="1200">
              <a:latin typeface="Arial"/>
              <a:ea typeface="Arial"/>
              <a:cs typeface="Arial"/>
              <a:sym typeface="Arial"/>
            </a:endParaRPr>
          </a:p>
          <a:p>
            <a:pPr indent="-342900" lvl="0" marL="354965" marR="5080" rtl="0" algn="l">
              <a:lnSpc>
                <a:spcPct val="100000"/>
              </a:lnSpc>
              <a:spcBef>
                <a:spcPts val="0"/>
              </a:spcBef>
              <a:spcAft>
                <a:spcPts val="0"/>
              </a:spcAft>
              <a:buSzPts val="1200"/>
              <a:buFont typeface="Arial"/>
              <a:buAutoNum type="arabicPeriod"/>
            </a:pPr>
            <a:r>
              <a:rPr lang="en-US" sz="1200">
                <a:latin typeface="Arial"/>
                <a:ea typeface="Arial"/>
                <a:cs typeface="Arial"/>
                <a:sym typeface="Arial"/>
              </a:rPr>
              <a:t>Peserta didik diajak untuk memberikan keterangan  penjelasan dari foto atau video tersebut untuk menjadi  konten di media sosial pribadi milik peserta didik</a:t>
            </a:r>
            <a:endParaRPr sz="1200">
              <a:latin typeface="Arial"/>
              <a:ea typeface="Arial"/>
              <a:cs typeface="Arial"/>
              <a:sym typeface="Arial"/>
            </a:endParaRPr>
          </a:p>
        </p:txBody>
      </p:sp>
      <p:sp>
        <p:nvSpPr>
          <p:cNvPr id="768" name="Google Shape;768;p51"/>
          <p:cNvSpPr txBox="1"/>
          <p:nvPr/>
        </p:nvSpPr>
        <p:spPr>
          <a:xfrm>
            <a:off x="2065841" y="2100644"/>
            <a:ext cx="3854450" cy="939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latin typeface="Times New Roman"/>
                <a:ea typeface="Times New Roman"/>
                <a:cs typeface="Times New Roman"/>
                <a:sym typeface="Times New Roman"/>
              </a:rPr>
              <a:t>Tugas</a:t>
            </a:r>
            <a:endParaRPr sz="1200">
              <a:latin typeface="Times New Roman"/>
              <a:ea typeface="Times New Roman"/>
              <a:cs typeface="Times New Roman"/>
              <a:sym typeface="Times New Roman"/>
            </a:endParaRPr>
          </a:p>
          <a:p>
            <a:pPr indent="0" lvl="0" marL="12700" marR="5080" rtl="0" algn="l">
              <a:lnSpc>
                <a:spcPct val="100000"/>
              </a:lnSpc>
              <a:spcBef>
                <a:spcPts val="1440"/>
              </a:spcBef>
              <a:spcAft>
                <a:spcPts val="0"/>
              </a:spcAft>
              <a:buNone/>
            </a:pPr>
            <a:r>
              <a:rPr lang="en-US" sz="1200">
                <a:latin typeface="Arial"/>
                <a:ea typeface="Arial"/>
                <a:cs typeface="Arial"/>
                <a:sym typeface="Arial"/>
              </a:rPr>
              <a:t>Peserta didik mengunggah foto dan keterangan projek di  media sosial pribadi dengan menambahkan tagar dan  menandai akun media sosial lain yang terkait</a:t>
            </a:r>
            <a:endParaRPr sz="1200">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72" name="Shape 772"/>
        <p:cNvGrpSpPr/>
        <p:nvPr/>
      </p:nvGrpSpPr>
      <p:grpSpPr>
        <a:xfrm>
          <a:off x="0" y="0"/>
          <a:ext cx="0" cy="0"/>
          <a:chOff x="0" y="0"/>
          <a:chExt cx="0" cy="0"/>
        </a:xfrm>
      </p:grpSpPr>
      <p:grpSp>
        <p:nvGrpSpPr>
          <p:cNvPr id="773" name="Google Shape;773;p52"/>
          <p:cNvGrpSpPr/>
          <p:nvPr/>
        </p:nvGrpSpPr>
        <p:grpSpPr>
          <a:xfrm>
            <a:off x="210149" y="211799"/>
            <a:ext cx="8724265" cy="4719955"/>
            <a:chOff x="210149" y="211799"/>
            <a:chExt cx="8724265" cy="4719955"/>
          </a:xfrm>
        </p:grpSpPr>
        <p:sp>
          <p:nvSpPr>
            <p:cNvPr id="774" name="Google Shape;774;p52"/>
            <p:cNvSpPr/>
            <p:nvPr/>
          </p:nvSpPr>
          <p:spPr>
            <a:xfrm>
              <a:off x="210149" y="211799"/>
              <a:ext cx="8724265" cy="4719955"/>
            </a:xfrm>
            <a:custGeom>
              <a:rect b="b" l="l" r="r" t="t"/>
              <a:pathLst>
                <a:path extrusionOk="0" h="4719955" w="8724265">
                  <a:moveTo>
                    <a:pt x="0" y="0"/>
                  </a:moveTo>
                  <a:lnTo>
                    <a:pt x="8723682" y="0"/>
                  </a:lnTo>
                  <a:lnTo>
                    <a:pt x="8723682" y="4719890"/>
                  </a:lnTo>
                  <a:lnTo>
                    <a:pt x="0" y="4719890"/>
                  </a:lnTo>
                  <a:lnTo>
                    <a:pt x="0" y="0"/>
                  </a:lnTo>
                  <a:close/>
                </a:path>
              </a:pathLst>
            </a:custGeom>
            <a:noFill/>
            <a:ln cap="flat" cmpd="sng" w="38075">
              <a:solidFill>
                <a:srgbClr val="1A1A1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75" name="Google Shape;775;p52"/>
            <p:cNvSpPr/>
            <p:nvPr/>
          </p:nvSpPr>
          <p:spPr>
            <a:xfrm>
              <a:off x="2220433" y="454461"/>
              <a:ext cx="3027045" cy="4234815"/>
            </a:xfrm>
            <a:custGeom>
              <a:rect b="b" l="l" r="r" t="t"/>
              <a:pathLst>
                <a:path extrusionOk="0" h="4234815" w="3027045">
                  <a:moveTo>
                    <a:pt x="4749" y="0"/>
                  </a:moveTo>
                  <a:lnTo>
                    <a:pt x="4749" y="4234553"/>
                  </a:lnTo>
                </a:path>
                <a:path extrusionOk="0" h="4234815" w="3027045">
                  <a:moveTo>
                    <a:pt x="3021956" y="0"/>
                  </a:moveTo>
                  <a:lnTo>
                    <a:pt x="3021956" y="4234553"/>
                  </a:lnTo>
                </a:path>
                <a:path extrusionOk="0" h="4234815" w="3027045">
                  <a:moveTo>
                    <a:pt x="0" y="4229828"/>
                  </a:moveTo>
                  <a:lnTo>
                    <a:pt x="3026706" y="4229828"/>
                  </a:lnTo>
                </a:path>
              </a:pathLst>
            </a:custGeom>
            <a:noFill/>
            <a:ln cap="flat" cmpd="sng" w="9525">
              <a:solidFill>
                <a:srgbClr val="9E9E9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776" name="Google Shape;776;p52"/>
          <p:cNvSpPr txBox="1"/>
          <p:nvPr/>
        </p:nvSpPr>
        <p:spPr>
          <a:xfrm>
            <a:off x="2344069" y="3956714"/>
            <a:ext cx="2783205" cy="518795"/>
          </a:xfrm>
          <a:prstGeom prst="rect">
            <a:avLst/>
          </a:prstGeom>
          <a:noFill/>
          <a:ln>
            <a:noFill/>
          </a:ln>
        </p:spPr>
        <p:txBody>
          <a:bodyPr anchorCtr="0" anchor="t" bIns="0" lIns="0" spcFirstLastPara="1" rIns="0" wrap="square" tIns="12700">
            <a:spAutoFit/>
          </a:bodyPr>
          <a:lstStyle/>
          <a:p>
            <a:pPr indent="0" lvl="0" marL="0" marR="0" rtl="0" algn="ctr">
              <a:lnSpc>
                <a:spcPct val="100000"/>
              </a:lnSpc>
              <a:spcBef>
                <a:spcPts val="0"/>
              </a:spcBef>
              <a:spcAft>
                <a:spcPts val="0"/>
              </a:spcAft>
              <a:buNone/>
            </a:pPr>
            <a:r>
              <a:rPr lang="en-US" sz="800">
                <a:latin typeface="Arial"/>
                <a:ea typeface="Arial"/>
                <a:cs typeface="Arial"/>
                <a:sym typeface="Arial"/>
              </a:rPr>
              <a:t>14 April 2021, Desa Budaya Lingga. Kabupaten Karo</a:t>
            </a:r>
            <a:endParaRPr sz="800">
              <a:latin typeface="Arial"/>
              <a:ea typeface="Arial"/>
              <a:cs typeface="Arial"/>
              <a:sym typeface="Arial"/>
            </a:endParaRPr>
          </a:p>
          <a:p>
            <a:pPr indent="0" lvl="0" marL="12065" marR="5080" rtl="0" algn="ctr">
              <a:lnSpc>
                <a:spcPct val="101600"/>
              </a:lnSpc>
              <a:spcBef>
                <a:spcPts val="0"/>
              </a:spcBef>
              <a:spcAft>
                <a:spcPts val="0"/>
              </a:spcAft>
              <a:buNone/>
            </a:pPr>
            <a:r>
              <a:rPr lang="en-US" sz="800">
                <a:latin typeface="Arial"/>
                <a:ea typeface="Arial"/>
                <a:cs typeface="Arial"/>
                <a:sym typeface="Arial"/>
              </a:rPr>
              <a:t>Ini adalah Rumah Siwaluh Jabu yang telah berusia 250 tahun  yang dihuni oleh 8 kepala keluarga yang hidup berdampingan  dalam satu atap. Di rumah ini …</a:t>
            </a:r>
            <a:endParaRPr sz="800">
              <a:latin typeface="Arial"/>
              <a:ea typeface="Arial"/>
              <a:cs typeface="Arial"/>
              <a:sym typeface="Arial"/>
            </a:endParaRPr>
          </a:p>
        </p:txBody>
      </p:sp>
      <p:sp>
        <p:nvSpPr>
          <p:cNvPr id="777" name="Google Shape;777;p52"/>
          <p:cNvSpPr txBox="1"/>
          <p:nvPr/>
        </p:nvSpPr>
        <p:spPr>
          <a:xfrm>
            <a:off x="481999" y="631773"/>
            <a:ext cx="1368425" cy="492759"/>
          </a:xfrm>
          <a:prstGeom prst="rect">
            <a:avLst/>
          </a:prstGeom>
          <a:solidFill>
            <a:srgbClr val="1A9987"/>
          </a:solidFill>
          <a:ln>
            <a:noFill/>
          </a:ln>
        </p:spPr>
        <p:txBody>
          <a:bodyPr anchorCtr="0" anchor="t" bIns="0" lIns="0" spcFirstLastPara="1" rIns="0" wrap="square" tIns="80625">
            <a:spAutoFit/>
          </a:bodyPr>
          <a:lstStyle/>
          <a:p>
            <a:pPr indent="0" lvl="0" marL="85725" marR="248284" rtl="0" algn="l">
              <a:lnSpc>
                <a:spcPct val="100000"/>
              </a:lnSpc>
              <a:spcBef>
                <a:spcPts val="0"/>
              </a:spcBef>
              <a:spcAft>
                <a:spcPts val="0"/>
              </a:spcAft>
              <a:buNone/>
            </a:pPr>
            <a:r>
              <a:rPr b="1" lang="en-US" sz="1000">
                <a:solidFill>
                  <a:srgbClr val="EFEFEF"/>
                </a:solidFill>
                <a:latin typeface="Times New Roman"/>
                <a:ea typeface="Times New Roman"/>
                <a:cs typeface="Times New Roman"/>
                <a:sym typeface="Times New Roman"/>
              </a:rPr>
              <a:t>Contoh konten di  media sosial</a:t>
            </a:r>
            <a:endParaRPr sz="1000">
              <a:latin typeface="Times New Roman"/>
              <a:ea typeface="Times New Roman"/>
              <a:cs typeface="Times New Roman"/>
              <a:sym typeface="Times New Roman"/>
            </a:endParaRPr>
          </a:p>
        </p:txBody>
      </p:sp>
      <p:grpSp>
        <p:nvGrpSpPr>
          <p:cNvPr id="778" name="Google Shape;778;p52"/>
          <p:cNvGrpSpPr/>
          <p:nvPr/>
        </p:nvGrpSpPr>
        <p:grpSpPr>
          <a:xfrm>
            <a:off x="2220433" y="454449"/>
            <a:ext cx="6379825" cy="4240542"/>
            <a:chOff x="2220433" y="454449"/>
            <a:chExt cx="6379825" cy="4240542"/>
          </a:xfrm>
        </p:grpSpPr>
        <p:sp>
          <p:nvSpPr>
            <p:cNvPr id="779" name="Google Shape;779;p52"/>
            <p:cNvSpPr/>
            <p:nvPr/>
          </p:nvSpPr>
          <p:spPr>
            <a:xfrm>
              <a:off x="2220433" y="454449"/>
              <a:ext cx="3026706" cy="343805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80" name="Google Shape;780;p52"/>
            <p:cNvSpPr/>
            <p:nvPr/>
          </p:nvSpPr>
          <p:spPr>
            <a:xfrm>
              <a:off x="5573213" y="454461"/>
              <a:ext cx="3027045" cy="4240530"/>
            </a:xfrm>
            <a:custGeom>
              <a:rect b="b" l="l" r="r" t="t"/>
              <a:pathLst>
                <a:path extrusionOk="0" h="4240530" w="3027045">
                  <a:moveTo>
                    <a:pt x="4749" y="0"/>
                  </a:moveTo>
                  <a:lnTo>
                    <a:pt x="4749" y="4240028"/>
                  </a:lnTo>
                </a:path>
                <a:path extrusionOk="0" h="4240530" w="3027045">
                  <a:moveTo>
                    <a:pt x="3021968" y="0"/>
                  </a:moveTo>
                  <a:lnTo>
                    <a:pt x="3021968" y="4240028"/>
                  </a:lnTo>
                </a:path>
                <a:path extrusionOk="0" h="4240530" w="3027045">
                  <a:moveTo>
                    <a:pt x="0" y="4749"/>
                  </a:moveTo>
                  <a:lnTo>
                    <a:pt x="3026718" y="4749"/>
                  </a:lnTo>
                </a:path>
              </a:pathLst>
            </a:custGeom>
            <a:noFill/>
            <a:ln cap="flat" cmpd="sng" w="9525">
              <a:solidFill>
                <a:srgbClr val="9E9E9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781" name="Google Shape;781;p52"/>
          <p:cNvSpPr txBox="1"/>
          <p:nvPr/>
        </p:nvSpPr>
        <p:spPr>
          <a:xfrm>
            <a:off x="5577963" y="3887742"/>
            <a:ext cx="3017520" cy="802005"/>
          </a:xfrm>
          <a:prstGeom prst="rect">
            <a:avLst/>
          </a:prstGeom>
          <a:noFill/>
          <a:ln cap="flat" cmpd="sng" w="9525">
            <a:solidFill>
              <a:srgbClr val="9E9E9E"/>
            </a:solidFill>
            <a:prstDash val="solid"/>
            <a:round/>
            <a:headEnd len="sm" w="sm" type="none"/>
            <a:tailEnd len="sm" w="sm" type="none"/>
          </a:ln>
        </p:spPr>
        <p:txBody>
          <a:bodyPr anchorCtr="0" anchor="t" bIns="0" lIns="0" spcFirstLastPara="1" rIns="0" wrap="square" tIns="79375">
            <a:spAutoFit/>
          </a:bodyPr>
          <a:lstStyle/>
          <a:p>
            <a:pPr indent="0" lvl="0" marL="134620" marR="123825" rtl="0" algn="ctr">
              <a:lnSpc>
                <a:spcPct val="101600"/>
              </a:lnSpc>
              <a:spcBef>
                <a:spcPts val="0"/>
              </a:spcBef>
              <a:spcAft>
                <a:spcPts val="0"/>
              </a:spcAft>
              <a:buNone/>
            </a:pPr>
            <a:r>
              <a:rPr lang="en-US" sz="800">
                <a:latin typeface="Arial"/>
                <a:ea typeface="Arial"/>
                <a:cs typeface="Arial"/>
                <a:sym typeface="Arial"/>
              </a:rPr>
              <a:t>Ini adalah denah dari Rumah Siwaluh Jabu yang ditempati 8  kepala keluarga, meski tidak dibatasi dinding pada tiap  ruangan, tetapi setiap penempatan keluarga telah ditetapkan  berdasarkan peran dan fungsinya masing-masing, misalnya ...</a:t>
            </a:r>
            <a:endParaRPr sz="800">
              <a:latin typeface="Arial"/>
              <a:ea typeface="Arial"/>
              <a:cs typeface="Arial"/>
              <a:sym typeface="Arial"/>
            </a:endParaRPr>
          </a:p>
        </p:txBody>
      </p:sp>
      <p:sp>
        <p:nvSpPr>
          <p:cNvPr id="782" name="Google Shape;782;p52"/>
          <p:cNvSpPr/>
          <p:nvPr/>
        </p:nvSpPr>
        <p:spPr>
          <a:xfrm>
            <a:off x="5847663" y="938473"/>
            <a:ext cx="2472445" cy="2492319"/>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86" name="Shape 786"/>
        <p:cNvGrpSpPr/>
        <p:nvPr/>
      </p:nvGrpSpPr>
      <p:grpSpPr>
        <a:xfrm>
          <a:off x="0" y="0"/>
          <a:ext cx="0" cy="0"/>
          <a:chOff x="0" y="0"/>
          <a:chExt cx="0" cy="0"/>
        </a:xfrm>
      </p:grpSpPr>
      <p:sp>
        <p:nvSpPr>
          <p:cNvPr id="787" name="Google Shape;787;p53"/>
          <p:cNvSpPr/>
          <p:nvPr/>
        </p:nvSpPr>
        <p:spPr>
          <a:xfrm>
            <a:off x="0" y="0"/>
            <a:ext cx="9144000" cy="5143500"/>
          </a:xfrm>
          <a:custGeom>
            <a:rect b="b" l="l" r="r" t="t"/>
            <a:pathLst>
              <a:path extrusionOk="0" h="5143500" w="9144000">
                <a:moveTo>
                  <a:pt x="9143981" y="5143489"/>
                </a:moveTo>
                <a:lnTo>
                  <a:pt x="0" y="5143489"/>
                </a:lnTo>
                <a:lnTo>
                  <a:pt x="0" y="0"/>
                </a:lnTo>
                <a:lnTo>
                  <a:pt x="9143981" y="0"/>
                </a:lnTo>
                <a:lnTo>
                  <a:pt x="9143981" y="5143489"/>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88" name="Google Shape;788;p53"/>
          <p:cNvSpPr txBox="1"/>
          <p:nvPr/>
        </p:nvSpPr>
        <p:spPr>
          <a:xfrm>
            <a:off x="1214822" y="1360030"/>
            <a:ext cx="6526530" cy="2192655"/>
          </a:xfrm>
          <a:prstGeom prst="rect">
            <a:avLst/>
          </a:prstGeom>
          <a:noFill/>
          <a:ln>
            <a:noFill/>
          </a:ln>
        </p:spPr>
        <p:txBody>
          <a:bodyPr anchorCtr="0" anchor="t" bIns="0" lIns="0" spcFirstLastPara="1" rIns="0" wrap="square" tIns="12700">
            <a:spAutoFit/>
          </a:bodyPr>
          <a:lstStyle/>
          <a:p>
            <a:pPr indent="0" lvl="0" marL="12700" marR="5080" rtl="0" algn="l">
              <a:lnSpc>
                <a:spcPct val="114999"/>
              </a:lnSpc>
              <a:spcBef>
                <a:spcPts val="0"/>
              </a:spcBef>
              <a:spcAft>
                <a:spcPts val="0"/>
              </a:spcAft>
              <a:buNone/>
            </a:pPr>
            <a:r>
              <a:rPr b="1" i="1" lang="en-US" sz="1800">
                <a:solidFill>
                  <a:srgbClr val="EFEFEF"/>
                </a:solidFill>
                <a:latin typeface="Times New Roman"/>
                <a:ea typeface="Times New Roman"/>
                <a:cs typeface="Times New Roman"/>
                <a:sym typeface="Times New Roman"/>
              </a:rPr>
              <a:t>“Budaya itu ada karena dibutuhkan, seorang ahli mengatakan  bahwa budaya itu adalah fungsi survival. Kalau budaya dikatakan  jelek tidak mungkin akan bertahan, jika budaya belum kelihatan  bagusnya maka itu adalah tugas kita karena itu adalah milik kita,  harus lebih positif memandang budaya.”</a:t>
            </a:r>
            <a:endParaRPr sz="1800">
              <a:latin typeface="Times New Roman"/>
              <a:ea typeface="Times New Roman"/>
              <a:cs typeface="Times New Roman"/>
              <a:sym typeface="Times New Roman"/>
            </a:endParaRPr>
          </a:p>
          <a:p>
            <a:pPr indent="0" lvl="0" marL="0" marR="0" rtl="0" algn="l">
              <a:lnSpc>
                <a:spcPct val="100000"/>
              </a:lnSpc>
              <a:spcBef>
                <a:spcPts val="10"/>
              </a:spcBef>
              <a:spcAft>
                <a:spcPts val="0"/>
              </a:spcAft>
              <a:buNone/>
            </a:pPr>
            <a:r>
              <a:t/>
            </a:r>
            <a:endParaRPr sz="2150">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b="1" i="1" lang="en-US" sz="1800">
                <a:solidFill>
                  <a:srgbClr val="EFEFEF"/>
                </a:solidFill>
                <a:latin typeface="Times New Roman"/>
                <a:ea typeface="Times New Roman"/>
                <a:cs typeface="Times New Roman"/>
                <a:sym typeface="Times New Roman"/>
              </a:rPr>
              <a:t>Prof. Dr. phil. Hana Panggabean</a:t>
            </a:r>
            <a:endParaRPr sz="1800">
              <a:latin typeface="Times New Roman"/>
              <a:ea typeface="Times New Roman"/>
              <a:cs typeface="Times New Roman"/>
              <a:sym typeface="Times New Roman"/>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54"/>
          <p:cNvSpPr txBox="1"/>
          <p:nvPr>
            <p:ph type="title"/>
          </p:nvPr>
        </p:nvSpPr>
        <p:spPr>
          <a:xfrm>
            <a:off x="483748" y="218230"/>
            <a:ext cx="1029335"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800">
                <a:solidFill>
                  <a:srgbClr val="000000"/>
                </a:solidFill>
              </a:rPr>
              <a:t>Referensi</a:t>
            </a:r>
            <a:endParaRPr sz="1800"/>
          </a:p>
        </p:txBody>
      </p:sp>
      <p:sp>
        <p:nvSpPr>
          <p:cNvPr id="794" name="Google Shape;794;p54"/>
          <p:cNvSpPr/>
          <p:nvPr/>
        </p:nvSpPr>
        <p:spPr>
          <a:xfrm>
            <a:off x="496443" y="1215440"/>
            <a:ext cx="3853815" cy="457200"/>
          </a:xfrm>
          <a:custGeom>
            <a:rect b="b" l="l" r="r" t="t"/>
            <a:pathLst>
              <a:path extrusionOk="0" h="457200" w="3853815">
                <a:moveTo>
                  <a:pt x="3853802" y="152400"/>
                </a:moveTo>
                <a:lnTo>
                  <a:pt x="3844925" y="152400"/>
                </a:lnTo>
                <a:lnTo>
                  <a:pt x="3844925" y="0"/>
                </a:lnTo>
                <a:lnTo>
                  <a:pt x="0" y="0"/>
                </a:lnTo>
                <a:lnTo>
                  <a:pt x="0" y="152400"/>
                </a:lnTo>
                <a:lnTo>
                  <a:pt x="0" y="304800"/>
                </a:lnTo>
                <a:lnTo>
                  <a:pt x="0" y="457200"/>
                </a:lnTo>
                <a:lnTo>
                  <a:pt x="771347" y="457200"/>
                </a:lnTo>
                <a:lnTo>
                  <a:pt x="771347" y="304800"/>
                </a:lnTo>
                <a:lnTo>
                  <a:pt x="3432962" y="304800"/>
                </a:lnTo>
                <a:lnTo>
                  <a:pt x="3432962" y="152400"/>
                </a:lnTo>
                <a:lnTo>
                  <a:pt x="3464699" y="152400"/>
                </a:lnTo>
                <a:lnTo>
                  <a:pt x="3464699" y="304800"/>
                </a:lnTo>
                <a:lnTo>
                  <a:pt x="3853802" y="304800"/>
                </a:lnTo>
                <a:lnTo>
                  <a:pt x="3853802" y="15240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95" name="Google Shape;795;p54"/>
          <p:cNvSpPr txBox="1"/>
          <p:nvPr/>
        </p:nvSpPr>
        <p:spPr>
          <a:xfrm>
            <a:off x="483748" y="708957"/>
            <a:ext cx="3879850" cy="410337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latin typeface="Arial"/>
                <a:ea typeface="Arial"/>
                <a:cs typeface="Arial"/>
                <a:sym typeface="Arial"/>
              </a:rPr>
              <a:t>I</a:t>
            </a:r>
            <a:r>
              <a:rPr lang="en-US" sz="1000">
                <a:latin typeface="Arial"/>
                <a:ea typeface="Arial"/>
                <a:cs typeface="Arial"/>
                <a:sym typeface="Arial"/>
              </a:rPr>
              <a:t>ceberg model, E.T. Hall, 1990</a:t>
            </a:r>
            <a:endParaRPr sz="1000">
              <a:latin typeface="Arial"/>
              <a:ea typeface="Arial"/>
              <a:cs typeface="Arial"/>
              <a:sym typeface="Arial"/>
            </a:endParaRPr>
          </a:p>
          <a:p>
            <a:pPr indent="31750" lvl="0" marL="12700" marR="12065" rtl="0" algn="l">
              <a:lnSpc>
                <a:spcPct val="100000"/>
              </a:lnSpc>
              <a:spcBef>
                <a:spcPts val="1205"/>
              </a:spcBef>
              <a:spcAft>
                <a:spcPts val="0"/>
              </a:spcAft>
              <a:buNone/>
            </a:pPr>
            <a:r>
              <a:rPr lang="en-US" sz="1000">
                <a:latin typeface="Arial"/>
                <a:ea typeface="Arial"/>
                <a:cs typeface="Arial"/>
                <a:sym typeface="Arial"/>
              </a:rPr>
              <a:t>"Tradisi Sasi, Hukum Adat Jaga Ekosistem Laut" ,  </a:t>
            </a:r>
            <a:r>
              <a:rPr lang="en-US" sz="1000" u="sng">
                <a:solidFill>
                  <a:schemeClr val="hlink"/>
                </a:solidFill>
                <a:latin typeface="Arial"/>
                <a:ea typeface="Arial"/>
                <a:cs typeface="Arial"/>
                <a:sym typeface="Arial"/>
                <a:hlinkClick r:id="rId3"/>
              </a:rPr>
              <a:t>https://katadata.co.id/padjar/berita/6046153e28ccf/tradisi-sasi-hukum</a:t>
            </a:r>
            <a:endParaRPr sz="1000">
              <a:latin typeface="Arial"/>
              <a:ea typeface="Arial"/>
              <a:cs typeface="Arial"/>
              <a:sym typeface="Arial"/>
            </a:endParaRPr>
          </a:p>
          <a:p>
            <a:pPr indent="0" lvl="0" marL="12700" marR="5080" rtl="0" algn="l">
              <a:lnSpc>
                <a:spcPct val="100000"/>
              </a:lnSpc>
              <a:spcBef>
                <a:spcPts val="0"/>
              </a:spcBef>
              <a:spcAft>
                <a:spcPts val="0"/>
              </a:spcAft>
              <a:buNone/>
            </a:pPr>
            <a:r>
              <a:rPr lang="en-US" sz="1000" u="sng">
                <a:solidFill>
                  <a:schemeClr val="hlink"/>
                </a:solidFill>
                <a:latin typeface="Arial"/>
                <a:ea typeface="Arial"/>
                <a:cs typeface="Arial"/>
                <a:sym typeface="Arial"/>
                <a:hlinkClick r:id="rId4"/>
              </a:rPr>
              <a:t>-adat-jaga-ekosistem-laut</a:t>
            </a:r>
            <a:r>
              <a:rPr lang="en-US" sz="1000">
                <a:latin typeface="Arial"/>
                <a:ea typeface="Arial"/>
                <a:cs typeface="Arial"/>
                <a:sym typeface="Arial"/>
              </a:rPr>
              <a:t>. Penulis: Melati Kristina Andriarsi. Editor:  Padjar Iswara</a:t>
            </a:r>
            <a:endParaRPr sz="1000">
              <a:latin typeface="Arial"/>
              <a:ea typeface="Arial"/>
              <a:cs typeface="Arial"/>
              <a:sym typeface="Arial"/>
            </a:endParaRPr>
          </a:p>
          <a:p>
            <a:pPr indent="0" lvl="0" marL="12700" marR="193675" rtl="0" algn="l">
              <a:lnSpc>
                <a:spcPct val="114999"/>
              </a:lnSpc>
              <a:spcBef>
                <a:spcPts val="1019"/>
              </a:spcBef>
              <a:spcAft>
                <a:spcPts val="0"/>
              </a:spcAft>
              <a:buNone/>
            </a:pPr>
            <a:r>
              <a:rPr lang="en-US" sz="1000">
                <a:latin typeface="Arial"/>
                <a:ea typeface="Arial"/>
                <a:cs typeface="Arial"/>
                <a:sym typeface="Arial"/>
              </a:rPr>
              <a:t>Webinar Membangun Karakter Unggul Berbasis Kearifan Budaya  Lokal</a:t>
            </a:r>
            <a:endParaRPr sz="1000">
              <a:latin typeface="Arial"/>
              <a:ea typeface="Arial"/>
              <a:cs typeface="Arial"/>
              <a:sym typeface="Arial"/>
            </a:endParaRPr>
          </a:p>
          <a:p>
            <a:pPr indent="0" lvl="0" marL="12700" marR="0" rtl="0" algn="l">
              <a:lnSpc>
                <a:spcPct val="100000"/>
              </a:lnSpc>
              <a:spcBef>
                <a:spcPts val="180"/>
              </a:spcBef>
              <a:spcAft>
                <a:spcPts val="0"/>
              </a:spcAft>
              <a:buNone/>
            </a:pPr>
            <a:r>
              <a:rPr lang="en-US" sz="1000" u="sng">
                <a:solidFill>
                  <a:schemeClr val="hlink"/>
                </a:solidFill>
                <a:latin typeface="Arial"/>
                <a:ea typeface="Arial"/>
                <a:cs typeface="Arial"/>
                <a:sym typeface="Arial"/>
                <a:hlinkClick r:id="rId5"/>
              </a:rPr>
              <a:t>https://www.youtube.com/watch?v=R1OELt5ckjA&amp;t=2302s</a:t>
            </a:r>
            <a:endParaRPr sz="1000">
              <a:latin typeface="Arial"/>
              <a:ea typeface="Arial"/>
              <a:cs typeface="Arial"/>
              <a:sym typeface="Arial"/>
            </a:endParaRPr>
          </a:p>
          <a:p>
            <a:pPr indent="0" lvl="0" marL="12700" marR="416559" rtl="0" algn="l">
              <a:lnSpc>
                <a:spcPct val="114999"/>
              </a:lnSpc>
              <a:spcBef>
                <a:spcPts val="1019"/>
              </a:spcBef>
              <a:spcAft>
                <a:spcPts val="0"/>
              </a:spcAft>
              <a:buNone/>
            </a:pPr>
            <a:r>
              <a:rPr lang="en-US" sz="1000">
                <a:latin typeface="Arial"/>
                <a:ea typeface="Arial"/>
                <a:cs typeface="Arial"/>
                <a:sym typeface="Arial"/>
              </a:rPr>
              <a:t>Webinar Kearifan Lokal untuk Kelestarian Sumber Daya Laut  </a:t>
            </a:r>
            <a:r>
              <a:rPr lang="en-US" sz="1000" u="sng">
                <a:solidFill>
                  <a:schemeClr val="hlink"/>
                </a:solidFill>
                <a:latin typeface="Arial"/>
                <a:ea typeface="Arial"/>
                <a:cs typeface="Arial"/>
                <a:sym typeface="Arial"/>
                <a:hlinkClick r:id="rId6"/>
              </a:rPr>
              <a:t>https://www.youtube.com/watch?v=rm0ytUgx1Rg&amp;t=4281s</a:t>
            </a:r>
            <a:endParaRPr sz="1000">
              <a:latin typeface="Arial"/>
              <a:ea typeface="Arial"/>
              <a:cs typeface="Arial"/>
              <a:sym typeface="Arial"/>
            </a:endParaRPr>
          </a:p>
          <a:p>
            <a:pPr indent="0" lvl="0" marL="12700" marR="0" rtl="0" algn="l">
              <a:lnSpc>
                <a:spcPct val="100000"/>
              </a:lnSpc>
              <a:spcBef>
                <a:spcPts val="1200"/>
              </a:spcBef>
              <a:spcAft>
                <a:spcPts val="0"/>
              </a:spcAft>
              <a:buNone/>
            </a:pPr>
            <a:r>
              <a:rPr lang="en-US" sz="1000" u="sng">
                <a:solidFill>
                  <a:schemeClr val="hlink"/>
                </a:solidFill>
                <a:latin typeface="Arial"/>
                <a:ea typeface="Arial"/>
                <a:cs typeface="Arial"/>
                <a:sym typeface="Arial"/>
                <a:hlinkClick r:id="rId7"/>
              </a:rPr>
              <a:t>https://www.ideo.com/post/design-thinking-for-educators</a:t>
            </a:r>
            <a:endParaRPr sz="1000">
              <a:latin typeface="Arial"/>
              <a:ea typeface="Arial"/>
              <a:cs typeface="Arial"/>
              <a:sym typeface="Arial"/>
            </a:endParaRPr>
          </a:p>
          <a:p>
            <a:pPr indent="0" lvl="0" marL="12700" marR="81915" rtl="0" algn="l">
              <a:lnSpc>
                <a:spcPct val="100000"/>
              </a:lnSpc>
              <a:spcBef>
                <a:spcPts val="1200"/>
              </a:spcBef>
              <a:spcAft>
                <a:spcPts val="0"/>
              </a:spcAft>
              <a:buNone/>
            </a:pPr>
            <a:r>
              <a:rPr lang="en-US" sz="1000" u="sng">
                <a:solidFill>
                  <a:schemeClr val="hlink"/>
                </a:solidFill>
                <a:latin typeface="Arial"/>
                <a:ea typeface="Arial"/>
                <a:cs typeface="Arial"/>
                <a:sym typeface="Arial"/>
                <a:hlinkClick r:id="rId8"/>
              </a:rPr>
              <a:t>https://thesystemsthinker.com/systems-thinking-what-why-when-w </a:t>
            </a:r>
            <a:r>
              <a:rPr lang="en-US" sz="1000">
                <a:latin typeface="Arial"/>
                <a:ea typeface="Arial"/>
                <a:cs typeface="Arial"/>
                <a:sym typeface="Arial"/>
              </a:rPr>
              <a:t> </a:t>
            </a:r>
            <a:r>
              <a:rPr lang="en-US" sz="1000" u="sng">
                <a:solidFill>
                  <a:schemeClr val="hlink"/>
                </a:solidFill>
                <a:latin typeface="Arial"/>
                <a:ea typeface="Arial"/>
                <a:cs typeface="Arial"/>
                <a:sym typeface="Arial"/>
                <a:hlinkClick r:id="rId9"/>
              </a:rPr>
              <a:t>here-and-how/</a:t>
            </a:r>
            <a:endParaRPr sz="1000">
              <a:latin typeface="Arial"/>
              <a:ea typeface="Arial"/>
              <a:cs typeface="Arial"/>
              <a:sym typeface="Arial"/>
            </a:endParaRPr>
          </a:p>
          <a:p>
            <a:pPr indent="0" lvl="0" marL="12700" marR="28575" rtl="0" algn="l">
              <a:lnSpc>
                <a:spcPct val="114999"/>
              </a:lnSpc>
              <a:spcBef>
                <a:spcPts val="819"/>
              </a:spcBef>
              <a:spcAft>
                <a:spcPts val="0"/>
              </a:spcAft>
              <a:buNone/>
            </a:pPr>
            <a:r>
              <a:rPr lang="en-US" sz="1000" u="sng">
                <a:solidFill>
                  <a:schemeClr val="hlink"/>
                </a:solidFill>
                <a:latin typeface="Arial"/>
                <a:ea typeface="Arial"/>
                <a:cs typeface="Arial"/>
                <a:sym typeface="Arial"/>
                <a:hlinkClick r:id="rId10"/>
              </a:rPr>
              <a:t>http://repository.uin-malang.ac.id/630/1/Naskah%20Budaya%26Identi </a:t>
            </a:r>
            <a:r>
              <a:rPr lang="en-US" sz="1000">
                <a:latin typeface="Arial"/>
                <a:ea typeface="Arial"/>
                <a:cs typeface="Arial"/>
                <a:sym typeface="Arial"/>
              </a:rPr>
              <a:t> </a:t>
            </a:r>
            <a:r>
              <a:rPr lang="en-US" sz="1000" u="sng">
                <a:solidFill>
                  <a:schemeClr val="hlink"/>
                </a:solidFill>
                <a:latin typeface="Arial"/>
                <a:ea typeface="Arial"/>
                <a:cs typeface="Arial"/>
                <a:sym typeface="Arial"/>
                <a:hlinkClick r:id="rId11"/>
              </a:rPr>
              <a:t>tas.pdf</a:t>
            </a:r>
            <a:endParaRPr sz="1000">
              <a:latin typeface="Arial"/>
              <a:ea typeface="Arial"/>
              <a:cs typeface="Arial"/>
              <a:sym typeface="Arial"/>
            </a:endParaRPr>
          </a:p>
          <a:p>
            <a:pPr indent="0" lvl="0" marL="12700" marR="91440" rtl="0" algn="l">
              <a:lnSpc>
                <a:spcPct val="114999"/>
              </a:lnSpc>
              <a:spcBef>
                <a:spcPts val="1000"/>
              </a:spcBef>
              <a:spcAft>
                <a:spcPts val="0"/>
              </a:spcAft>
              <a:buNone/>
            </a:pPr>
            <a:r>
              <a:rPr lang="en-US" sz="1000" u="sng">
                <a:solidFill>
                  <a:schemeClr val="hlink"/>
                </a:solidFill>
                <a:latin typeface="Arial"/>
                <a:ea typeface="Arial"/>
                <a:cs typeface="Arial"/>
                <a:sym typeface="Arial"/>
                <a:hlinkClick r:id="rId12"/>
              </a:rPr>
              <a:t>http://publikasi.data.kemdikbud.go.id/uploadDir/isi_5808B5CD-F78 </a:t>
            </a:r>
            <a:r>
              <a:rPr lang="en-US" sz="1000">
                <a:latin typeface="Arial"/>
                <a:ea typeface="Arial"/>
                <a:cs typeface="Arial"/>
                <a:sym typeface="Arial"/>
              </a:rPr>
              <a:t> </a:t>
            </a:r>
            <a:r>
              <a:rPr lang="en-US" sz="1000" u="sng">
                <a:solidFill>
                  <a:schemeClr val="hlink"/>
                </a:solidFill>
                <a:latin typeface="Arial"/>
                <a:ea typeface="Arial"/>
                <a:cs typeface="Arial"/>
                <a:sym typeface="Arial"/>
                <a:hlinkClick r:id="rId13"/>
              </a:rPr>
              <a:t>A-4A7C-A886-3DB9</a:t>
            </a:r>
            <a:r>
              <a:rPr lang="en-US" sz="1000">
                <a:latin typeface="Arial"/>
                <a:ea typeface="Arial"/>
                <a:cs typeface="Arial"/>
                <a:sym typeface="Arial"/>
              </a:rPr>
              <a:t>S</a:t>
            </a:r>
            <a:endParaRPr sz="1000">
              <a:latin typeface="Arial"/>
              <a:ea typeface="Arial"/>
              <a:cs typeface="Arial"/>
              <a:sym typeface="Arial"/>
            </a:endParaRPr>
          </a:p>
          <a:p>
            <a:pPr indent="0" lvl="0" marL="12700" marR="0" rtl="0" algn="l">
              <a:lnSpc>
                <a:spcPct val="100000"/>
              </a:lnSpc>
              <a:spcBef>
                <a:spcPts val="1180"/>
              </a:spcBef>
              <a:spcAft>
                <a:spcPts val="0"/>
              </a:spcAft>
              <a:buNone/>
            </a:pPr>
            <a:r>
              <a:rPr lang="en-US" sz="1000">
                <a:latin typeface="Arial"/>
                <a:ea typeface="Arial"/>
                <a:cs typeface="Arial"/>
                <a:sym typeface="Arial"/>
              </a:rPr>
              <a:t>Sumber foto: </a:t>
            </a:r>
            <a:r>
              <a:rPr lang="en-US" sz="1000" u="sng">
                <a:solidFill>
                  <a:schemeClr val="hlink"/>
                </a:solidFill>
                <a:latin typeface="Arial"/>
                <a:ea typeface="Arial"/>
                <a:cs typeface="Arial"/>
                <a:sym typeface="Arial"/>
                <a:hlinkClick r:id="rId14"/>
              </a:rPr>
              <a:t>www.unsplash.com </a:t>
            </a:r>
            <a:r>
              <a:rPr lang="en-US" sz="1000">
                <a:latin typeface="Arial"/>
                <a:ea typeface="Arial"/>
                <a:cs typeface="Arial"/>
                <a:sym typeface="Arial"/>
              </a:rPr>
              <a:t>dan </a:t>
            </a:r>
            <a:r>
              <a:rPr lang="en-US" sz="1000" u="sng">
                <a:solidFill>
                  <a:schemeClr val="hlink"/>
                </a:solidFill>
                <a:latin typeface="Arial"/>
                <a:ea typeface="Arial"/>
                <a:cs typeface="Arial"/>
                <a:sym typeface="Arial"/>
                <a:hlinkClick r:id="rId15"/>
              </a:rPr>
              <a:t>www.freepik.com</a:t>
            </a:r>
            <a:endParaRPr sz="1000">
              <a:latin typeface="Arial"/>
              <a:ea typeface="Arial"/>
              <a:cs typeface="Arial"/>
              <a:sym typeface="Arial"/>
            </a:endParaRPr>
          </a:p>
        </p:txBody>
      </p:sp>
      <p:sp>
        <p:nvSpPr>
          <p:cNvPr id="796" name="Google Shape;796;p54"/>
          <p:cNvSpPr/>
          <p:nvPr/>
        </p:nvSpPr>
        <p:spPr>
          <a:xfrm>
            <a:off x="4627490" y="154349"/>
            <a:ext cx="4036060" cy="4789805"/>
          </a:xfrm>
          <a:custGeom>
            <a:rect b="b" l="l" r="r" t="t"/>
            <a:pathLst>
              <a:path extrusionOk="0" h="4789805" w="4036059">
                <a:moveTo>
                  <a:pt x="0" y="0"/>
                </a:moveTo>
                <a:lnTo>
                  <a:pt x="4035891" y="0"/>
                </a:lnTo>
                <a:lnTo>
                  <a:pt x="4035891" y="4789490"/>
                </a:lnTo>
                <a:lnTo>
                  <a:pt x="0" y="4789490"/>
                </a:lnTo>
                <a:lnTo>
                  <a:pt x="0" y="0"/>
                </a:lnTo>
                <a:close/>
              </a:path>
            </a:pathLst>
          </a:custGeom>
          <a:noFill/>
          <a:ln cap="flat" cmpd="sng" w="9525">
            <a:solidFill>
              <a:srgbClr val="B6B6B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97" name="Google Shape;797;p54"/>
          <p:cNvSpPr txBox="1"/>
          <p:nvPr/>
        </p:nvSpPr>
        <p:spPr>
          <a:xfrm>
            <a:off x="4700517" y="199434"/>
            <a:ext cx="3875404" cy="4607560"/>
          </a:xfrm>
          <a:prstGeom prst="rect">
            <a:avLst/>
          </a:prstGeom>
          <a:noFill/>
          <a:ln>
            <a:noFill/>
          </a:ln>
        </p:spPr>
        <p:txBody>
          <a:bodyPr anchorCtr="0" anchor="t" bIns="0" lIns="0" spcFirstLastPara="1" rIns="0" wrap="square" tIns="12700">
            <a:spAutoFit/>
          </a:bodyPr>
          <a:lstStyle/>
          <a:p>
            <a:pPr indent="0" lvl="0" marL="12700" marR="48895" rtl="0" algn="l">
              <a:lnSpc>
                <a:spcPct val="114999"/>
              </a:lnSpc>
              <a:spcBef>
                <a:spcPts val="0"/>
              </a:spcBef>
              <a:spcAft>
                <a:spcPts val="0"/>
              </a:spcAft>
              <a:buNone/>
            </a:pPr>
            <a:r>
              <a:rPr lang="en-US" sz="1000" u="sng">
                <a:solidFill>
                  <a:schemeClr val="hlink"/>
                </a:solidFill>
                <a:latin typeface="Arial"/>
                <a:ea typeface="Arial"/>
                <a:cs typeface="Arial"/>
                <a:sym typeface="Arial"/>
                <a:hlinkClick r:id="rId16"/>
              </a:rPr>
              <a:t>https://journal.unnes.ac.id/nju/index.php/integralistik/article/viewFil </a:t>
            </a:r>
            <a:r>
              <a:rPr lang="en-US" sz="1000">
                <a:latin typeface="Arial"/>
                <a:ea typeface="Arial"/>
                <a:cs typeface="Arial"/>
                <a:sym typeface="Arial"/>
              </a:rPr>
              <a:t> </a:t>
            </a:r>
            <a:r>
              <a:rPr lang="en-US" sz="1000" u="sng">
                <a:solidFill>
                  <a:schemeClr val="hlink"/>
                </a:solidFill>
                <a:latin typeface="Arial"/>
                <a:ea typeface="Arial"/>
                <a:cs typeface="Arial"/>
                <a:sym typeface="Arial"/>
                <a:hlinkClick r:id="rId17"/>
              </a:rPr>
              <a:t>e/13723/7520</a:t>
            </a:r>
            <a:endParaRPr sz="1000">
              <a:latin typeface="Arial"/>
              <a:ea typeface="Arial"/>
              <a:cs typeface="Arial"/>
              <a:sym typeface="Arial"/>
            </a:endParaRPr>
          </a:p>
          <a:p>
            <a:pPr indent="0" lvl="0" marL="12700" marR="601980" rtl="0" algn="l">
              <a:lnSpc>
                <a:spcPct val="198300"/>
              </a:lnSpc>
              <a:spcBef>
                <a:spcPts val="0"/>
              </a:spcBef>
              <a:spcAft>
                <a:spcPts val="0"/>
              </a:spcAft>
              <a:buNone/>
            </a:pPr>
            <a:r>
              <a:rPr lang="en-US" sz="1000" u="sng">
                <a:solidFill>
                  <a:schemeClr val="hlink"/>
                </a:solidFill>
                <a:latin typeface="Arial"/>
                <a:ea typeface="Arial"/>
                <a:cs typeface="Arial"/>
                <a:sym typeface="Arial"/>
                <a:hlinkClick r:id="rId18"/>
              </a:rPr>
              <a:t>http://repository.unair.ac.id/32854/8/32854.pdf </a:t>
            </a:r>
            <a:r>
              <a:rPr lang="en-US" sz="1000">
                <a:latin typeface="Arial"/>
                <a:ea typeface="Arial"/>
                <a:cs typeface="Arial"/>
                <a:sym typeface="Arial"/>
              </a:rPr>
              <a:t> </a:t>
            </a:r>
            <a:r>
              <a:rPr lang="en-US" sz="1000" u="sng">
                <a:solidFill>
                  <a:schemeClr val="hlink"/>
                </a:solidFill>
                <a:latin typeface="Arial"/>
                <a:ea typeface="Arial"/>
                <a:cs typeface="Arial"/>
                <a:sym typeface="Arial"/>
                <a:hlinkClick r:id="rId19"/>
              </a:rPr>
              <a:t>http://etheses.uin-malang.ac.id/1728/6/09410050_Bab_2.pdf</a:t>
            </a:r>
            <a:endParaRPr sz="1000">
              <a:latin typeface="Arial"/>
              <a:ea typeface="Arial"/>
              <a:cs typeface="Arial"/>
              <a:sym typeface="Arial"/>
            </a:endParaRPr>
          </a:p>
          <a:p>
            <a:pPr indent="0" lvl="0" marL="12700" marR="0" rtl="0" algn="l">
              <a:lnSpc>
                <a:spcPct val="100000"/>
              </a:lnSpc>
              <a:spcBef>
                <a:spcPts val="1180"/>
              </a:spcBef>
              <a:spcAft>
                <a:spcPts val="0"/>
              </a:spcAft>
              <a:buNone/>
            </a:pPr>
            <a:r>
              <a:rPr lang="en-US" sz="1000" u="sng">
                <a:solidFill>
                  <a:schemeClr val="hlink"/>
                </a:solidFill>
                <a:latin typeface="Arial"/>
                <a:ea typeface="Arial"/>
                <a:cs typeface="Arial"/>
                <a:sym typeface="Arial"/>
                <a:hlinkClick r:id="rId20"/>
              </a:rPr>
              <a:t>http://repository.unp.ac.id/1241/1/MIKO%20SIREGAR_152_08.pdf</a:t>
            </a:r>
            <a:endParaRPr sz="1000">
              <a:latin typeface="Arial"/>
              <a:ea typeface="Arial"/>
              <a:cs typeface="Arial"/>
              <a:sym typeface="Arial"/>
            </a:endParaRPr>
          </a:p>
          <a:p>
            <a:pPr indent="0" lvl="0" marL="12700" marR="29209" rtl="0" algn="l">
              <a:lnSpc>
                <a:spcPct val="114999"/>
              </a:lnSpc>
              <a:spcBef>
                <a:spcPts val="1000"/>
              </a:spcBef>
              <a:spcAft>
                <a:spcPts val="0"/>
              </a:spcAft>
              <a:buNone/>
            </a:pPr>
            <a:r>
              <a:rPr lang="en-US" sz="1000" u="sng">
                <a:solidFill>
                  <a:schemeClr val="hlink"/>
                </a:solidFill>
                <a:latin typeface="Arial"/>
                <a:ea typeface="Arial"/>
                <a:cs typeface="Arial"/>
                <a:sym typeface="Arial"/>
                <a:hlinkClick r:id="rId21"/>
              </a:rPr>
              <a:t>https://repository.uksw.edu/bitstream/123456789/736/3/D_902008103_ </a:t>
            </a:r>
            <a:r>
              <a:rPr lang="en-US" sz="1000">
                <a:latin typeface="Arial"/>
                <a:ea typeface="Arial"/>
                <a:cs typeface="Arial"/>
                <a:sym typeface="Arial"/>
              </a:rPr>
              <a:t> </a:t>
            </a:r>
            <a:r>
              <a:rPr lang="en-US" sz="1000" u="sng">
                <a:solidFill>
                  <a:schemeClr val="hlink"/>
                </a:solidFill>
                <a:latin typeface="Arial"/>
                <a:ea typeface="Arial"/>
                <a:cs typeface="Arial"/>
                <a:sym typeface="Arial"/>
                <a:hlinkClick r:id="rId22"/>
              </a:rPr>
              <a:t>BAB%20II.pdf</a:t>
            </a:r>
            <a:endParaRPr sz="1000">
              <a:latin typeface="Arial"/>
              <a:ea typeface="Arial"/>
              <a:cs typeface="Arial"/>
              <a:sym typeface="Arial"/>
            </a:endParaRPr>
          </a:p>
          <a:p>
            <a:pPr indent="0" lvl="0" marL="12700" marR="42545" rtl="0" algn="l">
              <a:lnSpc>
                <a:spcPct val="114999"/>
              </a:lnSpc>
              <a:spcBef>
                <a:spcPts val="1000"/>
              </a:spcBef>
              <a:spcAft>
                <a:spcPts val="0"/>
              </a:spcAft>
              <a:buNone/>
            </a:pPr>
            <a:r>
              <a:rPr lang="en-US" sz="1000" u="sng">
                <a:solidFill>
                  <a:schemeClr val="hlink"/>
                </a:solidFill>
                <a:latin typeface="Arial"/>
                <a:ea typeface="Arial"/>
                <a:cs typeface="Arial"/>
                <a:sym typeface="Arial"/>
                <a:hlinkClick r:id="rId23"/>
              </a:rPr>
              <a:t>http://eprints.dinus.ac.id/14516/1/[Materi</a:t>
            </a:r>
            <a:r>
              <a:rPr lang="en-US" sz="1000">
                <a:latin typeface="Arial"/>
                <a:ea typeface="Arial"/>
                <a:cs typeface="Arial"/>
                <a:sym typeface="Arial"/>
              </a:rPr>
              <a:t>]_Bab_04_kebudayaan_dan_  masyarakat.pdf</a:t>
            </a:r>
            <a:endParaRPr sz="1000">
              <a:latin typeface="Arial"/>
              <a:ea typeface="Arial"/>
              <a:cs typeface="Arial"/>
              <a:sym typeface="Arial"/>
            </a:endParaRPr>
          </a:p>
          <a:p>
            <a:pPr indent="0" lvl="0" marL="0" marR="0" rtl="0" algn="l">
              <a:lnSpc>
                <a:spcPct val="100000"/>
              </a:lnSpc>
              <a:spcBef>
                <a:spcPts val="70"/>
              </a:spcBef>
              <a:spcAft>
                <a:spcPts val="0"/>
              </a:spcAft>
              <a:buNone/>
            </a:pPr>
            <a:r>
              <a:t/>
            </a:r>
            <a:endParaRPr sz="1050">
              <a:latin typeface="Arial"/>
              <a:ea typeface="Arial"/>
              <a:cs typeface="Arial"/>
              <a:sym typeface="Arial"/>
            </a:endParaRPr>
          </a:p>
          <a:p>
            <a:pPr indent="0" lvl="0" marL="12700" marR="0" rtl="0" algn="l">
              <a:lnSpc>
                <a:spcPct val="100000"/>
              </a:lnSpc>
              <a:spcBef>
                <a:spcPts val="0"/>
              </a:spcBef>
              <a:spcAft>
                <a:spcPts val="0"/>
              </a:spcAft>
              <a:buNone/>
            </a:pPr>
            <a:r>
              <a:rPr lang="en-US" sz="1000" u="sng">
                <a:solidFill>
                  <a:schemeClr val="hlink"/>
                </a:solidFill>
                <a:latin typeface="Arial"/>
                <a:ea typeface="Arial"/>
                <a:cs typeface="Arial"/>
                <a:sym typeface="Arial"/>
                <a:hlinkClick r:id="rId24"/>
              </a:rPr>
              <a:t>https://www.youtube.com/watch?v=4asJhKcvx_Y</a:t>
            </a:r>
            <a:endParaRPr sz="1000">
              <a:latin typeface="Arial"/>
              <a:ea typeface="Arial"/>
              <a:cs typeface="Arial"/>
              <a:sym typeface="Arial"/>
            </a:endParaRPr>
          </a:p>
          <a:p>
            <a:pPr indent="0" lvl="0" marL="12700" marR="5080" rtl="0" algn="l">
              <a:lnSpc>
                <a:spcPct val="100000"/>
              </a:lnSpc>
              <a:spcBef>
                <a:spcPts val="1200"/>
              </a:spcBef>
              <a:spcAft>
                <a:spcPts val="0"/>
              </a:spcAft>
              <a:buNone/>
            </a:pPr>
            <a:r>
              <a:rPr lang="en-US" sz="1000" u="sng">
                <a:solidFill>
                  <a:schemeClr val="hlink"/>
                </a:solidFill>
                <a:latin typeface="Arial"/>
                <a:ea typeface="Arial"/>
                <a:cs typeface="Arial"/>
                <a:sym typeface="Arial"/>
                <a:hlinkClick r:id="rId25"/>
              </a:rPr>
              <a:t>https://www.esaunggul.ac.id/kearifan-lokal-pengetahuan-lokal-dan-d </a:t>
            </a:r>
            <a:r>
              <a:rPr lang="en-US" sz="1000">
                <a:latin typeface="Arial"/>
                <a:ea typeface="Arial"/>
                <a:cs typeface="Arial"/>
                <a:sym typeface="Arial"/>
              </a:rPr>
              <a:t> </a:t>
            </a:r>
            <a:r>
              <a:rPr lang="en-US" sz="1000" u="sng">
                <a:solidFill>
                  <a:schemeClr val="hlink"/>
                </a:solidFill>
                <a:latin typeface="Arial"/>
                <a:ea typeface="Arial"/>
                <a:cs typeface="Arial"/>
                <a:sym typeface="Arial"/>
                <a:hlinkClick r:id="rId26"/>
              </a:rPr>
              <a:t>egradasi-lingkungan/</a:t>
            </a:r>
            <a:endParaRPr sz="1000">
              <a:latin typeface="Arial"/>
              <a:ea typeface="Arial"/>
              <a:cs typeface="Arial"/>
              <a:sym typeface="Arial"/>
            </a:endParaRPr>
          </a:p>
          <a:p>
            <a:pPr indent="0" lvl="0" marL="12700" marR="683260" rtl="0" algn="l">
              <a:lnSpc>
                <a:spcPct val="200000"/>
              </a:lnSpc>
              <a:spcBef>
                <a:spcPts val="0"/>
              </a:spcBef>
              <a:spcAft>
                <a:spcPts val="0"/>
              </a:spcAft>
              <a:buNone/>
            </a:pPr>
            <a:r>
              <a:rPr lang="en-US" sz="1000" u="sng">
                <a:solidFill>
                  <a:schemeClr val="hlink"/>
                </a:solidFill>
                <a:latin typeface="Arial"/>
                <a:ea typeface="Arial"/>
                <a:cs typeface="Arial"/>
                <a:sym typeface="Arial"/>
                <a:hlinkClick r:id="rId27"/>
              </a:rPr>
              <a:t>https://www.youtube.com/watch?v=Pj9J4x_Jado </a:t>
            </a:r>
            <a:r>
              <a:rPr lang="en-US" sz="1000">
                <a:latin typeface="Arial"/>
                <a:ea typeface="Arial"/>
                <a:cs typeface="Arial"/>
                <a:sym typeface="Arial"/>
              </a:rPr>
              <a:t> </a:t>
            </a:r>
            <a:r>
              <a:rPr lang="en-US" sz="1000" u="sng">
                <a:solidFill>
                  <a:schemeClr val="hlink"/>
                </a:solidFill>
                <a:latin typeface="Arial"/>
                <a:ea typeface="Arial"/>
                <a:cs typeface="Arial"/>
                <a:sym typeface="Arial"/>
                <a:hlinkClick r:id="rId28"/>
              </a:rPr>
              <a:t>https://www.youtube.com/watch?v=s5_zs050Ztk </a:t>
            </a:r>
            <a:r>
              <a:rPr lang="en-US" sz="1000">
                <a:latin typeface="Arial"/>
                <a:ea typeface="Arial"/>
                <a:cs typeface="Arial"/>
                <a:sym typeface="Arial"/>
              </a:rPr>
              <a:t> </a:t>
            </a:r>
            <a:r>
              <a:rPr lang="en-US" sz="1000" u="sng">
                <a:solidFill>
                  <a:schemeClr val="hlink"/>
                </a:solidFill>
                <a:latin typeface="Arial"/>
                <a:ea typeface="Arial"/>
                <a:cs typeface="Arial"/>
                <a:sym typeface="Arial"/>
                <a:hlinkClick r:id="rId29"/>
              </a:rPr>
              <a:t>https://www.youtube.com/watch?v=gN0YBkSROK4&amp;t=2s </a:t>
            </a:r>
            <a:r>
              <a:rPr lang="en-US" sz="1000">
                <a:latin typeface="Arial"/>
                <a:ea typeface="Arial"/>
                <a:cs typeface="Arial"/>
                <a:sym typeface="Arial"/>
              </a:rPr>
              <a:t> </a:t>
            </a:r>
            <a:r>
              <a:rPr b="1" lang="en-US" sz="1000" u="sng">
                <a:solidFill>
                  <a:schemeClr val="hlink"/>
                </a:solidFill>
                <a:latin typeface="Times New Roman"/>
                <a:ea typeface="Times New Roman"/>
                <a:cs typeface="Times New Roman"/>
                <a:sym typeface="Times New Roman"/>
                <a:hlinkClick r:id="rId30"/>
              </a:rPr>
              <a:t>https://www.youtube.com/watch?v=3BxH_pu00XM </a:t>
            </a:r>
            <a:r>
              <a:rPr b="1" lang="en-US" sz="1000">
                <a:latin typeface="Times New Roman"/>
                <a:ea typeface="Times New Roman"/>
                <a:cs typeface="Times New Roman"/>
                <a:sym typeface="Times New Roman"/>
              </a:rPr>
              <a:t> </a:t>
            </a:r>
            <a:r>
              <a:rPr b="1" lang="en-US" sz="1000" u="sng">
                <a:solidFill>
                  <a:schemeClr val="hlink"/>
                </a:solidFill>
                <a:latin typeface="Times New Roman"/>
                <a:ea typeface="Times New Roman"/>
                <a:cs typeface="Times New Roman"/>
                <a:sym typeface="Times New Roman"/>
                <a:hlinkClick r:id="rId31"/>
              </a:rPr>
              <a:t>https://www.youtube.com/watch?v=w43mH71TnuI</a:t>
            </a:r>
            <a:endParaRPr sz="1000">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5" name="Shape 85"/>
        <p:cNvGrpSpPr/>
        <p:nvPr/>
      </p:nvGrpSpPr>
      <p:grpSpPr>
        <a:xfrm>
          <a:off x="0" y="0"/>
          <a:ext cx="0" cy="0"/>
          <a:chOff x="0" y="0"/>
          <a:chExt cx="0" cy="0"/>
        </a:xfrm>
      </p:grpSpPr>
      <p:sp>
        <p:nvSpPr>
          <p:cNvPr id="86" name="Google Shape;86;p6"/>
          <p:cNvSpPr/>
          <p:nvPr/>
        </p:nvSpPr>
        <p:spPr>
          <a:xfrm>
            <a:off x="0" y="0"/>
            <a:ext cx="9144000" cy="5143500"/>
          </a:xfrm>
          <a:custGeom>
            <a:rect b="b" l="l" r="r" t="t"/>
            <a:pathLst>
              <a:path extrusionOk="0" h="5143500" w="9144000">
                <a:moveTo>
                  <a:pt x="9143981" y="5143489"/>
                </a:moveTo>
                <a:lnTo>
                  <a:pt x="0" y="5143489"/>
                </a:lnTo>
                <a:lnTo>
                  <a:pt x="0" y="0"/>
                </a:lnTo>
                <a:lnTo>
                  <a:pt x="9143981" y="0"/>
                </a:lnTo>
                <a:lnTo>
                  <a:pt x="9143981" y="5143489"/>
                </a:lnTo>
                <a:close/>
              </a:path>
            </a:pathLst>
          </a:custGeom>
          <a:solidFill>
            <a:srgbClr val="F2FDF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7" name="Google Shape;87;p6"/>
          <p:cNvSpPr/>
          <p:nvPr/>
        </p:nvSpPr>
        <p:spPr>
          <a:xfrm>
            <a:off x="282092" y="238835"/>
            <a:ext cx="2541270" cy="365760"/>
          </a:xfrm>
          <a:custGeom>
            <a:rect b="b" l="l" r="r" t="t"/>
            <a:pathLst>
              <a:path extrusionOk="0" h="365759" w="2541270">
                <a:moveTo>
                  <a:pt x="2540965" y="0"/>
                </a:moveTo>
                <a:lnTo>
                  <a:pt x="0" y="0"/>
                </a:lnTo>
                <a:lnTo>
                  <a:pt x="0" y="182880"/>
                </a:lnTo>
                <a:lnTo>
                  <a:pt x="0" y="365760"/>
                </a:lnTo>
                <a:lnTo>
                  <a:pt x="1493977" y="365760"/>
                </a:lnTo>
                <a:lnTo>
                  <a:pt x="1493977" y="182880"/>
                </a:lnTo>
                <a:lnTo>
                  <a:pt x="2540965" y="182880"/>
                </a:lnTo>
                <a:lnTo>
                  <a:pt x="2540965" y="0"/>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8" name="Google Shape;88;p6"/>
          <p:cNvSpPr txBox="1"/>
          <p:nvPr/>
        </p:nvSpPr>
        <p:spPr>
          <a:xfrm>
            <a:off x="269399" y="220028"/>
            <a:ext cx="2566670" cy="39116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200">
                <a:solidFill>
                  <a:srgbClr val="EFEFEF"/>
                </a:solidFill>
                <a:latin typeface="Arial"/>
                <a:ea typeface="Arial"/>
                <a:cs typeface="Arial"/>
                <a:sym typeface="Arial"/>
              </a:rPr>
              <a:t>Perkembangan Sub-elemen Antarfase  Berkebinekaan Global</a:t>
            </a:r>
            <a:endParaRPr sz="1200">
              <a:latin typeface="Arial"/>
              <a:ea typeface="Arial"/>
              <a:cs typeface="Arial"/>
              <a:sym typeface="Arial"/>
            </a:endParaRPr>
          </a:p>
        </p:txBody>
      </p:sp>
      <p:graphicFrame>
        <p:nvGraphicFramePr>
          <p:cNvPr id="89" name="Google Shape;89;p6"/>
          <p:cNvGraphicFramePr/>
          <p:nvPr/>
        </p:nvGraphicFramePr>
        <p:xfrm>
          <a:off x="191612" y="840420"/>
          <a:ext cx="3000000" cy="3000000"/>
        </p:xfrm>
        <a:graphic>
          <a:graphicData uri="http://schemas.openxmlformats.org/drawingml/2006/table">
            <a:tbl>
              <a:tblPr bandRow="1" firstRow="1">
                <a:noFill/>
                <a:tableStyleId>{B9F37D22-7DA3-492E-B74C-F3CFFD4B6E2A}</a:tableStyleId>
              </a:tblPr>
              <a:tblGrid>
                <a:gridCol w="1453525"/>
                <a:gridCol w="1750050"/>
                <a:gridCol w="1943725"/>
                <a:gridCol w="2068200"/>
                <a:gridCol w="1534800"/>
              </a:tblGrid>
              <a:tr h="304750">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Belum Berkembang</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Mulai Berkembang</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Berkembang Sesuai Harapan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Sangat Berkembang</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r h="213950">
                <a:tc>
                  <a:txBody>
                    <a:bodyPr/>
                    <a:lstStyle/>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Mendalami budaya dan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solidFill>
                      <a:srgbClr val="F2FDF4"/>
                    </a:solidFill>
                  </a:tcPr>
                </a:tc>
                <a:tc>
                  <a:txBody>
                    <a:bodyPr/>
                    <a:lstStyle/>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Mengidentiﬁkasi dan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solidFill>
                      <a:srgbClr val="F2FDF4"/>
                    </a:solidFill>
                  </a:tcPr>
                </a:tc>
                <a:tc>
                  <a:txBody>
                    <a:bodyPr/>
                    <a:lstStyle/>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Menjelaskan perubahan budaya seiring</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solidFill>
                      <a:srgbClr val="F2FDF4"/>
                    </a:solidFill>
                  </a:tcPr>
                </a:tc>
                <a:tc>
                  <a:txBody>
                    <a:bodyPr/>
                    <a:lstStyle/>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Menganalisis pengaruh keanggotaan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solidFill>
                      <a:srgbClr val="F2FDF4"/>
                    </a:solidFill>
                  </a:tcPr>
                </a:tc>
                <a:tc>
                  <a:txBody>
                    <a:bodyPr/>
                    <a:lstStyle/>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Menginternalisasi identitas</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solidFill>
                      <a:srgbClr val="F2FDF4"/>
                    </a:solidFill>
                  </a:tcPr>
                </a:tc>
              </a:tr>
              <a:tr h="243850">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identitas budaya</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mendeskripsikan keragaman</a:t>
                      </a:r>
                      <a:endParaRPr sz="800" u="none" cap="none" strike="noStrike">
                        <a:latin typeface="Arial"/>
                        <a:ea typeface="Arial"/>
                        <a:cs typeface="Arial"/>
                        <a:sym typeface="Arial"/>
                      </a:endParaRPr>
                    </a:p>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budaya di sekitarnya; serta</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waktu dan sesuai konteks, baik dalam</a:t>
                      </a:r>
                      <a:endParaRPr sz="800" u="none" cap="none" strike="noStrike">
                        <a:latin typeface="Arial"/>
                        <a:ea typeface="Arial"/>
                        <a:cs typeface="Arial"/>
                        <a:sym typeface="Arial"/>
                      </a:endParaRPr>
                    </a:p>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skala lokal, regional, dan nasional.</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kelompok lokal, regional, nasional, dan</a:t>
                      </a:r>
                      <a:endParaRPr sz="800" u="none" cap="none" strike="noStrike">
                        <a:latin typeface="Arial"/>
                        <a:ea typeface="Arial"/>
                        <a:cs typeface="Arial"/>
                        <a:sym typeface="Arial"/>
                      </a:endParaRPr>
                    </a:p>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global terhadap pembentukan identitas,</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diri sebagai bagian dari</a:t>
                      </a:r>
                      <a:endParaRPr sz="800" u="none" cap="none" strike="noStrike">
                        <a:latin typeface="Arial"/>
                        <a:ea typeface="Arial"/>
                        <a:cs typeface="Arial"/>
                        <a:sym typeface="Arial"/>
                      </a:endParaRPr>
                    </a:p>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budaya kemudian</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r>
              <a:tr h="121925">
                <a:tc>
                  <a:txBody>
                    <a:bodyPr/>
                    <a:lstStyle/>
                    <a:p>
                      <a:pPr indent="0" lvl="0" marL="0" marR="0" rtl="0" algn="l">
                        <a:lnSpc>
                          <a:spcPct val="100000"/>
                        </a:lnSpc>
                        <a:spcBef>
                          <a:spcPts val="0"/>
                        </a:spcBef>
                        <a:spcAft>
                          <a:spcPts val="0"/>
                        </a:spcAft>
                        <a:buNone/>
                      </a:pPr>
                      <a:r>
                        <a:t/>
                      </a:r>
                      <a:endParaRPr sz="6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menjelaskan peran budaya dan</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Menjelaskan identitas diri yang</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termasuk identitas dirinya. Mulai</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mengeksternalisasi kapasitas</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r>
              <a:tr h="45657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Bahasa dalam membentuk</a:t>
                      </a:r>
                      <a:endParaRPr sz="800" u="none" cap="none" strike="noStrike">
                        <a:latin typeface="Arial"/>
                        <a:ea typeface="Arial"/>
                        <a:cs typeface="Arial"/>
                        <a:sym typeface="Arial"/>
                      </a:endParaRPr>
                    </a:p>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identitas dirinya.</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terbentuk dari budaya bangsa.</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menginternalisasi identitas diri sebagai</a:t>
                      </a:r>
                      <a:endParaRPr sz="800" u="none" cap="none" strike="noStrike">
                        <a:latin typeface="Arial"/>
                        <a:ea typeface="Arial"/>
                        <a:cs typeface="Arial"/>
                        <a:sym typeface="Arial"/>
                      </a:endParaRPr>
                    </a:p>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bagian dari budaya bangsa.</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diri yang dimiliki sebagai</a:t>
                      </a:r>
                      <a:endParaRPr sz="800" u="none" cap="none" strike="noStrike">
                        <a:latin typeface="Arial"/>
                        <a:ea typeface="Arial"/>
                        <a:cs typeface="Arial"/>
                        <a:sym typeface="Arial"/>
                      </a:endParaRPr>
                    </a:p>
                    <a:p>
                      <a:pPr indent="0" lvl="0" marL="85090" marR="229234" rtl="0" algn="l">
                        <a:lnSpc>
                          <a:spcPct val="100000"/>
                        </a:lnSpc>
                        <a:spcBef>
                          <a:spcPts val="0"/>
                        </a:spcBef>
                        <a:spcAft>
                          <a:spcPts val="0"/>
                        </a:spcAft>
                        <a:buNone/>
                      </a:pPr>
                      <a:r>
                        <a:rPr lang="en-US" sz="800" u="none" cap="none" strike="noStrike">
                          <a:latin typeface="Arial"/>
                          <a:ea typeface="Arial"/>
                          <a:cs typeface="Arial"/>
                          <a:sym typeface="Arial"/>
                        </a:rPr>
                        <a:t>upaya melestarikan budaya  bangsa</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solidFill>
                      <a:srgbClr val="F2FDF4"/>
                    </a:solidFill>
                  </a:tcPr>
                </a:tc>
              </a:tr>
              <a:tr h="213950">
                <a:tc>
                  <a:txBody>
                    <a:bodyPr/>
                    <a:lstStyle/>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Mengeksplorasi dan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solidFill>
                      <a:srgbClr val="F2FDF4"/>
                    </a:solidFill>
                  </a:tcPr>
                </a:tc>
                <a:tc>
                  <a:txBody>
                    <a:bodyPr/>
                    <a:lstStyle/>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Mendeskripsikan dan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solidFill>
                      <a:srgbClr val="F2FDF4"/>
                    </a:solidFill>
                  </a:tcPr>
                </a:tc>
                <a:tc>
                  <a:txBody>
                    <a:bodyPr/>
                    <a:lstStyle/>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Memahami dinamika budaya yang</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solidFill>
                      <a:srgbClr val="F2FDF4"/>
                    </a:solidFill>
                  </a:tcPr>
                </a:tc>
                <a:tc>
                  <a:txBody>
                    <a:bodyPr/>
                    <a:lstStyle/>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Menganalisis dinamika budaya yang</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solidFill>
                      <a:srgbClr val="F2FDF4"/>
                    </a:solidFill>
                  </a:tcPr>
                </a:tc>
                <a:tc>
                  <a:txBody>
                    <a:bodyPr/>
                    <a:lstStyle/>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Menemukan hubungan sebab</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solidFill>
                      <a:srgbClr val="F2FDF4"/>
                    </a:solidFill>
                  </a:tcPr>
                </a:tc>
              </a:tr>
              <a:tr h="121925">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membandingkan</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membandingkan pengetahuan,</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mencakup pemahaman, kepercayaan,</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mencakup pemahaman, kepercayaan, dan</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akibat dari hasil analisis</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r>
              <a:tr h="121925">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pengetahuan budaya,</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kepercayaan, dan praktik dari</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dan praktik keseharian dalam konteks</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praktik keseharian dalam rentang waktu</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dinamika budaya yang</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r>
              <a:tr h="365750">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kepercayaan, serta</a:t>
                      </a:r>
                      <a:endParaRPr sz="800" u="none" cap="none" strike="noStrike">
                        <a:latin typeface="Arial"/>
                        <a:ea typeface="Arial"/>
                        <a:cs typeface="Arial"/>
                        <a:sym typeface="Arial"/>
                      </a:endParaRPr>
                    </a:p>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praktiknya</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berbagai kelompok budaya.</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personal dan sosial.</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yang panjang dan konteks yang luas.</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kompleks dalam rentang</a:t>
                      </a:r>
                      <a:endParaRPr sz="800" u="none" cap="none" strike="noStrike">
                        <a:latin typeface="Arial"/>
                        <a:ea typeface="Arial"/>
                        <a:cs typeface="Arial"/>
                        <a:sym typeface="Arial"/>
                      </a:endParaRPr>
                    </a:p>
                    <a:p>
                      <a:pPr indent="0" lvl="0" marL="85090" marR="149225" rtl="0" algn="l">
                        <a:lnSpc>
                          <a:spcPct val="100000"/>
                        </a:lnSpc>
                        <a:spcBef>
                          <a:spcPts val="0"/>
                        </a:spcBef>
                        <a:spcAft>
                          <a:spcPts val="0"/>
                        </a:spcAft>
                        <a:buNone/>
                      </a:pPr>
                      <a:r>
                        <a:rPr lang="en-US" sz="800" u="none" cap="none" strike="noStrike">
                          <a:latin typeface="Arial"/>
                          <a:ea typeface="Arial"/>
                          <a:cs typeface="Arial"/>
                          <a:sym typeface="Arial"/>
                        </a:rPr>
                        <a:t>waktu yang panjang dan  konteks yang luas, kemudian</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r>
              <a:tr h="121925">
                <a:tc>
                  <a:txBody>
                    <a:bodyPr/>
                    <a:lstStyle/>
                    <a:p>
                      <a:pPr indent="0" lvl="0" marL="0" marR="0" rtl="0" algn="l">
                        <a:lnSpc>
                          <a:spcPct val="100000"/>
                        </a:lnSpc>
                        <a:spcBef>
                          <a:spcPts val="0"/>
                        </a:spcBef>
                        <a:spcAft>
                          <a:spcPts val="0"/>
                        </a:spcAft>
                        <a:buNone/>
                      </a:pPr>
                      <a:r>
                        <a:t/>
                      </a:r>
                      <a:endParaRPr sz="6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0" marR="0" rtl="0" algn="l">
                        <a:lnSpc>
                          <a:spcPct val="100000"/>
                        </a:lnSpc>
                        <a:spcBef>
                          <a:spcPts val="0"/>
                        </a:spcBef>
                        <a:spcAft>
                          <a:spcPts val="0"/>
                        </a:spcAft>
                        <a:buNone/>
                      </a:pPr>
                      <a:r>
                        <a:t/>
                      </a:r>
                      <a:endParaRPr sz="6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0" marR="0" rtl="0" algn="l">
                        <a:lnSpc>
                          <a:spcPct val="100000"/>
                        </a:lnSpc>
                        <a:spcBef>
                          <a:spcPts val="0"/>
                        </a:spcBef>
                        <a:spcAft>
                          <a:spcPts val="0"/>
                        </a:spcAft>
                        <a:buNone/>
                      </a:pPr>
                      <a:r>
                        <a:t/>
                      </a:r>
                      <a:endParaRPr sz="6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0" marR="0" rtl="0" algn="l">
                        <a:lnSpc>
                          <a:spcPct val="100000"/>
                        </a:lnSpc>
                        <a:spcBef>
                          <a:spcPts val="0"/>
                        </a:spcBef>
                        <a:spcAft>
                          <a:spcPts val="0"/>
                        </a:spcAft>
                        <a:buNone/>
                      </a:pPr>
                      <a:r>
                        <a:t/>
                      </a:r>
                      <a:endParaRPr sz="6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menemukan pola berulang</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r>
              <a:tr h="212725">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solidFill>
                      <a:srgbClr val="F2FDF4"/>
                    </a:solidFill>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solidFill>
                      <a:srgbClr val="F2FDF4"/>
                    </a:solidFill>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solidFill>
                      <a:srgbClr val="F2FDF4"/>
                    </a:solidFill>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yang terjadi.</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solidFill>
                      <a:srgbClr val="F2FDF4"/>
                    </a:solidFill>
                  </a:tcPr>
                </a:tc>
              </a:tr>
              <a:tr h="213950">
                <a:tc>
                  <a:txBody>
                    <a:bodyPr/>
                    <a:lstStyle/>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Menumbuhkan rasa</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solidFill>
                      <a:srgbClr val="F2FDF4"/>
                    </a:solidFill>
                  </a:tcPr>
                </a:tc>
                <a:tc>
                  <a:txBody>
                    <a:bodyPr/>
                    <a:lstStyle/>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Mengidentiﬁkasi peluang dan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solidFill>
                      <a:srgbClr val="F2FDF4"/>
                    </a:solidFill>
                  </a:tcPr>
                </a:tc>
                <a:tc>
                  <a:txBody>
                    <a:bodyPr/>
                    <a:lstStyle/>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Memahami pentingnya melestarikan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solidFill>
                      <a:srgbClr val="F2FDF4"/>
                    </a:solidFill>
                  </a:tcPr>
                </a:tc>
                <a:tc>
                  <a:txBody>
                    <a:bodyPr/>
                    <a:lstStyle/>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Memahami pentingnya saling</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solidFill>
                      <a:srgbClr val="F2FDF4"/>
                    </a:solidFill>
                  </a:tcPr>
                </a:tc>
                <a:tc>
                  <a:txBody>
                    <a:bodyPr/>
                    <a:lstStyle/>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Mampu mengelola perbedaan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solidFill>
                      <a:srgbClr val="F2FDF4"/>
                    </a:solidFill>
                  </a:tcPr>
                </a:tc>
              </a:tr>
              <a:tr h="121925">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menghormati terhadap</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tantangan yang muncul dari</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dan merayakan tradisi budaya untuk</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menghormati dalam mempromosikan</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07500"/>
                        </a:lnSpc>
                        <a:spcBef>
                          <a:spcPts val="0"/>
                        </a:spcBef>
                        <a:spcAft>
                          <a:spcPts val="0"/>
                        </a:spcAft>
                        <a:buNone/>
                      </a:pPr>
                      <a:r>
                        <a:rPr lang="en-US" sz="800" u="none" cap="none" strike="noStrike">
                          <a:latin typeface="Arial"/>
                          <a:ea typeface="Arial"/>
                          <a:cs typeface="Arial"/>
                          <a:sym typeface="Arial"/>
                        </a:rPr>
                        <a:t>secara koknstruktif sehingga</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r>
              <a:tr h="243850">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keanekaragaman budaya</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keragaman budaya di Indonesia.</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mengembangkan identitas pribadi,</a:t>
                      </a:r>
                      <a:endParaRPr sz="800" u="none" cap="none" strike="noStrike">
                        <a:latin typeface="Arial"/>
                        <a:ea typeface="Arial"/>
                        <a:cs typeface="Arial"/>
                        <a:sym typeface="Arial"/>
                      </a:endParaRPr>
                    </a:p>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sosial, dan bangsa Indonesia serta</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pertukaran budaya dan kolaborasi dalam</a:t>
                      </a:r>
                      <a:endParaRPr sz="800" u="none" cap="none" strike="noStrike">
                        <a:latin typeface="Arial"/>
                        <a:ea typeface="Arial"/>
                        <a:cs typeface="Arial"/>
                        <a:sym typeface="Arial"/>
                      </a:endParaRPr>
                    </a:p>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dunia yang saling terhubung serta</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dapat beradaptasi di tengah</a:t>
                      </a:r>
                      <a:endParaRPr sz="800" u="none" cap="none" strike="noStrike">
                        <a:latin typeface="Arial"/>
                        <a:ea typeface="Arial"/>
                        <a:cs typeface="Arial"/>
                        <a:sym typeface="Arial"/>
                      </a:endParaRPr>
                    </a:p>
                    <a:p>
                      <a:pPr indent="0" lvl="0" marL="85090" marR="0" rtl="0" algn="l">
                        <a:lnSpc>
                          <a:spcPct val="117499"/>
                        </a:lnSpc>
                        <a:spcBef>
                          <a:spcPts val="0"/>
                        </a:spcBef>
                        <a:spcAft>
                          <a:spcPts val="0"/>
                        </a:spcAft>
                        <a:buNone/>
                      </a:pPr>
                      <a:r>
                        <a:rPr lang="en-US" sz="800" u="none" cap="none" strike="noStrike">
                          <a:latin typeface="Arial"/>
                          <a:ea typeface="Arial"/>
                          <a:cs typeface="Arial"/>
                          <a:sym typeface="Arial"/>
                        </a:rPr>
                        <a:t>perbedaan dan melakukan</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2FDF4"/>
                    </a:solidFill>
                  </a:tcPr>
                </a:tc>
              </a:tr>
              <a:tr h="456550">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solidFill>
                      <a:srgbClr val="F2FDF4"/>
                    </a:solidFill>
                  </a:tcPr>
                </a:tc>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mulai berupaya melestarikan budaya</a:t>
                      </a:r>
                      <a:endParaRPr sz="800" u="none" cap="none" strike="noStrike">
                        <a:latin typeface="Arial"/>
                        <a:ea typeface="Arial"/>
                        <a:cs typeface="Arial"/>
                        <a:sym typeface="Arial"/>
                      </a:endParaRPr>
                    </a:p>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dalam kehidupan sehari-hari.</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menunjukkannya dalam perilaku.</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10000"/>
                        </a:lnSpc>
                        <a:spcBef>
                          <a:spcPts val="0"/>
                        </a:spcBef>
                        <a:spcAft>
                          <a:spcPts val="0"/>
                        </a:spcAft>
                        <a:buNone/>
                      </a:pPr>
                      <a:r>
                        <a:rPr lang="en-US" sz="800" u="none" cap="none" strike="noStrike">
                          <a:latin typeface="Arial"/>
                          <a:ea typeface="Arial"/>
                          <a:cs typeface="Arial"/>
                          <a:sym typeface="Arial"/>
                        </a:rPr>
                        <a:t>advokasi dalam rangka</a:t>
                      </a:r>
                      <a:endParaRPr sz="800" u="none" cap="none" strike="noStrike">
                        <a:latin typeface="Arial"/>
                        <a:ea typeface="Arial"/>
                        <a:cs typeface="Arial"/>
                        <a:sym typeface="Arial"/>
                      </a:endParaRPr>
                    </a:p>
                    <a:p>
                      <a:pPr indent="0" lvl="0" marL="85090" marR="96520" rtl="0" algn="l">
                        <a:lnSpc>
                          <a:spcPct val="100000"/>
                        </a:lnSpc>
                        <a:spcBef>
                          <a:spcPts val="0"/>
                        </a:spcBef>
                        <a:spcAft>
                          <a:spcPts val="0"/>
                        </a:spcAft>
                        <a:buNone/>
                      </a:pPr>
                      <a:r>
                        <a:rPr lang="en-US" sz="800" u="none" cap="none" strike="noStrike">
                          <a:latin typeface="Arial"/>
                          <a:ea typeface="Arial"/>
                          <a:cs typeface="Arial"/>
                          <a:sym typeface="Arial"/>
                        </a:rPr>
                        <a:t>mewujudkan toleransi budaya  multikultural</a:t>
                      </a:r>
                      <a:endParaRPr sz="800" u="none" cap="none" strike="noStrike">
                        <a:latin typeface="Arial"/>
                        <a:ea typeface="Arial"/>
                        <a:cs typeface="Arial"/>
                        <a:sym typeface="Arial"/>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solidFill>
                      <a:srgbClr val="F2FDF4"/>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3" name="Shape 93"/>
        <p:cNvGrpSpPr/>
        <p:nvPr/>
      </p:nvGrpSpPr>
      <p:grpSpPr>
        <a:xfrm>
          <a:off x="0" y="0"/>
          <a:ext cx="0" cy="0"/>
          <a:chOff x="0" y="0"/>
          <a:chExt cx="0" cy="0"/>
        </a:xfrm>
      </p:grpSpPr>
      <p:sp>
        <p:nvSpPr>
          <p:cNvPr id="94" name="Google Shape;94;p7"/>
          <p:cNvSpPr/>
          <p:nvPr/>
        </p:nvSpPr>
        <p:spPr>
          <a:xfrm>
            <a:off x="0" y="0"/>
            <a:ext cx="9144000" cy="5143500"/>
          </a:xfrm>
          <a:custGeom>
            <a:rect b="b" l="l" r="r" t="t"/>
            <a:pathLst>
              <a:path extrusionOk="0" h="5143500" w="9144000">
                <a:moveTo>
                  <a:pt x="9143981" y="5143489"/>
                </a:moveTo>
                <a:lnTo>
                  <a:pt x="0" y="5143489"/>
                </a:lnTo>
                <a:lnTo>
                  <a:pt x="0" y="0"/>
                </a:lnTo>
                <a:lnTo>
                  <a:pt x="9143981" y="0"/>
                </a:lnTo>
                <a:lnTo>
                  <a:pt x="9143981" y="5143489"/>
                </a:lnTo>
                <a:close/>
              </a:path>
            </a:pathLst>
          </a:custGeom>
          <a:solidFill>
            <a:srgbClr val="F2FDF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aphicFrame>
        <p:nvGraphicFramePr>
          <p:cNvPr id="95" name="Google Shape;95;p7"/>
          <p:cNvGraphicFramePr/>
          <p:nvPr/>
        </p:nvGraphicFramePr>
        <p:xfrm>
          <a:off x="191612" y="840420"/>
          <a:ext cx="3000000" cy="3000000"/>
        </p:xfrm>
        <a:graphic>
          <a:graphicData uri="http://schemas.openxmlformats.org/drawingml/2006/table">
            <a:tbl>
              <a:tblPr bandRow="1" firstRow="1">
                <a:noFill/>
                <a:tableStyleId>{B9F37D22-7DA3-492E-B74C-F3CFFD4B6E2A}</a:tableStyleId>
              </a:tblPr>
              <a:tblGrid>
                <a:gridCol w="1453525"/>
                <a:gridCol w="1750050"/>
                <a:gridCol w="1943725"/>
                <a:gridCol w="2068200"/>
                <a:gridCol w="1534800"/>
              </a:tblGrid>
              <a:tr h="1645875">
                <a:tc>
                  <a:txBody>
                    <a:bodyPr/>
                    <a:lstStyle/>
                    <a:p>
                      <a:pPr indent="0" lvl="0" marL="85090" marR="219709" rtl="0" algn="l">
                        <a:lnSpc>
                          <a:spcPct val="100000"/>
                        </a:lnSpc>
                        <a:spcBef>
                          <a:spcPts val="0"/>
                        </a:spcBef>
                        <a:spcAft>
                          <a:spcPts val="0"/>
                        </a:spcAft>
                        <a:buNone/>
                      </a:pPr>
                      <a:r>
                        <a:rPr lang="en-US" sz="800" u="none" cap="none" strike="noStrike">
                          <a:latin typeface="Arial"/>
                          <a:ea typeface="Arial"/>
                          <a:cs typeface="Arial"/>
                          <a:sym typeface="Arial"/>
                        </a:rPr>
                        <a:t>Aktif membangun  masyarakat yang inklusif,  adil, dan berkelanjutan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151130" rtl="0" algn="l">
                        <a:lnSpc>
                          <a:spcPct val="100000"/>
                        </a:lnSpc>
                        <a:spcBef>
                          <a:spcPts val="0"/>
                        </a:spcBef>
                        <a:spcAft>
                          <a:spcPts val="0"/>
                        </a:spcAft>
                        <a:buNone/>
                      </a:pPr>
                      <a:r>
                        <a:rPr lang="en-US" sz="800" u="none" cap="none" strike="noStrike">
                          <a:latin typeface="Arial"/>
                          <a:ea typeface="Arial"/>
                          <a:cs typeface="Arial"/>
                          <a:sym typeface="Arial"/>
                        </a:rPr>
                        <a:t>Membandingkan beberapa  tindakan dan praktik perbaikan  lingkungan sekolah yang inklusif,  adil, dan berkelanjutan, dengan  mempertimbangkan dampaknya  secara jangka panjang terhadap  manusia, alam, dan masyarakat</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86995" rtl="0" algn="l">
                        <a:lnSpc>
                          <a:spcPct val="100000"/>
                        </a:lnSpc>
                        <a:spcBef>
                          <a:spcPts val="0"/>
                        </a:spcBef>
                        <a:spcAft>
                          <a:spcPts val="0"/>
                        </a:spcAft>
                        <a:buNone/>
                      </a:pPr>
                      <a:r>
                        <a:rPr lang="en-US" sz="800" u="none" cap="none" strike="noStrike">
                          <a:latin typeface="Arial"/>
                          <a:ea typeface="Arial"/>
                          <a:cs typeface="Arial"/>
                          <a:sym typeface="Arial"/>
                        </a:rPr>
                        <a:t>Mengidentiﬁkasi masalah yang ada di  sekitarnya sebagai akibat dari pilihan  yang dilakukan oleh manusia, serta  dampak masalah tersebut terhadap  sistem ekonomi, sosial dan lingkungan,  serta mencari solusi yang  memperhatikan prinsip-prinsip  keadilan terhadap manusia, alam dan  masyarakat</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153035" rtl="0" algn="l">
                        <a:lnSpc>
                          <a:spcPct val="100000"/>
                        </a:lnSpc>
                        <a:spcBef>
                          <a:spcPts val="0"/>
                        </a:spcBef>
                        <a:spcAft>
                          <a:spcPts val="0"/>
                        </a:spcAft>
                        <a:buNone/>
                      </a:pPr>
                      <a:r>
                        <a:rPr lang="en-US" sz="800" u="none" cap="none" strike="noStrike">
                          <a:latin typeface="Arial"/>
                          <a:ea typeface="Arial"/>
                          <a:cs typeface="Arial"/>
                          <a:sym typeface="Arial"/>
                        </a:rPr>
                        <a:t>Berinisiatif melakukan suatu tindakan  berdasarkan identiﬁkasi masalah untuk  mempromosikan keadilan, keamanan  ekonomi, menopang ekologi dan  demokrasi sambil menghindari kerugian  jangka panjang terhadap manusia, alam  ataupun masyarakat.</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115570" rtl="0" algn="l">
                        <a:lnSpc>
                          <a:spcPct val="100000"/>
                        </a:lnSpc>
                        <a:spcBef>
                          <a:spcPts val="0"/>
                        </a:spcBef>
                        <a:spcAft>
                          <a:spcPts val="0"/>
                        </a:spcAft>
                        <a:buNone/>
                      </a:pPr>
                      <a:r>
                        <a:rPr lang="en-US" sz="800" u="none" cap="none" strike="noStrike">
                          <a:latin typeface="Arial"/>
                          <a:ea typeface="Arial"/>
                          <a:cs typeface="Arial"/>
                          <a:sym typeface="Arial"/>
                        </a:rPr>
                        <a:t>Berinisiatif melakukan  berbagai tindakan strategis  dalam jangka waktu panjang  dan terukur berdasarkan  identiﬁkasi masalah untuk  mempromosikan keadilan,  keamanan ekonomi,  menopang ekologi dan  demokrasi sambil  menghindari kerugian jangka  panjang terhadap manusia,  alam ataupun masyarakat.</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bl>
          </a:graphicData>
        </a:graphic>
      </p:graphicFrame>
      <p:sp>
        <p:nvSpPr>
          <p:cNvPr id="96" name="Google Shape;96;p7"/>
          <p:cNvSpPr/>
          <p:nvPr/>
        </p:nvSpPr>
        <p:spPr>
          <a:xfrm>
            <a:off x="282092" y="238835"/>
            <a:ext cx="2541270" cy="365760"/>
          </a:xfrm>
          <a:custGeom>
            <a:rect b="b" l="l" r="r" t="t"/>
            <a:pathLst>
              <a:path extrusionOk="0" h="365759" w="2541270">
                <a:moveTo>
                  <a:pt x="2540965" y="0"/>
                </a:moveTo>
                <a:lnTo>
                  <a:pt x="0" y="0"/>
                </a:lnTo>
                <a:lnTo>
                  <a:pt x="0" y="182880"/>
                </a:lnTo>
                <a:lnTo>
                  <a:pt x="0" y="365760"/>
                </a:lnTo>
                <a:lnTo>
                  <a:pt x="1493977" y="365760"/>
                </a:lnTo>
                <a:lnTo>
                  <a:pt x="1493977" y="182880"/>
                </a:lnTo>
                <a:lnTo>
                  <a:pt x="2540965" y="182880"/>
                </a:lnTo>
                <a:lnTo>
                  <a:pt x="2540965" y="0"/>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7" name="Google Shape;97;p7"/>
          <p:cNvSpPr txBox="1"/>
          <p:nvPr/>
        </p:nvSpPr>
        <p:spPr>
          <a:xfrm>
            <a:off x="269399" y="220028"/>
            <a:ext cx="2566670" cy="39116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200">
                <a:solidFill>
                  <a:srgbClr val="EFEFEF"/>
                </a:solidFill>
                <a:latin typeface="Arial"/>
                <a:ea typeface="Arial"/>
                <a:cs typeface="Arial"/>
                <a:sym typeface="Arial"/>
              </a:rPr>
              <a:t>Perkembangan Sub-elemen Antarfase  Berkebinekaan Global</a:t>
            </a:r>
            <a:endParaRPr sz="1200">
              <a:latin typeface="Arial"/>
              <a:ea typeface="Arial"/>
              <a:cs typeface="Arial"/>
              <a:sym typeface="Arial"/>
            </a:endParaRPr>
          </a:p>
        </p:txBody>
      </p:sp>
      <p:sp>
        <p:nvSpPr>
          <p:cNvPr id="98" name="Google Shape;98;p7"/>
          <p:cNvSpPr/>
          <p:nvPr/>
        </p:nvSpPr>
        <p:spPr>
          <a:xfrm>
            <a:off x="282092" y="2829623"/>
            <a:ext cx="2541270" cy="365760"/>
          </a:xfrm>
          <a:custGeom>
            <a:rect b="b" l="l" r="r" t="t"/>
            <a:pathLst>
              <a:path extrusionOk="0" h="365760" w="2541270">
                <a:moveTo>
                  <a:pt x="2540965" y="0"/>
                </a:moveTo>
                <a:lnTo>
                  <a:pt x="0" y="0"/>
                </a:lnTo>
                <a:lnTo>
                  <a:pt x="0" y="182880"/>
                </a:lnTo>
                <a:lnTo>
                  <a:pt x="0" y="365760"/>
                </a:lnTo>
                <a:lnTo>
                  <a:pt x="472897" y="365760"/>
                </a:lnTo>
                <a:lnTo>
                  <a:pt x="472897" y="182880"/>
                </a:lnTo>
                <a:lnTo>
                  <a:pt x="2540965" y="182880"/>
                </a:lnTo>
                <a:lnTo>
                  <a:pt x="2540965" y="0"/>
                </a:lnTo>
                <a:close/>
              </a:path>
            </a:pathLst>
          </a:custGeom>
          <a:solidFill>
            <a:srgbClr val="1A998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9" name="Google Shape;99;p7"/>
          <p:cNvSpPr txBox="1"/>
          <p:nvPr/>
        </p:nvSpPr>
        <p:spPr>
          <a:xfrm>
            <a:off x="269399" y="2810818"/>
            <a:ext cx="2566670" cy="39116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200">
                <a:solidFill>
                  <a:srgbClr val="EFEFEF"/>
                </a:solidFill>
                <a:latin typeface="Arial"/>
                <a:ea typeface="Arial"/>
                <a:cs typeface="Arial"/>
                <a:sym typeface="Arial"/>
              </a:rPr>
              <a:t>Perkembangan Sub-elemen Antarfase  Kreatif</a:t>
            </a:r>
            <a:endParaRPr sz="1200">
              <a:latin typeface="Arial"/>
              <a:ea typeface="Arial"/>
              <a:cs typeface="Arial"/>
              <a:sym typeface="Arial"/>
            </a:endParaRPr>
          </a:p>
        </p:txBody>
      </p:sp>
      <p:graphicFrame>
        <p:nvGraphicFramePr>
          <p:cNvPr id="100" name="Google Shape;100;p7"/>
          <p:cNvGraphicFramePr/>
          <p:nvPr/>
        </p:nvGraphicFramePr>
        <p:xfrm>
          <a:off x="191612" y="3431205"/>
          <a:ext cx="3000000" cy="3000000"/>
        </p:xfrm>
        <a:graphic>
          <a:graphicData uri="http://schemas.openxmlformats.org/drawingml/2006/table">
            <a:tbl>
              <a:tblPr bandRow="1" firstRow="1">
                <a:noFill/>
                <a:tableStyleId>{B9F37D22-7DA3-492E-B74C-F3CFFD4B6E2A}</a:tableStyleId>
              </a:tblPr>
              <a:tblGrid>
                <a:gridCol w="1750050"/>
                <a:gridCol w="1750050"/>
                <a:gridCol w="1750050"/>
                <a:gridCol w="1750050"/>
                <a:gridCol w="1750050"/>
              </a:tblGrid>
              <a:tr h="304750">
                <a:tc>
                  <a:txBody>
                    <a:bodyPr/>
                    <a:lstStyle/>
                    <a:p>
                      <a:pPr indent="0" lvl="0" marL="0" marR="0" rtl="0" algn="l">
                        <a:lnSpc>
                          <a:spcPct val="100000"/>
                        </a:lnSpc>
                        <a:spcBef>
                          <a:spcPts val="0"/>
                        </a:spcBef>
                        <a:spcAft>
                          <a:spcPts val="0"/>
                        </a:spcAft>
                        <a:buNone/>
                      </a:pPr>
                      <a:r>
                        <a:t/>
                      </a:r>
                      <a:endParaRPr sz="800" u="none" cap="none" strike="noStrike">
                        <a:latin typeface="Times New Roman"/>
                        <a:ea typeface="Times New Roman"/>
                        <a:cs typeface="Times New Roman"/>
                        <a:sym typeface="Times New Roman"/>
                      </a:endParaRPr>
                    </a:p>
                  </a:txBody>
                  <a:tcPr marT="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Belum Berkembang</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0" rtl="0" algn="l">
                        <a:lnSpc>
                          <a:spcPct val="100000"/>
                        </a:lnSpc>
                        <a:spcBef>
                          <a:spcPts val="0"/>
                        </a:spcBef>
                        <a:spcAft>
                          <a:spcPts val="0"/>
                        </a:spcAft>
                        <a:buNone/>
                      </a:pPr>
                      <a:r>
                        <a:rPr lang="en-US" sz="800" u="none" cap="none" strike="noStrike">
                          <a:latin typeface="Arial"/>
                          <a:ea typeface="Arial"/>
                          <a:cs typeface="Arial"/>
                          <a:sym typeface="Arial"/>
                        </a:rPr>
                        <a:t>Mulai Berkembang</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0" rtl="0" algn="l">
                        <a:lnSpc>
                          <a:spcPct val="100000"/>
                        </a:lnSpc>
                        <a:spcBef>
                          <a:spcPts val="0"/>
                        </a:spcBef>
                        <a:spcAft>
                          <a:spcPts val="0"/>
                        </a:spcAft>
                        <a:buNone/>
                      </a:pPr>
                      <a:r>
                        <a:rPr lang="en-US" sz="800" u="none" cap="none" strike="noStrike">
                          <a:latin typeface="Arial"/>
                          <a:ea typeface="Arial"/>
                          <a:cs typeface="Arial"/>
                          <a:sym typeface="Arial"/>
                        </a:rPr>
                        <a:t>Berkembang Sesuai Harapan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0" rtl="0" algn="l">
                        <a:lnSpc>
                          <a:spcPct val="100000"/>
                        </a:lnSpc>
                        <a:spcBef>
                          <a:spcPts val="0"/>
                        </a:spcBef>
                        <a:spcAft>
                          <a:spcPts val="0"/>
                        </a:spcAft>
                        <a:buNone/>
                      </a:pPr>
                      <a:r>
                        <a:rPr lang="en-US" sz="800" u="none" cap="none" strike="noStrike">
                          <a:latin typeface="Arial"/>
                          <a:ea typeface="Arial"/>
                          <a:cs typeface="Arial"/>
                          <a:sym typeface="Arial"/>
                        </a:rPr>
                        <a:t>Sangat Berkembang</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r h="914350">
                <a:tc>
                  <a:txBody>
                    <a:bodyPr/>
                    <a:lstStyle/>
                    <a:p>
                      <a:pPr indent="0" lvl="0" marL="85090" marR="264160" rtl="0" algn="l">
                        <a:lnSpc>
                          <a:spcPct val="100000"/>
                        </a:lnSpc>
                        <a:spcBef>
                          <a:spcPts val="0"/>
                        </a:spcBef>
                        <a:spcAft>
                          <a:spcPts val="0"/>
                        </a:spcAft>
                        <a:buNone/>
                      </a:pPr>
                      <a:r>
                        <a:rPr lang="en-US" sz="800" u="none" cap="none" strike="noStrike">
                          <a:latin typeface="Arial"/>
                          <a:ea typeface="Arial"/>
                          <a:cs typeface="Arial"/>
                          <a:sym typeface="Arial"/>
                        </a:rPr>
                        <a:t>Memiliki keluwesan berpikir  dalam mencari alternatif solusi  permasalahan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226695" rtl="0" algn="l">
                        <a:lnSpc>
                          <a:spcPct val="100000"/>
                        </a:lnSpc>
                        <a:spcBef>
                          <a:spcPts val="0"/>
                        </a:spcBef>
                        <a:spcAft>
                          <a:spcPts val="0"/>
                        </a:spcAft>
                        <a:buNone/>
                      </a:pPr>
                      <a:r>
                        <a:rPr lang="en-US" sz="800" u="none" cap="none" strike="noStrike">
                          <a:latin typeface="Arial"/>
                          <a:ea typeface="Arial"/>
                          <a:cs typeface="Arial"/>
                          <a:sym typeface="Arial"/>
                        </a:rPr>
                        <a:t>Menghasilkan solusi alternatif  dengan mengadaptasi berbagai  gagasan dan umpan balik untuk  menghadapi situasi dan  permasalahan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090" marR="226695" rtl="0" algn="l">
                        <a:lnSpc>
                          <a:spcPct val="100000"/>
                        </a:lnSpc>
                        <a:spcBef>
                          <a:spcPts val="0"/>
                        </a:spcBef>
                        <a:spcAft>
                          <a:spcPts val="0"/>
                        </a:spcAft>
                        <a:buNone/>
                      </a:pPr>
                      <a:r>
                        <a:rPr lang="en-US" sz="800" u="none" cap="none" strike="noStrike">
                          <a:latin typeface="Arial"/>
                          <a:ea typeface="Arial"/>
                          <a:cs typeface="Arial"/>
                          <a:sym typeface="Arial"/>
                        </a:rPr>
                        <a:t>Menghasilkan solusi alternatif  dengan mengadaptasi berbagai  gagasan dan umpan balik untuk  menghadapi situasi dan  permasalahan</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208279" rtl="0" algn="l">
                        <a:lnSpc>
                          <a:spcPct val="100000"/>
                        </a:lnSpc>
                        <a:spcBef>
                          <a:spcPts val="0"/>
                        </a:spcBef>
                        <a:spcAft>
                          <a:spcPts val="0"/>
                        </a:spcAft>
                        <a:buNone/>
                      </a:pPr>
                      <a:r>
                        <a:rPr lang="en-US" sz="800" u="none" cap="none" strike="noStrike">
                          <a:latin typeface="Arial"/>
                          <a:ea typeface="Arial"/>
                          <a:cs typeface="Arial"/>
                          <a:sym typeface="Arial"/>
                        </a:rPr>
                        <a:t>Bereksperimen dengan berbagai  pilihan secara kreatif untuk  memodiﬁkasi gagasan sesuai  dengan perubahan situasi.</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c>
                  <a:txBody>
                    <a:bodyPr/>
                    <a:lstStyle/>
                    <a:p>
                      <a:pPr indent="0" lvl="0" marL="85725" marR="115570" rtl="0" algn="l">
                        <a:lnSpc>
                          <a:spcPct val="100000"/>
                        </a:lnSpc>
                        <a:spcBef>
                          <a:spcPts val="0"/>
                        </a:spcBef>
                        <a:spcAft>
                          <a:spcPts val="0"/>
                        </a:spcAft>
                        <a:buNone/>
                      </a:pPr>
                      <a:r>
                        <a:rPr lang="en-US" sz="800" u="none" cap="none" strike="noStrike">
                          <a:latin typeface="Arial"/>
                          <a:ea typeface="Arial"/>
                          <a:cs typeface="Arial"/>
                          <a:sym typeface="Arial"/>
                        </a:rPr>
                        <a:t>Memodiﬁkasi gagasan sesuai  dengan perubahan situasi dan  umpan balik yang diterima,  kemudian melakukan siklus  pengembangan eksperimen secara  terus menerus.</a:t>
                      </a:r>
                      <a:endParaRPr sz="800" u="none" cap="none" strike="noStrike">
                        <a:latin typeface="Arial"/>
                        <a:ea typeface="Arial"/>
                        <a:cs typeface="Arial"/>
                        <a:sym typeface="Arial"/>
                      </a:endParaRPr>
                    </a:p>
                  </a:txBody>
                  <a:tcPr marT="812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DF4"/>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4" name="Shape 104"/>
        <p:cNvGrpSpPr/>
        <p:nvPr/>
      </p:nvGrpSpPr>
      <p:grpSpPr>
        <a:xfrm>
          <a:off x="0" y="0"/>
          <a:ext cx="0" cy="0"/>
          <a:chOff x="0" y="0"/>
          <a:chExt cx="0" cy="0"/>
        </a:xfrm>
      </p:grpSpPr>
      <p:sp>
        <p:nvSpPr>
          <p:cNvPr id="105" name="Google Shape;105;p8"/>
          <p:cNvSpPr/>
          <p:nvPr/>
        </p:nvSpPr>
        <p:spPr>
          <a:xfrm>
            <a:off x="0" y="0"/>
            <a:ext cx="9144000" cy="5143500"/>
          </a:xfrm>
          <a:custGeom>
            <a:rect b="b" l="l" r="r" t="t"/>
            <a:pathLst>
              <a:path extrusionOk="0" h="5143500" w="9144000">
                <a:moveTo>
                  <a:pt x="9143981" y="5143489"/>
                </a:moveTo>
                <a:lnTo>
                  <a:pt x="0" y="5143489"/>
                </a:lnTo>
                <a:lnTo>
                  <a:pt x="0" y="0"/>
                </a:lnTo>
                <a:lnTo>
                  <a:pt x="9143981" y="0"/>
                </a:lnTo>
                <a:lnTo>
                  <a:pt x="9143981" y="5143489"/>
                </a:lnTo>
                <a:close/>
              </a:path>
            </a:pathLst>
          </a:custGeom>
          <a:solidFill>
            <a:srgbClr val="F2FDF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aphicFrame>
        <p:nvGraphicFramePr>
          <p:cNvPr id="106" name="Google Shape;106;p8"/>
          <p:cNvGraphicFramePr/>
          <p:nvPr/>
        </p:nvGraphicFramePr>
        <p:xfrm>
          <a:off x="461974" y="383036"/>
          <a:ext cx="3000000" cy="3000000"/>
        </p:xfrm>
        <a:graphic>
          <a:graphicData uri="http://schemas.openxmlformats.org/drawingml/2006/table">
            <a:tbl>
              <a:tblPr bandRow="1" firstRow="1">
                <a:noFill/>
                <a:tableStyleId>{B9F37D22-7DA3-492E-B74C-F3CFFD4B6E2A}</a:tableStyleId>
              </a:tblPr>
              <a:tblGrid>
                <a:gridCol w="1368425"/>
              </a:tblGrid>
              <a:tr h="282825">
                <a:tc>
                  <a:txBody>
                    <a:bodyPr/>
                    <a:lstStyle/>
                    <a:p>
                      <a:pPr indent="0" lvl="0" marL="85090" marR="0" rtl="0" algn="l">
                        <a:lnSpc>
                          <a:spcPct val="100000"/>
                        </a:lnSpc>
                        <a:spcBef>
                          <a:spcPts val="0"/>
                        </a:spcBef>
                        <a:spcAft>
                          <a:spcPts val="0"/>
                        </a:spcAft>
                        <a:buNone/>
                      </a:pPr>
                      <a:r>
                        <a:rPr b="1" lang="en-US" sz="1200" u="none" cap="none" strike="noStrike">
                          <a:solidFill>
                            <a:srgbClr val="EFEFEF"/>
                          </a:solidFill>
                          <a:latin typeface="Times New Roman"/>
                          <a:ea typeface="Times New Roman"/>
                          <a:cs typeface="Times New Roman"/>
                          <a:sym typeface="Times New Roman"/>
                        </a:rPr>
                        <a:t>Relevansi projek</a:t>
                      </a:r>
                      <a:endParaRPr sz="1200" u="none" cap="none" strike="noStrike">
                        <a:latin typeface="Times New Roman"/>
                        <a:ea typeface="Times New Roman"/>
                        <a:cs typeface="Times New Roman"/>
                        <a:sym typeface="Times New Roman"/>
                      </a:endParaRPr>
                    </a:p>
                  </a:txBody>
                  <a:tcPr marT="84450" marB="0" marR="0" marL="0">
                    <a:solidFill>
                      <a:srgbClr val="1A9987"/>
                    </a:solidFill>
                  </a:tcPr>
                </a:tc>
              </a:tr>
              <a:tr h="182875">
                <a:tc>
                  <a:txBody>
                    <a:bodyPr/>
                    <a:lstStyle/>
                    <a:p>
                      <a:pPr indent="0" lvl="0" marL="85090" marR="0" rtl="0" algn="l">
                        <a:lnSpc>
                          <a:spcPct val="110000"/>
                        </a:lnSpc>
                        <a:spcBef>
                          <a:spcPts val="0"/>
                        </a:spcBef>
                        <a:spcAft>
                          <a:spcPts val="0"/>
                        </a:spcAft>
                        <a:buNone/>
                      </a:pPr>
                      <a:r>
                        <a:rPr b="1" lang="en-US" sz="1200" u="none" cap="none" strike="noStrike">
                          <a:solidFill>
                            <a:srgbClr val="EFEFEF"/>
                          </a:solidFill>
                          <a:latin typeface="Times New Roman"/>
                          <a:ea typeface="Times New Roman"/>
                          <a:cs typeface="Times New Roman"/>
                          <a:sym typeface="Times New Roman"/>
                        </a:rPr>
                        <a:t>ini bagi sekolah</a:t>
                      </a:r>
                      <a:endParaRPr sz="1200" u="none" cap="none" strike="noStrike">
                        <a:latin typeface="Times New Roman"/>
                        <a:ea typeface="Times New Roman"/>
                        <a:cs typeface="Times New Roman"/>
                        <a:sym typeface="Times New Roman"/>
                      </a:endParaRPr>
                    </a:p>
                  </a:txBody>
                  <a:tcPr marT="0" marB="0" marR="0" marL="0">
                    <a:solidFill>
                      <a:srgbClr val="1A9987"/>
                    </a:solidFill>
                  </a:tcPr>
                </a:tc>
              </a:tr>
              <a:tr h="182875">
                <a:tc>
                  <a:txBody>
                    <a:bodyPr/>
                    <a:lstStyle/>
                    <a:p>
                      <a:pPr indent="0" lvl="0" marL="85090" marR="0" rtl="0" algn="l">
                        <a:lnSpc>
                          <a:spcPct val="110000"/>
                        </a:lnSpc>
                        <a:spcBef>
                          <a:spcPts val="0"/>
                        </a:spcBef>
                        <a:spcAft>
                          <a:spcPts val="0"/>
                        </a:spcAft>
                        <a:buNone/>
                      </a:pPr>
                      <a:r>
                        <a:rPr b="1" lang="en-US" sz="1200" u="none" cap="none" strike="noStrike">
                          <a:solidFill>
                            <a:srgbClr val="EFEFEF"/>
                          </a:solidFill>
                          <a:latin typeface="Times New Roman"/>
                          <a:ea typeface="Times New Roman"/>
                          <a:cs typeface="Times New Roman"/>
                          <a:sym typeface="Times New Roman"/>
                        </a:rPr>
                        <a:t>dan semua guru</a:t>
                      </a:r>
                      <a:endParaRPr sz="1200" u="none" cap="none" strike="noStrike">
                        <a:latin typeface="Times New Roman"/>
                        <a:ea typeface="Times New Roman"/>
                        <a:cs typeface="Times New Roman"/>
                        <a:sym typeface="Times New Roman"/>
                      </a:endParaRPr>
                    </a:p>
                  </a:txBody>
                  <a:tcPr marT="0" marB="0" marR="0" marL="0">
                    <a:solidFill>
                      <a:srgbClr val="1A9987"/>
                    </a:solidFill>
                  </a:tcPr>
                </a:tc>
              </a:tr>
              <a:tr h="284350">
                <a:tc>
                  <a:txBody>
                    <a:bodyPr/>
                    <a:lstStyle/>
                    <a:p>
                      <a:pPr indent="0" lvl="0" marL="85090" marR="0" rtl="0" algn="l">
                        <a:lnSpc>
                          <a:spcPct val="110000"/>
                        </a:lnSpc>
                        <a:spcBef>
                          <a:spcPts val="0"/>
                        </a:spcBef>
                        <a:spcAft>
                          <a:spcPts val="0"/>
                        </a:spcAft>
                        <a:buNone/>
                      </a:pPr>
                      <a:r>
                        <a:rPr b="1" lang="en-US" sz="1200" u="none" cap="none" strike="noStrike">
                          <a:solidFill>
                            <a:srgbClr val="EFEFEF"/>
                          </a:solidFill>
                          <a:latin typeface="Times New Roman"/>
                          <a:ea typeface="Times New Roman"/>
                          <a:cs typeface="Times New Roman"/>
                          <a:sym typeface="Times New Roman"/>
                        </a:rPr>
                        <a:t>mata pelajaran</a:t>
                      </a:r>
                      <a:endParaRPr sz="1200" u="none" cap="none" strike="noStrike">
                        <a:latin typeface="Times New Roman"/>
                        <a:ea typeface="Times New Roman"/>
                        <a:cs typeface="Times New Roman"/>
                        <a:sym typeface="Times New Roman"/>
                      </a:endParaRPr>
                    </a:p>
                  </a:txBody>
                  <a:tcPr marT="0" marB="0" marR="0" marL="0">
                    <a:solidFill>
                      <a:srgbClr val="1A9987"/>
                    </a:solidFill>
                  </a:tcPr>
                </a:tc>
              </a:tr>
            </a:tbl>
          </a:graphicData>
        </a:graphic>
      </p:graphicFrame>
      <p:sp>
        <p:nvSpPr>
          <p:cNvPr id="107" name="Google Shape;107;p8"/>
          <p:cNvSpPr txBox="1"/>
          <p:nvPr/>
        </p:nvSpPr>
        <p:spPr>
          <a:xfrm>
            <a:off x="2065841" y="395800"/>
            <a:ext cx="4185285" cy="4119879"/>
          </a:xfrm>
          <a:prstGeom prst="rect">
            <a:avLst/>
          </a:prstGeom>
          <a:noFill/>
          <a:ln>
            <a:noFill/>
          </a:ln>
        </p:spPr>
        <p:txBody>
          <a:bodyPr anchorCtr="0" anchor="t" bIns="0" lIns="0" spcFirstLastPara="1" rIns="0" wrap="square" tIns="12700">
            <a:spAutoFit/>
          </a:bodyPr>
          <a:lstStyle/>
          <a:p>
            <a:pPr indent="0" lvl="0" marL="12700" marR="5080" rtl="0" algn="just">
              <a:lnSpc>
                <a:spcPct val="150000"/>
              </a:lnSpc>
              <a:spcBef>
                <a:spcPts val="0"/>
              </a:spcBef>
              <a:spcAft>
                <a:spcPts val="0"/>
              </a:spcAft>
              <a:buNone/>
            </a:pPr>
            <a:r>
              <a:rPr lang="en-US" sz="800">
                <a:solidFill>
                  <a:srgbClr val="1A1A1A"/>
                </a:solidFill>
                <a:latin typeface="Arial"/>
                <a:ea typeface="Arial"/>
                <a:cs typeface="Arial"/>
                <a:sym typeface="Arial"/>
              </a:rPr>
              <a:t>Statistik kebudayaan tahun 2017 mencatat bahwa jumlah kesenian yang akan punah  mencapai angka 143, terdiri atas seni rupa, seni musik, seni teater, seni tari, sastra dan  kesenian lainnya. Di sisi lain, statistik kebudayaan tahun 2018 juga mencatat ada 34 bahasa  daerah yang akan punah. Hal ini penting untuk jadi perhatian kita bersama karena beberapa  ragam seni dan bahasa daerah merupakan hasil akumulasi pengetahuan lokal masyarakat  Indonesia dalam jangka waktu yang panjang. Belum lagi ditambah beberapa budaya lokal  tersebut mengandung makna mendalam untuk menjaga keberlanjutan sumber daya alam  dan sumber daya lokal dengan mencerminkan relasi antar manusia, relasi manusia dengan  Tuhan, dan relasi manusia dengan semesta. Nilai-nilai pengetahuan lokal yang terwujud  dalam berbagai bentuk budaya lokal ini penting untuk terus digaungkan dan diwariskan  pada generasi selanjutnya agar tetap lestari.</a:t>
            </a:r>
            <a:endParaRPr sz="800">
              <a:latin typeface="Arial"/>
              <a:ea typeface="Arial"/>
              <a:cs typeface="Arial"/>
              <a:sym typeface="Arial"/>
            </a:endParaRPr>
          </a:p>
          <a:p>
            <a:pPr indent="0" lvl="0" marL="12700" marR="6985" rtl="0" algn="just">
              <a:lnSpc>
                <a:spcPct val="150000"/>
              </a:lnSpc>
              <a:spcBef>
                <a:spcPts val="1000"/>
              </a:spcBef>
              <a:spcAft>
                <a:spcPts val="0"/>
              </a:spcAft>
              <a:buNone/>
            </a:pPr>
            <a:r>
              <a:rPr lang="en-US" sz="800">
                <a:solidFill>
                  <a:srgbClr val="1A1A1A"/>
                </a:solidFill>
                <a:latin typeface="Arial"/>
                <a:ea typeface="Arial"/>
                <a:cs typeface="Arial"/>
                <a:sym typeface="Arial"/>
              </a:rPr>
              <a:t>Sejalan dengan hal tersebut, sekolah sebagai salah satu institusi budaya memiliki peran  untuk ambil bagian dari upaya pelestarian budaya lokal yang kini keadaannya semakin  terancam dari waktu ke waktu. Selain itu, sekolah yang dapat memberikan pengalaman akan  keberagaman budaya yang dibutuhkan, diikuti dengan reﬂeksi pada tahapannya akan  membentuk masukan dan pengalaman positif dari keberagaman itu sendiri. Di mana hal ini  akan menghasilkan peserta didik yang mampu mengelola perbedaan secara konstruktif,  beradaptasi dengan baik, membangun sinergi atas perbedaan sehingga sekolah dapat  mendorong peserta didik lebih mudah dan siap menjadi bagian dari masyarakat global.</a:t>
            </a:r>
            <a:endParaRPr sz="800">
              <a:latin typeface="Arial"/>
              <a:ea typeface="Arial"/>
              <a:cs typeface="Arial"/>
              <a:sym typeface="Arial"/>
            </a:endParaRPr>
          </a:p>
          <a:p>
            <a:pPr indent="0" lvl="0" marL="12700" marR="16510" rtl="0" algn="just">
              <a:lnSpc>
                <a:spcPct val="150000"/>
              </a:lnSpc>
              <a:spcBef>
                <a:spcPts val="1000"/>
              </a:spcBef>
              <a:spcAft>
                <a:spcPts val="0"/>
              </a:spcAft>
              <a:buNone/>
            </a:pPr>
            <a:r>
              <a:rPr lang="en-US" sz="800">
                <a:solidFill>
                  <a:srgbClr val="1A1A1A"/>
                </a:solidFill>
                <a:latin typeface="Arial"/>
                <a:ea typeface="Arial"/>
                <a:cs typeface="Arial"/>
                <a:sym typeface="Arial"/>
              </a:rPr>
              <a:t>Bagaimanapun, sebagai kompas kehidupan, budaya dapat mengarahkan kita untuk berpikir,  merasa, bertindak, dan berkarya ke arah benar salah, baik buruk, pantas tidak pantas.</a:t>
            </a:r>
            <a:endParaRPr sz="800">
              <a:latin typeface="Arial"/>
              <a:ea typeface="Arial"/>
              <a:cs typeface="Arial"/>
              <a:sym typeface="Arial"/>
            </a:endParaRPr>
          </a:p>
        </p:txBody>
      </p:sp>
      <p:sp>
        <p:nvSpPr>
          <p:cNvPr id="108" name="Google Shape;108;p8"/>
          <p:cNvSpPr/>
          <p:nvPr/>
        </p:nvSpPr>
        <p:spPr>
          <a:xfrm>
            <a:off x="6487962" y="476536"/>
            <a:ext cx="2343395" cy="408100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9" name="Google Shape;109;p8"/>
          <p:cNvSpPr/>
          <p:nvPr/>
        </p:nvSpPr>
        <p:spPr>
          <a:xfrm>
            <a:off x="461974" y="2727754"/>
            <a:ext cx="1368297" cy="182438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3" name="Shape 113"/>
        <p:cNvGrpSpPr/>
        <p:nvPr/>
      </p:nvGrpSpPr>
      <p:grpSpPr>
        <a:xfrm>
          <a:off x="0" y="0"/>
          <a:ext cx="0" cy="0"/>
          <a:chOff x="0" y="0"/>
          <a:chExt cx="0" cy="0"/>
        </a:xfrm>
      </p:grpSpPr>
      <p:sp>
        <p:nvSpPr>
          <p:cNvPr id="114" name="Google Shape;114;p9"/>
          <p:cNvSpPr/>
          <p:nvPr/>
        </p:nvSpPr>
        <p:spPr>
          <a:xfrm>
            <a:off x="0" y="0"/>
            <a:ext cx="9144000" cy="5143500"/>
          </a:xfrm>
          <a:custGeom>
            <a:rect b="b" l="l" r="r" t="t"/>
            <a:pathLst>
              <a:path extrusionOk="0" h="5143500" w="9144000">
                <a:moveTo>
                  <a:pt x="9143981" y="5143489"/>
                </a:moveTo>
                <a:lnTo>
                  <a:pt x="0" y="5143489"/>
                </a:lnTo>
                <a:lnTo>
                  <a:pt x="0" y="0"/>
                </a:lnTo>
                <a:lnTo>
                  <a:pt x="9143981" y="0"/>
                </a:lnTo>
                <a:lnTo>
                  <a:pt x="9143981" y="5143489"/>
                </a:lnTo>
                <a:close/>
              </a:path>
            </a:pathLst>
          </a:custGeom>
          <a:solidFill>
            <a:srgbClr val="F2FDF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5" name="Google Shape;115;p9"/>
          <p:cNvSpPr txBox="1"/>
          <p:nvPr>
            <p:ph type="title"/>
          </p:nvPr>
        </p:nvSpPr>
        <p:spPr>
          <a:xfrm>
            <a:off x="461974" y="387799"/>
            <a:ext cx="1368425" cy="923925"/>
          </a:xfrm>
          <a:prstGeom prst="rect">
            <a:avLst/>
          </a:prstGeom>
          <a:solidFill>
            <a:srgbClr val="1A9987"/>
          </a:solidFill>
          <a:ln>
            <a:noFill/>
          </a:ln>
        </p:spPr>
        <p:txBody>
          <a:bodyPr anchorCtr="0" anchor="t" bIns="0" lIns="0" spcFirstLastPara="1" rIns="0" wrap="square" tIns="79375">
            <a:spAutoFit/>
          </a:bodyPr>
          <a:lstStyle/>
          <a:p>
            <a:pPr indent="0" lvl="0" marL="85090" marR="203834" rtl="0" algn="l">
              <a:lnSpc>
                <a:spcPct val="100000"/>
              </a:lnSpc>
              <a:spcBef>
                <a:spcPts val="0"/>
              </a:spcBef>
              <a:spcAft>
                <a:spcPts val="0"/>
              </a:spcAft>
              <a:buNone/>
            </a:pPr>
            <a:r>
              <a:rPr lang="en-US" sz="1200"/>
              <a:t>Cara  Penggunaan  Perangkat Ajar  Projek ini</a:t>
            </a:r>
            <a:endParaRPr sz="1200"/>
          </a:p>
        </p:txBody>
      </p:sp>
      <p:sp>
        <p:nvSpPr>
          <p:cNvPr id="116" name="Google Shape;116;p9"/>
          <p:cNvSpPr txBox="1"/>
          <p:nvPr/>
        </p:nvSpPr>
        <p:spPr>
          <a:xfrm>
            <a:off x="2065841" y="395800"/>
            <a:ext cx="4184650" cy="2402840"/>
          </a:xfrm>
          <a:prstGeom prst="rect">
            <a:avLst/>
          </a:prstGeom>
          <a:noFill/>
          <a:ln>
            <a:noFill/>
          </a:ln>
        </p:spPr>
        <p:txBody>
          <a:bodyPr anchorCtr="0" anchor="t" bIns="0" lIns="0" spcFirstLastPara="1" rIns="0" wrap="square" tIns="12700">
            <a:spAutoFit/>
          </a:bodyPr>
          <a:lstStyle/>
          <a:p>
            <a:pPr indent="0" lvl="0" marL="12700" marR="5080" rtl="0" algn="just">
              <a:lnSpc>
                <a:spcPct val="150000"/>
              </a:lnSpc>
              <a:spcBef>
                <a:spcPts val="0"/>
              </a:spcBef>
              <a:spcAft>
                <a:spcPts val="0"/>
              </a:spcAft>
              <a:buNone/>
            </a:pPr>
            <a:r>
              <a:rPr lang="en-US" sz="800">
                <a:latin typeface="Arial"/>
                <a:ea typeface="Arial"/>
                <a:cs typeface="Arial"/>
                <a:sym typeface="Arial"/>
              </a:rPr>
              <a:t>Perangkat ajar (toolkit) ini dirancang untuk membantu guru SMA/SMK (Fase E) yang berada  di sekolah penggerak untuk melaksanakan Projek Penguatan Proﬁl Pelajar Pancasila yang  mengusung tema Kearifan Lokal. Di dalam perangkat ajar untuk projek “Menelusur Warisan  Masa Lampau” ini, ada 17 (enam belas) aktivitas yang saling berkaitan. Tim Penyusun  menyarankan agar projek ini dilakukan pada semester pertama kelas XI dikarenakan  aktivitas yang ditawarkan disusun dengan sedemikian rupa agar peserta didik tidak hanya  mengetahui isu kearifan lokal secara teori saja, tetapi juga bisa mengkritisi fungsi kearifan  lokal tersebut dan kaitannya dengan masalah sumber daya alam atau sumber daya lokal yang  terjadi saat ini. Waktu yang direkomendasikan untuk pelaksanaan projek ini adalah 1 (satu)  semester, dengan total kurang lebih 62 JP. Sebaiknya ada jeda waktu antar aktivitas agar di  satu sisi para guru mempunyai waktu yang cukup untuk melakukan persiapan materi untuk  memantik diskusi dan reﬂeksi peserta didik. peserta didik juga mempunyai waktu untuk  berpikir, bereﬂeksi, dan menjalankan masing-masing aktivitas dengan baik.</a:t>
            </a:r>
            <a:endParaRPr sz="800">
              <a:latin typeface="Arial"/>
              <a:ea typeface="Arial"/>
              <a:cs typeface="Arial"/>
              <a:sym typeface="Arial"/>
            </a:endParaRPr>
          </a:p>
        </p:txBody>
      </p:sp>
      <p:sp>
        <p:nvSpPr>
          <p:cNvPr id="117" name="Google Shape;117;p9"/>
          <p:cNvSpPr txBox="1"/>
          <p:nvPr/>
        </p:nvSpPr>
        <p:spPr>
          <a:xfrm>
            <a:off x="2065841" y="2900231"/>
            <a:ext cx="4180840" cy="1488440"/>
          </a:xfrm>
          <a:prstGeom prst="rect">
            <a:avLst/>
          </a:prstGeom>
          <a:noFill/>
          <a:ln>
            <a:noFill/>
          </a:ln>
        </p:spPr>
        <p:txBody>
          <a:bodyPr anchorCtr="0" anchor="t" bIns="0" lIns="0" spcFirstLastPara="1" rIns="0" wrap="square" tIns="12700">
            <a:spAutoFit/>
          </a:bodyPr>
          <a:lstStyle/>
          <a:p>
            <a:pPr indent="0" lvl="0" marL="12700" marR="5080" rtl="0" algn="just">
              <a:lnSpc>
                <a:spcPct val="150000"/>
              </a:lnSpc>
              <a:spcBef>
                <a:spcPts val="0"/>
              </a:spcBef>
              <a:spcAft>
                <a:spcPts val="0"/>
              </a:spcAft>
              <a:buNone/>
            </a:pPr>
            <a:r>
              <a:rPr lang="en-US" sz="800">
                <a:latin typeface="Arial"/>
                <a:ea typeface="Arial"/>
                <a:cs typeface="Arial"/>
                <a:sym typeface="Arial"/>
              </a:rPr>
              <a:t>Namun demikian, tim penyusun memahami bahwa kondisi tiap sekolah berbeda-beda. Oleh  karena itu, guru dan kepala sekolah mempunyai kebebasan dan kewenangan untuk  menyesuaikan jumlah aktivitas, alokasi waktu per aktivitas, dan apakah semua aktivitas  diselesaikan dalam waktu singkat atau disebar selama satu semester/satu tahun ajar. Materi  ataupun rancangan aktivitas juga bisa disesuaikan agar projek bisa berjalan efektif dan  eﬁsien sesuai dengan kebutuhan peserta didik dan kondisi sekolah juga kondisi daerah  tempat sekolah berdiri. Kami juga akan memberikan saran praktis dan alternatif  pelaksanaan beberapa aktivitas, serta rekomendasi aktivitas pengayaan, jika diperlukan.</a:t>
            </a:r>
            <a:endParaRPr sz="800">
              <a:latin typeface="Arial"/>
              <a:ea typeface="Arial"/>
              <a:cs typeface="Arial"/>
              <a:sym typeface="Arial"/>
            </a:endParaRPr>
          </a:p>
        </p:txBody>
      </p:sp>
      <p:sp>
        <p:nvSpPr>
          <p:cNvPr id="118" name="Google Shape;118;p9"/>
          <p:cNvSpPr/>
          <p:nvPr/>
        </p:nvSpPr>
        <p:spPr>
          <a:xfrm>
            <a:off x="6698536" y="1794718"/>
            <a:ext cx="2331667" cy="155519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19" name="Google Shape;119;p9"/>
          <p:cNvSpPr/>
          <p:nvPr/>
        </p:nvSpPr>
        <p:spPr>
          <a:xfrm>
            <a:off x="6698536" y="3452372"/>
            <a:ext cx="2331667" cy="155406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20" name="Google Shape;120;p9"/>
          <p:cNvSpPr/>
          <p:nvPr/>
        </p:nvSpPr>
        <p:spPr>
          <a:xfrm>
            <a:off x="6698536" y="137062"/>
            <a:ext cx="2331670" cy="1555196"/>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2021-07-28T07:31:41Z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Google</vt:lpwstr>
  </property>
  <property fmtid="{D5CDD505-2E9C-101B-9397-08002B2CF9AE}" pid="3" name="LastSaved">
    <vt:filetime>2021-07-28T00:00:00Z</vt:filetime>
  </property>
</Properties>
</file>