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1" r:id="rId1"/>
  </p:sldMasterIdLst>
  <p:notesMasterIdLst>
    <p:notesMasterId r:id="rId17"/>
  </p:notesMasterIdLst>
  <p:sldIdLst>
    <p:sldId id="261" r:id="rId2"/>
    <p:sldId id="273" r:id="rId3"/>
    <p:sldId id="275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05295-212F-4A1A-8050-5AD41EA434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C52E9-8B80-491F-B39E-D36C664ADF9F}">
      <dgm:prSet phldrT="[Text]"/>
      <dgm:spPr/>
      <dgm:t>
        <a:bodyPr/>
        <a:lstStyle/>
        <a:p>
          <a:r>
            <a:rPr lang="en-US" dirty="0" err="1" smtClean="0"/>
            <a:t>Menyusun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projek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jadwal</a:t>
          </a:r>
          <a:r>
            <a:rPr lang="en-US" dirty="0" smtClean="0"/>
            <a:t> di </a:t>
          </a:r>
          <a:r>
            <a:rPr lang="en-US" dirty="0" err="1" smtClean="0"/>
            <a:t>sekolah</a:t>
          </a:r>
          <a:endParaRPr lang="en-US" dirty="0"/>
        </a:p>
      </dgm:t>
    </dgm:pt>
    <dgm:pt modelId="{3BD33C48-9FD6-4276-80A5-ED8BF6DFE861}" type="parTrans" cxnId="{D086BA95-752F-4443-AD46-A5F89D7C1164}">
      <dgm:prSet/>
      <dgm:spPr/>
      <dgm:t>
        <a:bodyPr/>
        <a:lstStyle/>
        <a:p>
          <a:endParaRPr lang="en-US"/>
        </a:p>
      </dgm:t>
    </dgm:pt>
    <dgm:pt modelId="{DF894307-66EA-4A69-A96A-AB0EC040C022}" type="sibTrans" cxnId="{D086BA95-752F-4443-AD46-A5F89D7C1164}">
      <dgm:prSet/>
      <dgm:spPr/>
      <dgm:t>
        <a:bodyPr/>
        <a:lstStyle/>
        <a:p>
          <a:endParaRPr lang="en-US"/>
        </a:p>
      </dgm:t>
    </dgm:pt>
    <dgm:pt modelId="{9EDED125-A2FF-4363-A851-E959177B6F52}">
      <dgm:prSet phldrT="[Text]"/>
      <dgm:spPr/>
      <dgm:t>
        <a:bodyPr/>
        <a:lstStyle/>
        <a:p>
          <a:r>
            <a:rPr lang="en-US" dirty="0" err="1" smtClean="0"/>
            <a:t>Menyusun</a:t>
          </a:r>
          <a:r>
            <a:rPr lang="en-US" dirty="0" smtClean="0"/>
            <a:t> </a:t>
          </a:r>
          <a:r>
            <a:rPr lang="en-US" dirty="0" err="1" smtClean="0"/>
            <a:t>modul</a:t>
          </a:r>
          <a:r>
            <a:rPr lang="en-US" dirty="0" smtClean="0"/>
            <a:t> </a:t>
          </a:r>
          <a:r>
            <a:rPr lang="en-US" dirty="0" err="1" smtClean="0"/>
            <a:t>projek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kondisi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peserta</a:t>
          </a:r>
          <a:r>
            <a:rPr lang="en-US" dirty="0" smtClean="0"/>
            <a:t> </a:t>
          </a:r>
          <a:r>
            <a:rPr lang="en-US" dirty="0" err="1" smtClean="0"/>
            <a:t>didik</a:t>
          </a:r>
          <a:r>
            <a:rPr lang="en-US" dirty="0" smtClean="0"/>
            <a:t>/</a:t>
          </a:r>
          <a:r>
            <a:rPr lang="en-US" dirty="0" err="1" smtClean="0"/>
            <a:t>dunia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endParaRPr lang="en-US" dirty="0"/>
        </a:p>
      </dgm:t>
    </dgm:pt>
    <dgm:pt modelId="{6D7491DC-787A-4EF7-87EA-42D4194DDD85}" type="parTrans" cxnId="{D7D8B409-BA9A-4161-8F6B-242B8F9A72C7}">
      <dgm:prSet/>
      <dgm:spPr/>
      <dgm:t>
        <a:bodyPr/>
        <a:lstStyle/>
        <a:p>
          <a:endParaRPr lang="en-US"/>
        </a:p>
      </dgm:t>
    </dgm:pt>
    <dgm:pt modelId="{E2F1B8EA-D321-46EA-BA2F-302B47210E89}" type="sibTrans" cxnId="{D7D8B409-BA9A-4161-8F6B-242B8F9A72C7}">
      <dgm:prSet/>
      <dgm:spPr/>
      <dgm:t>
        <a:bodyPr/>
        <a:lstStyle/>
        <a:p>
          <a:endParaRPr lang="en-US"/>
        </a:p>
      </dgm:t>
    </dgm:pt>
    <dgm:pt modelId="{78A7D29A-9350-4848-8892-D556D239F6E6}">
      <dgm:prSet phldrT="[Text]"/>
      <dgm:spPr/>
      <dgm:t>
        <a:bodyPr/>
        <a:lstStyle/>
        <a:p>
          <a:r>
            <a:rPr lang="en-US" dirty="0" err="1" smtClean="0"/>
            <a:t>Menyusun</a:t>
          </a:r>
          <a:r>
            <a:rPr lang="en-US" dirty="0" smtClean="0"/>
            <a:t> </a:t>
          </a:r>
          <a:r>
            <a:rPr lang="en-US" dirty="0" err="1" smtClean="0"/>
            <a:t>modul</a:t>
          </a:r>
          <a:r>
            <a:rPr lang="en-US" dirty="0" smtClean="0"/>
            <a:t> </a:t>
          </a:r>
          <a:r>
            <a:rPr lang="en-US" dirty="0" err="1" smtClean="0"/>
            <a:t>projek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yang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tema</a:t>
          </a:r>
          <a:r>
            <a:rPr lang="en-US" dirty="0" smtClean="0"/>
            <a:t>.</a:t>
          </a:r>
          <a:endParaRPr lang="en-US" dirty="0"/>
        </a:p>
      </dgm:t>
    </dgm:pt>
    <dgm:pt modelId="{13A4F4B7-C069-4894-BFF8-B1BD9E5A9981}" type="parTrans" cxnId="{675FC28C-705D-4654-A5F3-FD829FE8CBBA}">
      <dgm:prSet/>
      <dgm:spPr/>
      <dgm:t>
        <a:bodyPr/>
        <a:lstStyle/>
        <a:p>
          <a:endParaRPr lang="en-US"/>
        </a:p>
      </dgm:t>
    </dgm:pt>
    <dgm:pt modelId="{1002185E-7661-4AEB-9BED-5C3A95206163}" type="sibTrans" cxnId="{675FC28C-705D-4654-A5F3-FD829FE8CBBA}">
      <dgm:prSet/>
      <dgm:spPr/>
      <dgm:t>
        <a:bodyPr/>
        <a:lstStyle/>
        <a:p>
          <a:endParaRPr lang="en-US"/>
        </a:p>
      </dgm:t>
    </dgm:pt>
    <dgm:pt modelId="{6448594B-EBC1-43CB-B187-BD0CD29EFA45}" type="pres">
      <dgm:prSet presAssocID="{BDE05295-212F-4A1A-8050-5AD41EA434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24C28-F399-4ECD-B1B0-B39ABB93D1DB}" type="pres">
      <dgm:prSet presAssocID="{EEDC52E9-8B80-491F-B39E-D36C664ADF9F}" presName="parentLin" presStyleCnt="0"/>
      <dgm:spPr/>
    </dgm:pt>
    <dgm:pt modelId="{A727B518-0F34-4AB3-B6CB-A4B59192A47E}" type="pres">
      <dgm:prSet presAssocID="{EEDC52E9-8B80-491F-B39E-D36C664ADF9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231FFA-1D04-4769-A6D7-8D07F0E17BFF}" type="pres">
      <dgm:prSet presAssocID="{EEDC52E9-8B80-491F-B39E-D36C664ADF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04700-4AA9-4BA9-8205-95E564FA235E}" type="pres">
      <dgm:prSet presAssocID="{EEDC52E9-8B80-491F-B39E-D36C664ADF9F}" presName="negativeSpace" presStyleCnt="0"/>
      <dgm:spPr/>
    </dgm:pt>
    <dgm:pt modelId="{4B0ED988-319B-42A1-91E2-20004AFE5AD3}" type="pres">
      <dgm:prSet presAssocID="{EEDC52E9-8B80-491F-B39E-D36C664ADF9F}" presName="childText" presStyleLbl="conFgAcc1" presStyleIdx="0" presStyleCnt="3">
        <dgm:presLayoutVars>
          <dgm:bulletEnabled val="1"/>
        </dgm:presLayoutVars>
      </dgm:prSet>
      <dgm:spPr/>
    </dgm:pt>
    <dgm:pt modelId="{A77AECD9-7B82-4901-9468-C554DB968599}" type="pres">
      <dgm:prSet presAssocID="{DF894307-66EA-4A69-A96A-AB0EC040C022}" presName="spaceBetweenRectangles" presStyleCnt="0"/>
      <dgm:spPr/>
    </dgm:pt>
    <dgm:pt modelId="{C083917B-1B72-4D11-BD8B-0F082B844057}" type="pres">
      <dgm:prSet presAssocID="{78A7D29A-9350-4848-8892-D556D239F6E6}" presName="parentLin" presStyleCnt="0"/>
      <dgm:spPr/>
    </dgm:pt>
    <dgm:pt modelId="{2DC2EFE1-0222-44F0-8EF4-1DA330AE9DF9}" type="pres">
      <dgm:prSet presAssocID="{78A7D29A-9350-4848-8892-D556D239F6E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300445-2BA6-44E0-8BC2-20F3FB281A4D}" type="pres">
      <dgm:prSet presAssocID="{78A7D29A-9350-4848-8892-D556D239F6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6CC63-A159-458B-BD15-7C9AD8C3C630}" type="pres">
      <dgm:prSet presAssocID="{78A7D29A-9350-4848-8892-D556D239F6E6}" presName="negativeSpace" presStyleCnt="0"/>
      <dgm:spPr/>
    </dgm:pt>
    <dgm:pt modelId="{B84B3F96-4B13-4B77-99F0-2A1A513D384E}" type="pres">
      <dgm:prSet presAssocID="{78A7D29A-9350-4848-8892-D556D239F6E6}" presName="childText" presStyleLbl="conFgAcc1" presStyleIdx="1" presStyleCnt="3">
        <dgm:presLayoutVars>
          <dgm:bulletEnabled val="1"/>
        </dgm:presLayoutVars>
      </dgm:prSet>
      <dgm:spPr/>
    </dgm:pt>
    <dgm:pt modelId="{CA7CFCA0-23FA-4588-9C7D-33DF97CE290B}" type="pres">
      <dgm:prSet presAssocID="{1002185E-7661-4AEB-9BED-5C3A95206163}" presName="spaceBetweenRectangles" presStyleCnt="0"/>
      <dgm:spPr/>
    </dgm:pt>
    <dgm:pt modelId="{32101F60-DCB2-45E9-87EB-2CFCB2389C24}" type="pres">
      <dgm:prSet presAssocID="{9EDED125-A2FF-4363-A851-E959177B6F52}" presName="parentLin" presStyleCnt="0"/>
      <dgm:spPr/>
    </dgm:pt>
    <dgm:pt modelId="{F1B73D39-D4BA-40F7-B8AB-B7DC74218E9F}" type="pres">
      <dgm:prSet presAssocID="{9EDED125-A2FF-4363-A851-E959177B6F5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8AEF8D-8C74-4235-AC1F-9D2EDEF65D17}" type="pres">
      <dgm:prSet presAssocID="{9EDED125-A2FF-4363-A851-E959177B6F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106E-8DDE-4DB8-87FF-400E1A1C8A2A}" type="pres">
      <dgm:prSet presAssocID="{9EDED125-A2FF-4363-A851-E959177B6F52}" presName="negativeSpace" presStyleCnt="0"/>
      <dgm:spPr/>
    </dgm:pt>
    <dgm:pt modelId="{391165A9-3E74-4C5B-A69C-379941C50C30}" type="pres">
      <dgm:prSet presAssocID="{9EDED125-A2FF-4363-A851-E959177B6F5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CCD1F7-9EA9-4E72-9A28-38505DFFBCC1}" type="presOf" srcId="{EEDC52E9-8B80-491F-B39E-D36C664ADF9F}" destId="{8C231FFA-1D04-4769-A6D7-8D07F0E17BFF}" srcOrd="1" destOrd="0" presId="urn:microsoft.com/office/officeart/2005/8/layout/list1"/>
    <dgm:cxn modelId="{2693F9B6-F70E-4805-A55B-8B9FE2E2E7FF}" type="presOf" srcId="{78A7D29A-9350-4848-8892-D556D239F6E6}" destId="{2DC2EFE1-0222-44F0-8EF4-1DA330AE9DF9}" srcOrd="0" destOrd="0" presId="urn:microsoft.com/office/officeart/2005/8/layout/list1"/>
    <dgm:cxn modelId="{F89C127C-9A95-4FB0-9C72-0117951BC6F2}" type="presOf" srcId="{78A7D29A-9350-4848-8892-D556D239F6E6}" destId="{0D300445-2BA6-44E0-8BC2-20F3FB281A4D}" srcOrd="1" destOrd="0" presId="urn:microsoft.com/office/officeart/2005/8/layout/list1"/>
    <dgm:cxn modelId="{D98A0D9B-A824-4983-92FF-2C7588BB177A}" type="presOf" srcId="{EEDC52E9-8B80-491F-B39E-D36C664ADF9F}" destId="{A727B518-0F34-4AB3-B6CB-A4B59192A47E}" srcOrd="0" destOrd="0" presId="urn:microsoft.com/office/officeart/2005/8/layout/list1"/>
    <dgm:cxn modelId="{41641CF3-0690-491D-A224-42855E9E3726}" type="presOf" srcId="{BDE05295-212F-4A1A-8050-5AD41EA434F8}" destId="{6448594B-EBC1-43CB-B187-BD0CD29EFA45}" srcOrd="0" destOrd="0" presId="urn:microsoft.com/office/officeart/2005/8/layout/list1"/>
    <dgm:cxn modelId="{D086BA95-752F-4443-AD46-A5F89D7C1164}" srcId="{BDE05295-212F-4A1A-8050-5AD41EA434F8}" destId="{EEDC52E9-8B80-491F-B39E-D36C664ADF9F}" srcOrd="0" destOrd="0" parTransId="{3BD33C48-9FD6-4276-80A5-ED8BF6DFE861}" sibTransId="{DF894307-66EA-4A69-A96A-AB0EC040C022}"/>
    <dgm:cxn modelId="{A2D941C8-F7D8-4946-8913-B06C02360A95}" type="presOf" srcId="{9EDED125-A2FF-4363-A851-E959177B6F52}" destId="{F1B73D39-D4BA-40F7-B8AB-B7DC74218E9F}" srcOrd="0" destOrd="0" presId="urn:microsoft.com/office/officeart/2005/8/layout/list1"/>
    <dgm:cxn modelId="{C7A8E11A-8C9C-4229-AEBA-9DEAF0B38E4A}" type="presOf" srcId="{9EDED125-A2FF-4363-A851-E959177B6F52}" destId="{A38AEF8D-8C74-4235-AC1F-9D2EDEF65D17}" srcOrd="1" destOrd="0" presId="urn:microsoft.com/office/officeart/2005/8/layout/list1"/>
    <dgm:cxn modelId="{675FC28C-705D-4654-A5F3-FD829FE8CBBA}" srcId="{BDE05295-212F-4A1A-8050-5AD41EA434F8}" destId="{78A7D29A-9350-4848-8892-D556D239F6E6}" srcOrd="1" destOrd="0" parTransId="{13A4F4B7-C069-4894-BFF8-B1BD9E5A9981}" sibTransId="{1002185E-7661-4AEB-9BED-5C3A95206163}"/>
    <dgm:cxn modelId="{D7D8B409-BA9A-4161-8F6B-242B8F9A72C7}" srcId="{BDE05295-212F-4A1A-8050-5AD41EA434F8}" destId="{9EDED125-A2FF-4363-A851-E959177B6F52}" srcOrd="2" destOrd="0" parTransId="{6D7491DC-787A-4EF7-87EA-42D4194DDD85}" sibTransId="{E2F1B8EA-D321-46EA-BA2F-302B47210E89}"/>
    <dgm:cxn modelId="{9E8B267E-A271-467F-B27C-BABEF6111A60}" type="presParOf" srcId="{6448594B-EBC1-43CB-B187-BD0CD29EFA45}" destId="{03624C28-F399-4ECD-B1B0-B39ABB93D1DB}" srcOrd="0" destOrd="0" presId="urn:microsoft.com/office/officeart/2005/8/layout/list1"/>
    <dgm:cxn modelId="{7865F9C1-826E-4E55-8F57-1E9196A5A6D3}" type="presParOf" srcId="{03624C28-F399-4ECD-B1B0-B39ABB93D1DB}" destId="{A727B518-0F34-4AB3-B6CB-A4B59192A47E}" srcOrd="0" destOrd="0" presId="urn:microsoft.com/office/officeart/2005/8/layout/list1"/>
    <dgm:cxn modelId="{D029D96B-D38D-4D83-BDAF-EE23C01B2A5F}" type="presParOf" srcId="{03624C28-F399-4ECD-B1B0-B39ABB93D1DB}" destId="{8C231FFA-1D04-4769-A6D7-8D07F0E17BFF}" srcOrd="1" destOrd="0" presId="urn:microsoft.com/office/officeart/2005/8/layout/list1"/>
    <dgm:cxn modelId="{75655982-5874-4A88-82C9-B98A51172D9F}" type="presParOf" srcId="{6448594B-EBC1-43CB-B187-BD0CD29EFA45}" destId="{83904700-4AA9-4BA9-8205-95E564FA235E}" srcOrd="1" destOrd="0" presId="urn:microsoft.com/office/officeart/2005/8/layout/list1"/>
    <dgm:cxn modelId="{223C7624-9EE1-4650-BB3D-3A38213CF1DD}" type="presParOf" srcId="{6448594B-EBC1-43CB-B187-BD0CD29EFA45}" destId="{4B0ED988-319B-42A1-91E2-20004AFE5AD3}" srcOrd="2" destOrd="0" presId="urn:microsoft.com/office/officeart/2005/8/layout/list1"/>
    <dgm:cxn modelId="{1F438C5C-14FC-49A7-BE90-DECD9D56E967}" type="presParOf" srcId="{6448594B-EBC1-43CB-B187-BD0CD29EFA45}" destId="{A77AECD9-7B82-4901-9468-C554DB968599}" srcOrd="3" destOrd="0" presId="urn:microsoft.com/office/officeart/2005/8/layout/list1"/>
    <dgm:cxn modelId="{82BEF26F-3632-489D-AC67-6D9DAD543218}" type="presParOf" srcId="{6448594B-EBC1-43CB-B187-BD0CD29EFA45}" destId="{C083917B-1B72-4D11-BD8B-0F082B844057}" srcOrd="4" destOrd="0" presId="urn:microsoft.com/office/officeart/2005/8/layout/list1"/>
    <dgm:cxn modelId="{DF51E12B-85D4-4F37-9D21-A69BBDA5383A}" type="presParOf" srcId="{C083917B-1B72-4D11-BD8B-0F082B844057}" destId="{2DC2EFE1-0222-44F0-8EF4-1DA330AE9DF9}" srcOrd="0" destOrd="0" presId="urn:microsoft.com/office/officeart/2005/8/layout/list1"/>
    <dgm:cxn modelId="{262CBAE9-DA66-4D19-9770-7798D16CEEA8}" type="presParOf" srcId="{C083917B-1B72-4D11-BD8B-0F082B844057}" destId="{0D300445-2BA6-44E0-8BC2-20F3FB281A4D}" srcOrd="1" destOrd="0" presId="urn:microsoft.com/office/officeart/2005/8/layout/list1"/>
    <dgm:cxn modelId="{92BE9F00-00CE-46C0-94EC-306292B0EA64}" type="presParOf" srcId="{6448594B-EBC1-43CB-B187-BD0CD29EFA45}" destId="{A066CC63-A159-458B-BD15-7C9AD8C3C630}" srcOrd="5" destOrd="0" presId="urn:microsoft.com/office/officeart/2005/8/layout/list1"/>
    <dgm:cxn modelId="{4C7AA794-A352-4BFD-8593-D05C42E3019C}" type="presParOf" srcId="{6448594B-EBC1-43CB-B187-BD0CD29EFA45}" destId="{B84B3F96-4B13-4B77-99F0-2A1A513D384E}" srcOrd="6" destOrd="0" presId="urn:microsoft.com/office/officeart/2005/8/layout/list1"/>
    <dgm:cxn modelId="{E925F9C3-D3AB-4691-9B55-2B79F4006DA4}" type="presParOf" srcId="{6448594B-EBC1-43CB-B187-BD0CD29EFA45}" destId="{CA7CFCA0-23FA-4588-9C7D-33DF97CE290B}" srcOrd="7" destOrd="0" presId="urn:microsoft.com/office/officeart/2005/8/layout/list1"/>
    <dgm:cxn modelId="{E97024E5-10CB-4CAF-93AE-B5F2E70BEFF7}" type="presParOf" srcId="{6448594B-EBC1-43CB-B187-BD0CD29EFA45}" destId="{32101F60-DCB2-45E9-87EB-2CFCB2389C24}" srcOrd="8" destOrd="0" presId="urn:microsoft.com/office/officeart/2005/8/layout/list1"/>
    <dgm:cxn modelId="{D6E4BF7F-67D8-456D-9E60-B0A2962984A1}" type="presParOf" srcId="{32101F60-DCB2-45E9-87EB-2CFCB2389C24}" destId="{F1B73D39-D4BA-40F7-B8AB-B7DC74218E9F}" srcOrd="0" destOrd="0" presId="urn:microsoft.com/office/officeart/2005/8/layout/list1"/>
    <dgm:cxn modelId="{487F3E01-DAC4-4A92-B2DC-6B1ECAC33137}" type="presParOf" srcId="{32101F60-DCB2-45E9-87EB-2CFCB2389C24}" destId="{A38AEF8D-8C74-4235-AC1F-9D2EDEF65D17}" srcOrd="1" destOrd="0" presId="urn:microsoft.com/office/officeart/2005/8/layout/list1"/>
    <dgm:cxn modelId="{B98C4AFC-1F61-44B6-BFFE-88DB2D51FF34}" type="presParOf" srcId="{6448594B-EBC1-43CB-B187-BD0CD29EFA45}" destId="{1A79106E-8DDE-4DB8-87FF-400E1A1C8A2A}" srcOrd="9" destOrd="0" presId="urn:microsoft.com/office/officeart/2005/8/layout/list1"/>
    <dgm:cxn modelId="{F05123D7-2D95-4809-8516-5F9871273BE4}" type="presParOf" srcId="{6448594B-EBC1-43CB-B187-BD0CD29EFA45}" destId="{391165A9-3E74-4C5B-A69C-379941C50C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24BE7-B8A2-4001-8220-E2986EE0A4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91FB7-4CE9-4554-B245-346C88C29F58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7E8B0-A337-41AA-A3AC-BCF59BABA4B4}" type="parTrans" cxnId="{06928E69-0FC4-4A9E-AF05-E9D9710D7E16}">
      <dgm:prSet/>
      <dgm:spPr/>
      <dgm:t>
        <a:bodyPr/>
        <a:lstStyle/>
        <a:p>
          <a:endParaRPr lang="en-US"/>
        </a:p>
      </dgm:t>
    </dgm:pt>
    <dgm:pt modelId="{22242D84-E0D3-4A91-8AD1-4C394EE53292}" type="sibTrans" cxnId="{06928E69-0FC4-4A9E-AF05-E9D9710D7E16}">
      <dgm:prSet/>
      <dgm:spPr/>
      <dgm:t>
        <a:bodyPr/>
        <a:lstStyle/>
        <a:p>
          <a:endParaRPr lang="en-US"/>
        </a:p>
      </dgm:t>
    </dgm:pt>
    <dgm:pt modelId="{FF44B512-7CF6-4BE5-AC8D-9B170EE617FE}">
      <dgm:prSet phldrT="[Text]" custT="1"/>
      <dgm:spPr/>
      <dgm:t>
        <a:bodyPr/>
        <a:lstStyle/>
        <a:p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Mengacu</a:t>
          </a:r>
          <a:r>
            <a:rPr lang="es-E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kepada</a:t>
          </a:r>
          <a:r>
            <a:rPr lang="es-E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Dimensi</a:t>
          </a:r>
          <a:r>
            <a:rPr lang="es-E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Elemen</a:t>
          </a:r>
          <a:r>
            <a:rPr lang="es-E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dan Sub-</a:t>
          </a:r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elemen</a:t>
          </a:r>
          <a:r>
            <a:rPr lang="es-E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s-E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s-E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Pancasila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E54A5-9B89-4B3B-AD08-1D6550FA2883}" type="parTrans" cxnId="{9121B92C-57BC-441A-9FCF-DBDB11B48652}">
      <dgm:prSet/>
      <dgm:spPr/>
      <dgm:t>
        <a:bodyPr/>
        <a:lstStyle/>
        <a:p>
          <a:endParaRPr lang="en-US"/>
        </a:p>
      </dgm:t>
    </dgm:pt>
    <dgm:pt modelId="{50D6A0D5-0F13-4C55-8F64-EAFB7058ACB2}" type="sibTrans" cxnId="{9121B92C-57BC-441A-9FCF-DBDB11B48652}">
      <dgm:prSet/>
      <dgm:spPr/>
      <dgm:t>
        <a:bodyPr/>
        <a:lstStyle/>
        <a:p>
          <a:endParaRPr lang="en-US"/>
        </a:p>
      </dgm:t>
    </dgm:pt>
    <dgm:pt modelId="{0E40A22C-7012-444D-AE9E-AE66A3DECA3B}">
      <dgm:prSet custT="1"/>
      <dgm:spPr/>
      <dgm:t>
        <a:bodyPr/>
        <a:lstStyle/>
        <a:p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Berpusat Pada Peserta Didik. </a:t>
          </a:r>
          <a:r>
            <a:rPr lang="en-US" sz="1400" b="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b="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b="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en-U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 dikembangkan dengan memperhatikan kebutuhan peserta didik, minat peserta didik, dan perkembangan sesuai fase elemen dan sub-elemen dari dimensi Profil Pelajar Pancasila. Setiap kegiatan projek dapat mengasah kemampuan murid dalam memunculkan </a:t>
          </a:r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inisiatif 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serta meningkatkan daya untuk menentukan pilihan dan memecahkan masalah yang diangkat dalam projek.</a:t>
          </a:r>
          <a:endParaRPr lang="id-ID" sz="1400" dirty="0">
            <a:highlight>
              <a:schemeClr val="lt1"/>
            </a:highlight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4A2F233C-8ACB-4A86-AB52-A352FDC4FA3A}" type="parTrans" cxnId="{40C7E366-932A-4B01-B737-00C5BF322502}">
      <dgm:prSet/>
      <dgm:spPr/>
      <dgm:t>
        <a:bodyPr/>
        <a:lstStyle/>
        <a:p>
          <a:endParaRPr lang="en-US"/>
        </a:p>
      </dgm:t>
    </dgm:pt>
    <dgm:pt modelId="{81E423CE-EB5A-48F9-9256-5BFF052DF559}" type="sibTrans" cxnId="{40C7E366-932A-4B01-B737-00C5BF322502}">
      <dgm:prSet/>
      <dgm:spPr/>
      <dgm:t>
        <a:bodyPr/>
        <a:lstStyle/>
        <a:p>
          <a:endParaRPr lang="en-US"/>
        </a:p>
      </dgm:t>
    </dgm:pt>
    <dgm:pt modelId="{94B7DDA0-1595-4A01-B45C-4A5EC36DED8B}">
      <dgm:prSet custT="1"/>
      <dgm:spPr/>
      <dgm:t>
        <a:bodyPr/>
        <a:lstStyle/>
        <a:p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Holistik.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en-US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 dikembangkan dengan memperhatikan tema secara utuh dan melihat </a:t>
          </a:r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keterhubungan 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dari berbagai hal untuk memahami sebuah isu secara mendalam. Oleh karenanya, setiap tema projek yang dijalankan dengan pendekatan lintas ilmu dan konten pengetahuan secara </a:t>
          </a:r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terpadu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dengan memperhatikan koneksi yang bermakna antar komponen dalam pelaksanaan projek, seperti murid, guru, sekolah, masyarakat, dan realitas kehidupan sehari-hari.</a:t>
          </a:r>
          <a:endParaRPr lang="id-ID" sz="14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97ED6723-E8C2-45A0-9FD0-380AD023AFBE}" type="parTrans" cxnId="{28C64974-87CC-4C47-9B3E-30354EC21A47}">
      <dgm:prSet/>
      <dgm:spPr/>
      <dgm:t>
        <a:bodyPr/>
        <a:lstStyle/>
        <a:p>
          <a:endParaRPr lang="en-US"/>
        </a:p>
      </dgm:t>
    </dgm:pt>
    <dgm:pt modelId="{DD12B494-4B82-4B2B-8566-B75D57623253}" type="sibTrans" cxnId="{28C64974-87CC-4C47-9B3E-30354EC21A47}">
      <dgm:prSet/>
      <dgm:spPr/>
      <dgm:t>
        <a:bodyPr/>
        <a:lstStyle/>
        <a:p>
          <a:endParaRPr lang="en-US"/>
        </a:p>
      </dgm:t>
    </dgm:pt>
    <dgm:pt modelId="{BD99D37E-56AA-45C6-9434-B85029DB159F}">
      <dgm:prSet custT="1"/>
      <dgm:spPr/>
      <dgm:t>
        <a:bodyPr/>
        <a:lstStyle/>
        <a:p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Kontekstual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</a:t>
          </a:r>
          <a:r>
            <a:rPr lang="en-US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projek dikembangkan berdasarkan pada </a:t>
          </a:r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pengalaman nyata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dihadapi dalam keseharian. Tema-tema projek yang disajikan sebisa mungkin dapat menyentuh persoalan lokal yang terjadi di daerah masing-masing. </a:t>
          </a:r>
          <a:endParaRPr lang="id-ID" sz="14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2CEAF77A-AF61-441A-9C15-D5AB253E4119}" type="parTrans" cxnId="{2F63263A-DBB3-48C9-8561-3743A73A1C7D}">
      <dgm:prSet/>
      <dgm:spPr/>
      <dgm:t>
        <a:bodyPr/>
        <a:lstStyle/>
        <a:p>
          <a:endParaRPr lang="en-US"/>
        </a:p>
      </dgm:t>
    </dgm:pt>
    <dgm:pt modelId="{22664BF8-BBC8-494F-9FBF-D8A4BBB99223}" type="sibTrans" cxnId="{2F63263A-DBB3-48C9-8561-3743A73A1C7D}">
      <dgm:prSet/>
      <dgm:spPr/>
      <dgm:t>
        <a:bodyPr/>
        <a:lstStyle/>
        <a:p>
          <a:endParaRPr lang="en-US"/>
        </a:p>
      </dgm:t>
    </dgm:pt>
    <dgm:pt modelId="{9692A105-F32D-441B-B8AE-CB2EF8CF14E2}">
      <dgm:prSet custT="1"/>
      <dgm:spPr/>
      <dgm:t>
        <a:bodyPr/>
        <a:lstStyle/>
        <a:p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Eksploratif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 </a:t>
          </a:r>
          <a:r>
            <a:rPr lang="en-US" sz="14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projek dikembangkan dengan semangat membuka ruang yang lebar bagi proses </a:t>
          </a:r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inkuiri 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 pengembangan diri. Walaupun projek memiliki area eksplorasi yang luas dari segi jangkauan materi pelajaran, alokasi waktu, dan penyesuaian dengan tujuan pembelajaran, kegiatan projek dikembangkan secara </a:t>
          </a:r>
          <a:r>
            <a:rPr lang="id-ID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sistematis </a:t>
          </a:r>
          <a:r>
            <a:rPr lang="id-ID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 terstruktur.   </a:t>
          </a:r>
          <a:endParaRPr lang="id-ID" sz="1400" b="1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001B26D8-56B2-4B43-B7FE-91DCFD29D02A}" type="parTrans" cxnId="{1CDCC148-7DB3-461E-B6CB-807D09AC9589}">
      <dgm:prSet/>
      <dgm:spPr/>
      <dgm:t>
        <a:bodyPr/>
        <a:lstStyle/>
        <a:p>
          <a:endParaRPr lang="en-US"/>
        </a:p>
      </dgm:t>
    </dgm:pt>
    <dgm:pt modelId="{1A06F5FA-1983-4501-9491-319256884359}" type="sibTrans" cxnId="{1CDCC148-7DB3-461E-B6CB-807D09AC9589}">
      <dgm:prSet/>
      <dgm:spPr/>
      <dgm:t>
        <a:bodyPr/>
        <a:lstStyle/>
        <a:p>
          <a:endParaRPr lang="en-US"/>
        </a:p>
      </dgm:t>
    </dgm:pt>
    <dgm:pt modelId="{7D104585-5666-42AB-9532-D9907E4716B4}">
      <dgm:prSet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5</a:t>
          </a:r>
          <a:endParaRPr lang="id-ID" sz="1400" b="1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DC3967D6-475F-4A73-BB2E-F209F9AB4D4D}" type="parTrans" cxnId="{BB812F25-D8E6-4DDE-A575-D7217C19B8D5}">
      <dgm:prSet/>
      <dgm:spPr/>
      <dgm:t>
        <a:bodyPr/>
        <a:lstStyle/>
        <a:p>
          <a:endParaRPr lang="en-US"/>
        </a:p>
      </dgm:t>
    </dgm:pt>
    <dgm:pt modelId="{C1AE3482-171D-4373-B270-54DCD3176E31}" type="sibTrans" cxnId="{BB812F25-D8E6-4DDE-A575-D7217C19B8D5}">
      <dgm:prSet/>
      <dgm:spPr/>
      <dgm:t>
        <a:bodyPr/>
        <a:lstStyle/>
        <a:p>
          <a:endParaRPr lang="en-US"/>
        </a:p>
      </dgm:t>
    </dgm:pt>
    <dgm:pt modelId="{2E3C6E29-3C5B-4953-8FDC-5E2A896329A7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4</a:t>
          </a:r>
          <a:endParaRPr lang="id-ID" sz="14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7C82DEA7-D8A7-4B3A-9F31-3C5CB569F43A}" type="parTrans" cxnId="{EAF65E49-BD5C-434B-98C8-374625B79AA2}">
      <dgm:prSet/>
      <dgm:spPr/>
      <dgm:t>
        <a:bodyPr/>
        <a:lstStyle/>
        <a:p>
          <a:endParaRPr lang="en-US"/>
        </a:p>
      </dgm:t>
    </dgm:pt>
    <dgm:pt modelId="{E9425FDE-3C40-4ACF-877B-C5D81F3B1BDC}" type="sibTrans" cxnId="{EAF65E49-BD5C-434B-98C8-374625B79AA2}">
      <dgm:prSet/>
      <dgm:spPr/>
      <dgm:t>
        <a:bodyPr/>
        <a:lstStyle/>
        <a:p>
          <a:endParaRPr lang="en-US"/>
        </a:p>
      </dgm:t>
    </dgm:pt>
    <dgm:pt modelId="{EBC7A487-12A6-4726-8460-427AA7C317A9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3</a:t>
          </a:r>
          <a:endParaRPr lang="id-ID" sz="14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BE356CD6-0909-4716-AA08-34DC5CE6EB9B}" type="parTrans" cxnId="{A2E09841-7C1C-4F50-AE1C-99B9690A4DFF}">
      <dgm:prSet/>
      <dgm:spPr/>
      <dgm:t>
        <a:bodyPr/>
        <a:lstStyle/>
        <a:p>
          <a:endParaRPr lang="en-US"/>
        </a:p>
      </dgm:t>
    </dgm:pt>
    <dgm:pt modelId="{1FD03AC3-8E9E-4385-A3FC-3E7190391B47}" type="sibTrans" cxnId="{A2E09841-7C1C-4F50-AE1C-99B9690A4DFF}">
      <dgm:prSet/>
      <dgm:spPr/>
      <dgm:t>
        <a:bodyPr/>
        <a:lstStyle/>
        <a:p>
          <a:endParaRPr lang="en-US"/>
        </a:p>
      </dgm:t>
    </dgm:pt>
    <dgm:pt modelId="{DD61149C-632F-48CB-BDA2-4E6BE1CD3043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2</a:t>
          </a:r>
          <a:endParaRPr lang="id-ID" sz="1400" dirty="0">
            <a:latin typeface="Arial" panose="020B0604020202020204" pitchFamily="34" charset="0"/>
            <a:cs typeface="Arial" panose="020B0604020202020204" pitchFamily="34" charset="0"/>
            <a:sym typeface="Lato"/>
          </a:endParaRPr>
        </a:p>
      </dgm:t>
    </dgm:pt>
    <dgm:pt modelId="{5887DC5B-4360-4BED-AC74-5C7FEC8BB407}" type="parTrans" cxnId="{E9E945A6-6A20-46AE-A5B5-2649A9CEDEDC}">
      <dgm:prSet/>
      <dgm:spPr/>
      <dgm:t>
        <a:bodyPr/>
        <a:lstStyle/>
        <a:p>
          <a:endParaRPr lang="en-US"/>
        </a:p>
      </dgm:t>
    </dgm:pt>
    <dgm:pt modelId="{B3866726-1718-49E6-81D2-F7E6097D5B6B}" type="sibTrans" cxnId="{E9E945A6-6A20-46AE-A5B5-2649A9CEDEDC}">
      <dgm:prSet/>
      <dgm:spPr/>
      <dgm:t>
        <a:bodyPr/>
        <a:lstStyle/>
        <a:p>
          <a:endParaRPr lang="en-US"/>
        </a:p>
      </dgm:t>
    </dgm:pt>
    <dgm:pt modelId="{BC4E374C-713F-4585-98FD-1B63705C6671}" type="pres">
      <dgm:prSet presAssocID="{59A24BE7-B8A2-4001-8220-E2986EE0A4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D79BD9-29D6-4251-AE0C-680767FCADBC}" type="pres">
      <dgm:prSet presAssocID="{FA791FB7-4CE9-4554-B245-346C88C29F58}" presName="composite" presStyleCnt="0"/>
      <dgm:spPr/>
    </dgm:pt>
    <dgm:pt modelId="{60B1CFD7-651F-4A71-A6E1-88BB8FF94330}" type="pres">
      <dgm:prSet presAssocID="{FA791FB7-4CE9-4554-B245-346C88C29F5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72138-9787-4337-9C7F-5F1F06A64517}" type="pres">
      <dgm:prSet presAssocID="{FA791FB7-4CE9-4554-B245-346C88C29F5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B07A9-0A77-422A-9FA9-AB126B25B534}" type="pres">
      <dgm:prSet presAssocID="{22242D84-E0D3-4A91-8AD1-4C394EE53292}" presName="sp" presStyleCnt="0"/>
      <dgm:spPr/>
    </dgm:pt>
    <dgm:pt modelId="{0267A43A-33BC-44CE-B231-95B335319551}" type="pres">
      <dgm:prSet presAssocID="{DD61149C-632F-48CB-BDA2-4E6BE1CD3043}" presName="composite" presStyleCnt="0"/>
      <dgm:spPr/>
    </dgm:pt>
    <dgm:pt modelId="{345D8F2F-F121-450C-8160-8744A1945AFD}" type="pres">
      <dgm:prSet presAssocID="{DD61149C-632F-48CB-BDA2-4E6BE1CD304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AA688-E762-450E-AE94-10F7B450C9DF}" type="pres">
      <dgm:prSet presAssocID="{DD61149C-632F-48CB-BDA2-4E6BE1CD3043}" presName="descendantText" presStyleLbl="alignAcc1" presStyleIdx="1" presStyleCnt="5" custScaleY="129890" custLinFactNeighborY="-15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BA2B7-C7B7-4AA3-BB99-61C889D1FE42}" type="pres">
      <dgm:prSet presAssocID="{B3866726-1718-49E6-81D2-F7E6097D5B6B}" presName="sp" presStyleCnt="0"/>
      <dgm:spPr/>
    </dgm:pt>
    <dgm:pt modelId="{EAD3E0D5-145D-4540-9702-C4FD7C58DD52}" type="pres">
      <dgm:prSet presAssocID="{EBC7A487-12A6-4726-8460-427AA7C317A9}" presName="composite" presStyleCnt="0"/>
      <dgm:spPr/>
    </dgm:pt>
    <dgm:pt modelId="{FC25D740-3425-4574-B393-99099D55C09C}" type="pres">
      <dgm:prSet presAssocID="{EBC7A487-12A6-4726-8460-427AA7C317A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D9844-1ACA-4F6E-8E91-0A99FE04DD85}" type="pres">
      <dgm:prSet presAssocID="{EBC7A487-12A6-4726-8460-427AA7C317A9}" presName="descendantText" presStyleLbl="alignAcc1" presStyleIdx="2" presStyleCnt="5" custScaleY="140623" custLinFactNeighborY="-7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A3E4-3982-4DC5-92DB-C75DDA85098A}" type="pres">
      <dgm:prSet presAssocID="{1FD03AC3-8E9E-4385-A3FC-3E7190391B47}" presName="sp" presStyleCnt="0"/>
      <dgm:spPr/>
    </dgm:pt>
    <dgm:pt modelId="{A30975A5-0392-4C8E-B6E0-85EEB808A6A2}" type="pres">
      <dgm:prSet presAssocID="{2E3C6E29-3C5B-4953-8FDC-5E2A896329A7}" presName="composite" presStyleCnt="0"/>
      <dgm:spPr/>
    </dgm:pt>
    <dgm:pt modelId="{72432D76-D766-4649-B8D4-B88814A96B8A}" type="pres">
      <dgm:prSet presAssocID="{2E3C6E29-3C5B-4953-8FDC-5E2A896329A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DBA24-56E4-4DE8-BF35-FEEBB75404FD}" type="pres">
      <dgm:prSet presAssocID="{2E3C6E29-3C5B-4953-8FDC-5E2A896329A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378F8-47C8-4B6D-A71C-E61CD7D49450}" type="pres">
      <dgm:prSet presAssocID="{E9425FDE-3C40-4ACF-877B-C5D81F3B1BDC}" presName="sp" presStyleCnt="0"/>
      <dgm:spPr/>
    </dgm:pt>
    <dgm:pt modelId="{B138D47E-AC2F-427D-AB8B-0E660BF67532}" type="pres">
      <dgm:prSet presAssocID="{7D104585-5666-42AB-9532-D9907E4716B4}" presName="composite" presStyleCnt="0"/>
      <dgm:spPr/>
    </dgm:pt>
    <dgm:pt modelId="{4EF00521-A719-4F70-ACE6-2D273C94775B}" type="pres">
      <dgm:prSet presAssocID="{7D104585-5666-42AB-9532-D9907E4716B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0BBCA-3EF0-4E4A-AA84-FB6215C720B3}" type="pres">
      <dgm:prSet presAssocID="{7D104585-5666-42AB-9532-D9907E4716B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3263A-DBB3-48C9-8561-3743A73A1C7D}" srcId="{2E3C6E29-3C5B-4953-8FDC-5E2A896329A7}" destId="{BD99D37E-56AA-45C6-9434-B85029DB159F}" srcOrd="0" destOrd="0" parTransId="{2CEAF77A-AF61-441A-9C15-D5AB253E4119}" sibTransId="{22664BF8-BBC8-494F-9FBF-D8A4BBB99223}"/>
    <dgm:cxn modelId="{8948D016-B6CF-413B-85AA-1B9BE84FC9DF}" type="presOf" srcId="{FF44B512-7CF6-4BE5-AC8D-9B170EE617FE}" destId="{60572138-9787-4337-9C7F-5F1F06A64517}" srcOrd="0" destOrd="0" presId="urn:microsoft.com/office/officeart/2005/8/layout/chevron2"/>
    <dgm:cxn modelId="{620BC7EE-E1A3-4D90-A263-9A345FC6DD0D}" type="presOf" srcId="{FA791FB7-4CE9-4554-B245-346C88C29F58}" destId="{60B1CFD7-651F-4A71-A6E1-88BB8FF94330}" srcOrd="0" destOrd="0" presId="urn:microsoft.com/office/officeart/2005/8/layout/chevron2"/>
    <dgm:cxn modelId="{A44AA567-7B4D-447E-A721-1FE6A86CF558}" type="presOf" srcId="{7D104585-5666-42AB-9532-D9907E4716B4}" destId="{4EF00521-A719-4F70-ACE6-2D273C94775B}" srcOrd="0" destOrd="0" presId="urn:microsoft.com/office/officeart/2005/8/layout/chevron2"/>
    <dgm:cxn modelId="{04A987E9-FE71-4B5D-B41D-1C867236AF22}" type="presOf" srcId="{59A24BE7-B8A2-4001-8220-E2986EE0A4D8}" destId="{BC4E374C-713F-4585-98FD-1B63705C6671}" srcOrd="0" destOrd="0" presId="urn:microsoft.com/office/officeart/2005/8/layout/chevron2"/>
    <dgm:cxn modelId="{A2E09841-7C1C-4F50-AE1C-99B9690A4DFF}" srcId="{59A24BE7-B8A2-4001-8220-E2986EE0A4D8}" destId="{EBC7A487-12A6-4726-8460-427AA7C317A9}" srcOrd="2" destOrd="0" parTransId="{BE356CD6-0909-4716-AA08-34DC5CE6EB9B}" sibTransId="{1FD03AC3-8E9E-4385-A3FC-3E7190391B47}"/>
    <dgm:cxn modelId="{C5BFCB15-9CC2-48B6-AE65-FE2BDB752FB5}" type="presOf" srcId="{EBC7A487-12A6-4726-8460-427AA7C317A9}" destId="{FC25D740-3425-4574-B393-99099D55C09C}" srcOrd="0" destOrd="0" presId="urn:microsoft.com/office/officeart/2005/8/layout/chevron2"/>
    <dgm:cxn modelId="{28C64974-87CC-4C47-9B3E-30354EC21A47}" srcId="{EBC7A487-12A6-4726-8460-427AA7C317A9}" destId="{94B7DDA0-1595-4A01-B45C-4A5EC36DED8B}" srcOrd="0" destOrd="0" parTransId="{97ED6723-E8C2-45A0-9FD0-380AD023AFBE}" sibTransId="{DD12B494-4B82-4B2B-8566-B75D57623253}"/>
    <dgm:cxn modelId="{06928E69-0FC4-4A9E-AF05-E9D9710D7E16}" srcId="{59A24BE7-B8A2-4001-8220-E2986EE0A4D8}" destId="{FA791FB7-4CE9-4554-B245-346C88C29F58}" srcOrd="0" destOrd="0" parTransId="{48F7E8B0-A337-41AA-A3AC-BCF59BABA4B4}" sibTransId="{22242D84-E0D3-4A91-8AD1-4C394EE53292}"/>
    <dgm:cxn modelId="{40C7E366-932A-4B01-B737-00C5BF322502}" srcId="{DD61149C-632F-48CB-BDA2-4E6BE1CD3043}" destId="{0E40A22C-7012-444D-AE9E-AE66A3DECA3B}" srcOrd="0" destOrd="0" parTransId="{4A2F233C-8ACB-4A86-AB52-A352FDC4FA3A}" sibTransId="{81E423CE-EB5A-48F9-9256-5BFF052DF559}"/>
    <dgm:cxn modelId="{E6CBD969-17A5-40FD-955D-B4335E06B421}" type="presOf" srcId="{2E3C6E29-3C5B-4953-8FDC-5E2A896329A7}" destId="{72432D76-D766-4649-B8D4-B88814A96B8A}" srcOrd="0" destOrd="0" presId="urn:microsoft.com/office/officeart/2005/8/layout/chevron2"/>
    <dgm:cxn modelId="{9121B92C-57BC-441A-9FCF-DBDB11B48652}" srcId="{FA791FB7-4CE9-4554-B245-346C88C29F58}" destId="{FF44B512-7CF6-4BE5-AC8D-9B170EE617FE}" srcOrd="0" destOrd="0" parTransId="{007E54A5-9B89-4B3B-AD08-1D6550FA2883}" sibTransId="{50D6A0D5-0F13-4C55-8F64-EAFB7058ACB2}"/>
    <dgm:cxn modelId="{237D665E-C988-4700-9C40-42D895A3C448}" type="presOf" srcId="{94B7DDA0-1595-4A01-B45C-4A5EC36DED8B}" destId="{66BD9844-1ACA-4F6E-8E91-0A99FE04DD85}" srcOrd="0" destOrd="0" presId="urn:microsoft.com/office/officeart/2005/8/layout/chevron2"/>
    <dgm:cxn modelId="{53438B0B-2E8E-4C2B-9E8A-C31DE24C7151}" type="presOf" srcId="{0E40A22C-7012-444D-AE9E-AE66A3DECA3B}" destId="{5A6AA688-E762-450E-AE94-10F7B450C9DF}" srcOrd="0" destOrd="0" presId="urn:microsoft.com/office/officeart/2005/8/layout/chevron2"/>
    <dgm:cxn modelId="{EAF65E49-BD5C-434B-98C8-374625B79AA2}" srcId="{59A24BE7-B8A2-4001-8220-E2986EE0A4D8}" destId="{2E3C6E29-3C5B-4953-8FDC-5E2A896329A7}" srcOrd="3" destOrd="0" parTransId="{7C82DEA7-D8A7-4B3A-9F31-3C5CB569F43A}" sibTransId="{E9425FDE-3C40-4ACF-877B-C5D81F3B1BDC}"/>
    <dgm:cxn modelId="{21EED3EF-67BF-412B-A313-333D005DA9A9}" type="presOf" srcId="{DD61149C-632F-48CB-BDA2-4E6BE1CD3043}" destId="{345D8F2F-F121-450C-8160-8744A1945AFD}" srcOrd="0" destOrd="0" presId="urn:microsoft.com/office/officeart/2005/8/layout/chevron2"/>
    <dgm:cxn modelId="{3A34D3C3-6B7D-4274-AABA-544F13422DAA}" type="presOf" srcId="{BD99D37E-56AA-45C6-9434-B85029DB159F}" destId="{C2FDBA24-56E4-4DE8-BF35-FEEBB75404FD}" srcOrd="0" destOrd="0" presId="urn:microsoft.com/office/officeart/2005/8/layout/chevron2"/>
    <dgm:cxn modelId="{8B236ABE-32C7-4224-AB8C-1449B4139E13}" type="presOf" srcId="{9692A105-F32D-441B-B8AE-CB2EF8CF14E2}" destId="{4B40BBCA-3EF0-4E4A-AA84-FB6215C720B3}" srcOrd="0" destOrd="0" presId="urn:microsoft.com/office/officeart/2005/8/layout/chevron2"/>
    <dgm:cxn modelId="{BB812F25-D8E6-4DDE-A575-D7217C19B8D5}" srcId="{59A24BE7-B8A2-4001-8220-E2986EE0A4D8}" destId="{7D104585-5666-42AB-9532-D9907E4716B4}" srcOrd="4" destOrd="0" parTransId="{DC3967D6-475F-4A73-BB2E-F209F9AB4D4D}" sibTransId="{C1AE3482-171D-4373-B270-54DCD3176E31}"/>
    <dgm:cxn modelId="{1CDCC148-7DB3-461E-B6CB-807D09AC9589}" srcId="{7D104585-5666-42AB-9532-D9907E4716B4}" destId="{9692A105-F32D-441B-B8AE-CB2EF8CF14E2}" srcOrd="0" destOrd="0" parTransId="{001B26D8-56B2-4B43-B7FE-91DCFD29D02A}" sibTransId="{1A06F5FA-1983-4501-9491-319256884359}"/>
    <dgm:cxn modelId="{E9E945A6-6A20-46AE-A5B5-2649A9CEDEDC}" srcId="{59A24BE7-B8A2-4001-8220-E2986EE0A4D8}" destId="{DD61149C-632F-48CB-BDA2-4E6BE1CD3043}" srcOrd="1" destOrd="0" parTransId="{5887DC5B-4360-4BED-AC74-5C7FEC8BB407}" sibTransId="{B3866726-1718-49E6-81D2-F7E6097D5B6B}"/>
    <dgm:cxn modelId="{2908B333-B74E-45F7-8E4A-2424F4FF0181}" type="presParOf" srcId="{BC4E374C-713F-4585-98FD-1B63705C6671}" destId="{A4D79BD9-29D6-4251-AE0C-680767FCADBC}" srcOrd="0" destOrd="0" presId="urn:microsoft.com/office/officeart/2005/8/layout/chevron2"/>
    <dgm:cxn modelId="{70CC3D46-5C44-44CF-9EB3-8C3443D21FBE}" type="presParOf" srcId="{A4D79BD9-29D6-4251-AE0C-680767FCADBC}" destId="{60B1CFD7-651F-4A71-A6E1-88BB8FF94330}" srcOrd="0" destOrd="0" presId="urn:microsoft.com/office/officeart/2005/8/layout/chevron2"/>
    <dgm:cxn modelId="{E0FDAC0F-CDC2-433F-9BE1-1790E9532588}" type="presParOf" srcId="{A4D79BD9-29D6-4251-AE0C-680767FCADBC}" destId="{60572138-9787-4337-9C7F-5F1F06A64517}" srcOrd="1" destOrd="0" presId="urn:microsoft.com/office/officeart/2005/8/layout/chevron2"/>
    <dgm:cxn modelId="{7E3BB822-136D-4BB6-8B69-6378377AA872}" type="presParOf" srcId="{BC4E374C-713F-4585-98FD-1B63705C6671}" destId="{4B0B07A9-0A77-422A-9FA9-AB126B25B534}" srcOrd="1" destOrd="0" presId="urn:microsoft.com/office/officeart/2005/8/layout/chevron2"/>
    <dgm:cxn modelId="{FCD26FDA-A9A1-4F4C-8E61-B078503B2676}" type="presParOf" srcId="{BC4E374C-713F-4585-98FD-1B63705C6671}" destId="{0267A43A-33BC-44CE-B231-95B335319551}" srcOrd="2" destOrd="0" presId="urn:microsoft.com/office/officeart/2005/8/layout/chevron2"/>
    <dgm:cxn modelId="{A225504C-DBEC-4C8E-AD56-84566659B9D6}" type="presParOf" srcId="{0267A43A-33BC-44CE-B231-95B335319551}" destId="{345D8F2F-F121-450C-8160-8744A1945AFD}" srcOrd="0" destOrd="0" presId="urn:microsoft.com/office/officeart/2005/8/layout/chevron2"/>
    <dgm:cxn modelId="{8B5A215F-2AAF-4CD6-B858-8D89C59B64C9}" type="presParOf" srcId="{0267A43A-33BC-44CE-B231-95B335319551}" destId="{5A6AA688-E762-450E-AE94-10F7B450C9DF}" srcOrd="1" destOrd="0" presId="urn:microsoft.com/office/officeart/2005/8/layout/chevron2"/>
    <dgm:cxn modelId="{31367318-D05F-438C-BB69-771601193748}" type="presParOf" srcId="{BC4E374C-713F-4585-98FD-1B63705C6671}" destId="{B72BA2B7-C7B7-4AA3-BB99-61C889D1FE42}" srcOrd="3" destOrd="0" presId="urn:microsoft.com/office/officeart/2005/8/layout/chevron2"/>
    <dgm:cxn modelId="{DF763789-D101-4739-BC1F-43BBC4B06711}" type="presParOf" srcId="{BC4E374C-713F-4585-98FD-1B63705C6671}" destId="{EAD3E0D5-145D-4540-9702-C4FD7C58DD52}" srcOrd="4" destOrd="0" presId="urn:microsoft.com/office/officeart/2005/8/layout/chevron2"/>
    <dgm:cxn modelId="{738A505F-A9BF-4317-8096-79D8F86A2CAD}" type="presParOf" srcId="{EAD3E0D5-145D-4540-9702-C4FD7C58DD52}" destId="{FC25D740-3425-4574-B393-99099D55C09C}" srcOrd="0" destOrd="0" presId="urn:microsoft.com/office/officeart/2005/8/layout/chevron2"/>
    <dgm:cxn modelId="{C815CD23-5A44-41FF-96ED-5060A868A3BE}" type="presParOf" srcId="{EAD3E0D5-145D-4540-9702-C4FD7C58DD52}" destId="{66BD9844-1ACA-4F6E-8E91-0A99FE04DD85}" srcOrd="1" destOrd="0" presId="urn:microsoft.com/office/officeart/2005/8/layout/chevron2"/>
    <dgm:cxn modelId="{49C20F06-6D6E-4C6D-8D2D-03B94400AD83}" type="presParOf" srcId="{BC4E374C-713F-4585-98FD-1B63705C6671}" destId="{473CA3E4-3982-4DC5-92DB-C75DDA85098A}" srcOrd="5" destOrd="0" presId="urn:microsoft.com/office/officeart/2005/8/layout/chevron2"/>
    <dgm:cxn modelId="{4D30B82F-9E2C-4209-9CDA-E674A83B4430}" type="presParOf" srcId="{BC4E374C-713F-4585-98FD-1B63705C6671}" destId="{A30975A5-0392-4C8E-B6E0-85EEB808A6A2}" srcOrd="6" destOrd="0" presId="urn:microsoft.com/office/officeart/2005/8/layout/chevron2"/>
    <dgm:cxn modelId="{FDB0B76D-4F54-4DFB-B37C-E579D5451005}" type="presParOf" srcId="{A30975A5-0392-4C8E-B6E0-85EEB808A6A2}" destId="{72432D76-D766-4649-B8D4-B88814A96B8A}" srcOrd="0" destOrd="0" presId="urn:microsoft.com/office/officeart/2005/8/layout/chevron2"/>
    <dgm:cxn modelId="{CBBB7858-ABB9-407C-B4D7-7A90A44B137D}" type="presParOf" srcId="{A30975A5-0392-4C8E-B6E0-85EEB808A6A2}" destId="{C2FDBA24-56E4-4DE8-BF35-FEEBB75404FD}" srcOrd="1" destOrd="0" presId="urn:microsoft.com/office/officeart/2005/8/layout/chevron2"/>
    <dgm:cxn modelId="{21AC680E-2EB0-417E-BD9D-1441A7C2621F}" type="presParOf" srcId="{BC4E374C-713F-4585-98FD-1B63705C6671}" destId="{B6E378F8-47C8-4B6D-A71C-E61CD7D49450}" srcOrd="7" destOrd="0" presId="urn:microsoft.com/office/officeart/2005/8/layout/chevron2"/>
    <dgm:cxn modelId="{8088D115-76D9-4498-A637-4DFC1C41A27B}" type="presParOf" srcId="{BC4E374C-713F-4585-98FD-1B63705C6671}" destId="{B138D47E-AC2F-427D-AB8B-0E660BF67532}" srcOrd="8" destOrd="0" presId="urn:microsoft.com/office/officeart/2005/8/layout/chevron2"/>
    <dgm:cxn modelId="{0D77BBC7-D9D3-4432-904F-97E7AD2C769E}" type="presParOf" srcId="{B138D47E-AC2F-427D-AB8B-0E660BF67532}" destId="{4EF00521-A719-4F70-ACE6-2D273C94775B}" srcOrd="0" destOrd="0" presId="urn:microsoft.com/office/officeart/2005/8/layout/chevron2"/>
    <dgm:cxn modelId="{F13CC298-12BC-43E7-B6DD-AE5943D11985}" type="presParOf" srcId="{B138D47E-AC2F-427D-AB8B-0E660BF67532}" destId="{4B40BBCA-3EF0-4E4A-AA84-FB6215C720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CA07D-A06C-4517-8D1E-9CDE60463C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BD6EE-CB03-4A2B-B513-3C6B492DAC82}">
      <dgm:prSet phldrT="[Text]"/>
      <dgm:spPr/>
      <dgm:t>
        <a:bodyPr/>
        <a:lstStyle/>
        <a:p>
          <a:r>
            <a:rPr lang="en-US" dirty="0" err="1" smtClean="0"/>
            <a:t>Buatlah</a:t>
          </a:r>
          <a:r>
            <a:rPr lang="en-US" dirty="0" smtClean="0"/>
            <a:t> </a:t>
          </a:r>
          <a:r>
            <a:rPr lang="en-US" dirty="0" err="1" smtClean="0"/>
            <a:t>perencanaan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pertemuan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jadwal</a:t>
          </a:r>
          <a:r>
            <a:rPr lang="en-US" dirty="0" smtClean="0"/>
            <a:t> </a:t>
          </a:r>
          <a:r>
            <a:rPr lang="en-US" dirty="0" err="1" smtClean="0"/>
            <a:t>projek</a:t>
          </a:r>
          <a:r>
            <a:rPr lang="en-US" dirty="0" smtClean="0"/>
            <a:t>, </a:t>
          </a:r>
          <a:r>
            <a:rPr lang="en-US" dirty="0" err="1" smtClean="0"/>
            <a:t>tuliskan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teliti</a:t>
          </a:r>
          <a:r>
            <a:rPr lang="en-US" dirty="0" smtClean="0"/>
            <a:t>, jam demi jam.</a:t>
          </a:r>
          <a:endParaRPr lang="en-US" dirty="0"/>
        </a:p>
      </dgm:t>
    </dgm:pt>
    <dgm:pt modelId="{64D7EA63-4CA2-43D8-827F-67123E3790CC}" type="parTrans" cxnId="{423D22BE-0C2D-4FDA-A934-CE734249AFAB}">
      <dgm:prSet/>
      <dgm:spPr/>
      <dgm:t>
        <a:bodyPr/>
        <a:lstStyle/>
        <a:p>
          <a:endParaRPr lang="en-US"/>
        </a:p>
      </dgm:t>
    </dgm:pt>
    <dgm:pt modelId="{C69D9AEF-622B-4EE3-8EB5-79F56C3ADEAE}" type="sibTrans" cxnId="{423D22BE-0C2D-4FDA-A934-CE734249AFAB}">
      <dgm:prSet/>
      <dgm:spPr/>
      <dgm:t>
        <a:bodyPr/>
        <a:lstStyle/>
        <a:p>
          <a:endParaRPr lang="en-US"/>
        </a:p>
      </dgm:t>
    </dgm:pt>
    <dgm:pt modelId="{3EE811EF-F5F0-4918-B18A-310D08211E22}">
      <dgm:prSet phldrT="[Text]"/>
      <dgm:spPr/>
      <dgm:t>
        <a:bodyPr/>
        <a:lstStyle/>
        <a:p>
          <a:r>
            <a:rPr lang="en-US" dirty="0" err="1" smtClean="0"/>
            <a:t>Tuliskan</a:t>
          </a:r>
          <a:r>
            <a:rPr lang="en-US" dirty="0" smtClean="0"/>
            <a:t> </a:t>
          </a:r>
          <a:r>
            <a:rPr lang="en-US" dirty="0" err="1" smtClean="0"/>
            <a:t>strategi</a:t>
          </a:r>
          <a:r>
            <a:rPr lang="en-US" dirty="0" smtClean="0"/>
            <a:t> </a:t>
          </a:r>
          <a:r>
            <a:rPr lang="en-US" dirty="0" err="1" smtClean="0"/>
            <a:t>serah</a:t>
          </a:r>
          <a:r>
            <a:rPr lang="en-US" dirty="0" smtClean="0"/>
            <a:t> </a:t>
          </a:r>
          <a:r>
            <a:rPr lang="en-US" dirty="0" err="1" smtClean="0"/>
            <a:t>terima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, </a:t>
          </a:r>
          <a:r>
            <a:rPr lang="en-US" dirty="0" err="1" smtClean="0"/>
            <a:t>apabila</a:t>
          </a:r>
          <a:r>
            <a:rPr lang="en-US" dirty="0" smtClean="0"/>
            <a:t> P5BK </a:t>
          </a:r>
          <a:r>
            <a:rPr lang="en-US" dirty="0" err="1" smtClean="0"/>
            <a:t>diampu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beberapa</a:t>
          </a:r>
          <a:r>
            <a:rPr lang="en-US" dirty="0" smtClean="0"/>
            <a:t> guru (</a:t>
          </a:r>
          <a:r>
            <a:rPr lang="en-US" dirty="0" err="1" smtClean="0"/>
            <a:t>misalnya</a:t>
          </a:r>
          <a:r>
            <a:rPr lang="en-US" dirty="0" smtClean="0"/>
            <a:t> 2 orang guru)</a:t>
          </a:r>
          <a:endParaRPr lang="en-US" dirty="0"/>
        </a:p>
      </dgm:t>
    </dgm:pt>
    <dgm:pt modelId="{88D4D2EF-DA90-4CD8-96F7-3D2E1CCD1583}" type="parTrans" cxnId="{8FE2DD24-BF6C-4628-AB52-83FD484C2744}">
      <dgm:prSet/>
      <dgm:spPr/>
      <dgm:t>
        <a:bodyPr/>
        <a:lstStyle/>
        <a:p>
          <a:endParaRPr lang="en-US"/>
        </a:p>
      </dgm:t>
    </dgm:pt>
    <dgm:pt modelId="{559B9645-0073-4DF4-A264-73A113FE2EC6}" type="sibTrans" cxnId="{8FE2DD24-BF6C-4628-AB52-83FD484C2744}">
      <dgm:prSet/>
      <dgm:spPr/>
      <dgm:t>
        <a:bodyPr/>
        <a:lstStyle/>
        <a:p>
          <a:endParaRPr lang="en-US"/>
        </a:p>
      </dgm:t>
    </dgm:pt>
    <dgm:pt modelId="{D8AE1AAC-97D9-4A44-89D4-4DAB1CE4F78A}">
      <dgm:prSet phldrT="[Text]"/>
      <dgm:spPr/>
      <dgm:t>
        <a:bodyPr/>
        <a:lstStyle/>
        <a:p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peserta</a:t>
          </a:r>
          <a:r>
            <a:rPr lang="en-US" dirty="0" smtClean="0"/>
            <a:t> </a:t>
          </a:r>
          <a:r>
            <a:rPr lang="en-US" dirty="0" err="1" smtClean="0"/>
            <a:t>didik</a:t>
          </a:r>
          <a:r>
            <a:rPr lang="en-US" dirty="0" smtClean="0"/>
            <a:t> </a:t>
          </a:r>
          <a:r>
            <a:rPr lang="en-US" dirty="0" err="1" smtClean="0"/>
            <a:t>aktif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r>
            <a:rPr lang="en-US" dirty="0" smtClean="0"/>
            <a:t> </a:t>
          </a:r>
          <a:r>
            <a:rPr lang="en-US" dirty="0" err="1" smtClean="0"/>
            <a:t>projek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direncanakan</a:t>
          </a:r>
          <a:r>
            <a:rPr lang="en-US" dirty="0" smtClean="0"/>
            <a:t>.</a:t>
          </a:r>
          <a:endParaRPr lang="en-US" dirty="0"/>
        </a:p>
      </dgm:t>
    </dgm:pt>
    <dgm:pt modelId="{98F67683-61CF-44B0-947D-F63CF9F8F06F}" type="parTrans" cxnId="{7F9F6A7D-8E55-496A-A959-BAABF68E7087}">
      <dgm:prSet/>
      <dgm:spPr/>
      <dgm:t>
        <a:bodyPr/>
        <a:lstStyle/>
        <a:p>
          <a:endParaRPr lang="en-US"/>
        </a:p>
      </dgm:t>
    </dgm:pt>
    <dgm:pt modelId="{B6EEC4BE-8851-43C3-8F79-D2F743CF86F6}" type="sibTrans" cxnId="{7F9F6A7D-8E55-496A-A959-BAABF68E7087}">
      <dgm:prSet/>
      <dgm:spPr/>
      <dgm:t>
        <a:bodyPr/>
        <a:lstStyle/>
        <a:p>
          <a:endParaRPr lang="en-US"/>
        </a:p>
      </dgm:t>
    </dgm:pt>
    <dgm:pt modelId="{F28CE217-AA9D-4C28-9580-E26FCC98E23E}">
      <dgm:prSet phldrT="[Text]"/>
      <dgm:spPr/>
      <dgm:t>
        <a:bodyPr/>
        <a:lstStyle/>
        <a:p>
          <a:r>
            <a:rPr lang="en-US" dirty="0" err="1" smtClean="0"/>
            <a:t>Kalau</a:t>
          </a:r>
          <a:r>
            <a:rPr lang="en-US" dirty="0" smtClean="0"/>
            <a:t> </a:t>
          </a:r>
          <a:r>
            <a:rPr lang="en-US" dirty="0" err="1" smtClean="0"/>
            <a:t>diperlukan</a:t>
          </a:r>
          <a:r>
            <a:rPr lang="en-US" dirty="0" smtClean="0"/>
            <a:t> </a:t>
          </a:r>
          <a:r>
            <a:rPr lang="en-US" dirty="0" err="1" smtClean="0"/>
            <a:t>projek</a:t>
          </a:r>
          <a:r>
            <a:rPr lang="en-US" dirty="0" smtClean="0"/>
            <a:t> </a:t>
          </a:r>
          <a:r>
            <a:rPr lang="en-US" dirty="0" err="1" smtClean="0"/>
            <a:t>baru</a:t>
          </a:r>
          <a:r>
            <a:rPr lang="en-US" dirty="0" smtClean="0"/>
            <a:t>, </a:t>
          </a:r>
          <a:r>
            <a:rPr lang="en-US" dirty="0" err="1" smtClean="0"/>
            <a:t>buatlah</a:t>
          </a:r>
          <a:r>
            <a:rPr lang="en-US" dirty="0" smtClean="0"/>
            <a:t> </a:t>
          </a:r>
          <a:r>
            <a:rPr lang="en-US" dirty="0" err="1" smtClean="0"/>
            <a:t>modul</a:t>
          </a:r>
          <a:r>
            <a:rPr lang="en-US" dirty="0" smtClean="0"/>
            <a:t> </a:t>
          </a:r>
          <a:r>
            <a:rPr lang="en-US" dirty="0" err="1" smtClean="0"/>
            <a:t>projek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alur</a:t>
          </a:r>
          <a:r>
            <a:rPr lang="en-US" dirty="0" smtClean="0"/>
            <a:t> </a:t>
          </a:r>
          <a:r>
            <a:rPr lang="en-US" dirty="0" err="1" smtClean="0"/>
            <a:t>penyusunan</a:t>
          </a:r>
          <a:r>
            <a:rPr lang="en-US" dirty="0" smtClean="0"/>
            <a:t> </a:t>
          </a:r>
          <a:r>
            <a:rPr lang="en-US" dirty="0" err="1" smtClean="0"/>
            <a:t>modul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penjelasan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r>
            <a:rPr lang="en-US" dirty="0" smtClean="0"/>
            <a:t>.</a:t>
          </a:r>
          <a:endParaRPr lang="en-US" dirty="0"/>
        </a:p>
      </dgm:t>
    </dgm:pt>
    <dgm:pt modelId="{2B22041E-2E2E-459E-9B8F-4FD3D9819E73}" type="parTrans" cxnId="{6C03F728-2EF9-43DC-A7F5-ED49F5906223}">
      <dgm:prSet/>
      <dgm:spPr/>
      <dgm:t>
        <a:bodyPr/>
        <a:lstStyle/>
        <a:p>
          <a:endParaRPr lang="en-US"/>
        </a:p>
      </dgm:t>
    </dgm:pt>
    <dgm:pt modelId="{15571C17-6BC5-4BBA-8FC9-801829AF24B5}" type="sibTrans" cxnId="{6C03F728-2EF9-43DC-A7F5-ED49F5906223}">
      <dgm:prSet/>
      <dgm:spPr/>
      <dgm:t>
        <a:bodyPr/>
        <a:lstStyle/>
        <a:p>
          <a:endParaRPr lang="en-US"/>
        </a:p>
      </dgm:t>
    </dgm:pt>
    <dgm:pt modelId="{A05FEC40-3E8C-40F0-B047-2F9C1E24B798}" type="pres">
      <dgm:prSet presAssocID="{1AECA07D-A06C-4517-8D1E-9CDE60463C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C2CF0C9-FCD2-4142-B405-BE18D43BB45B}" type="pres">
      <dgm:prSet presAssocID="{1AECA07D-A06C-4517-8D1E-9CDE60463C01}" presName="Name1" presStyleCnt="0"/>
      <dgm:spPr/>
    </dgm:pt>
    <dgm:pt modelId="{CE9CD483-8E59-4D0B-A7DA-C34B79C127E8}" type="pres">
      <dgm:prSet presAssocID="{1AECA07D-A06C-4517-8D1E-9CDE60463C01}" presName="cycle" presStyleCnt="0"/>
      <dgm:spPr/>
    </dgm:pt>
    <dgm:pt modelId="{5CF7A9D7-DEEC-4886-8322-78BA7FCAC38A}" type="pres">
      <dgm:prSet presAssocID="{1AECA07D-A06C-4517-8D1E-9CDE60463C01}" presName="srcNode" presStyleLbl="node1" presStyleIdx="0" presStyleCnt="4"/>
      <dgm:spPr/>
    </dgm:pt>
    <dgm:pt modelId="{79A82344-FF68-4431-BF1E-E464DD65BDF4}" type="pres">
      <dgm:prSet presAssocID="{1AECA07D-A06C-4517-8D1E-9CDE60463C01}" presName="conn" presStyleLbl="parChTrans1D2" presStyleIdx="0" presStyleCnt="1"/>
      <dgm:spPr/>
      <dgm:t>
        <a:bodyPr/>
        <a:lstStyle/>
        <a:p>
          <a:endParaRPr lang="en-US"/>
        </a:p>
      </dgm:t>
    </dgm:pt>
    <dgm:pt modelId="{94EE2D80-BBEB-4D9D-A23B-2689730B7408}" type="pres">
      <dgm:prSet presAssocID="{1AECA07D-A06C-4517-8D1E-9CDE60463C01}" presName="extraNode" presStyleLbl="node1" presStyleIdx="0" presStyleCnt="4"/>
      <dgm:spPr/>
    </dgm:pt>
    <dgm:pt modelId="{E498C08F-EF3E-48D6-A254-95A560C8707F}" type="pres">
      <dgm:prSet presAssocID="{1AECA07D-A06C-4517-8D1E-9CDE60463C01}" presName="dstNode" presStyleLbl="node1" presStyleIdx="0" presStyleCnt="4"/>
      <dgm:spPr/>
    </dgm:pt>
    <dgm:pt modelId="{F97525C7-2FAD-4A4A-89E2-85622688CDF1}" type="pres">
      <dgm:prSet presAssocID="{206BD6EE-CB03-4A2B-B513-3C6B492DAC8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6EF9F-A4E6-4D1A-BA8C-D27B9D758E05}" type="pres">
      <dgm:prSet presAssocID="{206BD6EE-CB03-4A2B-B513-3C6B492DAC82}" presName="accent_1" presStyleCnt="0"/>
      <dgm:spPr/>
    </dgm:pt>
    <dgm:pt modelId="{FBD040AE-233A-4AEE-9E84-41A2F17084E1}" type="pres">
      <dgm:prSet presAssocID="{206BD6EE-CB03-4A2B-B513-3C6B492DAC82}" presName="accentRepeatNode" presStyleLbl="solidFgAcc1" presStyleIdx="0" presStyleCnt="4"/>
      <dgm:spPr/>
    </dgm:pt>
    <dgm:pt modelId="{B73892ED-A0BF-4C09-BD31-2C3A3EF0D5E8}" type="pres">
      <dgm:prSet presAssocID="{3EE811EF-F5F0-4918-B18A-310D08211E2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DB168-AA73-4C4D-BBF1-4B2C816F0C5C}" type="pres">
      <dgm:prSet presAssocID="{3EE811EF-F5F0-4918-B18A-310D08211E22}" presName="accent_2" presStyleCnt="0"/>
      <dgm:spPr/>
    </dgm:pt>
    <dgm:pt modelId="{B9DE7885-4EB8-495D-BF94-40096E3CC750}" type="pres">
      <dgm:prSet presAssocID="{3EE811EF-F5F0-4918-B18A-310D08211E22}" presName="accentRepeatNode" presStyleLbl="solidFgAcc1" presStyleIdx="1" presStyleCnt="4"/>
      <dgm:spPr/>
    </dgm:pt>
    <dgm:pt modelId="{5E708159-F420-4456-9C63-8A912CD96461}" type="pres">
      <dgm:prSet presAssocID="{D8AE1AAC-97D9-4A44-89D4-4DAB1CE4F7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9B552-E7AB-4FD0-B81E-5EC4FDA29DD7}" type="pres">
      <dgm:prSet presAssocID="{D8AE1AAC-97D9-4A44-89D4-4DAB1CE4F78A}" presName="accent_3" presStyleCnt="0"/>
      <dgm:spPr/>
    </dgm:pt>
    <dgm:pt modelId="{952EB062-E8AC-4196-B11D-077E0C92802F}" type="pres">
      <dgm:prSet presAssocID="{D8AE1AAC-97D9-4A44-89D4-4DAB1CE4F78A}" presName="accentRepeatNode" presStyleLbl="solidFgAcc1" presStyleIdx="2" presStyleCnt="4"/>
      <dgm:spPr/>
    </dgm:pt>
    <dgm:pt modelId="{DB160402-A3FB-4CBF-A84A-2932F213893F}" type="pres">
      <dgm:prSet presAssocID="{F28CE217-AA9D-4C28-9580-E26FCC98E23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E7879-CAE9-42D9-8D15-7C4A722F2157}" type="pres">
      <dgm:prSet presAssocID="{F28CE217-AA9D-4C28-9580-E26FCC98E23E}" presName="accent_4" presStyleCnt="0"/>
      <dgm:spPr/>
    </dgm:pt>
    <dgm:pt modelId="{A1DC1EB7-5FB0-4015-AABA-A3404758D280}" type="pres">
      <dgm:prSet presAssocID="{F28CE217-AA9D-4C28-9580-E26FCC98E23E}" presName="accentRepeatNode" presStyleLbl="solidFgAcc1" presStyleIdx="3" presStyleCnt="4"/>
      <dgm:spPr/>
    </dgm:pt>
  </dgm:ptLst>
  <dgm:cxnLst>
    <dgm:cxn modelId="{7F9F6A7D-8E55-496A-A959-BAABF68E7087}" srcId="{1AECA07D-A06C-4517-8D1E-9CDE60463C01}" destId="{D8AE1AAC-97D9-4A44-89D4-4DAB1CE4F78A}" srcOrd="2" destOrd="0" parTransId="{98F67683-61CF-44B0-947D-F63CF9F8F06F}" sibTransId="{B6EEC4BE-8851-43C3-8F79-D2F743CF86F6}"/>
    <dgm:cxn modelId="{7750B539-F216-48C7-9202-694CB063B5ED}" type="presOf" srcId="{206BD6EE-CB03-4A2B-B513-3C6B492DAC82}" destId="{F97525C7-2FAD-4A4A-89E2-85622688CDF1}" srcOrd="0" destOrd="0" presId="urn:microsoft.com/office/officeart/2008/layout/VerticalCurvedList"/>
    <dgm:cxn modelId="{423D22BE-0C2D-4FDA-A934-CE734249AFAB}" srcId="{1AECA07D-A06C-4517-8D1E-9CDE60463C01}" destId="{206BD6EE-CB03-4A2B-B513-3C6B492DAC82}" srcOrd="0" destOrd="0" parTransId="{64D7EA63-4CA2-43D8-827F-67123E3790CC}" sibTransId="{C69D9AEF-622B-4EE3-8EB5-79F56C3ADEAE}"/>
    <dgm:cxn modelId="{DF4DD210-A591-4411-8638-53B395A8A047}" type="presOf" srcId="{F28CE217-AA9D-4C28-9580-E26FCC98E23E}" destId="{DB160402-A3FB-4CBF-A84A-2932F213893F}" srcOrd="0" destOrd="0" presId="urn:microsoft.com/office/officeart/2008/layout/VerticalCurvedList"/>
    <dgm:cxn modelId="{A0A865E0-5B0D-4B8D-AB48-FF77C687647A}" type="presOf" srcId="{1AECA07D-A06C-4517-8D1E-9CDE60463C01}" destId="{A05FEC40-3E8C-40F0-B047-2F9C1E24B798}" srcOrd="0" destOrd="0" presId="urn:microsoft.com/office/officeart/2008/layout/VerticalCurvedList"/>
    <dgm:cxn modelId="{706B7EE2-9821-4CDC-A5A1-D9530CFFA6FC}" type="presOf" srcId="{3EE811EF-F5F0-4918-B18A-310D08211E22}" destId="{B73892ED-A0BF-4C09-BD31-2C3A3EF0D5E8}" srcOrd="0" destOrd="0" presId="urn:microsoft.com/office/officeart/2008/layout/VerticalCurvedList"/>
    <dgm:cxn modelId="{2A432B87-D115-4A95-A5CF-40CF9A7DD3A7}" type="presOf" srcId="{C69D9AEF-622B-4EE3-8EB5-79F56C3ADEAE}" destId="{79A82344-FF68-4431-BF1E-E464DD65BDF4}" srcOrd="0" destOrd="0" presId="urn:microsoft.com/office/officeart/2008/layout/VerticalCurvedList"/>
    <dgm:cxn modelId="{6C03F728-2EF9-43DC-A7F5-ED49F5906223}" srcId="{1AECA07D-A06C-4517-8D1E-9CDE60463C01}" destId="{F28CE217-AA9D-4C28-9580-E26FCC98E23E}" srcOrd="3" destOrd="0" parTransId="{2B22041E-2E2E-459E-9B8F-4FD3D9819E73}" sibTransId="{15571C17-6BC5-4BBA-8FC9-801829AF24B5}"/>
    <dgm:cxn modelId="{1C0C931A-97A7-468D-80CB-256ADCCC6266}" type="presOf" srcId="{D8AE1AAC-97D9-4A44-89D4-4DAB1CE4F78A}" destId="{5E708159-F420-4456-9C63-8A912CD96461}" srcOrd="0" destOrd="0" presId="urn:microsoft.com/office/officeart/2008/layout/VerticalCurvedList"/>
    <dgm:cxn modelId="{8FE2DD24-BF6C-4628-AB52-83FD484C2744}" srcId="{1AECA07D-A06C-4517-8D1E-9CDE60463C01}" destId="{3EE811EF-F5F0-4918-B18A-310D08211E22}" srcOrd="1" destOrd="0" parTransId="{88D4D2EF-DA90-4CD8-96F7-3D2E1CCD1583}" sibTransId="{559B9645-0073-4DF4-A264-73A113FE2EC6}"/>
    <dgm:cxn modelId="{808BF3CC-0749-4951-8AFF-00C92952054B}" type="presParOf" srcId="{A05FEC40-3E8C-40F0-B047-2F9C1E24B798}" destId="{EC2CF0C9-FCD2-4142-B405-BE18D43BB45B}" srcOrd="0" destOrd="0" presId="urn:microsoft.com/office/officeart/2008/layout/VerticalCurvedList"/>
    <dgm:cxn modelId="{3CB34059-16ED-4F36-AA01-4326C07A9F18}" type="presParOf" srcId="{EC2CF0C9-FCD2-4142-B405-BE18D43BB45B}" destId="{CE9CD483-8E59-4D0B-A7DA-C34B79C127E8}" srcOrd="0" destOrd="0" presId="urn:microsoft.com/office/officeart/2008/layout/VerticalCurvedList"/>
    <dgm:cxn modelId="{552DD1FD-9350-495D-B289-928C61E85901}" type="presParOf" srcId="{CE9CD483-8E59-4D0B-A7DA-C34B79C127E8}" destId="{5CF7A9D7-DEEC-4886-8322-78BA7FCAC38A}" srcOrd="0" destOrd="0" presId="urn:microsoft.com/office/officeart/2008/layout/VerticalCurvedList"/>
    <dgm:cxn modelId="{14EA3F20-8888-41B2-BFE2-8D6914D2F948}" type="presParOf" srcId="{CE9CD483-8E59-4D0B-A7DA-C34B79C127E8}" destId="{79A82344-FF68-4431-BF1E-E464DD65BDF4}" srcOrd="1" destOrd="0" presId="urn:microsoft.com/office/officeart/2008/layout/VerticalCurvedList"/>
    <dgm:cxn modelId="{0D4BC347-38D1-429C-8BE9-38C200C271C8}" type="presParOf" srcId="{CE9CD483-8E59-4D0B-A7DA-C34B79C127E8}" destId="{94EE2D80-BBEB-4D9D-A23B-2689730B7408}" srcOrd="2" destOrd="0" presId="urn:microsoft.com/office/officeart/2008/layout/VerticalCurvedList"/>
    <dgm:cxn modelId="{AD2A3084-ACC3-49D0-8229-606578D139AC}" type="presParOf" srcId="{CE9CD483-8E59-4D0B-A7DA-C34B79C127E8}" destId="{E498C08F-EF3E-48D6-A254-95A560C8707F}" srcOrd="3" destOrd="0" presId="urn:microsoft.com/office/officeart/2008/layout/VerticalCurvedList"/>
    <dgm:cxn modelId="{91C04593-EE62-4A3A-B226-30ECF66665B3}" type="presParOf" srcId="{EC2CF0C9-FCD2-4142-B405-BE18D43BB45B}" destId="{F97525C7-2FAD-4A4A-89E2-85622688CDF1}" srcOrd="1" destOrd="0" presId="urn:microsoft.com/office/officeart/2008/layout/VerticalCurvedList"/>
    <dgm:cxn modelId="{A3A47346-537B-4DF2-8855-99A96018D67E}" type="presParOf" srcId="{EC2CF0C9-FCD2-4142-B405-BE18D43BB45B}" destId="{E926EF9F-A4E6-4D1A-BA8C-D27B9D758E05}" srcOrd="2" destOrd="0" presId="urn:microsoft.com/office/officeart/2008/layout/VerticalCurvedList"/>
    <dgm:cxn modelId="{2D6652C7-7642-4504-A7EE-1BCF390B2983}" type="presParOf" srcId="{E926EF9F-A4E6-4D1A-BA8C-D27B9D758E05}" destId="{FBD040AE-233A-4AEE-9E84-41A2F17084E1}" srcOrd="0" destOrd="0" presId="urn:microsoft.com/office/officeart/2008/layout/VerticalCurvedList"/>
    <dgm:cxn modelId="{83BB0049-B42A-4C96-9E23-EA6AC31C4DAA}" type="presParOf" srcId="{EC2CF0C9-FCD2-4142-B405-BE18D43BB45B}" destId="{B73892ED-A0BF-4C09-BD31-2C3A3EF0D5E8}" srcOrd="3" destOrd="0" presId="urn:microsoft.com/office/officeart/2008/layout/VerticalCurvedList"/>
    <dgm:cxn modelId="{E7A14F38-60D1-4460-BF25-CE9C338934B5}" type="presParOf" srcId="{EC2CF0C9-FCD2-4142-B405-BE18D43BB45B}" destId="{560DB168-AA73-4C4D-BBF1-4B2C816F0C5C}" srcOrd="4" destOrd="0" presId="urn:microsoft.com/office/officeart/2008/layout/VerticalCurvedList"/>
    <dgm:cxn modelId="{9C2D7E8C-F8C6-407F-A484-6EC79EFBE43C}" type="presParOf" srcId="{560DB168-AA73-4C4D-BBF1-4B2C816F0C5C}" destId="{B9DE7885-4EB8-495D-BF94-40096E3CC750}" srcOrd="0" destOrd="0" presId="urn:microsoft.com/office/officeart/2008/layout/VerticalCurvedList"/>
    <dgm:cxn modelId="{4A0EAD88-8E8D-44C5-A718-1D0549C6903F}" type="presParOf" srcId="{EC2CF0C9-FCD2-4142-B405-BE18D43BB45B}" destId="{5E708159-F420-4456-9C63-8A912CD96461}" srcOrd="5" destOrd="0" presId="urn:microsoft.com/office/officeart/2008/layout/VerticalCurvedList"/>
    <dgm:cxn modelId="{AB3D517C-9F26-43E7-857D-64899A9DA411}" type="presParOf" srcId="{EC2CF0C9-FCD2-4142-B405-BE18D43BB45B}" destId="{D0D9B552-E7AB-4FD0-B81E-5EC4FDA29DD7}" srcOrd="6" destOrd="0" presId="urn:microsoft.com/office/officeart/2008/layout/VerticalCurvedList"/>
    <dgm:cxn modelId="{B63A12F4-CB35-4729-8E53-F43B991746BD}" type="presParOf" srcId="{D0D9B552-E7AB-4FD0-B81E-5EC4FDA29DD7}" destId="{952EB062-E8AC-4196-B11D-077E0C92802F}" srcOrd="0" destOrd="0" presId="urn:microsoft.com/office/officeart/2008/layout/VerticalCurvedList"/>
    <dgm:cxn modelId="{3C2AA59C-846E-4968-94A1-8AF0DCF3FD1B}" type="presParOf" srcId="{EC2CF0C9-FCD2-4142-B405-BE18D43BB45B}" destId="{DB160402-A3FB-4CBF-A84A-2932F213893F}" srcOrd="7" destOrd="0" presId="urn:microsoft.com/office/officeart/2008/layout/VerticalCurvedList"/>
    <dgm:cxn modelId="{183A5339-9DCE-44AF-86CE-46A8D0145810}" type="presParOf" srcId="{EC2CF0C9-FCD2-4142-B405-BE18D43BB45B}" destId="{380E7879-CAE9-42D9-8D15-7C4A722F2157}" srcOrd="8" destOrd="0" presId="urn:microsoft.com/office/officeart/2008/layout/VerticalCurvedList"/>
    <dgm:cxn modelId="{1604FB4F-F0DE-40E3-BEBA-A692B48BF8D0}" type="presParOf" srcId="{380E7879-CAE9-42D9-8D15-7C4A722F2157}" destId="{A1DC1EB7-5FB0-4015-AABA-A3404758D2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ED988-319B-42A1-91E2-20004AFE5AD3}">
      <dsp:nvSpPr>
        <dsp:cNvPr id="0" name=""/>
        <dsp:cNvSpPr/>
      </dsp:nvSpPr>
      <dsp:spPr>
        <a:xfrm>
          <a:off x="0" y="636091"/>
          <a:ext cx="96139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31FFA-1D04-4769-A6D7-8D07F0E17BFF}">
      <dsp:nvSpPr>
        <dsp:cNvPr id="0" name=""/>
        <dsp:cNvSpPr/>
      </dsp:nvSpPr>
      <dsp:spPr>
        <a:xfrm>
          <a:off x="480695" y="296611"/>
          <a:ext cx="672973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Menyusun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kegiatan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projek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sesuai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jadwal</a:t>
          </a:r>
          <a:r>
            <a:rPr lang="en-US" sz="2300" kern="1200" dirty="0" smtClean="0"/>
            <a:t> di </a:t>
          </a:r>
          <a:r>
            <a:rPr lang="en-US" sz="2300" kern="1200" dirty="0" err="1" smtClean="0"/>
            <a:t>sekolah</a:t>
          </a:r>
          <a:endParaRPr lang="en-US" sz="2300" kern="1200" dirty="0"/>
        </a:p>
      </dsp:txBody>
      <dsp:txXfrm>
        <a:off x="513839" y="329755"/>
        <a:ext cx="6663442" cy="612672"/>
      </dsp:txXfrm>
    </dsp:sp>
    <dsp:sp modelId="{B84B3F96-4B13-4B77-99F0-2A1A513D384E}">
      <dsp:nvSpPr>
        <dsp:cNvPr id="0" name=""/>
        <dsp:cNvSpPr/>
      </dsp:nvSpPr>
      <dsp:spPr>
        <a:xfrm>
          <a:off x="0" y="1679371"/>
          <a:ext cx="96139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00445-2BA6-44E0-8BC2-20F3FB281A4D}">
      <dsp:nvSpPr>
        <dsp:cNvPr id="0" name=""/>
        <dsp:cNvSpPr/>
      </dsp:nvSpPr>
      <dsp:spPr>
        <a:xfrm>
          <a:off x="480695" y="1339891"/>
          <a:ext cx="672973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Menyusun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modul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projek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kegiatan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sesuai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tema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513839" y="1373035"/>
        <a:ext cx="6663442" cy="612672"/>
      </dsp:txXfrm>
    </dsp:sp>
    <dsp:sp modelId="{391165A9-3E74-4C5B-A69C-379941C50C30}">
      <dsp:nvSpPr>
        <dsp:cNvPr id="0" name=""/>
        <dsp:cNvSpPr/>
      </dsp:nvSpPr>
      <dsp:spPr>
        <a:xfrm>
          <a:off x="0" y="2722651"/>
          <a:ext cx="96139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AEF8D-8C74-4235-AC1F-9D2EDEF65D17}">
      <dsp:nvSpPr>
        <dsp:cNvPr id="0" name=""/>
        <dsp:cNvSpPr/>
      </dsp:nvSpPr>
      <dsp:spPr>
        <a:xfrm>
          <a:off x="480695" y="2383171"/>
          <a:ext cx="672973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Menyusun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modul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projek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sesuai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kondisi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kebutuhan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peserta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didik</a:t>
          </a:r>
          <a:r>
            <a:rPr lang="en-US" sz="2300" kern="1200" dirty="0" smtClean="0"/>
            <a:t>/</a:t>
          </a:r>
          <a:r>
            <a:rPr lang="en-US" sz="2300" kern="1200" dirty="0" err="1" smtClean="0"/>
            <a:t>dunia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kerja</a:t>
          </a:r>
          <a:endParaRPr lang="en-US" sz="2300" kern="1200" dirty="0"/>
        </a:p>
      </dsp:txBody>
      <dsp:txXfrm>
        <a:off x="513839" y="2416315"/>
        <a:ext cx="666344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1CFD7-651F-4A71-A6E1-88BB8FF94330}">
      <dsp:nvSpPr>
        <dsp:cNvPr id="0" name=""/>
        <dsp:cNvSpPr/>
      </dsp:nvSpPr>
      <dsp:spPr>
        <a:xfrm rot="5400000">
          <a:off x="-160657" y="165541"/>
          <a:ext cx="1071048" cy="749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79751"/>
        <a:ext cx="749734" cy="321314"/>
      </dsp:txXfrm>
    </dsp:sp>
    <dsp:sp modelId="{60572138-9787-4337-9C7F-5F1F06A64517}">
      <dsp:nvSpPr>
        <dsp:cNvPr id="0" name=""/>
        <dsp:cNvSpPr/>
      </dsp:nvSpPr>
      <dsp:spPr>
        <a:xfrm rot="5400000">
          <a:off x="5436976" y="-4682357"/>
          <a:ext cx="696181" cy="10070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Mengacu</a:t>
          </a:r>
          <a:r>
            <a:rPr lang="es-E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kepada</a:t>
          </a:r>
          <a:r>
            <a:rPr lang="es-E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Dimensi</a:t>
          </a:r>
          <a:r>
            <a:rPr lang="es-E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Elemen</a:t>
          </a:r>
          <a:r>
            <a:rPr lang="es-E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dan Sub-</a:t>
          </a: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elemen</a:t>
          </a:r>
          <a:r>
            <a:rPr lang="es-E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s-E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s-E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s-ES" sz="1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Pancasila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9735" y="38869"/>
        <a:ext cx="10036680" cy="628211"/>
      </dsp:txXfrm>
    </dsp:sp>
    <dsp:sp modelId="{345D8F2F-F121-450C-8160-8744A1945AFD}">
      <dsp:nvSpPr>
        <dsp:cNvPr id="0" name=""/>
        <dsp:cNvSpPr/>
      </dsp:nvSpPr>
      <dsp:spPr>
        <a:xfrm rot="5400000">
          <a:off x="-160657" y="1229579"/>
          <a:ext cx="1071048" cy="749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2</a:t>
          </a:r>
          <a:endParaRPr lang="id-ID" sz="1400" kern="1200" dirty="0">
            <a:latin typeface="Arial" panose="020B0604020202020204" pitchFamily="34" charset="0"/>
            <a:cs typeface="Arial" panose="020B0604020202020204" pitchFamily="34" charset="0"/>
            <a:sym typeface="Lato"/>
          </a:endParaRPr>
        </a:p>
      </dsp:txBody>
      <dsp:txXfrm rot="-5400000">
        <a:off x="0" y="1443789"/>
        <a:ext cx="749734" cy="321314"/>
      </dsp:txXfrm>
    </dsp:sp>
    <dsp:sp modelId="{5A6AA688-E762-450E-AE94-10F7B450C9DF}">
      <dsp:nvSpPr>
        <dsp:cNvPr id="0" name=""/>
        <dsp:cNvSpPr/>
      </dsp:nvSpPr>
      <dsp:spPr>
        <a:xfrm rot="5400000">
          <a:off x="5332931" y="-3723470"/>
          <a:ext cx="904270" cy="10070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Berpusat Pada Peserta Didik. </a:t>
          </a:r>
          <a:r>
            <a:rPr lang="en-US" sz="1400" b="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b="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b="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en-U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 dikembangkan dengan memperhatikan kebutuhan peserta didik, minat peserta didik, dan perkembangan sesuai fase elemen dan sub-elemen dari dimensi Profil Pelajar Pancasila. Setiap kegiatan projek dapat mengasah kemampuan murid dalam memunculkan </a:t>
          </a: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inisiatif 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serta meningkatkan daya untuk menentukan pilihan dan memecahkan masalah yang diangkat dalam projek.</a:t>
          </a:r>
          <a:endParaRPr lang="id-ID" sz="1400" kern="1200" dirty="0">
            <a:highlight>
              <a:schemeClr val="lt1"/>
            </a:highlight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749734" y="903870"/>
        <a:ext cx="10026522" cy="815984"/>
      </dsp:txXfrm>
    </dsp:sp>
    <dsp:sp modelId="{FC25D740-3425-4574-B393-99099D55C09C}">
      <dsp:nvSpPr>
        <dsp:cNvPr id="0" name=""/>
        <dsp:cNvSpPr/>
      </dsp:nvSpPr>
      <dsp:spPr>
        <a:xfrm rot="5400000">
          <a:off x="-160657" y="2330978"/>
          <a:ext cx="1071048" cy="749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3</a:t>
          </a:r>
          <a:endParaRPr lang="id-ID" sz="14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0" y="2545188"/>
        <a:ext cx="749734" cy="321314"/>
      </dsp:txXfrm>
    </dsp:sp>
    <dsp:sp modelId="{66BD9844-1ACA-4F6E-8E91-0A99FE04DD85}">
      <dsp:nvSpPr>
        <dsp:cNvPr id="0" name=""/>
        <dsp:cNvSpPr/>
      </dsp:nvSpPr>
      <dsp:spPr>
        <a:xfrm rot="5400000">
          <a:off x="5295571" y="-2571000"/>
          <a:ext cx="978991" cy="10070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Holistik.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en-US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 dikembangkan dengan memperhatikan tema secara utuh dan melihat </a:t>
          </a: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keterhubungan 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dari berbagai hal untuk memahami sebuah isu secara mendalam. Oleh karenanya, setiap tema projek yang dijalankan dengan pendekatan lintas ilmu dan konten pengetahuan secara </a:t>
          </a: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terpadu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dengan memperhatikan koneksi yang bermakna antar komponen dalam pelaksanaan projek, seperti murid, guru, sekolah, masyarakat, dan realitas kehidupan sehari-hari.</a:t>
          </a:r>
          <a:endParaRPr lang="id-ID" sz="14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749734" y="2022627"/>
        <a:ext cx="10022875" cy="883411"/>
      </dsp:txXfrm>
    </dsp:sp>
    <dsp:sp modelId="{72432D76-D766-4649-B8D4-B88814A96B8A}">
      <dsp:nvSpPr>
        <dsp:cNvPr id="0" name=""/>
        <dsp:cNvSpPr/>
      </dsp:nvSpPr>
      <dsp:spPr>
        <a:xfrm rot="5400000">
          <a:off x="-160657" y="3290971"/>
          <a:ext cx="1071048" cy="749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4</a:t>
          </a:r>
          <a:endParaRPr lang="id-ID" sz="14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0" y="3505181"/>
        <a:ext cx="749734" cy="321314"/>
      </dsp:txXfrm>
    </dsp:sp>
    <dsp:sp modelId="{C2FDBA24-56E4-4DE8-BF35-FEEBB75404FD}">
      <dsp:nvSpPr>
        <dsp:cNvPr id="0" name=""/>
        <dsp:cNvSpPr/>
      </dsp:nvSpPr>
      <dsp:spPr>
        <a:xfrm rot="5400000">
          <a:off x="5436976" y="-1556927"/>
          <a:ext cx="696181" cy="10070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Kontekstual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</a:t>
          </a:r>
          <a:r>
            <a:rPr lang="en-US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projek dikembangkan berdasarkan pada </a:t>
          </a: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pengalaman nyata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dihadapi dalam keseharian. Tema-tema projek yang disajikan sebisa mungkin dapat menyentuh persoalan lokal yang terjadi di daerah masing-masing. </a:t>
          </a:r>
          <a:endParaRPr lang="id-ID" sz="14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749735" y="3164299"/>
        <a:ext cx="10036680" cy="628211"/>
      </dsp:txXfrm>
    </dsp:sp>
    <dsp:sp modelId="{4EF00521-A719-4F70-ACE6-2D273C94775B}">
      <dsp:nvSpPr>
        <dsp:cNvPr id="0" name=""/>
        <dsp:cNvSpPr/>
      </dsp:nvSpPr>
      <dsp:spPr>
        <a:xfrm rot="5400000">
          <a:off x="-160657" y="4250964"/>
          <a:ext cx="1071048" cy="749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5</a:t>
          </a:r>
          <a:endParaRPr lang="id-ID" sz="1400" b="1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0" y="4465174"/>
        <a:ext cx="749734" cy="321314"/>
      </dsp:txXfrm>
    </dsp:sp>
    <dsp:sp modelId="{4B40BBCA-3EF0-4E4A-AA84-FB6215C720B3}">
      <dsp:nvSpPr>
        <dsp:cNvPr id="0" name=""/>
        <dsp:cNvSpPr/>
      </dsp:nvSpPr>
      <dsp:spPr>
        <a:xfrm rot="5400000">
          <a:off x="5436976" y="-596934"/>
          <a:ext cx="696181" cy="10070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Eksploratif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 </a:t>
          </a:r>
          <a:r>
            <a:rPr lang="en-US" sz="14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Bahan</a:t>
          </a:r>
          <a:r>
            <a:rPr lang="en-US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projek dikembangkan dengan semangat membuka ruang yang lebar bagi proses </a:t>
          </a: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inkuiri 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 pengembangan diri. Walaupun projek memiliki area eksplorasi yang luas dari segi jangkauan materi pelajaran, alokasi waktu, dan penyesuaian dengan tujuan pembelajaran, kegiatan projek dikembangkan secara </a:t>
          </a:r>
          <a:r>
            <a:rPr lang="id-ID" sz="1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sistematis </a:t>
          </a:r>
          <a:r>
            <a:rPr lang="id-ID" sz="14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 terstruktur.   </a:t>
          </a:r>
          <a:endParaRPr lang="id-ID" sz="1400" b="1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749735" y="4124292"/>
        <a:ext cx="10036680" cy="628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82344-FF68-4431-BF1E-E464DD65BDF4}">
      <dsp:nvSpPr>
        <dsp:cNvPr id="0" name=""/>
        <dsp:cNvSpPr/>
      </dsp:nvSpPr>
      <dsp:spPr>
        <a:xfrm>
          <a:off x="-4705576" y="-721319"/>
          <a:ext cx="5604962" cy="5604962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525C7-2FAD-4A4A-89E2-85622688CDF1}">
      <dsp:nvSpPr>
        <dsp:cNvPr id="0" name=""/>
        <dsp:cNvSpPr/>
      </dsp:nvSpPr>
      <dsp:spPr>
        <a:xfrm>
          <a:off x="471043" y="319999"/>
          <a:ext cx="9086117" cy="64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Buatlah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perencanaan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kegiatan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setiap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pertemuan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sesuai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jadwal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projek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tuliskan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kegiatan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secara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teliti</a:t>
          </a:r>
          <a:r>
            <a:rPr lang="en-US" sz="2000" kern="1200" dirty="0" smtClean="0"/>
            <a:t>, jam demi jam.</a:t>
          </a:r>
          <a:endParaRPr lang="en-US" sz="2000" kern="1200" dirty="0"/>
        </a:p>
      </dsp:txBody>
      <dsp:txXfrm>
        <a:off x="471043" y="319999"/>
        <a:ext cx="9086117" cy="640331"/>
      </dsp:txXfrm>
    </dsp:sp>
    <dsp:sp modelId="{FBD040AE-233A-4AEE-9E84-41A2F17084E1}">
      <dsp:nvSpPr>
        <dsp:cNvPr id="0" name=""/>
        <dsp:cNvSpPr/>
      </dsp:nvSpPr>
      <dsp:spPr>
        <a:xfrm>
          <a:off x="70835" y="239957"/>
          <a:ext cx="800414" cy="800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892ED-A0BF-4C09-BD31-2C3A3EF0D5E8}">
      <dsp:nvSpPr>
        <dsp:cNvPr id="0" name=""/>
        <dsp:cNvSpPr/>
      </dsp:nvSpPr>
      <dsp:spPr>
        <a:xfrm>
          <a:off x="838159" y="1280663"/>
          <a:ext cx="8719000" cy="64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Tuliskan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strategi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terima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kegiatan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apabila</a:t>
          </a:r>
          <a:r>
            <a:rPr lang="en-US" sz="2000" kern="1200" dirty="0" smtClean="0"/>
            <a:t> P5BK </a:t>
          </a:r>
          <a:r>
            <a:rPr lang="en-US" sz="2000" kern="1200" dirty="0" err="1" smtClean="0"/>
            <a:t>diampu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beberapa</a:t>
          </a:r>
          <a:r>
            <a:rPr lang="en-US" sz="2000" kern="1200" dirty="0" smtClean="0"/>
            <a:t> guru (</a:t>
          </a:r>
          <a:r>
            <a:rPr lang="en-US" sz="2000" kern="1200" dirty="0" err="1" smtClean="0"/>
            <a:t>misalnya</a:t>
          </a:r>
          <a:r>
            <a:rPr lang="en-US" sz="2000" kern="1200" dirty="0" smtClean="0"/>
            <a:t> 2 orang guru)</a:t>
          </a:r>
          <a:endParaRPr lang="en-US" sz="2000" kern="1200" dirty="0"/>
        </a:p>
      </dsp:txBody>
      <dsp:txXfrm>
        <a:off x="838159" y="1280663"/>
        <a:ext cx="8719000" cy="640331"/>
      </dsp:txXfrm>
    </dsp:sp>
    <dsp:sp modelId="{B9DE7885-4EB8-495D-BF94-40096E3CC750}">
      <dsp:nvSpPr>
        <dsp:cNvPr id="0" name=""/>
        <dsp:cNvSpPr/>
      </dsp:nvSpPr>
      <dsp:spPr>
        <a:xfrm>
          <a:off x="437952" y="1200622"/>
          <a:ext cx="800414" cy="800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08159-F420-4456-9C63-8A912CD96461}">
      <dsp:nvSpPr>
        <dsp:cNvPr id="0" name=""/>
        <dsp:cNvSpPr/>
      </dsp:nvSpPr>
      <dsp:spPr>
        <a:xfrm>
          <a:off x="838159" y="2241327"/>
          <a:ext cx="8719000" cy="64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Setiap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kegiatan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harus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mampu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membuat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peserta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melaksanakan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projek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telah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direncanakan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838159" y="2241327"/>
        <a:ext cx="8719000" cy="640331"/>
      </dsp:txXfrm>
    </dsp:sp>
    <dsp:sp modelId="{952EB062-E8AC-4196-B11D-077E0C92802F}">
      <dsp:nvSpPr>
        <dsp:cNvPr id="0" name=""/>
        <dsp:cNvSpPr/>
      </dsp:nvSpPr>
      <dsp:spPr>
        <a:xfrm>
          <a:off x="437952" y="2161286"/>
          <a:ext cx="800414" cy="800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60402-A3FB-4CBF-A84A-2932F213893F}">
      <dsp:nvSpPr>
        <dsp:cNvPr id="0" name=""/>
        <dsp:cNvSpPr/>
      </dsp:nvSpPr>
      <dsp:spPr>
        <a:xfrm>
          <a:off x="471043" y="3201991"/>
          <a:ext cx="9086117" cy="64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Kalau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diperlukan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projek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baru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buatlah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modul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projek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penyusunan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modul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sesuai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penjelasan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sebelumnya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471043" y="3201991"/>
        <a:ext cx="9086117" cy="640331"/>
      </dsp:txXfrm>
    </dsp:sp>
    <dsp:sp modelId="{A1DC1EB7-5FB0-4015-AABA-A3404758D280}">
      <dsp:nvSpPr>
        <dsp:cNvPr id="0" name=""/>
        <dsp:cNvSpPr/>
      </dsp:nvSpPr>
      <dsp:spPr>
        <a:xfrm>
          <a:off x="70835" y="3121950"/>
          <a:ext cx="800414" cy="800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75A5-C58D-470C-894E-D6D7ACF875D3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7258B-769B-4C0A-AC53-E81BAC60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2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dd97f4826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1" name="Google Shape;831;gdd97f4826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7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540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50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2112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347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584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472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0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3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9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5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3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7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1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PERENCANAAN PROJEK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4990" y="4680155"/>
            <a:ext cx="9462678" cy="1641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DIREKTORAT SEKOLAH MENENGAH KEJURUAN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DIREKTORAT JENDERAL PENDIDIKAN VOKASI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KEMENTERIAN PENDIDIKAN, KEBUDAYAAN, RISET, DAN TEKNOLOGI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2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582" y="1275514"/>
            <a:ext cx="11407076" cy="439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358" y="1672120"/>
            <a:ext cx="1518073" cy="10077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7" algn="ctr">
              <a:lnSpc>
                <a:spcPct val="114999"/>
              </a:lnSpc>
              <a:spcBef>
                <a:spcPts val="133"/>
              </a:spcBef>
            </a:pPr>
            <a:r>
              <a:rPr sz="933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Kepala </a:t>
            </a:r>
            <a:r>
              <a:rPr sz="933" b="1" spc="60" dirty="0">
                <a:solidFill>
                  <a:sysClr val="windowText" lastClr="000000"/>
                </a:solidFill>
                <a:latin typeface="Arial"/>
                <a:cs typeface="Arial"/>
              </a:rPr>
              <a:t>sekolah  </a:t>
            </a:r>
            <a:r>
              <a:rPr sz="933" b="1" spc="67" dirty="0">
                <a:solidFill>
                  <a:sysClr val="windowText" lastClr="000000"/>
                </a:solidFill>
                <a:latin typeface="Arial"/>
                <a:cs typeface="Arial"/>
              </a:rPr>
              <a:t>menganalisis</a:t>
            </a:r>
            <a:r>
              <a:rPr sz="933" b="1" spc="-7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933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kesiapan </a:t>
            </a:r>
            <a:r>
              <a:rPr sz="933" b="1" spc="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933" b="1" spc="67" dirty="0">
                <a:solidFill>
                  <a:sysClr val="windowText" lastClr="000000"/>
                </a:solidFill>
                <a:latin typeface="Arial"/>
                <a:cs typeface="Arial"/>
              </a:rPr>
              <a:t>sekolah, </a:t>
            </a:r>
            <a:r>
              <a:rPr sz="933" b="1" spc="53" dirty="0">
                <a:solidFill>
                  <a:sysClr val="windowText" lastClr="000000"/>
                </a:solidFill>
                <a:latin typeface="Arial"/>
                <a:cs typeface="Arial"/>
              </a:rPr>
              <a:t>kondisi </a:t>
            </a:r>
            <a:r>
              <a:rPr sz="933" b="1" spc="107" dirty="0">
                <a:solidFill>
                  <a:sysClr val="windowText" lastClr="000000"/>
                </a:solidFill>
                <a:latin typeface="Arial"/>
                <a:cs typeface="Arial"/>
              </a:rPr>
              <a:t>dan  </a:t>
            </a:r>
            <a:r>
              <a:rPr sz="933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kebutuhan peserta  </a:t>
            </a:r>
            <a:r>
              <a:rPr sz="933" b="1" spc="73" dirty="0">
                <a:solidFill>
                  <a:sysClr val="windowText" lastClr="000000"/>
                </a:solidFill>
                <a:latin typeface="Arial"/>
                <a:cs typeface="Arial"/>
              </a:rPr>
              <a:t>didik, </a:t>
            </a:r>
            <a:r>
              <a:rPr sz="933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guru, </a:t>
            </a:r>
            <a:r>
              <a:rPr sz="933" b="1" spc="73" dirty="0">
                <a:solidFill>
                  <a:sysClr val="windowText" lastClr="000000"/>
                </a:solidFill>
                <a:latin typeface="Arial"/>
                <a:cs typeface="Arial"/>
              </a:rPr>
              <a:t>serta  </a:t>
            </a:r>
            <a:r>
              <a:rPr sz="933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satuan</a:t>
            </a:r>
            <a:r>
              <a:rPr sz="933" b="1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933" b="1" spc="87" dirty="0">
                <a:solidFill>
                  <a:sysClr val="windowText" lastClr="000000"/>
                </a:solidFill>
                <a:latin typeface="Arial"/>
                <a:cs typeface="Arial"/>
              </a:rPr>
              <a:t>pendidikan</a:t>
            </a:r>
            <a:endParaRPr sz="933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4275" y="1776192"/>
            <a:ext cx="1501987" cy="9612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7" algn="ctr">
              <a:lnSpc>
                <a:spcPct val="114999"/>
              </a:lnSpc>
              <a:spcBef>
                <a:spcPts val="133"/>
              </a:spcBef>
            </a:pP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Guru </a:t>
            </a:r>
            <a:r>
              <a:rPr sz="1067" b="1" spc="107" dirty="0">
                <a:solidFill>
                  <a:sysClr val="windowText" lastClr="000000"/>
                </a:solidFill>
                <a:latin typeface="Arial"/>
                <a:cs typeface="Arial"/>
              </a:rPr>
              <a:t>melakukan  </a:t>
            </a:r>
            <a:r>
              <a:rPr sz="1067" b="1" spc="67" dirty="0">
                <a:solidFill>
                  <a:sysClr val="windowText" lastClr="000000"/>
                </a:solidFill>
                <a:latin typeface="Arial"/>
                <a:cs typeface="Arial"/>
              </a:rPr>
              <a:t>asesmen</a:t>
            </a:r>
            <a:r>
              <a:rPr sz="1067" b="1" spc="-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diagnostik  </a:t>
            </a:r>
            <a:r>
              <a:rPr sz="1067" b="1" spc="120" dirty="0">
                <a:solidFill>
                  <a:sysClr val="windowText" lastClr="000000"/>
                </a:solidFill>
                <a:latin typeface="Arial"/>
                <a:cs typeface="Arial"/>
              </a:rPr>
              <a:t>terhadap </a:t>
            </a:r>
            <a:r>
              <a:rPr sz="1067" b="1" spc="60" dirty="0">
                <a:solidFill>
                  <a:sysClr val="windowText" lastClr="000000"/>
                </a:solidFill>
                <a:latin typeface="Arial"/>
                <a:cs typeface="Arial"/>
              </a:rPr>
              <a:t>kondisi  </a:t>
            </a:r>
            <a:r>
              <a:rPr sz="1067" b="1" spc="127" dirty="0">
                <a:solidFill>
                  <a:sysClr val="windowText" lastClr="000000"/>
                </a:solidFill>
                <a:latin typeface="Arial"/>
                <a:cs typeface="Arial"/>
              </a:rPr>
              <a:t>dan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kebutuhan  </a:t>
            </a:r>
            <a:r>
              <a:rPr sz="1067" b="1" spc="87" dirty="0">
                <a:solidFill>
                  <a:sysClr val="windowText" lastClr="000000"/>
                </a:solidFill>
                <a:latin typeface="Arial"/>
                <a:cs typeface="Arial"/>
              </a:rPr>
              <a:t>peserta</a:t>
            </a:r>
            <a:r>
              <a:rPr sz="1067" b="1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didik.</a:t>
            </a:r>
            <a:endParaRPr sz="1067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9124" y="1811688"/>
            <a:ext cx="1337733" cy="77243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algn="ctr">
              <a:lnSpc>
                <a:spcPct val="114999"/>
              </a:lnSpc>
              <a:spcBef>
                <a:spcPts val="133"/>
              </a:spcBef>
            </a:pP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Guru </a:t>
            </a:r>
            <a:r>
              <a:rPr sz="1067" b="1" spc="127" dirty="0">
                <a:solidFill>
                  <a:sysClr val="windowText" lastClr="000000"/>
                </a:solidFill>
                <a:latin typeface="Arial"/>
                <a:cs typeface="Arial"/>
              </a:rPr>
              <a:t>dan</a:t>
            </a:r>
            <a:r>
              <a:rPr sz="1067" b="1" spc="-1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87" dirty="0">
                <a:solidFill>
                  <a:sysClr val="windowText" lastClr="000000"/>
                </a:solidFill>
                <a:latin typeface="Arial"/>
                <a:cs typeface="Arial"/>
              </a:rPr>
              <a:t>peserta  </a:t>
            </a:r>
            <a:r>
              <a:rPr sz="1067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didik    mengidentiﬁkasi  </a:t>
            </a:r>
            <a:r>
              <a:rPr sz="1067" b="1" spc="127" dirty="0">
                <a:solidFill>
                  <a:sysClr val="windowText" lastClr="000000"/>
                </a:solidFill>
                <a:latin typeface="Arial"/>
                <a:cs typeface="Arial"/>
              </a:rPr>
              <a:t>tema dan</a:t>
            </a:r>
            <a:r>
              <a:rPr sz="1067" b="1" spc="-2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87" dirty="0">
                <a:solidFill>
                  <a:sysClr val="windowText" lastClr="000000"/>
                </a:solidFill>
                <a:latin typeface="Arial"/>
                <a:cs typeface="Arial"/>
              </a:rPr>
              <a:t>topik</a:t>
            </a:r>
            <a:endParaRPr sz="1067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7863" y="1613011"/>
            <a:ext cx="1414780" cy="11501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7" algn="ctr">
              <a:lnSpc>
                <a:spcPct val="114999"/>
              </a:lnSpc>
              <a:spcBef>
                <a:spcPts val="133"/>
              </a:spcBef>
            </a:pP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Guru    </a:t>
            </a:r>
            <a:r>
              <a:rPr sz="1067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mengidentiﬁkasi  </a:t>
            </a:r>
            <a:r>
              <a:rPr sz="1067" b="1" spc="127" dirty="0">
                <a:solidFill>
                  <a:sysClr val="windowText" lastClr="000000"/>
                </a:solidFill>
                <a:latin typeface="Arial"/>
                <a:cs typeface="Arial"/>
              </a:rPr>
              <a:t>dan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menentukan  </a:t>
            </a:r>
            <a:r>
              <a:rPr sz="1067" b="1" spc="67" dirty="0">
                <a:solidFill>
                  <a:sysClr val="windowText" lastClr="000000"/>
                </a:solidFill>
                <a:latin typeface="Arial"/>
                <a:cs typeface="Arial"/>
              </a:rPr>
              <a:t>dimensi </a:t>
            </a:r>
            <a:r>
              <a:rPr sz="1067" b="1" spc="53" dirty="0">
                <a:solidFill>
                  <a:sysClr val="windowText" lastClr="000000"/>
                </a:solidFill>
                <a:latin typeface="Arial"/>
                <a:cs typeface="Arial"/>
              </a:rPr>
              <a:t>Proﬁl 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Pelajar </a:t>
            </a:r>
            <a:r>
              <a:rPr sz="1067" b="1" spc="67" dirty="0">
                <a:solidFill>
                  <a:sysClr val="windowText" lastClr="000000"/>
                </a:solidFill>
                <a:latin typeface="Arial"/>
                <a:cs typeface="Arial"/>
              </a:rPr>
              <a:t>Pancasila  </a:t>
            </a:r>
            <a:r>
              <a:rPr sz="1067" b="1" spc="107" dirty="0">
                <a:solidFill>
                  <a:sysClr val="windowText" lastClr="000000"/>
                </a:solidFill>
                <a:latin typeface="Arial"/>
                <a:cs typeface="Arial"/>
              </a:rPr>
              <a:t>yang </a:t>
            </a:r>
            <a:r>
              <a:rPr sz="1067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ingin</a:t>
            </a:r>
            <a:r>
              <a:rPr sz="1067" b="1" spc="-2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dicapai</a:t>
            </a:r>
            <a:endParaRPr sz="1067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1917" y="4050188"/>
            <a:ext cx="1230207" cy="11501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lnSpc>
                <a:spcPct val="114999"/>
              </a:lnSpc>
              <a:spcBef>
                <a:spcPts val="133"/>
              </a:spcBef>
            </a:pP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Guru</a:t>
            </a:r>
            <a:r>
              <a:rPr sz="1067" b="1" spc="-8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73" dirty="0">
                <a:solidFill>
                  <a:sysClr val="windowText" lastClr="000000"/>
                </a:solidFill>
                <a:latin typeface="Arial"/>
                <a:cs typeface="Arial"/>
              </a:rPr>
              <a:t>menyusun 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modul </a:t>
            </a:r>
            <a:r>
              <a:rPr sz="1067" b="1" spc="87" dirty="0">
                <a:solidFill>
                  <a:sysClr val="windowText" lastClr="000000"/>
                </a:solidFill>
                <a:latin typeface="Arial"/>
                <a:cs typeface="Arial"/>
              </a:rPr>
              <a:t>projek  </a:t>
            </a:r>
            <a:r>
              <a:rPr sz="1067" b="1" spc="107" dirty="0">
                <a:solidFill>
                  <a:sysClr val="windowText" lastClr="000000"/>
                </a:solidFill>
                <a:latin typeface="Arial"/>
                <a:cs typeface="Arial"/>
              </a:rPr>
              <a:t>berdasarkan 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komponen </a:t>
            </a:r>
            <a:r>
              <a:rPr sz="1067" b="1" spc="180" dirty="0">
                <a:solidFill>
                  <a:sysClr val="windowText" lastClr="000000"/>
                </a:solidFill>
                <a:latin typeface="Arial"/>
                <a:cs typeface="Arial"/>
              </a:rPr>
              <a:t>- 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komponen</a:t>
            </a:r>
            <a:r>
              <a:rPr sz="1067" b="1" spc="-10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107" dirty="0">
                <a:solidFill>
                  <a:sysClr val="windowText" lastClr="000000"/>
                </a:solidFill>
                <a:latin typeface="Arial"/>
                <a:cs typeface="Arial"/>
              </a:rPr>
              <a:t>yang  </a:t>
            </a:r>
            <a:r>
              <a:rPr sz="1067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disarankan.</a:t>
            </a:r>
            <a:endParaRPr sz="1067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9859" y="3893253"/>
            <a:ext cx="1404620" cy="13389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indent="-36406" algn="ctr">
              <a:lnSpc>
                <a:spcPct val="114999"/>
              </a:lnSpc>
              <a:spcBef>
                <a:spcPts val="133"/>
              </a:spcBef>
            </a:pP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Guru </a:t>
            </a:r>
            <a:r>
              <a:rPr sz="1067" b="1" spc="133" dirty="0">
                <a:solidFill>
                  <a:sysClr val="windowText" lastClr="000000"/>
                </a:solidFill>
                <a:latin typeface="Arial"/>
                <a:cs typeface="Arial"/>
              </a:rPr>
              <a:t>dapat 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menentukan  </a:t>
            </a:r>
            <a:r>
              <a:rPr sz="1067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komponen- 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komponen  </a:t>
            </a:r>
            <a:r>
              <a:rPr sz="1067" b="1" spc="53" dirty="0">
                <a:solidFill>
                  <a:sysClr val="windowText" lastClr="000000"/>
                </a:solidFill>
                <a:latin typeface="Arial"/>
                <a:cs typeface="Arial"/>
              </a:rPr>
              <a:t>esensial </a:t>
            </a:r>
            <a:r>
              <a:rPr sz="1067" b="1" spc="47" dirty="0">
                <a:solidFill>
                  <a:sysClr val="windowText" lastClr="000000"/>
                </a:solidFill>
                <a:latin typeface="Arial"/>
                <a:cs typeface="Arial"/>
              </a:rPr>
              <a:t>sesuai  </a:t>
            </a:r>
            <a:r>
              <a:rPr sz="1067" b="1" spc="113" dirty="0">
                <a:solidFill>
                  <a:sysClr val="windowText" lastClr="000000"/>
                </a:solidFill>
                <a:latin typeface="Arial"/>
                <a:cs typeface="Arial"/>
              </a:rPr>
              <a:t>dengan 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kebutuhan</a:t>
            </a:r>
            <a:r>
              <a:rPr sz="1067" b="1" spc="-7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projek.</a:t>
            </a:r>
            <a:endParaRPr sz="1067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4328" y="4145962"/>
            <a:ext cx="1286933" cy="12201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lnSpc>
                <a:spcPct val="114999"/>
              </a:lnSpc>
              <a:spcBef>
                <a:spcPts val="133"/>
              </a:spcBef>
            </a:pPr>
            <a:r>
              <a:rPr sz="1133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Guru  mengelaborasi  </a:t>
            </a:r>
            <a:r>
              <a:rPr sz="1133" b="1" spc="113" dirty="0">
                <a:solidFill>
                  <a:sysClr val="windowText" lastClr="000000"/>
                </a:solidFill>
                <a:latin typeface="Arial"/>
                <a:cs typeface="Arial"/>
              </a:rPr>
              <a:t>kegiatan</a:t>
            </a:r>
            <a:r>
              <a:rPr sz="1133" b="1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33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projek  </a:t>
            </a:r>
            <a:r>
              <a:rPr sz="1133" b="1" spc="53" dirty="0">
                <a:solidFill>
                  <a:sysClr val="windowText" lastClr="000000"/>
                </a:solidFill>
                <a:latin typeface="Arial"/>
                <a:cs typeface="Arial"/>
              </a:rPr>
              <a:t>sesuai </a:t>
            </a:r>
            <a:r>
              <a:rPr sz="1133" b="1" spc="120" dirty="0">
                <a:solidFill>
                  <a:sysClr val="windowText" lastClr="000000"/>
                </a:solidFill>
                <a:latin typeface="Arial"/>
                <a:cs typeface="Arial"/>
              </a:rPr>
              <a:t>dengan  </a:t>
            </a:r>
            <a:r>
              <a:rPr sz="1133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komponen  </a:t>
            </a:r>
            <a:r>
              <a:rPr sz="1133" b="1" spc="67" dirty="0">
                <a:solidFill>
                  <a:sysClr val="windowText" lastClr="000000"/>
                </a:solidFill>
                <a:latin typeface="Arial"/>
                <a:cs typeface="Arial"/>
              </a:rPr>
              <a:t>esensial.</a:t>
            </a:r>
            <a:endParaRPr sz="1133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2598" y="1708181"/>
            <a:ext cx="1286933" cy="10789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lnSpc>
                <a:spcPct val="114999"/>
              </a:lnSpc>
              <a:spcBef>
                <a:spcPts val="133"/>
              </a:spcBef>
            </a:pPr>
            <a:r>
              <a:rPr sz="1200" b="1" spc="107" dirty="0">
                <a:solidFill>
                  <a:sysClr val="windowText" lastClr="000000"/>
                </a:solidFill>
                <a:latin typeface="Arial"/>
                <a:cs typeface="Arial"/>
              </a:rPr>
              <a:t>Guru  </a:t>
            </a:r>
            <a:r>
              <a:rPr sz="1200" b="1" spc="167" dirty="0">
                <a:solidFill>
                  <a:sysClr val="windowText" lastClr="000000"/>
                </a:solidFill>
                <a:latin typeface="Arial"/>
                <a:cs typeface="Arial"/>
              </a:rPr>
              <a:t>m</a:t>
            </a:r>
            <a:r>
              <a:rPr sz="1200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sz="1200" b="1" spc="120" dirty="0">
                <a:solidFill>
                  <a:sysClr val="windowText" lastClr="000000"/>
                </a:solidFill>
                <a:latin typeface="Arial"/>
                <a:cs typeface="Arial"/>
              </a:rPr>
              <a:t>r</a:t>
            </a:r>
            <a:r>
              <a:rPr sz="1200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sz="1200" b="1" spc="33" dirty="0">
                <a:solidFill>
                  <a:sysClr val="windowText" lastClr="000000"/>
                </a:solidFill>
                <a:latin typeface="Arial"/>
                <a:cs typeface="Arial"/>
              </a:rPr>
              <a:t>n</a:t>
            </a:r>
            <a:r>
              <a:rPr sz="1200" b="1" spc="27" dirty="0">
                <a:solidFill>
                  <a:sysClr val="windowText" lastClr="000000"/>
                </a:solidFill>
                <a:latin typeface="Arial"/>
                <a:cs typeface="Arial"/>
              </a:rPr>
              <a:t>c</a:t>
            </a:r>
            <a:r>
              <a:rPr sz="1200" b="1" spc="147" dirty="0">
                <a:solidFill>
                  <a:sysClr val="windowText" lastClr="000000"/>
                </a:solidFill>
                <a:latin typeface="Arial"/>
                <a:cs typeface="Arial"/>
              </a:rPr>
              <a:t>ana</a:t>
            </a:r>
            <a:r>
              <a:rPr sz="1200" b="1" spc="113" dirty="0">
                <a:solidFill>
                  <a:sysClr val="windowText" lastClr="000000"/>
                </a:solidFill>
                <a:latin typeface="Arial"/>
                <a:cs typeface="Arial"/>
              </a:rPr>
              <a:t>k</a:t>
            </a:r>
            <a:r>
              <a:rPr sz="1200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an  </a:t>
            </a:r>
            <a:r>
              <a:rPr sz="1200" b="1" spc="60" dirty="0">
                <a:solidFill>
                  <a:sysClr val="windowText" lastClr="000000"/>
                </a:solidFill>
                <a:latin typeface="Arial"/>
                <a:cs typeface="Arial"/>
              </a:rPr>
              <a:t>jenis, </a:t>
            </a:r>
            <a:r>
              <a:rPr sz="1200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teknik  </a:t>
            </a:r>
            <a:r>
              <a:rPr sz="1200" b="1" spc="140" dirty="0">
                <a:solidFill>
                  <a:sysClr val="windowText" lastClr="000000"/>
                </a:solidFill>
                <a:latin typeface="Arial"/>
                <a:cs typeface="Arial"/>
              </a:rPr>
              <a:t>dan</a:t>
            </a:r>
            <a:r>
              <a:rPr sz="1200" b="1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ysClr val="windowText" lastClr="000000"/>
                </a:solidFill>
                <a:latin typeface="Arial"/>
                <a:cs typeface="Arial"/>
              </a:rPr>
              <a:t>instrumen  </a:t>
            </a:r>
            <a:r>
              <a:rPr sz="1200" b="1" spc="87" dirty="0">
                <a:solidFill>
                  <a:sysClr val="windowText" lastClr="000000"/>
                </a:solidFill>
                <a:latin typeface="Arial"/>
                <a:cs typeface="Arial"/>
              </a:rPr>
              <a:t>asesmen.</a:t>
            </a:r>
            <a:endParaRPr sz="120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4772" y="4489014"/>
            <a:ext cx="1058333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246" marR="6773" indent="-10160">
              <a:spcBef>
                <a:spcPts val="133"/>
              </a:spcBef>
            </a:pPr>
            <a:r>
              <a:rPr sz="1333" b="1" spc="133" dirty="0">
                <a:solidFill>
                  <a:sysClr val="windowText" lastClr="000000"/>
                </a:solidFill>
                <a:latin typeface="Arial"/>
                <a:cs typeface="Arial"/>
              </a:rPr>
              <a:t>Modul</a:t>
            </a:r>
            <a:r>
              <a:rPr sz="1333" b="1" spc="-8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333" b="1" spc="93" dirty="0">
                <a:solidFill>
                  <a:sysClr val="windowText" lastClr="000000"/>
                </a:solidFill>
                <a:latin typeface="Arial"/>
                <a:cs typeface="Arial"/>
              </a:rPr>
              <a:t>siap  </a:t>
            </a:r>
            <a:r>
              <a:rPr sz="1333" b="1" spc="127" dirty="0">
                <a:solidFill>
                  <a:sysClr val="windowText" lastClr="000000"/>
                </a:solidFill>
                <a:latin typeface="Arial"/>
                <a:cs typeface="Arial"/>
              </a:rPr>
              <a:t>digunakan</a:t>
            </a:r>
            <a:endParaRPr sz="1333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7367" y="4369993"/>
            <a:ext cx="135890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7" algn="ctr">
              <a:spcBef>
                <a:spcPts val="133"/>
              </a:spcBef>
            </a:pPr>
            <a:r>
              <a:rPr sz="1200" b="1" spc="73" dirty="0">
                <a:solidFill>
                  <a:sysClr val="windowText" lastClr="000000"/>
                </a:solidFill>
                <a:latin typeface="Arial"/>
                <a:cs typeface="Arial"/>
              </a:rPr>
              <a:t>Evaluasi </a:t>
            </a:r>
            <a:r>
              <a:rPr sz="1200" b="1" spc="140" dirty="0">
                <a:solidFill>
                  <a:sysClr val="windowText" lastClr="000000"/>
                </a:solidFill>
                <a:latin typeface="Arial"/>
                <a:cs typeface="Arial"/>
              </a:rPr>
              <a:t>dan  </a:t>
            </a:r>
            <a:r>
              <a:rPr sz="1200" b="1" spc="-13" dirty="0">
                <a:solidFill>
                  <a:sysClr val="windowText" lastClr="000000"/>
                </a:solidFill>
                <a:latin typeface="Arial"/>
                <a:cs typeface="Arial"/>
              </a:rPr>
              <a:t>P</a:t>
            </a:r>
            <a:r>
              <a:rPr sz="1200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sz="1200" b="1" spc="113" dirty="0">
                <a:solidFill>
                  <a:sysClr val="windowText" lastClr="000000"/>
                </a:solidFill>
                <a:latin typeface="Arial"/>
                <a:cs typeface="Arial"/>
              </a:rPr>
              <a:t>n</a:t>
            </a:r>
            <a:r>
              <a:rPr sz="1200" b="1" spc="107" dirty="0">
                <a:solidFill>
                  <a:sysClr val="windowText" lastClr="000000"/>
                </a:solidFill>
                <a:latin typeface="Arial"/>
                <a:cs typeface="Arial"/>
              </a:rPr>
              <a:t>g</a:t>
            </a:r>
            <a:r>
              <a:rPr sz="1200" b="1" spc="10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sz="1200" b="1" spc="127" dirty="0">
                <a:solidFill>
                  <a:sysClr val="windowText" lastClr="000000"/>
                </a:solidFill>
                <a:latin typeface="Arial"/>
                <a:cs typeface="Arial"/>
              </a:rPr>
              <a:t>mbangan  </a:t>
            </a:r>
            <a:r>
              <a:rPr sz="1200" b="1" spc="120" dirty="0">
                <a:solidFill>
                  <a:sysClr val="windowText" lastClr="000000"/>
                </a:solidFill>
                <a:latin typeface="Arial"/>
                <a:cs typeface="Arial"/>
              </a:rPr>
              <a:t>Modul</a:t>
            </a:r>
            <a:endParaRPr sz="120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99" y="357656"/>
            <a:ext cx="9806940" cy="416354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107527" rIns="0" bIns="0" rtlCol="0" anchor="ctr">
            <a:spAutoFit/>
          </a:bodyPr>
          <a:lstStyle/>
          <a:p>
            <a:pPr marL="2854889">
              <a:lnSpc>
                <a:spcPct val="100000"/>
              </a:lnSpc>
              <a:spcBef>
                <a:spcPts val="847"/>
              </a:spcBef>
            </a:pPr>
            <a:r>
              <a:rPr sz="2000" b="1" spc="193" dirty="0">
                <a:solidFill>
                  <a:srgbClr val="000000"/>
                </a:solidFill>
                <a:latin typeface="Arial"/>
                <a:cs typeface="Arial"/>
              </a:rPr>
              <a:t>Strategi</a:t>
            </a:r>
            <a:r>
              <a:rPr sz="2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253" dirty="0">
                <a:solidFill>
                  <a:srgbClr val="000000"/>
                </a:solidFill>
                <a:latin typeface="Arial"/>
                <a:cs typeface="Arial"/>
              </a:rPr>
              <a:t>Mengembangkan</a:t>
            </a:r>
            <a:r>
              <a:rPr sz="2000" b="1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227" dirty="0">
                <a:solidFill>
                  <a:srgbClr val="000000"/>
                </a:solidFill>
                <a:latin typeface="Arial"/>
                <a:cs typeface="Arial"/>
              </a:rPr>
              <a:t>Modul</a:t>
            </a:r>
            <a:r>
              <a:rPr sz="2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152" dirty="0">
                <a:solidFill>
                  <a:srgbClr val="000000"/>
                </a:solidFill>
                <a:latin typeface="Arial"/>
                <a:cs typeface="Arial"/>
              </a:rPr>
              <a:t>Projek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73223" y="4632124"/>
            <a:ext cx="812800" cy="309033"/>
          </a:xfrm>
          <a:custGeom>
            <a:avLst/>
            <a:gdLst/>
            <a:ahLst/>
            <a:cxnLst/>
            <a:rect l="l" t="t" r="r" b="b"/>
            <a:pathLst>
              <a:path w="609600" h="231775">
                <a:moveTo>
                  <a:pt x="115799" y="231599"/>
                </a:moveTo>
                <a:lnTo>
                  <a:pt x="0" y="115799"/>
                </a:lnTo>
                <a:lnTo>
                  <a:pt x="115799" y="0"/>
                </a:lnTo>
                <a:lnTo>
                  <a:pt x="115799" y="57899"/>
                </a:lnTo>
                <a:lnTo>
                  <a:pt x="608998" y="57899"/>
                </a:lnTo>
                <a:lnTo>
                  <a:pt x="608998" y="173699"/>
                </a:lnTo>
                <a:lnTo>
                  <a:pt x="115799" y="173699"/>
                </a:lnTo>
                <a:lnTo>
                  <a:pt x="115799" y="231599"/>
                </a:lnTo>
                <a:close/>
              </a:path>
            </a:pathLst>
          </a:custGeom>
          <a:solidFill>
            <a:srgbClr val="6797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9815813" y="288550"/>
            <a:ext cx="2195407" cy="412934"/>
          </a:xfrm>
          <a:prstGeom prst="rect">
            <a:avLst/>
          </a:prstGeom>
          <a:solidFill>
            <a:srgbClr val="0B5293"/>
          </a:solidFill>
        </p:spPr>
        <p:txBody>
          <a:bodyPr vert="horz" wrap="square" lIns="0" tIns="104140" rIns="0" bIns="0" rtlCol="0">
            <a:spAutoFit/>
          </a:bodyPr>
          <a:lstStyle/>
          <a:p>
            <a:pPr marL="469888">
              <a:spcBef>
                <a:spcPts val="820"/>
              </a:spcBef>
            </a:pPr>
            <a:r>
              <a:rPr sz="2000" b="1" spc="193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465" y="136599"/>
            <a:ext cx="9802707" cy="399319"/>
          </a:xfrm>
          <a:prstGeom prst="rect">
            <a:avLst/>
          </a:prstGeom>
          <a:solidFill>
            <a:srgbClr val="6797C3"/>
          </a:solidFill>
        </p:spPr>
        <p:txBody>
          <a:bodyPr vert="horz" wrap="square" lIns="0" tIns="110913" rIns="0" bIns="0" rtlCol="0">
            <a:spAutoFit/>
          </a:bodyPr>
          <a:lstStyle/>
          <a:p>
            <a:pPr marL="3731167">
              <a:spcBef>
                <a:spcPts val="873"/>
              </a:spcBef>
            </a:pPr>
            <a:r>
              <a:rPr sz="1867" b="1" spc="173" dirty="0">
                <a:latin typeface="Arial"/>
                <a:cs typeface="Arial"/>
              </a:rPr>
              <a:t>Contoh</a:t>
            </a:r>
            <a:r>
              <a:rPr sz="1867" b="1" spc="-13" dirty="0">
                <a:latin typeface="Arial"/>
                <a:cs typeface="Arial"/>
              </a:rPr>
              <a:t> </a:t>
            </a:r>
            <a:r>
              <a:rPr sz="1867" b="1" spc="187" dirty="0">
                <a:latin typeface="Arial"/>
                <a:cs typeface="Arial"/>
              </a:rPr>
              <a:t>Cuplikan</a:t>
            </a:r>
            <a:r>
              <a:rPr sz="1867" b="1" spc="-7" dirty="0">
                <a:latin typeface="Arial"/>
                <a:cs typeface="Arial"/>
              </a:rPr>
              <a:t> </a:t>
            </a:r>
            <a:r>
              <a:rPr sz="1867" b="1" spc="233" dirty="0">
                <a:latin typeface="Arial"/>
                <a:cs typeface="Arial"/>
              </a:rPr>
              <a:t>Modul</a:t>
            </a:r>
            <a:r>
              <a:rPr sz="1867" b="1" spc="-13" dirty="0">
                <a:latin typeface="Arial"/>
                <a:cs typeface="Arial"/>
              </a:rPr>
              <a:t> </a:t>
            </a:r>
            <a:r>
              <a:rPr sz="1867" b="1" spc="160" dirty="0">
                <a:latin typeface="Arial"/>
                <a:cs typeface="Arial"/>
              </a:rPr>
              <a:t>Projek</a:t>
            </a:r>
            <a:endParaRPr sz="186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465" y="3679226"/>
            <a:ext cx="2497667" cy="2795702"/>
          </a:xfrm>
          <a:prstGeom prst="rect">
            <a:avLst/>
          </a:prstGeom>
          <a:solidFill>
            <a:srgbClr val="FFF2D4"/>
          </a:solidFill>
        </p:spPr>
        <p:txBody>
          <a:bodyPr vert="horz" wrap="square" lIns="0" tIns="91440" rIns="0" bIns="0" rtlCol="0">
            <a:spAutoFit/>
          </a:bodyPr>
          <a:lstStyle/>
          <a:p>
            <a:pPr marL="113450">
              <a:spcBef>
                <a:spcPts val="720"/>
              </a:spcBef>
            </a:pPr>
            <a:r>
              <a:rPr sz="1200" b="1" spc="10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Sub-elemen </a:t>
            </a:r>
            <a:r>
              <a:rPr sz="1200" b="1" spc="12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yang</a:t>
            </a:r>
            <a:r>
              <a:rPr sz="1200" b="1" spc="-152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8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disasar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Arial"/>
            </a:endParaRPr>
          </a:p>
          <a:p>
            <a:pPr marL="479201" marR="160015" indent="-244681">
              <a:lnSpc>
                <a:spcPct val="114999"/>
              </a:lnSpc>
              <a:spcBef>
                <a:spcPts val="27"/>
              </a:spcBef>
              <a:buSzPct val="75000"/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200" spc="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Memahami  </a:t>
            </a:r>
            <a:r>
              <a:rPr sz="1200" spc="-2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Keterhubungan</a:t>
            </a:r>
            <a:r>
              <a:rPr sz="1200" spc="-14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1200" spc="-7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Ekosistem  </a:t>
            </a:r>
            <a:r>
              <a:rPr sz="1200" spc="-6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Bumi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  <a:p>
            <a:pPr marL="480048" indent="-244681">
              <a:spcBef>
                <a:spcPts val="193"/>
              </a:spcBef>
              <a:buSzPct val="75000"/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200" spc="2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Menjaga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  <a:p>
            <a:pPr marL="479201">
              <a:spcBef>
                <a:spcPts val="193"/>
              </a:spcBef>
            </a:pPr>
            <a:r>
              <a:rPr sz="1200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Lingkungan </a:t>
            </a:r>
            <a:r>
              <a:rPr sz="1200" spc="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Alam</a:t>
            </a:r>
            <a:r>
              <a:rPr sz="1200" spc="-19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Sekitar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  <a:p>
            <a:pPr marL="480048" indent="-244681">
              <a:spcBef>
                <a:spcPts val="193"/>
              </a:spcBef>
              <a:buSzPct val="75000"/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200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Kerja</a:t>
            </a:r>
            <a:r>
              <a:rPr sz="12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1200" spc="-1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sama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  <a:p>
            <a:pPr marL="480048" indent="-244681">
              <a:spcBef>
                <a:spcPts val="193"/>
              </a:spcBef>
              <a:buSzPct val="75000"/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200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Koordinasi</a:t>
            </a:r>
            <a:r>
              <a:rPr sz="1200" spc="-11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Sosial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  <a:p>
            <a:pPr marL="480048" indent="-244681">
              <a:spcBef>
                <a:spcPts val="187"/>
              </a:spcBef>
              <a:buSzPct val="75000"/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200" spc="-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Mengajukan</a:t>
            </a:r>
            <a:r>
              <a:rPr sz="1200" spc="-10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pertanyaan</a:t>
            </a:r>
          </a:p>
          <a:p>
            <a:pPr marL="479201" marR="260767" indent="-244681">
              <a:lnSpc>
                <a:spcPct val="114999"/>
              </a:lnSpc>
              <a:buSzPct val="75000"/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200" spc="-3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Mengidentiﬁkasi,  </a:t>
            </a:r>
            <a:r>
              <a:rPr sz="1200" spc="-4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mengklariﬁkasi, </a:t>
            </a:r>
            <a:r>
              <a:rPr sz="1200" spc="2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dan  </a:t>
            </a:r>
            <a:r>
              <a:rPr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mengolah </a:t>
            </a:r>
            <a:r>
              <a:rPr sz="1200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informasi</a:t>
            </a:r>
            <a:r>
              <a:rPr sz="1200" spc="-272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1200" spc="20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dan  </a:t>
            </a:r>
            <a:r>
              <a:rPr sz="1200" spc="7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gagasan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465" y="688047"/>
            <a:ext cx="3206703" cy="103190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107527" rIns="0" bIns="0" rtlCol="0">
            <a:spAutoFit/>
          </a:bodyPr>
          <a:lstStyle/>
          <a:p>
            <a:pPr marR="686628"/>
            <a:r>
              <a:rPr sz="1200" b="1" spc="12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Modul</a:t>
            </a:r>
            <a:r>
              <a:rPr sz="1200" b="1" spc="-24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8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Projek </a:t>
            </a:r>
            <a:r>
              <a:rPr sz="1200" b="1" spc="53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Fase</a:t>
            </a:r>
            <a:r>
              <a:rPr sz="1200" b="1" spc="5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lang="en-US" sz="1200" b="1" spc="10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E</a:t>
            </a:r>
            <a:r>
              <a:rPr sz="1200" b="1" spc="10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 </a:t>
            </a:r>
            <a:endParaRPr lang="en-US" sz="1200" b="1" spc="100" dirty="0">
              <a:solidFill>
                <a:schemeClr val="bg1"/>
              </a:solidFill>
              <a:latin typeface="Arial Rounded MT Bold" panose="020F0704030504030204" pitchFamily="34" charset="0"/>
              <a:cs typeface="Arial"/>
            </a:endParaRPr>
          </a:p>
          <a:p>
            <a:pPr marR="686628"/>
            <a:r>
              <a:rPr sz="1200" b="1" spc="87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Tema</a:t>
            </a:r>
            <a:r>
              <a:rPr sz="1200" b="1" spc="8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: </a:t>
            </a:r>
            <a:r>
              <a:rPr sz="1200" b="1" spc="53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Gaya </a:t>
            </a:r>
            <a:r>
              <a:rPr sz="1200" b="1" spc="13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Hidup  </a:t>
            </a:r>
            <a:r>
              <a:rPr sz="1200" b="1" spc="-47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Berkelanjutan</a:t>
            </a:r>
            <a:endParaRPr sz="12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R="842412"/>
            <a:r>
              <a:rPr sz="1200" b="1" spc="6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Topik: </a:t>
            </a:r>
            <a:r>
              <a:rPr sz="1200" b="1" spc="-1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Sampahku,  </a:t>
            </a:r>
            <a:r>
              <a:rPr sz="1200" b="1" spc="-13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Tanggungjawabku</a:t>
            </a:r>
            <a:r>
              <a:rPr sz="1200" b="1" spc="-1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 </a:t>
            </a:r>
            <a:endParaRPr lang="en-US" sz="1200" b="1" spc="-13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  <a:p>
            <a:pPr marR="842412"/>
            <a:r>
              <a:rPr sz="1200" b="1" spc="7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Total</a:t>
            </a:r>
            <a:r>
              <a:rPr sz="1200" b="1" spc="-4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12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waktu:</a:t>
            </a:r>
            <a:r>
              <a:rPr sz="1200" b="1" spc="-3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1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57</a:t>
            </a:r>
            <a:r>
              <a:rPr sz="1200" b="1" spc="-11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1200" b="1" spc="-53" dirty="0">
                <a:solidFill>
                  <a:schemeClr val="bg1"/>
                </a:solidFill>
                <a:latin typeface="Arial Rounded MT Bold" panose="020F0704030504030204" pitchFamily="34" charset="0"/>
                <a:cs typeface="Arial Black"/>
              </a:rPr>
              <a:t>JP</a:t>
            </a:r>
            <a:endParaRPr sz="1200" b="1" dirty="0">
              <a:solidFill>
                <a:schemeClr val="bg1"/>
              </a:solidFill>
              <a:latin typeface="Arial Rounded MT Bold" panose="020F0704030504030204" pitchFamily="34" charset="0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465" y="2283629"/>
            <a:ext cx="2497667" cy="1258913"/>
          </a:xfrm>
          <a:prstGeom prst="rect">
            <a:avLst/>
          </a:prstGeom>
          <a:solidFill>
            <a:srgbClr val="0B5293"/>
          </a:solidFill>
        </p:spPr>
        <p:txBody>
          <a:bodyPr vert="horz" wrap="square" lIns="0" tIns="108373" rIns="0" bIns="0" rtlCol="0">
            <a:spAutoFit/>
          </a:bodyPr>
          <a:lstStyle/>
          <a:p>
            <a:pPr marL="113450" marR="791614">
              <a:spcBef>
                <a:spcPts val="853"/>
              </a:spcBef>
            </a:pPr>
            <a:r>
              <a:rPr sz="1067" b="1" spc="67" dirty="0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sz="1067" b="1" spc="60" dirty="0">
                <a:solidFill>
                  <a:srgbClr val="FFFFFF"/>
                </a:solidFill>
                <a:latin typeface="Arial"/>
                <a:cs typeface="Arial"/>
              </a:rPr>
              <a:t>Proﬁl</a:t>
            </a:r>
            <a:r>
              <a:rPr sz="1067" b="1" spc="-1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b="1" spc="93" dirty="0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sz="1067" b="1" spc="67" dirty="0">
                <a:solidFill>
                  <a:srgbClr val="FFFFFF"/>
                </a:solidFill>
                <a:latin typeface="Arial"/>
                <a:cs typeface="Arial"/>
              </a:rPr>
              <a:t>Pancasila:</a:t>
            </a:r>
            <a:endParaRPr sz="1067">
              <a:latin typeface="Arial"/>
              <a:cs typeface="Arial"/>
            </a:endParaRPr>
          </a:p>
          <a:p>
            <a:pPr marL="479201" marR="140543" indent="-265000"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067" spc="-33" dirty="0">
                <a:solidFill>
                  <a:srgbClr val="FFFFFF"/>
                </a:solidFill>
                <a:latin typeface="Arial Black"/>
                <a:cs typeface="Arial Black"/>
              </a:rPr>
              <a:t>Beriman </a:t>
            </a:r>
            <a:r>
              <a:rPr sz="1067" spc="20" dirty="0">
                <a:solidFill>
                  <a:srgbClr val="FFFFFF"/>
                </a:solidFill>
                <a:latin typeface="Arial Black"/>
                <a:cs typeface="Arial Black"/>
              </a:rPr>
              <a:t>dan </a:t>
            </a:r>
            <a:r>
              <a:rPr sz="1067" spc="-7" dirty="0">
                <a:solidFill>
                  <a:srgbClr val="FFFFFF"/>
                </a:solidFill>
                <a:latin typeface="Arial Black"/>
                <a:cs typeface="Arial Black"/>
              </a:rPr>
              <a:t>bertakwa  </a:t>
            </a:r>
            <a:r>
              <a:rPr sz="1067" spc="7" dirty="0">
                <a:solidFill>
                  <a:srgbClr val="FFFFFF"/>
                </a:solidFill>
                <a:latin typeface="Arial Black"/>
                <a:cs typeface="Arial Black"/>
              </a:rPr>
              <a:t>kepada</a:t>
            </a:r>
            <a:r>
              <a:rPr sz="1067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67" spc="-40" dirty="0">
                <a:solidFill>
                  <a:srgbClr val="FFFFFF"/>
                </a:solidFill>
                <a:latin typeface="Arial Black"/>
                <a:cs typeface="Arial Black"/>
              </a:rPr>
              <a:t>Tuhan</a:t>
            </a:r>
            <a:r>
              <a:rPr sz="1067" spc="-19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67" spc="-20" dirty="0">
                <a:solidFill>
                  <a:srgbClr val="FFFFFF"/>
                </a:solidFill>
                <a:latin typeface="Arial Black"/>
                <a:cs typeface="Arial Black"/>
              </a:rPr>
              <a:t>Yang</a:t>
            </a:r>
            <a:r>
              <a:rPr sz="1067" spc="-11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67" spc="33" dirty="0">
                <a:solidFill>
                  <a:srgbClr val="FFFFFF"/>
                </a:solidFill>
                <a:latin typeface="Arial Black"/>
                <a:cs typeface="Arial Black"/>
              </a:rPr>
              <a:t>Maha  </a:t>
            </a:r>
            <a:r>
              <a:rPr sz="1067" spc="-53" dirty="0">
                <a:solidFill>
                  <a:srgbClr val="FFFFFF"/>
                </a:solidFill>
                <a:latin typeface="Arial Black"/>
                <a:cs typeface="Arial Black"/>
              </a:rPr>
              <a:t>Esa</a:t>
            </a:r>
            <a:endParaRPr sz="1067">
              <a:latin typeface="Arial Black"/>
              <a:cs typeface="Arial Black"/>
            </a:endParaRPr>
          </a:p>
          <a:p>
            <a:pPr marL="480048" indent="-265000"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067" spc="20" dirty="0">
                <a:solidFill>
                  <a:srgbClr val="FFFFFF"/>
                </a:solidFill>
                <a:latin typeface="Arial Black"/>
                <a:cs typeface="Arial Black"/>
              </a:rPr>
              <a:t>Gotong</a:t>
            </a:r>
            <a:r>
              <a:rPr sz="1067" spc="-9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67" spc="13" dirty="0">
                <a:solidFill>
                  <a:srgbClr val="FFFFFF"/>
                </a:solidFill>
                <a:latin typeface="Arial Black"/>
                <a:cs typeface="Arial Black"/>
              </a:rPr>
              <a:t>royong</a:t>
            </a:r>
            <a:endParaRPr sz="1067">
              <a:latin typeface="Arial Black"/>
              <a:cs typeface="Arial Black"/>
            </a:endParaRPr>
          </a:p>
          <a:p>
            <a:pPr marL="480048" indent="-265000">
              <a:buFont typeface="Arial"/>
              <a:buChar char="●"/>
              <a:tabLst>
                <a:tab pos="479201" algn="l"/>
                <a:tab pos="480048" algn="l"/>
              </a:tabLst>
            </a:pPr>
            <a:r>
              <a:rPr sz="1067" spc="-20" dirty="0">
                <a:solidFill>
                  <a:srgbClr val="FFFFFF"/>
                </a:solidFill>
                <a:latin typeface="Arial Black"/>
                <a:cs typeface="Arial Black"/>
              </a:rPr>
              <a:t>Bernalar</a:t>
            </a:r>
            <a:r>
              <a:rPr sz="1067" spc="-9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67" spc="-73" dirty="0">
                <a:solidFill>
                  <a:srgbClr val="FFFFFF"/>
                </a:solidFill>
                <a:latin typeface="Arial Black"/>
                <a:cs typeface="Arial Black"/>
              </a:rPr>
              <a:t>kritis</a:t>
            </a:r>
            <a:endParaRPr sz="1067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21463" y="3371026"/>
            <a:ext cx="709507" cy="654473"/>
          </a:xfrm>
          <a:custGeom>
            <a:avLst/>
            <a:gdLst/>
            <a:ahLst/>
            <a:cxnLst/>
            <a:rect l="l" t="t" r="r" b="b"/>
            <a:pathLst>
              <a:path w="532130" h="490855">
                <a:moveTo>
                  <a:pt x="286199" y="490799"/>
                </a:moveTo>
                <a:lnTo>
                  <a:pt x="286199" y="368099"/>
                </a:lnTo>
                <a:lnTo>
                  <a:pt x="0" y="368099"/>
                </a:lnTo>
                <a:lnTo>
                  <a:pt x="0" y="122699"/>
                </a:lnTo>
                <a:lnTo>
                  <a:pt x="286199" y="122699"/>
                </a:lnTo>
                <a:lnTo>
                  <a:pt x="286199" y="0"/>
                </a:lnTo>
                <a:lnTo>
                  <a:pt x="531598" y="245399"/>
                </a:lnTo>
                <a:lnTo>
                  <a:pt x="286199" y="490799"/>
                </a:lnTo>
                <a:close/>
              </a:path>
            </a:pathLst>
          </a:custGeom>
          <a:solidFill>
            <a:srgbClr val="6797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544756" y="5711105"/>
            <a:ext cx="3303693" cy="957580"/>
          </a:xfrm>
          <a:custGeom>
            <a:avLst/>
            <a:gdLst/>
            <a:ahLst/>
            <a:cxnLst/>
            <a:rect l="l" t="t" r="r" b="b"/>
            <a:pathLst>
              <a:path w="2477770" h="718185">
                <a:moveTo>
                  <a:pt x="2477744" y="0"/>
                </a:moveTo>
                <a:lnTo>
                  <a:pt x="1238897" y="0"/>
                </a:lnTo>
                <a:lnTo>
                  <a:pt x="0" y="0"/>
                </a:lnTo>
                <a:lnTo>
                  <a:pt x="0" y="717562"/>
                </a:lnTo>
                <a:lnTo>
                  <a:pt x="1238897" y="717562"/>
                </a:lnTo>
                <a:lnTo>
                  <a:pt x="2477744" y="717562"/>
                </a:lnTo>
                <a:lnTo>
                  <a:pt x="2477744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63852" y="685800"/>
            <a:ext cx="8259233" cy="847241"/>
          </a:xfrm>
          <a:prstGeom prst="rect">
            <a:avLst/>
          </a:prstGeom>
          <a:solidFill>
            <a:srgbClr val="CFE1F2"/>
          </a:solidFill>
        </p:spPr>
        <p:txBody>
          <a:bodyPr vert="horz" wrap="square" lIns="0" tIns="56727" rIns="0" bIns="0" rtlCol="0">
            <a:spAutoFit/>
          </a:bodyPr>
          <a:lstStyle/>
          <a:p>
            <a:pPr marL="494441" marR="192189" indent="-286165">
              <a:spcBef>
                <a:spcPts val="447"/>
              </a:spcBef>
            </a:pPr>
            <a:r>
              <a:rPr sz="1200" b="1" spc="-13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Arial"/>
              </a:rPr>
              <a:t>Asesmen</a:t>
            </a:r>
            <a:r>
              <a:rPr sz="1200" b="1" spc="-33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-13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Arial"/>
              </a:rPr>
              <a:t>Diagnostik.</a:t>
            </a:r>
            <a:r>
              <a:rPr sz="1200" b="1" spc="-33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spc="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Dilakukan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sebelum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projek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dimulai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untuk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mengukur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-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kompetensi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awal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murid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-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yang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dipakai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untuk</a:t>
            </a:r>
            <a:r>
              <a:rPr sz="1200" spc="-6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menentukan  </a:t>
            </a:r>
            <a:r>
              <a:rPr sz="1200" spc="-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kebutuhan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diferensiasi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murid,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-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pengembangan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13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alur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dan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kegiatan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projek,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dan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penentuan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perkembangan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-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sub-</a:t>
            </a:r>
            <a:r>
              <a:rPr sz="1200" spc="-7" dirty="0" err="1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elemen</a:t>
            </a:r>
            <a:r>
              <a:rPr sz="1200" spc="-67" dirty="0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7" dirty="0" err="1">
                <a:solidFill>
                  <a:sysClr val="windowText" lastClr="000000"/>
                </a:solidFill>
                <a:latin typeface="Arial Rounded MT Bold" panose="020F0704030504030204" pitchFamily="34" charset="0"/>
                <a:cs typeface="Lato"/>
              </a:rPr>
              <a:t>antarfase</a:t>
            </a:r>
            <a:endParaRPr lang="en-US" sz="1200" spc="7" dirty="0">
              <a:solidFill>
                <a:sysClr val="windowText" lastClr="000000"/>
              </a:solidFill>
              <a:latin typeface="Arial Rounded MT Bold" panose="020F0704030504030204" pitchFamily="34" charset="0"/>
              <a:cs typeface="Lato"/>
            </a:endParaRPr>
          </a:p>
          <a:p>
            <a:pPr marL="494441" marR="192189" indent="-286165">
              <a:spcBef>
                <a:spcPts val="447"/>
              </a:spcBef>
            </a:pPr>
            <a:endParaRPr sz="1200" dirty="0">
              <a:solidFill>
                <a:sysClr val="windowText" lastClr="000000"/>
              </a:solidFill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4760" y="1295491"/>
            <a:ext cx="8259233" cy="488168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56727" rIns="0" bIns="0" rtlCol="0">
            <a:spAutoFit/>
          </a:bodyPr>
          <a:lstStyle/>
          <a:p>
            <a:pPr marL="114297" marR="536773">
              <a:spcBef>
                <a:spcPts val="447"/>
              </a:spcBef>
            </a:pPr>
            <a:r>
              <a:rPr sz="1200" b="1" spc="-1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Tahap</a:t>
            </a:r>
            <a:r>
              <a:rPr sz="1200" b="1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Pengenalan.</a:t>
            </a:r>
            <a:r>
              <a:rPr sz="1200" b="1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Mengenali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dan</a:t>
            </a:r>
            <a:r>
              <a:rPr sz="1400" spc="-5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membangun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kesadaran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siswa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terhadap</a:t>
            </a:r>
            <a:r>
              <a:rPr sz="1400" spc="-5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isu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pengelolaan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sampah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dan</a:t>
            </a:r>
            <a:r>
              <a:rPr sz="1400" spc="-5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implikasinya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terhadap 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perubahan</a:t>
            </a:r>
            <a:r>
              <a:rPr sz="1400" spc="-8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iklim</a:t>
            </a:r>
            <a:endParaRPr sz="14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9076" y="1826065"/>
            <a:ext cx="1421553" cy="10023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1.</a:t>
            </a:r>
            <a:endParaRPr sz="1067" dirty="0">
              <a:latin typeface="Lato"/>
              <a:cs typeface="Lato"/>
            </a:endParaRPr>
          </a:p>
          <a:p>
            <a:pPr marL="151548" marR="6773" indent="-135463" algn="r"/>
            <a:r>
              <a:rPr sz="1067" dirty="0">
                <a:latin typeface="Arial Rounded MT Bold" panose="020F0704030504030204" pitchFamily="34" charset="0"/>
                <a:cs typeface="Lato"/>
              </a:rPr>
              <a:t>Perkenalan:</a:t>
            </a:r>
            <a:r>
              <a:rPr sz="1067" spc="-140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067" b="1" dirty="0">
                <a:latin typeface="Arial Rounded MT Bold" panose="020F0704030504030204" pitchFamily="34" charset="0"/>
                <a:cs typeface="Lato"/>
              </a:rPr>
              <a:t>Perubahan </a:t>
            </a:r>
            <a:r>
              <a:rPr sz="1067" b="1" spc="-7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067" b="1" spc="13" dirty="0">
                <a:latin typeface="Arial Rounded MT Bold" panose="020F0704030504030204" pitchFamily="34" charset="0"/>
                <a:cs typeface="Lato"/>
              </a:rPr>
              <a:t>Iklim</a:t>
            </a:r>
            <a:r>
              <a:rPr sz="1067" b="1" spc="-107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067" b="1" spc="7" dirty="0">
                <a:latin typeface="Arial Rounded MT Bold" panose="020F0704030504030204" pitchFamily="34" charset="0"/>
                <a:cs typeface="Lato"/>
              </a:rPr>
              <a:t>dan</a:t>
            </a:r>
            <a:r>
              <a:rPr sz="1067" b="1" spc="-100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067" b="1" spc="7" dirty="0">
                <a:latin typeface="Arial Rounded MT Bold" panose="020F0704030504030204" pitchFamily="34" charset="0"/>
                <a:cs typeface="Lato"/>
              </a:rPr>
              <a:t>Masalah </a:t>
            </a:r>
            <a:r>
              <a:rPr sz="1067" b="1" dirty="0">
                <a:latin typeface="Arial Rounded MT Bold" panose="020F0704030504030204" pitchFamily="34" charset="0"/>
                <a:cs typeface="Lato"/>
              </a:rPr>
              <a:t> Pengelolaan</a:t>
            </a:r>
            <a:r>
              <a:rPr sz="1067" b="1" spc="-167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067" b="1" spc="-7" dirty="0">
                <a:latin typeface="Arial Rounded MT Bold" panose="020F0704030504030204" pitchFamily="34" charset="0"/>
                <a:cs typeface="Lato"/>
              </a:rPr>
              <a:t>Sampah</a:t>
            </a:r>
            <a:endParaRPr sz="1067" dirty="0"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1348" y="1825389"/>
            <a:ext cx="860213" cy="5097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latin typeface="Arial Rounded MT Bold" panose="020F0704030504030204" pitchFamily="34" charset="0"/>
                <a:cs typeface="Lato"/>
              </a:rPr>
              <a:t>2.</a:t>
            </a:r>
            <a:endParaRPr sz="1067" dirty="0">
              <a:latin typeface="Arial Rounded MT Bold" panose="020F0704030504030204" pitchFamily="34" charset="0"/>
              <a:cs typeface="Lato"/>
            </a:endParaRPr>
          </a:p>
          <a:p>
            <a:pPr marR="6773" algn="r"/>
            <a:r>
              <a:rPr sz="1067" b="1" dirty="0">
                <a:latin typeface="Arial Rounded MT Bold" panose="020F0704030504030204" pitchFamily="34" charset="0"/>
                <a:cs typeface="Lato"/>
              </a:rPr>
              <a:t>Eksplorasi</a:t>
            </a:r>
            <a:r>
              <a:rPr sz="1067" b="1" spc="-17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067" b="1" spc="7" dirty="0">
                <a:latin typeface="Arial Rounded MT Bold" panose="020F0704030504030204" pitchFamily="34" charset="0"/>
                <a:cs typeface="Lato"/>
              </a:rPr>
              <a:t>Isu</a:t>
            </a:r>
            <a:endParaRPr sz="1067" dirty="0"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1435" y="1826066"/>
            <a:ext cx="833120" cy="34552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3.</a:t>
            </a:r>
            <a:endParaRPr sz="1067">
              <a:latin typeface="Lato"/>
              <a:cs typeface="Lato"/>
            </a:endParaRPr>
          </a:p>
          <a:p>
            <a:pPr marR="6773" algn="r"/>
            <a:r>
              <a:rPr sz="1067" b="1" spc="7" dirty="0">
                <a:latin typeface="Lato"/>
                <a:cs typeface="Lato"/>
              </a:rPr>
              <a:t>Reﬂeksi</a:t>
            </a:r>
            <a:r>
              <a:rPr sz="1067" b="1" spc="-180" dirty="0">
                <a:latin typeface="Lato"/>
                <a:cs typeface="Lato"/>
              </a:rPr>
              <a:t> </a:t>
            </a:r>
            <a:r>
              <a:rPr sz="1067" b="1" spc="7" dirty="0">
                <a:latin typeface="Lato"/>
                <a:cs typeface="Lato"/>
              </a:rPr>
              <a:t>awal</a:t>
            </a:r>
            <a:endParaRPr sz="1067">
              <a:latin typeface="Lato"/>
              <a:cs typeface="La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6199" y="1826065"/>
            <a:ext cx="1189567" cy="6739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4.</a:t>
            </a:r>
            <a:endParaRPr sz="1067" dirty="0">
              <a:latin typeface="Lato"/>
              <a:cs typeface="Lato"/>
            </a:endParaRPr>
          </a:p>
          <a:p>
            <a:pPr marL="107524" marR="6773" indent="-91438" algn="r"/>
            <a:r>
              <a:rPr sz="1067" b="1" dirty="0">
                <a:latin typeface="Lato"/>
                <a:cs typeface="Lato"/>
              </a:rPr>
              <a:t>Kunjungan</a:t>
            </a:r>
            <a:r>
              <a:rPr sz="1067" b="1" spc="-87" dirty="0">
                <a:latin typeface="Lato"/>
                <a:cs typeface="Lato"/>
              </a:rPr>
              <a:t> </a:t>
            </a:r>
            <a:r>
              <a:rPr sz="1067" b="1" spc="-13" dirty="0">
                <a:latin typeface="Lato"/>
                <a:cs typeface="Lato"/>
              </a:rPr>
              <a:t>ke</a:t>
            </a:r>
            <a:r>
              <a:rPr sz="1067" b="1" spc="-87" dirty="0">
                <a:latin typeface="Lato"/>
                <a:cs typeface="Lato"/>
              </a:rPr>
              <a:t> </a:t>
            </a:r>
            <a:r>
              <a:rPr sz="1067" b="1" spc="-40" dirty="0">
                <a:latin typeface="Lato"/>
                <a:cs typeface="Lato"/>
              </a:rPr>
              <a:t>TPA/ </a:t>
            </a:r>
            <a:r>
              <a:rPr sz="1067" b="1" spc="-20" dirty="0">
                <a:latin typeface="Lato"/>
                <a:cs typeface="Lato"/>
              </a:rPr>
              <a:t> </a:t>
            </a:r>
            <a:r>
              <a:rPr sz="1067" b="1" spc="-7" dirty="0">
                <a:latin typeface="Lato"/>
                <a:cs typeface="Lato"/>
              </a:rPr>
              <a:t>Komunitas</a:t>
            </a:r>
            <a:r>
              <a:rPr sz="1067" b="1" spc="-140" dirty="0">
                <a:latin typeface="Lato"/>
                <a:cs typeface="Lato"/>
              </a:rPr>
              <a:t> </a:t>
            </a:r>
            <a:r>
              <a:rPr sz="1067" b="1" dirty="0">
                <a:latin typeface="Lato"/>
                <a:cs typeface="Lato"/>
              </a:rPr>
              <a:t>Peduli</a:t>
            </a:r>
            <a:endParaRPr sz="1067" dirty="0">
              <a:latin typeface="Lato"/>
              <a:cs typeface="Lato"/>
            </a:endParaRPr>
          </a:p>
          <a:p>
            <a:pPr marR="7620" algn="r"/>
            <a:r>
              <a:rPr sz="1067" b="1" spc="-7" dirty="0">
                <a:latin typeface="Lato"/>
                <a:cs typeface="Lato"/>
              </a:rPr>
              <a:t>Sampah</a:t>
            </a:r>
            <a:endParaRPr sz="1067" dirty="0">
              <a:latin typeface="Lato"/>
              <a:cs typeface="La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25188" y="1825389"/>
            <a:ext cx="1181947" cy="5097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13" dirty="0">
                <a:latin typeface="Lato"/>
                <a:cs typeface="Lato"/>
              </a:rPr>
              <a:t>5.</a:t>
            </a:r>
            <a:endParaRPr sz="1067" dirty="0">
              <a:latin typeface="Lato"/>
              <a:cs typeface="Lato"/>
            </a:endParaRPr>
          </a:p>
          <a:p>
            <a:pPr marL="16933" marR="6773" indent="240447" algn="r"/>
            <a:r>
              <a:rPr sz="1067" b="1" dirty="0">
                <a:latin typeface="Lato"/>
                <a:cs typeface="Lato"/>
              </a:rPr>
              <a:t>Diskusi</a:t>
            </a:r>
            <a:r>
              <a:rPr sz="1067" b="1" spc="-167" dirty="0">
                <a:latin typeface="Lato"/>
                <a:cs typeface="Lato"/>
              </a:rPr>
              <a:t> </a:t>
            </a:r>
            <a:r>
              <a:rPr sz="1067" b="1" spc="13" dirty="0">
                <a:latin typeface="Lato"/>
                <a:cs typeface="Lato"/>
              </a:rPr>
              <a:t>Kritis </a:t>
            </a:r>
            <a:r>
              <a:rPr sz="1067" b="1" spc="7" dirty="0">
                <a:latin typeface="Lato"/>
                <a:cs typeface="Lato"/>
              </a:rPr>
              <a:t> Masalah</a:t>
            </a:r>
            <a:r>
              <a:rPr sz="1067" b="1" spc="-140" dirty="0">
                <a:latin typeface="Lato"/>
                <a:cs typeface="Lato"/>
              </a:rPr>
              <a:t> </a:t>
            </a:r>
            <a:r>
              <a:rPr sz="1067" b="1" spc="-7" dirty="0">
                <a:latin typeface="Lato"/>
                <a:cs typeface="Lato"/>
              </a:rPr>
              <a:t>Sampah</a:t>
            </a:r>
            <a:endParaRPr sz="1067" dirty="0">
              <a:latin typeface="Lato"/>
              <a:cs typeface="La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4760" y="2654355"/>
            <a:ext cx="8259233" cy="27357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57573" rIns="0" bIns="0" rtlCol="0">
            <a:spAutoFit/>
          </a:bodyPr>
          <a:lstStyle/>
          <a:p>
            <a:pPr marL="114297">
              <a:spcBef>
                <a:spcPts val="453"/>
              </a:spcBef>
            </a:pPr>
            <a:r>
              <a:rPr sz="1200" b="1" spc="-13" dirty="0">
                <a:latin typeface="Arial"/>
                <a:cs typeface="Arial"/>
              </a:rPr>
              <a:t>Tahap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-13" dirty="0">
                <a:latin typeface="Arial"/>
                <a:cs typeface="Arial"/>
              </a:rPr>
              <a:t>Kontekstualisasi.</a:t>
            </a:r>
            <a:r>
              <a:rPr sz="1200" b="1" spc="-53" dirty="0">
                <a:latin typeface="Arial"/>
                <a:cs typeface="Arial"/>
              </a:rPr>
              <a:t> </a:t>
            </a:r>
            <a:r>
              <a:rPr sz="1400" dirty="0">
                <a:latin typeface="Lato"/>
                <a:cs typeface="Lato"/>
              </a:rPr>
              <a:t>mengkontekstualisasi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spc="7" dirty="0">
                <a:latin typeface="Lato"/>
                <a:cs typeface="Lato"/>
              </a:rPr>
              <a:t>masalah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spc="7" dirty="0">
                <a:latin typeface="Lato"/>
                <a:cs typeface="Lato"/>
              </a:rPr>
              <a:t>di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lingkungan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spc="7" dirty="0">
                <a:latin typeface="Lato"/>
                <a:cs typeface="Lato"/>
              </a:rPr>
              <a:t>terdekat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3167" y="3022365"/>
            <a:ext cx="1606907" cy="73530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6.</a:t>
            </a:r>
            <a:endParaRPr sz="1067" dirty="0">
              <a:latin typeface="Lato"/>
              <a:cs typeface="Lato"/>
            </a:endParaRPr>
          </a:p>
          <a:p>
            <a:pPr marL="16933" marR="6773" indent="481741" algn="r"/>
            <a:r>
              <a:rPr sz="1200" b="1" spc="-20" dirty="0">
                <a:latin typeface="Lato"/>
                <a:cs typeface="Lato"/>
              </a:rPr>
              <a:t>P</a:t>
            </a:r>
            <a:r>
              <a:rPr sz="1200" b="1" spc="-7" dirty="0">
                <a:latin typeface="Lato"/>
                <a:cs typeface="Lato"/>
              </a:rPr>
              <a:t>engumpulan,  Pengorganisasian,</a:t>
            </a:r>
            <a:r>
              <a:rPr sz="1200" b="1" spc="-93" dirty="0">
                <a:latin typeface="Lato"/>
                <a:cs typeface="Lato"/>
              </a:rPr>
              <a:t> </a:t>
            </a:r>
            <a:r>
              <a:rPr sz="1200" b="1" spc="7" dirty="0">
                <a:latin typeface="Lato"/>
                <a:cs typeface="Lato"/>
              </a:rPr>
              <a:t>dan</a:t>
            </a:r>
            <a:endParaRPr sz="1200" dirty="0">
              <a:latin typeface="Lato"/>
              <a:cs typeface="Lato"/>
            </a:endParaRPr>
          </a:p>
          <a:p>
            <a:pPr marR="6773" algn="r"/>
            <a:r>
              <a:rPr sz="1200" b="1" dirty="0">
                <a:latin typeface="Lato"/>
                <a:cs typeface="Lato"/>
              </a:rPr>
              <a:t>Penyajian</a:t>
            </a:r>
            <a:r>
              <a:rPr sz="1200" b="1" spc="-173" dirty="0">
                <a:latin typeface="Lato"/>
                <a:cs typeface="Lato"/>
              </a:rPr>
              <a:t> </a:t>
            </a:r>
            <a:r>
              <a:rPr sz="1200" b="1" dirty="0">
                <a:latin typeface="Lato"/>
                <a:cs typeface="Lato"/>
              </a:rPr>
              <a:t>Data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8593" y="3022365"/>
            <a:ext cx="1372968" cy="5506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7.</a:t>
            </a:r>
            <a:endParaRPr sz="1067" dirty="0">
              <a:latin typeface="Lato"/>
              <a:cs typeface="Lato"/>
            </a:endParaRPr>
          </a:p>
          <a:p>
            <a:pPr marR="6773" algn="r"/>
            <a:r>
              <a:rPr sz="1200" b="1" i="1" spc="-33" dirty="0">
                <a:latin typeface="Lato"/>
                <a:cs typeface="Lato"/>
              </a:rPr>
              <a:t>Trash</a:t>
            </a:r>
            <a:r>
              <a:rPr sz="1200" b="1" i="1" spc="-107" dirty="0">
                <a:latin typeface="Lato"/>
                <a:cs typeface="Lato"/>
              </a:rPr>
              <a:t> </a:t>
            </a:r>
            <a:r>
              <a:rPr sz="1200" b="1" i="1" spc="-40" dirty="0">
                <a:latin typeface="Lato"/>
                <a:cs typeface="Lato"/>
              </a:rPr>
              <a:t>Talk:</a:t>
            </a:r>
            <a:endParaRPr sz="1200" dirty="0">
              <a:latin typeface="Lato"/>
              <a:cs typeface="Lato"/>
            </a:endParaRPr>
          </a:p>
          <a:p>
            <a:pPr marR="6773" algn="r"/>
            <a:r>
              <a:rPr sz="1200" b="1" spc="-7" dirty="0">
                <a:latin typeface="Lato"/>
                <a:cs typeface="Lato"/>
              </a:rPr>
              <a:t>Sampah </a:t>
            </a:r>
            <a:r>
              <a:rPr sz="1200" b="1" spc="7" dirty="0">
                <a:latin typeface="Lato"/>
                <a:cs typeface="Lato"/>
              </a:rPr>
              <a:t>di</a:t>
            </a:r>
            <a:r>
              <a:rPr sz="1200" b="1" spc="-160" dirty="0">
                <a:latin typeface="Lato"/>
                <a:cs typeface="Lato"/>
              </a:rPr>
              <a:t> </a:t>
            </a:r>
            <a:r>
              <a:rPr sz="1200" b="1" spc="-7" dirty="0">
                <a:latin typeface="Lato"/>
                <a:cs typeface="Lato"/>
              </a:rPr>
              <a:t>Sekolahku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5501" y="3022365"/>
            <a:ext cx="1418167" cy="5506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8.</a:t>
            </a:r>
            <a:endParaRPr sz="1067" dirty="0">
              <a:latin typeface="Lato"/>
              <a:cs typeface="Lato"/>
            </a:endParaRPr>
          </a:p>
          <a:p>
            <a:pPr marR="8466" algn="r"/>
            <a:r>
              <a:rPr sz="1200" b="1" dirty="0">
                <a:latin typeface="Lato"/>
                <a:cs typeface="Lato"/>
              </a:rPr>
              <a:t>Pengorganisasian</a:t>
            </a:r>
            <a:r>
              <a:rPr sz="1200" b="1" spc="-187" dirty="0">
                <a:latin typeface="Lato"/>
                <a:cs typeface="Lato"/>
              </a:rPr>
              <a:t> </a:t>
            </a:r>
            <a:r>
              <a:rPr sz="1200" b="1" dirty="0">
                <a:latin typeface="Lato"/>
                <a:cs typeface="Lato"/>
              </a:rPr>
              <a:t>Data</a:t>
            </a:r>
            <a:endParaRPr sz="1200" dirty="0">
              <a:latin typeface="Lato"/>
              <a:cs typeface="Lato"/>
            </a:endParaRPr>
          </a:p>
          <a:p>
            <a:pPr marR="6773" algn="r"/>
            <a:r>
              <a:rPr sz="1200" b="1" dirty="0">
                <a:latin typeface="Lato"/>
                <a:cs typeface="Lato"/>
              </a:rPr>
              <a:t>Secara</a:t>
            </a:r>
            <a:r>
              <a:rPr sz="1200" b="1" spc="-152" dirty="0">
                <a:latin typeface="Lato"/>
                <a:cs typeface="Lato"/>
              </a:rPr>
              <a:t> </a:t>
            </a:r>
            <a:r>
              <a:rPr sz="1200" b="1" spc="7" dirty="0">
                <a:latin typeface="Lato"/>
                <a:cs typeface="Lato"/>
              </a:rPr>
              <a:t>Mandiri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37606" y="3022365"/>
            <a:ext cx="1418005" cy="73530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9.</a:t>
            </a:r>
            <a:endParaRPr sz="1067" dirty="0">
              <a:latin typeface="Lato"/>
              <a:cs typeface="Lato"/>
            </a:endParaRPr>
          </a:p>
          <a:p>
            <a:pPr marR="7620" algn="r"/>
            <a:r>
              <a:rPr sz="1200" i="1" spc="-20" dirty="0">
                <a:latin typeface="Lato"/>
                <a:cs typeface="Lato"/>
              </a:rPr>
              <a:t>Asesmen</a:t>
            </a:r>
            <a:r>
              <a:rPr sz="1200" i="1" spc="-140" dirty="0">
                <a:latin typeface="Lato"/>
                <a:cs typeface="Lato"/>
              </a:rPr>
              <a:t> </a:t>
            </a:r>
            <a:r>
              <a:rPr sz="1200" i="1" spc="-20" dirty="0">
                <a:latin typeface="Lato"/>
                <a:cs typeface="Lato"/>
              </a:rPr>
              <a:t>Formatif</a:t>
            </a:r>
            <a:endParaRPr sz="1200" dirty="0">
              <a:latin typeface="Lato"/>
              <a:cs typeface="Lato"/>
            </a:endParaRPr>
          </a:p>
          <a:p>
            <a:pPr marR="6773" algn="r"/>
            <a:r>
              <a:rPr sz="1200" b="1" spc="7" dirty="0">
                <a:latin typeface="Lato"/>
                <a:cs typeface="Lato"/>
              </a:rPr>
              <a:t>Presentasi: </a:t>
            </a:r>
            <a:r>
              <a:rPr sz="1200" b="1" spc="-7" dirty="0">
                <a:latin typeface="Lato"/>
                <a:cs typeface="Lato"/>
              </a:rPr>
              <a:t>Sampah</a:t>
            </a:r>
            <a:r>
              <a:rPr sz="1200" b="1" spc="-187" dirty="0">
                <a:latin typeface="Lato"/>
                <a:cs typeface="Lato"/>
              </a:rPr>
              <a:t> </a:t>
            </a:r>
            <a:r>
              <a:rPr sz="1200" b="1" spc="7" dirty="0">
                <a:latin typeface="Lato"/>
                <a:cs typeface="Lato"/>
              </a:rPr>
              <a:t>di</a:t>
            </a:r>
            <a:endParaRPr sz="1200" dirty="0">
              <a:latin typeface="Lato"/>
              <a:cs typeface="Lato"/>
            </a:endParaRPr>
          </a:p>
          <a:p>
            <a:pPr marR="6773" algn="r"/>
            <a:r>
              <a:rPr sz="1200" b="1" spc="-7" dirty="0">
                <a:latin typeface="Lato"/>
                <a:cs typeface="Lato"/>
              </a:rPr>
              <a:t>Se</a:t>
            </a:r>
            <a:r>
              <a:rPr sz="1200" b="1" spc="-33" dirty="0">
                <a:latin typeface="Lato"/>
                <a:cs typeface="Lato"/>
              </a:rPr>
              <a:t>k</a:t>
            </a:r>
            <a:r>
              <a:rPr sz="1200" b="1" dirty="0">
                <a:latin typeface="Lato"/>
                <a:cs typeface="Lato"/>
              </a:rPr>
              <a:t>olahku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4760" y="3835400"/>
            <a:ext cx="8259233" cy="27272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56727" rIns="0" bIns="0" rtlCol="0">
            <a:spAutoFit/>
          </a:bodyPr>
          <a:lstStyle/>
          <a:p>
            <a:pPr marL="114297">
              <a:spcBef>
                <a:spcPts val="447"/>
              </a:spcBef>
            </a:pPr>
            <a:r>
              <a:rPr sz="1200" b="1" spc="-13" dirty="0">
                <a:latin typeface="Arial"/>
                <a:cs typeface="Arial"/>
              </a:rPr>
              <a:t>Tahap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-33" dirty="0">
                <a:latin typeface="Arial"/>
                <a:cs typeface="Arial"/>
              </a:rPr>
              <a:t>aksi.</a:t>
            </a:r>
            <a:r>
              <a:rPr sz="1200" b="1" spc="-53" dirty="0">
                <a:latin typeface="Arial"/>
                <a:cs typeface="Arial"/>
              </a:rPr>
              <a:t> </a:t>
            </a:r>
            <a:r>
              <a:rPr sz="1400" dirty="0">
                <a:latin typeface="Lato"/>
                <a:cs typeface="Lato"/>
              </a:rPr>
              <a:t>bersama-sama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mewujudkan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spc="7" dirty="0">
                <a:latin typeface="Lato"/>
                <a:cs typeface="Lato"/>
              </a:rPr>
              <a:t>pelajaran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spc="-7" dirty="0">
                <a:latin typeface="Lato"/>
                <a:cs typeface="Lato"/>
              </a:rPr>
              <a:t>yang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spc="7" dirty="0">
                <a:latin typeface="Lato"/>
                <a:cs typeface="Lato"/>
              </a:rPr>
              <a:t>mereka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dapat</a:t>
            </a:r>
            <a:r>
              <a:rPr sz="1400" spc="-67" dirty="0">
                <a:latin typeface="Lato"/>
                <a:cs typeface="Lato"/>
              </a:rPr>
              <a:t> </a:t>
            </a:r>
            <a:r>
              <a:rPr sz="1400" spc="7" dirty="0">
                <a:latin typeface="Lato"/>
                <a:cs typeface="Lato"/>
              </a:rPr>
              <a:t>melalui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spc="7" dirty="0">
                <a:latin typeface="Lato"/>
                <a:cs typeface="Lato"/>
              </a:rPr>
              <a:t>aksi</a:t>
            </a:r>
            <a:r>
              <a:rPr sz="1400" spc="-73" dirty="0">
                <a:latin typeface="Lato"/>
                <a:cs typeface="Lato"/>
              </a:rPr>
              <a:t> </a:t>
            </a:r>
            <a:r>
              <a:rPr sz="1400" dirty="0">
                <a:latin typeface="Lato"/>
                <a:cs typeface="Lato"/>
              </a:rPr>
              <a:t>nyata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52801" y="4143467"/>
            <a:ext cx="1747704" cy="9199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10.</a:t>
            </a:r>
            <a:endParaRPr sz="1067" dirty="0">
              <a:latin typeface="Lato"/>
              <a:cs typeface="Lato"/>
            </a:endParaRPr>
          </a:p>
          <a:p>
            <a:pPr marR="6773"/>
            <a:r>
              <a:rPr sz="1200" dirty="0">
                <a:latin typeface="Lato"/>
                <a:cs typeface="Lato"/>
              </a:rPr>
              <a:t>Poster </a:t>
            </a:r>
            <a:r>
              <a:rPr sz="1200" spc="7" dirty="0">
                <a:latin typeface="Lato"/>
                <a:cs typeface="Lato"/>
              </a:rPr>
              <a:t>Aksi</a:t>
            </a:r>
            <a:r>
              <a:rPr sz="1200" spc="-207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Nyata  </a:t>
            </a:r>
            <a:r>
              <a:rPr sz="1200" spc="-7" dirty="0">
                <a:latin typeface="Lato"/>
                <a:cs typeface="Lato"/>
              </a:rPr>
              <a:t>Sayangi </a:t>
            </a:r>
            <a:r>
              <a:rPr sz="1200" dirty="0">
                <a:latin typeface="Lato"/>
                <a:cs typeface="Lato"/>
              </a:rPr>
              <a:t>Sekolahku:  </a:t>
            </a:r>
            <a:r>
              <a:rPr sz="1200" b="1" dirty="0">
                <a:latin typeface="Lato"/>
                <a:cs typeface="Lato"/>
              </a:rPr>
              <a:t>Eksplorasi program  </a:t>
            </a:r>
            <a:r>
              <a:rPr sz="1200" b="1" dirty="0" err="1">
                <a:latin typeface="Lato"/>
                <a:cs typeface="Lato"/>
              </a:rPr>
              <a:t>pengelolaan</a:t>
            </a:r>
            <a:r>
              <a:rPr sz="1200" b="1" spc="-152" dirty="0">
                <a:latin typeface="Lato"/>
                <a:cs typeface="Lato"/>
              </a:rPr>
              <a:t> </a:t>
            </a:r>
            <a:r>
              <a:rPr sz="1200" b="1" dirty="0" err="1">
                <a:latin typeface="Lato"/>
                <a:cs typeface="Lato"/>
              </a:rPr>
              <a:t>sampah</a:t>
            </a:r>
            <a:r>
              <a:rPr lang="en-US" sz="1200" b="1" dirty="0">
                <a:latin typeface="Lato"/>
                <a:cs typeface="Lato"/>
              </a:rPr>
              <a:t> </a:t>
            </a:r>
            <a:r>
              <a:rPr lang="en-US" sz="1200" dirty="0">
                <a:latin typeface="Lato"/>
                <a:cs typeface="Lato"/>
              </a:rPr>
              <a:t>y</a:t>
            </a:r>
            <a:r>
              <a:rPr sz="1200" b="1" spc="-7" dirty="0">
                <a:latin typeface="Lato"/>
                <a:cs typeface="Lato"/>
              </a:rPr>
              <a:t>ang</a:t>
            </a:r>
            <a:r>
              <a:rPr sz="1200" b="1" spc="-152" dirty="0">
                <a:latin typeface="Lato"/>
                <a:cs typeface="Lato"/>
              </a:rPr>
              <a:t> </a:t>
            </a:r>
            <a:r>
              <a:rPr sz="1200" b="1" dirty="0">
                <a:latin typeface="Lato"/>
                <a:cs typeface="Lato"/>
              </a:rPr>
              <a:t>ada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21907" y="4143467"/>
            <a:ext cx="1330959" cy="9199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11.</a:t>
            </a:r>
            <a:endParaRPr sz="1067" dirty="0">
              <a:latin typeface="Lato"/>
              <a:cs typeface="Lato"/>
            </a:endParaRPr>
          </a:p>
          <a:p>
            <a:pPr marL="16933" marR="6773" indent="236214" algn="r"/>
            <a:r>
              <a:rPr sz="1200" dirty="0">
                <a:latin typeface="Lato"/>
                <a:cs typeface="Lato"/>
              </a:rPr>
              <a:t>Poster</a:t>
            </a:r>
            <a:r>
              <a:rPr sz="1200" spc="-107" dirty="0">
                <a:latin typeface="Lato"/>
                <a:cs typeface="Lato"/>
              </a:rPr>
              <a:t> </a:t>
            </a:r>
            <a:r>
              <a:rPr sz="1200" spc="7" dirty="0">
                <a:latin typeface="Lato"/>
                <a:cs typeface="Lato"/>
              </a:rPr>
              <a:t>Aksi</a:t>
            </a:r>
            <a:r>
              <a:rPr sz="1200" spc="-107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Nyata  </a:t>
            </a:r>
            <a:r>
              <a:rPr sz="1200" spc="-7" dirty="0">
                <a:latin typeface="Lato"/>
                <a:cs typeface="Lato"/>
              </a:rPr>
              <a:t>Sayangi</a:t>
            </a:r>
            <a:r>
              <a:rPr sz="1200" spc="-173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Sekolahku:  </a:t>
            </a:r>
            <a:r>
              <a:rPr sz="1200" b="1" dirty="0">
                <a:latin typeface="Lato"/>
                <a:cs typeface="Lato"/>
              </a:rPr>
              <a:t>Peranku </a:t>
            </a:r>
            <a:r>
              <a:rPr sz="1200" b="1" spc="7" dirty="0">
                <a:latin typeface="Lato"/>
                <a:cs typeface="Lato"/>
              </a:rPr>
              <a:t>dan</a:t>
            </a:r>
            <a:r>
              <a:rPr sz="1200" b="1" spc="-173" dirty="0">
                <a:latin typeface="Lato"/>
                <a:cs typeface="Lato"/>
              </a:rPr>
              <a:t> </a:t>
            </a:r>
            <a:r>
              <a:rPr sz="1200" b="1" spc="-7" dirty="0">
                <a:latin typeface="Lato"/>
                <a:cs typeface="Lato"/>
              </a:rPr>
              <a:t>Solusiku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85502" y="4143468"/>
            <a:ext cx="1419237" cy="11046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12.</a:t>
            </a:r>
            <a:endParaRPr sz="1067" dirty="0">
              <a:latin typeface="Lato"/>
              <a:cs typeface="Lato"/>
            </a:endParaRPr>
          </a:p>
          <a:p>
            <a:pPr marL="120224" marR="6773" indent="66038" algn="r"/>
            <a:r>
              <a:rPr sz="1200" dirty="0">
                <a:latin typeface="Lato"/>
                <a:cs typeface="Lato"/>
              </a:rPr>
              <a:t>Poster</a:t>
            </a:r>
            <a:r>
              <a:rPr sz="1200" spc="-107" dirty="0">
                <a:latin typeface="Lato"/>
                <a:cs typeface="Lato"/>
              </a:rPr>
              <a:t> </a:t>
            </a:r>
            <a:r>
              <a:rPr sz="1200" spc="7" dirty="0">
                <a:latin typeface="Lato"/>
                <a:cs typeface="Lato"/>
              </a:rPr>
              <a:t>Aksi</a:t>
            </a:r>
            <a:r>
              <a:rPr sz="1200" spc="-107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Nyata  </a:t>
            </a:r>
            <a:r>
              <a:rPr sz="1200" spc="-7" dirty="0">
                <a:latin typeface="Lato"/>
                <a:cs typeface="Lato"/>
              </a:rPr>
              <a:t>Sayangi</a:t>
            </a:r>
            <a:r>
              <a:rPr sz="1200" spc="-173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Sekolahku:</a:t>
            </a:r>
          </a:p>
          <a:p>
            <a:pPr marL="16933" marR="6773" indent="452109" algn="r"/>
            <a:r>
              <a:rPr sz="1200" b="1" dirty="0">
                <a:latin typeface="Lato"/>
                <a:cs typeface="Lato"/>
              </a:rPr>
              <a:t>Menentukan  </a:t>
            </a:r>
            <a:r>
              <a:rPr sz="1200" b="1" spc="7" dirty="0">
                <a:latin typeface="Lato"/>
                <a:cs typeface="Lato"/>
              </a:rPr>
              <a:t>Karakteristik</a:t>
            </a:r>
            <a:r>
              <a:rPr sz="1200" b="1" spc="-100" dirty="0">
                <a:latin typeface="Lato"/>
                <a:cs typeface="Lato"/>
              </a:rPr>
              <a:t> </a:t>
            </a:r>
            <a:r>
              <a:rPr sz="1200" b="1" spc="-7" dirty="0">
                <a:latin typeface="Lato"/>
                <a:cs typeface="Lato"/>
              </a:rPr>
              <a:t>Poster</a:t>
            </a:r>
            <a:endParaRPr sz="1200" dirty="0">
              <a:latin typeface="Lato"/>
              <a:cs typeface="Lato"/>
            </a:endParaRPr>
          </a:p>
          <a:p>
            <a:pPr marR="7620" algn="r"/>
            <a:r>
              <a:rPr sz="1200" b="1" spc="-7" dirty="0">
                <a:latin typeface="Lato"/>
                <a:cs typeface="Lato"/>
              </a:rPr>
              <a:t>yang</a:t>
            </a:r>
            <a:r>
              <a:rPr sz="1200" b="1" spc="-152" dirty="0">
                <a:latin typeface="Lato"/>
                <a:cs typeface="Lato"/>
              </a:rPr>
              <a:t> </a:t>
            </a:r>
            <a:r>
              <a:rPr sz="1200" b="1" dirty="0">
                <a:latin typeface="Lato"/>
                <a:cs typeface="Lato"/>
              </a:rPr>
              <a:t>Baik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96100" y="4143467"/>
            <a:ext cx="1159933" cy="9199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1067" b="1" spc="-7" dirty="0">
                <a:latin typeface="Lato"/>
                <a:cs typeface="Lato"/>
              </a:rPr>
              <a:t>13.</a:t>
            </a:r>
            <a:endParaRPr sz="1067" dirty="0">
              <a:latin typeface="Lato"/>
              <a:cs typeface="Lato"/>
            </a:endParaRPr>
          </a:p>
          <a:p>
            <a:pPr marL="16933" marR="6773" indent="66038" algn="r"/>
            <a:r>
              <a:rPr sz="1200" dirty="0">
                <a:latin typeface="Lato"/>
                <a:cs typeface="Lato"/>
              </a:rPr>
              <a:t>Poster</a:t>
            </a:r>
            <a:r>
              <a:rPr sz="1200" spc="-107" dirty="0">
                <a:latin typeface="Lato"/>
                <a:cs typeface="Lato"/>
              </a:rPr>
              <a:t> </a:t>
            </a:r>
            <a:r>
              <a:rPr sz="1200" spc="7" dirty="0">
                <a:latin typeface="Lato"/>
                <a:cs typeface="Lato"/>
              </a:rPr>
              <a:t>Aksi</a:t>
            </a:r>
            <a:r>
              <a:rPr sz="1200" spc="-107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Nyata  </a:t>
            </a:r>
            <a:r>
              <a:rPr sz="1200" spc="-7" dirty="0">
                <a:latin typeface="Lato"/>
                <a:cs typeface="Lato"/>
              </a:rPr>
              <a:t>Sayangi</a:t>
            </a:r>
            <a:r>
              <a:rPr sz="1200" spc="-173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Sekolahku:  </a:t>
            </a:r>
            <a:r>
              <a:rPr sz="1200" b="1" dirty="0">
                <a:latin typeface="Lato"/>
                <a:cs typeface="Lato"/>
              </a:rPr>
              <a:t>Membuat</a:t>
            </a:r>
            <a:r>
              <a:rPr sz="1200" b="1" spc="-120" dirty="0">
                <a:latin typeface="Lato"/>
                <a:cs typeface="Lato"/>
              </a:rPr>
              <a:t> </a:t>
            </a:r>
            <a:r>
              <a:rPr sz="1200" b="1" spc="-7" dirty="0">
                <a:latin typeface="Lato"/>
                <a:cs typeface="Lato"/>
              </a:rPr>
              <a:t>Poster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15773" y="4113547"/>
            <a:ext cx="1569828" cy="9404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200" spc="-13" dirty="0">
                <a:latin typeface="Lato"/>
                <a:cs typeface="Lato"/>
              </a:rPr>
              <a:t>14.</a:t>
            </a:r>
            <a:endParaRPr sz="1200" dirty="0">
              <a:latin typeface="Lato"/>
              <a:cs typeface="Lato"/>
            </a:endParaRPr>
          </a:p>
          <a:p>
            <a:pPr marR="6773"/>
            <a:r>
              <a:rPr sz="1200" spc="-7" dirty="0">
                <a:latin typeface="Lato"/>
                <a:cs typeface="Lato"/>
              </a:rPr>
              <a:t>Asesmen</a:t>
            </a:r>
            <a:r>
              <a:rPr sz="1200" spc="-152" dirty="0">
                <a:latin typeface="Lato"/>
                <a:cs typeface="Lato"/>
              </a:rPr>
              <a:t> </a:t>
            </a:r>
            <a:r>
              <a:rPr sz="1200" dirty="0">
                <a:latin typeface="Lato"/>
                <a:cs typeface="Lato"/>
              </a:rPr>
              <a:t>Formatif  </a:t>
            </a:r>
            <a:r>
              <a:rPr sz="1200" b="1" dirty="0">
                <a:latin typeface="Lato"/>
                <a:cs typeface="Lato"/>
              </a:rPr>
              <a:t>Simulasi Pameran  Poster </a:t>
            </a:r>
            <a:r>
              <a:rPr sz="1200" b="1" spc="13" dirty="0">
                <a:latin typeface="Lato"/>
                <a:cs typeface="Lato"/>
              </a:rPr>
              <a:t>Aksi </a:t>
            </a:r>
            <a:r>
              <a:rPr sz="1200" b="1" spc="7" dirty="0">
                <a:latin typeface="Lato"/>
                <a:cs typeface="Lato"/>
              </a:rPr>
              <a:t>Nyata  </a:t>
            </a:r>
            <a:r>
              <a:rPr sz="1200" b="1" spc="-7" dirty="0">
                <a:latin typeface="Lato"/>
                <a:cs typeface="Lato"/>
              </a:rPr>
              <a:t>Sayangi</a:t>
            </a:r>
            <a:r>
              <a:rPr sz="1200" b="1" spc="-127" dirty="0">
                <a:latin typeface="Lato"/>
                <a:cs typeface="Lato"/>
              </a:rPr>
              <a:t> </a:t>
            </a:r>
            <a:r>
              <a:rPr sz="1200" b="1" spc="-7" dirty="0">
                <a:latin typeface="Lato"/>
                <a:cs typeface="Lato"/>
              </a:rPr>
              <a:t>Sekolahku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44760" y="5221655"/>
            <a:ext cx="8259233" cy="488168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56727" rIns="0" bIns="0" rtlCol="0">
            <a:spAutoFit/>
          </a:bodyPr>
          <a:lstStyle/>
          <a:p>
            <a:pPr marL="114297" marR="482588">
              <a:spcBef>
                <a:spcPts val="447"/>
              </a:spcBef>
            </a:pPr>
            <a:r>
              <a:rPr sz="1200" b="1" spc="-1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Tahap</a:t>
            </a:r>
            <a:r>
              <a:rPr sz="1200" b="1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-1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Reﬂeksi</a:t>
            </a:r>
            <a:r>
              <a:rPr sz="1200" b="1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1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dan</a:t>
            </a:r>
            <a:r>
              <a:rPr sz="1200" b="1" spc="-6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Tindak</a:t>
            </a:r>
            <a:r>
              <a:rPr sz="1200" b="1" spc="-2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200" b="1" spc="-7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Lanjut.</a:t>
            </a:r>
            <a:r>
              <a:rPr sz="1200" b="1" spc="-33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Menggenapi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proses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dengan</a:t>
            </a:r>
            <a:r>
              <a:rPr sz="1400" spc="-5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berbagi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karya,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evaluasi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dan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reﬂeksi,</a:t>
            </a:r>
            <a:r>
              <a:rPr sz="1400" spc="-5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serta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menyusun</a:t>
            </a:r>
            <a:r>
              <a:rPr sz="1400" spc="-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4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langkah  </a:t>
            </a:r>
            <a:r>
              <a:rPr sz="14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strategis</a:t>
            </a:r>
            <a:endParaRPr sz="14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56155" y="5752225"/>
            <a:ext cx="1944380" cy="9199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15.</a:t>
            </a:r>
            <a:endParaRPr sz="1067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  <a:p>
            <a:pPr marR="6773" algn="r"/>
            <a:r>
              <a:rPr sz="12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Asesmen</a:t>
            </a:r>
            <a:r>
              <a:rPr sz="1200" spc="-1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Sumatif</a:t>
            </a:r>
          </a:p>
          <a:p>
            <a:pPr marR="6773" algn="r"/>
            <a:r>
              <a:rPr sz="1200" b="1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Pameran Poster</a:t>
            </a:r>
            <a:r>
              <a:rPr sz="1200" b="1" spc="-2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b="1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Aksi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  <a:p>
            <a:pPr marL="628211" marR="7620" indent="-234521" algn="r"/>
            <a:r>
              <a:rPr sz="1200" b="1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Nyata</a:t>
            </a:r>
            <a:r>
              <a:rPr sz="1200" b="1" spc="-152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b="1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Sayangi  Se</a:t>
            </a:r>
            <a:r>
              <a:rPr sz="1200" b="1" spc="-3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k</a:t>
            </a:r>
            <a:r>
              <a:rPr sz="1200" b="1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olahku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8594" y="5752225"/>
            <a:ext cx="1373753" cy="9199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067" b="1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16.</a:t>
            </a:r>
            <a:endParaRPr sz="1067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  <a:p>
            <a:pPr marR="6773" algn="r"/>
            <a:r>
              <a:rPr sz="12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Asesmen</a:t>
            </a:r>
            <a:r>
              <a:rPr sz="1200" spc="-16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Sumatif</a:t>
            </a:r>
          </a:p>
          <a:p>
            <a:pPr marR="8466" algn="r"/>
            <a:r>
              <a:rPr sz="1200" b="1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Evaluasi </a:t>
            </a:r>
            <a:r>
              <a:rPr sz="1200" b="1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Solusi</a:t>
            </a:r>
            <a:r>
              <a:rPr sz="1200" b="1" spc="-16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1200" b="1" spc="-2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Yang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  <a:p>
            <a:pPr marR="6773" algn="r"/>
            <a:r>
              <a:rPr sz="1200" b="1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Dit</a:t>
            </a:r>
            <a:r>
              <a:rPr sz="1200" b="1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a</a:t>
            </a:r>
            <a:r>
              <a:rPr sz="1200" b="1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warkan</a:t>
            </a:r>
            <a:endParaRPr sz="12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48451" y="5752225"/>
            <a:ext cx="1555797" cy="9199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1067" b="1" spc="-7" dirty="0">
                <a:latin typeface="Arial Rounded MT Bold" panose="020F0704030504030204" pitchFamily="34" charset="0"/>
                <a:cs typeface="Lato"/>
              </a:rPr>
              <a:t>17.</a:t>
            </a:r>
            <a:endParaRPr sz="1067" dirty="0">
              <a:latin typeface="Arial Rounded MT Bold" panose="020F0704030504030204" pitchFamily="34" charset="0"/>
              <a:cs typeface="Lato"/>
            </a:endParaRPr>
          </a:p>
          <a:p>
            <a:pPr marR="6773" algn="r"/>
            <a:r>
              <a:rPr sz="1200" spc="13" dirty="0">
                <a:latin typeface="Arial Rounded MT Bold" panose="020F0704030504030204" pitchFamily="34" charset="0"/>
                <a:cs typeface="Lato"/>
              </a:rPr>
              <a:t>Mari</a:t>
            </a:r>
            <a:r>
              <a:rPr sz="1200" spc="-120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200" spc="7" dirty="0">
                <a:latin typeface="Arial Rounded MT Bold" panose="020F0704030504030204" pitchFamily="34" charset="0"/>
                <a:cs typeface="Lato"/>
              </a:rPr>
              <a:t>Beraksi</a:t>
            </a:r>
            <a:r>
              <a:rPr sz="1200" spc="-11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200" dirty="0">
                <a:latin typeface="Arial Rounded MT Bold" panose="020F0704030504030204" pitchFamily="34" charset="0"/>
                <a:cs typeface="Lato"/>
              </a:rPr>
              <a:t>Sambil</a:t>
            </a:r>
          </a:p>
          <a:p>
            <a:pPr marR="6773" algn="r"/>
            <a:r>
              <a:rPr sz="1200" spc="7" dirty="0">
                <a:latin typeface="Arial Rounded MT Bold" panose="020F0704030504030204" pitchFamily="34" charset="0"/>
                <a:cs typeface="Lato"/>
              </a:rPr>
              <a:t>Reﬂeksi</a:t>
            </a:r>
            <a:endParaRPr sz="1200" dirty="0">
              <a:latin typeface="Arial Rounded MT Bold" panose="020F0704030504030204" pitchFamily="34" charset="0"/>
              <a:cs typeface="Lato"/>
            </a:endParaRPr>
          </a:p>
          <a:p>
            <a:pPr marR="6773" algn="r"/>
            <a:r>
              <a:rPr sz="1200" b="1" dirty="0">
                <a:latin typeface="Arial Rounded MT Bold" panose="020F0704030504030204" pitchFamily="34" charset="0"/>
                <a:cs typeface="Lato"/>
              </a:rPr>
              <a:t>Mengelola </a:t>
            </a:r>
            <a:r>
              <a:rPr sz="1200" b="1" spc="-7" dirty="0">
                <a:latin typeface="Arial Rounded MT Bold" panose="020F0704030504030204" pitchFamily="34" charset="0"/>
                <a:cs typeface="Lato"/>
              </a:rPr>
              <a:t>Sampah</a:t>
            </a:r>
            <a:r>
              <a:rPr sz="1200" b="1" spc="-17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200" b="1" spc="7" dirty="0">
                <a:latin typeface="Arial Rounded MT Bold" panose="020F0704030504030204" pitchFamily="34" charset="0"/>
                <a:cs typeface="Lato"/>
              </a:rPr>
              <a:t>di</a:t>
            </a:r>
            <a:endParaRPr sz="1200" dirty="0">
              <a:latin typeface="Arial Rounded MT Bold" panose="020F0704030504030204" pitchFamily="34" charset="0"/>
              <a:cs typeface="Lato"/>
            </a:endParaRPr>
          </a:p>
          <a:p>
            <a:pPr marR="7620" algn="r"/>
            <a:r>
              <a:rPr sz="1200" b="1" spc="-7" dirty="0">
                <a:latin typeface="Arial Rounded MT Bold" panose="020F0704030504030204" pitchFamily="34" charset="0"/>
                <a:cs typeface="Lato"/>
              </a:rPr>
              <a:t>Se</a:t>
            </a:r>
            <a:r>
              <a:rPr sz="1200" b="1" spc="-33" dirty="0">
                <a:latin typeface="Arial Rounded MT Bold" panose="020F0704030504030204" pitchFamily="34" charset="0"/>
                <a:cs typeface="Lato"/>
              </a:rPr>
              <a:t>k</a:t>
            </a:r>
            <a:r>
              <a:rPr sz="1200" b="1" dirty="0">
                <a:latin typeface="Arial Rounded MT Bold" panose="020F0704030504030204" pitchFamily="34" charset="0"/>
                <a:cs typeface="Lato"/>
              </a:rPr>
              <a:t>olah</a:t>
            </a:r>
            <a:endParaRPr sz="1200" dirty="0"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088679" y="207481"/>
            <a:ext cx="1786467" cy="392480"/>
          </a:xfrm>
          <a:prstGeom prst="rect">
            <a:avLst/>
          </a:prstGeom>
          <a:solidFill>
            <a:srgbClr val="0B5293"/>
          </a:solidFill>
        </p:spPr>
        <p:txBody>
          <a:bodyPr vert="horz" wrap="square" lIns="0" tIns="104140" rIns="0" bIns="0" rtlCol="0" anchor="ctr">
            <a:spAutoFit/>
          </a:bodyPr>
          <a:lstStyle/>
          <a:p>
            <a:pPr marL="114297">
              <a:lnSpc>
                <a:spcPct val="100000"/>
              </a:lnSpc>
              <a:spcBef>
                <a:spcPts val="820"/>
              </a:spcBef>
            </a:pPr>
            <a:r>
              <a:rPr sz="1867" spc="180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endParaRPr sz="1867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47426" y="6333034"/>
            <a:ext cx="2836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40" dirty="0">
                <a:solidFill>
                  <a:srgbClr val="666666"/>
                </a:solidFill>
                <a:latin typeface="Verdana"/>
                <a:cs typeface="Verdana"/>
              </a:rPr>
              <a:t>50</a:t>
            </a:r>
            <a:endParaRPr sz="16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721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133" y="1010072"/>
            <a:ext cx="5245947" cy="2179806"/>
          </a:xfrm>
          <a:prstGeom prst="rect">
            <a:avLst/>
          </a:prstGeom>
          <a:solidFill>
            <a:srgbClr val="D8E9D3"/>
          </a:solidFill>
        </p:spPr>
        <p:txBody>
          <a:bodyPr vert="horz" wrap="square" lIns="0" tIns="72813" rIns="0" bIns="0" rtlCol="0">
            <a:spAutoFit/>
          </a:bodyPr>
          <a:lstStyle/>
          <a:p>
            <a:pPr marL="113450" marR="198115">
              <a:lnSpc>
                <a:spcPct val="114999"/>
              </a:lnSpc>
              <a:spcBef>
                <a:spcPts val="573"/>
              </a:spcBef>
            </a:pP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Strategi: </a:t>
            </a:r>
            <a:r>
              <a:rPr sz="2000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Guru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menentukan elemen dan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sub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elemen </a:t>
            </a:r>
            <a:r>
              <a:rPr sz="2000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serta 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capaian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fase</a:t>
            </a:r>
            <a:r>
              <a:rPr sz="2000" spc="-8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peserta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didik</a:t>
            </a:r>
            <a:r>
              <a:rPr sz="2000" spc="-8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yang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akan</a:t>
            </a:r>
            <a:r>
              <a:rPr sz="2000" spc="-8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dijadikan</a:t>
            </a:r>
            <a:r>
              <a:rPr sz="2000" spc="-8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sebagai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tujuan  pembelajaran</a:t>
            </a:r>
            <a:r>
              <a:rPr sz="2000" spc="-1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berdasarkan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pada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hasil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asesmen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diagnostik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.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  <a:p>
            <a:pPr marL="113450" marR="198115">
              <a:lnSpc>
                <a:spcPct val="114999"/>
              </a:lnSpc>
              <a:spcBef>
                <a:spcPts val="573"/>
              </a:spcBef>
            </a:pPr>
            <a:endParaRPr sz="1467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165" y="200660"/>
            <a:ext cx="10193020" cy="72092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vert="horz" wrap="square" lIns="0" tIns="16087" rIns="0" bIns="0" rtlCol="0" anchor="ctr">
            <a:spAutoFit/>
          </a:bodyPr>
          <a:lstStyle/>
          <a:p>
            <a:pPr marL="16933" marR="6773">
              <a:lnSpc>
                <a:spcPct val="101200"/>
              </a:lnSpc>
              <a:spcBef>
                <a:spcPts val="127"/>
              </a:spcBef>
            </a:pPr>
            <a:r>
              <a:rPr sz="2267" b="1" dirty="0">
                <a:latin typeface="Arial"/>
                <a:cs typeface="Arial"/>
              </a:rPr>
              <a:t>Pemilihan Elemen dan Sub-elemen Proﬁl Pelajar Pancasila serta  penentuan kriteria pencapaian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5798" y="1056755"/>
            <a:ext cx="5630333" cy="2476682"/>
          </a:xfrm>
          <a:prstGeom prst="rect">
            <a:avLst/>
          </a:prstGeom>
          <a:solidFill>
            <a:srgbClr val="FFF2D4"/>
          </a:solidFill>
        </p:spPr>
        <p:txBody>
          <a:bodyPr vert="horz" wrap="square" lIns="0" tIns="105833" rIns="0" bIns="0" rtlCol="0">
            <a:spAutoFit/>
          </a:bodyPr>
          <a:lstStyle/>
          <a:p>
            <a:pPr marL="113450">
              <a:spcBef>
                <a:spcPts val="833"/>
              </a:spcBef>
            </a:pPr>
            <a:r>
              <a:rPr sz="2000" b="1" spc="-2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Tujuan</a:t>
            </a:r>
            <a:endParaRPr sz="20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  <a:p>
            <a:pPr marL="113450" marR="110911">
              <a:lnSpc>
                <a:spcPct val="114999"/>
              </a:lnSpc>
              <a:spcBef>
                <a:spcPts val="1627"/>
              </a:spcBef>
            </a:pPr>
            <a:r>
              <a:rPr sz="2000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Guru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dapat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menentukan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elemen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dan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sub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elemen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1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serta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capaian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fase  yang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sesuai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dengan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kemampuan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dan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-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kebutuhan</a:t>
            </a:r>
            <a:r>
              <a:rPr sz="2000" spc="-8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spc="7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peserta</a:t>
            </a:r>
            <a:r>
              <a:rPr sz="2000" spc="-93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didik</a:t>
            </a:r>
            <a:r>
              <a:rPr sz="2000" dirty="0">
                <a:solidFill>
                  <a:schemeClr val="bg1"/>
                </a:solidFill>
                <a:latin typeface="Arial Rounded MT Bold" panose="020F0704030504030204" pitchFamily="34" charset="0"/>
                <a:cs typeface="Lato"/>
              </a:rPr>
              <a:t>.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  <a:p>
            <a:pPr marL="113450" marR="110911">
              <a:lnSpc>
                <a:spcPct val="114999"/>
              </a:lnSpc>
              <a:spcBef>
                <a:spcPts val="1627"/>
              </a:spcBef>
            </a:pPr>
            <a:endParaRPr sz="1467" dirty="0">
              <a:solidFill>
                <a:schemeClr val="bg1"/>
              </a:solidFill>
              <a:latin typeface="Arial Rounded MT Bold" panose="020F0704030504030204" pitchFamily="34" charset="0"/>
              <a:cs typeface="La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165" y="3655734"/>
            <a:ext cx="8390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113" dirty="0">
                <a:latin typeface="Arial"/>
                <a:cs typeface="Arial"/>
              </a:rPr>
              <a:t>Contoh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7873" y="3114367"/>
            <a:ext cx="7696200" cy="3567853"/>
            <a:chOff x="1341409" y="2323670"/>
            <a:chExt cx="5772150" cy="2675890"/>
          </a:xfrm>
        </p:grpSpPr>
        <p:sp>
          <p:nvSpPr>
            <p:cNvPr id="7" name="object 7"/>
            <p:cNvSpPr/>
            <p:nvPr/>
          </p:nvSpPr>
          <p:spPr>
            <a:xfrm>
              <a:off x="2551644" y="2399870"/>
              <a:ext cx="1115695" cy="180975"/>
            </a:xfrm>
            <a:custGeom>
              <a:avLst/>
              <a:gdLst/>
              <a:ahLst/>
              <a:cxnLst/>
              <a:rect l="l" t="t" r="r" b="b"/>
              <a:pathLst>
                <a:path w="1115695" h="180975">
                  <a:moveTo>
                    <a:pt x="1115097" y="180899"/>
                  </a:moveTo>
                  <a:lnTo>
                    <a:pt x="0" y="180899"/>
                  </a:lnTo>
                  <a:lnTo>
                    <a:pt x="0" y="0"/>
                  </a:lnTo>
                  <a:lnTo>
                    <a:pt x="1115097" y="0"/>
                  </a:lnTo>
                  <a:lnTo>
                    <a:pt x="1115097" y="1808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2551644" y="2399870"/>
              <a:ext cx="1115695" cy="180975"/>
            </a:xfrm>
            <a:custGeom>
              <a:avLst/>
              <a:gdLst/>
              <a:ahLst/>
              <a:cxnLst/>
              <a:rect l="l" t="t" r="r" b="b"/>
              <a:pathLst>
                <a:path w="1115695" h="180975">
                  <a:moveTo>
                    <a:pt x="0" y="0"/>
                  </a:moveTo>
                  <a:lnTo>
                    <a:pt x="1115097" y="0"/>
                  </a:lnTo>
                  <a:lnTo>
                    <a:pt x="1115097" y="180899"/>
                  </a:lnTo>
                  <a:lnTo>
                    <a:pt x="0" y="180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1377947" y="2323670"/>
              <a:ext cx="5423114" cy="26755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6172" y="3033568"/>
              <a:ext cx="5455285" cy="1109980"/>
            </a:xfrm>
            <a:custGeom>
              <a:avLst/>
              <a:gdLst/>
              <a:ahLst/>
              <a:cxnLst/>
              <a:rect l="l" t="t" r="r" b="b"/>
              <a:pathLst>
                <a:path w="5455284" h="1109979">
                  <a:moveTo>
                    <a:pt x="0" y="0"/>
                  </a:moveTo>
                  <a:lnTo>
                    <a:pt x="5454889" y="0"/>
                  </a:lnTo>
                  <a:lnTo>
                    <a:pt x="5454889" y="1109697"/>
                  </a:lnTo>
                  <a:lnTo>
                    <a:pt x="0" y="110969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1061" y="3588417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49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65510" y="35726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49"/>
                  </a:moveTo>
                  <a:lnTo>
                    <a:pt x="0" y="0"/>
                  </a:lnTo>
                  <a:lnTo>
                    <a:pt x="43224" y="15724"/>
                  </a:lnTo>
                  <a:lnTo>
                    <a:pt x="0" y="314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065510" y="35726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49"/>
                  </a:moveTo>
                  <a:lnTo>
                    <a:pt x="43224" y="15724"/>
                  </a:lnTo>
                  <a:lnTo>
                    <a:pt x="0" y="0"/>
                  </a:lnTo>
                  <a:lnTo>
                    <a:pt x="0" y="3144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594242" y="4136348"/>
            <a:ext cx="2342727" cy="19868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600" spc="-7" dirty="0">
                <a:latin typeface="Arial"/>
                <a:cs typeface="Arial"/>
              </a:rPr>
              <a:t>Capaian fase dari dimensi  Berkebinekaan Global,</a:t>
            </a:r>
            <a:r>
              <a:rPr sz="1600" spc="-113" dirty="0">
                <a:latin typeface="Arial"/>
                <a:cs typeface="Arial"/>
              </a:rPr>
              <a:t> </a:t>
            </a:r>
            <a:r>
              <a:rPr sz="1600" spc="-7" dirty="0">
                <a:latin typeface="Arial"/>
                <a:cs typeface="Arial"/>
              </a:rPr>
              <a:t>elemen  </a:t>
            </a:r>
            <a:r>
              <a:rPr sz="1600" dirty="0">
                <a:latin typeface="Arial"/>
                <a:cs typeface="Arial"/>
              </a:rPr>
              <a:t>Mengenal </a:t>
            </a:r>
            <a:r>
              <a:rPr sz="1600" spc="-7" dirty="0">
                <a:latin typeface="Arial"/>
                <a:cs typeface="Arial"/>
              </a:rPr>
              <a:t>dan </a:t>
            </a:r>
            <a:r>
              <a:rPr sz="1600" dirty="0">
                <a:latin typeface="Arial"/>
                <a:cs typeface="Arial"/>
              </a:rPr>
              <a:t>Menghargai  </a:t>
            </a:r>
            <a:r>
              <a:rPr sz="1600" spc="-7" dirty="0">
                <a:latin typeface="Arial"/>
                <a:cs typeface="Arial"/>
              </a:rPr>
              <a:t>Budaya, </a:t>
            </a:r>
            <a:r>
              <a:rPr sz="1600" dirty="0">
                <a:latin typeface="Arial"/>
                <a:cs typeface="Arial"/>
              </a:rPr>
              <a:t>sub </a:t>
            </a:r>
            <a:r>
              <a:rPr sz="1600" spc="-7" dirty="0">
                <a:latin typeface="Arial"/>
                <a:cs typeface="Arial"/>
              </a:rPr>
              <a:t>elemen  </a:t>
            </a:r>
            <a:r>
              <a:rPr sz="1600" dirty="0">
                <a:latin typeface="Arial"/>
                <a:cs typeface="Arial"/>
              </a:rPr>
              <a:t>Mendalami </a:t>
            </a:r>
            <a:r>
              <a:rPr sz="1600" spc="-7" dirty="0">
                <a:latin typeface="Arial"/>
                <a:cs typeface="Arial"/>
              </a:rPr>
              <a:t>Budaya dan  Identitas</a:t>
            </a:r>
            <a:r>
              <a:rPr sz="1600" spc="-13" dirty="0">
                <a:latin typeface="Arial"/>
                <a:cs typeface="Arial"/>
              </a:rPr>
              <a:t> </a:t>
            </a:r>
            <a:r>
              <a:rPr sz="1600" spc="-7" dirty="0">
                <a:latin typeface="Arial"/>
                <a:cs typeface="Arial"/>
              </a:rPr>
              <a:t>Budaya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13762" y="6339536"/>
            <a:ext cx="351367" cy="50270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0799">
              <a:spcBef>
                <a:spcPts val="80"/>
              </a:spcBef>
            </a:pPr>
            <a:fld id="{81D60167-4931-47E6-BA6A-407CBD079E47}" type="slidenum">
              <a:rPr sz="1600" spc="-40" dirty="0">
                <a:solidFill>
                  <a:srgbClr val="666666"/>
                </a:solidFill>
                <a:latin typeface="Verdana"/>
                <a:cs typeface="Verdana"/>
              </a:rPr>
              <a:pPr marL="50799">
                <a:spcBef>
                  <a:spcPts val="80"/>
                </a:spcBef>
              </a:pPr>
              <a:t>12</a:t>
            </a:fld>
            <a:endParaRPr sz="16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700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TUGAS 1: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472016"/>
              </p:ext>
            </p:extLst>
          </p:nvPr>
        </p:nvGraphicFramePr>
        <p:xfrm>
          <a:off x="681038" y="2336800"/>
          <a:ext cx="9613900" cy="416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09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8735" y="1201447"/>
          <a:ext cx="11260666" cy="316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70">
                  <a:extLst>
                    <a:ext uri="{9D8B030D-6E8A-4147-A177-3AD203B41FA5}">
                      <a16:colId xmlns:a16="http://schemas.microsoft.com/office/drawing/2014/main" val="2742852402"/>
                    </a:ext>
                  </a:extLst>
                </a:gridCol>
                <a:gridCol w="1850695">
                  <a:extLst>
                    <a:ext uri="{9D8B030D-6E8A-4147-A177-3AD203B41FA5}">
                      <a16:colId xmlns:a16="http://schemas.microsoft.com/office/drawing/2014/main" val="2398946011"/>
                    </a:ext>
                  </a:extLst>
                </a:gridCol>
                <a:gridCol w="2703871">
                  <a:extLst>
                    <a:ext uri="{9D8B030D-6E8A-4147-A177-3AD203B41FA5}">
                      <a16:colId xmlns:a16="http://schemas.microsoft.com/office/drawing/2014/main" val="630554653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3105905304"/>
                    </a:ext>
                  </a:extLst>
                </a:gridCol>
                <a:gridCol w="1907458">
                  <a:extLst>
                    <a:ext uri="{9D8B030D-6E8A-4147-A177-3AD203B41FA5}">
                      <a16:colId xmlns:a16="http://schemas.microsoft.com/office/drawing/2014/main" val="1842693870"/>
                    </a:ext>
                  </a:extLst>
                </a:gridCol>
                <a:gridCol w="2073788">
                  <a:extLst>
                    <a:ext uri="{9D8B030D-6E8A-4147-A177-3AD203B41FA5}">
                      <a16:colId xmlns:a16="http://schemas.microsoft.com/office/drawing/2014/main" val="3214716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NO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JUDUL KEGIATAN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KETERKAITAN KEGIATAN DG TOPIK BINTEK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WAKTU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(2 </a:t>
                      </a:r>
                      <a:r>
                        <a:rPr lang="en-US" sz="1600" dirty="0" err="1" smtClean="0">
                          <a:latin typeface="Arial Black" panose="020B0A04020102020204" pitchFamily="34" charset="0"/>
                        </a:rPr>
                        <a:t>sd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 8 </a:t>
                      </a:r>
                      <a:r>
                        <a:rPr lang="en-US" sz="1600" dirty="0" err="1" smtClean="0">
                          <a:latin typeface="Arial Black" panose="020B0A04020102020204" pitchFamily="34" charset="0"/>
                        </a:rPr>
                        <a:t>agt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 21)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KEBUTUHAN SUMBER</a:t>
                      </a:r>
                      <a:r>
                        <a:rPr lang="en-US" sz="1600" baseline="0" dirty="0" smtClean="0">
                          <a:latin typeface="Arial Black" panose="020B0A04020102020204" pitchFamily="34" charset="0"/>
                        </a:rPr>
                        <a:t> DAYA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TAMBAHAN PENGETAHUAN/</a:t>
                      </a:r>
                      <a:r>
                        <a:rPr lang="en-US" sz="16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WAWASAN YANG DIBUTUHKAN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06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1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8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7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47543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 txBox="1">
            <a:spLocks/>
          </p:cNvSpPr>
          <p:nvPr/>
        </p:nvSpPr>
        <p:spPr>
          <a:xfrm>
            <a:off x="2763951" y="206477"/>
            <a:ext cx="5937596" cy="794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TUGAS 2: TULISKAN RENCANA TINDAK LANJUT DENGAN FORMAT BERIKUT</a:t>
            </a:r>
          </a:p>
        </p:txBody>
      </p:sp>
    </p:spTree>
    <p:extLst>
      <p:ext uri="{BB962C8B-B14F-4D97-AF65-F5344CB8AC3E}">
        <p14:creationId xmlns:p14="http://schemas.microsoft.com/office/powerpoint/2010/main" val="388147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3463" y="2967335"/>
            <a:ext cx="63850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TERIMA KASIH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57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: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086646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13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931" y="591360"/>
            <a:ext cx="5074920" cy="704041"/>
          </a:xfrm>
          <a:custGeom>
            <a:avLst/>
            <a:gdLst/>
            <a:ahLst/>
            <a:cxnLst/>
            <a:rect l="l" t="t" r="r" b="b"/>
            <a:pathLst>
              <a:path w="3806190" h="432434">
                <a:moveTo>
                  <a:pt x="3805792" y="432299"/>
                </a:moveTo>
                <a:lnTo>
                  <a:pt x="0" y="432299"/>
                </a:lnTo>
                <a:lnTo>
                  <a:pt x="0" y="0"/>
                </a:lnTo>
                <a:lnTo>
                  <a:pt x="3805792" y="0"/>
                </a:lnTo>
                <a:lnTo>
                  <a:pt x="3805792" y="4322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730001" y="584201"/>
            <a:ext cx="3683000" cy="6944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Merancang</a:t>
            </a:r>
            <a:r>
              <a:rPr sz="1467" b="1" spc="-87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alokasi</a:t>
            </a:r>
            <a:r>
              <a:rPr sz="1467" b="1" spc="-87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waktu</a:t>
            </a:r>
            <a:r>
              <a:rPr sz="1467" b="1" spc="-73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dan</a:t>
            </a:r>
            <a:r>
              <a:rPr sz="1467" b="1" spc="-80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dimensi</a:t>
            </a:r>
            <a:r>
              <a:rPr sz="1467" b="1" spc="-73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13" dirty="0">
                <a:solidFill>
                  <a:srgbClr val="3D85C6"/>
                </a:solidFill>
                <a:latin typeface="Lato"/>
                <a:cs typeface="Lato"/>
              </a:rPr>
              <a:t>Proﬁl</a:t>
            </a:r>
            <a:endParaRPr sz="1467" dirty="0">
              <a:latin typeface="Lato"/>
              <a:cs typeface="Lato"/>
            </a:endParaRPr>
          </a:p>
          <a:p>
            <a:pPr marR="7620" algn="r"/>
            <a:r>
              <a:rPr sz="1467" b="1" spc="13" dirty="0">
                <a:solidFill>
                  <a:srgbClr val="3D85C6"/>
                </a:solidFill>
                <a:latin typeface="Lato"/>
                <a:cs typeface="Lato"/>
              </a:rPr>
              <a:t>Pelajar</a:t>
            </a:r>
            <a:r>
              <a:rPr sz="1467" b="1" spc="-167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Pancasila</a:t>
            </a:r>
            <a:endParaRPr sz="1467" dirty="0">
              <a:latin typeface="Lato"/>
              <a:cs typeface="La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931" y="1383453"/>
            <a:ext cx="4596333" cy="9201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518147" algn="r">
              <a:spcBef>
                <a:spcPts val="133"/>
              </a:spcBef>
            </a:pPr>
            <a:r>
              <a:rPr sz="1467" spc="7" dirty="0">
                <a:latin typeface="Lato"/>
                <a:cs typeface="Lato"/>
              </a:rPr>
              <a:t>Pimpinan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-7" dirty="0">
                <a:latin typeface="Lato"/>
                <a:cs typeface="Lato"/>
              </a:rPr>
              <a:t>sekolah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menentukan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alokasi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waktu  </a:t>
            </a:r>
            <a:r>
              <a:rPr sz="1467" spc="7" dirty="0">
                <a:latin typeface="Lato"/>
                <a:cs typeface="Lato"/>
              </a:rPr>
              <a:t>pelaksanaan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projek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dan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dimensi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untuk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setiap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tema,  </a:t>
            </a:r>
            <a:r>
              <a:rPr sz="1467" spc="13" dirty="0">
                <a:latin typeface="Lato"/>
                <a:cs typeface="Lato"/>
              </a:rPr>
              <a:t>agar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dapat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memetakan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sebaran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pelaksanaan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projek</a:t>
            </a:r>
            <a:endParaRPr sz="1467" dirty="0">
              <a:latin typeface="Lato"/>
              <a:cs typeface="Lato"/>
            </a:endParaRPr>
          </a:p>
          <a:p>
            <a:pPr marL="1511262" algn="r"/>
            <a:r>
              <a:rPr sz="1467" dirty="0">
                <a:latin typeface="Lato"/>
                <a:cs typeface="Lato"/>
              </a:rPr>
              <a:t>pada</a:t>
            </a:r>
            <a:r>
              <a:rPr sz="1467" spc="-107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satuan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pendidikan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tersebut</a:t>
            </a:r>
            <a:endParaRPr sz="1467" dirty="0">
              <a:latin typeface="Lato"/>
              <a:cs typeface="La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931" y="4145491"/>
            <a:ext cx="5074920" cy="348827"/>
          </a:xfrm>
          <a:custGeom>
            <a:avLst/>
            <a:gdLst/>
            <a:ahLst/>
            <a:cxnLst/>
            <a:rect l="l" t="t" r="r" b="b"/>
            <a:pathLst>
              <a:path w="3806190" h="261620">
                <a:moveTo>
                  <a:pt x="3805792" y="261299"/>
                </a:moveTo>
                <a:lnTo>
                  <a:pt x="0" y="261299"/>
                </a:lnTo>
                <a:lnTo>
                  <a:pt x="0" y="0"/>
                </a:lnTo>
                <a:lnTo>
                  <a:pt x="3805792" y="0"/>
                </a:lnTo>
                <a:lnTo>
                  <a:pt x="3805792" y="2612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133601" y="4192754"/>
            <a:ext cx="3176380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Penentuan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topik</a:t>
            </a:r>
            <a:r>
              <a:rPr sz="1467" b="1" spc="-200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spesiﬁk</a:t>
            </a:r>
            <a:endParaRPr sz="1467" dirty="0">
              <a:latin typeface="Lato"/>
              <a:cs typeface="La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652" y="4455511"/>
            <a:ext cx="4734349" cy="6944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253994" algn="r">
              <a:spcBef>
                <a:spcPts val="133"/>
              </a:spcBef>
            </a:pPr>
            <a:r>
              <a:rPr sz="1467" spc="20" dirty="0">
                <a:latin typeface="Lato"/>
                <a:cs typeface="Lato"/>
              </a:rPr>
              <a:t>Dari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tema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-13" dirty="0">
                <a:latin typeface="Lato"/>
                <a:cs typeface="Lato"/>
              </a:rPr>
              <a:t>besar,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tim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fasilitasi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projek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(dapat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juga  </a:t>
            </a:r>
            <a:r>
              <a:rPr sz="1467" spc="7" dirty="0">
                <a:latin typeface="Lato"/>
                <a:cs typeface="Lato"/>
              </a:rPr>
              <a:t>bersama peserta </a:t>
            </a:r>
            <a:r>
              <a:rPr sz="1467" spc="13" dirty="0">
                <a:latin typeface="Lato"/>
                <a:cs typeface="Lato"/>
              </a:rPr>
              <a:t>didik) </a:t>
            </a:r>
            <a:r>
              <a:rPr sz="1467" dirty="0">
                <a:latin typeface="Lato"/>
                <a:cs typeface="Lato"/>
              </a:rPr>
              <a:t>menentukan </a:t>
            </a:r>
            <a:r>
              <a:rPr sz="1467" spc="7" dirty="0">
                <a:latin typeface="Lato"/>
                <a:cs typeface="Lato"/>
              </a:rPr>
              <a:t>ruang</a:t>
            </a:r>
            <a:r>
              <a:rPr sz="1467" spc="-152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lingkup</a:t>
            </a:r>
          </a:p>
          <a:p>
            <a:pPr marR="7620" algn="r"/>
            <a:r>
              <a:rPr sz="1467" spc="7" dirty="0">
                <a:latin typeface="Lato"/>
                <a:cs typeface="Lato"/>
              </a:rPr>
              <a:t>isu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-7" dirty="0">
                <a:latin typeface="Lato"/>
                <a:cs typeface="Lato"/>
              </a:rPr>
              <a:t>yang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spesiﬁk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sebagai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projek.</a:t>
            </a:r>
          </a:p>
        </p:txBody>
      </p:sp>
      <p:sp>
        <p:nvSpPr>
          <p:cNvPr id="8" name="object 8"/>
          <p:cNvSpPr/>
          <p:nvPr/>
        </p:nvSpPr>
        <p:spPr>
          <a:xfrm>
            <a:off x="818931" y="2465553"/>
            <a:ext cx="5074920" cy="348827"/>
          </a:xfrm>
          <a:custGeom>
            <a:avLst/>
            <a:gdLst/>
            <a:ahLst/>
            <a:cxnLst/>
            <a:rect l="l" t="t" r="r" b="b"/>
            <a:pathLst>
              <a:path w="3806190" h="261619">
                <a:moveTo>
                  <a:pt x="3805792" y="261299"/>
                </a:moveTo>
                <a:lnTo>
                  <a:pt x="0" y="261299"/>
                </a:lnTo>
                <a:lnTo>
                  <a:pt x="0" y="0"/>
                </a:lnTo>
                <a:lnTo>
                  <a:pt x="3805792" y="0"/>
                </a:lnTo>
                <a:lnTo>
                  <a:pt x="3805792" y="2612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245858" y="2534919"/>
            <a:ext cx="4005292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spc="13" dirty="0">
                <a:solidFill>
                  <a:srgbClr val="3D85C6"/>
                </a:solidFill>
                <a:latin typeface="Lato"/>
                <a:cs typeface="Lato"/>
              </a:rPr>
              <a:t>Identiﬁkasi</a:t>
            </a:r>
            <a:r>
              <a:rPr sz="1467" b="1" spc="-100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13" dirty="0">
                <a:solidFill>
                  <a:srgbClr val="3D85C6"/>
                </a:solidFill>
                <a:latin typeface="Lato"/>
                <a:cs typeface="Lato"/>
              </a:rPr>
              <a:t>tingkat</a:t>
            </a:r>
            <a:r>
              <a:rPr sz="1467" b="1" spc="-100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kesiapan</a:t>
            </a:r>
            <a:r>
              <a:rPr sz="1467" b="1" spc="-107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sekolah</a:t>
            </a:r>
            <a:endParaRPr sz="1467" dirty="0">
              <a:latin typeface="Lato"/>
              <a:cs typeface="La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0801" y="2783261"/>
            <a:ext cx="4093999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r">
              <a:spcBef>
                <a:spcPts val="133"/>
              </a:spcBef>
            </a:pPr>
            <a:r>
              <a:rPr sz="1467" spc="7" dirty="0">
                <a:latin typeface="Lato"/>
                <a:cs typeface="Lato"/>
              </a:rPr>
              <a:t>Pimpinan</a:t>
            </a:r>
            <a:r>
              <a:rPr sz="1467" spc="-107" dirty="0">
                <a:latin typeface="Lato"/>
                <a:cs typeface="Lato"/>
              </a:rPr>
              <a:t> </a:t>
            </a:r>
            <a:r>
              <a:rPr sz="1467" spc="-7" dirty="0">
                <a:latin typeface="Lato"/>
                <a:cs typeface="Lato"/>
              </a:rPr>
              <a:t>sekolah</a:t>
            </a:r>
            <a:r>
              <a:rPr sz="1467" spc="-107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dapat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menilai</a:t>
            </a:r>
            <a:r>
              <a:rPr sz="1467" spc="-107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tahap</a:t>
            </a:r>
            <a:endParaRPr sz="1467" dirty="0">
              <a:latin typeface="Lato"/>
              <a:cs typeface="La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583" y="3006782"/>
            <a:ext cx="4640979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spcBef>
                <a:spcPts val="133"/>
              </a:spcBef>
            </a:pPr>
            <a:r>
              <a:rPr sz="1467" spc="7" dirty="0">
                <a:latin typeface="Lato"/>
                <a:cs typeface="Lato"/>
              </a:rPr>
              <a:t>pelaksanaan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projek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berdasarkan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tingkat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kesiapan</a:t>
            </a:r>
          </a:p>
          <a:p>
            <a:pPr marR="8466" algn="r"/>
            <a:r>
              <a:rPr sz="1467" spc="-7" dirty="0">
                <a:latin typeface="Lato"/>
                <a:cs typeface="Lato"/>
              </a:rPr>
              <a:t>sekolah </a:t>
            </a:r>
            <a:r>
              <a:rPr sz="1467" spc="7" dirty="0">
                <a:latin typeface="Lato"/>
                <a:cs typeface="Lato"/>
              </a:rPr>
              <a:t>(hal.</a:t>
            </a:r>
            <a:r>
              <a:rPr sz="1467" spc="-24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35-36)</a:t>
            </a:r>
          </a:p>
        </p:txBody>
      </p:sp>
      <p:sp>
        <p:nvSpPr>
          <p:cNvPr id="12" name="object 12"/>
          <p:cNvSpPr/>
          <p:nvPr/>
        </p:nvSpPr>
        <p:spPr>
          <a:xfrm>
            <a:off x="6342653" y="1555447"/>
            <a:ext cx="5074920" cy="348827"/>
          </a:xfrm>
          <a:custGeom>
            <a:avLst/>
            <a:gdLst/>
            <a:ahLst/>
            <a:cxnLst/>
            <a:rect l="l" t="t" r="r" b="b"/>
            <a:pathLst>
              <a:path w="3806190" h="261619">
                <a:moveTo>
                  <a:pt x="3805792" y="261299"/>
                </a:moveTo>
                <a:lnTo>
                  <a:pt x="0" y="261299"/>
                </a:lnTo>
                <a:lnTo>
                  <a:pt x="0" y="0"/>
                </a:lnTo>
                <a:lnTo>
                  <a:pt x="3805792" y="0"/>
                </a:lnTo>
                <a:lnTo>
                  <a:pt x="3805792" y="261299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342653" y="1555448"/>
            <a:ext cx="5074920" cy="33348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39505">
              <a:spcBef>
                <a:spcPts val="840"/>
              </a:spcBef>
            </a:pP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Membentuk </a:t>
            </a:r>
            <a:r>
              <a:rPr sz="1467" b="1" spc="13" dirty="0">
                <a:solidFill>
                  <a:srgbClr val="3D85C6"/>
                </a:solidFill>
                <a:latin typeface="Lato"/>
                <a:cs typeface="Lato"/>
              </a:rPr>
              <a:t>tim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fasilitasi</a:t>
            </a:r>
            <a:r>
              <a:rPr sz="1467" b="1" spc="-247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projek</a:t>
            </a:r>
            <a:endParaRPr sz="1467">
              <a:latin typeface="Lato"/>
              <a:cs typeface="La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5624" y="1902405"/>
            <a:ext cx="4715933" cy="11459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467" spc="7" dirty="0">
                <a:latin typeface="Lato"/>
                <a:cs typeface="Lato"/>
              </a:rPr>
              <a:t>Pimpinan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spc="-7" dirty="0">
                <a:latin typeface="Lato"/>
                <a:cs typeface="Lato"/>
              </a:rPr>
              <a:t>sekolah</a:t>
            </a:r>
            <a:r>
              <a:rPr sz="1467" spc="-8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menentukan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guru-guru</a:t>
            </a:r>
            <a:r>
              <a:rPr sz="1467" spc="-80" dirty="0">
                <a:latin typeface="Lato"/>
                <a:cs typeface="Lato"/>
              </a:rPr>
              <a:t> </a:t>
            </a:r>
            <a:r>
              <a:rPr sz="1467" spc="-7" dirty="0">
                <a:latin typeface="Lato"/>
                <a:cs typeface="Lato"/>
              </a:rPr>
              <a:t>yang</a:t>
            </a:r>
            <a:r>
              <a:rPr sz="1467" spc="-87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tergabung  </a:t>
            </a:r>
            <a:r>
              <a:rPr sz="1467" spc="7" dirty="0">
                <a:latin typeface="Lato"/>
                <a:cs typeface="Lato"/>
              </a:rPr>
              <a:t>dalam </a:t>
            </a:r>
            <a:r>
              <a:rPr sz="1467" spc="13" dirty="0">
                <a:latin typeface="Lato"/>
                <a:cs typeface="Lato"/>
              </a:rPr>
              <a:t>tim fasilitasi </a:t>
            </a:r>
            <a:r>
              <a:rPr sz="1467" spc="7" dirty="0">
                <a:latin typeface="Lato"/>
                <a:cs typeface="Lato"/>
              </a:rPr>
              <a:t>projek </a:t>
            </a:r>
            <a:r>
              <a:rPr sz="1467" spc="-7" dirty="0">
                <a:latin typeface="Lato"/>
                <a:cs typeface="Lato"/>
              </a:rPr>
              <a:t>yang </a:t>
            </a:r>
            <a:r>
              <a:rPr sz="1467" spc="7" dirty="0">
                <a:latin typeface="Lato"/>
                <a:cs typeface="Lato"/>
              </a:rPr>
              <a:t>berperan merencanakan  </a:t>
            </a:r>
            <a:r>
              <a:rPr sz="1467" dirty="0">
                <a:latin typeface="Lato"/>
                <a:cs typeface="Lato"/>
              </a:rPr>
              <a:t>projek, membuat modul projek, mengelola projek, dan  mendampingi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peserta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didik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dalam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Projek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Penguatan</a:t>
            </a:r>
            <a:r>
              <a:rPr sz="1467" spc="-120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Proﬁl  Pelajar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Pancasila.</a:t>
            </a:r>
            <a:endParaRPr sz="1467">
              <a:latin typeface="Lato"/>
              <a:cs typeface="La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22020" y="250999"/>
            <a:ext cx="5184139" cy="637540"/>
          </a:xfrm>
          <a:custGeom>
            <a:avLst/>
            <a:gdLst/>
            <a:ahLst/>
            <a:cxnLst/>
            <a:rect l="l" t="t" r="r" b="b"/>
            <a:pathLst>
              <a:path w="3888104" h="478155">
                <a:moveTo>
                  <a:pt x="3649192" y="477599"/>
                </a:moveTo>
                <a:lnTo>
                  <a:pt x="238799" y="477599"/>
                </a:lnTo>
                <a:lnTo>
                  <a:pt x="190676" y="472747"/>
                </a:lnTo>
                <a:lnTo>
                  <a:pt x="145852" y="458832"/>
                </a:lnTo>
                <a:lnTo>
                  <a:pt x="105289" y="436815"/>
                </a:lnTo>
                <a:lnTo>
                  <a:pt x="69946" y="407656"/>
                </a:lnTo>
                <a:lnTo>
                  <a:pt x="40786" y="372314"/>
                </a:lnTo>
                <a:lnTo>
                  <a:pt x="18767" y="331750"/>
                </a:lnTo>
                <a:lnTo>
                  <a:pt x="4851" y="286925"/>
                </a:lnTo>
                <a:lnTo>
                  <a:pt x="0" y="238799"/>
                </a:lnTo>
                <a:lnTo>
                  <a:pt x="4851" y="190673"/>
                </a:lnTo>
                <a:lnTo>
                  <a:pt x="18767" y="145848"/>
                </a:lnTo>
                <a:lnTo>
                  <a:pt x="40786" y="105284"/>
                </a:lnTo>
                <a:lnTo>
                  <a:pt x="69947" y="69942"/>
                </a:lnTo>
                <a:lnTo>
                  <a:pt x="105289" y="40783"/>
                </a:lnTo>
                <a:lnTo>
                  <a:pt x="145852" y="18766"/>
                </a:lnTo>
                <a:lnTo>
                  <a:pt x="190676" y="4851"/>
                </a:lnTo>
                <a:lnTo>
                  <a:pt x="238799" y="0"/>
                </a:lnTo>
                <a:lnTo>
                  <a:pt x="3649192" y="0"/>
                </a:lnTo>
                <a:lnTo>
                  <a:pt x="3695994" y="4630"/>
                </a:lnTo>
                <a:lnTo>
                  <a:pt x="3740573" y="18177"/>
                </a:lnTo>
                <a:lnTo>
                  <a:pt x="3781675" y="40120"/>
                </a:lnTo>
                <a:lnTo>
                  <a:pt x="3818042" y="69942"/>
                </a:lnTo>
                <a:lnTo>
                  <a:pt x="3847872" y="106313"/>
                </a:lnTo>
                <a:lnTo>
                  <a:pt x="3869817" y="147415"/>
                </a:lnTo>
                <a:lnTo>
                  <a:pt x="3883362" y="191995"/>
                </a:lnTo>
                <a:lnTo>
                  <a:pt x="3887992" y="238799"/>
                </a:lnTo>
                <a:lnTo>
                  <a:pt x="3883140" y="286925"/>
                </a:lnTo>
                <a:lnTo>
                  <a:pt x="3869224" y="331750"/>
                </a:lnTo>
                <a:lnTo>
                  <a:pt x="3847206" y="372314"/>
                </a:lnTo>
                <a:lnTo>
                  <a:pt x="3818045" y="407656"/>
                </a:lnTo>
                <a:lnTo>
                  <a:pt x="3782703" y="436815"/>
                </a:lnTo>
                <a:lnTo>
                  <a:pt x="3742139" y="458832"/>
                </a:lnTo>
                <a:lnTo>
                  <a:pt x="3697316" y="472747"/>
                </a:lnTo>
                <a:lnTo>
                  <a:pt x="3649192" y="477599"/>
                </a:lnTo>
                <a:close/>
              </a:path>
            </a:pathLst>
          </a:custGeom>
          <a:solidFill>
            <a:srgbClr val="6EA8D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12642" y="318205"/>
            <a:ext cx="4407641" cy="44798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800" dirty="0">
                <a:solidFill>
                  <a:srgbClr val="FFFFFF"/>
                </a:solidFill>
                <a:latin typeface="Lato"/>
                <a:cs typeface="Lato"/>
              </a:rPr>
              <a:t>PERENCANAAN</a:t>
            </a:r>
            <a:r>
              <a:rPr sz="280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800" spc="-7" dirty="0">
                <a:solidFill>
                  <a:srgbClr val="FFFFFF"/>
                </a:solidFill>
                <a:latin typeface="Lato"/>
                <a:cs typeface="Lato"/>
              </a:rPr>
              <a:t>PROJEK</a:t>
            </a:r>
            <a:endParaRPr sz="2800" dirty="0">
              <a:latin typeface="Lato"/>
              <a:cs typeface="La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42653" y="3307676"/>
            <a:ext cx="5074920" cy="348827"/>
          </a:xfrm>
          <a:custGeom>
            <a:avLst/>
            <a:gdLst/>
            <a:ahLst/>
            <a:cxnLst/>
            <a:rect l="l" t="t" r="r" b="b"/>
            <a:pathLst>
              <a:path w="3806190" h="261619">
                <a:moveTo>
                  <a:pt x="3805792" y="261286"/>
                </a:moveTo>
                <a:lnTo>
                  <a:pt x="0" y="261286"/>
                </a:lnTo>
                <a:lnTo>
                  <a:pt x="0" y="0"/>
                </a:lnTo>
                <a:lnTo>
                  <a:pt x="3805792" y="0"/>
                </a:lnTo>
                <a:lnTo>
                  <a:pt x="3805792" y="261286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6332143" y="3267844"/>
            <a:ext cx="5074920" cy="33348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75064">
              <a:spcBef>
                <a:spcPts val="840"/>
              </a:spcBef>
            </a:pP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Pemilihan tema</a:t>
            </a:r>
            <a:r>
              <a:rPr sz="1467" b="1" spc="-167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-7" dirty="0">
                <a:solidFill>
                  <a:srgbClr val="3D85C6"/>
                </a:solidFill>
                <a:latin typeface="Lato"/>
                <a:cs typeface="Lato"/>
              </a:rPr>
              <a:t>umum</a:t>
            </a:r>
            <a:endParaRPr sz="1467" dirty="0">
              <a:latin typeface="Lato"/>
              <a:cs typeface="La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5625" y="3621105"/>
            <a:ext cx="4584700" cy="11459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467" spc="7" dirty="0">
                <a:latin typeface="Lato"/>
                <a:cs typeface="Lato"/>
              </a:rPr>
              <a:t>Tim </a:t>
            </a:r>
            <a:r>
              <a:rPr sz="1467" spc="13" dirty="0">
                <a:latin typeface="Lato"/>
                <a:cs typeface="Lato"/>
              </a:rPr>
              <a:t>fasilitasi </a:t>
            </a:r>
            <a:r>
              <a:rPr sz="1467" spc="7" dirty="0">
                <a:latin typeface="Lato"/>
                <a:cs typeface="Lato"/>
              </a:rPr>
              <a:t>bersama </a:t>
            </a:r>
            <a:r>
              <a:rPr sz="1467" dirty="0">
                <a:latin typeface="Lato"/>
                <a:cs typeface="Lato"/>
              </a:rPr>
              <a:t>pimpinan </a:t>
            </a:r>
            <a:r>
              <a:rPr sz="1467" spc="-7" dirty="0">
                <a:latin typeface="Lato"/>
                <a:cs typeface="Lato"/>
              </a:rPr>
              <a:t>sekolah </a:t>
            </a:r>
            <a:r>
              <a:rPr sz="1467" spc="7" dirty="0">
                <a:latin typeface="Lato"/>
                <a:cs typeface="Lato"/>
              </a:rPr>
              <a:t>memilih </a:t>
            </a:r>
            <a:r>
              <a:rPr sz="1467" spc="-7" dirty="0">
                <a:latin typeface="Lato"/>
                <a:cs typeface="Lato"/>
              </a:rPr>
              <a:t>min. </a:t>
            </a:r>
            <a:r>
              <a:rPr sz="1467" dirty="0">
                <a:latin typeface="Lato"/>
                <a:cs typeface="Lato"/>
              </a:rPr>
              <a:t>2  </a:t>
            </a:r>
            <a:r>
              <a:rPr sz="1467" spc="7" dirty="0">
                <a:latin typeface="Lato"/>
                <a:cs typeface="Lato"/>
              </a:rPr>
              <a:t>tema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(Fase</a:t>
            </a:r>
            <a:r>
              <a:rPr sz="1467" spc="87" dirty="0">
                <a:latin typeface="Lato"/>
                <a:cs typeface="Lato"/>
              </a:rPr>
              <a:t> </a:t>
            </a:r>
            <a:r>
              <a:rPr sz="1467" spc="-13" dirty="0">
                <a:latin typeface="Lato"/>
                <a:cs typeface="Lato"/>
              </a:rPr>
              <a:t>A,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-13" dirty="0">
                <a:latin typeface="Lato"/>
                <a:cs typeface="Lato"/>
              </a:rPr>
              <a:t>B,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33" dirty="0">
                <a:latin typeface="Lato"/>
                <a:cs typeface="Lato"/>
              </a:rPr>
              <a:t>C)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dan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-7" dirty="0">
                <a:latin typeface="Lato"/>
                <a:cs typeface="Lato"/>
              </a:rPr>
              <a:t>min.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3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tema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(Fase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-40" dirty="0">
                <a:latin typeface="Lato"/>
                <a:cs typeface="Lato"/>
              </a:rPr>
              <a:t>D,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-13" dirty="0">
                <a:latin typeface="Lato"/>
                <a:cs typeface="Lato"/>
              </a:rPr>
              <a:t>E,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20" dirty="0">
                <a:latin typeface="Lato"/>
                <a:cs typeface="Lato"/>
              </a:rPr>
              <a:t>F)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20" dirty="0">
                <a:latin typeface="Lato"/>
                <a:cs typeface="Lato"/>
              </a:rPr>
              <a:t>dari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7  </a:t>
            </a:r>
            <a:r>
              <a:rPr sz="1467" spc="7" dirty="0">
                <a:latin typeface="Lato"/>
                <a:cs typeface="Lato"/>
              </a:rPr>
              <a:t>tema </a:t>
            </a:r>
            <a:r>
              <a:rPr sz="1467" spc="-7" dirty="0">
                <a:latin typeface="Lato"/>
                <a:cs typeface="Lato"/>
              </a:rPr>
              <a:t>yang </a:t>
            </a:r>
            <a:r>
              <a:rPr sz="1467" spc="7" dirty="0">
                <a:latin typeface="Lato"/>
                <a:cs typeface="Lato"/>
              </a:rPr>
              <a:t>ditetapkan </a:t>
            </a:r>
            <a:r>
              <a:rPr sz="1467" dirty="0">
                <a:latin typeface="Lato"/>
                <a:cs typeface="Lato"/>
              </a:rPr>
              <a:t>oleh Kemendikbud-Dikti </a:t>
            </a:r>
            <a:r>
              <a:rPr sz="1467" spc="7" dirty="0">
                <a:latin typeface="Lato"/>
                <a:cs typeface="Lato"/>
              </a:rPr>
              <a:t>untuk  </a:t>
            </a:r>
            <a:r>
              <a:rPr sz="1467" spc="13" dirty="0">
                <a:latin typeface="Lato"/>
                <a:cs typeface="Lato"/>
              </a:rPr>
              <a:t>dijalankan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dalam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satu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tahun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ajaran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berdasarkan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isu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-7" dirty="0">
                <a:latin typeface="Lato"/>
                <a:cs typeface="Lato"/>
              </a:rPr>
              <a:t>yang  </a:t>
            </a:r>
            <a:r>
              <a:rPr sz="1467" spc="7" dirty="0">
                <a:latin typeface="Lato"/>
                <a:cs typeface="Lato"/>
              </a:rPr>
              <a:t>relevan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di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lingkungan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peserta</a:t>
            </a:r>
            <a:r>
              <a:rPr sz="1467" spc="-93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didik</a:t>
            </a:r>
            <a:endParaRPr sz="1467">
              <a:latin typeface="Lato"/>
              <a:cs typeface="La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4187" y="4890182"/>
            <a:ext cx="5074920" cy="333489"/>
          </a:xfrm>
          <a:prstGeom prst="rect">
            <a:avLst/>
          </a:prstGeom>
          <a:solidFill>
            <a:srgbClr val="CFE1F2"/>
          </a:solidFill>
        </p:spPr>
        <p:txBody>
          <a:bodyPr vert="horz" wrap="square" lIns="0" tIns="106680" rIns="0" bIns="0" rtlCol="0">
            <a:spAutoFit/>
          </a:bodyPr>
          <a:lstStyle/>
          <a:p>
            <a:pPr marL="339505">
              <a:spcBef>
                <a:spcPts val="840"/>
              </a:spcBef>
            </a:pPr>
            <a:r>
              <a:rPr sz="1467" b="1" dirty="0">
                <a:solidFill>
                  <a:srgbClr val="3D85C6"/>
                </a:solidFill>
                <a:latin typeface="Lato"/>
                <a:cs typeface="Lato"/>
              </a:rPr>
              <a:t>Merancang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modul</a:t>
            </a:r>
            <a:r>
              <a:rPr sz="1467" b="1" spc="-160" dirty="0">
                <a:solidFill>
                  <a:srgbClr val="3D85C6"/>
                </a:solidFill>
                <a:latin typeface="Lato"/>
                <a:cs typeface="Lato"/>
              </a:rPr>
              <a:t> </a:t>
            </a:r>
            <a:r>
              <a:rPr sz="1467" b="1" spc="7" dirty="0">
                <a:solidFill>
                  <a:srgbClr val="3D85C6"/>
                </a:solidFill>
                <a:latin typeface="Lato"/>
                <a:cs typeface="Lato"/>
              </a:rPr>
              <a:t>projek</a:t>
            </a:r>
            <a:endParaRPr sz="1467" dirty="0">
              <a:latin typeface="Lato"/>
              <a:cs typeface="La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7154" y="5277170"/>
            <a:ext cx="4134273" cy="11459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467" spc="7" dirty="0">
                <a:latin typeface="Lato"/>
                <a:cs typeface="Lato"/>
              </a:rPr>
              <a:t>Tim</a:t>
            </a:r>
            <a:r>
              <a:rPr sz="1467" spc="-113" dirty="0">
                <a:latin typeface="Lato"/>
                <a:cs typeface="Lato"/>
              </a:rPr>
              <a:t> </a:t>
            </a:r>
            <a:r>
              <a:rPr sz="1467" spc="13" dirty="0">
                <a:latin typeface="Lato"/>
                <a:cs typeface="Lato"/>
              </a:rPr>
              <a:t>fasilitasi</a:t>
            </a:r>
            <a:r>
              <a:rPr sz="1467" spc="-107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bekerjasama</a:t>
            </a:r>
            <a:r>
              <a:rPr sz="1467" spc="-113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dalam</a:t>
            </a:r>
            <a:r>
              <a:rPr sz="1467" spc="-107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merancang</a:t>
            </a:r>
            <a:r>
              <a:rPr sz="1467" spc="-113" dirty="0">
                <a:latin typeface="Lato"/>
                <a:cs typeface="Lato"/>
              </a:rPr>
              <a:t> </a:t>
            </a:r>
            <a:r>
              <a:rPr sz="1467" dirty="0">
                <a:latin typeface="Lato"/>
                <a:cs typeface="Lato"/>
              </a:rPr>
              <a:t>modul  </a:t>
            </a:r>
            <a:r>
              <a:rPr sz="1467" spc="7" dirty="0">
                <a:latin typeface="Lato"/>
                <a:cs typeface="Lato"/>
              </a:rPr>
              <a:t>projek </a:t>
            </a:r>
            <a:r>
              <a:rPr sz="1467" dirty="0">
                <a:latin typeface="Lato"/>
                <a:cs typeface="Lato"/>
              </a:rPr>
              <a:t>dan </a:t>
            </a:r>
            <a:r>
              <a:rPr sz="1467" spc="7" dirty="0">
                <a:latin typeface="Lato"/>
                <a:cs typeface="Lato"/>
              </a:rPr>
              <a:t>berdiskusi dalam </a:t>
            </a:r>
            <a:r>
              <a:rPr sz="1467" dirty="0">
                <a:latin typeface="Lato"/>
                <a:cs typeface="Lato"/>
              </a:rPr>
              <a:t>menentukan elemen  dan </a:t>
            </a:r>
            <a:r>
              <a:rPr sz="1467" spc="-7" dirty="0">
                <a:latin typeface="Lato"/>
                <a:cs typeface="Lato"/>
              </a:rPr>
              <a:t>sub-elemen </a:t>
            </a:r>
            <a:r>
              <a:rPr sz="1467" spc="7" dirty="0">
                <a:latin typeface="Lato"/>
                <a:cs typeface="Lato"/>
              </a:rPr>
              <a:t>Proﬁl, </a:t>
            </a:r>
            <a:r>
              <a:rPr sz="1467" spc="20" dirty="0">
                <a:latin typeface="Lato"/>
                <a:cs typeface="Lato"/>
              </a:rPr>
              <a:t>alur </a:t>
            </a:r>
            <a:r>
              <a:rPr sz="1467" dirty="0">
                <a:latin typeface="Lato"/>
                <a:cs typeface="Lato"/>
              </a:rPr>
              <a:t>kegiatan projek, </a:t>
            </a:r>
            <a:r>
              <a:rPr sz="1467" spc="13" dirty="0">
                <a:latin typeface="Lato"/>
                <a:cs typeface="Lato"/>
              </a:rPr>
              <a:t>serta  </a:t>
            </a:r>
            <a:r>
              <a:rPr sz="1467" spc="7" dirty="0">
                <a:latin typeface="Lato"/>
                <a:cs typeface="Lato"/>
              </a:rPr>
              <a:t>tipe </a:t>
            </a:r>
            <a:r>
              <a:rPr sz="1467" dirty="0">
                <a:latin typeface="Lato"/>
                <a:cs typeface="Lato"/>
              </a:rPr>
              <a:t>asesmen </a:t>
            </a:r>
            <a:r>
              <a:rPr sz="1467" spc="-7" dirty="0">
                <a:latin typeface="Lato"/>
                <a:cs typeface="Lato"/>
              </a:rPr>
              <a:t>yang </a:t>
            </a:r>
            <a:r>
              <a:rPr sz="1467" dirty="0">
                <a:latin typeface="Lato"/>
                <a:cs typeface="Lato"/>
              </a:rPr>
              <a:t>sesuai </a:t>
            </a:r>
            <a:r>
              <a:rPr sz="1467" spc="-7" dirty="0">
                <a:latin typeface="Lato"/>
                <a:cs typeface="Lato"/>
              </a:rPr>
              <a:t>dengan </a:t>
            </a:r>
            <a:r>
              <a:rPr sz="1467" spc="7" dirty="0">
                <a:latin typeface="Lato"/>
                <a:cs typeface="Lato"/>
              </a:rPr>
              <a:t>tujuan </a:t>
            </a:r>
            <a:r>
              <a:rPr sz="1467" dirty="0">
                <a:latin typeface="Lato"/>
                <a:cs typeface="Lato"/>
              </a:rPr>
              <a:t>dan  kegiatan</a:t>
            </a:r>
            <a:r>
              <a:rPr sz="1467" spc="-100" dirty="0">
                <a:latin typeface="Lato"/>
                <a:cs typeface="Lato"/>
              </a:rPr>
              <a:t> </a:t>
            </a:r>
            <a:r>
              <a:rPr sz="1467" spc="7" dirty="0">
                <a:latin typeface="Lato"/>
                <a:cs typeface="Lato"/>
              </a:rPr>
              <a:t>projek</a:t>
            </a:r>
            <a:endParaRPr sz="1467">
              <a:latin typeface="Lato"/>
              <a:cs typeface="La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82388" y="0"/>
            <a:ext cx="627379" cy="4932680"/>
            <a:chOff x="4336791" y="0"/>
            <a:chExt cx="470534" cy="3699510"/>
          </a:xfrm>
        </p:grpSpPr>
        <p:sp>
          <p:nvSpPr>
            <p:cNvPr id="23" name="object 23"/>
            <p:cNvSpPr/>
            <p:nvPr/>
          </p:nvSpPr>
          <p:spPr>
            <a:xfrm>
              <a:off x="4548365" y="0"/>
              <a:ext cx="19050" cy="3699510"/>
            </a:xfrm>
            <a:custGeom>
              <a:avLst/>
              <a:gdLst/>
              <a:ahLst/>
              <a:cxnLst/>
              <a:rect l="l" t="t" r="r" b="b"/>
              <a:pathLst>
                <a:path w="19050" h="3699510">
                  <a:moveTo>
                    <a:pt x="19049" y="3699067"/>
                  </a:moveTo>
                  <a:lnTo>
                    <a:pt x="0" y="3699067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3699067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5841" y="112378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49" y="432299"/>
                  </a:move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40"/>
                  </a:lnTo>
                  <a:lnTo>
                    <a:pt x="21969" y="311207"/>
                  </a:lnTo>
                  <a:lnTo>
                    <a:pt x="5708" y="265711"/>
                  </a:lnTo>
                  <a:lnTo>
                    <a:pt x="0" y="216149"/>
                  </a:ln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0"/>
                  </a:lnTo>
                  <a:lnTo>
                    <a:pt x="415846" y="133433"/>
                  </a:lnTo>
                  <a:lnTo>
                    <a:pt x="428107" y="173784"/>
                  </a:lnTo>
                  <a:lnTo>
                    <a:pt x="432299" y="216149"/>
                  </a:lnTo>
                  <a:lnTo>
                    <a:pt x="426590" y="265711"/>
                  </a:lnTo>
                  <a:lnTo>
                    <a:pt x="410329" y="311207"/>
                  </a:lnTo>
                  <a:lnTo>
                    <a:pt x="384813" y="351340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355841" y="112378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0" y="216149"/>
                  </a:move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0"/>
                  </a:lnTo>
                  <a:lnTo>
                    <a:pt x="415846" y="133433"/>
                  </a:lnTo>
                  <a:lnTo>
                    <a:pt x="428107" y="173784"/>
                  </a:lnTo>
                  <a:lnTo>
                    <a:pt x="432299" y="216149"/>
                  </a:lnTo>
                  <a:lnTo>
                    <a:pt x="426590" y="265711"/>
                  </a:lnTo>
                  <a:lnTo>
                    <a:pt x="410329" y="311207"/>
                  </a:lnTo>
                  <a:lnTo>
                    <a:pt x="384813" y="351340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40"/>
                  </a:lnTo>
                  <a:lnTo>
                    <a:pt x="21969" y="311207"/>
                  </a:lnTo>
                  <a:lnTo>
                    <a:pt x="5708" y="265711"/>
                  </a:lnTo>
                  <a:lnTo>
                    <a:pt x="0" y="216149"/>
                  </a:lnTo>
                  <a:close/>
                </a:path>
              </a:pathLst>
            </a:custGeom>
            <a:ln w="38099">
              <a:solidFill>
                <a:srgbClr val="6EA8D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09163" y="1620457"/>
            <a:ext cx="17441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227" dirty="0">
                <a:solidFill>
                  <a:srgbClr val="6EA8DB"/>
                </a:solidFill>
                <a:latin typeface="Verdana"/>
                <a:cs typeface="Verdana"/>
              </a:rPr>
              <a:t>2</a:t>
            </a:r>
            <a:endParaRPr sz="1867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82388" y="2330412"/>
            <a:ext cx="627379" cy="627379"/>
            <a:chOff x="4336791" y="1747809"/>
            <a:chExt cx="470534" cy="470534"/>
          </a:xfrm>
        </p:grpSpPr>
        <p:sp>
          <p:nvSpPr>
            <p:cNvPr id="28" name="object 28"/>
            <p:cNvSpPr/>
            <p:nvPr/>
          </p:nvSpPr>
          <p:spPr>
            <a:xfrm>
              <a:off x="4355841" y="1766859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149" y="432299"/>
                  </a:move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40"/>
                  </a:lnTo>
                  <a:lnTo>
                    <a:pt x="21969" y="311207"/>
                  </a:lnTo>
                  <a:lnTo>
                    <a:pt x="5708" y="265711"/>
                  </a:lnTo>
                  <a:lnTo>
                    <a:pt x="0" y="216149"/>
                  </a:lnTo>
                  <a:lnTo>
                    <a:pt x="5708" y="166588"/>
                  </a:lnTo>
                  <a:lnTo>
                    <a:pt x="21969" y="121091"/>
                  </a:lnTo>
                  <a:lnTo>
                    <a:pt x="47486" y="80958"/>
                  </a:lnTo>
                  <a:lnTo>
                    <a:pt x="80959" y="47485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0"/>
                  </a:lnTo>
                  <a:lnTo>
                    <a:pt x="415846" y="133432"/>
                  </a:lnTo>
                  <a:lnTo>
                    <a:pt x="428107" y="173783"/>
                  </a:lnTo>
                  <a:lnTo>
                    <a:pt x="432299" y="216149"/>
                  </a:lnTo>
                  <a:lnTo>
                    <a:pt x="426590" y="265711"/>
                  </a:lnTo>
                  <a:lnTo>
                    <a:pt x="410329" y="311207"/>
                  </a:lnTo>
                  <a:lnTo>
                    <a:pt x="384813" y="351340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355841" y="1766859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0" y="216149"/>
                  </a:moveTo>
                  <a:lnTo>
                    <a:pt x="5708" y="166588"/>
                  </a:lnTo>
                  <a:lnTo>
                    <a:pt x="21969" y="121091"/>
                  </a:lnTo>
                  <a:lnTo>
                    <a:pt x="47486" y="80958"/>
                  </a:lnTo>
                  <a:lnTo>
                    <a:pt x="80959" y="47485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0"/>
                  </a:lnTo>
                  <a:lnTo>
                    <a:pt x="415846" y="133432"/>
                  </a:lnTo>
                  <a:lnTo>
                    <a:pt x="428107" y="173783"/>
                  </a:lnTo>
                  <a:lnTo>
                    <a:pt x="432299" y="216149"/>
                  </a:lnTo>
                  <a:lnTo>
                    <a:pt x="426590" y="265711"/>
                  </a:lnTo>
                  <a:lnTo>
                    <a:pt x="410329" y="311207"/>
                  </a:lnTo>
                  <a:lnTo>
                    <a:pt x="384813" y="351340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40"/>
                  </a:lnTo>
                  <a:lnTo>
                    <a:pt x="21969" y="311207"/>
                  </a:lnTo>
                  <a:lnTo>
                    <a:pt x="5708" y="265711"/>
                  </a:lnTo>
                  <a:lnTo>
                    <a:pt x="0" y="216149"/>
                  </a:lnTo>
                  <a:close/>
                </a:path>
              </a:pathLst>
            </a:custGeom>
            <a:ln w="38099">
              <a:solidFill>
                <a:srgbClr val="6EA8D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08926" y="2477895"/>
            <a:ext cx="17441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227" dirty="0">
                <a:solidFill>
                  <a:srgbClr val="6EA8DB"/>
                </a:solidFill>
                <a:latin typeface="Verdana"/>
                <a:cs typeface="Verdana"/>
              </a:rPr>
              <a:t>3</a:t>
            </a:r>
            <a:endParaRPr sz="1867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782388" y="3187893"/>
            <a:ext cx="627379" cy="627379"/>
            <a:chOff x="4336791" y="2390920"/>
            <a:chExt cx="470534" cy="470534"/>
          </a:xfrm>
        </p:grpSpPr>
        <p:sp>
          <p:nvSpPr>
            <p:cNvPr id="32" name="object 32"/>
            <p:cNvSpPr/>
            <p:nvPr/>
          </p:nvSpPr>
          <p:spPr>
            <a:xfrm>
              <a:off x="4355841" y="2409970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149" y="432299"/>
                  </a:move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39"/>
                  </a:lnTo>
                  <a:lnTo>
                    <a:pt x="21969" y="311206"/>
                  </a:lnTo>
                  <a:lnTo>
                    <a:pt x="5708" y="265710"/>
                  </a:lnTo>
                  <a:lnTo>
                    <a:pt x="0" y="216149"/>
                  </a:ln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2"/>
                  </a:lnTo>
                  <a:lnTo>
                    <a:pt x="415846" y="133435"/>
                  </a:lnTo>
                  <a:lnTo>
                    <a:pt x="428107" y="173785"/>
                  </a:lnTo>
                  <a:lnTo>
                    <a:pt x="432299" y="216149"/>
                  </a:lnTo>
                  <a:lnTo>
                    <a:pt x="426590" y="265710"/>
                  </a:lnTo>
                  <a:lnTo>
                    <a:pt x="410329" y="311206"/>
                  </a:lnTo>
                  <a:lnTo>
                    <a:pt x="384813" y="351339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355841" y="2409970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0" y="216149"/>
                  </a:move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2"/>
                  </a:lnTo>
                  <a:lnTo>
                    <a:pt x="415846" y="133435"/>
                  </a:lnTo>
                  <a:lnTo>
                    <a:pt x="428107" y="173785"/>
                  </a:lnTo>
                  <a:lnTo>
                    <a:pt x="432299" y="216149"/>
                  </a:lnTo>
                  <a:lnTo>
                    <a:pt x="426590" y="265710"/>
                  </a:lnTo>
                  <a:lnTo>
                    <a:pt x="410329" y="311206"/>
                  </a:lnTo>
                  <a:lnTo>
                    <a:pt x="384813" y="351339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39"/>
                  </a:lnTo>
                  <a:lnTo>
                    <a:pt x="21969" y="311206"/>
                  </a:lnTo>
                  <a:lnTo>
                    <a:pt x="5708" y="265710"/>
                  </a:lnTo>
                  <a:lnTo>
                    <a:pt x="0" y="216149"/>
                  </a:lnTo>
                  <a:close/>
                </a:path>
              </a:pathLst>
            </a:custGeom>
            <a:ln w="38099">
              <a:solidFill>
                <a:srgbClr val="6EA8D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989570" y="3335373"/>
            <a:ext cx="1972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47" dirty="0">
                <a:solidFill>
                  <a:srgbClr val="6EA8DB"/>
                </a:solidFill>
                <a:latin typeface="Verdana"/>
                <a:cs typeface="Verdana"/>
              </a:rPr>
              <a:t>4</a:t>
            </a:r>
            <a:endParaRPr sz="1867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782388" y="4006091"/>
            <a:ext cx="627379" cy="627379"/>
            <a:chOff x="4336791" y="3004568"/>
            <a:chExt cx="470534" cy="470534"/>
          </a:xfrm>
        </p:grpSpPr>
        <p:sp>
          <p:nvSpPr>
            <p:cNvPr id="36" name="object 36"/>
            <p:cNvSpPr/>
            <p:nvPr/>
          </p:nvSpPr>
          <p:spPr>
            <a:xfrm>
              <a:off x="4355841" y="3023619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149" y="432299"/>
                  </a:moveTo>
                  <a:lnTo>
                    <a:pt x="166588" y="426591"/>
                  </a:lnTo>
                  <a:lnTo>
                    <a:pt x="121093" y="410333"/>
                  </a:lnTo>
                  <a:lnTo>
                    <a:pt x="80959" y="384820"/>
                  </a:lnTo>
                  <a:lnTo>
                    <a:pt x="47486" y="351350"/>
                  </a:lnTo>
                  <a:lnTo>
                    <a:pt x="21969" y="311217"/>
                  </a:lnTo>
                  <a:lnTo>
                    <a:pt x="5708" y="265718"/>
                  </a:lnTo>
                  <a:lnTo>
                    <a:pt x="0" y="216149"/>
                  </a:ln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2"/>
                  </a:lnTo>
                  <a:lnTo>
                    <a:pt x="298865" y="16456"/>
                  </a:lnTo>
                  <a:lnTo>
                    <a:pt x="336070" y="36323"/>
                  </a:lnTo>
                  <a:lnTo>
                    <a:pt x="368999" y="63324"/>
                  </a:lnTo>
                  <a:lnTo>
                    <a:pt x="395986" y="96238"/>
                  </a:lnTo>
                  <a:lnTo>
                    <a:pt x="415846" y="133437"/>
                  </a:lnTo>
                  <a:lnTo>
                    <a:pt x="428107" y="173785"/>
                  </a:lnTo>
                  <a:lnTo>
                    <a:pt x="432299" y="216149"/>
                  </a:lnTo>
                  <a:lnTo>
                    <a:pt x="426590" y="265718"/>
                  </a:lnTo>
                  <a:lnTo>
                    <a:pt x="410329" y="311217"/>
                  </a:lnTo>
                  <a:lnTo>
                    <a:pt x="384813" y="351350"/>
                  </a:lnTo>
                  <a:lnTo>
                    <a:pt x="351339" y="384820"/>
                  </a:lnTo>
                  <a:lnTo>
                    <a:pt x="311206" y="410333"/>
                  </a:lnTo>
                  <a:lnTo>
                    <a:pt x="265710" y="426591"/>
                  </a:lnTo>
                  <a:lnTo>
                    <a:pt x="216149" y="432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355841" y="302361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0" y="216149"/>
                  </a:move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2"/>
                  </a:lnTo>
                  <a:lnTo>
                    <a:pt x="298865" y="16456"/>
                  </a:lnTo>
                  <a:lnTo>
                    <a:pt x="336070" y="36323"/>
                  </a:lnTo>
                  <a:lnTo>
                    <a:pt x="368999" y="63324"/>
                  </a:lnTo>
                  <a:lnTo>
                    <a:pt x="395986" y="96238"/>
                  </a:lnTo>
                  <a:lnTo>
                    <a:pt x="415846" y="133437"/>
                  </a:lnTo>
                  <a:lnTo>
                    <a:pt x="428107" y="173785"/>
                  </a:lnTo>
                  <a:lnTo>
                    <a:pt x="432299" y="216149"/>
                  </a:lnTo>
                  <a:lnTo>
                    <a:pt x="426590" y="265718"/>
                  </a:lnTo>
                  <a:lnTo>
                    <a:pt x="410329" y="311217"/>
                  </a:lnTo>
                  <a:lnTo>
                    <a:pt x="384813" y="351350"/>
                  </a:lnTo>
                  <a:lnTo>
                    <a:pt x="351339" y="384820"/>
                  </a:lnTo>
                  <a:lnTo>
                    <a:pt x="311206" y="410333"/>
                  </a:lnTo>
                  <a:lnTo>
                    <a:pt x="265710" y="426591"/>
                  </a:lnTo>
                  <a:lnTo>
                    <a:pt x="216149" y="432299"/>
                  </a:lnTo>
                  <a:lnTo>
                    <a:pt x="166588" y="426591"/>
                  </a:lnTo>
                  <a:lnTo>
                    <a:pt x="121093" y="410333"/>
                  </a:lnTo>
                  <a:lnTo>
                    <a:pt x="80959" y="384820"/>
                  </a:lnTo>
                  <a:lnTo>
                    <a:pt x="47486" y="351350"/>
                  </a:lnTo>
                  <a:lnTo>
                    <a:pt x="21969" y="311217"/>
                  </a:lnTo>
                  <a:lnTo>
                    <a:pt x="5708" y="265718"/>
                  </a:lnTo>
                  <a:lnTo>
                    <a:pt x="0" y="216149"/>
                  </a:lnTo>
                  <a:close/>
                </a:path>
              </a:pathLst>
            </a:custGeom>
            <a:ln w="38099">
              <a:solidFill>
                <a:srgbClr val="6EA8D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989570" y="4153594"/>
            <a:ext cx="17526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220" dirty="0">
                <a:solidFill>
                  <a:srgbClr val="6EA8DB"/>
                </a:solidFill>
                <a:latin typeface="Verdana"/>
                <a:cs typeface="Verdana"/>
              </a:rPr>
              <a:t>5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07997" y="5821222"/>
            <a:ext cx="5184139" cy="637540"/>
          </a:xfrm>
          <a:custGeom>
            <a:avLst/>
            <a:gdLst/>
            <a:ahLst/>
            <a:cxnLst/>
            <a:rect l="l" t="t" r="r" b="b"/>
            <a:pathLst>
              <a:path w="3888104" h="478154">
                <a:moveTo>
                  <a:pt x="3649192" y="477599"/>
                </a:moveTo>
                <a:lnTo>
                  <a:pt x="238799" y="477599"/>
                </a:lnTo>
                <a:lnTo>
                  <a:pt x="190673" y="472748"/>
                </a:lnTo>
                <a:lnTo>
                  <a:pt x="145848" y="458835"/>
                </a:lnTo>
                <a:lnTo>
                  <a:pt x="105284" y="436819"/>
                </a:lnTo>
                <a:lnTo>
                  <a:pt x="69942" y="407661"/>
                </a:lnTo>
                <a:lnTo>
                  <a:pt x="40783" y="372320"/>
                </a:lnTo>
                <a:lnTo>
                  <a:pt x="18766" y="331757"/>
                </a:lnTo>
                <a:lnTo>
                  <a:pt x="4851" y="286930"/>
                </a:lnTo>
                <a:lnTo>
                  <a:pt x="0" y="238799"/>
                </a:lnTo>
                <a:lnTo>
                  <a:pt x="4851" y="190676"/>
                </a:lnTo>
                <a:lnTo>
                  <a:pt x="18766" y="145852"/>
                </a:lnTo>
                <a:lnTo>
                  <a:pt x="40783" y="105289"/>
                </a:lnTo>
                <a:lnTo>
                  <a:pt x="69942" y="69946"/>
                </a:lnTo>
                <a:lnTo>
                  <a:pt x="105284" y="40786"/>
                </a:lnTo>
                <a:lnTo>
                  <a:pt x="145848" y="18767"/>
                </a:lnTo>
                <a:lnTo>
                  <a:pt x="190673" y="4851"/>
                </a:lnTo>
                <a:lnTo>
                  <a:pt x="238799" y="0"/>
                </a:lnTo>
                <a:lnTo>
                  <a:pt x="3649192" y="0"/>
                </a:lnTo>
                <a:lnTo>
                  <a:pt x="3695994" y="4633"/>
                </a:lnTo>
                <a:lnTo>
                  <a:pt x="3740573" y="18184"/>
                </a:lnTo>
                <a:lnTo>
                  <a:pt x="3781675" y="40130"/>
                </a:lnTo>
                <a:lnTo>
                  <a:pt x="3818042" y="69949"/>
                </a:lnTo>
                <a:lnTo>
                  <a:pt x="3847872" y="106316"/>
                </a:lnTo>
                <a:lnTo>
                  <a:pt x="3869817" y="147418"/>
                </a:lnTo>
                <a:lnTo>
                  <a:pt x="3883362" y="191998"/>
                </a:lnTo>
                <a:lnTo>
                  <a:pt x="3887992" y="238799"/>
                </a:lnTo>
                <a:lnTo>
                  <a:pt x="3883140" y="286930"/>
                </a:lnTo>
                <a:lnTo>
                  <a:pt x="3869224" y="331757"/>
                </a:lnTo>
                <a:lnTo>
                  <a:pt x="3847206" y="372320"/>
                </a:lnTo>
                <a:lnTo>
                  <a:pt x="3818045" y="407661"/>
                </a:lnTo>
                <a:lnTo>
                  <a:pt x="3782703" y="436819"/>
                </a:lnTo>
                <a:lnTo>
                  <a:pt x="3742139" y="458835"/>
                </a:lnTo>
                <a:lnTo>
                  <a:pt x="3697316" y="472748"/>
                </a:lnTo>
                <a:lnTo>
                  <a:pt x="3649192" y="477599"/>
                </a:lnTo>
                <a:close/>
              </a:path>
            </a:pathLst>
          </a:custGeom>
          <a:solidFill>
            <a:srgbClr val="6EA8D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1245859" y="5873275"/>
            <a:ext cx="4754283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r">
              <a:lnSpc>
                <a:spcPts val="1907"/>
              </a:lnSpc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Lato"/>
                <a:cs typeface="Lato"/>
              </a:rPr>
              <a:t>Perencanaan</a:t>
            </a:r>
            <a:r>
              <a:rPr sz="1600" b="1" spc="-73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Lato"/>
                <a:cs typeface="Lato"/>
              </a:rPr>
              <a:t>ini</a:t>
            </a:r>
            <a:r>
              <a:rPr sz="1600" b="1" spc="-67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b="1" spc="7" dirty="0">
                <a:solidFill>
                  <a:srgbClr val="FFFFFF"/>
                </a:solidFill>
                <a:latin typeface="Lato"/>
                <a:cs typeface="Lato"/>
              </a:rPr>
              <a:t>bisa</a:t>
            </a:r>
            <a:r>
              <a:rPr sz="1600" b="1" spc="-67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b="1" spc="7" dirty="0">
                <a:solidFill>
                  <a:srgbClr val="FFFFFF"/>
                </a:solidFill>
                <a:latin typeface="Lato"/>
                <a:cs typeface="Lato"/>
              </a:rPr>
              <a:t>dimodiﬁkasi</a:t>
            </a:r>
            <a:r>
              <a:rPr sz="1600" b="1" spc="-67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b="1" spc="7" dirty="0">
                <a:solidFill>
                  <a:srgbClr val="FFFFFF"/>
                </a:solidFill>
                <a:latin typeface="Lato"/>
                <a:cs typeface="Lato"/>
              </a:rPr>
              <a:t>sesuai</a:t>
            </a:r>
            <a:r>
              <a:rPr sz="1600" b="1" spc="-67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ato"/>
                <a:cs typeface="Lato"/>
              </a:rPr>
              <a:t>dengan</a:t>
            </a:r>
            <a:endParaRPr sz="1600" dirty="0">
              <a:latin typeface="Lato"/>
              <a:cs typeface="Lato"/>
            </a:endParaRPr>
          </a:p>
          <a:p>
            <a:pPr marR="6773" algn="r">
              <a:lnSpc>
                <a:spcPts val="1907"/>
              </a:lnSpc>
            </a:pPr>
            <a:r>
              <a:rPr sz="1600" b="1" dirty="0">
                <a:solidFill>
                  <a:srgbClr val="FFFFFF"/>
                </a:solidFill>
                <a:latin typeface="Lato"/>
                <a:cs typeface="Lato"/>
              </a:rPr>
              <a:t>kebutuhan </a:t>
            </a:r>
            <a:r>
              <a:rPr sz="1600" b="1" spc="7" dirty="0">
                <a:solidFill>
                  <a:srgbClr val="FFFFFF"/>
                </a:solidFill>
                <a:latin typeface="Lato"/>
                <a:cs typeface="Lato"/>
              </a:rPr>
              <a:t>dan</a:t>
            </a:r>
            <a:r>
              <a:rPr sz="1600" b="1" spc="-247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600" b="1" spc="-7" dirty="0">
                <a:solidFill>
                  <a:srgbClr val="FFFFFF"/>
                </a:solidFill>
                <a:latin typeface="Lato"/>
                <a:cs typeface="Lato"/>
              </a:rPr>
              <a:t>kondisi</a:t>
            </a:r>
            <a:endParaRPr sz="1600" dirty="0">
              <a:latin typeface="Lato"/>
              <a:cs typeface="La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782388" y="4824356"/>
            <a:ext cx="627379" cy="627379"/>
            <a:chOff x="4336791" y="3618267"/>
            <a:chExt cx="470534" cy="470534"/>
          </a:xfrm>
        </p:grpSpPr>
        <p:sp>
          <p:nvSpPr>
            <p:cNvPr id="42" name="object 42"/>
            <p:cNvSpPr/>
            <p:nvPr/>
          </p:nvSpPr>
          <p:spPr>
            <a:xfrm>
              <a:off x="4355841" y="3637317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149" y="432299"/>
                  </a:moveTo>
                  <a:lnTo>
                    <a:pt x="166588" y="426590"/>
                  </a:lnTo>
                  <a:lnTo>
                    <a:pt x="121093" y="410328"/>
                  </a:lnTo>
                  <a:lnTo>
                    <a:pt x="80959" y="384811"/>
                  </a:lnTo>
                  <a:lnTo>
                    <a:pt x="47486" y="351334"/>
                  </a:lnTo>
                  <a:lnTo>
                    <a:pt x="21969" y="311196"/>
                  </a:lnTo>
                  <a:lnTo>
                    <a:pt x="5708" y="265694"/>
                  </a:lnTo>
                  <a:lnTo>
                    <a:pt x="0" y="216124"/>
                  </a:lnTo>
                  <a:lnTo>
                    <a:pt x="5708" y="166565"/>
                  </a:lnTo>
                  <a:lnTo>
                    <a:pt x="21969" y="121073"/>
                  </a:lnTo>
                  <a:lnTo>
                    <a:pt x="47486" y="80944"/>
                  </a:lnTo>
                  <a:lnTo>
                    <a:pt x="80959" y="47476"/>
                  </a:lnTo>
                  <a:lnTo>
                    <a:pt x="121093" y="21964"/>
                  </a:lnTo>
                  <a:lnTo>
                    <a:pt x="166588" y="5707"/>
                  </a:lnTo>
                  <a:lnTo>
                    <a:pt x="216149" y="0"/>
                  </a:lnTo>
                  <a:lnTo>
                    <a:pt x="258513" y="4188"/>
                  </a:lnTo>
                  <a:lnTo>
                    <a:pt x="298865" y="16443"/>
                  </a:lnTo>
                  <a:lnTo>
                    <a:pt x="336070" y="36302"/>
                  </a:lnTo>
                  <a:lnTo>
                    <a:pt x="368999" y="63299"/>
                  </a:lnTo>
                  <a:lnTo>
                    <a:pt x="395986" y="96213"/>
                  </a:lnTo>
                  <a:lnTo>
                    <a:pt x="415846" y="133412"/>
                  </a:lnTo>
                  <a:lnTo>
                    <a:pt x="428107" y="173760"/>
                  </a:lnTo>
                  <a:lnTo>
                    <a:pt x="432299" y="216124"/>
                  </a:lnTo>
                  <a:lnTo>
                    <a:pt x="426590" y="265694"/>
                  </a:lnTo>
                  <a:lnTo>
                    <a:pt x="410329" y="311196"/>
                  </a:lnTo>
                  <a:lnTo>
                    <a:pt x="384813" y="351334"/>
                  </a:lnTo>
                  <a:lnTo>
                    <a:pt x="351339" y="384811"/>
                  </a:lnTo>
                  <a:lnTo>
                    <a:pt x="311206" y="410328"/>
                  </a:lnTo>
                  <a:lnTo>
                    <a:pt x="265710" y="426590"/>
                  </a:lnTo>
                  <a:lnTo>
                    <a:pt x="216149" y="432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355841" y="3637317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0" y="216124"/>
                  </a:moveTo>
                  <a:lnTo>
                    <a:pt x="5708" y="166565"/>
                  </a:lnTo>
                  <a:lnTo>
                    <a:pt x="21969" y="121073"/>
                  </a:lnTo>
                  <a:lnTo>
                    <a:pt x="47486" y="80944"/>
                  </a:lnTo>
                  <a:lnTo>
                    <a:pt x="80959" y="47476"/>
                  </a:lnTo>
                  <a:lnTo>
                    <a:pt x="121093" y="21964"/>
                  </a:lnTo>
                  <a:lnTo>
                    <a:pt x="166588" y="5707"/>
                  </a:lnTo>
                  <a:lnTo>
                    <a:pt x="216149" y="0"/>
                  </a:lnTo>
                  <a:lnTo>
                    <a:pt x="258513" y="4188"/>
                  </a:lnTo>
                  <a:lnTo>
                    <a:pt x="298865" y="16443"/>
                  </a:lnTo>
                  <a:lnTo>
                    <a:pt x="336070" y="36302"/>
                  </a:lnTo>
                  <a:lnTo>
                    <a:pt x="368999" y="63299"/>
                  </a:lnTo>
                  <a:lnTo>
                    <a:pt x="395986" y="96213"/>
                  </a:lnTo>
                  <a:lnTo>
                    <a:pt x="415846" y="133412"/>
                  </a:lnTo>
                  <a:lnTo>
                    <a:pt x="428107" y="173760"/>
                  </a:lnTo>
                  <a:lnTo>
                    <a:pt x="432299" y="216124"/>
                  </a:lnTo>
                  <a:lnTo>
                    <a:pt x="426590" y="265694"/>
                  </a:lnTo>
                  <a:lnTo>
                    <a:pt x="410329" y="311196"/>
                  </a:lnTo>
                  <a:lnTo>
                    <a:pt x="384813" y="351334"/>
                  </a:lnTo>
                  <a:lnTo>
                    <a:pt x="351339" y="384811"/>
                  </a:lnTo>
                  <a:lnTo>
                    <a:pt x="311206" y="410328"/>
                  </a:lnTo>
                  <a:lnTo>
                    <a:pt x="265710" y="426590"/>
                  </a:lnTo>
                  <a:lnTo>
                    <a:pt x="216149" y="432299"/>
                  </a:lnTo>
                  <a:lnTo>
                    <a:pt x="166588" y="426590"/>
                  </a:lnTo>
                  <a:lnTo>
                    <a:pt x="121093" y="410328"/>
                  </a:lnTo>
                  <a:lnTo>
                    <a:pt x="80959" y="384811"/>
                  </a:lnTo>
                  <a:lnTo>
                    <a:pt x="47486" y="351334"/>
                  </a:lnTo>
                  <a:lnTo>
                    <a:pt x="21969" y="311196"/>
                  </a:lnTo>
                  <a:lnTo>
                    <a:pt x="5708" y="265694"/>
                  </a:lnTo>
                  <a:lnTo>
                    <a:pt x="0" y="216124"/>
                  </a:lnTo>
                  <a:close/>
                </a:path>
              </a:pathLst>
            </a:custGeom>
            <a:ln w="38099">
              <a:solidFill>
                <a:srgbClr val="6EA8D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989570" y="4971827"/>
            <a:ext cx="1854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140" dirty="0">
                <a:solidFill>
                  <a:srgbClr val="6EA8DB"/>
                </a:solidFill>
                <a:latin typeface="Verdana"/>
                <a:cs typeface="Verdana"/>
              </a:rPr>
              <a:t>6</a:t>
            </a:r>
            <a:endParaRPr sz="1867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82388" y="690261"/>
            <a:ext cx="627379" cy="627379"/>
            <a:chOff x="4336791" y="517696"/>
            <a:chExt cx="470534" cy="470534"/>
          </a:xfrm>
        </p:grpSpPr>
        <p:sp>
          <p:nvSpPr>
            <p:cNvPr id="46" name="object 46"/>
            <p:cNvSpPr/>
            <p:nvPr/>
          </p:nvSpPr>
          <p:spPr>
            <a:xfrm>
              <a:off x="4355841" y="536746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49" y="432299"/>
                  </a:move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40"/>
                  </a:lnTo>
                  <a:lnTo>
                    <a:pt x="21969" y="311207"/>
                  </a:lnTo>
                  <a:lnTo>
                    <a:pt x="5708" y="265711"/>
                  </a:lnTo>
                  <a:lnTo>
                    <a:pt x="0" y="216149"/>
                  </a:ln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0"/>
                  </a:lnTo>
                  <a:lnTo>
                    <a:pt x="415846" y="133433"/>
                  </a:lnTo>
                  <a:lnTo>
                    <a:pt x="428107" y="173784"/>
                  </a:lnTo>
                  <a:lnTo>
                    <a:pt x="432299" y="216149"/>
                  </a:lnTo>
                  <a:lnTo>
                    <a:pt x="426590" y="265711"/>
                  </a:lnTo>
                  <a:lnTo>
                    <a:pt x="410329" y="311207"/>
                  </a:lnTo>
                  <a:lnTo>
                    <a:pt x="384813" y="351340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355841" y="536746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0" y="216149"/>
                  </a:moveTo>
                  <a:lnTo>
                    <a:pt x="5708" y="166588"/>
                  </a:lnTo>
                  <a:lnTo>
                    <a:pt x="21969" y="121093"/>
                  </a:lnTo>
                  <a:lnTo>
                    <a:pt x="47486" y="80959"/>
                  </a:lnTo>
                  <a:lnTo>
                    <a:pt x="80959" y="47486"/>
                  </a:lnTo>
                  <a:lnTo>
                    <a:pt x="121093" y="21969"/>
                  </a:lnTo>
                  <a:lnTo>
                    <a:pt x="166588" y="5708"/>
                  </a:lnTo>
                  <a:lnTo>
                    <a:pt x="216149" y="0"/>
                  </a:lnTo>
                  <a:lnTo>
                    <a:pt x="258513" y="4191"/>
                  </a:lnTo>
                  <a:lnTo>
                    <a:pt x="298865" y="16453"/>
                  </a:lnTo>
                  <a:lnTo>
                    <a:pt x="336070" y="36315"/>
                  </a:lnTo>
                  <a:lnTo>
                    <a:pt x="368999" y="63309"/>
                  </a:lnTo>
                  <a:lnTo>
                    <a:pt x="395986" y="96230"/>
                  </a:lnTo>
                  <a:lnTo>
                    <a:pt x="415846" y="133433"/>
                  </a:lnTo>
                  <a:lnTo>
                    <a:pt x="428107" y="173784"/>
                  </a:lnTo>
                  <a:lnTo>
                    <a:pt x="432299" y="216149"/>
                  </a:lnTo>
                  <a:lnTo>
                    <a:pt x="426590" y="265711"/>
                  </a:lnTo>
                  <a:lnTo>
                    <a:pt x="410329" y="311207"/>
                  </a:lnTo>
                  <a:lnTo>
                    <a:pt x="384813" y="351340"/>
                  </a:lnTo>
                  <a:lnTo>
                    <a:pt x="351339" y="384813"/>
                  </a:lnTo>
                  <a:lnTo>
                    <a:pt x="311206" y="410329"/>
                  </a:lnTo>
                  <a:lnTo>
                    <a:pt x="265710" y="426590"/>
                  </a:lnTo>
                  <a:lnTo>
                    <a:pt x="216149" y="432299"/>
                  </a:lnTo>
                  <a:lnTo>
                    <a:pt x="166588" y="426590"/>
                  </a:lnTo>
                  <a:lnTo>
                    <a:pt x="121093" y="410329"/>
                  </a:lnTo>
                  <a:lnTo>
                    <a:pt x="80959" y="384813"/>
                  </a:lnTo>
                  <a:lnTo>
                    <a:pt x="47486" y="351340"/>
                  </a:lnTo>
                  <a:lnTo>
                    <a:pt x="21969" y="311207"/>
                  </a:lnTo>
                  <a:lnTo>
                    <a:pt x="5708" y="265711"/>
                  </a:lnTo>
                  <a:lnTo>
                    <a:pt x="0" y="216149"/>
                  </a:lnTo>
                  <a:close/>
                </a:path>
              </a:pathLst>
            </a:custGeom>
            <a:ln w="38099">
              <a:solidFill>
                <a:srgbClr val="6EA8D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032619" y="837746"/>
            <a:ext cx="1270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600" dirty="0">
                <a:solidFill>
                  <a:srgbClr val="6EA8DB"/>
                </a:solidFill>
                <a:latin typeface="Verdana"/>
                <a:cs typeface="Verdana"/>
              </a:rPr>
              <a:t>1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618030" y="6339536"/>
            <a:ext cx="347133" cy="50270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5192">
              <a:spcBef>
                <a:spcPts val="80"/>
              </a:spcBef>
            </a:pPr>
            <a:fld id="{81D60167-4931-47E6-BA6A-407CBD079E47}" type="slidenum">
              <a:rPr sz="1600" spc="-113" dirty="0">
                <a:solidFill>
                  <a:srgbClr val="666666"/>
                </a:solidFill>
                <a:latin typeface="Verdana"/>
                <a:cs typeface="Verdana"/>
              </a:rPr>
              <a:pPr marL="65192">
                <a:spcBef>
                  <a:spcPts val="80"/>
                </a:spcBef>
              </a:pPr>
              <a:t>3</a:t>
            </a:fld>
            <a:endParaRPr sz="16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9667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664" y="709828"/>
            <a:ext cx="1871133" cy="1412524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lang="en-US" sz="2267" b="1" kern="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1.</a:t>
            </a:r>
            <a:endParaRPr sz="2267" b="1" kern="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16933" marR="6773">
              <a:lnSpc>
                <a:spcPct val="101600"/>
              </a:lnSpc>
            </a:pPr>
            <a:r>
              <a:rPr sz="2267" b="1" kern="0" dirty="0">
                <a:latin typeface="Arial Rounded MT Bold" panose="020F0704030504030204" pitchFamily="34" charset="0"/>
                <a:cs typeface="Arial" panose="020B0604020202020204" pitchFamily="34" charset="0"/>
              </a:rPr>
              <a:t>Merancang  Modul  Projek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3794" y="3656692"/>
            <a:ext cx="8869611" cy="166284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69425" rIns="0" bIns="0" rtlCol="0">
            <a:spAutoFit/>
          </a:bodyPr>
          <a:lstStyle/>
          <a:p>
            <a:pPr marL="114297" marR="209968">
              <a:lnSpc>
                <a:spcPct val="114999"/>
              </a:lnSpc>
              <a:spcBef>
                <a:spcPts val="545"/>
              </a:spcBef>
            </a:pPr>
            <a:r>
              <a:rPr b="1" spc="13" dirty="0">
                <a:solidFill>
                  <a:schemeClr val="bg1"/>
                </a:solidFill>
                <a:latin typeface="Lato"/>
                <a:cs typeface="Lato"/>
              </a:rPr>
              <a:t>Catatan</a:t>
            </a:r>
            <a:r>
              <a:rPr spc="13" dirty="0">
                <a:solidFill>
                  <a:schemeClr val="bg1"/>
                </a:solidFill>
                <a:latin typeface="Lato"/>
                <a:cs typeface="Lato"/>
              </a:rPr>
              <a:t>: Guru memiliki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kemerdekaan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untuk </a:t>
            </a:r>
            <a:r>
              <a:rPr b="1" spc="7" dirty="0">
                <a:solidFill>
                  <a:schemeClr val="bg1"/>
                </a:solidFill>
                <a:latin typeface="Lato"/>
                <a:cs typeface="Lato"/>
              </a:rPr>
              <a:t>membuat sendiri, memilih, dan memodiﬁkasi 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modul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projek </a:t>
            </a:r>
            <a:r>
              <a:rPr spc="-7" dirty="0">
                <a:solidFill>
                  <a:schemeClr val="bg1"/>
                </a:solidFill>
                <a:latin typeface="Lato"/>
                <a:cs typeface="Lato"/>
              </a:rPr>
              <a:t>yang </a:t>
            </a:r>
            <a:r>
              <a:rPr spc="13" dirty="0">
                <a:solidFill>
                  <a:schemeClr val="bg1"/>
                </a:solidFill>
                <a:latin typeface="Lato"/>
                <a:cs typeface="Lato"/>
              </a:rPr>
              <a:t>tersedia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sesuai </a:t>
            </a:r>
            <a:r>
              <a:rPr spc="-7" dirty="0">
                <a:solidFill>
                  <a:schemeClr val="bg1"/>
                </a:solidFill>
                <a:latin typeface="Lato"/>
                <a:cs typeface="Lato"/>
              </a:rPr>
              <a:t>dengan konteks, </a:t>
            </a:r>
            <a:r>
              <a:rPr spc="13" dirty="0">
                <a:solidFill>
                  <a:schemeClr val="bg1"/>
                </a:solidFill>
                <a:latin typeface="Lato"/>
                <a:cs typeface="Lato"/>
              </a:rPr>
              <a:t>karakteristik, serta </a:t>
            </a:r>
            <a:r>
              <a:rPr spc="-7" dirty="0">
                <a:solidFill>
                  <a:schemeClr val="bg1"/>
                </a:solidFill>
                <a:latin typeface="Lato"/>
                <a:cs typeface="Lato"/>
              </a:rPr>
              <a:t>kebutuhan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peserta 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didiknya.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Pemerintah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menyediakan beragam </a:t>
            </a:r>
            <a:r>
              <a:rPr spc="-7" dirty="0">
                <a:solidFill>
                  <a:schemeClr val="bg1"/>
                </a:solidFill>
                <a:latin typeface="Lato"/>
                <a:cs typeface="Lato"/>
              </a:rPr>
              <a:t>contoh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modul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projek </a:t>
            </a:r>
            <a:r>
              <a:rPr spc="20" dirty="0">
                <a:solidFill>
                  <a:schemeClr val="bg1"/>
                </a:solidFill>
                <a:latin typeface="Lato"/>
                <a:cs typeface="Lato"/>
              </a:rPr>
              <a:t>dari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berbagai </a:t>
            </a:r>
            <a:r>
              <a:rPr spc="-7" dirty="0">
                <a:solidFill>
                  <a:schemeClr val="bg1"/>
                </a:solidFill>
                <a:latin typeface="Lato"/>
                <a:cs typeface="Lato"/>
              </a:rPr>
              <a:t>fase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dan 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tema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-7" dirty="0">
                <a:solidFill>
                  <a:schemeClr val="bg1"/>
                </a:solidFill>
                <a:latin typeface="Lato"/>
                <a:cs typeface="Lato"/>
              </a:rPr>
              <a:t>yang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berbeda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untuk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membantu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guru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-7" dirty="0">
                <a:solidFill>
                  <a:schemeClr val="bg1"/>
                </a:solidFill>
                <a:latin typeface="Lato"/>
                <a:cs typeface="Lato"/>
              </a:rPr>
              <a:t>yang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membutuhkan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referensi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atau</a:t>
            </a:r>
            <a:r>
              <a:rPr spc="-8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inspirasi</a:t>
            </a:r>
            <a:r>
              <a:rPr spc="-9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pc="7" dirty="0">
                <a:solidFill>
                  <a:schemeClr val="bg1"/>
                </a:solidFill>
                <a:latin typeface="Lato"/>
                <a:cs typeface="Lato"/>
              </a:rPr>
              <a:t>dalam 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pengelolaan</a:t>
            </a:r>
            <a:r>
              <a:rPr spc="-113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dirty="0">
                <a:solidFill>
                  <a:schemeClr val="bg1"/>
                </a:solidFill>
                <a:latin typeface="Lato"/>
                <a:cs typeface="Lato"/>
              </a:rPr>
              <a:t>projek.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9207" y="559462"/>
            <a:ext cx="8440420" cy="14084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just">
              <a:lnSpc>
                <a:spcPct val="114999"/>
              </a:lnSpc>
              <a:spcBef>
                <a:spcPts val="133"/>
              </a:spcBef>
            </a:pPr>
            <a:r>
              <a:rPr sz="1600" spc="-7" dirty="0">
                <a:latin typeface="Arial Rounded MT Bold" panose="020F0704030504030204" pitchFamily="34" charset="0"/>
                <a:cs typeface="Lato"/>
              </a:rPr>
              <a:t>Modul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projek merupakan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perencanaan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pembelajaran </a:t>
            </a:r>
            <a:r>
              <a:rPr sz="1600" spc="-7" dirty="0">
                <a:latin typeface="Arial Rounded MT Bold" panose="020F0704030504030204" pitchFamily="34" charset="0"/>
                <a:cs typeface="Lato"/>
              </a:rPr>
              <a:t>dengan </a:t>
            </a:r>
            <a:r>
              <a:rPr sz="1600" spc="-13" dirty="0">
                <a:latin typeface="Arial Rounded MT Bold" panose="020F0704030504030204" pitchFamily="34" charset="0"/>
                <a:cs typeface="Lato"/>
              </a:rPr>
              <a:t>konsep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pembelajaran berbasis  projek </a:t>
            </a:r>
            <a:r>
              <a:rPr sz="1600" spc="-20" dirty="0">
                <a:latin typeface="Arial Rounded MT Bold" panose="020F0704030504030204" pitchFamily="34" charset="0"/>
                <a:cs typeface="Lato"/>
              </a:rPr>
              <a:t>(</a:t>
            </a:r>
            <a:r>
              <a:rPr sz="1600" i="1" spc="-20" dirty="0">
                <a:latin typeface="Arial Rounded MT Bold" panose="020F0704030504030204" pitchFamily="34" charset="0"/>
                <a:cs typeface="Lato"/>
              </a:rPr>
              <a:t>project-based </a:t>
            </a:r>
            <a:r>
              <a:rPr sz="1600" i="1" dirty="0">
                <a:latin typeface="Arial Rounded MT Bold" panose="020F0704030504030204" pitchFamily="34" charset="0"/>
                <a:cs typeface="Lato"/>
              </a:rPr>
              <a:t>learning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) </a:t>
            </a:r>
            <a:r>
              <a:rPr sz="1600" spc="-7" dirty="0">
                <a:latin typeface="Arial Rounded MT Bold" panose="020F0704030504030204" pitchFamily="34" charset="0"/>
                <a:cs typeface="Lato"/>
              </a:rPr>
              <a:t>yang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disusun sesuai </a:t>
            </a:r>
            <a:r>
              <a:rPr sz="1600" spc="-7" dirty="0">
                <a:latin typeface="Arial Rounded MT Bold" panose="020F0704030504030204" pitchFamily="34" charset="0"/>
                <a:cs typeface="Lato"/>
              </a:rPr>
              <a:t>dengan fase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atau tahap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perkembangan 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peserta didik, mempertimbangkan tema </a:t>
            </a:r>
            <a:r>
              <a:rPr sz="1600" spc="13" dirty="0">
                <a:latin typeface="Arial Rounded MT Bold" panose="020F0704030504030204" pitchFamily="34" charset="0"/>
                <a:cs typeface="Lato"/>
              </a:rPr>
              <a:t>serta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topik projek,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dan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berbasis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perkembangan</a:t>
            </a:r>
            <a:r>
              <a:rPr sz="1600" spc="-207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jangka  </a:t>
            </a:r>
            <a:r>
              <a:rPr sz="1600" spc="-7" dirty="0">
                <a:latin typeface="Arial Rounded MT Bold" panose="020F0704030504030204" pitchFamily="34" charset="0"/>
                <a:cs typeface="Lato"/>
              </a:rPr>
              <a:t>panjang. Modul </a:t>
            </a:r>
            <a:r>
              <a:rPr sz="1600" spc="7" dirty="0">
                <a:latin typeface="Arial Rounded MT Bold" panose="020F0704030504030204" pitchFamily="34" charset="0"/>
                <a:cs typeface="Lato"/>
              </a:rPr>
              <a:t>projek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dikembangkan </a:t>
            </a:r>
            <a:r>
              <a:rPr sz="1600" spc="13" dirty="0">
                <a:latin typeface="Arial Rounded MT Bold" panose="020F0704030504030204" pitchFamily="34" charset="0"/>
                <a:cs typeface="Lato"/>
              </a:rPr>
              <a:t>berdasarkan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dimensi, </a:t>
            </a:r>
            <a:r>
              <a:rPr sz="1600" spc="-7" dirty="0">
                <a:latin typeface="Arial Rounded MT Bold" panose="020F0704030504030204" pitchFamily="34" charset="0"/>
                <a:cs typeface="Lato"/>
              </a:rPr>
              <a:t>elemen,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dan </a:t>
            </a:r>
            <a:r>
              <a:rPr sz="1600" spc="-7" dirty="0">
                <a:latin typeface="Arial Rounded MT Bold" panose="020F0704030504030204" pitchFamily="34" charset="0"/>
                <a:cs typeface="Lato"/>
              </a:rPr>
              <a:t>sub-elemen </a:t>
            </a:r>
            <a:r>
              <a:rPr sz="1600" spc="13" dirty="0">
                <a:latin typeface="Arial Rounded MT Bold" panose="020F0704030504030204" pitchFamily="34" charset="0"/>
                <a:cs typeface="Lato"/>
              </a:rPr>
              <a:t>Proﬁl  Pelajar</a:t>
            </a:r>
            <a:r>
              <a:rPr sz="1600" spc="-11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z="1600" dirty="0">
                <a:latin typeface="Arial Rounded MT Bold" panose="020F0704030504030204" pitchFamily="34" charset="0"/>
                <a:cs typeface="Lato"/>
              </a:rPr>
              <a:t>Pancasila.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29207" y="2084624"/>
            <a:ext cx="8438727" cy="1432016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>
              <a:spcBef>
                <a:spcPts val="267"/>
              </a:spcBef>
            </a:pPr>
            <a:r>
              <a:rPr spc="-13" dirty="0">
                <a:latin typeface="Arial Rounded MT Bold" panose="020F0704030504030204" pitchFamily="34" charset="0"/>
                <a:cs typeface="Lato"/>
              </a:rPr>
              <a:t>Tujuan:</a:t>
            </a:r>
            <a:endParaRPr dirty="0">
              <a:latin typeface="Arial Rounded MT Bold" panose="020F0704030504030204" pitchFamily="34" charset="0"/>
              <a:cs typeface="Lato"/>
            </a:endParaRPr>
          </a:p>
          <a:p>
            <a:pPr marL="16933" marR="6773" algn="just">
              <a:spcBef>
                <a:spcPts val="133"/>
              </a:spcBef>
            </a:pPr>
            <a:r>
              <a:rPr spc="-13" dirty="0">
                <a:latin typeface="Arial Rounded MT Bold" panose="020F0704030504030204" pitchFamily="34" charset="0"/>
                <a:cs typeface="Lato"/>
              </a:rPr>
              <a:t>Menyusun </a:t>
            </a:r>
            <a:r>
              <a:rPr spc="-7" dirty="0">
                <a:latin typeface="Arial Rounded MT Bold" panose="020F0704030504030204" pitchFamily="34" charset="0"/>
                <a:cs typeface="Lato"/>
              </a:rPr>
              <a:t>dokumen yang </a:t>
            </a:r>
            <a:r>
              <a:rPr spc="7" dirty="0">
                <a:latin typeface="Arial Rounded MT Bold" panose="020F0704030504030204" pitchFamily="34" charset="0"/>
                <a:cs typeface="Lato"/>
              </a:rPr>
              <a:t>mendeskripsikan </a:t>
            </a:r>
            <a:r>
              <a:rPr dirty="0">
                <a:latin typeface="Arial Rounded MT Bold" panose="020F0704030504030204" pitchFamily="34" charset="0"/>
                <a:cs typeface="Lato"/>
              </a:rPr>
              <a:t>perencanaan kegiatan </a:t>
            </a:r>
            <a:r>
              <a:rPr spc="7" dirty="0">
                <a:latin typeface="Arial Rounded MT Bold" panose="020F0704030504030204" pitchFamily="34" charset="0"/>
                <a:cs typeface="Lato"/>
              </a:rPr>
              <a:t>projek </a:t>
            </a:r>
            <a:r>
              <a:rPr dirty="0">
                <a:latin typeface="Arial Rounded MT Bold" panose="020F0704030504030204" pitchFamily="34" charset="0"/>
                <a:cs typeface="Lato"/>
              </a:rPr>
              <a:t>sebagai panduan</a:t>
            </a:r>
            <a:r>
              <a:rPr spc="-260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dirty="0">
                <a:latin typeface="Arial Rounded MT Bold" panose="020F0704030504030204" pitchFamily="34" charset="0"/>
                <a:cs typeface="Lato"/>
              </a:rPr>
              <a:t>bagi  </a:t>
            </a:r>
            <a:r>
              <a:rPr spc="7" dirty="0">
                <a:latin typeface="Arial Rounded MT Bold" panose="020F0704030504030204" pitchFamily="34" charset="0"/>
                <a:cs typeface="Lato"/>
              </a:rPr>
              <a:t>guru dalam melaksanakan pembelajaran </a:t>
            </a:r>
            <a:r>
              <a:rPr dirty="0">
                <a:latin typeface="Arial Rounded MT Bold" panose="020F0704030504030204" pitchFamily="34" charset="0"/>
                <a:cs typeface="Lato"/>
              </a:rPr>
              <a:t>sesuai </a:t>
            </a:r>
            <a:r>
              <a:rPr spc="-7" dirty="0">
                <a:latin typeface="Arial Rounded MT Bold" panose="020F0704030504030204" pitchFamily="34" charset="0"/>
                <a:cs typeface="Lato"/>
              </a:rPr>
              <a:t>dengan </a:t>
            </a:r>
            <a:r>
              <a:rPr spc="7" dirty="0" err="1">
                <a:latin typeface="Arial Rounded MT Bold" panose="020F0704030504030204" pitchFamily="34" charset="0"/>
                <a:cs typeface="Lato"/>
              </a:rPr>
              <a:t>tujuan</a:t>
            </a:r>
            <a:r>
              <a:rPr spc="7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Lato"/>
              </a:rPr>
              <a:t>Projek</a:t>
            </a:r>
            <a:r>
              <a:rPr lang="en-US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Lato"/>
              </a:rPr>
              <a:t>P</a:t>
            </a:r>
            <a:r>
              <a:rPr dirty="0" err="1">
                <a:latin typeface="Arial Rounded MT Bold" panose="020F0704030504030204" pitchFamily="34" charset="0"/>
                <a:cs typeface="Lato"/>
              </a:rPr>
              <a:t>enguatan</a:t>
            </a:r>
            <a:r>
              <a:rPr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pc="13" dirty="0">
                <a:latin typeface="Arial Rounded MT Bold" panose="020F0704030504030204" pitchFamily="34" charset="0"/>
                <a:cs typeface="Lato"/>
              </a:rPr>
              <a:t>Proﬁl Pelajar  </a:t>
            </a:r>
            <a:r>
              <a:rPr spc="7" dirty="0">
                <a:latin typeface="Arial Rounded MT Bold" panose="020F0704030504030204" pitchFamily="34" charset="0"/>
                <a:cs typeface="Lato"/>
              </a:rPr>
              <a:t>Pancasila</a:t>
            </a:r>
            <a:r>
              <a:rPr spc="-11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lang="en-US" spc="-113" dirty="0" err="1">
                <a:latin typeface="Arial Rounded MT Bold" panose="020F0704030504030204" pitchFamily="34" charset="0"/>
                <a:cs typeface="Lato"/>
              </a:rPr>
              <a:t>dan</a:t>
            </a:r>
            <a:r>
              <a:rPr lang="en-US" spc="-11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lang="en-US" spc="-113" dirty="0" err="1">
                <a:latin typeface="Arial Rounded MT Bold" panose="020F0704030504030204" pitchFamily="34" charset="0"/>
                <a:cs typeface="Lato"/>
              </a:rPr>
              <a:t>Budaya</a:t>
            </a:r>
            <a:r>
              <a:rPr lang="en-US" spc="-11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lang="en-US" spc="-113" dirty="0" err="1">
                <a:latin typeface="Arial Rounded MT Bold" panose="020F0704030504030204" pitchFamily="34" charset="0"/>
                <a:cs typeface="Lato"/>
              </a:rPr>
              <a:t>Kerja</a:t>
            </a:r>
            <a:r>
              <a:rPr lang="en-US" spc="-113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pc="7" dirty="0" err="1">
                <a:latin typeface="Arial Rounded MT Bold" panose="020F0704030504030204" pitchFamily="34" charset="0"/>
                <a:cs typeface="Lato"/>
              </a:rPr>
              <a:t>dalam</a:t>
            </a:r>
            <a:r>
              <a:rPr spc="-107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pc="7" dirty="0">
                <a:latin typeface="Arial Rounded MT Bold" panose="020F0704030504030204" pitchFamily="34" charset="0"/>
                <a:cs typeface="Lato"/>
              </a:rPr>
              <a:t>tema</a:t>
            </a:r>
            <a:r>
              <a:rPr spc="-107" dirty="0">
                <a:latin typeface="Arial Rounded MT Bold" panose="020F0704030504030204" pitchFamily="34" charset="0"/>
                <a:cs typeface="Lato"/>
              </a:rPr>
              <a:t> </a:t>
            </a:r>
            <a:r>
              <a:rPr spc="7" dirty="0">
                <a:latin typeface="Arial Rounded MT Bold" panose="020F0704030504030204" pitchFamily="34" charset="0"/>
                <a:cs typeface="Lato"/>
              </a:rPr>
              <a:t>tertentu.</a:t>
            </a:r>
            <a:endParaRPr dirty="0">
              <a:latin typeface="Arial Rounded MT Bold" panose="020F0704030504030204" pitchFamily="34" charset="0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4794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36" y="491613"/>
            <a:ext cx="9420225" cy="1293028"/>
          </a:xfrm>
        </p:spPr>
        <p:txBody>
          <a:bodyPr>
            <a:normAutofit/>
          </a:bodyPr>
          <a:lstStyle/>
          <a:p>
            <a:r>
              <a:rPr lang="id-ID" sz="3200" b="1" dirty="0">
                <a:latin typeface="Montserrat"/>
                <a:ea typeface="Montserrat"/>
                <a:cs typeface="Montserrat"/>
                <a:sym typeface="Montserrat"/>
              </a:rPr>
              <a:t>Pengembangan </a:t>
            </a:r>
            <a:r>
              <a:rPr lang="en-US" sz="3200" b="1" dirty="0" err="1" smtClean="0">
                <a:latin typeface="Montserrat"/>
                <a:ea typeface="Montserrat"/>
                <a:cs typeface="Montserrat"/>
                <a:sym typeface="Montserrat"/>
              </a:rPr>
              <a:t>Modul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d-ID" sz="3200" b="1" dirty="0" smtClean="0">
                <a:latin typeface="Montserrat"/>
                <a:ea typeface="Montserrat"/>
                <a:cs typeface="Montserrat"/>
                <a:sym typeface="Montserrat"/>
              </a:rPr>
              <a:t>Projek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 err="1" smtClean="0">
                <a:latin typeface="Montserrat"/>
                <a:ea typeface="Montserrat"/>
                <a:cs typeface="Montserrat"/>
                <a:sym typeface="Montserrat"/>
              </a:rPr>
              <a:t>Penguatan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 PPP&amp;BK</a:t>
            </a:r>
            <a:r>
              <a:rPr lang="id-ID" sz="3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951114"/>
              </p:ext>
            </p:extLst>
          </p:nvPr>
        </p:nvGraphicFramePr>
        <p:xfrm>
          <a:off x="685800" y="1710812"/>
          <a:ext cx="10820400" cy="516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6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165" y="961753"/>
            <a:ext cx="11143827" cy="91465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7900"/>
              </a:lnSpc>
              <a:spcBef>
                <a:spcPts val="133"/>
              </a:spcBef>
            </a:pPr>
            <a:r>
              <a:rPr b="1" dirty="0">
                <a:latin typeface="Lato"/>
                <a:cs typeface="Lato"/>
              </a:rPr>
              <a:t>Modul </a:t>
            </a:r>
            <a:r>
              <a:rPr b="1" spc="7" dirty="0">
                <a:latin typeface="Lato"/>
                <a:cs typeface="Lato"/>
              </a:rPr>
              <a:t>projek </a:t>
            </a:r>
            <a:r>
              <a:rPr b="1" spc="13" dirty="0">
                <a:latin typeface="Lato"/>
                <a:cs typeface="Lato"/>
              </a:rPr>
              <a:t>dilengkapi </a:t>
            </a:r>
            <a:r>
              <a:rPr b="1" dirty="0">
                <a:latin typeface="Lato"/>
                <a:cs typeface="Lato"/>
              </a:rPr>
              <a:t>dengan </a:t>
            </a:r>
            <a:r>
              <a:rPr b="1" spc="-13" dirty="0">
                <a:latin typeface="Lato"/>
                <a:cs typeface="Lato"/>
              </a:rPr>
              <a:t>komponen </a:t>
            </a:r>
            <a:r>
              <a:rPr b="1" dirty="0">
                <a:latin typeface="Lato"/>
                <a:cs typeface="Lato"/>
              </a:rPr>
              <a:t>yang </a:t>
            </a:r>
            <a:r>
              <a:rPr b="1" spc="13" dirty="0">
                <a:latin typeface="Lato"/>
                <a:cs typeface="Lato"/>
              </a:rPr>
              <a:t>menjadi </a:t>
            </a:r>
            <a:r>
              <a:rPr b="1" spc="20" dirty="0">
                <a:latin typeface="Lato"/>
                <a:cs typeface="Lato"/>
              </a:rPr>
              <a:t>dasar </a:t>
            </a:r>
            <a:r>
              <a:rPr b="1" spc="13" dirty="0">
                <a:latin typeface="Lato"/>
                <a:cs typeface="Lato"/>
              </a:rPr>
              <a:t>dalam </a:t>
            </a:r>
            <a:r>
              <a:rPr b="1" dirty="0">
                <a:latin typeface="Lato"/>
                <a:cs typeface="Lato"/>
              </a:rPr>
              <a:t>proses </a:t>
            </a:r>
            <a:r>
              <a:rPr b="1" spc="-7" dirty="0">
                <a:latin typeface="Lato"/>
                <a:cs typeface="Lato"/>
              </a:rPr>
              <a:t>penyusunannya </a:t>
            </a:r>
            <a:r>
              <a:rPr b="1" spc="20" dirty="0">
                <a:latin typeface="Lato"/>
                <a:cs typeface="Lato"/>
              </a:rPr>
              <a:t>serta </a:t>
            </a:r>
            <a:r>
              <a:rPr b="1" spc="13" dirty="0">
                <a:latin typeface="Lato"/>
                <a:cs typeface="Lato"/>
              </a:rPr>
              <a:t>dibutuhkan </a:t>
            </a:r>
            <a:r>
              <a:rPr b="1" spc="7" dirty="0">
                <a:latin typeface="Lato"/>
                <a:cs typeface="Lato"/>
              </a:rPr>
              <a:t>untuk  </a:t>
            </a:r>
            <a:r>
              <a:rPr b="1" dirty="0">
                <a:latin typeface="Lato"/>
                <a:cs typeface="Lato"/>
              </a:rPr>
              <a:t>kelengkapan</a:t>
            </a:r>
            <a:r>
              <a:rPr b="1" spc="-87" dirty="0">
                <a:latin typeface="Lato"/>
                <a:cs typeface="Lato"/>
              </a:rPr>
              <a:t> </a:t>
            </a:r>
            <a:r>
              <a:rPr b="1" spc="7" dirty="0">
                <a:latin typeface="Lato"/>
                <a:cs typeface="Lato"/>
              </a:rPr>
              <a:t>pelaksanaan</a:t>
            </a:r>
            <a:r>
              <a:rPr b="1" spc="-87" dirty="0">
                <a:latin typeface="Lato"/>
                <a:cs typeface="Lato"/>
              </a:rPr>
              <a:t> </a:t>
            </a:r>
            <a:r>
              <a:rPr b="1" spc="7" dirty="0">
                <a:latin typeface="Lato"/>
                <a:cs typeface="Lato"/>
              </a:rPr>
              <a:t>pembelajaran.</a:t>
            </a:r>
            <a:r>
              <a:rPr b="1" spc="-40" dirty="0">
                <a:latin typeface="Lato"/>
                <a:cs typeface="Lato"/>
              </a:rPr>
              <a:t> </a:t>
            </a:r>
            <a:r>
              <a:rPr b="1" dirty="0">
                <a:latin typeface="Lato"/>
                <a:cs typeface="Lato"/>
              </a:rPr>
              <a:t>Modul</a:t>
            </a:r>
            <a:r>
              <a:rPr b="1" spc="-80" dirty="0">
                <a:latin typeface="Lato"/>
                <a:cs typeface="Lato"/>
              </a:rPr>
              <a:t> </a:t>
            </a:r>
            <a:r>
              <a:rPr b="1" spc="7" dirty="0">
                <a:latin typeface="Lato"/>
                <a:cs typeface="Lato"/>
              </a:rPr>
              <a:t>projek</a:t>
            </a:r>
            <a:r>
              <a:rPr b="1" spc="-87" dirty="0">
                <a:latin typeface="Lato"/>
                <a:cs typeface="Lato"/>
              </a:rPr>
              <a:t> </a:t>
            </a:r>
            <a:r>
              <a:rPr b="1" dirty="0">
                <a:latin typeface="Lato"/>
                <a:cs typeface="Lato"/>
              </a:rPr>
              <a:t>umumnya</a:t>
            </a:r>
            <a:r>
              <a:rPr b="1" spc="220" dirty="0">
                <a:latin typeface="Lato"/>
                <a:cs typeface="Lato"/>
              </a:rPr>
              <a:t> </a:t>
            </a:r>
            <a:r>
              <a:rPr b="1" spc="20" dirty="0">
                <a:latin typeface="Lato"/>
                <a:cs typeface="Lato"/>
              </a:rPr>
              <a:t>memiliki</a:t>
            </a:r>
            <a:r>
              <a:rPr b="1" spc="-80" dirty="0">
                <a:latin typeface="Lato"/>
                <a:cs typeface="Lato"/>
              </a:rPr>
              <a:t> </a:t>
            </a:r>
            <a:r>
              <a:rPr b="1" spc="-13" dirty="0">
                <a:latin typeface="Lato"/>
                <a:cs typeface="Lato"/>
              </a:rPr>
              <a:t>komponen</a:t>
            </a:r>
            <a:r>
              <a:rPr b="1" spc="-87" dirty="0">
                <a:latin typeface="Lato"/>
                <a:cs typeface="Lato"/>
              </a:rPr>
              <a:t> </a:t>
            </a:r>
            <a:r>
              <a:rPr b="1" spc="7" dirty="0" err="1">
                <a:latin typeface="Lato"/>
                <a:cs typeface="Lato"/>
              </a:rPr>
              <a:t>sebagai</a:t>
            </a:r>
            <a:r>
              <a:rPr b="1" spc="-73" dirty="0">
                <a:latin typeface="Lato"/>
                <a:cs typeface="Lato"/>
              </a:rPr>
              <a:t> </a:t>
            </a:r>
            <a:r>
              <a:rPr b="1" spc="20" dirty="0" err="1" smtClean="0">
                <a:latin typeface="Lato"/>
                <a:cs typeface="Lato"/>
              </a:rPr>
              <a:t>berikut</a:t>
            </a:r>
            <a:r>
              <a:rPr lang="en-US" b="1" spc="20" dirty="0" smtClean="0">
                <a:latin typeface="Lato"/>
                <a:cs typeface="Lato"/>
              </a:rPr>
              <a:t>:</a:t>
            </a:r>
            <a:endParaRPr dirty="0">
              <a:latin typeface="Lato"/>
              <a:cs typeface="La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90427"/>
              </p:ext>
            </p:extLst>
          </p:nvPr>
        </p:nvGraphicFramePr>
        <p:xfrm>
          <a:off x="479649" y="1894611"/>
          <a:ext cx="11290299" cy="374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965">
                <a:tc>
                  <a:txBody>
                    <a:bodyPr/>
                    <a:lstStyle/>
                    <a:p>
                      <a:pPr marL="8413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spc="80" dirty="0">
                          <a:solidFill>
                            <a:schemeClr val="bg1"/>
                          </a:solidFill>
                          <a:latin typeface="Lato" panose="020B0604020202020204"/>
                          <a:cs typeface="Arial"/>
                        </a:rPr>
                        <a:t>Informasi</a:t>
                      </a:r>
                      <a:r>
                        <a:rPr sz="1600" b="1" spc="-15" dirty="0">
                          <a:solidFill>
                            <a:schemeClr val="bg1"/>
                          </a:solidFill>
                          <a:latin typeface="Lato" panose="020B0604020202020204"/>
                          <a:cs typeface="Arial"/>
                        </a:rPr>
                        <a:t> </a:t>
                      </a:r>
                      <a:r>
                        <a:rPr sz="1600" b="1" spc="100" dirty="0">
                          <a:solidFill>
                            <a:schemeClr val="bg1"/>
                          </a:solidFill>
                          <a:latin typeface="Lato" panose="020B0604020202020204"/>
                          <a:cs typeface="Arial"/>
                        </a:rPr>
                        <a:t>umum</a:t>
                      </a:r>
                      <a:endParaRPr sz="1600" dirty="0">
                        <a:solidFill>
                          <a:schemeClr val="bg1"/>
                        </a:solidFill>
                        <a:latin typeface="Lato" panose="020B0604020202020204"/>
                        <a:cs typeface="Arial"/>
                      </a:endParaRPr>
                    </a:p>
                  </a:txBody>
                  <a:tcPr marL="0" marR="0" marT="10752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023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spc="90" dirty="0">
                          <a:solidFill>
                            <a:schemeClr val="bg1"/>
                          </a:solidFill>
                          <a:latin typeface="Lato" panose="020B0604020202020204"/>
                          <a:cs typeface="Arial"/>
                        </a:rPr>
                        <a:t>Komponen</a:t>
                      </a:r>
                      <a:r>
                        <a:rPr sz="1600" b="1" spc="-15" dirty="0">
                          <a:solidFill>
                            <a:schemeClr val="bg1"/>
                          </a:solidFill>
                          <a:latin typeface="Lato" panose="020B0604020202020204"/>
                          <a:cs typeface="Arial"/>
                        </a:rPr>
                        <a:t> </a:t>
                      </a:r>
                      <a:r>
                        <a:rPr sz="1600" b="1" spc="65" dirty="0">
                          <a:solidFill>
                            <a:schemeClr val="bg1"/>
                          </a:solidFill>
                          <a:latin typeface="Lato" panose="020B0604020202020204"/>
                          <a:cs typeface="Arial"/>
                        </a:rPr>
                        <a:t>inti</a:t>
                      </a:r>
                      <a:endParaRPr sz="1600" dirty="0">
                        <a:solidFill>
                          <a:schemeClr val="bg1"/>
                        </a:solidFill>
                        <a:latin typeface="Lato" panose="020B0604020202020204"/>
                        <a:cs typeface="Arial"/>
                      </a:endParaRPr>
                    </a:p>
                  </a:txBody>
                  <a:tcPr marL="0" marR="0" marT="10752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spc="100" dirty="0">
                          <a:solidFill>
                            <a:schemeClr val="bg1"/>
                          </a:solidFill>
                          <a:latin typeface="Lato" panose="020B0604020202020204"/>
                          <a:cs typeface="Arial"/>
                        </a:rPr>
                        <a:t>Lampiran</a:t>
                      </a:r>
                      <a:endParaRPr sz="1600" dirty="0">
                        <a:solidFill>
                          <a:schemeClr val="bg1"/>
                        </a:solidFill>
                        <a:latin typeface="Lato" panose="020B0604020202020204"/>
                        <a:cs typeface="Arial"/>
                      </a:endParaRPr>
                    </a:p>
                  </a:txBody>
                  <a:tcPr marL="0" marR="0" marT="10752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445">
                <a:tc>
                  <a:txBody>
                    <a:bodyPr/>
                    <a:lstStyle/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Identitas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penulis</a:t>
                      </a:r>
                      <a:r>
                        <a:rPr sz="1600" spc="-14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modul</a:t>
                      </a: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Sarana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dan</a:t>
                      </a:r>
                      <a:r>
                        <a:rPr sz="1600" spc="-14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prasarana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-15" dirty="0">
                          <a:latin typeface="Arial Rounded MT Bold" panose="020F0704030504030204" pitchFamily="34" charset="0"/>
                          <a:cs typeface="Lato"/>
                        </a:rPr>
                        <a:t>Target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peserta</a:t>
                      </a:r>
                      <a:r>
                        <a:rPr sz="1600" spc="-12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didik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290" marR="156845" indent="-305435">
                        <a:lnSpc>
                          <a:spcPct val="114999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Relevansi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tema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dan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topik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projek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untuk 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sekolah</a:t>
                      </a:r>
                    </a:p>
                  </a:txBody>
                  <a:tcPr marL="0" marR="0" marT="107527" marB="0">
                    <a:lnL w="9525">
                      <a:solidFill>
                        <a:srgbClr val="0B5293"/>
                      </a:solidFill>
                      <a:prstDash val="solid"/>
                    </a:lnL>
                    <a:lnR w="9525">
                      <a:solidFill>
                        <a:srgbClr val="0B529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B52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Deskripsi singkat</a:t>
                      </a:r>
                      <a:r>
                        <a:rPr sz="1600" spc="-14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projek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marR="334645" indent="-305435">
                        <a:lnSpc>
                          <a:spcPct val="114999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Dimensi dan </a:t>
                      </a:r>
                      <a:r>
                        <a:rPr sz="1600" spc="-5" dirty="0">
                          <a:latin typeface="Arial Rounded MT Bold" panose="020F0704030504030204" pitchFamily="34" charset="0"/>
                          <a:cs typeface="Lato"/>
                        </a:rPr>
                        <a:t>sub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elemen</a:t>
                      </a:r>
                      <a:r>
                        <a:rPr sz="1600" spc="-19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15" dirty="0">
                          <a:latin typeface="Arial Rounded MT Bold" panose="020F0704030504030204" pitchFamily="34" charset="0"/>
                          <a:cs typeface="Lato"/>
                        </a:rPr>
                        <a:t>dari </a:t>
                      </a:r>
                      <a:r>
                        <a:rPr sz="1600" spc="10" dirty="0">
                          <a:latin typeface="Arial Rounded MT Bold" panose="020F0704030504030204" pitchFamily="34" charset="0"/>
                          <a:cs typeface="Lato"/>
                        </a:rPr>
                        <a:t>Proﬁl  Pelajar</a:t>
                      </a:r>
                      <a:r>
                        <a:rPr sz="1600" spc="-20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Pancasila </a:t>
                      </a:r>
                      <a:r>
                        <a:rPr sz="1600" spc="-5" dirty="0">
                          <a:latin typeface="Arial Rounded MT Bold" panose="020F0704030504030204" pitchFamily="34" charset="0"/>
                          <a:cs typeface="Lato"/>
                        </a:rPr>
                        <a:t>yang </a:t>
                      </a:r>
                      <a:r>
                        <a:rPr sz="1600" spc="10" dirty="0">
                          <a:latin typeface="Arial Rounded MT Bold" panose="020F0704030504030204" pitchFamily="34" charset="0"/>
                          <a:cs typeface="Lato"/>
                        </a:rPr>
                        <a:t>berkaitan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-15" dirty="0">
                          <a:latin typeface="Arial Rounded MT Bold" panose="020F0704030504030204" pitchFamily="34" charset="0"/>
                          <a:cs typeface="Lato"/>
                        </a:rPr>
                        <a:t>Tujuan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spesiﬁk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untuk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-5" dirty="0">
                          <a:latin typeface="Arial Rounded MT Bold" panose="020F0704030504030204" pitchFamily="34" charset="0"/>
                          <a:cs typeface="Lato"/>
                        </a:rPr>
                        <a:t>fase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tersebut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15" dirty="0">
                          <a:latin typeface="Arial Rounded MT Bold" panose="020F0704030504030204" pitchFamily="34" charset="0"/>
                          <a:cs typeface="Lato"/>
                        </a:rPr>
                        <a:t>Alur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kegiatan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projek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secara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-5" dirty="0">
                          <a:latin typeface="Arial Rounded MT Bold" panose="020F0704030504030204" pitchFamily="34" charset="0"/>
                          <a:cs typeface="Lato"/>
                        </a:rPr>
                        <a:t>umum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-5" dirty="0">
                          <a:latin typeface="Arial Rounded MT Bold" panose="020F0704030504030204" pitchFamily="34" charset="0"/>
                          <a:cs typeface="Lato"/>
                        </a:rPr>
                        <a:t>Asesmen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Pertanyaan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pemantik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-5" dirty="0">
                          <a:latin typeface="Arial Rounded MT Bold" panose="020F0704030504030204" pitchFamily="34" charset="0"/>
                          <a:cs typeface="Lato"/>
                        </a:rPr>
                        <a:t>Pengayaan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dan</a:t>
                      </a:r>
                      <a:r>
                        <a:rPr sz="1600" spc="-13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remedial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Reﬂeksi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peserta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didik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dan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guru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</a:txBody>
                  <a:tcPr marL="0" marR="0" marT="107527" marB="0">
                    <a:lnL w="9525">
                      <a:solidFill>
                        <a:srgbClr val="0B5293"/>
                      </a:solidFill>
                      <a:prstDash val="solid"/>
                    </a:lnL>
                    <a:lnR w="9525">
                      <a:solidFill>
                        <a:srgbClr val="0B529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B52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Lembar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kerja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peserta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didik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Bahan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bacaan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guru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dirty="0">
                          <a:latin typeface="Arial Rounded MT Bold" panose="020F0704030504030204" pitchFamily="34" charset="0"/>
                          <a:cs typeface="Lato"/>
                        </a:rPr>
                        <a:t>dan</a:t>
                      </a:r>
                      <a:r>
                        <a:rPr sz="1600" spc="-65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peserta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didik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Glossarium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Daftar</a:t>
                      </a:r>
                      <a:r>
                        <a:rPr sz="1600" spc="-70" dirty="0">
                          <a:latin typeface="Arial Rounded MT Bold" panose="020F0704030504030204" pitchFamily="34" charset="0"/>
                          <a:cs typeface="Lato"/>
                        </a:rPr>
                        <a:t> </a:t>
                      </a:r>
                      <a:r>
                        <a:rPr sz="1600" spc="5" dirty="0">
                          <a:latin typeface="Arial Rounded MT Bold" panose="020F0704030504030204" pitchFamily="34" charset="0"/>
                          <a:cs typeface="Lato"/>
                        </a:rPr>
                        <a:t>pustaka</a:t>
                      </a:r>
                      <a:endParaRPr sz="1600" dirty="0">
                        <a:latin typeface="Arial Rounded MT Bold" panose="020F0704030504030204" pitchFamily="34" charset="0"/>
                        <a:cs typeface="Lato"/>
                      </a:endParaRPr>
                    </a:p>
                  </a:txBody>
                  <a:tcPr marL="0" marR="0" marT="107527" marB="0">
                    <a:lnL w="9525">
                      <a:solidFill>
                        <a:srgbClr val="0B5293"/>
                      </a:solidFill>
                      <a:prstDash val="solid"/>
                    </a:lnL>
                    <a:lnR w="9525">
                      <a:solidFill>
                        <a:srgbClr val="0B529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B52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85999" y="5194673"/>
            <a:ext cx="11291147" cy="1416733"/>
          </a:xfrm>
          <a:prstGeom prst="rect">
            <a:avLst/>
          </a:prstGeom>
          <a:solidFill>
            <a:srgbClr val="FFF2D4"/>
          </a:solidFill>
        </p:spPr>
        <p:txBody>
          <a:bodyPr vert="horz" wrap="square" lIns="0" tIns="86359" rIns="0" bIns="0" rtlCol="0">
            <a:spAutoFit/>
          </a:bodyPr>
          <a:lstStyle/>
          <a:p>
            <a:pPr marL="113450" marR="109217" algn="just">
              <a:lnSpc>
                <a:spcPct val="107900"/>
              </a:lnSpc>
              <a:spcBef>
                <a:spcPts val="679"/>
              </a:spcBef>
            </a:pPr>
            <a:r>
              <a:rPr sz="1600" b="1" dirty="0">
                <a:solidFill>
                  <a:schemeClr val="bg1"/>
                </a:solidFill>
                <a:latin typeface="Lato"/>
                <a:cs typeface="Lato"/>
              </a:rPr>
              <a:t>Modul</a:t>
            </a:r>
            <a:r>
              <a:rPr sz="1600" b="1" spc="-4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spc="7" dirty="0">
                <a:solidFill>
                  <a:schemeClr val="bg1"/>
                </a:solidFill>
                <a:latin typeface="Lato"/>
                <a:cs typeface="Lato"/>
              </a:rPr>
              <a:t>projek</a:t>
            </a:r>
            <a:r>
              <a:rPr sz="1600" b="1" spc="-4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spc="13" dirty="0">
                <a:solidFill>
                  <a:schemeClr val="bg1"/>
                </a:solidFill>
                <a:latin typeface="Lato"/>
                <a:cs typeface="Lato"/>
              </a:rPr>
              <a:t>bersifat</a:t>
            </a:r>
            <a:r>
              <a:rPr sz="1600" b="1" spc="-4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spc="7" dirty="0">
                <a:solidFill>
                  <a:schemeClr val="bg1"/>
                </a:solidFill>
                <a:latin typeface="Lato"/>
                <a:cs typeface="Lato"/>
              </a:rPr>
              <a:t>ﬂeksibel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.</a:t>
            </a:r>
            <a:r>
              <a:rPr sz="1600" spc="-6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13" dirty="0">
                <a:solidFill>
                  <a:schemeClr val="bg1"/>
                </a:solidFill>
                <a:latin typeface="Lato"/>
                <a:cs typeface="Lato"/>
              </a:rPr>
              <a:t>Guru</a:t>
            </a:r>
            <a:r>
              <a:rPr sz="1600" spc="-6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di</a:t>
            </a:r>
            <a:r>
              <a:rPr sz="1600" spc="-6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satuan</a:t>
            </a:r>
            <a:r>
              <a:rPr sz="1600" spc="-6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pendidikan</a:t>
            </a:r>
            <a:r>
              <a:rPr sz="1600" spc="-6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13" dirty="0">
                <a:solidFill>
                  <a:schemeClr val="bg1"/>
                </a:solidFill>
                <a:latin typeface="Lato"/>
                <a:cs typeface="Lato"/>
              </a:rPr>
              <a:t>diberi</a:t>
            </a:r>
            <a:r>
              <a:rPr sz="1600" spc="-6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-7" dirty="0">
                <a:solidFill>
                  <a:schemeClr val="bg1"/>
                </a:solidFill>
                <a:latin typeface="Lato"/>
                <a:cs typeface="Lato"/>
              </a:rPr>
              <a:t>kebebasan</a:t>
            </a:r>
            <a:r>
              <a:rPr sz="1600" spc="-6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untuk</a:t>
            </a:r>
            <a:r>
              <a:rPr sz="1600" spc="-6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mengembangkan</a:t>
            </a:r>
            <a:r>
              <a:rPr sz="1600" spc="-6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-13" dirty="0">
                <a:solidFill>
                  <a:schemeClr val="bg1"/>
                </a:solidFill>
                <a:latin typeface="Lato"/>
                <a:cs typeface="Lato"/>
              </a:rPr>
              <a:t>komponen</a:t>
            </a:r>
            <a:r>
              <a:rPr sz="1600" spc="-6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dalam</a:t>
            </a:r>
            <a:r>
              <a:rPr sz="1600" spc="-6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modul 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projek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sesuai </a:t>
            </a:r>
            <a:r>
              <a:rPr sz="1600" spc="-7" dirty="0">
                <a:solidFill>
                  <a:schemeClr val="bg1"/>
                </a:solidFill>
                <a:latin typeface="Lato"/>
                <a:cs typeface="Lato"/>
              </a:rPr>
              <a:t>dengan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konteks lingkungan,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visi </a:t>
            </a:r>
            <a:r>
              <a:rPr sz="1600" spc="-7" dirty="0">
                <a:solidFill>
                  <a:schemeClr val="bg1"/>
                </a:solidFill>
                <a:latin typeface="Lato"/>
                <a:cs typeface="Lato"/>
              </a:rPr>
              <a:t>sekolah,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kesiapan sekolah dan </a:t>
            </a:r>
            <a:r>
              <a:rPr sz="1600" spc="-7" dirty="0">
                <a:solidFill>
                  <a:schemeClr val="bg1"/>
                </a:solidFill>
                <a:latin typeface="Lato"/>
                <a:cs typeface="Lato"/>
              </a:rPr>
              <a:t>kebutuhan </a:t>
            </a:r>
            <a:r>
              <a:rPr sz="1600" spc="20" dirty="0">
                <a:solidFill>
                  <a:schemeClr val="bg1"/>
                </a:solidFill>
                <a:latin typeface="Lato"/>
                <a:cs typeface="Lato"/>
              </a:rPr>
              <a:t>belajar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peserta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didik. </a:t>
            </a:r>
            <a:r>
              <a:rPr sz="1600" spc="-20" dirty="0">
                <a:solidFill>
                  <a:schemeClr val="bg1"/>
                </a:solidFill>
                <a:latin typeface="Lato"/>
                <a:cs typeface="Lato"/>
              </a:rPr>
              <a:t>Sekolah/guru 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boleh mengurangi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atau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menambah </a:t>
            </a:r>
            <a:r>
              <a:rPr sz="1600" spc="7" dirty="0">
                <a:solidFill>
                  <a:schemeClr val="bg1"/>
                </a:solidFill>
                <a:latin typeface="Lato"/>
                <a:cs typeface="Lato"/>
              </a:rPr>
              <a:t>jumlah </a:t>
            </a:r>
            <a:r>
              <a:rPr sz="1600" spc="-13" dirty="0">
                <a:solidFill>
                  <a:schemeClr val="bg1"/>
                </a:solidFill>
                <a:latin typeface="Lato"/>
                <a:cs typeface="Lato"/>
              </a:rPr>
              <a:t>komponen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sesuai </a:t>
            </a:r>
            <a:r>
              <a:rPr sz="1600" spc="-7" dirty="0">
                <a:solidFill>
                  <a:schemeClr val="bg1"/>
                </a:solidFill>
                <a:latin typeface="Lato"/>
                <a:cs typeface="Lato"/>
              </a:rPr>
              <a:t>dengan </a:t>
            </a:r>
            <a:r>
              <a:rPr sz="1600" dirty="0">
                <a:solidFill>
                  <a:schemeClr val="bg1"/>
                </a:solidFill>
                <a:latin typeface="Lato"/>
                <a:cs typeface="Lato"/>
              </a:rPr>
              <a:t>konteks </a:t>
            </a:r>
            <a:r>
              <a:rPr sz="1600" spc="-7" dirty="0">
                <a:solidFill>
                  <a:schemeClr val="bg1"/>
                </a:solidFill>
                <a:latin typeface="Lato"/>
                <a:cs typeface="Lato"/>
              </a:rPr>
              <a:t>masing-masing. </a:t>
            </a:r>
            <a:r>
              <a:rPr sz="1600" b="1" spc="-20" dirty="0">
                <a:solidFill>
                  <a:schemeClr val="bg1"/>
                </a:solidFill>
                <a:latin typeface="Lato"/>
                <a:cs typeface="Lato"/>
              </a:rPr>
              <a:t>Sekolah/guru </a:t>
            </a:r>
            <a:r>
              <a:rPr sz="1600" b="1" spc="7" dirty="0">
                <a:solidFill>
                  <a:schemeClr val="bg1"/>
                </a:solidFill>
                <a:latin typeface="Lato"/>
                <a:cs typeface="Lato"/>
              </a:rPr>
              <a:t>boleh membuat  modul projek sendiri, menggunakan modul projek </a:t>
            </a:r>
            <a:r>
              <a:rPr sz="1600" b="1" dirty="0">
                <a:solidFill>
                  <a:schemeClr val="bg1"/>
                </a:solidFill>
                <a:latin typeface="Lato"/>
                <a:cs typeface="Lato"/>
              </a:rPr>
              <a:t>yang </a:t>
            </a:r>
            <a:r>
              <a:rPr sz="1600" b="1" spc="13" dirty="0">
                <a:solidFill>
                  <a:schemeClr val="bg1"/>
                </a:solidFill>
                <a:latin typeface="Lato"/>
                <a:cs typeface="Lato"/>
              </a:rPr>
              <a:t>telah tersedia atau mengkreasikan </a:t>
            </a:r>
            <a:r>
              <a:rPr sz="1600" b="1" spc="7" dirty="0">
                <a:solidFill>
                  <a:schemeClr val="bg1"/>
                </a:solidFill>
                <a:latin typeface="Lato"/>
                <a:cs typeface="Lato"/>
              </a:rPr>
              <a:t>modul </a:t>
            </a:r>
            <a:r>
              <a:rPr sz="1600" b="1" dirty="0">
                <a:solidFill>
                  <a:schemeClr val="bg1"/>
                </a:solidFill>
                <a:latin typeface="Lato"/>
                <a:cs typeface="Lato"/>
              </a:rPr>
              <a:t>yang </a:t>
            </a:r>
            <a:r>
              <a:rPr sz="1600" b="1" spc="7" dirty="0">
                <a:solidFill>
                  <a:schemeClr val="bg1"/>
                </a:solidFill>
                <a:latin typeface="Lato"/>
                <a:cs typeface="Lato"/>
              </a:rPr>
              <a:t>sudah </a:t>
            </a:r>
            <a:r>
              <a:rPr sz="1600" b="1" spc="13" dirty="0">
                <a:solidFill>
                  <a:schemeClr val="bg1"/>
                </a:solidFill>
                <a:latin typeface="Lato"/>
                <a:cs typeface="Lato"/>
              </a:rPr>
              <a:t>ada </a:t>
            </a:r>
            <a:r>
              <a:rPr sz="1600" b="1" spc="7" dirty="0">
                <a:solidFill>
                  <a:schemeClr val="bg1"/>
                </a:solidFill>
                <a:latin typeface="Lato"/>
                <a:cs typeface="Lato"/>
              </a:rPr>
              <a:t>dan  </a:t>
            </a:r>
            <a:r>
              <a:rPr sz="1600" b="1" dirty="0">
                <a:solidFill>
                  <a:schemeClr val="bg1"/>
                </a:solidFill>
                <a:latin typeface="Lato"/>
                <a:cs typeface="Lato"/>
              </a:rPr>
              <a:t>menyesuaikan</a:t>
            </a:r>
            <a:r>
              <a:rPr sz="1600" b="1" spc="-8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dirty="0">
                <a:solidFill>
                  <a:schemeClr val="bg1"/>
                </a:solidFill>
                <a:latin typeface="Lato"/>
                <a:cs typeface="Lato"/>
              </a:rPr>
              <a:t>dengan</a:t>
            </a:r>
            <a:r>
              <a:rPr sz="1600" b="1" spc="-8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spc="-7" dirty="0">
                <a:solidFill>
                  <a:schemeClr val="bg1"/>
                </a:solidFill>
                <a:latin typeface="Lato"/>
                <a:cs typeface="Lato"/>
              </a:rPr>
              <a:t>kondisi</a:t>
            </a:r>
            <a:r>
              <a:rPr sz="1600" b="1" spc="-8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spc="13" dirty="0">
                <a:solidFill>
                  <a:schemeClr val="bg1"/>
                </a:solidFill>
                <a:latin typeface="Lato"/>
                <a:cs typeface="Lato"/>
              </a:rPr>
              <a:t>di</a:t>
            </a:r>
            <a:r>
              <a:rPr sz="1600" b="1" spc="-80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dirty="0">
                <a:solidFill>
                  <a:schemeClr val="bg1"/>
                </a:solidFill>
                <a:latin typeface="Lato"/>
                <a:cs typeface="Lato"/>
              </a:rPr>
              <a:t>sekolah</a:t>
            </a:r>
            <a:r>
              <a:rPr sz="1600" b="1" spc="-87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1600" b="1" dirty="0">
                <a:solidFill>
                  <a:schemeClr val="bg1"/>
                </a:solidFill>
                <a:latin typeface="Lato"/>
                <a:cs typeface="Lato"/>
              </a:rPr>
              <a:t>masing-masing.</a:t>
            </a:r>
            <a:endParaRPr sz="1600" dirty="0">
              <a:solidFill>
                <a:schemeClr val="bg1"/>
              </a:solidFill>
              <a:latin typeface="Lato"/>
              <a:cs typeface="La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804" y="28233"/>
            <a:ext cx="11590391" cy="969496"/>
          </a:xfrm>
          <a:prstGeom prst="rect">
            <a:avLst/>
          </a:prstGeom>
          <a:solidFill>
            <a:srgbClr val="9CC3E4"/>
          </a:solidFill>
        </p:spPr>
        <p:txBody>
          <a:bodyPr vert="horz" wrap="square" lIns="0" tIns="10668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2800" b="1" spc="13" dirty="0">
                <a:solidFill>
                  <a:srgbClr val="000000"/>
                </a:solidFill>
                <a:latin typeface="Lato"/>
                <a:cs typeface="Lato"/>
              </a:rPr>
              <a:t>Komponen</a:t>
            </a:r>
            <a:r>
              <a:rPr sz="2800" b="1" spc="-120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sz="2800" b="1" spc="20" dirty="0">
                <a:solidFill>
                  <a:srgbClr val="000000"/>
                </a:solidFill>
                <a:latin typeface="Lato"/>
                <a:cs typeface="Lato"/>
              </a:rPr>
              <a:t>Modul</a:t>
            </a:r>
            <a:r>
              <a:rPr sz="2800" b="1" spc="-113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sz="2800" b="1" spc="40" dirty="0">
                <a:solidFill>
                  <a:srgbClr val="000000"/>
                </a:solidFill>
                <a:latin typeface="Lato"/>
                <a:cs typeface="Lato"/>
              </a:rPr>
              <a:t>Projek</a:t>
            </a:r>
            <a:r>
              <a:rPr sz="2800" b="1" spc="-107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sz="2800" b="1" spc="20" dirty="0">
                <a:solidFill>
                  <a:srgbClr val="000000"/>
                </a:solidFill>
                <a:latin typeface="Lato"/>
                <a:cs typeface="Lato"/>
              </a:rPr>
              <a:t>Penguatan</a:t>
            </a:r>
            <a:r>
              <a:rPr sz="2800" b="1" spc="-120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sz="2800" b="1" spc="40" dirty="0">
                <a:solidFill>
                  <a:srgbClr val="000000"/>
                </a:solidFill>
                <a:latin typeface="Lato"/>
                <a:cs typeface="Lato"/>
              </a:rPr>
              <a:t>Proﬁl</a:t>
            </a:r>
            <a:r>
              <a:rPr sz="2800" b="1" spc="-113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sz="2800" b="1" spc="40" dirty="0" err="1">
                <a:solidFill>
                  <a:srgbClr val="000000"/>
                </a:solidFill>
                <a:latin typeface="Lato"/>
                <a:cs typeface="Lato"/>
              </a:rPr>
              <a:t>Pelajar</a:t>
            </a:r>
            <a:r>
              <a:rPr sz="2800" b="1" spc="-113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sz="2800" b="1" spc="27" dirty="0">
                <a:solidFill>
                  <a:srgbClr val="000000"/>
                </a:solidFill>
                <a:latin typeface="Lato"/>
                <a:cs typeface="Lato"/>
              </a:rPr>
              <a:t>Pancasila</a:t>
            </a:r>
            <a:r>
              <a:rPr lang="en-US" sz="2800" b="1" spc="27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lang="en-US" sz="2800" b="1" spc="27" dirty="0" err="1">
                <a:solidFill>
                  <a:srgbClr val="000000"/>
                </a:solidFill>
                <a:latin typeface="Lato"/>
                <a:cs typeface="Lato"/>
              </a:rPr>
              <a:t>dan</a:t>
            </a:r>
            <a:r>
              <a:rPr lang="en-US" sz="2800" b="1" spc="27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lang="en-US" sz="2800" b="1" spc="27" dirty="0" err="1">
                <a:solidFill>
                  <a:srgbClr val="000000"/>
                </a:solidFill>
                <a:latin typeface="Lato"/>
                <a:cs typeface="Lato"/>
              </a:rPr>
              <a:t>Budaya</a:t>
            </a:r>
            <a:r>
              <a:rPr lang="en-US" sz="2800" b="1" spc="27" dirty="0">
                <a:solidFill>
                  <a:srgbClr val="000000"/>
                </a:solidFill>
                <a:latin typeface="Lato"/>
                <a:cs typeface="Lato"/>
              </a:rPr>
              <a:t> </a:t>
            </a:r>
            <a:r>
              <a:rPr lang="en-US" sz="2800" b="1" spc="27" dirty="0" err="1">
                <a:solidFill>
                  <a:srgbClr val="000000"/>
                </a:solidFill>
                <a:latin typeface="Lato"/>
                <a:cs typeface="Lato"/>
              </a:rPr>
              <a:t>Kerja</a:t>
            </a:r>
            <a:endParaRPr sz="2800" b="1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2689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>
              <a:lnSpc>
                <a:spcPct val="100000"/>
              </a:lnSpc>
              <a:spcBef>
                <a:spcPts val="635"/>
              </a:spcBef>
            </a:pPr>
            <a:r>
              <a:rPr lang="en-US" b="1" spc="80" dirty="0" err="1">
                <a:latin typeface="Lato" panose="020B0604020202020204"/>
                <a:cs typeface="Arial"/>
              </a:rPr>
              <a:t>Informasi</a:t>
            </a:r>
            <a:r>
              <a:rPr lang="en-US" b="1" spc="-15" dirty="0">
                <a:latin typeface="Lato" panose="020B0604020202020204"/>
                <a:cs typeface="Arial"/>
              </a:rPr>
              <a:t> </a:t>
            </a:r>
            <a:r>
              <a:rPr lang="en-US" b="1" spc="100" dirty="0" err="1">
                <a:latin typeface="Lato" panose="020B0604020202020204"/>
                <a:cs typeface="Arial"/>
              </a:rPr>
              <a:t>umum</a:t>
            </a:r>
            <a:endParaRPr lang="en-US" dirty="0">
              <a:latin typeface="Lato" panose="020B0604020202020204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05435">
              <a:lnSpc>
                <a:spcPct val="100000"/>
              </a:lnSpc>
              <a:spcBef>
                <a:spcPts val="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penulis</a:t>
            </a:r>
            <a:r>
              <a:rPr lang="en-US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05435">
              <a:lnSpc>
                <a:spcPct val="100000"/>
              </a:lnSpc>
              <a:spcBef>
                <a:spcPts val="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prasarana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05435">
              <a:lnSpc>
                <a:spcPct val="100000"/>
              </a:lnSpc>
              <a:spcBef>
                <a:spcPts val="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-15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b="1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didik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56845" indent="-305435">
              <a:lnSpc>
                <a:spcPct val="100000"/>
              </a:lnSpc>
              <a:spcBef>
                <a:spcPts val="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Relevansi</a:t>
            </a:r>
            <a:r>
              <a:rPr lang="en-US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  <a:r>
              <a:rPr lang="en-US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spc="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90" dirty="0" err="1">
                <a:latin typeface="Lato" panose="020B0604020202020204"/>
                <a:cs typeface="Arial"/>
              </a:rPr>
              <a:t>Komponen</a:t>
            </a:r>
            <a:r>
              <a:rPr lang="en-US" b="1" spc="-15" dirty="0">
                <a:latin typeface="Lato" panose="020B0604020202020204"/>
                <a:cs typeface="Arial"/>
              </a:rPr>
              <a:t> </a:t>
            </a:r>
            <a:r>
              <a:rPr lang="en-US" b="1" spc="65" dirty="0" smtClean="0">
                <a:latin typeface="Lato" panose="020B0604020202020204"/>
                <a:cs typeface="Arial"/>
              </a:rPr>
              <a:t>inti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2925" indent="-305435">
              <a:lnSpc>
                <a:spcPct val="100000"/>
              </a:lnSpc>
              <a:spcBef>
                <a:spcPts val="635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5" dirty="0" err="1">
                <a:latin typeface="Lato"/>
                <a:cs typeface="Lato"/>
              </a:rPr>
              <a:t>Deskripsi</a:t>
            </a:r>
            <a:r>
              <a:rPr lang="en-US" b="1" spc="5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singkat</a:t>
            </a:r>
            <a:r>
              <a:rPr lang="en-US" b="1" spc="-140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projek</a:t>
            </a:r>
            <a:endParaRPr lang="en-US" b="1" dirty="0">
              <a:latin typeface="Lato"/>
              <a:cs typeface="Lato"/>
            </a:endParaRPr>
          </a:p>
          <a:p>
            <a:pPr marL="542925" marR="334645" indent="-305435">
              <a:lnSpc>
                <a:spcPct val="114999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dirty="0" err="1">
                <a:latin typeface="Lato"/>
                <a:cs typeface="Lato"/>
              </a:rPr>
              <a:t>Dimensi</a:t>
            </a:r>
            <a:r>
              <a:rPr lang="en-US" b="1" dirty="0">
                <a:latin typeface="Lato"/>
                <a:cs typeface="Lato"/>
              </a:rPr>
              <a:t> </a:t>
            </a:r>
            <a:r>
              <a:rPr lang="en-US" b="1" dirty="0" err="1">
                <a:latin typeface="Lato"/>
                <a:cs typeface="Lato"/>
              </a:rPr>
              <a:t>dan</a:t>
            </a:r>
            <a:r>
              <a:rPr lang="en-US" b="1" dirty="0">
                <a:latin typeface="Lato"/>
                <a:cs typeface="Lato"/>
              </a:rPr>
              <a:t> </a:t>
            </a:r>
            <a:r>
              <a:rPr lang="en-US" b="1" spc="-5" dirty="0">
                <a:latin typeface="Lato"/>
                <a:cs typeface="Lato"/>
              </a:rPr>
              <a:t>sub </a:t>
            </a:r>
            <a:r>
              <a:rPr lang="en-US" b="1" dirty="0" err="1">
                <a:latin typeface="Lato"/>
                <a:cs typeface="Lato"/>
              </a:rPr>
              <a:t>elemen</a:t>
            </a:r>
            <a:r>
              <a:rPr lang="en-US" b="1" spc="-195" dirty="0">
                <a:latin typeface="Lato"/>
                <a:cs typeface="Lato"/>
              </a:rPr>
              <a:t> </a:t>
            </a:r>
            <a:r>
              <a:rPr lang="en-US" b="1" spc="15" dirty="0" err="1">
                <a:latin typeface="Lato"/>
                <a:cs typeface="Lato"/>
              </a:rPr>
              <a:t>dari</a:t>
            </a:r>
            <a:r>
              <a:rPr lang="en-US" b="1" spc="15" dirty="0">
                <a:latin typeface="Lato"/>
                <a:cs typeface="Lato"/>
              </a:rPr>
              <a:t> </a:t>
            </a:r>
            <a:r>
              <a:rPr lang="en-US" b="1" spc="10" dirty="0" err="1">
                <a:latin typeface="Lato"/>
                <a:cs typeface="Lato"/>
              </a:rPr>
              <a:t>Proﬁl</a:t>
            </a:r>
            <a:r>
              <a:rPr lang="en-US" b="1" spc="10" dirty="0">
                <a:latin typeface="Lato"/>
                <a:cs typeface="Lato"/>
              </a:rPr>
              <a:t>  </a:t>
            </a:r>
            <a:r>
              <a:rPr lang="en-US" b="1" spc="10" dirty="0" err="1">
                <a:latin typeface="Lato"/>
                <a:cs typeface="Lato"/>
              </a:rPr>
              <a:t>Pelajar</a:t>
            </a:r>
            <a:r>
              <a:rPr lang="en-US" b="1" spc="-200" dirty="0">
                <a:latin typeface="Lato"/>
                <a:cs typeface="Lato"/>
              </a:rPr>
              <a:t> </a:t>
            </a:r>
            <a:r>
              <a:rPr lang="en-US" b="1" dirty="0">
                <a:latin typeface="Lato"/>
                <a:cs typeface="Lato"/>
              </a:rPr>
              <a:t>Pancasila </a:t>
            </a:r>
            <a:r>
              <a:rPr lang="en-US" b="1" spc="-5" dirty="0">
                <a:latin typeface="Lato"/>
                <a:cs typeface="Lato"/>
              </a:rPr>
              <a:t>yang </a:t>
            </a:r>
            <a:r>
              <a:rPr lang="en-US" b="1" spc="10" dirty="0" err="1">
                <a:latin typeface="Lato"/>
                <a:cs typeface="Lato"/>
              </a:rPr>
              <a:t>berkaitan</a:t>
            </a:r>
            <a:endParaRPr lang="en-US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-15" dirty="0" err="1">
                <a:latin typeface="Lato"/>
                <a:cs typeface="Lato"/>
              </a:rPr>
              <a:t>Tujuan</a:t>
            </a:r>
            <a:r>
              <a:rPr lang="en-US" b="1" spc="-70" dirty="0">
                <a:latin typeface="Lato"/>
                <a:cs typeface="Lato"/>
              </a:rPr>
              <a:t> </a:t>
            </a:r>
            <a:r>
              <a:rPr lang="en-US" b="1" dirty="0" err="1">
                <a:latin typeface="Lato"/>
                <a:cs typeface="Lato"/>
              </a:rPr>
              <a:t>spesiﬁk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untuk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spc="-5" dirty="0" err="1">
                <a:latin typeface="Lato"/>
                <a:cs typeface="Lato"/>
              </a:rPr>
              <a:t>fase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tersebut</a:t>
            </a:r>
            <a:endParaRPr lang="en-US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15" dirty="0" err="1">
                <a:latin typeface="Lato"/>
                <a:cs typeface="Lato"/>
              </a:rPr>
              <a:t>Alur</a:t>
            </a:r>
            <a:r>
              <a:rPr lang="en-US" b="1" spc="-70" dirty="0">
                <a:latin typeface="Lato"/>
                <a:cs typeface="Lato"/>
              </a:rPr>
              <a:t> </a:t>
            </a:r>
            <a:r>
              <a:rPr lang="en-US" b="1" dirty="0" err="1">
                <a:latin typeface="Lato"/>
                <a:cs typeface="Lato"/>
              </a:rPr>
              <a:t>kegiatan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projek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dirty="0" err="1">
                <a:latin typeface="Lato"/>
                <a:cs typeface="Lato"/>
              </a:rPr>
              <a:t>secara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spc="-5" dirty="0" err="1">
                <a:latin typeface="Lato"/>
                <a:cs typeface="Lato"/>
              </a:rPr>
              <a:t>umum</a:t>
            </a:r>
            <a:endParaRPr lang="en-US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-5" dirty="0" err="1">
                <a:latin typeface="Lato"/>
                <a:cs typeface="Lato"/>
              </a:rPr>
              <a:t>Asesmen</a:t>
            </a:r>
            <a:endParaRPr lang="en-US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5" dirty="0" err="1">
                <a:latin typeface="Lato"/>
                <a:cs typeface="Lato"/>
              </a:rPr>
              <a:t>Pertanyaan</a:t>
            </a:r>
            <a:r>
              <a:rPr lang="en-US" b="1" spc="-70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pemantik</a:t>
            </a:r>
            <a:endParaRPr lang="en-US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-5" dirty="0" err="1">
                <a:latin typeface="Lato"/>
                <a:cs typeface="Lato"/>
              </a:rPr>
              <a:t>Pengayaan</a:t>
            </a:r>
            <a:r>
              <a:rPr lang="en-US" b="1" spc="-5" dirty="0">
                <a:latin typeface="Lato"/>
                <a:cs typeface="Lato"/>
              </a:rPr>
              <a:t> </a:t>
            </a:r>
            <a:r>
              <a:rPr lang="en-US" b="1" dirty="0" err="1">
                <a:latin typeface="Lato"/>
                <a:cs typeface="Lato"/>
              </a:rPr>
              <a:t>dan</a:t>
            </a:r>
            <a:r>
              <a:rPr lang="en-US" b="1" spc="-130" dirty="0">
                <a:latin typeface="Lato"/>
                <a:cs typeface="Lato"/>
              </a:rPr>
              <a:t> </a:t>
            </a:r>
            <a:r>
              <a:rPr lang="en-US" b="1" spc="5" dirty="0">
                <a:latin typeface="Lato"/>
                <a:cs typeface="Lato"/>
              </a:rPr>
              <a:t>remedial</a:t>
            </a:r>
            <a:endParaRPr lang="en-US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b="1" spc="5" dirty="0" err="1">
                <a:latin typeface="Lato"/>
                <a:cs typeface="Lato"/>
              </a:rPr>
              <a:t>Reﬂeksi</a:t>
            </a:r>
            <a:r>
              <a:rPr lang="en-US" b="1" spc="-70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peserta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spc="5" dirty="0" err="1">
                <a:latin typeface="Lato"/>
                <a:cs typeface="Lato"/>
              </a:rPr>
              <a:t>didik</a:t>
            </a:r>
            <a:r>
              <a:rPr lang="en-US" b="1" spc="-65" dirty="0">
                <a:latin typeface="Lato"/>
                <a:cs typeface="Lato"/>
              </a:rPr>
              <a:t> </a:t>
            </a:r>
            <a:r>
              <a:rPr lang="en-US" b="1" dirty="0" err="1">
                <a:latin typeface="Lato"/>
                <a:cs typeface="Lato"/>
              </a:rPr>
              <a:t>dan</a:t>
            </a:r>
            <a:r>
              <a:rPr lang="en-US" b="1" spc="-70" dirty="0">
                <a:latin typeface="Lato"/>
                <a:cs typeface="Lato"/>
              </a:rPr>
              <a:t> </a:t>
            </a:r>
            <a:r>
              <a:rPr lang="en-US" b="1" spc="5" dirty="0" smtClean="0">
                <a:latin typeface="Lato"/>
                <a:cs typeface="Lato"/>
              </a:rPr>
              <a:t>guru</a:t>
            </a:r>
            <a:endParaRPr lang="en-US" b="1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5516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err="1" smtClean="0">
                <a:latin typeface="Lato" panose="020B0604020202020204"/>
                <a:cs typeface="Arial"/>
              </a:rPr>
              <a:t>Lampiran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305435">
              <a:lnSpc>
                <a:spcPct val="100000"/>
              </a:lnSpc>
              <a:spcBef>
                <a:spcPts val="635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sz="3600" b="1" dirty="0" err="1">
                <a:latin typeface="Lato"/>
                <a:cs typeface="Lato"/>
              </a:rPr>
              <a:t>Lembar</a:t>
            </a:r>
            <a:r>
              <a:rPr lang="en-US" sz="3600" b="1" spc="-70" dirty="0">
                <a:latin typeface="Lato"/>
                <a:cs typeface="Lato"/>
              </a:rPr>
              <a:t> </a:t>
            </a:r>
            <a:r>
              <a:rPr lang="en-US" sz="3600" b="1" spc="5" dirty="0" err="1">
                <a:latin typeface="Lato"/>
                <a:cs typeface="Lato"/>
              </a:rPr>
              <a:t>kerja</a:t>
            </a:r>
            <a:r>
              <a:rPr lang="en-US" sz="3600" b="1" spc="-65" dirty="0">
                <a:latin typeface="Lato"/>
                <a:cs typeface="Lato"/>
              </a:rPr>
              <a:t> </a:t>
            </a:r>
            <a:r>
              <a:rPr lang="en-US" sz="3600" b="1" spc="5" dirty="0" err="1">
                <a:latin typeface="Lato"/>
                <a:cs typeface="Lato"/>
              </a:rPr>
              <a:t>peserta</a:t>
            </a:r>
            <a:r>
              <a:rPr lang="en-US" sz="3600" b="1" spc="-65" dirty="0">
                <a:latin typeface="Lato"/>
                <a:cs typeface="Lato"/>
              </a:rPr>
              <a:t> </a:t>
            </a:r>
            <a:r>
              <a:rPr lang="en-US" sz="3600" b="1" spc="5" dirty="0" err="1">
                <a:latin typeface="Lato"/>
                <a:cs typeface="Lato"/>
              </a:rPr>
              <a:t>didik</a:t>
            </a:r>
            <a:endParaRPr lang="en-US" sz="3600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sz="3600" b="1" dirty="0" err="1">
                <a:latin typeface="Lato"/>
                <a:cs typeface="Lato"/>
              </a:rPr>
              <a:t>Bahan</a:t>
            </a:r>
            <a:r>
              <a:rPr lang="en-US" sz="3600" b="1" spc="-70" dirty="0">
                <a:latin typeface="Lato"/>
                <a:cs typeface="Lato"/>
              </a:rPr>
              <a:t> </a:t>
            </a:r>
            <a:r>
              <a:rPr lang="en-US" sz="3600" b="1" dirty="0" err="1">
                <a:latin typeface="Lato"/>
                <a:cs typeface="Lato"/>
              </a:rPr>
              <a:t>bacaan</a:t>
            </a:r>
            <a:r>
              <a:rPr lang="en-US" sz="3600" b="1" spc="-65" dirty="0">
                <a:latin typeface="Lato"/>
                <a:cs typeface="Lato"/>
              </a:rPr>
              <a:t> </a:t>
            </a:r>
            <a:r>
              <a:rPr lang="en-US" sz="3600" b="1" spc="5" dirty="0">
                <a:latin typeface="Lato"/>
                <a:cs typeface="Lato"/>
              </a:rPr>
              <a:t>guru</a:t>
            </a:r>
            <a:r>
              <a:rPr lang="en-US" sz="3600" b="1" spc="-65" dirty="0">
                <a:latin typeface="Lato"/>
                <a:cs typeface="Lato"/>
              </a:rPr>
              <a:t> </a:t>
            </a:r>
            <a:r>
              <a:rPr lang="en-US" sz="3600" b="1" dirty="0" err="1">
                <a:latin typeface="Lato"/>
                <a:cs typeface="Lato"/>
              </a:rPr>
              <a:t>dan</a:t>
            </a:r>
            <a:r>
              <a:rPr lang="en-US" sz="3600" b="1" spc="-65" dirty="0">
                <a:latin typeface="Lato"/>
                <a:cs typeface="Lato"/>
              </a:rPr>
              <a:t> </a:t>
            </a:r>
            <a:r>
              <a:rPr lang="en-US" sz="3600" b="1" spc="5" dirty="0" err="1">
                <a:latin typeface="Lato"/>
                <a:cs typeface="Lato"/>
              </a:rPr>
              <a:t>peserta</a:t>
            </a:r>
            <a:r>
              <a:rPr lang="en-US" sz="3600" b="1" spc="-70" dirty="0">
                <a:latin typeface="Lato"/>
                <a:cs typeface="Lato"/>
              </a:rPr>
              <a:t> </a:t>
            </a:r>
            <a:r>
              <a:rPr lang="en-US" sz="3600" b="1" spc="5" dirty="0" err="1">
                <a:latin typeface="Lato"/>
                <a:cs typeface="Lato"/>
              </a:rPr>
              <a:t>didik</a:t>
            </a:r>
            <a:endParaRPr lang="en-US" sz="3600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sz="3600" b="1" spc="5" dirty="0" err="1">
                <a:latin typeface="Lato"/>
                <a:cs typeface="Lato"/>
              </a:rPr>
              <a:t>Glossarium</a:t>
            </a:r>
            <a:endParaRPr lang="en-US" sz="3600" b="1" dirty="0">
              <a:latin typeface="Lato"/>
              <a:cs typeface="Lato"/>
            </a:endParaRPr>
          </a:p>
          <a:p>
            <a:pPr marL="542925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sz="3600" b="1" spc="5" dirty="0" err="1">
                <a:latin typeface="Lato"/>
                <a:cs typeface="Lato"/>
              </a:rPr>
              <a:t>Daftar</a:t>
            </a:r>
            <a:r>
              <a:rPr lang="en-US" sz="3600" b="1" spc="-70" dirty="0">
                <a:latin typeface="Lato"/>
                <a:cs typeface="Lato"/>
              </a:rPr>
              <a:t> </a:t>
            </a:r>
            <a:r>
              <a:rPr lang="en-US" sz="3600" b="1" spc="5" dirty="0" err="1">
                <a:latin typeface="Lato"/>
                <a:cs typeface="Lato"/>
              </a:rPr>
              <a:t>pustaka</a:t>
            </a:r>
            <a:endParaRPr lang="en-US" sz="3600" b="1" dirty="0">
              <a:latin typeface="Lato"/>
              <a:cs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2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1472</Words>
  <Application>Microsoft Office PowerPoint</Application>
  <PresentationFormat>Widescreen</PresentationFormat>
  <Paragraphs>199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Lato</vt:lpstr>
      <vt:lpstr>Montserrat</vt:lpstr>
      <vt:lpstr>Trebuchet MS</vt:lpstr>
      <vt:lpstr>Verdana</vt:lpstr>
      <vt:lpstr>Berlin</vt:lpstr>
      <vt:lpstr>PERENCANAAN PROJEK</vt:lpstr>
      <vt:lpstr>Tujuan:</vt:lpstr>
      <vt:lpstr>PERENCANAAN PROJEK</vt:lpstr>
      <vt:lpstr>PowerPoint Presentation</vt:lpstr>
      <vt:lpstr>Pengembangan Modul Projek Penguatan PPP&amp;BK </vt:lpstr>
      <vt:lpstr>Komponen Modul Projek Penguatan Proﬁl Pelajar Pancasila dan Budaya Kerja</vt:lpstr>
      <vt:lpstr>Informasi umum</vt:lpstr>
      <vt:lpstr>Komponen inti</vt:lpstr>
      <vt:lpstr>Lampiran</vt:lpstr>
      <vt:lpstr>Strategi Mengembangkan Modul Projek</vt:lpstr>
      <vt:lpstr>CONTOH</vt:lpstr>
      <vt:lpstr>Pemilihan Elemen dan Sub-elemen Proﬁl Pelajar Pancasila serta  penentuan kriteria pencapaian</vt:lpstr>
      <vt:lpstr>TUGAS 1: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2021-08-01T07:06:42Z</dcterms:created>
  <dcterms:modified xsi:type="dcterms:W3CDTF">2021-09-04T11:07:57Z</dcterms:modified>
</cp:coreProperties>
</file>